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4"/>
  </p:notesMasterIdLst>
  <p:sldIdLst>
    <p:sldId id="285" r:id="rId2"/>
    <p:sldId id="287" r:id="rId3"/>
    <p:sldId id="359" r:id="rId4"/>
    <p:sldId id="330" r:id="rId5"/>
    <p:sldId id="329" r:id="rId6"/>
    <p:sldId id="360" r:id="rId7"/>
    <p:sldId id="338" r:id="rId8"/>
    <p:sldId id="339" r:id="rId9"/>
    <p:sldId id="342" r:id="rId10"/>
    <p:sldId id="340" r:id="rId11"/>
    <p:sldId id="341" r:id="rId12"/>
    <p:sldId id="361" r:id="rId13"/>
    <p:sldId id="362" r:id="rId14"/>
    <p:sldId id="331" r:id="rId15"/>
    <p:sldId id="332" r:id="rId16"/>
    <p:sldId id="333" r:id="rId17"/>
    <p:sldId id="363" r:id="rId18"/>
    <p:sldId id="364" r:id="rId19"/>
    <p:sldId id="343" r:id="rId20"/>
    <p:sldId id="344" r:id="rId21"/>
    <p:sldId id="365" r:id="rId22"/>
    <p:sldId id="335" r:id="rId23"/>
    <p:sldId id="366" r:id="rId24"/>
    <p:sldId id="336" r:id="rId25"/>
    <p:sldId id="367" r:id="rId26"/>
    <p:sldId id="337" r:id="rId27"/>
    <p:sldId id="368" r:id="rId28"/>
    <p:sldId id="346" r:id="rId29"/>
    <p:sldId id="347" r:id="rId30"/>
    <p:sldId id="369" r:id="rId31"/>
    <p:sldId id="348" r:id="rId32"/>
    <p:sldId id="349" r:id="rId33"/>
    <p:sldId id="370" r:id="rId34"/>
    <p:sldId id="371" r:id="rId35"/>
    <p:sldId id="351" r:id="rId36"/>
    <p:sldId id="372" r:id="rId37"/>
    <p:sldId id="350" r:id="rId38"/>
    <p:sldId id="373" r:id="rId39"/>
    <p:sldId id="374" r:id="rId40"/>
    <p:sldId id="352" r:id="rId41"/>
    <p:sldId id="353" r:id="rId42"/>
    <p:sldId id="354" r:id="rId43"/>
    <p:sldId id="355" r:id="rId44"/>
    <p:sldId id="375" r:id="rId45"/>
    <p:sldId id="376" r:id="rId46"/>
    <p:sldId id="377" r:id="rId47"/>
    <p:sldId id="356" r:id="rId48"/>
    <p:sldId id="357" r:id="rId49"/>
    <p:sldId id="378" r:id="rId50"/>
    <p:sldId id="379" r:id="rId51"/>
    <p:sldId id="358" r:id="rId52"/>
    <p:sldId id="380" r:id="rId53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5F5F5F"/>
    <a:srgbClr val="808080"/>
    <a:srgbClr val="000000"/>
    <a:srgbClr val="CC0000"/>
    <a:srgbClr val="5EB4B4"/>
    <a:srgbClr val="488FD6"/>
    <a:srgbClr val="86B5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172" autoAdjust="0"/>
    <p:restoredTop sz="94081" autoAdjust="0"/>
  </p:normalViewPr>
  <p:slideViewPr>
    <p:cSldViewPr>
      <p:cViewPr varScale="1">
        <p:scale>
          <a:sx n="77" d="100"/>
          <a:sy n="77" d="100"/>
        </p:scale>
        <p:origin x="57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 altLang="zh-CN"/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 altLang="zh-CN"/>
          </a:p>
        </p:txBody>
      </p:sp>
      <p:sp>
        <p:nvSpPr>
          <p:cNvPr id="1044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44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 altLang="zh-CN"/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fld id="{865FB784-6F92-4A06-818E-F0E0C06F9D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5996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3" name="Rectangle 41"/>
          <p:cNvSpPr>
            <a:spLocks noChangeArrowheads="1"/>
          </p:cNvSpPr>
          <p:nvPr/>
        </p:nvSpPr>
        <p:spPr bwMode="auto">
          <a:xfrm>
            <a:off x="257175" y="228600"/>
            <a:ext cx="8610600" cy="6400800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01" name="Rectangle 29"/>
          <p:cNvSpPr>
            <a:spLocks noChangeArrowheads="1"/>
          </p:cNvSpPr>
          <p:nvPr/>
        </p:nvSpPr>
        <p:spPr bwMode="gray">
          <a:xfrm>
            <a:off x="263525" y="2204864"/>
            <a:ext cx="8618538" cy="8382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63529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63529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28600" y="6613525"/>
            <a:ext cx="2471192" cy="244475"/>
          </a:xfrm>
          <a:prstGeom prst="rect">
            <a:avLst/>
          </a:prstGeom>
        </p:spPr>
        <p:txBody>
          <a:bodyPr/>
          <a:lstStyle>
            <a:lvl1pPr algn="l">
              <a:defRPr sz="1500" b="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200400" y="6613525"/>
            <a:ext cx="2895600" cy="244475"/>
          </a:xfrm>
          <a:prstGeom prst="rect">
            <a:avLst/>
          </a:prstGeom>
        </p:spPr>
        <p:txBody>
          <a:bodyPr/>
          <a:lstStyle>
            <a:lvl1pPr algn="ctr">
              <a:defRPr sz="1000" b="0" i="0">
                <a:solidFill>
                  <a:srgbClr val="000000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81800" y="6613525"/>
            <a:ext cx="2133600" cy="244475"/>
          </a:xfrm>
        </p:spPr>
        <p:txBody>
          <a:bodyPr/>
          <a:lstStyle>
            <a:lvl1pPr algn="r">
              <a:defRPr>
                <a:latin typeface="Arial" panose="020B0604020202020204" pitchFamily="34" charset="0"/>
              </a:defRPr>
            </a:lvl1pPr>
          </a:lstStyle>
          <a:p>
            <a:fld id="{47F5487D-A24F-43CF-9423-2BEC5E870E06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994" y="3348360"/>
            <a:ext cx="8229600" cy="3810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dirty="0"/>
              <a:t>单击此处编辑母版副标题样式</a:t>
            </a:r>
            <a:endParaRPr lang="en-US" altLang="zh-CN" noProof="0" dirty="0"/>
          </a:p>
        </p:txBody>
      </p:sp>
      <p:grpSp>
        <p:nvGrpSpPr>
          <p:cNvPr id="3107" name="Group 35"/>
          <p:cNvGrpSpPr>
            <a:grpSpLocks/>
          </p:cNvGrpSpPr>
          <p:nvPr/>
        </p:nvGrpSpPr>
        <p:grpSpPr bwMode="auto">
          <a:xfrm flipH="1">
            <a:off x="0" y="2204864"/>
            <a:ext cx="533400" cy="838200"/>
            <a:chOff x="0" y="1584"/>
            <a:chExt cx="864" cy="1296"/>
          </a:xfrm>
        </p:grpSpPr>
        <p:sp>
          <p:nvSpPr>
            <p:cNvPr id="3104" name="Rectangle 32"/>
            <p:cNvSpPr>
              <a:spLocks noChangeArrowheads="1"/>
            </p:cNvSpPr>
            <p:nvPr userDrawn="1"/>
          </p:nvSpPr>
          <p:spPr bwMode="gray">
            <a:xfrm>
              <a:off x="0" y="2448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05" name="Rectangle 33"/>
            <p:cNvSpPr>
              <a:spLocks noChangeArrowheads="1"/>
            </p:cNvSpPr>
            <p:nvPr userDrawn="1"/>
          </p:nvSpPr>
          <p:spPr bwMode="gray">
            <a:xfrm>
              <a:off x="0" y="1584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06" name="Rectangle 34"/>
            <p:cNvSpPr>
              <a:spLocks noChangeArrowheads="1"/>
            </p:cNvSpPr>
            <p:nvPr userDrawn="1"/>
          </p:nvSpPr>
          <p:spPr bwMode="gray">
            <a:xfrm>
              <a:off x="432" y="2016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108" name="Group 36"/>
          <p:cNvGrpSpPr>
            <a:grpSpLocks/>
          </p:cNvGrpSpPr>
          <p:nvPr/>
        </p:nvGrpSpPr>
        <p:grpSpPr bwMode="auto">
          <a:xfrm>
            <a:off x="8610600" y="2204864"/>
            <a:ext cx="533400" cy="838200"/>
            <a:chOff x="0" y="1584"/>
            <a:chExt cx="864" cy="1296"/>
          </a:xfrm>
        </p:grpSpPr>
        <p:sp>
          <p:nvSpPr>
            <p:cNvPr id="3109" name="Rectangle 37"/>
            <p:cNvSpPr>
              <a:spLocks noChangeArrowheads="1"/>
            </p:cNvSpPr>
            <p:nvPr userDrawn="1"/>
          </p:nvSpPr>
          <p:spPr bwMode="gray">
            <a:xfrm>
              <a:off x="0" y="2448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10" name="Rectangle 38"/>
            <p:cNvSpPr>
              <a:spLocks noChangeArrowheads="1"/>
            </p:cNvSpPr>
            <p:nvPr userDrawn="1"/>
          </p:nvSpPr>
          <p:spPr bwMode="gray">
            <a:xfrm>
              <a:off x="0" y="1584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11" name="Rectangle 39"/>
            <p:cNvSpPr>
              <a:spLocks noChangeArrowheads="1"/>
            </p:cNvSpPr>
            <p:nvPr userDrawn="1"/>
          </p:nvSpPr>
          <p:spPr bwMode="gray">
            <a:xfrm>
              <a:off x="432" y="2016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12" name="Freeform 40"/>
          <p:cNvSpPr>
            <a:spLocks/>
          </p:cNvSpPr>
          <p:nvPr/>
        </p:nvSpPr>
        <p:spPr bwMode="gray">
          <a:xfrm>
            <a:off x="4197350" y="2692152"/>
            <a:ext cx="723900" cy="247650"/>
          </a:xfrm>
          <a:custGeom>
            <a:avLst/>
            <a:gdLst>
              <a:gd name="T0" fmla="*/ 0 w 456"/>
              <a:gd name="T1" fmla="*/ 0 h 156"/>
              <a:gd name="T2" fmla="*/ 236 w 456"/>
              <a:gd name="T3" fmla="*/ 156 h 156"/>
              <a:gd name="T4" fmla="*/ 456 w 456"/>
              <a:gd name="T5" fmla="*/ 0 h 156"/>
              <a:gd name="T6" fmla="*/ 0 w 456"/>
              <a:gd name="T7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6" h="156">
                <a:moveTo>
                  <a:pt x="0" y="0"/>
                </a:moveTo>
                <a:lnTo>
                  <a:pt x="236" y="156"/>
                </a:lnTo>
                <a:lnTo>
                  <a:pt x="45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4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2357264"/>
            <a:ext cx="8339138" cy="533400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zh-CN" altLang="en-US" noProof="0" dirty="0"/>
              <a:t>单击此处编辑母版标题样式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40000"/>
              </a:lnSpc>
              <a:defRPr sz="2200" b="0"/>
            </a:lvl1pPr>
            <a:lvl2pPr>
              <a:lnSpc>
                <a:spcPct val="140000"/>
              </a:lnSpc>
              <a:defRPr sz="2200"/>
            </a:lvl2pPr>
            <a:lvl3pPr>
              <a:lnSpc>
                <a:spcPct val="140000"/>
              </a:lnSpc>
              <a:defRPr sz="2000"/>
            </a:lvl3pPr>
            <a:lvl4pPr>
              <a:lnSpc>
                <a:spcPct val="140000"/>
              </a:lnSpc>
              <a:defRPr/>
            </a:lvl4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BD6B0-76F7-4942-8BD6-FCF18CBA2D8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372200" y="6461125"/>
            <a:ext cx="2471192" cy="244475"/>
          </a:xfrm>
          <a:prstGeom prst="rect">
            <a:avLst/>
          </a:prstGeom>
        </p:spPr>
        <p:txBody>
          <a:bodyPr/>
          <a:lstStyle>
            <a:lvl1pPr algn="l">
              <a:defRPr sz="1500" b="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9" name="文本框 8"/>
          <p:cNvSpPr txBox="1"/>
          <p:nvPr userDrawn="1"/>
        </p:nvSpPr>
        <p:spPr>
          <a:xfrm>
            <a:off x="323528" y="6421779"/>
            <a:ext cx="232307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b="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Python</a:t>
            </a:r>
            <a:r>
              <a:rPr lang="zh-CN" altLang="en-US" sz="1500" b="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数据分析与可视化</a:t>
            </a:r>
          </a:p>
        </p:txBody>
      </p:sp>
    </p:spTree>
    <p:extLst>
      <p:ext uri="{BB962C8B-B14F-4D97-AF65-F5344CB8AC3E}">
        <p14:creationId xmlns:p14="http://schemas.microsoft.com/office/powerpoint/2010/main" val="680721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Rectangle 59"/>
          <p:cNvSpPr>
            <a:spLocks noChangeArrowheads="1"/>
          </p:cNvSpPr>
          <p:nvPr/>
        </p:nvSpPr>
        <p:spPr bwMode="gray">
          <a:xfrm>
            <a:off x="251520" y="332656"/>
            <a:ext cx="8892480" cy="6096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647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251520" y="332656"/>
            <a:ext cx="782568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685800" y="1124744"/>
            <a:ext cx="80010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657600" y="64611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fld id="{6ACF7D23-951D-4399-9FEA-F8B2DF1A1144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8676456" y="332656"/>
            <a:ext cx="381000" cy="609600"/>
            <a:chOff x="0" y="1584"/>
            <a:chExt cx="864" cy="1296"/>
          </a:xfrm>
        </p:grpSpPr>
        <p:sp>
          <p:nvSpPr>
            <p:cNvPr id="1086" name="Rectangle 62"/>
            <p:cNvSpPr>
              <a:spLocks noChangeArrowheads="1"/>
            </p:cNvSpPr>
            <p:nvPr userDrawn="1"/>
          </p:nvSpPr>
          <p:spPr bwMode="gray">
            <a:xfrm>
              <a:off x="0" y="2448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7" name="Rectangle 63"/>
            <p:cNvSpPr>
              <a:spLocks noChangeArrowheads="1"/>
            </p:cNvSpPr>
            <p:nvPr userDrawn="1"/>
          </p:nvSpPr>
          <p:spPr bwMode="gray">
            <a:xfrm>
              <a:off x="0" y="1584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8" name="Rectangle 64"/>
            <p:cNvSpPr>
              <a:spLocks noChangeArrowheads="1"/>
            </p:cNvSpPr>
            <p:nvPr userDrawn="1"/>
          </p:nvSpPr>
          <p:spPr bwMode="gray">
            <a:xfrm>
              <a:off x="432" y="2016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bg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2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3200" dirty="0">
                <a:ea typeface="宋体" panose="02010600030101010101" pitchFamily="2" charset="-122"/>
              </a:rPr>
              <a:t>Python</a:t>
            </a:r>
            <a:r>
              <a:rPr lang="zh-CN" altLang="en-US" sz="3200" dirty="0">
                <a:ea typeface="宋体" panose="02010600030101010101" pitchFamily="2" charset="-122"/>
              </a:rPr>
              <a:t>数据分析与可视化</a:t>
            </a:r>
            <a:endParaRPr lang="en-US" altLang="zh-CN" sz="3200" dirty="0">
              <a:ea typeface="宋体" panose="02010600030101010101" pitchFamily="2" charset="-122"/>
            </a:endParaRPr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 3 </a:t>
            </a:r>
            <a:r>
              <a:rPr lang="zh-CN" altLang="zh-CN" dirty="0" smtClean="0"/>
              <a:t>章 </a:t>
            </a:r>
            <a:r>
              <a:rPr lang="en-US" altLang="zh-CN" dirty="0"/>
              <a:t>NumPy</a:t>
            </a:r>
            <a:r>
              <a:rPr lang="zh-CN" altLang="en-US" dirty="0"/>
              <a:t>数值计算基础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NumPy</a:t>
            </a:r>
            <a:r>
              <a:rPr lang="zh-CN" altLang="en-US" dirty="0"/>
              <a:t>多维数组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6163" y="1055866"/>
            <a:ext cx="8640960" cy="1728192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2. </a:t>
            </a:r>
            <a:r>
              <a:rPr lang="zh-CN" altLang="en-US" sz="2400" dirty="0"/>
              <a:t>专门创建数组的函数</a:t>
            </a:r>
            <a:endParaRPr lang="en-US" altLang="zh-CN" sz="2400" dirty="0"/>
          </a:p>
          <a:p>
            <a:pPr lvl="1">
              <a:buFont typeface="Wingdings" panose="05000000000000000000" pitchFamily="2" charset="2"/>
              <a:buChar char="n"/>
            </a:pPr>
            <a:r>
              <a:rPr lang="en-US" altLang="zh-CN" dirty="0"/>
              <a:t>zeros</a:t>
            </a:r>
            <a:r>
              <a:rPr lang="zh-CN" altLang="zh-CN" dirty="0"/>
              <a:t>函数</a:t>
            </a:r>
            <a:r>
              <a:rPr lang="zh-CN" altLang="en-US" sz="2000" b="1" dirty="0"/>
              <a:t>：</a:t>
            </a:r>
            <a:r>
              <a:rPr lang="zh-CN" altLang="en-US" sz="2000" dirty="0"/>
              <a:t>创建指定长度或形状的全</a:t>
            </a:r>
            <a:r>
              <a:rPr lang="en-US" altLang="zh-CN" sz="2000" dirty="0"/>
              <a:t>0</a:t>
            </a:r>
            <a:r>
              <a:rPr lang="zh-CN" altLang="en-US" sz="2000" dirty="0"/>
              <a:t>数组</a:t>
            </a:r>
            <a:endParaRPr lang="en-US" altLang="zh-CN" sz="2000" dirty="0"/>
          </a:p>
          <a:p>
            <a:pPr marL="457200" lvl="1" indent="0">
              <a:buNone/>
            </a:pPr>
            <a:r>
              <a:rPr lang="zh-CN" altLang="en-US" sz="2000" dirty="0"/>
              <a:t>格式：</a:t>
            </a:r>
            <a:r>
              <a:rPr lang="en-US" altLang="zh-CN" sz="2000" dirty="0" err="1"/>
              <a:t>np.zeros</a:t>
            </a:r>
            <a:r>
              <a:rPr lang="en-US" altLang="zh-CN" sz="2000" dirty="0"/>
              <a:t>(shape</a:t>
            </a:r>
            <a:r>
              <a:rPr lang="en-US" altLang="zh-CN" sz="2000" b="1" dirty="0"/>
              <a:t>, </a:t>
            </a:r>
            <a:r>
              <a:rPr lang="en-US" altLang="zh-CN" sz="2000" dirty="0" err="1"/>
              <a:t>dtype</a:t>
            </a:r>
            <a:r>
              <a:rPr lang="en-US" altLang="zh-CN" sz="2000" dirty="0"/>
              <a:t>=float</a:t>
            </a:r>
            <a:r>
              <a:rPr lang="en-US" altLang="zh-CN" sz="2000" b="1" dirty="0"/>
              <a:t>, </a:t>
            </a:r>
            <a:r>
              <a:rPr lang="en-US" altLang="zh-CN" sz="2000" i="1" dirty="0"/>
              <a:t>order='C'</a:t>
            </a:r>
            <a:r>
              <a:rPr lang="en-US" altLang="zh-CN" sz="2000" dirty="0"/>
              <a:t>)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10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A2DE21F4-ECC1-4B93-9BBF-32A3A6512FD0}"/>
              </a:ext>
            </a:extLst>
          </p:cNvPr>
          <p:cNvSpPr txBox="1">
            <a:spLocks/>
          </p:cNvSpPr>
          <p:nvPr/>
        </p:nvSpPr>
        <p:spPr bwMode="gray">
          <a:xfrm>
            <a:off x="228727" y="3075984"/>
            <a:ext cx="8640960" cy="1361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Wingdings" panose="05000000000000000000" pitchFamily="2" charset="2"/>
              <a:buChar char="n"/>
            </a:pPr>
            <a:r>
              <a:rPr lang="en-US" altLang="zh-CN" b="0" dirty="0"/>
              <a:t>ones</a:t>
            </a:r>
            <a:r>
              <a:rPr lang="zh-CN" altLang="zh-CN" b="0" dirty="0"/>
              <a:t>函数</a:t>
            </a:r>
            <a:r>
              <a:rPr lang="zh-CN" altLang="en-US" b="0" dirty="0"/>
              <a:t>：创建指定长度或形状的全</a:t>
            </a:r>
            <a:r>
              <a:rPr lang="en-US" altLang="zh-CN" b="0" dirty="0"/>
              <a:t>1</a:t>
            </a:r>
            <a:r>
              <a:rPr lang="zh-CN" altLang="en-US" b="0" dirty="0"/>
              <a:t>数组</a:t>
            </a:r>
            <a:endParaRPr lang="en-US" altLang="zh-CN" b="0" dirty="0"/>
          </a:p>
          <a:p>
            <a:pPr marL="457200" lvl="1" indent="0">
              <a:buNone/>
            </a:pPr>
            <a:r>
              <a:rPr lang="zh-CN" altLang="en-US" b="0" dirty="0"/>
              <a:t>格式：</a:t>
            </a:r>
            <a:r>
              <a:rPr lang="en-US" altLang="zh-CN" b="0" dirty="0"/>
              <a:t>np. ones(shape, </a:t>
            </a:r>
            <a:r>
              <a:rPr lang="en-US" altLang="zh-CN" b="0" dirty="0" err="1"/>
              <a:t>dtype</a:t>
            </a:r>
            <a:r>
              <a:rPr lang="en-US" altLang="zh-CN" b="0" dirty="0"/>
              <a:t>=None, order='C')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="" xmlns:a16="http://schemas.microsoft.com/office/drawing/2014/main" id="{C177E4FA-0F05-4A1F-A6B7-34BEE8BC1858}"/>
              </a:ext>
            </a:extLst>
          </p:cNvPr>
          <p:cNvSpPr txBox="1">
            <a:spLocks/>
          </p:cNvSpPr>
          <p:nvPr/>
        </p:nvSpPr>
        <p:spPr bwMode="gray">
          <a:xfrm>
            <a:off x="246163" y="4634158"/>
            <a:ext cx="8640960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Wingdings" panose="05000000000000000000" pitchFamily="2" charset="2"/>
              <a:buChar char="n"/>
            </a:pPr>
            <a:r>
              <a:rPr lang="en-US" altLang="zh-CN" b="0" smtClean="0">
                <a:cs typeface="Arial" panose="020B0604020202020204" pitchFamily="34" charset="0"/>
              </a:rPr>
              <a:t>diag</a:t>
            </a:r>
            <a:r>
              <a:rPr lang="zh-CN" altLang="zh-CN" b="0" smtClean="0">
                <a:cs typeface="Arial" panose="020B0604020202020204" pitchFamily="34" charset="0"/>
              </a:rPr>
              <a:t>函数</a:t>
            </a:r>
            <a:r>
              <a:rPr lang="zh-CN" altLang="en-US" b="0" smtClean="0">
                <a:cs typeface="Arial" panose="020B0604020202020204" pitchFamily="34" charset="0"/>
              </a:rPr>
              <a:t>：创建一个对角阵。</a:t>
            </a:r>
            <a:endParaRPr lang="en-US" altLang="zh-CN" b="0" smtClean="0"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zh-CN" altLang="en-US" b="0" smtClean="0"/>
              <a:t>格式：</a:t>
            </a:r>
            <a:r>
              <a:rPr lang="en-US" altLang="zh-CN" b="0" smtClean="0"/>
              <a:t>np.diag(v, k=0)</a:t>
            </a:r>
          </a:p>
          <a:p>
            <a:pPr marL="457200" lvl="1" indent="0">
              <a:buNone/>
            </a:pPr>
            <a:endParaRPr lang="en-US" altLang="zh-CN" b="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43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NumPy</a:t>
            </a:r>
            <a:r>
              <a:rPr lang="zh-CN" altLang="en-US" dirty="0"/>
              <a:t>多维数组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11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内容占位符 2">
            <a:extLst>
              <a:ext uri="{FF2B5EF4-FFF2-40B4-BE49-F238E27FC236}">
                <a16:creationId xmlns="" xmlns:a16="http://schemas.microsoft.com/office/drawing/2014/main" id="{A0DDA4AD-5A47-42C1-80C9-BFA528AD79B9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3.1.2 </a:t>
            </a:r>
            <a:r>
              <a:rPr lang="zh-CN" altLang="en-US" sz="2800" dirty="0">
                <a:solidFill>
                  <a:srgbClr val="0070C0"/>
                </a:solidFill>
              </a:rPr>
              <a:t> </a:t>
            </a:r>
            <a:r>
              <a:rPr lang="en-US" altLang="zh-CN" sz="2800" dirty="0" err="1">
                <a:solidFill>
                  <a:srgbClr val="0070C0"/>
                </a:solidFill>
              </a:rPr>
              <a:t>ndarray</a:t>
            </a:r>
            <a:r>
              <a:rPr lang="zh-CN" altLang="en-US" sz="2800" dirty="0">
                <a:solidFill>
                  <a:srgbClr val="0070C0"/>
                </a:solidFill>
              </a:rPr>
              <a:t>对象属性和数据转换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9" name="内容占位符 2">
            <a:extLst>
              <a:ext uri="{FF2B5EF4-FFF2-40B4-BE49-F238E27FC236}">
                <a16:creationId xmlns="" xmlns:a16="http://schemas.microsoft.com/office/drawing/2014/main" id="{7B10995B-0187-41F6-A932-8639CEFE27CC}"/>
              </a:ext>
            </a:extLst>
          </p:cNvPr>
          <p:cNvSpPr txBox="1">
            <a:spLocks/>
          </p:cNvSpPr>
          <p:nvPr/>
        </p:nvSpPr>
        <p:spPr bwMode="gray">
          <a:xfrm>
            <a:off x="71008" y="1844824"/>
            <a:ext cx="864096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zh-CN" altLang="zh-CN" b="0" dirty="0"/>
              <a:t>表</a:t>
            </a:r>
            <a:r>
              <a:rPr lang="en-US" altLang="zh-CN" b="0" dirty="0"/>
              <a:t>3-2. </a:t>
            </a:r>
            <a:r>
              <a:rPr lang="en-US" altLang="zh-CN" b="0" dirty="0" err="1"/>
              <a:t>ndarray</a:t>
            </a:r>
            <a:r>
              <a:rPr lang="zh-CN" altLang="zh-CN" b="0" dirty="0"/>
              <a:t>对象属性及其说明</a:t>
            </a:r>
            <a:endParaRPr lang="en-US" altLang="zh-CN" b="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="" xmlns:a16="http://schemas.microsoft.com/office/drawing/2014/main" id="{9A03CCEA-56AF-4A14-A8D4-4C83ACA4F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352635"/>
              </p:ext>
            </p:extLst>
          </p:nvPr>
        </p:nvGraphicFramePr>
        <p:xfrm>
          <a:off x="1192796" y="2747392"/>
          <a:ext cx="6552728" cy="30967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35264">
                  <a:extLst>
                    <a:ext uri="{9D8B030D-6E8A-4147-A177-3AD203B41FA5}">
                      <a16:colId xmlns="" xmlns:a16="http://schemas.microsoft.com/office/drawing/2014/main" val="1049412733"/>
                    </a:ext>
                  </a:extLst>
                </a:gridCol>
                <a:gridCol w="4717464">
                  <a:extLst>
                    <a:ext uri="{9D8B030D-6E8A-4147-A177-3AD203B41FA5}">
                      <a16:colId xmlns="" xmlns:a16="http://schemas.microsoft.com/office/drawing/2014/main" val="3419838197"/>
                    </a:ext>
                  </a:extLst>
                </a:gridCol>
              </a:tblGrid>
              <a:tr h="516124">
                <a:tc>
                  <a:txBody>
                    <a:bodyPr/>
                    <a:lstStyle/>
                    <a:p>
                      <a:pPr marL="2692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属性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说明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620" marB="0" anchor="ctr"/>
                </a:tc>
                <a:extLst>
                  <a:ext uri="{0D108BD9-81ED-4DB2-BD59-A6C34878D82A}">
                    <a16:rowId xmlns="" xmlns:a16="http://schemas.microsoft.com/office/drawing/2014/main" val="1949476651"/>
                  </a:ext>
                </a:extLst>
              </a:tr>
              <a:tr h="516124">
                <a:tc>
                  <a:txBody>
                    <a:bodyPr/>
                    <a:lstStyle/>
                    <a:p>
                      <a:pPr marL="2692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ndim 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effectLst/>
                        </a:rPr>
                        <a:t>返回</a:t>
                      </a:r>
                      <a:r>
                        <a:rPr lang="zh-CN" sz="2000" kern="100" dirty="0" smtClean="0">
                          <a:effectLst/>
                        </a:rPr>
                        <a:t>数</a:t>
                      </a:r>
                      <a:r>
                        <a:rPr lang="zh-CN" altLang="en-US" sz="2000" kern="100" dirty="0" smtClean="0">
                          <a:effectLst/>
                        </a:rPr>
                        <a:t>组的</a:t>
                      </a:r>
                      <a:r>
                        <a:rPr lang="zh-CN" sz="2000" kern="100" dirty="0" smtClean="0">
                          <a:effectLst/>
                        </a:rPr>
                        <a:t>轴</a:t>
                      </a:r>
                      <a:r>
                        <a:rPr lang="zh-CN" sz="2000" kern="100" dirty="0">
                          <a:effectLst/>
                        </a:rPr>
                        <a:t>的个数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620" marB="0" anchor="ctr"/>
                </a:tc>
                <a:extLst>
                  <a:ext uri="{0D108BD9-81ED-4DB2-BD59-A6C34878D82A}">
                    <a16:rowId xmlns="" xmlns:a16="http://schemas.microsoft.com/office/drawing/2014/main" val="2290696336"/>
                  </a:ext>
                </a:extLst>
              </a:tr>
              <a:tr h="516124">
                <a:tc>
                  <a:txBody>
                    <a:bodyPr/>
                    <a:lstStyle/>
                    <a:p>
                      <a:pPr marL="2692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shape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effectLst/>
                        </a:rPr>
                        <a:t>返回</a:t>
                      </a:r>
                      <a:r>
                        <a:rPr lang="zh-CN" sz="2000" kern="100" dirty="0" smtClean="0">
                          <a:effectLst/>
                        </a:rPr>
                        <a:t>数组</a:t>
                      </a:r>
                      <a:r>
                        <a:rPr lang="zh-CN" sz="2000" kern="100" dirty="0">
                          <a:effectLst/>
                        </a:rPr>
                        <a:t>的维度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620" marB="0" anchor="ctr"/>
                </a:tc>
                <a:extLst>
                  <a:ext uri="{0D108BD9-81ED-4DB2-BD59-A6C34878D82A}">
                    <a16:rowId xmlns="" xmlns:a16="http://schemas.microsoft.com/office/drawing/2014/main" val="2642962839"/>
                  </a:ext>
                </a:extLst>
              </a:tr>
              <a:tr h="516124">
                <a:tc>
                  <a:txBody>
                    <a:bodyPr/>
                    <a:lstStyle/>
                    <a:p>
                      <a:pPr marL="2692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size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effectLst/>
                        </a:rPr>
                        <a:t>返回</a:t>
                      </a:r>
                      <a:r>
                        <a:rPr lang="zh-CN" sz="2000" kern="100" dirty="0" smtClean="0">
                          <a:effectLst/>
                        </a:rPr>
                        <a:t>数组</a:t>
                      </a:r>
                      <a:r>
                        <a:rPr lang="zh-CN" sz="2000" kern="100" dirty="0">
                          <a:effectLst/>
                        </a:rPr>
                        <a:t>元素个数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620" marB="0" anchor="ctr"/>
                </a:tc>
                <a:extLst>
                  <a:ext uri="{0D108BD9-81ED-4DB2-BD59-A6C34878D82A}">
                    <a16:rowId xmlns="" xmlns:a16="http://schemas.microsoft.com/office/drawing/2014/main" val="3543663112"/>
                  </a:ext>
                </a:extLst>
              </a:tr>
              <a:tr h="516124">
                <a:tc>
                  <a:txBody>
                    <a:bodyPr/>
                    <a:lstStyle/>
                    <a:p>
                      <a:pPr marL="2692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dtype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effectLst/>
                        </a:rPr>
                        <a:t>返回</a:t>
                      </a:r>
                      <a:r>
                        <a:rPr lang="zh-CN" sz="2000" kern="100" dirty="0" smtClean="0">
                          <a:effectLst/>
                        </a:rPr>
                        <a:t>数据类型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620" marB="0" anchor="ctr"/>
                </a:tc>
                <a:extLst>
                  <a:ext uri="{0D108BD9-81ED-4DB2-BD59-A6C34878D82A}">
                    <a16:rowId xmlns="" xmlns:a16="http://schemas.microsoft.com/office/drawing/2014/main" val="3683565341"/>
                  </a:ext>
                </a:extLst>
              </a:tr>
              <a:tr h="516124">
                <a:tc>
                  <a:txBody>
                    <a:bodyPr/>
                    <a:lstStyle/>
                    <a:p>
                      <a:pPr marL="2692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itemsize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effectLst/>
                        </a:rPr>
                        <a:t>返回</a:t>
                      </a:r>
                      <a:r>
                        <a:rPr lang="zh-CN" sz="2000" kern="100" dirty="0" smtClean="0">
                          <a:effectLst/>
                        </a:rPr>
                        <a:t>数组</a:t>
                      </a:r>
                      <a:r>
                        <a:rPr lang="zh-CN" sz="2000" kern="100" dirty="0">
                          <a:effectLst/>
                        </a:rPr>
                        <a:t>中每个元素的字节大小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620" marB="0" anchor="ctr"/>
                </a:tc>
                <a:extLst>
                  <a:ext uri="{0D108BD9-81ED-4DB2-BD59-A6C34878D82A}">
                    <a16:rowId xmlns="" xmlns:a16="http://schemas.microsoft.com/office/drawing/2014/main" val="38412565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364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NumPy</a:t>
            </a:r>
            <a:r>
              <a:rPr lang="zh-CN" altLang="en-US" dirty="0"/>
              <a:t>多维数组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12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内容占位符 2">
            <a:extLst>
              <a:ext uri="{FF2B5EF4-FFF2-40B4-BE49-F238E27FC236}">
                <a16:creationId xmlns="" xmlns:a16="http://schemas.microsoft.com/office/drawing/2014/main" id="{A0DDA4AD-5A47-42C1-80C9-BFA528AD79B9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3.1.2 </a:t>
            </a:r>
            <a:r>
              <a:rPr lang="zh-CN" altLang="en-US" sz="2800" dirty="0">
                <a:solidFill>
                  <a:srgbClr val="0070C0"/>
                </a:solidFill>
              </a:rPr>
              <a:t> </a:t>
            </a:r>
            <a:r>
              <a:rPr lang="en-US" altLang="zh-CN" sz="2800" dirty="0" err="1">
                <a:solidFill>
                  <a:srgbClr val="0070C0"/>
                </a:solidFill>
              </a:rPr>
              <a:t>ndarray</a:t>
            </a:r>
            <a:r>
              <a:rPr lang="zh-CN" altLang="en-US" sz="2800" dirty="0">
                <a:solidFill>
                  <a:srgbClr val="0070C0"/>
                </a:solidFill>
              </a:rPr>
              <a:t>对象属性和数据转换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351911"/>
              </p:ext>
            </p:extLst>
          </p:nvPr>
        </p:nvGraphicFramePr>
        <p:xfrm>
          <a:off x="1043608" y="2132856"/>
          <a:ext cx="6912768" cy="33123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96144"/>
                <a:gridCol w="5616624"/>
              </a:tblGrid>
              <a:tr h="1899403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In[10]: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effectLst/>
                        </a:rPr>
                        <a:t>warray</a:t>
                      </a:r>
                      <a:r>
                        <a:rPr lang="en-US" sz="2000" kern="100" dirty="0">
                          <a:effectLst/>
                        </a:rPr>
                        <a:t> = </a:t>
                      </a:r>
                      <a:r>
                        <a:rPr lang="en-US" sz="2000" kern="100" dirty="0" err="1">
                          <a:effectLst/>
                        </a:rPr>
                        <a:t>np.array</a:t>
                      </a:r>
                      <a:r>
                        <a:rPr lang="en-US" sz="2000" kern="100" dirty="0">
                          <a:effectLst/>
                        </a:rPr>
                        <a:t>([[1,2,3],[4,5,6]])</a:t>
                      </a:r>
                      <a:endParaRPr lang="zh-CN" sz="20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print('</a:t>
                      </a:r>
                      <a:r>
                        <a:rPr lang="zh-CN" sz="2000" kern="100" dirty="0">
                          <a:effectLst/>
                        </a:rPr>
                        <a:t>秩为：</a:t>
                      </a:r>
                      <a:r>
                        <a:rPr lang="en-US" sz="2000" kern="100" dirty="0">
                          <a:effectLst/>
                        </a:rPr>
                        <a:t>',</a:t>
                      </a:r>
                      <a:r>
                        <a:rPr lang="en-US" sz="2000" kern="100" dirty="0" err="1">
                          <a:effectLst/>
                        </a:rPr>
                        <a:t>warray.ndim</a:t>
                      </a:r>
                      <a:r>
                        <a:rPr lang="en-US" sz="2000" kern="100" dirty="0">
                          <a:effectLst/>
                        </a:rPr>
                        <a:t>)</a:t>
                      </a:r>
                      <a:endParaRPr lang="zh-CN" sz="20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print('</a:t>
                      </a:r>
                      <a:r>
                        <a:rPr lang="zh-CN" sz="2000" kern="100" dirty="0">
                          <a:effectLst/>
                        </a:rPr>
                        <a:t>形状为：</a:t>
                      </a:r>
                      <a:r>
                        <a:rPr lang="en-US" sz="2000" kern="100" dirty="0">
                          <a:effectLst/>
                        </a:rPr>
                        <a:t>',</a:t>
                      </a:r>
                      <a:r>
                        <a:rPr lang="en-US" sz="2000" kern="100" dirty="0" err="1">
                          <a:effectLst/>
                        </a:rPr>
                        <a:t>warray.shape</a:t>
                      </a:r>
                      <a:r>
                        <a:rPr lang="en-US" sz="2000" kern="100" dirty="0">
                          <a:effectLst/>
                        </a:rPr>
                        <a:t>)</a:t>
                      </a:r>
                      <a:endParaRPr lang="zh-CN" sz="20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print('</a:t>
                      </a:r>
                      <a:r>
                        <a:rPr lang="zh-CN" sz="2000" kern="100" dirty="0">
                          <a:effectLst/>
                        </a:rPr>
                        <a:t>元素个数为：</a:t>
                      </a:r>
                      <a:r>
                        <a:rPr lang="en-US" sz="2000" kern="100" dirty="0">
                          <a:effectLst/>
                        </a:rPr>
                        <a:t>',</a:t>
                      </a:r>
                      <a:r>
                        <a:rPr lang="en-US" sz="2000" kern="100" dirty="0" err="1">
                          <a:effectLst/>
                        </a:rPr>
                        <a:t>warray.size</a:t>
                      </a:r>
                      <a:r>
                        <a:rPr lang="en-US" sz="2000" kern="100" dirty="0">
                          <a:effectLst/>
                        </a:rPr>
                        <a:t>)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41296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Out[10]: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kern="0" dirty="0">
                          <a:effectLst/>
                        </a:rPr>
                        <a:t>秩为：</a:t>
                      </a:r>
                      <a:r>
                        <a:rPr lang="en-US" sz="2000" kern="0" dirty="0">
                          <a:effectLst/>
                        </a:rPr>
                        <a:t> 2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kern="0" dirty="0">
                          <a:effectLst/>
                        </a:rPr>
                        <a:t>形状为：</a:t>
                      </a:r>
                      <a:r>
                        <a:rPr lang="en-US" sz="2000" kern="0" dirty="0">
                          <a:effectLst/>
                        </a:rPr>
                        <a:t> (2, 3)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kern="0" dirty="0">
                          <a:effectLst/>
                        </a:rPr>
                        <a:t>元素个数为：</a:t>
                      </a:r>
                      <a:r>
                        <a:rPr lang="en-US" sz="2000" kern="0" dirty="0">
                          <a:effectLst/>
                        </a:rPr>
                        <a:t> 6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067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NumPy</a:t>
            </a:r>
            <a:r>
              <a:rPr lang="zh-CN" altLang="en-US" dirty="0"/>
              <a:t>多维数组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13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内容占位符 2">
            <a:extLst>
              <a:ext uri="{FF2B5EF4-FFF2-40B4-BE49-F238E27FC236}">
                <a16:creationId xmlns="" xmlns:a16="http://schemas.microsoft.com/office/drawing/2014/main" id="{A0DDA4AD-5A47-42C1-80C9-BFA528AD79B9}"/>
              </a:ext>
            </a:extLst>
          </p:cNvPr>
          <p:cNvSpPr txBox="1">
            <a:spLocks/>
          </p:cNvSpPr>
          <p:nvPr/>
        </p:nvSpPr>
        <p:spPr bwMode="gray">
          <a:xfrm>
            <a:off x="251520" y="898818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3.1.2 </a:t>
            </a:r>
            <a:r>
              <a:rPr lang="zh-CN" altLang="en-US" sz="2800" dirty="0">
                <a:solidFill>
                  <a:srgbClr val="0070C0"/>
                </a:solidFill>
              </a:rPr>
              <a:t> </a:t>
            </a:r>
            <a:r>
              <a:rPr lang="en-US" altLang="zh-CN" sz="2800" dirty="0" err="1">
                <a:solidFill>
                  <a:srgbClr val="0070C0"/>
                </a:solidFill>
              </a:rPr>
              <a:t>ndarray</a:t>
            </a:r>
            <a:r>
              <a:rPr lang="zh-CN" altLang="en-US" sz="2800" dirty="0">
                <a:solidFill>
                  <a:srgbClr val="0070C0"/>
                </a:solidFill>
              </a:rPr>
              <a:t>对象属性和数据转换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392274"/>
              </p:ext>
            </p:extLst>
          </p:nvPr>
        </p:nvGraphicFramePr>
        <p:xfrm>
          <a:off x="1141730" y="2020888"/>
          <a:ext cx="5411470" cy="1714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2168"/>
                <a:gridCol w="3899302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In[11]: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effectLst/>
                        </a:rPr>
                        <a:t>warray.shape</a:t>
                      </a:r>
                      <a:r>
                        <a:rPr lang="en-US" sz="1800" kern="100" dirty="0">
                          <a:effectLst/>
                        </a:rPr>
                        <a:t> = 3,2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print(</a:t>
                      </a:r>
                      <a:r>
                        <a:rPr lang="en-US" sz="1800" kern="100" dirty="0" err="1">
                          <a:effectLst/>
                        </a:rPr>
                        <a:t>warray</a:t>
                      </a:r>
                      <a:r>
                        <a:rPr lang="en-US" sz="1800" kern="100" dirty="0">
                          <a:effectLst/>
                        </a:rPr>
                        <a:t>)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Out[11]: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kern="0" dirty="0">
                          <a:effectLst/>
                        </a:rPr>
                        <a:t>[[1 2]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kern="0" dirty="0">
                          <a:effectLst/>
                        </a:rPr>
                        <a:t> [3 4]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kern="0" dirty="0">
                          <a:effectLst/>
                        </a:rPr>
                        <a:t> [5 6]]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51520" y="1587298"/>
            <a:ext cx="424847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3-11】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设置数组的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shape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属性。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564198"/>
              </p:ext>
            </p:extLst>
          </p:nvPr>
        </p:nvGraphicFramePr>
        <p:xfrm>
          <a:off x="1115616" y="4437112"/>
          <a:ext cx="5411470" cy="1828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68152"/>
                <a:gridCol w="4043318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In[12]: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63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arr1 = np.arange(6)</a:t>
                      </a:r>
                      <a:endParaRPr lang="zh-CN" sz="1600" kern="100">
                        <a:effectLst/>
                      </a:endParaRPr>
                    </a:p>
                    <a:p>
                      <a:pPr indent="-63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print(arr1.dtype)</a:t>
                      </a:r>
                      <a:endParaRPr lang="zh-CN" sz="1600" kern="100">
                        <a:effectLst/>
                      </a:endParaRPr>
                    </a:p>
                    <a:p>
                      <a:pPr indent="-63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arr2 = arr1.astype(np.float64)</a:t>
                      </a:r>
                      <a:endParaRPr lang="zh-CN" sz="1600" kern="100">
                        <a:effectLst/>
                      </a:endParaRPr>
                    </a:p>
                    <a:p>
                      <a:pPr indent="-63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print(arr2.dtype)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Out[12]: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600" kern="0" dirty="0">
                          <a:effectLst/>
                        </a:rPr>
                        <a:t>int32</a:t>
                      </a:r>
                      <a:endParaRPr lang="zh-CN" sz="16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600" kern="0" dirty="0">
                          <a:effectLst/>
                        </a:rPr>
                        <a:t>float64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51520" y="3855353"/>
            <a:ext cx="691276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3-12】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数组的类型转换。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4777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14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>
            <a:extLst>
              <a:ext uri="{FF2B5EF4-FFF2-40B4-BE49-F238E27FC236}">
                <a16:creationId xmlns="" xmlns:a16="http://schemas.microsoft.com/office/drawing/2014/main" id="{B6CD515F-E0FB-4EA8-A8A2-2EF3BB57D1E6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3.1.3 </a:t>
            </a:r>
            <a:r>
              <a:rPr lang="zh-CN" altLang="en-US" sz="2800" dirty="0">
                <a:solidFill>
                  <a:srgbClr val="0070C0"/>
                </a:solidFill>
              </a:rPr>
              <a:t> 生成随机数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3ED4882-5AAA-485A-97E8-FC00B153D87D}"/>
              </a:ext>
            </a:extLst>
          </p:cNvPr>
          <p:cNvSpPr/>
          <p:nvPr/>
        </p:nvSpPr>
        <p:spPr>
          <a:xfrm>
            <a:off x="251520" y="2028354"/>
            <a:ext cx="829126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200" b="0" dirty="0"/>
              <a:t>      在</a:t>
            </a:r>
            <a:r>
              <a:rPr lang="en-US" altLang="zh-CN" sz="2200" b="0" dirty="0" err="1"/>
              <a:t>NumPy.random</a:t>
            </a:r>
            <a:r>
              <a:rPr lang="zh-CN" altLang="en-US" sz="2200" b="0" dirty="0"/>
              <a:t>模块中，提供了多种随机数的生成函数。如</a:t>
            </a:r>
            <a:r>
              <a:rPr lang="en-US" altLang="zh-CN" sz="2200" b="0" dirty="0" err="1" smtClean="0"/>
              <a:t>randint</a:t>
            </a:r>
            <a:r>
              <a:rPr lang="zh-CN" altLang="en-US" sz="2200" b="0" dirty="0"/>
              <a:t>函数生成指定范围的随机</a:t>
            </a:r>
            <a:r>
              <a:rPr lang="zh-CN" altLang="en-US" sz="2200" b="0" dirty="0" smtClean="0"/>
              <a:t>整数来构成指定形状的数组。</a:t>
            </a:r>
            <a:endParaRPr lang="zh-CN" altLang="en-US" sz="2200" b="0" dirty="0"/>
          </a:p>
          <a:p>
            <a:pPr algn="l">
              <a:lnSpc>
                <a:spcPct val="150000"/>
              </a:lnSpc>
            </a:pPr>
            <a:r>
              <a:rPr lang="zh-CN" altLang="en-US" sz="2200" b="0" dirty="0"/>
              <a:t>      用法：</a:t>
            </a:r>
            <a:endParaRPr lang="en-US" altLang="zh-CN" sz="2200" b="0" dirty="0"/>
          </a:p>
          <a:p>
            <a:pPr algn="l">
              <a:lnSpc>
                <a:spcPct val="150000"/>
              </a:lnSpc>
            </a:pPr>
            <a:r>
              <a:rPr lang="en-US" altLang="zh-CN" sz="2200" b="0" dirty="0"/>
              <a:t>            </a:t>
            </a:r>
            <a:r>
              <a:rPr lang="en-US" altLang="zh-CN" sz="2200" b="0" dirty="0" err="1"/>
              <a:t>np.random.randint</a:t>
            </a:r>
            <a:r>
              <a:rPr lang="en-US" altLang="zh-CN" sz="2200" b="0" dirty="0"/>
              <a:t>(low, high = None, size = None)</a:t>
            </a:r>
          </a:p>
        </p:txBody>
      </p:sp>
      <p:sp>
        <p:nvSpPr>
          <p:cNvPr id="11" name="标题 1">
            <a:extLst>
              <a:ext uri="{FF2B5EF4-FFF2-40B4-BE49-F238E27FC236}">
                <a16:creationId xmlns="" xmlns:a16="http://schemas.microsoft.com/office/drawing/2014/main" id="{6565F906-8F96-4AAA-9233-BE5535118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333375"/>
            <a:ext cx="7826375" cy="609600"/>
          </a:xfrm>
        </p:spPr>
        <p:txBody>
          <a:bodyPr/>
          <a:lstStyle/>
          <a:p>
            <a:r>
              <a:rPr lang="en-US" altLang="zh-CN" dirty="0"/>
              <a:t>3.1 NumPy</a:t>
            </a:r>
            <a:r>
              <a:rPr lang="zh-CN" altLang="en-US" dirty="0"/>
              <a:t>多维数组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606881"/>
              </p:ext>
            </p:extLst>
          </p:nvPr>
        </p:nvGraphicFramePr>
        <p:xfrm>
          <a:off x="935986" y="4437112"/>
          <a:ext cx="7380430" cy="1371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47782"/>
                <a:gridCol w="5832648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In[13]: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arr = np.random.randint(100,200,size = (2,4))</a:t>
                      </a:r>
                      <a:endParaRPr lang="zh-CN" sz="1800" kern="100">
                        <a:effectLst/>
                      </a:endParaRPr>
                    </a:p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print(arr)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Out[13]: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kern="0" dirty="0">
                          <a:effectLst/>
                        </a:rPr>
                        <a:t>[[197 129 112 153]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kern="0" dirty="0">
                          <a:effectLst/>
                        </a:rPr>
                        <a:t> [138 195 114 141]]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2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001000" cy="6096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表</a:t>
            </a:r>
            <a:r>
              <a:rPr lang="en-US" altLang="zh-CN" dirty="0"/>
              <a:t>3-3. random</a:t>
            </a:r>
            <a:r>
              <a:rPr lang="zh-CN" altLang="en-US" dirty="0"/>
              <a:t>模块的常用随机数生成函数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15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="" xmlns:a16="http://schemas.microsoft.com/office/drawing/2014/main" id="{CE9C3F83-5A7E-4D56-BC09-1F978F7F48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280187"/>
              </p:ext>
            </p:extLst>
          </p:nvPr>
        </p:nvGraphicFramePr>
        <p:xfrm>
          <a:off x="395536" y="1734344"/>
          <a:ext cx="8291264" cy="45749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63156">
                  <a:extLst>
                    <a:ext uri="{9D8B030D-6E8A-4147-A177-3AD203B41FA5}">
                      <a16:colId xmlns="" xmlns:a16="http://schemas.microsoft.com/office/drawing/2014/main" val="3507688774"/>
                    </a:ext>
                  </a:extLst>
                </a:gridCol>
                <a:gridCol w="6228108">
                  <a:extLst>
                    <a:ext uri="{9D8B030D-6E8A-4147-A177-3AD203B41FA5}">
                      <a16:colId xmlns="" xmlns:a16="http://schemas.microsoft.com/office/drawing/2014/main" val="2914463764"/>
                    </a:ext>
                  </a:extLst>
                </a:gridCol>
              </a:tblGrid>
              <a:tr h="460344">
                <a:tc>
                  <a:txBody>
                    <a:bodyPr/>
                    <a:lstStyle/>
                    <a:p>
                      <a:pPr marL="8953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</a:rPr>
                        <a:t>函数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</a:rPr>
                        <a:t>说明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extLst>
                  <a:ext uri="{0D108BD9-81ED-4DB2-BD59-A6C34878D82A}">
                    <a16:rowId xmlns="" xmlns:a16="http://schemas.microsoft.com/office/drawing/2014/main" val="3255066541"/>
                  </a:ext>
                </a:extLst>
              </a:tr>
              <a:tr h="460344">
                <a:tc>
                  <a:txBody>
                    <a:bodyPr/>
                    <a:lstStyle/>
                    <a:p>
                      <a:pPr marL="8953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seed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确定随机数生成器的种子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extLst>
                  <a:ext uri="{0D108BD9-81ED-4DB2-BD59-A6C34878D82A}">
                    <a16:rowId xmlns="" xmlns:a16="http://schemas.microsoft.com/office/drawing/2014/main" val="2487623220"/>
                  </a:ext>
                </a:extLst>
              </a:tr>
              <a:tr h="437063">
                <a:tc>
                  <a:txBody>
                    <a:bodyPr/>
                    <a:lstStyle/>
                    <a:p>
                      <a:pPr marL="8953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permutation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返回一个序列的随机排列或返回一个随机排列的范围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extLst>
                  <a:ext uri="{0D108BD9-81ED-4DB2-BD59-A6C34878D82A}">
                    <a16:rowId xmlns="" xmlns:a16="http://schemas.microsoft.com/office/drawing/2014/main" val="97221176"/>
                  </a:ext>
                </a:extLst>
              </a:tr>
              <a:tr h="460344">
                <a:tc>
                  <a:txBody>
                    <a:bodyPr/>
                    <a:lstStyle/>
                    <a:p>
                      <a:pPr marL="8953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shuffle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对一个序列进行随机排序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extLst>
                  <a:ext uri="{0D108BD9-81ED-4DB2-BD59-A6C34878D82A}">
                    <a16:rowId xmlns="" xmlns:a16="http://schemas.microsoft.com/office/drawing/2014/main" val="3499381848"/>
                  </a:ext>
                </a:extLst>
              </a:tr>
              <a:tr h="460344">
                <a:tc>
                  <a:txBody>
                    <a:bodyPr/>
                    <a:lstStyle/>
                    <a:p>
                      <a:pPr marL="8953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binomial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产生二项分布的随机数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extLst>
                  <a:ext uri="{0D108BD9-81ED-4DB2-BD59-A6C34878D82A}">
                    <a16:rowId xmlns="" xmlns:a16="http://schemas.microsoft.com/office/drawing/2014/main" val="2775137139"/>
                  </a:ext>
                </a:extLst>
              </a:tr>
              <a:tr h="460344">
                <a:tc>
                  <a:txBody>
                    <a:bodyPr/>
                    <a:lstStyle/>
                    <a:p>
                      <a:pPr marL="8953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normal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产生正态（高斯）分布的随机数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extLst>
                  <a:ext uri="{0D108BD9-81ED-4DB2-BD59-A6C34878D82A}">
                    <a16:rowId xmlns="" xmlns:a16="http://schemas.microsoft.com/office/drawing/2014/main" val="1943562179"/>
                  </a:ext>
                </a:extLst>
              </a:tr>
              <a:tr h="458616">
                <a:tc>
                  <a:txBody>
                    <a:bodyPr/>
                    <a:lstStyle/>
                    <a:p>
                      <a:pPr marL="8953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beta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产生</a:t>
                      </a:r>
                      <a:r>
                        <a:rPr lang="en-US" sz="2000" kern="100">
                          <a:effectLst/>
                        </a:rPr>
                        <a:t>beta</a:t>
                      </a:r>
                      <a:r>
                        <a:rPr lang="zh-CN" sz="2000" kern="100">
                          <a:effectLst/>
                        </a:rPr>
                        <a:t>分布的随机数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extLst>
                  <a:ext uri="{0D108BD9-81ED-4DB2-BD59-A6C34878D82A}">
                    <a16:rowId xmlns="" xmlns:a16="http://schemas.microsoft.com/office/drawing/2014/main" val="3234397244"/>
                  </a:ext>
                </a:extLst>
              </a:tr>
              <a:tr h="460344">
                <a:tc>
                  <a:txBody>
                    <a:bodyPr/>
                    <a:lstStyle/>
                    <a:p>
                      <a:pPr marL="8953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chisquare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产生卡方分布的随机数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extLst>
                  <a:ext uri="{0D108BD9-81ED-4DB2-BD59-A6C34878D82A}">
                    <a16:rowId xmlns="" xmlns:a16="http://schemas.microsoft.com/office/drawing/2014/main" val="1618923880"/>
                  </a:ext>
                </a:extLst>
              </a:tr>
              <a:tr h="458616">
                <a:tc>
                  <a:txBody>
                    <a:bodyPr/>
                    <a:lstStyle/>
                    <a:p>
                      <a:pPr marL="8953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gamma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产生</a:t>
                      </a:r>
                      <a:r>
                        <a:rPr lang="en-US" sz="2000" kern="100">
                          <a:effectLst/>
                        </a:rPr>
                        <a:t>gamma</a:t>
                      </a:r>
                      <a:r>
                        <a:rPr lang="zh-CN" sz="2000" kern="100">
                          <a:effectLst/>
                        </a:rPr>
                        <a:t>分布的随机数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extLst>
                  <a:ext uri="{0D108BD9-81ED-4DB2-BD59-A6C34878D82A}">
                    <a16:rowId xmlns="" xmlns:a16="http://schemas.microsoft.com/office/drawing/2014/main" val="373974215"/>
                  </a:ext>
                </a:extLst>
              </a:tr>
              <a:tr h="458616">
                <a:tc>
                  <a:txBody>
                    <a:bodyPr/>
                    <a:lstStyle/>
                    <a:p>
                      <a:pPr marL="8953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uniform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产生在</a:t>
                      </a:r>
                      <a:r>
                        <a:rPr lang="en-US" sz="2000" kern="100" dirty="0">
                          <a:effectLst/>
                        </a:rPr>
                        <a:t>[0,1)</a:t>
                      </a:r>
                      <a:r>
                        <a:rPr lang="zh-CN" sz="2000" kern="100" dirty="0">
                          <a:effectLst/>
                        </a:rPr>
                        <a:t>中均匀分布的随机数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9525" marB="0" anchor="ctr"/>
                </a:tc>
                <a:extLst>
                  <a:ext uri="{0D108BD9-81ED-4DB2-BD59-A6C34878D82A}">
                    <a16:rowId xmlns="" xmlns:a16="http://schemas.microsoft.com/office/drawing/2014/main" val="3834308558"/>
                  </a:ext>
                </a:extLst>
              </a:tr>
            </a:tbl>
          </a:graphicData>
        </a:graphic>
      </p:graphicFrame>
      <p:sp>
        <p:nvSpPr>
          <p:cNvPr id="8" name="标题 1">
            <a:extLst>
              <a:ext uri="{FF2B5EF4-FFF2-40B4-BE49-F238E27FC236}">
                <a16:creationId xmlns="" xmlns:a16="http://schemas.microsoft.com/office/drawing/2014/main" id="{6D76EE0E-8DA2-4634-BB34-BE8642AADA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332656"/>
            <a:ext cx="7825680" cy="609600"/>
          </a:xfrm>
        </p:spPr>
        <p:txBody>
          <a:bodyPr/>
          <a:lstStyle/>
          <a:p>
            <a:r>
              <a:rPr lang="en-US" altLang="zh-CN" dirty="0"/>
              <a:t>3.1 NumPy</a:t>
            </a:r>
            <a:r>
              <a:rPr lang="zh-CN" altLang="en-US" dirty="0"/>
              <a:t>多维数组</a:t>
            </a:r>
          </a:p>
        </p:txBody>
      </p:sp>
    </p:spTree>
    <p:extLst>
      <p:ext uri="{BB962C8B-B14F-4D97-AF65-F5344CB8AC3E}">
        <p14:creationId xmlns:p14="http://schemas.microsoft.com/office/powerpoint/2010/main" val="194142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16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标题 1">
            <a:extLst>
              <a:ext uri="{FF2B5EF4-FFF2-40B4-BE49-F238E27FC236}">
                <a16:creationId xmlns="" xmlns:a16="http://schemas.microsoft.com/office/drawing/2014/main" id="{906FFD5A-390F-4AFA-B6E9-FD8897405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333375"/>
            <a:ext cx="7826375" cy="609600"/>
          </a:xfrm>
        </p:spPr>
        <p:txBody>
          <a:bodyPr/>
          <a:lstStyle/>
          <a:p>
            <a:r>
              <a:rPr lang="en-US" altLang="zh-CN" dirty="0"/>
              <a:t>3.1 NumPy</a:t>
            </a:r>
            <a:r>
              <a:rPr lang="zh-CN" altLang="en-US" dirty="0"/>
              <a:t>多维数组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="" xmlns:a16="http://schemas.microsoft.com/office/drawing/2014/main" id="{2582B9F3-20D5-4091-8F6D-B8CF1E36B6F2}"/>
              </a:ext>
            </a:extLst>
          </p:cNvPr>
          <p:cNvSpPr txBox="1">
            <a:spLocks/>
          </p:cNvSpPr>
          <p:nvPr/>
        </p:nvSpPr>
        <p:spPr bwMode="gray">
          <a:xfrm>
            <a:off x="251520" y="1013127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3.1.4  </a:t>
            </a:r>
            <a:r>
              <a:rPr lang="zh-CN" altLang="en-US" sz="2800" dirty="0">
                <a:solidFill>
                  <a:srgbClr val="0070C0"/>
                </a:solidFill>
              </a:rPr>
              <a:t>数组变换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11" name="内容占位符 10">
            <a:extLst>
              <a:ext uri="{FF2B5EF4-FFF2-40B4-BE49-F238E27FC236}">
                <a16:creationId xmlns="" xmlns:a16="http://schemas.microsoft.com/office/drawing/2014/main" id="{9104FF63-0546-431F-BA1D-5DBF4D9AF1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556792"/>
            <a:ext cx="8219256" cy="2160240"/>
          </a:xfrm>
        </p:spPr>
        <p:txBody>
          <a:bodyPr/>
          <a:lstStyle/>
          <a:p>
            <a:pPr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b="1" dirty="0"/>
              <a:t>1. </a:t>
            </a:r>
            <a:r>
              <a:rPr lang="zh-CN" altLang="zh-CN" b="1" dirty="0"/>
              <a:t>数组重塑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zh-CN" altLang="zh-CN" dirty="0" smtClean="0"/>
              <a:t>对于</a:t>
            </a:r>
            <a:r>
              <a:rPr lang="zh-CN" altLang="zh-CN" dirty="0"/>
              <a:t>定义好的数组，可以通过</a:t>
            </a:r>
            <a:r>
              <a:rPr lang="en-US" altLang="zh-CN" dirty="0"/>
              <a:t>reshape</a:t>
            </a:r>
            <a:r>
              <a:rPr lang="zh-CN" altLang="zh-CN" dirty="0"/>
              <a:t>方法改变其数据维</a:t>
            </a:r>
            <a:r>
              <a:rPr lang="zh-CN" altLang="zh-CN" dirty="0" smtClean="0"/>
              <a:t>度。</a:t>
            </a:r>
            <a:endParaRPr lang="zh-CN" altLang="zh-CN" dirty="0"/>
          </a:p>
          <a:p>
            <a:pPr marL="0" indent="0">
              <a:buNone/>
            </a:pPr>
            <a:r>
              <a:rPr lang="zh-CN" altLang="en-US" dirty="0" smtClean="0"/>
              <a:t>      格式</a:t>
            </a:r>
            <a:r>
              <a:rPr lang="zh-CN" altLang="en-US" dirty="0"/>
              <a:t>：</a:t>
            </a:r>
            <a:r>
              <a:rPr lang="en-US" altLang="zh-CN" dirty="0" err="1"/>
              <a:t>np.reshape</a:t>
            </a:r>
            <a:r>
              <a:rPr lang="en-US" altLang="zh-CN" dirty="0"/>
              <a:t>(a, </a:t>
            </a:r>
            <a:r>
              <a:rPr lang="en-US" altLang="zh-CN" dirty="0" err="1"/>
              <a:t>newshape</a:t>
            </a:r>
            <a:r>
              <a:rPr lang="en-US" altLang="zh-CN" dirty="0"/>
              <a:t>, order='C')</a:t>
            </a:r>
            <a:endParaRPr lang="zh-CN" altLang="en-US" dirty="0"/>
          </a:p>
        </p:txBody>
      </p:sp>
      <p:graphicFrame>
        <p:nvGraphicFramePr>
          <p:cNvPr id="15" name="表格 14">
            <a:extLst>
              <a:ext uri="{FF2B5EF4-FFF2-40B4-BE49-F238E27FC236}">
                <a16:creationId xmlns="" xmlns:a16="http://schemas.microsoft.com/office/drawing/2014/main" id="{E96E14FC-19CA-44F8-856D-D814DFF546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805028"/>
              </p:ext>
            </p:extLst>
          </p:nvPr>
        </p:nvGraphicFramePr>
        <p:xfrm>
          <a:off x="827584" y="3212976"/>
          <a:ext cx="6271102" cy="15426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61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70498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参数</a:t>
                      </a:r>
                      <a:r>
                        <a:rPr lang="zh-CN" sz="20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名称</a:t>
                      </a:r>
                      <a:endParaRPr lang="zh-CN" sz="2000" b="1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说明</a:t>
                      </a:r>
                      <a:endParaRPr lang="zh-CN" sz="2000" b="1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868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0" dirty="0">
                          <a:ea typeface="+mn-ea"/>
                        </a:rPr>
                        <a:t>a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需要处理的数据。</a:t>
                      </a:r>
                      <a:endParaRPr lang="zh-CN" altLang="en-US" sz="2000" b="0" dirty="0"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4793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 err="1"/>
                        <a:t>newshape</a:t>
                      </a:r>
                      <a:endParaRPr lang="zh-CN" altLang="en-US" sz="2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 smtClean="0">
                          <a:ea typeface="+mn-ea"/>
                        </a:rPr>
                        <a:t>新维度</a:t>
                      </a:r>
                      <a:r>
                        <a:rPr lang="en-US" altLang="zh-CN" sz="2000" b="0" dirty="0" smtClean="0">
                          <a:ea typeface="+mn-ea"/>
                        </a:rPr>
                        <a:t>——</a:t>
                      </a:r>
                      <a:r>
                        <a:rPr lang="zh-CN" altLang="en-US" sz="2000" b="0" dirty="0">
                          <a:ea typeface="+mn-ea"/>
                        </a:rPr>
                        <a:t>整数或整数元组，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631334989"/>
                  </a:ext>
                </a:extLst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2970" y="4869160"/>
            <a:ext cx="3051038" cy="150531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4016" y="491314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例：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159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17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标题 1">
            <a:extLst>
              <a:ext uri="{FF2B5EF4-FFF2-40B4-BE49-F238E27FC236}">
                <a16:creationId xmlns="" xmlns:a16="http://schemas.microsoft.com/office/drawing/2014/main" id="{906FFD5A-390F-4AFA-B6E9-FD8897405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333375"/>
            <a:ext cx="7826375" cy="609600"/>
          </a:xfrm>
        </p:spPr>
        <p:txBody>
          <a:bodyPr/>
          <a:lstStyle/>
          <a:p>
            <a:r>
              <a:rPr lang="en-US" altLang="zh-CN" dirty="0"/>
              <a:t>3.1 NumPy</a:t>
            </a:r>
            <a:r>
              <a:rPr lang="zh-CN" altLang="en-US" dirty="0"/>
              <a:t>多维数组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="" xmlns:a16="http://schemas.microsoft.com/office/drawing/2014/main" id="{2582B9F3-20D5-4091-8F6D-B8CF1E36B6F2}"/>
              </a:ext>
            </a:extLst>
          </p:cNvPr>
          <p:cNvSpPr txBox="1">
            <a:spLocks/>
          </p:cNvSpPr>
          <p:nvPr/>
        </p:nvSpPr>
        <p:spPr bwMode="gray">
          <a:xfrm>
            <a:off x="251520" y="1013127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3.1.4  </a:t>
            </a:r>
            <a:r>
              <a:rPr lang="zh-CN" altLang="en-US" sz="2800" dirty="0">
                <a:solidFill>
                  <a:srgbClr val="0070C0"/>
                </a:solidFill>
              </a:rPr>
              <a:t>数组变换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11" name="内容占位符 10">
            <a:extLst>
              <a:ext uri="{FF2B5EF4-FFF2-40B4-BE49-F238E27FC236}">
                <a16:creationId xmlns="" xmlns:a16="http://schemas.microsoft.com/office/drawing/2014/main" id="{9104FF63-0546-431F-BA1D-5DBF4D9AF1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556792"/>
            <a:ext cx="8219256" cy="1728192"/>
          </a:xfrm>
        </p:spPr>
        <p:txBody>
          <a:bodyPr/>
          <a:lstStyle/>
          <a:p>
            <a:pPr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b="1" dirty="0"/>
              <a:t>1. </a:t>
            </a:r>
            <a:r>
              <a:rPr lang="zh-CN" altLang="zh-CN" b="1" dirty="0"/>
              <a:t>数组重塑</a:t>
            </a:r>
            <a:endParaRPr lang="zh-CN" altLang="zh-CN" dirty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en-US" altLang="zh-CN" dirty="0"/>
              <a:t>reshape</a:t>
            </a:r>
            <a:r>
              <a:rPr lang="zh-CN" altLang="zh-CN" dirty="0"/>
              <a:t>的参数中的其中一个可以设置为</a:t>
            </a:r>
            <a:r>
              <a:rPr lang="en-US" altLang="zh-CN" dirty="0"/>
              <a:t>-1</a:t>
            </a:r>
            <a:r>
              <a:rPr lang="zh-CN" altLang="zh-CN" dirty="0"/>
              <a:t>，表示数组的维度可以通过数据本身来推断。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3212976"/>
            <a:ext cx="6336705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3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18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标题 1">
            <a:extLst>
              <a:ext uri="{FF2B5EF4-FFF2-40B4-BE49-F238E27FC236}">
                <a16:creationId xmlns="" xmlns:a16="http://schemas.microsoft.com/office/drawing/2014/main" id="{906FFD5A-390F-4AFA-B6E9-FD8897405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333375"/>
            <a:ext cx="7826375" cy="609600"/>
          </a:xfrm>
        </p:spPr>
        <p:txBody>
          <a:bodyPr/>
          <a:lstStyle/>
          <a:p>
            <a:r>
              <a:rPr lang="en-US" altLang="zh-CN" dirty="0"/>
              <a:t>3.1 NumPy</a:t>
            </a:r>
            <a:r>
              <a:rPr lang="zh-CN" altLang="en-US" dirty="0"/>
              <a:t>多维数组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="" xmlns:a16="http://schemas.microsoft.com/office/drawing/2014/main" id="{2582B9F3-20D5-4091-8F6D-B8CF1E36B6F2}"/>
              </a:ext>
            </a:extLst>
          </p:cNvPr>
          <p:cNvSpPr txBox="1">
            <a:spLocks/>
          </p:cNvSpPr>
          <p:nvPr/>
        </p:nvSpPr>
        <p:spPr bwMode="gray">
          <a:xfrm>
            <a:off x="251520" y="1013127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3.1.4  </a:t>
            </a:r>
            <a:r>
              <a:rPr lang="zh-CN" altLang="en-US" sz="2800" dirty="0">
                <a:solidFill>
                  <a:srgbClr val="0070C0"/>
                </a:solidFill>
              </a:rPr>
              <a:t>数组变换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11" name="内容占位符 10">
            <a:extLst>
              <a:ext uri="{FF2B5EF4-FFF2-40B4-BE49-F238E27FC236}">
                <a16:creationId xmlns="" xmlns:a16="http://schemas.microsoft.com/office/drawing/2014/main" id="{9104FF63-0546-431F-BA1D-5DBF4D9AF1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556792"/>
            <a:ext cx="8219256" cy="1728192"/>
          </a:xfrm>
        </p:spPr>
        <p:txBody>
          <a:bodyPr/>
          <a:lstStyle/>
          <a:p>
            <a:pPr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b="1" dirty="0"/>
              <a:t>1. </a:t>
            </a:r>
            <a:r>
              <a:rPr lang="zh-CN" altLang="zh-CN" b="1" dirty="0"/>
              <a:t>数组重塑</a:t>
            </a:r>
            <a:endParaRPr lang="zh-CN" altLang="zh-CN" dirty="0"/>
          </a:p>
          <a:p>
            <a:r>
              <a:rPr lang="zh-CN" altLang="zh-CN" dirty="0"/>
              <a:t>与</a:t>
            </a:r>
            <a:r>
              <a:rPr lang="en-US" altLang="zh-CN" dirty="0"/>
              <a:t>reshape</a:t>
            </a:r>
            <a:r>
              <a:rPr lang="zh-CN" altLang="zh-CN" dirty="0"/>
              <a:t>相反的方法是数据散开（</a:t>
            </a:r>
            <a:r>
              <a:rPr lang="en-US" altLang="zh-CN" dirty="0"/>
              <a:t>ravel</a:t>
            </a:r>
            <a:r>
              <a:rPr lang="zh-CN" altLang="zh-CN" dirty="0"/>
              <a:t>）或数据扁平化（</a:t>
            </a:r>
            <a:r>
              <a:rPr lang="en-US" altLang="zh-CN" dirty="0"/>
              <a:t>flatten</a:t>
            </a:r>
            <a:r>
              <a:rPr lang="zh-CN" altLang="zh-CN" dirty="0"/>
              <a:t>）。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295" y="2780928"/>
            <a:ext cx="5771505" cy="353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14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19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标题 1">
            <a:extLst>
              <a:ext uri="{FF2B5EF4-FFF2-40B4-BE49-F238E27FC236}">
                <a16:creationId xmlns="" xmlns:a16="http://schemas.microsoft.com/office/drawing/2014/main" id="{906FFD5A-390F-4AFA-B6E9-FD8897405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333375"/>
            <a:ext cx="7826375" cy="609600"/>
          </a:xfrm>
        </p:spPr>
        <p:txBody>
          <a:bodyPr/>
          <a:lstStyle/>
          <a:p>
            <a:r>
              <a:rPr lang="en-US" altLang="zh-CN" dirty="0"/>
              <a:t>3.1 NumPy</a:t>
            </a:r>
            <a:r>
              <a:rPr lang="zh-CN" altLang="en-US" dirty="0"/>
              <a:t>多维数组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="" xmlns:a16="http://schemas.microsoft.com/office/drawing/2014/main" id="{2582B9F3-20D5-4091-8F6D-B8CF1E36B6F2}"/>
              </a:ext>
            </a:extLst>
          </p:cNvPr>
          <p:cNvSpPr txBox="1">
            <a:spLocks/>
          </p:cNvSpPr>
          <p:nvPr/>
        </p:nvSpPr>
        <p:spPr bwMode="gray">
          <a:xfrm>
            <a:off x="250825" y="1012555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3.1.4  </a:t>
            </a:r>
            <a:r>
              <a:rPr lang="zh-CN" altLang="en-US" sz="2800" dirty="0">
                <a:solidFill>
                  <a:srgbClr val="0070C0"/>
                </a:solidFill>
              </a:rPr>
              <a:t>数组变换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11" name="内容占位符 10">
            <a:extLst>
              <a:ext uri="{FF2B5EF4-FFF2-40B4-BE49-F238E27FC236}">
                <a16:creationId xmlns="" xmlns:a16="http://schemas.microsoft.com/office/drawing/2014/main" id="{9104FF63-0546-431F-BA1D-5DBF4D9AF1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849" y="1651036"/>
            <a:ext cx="8219256" cy="2642060"/>
          </a:xfrm>
        </p:spPr>
        <p:txBody>
          <a:bodyPr/>
          <a:lstStyle/>
          <a:p>
            <a:pPr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b="1" dirty="0"/>
              <a:t>2. </a:t>
            </a:r>
            <a:r>
              <a:rPr lang="zh-CN" altLang="en-US" b="1" dirty="0"/>
              <a:t>数组合并</a:t>
            </a:r>
            <a:r>
              <a:rPr lang="en-US" altLang="zh-CN" dirty="0"/>
              <a:t>	</a:t>
            </a:r>
          </a:p>
          <a:p>
            <a:pPr marL="0" indent="0">
              <a:buClr>
                <a:schemeClr val="accent1"/>
              </a:buClr>
              <a:buNone/>
            </a:pPr>
            <a:r>
              <a:rPr lang="zh-CN" altLang="en-US" dirty="0"/>
              <a:t> </a:t>
            </a:r>
            <a:r>
              <a:rPr lang="zh-CN" altLang="en-US" dirty="0" smtClean="0"/>
              <a:t>   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hstack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函数：实现横向合并</a:t>
            </a:r>
            <a:endParaRPr lang="en-US" altLang="zh-CN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chemeClr val="accent1"/>
              </a:buClr>
              <a:buNone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vstack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函数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实现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纵向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组合是利用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vstack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将数组纵向合并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；</a:t>
            </a:r>
            <a:endParaRPr lang="en-US" altLang="zh-CN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chemeClr val="accent1"/>
              </a:buClr>
              <a:buNone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    concatenate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函数：可以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实现数组的横向或纵向合并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，参数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axis=1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时进行横向合并，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axis=0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时进行纵向合并。</a:t>
            </a:r>
          </a:p>
        </p:txBody>
      </p:sp>
      <p:sp>
        <p:nvSpPr>
          <p:cNvPr id="2" name="矩形 1"/>
          <p:cNvSpPr/>
          <p:nvPr/>
        </p:nvSpPr>
        <p:spPr>
          <a:xfrm>
            <a:off x="611560" y="4581128"/>
            <a:ext cx="4572000" cy="1554272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785" algn="l">
              <a:lnSpc>
                <a:spcPct val="125000"/>
              </a:lnSpc>
              <a:spcAft>
                <a:spcPts val="0"/>
              </a:spcAft>
            </a:pP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arr1 = </a:t>
            </a:r>
            <a:r>
              <a:rPr lang="en-US" altLang="zh-CN" sz="20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np.arange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(6).reshape(3,2)</a:t>
            </a:r>
            <a:endParaRPr lang="zh-CN" altLang="zh-CN" sz="20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57785" algn="l">
              <a:lnSpc>
                <a:spcPct val="125000"/>
              </a:lnSpc>
              <a:spcAft>
                <a:spcPts val="0"/>
              </a:spcAft>
            </a:pP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arr2 = arr1*2</a:t>
            </a:r>
            <a:endParaRPr lang="zh-CN" altLang="zh-CN" sz="20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57785" algn="l">
              <a:lnSpc>
                <a:spcPct val="125000"/>
              </a:lnSpc>
              <a:spcAft>
                <a:spcPts val="0"/>
              </a:spcAft>
            </a:pP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arr3 = </a:t>
            </a:r>
            <a:r>
              <a:rPr lang="en-US" altLang="zh-CN" sz="20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np.hstack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((arr1,arr2))</a:t>
            </a:r>
            <a:endParaRPr lang="zh-CN" altLang="zh-CN" sz="20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print(arr3)</a:t>
            </a:r>
            <a:endParaRPr lang="zh-CN" altLang="en-US" sz="20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326660"/>
              </p:ext>
            </p:extLst>
          </p:nvPr>
        </p:nvGraphicFramePr>
        <p:xfrm>
          <a:off x="5508104" y="4653136"/>
          <a:ext cx="2759224" cy="1143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59224"/>
              </a:tblGrid>
              <a:tr h="0">
                <a:tc>
                  <a:txBody>
                    <a:bodyPr/>
                    <a:lstStyle/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kern="0" dirty="0">
                          <a:effectLst/>
                        </a:rPr>
                        <a:t>[[ 0  1  0  2]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kern="0" dirty="0">
                          <a:effectLst/>
                        </a:rPr>
                        <a:t> [ 2  3  4  6]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kern="0" dirty="0">
                          <a:effectLst/>
                        </a:rPr>
                        <a:t> [ 4  5  8 10]]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618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3</a:t>
            </a:r>
            <a:r>
              <a:rPr lang="zh-CN" altLang="en-US" dirty="0"/>
              <a:t>章 </a:t>
            </a:r>
            <a:r>
              <a:rPr lang="en-US" altLang="zh-CN" dirty="0"/>
              <a:t>NumPy</a:t>
            </a:r>
            <a:r>
              <a:rPr lang="zh-CN" altLang="en-US" dirty="0"/>
              <a:t>数值计算基础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4896544"/>
          </a:xfrm>
        </p:spPr>
        <p:txBody>
          <a:bodyPr/>
          <a:lstStyle/>
          <a:p>
            <a:r>
              <a:rPr lang="en-US" altLang="zh-CN" sz="2000" dirty="0"/>
              <a:t>NumPy</a:t>
            </a:r>
            <a:r>
              <a:rPr lang="zh-CN" altLang="en-US" sz="2000" dirty="0"/>
              <a:t>是在</a:t>
            </a:r>
            <a:r>
              <a:rPr lang="en-US" altLang="zh-CN" sz="2000" dirty="0"/>
              <a:t>1995</a:t>
            </a:r>
            <a:r>
              <a:rPr lang="zh-CN" altLang="en-US" sz="2000" dirty="0"/>
              <a:t>年诞生的</a:t>
            </a:r>
            <a:r>
              <a:rPr lang="en-US" altLang="zh-CN" sz="2000" dirty="0"/>
              <a:t>Python</a:t>
            </a:r>
            <a:r>
              <a:rPr lang="zh-CN" altLang="en-US" sz="2000" dirty="0"/>
              <a:t>库</a:t>
            </a:r>
            <a:r>
              <a:rPr lang="en-US" altLang="zh-CN" sz="2000" dirty="0"/>
              <a:t>Numeric</a:t>
            </a:r>
            <a:r>
              <a:rPr lang="zh-CN" altLang="en-US" sz="2000" dirty="0"/>
              <a:t>的基础上建立起来的，但真正促使</a:t>
            </a:r>
            <a:r>
              <a:rPr lang="en-US" altLang="zh-CN" sz="2000" dirty="0"/>
              <a:t>NumPy</a:t>
            </a:r>
            <a:r>
              <a:rPr lang="zh-CN" altLang="en-US" sz="2000" dirty="0"/>
              <a:t>的发行的是</a:t>
            </a:r>
            <a:r>
              <a:rPr lang="en-US" altLang="zh-CN" sz="2000" dirty="0"/>
              <a:t>Python</a:t>
            </a:r>
            <a:r>
              <a:rPr lang="zh-CN" altLang="en-US" sz="2000" dirty="0"/>
              <a:t>的</a:t>
            </a:r>
            <a:r>
              <a:rPr lang="en-US" altLang="zh-CN" sz="2000" dirty="0"/>
              <a:t>SciPy</a:t>
            </a:r>
            <a:r>
              <a:rPr lang="zh-CN" altLang="en-US" sz="2000" dirty="0"/>
              <a:t>库。但</a:t>
            </a:r>
            <a:r>
              <a:rPr lang="en-US" altLang="zh-CN" sz="2000" dirty="0"/>
              <a:t>SciPy</a:t>
            </a:r>
            <a:r>
              <a:rPr lang="zh-CN" altLang="en-US" sz="2000" dirty="0"/>
              <a:t>中并没有合适的类似于</a:t>
            </a:r>
            <a:r>
              <a:rPr lang="en-US" altLang="zh-CN" sz="2000" dirty="0"/>
              <a:t>Numeric</a:t>
            </a:r>
            <a:r>
              <a:rPr lang="zh-CN" altLang="en-US" sz="2000" dirty="0"/>
              <a:t>中的对于基础数据对象处理的功能。于是，</a:t>
            </a:r>
            <a:r>
              <a:rPr lang="en-US" altLang="zh-CN" sz="2000" dirty="0"/>
              <a:t>SciPy</a:t>
            </a:r>
            <a:r>
              <a:rPr lang="zh-CN" altLang="en-US" sz="2000" dirty="0"/>
              <a:t>的开发者将</a:t>
            </a:r>
            <a:r>
              <a:rPr lang="en-US" altLang="zh-CN" sz="2000" dirty="0"/>
              <a:t>SciPy</a:t>
            </a:r>
            <a:r>
              <a:rPr lang="zh-CN" altLang="en-US" sz="2000" dirty="0"/>
              <a:t>中的一部分和</a:t>
            </a:r>
            <a:r>
              <a:rPr lang="en-US" altLang="zh-CN" sz="2000" dirty="0"/>
              <a:t>Numeric</a:t>
            </a:r>
            <a:r>
              <a:rPr lang="zh-CN" altLang="en-US" sz="2000" dirty="0"/>
              <a:t>的设计思想结合，在</a:t>
            </a:r>
            <a:r>
              <a:rPr lang="en-US" altLang="zh-CN" sz="2000" dirty="0"/>
              <a:t>2005</a:t>
            </a:r>
            <a:r>
              <a:rPr lang="zh-CN" altLang="en-US" sz="2000" dirty="0"/>
              <a:t>年发行了</a:t>
            </a:r>
            <a:r>
              <a:rPr lang="en-US" altLang="zh-CN" sz="2000" dirty="0"/>
              <a:t>NumPy</a:t>
            </a:r>
            <a:r>
              <a:rPr lang="zh-CN" altLang="en-US" sz="2000" dirty="0"/>
              <a:t>。</a:t>
            </a:r>
            <a:endParaRPr lang="en-US" altLang="zh-CN" sz="2000" dirty="0"/>
          </a:p>
          <a:p>
            <a:r>
              <a:rPr lang="en-US" altLang="zh-CN" sz="2000" dirty="0"/>
              <a:t>NumPy</a:t>
            </a:r>
            <a:r>
              <a:rPr lang="zh-CN" altLang="en-US" sz="2000" dirty="0"/>
              <a:t>是</a:t>
            </a:r>
            <a:r>
              <a:rPr lang="en-US" altLang="zh-CN" sz="2000" dirty="0"/>
              <a:t>Python</a:t>
            </a:r>
            <a:r>
              <a:rPr lang="zh-CN" altLang="en-US" sz="2000" dirty="0"/>
              <a:t>的一种开源的数值计算扩展库。它包含很多功能，如创建</a:t>
            </a:r>
            <a:r>
              <a:rPr lang="en-US" altLang="zh-CN" sz="2000" dirty="0"/>
              <a:t>n</a:t>
            </a:r>
            <a:r>
              <a:rPr lang="zh-CN" altLang="en-US" sz="2000" dirty="0"/>
              <a:t>维数组（矩阵）、对数组进行函数运算、数值积分等。 </a:t>
            </a:r>
            <a:r>
              <a:rPr lang="en-US" altLang="zh-CN" sz="2000" dirty="0"/>
              <a:t>NumPy</a:t>
            </a:r>
            <a:r>
              <a:rPr lang="zh-CN" altLang="en-US" sz="2000" dirty="0"/>
              <a:t>的诞生弥补了这些缺陷，它提供了两种基本的对象： </a:t>
            </a:r>
          </a:p>
          <a:p>
            <a:pPr lvl="1"/>
            <a:r>
              <a:rPr lang="en-US" altLang="zh-CN" sz="2000" dirty="0" err="1"/>
              <a:t>ndarray</a:t>
            </a:r>
            <a:r>
              <a:rPr lang="zh-CN" altLang="en-US" sz="2000" dirty="0"/>
              <a:t>：是储存单一数据类型的多维数组。 </a:t>
            </a:r>
          </a:p>
          <a:p>
            <a:pPr lvl="1"/>
            <a:r>
              <a:rPr lang="en-US" altLang="zh-CN" sz="2000" dirty="0" err="1"/>
              <a:t>ufunc</a:t>
            </a:r>
            <a:r>
              <a:rPr lang="zh-CN" altLang="en-US" sz="2000" dirty="0"/>
              <a:t>：是一种能够对数组进行处理的函数。</a:t>
            </a:r>
            <a:endParaRPr lang="en-US" altLang="zh-CN" sz="2000" dirty="0"/>
          </a:p>
          <a:p>
            <a:r>
              <a:rPr lang="zh-CN" altLang="en-US" sz="2000" dirty="0"/>
              <a:t> </a:t>
            </a:r>
            <a:r>
              <a:rPr lang="en-US" altLang="zh-CN" sz="2000" dirty="0"/>
              <a:t>NumPy</a:t>
            </a:r>
            <a:r>
              <a:rPr lang="zh-CN" altLang="en-US" sz="2000" dirty="0"/>
              <a:t>常用的导入格式：</a:t>
            </a:r>
            <a:r>
              <a:rPr lang="en-US" altLang="zh-CN" sz="2000" dirty="0"/>
              <a:t>import </a:t>
            </a:r>
            <a:r>
              <a:rPr lang="en-US" altLang="zh-CN" sz="2000" dirty="0" err="1"/>
              <a:t>numpy</a:t>
            </a:r>
            <a:r>
              <a:rPr lang="en-US" altLang="zh-CN" sz="2000" dirty="0"/>
              <a:t> as np</a:t>
            </a:r>
            <a:endParaRPr lang="zh-CN" altLang="en-US" sz="2000" dirty="0"/>
          </a:p>
          <a:p>
            <a:endParaRPr lang="zh-CN" altLang="en-US" sz="2000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5823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20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标题 1">
            <a:extLst>
              <a:ext uri="{FF2B5EF4-FFF2-40B4-BE49-F238E27FC236}">
                <a16:creationId xmlns="" xmlns:a16="http://schemas.microsoft.com/office/drawing/2014/main" id="{906FFD5A-390F-4AFA-B6E9-FD8897405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333375"/>
            <a:ext cx="7826375" cy="609600"/>
          </a:xfrm>
        </p:spPr>
        <p:txBody>
          <a:bodyPr/>
          <a:lstStyle/>
          <a:p>
            <a:r>
              <a:rPr lang="en-US" altLang="zh-CN" dirty="0"/>
              <a:t>3.1 NumPy</a:t>
            </a:r>
            <a:r>
              <a:rPr lang="zh-CN" altLang="en-US" dirty="0"/>
              <a:t>多维数组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="" xmlns:a16="http://schemas.microsoft.com/office/drawing/2014/main" id="{2582B9F3-20D5-4091-8F6D-B8CF1E36B6F2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3.1.4  </a:t>
            </a:r>
            <a:r>
              <a:rPr lang="zh-CN" altLang="en-US" sz="2800" dirty="0">
                <a:solidFill>
                  <a:srgbClr val="0070C0"/>
                </a:solidFill>
              </a:rPr>
              <a:t>数组变换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11" name="内容占位符 10">
            <a:extLst>
              <a:ext uri="{FF2B5EF4-FFF2-40B4-BE49-F238E27FC236}">
                <a16:creationId xmlns="" xmlns:a16="http://schemas.microsoft.com/office/drawing/2014/main" id="{9104FF63-0546-431F-BA1D-5DBF4D9AF1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988840"/>
            <a:ext cx="8219256" cy="1656184"/>
          </a:xfrm>
        </p:spPr>
        <p:txBody>
          <a:bodyPr/>
          <a:lstStyle/>
          <a:p>
            <a:pPr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b="1" dirty="0"/>
              <a:t>3. </a:t>
            </a:r>
            <a:r>
              <a:rPr lang="zh-CN" altLang="en-US" b="1" dirty="0"/>
              <a:t>数组分割</a:t>
            </a:r>
            <a:r>
              <a:rPr lang="en-US" altLang="zh-CN" dirty="0"/>
              <a:t>	</a:t>
            </a:r>
          </a:p>
          <a:p>
            <a:pPr marL="0" indent="0">
              <a:buClr>
                <a:schemeClr val="accent1"/>
              </a:buClr>
              <a:buNone/>
            </a:pPr>
            <a:r>
              <a:rPr lang="zh-CN" altLang="en-US" dirty="0"/>
              <a:t>      与数组合并相反</a:t>
            </a:r>
            <a:r>
              <a:rPr lang="zh-CN" altLang="en-US" dirty="0" smtClean="0"/>
              <a:t>，</a:t>
            </a:r>
            <a:r>
              <a:rPr lang="en-US" altLang="zh-CN" dirty="0" err="1" smtClean="0"/>
              <a:t>hsplit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函数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vsplit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函数</a:t>
            </a:r>
            <a:r>
              <a:rPr lang="zh-CN" altLang="en-US" dirty="0" smtClean="0"/>
              <a:t>和</a:t>
            </a:r>
            <a:r>
              <a:rPr lang="en-US" altLang="zh-CN" dirty="0" smtClean="0"/>
              <a:t>split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函数</a:t>
            </a:r>
            <a:r>
              <a:rPr lang="zh-CN" altLang="en-US" dirty="0" smtClean="0"/>
              <a:t>分别</a:t>
            </a:r>
            <a:r>
              <a:rPr lang="zh-CN" altLang="en-US" dirty="0"/>
              <a:t>实现数组的横向、纵向和指定方向的分割。</a:t>
            </a:r>
            <a:endParaRPr lang="en-US" altLang="zh-CN" dirty="0"/>
          </a:p>
          <a:p>
            <a:pPr marL="0" indent="0">
              <a:buClr>
                <a:schemeClr val="accent1"/>
              </a:buClr>
              <a:buNone/>
            </a:pP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611560" y="3645024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785" algn="l">
              <a:lnSpc>
                <a:spcPct val="125000"/>
              </a:lnSpc>
              <a:spcAft>
                <a:spcPts val="0"/>
              </a:spcAft>
            </a:pPr>
            <a:r>
              <a:rPr lang="en-US" altLang="zh-CN" sz="20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arr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altLang="zh-CN" sz="20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np.arange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(16).reshape(4,4)</a:t>
            </a:r>
            <a:endParaRPr lang="zh-CN" altLang="zh-CN" sz="20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57785" algn="l">
              <a:lnSpc>
                <a:spcPct val="125000"/>
              </a:lnSpc>
              <a:spcAft>
                <a:spcPts val="0"/>
              </a:spcAft>
            </a:pP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print('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横向分割为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:\n',</a:t>
            </a:r>
            <a:r>
              <a:rPr lang="en-US" altLang="zh-CN" sz="20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np.hsplit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(arr,2))</a:t>
            </a:r>
            <a:endParaRPr lang="zh-CN" altLang="zh-CN" sz="20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print('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纵向组合为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:\n',</a:t>
            </a:r>
            <a:r>
              <a:rPr lang="en-US" altLang="zh-CN" sz="20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np.vsplit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(arr,2))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50394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21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标题 1">
            <a:extLst>
              <a:ext uri="{FF2B5EF4-FFF2-40B4-BE49-F238E27FC236}">
                <a16:creationId xmlns="" xmlns:a16="http://schemas.microsoft.com/office/drawing/2014/main" id="{906FFD5A-390F-4AFA-B6E9-FD8897405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333375"/>
            <a:ext cx="7826375" cy="609600"/>
          </a:xfrm>
        </p:spPr>
        <p:txBody>
          <a:bodyPr/>
          <a:lstStyle/>
          <a:p>
            <a:r>
              <a:rPr lang="en-US" altLang="zh-CN" dirty="0"/>
              <a:t>3.1 NumPy</a:t>
            </a:r>
            <a:r>
              <a:rPr lang="zh-CN" altLang="en-US" dirty="0"/>
              <a:t>多维数组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="" xmlns:a16="http://schemas.microsoft.com/office/drawing/2014/main" id="{2582B9F3-20D5-4091-8F6D-B8CF1E36B6F2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3.1.4  </a:t>
            </a:r>
            <a:r>
              <a:rPr lang="zh-CN" altLang="en-US" sz="2800" dirty="0">
                <a:solidFill>
                  <a:srgbClr val="0070C0"/>
                </a:solidFill>
              </a:rPr>
              <a:t>数组变换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7" name="内容占位符 10">
            <a:extLst>
              <a:ext uri="{FF2B5EF4-FFF2-40B4-BE49-F238E27FC236}">
                <a16:creationId xmlns="" xmlns:a16="http://schemas.microsoft.com/office/drawing/2014/main" id="{6A6DD83B-1018-4560-AA87-46CEB5E22AA5}"/>
              </a:ext>
            </a:extLst>
          </p:cNvPr>
          <p:cNvSpPr txBox="1">
            <a:spLocks/>
          </p:cNvSpPr>
          <p:nvPr/>
        </p:nvSpPr>
        <p:spPr bwMode="gray">
          <a:xfrm>
            <a:off x="467544" y="1863104"/>
            <a:ext cx="8219256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b="1" dirty="0"/>
              <a:t>4. </a:t>
            </a:r>
            <a:r>
              <a:rPr lang="zh-CN" altLang="en-US" b="1" dirty="0"/>
              <a:t>数组转置和轴对换</a:t>
            </a:r>
            <a:r>
              <a:rPr lang="en-US" altLang="zh-CN" dirty="0"/>
              <a:t>	</a:t>
            </a:r>
          </a:p>
          <a:p>
            <a:pPr marL="0" indent="0" algn="just">
              <a:buClr>
                <a:schemeClr val="accent1"/>
              </a:buClr>
              <a:buNone/>
            </a:pPr>
            <a:r>
              <a:rPr lang="zh-CN" altLang="en-US" dirty="0"/>
              <a:t>      数组转置是数组重塑的一种特殊形式，可以通过</a:t>
            </a:r>
            <a:r>
              <a:rPr lang="en-US" altLang="zh-CN" dirty="0"/>
              <a:t>transpose</a:t>
            </a:r>
            <a:r>
              <a:rPr lang="zh-CN" altLang="en-US" dirty="0"/>
              <a:t>方法进行转置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3396185"/>
            <a:ext cx="5216889" cy="27809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16016" y="5154209"/>
            <a:ext cx="43204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除了使用</a:t>
            </a: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transpose</a:t>
            </a:r>
            <a:r>
              <a:rPr lang="zh-CN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外，可以直接利用数组的</a:t>
            </a: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属性进行数组转置。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56560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3.2 </a:t>
            </a:r>
            <a:r>
              <a:rPr lang="zh-CN" altLang="en-US" dirty="0" smtClean="0"/>
              <a:t>数组</a:t>
            </a:r>
            <a:r>
              <a:rPr lang="zh-CN" altLang="en-US" dirty="0"/>
              <a:t>的索引和切片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44824"/>
            <a:ext cx="8435280" cy="504056"/>
          </a:xfrm>
        </p:spPr>
        <p:txBody>
          <a:bodyPr/>
          <a:lstStyle/>
          <a:p>
            <a:pPr lvl="1" algn="just"/>
            <a:r>
              <a:rPr lang="zh-CN" altLang="en-US" dirty="0"/>
              <a:t>一维数组的索引类似</a:t>
            </a:r>
            <a:r>
              <a:rPr lang="en-US" altLang="zh-CN" dirty="0"/>
              <a:t>Python</a:t>
            </a:r>
            <a:r>
              <a:rPr lang="zh-CN" altLang="en-US" dirty="0"/>
              <a:t>中的列表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22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DD920734-73E6-473A-8A3E-C8C6315D7986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3.2.1 </a:t>
            </a:r>
            <a:r>
              <a:rPr lang="zh-CN" altLang="en-US" sz="2800" dirty="0">
                <a:solidFill>
                  <a:srgbClr val="0070C0"/>
                </a:solidFill>
              </a:rPr>
              <a:t>一维数组的</a:t>
            </a:r>
            <a:r>
              <a:rPr lang="zh-CN" altLang="en-US" sz="2800" dirty="0" smtClean="0">
                <a:solidFill>
                  <a:srgbClr val="0070C0"/>
                </a:solidFill>
              </a:rPr>
              <a:t>索引和切片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2564904"/>
            <a:ext cx="3456384" cy="379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6583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3.2 </a:t>
            </a:r>
            <a:r>
              <a:rPr lang="zh-CN" altLang="en-US" dirty="0" smtClean="0"/>
              <a:t>数组</a:t>
            </a:r>
            <a:r>
              <a:rPr lang="zh-CN" altLang="en-US" dirty="0"/>
              <a:t>的索引和切片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44824"/>
            <a:ext cx="8712968" cy="1080120"/>
          </a:xfrm>
        </p:spPr>
        <p:txBody>
          <a:bodyPr/>
          <a:lstStyle/>
          <a:p>
            <a:pPr lvl="1" algn="just"/>
            <a:r>
              <a:rPr lang="zh-CN" altLang="en-US" dirty="0" smtClean="0"/>
              <a:t>数组</a:t>
            </a:r>
            <a:r>
              <a:rPr lang="zh-CN" altLang="en-US" dirty="0"/>
              <a:t>的切片返回的是原始数组的视图</a:t>
            </a:r>
            <a:r>
              <a:rPr lang="zh-CN" altLang="en-US" dirty="0" smtClean="0"/>
              <a:t>，不会</a:t>
            </a:r>
            <a:r>
              <a:rPr lang="zh-CN" altLang="en-US" dirty="0"/>
              <a:t>产生新的数据</a:t>
            </a:r>
            <a:r>
              <a:rPr lang="zh-CN" altLang="en-US" dirty="0" smtClean="0"/>
              <a:t>，如果</a:t>
            </a:r>
            <a:r>
              <a:rPr lang="zh-CN" altLang="en-US" dirty="0"/>
              <a:t>需要的并非视图而是要复制数据，则可以通过</a:t>
            </a:r>
            <a:r>
              <a:rPr lang="en-US" altLang="zh-CN" dirty="0"/>
              <a:t>copy</a:t>
            </a:r>
            <a:r>
              <a:rPr lang="zh-CN" altLang="en-US" dirty="0"/>
              <a:t>方法实现。</a:t>
            </a:r>
            <a:endParaRPr lang="zh-CN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23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DD920734-73E6-473A-8A3E-C8C6315D7986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3.2.1 </a:t>
            </a:r>
            <a:r>
              <a:rPr lang="zh-CN" altLang="en-US" sz="2800" dirty="0">
                <a:solidFill>
                  <a:srgbClr val="0070C0"/>
                </a:solidFill>
              </a:rPr>
              <a:t>一维数组的</a:t>
            </a:r>
            <a:r>
              <a:rPr lang="zh-CN" altLang="en-US" sz="2800" dirty="0" smtClean="0">
                <a:solidFill>
                  <a:srgbClr val="0070C0"/>
                </a:solidFill>
              </a:rPr>
              <a:t>索引和切片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43087"/>
              </p:ext>
            </p:extLst>
          </p:nvPr>
        </p:nvGraphicFramePr>
        <p:xfrm>
          <a:off x="960730" y="3169173"/>
          <a:ext cx="6635606" cy="1905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3038"/>
                <a:gridCol w="5112568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In[26]: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arr1 = arr[-4:-1].copy()</a:t>
                      </a:r>
                      <a:endParaRPr lang="zh-CN" sz="2000" kern="100">
                        <a:effectLst/>
                      </a:endParaRPr>
                    </a:p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print(arr)</a:t>
                      </a:r>
                      <a:endParaRPr lang="zh-CN" sz="2000" kern="100">
                        <a:effectLst/>
                      </a:endParaRPr>
                    </a:p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print(arr1)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Out[26]: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kern="0" dirty="0">
                          <a:effectLst/>
                        </a:rPr>
                        <a:t>[0 1 2 3 4 5 6 7 8 9]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kern="0" dirty="0">
                          <a:effectLst/>
                        </a:rPr>
                        <a:t>[6 7 8]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48931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</a:t>
            </a:r>
            <a:r>
              <a:rPr lang="zh-CN" altLang="en-US" dirty="0"/>
              <a:t>数组的索引和切片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24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1F3DC5F2-936B-466F-98B8-A0D41B1384DE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3.2.2 </a:t>
            </a:r>
            <a:r>
              <a:rPr lang="zh-CN" altLang="en-US" sz="2800" dirty="0">
                <a:solidFill>
                  <a:srgbClr val="0070C0"/>
                </a:solidFill>
              </a:rPr>
              <a:t>多维数组的索引和切片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="" xmlns:a16="http://schemas.microsoft.com/office/drawing/2014/main" id="{7635BE78-4423-420D-8E6D-604A0A46E8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844824"/>
            <a:ext cx="8435280" cy="1512168"/>
          </a:xfrm>
        </p:spPr>
        <p:txBody>
          <a:bodyPr/>
          <a:lstStyle/>
          <a:p>
            <a:pPr lvl="1" algn="just"/>
            <a:r>
              <a:rPr lang="zh-CN" altLang="en-US" dirty="0"/>
              <a:t>对于多维数组，它的每一个维度都有一个索引，各个维度的索引之间用逗号分隔。</a:t>
            </a:r>
            <a:endParaRPr lang="en-US" altLang="zh-CN" dirty="0"/>
          </a:p>
          <a:p>
            <a:pPr lvl="1" algn="just"/>
            <a:r>
              <a:rPr lang="zh-CN" altLang="en-US" dirty="0"/>
              <a:t>也可以使用整数函数和布尔值索引访问多维数组。</a:t>
            </a:r>
            <a:endParaRPr lang="zh-CN" altLang="zh-CN" dirty="0"/>
          </a:p>
        </p:txBody>
      </p:sp>
      <p:sp>
        <p:nvSpPr>
          <p:cNvPr id="3" name="矩形 2"/>
          <p:cNvSpPr/>
          <p:nvPr/>
        </p:nvSpPr>
        <p:spPr>
          <a:xfrm>
            <a:off x="880356" y="3573016"/>
            <a:ext cx="71776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25000"/>
              </a:lnSpc>
              <a:spcAft>
                <a:spcPts val="0"/>
              </a:spcAft>
            </a:pPr>
            <a:r>
              <a:rPr lang="en-US" altLang="zh-CN" sz="22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arr</a:t>
            </a: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altLang="zh-CN" sz="22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np.arange</a:t>
            </a: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(12).reshape(3,4)</a:t>
            </a:r>
            <a:endParaRPr lang="zh-CN" altLang="zh-CN" sz="22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Aft>
                <a:spcPts val="0"/>
              </a:spcAft>
            </a:pP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print(</a:t>
            </a:r>
            <a:r>
              <a:rPr lang="en-US" altLang="zh-CN" sz="22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arr</a:t>
            </a: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zh-CN" sz="22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Aft>
                <a:spcPts val="0"/>
              </a:spcAft>
            </a:pP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print(</a:t>
            </a:r>
            <a:r>
              <a:rPr lang="en-US" altLang="zh-CN" sz="22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arr</a:t>
            </a: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[0,1:3])  #</a:t>
            </a:r>
            <a:r>
              <a:rPr lang="zh-CN" altLang="zh-CN" sz="2200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索引第</a:t>
            </a:r>
            <a:r>
              <a:rPr lang="en-US" altLang="zh-CN" sz="2200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zh-CN" sz="2200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行中第</a:t>
            </a:r>
            <a:r>
              <a:rPr lang="en-US" altLang="zh-CN" sz="2200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200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列到第</a:t>
            </a:r>
            <a:r>
              <a:rPr lang="en-US" altLang="zh-CN" sz="2200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200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列的元素</a:t>
            </a:r>
            <a:endParaRPr lang="zh-CN" altLang="zh-CN" sz="22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Aft>
                <a:spcPts val="0"/>
              </a:spcAft>
            </a:pP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print(</a:t>
            </a:r>
            <a:r>
              <a:rPr lang="en-US" altLang="zh-CN" sz="22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arr</a:t>
            </a: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[:,2])   #</a:t>
            </a:r>
            <a:r>
              <a:rPr lang="zh-CN" altLang="zh-CN" sz="2200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索引第</a:t>
            </a:r>
            <a:r>
              <a:rPr lang="en-US" altLang="zh-CN" sz="2200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200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列元素</a:t>
            </a:r>
            <a:endParaRPr lang="zh-CN" altLang="zh-CN" sz="22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print(</a:t>
            </a:r>
            <a:r>
              <a:rPr lang="en-US" altLang="zh-CN" sz="22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arr</a:t>
            </a: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[:1,:1])  #</a:t>
            </a:r>
            <a:r>
              <a:rPr lang="zh-CN" altLang="zh-CN" sz="2200" i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2200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zh-CN" sz="2200" i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行第</a:t>
            </a:r>
            <a:r>
              <a:rPr lang="en-US" altLang="zh-CN" sz="2200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zh-CN" sz="2200" i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列元素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4615054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</a:t>
            </a:r>
            <a:r>
              <a:rPr lang="zh-CN" altLang="en-US" dirty="0"/>
              <a:t>数组的索引和切片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25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1F3DC5F2-936B-466F-98B8-A0D41B1384DE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3.2.2 </a:t>
            </a:r>
            <a:r>
              <a:rPr lang="zh-CN" altLang="en-US" sz="2800" dirty="0">
                <a:solidFill>
                  <a:srgbClr val="0070C0"/>
                </a:solidFill>
              </a:rPr>
              <a:t>多维数组的索引和切片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467401"/>
              </p:ext>
            </p:extLst>
          </p:nvPr>
        </p:nvGraphicFramePr>
        <p:xfrm>
          <a:off x="539552" y="1844824"/>
          <a:ext cx="7128792" cy="457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2168"/>
                <a:gridCol w="5616624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In[28]: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arr = np.arange(12).reshape(3,4)</a:t>
                      </a:r>
                      <a:endParaRPr lang="zh-CN" sz="1500" kern="10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#</a:t>
                      </a:r>
                      <a:r>
                        <a:rPr lang="zh-CN" sz="1500" kern="100">
                          <a:effectLst/>
                        </a:rPr>
                        <a:t>从两个序列的对应位置取出两个整数来组成下标：</a:t>
                      </a:r>
                      <a:r>
                        <a:rPr lang="en-US" sz="1500" kern="100">
                          <a:effectLst/>
                        </a:rPr>
                        <a:t>arr[0,1],arr[1,3]</a:t>
                      </a:r>
                      <a:endParaRPr lang="zh-CN" sz="1500" kern="10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print(arr)</a:t>
                      </a:r>
                      <a:endParaRPr lang="zh-CN" sz="1500" kern="10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print('</a:t>
                      </a:r>
                      <a:r>
                        <a:rPr lang="zh-CN" sz="1500" kern="100">
                          <a:effectLst/>
                        </a:rPr>
                        <a:t>索引结果</a:t>
                      </a:r>
                      <a:r>
                        <a:rPr lang="en-US" sz="1500" kern="100">
                          <a:effectLst/>
                        </a:rPr>
                        <a:t>1</a:t>
                      </a:r>
                      <a:r>
                        <a:rPr lang="zh-CN" sz="1500" kern="100">
                          <a:effectLst/>
                        </a:rPr>
                        <a:t>：</a:t>
                      </a:r>
                      <a:r>
                        <a:rPr lang="en-US" sz="1500" kern="100">
                          <a:effectLst/>
                        </a:rPr>
                        <a:t>',arr[(0,1),(1,3)])</a:t>
                      </a:r>
                      <a:endParaRPr lang="zh-CN" sz="1500" kern="10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#</a:t>
                      </a:r>
                      <a:r>
                        <a:rPr lang="zh-CN" sz="1500" kern="100">
                          <a:effectLst/>
                        </a:rPr>
                        <a:t>索引第</a:t>
                      </a:r>
                      <a:r>
                        <a:rPr lang="en-US" sz="1500" kern="100">
                          <a:effectLst/>
                        </a:rPr>
                        <a:t>1</a:t>
                      </a:r>
                      <a:r>
                        <a:rPr lang="zh-CN" sz="1500" kern="100">
                          <a:effectLst/>
                        </a:rPr>
                        <a:t>、</a:t>
                      </a:r>
                      <a:r>
                        <a:rPr lang="en-US" sz="1500" kern="100">
                          <a:effectLst/>
                        </a:rPr>
                        <a:t>2</a:t>
                      </a:r>
                      <a:r>
                        <a:rPr lang="zh-CN" sz="1500" kern="100">
                          <a:effectLst/>
                        </a:rPr>
                        <a:t>行中第</a:t>
                      </a:r>
                      <a:r>
                        <a:rPr lang="en-US" sz="1500" kern="100">
                          <a:effectLst/>
                        </a:rPr>
                        <a:t>0</a:t>
                      </a:r>
                      <a:r>
                        <a:rPr lang="zh-CN" sz="1500" kern="100">
                          <a:effectLst/>
                        </a:rPr>
                        <a:t>、</a:t>
                      </a:r>
                      <a:r>
                        <a:rPr lang="en-US" sz="1500" kern="100">
                          <a:effectLst/>
                        </a:rPr>
                        <a:t>2</a:t>
                      </a:r>
                      <a:r>
                        <a:rPr lang="zh-CN" sz="1500" kern="100">
                          <a:effectLst/>
                        </a:rPr>
                        <a:t>、</a:t>
                      </a:r>
                      <a:r>
                        <a:rPr lang="en-US" sz="1500" kern="100">
                          <a:effectLst/>
                        </a:rPr>
                        <a:t>3</a:t>
                      </a:r>
                      <a:r>
                        <a:rPr lang="zh-CN" sz="1500" kern="100">
                          <a:effectLst/>
                        </a:rPr>
                        <a:t>列的元素</a:t>
                      </a: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print('</a:t>
                      </a:r>
                      <a:r>
                        <a:rPr lang="zh-CN" sz="1500" kern="100">
                          <a:effectLst/>
                        </a:rPr>
                        <a:t>索引结果</a:t>
                      </a:r>
                      <a:r>
                        <a:rPr lang="en-US" sz="1500" kern="100">
                          <a:effectLst/>
                        </a:rPr>
                        <a:t>2</a:t>
                      </a:r>
                      <a:r>
                        <a:rPr lang="zh-CN" sz="1500" kern="100">
                          <a:effectLst/>
                        </a:rPr>
                        <a:t>：</a:t>
                      </a:r>
                      <a:r>
                        <a:rPr lang="en-US" sz="1500" kern="100">
                          <a:effectLst/>
                        </a:rPr>
                        <a:t>',arr[1:2,(0,2,3)])</a:t>
                      </a:r>
                      <a:endParaRPr lang="zh-CN" sz="1500" kern="10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mask = np.array([1,0,1],dtype = np.bool)</a:t>
                      </a:r>
                      <a:endParaRPr lang="zh-CN" sz="1500" kern="10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#mask</a:t>
                      </a:r>
                      <a:r>
                        <a:rPr lang="zh-CN" sz="1500" kern="100">
                          <a:effectLst/>
                        </a:rPr>
                        <a:t>是一个布尔数组，它索引第</a:t>
                      </a:r>
                      <a:r>
                        <a:rPr lang="en-US" sz="1500" kern="100">
                          <a:effectLst/>
                        </a:rPr>
                        <a:t>0,2</a:t>
                      </a:r>
                      <a:r>
                        <a:rPr lang="zh-CN" sz="1500" kern="100">
                          <a:effectLst/>
                        </a:rPr>
                        <a:t>行中第</a:t>
                      </a:r>
                      <a:r>
                        <a:rPr lang="en-US" sz="1500" kern="100">
                          <a:effectLst/>
                        </a:rPr>
                        <a:t>1</a:t>
                      </a:r>
                      <a:r>
                        <a:rPr lang="zh-CN" sz="1500" kern="100">
                          <a:effectLst/>
                        </a:rPr>
                        <a:t>列元素</a:t>
                      </a: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print('</a:t>
                      </a:r>
                      <a:r>
                        <a:rPr lang="zh-CN" sz="1500" kern="100">
                          <a:effectLst/>
                        </a:rPr>
                        <a:t>索引结果</a:t>
                      </a:r>
                      <a:r>
                        <a:rPr lang="en-US" sz="1500" kern="100">
                          <a:effectLst/>
                        </a:rPr>
                        <a:t>3</a:t>
                      </a:r>
                      <a:r>
                        <a:rPr lang="zh-CN" sz="1500" kern="100">
                          <a:effectLst/>
                        </a:rPr>
                        <a:t>：</a:t>
                      </a:r>
                      <a:r>
                        <a:rPr lang="en-US" sz="1500" kern="100">
                          <a:effectLst/>
                        </a:rPr>
                        <a:t>',arr[mask,1])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Out[28]: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500" kern="0" dirty="0">
                          <a:effectLst/>
                        </a:rPr>
                        <a:t>[[ 0  1  2  3]</a:t>
                      </a:r>
                      <a:endParaRPr lang="zh-CN" sz="15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500" kern="0" dirty="0">
                          <a:effectLst/>
                        </a:rPr>
                        <a:t> [ 4  5  6  7]</a:t>
                      </a:r>
                      <a:endParaRPr lang="zh-CN" sz="15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500" kern="0" dirty="0">
                          <a:effectLst/>
                        </a:rPr>
                        <a:t> [ 8  9 10 11]]</a:t>
                      </a:r>
                      <a:endParaRPr lang="zh-CN" sz="15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500" kern="0" dirty="0">
                          <a:effectLst/>
                        </a:rPr>
                        <a:t>索引结果</a:t>
                      </a:r>
                      <a:r>
                        <a:rPr lang="en-US" sz="1500" kern="0" dirty="0">
                          <a:effectLst/>
                        </a:rPr>
                        <a:t>1</a:t>
                      </a:r>
                      <a:r>
                        <a:rPr lang="zh-CN" sz="1500" kern="0" dirty="0">
                          <a:effectLst/>
                        </a:rPr>
                        <a:t>：</a:t>
                      </a:r>
                      <a:r>
                        <a:rPr lang="en-US" sz="1500" kern="0" dirty="0">
                          <a:effectLst/>
                        </a:rPr>
                        <a:t> [1 7]</a:t>
                      </a:r>
                      <a:endParaRPr lang="zh-CN" sz="15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500" kern="0" dirty="0">
                          <a:effectLst/>
                        </a:rPr>
                        <a:t>索引结果</a:t>
                      </a:r>
                      <a:r>
                        <a:rPr lang="en-US" sz="1500" kern="0" dirty="0">
                          <a:effectLst/>
                        </a:rPr>
                        <a:t>2</a:t>
                      </a:r>
                      <a:r>
                        <a:rPr lang="zh-CN" sz="1500" kern="0" dirty="0">
                          <a:effectLst/>
                        </a:rPr>
                        <a:t>：</a:t>
                      </a:r>
                      <a:r>
                        <a:rPr lang="en-US" sz="1500" kern="0" dirty="0">
                          <a:effectLst/>
                        </a:rPr>
                        <a:t> [[4 6 7]]</a:t>
                      </a:r>
                      <a:endParaRPr lang="zh-CN" sz="15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500" kern="0" dirty="0">
                          <a:effectLst/>
                        </a:rPr>
                        <a:t>索引结果</a:t>
                      </a:r>
                      <a:r>
                        <a:rPr lang="en-US" sz="1500" kern="0" dirty="0">
                          <a:effectLst/>
                        </a:rPr>
                        <a:t>3</a:t>
                      </a:r>
                      <a:r>
                        <a:rPr lang="zh-CN" sz="1500" kern="0" dirty="0">
                          <a:effectLst/>
                        </a:rPr>
                        <a:t>：</a:t>
                      </a:r>
                      <a:r>
                        <a:rPr lang="en-US" sz="1500" kern="0" dirty="0">
                          <a:effectLst/>
                        </a:rPr>
                        <a:t> [1 9]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05561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数组的运算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26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C46453B0-5A40-4A5C-BB5F-1F6E82C8C6F6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591872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3.3.1 </a:t>
            </a:r>
            <a:r>
              <a:rPr lang="zh-CN" altLang="en-US" sz="2800" dirty="0">
                <a:solidFill>
                  <a:srgbClr val="0070C0"/>
                </a:solidFill>
              </a:rPr>
              <a:t>数组和标量间的运算</a:t>
            </a:r>
            <a:endParaRPr lang="en-US" altLang="zh-CN" sz="2800" dirty="0">
              <a:solidFill>
                <a:srgbClr val="0070C0"/>
              </a:solidFill>
            </a:endParaRPr>
          </a:p>
          <a:p>
            <a:pPr lvl="1"/>
            <a:r>
              <a:rPr lang="zh-CN" altLang="zh-CN" b="0" dirty="0"/>
              <a:t>数组之所以很强大是因为不需要通过循环就可以完成批量</a:t>
            </a:r>
            <a:r>
              <a:rPr lang="zh-CN" altLang="zh-CN" b="0" dirty="0" smtClean="0"/>
              <a:t>计算</a:t>
            </a:r>
            <a:r>
              <a:rPr lang="en-US" altLang="zh-CN" b="0" dirty="0" smtClean="0"/>
              <a:t>.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2432696"/>
            <a:ext cx="3312368" cy="392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1496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数组的运算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27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>
            <a:extLst>
              <a:ext uri="{FF2B5EF4-FFF2-40B4-BE49-F238E27FC236}">
                <a16:creationId xmlns="" xmlns:a16="http://schemas.microsoft.com/office/drawing/2014/main" id="{A000B64F-3E14-4F86-BCBD-1844D11B1E85}"/>
              </a:ext>
            </a:extLst>
          </p:cNvPr>
          <p:cNvSpPr txBox="1">
            <a:spLocks/>
          </p:cNvSpPr>
          <p:nvPr/>
        </p:nvSpPr>
        <p:spPr bwMode="gray">
          <a:xfrm>
            <a:off x="220304" y="948736"/>
            <a:ext cx="8435280" cy="2192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3.3.2 </a:t>
            </a:r>
            <a:r>
              <a:rPr lang="en-US" altLang="zh-CN" sz="2800" dirty="0" err="1">
                <a:solidFill>
                  <a:srgbClr val="0070C0"/>
                </a:solidFill>
              </a:rPr>
              <a:t>ufunc</a:t>
            </a:r>
            <a:r>
              <a:rPr lang="zh-CN" altLang="en-US" sz="2800" dirty="0">
                <a:solidFill>
                  <a:srgbClr val="0070C0"/>
                </a:solidFill>
              </a:rPr>
              <a:t>函数</a:t>
            </a:r>
            <a:endParaRPr lang="en-US" altLang="zh-CN" sz="2800" dirty="0">
              <a:solidFill>
                <a:srgbClr val="0070C0"/>
              </a:solidFill>
            </a:endParaRPr>
          </a:p>
          <a:p>
            <a:pPr lvl="1"/>
            <a:r>
              <a:rPr lang="en-US" altLang="zh-CN" b="0" dirty="0" err="1"/>
              <a:t>ufunc</a:t>
            </a:r>
            <a:r>
              <a:rPr lang="zh-CN" altLang="en-US" b="0" dirty="0"/>
              <a:t>函数全称为通用函数，是一种能够对数组中的所有元素进行操作的函数</a:t>
            </a:r>
            <a:r>
              <a:rPr lang="zh-CN" altLang="en-US" b="0" dirty="0" smtClean="0"/>
              <a:t>。对</a:t>
            </a:r>
            <a:r>
              <a:rPr lang="zh-CN" altLang="en-US" b="0" dirty="0"/>
              <a:t>一个数组进行重复运算时，使用</a:t>
            </a:r>
            <a:r>
              <a:rPr lang="en-US" altLang="zh-CN" b="0" dirty="0" err="1"/>
              <a:t>ufunc</a:t>
            </a:r>
            <a:r>
              <a:rPr lang="zh-CN" altLang="en-US" b="0" dirty="0"/>
              <a:t>函数比使用</a:t>
            </a:r>
            <a:r>
              <a:rPr lang="en-US" altLang="zh-CN" b="0" dirty="0"/>
              <a:t>math</a:t>
            </a:r>
            <a:r>
              <a:rPr lang="zh-CN" altLang="en-US" b="0" dirty="0"/>
              <a:t>库中的函数效率要高很多。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5312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F3D8933-B602-48EF-B5FB-9BC6BE8DE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数组的运算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A0C100D-AAEE-4CE1-BC39-446B14D318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24744"/>
            <a:ext cx="8147248" cy="4824536"/>
          </a:xfrm>
        </p:spPr>
        <p:txBody>
          <a:bodyPr/>
          <a:lstStyle/>
          <a:p>
            <a:pPr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b="1" dirty="0"/>
              <a:t>1. </a:t>
            </a:r>
            <a:r>
              <a:rPr lang="zh-CN" altLang="zh-CN" b="1" dirty="0"/>
              <a:t>常用的</a:t>
            </a:r>
            <a:r>
              <a:rPr lang="en-US" altLang="zh-CN" b="1" dirty="0" err="1"/>
              <a:t>ufunc</a:t>
            </a:r>
            <a:r>
              <a:rPr lang="zh-CN" altLang="zh-CN" b="1" dirty="0"/>
              <a:t>函数运算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常用的</a:t>
            </a:r>
            <a:r>
              <a:rPr lang="en-US" altLang="zh-CN" dirty="0" err="1"/>
              <a:t>ufunc</a:t>
            </a:r>
            <a:r>
              <a:rPr lang="zh-CN" altLang="zh-CN" dirty="0"/>
              <a:t>函数运算有四则运算、比较运算和逻辑运算。</a:t>
            </a:r>
          </a:p>
          <a:p>
            <a:pPr marL="0" indent="0">
              <a:buNone/>
            </a:pPr>
            <a:r>
              <a:rPr lang="en-US" altLang="zh-CN" dirty="0"/>
              <a:t>1</a:t>
            </a:r>
            <a:r>
              <a:rPr lang="zh-CN" altLang="zh-CN" dirty="0"/>
              <a:t>）四则运算：</a:t>
            </a:r>
          </a:p>
          <a:p>
            <a:pPr marL="0" indent="0">
              <a:buNone/>
            </a:pPr>
            <a:r>
              <a:rPr lang="en-US" altLang="zh-CN" dirty="0"/>
              <a:t>      </a:t>
            </a:r>
            <a:r>
              <a:rPr lang="zh-CN" altLang="zh-CN" dirty="0"/>
              <a:t>加（</a:t>
            </a:r>
            <a:r>
              <a:rPr lang="en-US" altLang="zh-CN" dirty="0"/>
              <a:t>+</a:t>
            </a:r>
            <a:r>
              <a:rPr lang="zh-CN" altLang="zh-CN" dirty="0"/>
              <a:t>）、减（</a:t>
            </a:r>
            <a:r>
              <a:rPr lang="en-US" altLang="zh-CN" dirty="0"/>
              <a:t>-</a:t>
            </a:r>
            <a:r>
              <a:rPr lang="zh-CN" altLang="zh-CN" dirty="0"/>
              <a:t>）、乘（</a:t>
            </a:r>
            <a:r>
              <a:rPr lang="en-US" altLang="zh-CN" dirty="0"/>
              <a:t>*</a:t>
            </a:r>
            <a:r>
              <a:rPr lang="zh-CN" altLang="zh-CN" dirty="0"/>
              <a:t>）、除（</a:t>
            </a:r>
            <a:r>
              <a:rPr lang="en-US" altLang="zh-CN" dirty="0"/>
              <a:t>/</a:t>
            </a:r>
            <a:r>
              <a:rPr lang="zh-CN" altLang="zh-CN" dirty="0"/>
              <a:t>）、幂（</a:t>
            </a:r>
            <a:r>
              <a:rPr lang="en-US" altLang="zh-CN" dirty="0"/>
              <a:t>**</a:t>
            </a:r>
            <a:r>
              <a:rPr lang="zh-CN" altLang="zh-CN" dirty="0"/>
              <a:t>）。数组间的四则运算表示对每个数组中的元素分别进行四则运算，所以形状必须相同。</a:t>
            </a:r>
          </a:p>
          <a:p>
            <a:pPr marL="0" indent="0">
              <a:buNone/>
            </a:pPr>
            <a:r>
              <a:rPr lang="en-US" altLang="zh-CN" dirty="0"/>
              <a:t>2</a:t>
            </a:r>
            <a:r>
              <a:rPr lang="zh-CN" altLang="zh-CN" dirty="0"/>
              <a:t>）比较运算：</a:t>
            </a:r>
          </a:p>
          <a:p>
            <a:pPr marL="0" indent="0">
              <a:buNone/>
            </a:pPr>
            <a:r>
              <a:rPr lang="en-US" altLang="zh-CN" dirty="0"/>
              <a:t>      &gt;</a:t>
            </a:r>
            <a:r>
              <a:rPr lang="zh-CN" altLang="zh-CN" dirty="0"/>
              <a:t>、</a:t>
            </a:r>
            <a:r>
              <a:rPr lang="en-US" altLang="zh-CN" dirty="0"/>
              <a:t>&lt;</a:t>
            </a:r>
            <a:r>
              <a:rPr lang="zh-CN" altLang="zh-CN" dirty="0"/>
              <a:t>、</a:t>
            </a:r>
            <a:r>
              <a:rPr lang="en-US" altLang="zh-CN" dirty="0"/>
              <a:t>==</a:t>
            </a:r>
            <a:r>
              <a:rPr lang="zh-CN" altLang="zh-CN" dirty="0"/>
              <a:t>、</a:t>
            </a:r>
            <a:r>
              <a:rPr lang="en-US" altLang="zh-CN" dirty="0"/>
              <a:t>&gt;=</a:t>
            </a:r>
            <a:r>
              <a:rPr lang="zh-CN" altLang="zh-CN" dirty="0"/>
              <a:t>、</a:t>
            </a:r>
            <a:r>
              <a:rPr lang="en-US" altLang="zh-CN" dirty="0"/>
              <a:t>&lt;=</a:t>
            </a:r>
            <a:r>
              <a:rPr lang="zh-CN" altLang="zh-CN" dirty="0"/>
              <a:t>、</a:t>
            </a:r>
            <a:r>
              <a:rPr lang="en-US" altLang="zh-CN" dirty="0"/>
              <a:t>!=</a:t>
            </a:r>
            <a:r>
              <a:rPr lang="zh-CN" altLang="zh-CN" dirty="0"/>
              <a:t>。比较运算返回的结果是一个布尔数组，每个元素为每个数组对应元素的比较结果。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CE71FC3-A340-46DC-AC37-9415F2CBA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28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2D0C358-6EDF-407A-9B13-E462ECC6E73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122922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F3D8933-B602-48EF-B5FB-9BC6BE8DE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数组的运算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A0C100D-AAEE-4CE1-BC39-446B14D318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24744"/>
            <a:ext cx="8303840" cy="2016224"/>
          </a:xfrm>
        </p:spPr>
        <p:txBody>
          <a:bodyPr/>
          <a:lstStyle/>
          <a:p>
            <a:pPr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b="1" dirty="0"/>
              <a:t>1. </a:t>
            </a:r>
            <a:r>
              <a:rPr lang="zh-CN" altLang="zh-CN" b="1" dirty="0"/>
              <a:t>常用的</a:t>
            </a:r>
            <a:r>
              <a:rPr lang="en-US" altLang="zh-CN" b="1" dirty="0" err="1"/>
              <a:t>ufunc</a:t>
            </a:r>
            <a:r>
              <a:rPr lang="zh-CN" altLang="zh-CN" b="1" dirty="0"/>
              <a:t>函数</a:t>
            </a:r>
            <a:r>
              <a:rPr lang="zh-CN" altLang="zh-CN" b="1" dirty="0" smtClean="0"/>
              <a:t>运算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3</a:t>
            </a:r>
            <a:r>
              <a:rPr lang="zh-CN" altLang="zh-CN" dirty="0"/>
              <a:t>）逻辑运算：</a:t>
            </a:r>
          </a:p>
          <a:p>
            <a:pPr marL="0" indent="0">
              <a:buNone/>
            </a:pPr>
            <a:r>
              <a:rPr lang="en-US" altLang="zh-CN" dirty="0" smtClean="0"/>
              <a:t>      </a:t>
            </a:r>
            <a:r>
              <a:rPr lang="en-US" altLang="zh-CN" dirty="0" err="1" smtClean="0"/>
              <a:t>np.any</a:t>
            </a:r>
            <a:r>
              <a:rPr lang="zh-CN" altLang="zh-CN" dirty="0"/>
              <a:t>函数表示逻辑</a:t>
            </a:r>
            <a:r>
              <a:rPr lang="en-US" altLang="zh-CN" dirty="0"/>
              <a:t>“or”</a:t>
            </a:r>
            <a:r>
              <a:rPr lang="zh-CN" altLang="zh-CN" dirty="0"/>
              <a:t>，</a:t>
            </a:r>
            <a:r>
              <a:rPr lang="en-US" altLang="zh-CN" dirty="0" err="1"/>
              <a:t>np.all</a:t>
            </a:r>
            <a:r>
              <a:rPr lang="zh-CN" altLang="zh-CN" dirty="0"/>
              <a:t>函数表示逻辑</a:t>
            </a:r>
            <a:r>
              <a:rPr lang="en-US" altLang="zh-CN" dirty="0"/>
              <a:t>“and</a:t>
            </a:r>
            <a:r>
              <a:rPr lang="en-US" altLang="zh-CN" dirty="0" smtClean="0"/>
              <a:t>”, </a:t>
            </a:r>
            <a:r>
              <a:rPr lang="zh-CN" altLang="zh-CN" dirty="0" smtClean="0"/>
              <a:t>运算</a:t>
            </a:r>
            <a:r>
              <a:rPr lang="zh-CN" altLang="zh-CN" dirty="0"/>
              <a:t>结果返回布尔值。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CE71FC3-A340-46DC-AC37-9415F2CBA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29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2D0C358-6EDF-407A-9B13-E462ECC6E73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3323456"/>
            <a:ext cx="4289528" cy="233779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3381998"/>
            <a:ext cx="3971429" cy="1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290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</a:t>
            </a:r>
            <a:r>
              <a:rPr lang="en-US" altLang="zh-CN" dirty="0" err="1"/>
              <a:t>NumPy</a:t>
            </a:r>
            <a:r>
              <a:rPr lang="zh-CN" altLang="en-US" dirty="0"/>
              <a:t>多维数组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内容占位符 2">
            <a:extLst>
              <a:ext uri="{FF2B5EF4-FFF2-40B4-BE49-F238E27FC236}">
                <a16:creationId xmlns="" xmlns:a16="http://schemas.microsoft.com/office/drawing/2014/main" id="{C80780D8-305F-48A6-BD4D-470736B16EC6}"/>
              </a:ext>
            </a:extLst>
          </p:cNvPr>
          <p:cNvSpPr txBox="1">
            <a:spLocks/>
          </p:cNvSpPr>
          <p:nvPr/>
        </p:nvSpPr>
        <p:spPr bwMode="gray">
          <a:xfrm>
            <a:off x="1020416" y="2060848"/>
            <a:ext cx="6791944" cy="2308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>
                <a:solidFill>
                  <a:srgbClr val="0070C0"/>
                </a:solidFill>
              </a:rPr>
              <a:t>3.1.1 </a:t>
            </a:r>
            <a:r>
              <a:rPr lang="zh-CN" altLang="en-US" sz="2400" dirty="0">
                <a:solidFill>
                  <a:srgbClr val="0070C0"/>
                </a:solidFill>
              </a:rPr>
              <a:t>创建数组</a:t>
            </a:r>
            <a:r>
              <a:rPr lang="zh-CN" altLang="en-US" sz="2400" dirty="0" smtClean="0">
                <a:solidFill>
                  <a:srgbClr val="0070C0"/>
                </a:solidFill>
              </a:rPr>
              <a:t>对象</a:t>
            </a:r>
            <a:endParaRPr lang="en-US" altLang="zh-CN" sz="2400" dirty="0" smtClean="0">
              <a:solidFill>
                <a:srgbClr val="0070C0"/>
              </a:solidFill>
            </a:endParaRPr>
          </a:p>
          <a:p>
            <a:r>
              <a:rPr lang="en-US" altLang="zh-CN" sz="2400" dirty="0">
                <a:solidFill>
                  <a:srgbClr val="0070C0"/>
                </a:solidFill>
              </a:rPr>
              <a:t>3.1.2 </a:t>
            </a:r>
            <a:r>
              <a:rPr lang="zh-CN" altLang="en-US" sz="2400" dirty="0">
                <a:solidFill>
                  <a:srgbClr val="0070C0"/>
                </a:solidFill>
              </a:rPr>
              <a:t> </a:t>
            </a:r>
            <a:r>
              <a:rPr lang="en-US" altLang="zh-CN" sz="2400" dirty="0" err="1">
                <a:solidFill>
                  <a:srgbClr val="0070C0"/>
                </a:solidFill>
              </a:rPr>
              <a:t>ndarray</a:t>
            </a:r>
            <a:r>
              <a:rPr lang="zh-CN" altLang="en-US" sz="2400" dirty="0">
                <a:solidFill>
                  <a:srgbClr val="0070C0"/>
                </a:solidFill>
              </a:rPr>
              <a:t>对象属性和数据</a:t>
            </a:r>
            <a:r>
              <a:rPr lang="zh-CN" altLang="en-US" sz="2400" dirty="0" smtClean="0">
                <a:solidFill>
                  <a:srgbClr val="0070C0"/>
                </a:solidFill>
              </a:rPr>
              <a:t>转换</a:t>
            </a:r>
            <a:endParaRPr lang="en-US" altLang="zh-CN" sz="2400" dirty="0" smtClean="0">
              <a:solidFill>
                <a:srgbClr val="0070C0"/>
              </a:solidFill>
            </a:endParaRPr>
          </a:p>
          <a:p>
            <a:r>
              <a:rPr lang="en-US" altLang="zh-CN" sz="2400" dirty="0">
                <a:solidFill>
                  <a:srgbClr val="0070C0"/>
                </a:solidFill>
              </a:rPr>
              <a:t>3.1.3 </a:t>
            </a:r>
            <a:r>
              <a:rPr lang="zh-CN" altLang="en-US" sz="2400" dirty="0">
                <a:solidFill>
                  <a:srgbClr val="0070C0"/>
                </a:solidFill>
              </a:rPr>
              <a:t> 生成</a:t>
            </a:r>
            <a:r>
              <a:rPr lang="zh-CN" altLang="en-US" sz="2400" dirty="0" smtClean="0">
                <a:solidFill>
                  <a:srgbClr val="0070C0"/>
                </a:solidFill>
              </a:rPr>
              <a:t>随机数</a:t>
            </a:r>
            <a:endParaRPr lang="en-US" altLang="zh-CN" sz="2400" dirty="0" smtClean="0">
              <a:solidFill>
                <a:srgbClr val="0070C0"/>
              </a:solidFill>
            </a:endParaRPr>
          </a:p>
          <a:p>
            <a:r>
              <a:rPr lang="en-US" altLang="zh-CN" sz="2400" dirty="0">
                <a:solidFill>
                  <a:srgbClr val="0070C0"/>
                </a:solidFill>
              </a:rPr>
              <a:t>3.1.4  </a:t>
            </a:r>
            <a:r>
              <a:rPr lang="zh-CN" altLang="en-US" sz="2400" dirty="0">
                <a:solidFill>
                  <a:srgbClr val="0070C0"/>
                </a:solidFill>
              </a:rPr>
              <a:t>数组</a:t>
            </a:r>
            <a:r>
              <a:rPr lang="zh-CN" altLang="en-US" sz="2400" dirty="0" smtClean="0">
                <a:solidFill>
                  <a:srgbClr val="0070C0"/>
                </a:solidFill>
              </a:rPr>
              <a:t>变换</a:t>
            </a:r>
            <a:endParaRPr lang="en-US" altLang="zh-CN" sz="2400" dirty="0">
              <a:solidFill>
                <a:srgbClr val="0070C0"/>
              </a:solidFill>
            </a:endParaRPr>
          </a:p>
          <a:p>
            <a:endParaRPr lang="en-US" altLang="zh-CN" sz="2400" dirty="0" smtClean="0">
              <a:solidFill>
                <a:srgbClr val="0070C0"/>
              </a:solidFill>
            </a:endParaRPr>
          </a:p>
          <a:p>
            <a:endParaRPr lang="en-US" altLang="zh-CN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67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F3D8933-B602-48EF-B5FB-9BC6BE8DE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数组的运算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A0C100D-AAEE-4CE1-BC39-446B14D318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24744"/>
            <a:ext cx="8303840" cy="617389"/>
          </a:xfrm>
        </p:spPr>
        <p:txBody>
          <a:bodyPr/>
          <a:lstStyle/>
          <a:p>
            <a:pPr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b="1" dirty="0"/>
              <a:t>1. </a:t>
            </a:r>
            <a:r>
              <a:rPr lang="zh-CN" altLang="zh-CN" b="1" dirty="0"/>
              <a:t>常用的</a:t>
            </a:r>
            <a:r>
              <a:rPr lang="en-US" altLang="zh-CN" b="1" dirty="0" err="1"/>
              <a:t>ufunc</a:t>
            </a:r>
            <a:r>
              <a:rPr lang="zh-CN" altLang="zh-CN" b="1" dirty="0"/>
              <a:t>函数</a:t>
            </a:r>
            <a:r>
              <a:rPr lang="zh-CN" altLang="zh-CN" b="1" dirty="0" smtClean="0"/>
              <a:t>运算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CE71FC3-A340-46DC-AC37-9415F2CBA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30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2D0C358-6EDF-407A-9B13-E462ECC6E73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4249"/>
              </p:ext>
            </p:extLst>
          </p:nvPr>
        </p:nvGraphicFramePr>
        <p:xfrm>
          <a:off x="683568" y="2140319"/>
          <a:ext cx="7200800" cy="4114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4136"/>
                <a:gridCol w="5976664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In[31]: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x = </a:t>
                      </a:r>
                      <a:r>
                        <a:rPr lang="en-US" sz="1800" kern="100" dirty="0" err="1">
                          <a:effectLst/>
                        </a:rPr>
                        <a:t>np.array</a:t>
                      </a:r>
                      <a:r>
                        <a:rPr lang="en-US" sz="1800" kern="100" dirty="0">
                          <a:effectLst/>
                        </a:rPr>
                        <a:t>([1,3,6])</a:t>
                      </a:r>
                      <a:endParaRPr lang="zh-CN" sz="1800" kern="100" dirty="0">
                        <a:effectLst/>
                      </a:endParaRPr>
                    </a:p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y = </a:t>
                      </a:r>
                      <a:r>
                        <a:rPr lang="en-US" sz="1800" kern="100" dirty="0" err="1">
                          <a:effectLst/>
                        </a:rPr>
                        <a:t>np.array</a:t>
                      </a:r>
                      <a:r>
                        <a:rPr lang="en-US" sz="1800" kern="100" dirty="0">
                          <a:effectLst/>
                        </a:rPr>
                        <a:t>([2,3,4])</a:t>
                      </a:r>
                      <a:endParaRPr lang="zh-CN" sz="1800" kern="100" dirty="0">
                        <a:effectLst/>
                      </a:endParaRPr>
                    </a:p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print('</a:t>
                      </a:r>
                      <a:r>
                        <a:rPr lang="zh-CN" sz="1800" kern="100" dirty="0">
                          <a:effectLst/>
                        </a:rPr>
                        <a:t>比较结果</a:t>
                      </a:r>
                      <a:r>
                        <a:rPr lang="en-US" sz="1800" kern="100" dirty="0">
                          <a:effectLst/>
                        </a:rPr>
                        <a:t>(&lt;)</a:t>
                      </a:r>
                      <a:r>
                        <a:rPr lang="zh-CN" sz="1800" kern="100" dirty="0">
                          <a:effectLst/>
                        </a:rPr>
                        <a:t>：</a:t>
                      </a:r>
                      <a:r>
                        <a:rPr lang="en-US" sz="1800" kern="100" dirty="0">
                          <a:effectLst/>
                        </a:rPr>
                        <a:t>',x&lt;y)</a:t>
                      </a:r>
                      <a:endParaRPr lang="zh-CN" sz="1800" kern="100" dirty="0">
                        <a:effectLst/>
                      </a:endParaRPr>
                    </a:p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print('</a:t>
                      </a:r>
                      <a:r>
                        <a:rPr lang="zh-CN" sz="1800" kern="100" dirty="0">
                          <a:effectLst/>
                        </a:rPr>
                        <a:t>比较结果</a:t>
                      </a:r>
                      <a:r>
                        <a:rPr lang="en-US" sz="1800" kern="100" dirty="0">
                          <a:effectLst/>
                        </a:rPr>
                        <a:t>(&gt;)</a:t>
                      </a:r>
                      <a:r>
                        <a:rPr lang="zh-CN" sz="1800" kern="100" dirty="0">
                          <a:effectLst/>
                        </a:rPr>
                        <a:t>：</a:t>
                      </a:r>
                      <a:r>
                        <a:rPr lang="en-US" sz="1800" kern="100" dirty="0">
                          <a:effectLst/>
                        </a:rPr>
                        <a:t>',x&gt;y)</a:t>
                      </a:r>
                      <a:endParaRPr lang="zh-CN" sz="1800" kern="100" dirty="0">
                        <a:effectLst/>
                      </a:endParaRPr>
                    </a:p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print('</a:t>
                      </a:r>
                      <a:r>
                        <a:rPr lang="zh-CN" sz="1800" kern="100" dirty="0">
                          <a:effectLst/>
                        </a:rPr>
                        <a:t>比较结果</a:t>
                      </a:r>
                      <a:r>
                        <a:rPr lang="en-US" sz="1800" kern="100" dirty="0">
                          <a:effectLst/>
                        </a:rPr>
                        <a:t>(==)</a:t>
                      </a:r>
                      <a:r>
                        <a:rPr lang="zh-CN" sz="1800" kern="100" dirty="0">
                          <a:effectLst/>
                        </a:rPr>
                        <a:t>：</a:t>
                      </a:r>
                      <a:r>
                        <a:rPr lang="en-US" sz="1800" kern="100" dirty="0">
                          <a:effectLst/>
                        </a:rPr>
                        <a:t>',x==y)</a:t>
                      </a:r>
                      <a:endParaRPr lang="zh-CN" sz="1800" kern="100" dirty="0">
                        <a:effectLst/>
                      </a:endParaRPr>
                    </a:p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print('</a:t>
                      </a:r>
                      <a:r>
                        <a:rPr lang="zh-CN" sz="1800" kern="100" dirty="0">
                          <a:effectLst/>
                        </a:rPr>
                        <a:t>比较结果</a:t>
                      </a:r>
                      <a:r>
                        <a:rPr lang="en-US" sz="1800" kern="100" dirty="0">
                          <a:effectLst/>
                        </a:rPr>
                        <a:t>(&gt;=)</a:t>
                      </a:r>
                      <a:r>
                        <a:rPr lang="zh-CN" sz="1800" kern="100" dirty="0">
                          <a:effectLst/>
                        </a:rPr>
                        <a:t>：</a:t>
                      </a:r>
                      <a:r>
                        <a:rPr lang="en-US" sz="1800" kern="100" dirty="0">
                          <a:effectLst/>
                        </a:rPr>
                        <a:t>',x&gt;=y)</a:t>
                      </a:r>
                      <a:endParaRPr lang="zh-CN" sz="1800" kern="100" dirty="0">
                        <a:effectLst/>
                      </a:endParaRPr>
                    </a:p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print('</a:t>
                      </a:r>
                      <a:r>
                        <a:rPr lang="zh-CN" sz="1800" kern="100" dirty="0">
                          <a:effectLst/>
                        </a:rPr>
                        <a:t>比较结果</a:t>
                      </a:r>
                      <a:r>
                        <a:rPr lang="en-US" sz="1800" kern="100" dirty="0">
                          <a:effectLst/>
                        </a:rPr>
                        <a:t>(!=)</a:t>
                      </a:r>
                      <a:r>
                        <a:rPr lang="zh-CN" sz="1800" kern="100" dirty="0">
                          <a:effectLst/>
                        </a:rPr>
                        <a:t>：</a:t>
                      </a:r>
                      <a:r>
                        <a:rPr lang="en-US" sz="1800" kern="100" dirty="0">
                          <a:effectLst/>
                        </a:rPr>
                        <a:t>',x!=y)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Out[31]: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kern="0" dirty="0">
                          <a:effectLst/>
                        </a:rPr>
                        <a:t>比较结果</a:t>
                      </a:r>
                      <a:r>
                        <a:rPr lang="en-US" sz="1800" kern="0" dirty="0">
                          <a:effectLst/>
                        </a:rPr>
                        <a:t>(&lt;)</a:t>
                      </a:r>
                      <a:r>
                        <a:rPr lang="zh-CN" sz="1800" kern="0" dirty="0">
                          <a:effectLst/>
                        </a:rPr>
                        <a:t>：</a:t>
                      </a:r>
                      <a:r>
                        <a:rPr lang="en-US" sz="1800" kern="0" dirty="0">
                          <a:effectLst/>
                        </a:rPr>
                        <a:t> [ True False False]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kern="0" dirty="0">
                          <a:effectLst/>
                        </a:rPr>
                        <a:t>比较结果</a:t>
                      </a:r>
                      <a:r>
                        <a:rPr lang="en-US" sz="1800" kern="0" dirty="0">
                          <a:effectLst/>
                        </a:rPr>
                        <a:t>(&gt;)</a:t>
                      </a:r>
                      <a:r>
                        <a:rPr lang="zh-CN" sz="1800" kern="0" dirty="0">
                          <a:effectLst/>
                        </a:rPr>
                        <a:t>：</a:t>
                      </a:r>
                      <a:r>
                        <a:rPr lang="en-US" sz="1800" kern="0" dirty="0">
                          <a:effectLst/>
                        </a:rPr>
                        <a:t> [False </a:t>
                      </a:r>
                      <a:r>
                        <a:rPr lang="en-US" sz="1800" kern="0" dirty="0" err="1">
                          <a:effectLst/>
                        </a:rPr>
                        <a:t>False</a:t>
                      </a:r>
                      <a:r>
                        <a:rPr lang="en-US" sz="1800" kern="0" dirty="0">
                          <a:effectLst/>
                        </a:rPr>
                        <a:t>  True]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kern="0" dirty="0">
                          <a:effectLst/>
                        </a:rPr>
                        <a:t>比较结果</a:t>
                      </a:r>
                      <a:r>
                        <a:rPr lang="en-US" sz="1800" kern="0" dirty="0">
                          <a:effectLst/>
                        </a:rPr>
                        <a:t>(==)</a:t>
                      </a:r>
                      <a:r>
                        <a:rPr lang="zh-CN" sz="1800" kern="0" dirty="0">
                          <a:effectLst/>
                        </a:rPr>
                        <a:t>：</a:t>
                      </a:r>
                      <a:r>
                        <a:rPr lang="en-US" sz="1800" kern="0" dirty="0">
                          <a:effectLst/>
                        </a:rPr>
                        <a:t> [False  True False]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kern="0" dirty="0">
                          <a:effectLst/>
                        </a:rPr>
                        <a:t>比较结果</a:t>
                      </a:r>
                      <a:r>
                        <a:rPr lang="en-US" sz="1800" kern="0" dirty="0">
                          <a:effectLst/>
                        </a:rPr>
                        <a:t>(&gt;=)</a:t>
                      </a:r>
                      <a:r>
                        <a:rPr lang="zh-CN" sz="1800" kern="0" dirty="0">
                          <a:effectLst/>
                        </a:rPr>
                        <a:t>：</a:t>
                      </a:r>
                      <a:r>
                        <a:rPr lang="en-US" sz="1800" kern="0" dirty="0">
                          <a:effectLst/>
                        </a:rPr>
                        <a:t> [False  True  True]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kern="0" dirty="0">
                          <a:effectLst/>
                        </a:rPr>
                        <a:t>比较结果</a:t>
                      </a:r>
                      <a:r>
                        <a:rPr lang="en-US" sz="1800" kern="0" dirty="0">
                          <a:effectLst/>
                        </a:rPr>
                        <a:t>(!=)</a:t>
                      </a:r>
                      <a:r>
                        <a:rPr lang="zh-CN" sz="1800" kern="0" dirty="0">
                          <a:effectLst/>
                        </a:rPr>
                        <a:t>：</a:t>
                      </a:r>
                      <a:r>
                        <a:rPr lang="en-US" sz="1800" kern="0" dirty="0">
                          <a:effectLst/>
                        </a:rPr>
                        <a:t> [ True False  True]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61564" y="1631489"/>
            <a:ext cx="502455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3-31】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数组的比较运算。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358088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F3D8933-B602-48EF-B5FB-9BC6BE8DE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数组的运算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A0C100D-AAEE-4CE1-BC39-446B14D318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24744"/>
            <a:ext cx="8147248" cy="5184576"/>
          </a:xfrm>
        </p:spPr>
        <p:txBody>
          <a:bodyPr/>
          <a:lstStyle/>
          <a:p>
            <a:pPr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b="1" dirty="0"/>
              <a:t>2. </a:t>
            </a:r>
            <a:r>
              <a:rPr lang="en-US" altLang="zh-CN" b="1" dirty="0" err="1"/>
              <a:t>ufunc</a:t>
            </a:r>
            <a:r>
              <a:rPr lang="zh-CN" altLang="en-US" b="1" dirty="0"/>
              <a:t>函数的广播机制</a:t>
            </a:r>
            <a:endParaRPr lang="zh-CN" altLang="zh-CN" dirty="0"/>
          </a:p>
          <a:p>
            <a:pPr marL="0" indent="0">
              <a:buNone/>
            </a:pPr>
            <a:r>
              <a:rPr lang="zh-CN" altLang="en-US" dirty="0"/>
              <a:t>    广播（</a:t>
            </a:r>
            <a:r>
              <a:rPr lang="en-US" altLang="zh-CN" dirty="0"/>
              <a:t>broadcasting</a:t>
            </a:r>
            <a:r>
              <a:rPr lang="zh-CN" altLang="en-US" dirty="0"/>
              <a:t>）是指不同形状的数组之间执行算术运算的方式。需要遵循</a:t>
            </a:r>
            <a:r>
              <a:rPr lang="en-US" altLang="zh-CN" dirty="0"/>
              <a:t>4</a:t>
            </a:r>
            <a:r>
              <a:rPr lang="zh-CN" altLang="en-US" dirty="0"/>
              <a:t>个原则</a:t>
            </a:r>
            <a:r>
              <a:rPr lang="zh-CN" altLang="en-US" dirty="0" smtClean="0"/>
              <a:t>：</a:t>
            </a: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r>
              <a:rPr lang="en-US" altLang="zh-CN" dirty="0"/>
              <a:t>1</a:t>
            </a:r>
            <a:r>
              <a:rPr lang="zh-CN" altLang="en-US" dirty="0"/>
              <a:t>）让所有输入数组都向其中</a:t>
            </a:r>
            <a:r>
              <a:rPr lang="en-US" altLang="zh-CN" dirty="0"/>
              <a:t>shape</a:t>
            </a:r>
            <a:r>
              <a:rPr lang="zh-CN" altLang="en-US" dirty="0"/>
              <a:t>最长的数组看齐，</a:t>
            </a:r>
            <a:r>
              <a:rPr lang="en-US" altLang="zh-CN" dirty="0"/>
              <a:t>shape</a:t>
            </a:r>
            <a:r>
              <a:rPr lang="zh-CN" altLang="en-US" dirty="0"/>
              <a:t>中不足的部分都通过在左边加</a:t>
            </a:r>
            <a:r>
              <a:rPr lang="en-US" altLang="zh-CN" dirty="0"/>
              <a:t>1</a:t>
            </a:r>
            <a:r>
              <a:rPr lang="zh-CN" altLang="en-US" dirty="0"/>
              <a:t>补齐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 marL="0" indent="0">
              <a:buNone/>
            </a:pPr>
            <a:r>
              <a:rPr lang="en-US" altLang="zh-CN" dirty="0"/>
              <a:t>2</a:t>
            </a:r>
            <a:r>
              <a:rPr lang="zh-CN" altLang="en-US" dirty="0"/>
              <a:t>）如果两个数组的形状在任何一个维度上都不匹配，那么数组的形状会沿着维度为</a:t>
            </a:r>
            <a:r>
              <a:rPr lang="en-US" altLang="zh-CN" dirty="0"/>
              <a:t>1</a:t>
            </a:r>
            <a:r>
              <a:rPr lang="zh-CN" altLang="en-US" dirty="0"/>
              <a:t>的维度进行扩展，以匹配另一个数组的形状。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CE71FC3-A340-46DC-AC37-9415F2CBA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31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2D0C358-6EDF-407A-9B13-E462ECC6E73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8800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F3D8933-B602-48EF-B5FB-9BC6BE8DE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数组的运算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A0C100D-AAEE-4CE1-BC39-446B14D318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24744"/>
            <a:ext cx="8147248" cy="5184576"/>
          </a:xfrm>
        </p:spPr>
        <p:txBody>
          <a:bodyPr/>
          <a:lstStyle/>
          <a:p>
            <a:pPr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b="1" dirty="0"/>
              <a:t>2. </a:t>
            </a:r>
            <a:r>
              <a:rPr lang="en-US" altLang="zh-CN" b="1" dirty="0" err="1"/>
              <a:t>ufunc</a:t>
            </a:r>
            <a:r>
              <a:rPr lang="zh-CN" altLang="en-US" b="1" dirty="0"/>
              <a:t>函数的广播机制</a:t>
            </a:r>
            <a:endParaRPr lang="zh-CN" altLang="zh-CN" dirty="0"/>
          </a:p>
          <a:p>
            <a:pPr marL="0" indent="0">
              <a:buNone/>
            </a:pPr>
            <a:r>
              <a:rPr lang="zh-CN" altLang="en-US" dirty="0"/>
              <a:t>    广播（</a:t>
            </a:r>
            <a:r>
              <a:rPr lang="en-US" altLang="zh-CN" dirty="0"/>
              <a:t>broadcasting</a:t>
            </a:r>
            <a:r>
              <a:rPr lang="zh-CN" altLang="en-US" dirty="0"/>
              <a:t>）是指不同形状的数组之间执行算术运算的方式。需要遵循</a:t>
            </a:r>
            <a:r>
              <a:rPr lang="en-US" altLang="zh-CN" dirty="0"/>
              <a:t>4</a:t>
            </a:r>
            <a:r>
              <a:rPr lang="zh-CN" altLang="en-US" dirty="0"/>
              <a:t>个原则：</a:t>
            </a: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r>
              <a:rPr lang="en-US" altLang="zh-CN" dirty="0"/>
              <a:t>3</a:t>
            </a:r>
            <a:r>
              <a:rPr lang="zh-CN" altLang="en-US" dirty="0"/>
              <a:t>）输出数组的</a:t>
            </a:r>
            <a:r>
              <a:rPr lang="en-US" altLang="zh-CN" dirty="0"/>
              <a:t>shape</a:t>
            </a:r>
            <a:r>
              <a:rPr lang="zh-CN" altLang="en-US" dirty="0"/>
              <a:t>是输入数组</a:t>
            </a:r>
            <a:r>
              <a:rPr lang="en-US" altLang="zh-CN" dirty="0"/>
              <a:t>shape</a:t>
            </a:r>
            <a:r>
              <a:rPr lang="zh-CN" altLang="en-US" dirty="0"/>
              <a:t>的各个轴上的最大值</a:t>
            </a:r>
            <a:r>
              <a:rPr lang="zh-CN" altLang="en-US" dirty="0" smtClean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4</a:t>
            </a:r>
            <a:r>
              <a:rPr lang="zh-CN" altLang="en-US" dirty="0"/>
              <a:t>）如果两个数组的形状在任何一个维度上都不匹配，并且没有任何一个维度等于</a:t>
            </a:r>
            <a:r>
              <a:rPr lang="en-US" altLang="zh-CN" dirty="0"/>
              <a:t>1</a:t>
            </a:r>
            <a:r>
              <a:rPr lang="zh-CN" altLang="en-US" dirty="0"/>
              <a:t>，则引发异常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CE71FC3-A340-46DC-AC37-9415F2CBA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32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2D0C358-6EDF-407A-9B13-E462ECC6E73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949028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F3D8933-B602-48EF-B5FB-9BC6BE8DE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数组的运算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A0C100D-AAEE-4CE1-BC39-446B14D318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24744"/>
            <a:ext cx="8147248" cy="504056"/>
          </a:xfrm>
        </p:spPr>
        <p:txBody>
          <a:bodyPr/>
          <a:lstStyle/>
          <a:p>
            <a:pPr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b="1" dirty="0"/>
              <a:t>2. </a:t>
            </a:r>
            <a:r>
              <a:rPr lang="en-US" altLang="zh-CN" b="1" dirty="0" err="1"/>
              <a:t>ufunc</a:t>
            </a:r>
            <a:r>
              <a:rPr lang="zh-CN" altLang="en-US" b="1" dirty="0"/>
              <a:t>函数的广播机制</a:t>
            </a:r>
            <a:endParaRPr lang="zh-CN" altLang="zh-CN" dirty="0"/>
          </a:p>
          <a:p>
            <a:pPr marL="0" indent="0">
              <a:buNone/>
            </a:pPr>
            <a:r>
              <a:rPr lang="zh-CN" altLang="en-US" dirty="0"/>
              <a:t>    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CE71FC3-A340-46DC-AC37-9415F2CBA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33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2D0C358-6EDF-407A-9B13-E462ECC6E73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矩形 5"/>
          <p:cNvSpPr/>
          <p:nvPr/>
        </p:nvSpPr>
        <p:spPr>
          <a:xfrm>
            <a:off x="650148" y="1772816"/>
            <a:ext cx="33457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【例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3-32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en-US" altLang="zh-CN" sz="20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ufunc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函数的广播</a:t>
            </a:r>
            <a:endParaRPr lang="zh-CN" altLang="en-US" sz="20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576" y="2326203"/>
            <a:ext cx="5282624" cy="20789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7637" y="1659965"/>
            <a:ext cx="2308200" cy="411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4438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668D416-A777-4E35-945D-FE280F439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数组的运算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812E08E-04EC-4126-803D-55C3395C4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34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B52753F-96F3-4F54-8144-EDAE8C79622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A000B64F-3E14-4F86-BCBD-1844D11B1E85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435280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3.3.3 </a:t>
            </a:r>
            <a:r>
              <a:rPr lang="zh-CN" altLang="en-US" sz="2800" dirty="0">
                <a:solidFill>
                  <a:srgbClr val="0070C0"/>
                </a:solidFill>
              </a:rPr>
              <a:t>条件逻辑运算</a:t>
            </a:r>
            <a:endParaRPr lang="en-US" altLang="zh-CN" sz="28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zh-CN" altLang="zh-CN" dirty="0"/>
              <a:t>在</a:t>
            </a:r>
            <a:r>
              <a:rPr lang="en-US" altLang="zh-CN" dirty="0" err="1"/>
              <a:t>NumPy</a:t>
            </a:r>
            <a:r>
              <a:rPr lang="zh-CN" altLang="zh-CN" dirty="0"/>
              <a:t>中可以利用基本的逻辑运算就可以实现数组的条件运算。</a:t>
            </a:r>
            <a:endParaRPr lang="en-US" altLang="zh-CN" dirty="0" smtClean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662557"/>
              </p:ext>
            </p:extLst>
          </p:nvPr>
        </p:nvGraphicFramePr>
        <p:xfrm>
          <a:off x="715449" y="2492896"/>
          <a:ext cx="8003232" cy="2971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56184"/>
                <a:gridCol w="6447048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In[33]: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168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effectLst/>
                        </a:rPr>
                        <a:t>arr1 = </a:t>
                      </a:r>
                      <a:r>
                        <a:rPr lang="en-US" altLang="zh-CN" sz="2000" kern="100" dirty="0" err="1" smtClean="0">
                          <a:effectLst/>
                        </a:rPr>
                        <a:t>np.array</a:t>
                      </a:r>
                      <a:r>
                        <a:rPr lang="en-US" altLang="zh-CN" sz="2000" kern="100" dirty="0" smtClean="0">
                          <a:effectLst/>
                        </a:rPr>
                        <a:t>([1,3,5,7])</a:t>
                      </a:r>
                      <a:endParaRPr lang="zh-CN" altLang="zh-CN" sz="2000" kern="100" dirty="0" smtClean="0">
                        <a:effectLst/>
                      </a:endParaRPr>
                    </a:p>
                    <a:p>
                      <a:pPr marL="1168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effectLst/>
                        </a:rPr>
                        <a:t>arr2 = </a:t>
                      </a:r>
                      <a:r>
                        <a:rPr lang="en-US" altLang="zh-CN" sz="2000" kern="100" dirty="0" err="1" smtClean="0">
                          <a:effectLst/>
                        </a:rPr>
                        <a:t>np.array</a:t>
                      </a:r>
                      <a:r>
                        <a:rPr lang="en-US" altLang="zh-CN" sz="2000" kern="100" dirty="0" smtClean="0">
                          <a:effectLst/>
                        </a:rPr>
                        <a:t>([2,4,6,8])</a:t>
                      </a:r>
                      <a:endParaRPr lang="zh-CN" altLang="zh-CN" sz="2000" kern="100" dirty="0" smtClean="0">
                        <a:effectLst/>
                      </a:endParaRPr>
                    </a:p>
                    <a:p>
                      <a:pPr marL="1168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err="1" smtClean="0">
                          <a:effectLst/>
                        </a:rPr>
                        <a:t>cond</a:t>
                      </a:r>
                      <a:r>
                        <a:rPr lang="en-US" altLang="zh-CN" sz="2000" kern="100" dirty="0" smtClean="0">
                          <a:effectLst/>
                        </a:rPr>
                        <a:t> = </a:t>
                      </a:r>
                      <a:r>
                        <a:rPr lang="en-US" altLang="zh-CN" sz="2000" kern="100" dirty="0" err="1" smtClean="0">
                          <a:effectLst/>
                        </a:rPr>
                        <a:t>np.array</a:t>
                      </a:r>
                      <a:r>
                        <a:rPr lang="en-US" altLang="zh-CN" sz="2000" kern="100" dirty="0" smtClean="0">
                          <a:effectLst/>
                        </a:rPr>
                        <a:t>([</a:t>
                      </a:r>
                      <a:r>
                        <a:rPr lang="en-US" altLang="zh-CN" sz="2000" kern="100" dirty="0" err="1" smtClean="0">
                          <a:effectLst/>
                        </a:rPr>
                        <a:t>True,False,True,False</a:t>
                      </a:r>
                      <a:r>
                        <a:rPr lang="en-US" altLang="zh-CN" sz="2000" kern="100" dirty="0" smtClean="0">
                          <a:effectLst/>
                        </a:rPr>
                        <a:t>])</a:t>
                      </a:r>
                      <a:endParaRPr lang="zh-CN" altLang="zh-CN" sz="2000" kern="100" dirty="0" smtClean="0">
                        <a:effectLst/>
                      </a:endParaRPr>
                    </a:p>
                    <a:p>
                      <a:pPr marL="1168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effectLst/>
                        </a:rPr>
                        <a:t>result = [(x if c else y)for </a:t>
                      </a:r>
                      <a:r>
                        <a:rPr lang="en-US" altLang="zh-CN" sz="2000" kern="100" dirty="0" err="1" smtClean="0">
                          <a:effectLst/>
                        </a:rPr>
                        <a:t>x,y,c</a:t>
                      </a:r>
                      <a:r>
                        <a:rPr lang="en-US" altLang="zh-CN" sz="2000" kern="100" dirty="0" smtClean="0">
                          <a:effectLst/>
                        </a:rPr>
                        <a:t> in zip(arr1,arr2,cond)]</a:t>
                      </a:r>
                      <a:endParaRPr lang="zh-CN" altLang="zh-CN" sz="2000" kern="100" dirty="0" smtClean="0">
                        <a:effectLst/>
                      </a:endParaRPr>
                    </a:p>
                    <a:p>
                      <a:pPr marL="1168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effectLst/>
                        </a:rPr>
                        <a:t>result</a:t>
                      </a:r>
                      <a:endParaRPr lang="zh-CN" altLang="zh-CN" sz="2000" kern="10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endParaRPr lang="zh-CN" altLang="en-US" sz="2000" dirty="0"/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Out[33]: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effectLst/>
                        </a:rPr>
                        <a:t>  [1, 4, 5, 8]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539552" y="5537795"/>
            <a:ext cx="83038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这种方法对大规模数组处理效率不高，也无法用于多维数组。</a:t>
            </a:r>
            <a:r>
              <a:rPr lang="en-US" altLang="zh-CN" sz="20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NumPy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提供的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where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方法可以克服这些问题。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9099514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668D416-A777-4E35-945D-FE280F439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数组的运算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812E08E-04EC-4126-803D-55C3395C4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35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B52753F-96F3-4F54-8144-EDAE8C79622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A000B64F-3E14-4F86-BCBD-1844D11B1E85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435280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3.3.3 </a:t>
            </a:r>
            <a:r>
              <a:rPr lang="zh-CN" altLang="en-US" sz="2800" dirty="0">
                <a:solidFill>
                  <a:srgbClr val="0070C0"/>
                </a:solidFill>
              </a:rPr>
              <a:t>条件逻辑</a:t>
            </a:r>
            <a:r>
              <a:rPr lang="zh-CN" altLang="en-US" sz="2800" dirty="0" smtClean="0">
                <a:solidFill>
                  <a:srgbClr val="0070C0"/>
                </a:solidFill>
              </a:rPr>
              <a:t>运算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where</a:t>
            </a:r>
            <a:r>
              <a:rPr lang="zh-CN" altLang="en-US" dirty="0"/>
              <a:t>的用法：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      </a:t>
            </a:r>
            <a:r>
              <a:rPr lang="en-US" altLang="zh-CN" dirty="0" err="1"/>
              <a:t>np.where</a:t>
            </a:r>
            <a:r>
              <a:rPr lang="en-US" altLang="zh-CN" dirty="0"/>
              <a:t>(condition, x, y)</a:t>
            </a:r>
          </a:p>
          <a:p>
            <a:pPr marL="0" indent="0">
              <a:buNone/>
            </a:pPr>
            <a:r>
              <a:rPr lang="zh-CN" altLang="en-US" dirty="0"/>
              <a:t>    满足条件</a:t>
            </a:r>
            <a:r>
              <a:rPr lang="en-US" altLang="zh-CN" dirty="0"/>
              <a:t>(condition)</a:t>
            </a:r>
            <a:r>
              <a:rPr lang="zh-CN" altLang="en-US" dirty="0"/>
              <a:t>，输出</a:t>
            </a:r>
            <a:r>
              <a:rPr lang="en-US" altLang="zh-CN" dirty="0"/>
              <a:t>x</a:t>
            </a:r>
            <a:r>
              <a:rPr lang="zh-CN" altLang="en-US" dirty="0"/>
              <a:t>，不满足则输出</a:t>
            </a:r>
            <a:r>
              <a:rPr lang="en-US" altLang="zh-CN" dirty="0"/>
              <a:t>y</a:t>
            </a:r>
            <a:r>
              <a:rPr lang="zh-CN" altLang="en-US" dirty="0"/>
              <a:t>。</a:t>
            </a:r>
          </a:p>
          <a:p>
            <a:endParaRPr lang="en-US" altLang="zh-CN" sz="2800" dirty="0">
              <a:solidFill>
                <a:srgbClr val="0070C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870443"/>
              </p:ext>
            </p:extLst>
          </p:nvPr>
        </p:nvGraphicFramePr>
        <p:xfrm>
          <a:off x="539552" y="3526904"/>
          <a:ext cx="6984776" cy="1350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0160"/>
                <a:gridCol w="5544616"/>
              </a:tblGrid>
              <a:tr h="96964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In[34]: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kern="100" dirty="0" err="1" smtClean="0">
                          <a:effectLst/>
                        </a:rPr>
                        <a:t>np.where</a:t>
                      </a:r>
                      <a:r>
                        <a:rPr lang="en-US" altLang="zh-CN" sz="2000" kern="100" dirty="0" smtClean="0">
                          <a:effectLst/>
                        </a:rPr>
                        <a:t>([[</a:t>
                      </a:r>
                      <a:r>
                        <a:rPr lang="en-US" altLang="zh-CN" sz="2000" kern="100" dirty="0" err="1" smtClean="0">
                          <a:effectLst/>
                        </a:rPr>
                        <a:t>True,False</a:t>
                      </a:r>
                      <a:r>
                        <a:rPr lang="en-US" altLang="zh-CN" sz="2000" kern="100" dirty="0" smtClean="0">
                          <a:effectLst/>
                        </a:rPr>
                        <a:t>], [</a:t>
                      </a:r>
                      <a:r>
                        <a:rPr lang="en-US" altLang="zh-CN" sz="2000" kern="100" dirty="0" err="1" smtClean="0">
                          <a:effectLst/>
                        </a:rPr>
                        <a:t>True,True</a:t>
                      </a:r>
                      <a:r>
                        <a:rPr lang="en-US" altLang="zh-CN" sz="2000" kern="100" dirty="0" smtClean="0">
                          <a:effectLst/>
                        </a:rPr>
                        <a:t>]],[[1,2], [3,4]],[[9,8], [7,6]])</a:t>
                      </a:r>
                      <a:endParaRPr lang="zh-CN" altLang="en-US" sz="2000" dirty="0"/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Out[34]: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dirty="0">
                          <a:effectLst/>
                        </a:rPr>
                        <a:t>  array([[1, 8],</a:t>
                      </a:r>
                      <a:r>
                        <a:rPr lang="zh-CN" sz="2000" dirty="0">
                          <a:effectLst/>
                        </a:rPr>
                        <a:t> </a:t>
                      </a:r>
                      <a:r>
                        <a:rPr lang="en-US" sz="2000" kern="0" dirty="0">
                          <a:effectLst/>
                        </a:rPr>
                        <a:t>       [3, 4]])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467544" y="5157192"/>
            <a:ext cx="77768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条件为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[[</a:t>
            </a:r>
            <a:r>
              <a:rPr lang="en-US" altLang="zh-CN" sz="20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True,False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], [</a:t>
            </a:r>
            <a:r>
              <a:rPr lang="en-US" altLang="zh-CN" sz="20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True,False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]]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，分别对应最后输出结果的四个值，运算时第一个值从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[1,9]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中选，因为条件为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True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，所以是选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。第二个值从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[2,8]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中选，因为条件为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False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，所以选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，后面以此类推。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6145103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668D416-A777-4E35-945D-FE280F439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数组的运算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812E08E-04EC-4126-803D-55C3395C4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36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B52753F-96F3-4F54-8144-EDAE8C79622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A000B64F-3E14-4F86-BCBD-1844D11B1E85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435280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3.3.3 </a:t>
            </a:r>
            <a:r>
              <a:rPr lang="zh-CN" altLang="en-US" sz="2800" dirty="0">
                <a:solidFill>
                  <a:srgbClr val="0070C0"/>
                </a:solidFill>
              </a:rPr>
              <a:t>条件逻辑</a:t>
            </a:r>
            <a:r>
              <a:rPr lang="zh-CN" altLang="en-US" sz="2800" dirty="0" smtClean="0">
                <a:solidFill>
                  <a:srgbClr val="0070C0"/>
                </a:solidFill>
              </a:rPr>
              <a:t>运算</a:t>
            </a:r>
            <a:endParaRPr lang="en-US" altLang="zh-CN" dirty="0" smtClean="0"/>
          </a:p>
          <a:p>
            <a:endParaRPr lang="en-US" altLang="zh-CN" sz="2800" dirty="0">
              <a:solidFill>
                <a:srgbClr val="0070C0"/>
              </a:solidFill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126042"/>
              </p:ext>
            </p:extLst>
          </p:nvPr>
        </p:nvGraphicFramePr>
        <p:xfrm>
          <a:off x="754759" y="2482275"/>
          <a:ext cx="6853037" cy="1447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45034"/>
                <a:gridCol w="4908003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In[35]: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effectLst/>
                        </a:rPr>
                        <a:t>w = </a:t>
                      </a:r>
                      <a:r>
                        <a:rPr lang="en-US" altLang="zh-CN" sz="2000" kern="100" dirty="0" err="1" smtClean="0">
                          <a:effectLst/>
                        </a:rPr>
                        <a:t>np.array</a:t>
                      </a:r>
                      <a:r>
                        <a:rPr lang="en-US" altLang="zh-CN" sz="2000" kern="100" dirty="0" smtClean="0">
                          <a:effectLst/>
                        </a:rPr>
                        <a:t>([2,5,6,3,10])</a:t>
                      </a:r>
                      <a:endParaRPr lang="zh-CN" altLang="zh-CN" sz="2000" kern="100" dirty="0" smtClean="0">
                        <a:effectLst/>
                      </a:endParaRPr>
                    </a:p>
                    <a:p>
                      <a:pPr indent="-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err="1" smtClean="0">
                          <a:effectLst/>
                        </a:rPr>
                        <a:t>np.where</a:t>
                      </a:r>
                      <a:r>
                        <a:rPr lang="en-US" altLang="zh-CN" sz="2000" kern="100" dirty="0" smtClean="0">
                          <a:effectLst/>
                        </a:rPr>
                        <a:t>(w&gt;4)</a:t>
                      </a:r>
                      <a:endParaRPr lang="zh-CN" altLang="zh-CN" sz="2000" kern="10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endParaRPr lang="zh-CN" altLang="en-US" sz="2000" dirty="0"/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Out[35]: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effectLst/>
                        </a:rPr>
                        <a:t>  (array([1, 2, 4], </a:t>
                      </a:r>
                      <a:r>
                        <a:rPr lang="en-US" sz="2000" dirty="0" err="1">
                          <a:effectLst/>
                        </a:rPr>
                        <a:t>dtype</a:t>
                      </a:r>
                      <a:r>
                        <a:rPr lang="en-US" sz="2000" dirty="0">
                          <a:effectLst/>
                        </a:rPr>
                        <a:t>=int64),)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39552" y="1855277"/>
            <a:ext cx="4556055" cy="35394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3-35】where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中只有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condition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参数。</a:t>
            </a:r>
          </a:p>
        </p:txBody>
      </p:sp>
      <p:sp>
        <p:nvSpPr>
          <p:cNvPr id="10" name="矩形 9"/>
          <p:cNvSpPr/>
          <p:nvPr/>
        </p:nvSpPr>
        <p:spPr>
          <a:xfrm>
            <a:off x="724744" y="4463713"/>
            <a:ext cx="748883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eaLnBrk="0" hangingPunct="0"/>
            <a:r>
              <a:rPr lang="en-US" altLang="zh-CN" sz="22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zh-CN" altLang="en-US" sz="2200" b="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中若只有条件</a:t>
            </a:r>
            <a:r>
              <a:rPr lang="zh-CN" altLang="en-US" sz="22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(condition)</a:t>
            </a:r>
            <a:r>
              <a:rPr lang="zh-CN" altLang="en-US" sz="2200" b="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，没有</a:t>
            </a:r>
            <a:r>
              <a:rPr lang="en-US" altLang="zh-CN" sz="22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200" b="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 sz="2200" b="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，则输出满足条件元素的坐标。这里的坐标以</a:t>
            </a:r>
            <a:r>
              <a:rPr lang="en-US" altLang="zh-CN" sz="22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tuple</a:t>
            </a:r>
            <a:r>
              <a:rPr lang="zh-CN" altLang="en-US" sz="2200" b="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的形式给出，通常原数组有多少维，输出的</a:t>
            </a:r>
            <a:r>
              <a:rPr lang="en-US" altLang="zh-CN" sz="22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tuple</a:t>
            </a:r>
            <a:r>
              <a:rPr lang="zh-CN" altLang="en-US" sz="2200" b="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中就包含几个数组，分别对应符合条件元素的各维坐标。</a:t>
            </a:r>
            <a:r>
              <a:rPr lang="zh-CN" altLang="en-US" sz="2200" b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331364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7134A6-9CC9-4683-BD5C-C7069CF0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 </a:t>
            </a:r>
            <a:r>
              <a:rPr lang="zh-CN" altLang="en-US" dirty="0"/>
              <a:t>数组读写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BA04CD2-1770-4B57-BA5F-2F34F854F6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184" y="1811288"/>
            <a:ext cx="8435280" cy="4065984"/>
          </a:xfrm>
        </p:spPr>
        <p:txBody>
          <a:bodyPr/>
          <a:lstStyle/>
          <a:p>
            <a:pPr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dirty="0"/>
              <a:t>NumPy</a:t>
            </a:r>
            <a:r>
              <a:rPr lang="zh-CN" altLang="en-US" dirty="0"/>
              <a:t>提供了多种文件操作函数存取数组内容。</a:t>
            </a:r>
            <a:endParaRPr lang="en-US" altLang="zh-CN" dirty="0"/>
          </a:p>
          <a:p>
            <a:pPr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dirty="0"/>
              <a:t>文件存取的格式分为两类：二进制和文本。而二进制格式的文件又分为</a:t>
            </a:r>
            <a:r>
              <a:rPr lang="en-US" altLang="zh-CN" dirty="0"/>
              <a:t>NumPy</a:t>
            </a:r>
            <a:r>
              <a:rPr lang="zh-CN" altLang="en-US" dirty="0"/>
              <a:t>专用的格式化二进制类型和无格式类型。</a:t>
            </a:r>
            <a:endParaRPr lang="en-US" altLang="zh-CN" dirty="0"/>
          </a:p>
          <a:p>
            <a:pPr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dirty="0"/>
              <a:t>NumPy</a:t>
            </a:r>
            <a:r>
              <a:rPr lang="zh-CN" altLang="en-US" dirty="0"/>
              <a:t>中读写二进制文件的方法有：</a:t>
            </a:r>
          </a:p>
          <a:p>
            <a:pPr lvl="1"/>
            <a:r>
              <a:rPr lang="en-US" altLang="zh-CN" dirty="0"/>
              <a:t>1. </a:t>
            </a:r>
            <a:r>
              <a:rPr lang="en-US" altLang="zh-CN" dirty="0" err="1"/>
              <a:t>np.load</a:t>
            </a:r>
            <a:r>
              <a:rPr lang="en-US" altLang="zh-CN" dirty="0"/>
              <a:t>(“</a:t>
            </a:r>
            <a:r>
              <a:rPr lang="zh-CN" altLang="en-US" dirty="0"/>
              <a:t>文件名</a:t>
            </a:r>
            <a:r>
              <a:rPr lang="en-US" altLang="zh-CN" dirty="0"/>
              <a:t>.</a:t>
            </a:r>
            <a:r>
              <a:rPr lang="en-US" altLang="zh-CN" dirty="0" err="1"/>
              <a:t>npy</a:t>
            </a:r>
            <a:r>
              <a:rPr lang="en-US" altLang="zh-CN" dirty="0"/>
              <a:t>")</a:t>
            </a:r>
            <a:r>
              <a:rPr lang="zh-CN" altLang="en-US" dirty="0"/>
              <a:t>是从二进制文件中读取数据；</a:t>
            </a:r>
          </a:p>
          <a:p>
            <a:pPr lvl="1"/>
            <a:r>
              <a:rPr lang="en-US" altLang="zh-CN" dirty="0"/>
              <a:t>2. </a:t>
            </a:r>
            <a:r>
              <a:rPr lang="en-US" altLang="zh-CN" dirty="0" err="1"/>
              <a:t>np.save</a:t>
            </a:r>
            <a:r>
              <a:rPr lang="en-US" altLang="zh-CN" dirty="0"/>
              <a:t>(“</a:t>
            </a:r>
            <a:r>
              <a:rPr lang="zh-CN" altLang="en-US" dirty="0"/>
              <a:t>文件名</a:t>
            </a:r>
            <a:r>
              <a:rPr lang="en-US" altLang="zh-CN" dirty="0"/>
              <a:t>[.</a:t>
            </a:r>
            <a:r>
              <a:rPr lang="en-US" altLang="zh-CN" dirty="0" err="1"/>
              <a:t>npy</a:t>
            </a:r>
            <a:r>
              <a:rPr lang="en-US" altLang="zh-CN" dirty="0"/>
              <a:t>]", </a:t>
            </a:r>
            <a:r>
              <a:rPr lang="en-US" altLang="zh-CN" dirty="0" err="1"/>
              <a:t>arr</a:t>
            </a:r>
            <a:r>
              <a:rPr lang="en-US" altLang="zh-CN" dirty="0"/>
              <a:t>) </a:t>
            </a:r>
            <a:r>
              <a:rPr lang="zh-CN" altLang="en-US" dirty="0"/>
              <a:t>是以二进制格式保存数据。</a:t>
            </a:r>
          </a:p>
          <a:p>
            <a:pPr marL="0" indent="0">
              <a:buNone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113EC7A-467F-4E06-9D91-C62F725B1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37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60179B2-88EC-410C-B577-884CFE9E26E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E17F8BA3-9D20-44CF-B79D-C24505C6EAD1}"/>
              </a:ext>
            </a:extLst>
          </p:cNvPr>
          <p:cNvSpPr txBox="1">
            <a:spLocks/>
          </p:cNvSpPr>
          <p:nvPr/>
        </p:nvSpPr>
        <p:spPr bwMode="gray">
          <a:xfrm>
            <a:off x="251520" y="980728"/>
            <a:ext cx="843528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3.4.1 </a:t>
            </a:r>
            <a:r>
              <a:rPr lang="zh-CN" altLang="en-US" sz="2800" dirty="0">
                <a:solidFill>
                  <a:srgbClr val="0070C0"/>
                </a:solidFill>
              </a:rPr>
              <a:t>读写二进制文件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1058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7134A6-9CC9-4683-BD5C-C7069CF0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 </a:t>
            </a:r>
            <a:r>
              <a:rPr lang="zh-CN" altLang="en-US" dirty="0"/>
              <a:t>数组读写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113EC7A-467F-4E06-9D91-C62F725B1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38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60179B2-88EC-410C-B577-884CFE9E26E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E17F8BA3-9D20-44CF-B79D-C24505C6EAD1}"/>
              </a:ext>
            </a:extLst>
          </p:cNvPr>
          <p:cNvSpPr txBox="1">
            <a:spLocks/>
          </p:cNvSpPr>
          <p:nvPr/>
        </p:nvSpPr>
        <p:spPr bwMode="gray">
          <a:xfrm>
            <a:off x="251520" y="980728"/>
            <a:ext cx="843528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3.4.1 </a:t>
            </a:r>
            <a:r>
              <a:rPr lang="zh-CN" altLang="en-US" sz="2800" dirty="0">
                <a:solidFill>
                  <a:srgbClr val="0070C0"/>
                </a:solidFill>
              </a:rPr>
              <a:t>读写二进制文件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1580" y="1543330"/>
            <a:ext cx="3256020" cy="535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【例</a:t>
            </a: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3-36</a:t>
            </a:r>
            <a:r>
              <a:rPr lang="zh-CN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】数组的读写。</a:t>
            </a:r>
            <a:endParaRPr lang="zh-CN" altLang="zh-CN" sz="2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584" y="2515859"/>
            <a:ext cx="4572000" cy="2546851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785" algn="l">
              <a:lnSpc>
                <a:spcPct val="125000"/>
              </a:lnSpc>
              <a:spcAft>
                <a:spcPts val="0"/>
              </a:spcAft>
            </a:pP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a = </a:t>
            </a:r>
            <a:r>
              <a:rPr lang="en-US" altLang="zh-CN" sz="22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np.arange</a:t>
            </a: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(1,13).reshape(3,4)</a:t>
            </a:r>
            <a:endParaRPr lang="zh-CN" altLang="zh-CN" sz="22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57785" algn="l">
              <a:lnSpc>
                <a:spcPct val="125000"/>
              </a:lnSpc>
              <a:spcAft>
                <a:spcPts val="0"/>
              </a:spcAft>
            </a:pP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print(a)</a:t>
            </a:r>
            <a:endParaRPr lang="zh-CN" altLang="zh-CN" sz="22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57785" algn="l">
              <a:lnSpc>
                <a:spcPct val="125000"/>
              </a:lnSpc>
              <a:spcAft>
                <a:spcPts val="0"/>
              </a:spcAft>
            </a:pPr>
            <a:r>
              <a:rPr lang="en-US" altLang="zh-CN" sz="22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np.save</a:t>
            </a: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('</a:t>
            </a:r>
            <a:r>
              <a:rPr lang="en-US" altLang="zh-CN" sz="22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arr.npy</a:t>
            </a: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', a)      #</a:t>
            </a:r>
            <a:r>
              <a:rPr lang="en-US" altLang="zh-CN" sz="2200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200" i="1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np.save</a:t>
            </a:r>
            <a:r>
              <a:rPr lang="en-US" altLang="zh-CN" sz="2200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("</a:t>
            </a:r>
            <a:r>
              <a:rPr lang="en-US" altLang="zh-CN" sz="2200" i="1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arr</a:t>
            </a:r>
            <a:r>
              <a:rPr lang="en-US" altLang="zh-CN" sz="2200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", a)</a:t>
            </a:r>
            <a:endParaRPr lang="zh-CN" altLang="zh-CN" sz="22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57785" algn="l">
              <a:lnSpc>
                <a:spcPct val="125000"/>
              </a:lnSpc>
              <a:spcAft>
                <a:spcPts val="0"/>
              </a:spcAft>
            </a:pP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c = </a:t>
            </a:r>
            <a:r>
              <a:rPr lang="en-US" altLang="zh-CN" sz="22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np.load</a:t>
            </a: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 '</a:t>
            </a:r>
            <a:r>
              <a:rPr lang="en-US" altLang="zh-CN" sz="22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arr.npy</a:t>
            </a:r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' )</a:t>
            </a:r>
            <a:endParaRPr lang="zh-CN" altLang="zh-CN" sz="22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print(c)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36266928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7134A6-9CC9-4683-BD5C-C7069CF0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 </a:t>
            </a:r>
            <a:r>
              <a:rPr lang="zh-CN" altLang="en-US" dirty="0"/>
              <a:t>数组读写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113EC7A-467F-4E06-9D91-C62F725B1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39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60179B2-88EC-410C-B577-884CFE9E26E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E17F8BA3-9D20-44CF-B79D-C24505C6EAD1}"/>
              </a:ext>
            </a:extLst>
          </p:cNvPr>
          <p:cNvSpPr txBox="1">
            <a:spLocks/>
          </p:cNvSpPr>
          <p:nvPr/>
        </p:nvSpPr>
        <p:spPr bwMode="gray">
          <a:xfrm>
            <a:off x="251520" y="980728"/>
            <a:ext cx="843528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3.4.1 </a:t>
            </a:r>
            <a:r>
              <a:rPr lang="zh-CN" altLang="en-US" sz="2800" dirty="0">
                <a:solidFill>
                  <a:srgbClr val="0070C0"/>
                </a:solidFill>
              </a:rPr>
              <a:t>读写二进制文件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4380" y="1543330"/>
            <a:ext cx="3879588" cy="580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dirty="0"/>
              <a:t>【例</a:t>
            </a:r>
            <a:r>
              <a:rPr lang="en-US" altLang="zh-CN" sz="2400" dirty="0"/>
              <a:t>3-37</a:t>
            </a:r>
            <a:r>
              <a:rPr lang="zh-CN" altLang="zh-CN" sz="2400" dirty="0"/>
              <a:t>】多个数组保存。</a:t>
            </a:r>
            <a:endParaRPr lang="zh-CN" altLang="zh-CN" sz="2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584" y="2515859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altLang="zh-CN" sz="2400" b="0" dirty="0"/>
              <a:t>a = </a:t>
            </a:r>
            <a:r>
              <a:rPr lang="en-US" altLang="zh-CN" sz="2400" b="0" dirty="0" err="1"/>
              <a:t>np.array</a:t>
            </a:r>
            <a:r>
              <a:rPr lang="en-US" altLang="zh-CN" sz="2400" b="0" dirty="0"/>
              <a:t>([[1,2,3],[4,5,6]])</a:t>
            </a:r>
            <a:endParaRPr lang="zh-CN" altLang="zh-CN" sz="2400" b="0" dirty="0"/>
          </a:p>
          <a:p>
            <a:pPr algn="l"/>
            <a:r>
              <a:rPr lang="en-US" altLang="zh-CN" sz="2400" b="0" dirty="0"/>
              <a:t>b = </a:t>
            </a:r>
            <a:r>
              <a:rPr lang="en-US" altLang="zh-CN" sz="2400" b="0" dirty="0" err="1"/>
              <a:t>np.arange</a:t>
            </a:r>
            <a:r>
              <a:rPr lang="en-US" altLang="zh-CN" sz="2400" b="0" dirty="0"/>
              <a:t>(0, 1.0, 0.1)</a:t>
            </a:r>
            <a:endParaRPr lang="zh-CN" altLang="zh-CN" sz="2400" b="0" dirty="0"/>
          </a:p>
          <a:p>
            <a:pPr algn="l"/>
            <a:r>
              <a:rPr lang="en-US" altLang="zh-CN" sz="2400" b="0" dirty="0"/>
              <a:t>c = </a:t>
            </a:r>
            <a:r>
              <a:rPr lang="en-US" altLang="zh-CN" sz="2400" b="0" dirty="0" err="1"/>
              <a:t>np.sin</a:t>
            </a:r>
            <a:r>
              <a:rPr lang="en-US" altLang="zh-CN" sz="2400" b="0" dirty="0"/>
              <a:t>(b)   #</a:t>
            </a:r>
            <a:r>
              <a:rPr lang="zh-CN" altLang="zh-CN" sz="2400" b="0" i="1" dirty="0"/>
              <a:t>长度为</a:t>
            </a:r>
            <a:r>
              <a:rPr lang="en-US" altLang="zh-CN" sz="2400" b="0" i="1" dirty="0"/>
              <a:t>10</a:t>
            </a:r>
            <a:endParaRPr lang="zh-CN" altLang="zh-CN" sz="2400" b="0" dirty="0"/>
          </a:p>
          <a:p>
            <a:pPr algn="l"/>
            <a:r>
              <a:rPr lang="en-US" altLang="zh-CN" sz="2400" b="0" dirty="0"/>
              <a:t>print(c)</a:t>
            </a:r>
            <a:endParaRPr lang="zh-CN" altLang="zh-CN" sz="2400" b="0" dirty="0"/>
          </a:p>
          <a:p>
            <a:pPr algn="l"/>
            <a:r>
              <a:rPr lang="en-US" altLang="zh-CN" sz="2400" b="0" dirty="0" err="1"/>
              <a:t>np.savez</a:t>
            </a:r>
            <a:r>
              <a:rPr lang="en-US" altLang="zh-CN" sz="2400" b="0" dirty="0"/>
              <a:t>('</a:t>
            </a:r>
            <a:r>
              <a:rPr lang="en-US" altLang="zh-CN" sz="2400" b="0" dirty="0" err="1"/>
              <a:t>result.npz</a:t>
            </a:r>
            <a:r>
              <a:rPr lang="en-US" altLang="zh-CN" sz="2400" b="0" dirty="0"/>
              <a:t>', a, b, </a:t>
            </a:r>
            <a:r>
              <a:rPr lang="en-US" altLang="zh-CN" sz="2400" b="0" dirty="0" err="1"/>
              <a:t>sin_array</a:t>
            </a:r>
            <a:r>
              <a:rPr lang="en-US" altLang="zh-CN" sz="2400" b="0" dirty="0"/>
              <a:t> = c)</a:t>
            </a:r>
            <a:endParaRPr lang="zh-CN" altLang="zh-CN" sz="2400" b="0" dirty="0"/>
          </a:p>
          <a:p>
            <a:pPr algn="l"/>
            <a:r>
              <a:rPr lang="en-US" altLang="zh-CN" sz="2400" b="0" dirty="0"/>
              <a:t>r = </a:t>
            </a:r>
            <a:r>
              <a:rPr lang="en-US" altLang="zh-CN" sz="2400" b="0" dirty="0" err="1"/>
              <a:t>np.load</a:t>
            </a:r>
            <a:r>
              <a:rPr lang="en-US" altLang="zh-CN" sz="2400" b="0" dirty="0"/>
              <a:t>('</a:t>
            </a:r>
            <a:r>
              <a:rPr lang="en-US" altLang="zh-CN" sz="2400" b="0" dirty="0" err="1"/>
              <a:t>result.npz</a:t>
            </a:r>
            <a:r>
              <a:rPr lang="en-US" altLang="zh-CN" sz="2400" b="0" dirty="0"/>
              <a:t>')</a:t>
            </a:r>
            <a:endParaRPr lang="zh-CN" altLang="zh-CN" sz="2400" b="0" dirty="0"/>
          </a:p>
          <a:p>
            <a:pPr algn="l"/>
            <a:r>
              <a:rPr lang="en-US" altLang="zh-CN" sz="2400" b="0" dirty="0"/>
              <a:t>r['arr_0']   #</a:t>
            </a:r>
            <a:r>
              <a:rPr lang="zh-CN" altLang="zh-CN" sz="2400" b="0" i="1" dirty="0"/>
              <a:t>数组</a:t>
            </a:r>
            <a:r>
              <a:rPr lang="en-US" altLang="zh-CN" sz="2400" b="0" i="1" dirty="0"/>
              <a:t>a</a:t>
            </a:r>
            <a:endParaRPr lang="zh-CN" altLang="en-US" sz="2200" b="0" dirty="0"/>
          </a:p>
        </p:txBody>
      </p:sp>
    </p:spTree>
    <p:extLst>
      <p:ext uri="{BB962C8B-B14F-4D97-AF65-F5344CB8AC3E}">
        <p14:creationId xmlns:p14="http://schemas.microsoft.com/office/powerpoint/2010/main" val="2881066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NumPy</a:t>
            </a:r>
            <a:r>
              <a:rPr lang="zh-CN" altLang="en-US" dirty="0"/>
              <a:t>多维数组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2132856"/>
            <a:ext cx="8255260" cy="144016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通常</a:t>
            </a:r>
            <a:r>
              <a:rPr lang="zh-CN" altLang="en-US" dirty="0"/>
              <a:t>来说，</a:t>
            </a:r>
            <a:r>
              <a:rPr lang="en-US" altLang="zh-CN" dirty="0" err="1"/>
              <a:t>ndarray</a:t>
            </a:r>
            <a:r>
              <a:rPr lang="zh-CN" altLang="en-US" dirty="0"/>
              <a:t>是一个通用的同构数据容器，即其中的所有元素都需要相同的类型。利用</a:t>
            </a:r>
            <a:r>
              <a:rPr lang="en-US" altLang="zh-CN" dirty="0"/>
              <a:t>array</a:t>
            </a:r>
            <a:r>
              <a:rPr lang="zh-CN" altLang="en-US" dirty="0"/>
              <a:t>函数可创建</a:t>
            </a:r>
            <a:r>
              <a:rPr lang="en-US" altLang="zh-CN" dirty="0" err="1"/>
              <a:t>ndarray</a:t>
            </a:r>
            <a:r>
              <a:rPr lang="zh-CN" altLang="en-US" dirty="0"/>
              <a:t>数组。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C80780D8-305F-48A6-BD4D-470736B16EC6}"/>
              </a:ext>
            </a:extLst>
          </p:cNvPr>
          <p:cNvSpPr txBox="1">
            <a:spLocks/>
          </p:cNvSpPr>
          <p:nvPr/>
        </p:nvSpPr>
        <p:spPr bwMode="gray">
          <a:xfrm>
            <a:off x="251520" y="1124744"/>
            <a:ext cx="8435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3.1.1 </a:t>
            </a:r>
            <a:r>
              <a:rPr lang="zh-CN" altLang="en-US" sz="2800" dirty="0">
                <a:solidFill>
                  <a:srgbClr val="0070C0"/>
                </a:solidFill>
              </a:rPr>
              <a:t>创建数组对象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59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7134A6-9CC9-4683-BD5C-C7069CF0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 </a:t>
            </a:r>
            <a:r>
              <a:rPr lang="zh-CN" altLang="en-US" dirty="0"/>
              <a:t>数组读写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BA04CD2-1770-4B57-BA5F-2F34F854F6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184" y="1844824"/>
            <a:ext cx="8435280" cy="4032448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    NumPy</a:t>
            </a:r>
            <a:r>
              <a:rPr lang="zh-CN" altLang="en-US" dirty="0"/>
              <a:t>中读写文本文件的主要方法有：</a:t>
            </a:r>
          </a:p>
          <a:p>
            <a:pPr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dirty="0"/>
              <a:t>1. </a:t>
            </a:r>
            <a:r>
              <a:rPr lang="en-US" altLang="zh-CN" dirty="0" err="1"/>
              <a:t>np.loadtxt</a:t>
            </a:r>
            <a:r>
              <a:rPr lang="en-US" altLang="zh-CN" dirty="0"/>
              <a:t>("../</a:t>
            </a:r>
            <a:r>
              <a:rPr lang="en-US" altLang="zh-CN" dirty="0" err="1"/>
              <a:t>tmp</a:t>
            </a:r>
            <a:r>
              <a:rPr lang="en-US" altLang="zh-CN" dirty="0"/>
              <a:t>/</a:t>
            </a:r>
            <a:r>
              <a:rPr lang="en-US" altLang="zh-CN" dirty="0" err="1"/>
              <a:t>arr.txt",delimiter</a:t>
            </a:r>
            <a:r>
              <a:rPr lang="en-US" altLang="zh-CN" dirty="0"/>
              <a:t> = ",")</a:t>
            </a:r>
            <a:r>
              <a:rPr lang="zh-CN" altLang="en-US" dirty="0"/>
              <a:t>把文件加载到一个二维数组中；</a:t>
            </a:r>
          </a:p>
          <a:p>
            <a:pPr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dirty="0"/>
              <a:t>2. </a:t>
            </a:r>
            <a:r>
              <a:rPr lang="en-US" altLang="zh-CN" dirty="0" err="1"/>
              <a:t>np.savetxt</a:t>
            </a:r>
            <a:r>
              <a:rPr lang="en-US" altLang="zh-CN" dirty="0"/>
              <a:t>("../</a:t>
            </a:r>
            <a:r>
              <a:rPr lang="en-US" altLang="zh-CN" dirty="0" err="1"/>
              <a:t>tmp</a:t>
            </a:r>
            <a:r>
              <a:rPr lang="en-US" altLang="zh-CN" dirty="0"/>
              <a:t>/arr.txt", </a:t>
            </a:r>
            <a:r>
              <a:rPr lang="en-US" altLang="zh-CN" dirty="0" err="1"/>
              <a:t>arr</a:t>
            </a:r>
            <a:r>
              <a:rPr lang="en-US" altLang="zh-CN" dirty="0"/>
              <a:t>, </a:t>
            </a:r>
            <a:r>
              <a:rPr lang="en-US" altLang="zh-CN" dirty="0" err="1"/>
              <a:t>fmt</a:t>
            </a:r>
            <a:r>
              <a:rPr lang="en-US" altLang="zh-CN" dirty="0"/>
              <a:t> = "%d", delimiter = ",")</a:t>
            </a:r>
            <a:r>
              <a:rPr lang="zh-CN" altLang="en-US" dirty="0"/>
              <a:t>是将数组写到某种分隔符隔开的文本文件中；</a:t>
            </a:r>
          </a:p>
          <a:p>
            <a:pPr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dirty="0"/>
              <a:t>3. </a:t>
            </a:r>
            <a:r>
              <a:rPr lang="en-US" altLang="zh-CN" dirty="0" err="1"/>
              <a:t>np.genfromtxt</a:t>
            </a:r>
            <a:r>
              <a:rPr lang="en-US" altLang="zh-CN" dirty="0"/>
              <a:t>("../</a:t>
            </a:r>
            <a:r>
              <a:rPr lang="en-US" altLang="zh-CN" dirty="0" err="1"/>
              <a:t>tmp</a:t>
            </a:r>
            <a:r>
              <a:rPr lang="en-US" altLang="zh-CN" dirty="0"/>
              <a:t>/arr.txt", delimiter = ",")</a:t>
            </a:r>
            <a:r>
              <a:rPr lang="zh-CN" altLang="en-US" dirty="0"/>
              <a:t>是结构化数组和缺失数据。</a:t>
            </a:r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113EC7A-467F-4E06-9D91-C62F725B1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40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60179B2-88EC-410C-B577-884CFE9E26E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E17F8BA3-9D20-44CF-B79D-C24505C6EAD1}"/>
              </a:ext>
            </a:extLst>
          </p:cNvPr>
          <p:cNvSpPr txBox="1">
            <a:spLocks/>
          </p:cNvSpPr>
          <p:nvPr/>
        </p:nvSpPr>
        <p:spPr bwMode="gray">
          <a:xfrm>
            <a:off x="251520" y="980728"/>
            <a:ext cx="843528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3.4.2 </a:t>
            </a:r>
            <a:r>
              <a:rPr lang="zh-CN" altLang="en-US" sz="2800" dirty="0">
                <a:solidFill>
                  <a:srgbClr val="0070C0"/>
                </a:solidFill>
              </a:rPr>
              <a:t>读写文本文件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12686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7134A6-9CC9-4683-BD5C-C7069CF0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 </a:t>
            </a:r>
            <a:r>
              <a:rPr lang="zh-CN" altLang="en-US" dirty="0"/>
              <a:t>数组读写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BA04CD2-1770-4B57-BA5F-2F34F854F6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184" y="1628800"/>
            <a:ext cx="8435280" cy="1584176"/>
          </a:xfrm>
        </p:spPr>
        <p:txBody>
          <a:bodyPr/>
          <a:lstStyle/>
          <a:p>
            <a:pPr marL="0" indent="0" algn="just">
              <a:buNone/>
            </a:pPr>
            <a:r>
              <a:rPr lang="en-US" altLang="zh-CN" dirty="0" err="1"/>
              <a:t>np.loadtxt</a:t>
            </a:r>
            <a:r>
              <a:rPr lang="en-US" altLang="zh-CN" dirty="0"/>
              <a:t>(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fname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dtype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=, comments=’#’, delimiter=None, converters=None,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skiprows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=0,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usecols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=None, unpack=False,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ndmin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=0, encoding=‘bytes’)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113EC7A-467F-4E06-9D91-C62F725B1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41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60179B2-88EC-410C-B577-884CFE9E26E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E17F8BA3-9D20-44CF-B79D-C24505C6EAD1}"/>
              </a:ext>
            </a:extLst>
          </p:cNvPr>
          <p:cNvSpPr txBox="1">
            <a:spLocks/>
          </p:cNvSpPr>
          <p:nvPr/>
        </p:nvSpPr>
        <p:spPr bwMode="gray">
          <a:xfrm>
            <a:off x="251520" y="980728"/>
            <a:ext cx="843528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3.4.2 </a:t>
            </a:r>
            <a:r>
              <a:rPr lang="zh-CN" altLang="en-US" sz="2800" dirty="0">
                <a:solidFill>
                  <a:srgbClr val="0070C0"/>
                </a:solidFill>
              </a:rPr>
              <a:t>读取</a:t>
            </a:r>
            <a:r>
              <a:rPr lang="en-US" altLang="zh-CN" sz="2800" dirty="0">
                <a:solidFill>
                  <a:srgbClr val="0070C0"/>
                </a:solidFill>
              </a:rPr>
              <a:t>CSV</a:t>
            </a:r>
            <a:r>
              <a:rPr lang="zh-CN" altLang="en-US" sz="2800" dirty="0">
                <a:solidFill>
                  <a:srgbClr val="0070C0"/>
                </a:solidFill>
              </a:rPr>
              <a:t>文件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="" xmlns:a16="http://schemas.microsoft.com/office/drawing/2014/main" id="{E4F3649E-0C5B-4145-B6E5-187A8626B9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890436"/>
              </p:ext>
            </p:extLst>
          </p:nvPr>
        </p:nvGraphicFramePr>
        <p:xfrm>
          <a:off x="467544" y="3212976"/>
          <a:ext cx="8219256" cy="30963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71790">
                  <a:extLst>
                    <a:ext uri="{9D8B030D-6E8A-4147-A177-3AD203B41FA5}">
                      <a16:colId xmlns="" xmlns:a16="http://schemas.microsoft.com/office/drawing/2014/main" val="2682398079"/>
                    </a:ext>
                  </a:extLst>
                </a:gridCol>
                <a:gridCol w="6747466">
                  <a:extLst>
                    <a:ext uri="{9D8B030D-6E8A-4147-A177-3AD203B41FA5}">
                      <a16:colId xmlns="" xmlns:a16="http://schemas.microsoft.com/office/drawing/2014/main" val="221813494"/>
                    </a:ext>
                  </a:extLst>
                </a:gridCol>
              </a:tblGrid>
              <a:tr h="383073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参数</a:t>
                      </a:r>
                      <a:endParaRPr lang="zh-CN" sz="2000" b="1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使用说明</a:t>
                      </a:r>
                      <a:endParaRPr lang="zh-CN" sz="2000" b="1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932731891"/>
                  </a:ext>
                </a:extLst>
              </a:tr>
              <a:tr h="381667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fname</a:t>
                      </a:r>
                      <a:endParaRPr lang="zh-CN" sz="20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，读取的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CSV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文件名</a:t>
                      </a:r>
                      <a:endParaRPr lang="zh-CN" sz="20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143332254"/>
                  </a:ext>
                </a:extLst>
              </a:tr>
              <a:tr h="381667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delimiter</a:t>
                      </a:r>
                      <a:endParaRPr lang="zh-CN" sz="20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，数据的分割符</a:t>
                      </a:r>
                      <a:endParaRPr lang="zh-CN" sz="20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492863945"/>
                  </a:ext>
                </a:extLst>
              </a:tr>
              <a:tr h="381667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usecols</a:t>
                      </a:r>
                      <a:endParaRPr lang="zh-CN" sz="20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tuple(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元组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，执行加载数据文件中的哪些列</a:t>
                      </a:r>
                      <a:endParaRPr lang="zh-CN" sz="20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76003816"/>
                  </a:ext>
                </a:extLst>
              </a:tr>
              <a:tr h="80493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unpack</a:t>
                      </a:r>
                      <a:endParaRPr lang="zh-CN" sz="20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bool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，是否将加载的数据拆分为多个组，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True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表示拆，</a:t>
                      </a: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False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不拆</a:t>
                      </a:r>
                      <a:endParaRPr lang="zh-CN" sz="20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057068642"/>
                  </a:ext>
                </a:extLst>
              </a:tr>
              <a:tr h="381667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skipprows</a:t>
                      </a:r>
                      <a:endParaRPr lang="zh-CN" sz="20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</a:t>
                      </a:r>
                      <a:r>
                        <a:rPr lang="zh-CN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，跳过多少行，一般用于跳过前几行的描述性文字</a:t>
                      </a:r>
                      <a:endParaRPr lang="zh-CN" sz="20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124440619"/>
                  </a:ext>
                </a:extLst>
              </a:tr>
              <a:tr h="381667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encoding</a:t>
                      </a:r>
                      <a:endParaRPr lang="zh-CN" sz="20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bytes</a:t>
                      </a:r>
                      <a:r>
                        <a:rPr lang="zh-CN" sz="2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，编码格式</a:t>
                      </a:r>
                      <a:endParaRPr lang="zh-CN" sz="20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354355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512124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7134A6-9CC9-4683-BD5C-C7069CF0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 NumPy</a:t>
            </a:r>
            <a:r>
              <a:rPr lang="zh-CN" altLang="en-US" dirty="0"/>
              <a:t>中的数据统计与分析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BA04CD2-1770-4B57-BA5F-2F34F854F6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184" y="1628800"/>
            <a:ext cx="8435280" cy="1584176"/>
          </a:xfrm>
        </p:spPr>
        <p:txBody>
          <a:bodyPr/>
          <a:lstStyle/>
          <a:p>
            <a:pPr marL="0" indent="0" algn="just">
              <a:buNone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     Sort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函数对数据直接进行排序，调用改变原始数组，无返回值。</a:t>
            </a:r>
          </a:p>
          <a:p>
            <a:pPr marL="0" indent="0" algn="just">
              <a:buNone/>
            </a:pP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     格式：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numpy.sort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(a, axis, kind, order) </a:t>
            </a:r>
          </a:p>
          <a:p>
            <a:pPr marL="0" indent="0" algn="just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  主要参数及其说明见表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3-5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</a:p>
          <a:p>
            <a:pPr marL="0" indent="0" algn="just">
              <a:buNone/>
            </a:pP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113EC7A-467F-4E06-9D91-C62F725B1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42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60179B2-88EC-410C-B577-884CFE9E26E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E17F8BA3-9D20-44CF-B79D-C24505C6EAD1}"/>
              </a:ext>
            </a:extLst>
          </p:cNvPr>
          <p:cNvSpPr txBox="1">
            <a:spLocks/>
          </p:cNvSpPr>
          <p:nvPr/>
        </p:nvSpPr>
        <p:spPr bwMode="gray">
          <a:xfrm>
            <a:off x="251520" y="980728"/>
            <a:ext cx="843528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3.5.1 </a:t>
            </a:r>
            <a:r>
              <a:rPr lang="zh-CN" altLang="en-US" sz="2800" dirty="0">
                <a:solidFill>
                  <a:srgbClr val="0070C0"/>
                </a:solidFill>
              </a:rPr>
              <a:t>排序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="" xmlns:a16="http://schemas.microsoft.com/office/drawing/2014/main" id="{E4F3649E-0C5B-4145-B6E5-187A8626B9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024577"/>
              </p:ext>
            </p:extLst>
          </p:nvPr>
        </p:nvGraphicFramePr>
        <p:xfrm>
          <a:off x="899592" y="3356992"/>
          <a:ext cx="7272808" cy="28083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96755">
                  <a:extLst>
                    <a:ext uri="{9D8B030D-6E8A-4147-A177-3AD203B41FA5}">
                      <a16:colId xmlns="" xmlns:a16="http://schemas.microsoft.com/office/drawing/2014/main" val="2682398079"/>
                    </a:ext>
                  </a:extLst>
                </a:gridCol>
                <a:gridCol w="6276053">
                  <a:extLst>
                    <a:ext uri="{9D8B030D-6E8A-4147-A177-3AD203B41FA5}">
                      <a16:colId xmlns="" xmlns:a16="http://schemas.microsoft.com/office/drawing/2014/main" val="221813494"/>
                    </a:ext>
                  </a:extLst>
                </a:gridCol>
              </a:tblGrid>
              <a:tr h="391693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参数</a:t>
                      </a:r>
                      <a:endParaRPr lang="zh-CN" sz="2000" b="1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使用说明</a:t>
                      </a:r>
                      <a:endParaRPr lang="zh-CN" sz="2000" b="1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932731891"/>
                  </a:ext>
                </a:extLst>
              </a:tr>
              <a:tr h="39025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</a:t>
                      </a:r>
                      <a:endParaRPr lang="zh-CN" altLang="en-US" sz="2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要排序的数组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143332254"/>
                  </a:ext>
                </a:extLst>
              </a:tr>
              <a:tr h="39025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kind</a:t>
                      </a:r>
                      <a:endParaRPr lang="zh-CN" altLang="en-US" sz="2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排序算法，默认为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“quicksort”</a:t>
                      </a:r>
                      <a:endParaRPr lang="zh-CN" altLang="en-US" sz="2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492863945"/>
                  </a:ext>
                </a:extLst>
              </a:tr>
              <a:tr h="39025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order</a:t>
                      </a:r>
                      <a:endParaRPr lang="zh-CN" altLang="en-US" sz="2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排序的字段名，可指定字段排序，默认为</a:t>
                      </a:r>
                      <a:r>
                        <a:rPr lang="en-US" altLang="zh-CN" sz="2000" b="0" kern="120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None</a:t>
                      </a:r>
                      <a:endParaRPr lang="zh-CN" altLang="en-US" sz="2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76003816"/>
                  </a:ext>
                </a:extLst>
              </a:tr>
              <a:tr h="124585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axis</a:t>
                      </a:r>
                      <a:endParaRPr lang="zh-CN" altLang="en-US" sz="2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使得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sort</a:t>
                      </a:r>
                      <a:r>
                        <a:rPr lang="zh-CN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函数可以沿着指定轴对数据集进行排序。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axis=1</a:t>
                      </a:r>
                      <a:r>
                        <a:rPr lang="zh-CN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为沿横轴排序；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axis=0</a:t>
                      </a:r>
                      <a:r>
                        <a:rPr lang="zh-CN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为沿纵轴排序；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axis=None,</a:t>
                      </a:r>
                      <a:r>
                        <a:rPr lang="zh-CN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将数组平坦化之后进行排序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0570686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54989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7134A6-9CC9-4683-BD5C-C7069CF0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 NumPy</a:t>
            </a:r>
            <a:r>
              <a:rPr lang="zh-CN" altLang="en-US" dirty="0"/>
              <a:t>中的数据统计与分析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BA04CD2-1770-4B57-BA5F-2F34F854F6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184" y="1628800"/>
            <a:ext cx="8435280" cy="2808312"/>
          </a:xfrm>
        </p:spPr>
        <p:txBody>
          <a:bodyPr/>
          <a:lstStyle/>
          <a:p>
            <a:pPr marL="0" indent="0" algn="just">
              <a:buNone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np.</a:t>
            </a:r>
            <a:r>
              <a:rPr lang="en-US" altLang="zh-CN" dirty="0" err="1" smtClean="0"/>
              <a:t>argsort</a:t>
            </a:r>
            <a:r>
              <a:rPr lang="zh-CN" altLang="zh-CN" dirty="0"/>
              <a:t>函数和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np.</a:t>
            </a:r>
            <a:r>
              <a:rPr lang="en-US" altLang="zh-CN" dirty="0" err="1"/>
              <a:t>lexsort</a:t>
            </a:r>
            <a:r>
              <a:rPr lang="zh-CN" altLang="zh-CN" dirty="0"/>
              <a:t>函数</a:t>
            </a:r>
            <a:r>
              <a:rPr lang="zh-CN" altLang="en-US" dirty="0"/>
              <a:t>根据一个或多个键值对数据集进行排序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 algn="just">
              <a:buNone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np.argsort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():  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返回的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是数组值从小到大的索引值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;      </a:t>
            </a:r>
            <a:endParaRPr lang="en-US" altLang="zh-CN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np.lexsort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():  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返回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值是按照最后一个传入数据排序的结果。</a:t>
            </a:r>
          </a:p>
          <a:p>
            <a:pPr marL="0" indent="0" algn="just">
              <a:buNone/>
            </a:pP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113EC7A-467F-4E06-9D91-C62F725B1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43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60179B2-88EC-410C-B577-884CFE9E26E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E17F8BA3-9D20-44CF-B79D-C24505C6EAD1}"/>
              </a:ext>
            </a:extLst>
          </p:cNvPr>
          <p:cNvSpPr txBox="1">
            <a:spLocks/>
          </p:cNvSpPr>
          <p:nvPr/>
        </p:nvSpPr>
        <p:spPr bwMode="gray">
          <a:xfrm>
            <a:off x="251520" y="980728"/>
            <a:ext cx="843528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3.5.1 </a:t>
            </a:r>
            <a:r>
              <a:rPr lang="zh-CN" altLang="en-US" sz="2800" dirty="0">
                <a:solidFill>
                  <a:srgbClr val="0070C0"/>
                </a:solidFill>
              </a:rPr>
              <a:t>排序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806786"/>
              </p:ext>
            </p:extLst>
          </p:nvPr>
        </p:nvGraphicFramePr>
        <p:xfrm>
          <a:off x="683568" y="3861048"/>
          <a:ext cx="7632848" cy="2133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0160"/>
                <a:gridCol w="6192688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In[39]: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arr = np.array([7,9,5,2,9,4,3,1,4,3])</a:t>
                      </a:r>
                      <a:endParaRPr lang="zh-CN" sz="2000" kern="100">
                        <a:effectLst/>
                      </a:endParaRPr>
                    </a:p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print('</a:t>
                      </a:r>
                      <a:r>
                        <a:rPr lang="zh-CN" sz="2000" kern="100">
                          <a:effectLst/>
                        </a:rPr>
                        <a:t>原数组：</a:t>
                      </a:r>
                      <a:r>
                        <a:rPr lang="en-US" sz="2000" kern="100">
                          <a:effectLst/>
                        </a:rPr>
                        <a:t>',arr)</a:t>
                      </a:r>
                      <a:endParaRPr lang="zh-CN" sz="2000" kern="100">
                        <a:effectLst/>
                      </a:endParaRPr>
                    </a:p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arr.sort()</a:t>
                      </a:r>
                      <a:endParaRPr lang="zh-CN" sz="2000" kern="100">
                        <a:effectLst/>
                      </a:endParaRPr>
                    </a:p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print('</a:t>
                      </a:r>
                      <a:r>
                        <a:rPr lang="zh-CN" sz="2000" kern="100">
                          <a:effectLst/>
                        </a:rPr>
                        <a:t>排序后：</a:t>
                      </a:r>
                      <a:r>
                        <a:rPr lang="en-US" sz="2000" kern="100">
                          <a:effectLst/>
                        </a:rPr>
                        <a:t>',arr)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Out[39]: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2000" dirty="0">
                          <a:effectLst/>
                        </a:rPr>
                        <a:t>原数组：</a:t>
                      </a:r>
                      <a:r>
                        <a:rPr lang="en-US" sz="2000" dirty="0">
                          <a:effectLst/>
                        </a:rPr>
                        <a:t> [7 9 5 2 9 4 3 1 4 3</a:t>
                      </a:r>
                      <a:r>
                        <a:rPr lang="en-US" sz="2000" dirty="0" smtClean="0">
                          <a:effectLst/>
                        </a:rPr>
                        <a:t>]</a:t>
                      </a:r>
                    </a:p>
                    <a:p>
                      <a:r>
                        <a:rPr lang="zh-CN" sz="2000" dirty="0" smtClean="0">
                          <a:effectLst/>
                        </a:rPr>
                        <a:t>排序</a:t>
                      </a:r>
                      <a:r>
                        <a:rPr lang="zh-CN" sz="2000" dirty="0">
                          <a:effectLst/>
                        </a:rPr>
                        <a:t>后：</a:t>
                      </a:r>
                      <a:r>
                        <a:rPr lang="en-US" sz="2000" dirty="0">
                          <a:effectLst/>
                        </a:rPr>
                        <a:t> [1 2 3 3 4 4 5 7 9 9]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26268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7134A6-9CC9-4683-BD5C-C7069CF0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 NumPy</a:t>
            </a:r>
            <a:r>
              <a:rPr lang="zh-CN" altLang="en-US" dirty="0"/>
              <a:t>中的数据统计与分析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BA04CD2-1770-4B57-BA5F-2F34F854F6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184" y="1628800"/>
            <a:ext cx="8435280" cy="504056"/>
          </a:xfrm>
        </p:spPr>
        <p:txBody>
          <a:bodyPr/>
          <a:lstStyle/>
          <a:p>
            <a:pPr marL="0" indent="0" algn="just">
              <a:buNone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zh-CN" altLang="zh-CN" dirty="0"/>
              <a:t>【例</a:t>
            </a:r>
            <a:r>
              <a:rPr lang="en-US" altLang="zh-CN" dirty="0"/>
              <a:t>3-40</a:t>
            </a:r>
            <a:r>
              <a:rPr lang="zh-CN" altLang="zh-CN" dirty="0"/>
              <a:t>】带轴向参数的</a:t>
            </a:r>
            <a:r>
              <a:rPr lang="en-US" altLang="zh-CN" dirty="0"/>
              <a:t>sort</a:t>
            </a:r>
            <a:r>
              <a:rPr lang="zh-CN" altLang="zh-CN" dirty="0"/>
              <a:t>排序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113EC7A-467F-4E06-9D91-C62F725B1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44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60179B2-88EC-410C-B577-884CFE9E26E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E17F8BA3-9D20-44CF-B79D-C24505C6EAD1}"/>
              </a:ext>
            </a:extLst>
          </p:cNvPr>
          <p:cNvSpPr txBox="1">
            <a:spLocks/>
          </p:cNvSpPr>
          <p:nvPr/>
        </p:nvSpPr>
        <p:spPr bwMode="gray">
          <a:xfrm>
            <a:off x="251520" y="980728"/>
            <a:ext cx="843528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3.5.1 </a:t>
            </a:r>
            <a:r>
              <a:rPr lang="zh-CN" altLang="en-US" sz="2800" dirty="0">
                <a:solidFill>
                  <a:srgbClr val="0070C0"/>
                </a:solidFill>
              </a:rPr>
              <a:t>排序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793101"/>
              </p:ext>
            </p:extLst>
          </p:nvPr>
        </p:nvGraphicFramePr>
        <p:xfrm>
          <a:off x="951864" y="2359762"/>
          <a:ext cx="7580575" cy="20972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9896"/>
                <a:gridCol w="6120679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In[40]: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arr = np.array([[4,2,9,5],[6,4,8,3],[1,6,2,4]])</a:t>
                      </a:r>
                      <a:endParaRPr lang="zh-CN" sz="2000" kern="10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print('</a:t>
                      </a:r>
                      <a:r>
                        <a:rPr lang="zh-CN" sz="2000" kern="100">
                          <a:effectLst/>
                        </a:rPr>
                        <a:t>原数组：</a:t>
                      </a:r>
                      <a:r>
                        <a:rPr lang="en-US" sz="2000" kern="100">
                          <a:effectLst/>
                        </a:rPr>
                        <a:t>\n',arr)</a:t>
                      </a:r>
                      <a:endParaRPr lang="zh-CN" sz="2000" kern="10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arr.sort(axis = 1)   #</a:t>
                      </a:r>
                      <a:r>
                        <a:rPr lang="zh-CN" sz="2000" kern="100">
                          <a:effectLst/>
                        </a:rPr>
                        <a:t>沿横向排序</a:t>
                      </a: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print('</a:t>
                      </a:r>
                      <a:r>
                        <a:rPr lang="zh-CN" sz="2000" kern="100">
                          <a:effectLst/>
                        </a:rPr>
                        <a:t>横向排序后：</a:t>
                      </a:r>
                      <a:r>
                        <a:rPr lang="en-US" sz="2000" kern="100">
                          <a:effectLst/>
                        </a:rPr>
                        <a:t>\n',arr)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Out[40]: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2000" dirty="0">
                          <a:effectLst/>
                        </a:rPr>
                        <a:t>原数组：</a:t>
                      </a:r>
                      <a:r>
                        <a:rPr lang="en-US" sz="2000" dirty="0">
                          <a:effectLst/>
                        </a:rPr>
                        <a:t> [[4 2 9 5] [6 4 8 3] [1 6 2 4</a:t>
                      </a:r>
                      <a:r>
                        <a:rPr lang="en-US" sz="2000" dirty="0" smtClean="0">
                          <a:effectLst/>
                        </a:rPr>
                        <a:t>]]</a:t>
                      </a:r>
                    </a:p>
                    <a:p>
                      <a:r>
                        <a:rPr lang="zh-CN" sz="2000" dirty="0" smtClean="0">
                          <a:effectLst/>
                        </a:rPr>
                        <a:t>横向</a:t>
                      </a:r>
                      <a:r>
                        <a:rPr lang="zh-CN" sz="2000" dirty="0">
                          <a:effectLst/>
                        </a:rPr>
                        <a:t>排序后：</a:t>
                      </a:r>
                      <a:r>
                        <a:rPr lang="en-US" sz="2000" dirty="0">
                          <a:effectLst/>
                        </a:rPr>
                        <a:t> [[2 4 5 9] [3 4 6 8] [1 2 4 6]]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899592" y="4808860"/>
            <a:ext cx="74888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</a:t>
            </a:r>
            <a:r>
              <a:rPr lang="en-US" altLang="zh-CN" sz="22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argsort</a:t>
            </a:r>
            <a:r>
              <a:rPr lang="zh-CN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2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lexsort</a:t>
            </a:r>
            <a:r>
              <a:rPr lang="zh-CN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函数，可以在给定一个或多个键时，得到一个由整数构成的索引数组，索引值表示数据在新的序列中的位置。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13046157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7134A6-9CC9-4683-BD5C-C7069CF0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 NumPy</a:t>
            </a:r>
            <a:r>
              <a:rPr lang="zh-CN" altLang="en-US" dirty="0"/>
              <a:t>中的数据统计与分析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BA04CD2-1770-4B57-BA5F-2F34F854F6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184" y="1628800"/>
            <a:ext cx="8435280" cy="504056"/>
          </a:xfrm>
        </p:spPr>
        <p:txBody>
          <a:bodyPr/>
          <a:lstStyle/>
          <a:p>
            <a:pPr marL="0" indent="0" algn="just">
              <a:buNone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zh-CN" altLang="zh-CN" dirty="0"/>
              <a:t>【例</a:t>
            </a:r>
            <a:r>
              <a:rPr lang="en-US" altLang="zh-CN" dirty="0" smtClean="0"/>
              <a:t>3-41</a:t>
            </a:r>
            <a:r>
              <a:rPr lang="zh-CN" altLang="zh-CN" dirty="0" smtClean="0"/>
              <a:t>】</a:t>
            </a:r>
            <a:r>
              <a:rPr lang="zh-CN" altLang="zh-CN" dirty="0"/>
              <a:t>使用</a:t>
            </a:r>
            <a:r>
              <a:rPr lang="en-US" altLang="zh-CN" dirty="0" err="1"/>
              <a:t>argsort</a:t>
            </a:r>
            <a:r>
              <a:rPr lang="zh-CN" altLang="zh-CN" dirty="0"/>
              <a:t>函数进行排序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113EC7A-467F-4E06-9D91-C62F725B1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45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60179B2-88EC-410C-B577-884CFE9E26E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E17F8BA3-9D20-44CF-B79D-C24505C6EAD1}"/>
              </a:ext>
            </a:extLst>
          </p:cNvPr>
          <p:cNvSpPr txBox="1">
            <a:spLocks/>
          </p:cNvSpPr>
          <p:nvPr/>
        </p:nvSpPr>
        <p:spPr bwMode="gray">
          <a:xfrm>
            <a:off x="251520" y="980728"/>
            <a:ext cx="843528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3.5.1 </a:t>
            </a:r>
            <a:r>
              <a:rPr lang="zh-CN" altLang="en-US" sz="2800" dirty="0">
                <a:solidFill>
                  <a:srgbClr val="0070C0"/>
                </a:solidFill>
              </a:rPr>
              <a:t>排序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68410"/>
              </p:ext>
            </p:extLst>
          </p:nvPr>
        </p:nvGraphicFramePr>
        <p:xfrm>
          <a:off x="755576" y="2492896"/>
          <a:ext cx="7704856" cy="23070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56184"/>
                <a:gridCol w="6048672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</a:rPr>
                        <a:t>In[41]:</a:t>
                      </a:r>
                      <a:endParaRPr lang="zh-CN" sz="2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 dirty="0" err="1">
                          <a:effectLst/>
                        </a:rPr>
                        <a:t>arr</a:t>
                      </a:r>
                      <a:r>
                        <a:rPr lang="en-US" sz="2200" kern="100" dirty="0">
                          <a:effectLst/>
                        </a:rPr>
                        <a:t> = </a:t>
                      </a:r>
                      <a:r>
                        <a:rPr lang="en-US" sz="2200" kern="100" dirty="0" err="1">
                          <a:effectLst/>
                        </a:rPr>
                        <a:t>np.array</a:t>
                      </a:r>
                      <a:r>
                        <a:rPr lang="en-US" sz="2200" kern="100" dirty="0">
                          <a:effectLst/>
                        </a:rPr>
                        <a:t>([7,9,5,2,9,4,3,1,4,3])</a:t>
                      </a:r>
                      <a:endParaRPr lang="zh-CN" sz="2200" kern="100" dirty="0">
                        <a:effectLst/>
                      </a:endParaRPr>
                    </a:p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</a:rPr>
                        <a:t>print('</a:t>
                      </a:r>
                      <a:r>
                        <a:rPr lang="zh-CN" sz="2200" kern="100" dirty="0">
                          <a:effectLst/>
                        </a:rPr>
                        <a:t>原数组：</a:t>
                      </a:r>
                      <a:r>
                        <a:rPr lang="en-US" sz="2200" kern="100" dirty="0">
                          <a:effectLst/>
                        </a:rPr>
                        <a:t>',</a:t>
                      </a:r>
                      <a:r>
                        <a:rPr lang="en-US" sz="2200" kern="100" dirty="0" err="1">
                          <a:effectLst/>
                        </a:rPr>
                        <a:t>arr</a:t>
                      </a:r>
                      <a:r>
                        <a:rPr lang="en-US" sz="2200" kern="100" dirty="0">
                          <a:effectLst/>
                        </a:rPr>
                        <a:t>)</a:t>
                      </a:r>
                      <a:endParaRPr lang="zh-CN" sz="2200" kern="100" dirty="0">
                        <a:effectLst/>
                      </a:endParaRPr>
                    </a:p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</a:rPr>
                        <a:t>print('</a:t>
                      </a:r>
                      <a:r>
                        <a:rPr lang="zh-CN" sz="2200" kern="100" dirty="0">
                          <a:effectLst/>
                        </a:rPr>
                        <a:t>排序后：</a:t>
                      </a:r>
                      <a:r>
                        <a:rPr lang="en-US" sz="2200" kern="100" dirty="0">
                          <a:effectLst/>
                        </a:rPr>
                        <a:t>',</a:t>
                      </a:r>
                      <a:r>
                        <a:rPr lang="en-US" sz="2200" kern="100" dirty="0" err="1">
                          <a:effectLst/>
                        </a:rPr>
                        <a:t>arr.argsort</a:t>
                      </a:r>
                      <a:r>
                        <a:rPr lang="en-US" sz="2200" kern="100" dirty="0">
                          <a:effectLst/>
                        </a:rPr>
                        <a:t>())</a:t>
                      </a:r>
                      <a:endParaRPr lang="zh-CN" sz="2200" kern="100" dirty="0">
                        <a:effectLst/>
                      </a:endParaRPr>
                    </a:p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</a:rPr>
                        <a:t>#</a:t>
                      </a:r>
                      <a:r>
                        <a:rPr lang="zh-CN" sz="2200" kern="100" dirty="0">
                          <a:solidFill>
                            <a:srgbClr val="FF0000"/>
                          </a:solidFill>
                          <a:effectLst/>
                        </a:rPr>
                        <a:t>返回值为数组排序后的下标排列</a:t>
                      </a:r>
                      <a:endParaRPr lang="zh-CN" sz="22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</a:rPr>
                        <a:t>Out[41]:</a:t>
                      </a:r>
                      <a:endParaRPr lang="zh-CN" sz="2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2200" dirty="0">
                          <a:effectLst/>
                        </a:rPr>
                        <a:t>原数组：</a:t>
                      </a:r>
                      <a:r>
                        <a:rPr lang="en-US" sz="2200" dirty="0">
                          <a:effectLst/>
                        </a:rPr>
                        <a:t> [7 9 5 2 9 4 3 1 4 3</a:t>
                      </a:r>
                      <a:r>
                        <a:rPr lang="en-US" sz="2200" dirty="0" smtClean="0">
                          <a:effectLst/>
                        </a:rPr>
                        <a:t>]</a:t>
                      </a:r>
                    </a:p>
                    <a:p>
                      <a:r>
                        <a:rPr lang="zh-CN" sz="2200" dirty="0" smtClean="0">
                          <a:effectLst/>
                        </a:rPr>
                        <a:t>排序</a:t>
                      </a:r>
                      <a:r>
                        <a:rPr lang="zh-CN" sz="2200" dirty="0">
                          <a:effectLst/>
                        </a:rPr>
                        <a:t>后：</a:t>
                      </a:r>
                      <a:r>
                        <a:rPr lang="en-US" sz="2200" dirty="0">
                          <a:effectLst/>
                        </a:rPr>
                        <a:t> [7 3 6 9 5 8 2 0 1 4]</a:t>
                      </a:r>
                      <a:endParaRPr lang="zh-CN" sz="2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127224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7134A6-9CC9-4683-BD5C-C7069CF0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 NumPy</a:t>
            </a:r>
            <a:r>
              <a:rPr lang="zh-CN" altLang="en-US" dirty="0"/>
              <a:t>中的数据统计与分析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BA04CD2-1770-4B57-BA5F-2F34F854F6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184" y="1628800"/>
            <a:ext cx="8435280" cy="504056"/>
          </a:xfrm>
        </p:spPr>
        <p:txBody>
          <a:bodyPr/>
          <a:lstStyle/>
          <a:p>
            <a:pPr marL="0" indent="0" algn="just">
              <a:buNone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zh-CN" altLang="zh-CN" dirty="0"/>
              <a:t>【例</a:t>
            </a:r>
            <a:r>
              <a:rPr lang="en-US" altLang="zh-CN" dirty="0" smtClean="0"/>
              <a:t>3-42</a:t>
            </a:r>
            <a:r>
              <a:rPr lang="zh-CN" altLang="zh-CN" dirty="0" smtClean="0"/>
              <a:t>】</a:t>
            </a:r>
            <a:r>
              <a:rPr lang="zh-CN" altLang="zh-CN" dirty="0"/>
              <a:t>使用</a:t>
            </a:r>
            <a:r>
              <a:rPr lang="en-US" altLang="zh-CN" dirty="0" err="1"/>
              <a:t>lexsort</a:t>
            </a:r>
            <a:r>
              <a:rPr lang="zh-CN" altLang="zh-CN" dirty="0"/>
              <a:t>排序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113EC7A-467F-4E06-9D91-C62F725B1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46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60179B2-88EC-410C-B577-884CFE9E26E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E17F8BA3-9D20-44CF-B79D-C24505C6EAD1}"/>
              </a:ext>
            </a:extLst>
          </p:cNvPr>
          <p:cNvSpPr txBox="1">
            <a:spLocks/>
          </p:cNvSpPr>
          <p:nvPr/>
        </p:nvSpPr>
        <p:spPr bwMode="gray">
          <a:xfrm>
            <a:off x="251520" y="980728"/>
            <a:ext cx="843528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3.5.1 </a:t>
            </a:r>
            <a:r>
              <a:rPr lang="zh-CN" altLang="en-US" sz="2800" dirty="0">
                <a:solidFill>
                  <a:srgbClr val="0070C0"/>
                </a:solidFill>
              </a:rPr>
              <a:t>排序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78057"/>
              </p:ext>
            </p:extLst>
          </p:nvPr>
        </p:nvGraphicFramePr>
        <p:xfrm>
          <a:off x="755576" y="2276872"/>
          <a:ext cx="8208912" cy="24003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99705"/>
                <a:gridCol w="6709207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100" kern="100">
                          <a:effectLst/>
                        </a:rPr>
                        <a:t>In[42]:</a:t>
                      </a:r>
                      <a:endParaRPr lang="zh-CN" sz="2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100" kern="100">
                          <a:effectLst/>
                        </a:rPr>
                        <a:t>a = np.array([7,2,1,4])</a:t>
                      </a:r>
                      <a:endParaRPr lang="zh-CN" sz="2100" kern="10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100" kern="100">
                          <a:effectLst/>
                        </a:rPr>
                        <a:t>b = np.array([5,2,6,7])</a:t>
                      </a:r>
                      <a:endParaRPr lang="zh-CN" sz="2100" kern="10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100" kern="100">
                          <a:effectLst/>
                        </a:rPr>
                        <a:t>c = np.array([5,2,4,6])</a:t>
                      </a:r>
                      <a:endParaRPr lang="zh-CN" sz="2100" kern="10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100" kern="100">
                          <a:effectLst/>
                        </a:rPr>
                        <a:t>d = np.lexsort((a,b,c))</a:t>
                      </a:r>
                      <a:endParaRPr lang="zh-CN" sz="2100" kern="10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100" kern="100">
                          <a:effectLst/>
                        </a:rPr>
                        <a:t>print('</a:t>
                      </a:r>
                      <a:r>
                        <a:rPr lang="zh-CN" sz="2100" kern="100">
                          <a:effectLst/>
                        </a:rPr>
                        <a:t>排序后：</a:t>
                      </a:r>
                      <a:r>
                        <a:rPr lang="en-US" sz="2100" kern="100">
                          <a:effectLst/>
                        </a:rPr>
                        <a:t>',list(zip(a[d],b[d],c[d])))</a:t>
                      </a:r>
                      <a:endParaRPr lang="zh-CN" sz="2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100" kern="100">
                          <a:effectLst/>
                        </a:rPr>
                        <a:t>Out[42]:</a:t>
                      </a:r>
                      <a:endParaRPr lang="zh-CN" sz="2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2100" dirty="0">
                          <a:effectLst/>
                        </a:rPr>
                        <a:t>排序后：</a:t>
                      </a:r>
                      <a:r>
                        <a:rPr lang="en-US" sz="2100" dirty="0">
                          <a:effectLst/>
                        </a:rPr>
                        <a:t> [(2, 2, 2), (1, 6, 4), (7, 5, 5), (4, 7, 6)]</a:t>
                      </a:r>
                      <a:endParaRPr lang="zh-CN" sz="2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20346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7134A6-9CC9-4683-BD5C-C7069CF0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 NumPy</a:t>
            </a:r>
            <a:r>
              <a:rPr lang="zh-CN" altLang="en-US" dirty="0"/>
              <a:t>中的数据统计与分析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BA04CD2-1770-4B57-BA5F-2F34F854F6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844824"/>
            <a:ext cx="8496944" cy="3744416"/>
          </a:xfrm>
        </p:spPr>
        <p:txBody>
          <a:bodyPr/>
          <a:lstStyle/>
          <a:p>
            <a:pPr lvl="1" algn="just">
              <a:buFont typeface="Wingdings" panose="05000000000000000000" pitchFamily="2" charset="2"/>
              <a:buChar char="n"/>
            </a:pP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在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NumPy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中，对于一维数组或者列表，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unique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函数去除其中重复的元素，并按元素由大到小返回一个新的元组或者列表。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buFont typeface="Wingdings" panose="05000000000000000000" pitchFamily="2" charset="2"/>
              <a:buChar char="n"/>
            </a:pPr>
            <a:endParaRPr lang="en-US" altLang="zh-CN" dirty="0"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113EC7A-467F-4E06-9D91-C62F725B1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47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60179B2-88EC-410C-B577-884CFE9E26E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E17F8BA3-9D20-44CF-B79D-C24505C6EAD1}"/>
              </a:ext>
            </a:extLst>
          </p:cNvPr>
          <p:cNvSpPr txBox="1">
            <a:spLocks/>
          </p:cNvSpPr>
          <p:nvPr/>
        </p:nvSpPr>
        <p:spPr bwMode="gray">
          <a:xfrm>
            <a:off x="251520" y="980728"/>
            <a:ext cx="843528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3.5.2 </a:t>
            </a:r>
            <a:r>
              <a:rPr lang="zh-CN" altLang="en-US" sz="2800" dirty="0">
                <a:solidFill>
                  <a:srgbClr val="0070C0"/>
                </a:solidFill>
              </a:rPr>
              <a:t>重复数据与去重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9261" y="2924944"/>
            <a:ext cx="3493264" cy="495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【例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3-43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】数组内数据去重。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976375"/>
              </p:ext>
            </p:extLst>
          </p:nvPr>
        </p:nvGraphicFramePr>
        <p:xfrm>
          <a:off x="683568" y="3742916"/>
          <a:ext cx="8280920" cy="23469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2168"/>
                <a:gridCol w="6768752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</a:rPr>
                        <a:t>In[43]:</a:t>
                      </a:r>
                      <a:endParaRPr lang="zh-CN" sz="2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</a:rPr>
                        <a:t>names = </a:t>
                      </a:r>
                      <a:r>
                        <a:rPr lang="en-US" sz="2200" kern="100" dirty="0" err="1">
                          <a:effectLst/>
                        </a:rPr>
                        <a:t>np.array</a:t>
                      </a:r>
                      <a:r>
                        <a:rPr lang="en-US" sz="2200" kern="100" dirty="0">
                          <a:effectLst/>
                        </a:rPr>
                        <a:t>(['</a:t>
                      </a:r>
                      <a:r>
                        <a:rPr lang="zh-CN" sz="2200" kern="100" dirty="0">
                          <a:effectLst/>
                        </a:rPr>
                        <a:t>红色</a:t>
                      </a:r>
                      <a:r>
                        <a:rPr lang="en-US" sz="2200" kern="100" dirty="0">
                          <a:effectLst/>
                        </a:rPr>
                        <a:t>','</a:t>
                      </a:r>
                      <a:r>
                        <a:rPr lang="zh-CN" sz="2200" kern="100" dirty="0">
                          <a:effectLst/>
                        </a:rPr>
                        <a:t>蓝色</a:t>
                      </a:r>
                      <a:r>
                        <a:rPr lang="en-US" sz="2200" kern="100" dirty="0">
                          <a:effectLst/>
                        </a:rPr>
                        <a:t>','</a:t>
                      </a:r>
                      <a:r>
                        <a:rPr lang="zh-CN" sz="2200" kern="100" dirty="0">
                          <a:effectLst/>
                        </a:rPr>
                        <a:t>黄色</a:t>
                      </a:r>
                      <a:r>
                        <a:rPr lang="en-US" sz="2200" kern="100" dirty="0">
                          <a:effectLst/>
                        </a:rPr>
                        <a:t>','</a:t>
                      </a:r>
                      <a:r>
                        <a:rPr lang="zh-CN" sz="2200" kern="100" dirty="0">
                          <a:effectLst/>
                        </a:rPr>
                        <a:t>白色</a:t>
                      </a:r>
                      <a:r>
                        <a:rPr lang="en-US" sz="2200" kern="100" dirty="0">
                          <a:effectLst/>
                        </a:rPr>
                        <a:t>','</a:t>
                      </a:r>
                      <a:r>
                        <a:rPr lang="zh-CN" sz="2200" kern="100" dirty="0">
                          <a:effectLst/>
                        </a:rPr>
                        <a:t>红色</a:t>
                      </a:r>
                      <a:r>
                        <a:rPr lang="en-US" sz="2200" kern="100" dirty="0">
                          <a:effectLst/>
                        </a:rPr>
                        <a:t>'])</a:t>
                      </a:r>
                      <a:endParaRPr lang="zh-CN" sz="2200" kern="100" dirty="0">
                        <a:effectLst/>
                      </a:endParaRPr>
                    </a:p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</a:rPr>
                        <a:t>print('</a:t>
                      </a:r>
                      <a:r>
                        <a:rPr lang="zh-CN" sz="2200" kern="100" dirty="0">
                          <a:effectLst/>
                        </a:rPr>
                        <a:t>原数组：</a:t>
                      </a:r>
                      <a:r>
                        <a:rPr lang="en-US" sz="2200" kern="100" dirty="0">
                          <a:effectLst/>
                        </a:rPr>
                        <a:t>',names)</a:t>
                      </a:r>
                      <a:endParaRPr lang="zh-CN" sz="2200" kern="100" dirty="0">
                        <a:effectLst/>
                      </a:endParaRPr>
                    </a:p>
                    <a:p>
                      <a:pPr marL="57785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</a:rPr>
                        <a:t>print('</a:t>
                      </a:r>
                      <a:r>
                        <a:rPr lang="zh-CN" sz="2200" kern="100" dirty="0">
                          <a:effectLst/>
                        </a:rPr>
                        <a:t>去重后的数组：</a:t>
                      </a:r>
                      <a:r>
                        <a:rPr lang="en-US" sz="2200" kern="100" dirty="0">
                          <a:effectLst/>
                        </a:rPr>
                        <a:t>',</a:t>
                      </a:r>
                      <a:r>
                        <a:rPr lang="en-US" sz="2200" kern="100" dirty="0" err="1">
                          <a:effectLst/>
                        </a:rPr>
                        <a:t>np.unique</a:t>
                      </a:r>
                      <a:r>
                        <a:rPr lang="en-US" sz="2200" kern="100" dirty="0">
                          <a:effectLst/>
                        </a:rPr>
                        <a:t>(names)) </a:t>
                      </a:r>
                      <a:endParaRPr lang="zh-CN" sz="2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</a:rPr>
                        <a:t>Out[43]:</a:t>
                      </a:r>
                      <a:endParaRPr lang="zh-CN" sz="2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2200" dirty="0">
                          <a:effectLst/>
                        </a:rPr>
                        <a:t>原数组：</a:t>
                      </a:r>
                      <a:r>
                        <a:rPr lang="en-US" sz="2200" dirty="0">
                          <a:effectLst/>
                        </a:rPr>
                        <a:t> ['</a:t>
                      </a:r>
                      <a:r>
                        <a:rPr lang="zh-CN" sz="2200" dirty="0">
                          <a:effectLst/>
                        </a:rPr>
                        <a:t>红色</a:t>
                      </a:r>
                      <a:r>
                        <a:rPr lang="en-US" sz="2200" dirty="0">
                          <a:effectLst/>
                        </a:rPr>
                        <a:t>' '</a:t>
                      </a:r>
                      <a:r>
                        <a:rPr lang="zh-CN" sz="2200" dirty="0">
                          <a:effectLst/>
                        </a:rPr>
                        <a:t>蓝色</a:t>
                      </a:r>
                      <a:r>
                        <a:rPr lang="en-US" sz="2200" dirty="0">
                          <a:effectLst/>
                        </a:rPr>
                        <a:t>' '</a:t>
                      </a:r>
                      <a:r>
                        <a:rPr lang="zh-CN" sz="2200" dirty="0">
                          <a:effectLst/>
                        </a:rPr>
                        <a:t>黄色</a:t>
                      </a:r>
                      <a:r>
                        <a:rPr lang="en-US" sz="2200" dirty="0">
                          <a:effectLst/>
                        </a:rPr>
                        <a:t>' '</a:t>
                      </a:r>
                      <a:r>
                        <a:rPr lang="zh-CN" sz="2200" dirty="0">
                          <a:effectLst/>
                        </a:rPr>
                        <a:t>白色</a:t>
                      </a:r>
                      <a:r>
                        <a:rPr lang="en-US" sz="2200" dirty="0">
                          <a:effectLst/>
                        </a:rPr>
                        <a:t>' '</a:t>
                      </a:r>
                      <a:r>
                        <a:rPr lang="zh-CN" sz="2200" dirty="0">
                          <a:effectLst/>
                        </a:rPr>
                        <a:t>红色</a:t>
                      </a:r>
                      <a:r>
                        <a:rPr lang="en-US" sz="2200" dirty="0">
                          <a:effectLst/>
                        </a:rPr>
                        <a:t>']</a:t>
                      </a:r>
                      <a:r>
                        <a:rPr lang="zh-CN" sz="2200" dirty="0">
                          <a:effectLst/>
                        </a:rPr>
                        <a:t>去重后的数组：</a:t>
                      </a:r>
                      <a:r>
                        <a:rPr lang="en-US" sz="2200" dirty="0">
                          <a:effectLst/>
                        </a:rPr>
                        <a:t> ['</a:t>
                      </a:r>
                      <a:r>
                        <a:rPr lang="zh-CN" sz="2200" dirty="0">
                          <a:effectLst/>
                        </a:rPr>
                        <a:t>白色</a:t>
                      </a:r>
                      <a:r>
                        <a:rPr lang="en-US" sz="2200" dirty="0">
                          <a:effectLst/>
                        </a:rPr>
                        <a:t>' '</a:t>
                      </a:r>
                      <a:r>
                        <a:rPr lang="zh-CN" sz="2200" dirty="0">
                          <a:effectLst/>
                        </a:rPr>
                        <a:t>红色</a:t>
                      </a:r>
                      <a:r>
                        <a:rPr lang="en-US" sz="2200" dirty="0">
                          <a:effectLst/>
                        </a:rPr>
                        <a:t>' '</a:t>
                      </a:r>
                      <a:r>
                        <a:rPr lang="zh-CN" sz="2200" dirty="0">
                          <a:effectLst/>
                        </a:rPr>
                        <a:t>蓝色</a:t>
                      </a:r>
                      <a:r>
                        <a:rPr lang="en-US" sz="2200" dirty="0">
                          <a:effectLst/>
                        </a:rPr>
                        <a:t>' '</a:t>
                      </a:r>
                      <a:r>
                        <a:rPr lang="zh-CN" sz="2200" dirty="0">
                          <a:effectLst/>
                        </a:rPr>
                        <a:t>黄色</a:t>
                      </a:r>
                      <a:r>
                        <a:rPr lang="en-US" sz="2200" dirty="0">
                          <a:effectLst/>
                        </a:rPr>
                        <a:t>']</a:t>
                      </a:r>
                      <a:endParaRPr lang="zh-CN" sz="2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249152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7134A6-9CC9-4683-BD5C-C7069CF0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 NumPy</a:t>
            </a:r>
            <a:r>
              <a:rPr lang="zh-CN" altLang="en-US" dirty="0"/>
              <a:t>中的数据统计与分析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BA04CD2-1770-4B57-BA5F-2F34F854F6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628800"/>
            <a:ext cx="8591872" cy="4608512"/>
          </a:xfrm>
        </p:spPr>
        <p:txBody>
          <a:bodyPr/>
          <a:lstStyle/>
          <a:p>
            <a:pPr marL="457200" lvl="1" indent="0" algn="just">
              <a:buNone/>
            </a:pP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统计分析中有时也需要把一个数据重复若干次，使用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tile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和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repeat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函数即可实现此功能。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lang="en-US" altLang="zh-CN" dirty="0"/>
              <a:t>tile</a:t>
            </a:r>
            <a:r>
              <a:rPr lang="zh-CN" altLang="zh-CN" dirty="0"/>
              <a:t>函数的格式：</a:t>
            </a:r>
            <a:r>
              <a:rPr lang="en-US" altLang="zh-CN" dirty="0" err="1"/>
              <a:t>np.tile</a:t>
            </a:r>
            <a:r>
              <a:rPr lang="en-US" altLang="zh-CN" dirty="0"/>
              <a:t>(A, reps)</a:t>
            </a:r>
            <a:endParaRPr lang="zh-CN" altLang="zh-CN" dirty="0"/>
          </a:p>
          <a:p>
            <a:pPr marL="914400" lvl="2" indent="0" algn="just">
              <a:buNone/>
            </a:pPr>
            <a:r>
              <a:rPr lang="en-US" altLang="zh-CN" dirty="0"/>
              <a:t>  </a:t>
            </a:r>
            <a:r>
              <a:rPr lang="zh-CN" altLang="zh-CN" dirty="0"/>
              <a:t>其中</a:t>
            </a:r>
            <a:r>
              <a:rPr lang="zh-CN" altLang="en-US" dirty="0"/>
              <a:t>，</a:t>
            </a:r>
            <a:r>
              <a:rPr lang="zh-CN" altLang="zh-CN" dirty="0"/>
              <a:t>参数</a:t>
            </a:r>
            <a:r>
              <a:rPr lang="en-US" altLang="zh-CN" dirty="0"/>
              <a:t>A</a:t>
            </a:r>
            <a:r>
              <a:rPr lang="zh-CN" altLang="zh-CN" dirty="0"/>
              <a:t>表示要重复的数组，</a:t>
            </a:r>
            <a:r>
              <a:rPr lang="en-US" altLang="zh-CN" dirty="0"/>
              <a:t>reps</a:t>
            </a:r>
            <a:r>
              <a:rPr lang="zh-CN" altLang="zh-CN" dirty="0"/>
              <a:t>表示重复次数。</a:t>
            </a:r>
            <a:endParaRPr lang="en-US" altLang="zh-CN" dirty="0"/>
          </a:p>
          <a:p>
            <a:pPr lvl="2" algn="just"/>
            <a:r>
              <a:rPr lang="en-US" altLang="zh-CN" sz="2200" dirty="0"/>
              <a:t>repeat</a:t>
            </a:r>
            <a:r>
              <a:rPr lang="zh-CN" altLang="zh-CN" sz="2200" dirty="0"/>
              <a:t>函数的格式：</a:t>
            </a:r>
            <a:r>
              <a:rPr lang="en-US" altLang="zh-CN" sz="2200" dirty="0" err="1"/>
              <a:t>np.repeat</a:t>
            </a:r>
            <a:r>
              <a:rPr lang="en-US" altLang="zh-CN" sz="2200" dirty="0"/>
              <a:t>(A, reps, axis = None)</a:t>
            </a:r>
            <a:endParaRPr lang="zh-CN" altLang="zh-CN" sz="1600" dirty="0"/>
          </a:p>
          <a:p>
            <a:pPr marL="914400" lvl="2" indent="0" algn="just">
              <a:buNone/>
            </a:pPr>
            <a:r>
              <a:rPr lang="en-US" altLang="zh-CN" sz="2200" dirty="0"/>
              <a:t>   “a”: </a:t>
            </a:r>
            <a:r>
              <a:rPr lang="zh-CN" altLang="zh-CN" sz="2200" dirty="0"/>
              <a:t>是需要重复的数组元素，</a:t>
            </a:r>
            <a:endParaRPr lang="en-US" altLang="zh-CN" sz="2200" dirty="0"/>
          </a:p>
          <a:p>
            <a:pPr marL="914400" lvl="2" indent="0" algn="just">
              <a:buNone/>
            </a:pPr>
            <a:r>
              <a:rPr lang="en-US" altLang="zh-CN" sz="2200" dirty="0"/>
              <a:t>   “repeats”: </a:t>
            </a:r>
            <a:r>
              <a:rPr lang="zh-CN" altLang="zh-CN" sz="2200" dirty="0"/>
              <a:t>是重复次数，</a:t>
            </a:r>
            <a:endParaRPr lang="en-US" altLang="zh-CN" sz="2200" dirty="0"/>
          </a:p>
          <a:p>
            <a:pPr marL="914400" lvl="2" indent="0" algn="just">
              <a:buNone/>
            </a:pPr>
            <a:r>
              <a:rPr lang="en-US" altLang="zh-CN" sz="2200" dirty="0"/>
              <a:t>   “axis”: </a:t>
            </a:r>
            <a:r>
              <a:rPr lang="zh-CN" altLang="zh-CN" sz="2200" dirty="0"/>
              <a:t>指定沿着哪个轴进行重复，</a:t>
            </a:r>
            <a:r>
              <a:rPr lang="en-US" altLang="zh-CN" sz="2200" dirty="0"/>
              <a:t>axis = 0</a:t>
            </a:r>
            <a:r>
              <a:rPr lang="zh-CN" altLang="zh-CN" sz="2200" dirty="0"/>
              <a:t>表示按行进行元素重复；</a:t>
            </a:r>
            <a:r>
              <a:rPr lang="en-US" altLang="zh-CN" sz="2200" dirty="0"/>
              <a:t>axis = 1</a:t>
            </a:r>
            <a:r>
              <a:rPr lang="zh-CN" altLang="zh-CN" sz="2200" dirty="0"/>
              <a:t>表示按列进行元素重复。</a:t>
            </a:r>
            <a:endParaRPr lang="zh-CN" altLang="zh-CN" dirty="0"/>
          </a:p>
          <a:p>
            <a:pPr marL="0" indent="0" algn="just">
              <a:buNone/>
            </a:pP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113EC7A-467F-4E06-9D91-C62F725B1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48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60179B2-88EC-410C-B577-884CFE9E26E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E17F8BA3-9D20-44CF-B79D-C24505C6EAD1}"/>
              </a:ext>
            </a:extLst>
          </p:cNvPr>
          <p:cNvSpPr txBox="1">
            <a:spLocks/>
          </p:cNvSpPr>
          <p:nvPr/>
        </p:nvSpPr>
        <p:spPr bwMode="gray">
          <a:xfrm>
            <a:off x="251520" y="980728"/>
            <a:ext cx="843528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3.5.2 </a:t>
            </a:r>
            <a:r>
              <a:rPr lang="zh-CN" altLang="en-US" sz="2800" dirty="0">
                <a:solidFill>
                  <a:srgbClr val="0070C0"/>
                </a:solidFill>
              </a:rPr>
              <a:t>重复数据与去重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18467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7134A6-9CC9-4683-BD5C-C7069CF0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 NumPy</a:t>
            </a:r>
            <a:r>
              <a:rPr lang="zh-CN" altLang="en-US" dirty="0"/>
              <a:t>中的数据统计与分析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113EC7A-467F-4E06-9D91-C62F725B1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49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60179B2-88EC-410C-B577-884CFE9E26E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E17F8BA3-9D20-44CF-B79D-C24505C6EAD1}"/>
              </a:ext>
            </a:extLst>
          </p:cNvPr>
          <p:cNvSpPr txBox="1">
            <a:spLocks/>
          </p:cNvSpPr>
          <p:nvPr/>
        </p:nvSpPr>
        <p:spPr bwMode="gray">
          <a:xfrm>
            <a:off x="251520" y="980728"/>
            <a:ext cx="843528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3.5.2 </a:t>
            </a:r>
            <a:r>
              <a:rPr lang="zh-CN" altLang="en-US" sz="2800" dirty="0">
                <a:solidFill>
                  <a:srgbClr val="0070C0"/>
                </a:solidFill>
              </a:rPr>
              <a:t>重复数据与去重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7160" y="1700808"/>
            <a:ext cx="456086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1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【例</a:t>
            </a:r>
            <a:r>
              <a:rPr lang="en-US" altLang="zh-CN" sz="21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3-44</a:t>
            </a:r>
            <a:r>
              <a:rPr lang="zh-CN" altLang="zh-CN" sz="21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】使用</a:t>
            </a:r>
            <a:r>
              <a:rPr lang="en-US" altLang="zh-CN" sz="21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tile</a:t>
            </a:r>
            <a:r>
              <a:rPr lang="zh-CN" altLang="zh-CN" sz="21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函数实现数据重复</a:t>
            </a:r>
            <a:endParaRPr lang="zh-CN" altLang="en-US" sz="21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852365"/>
              </p:ext>
            </p:extLst>
          </p:nvPr>
        </p:nvGraphicFramePr>
        <p:xfrm>
          <a:off x="971600" y="2531368"/>
          <a:ext cx="6780475" cy="26822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84176"/>
                <a:gridCol w="5196299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</a:rPr>
                        <a:t>In[44]:</a:t>
                      </a:r>
                      <a:endParaRPr lang="zh-CN" sz="2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</a:rPr>
                        <a:t>arr = np.arange(5)</a:t>
                      </a:r>
                      <a:endParaRPr lang="zh-CN" sz="2200" kern="10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</a:rPr>
                        <a:t>print('</a:t>
                      </a:r>
                      <a:r>
                        <a:rPr lang="zh-CN" sz="2200" kern="100">
                          <a:effectLst/>
                        </a:rPr>
                        <a:t>原数组：</a:t>
                      </a:r>
                      <a:r>
                        <a:rPr lang="en-US" sz="2200" kern="100">
                          <a:effectLst/>
                        </a:rPr>
                        <a:t>',arr)</a:t>
                      </a:r>
                      <a:endParaRPr lang="zh-CN" sz="2200" kern="10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</a:rPr>
                        <a:t>wy = np.tile(arr,3)</a:t>
                      </a:r>
                      <a:endParaRPr lang="zh-CN" sz="2200" kern="10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</a:rPr>
                        <a:t>print('</a:t>
                      </a:r>
                      <a:r>
                        <a:rPr lang="zh-CN" sz="2200" kern="100">
                          <a:effectLst/>
                        </a:rPr>
                        <a:t>重复数据处理：</a:t>
                      </a:r>
                      <a:r>
                        <a:rPr lang="en-US" sz="2200" kern="100">
                          <a:effectLst/>
                        </a:rPr>
                        <a:t>\n',wy) </a:t>
                      </a:r>
                      <a:endParaRPr lang="zh-CN" sz="2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</a:rPr>
                        <a:t>Out[44]:</a:t>
                      </a:r>
                      <a:endParaRPr lang="zh-CN" sz="2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2200" dirty="0">
                          <a:effectLst/>
                        </a:rPr>
                        <a:t>原数组：</a:t>
                      </a:r>
                      <a:r>
                        <a:rPr lang="en-US" sz="2200" dirty="0">
                          <a:effectLst/>
                        </a:rPr>
                        <a:t> [0 1 2 3 4</a:t>
                      </a:r>
                      <a:r>
                        <a:rPr lang="en-US" sz="2200" dirty="0" smtClean="0">
                          <a:effectLst/>
                        </a:rPr>
                        <a:t>]</a:t>
                      </a:r>
                    </a:p>
                    <a:p>
                      <a:r>
                        <a:rPr lang="zh-CN" sz="2200" dirty="0" smtClean="0">
                          <a:effectLst/>
                        </a:rPr>
                        <a:t>重复</a:t>
                      </a:r>
                      <a:r>
                        <a:rPr lang="zh-CN" sz="2200" dirty="0">
                          <a:effectLst/>
                        </a:rPr>
                        <a:t>数据处理：</a:t>
                      </a:r>
                      <a:r>
                        <a:rPr lang="en-US" sz="2200" dirty="0">
                          <a:effectLst/>
                        </a:rPr>
                        <a:t> [0 1 2 3 4 0 1 2 3 4 0 1 2 3 4]</a:t>
                      </a:r>
                      <a:endParaRPr lang="zh-CN" sz="2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095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3.1 NumPy</a:t>
            </a:r>
            <a:r>
              <a:rPr lang="zh-CN" altLang="en-US" sz="3200" dirty="0"/>
              <a:t>多维数组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108012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1. </a:t>
            </a:r>
            <a:r>
              <a:rPr lang="zh-CN" altLang="en-US" sz="2400" dirty="0"/>
              <a:t>利用</a:t>
            </a:r>
            <a:r>
              <a:rPr lang="en-US" altLang="zh-CN" sz="2400" dirty="0"/>
              <a:t>array</a:t>
            </a:r>
            <a:r>
              <a:rPr lang="zh-CN" altLang="en-US" sz="2400" dirty="0"/>
              <a:t>函数创建数组对象</a:t>
            </a:r>
          </a:p>
          <a:p>
            <a:pPr lvl="1"/>
            <a:r>
              <a:rPr lang="en-US" altLang="zh-CN" sz="2000" dirty="0"/>
              <a:t>array</a:t>
            </a:r>
            <a:r>
              <a:rPr lang="zh-CN" altLang="en-US" sz="2000" dirty="0">
                <a:latin typeface="+mn-lt"/>
              </a:rPr>
              <a:t>函数</a:t>
            </a:r>
            <a:r>
              <a:rPr lang="zh-CN" altLang="en-US" sz="2000" dirty="0"/>
              <a:t>的格式：</a:t>
            </a:r>
            <a:r>
              <a:rPr lang="en-US" altLang="zh-CN" sz="2000" dirty="0" err="1"/>
              <a:t>np.array</a:t>
            </a:r>
            <a:r>
              <a:rPr lang="en-US" altLang="zh-CN" sz="2000" dirty="0"/>
              <a:t>(object, </a:t>
            </a:r>
            <a:r>
              <a:rPr lang="en-US" altLang="zh-CN" sz="2000" dirty="0" err="1"/>
              <a:t>dtype,ndmin</a:t>
            </a:r>
            <a:r>
              <a:rPr lang="en-US" altLang="zh-CN" sz="2000" dirty="0"/>
              <a:t>)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5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549118"/>
              </p:ext>
            </p:extLst>
          </p:nvPr>
        </p:nvGraphicFramePr>
        <p:xfrm>
          <a:off x="539552" y="3011000"/>
          <a:ext cx="7848872" cy="30822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278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0210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31271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effectLst/>
                        </a:rPr>
                        <a:t>参数</a:t>
                      </a:r>
                      <a:r>
                        <a:rPr lang="zh-CN" sz="2000" kern="100" dirty="0">
                          <a:effectLst/>
                        </a:rPr>
                        <a:t>名称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effectLst/>
                        </a:rPr>
                        <a:t>说明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31271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object</a:t>
                      </a: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接收</a:t>
                      </a:r>
                      <a:r>
                        <a:rPr lang="en-US" sz="2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array</a:t>
                      </a:r>
                      <a:r>
                        <a:rPr lang="zh-CN" altLang="en-US" sz="2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，表示想要创建的数组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6522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dtype</a:t>
                      </a:r>
                      <a:r>
                        <a:rPr lang="en-US" sz="2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zh-CN" altLang="en-US" sz="2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接收</a:t>
                      </a:r>
                      <a:r>
                        <a:rPr lang="en-US" sz="2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data-type</a:t>
                      </a:r>
                      <a:r>
                        <a:rPr lang="zh-CN" altLang="en-US" sz="2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，表示数组所需的数据类型，未给定则选择保存对象所需的最小类型，默认为</a:t>
                      </a:r>
                      <a:r>
                        <a:rPr lang="en-US" sz="2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zh-CN" altLang="en-US" sz="2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54529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ndmin</a:t>
                      </a:r>
                      <a:endParaRPr lang="zh-CN" altLang="en-US" sz="2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接收</a:t>
                      </a:r>
                      <a:r>
                        <a:rPr lang="en-US" sz="2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lang="zh-CN" altLang="en-US" sz="2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，制定生成数组应该具有的最小维数，默认为</a:t>
                      </a:r>
                      <a:r>
                        <a:rPr lang="en-US" sz="2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zh-CN" altLang="en-US" sz="2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67544" y="2452826"/>
            <a:ext cx="760965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indent="0"/>
            <a:r>
              <a:rPr lang="zh-CN" altLang="en-US" sz="2000" b="0" dirty="0"/>
              <a:t>表</a:t>
            </a:r>
            <a:r>
              <a:rPr lang="en-US" altLang="zh-CN" sz="2000" b="0" dirty="0"/>
              <a:t>3-1. array</a:t>
            </a:r>
            <a:r>
              <a:rPr lang="zh-CN" altLang="en-US" sz="2000" b="0" dirty="0"/>
              <a:t>函数的主要参数及说明</a:t>
            </a:r>
          </a:p>
        </p:txBody>
      </p:sp>
    </p:spTree>
    <p:extLst>
      <p:ext uri="{BB962C8B-B14F-4D97-AF65-F5344CB8AC3E}">
        <p14:creationId xmlns:p14="http://schemas.microsoft.com/office/powerpoint/2010/main" val="117411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7134A6-9CC9-4683-BD5C-C7069CF0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 NumPy</a:t>
            </a:r>
            <a:r>
              <a:rPr lang="zh-CN" altLang="en-US" dirty="0"/>
              <a:t>中的数据统计与分析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113EC7A-467F-4E06-9D91-C62F725B1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50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60179B2-88EC-410C-B577-884CFE9E26E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E17F8BA3-9D20-44CF-B79D-C24505C6EAD1}"/>
              </a:ext>
            </a:extLst>
          </p:cNvPr>
          <p:cNvSpPr txBox="1">
            <a:spLocks/>
          </p:cNvSpPr>
          <p:nvPr/>
        </p:nvSpPr>
        <p:spPr bwMode="gray">
          <a:xfrm>
            <a:off x="251520" y="980728"/>
            <a:ext cx="843528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3.5.2 </a:t>
            </a:r>
            <a:r>
              <a:rPr lang="zh-CN" altLang="en-US" sz="2800" dirty="0">
                <a:solidFill>
                  <a:srgbClr val="0070C0"/>
                </a:solidFill>
              </a:rPr>
              <a:t>重复数据与去重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520" y="1580455"/>
            <a:ext cx="5727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【例</a:t>
            </a:r>
            <a:r>
              <a:rPr lang="en-US" altLang="zh-CN" sz="2400" dirty="0"/>
              <a:t>3-45</a:t>
            </a:r>
            <a:r>
              <a:rPr lang="zh-CN" altLang="zh-CN" sz="2400" dirty="0"/>
              <a:t>】使用</a:t>
            </a:r>
            <a:r>
              <a:rPr lang="en-US" altLang="zh-CN" sz="2400" dirty="0"/>
              <a:t>repeat</a:t>
            </a:r>
            <a:r>
              <a:rPr lang="zh-CN" altLang="zh-CN" sz="2400" dirty="0"/>
              <a:t>函数实现数据重复</a:t>
            </a:r>
            <a:endParaRPr lang="zh-CN" altLang="en-US" sz="21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623211"/>
              </p:ext>
            </p:extLst>
          </p:nvPr>
        </p:nvGraphicFramePr>
        <p:xfrm>
          <a:off x="409710" y="2259361"/>
          <a:ext cx="8433682" cy="2880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70002"/>
                <a:gridCol w="686368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In[45]: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arr = np.arange(5)</a:t>
                      </a:r>
                      <a:endParaRPr lang="zh-CN" sz="1800" kern="10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print('</a:t>
                      </a:r>
                      <a:r>
                        <a:rPr lang="zh-CN" sz="1800" kern="100">
                          <a:effectLst/>
                        </a:rPr>
                        <a:t>原数组：</a:t>
                      </a:r>
                      <a:r>
                        <a:rPr lang="en-US" sz="1800" kern="100">
                          <a:effectLst/>
                        </a:rPr>
                        <a:t>',arr)</a:t>
                      </a:r>
                      <a:endParaRPr lang="zh-CN" sz="1800" kern="10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wy = np.tile(arr,3)</a:t>
                      </a:r>
                      <a:endParaRPr lang="zh-CN" sz="1800" kern="10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print('</a:t>
                      </a:r>
                      <a:r>
                        <a:rPr lang="zh-CN" sz="1800" kern="100">
                          <a:effectLst/>
                        </a:rPr>
                        <a:t>重复数据处理：</a:t>
                      </a:r>
                      <a:r>
                        <a:rPr lang="en-US" sz="1800" kern="100">
                          <a:effectLst/>
                        </a:rPr>
                        <a:t>\n',wy)</a:t>
                      </a:r>
                      <a:endParaRPr lang="zh-CN" sz="1800" kern="10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arr2 = np.array([[1,2,3],[4,5,6]])</a:t>
                      </a:r>
                      <a:endParaRPr lang="zh-CN" sz="1800" kern="10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print('</a:t>
                      </a:r>
                      <a:r>
                        <a:rPr lang="zh-CN" sz="1800" kern="100">
                          <a:effectLst/>
                        </a:rPr>
                        <a:t>重复数据处理：</a:t>
                      </a:r>
                      <a:r>
                        <a:rPr lang="en-US" sz="1800" kern="100">
                          <a:effectLst/>
                        </a:rPr>
                        <a:t>\n',arr2.repeat(2,axis=0)) 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Out[45]: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1800" dirty="0">
                          <a:effectLst/>
                        </a:rPr>
                        <a:t>原数组：</a:t>
                      </a:r>
                      <a:r>
                        <a:rPr lang="en-US" sz="1800" dirty="0">
                          <a:effectLst/>
                        </a:rPr>
                        <a:t> [0 1 2 3 4</a:t>
                      </a:r>
                      <a:r>
                        <a:rPr lang="en-US" sz="1800" dirty="0" smtClean="0">
                          <a:effectLst/>
                        </a:rPr>
                        <a:t>]</a:t>
                      </a:r>
                    </a:p>
                    <a:p>
                      <a:r>
                        <a:rPr lang="zh-CN" sz="1800" dirty="0" smtClean="0">
                          <a:effectLst/>
                        </a:rPr>
                        <a:t>重复</a:t>
                      </a:r>
                      <a:r>
                        <a:rPr lang="zh-CN" sz="1800" dirty="0">
                          <a:effectLst/>
                        </a:rPr>
                        <a:t>数据处理：</a:t>
                      </a:r>
                      <a:r>
                        <a:rPr lang="en-US" sz="1800" dirty="0">
                          <a:effectLst/>
                        </a:rPr>
                        <a:t> [0 1 2 3 4 0 1 2 3 4 0 1 2 3 4</a:t>
                      </a:r>
                      <a:r>
                        <a:rPr lang="en-US" sz="1800" dirty="0" smtClean="0">
                          <a:effectLst/>
                        </a:rPr>
                        <a:t>]</a:t>
                      </a:r>
                    </a:p>
                    <a:p>
                      <a:r>
                        <a:rPr lang="zh-CN" sz="1800" dirty="0" smtClean="0">
                          <a:effectLst/>
                        </a:rPr>
                        <a:t>重复</a:t>
                      </a:r>
                      <a:r>
                        <a:rPr lang="zh-CN" sz="1800" dirty="0">
                          <a:effectLst/>
                        </a:rPr>
                        <a:t>数据处理：</a:t>
                      </a:r>
                      <a:r>
                        <a:rPr lang="en-US" sz="1800" dirty="0">
                          <a:effectLst/>
                        </a:rPr>
                        <a:t> [[1 2 3] [1 2 3] [4 5 6] [4 5 6]]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724541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7134A6-9CC9-4683-BD5C-C7069CF0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 NumPy</a:t>
            </a:r>
            <a:r>
              <a:rPr lang="zh-CN" altLang="en-US" dirty="0"/>
              <a:t>中的数据统计与分析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BA04CD2-1770-4B57-BA5F-2F34F854F6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628800"/>
            <a:ext cx="8496944" cy="2376264"/>
          </a:xfrm>
        </p:spPr>
        <p:txBody>
          <a:bodyPr/>
          <a:lstStyle/>
          <a:p>
            <a:pPr marL="0" indent="0" algn="just">
              <a:buNone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     NumPy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中提供了很多用于统计分析的函数，常见的有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sum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、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mean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、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std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、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var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、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min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和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max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等。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几乎所有的统计函数在针对二维数组的时候需要注意轴的概念。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     axis=0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时表示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沿着纵轴进行计算，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axis=1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时沿横轴进行计算。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113EC7A-467F-4E06-9D91-C62F725B1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51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60179B2-88EC-410C-B577-884CFE9E26E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E17F8BA3-9D20-44CF-B79D-C24505C6EAD1}"/>
              </a:ext>
            </a:extLst>
          </p:cNvPr>
          <p:cNvSpPr txBox="1">
            <a:spLocks/>
          </p:cNvSpPr>
          <p:nvPr/>
        </p:nvSpPr>
        <p:spPr bwMode="gray">
          <a:xfrm>
            <a:off x="251520" y="980728"/>
            <a:ext cx="843528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3.5.3 </a:t>
            </a:r>
            <a:r>
              <a:rPr lang="zh-CN" altLang="en-US" sz="2800" dirty="0">
                <a:solidFill>
                  <a:srgbClr val="0070C0"/>
                </a:solidFill>
              </a:rPr>
              <a:t>常用统计函数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64255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7134A6-9CC9-4683-BD5C-C7069CF0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 NumPy</a:t>
            </a:r>
            <a:r>
              <a:rPr lang="zh-CN" altLang="en-US" dirty="0"/>
              <a:t>中的数据统计与分析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113EC7A-467F-4E06-9D91-C62F725B1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52</a:t>
            </a:fld>
            <a:endParaRPr lang="en-US" altLang="zh-CN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60179B2-88EC-410C-B577-884CFE9E26E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E17F8BA3-9D20-44CF-B79D-C24505C6EAD1}"/>
              </a:ext>
            </a:extLst>
          </p:cNvPr>
          <p:cNvSpPr txBox="1">
            <a:spLocks/>
          </p:cNvSpPr>
          <p:nvPr/>
        </p:nvSpPr>
        <p:spPr bwMode="gray">
          <a:xfrm>
            <a:off x="251520" y="980728"/>
            <a:ext cx="843528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rgbClr val="0070C0"/>
                </a:solidFill>
              </a:rPr>
              <a:t>3.5.3 </a:t>
            </a:r>
            <a:r>
              <a:rPr lang="zh-CN" altLang="en-US" sz="2800" dirty="0">
                <a:solidFill>
                  <a:srgbClr val="0070C0"/>
                </a:solidFill>
              </a:rPr>
              <a:t>常用统计函数</a:t>
            </a:r>
            <a:endParaRPr lang="en-US" altLang="zh-CN" sz="2800" dirty="0">
              <a:solidFill>
                <a:srgbClr val="0070C0"/>
              </a:solidFill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028807"/>
              </p:ext>
            </p:extLst>
          </p:nvPr>
        </p:nvGraphicFramePr>
        <p:xfrm>
          <a:off x="499253" y="1772816"/>
          <a:ext cx="8344139" cy="37365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96144"/>
                <a:gridCol w="7047995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In[46]: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effectLst/>
                        </a:rPr>
                        <a:t>arr</a:t>
                      </a:r>
                      <a:r>
                        <a:rPr lang="en-US" sz="2000" kern="100" dirty="0">
                          <a:effectLst/>
                        </a:rPr>
                        <a:t> = </a:t>
                      </a:r>
                      <a:r>
                        <a:rPr lang="en-US" sz="2000" kern="100" dirty="0" err="1">
                          <a:effectLst/>
                        </a:rPr>
                        <a:t>np.arange</a:t>
                      </a:r>
                      <a:r>
                        <a:rPr lang="en-US" sz="2000" kern="100" dirty="0">
                          <a:effectLst/>
                        </a:rPr>
                        <a:t>(20).reshape(4,5)</a:t>
                      </a:r>
                      <a:endParaRPr lang="zh-CN" sz="20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print('</a:t>
                      </a:r>
                      <a:r>
                        <a:rPr lang="zh-CN" sz="2000" kern="100" dirty="0">
                          <a:effectLst/>
                        </a:rPr>
                        <a:t>创建的数组：</a:t>
                      </a:r>
                      <a:r>
                        <a:rPr lang="en-US" sz="2000" kern="100" dirty="0">
                          <a:effectLst/>
                        </a:rPr>
                        <a:t>\n',</a:t>
                      </a:r>
                      <a:r>
                        <a:rPr lang="en-US" sz="2000" kern="100" dirty="0" err="1">
                          <a:effectLst/>
                        </a:rPr>
                        <a:t>arr</a:t>
                      </a:r>
                      <a:r>
                        <a:rPr lang="en-US" sz="2000" kern="100" dirty="0">
                          <a:effectLst/>
                        </a:rPr>
                        <a:t>)</a:t>
                      </a:r>
                      <a:endParaRPr lang="zh-CN" sz="20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print('</a:t>
                      </a:r>
                      <a:r>
                        <a:rPr lang="zh-CN" sz="2000" kern="100" dirty="0">
                          <a:effectLst/>
                        </a:rPr>
                        <a:t>数组的和：</a:t>
                      </a:r>
                      <a:r>
                        <a:rPr lang="en-US" sz="2000" kern="100" dirty="0">
                          <a:effectLst/>
                        </a:rPr>
                        <a:t>',</a:t>
                      </a:r>
                      <a:r>
                        <a:rPr lang="en-US" sz="2000" kern="100" dirty="0" err="1">
                          <a:effectLst/>
                        </a:rPr>
                        <a:t>np.sum</a:t>
                      </a:r>
                      <a:r>
                        <a:rPr lang="en-US" sz="2000" kern="100" dirty="0">
                          <a:effectLst/>
                        </a:rPr>
                        <a:t>(</a:t>
                      </a:r>
                      <a:r>
                        <a:rPr lang="en-US" sz="2000" kern="100" dirty="0" err="1">
                          <a:effectLst/>
                        </a:rPr>
                        <a:t>arr</a:t>
                      </a:r>
                      <a:r>
                        <a:rPr lang="en-US" sz="2000" kern="100" dirty="0">
                          <a:effectLst/>
                        </a:rPr>
                        <a:t>))</a:t>
                      </a:r>
                      <a:endParaRPr lang="zh-CN" sz="20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print('</a:t>
                      </a:r>
                      <a:r>
                        <a:rPr lang="zh-CN" sz="2000" kern="100" dirty="0">
                          <a:effectLst/>
                        </a:rPr>
                        <a:t>数组纵轴的和：</a:t>
                      </a:r>
                      <a:r>
                        <a:rPr lang="en-US" sz="2000" kern="100" dirty="0">
                          <a:effectLst/>
                        </a:rPr>
                        <a:t>',</a:t>
                      </a:r>
                      <a:r>
                        <a:rPr lang="en-US" sz="2000" kern="100" dirty="0" err="1">
                          <a:effectLst/>
                        </a:rPr>
                        <a:t>np.sum</a:t>
                      </a:r>
                      <a:r>
                        <a:rPr lang="en-US" sz="2000" kern="100" dirty="0">
                          <a:effectLst/>
                        </a:rPr>
                        <a:t>(</a:t>
                      </a:r>
                      <a:r>
                        <a:rPr lang="en-US" sz="2000" kern="100" dirty="0" err="1">
                          <a:effectLst/>
                        </a:rPr>
                        <a:t>arr,axis</a:t>
                      </a:r>
                      <a:r>
                        <a:rPr lang="en-US" sz="2000" kern="100" dirty="0">
                          <a:effectLst/>
                        </a:rPr>
                        <a:t> = 0))</a:t>
                      </a:r>
                      <a:endParaRPr lang="zh-CN" sz="20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print('</a:t>
                      </a:r>
                      <a:r>
                        <a:rPr lang="zh-CN" sz="2000" kern="100" dirty="0">
                          <a:effectLst/>
                        </a:rPr>
                        <a:t>数组横轴的和：</a:t>
                      </a:r>
                      <a:r>
                        <a:rPr lang="en-US" sz="2000" kern="100" dirty="0">
                          <a:effectLst/>
                        </a:rPr>
                        <a:t>',</a:t>
                      </a:r>
                      <a:r>
                        <a:rPr lang="en-US" sz="2000" kern="100" dirty="0" err="1">
                          <a:effectLst/>
                        </a:rPr>
                        <a:t>np.sum</a:t>
                      </a:r>
                      <a:r>
                        <a:rPr lang="en-US" sz="2000" kern="100" dirty="0">
                          <a:effectLst/>
                        </a:rPr>
                        <a:t>(</a:t>
                      </a:r>
                      <a:r>
                        <a:rPr lang="en-US" sz="2000" kern="100" dirty="0" err="1">
                          <a:effectLst/>
                        </a:rPr>
                        <a:t>arr,axis</a:t>
                      </a:r>
                      <a:r>
                        <a:rPr lang="en-US" sz="2000" kern="100" dirty="0">
                          <a:effectLst/>
                        </a:rPr>
                        <a:t> = 1))</a:t>
                      </a:r>
                      <a:endParaRPr lang="zh-CN" sz="20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print('</a:t>
                      </a:r>
                      <a:r>
                        <a:rPr lang="zh-CN" sz="2000" kern="100" dirty="0">
                          <a:effectLst/>
                        </a:rPr>
                        <a:t>数组的均值：</a:t>
                      </a:r>
                      <a:r>
                        <a:rPr lang="en-US" sz="2000" kern="100" dirty="0">
                          <a:effectLst/>
                        </a:rPr>
                        <a:t>',</a:t>
                      </a:r>
                      <a:r>
                        <a:rPr lang="en-US" sz="2000" kern="100" dirty="0" err="1">
                          <a:effectLst/>
                        </a:rPr>
                        <a:t>np.mean</a:t>
                      </a:r>
                      <a:r>
                        <a:rPr lang="en-US" sz="2000" kern="100" dirty="0">
                          <a:effectLst/>
                        </a:rPr>
                        <a:t>(</a:t>
                      </a:r>
                      <a:r>
                        <a:rPr lang="en-US" sz="2000" kern="100" dirty="0" err="1">
                          <a:effectLst/>
                        </a:rPr>
                        <a:t>arr</a:t>
                      </a:r>
                      <a:r>
                        <a:rPr lang="en-US" sz="2000" kern="100" dirty="0">
                          <a:effectLst/>
                        </a:rPr>
                        <a:t>))</a:t>
                      </a:r>
                      <a:endParaRPr lang="zh-CN" sz="20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print('</a:t>
                      </a:r>
                      <a:r>
                        <a:rPr lang="zh-CN" sz="2000" kern="100" dirty="0">
                          <a:effectLst/>
                        </a:rPr>
                        <a:t>数组横轴的均值：</a:t>
                      </a:r>
                      <a:r>
                        <a:rPr lang="en-US" sz="2000" kern="100" dirty="0">
                          <a:effectLst/>
                        </a:rPr>
                        <a:t>',</a:t>
                      </a:r>
                      <a:r>
                        <a:rPr lang="en-US" sz="2000" kern="100" dirty="0" err="1">
                          <a:effectLst/>
                        </a:rPr>
                        <a:t>np.mean</a:t>
                      </a:r>
                      <a:r>
                        <a:rPr lang="en-US" sz="2000" kern="100" dirty="0">
                          <a:effectLst/>
                        </a:rPr>
                        <a:t>(</a:t>
                      </a:r>
                      <a:r>
                        <a:rPr lang="en-US" sz="2000" kern="100" dirty="0" err="1">
                          <a:effectLst/>
                        </a:rPr>
                        <a:t>arr,axis</a:t>
                      </a:r>
                      <a:r>
                        <a:rPr lang="en-US" sz="2000" kern="100" dirty="0">
                          <a:effectLst/>
                        </a:rPr>
                        <a:t> = 1))</a:t>
                      </a:r>
                      <a:endParaRPr lang="zh-CN" sz="20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print('</a:t>
                      </a:r>
                      <a:r>
                        <a:rPr lang="zh-CN" sz="2000" kern="100" dirty="0">
                          <a:effectLst/>
                        </a:rPr>
                        <a:t>数组的标准差：</a:t>
                      </a:r>
                      <a:r>
                        <a:rPr lang="en-US" sz="2000" kern="100" dirty="0">
                          <a:effectLst/>
                        </a:rPr>
                        <a:t>',</a:t>
                      </a:r>
                      <a:r>
                        <a:rPr lang="en-US" sz="2000" kern="100" dirty="0" err="1">
                          <a:effectLst/>
                        </a:rPr>
                        <a:t>np.std</a:t>
                      </a:r>
                      <a:r>
                        <a:rPr lang="en-US" sz="2000" kern="100" dirty="0">
                          <a:effectLst/>
                        </a:rPr>
                        <a:t>(</a:t>
                      </a:r>
                      <a:r>
                        <a:rPr lang="en-US" sz="2000" kern="100" dirty="0" err="1">
                          <a:effectLst/>
                        </a:rPr>
                        <a:t>arr</a:t>
                      </a:r>
                      <a:r>
                        <a:rPr lang="en-US" sz="2000" kern="100" dirty="0">
                          <a:effectLst/>
                        </a:rPr>
                        <a:t>))</a:t>
                      </a:r>
                      <a:endParaRPr lang="zh-CN" sz="20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print('</a:t>
                      </a:r>
                      <a:r>
                        <a:rPr lang="zh-CN" sz="2000" kern="100" dirty="0">
                          <a:effectLst/>
                        </a:rPr>
                        <a:t>数组横轴的标准差：</a:t>
                      </a:r>
                      <a:r>
                        <a:rPr lang="en-US" sz="2000" kern="100" dirty="0">
                          <a:effectLst/>
                        </a:rPr>
                        <a:t>',</a:t>
                      </a:r>
                      <a:r>
                        <a:rPr lang="en-US" sz="2000" kern="100" dirty="0" err="1">
                          <a:effectLst/>
                        </a:rPr>
                        <a:t>np.std</a:t>
                      </a:r>
                      <a:r>
                        <a:rPr lang="en-US" sz="2000" kern="100" dirty="0">
                          <a:effectLst/>
                        </a:rPr>
                        <a:t>(</a:t>
                      </a:r>
                      <a:r>
                        <a:rPr lang="en-US" sz="2000" kern="100" dirty="0" err="1">
                          <a:effectLst/>
                        </a:rPr>
                        <a:t>arr,axis</a:t>
                      </a:r>
                      <a:r>
                        <a:rPr lang="en-US" sz="2000" kern="100" dirty="0">
                          <a:effectLst/>
                        </a:rPr>
                        <a:t> = 1))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Out[46]: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7151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3.1 NumPy</a:t>
            </a:r>
            <a:r>
              <a:rPr lang="zh-CN" altLang="en-US" sz="3200" dirty="0"/>
              <a:t>多维数组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108012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1. </a:t>
            </a:r>
            <a:r>
              <a:rPr lang="zh-CN" altLang="en-US" sz="2400" dirty="0"/>
              <a:t>利用</a:t>
            </a:r>
            <a:r>
              <a:rPr lang="en-US" altLang="zh-CN" sz="2400" dirty="0"/>
              <a:t>array</a:t>
            </a:r>
            <a:r>
              <a:rPr lang="zh-CN" altLang="en-US" sz="2400" dirty="0"/>
              <a:t>函数创建数组对象</a:t>
            </a:r>
          </a:p>
          <a:p>
            <a:pPr lvl="1"/>
            <a:r>
              <a:rPr lang="en-US" altLang="zh-CN" sz="2000" dirty="0"/>
              <a:t>array</a:t>
            </a:r>
            <a:r>
              <a:rPr lang="zh-CN" altLang="en-US" sz="2000" dirty="0">
                <a:latin typeface="+mn-lt"/>
              </a:rPr>
              <a:t>函数</a:t>
            </a:r>
            <a:r>
              <a:rPr lang="zh-CN" altLang="en-US" sz="2000" dirty="0"/>
              <a:t>的格式：</a:t>
            </a:r>
            <a:r>
              <a:rPr lang="en-US" altLang="zh-CN" sz="2000" dirty="0" err="1"/>
              <a:t>np.array</a:t>
            </a:r>
            <a:r>
              <a:rPr lang="en-US" altLang="zh-CN" sz="2000" dirty="0"/>
              <a:t>(object, </a:t>
            </a:r>
            <a:r>
              <a:rPr lang="en-US" altLang="zh-CN" sz="2000" dirty="0" err="1"/>
              <a:t>dtype,ndmin</a:t>
            </a:r>
            <a:r>
              <a:rPr lang="en-US" altLang="zh-CN" sz="2000" dirty="0"/>
              <a:t>)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6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矩形 5"/>
          <p:cNvSpPr/>
          <p:nvPr/>
        </p:nvSpPr>
        <p:spPr>
          <a:xfrm>
            <a:off x="467544" y="2514608"/>
            <a:ext cx="4572000" cy="34855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10490" algn="l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import </a:t>
            </a: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numpy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as np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0490" algn="l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data1 = [1,3,5,7] </a:t>
            </a:r>
            <a:r>
              <a:rPr lang="en-US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#</a:t>
            </a:r>
            <a:r>
              <a:rPr lang="zh-CN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列表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0490" algn="l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w1 = </a:t>
            </a: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np.array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(data1)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0490" algn="l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print('w1:',w1)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0490" algn="l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data2 = (2,4,6,8) </a:t>
            </a:r>
            <a:r>
              <a:rPr lang="en-US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#</a:t>
            </a:r>
            <a:r>
              <a:rPr lang="zh-CN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元组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0490" algn="l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w2 = </a:t>
            </a: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np.array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(data2)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0490" algn="l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print('w2:',w2)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0490" algn="l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data3 = [[1,2,3,4],[5,6,7,8]] #</a:t>
            </a:r>
            <a:r>
              <a:rPr lang="zh-CN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多维数组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0490" algn="l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w3 = </a:t>
            </a: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np.array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(data3)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print('w3:',w3)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84168" y="3553354"/>
            <a:ext cx="2376264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0490" algn="l">
              <a:lnSpc>
                <a:spcPct val="12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w1: [1 3 5 7]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0490" algn="l">
              <a:lnSpc>
                <a:spcPct val="12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w2: [2 4 6 8]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0490" algn="l">
              <a:lnSpc>
                <a:spcPct val="12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w3: [[1 2 3 4]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[5 6 7 8]]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6079952" y="3068960"/>
            <a:ext cx="877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输出：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476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NumPy</a:t>
            </a:r>
            <a:r>
              <a:rPr lang="zh-CN" altLang="en-US" dirty="0"/>
              <a:t>多维数组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42256"/>
            <a:ext cx="8640960" cy="1656184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2. </a:t>
            </a:r>
            <a:r>
              <a:rPr lang="zh-CN" altLang="en-US" sz="2400" dirty="0"/>
              <a:t>专门创建数组的函数</a:t>
            </a:r>
            <a:endParaRPr lang="en-US" altLang="zh-CN" sz="2400" dirty="0"/>
          </a:p>
          <a:p>
            <a:pPr lvl="1">
              <a:buFont typeface="Wingdings" panose="05000000000000000000" pitchFamily="2" charset="2"/>
              <a:buChar char="n"/>
            </a:pPr>
            <a:r>
              <a:rPr lang="en-US" altLang="zh-CN" dirty="0" err="1"/>
              <a:t>arange</a:t>
            </a:r>
            <a:r>
              <a:rPr lang="zh-CN" altLang="en-US" dirty="0"/>
              <a:t>函数：创建等差一维数组</a:t>
            </a:r>
            <a:endParaRPr lang="en-US" altLang="zh-CN" dirty="0"/>
          </a:p>
          <a:p>
            <a:pPr marL="457200" lvl="1" indent="0">
              <a:buNone/>
            </a:pPr>
            <a:r>
              <a:rPr lang="zh-CN" altLang="en-US" dirty="0"/>
              <a:t>格式：</a:t>
            </a:r>
            <a:r>
              <a:rPr lang="en-US" altLang="zh-CN" dirty="0" err="1"/>
              <a:t>np.arange</a:t>
            </a:r>
            <a:r>
              <a:rPr lang="en-US" altLang="zh-CN" dirty="0"/>
              <a:t>([start, ]stop, [step, ]</a:t>
            </a:r>
            <a:r>
              <a:rPr lang="en-US" altLang="zh-CN" dirty="0" err="1"/>
              <a:t>dtype</a:t>
            </a:r>
            <a:r>
              <a:rPr lang="en-US" altLang="zh-CN" dirty="0"/>
              <a:t>)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7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="" xmlns:a16="http://schemas.microsoft.com/office/drawing/2014/main" id="{61C4119F-6B51-40EB-9D88-8946A2624B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287931"/>
              </p:ext>
            </p:extLst>
          </p:nvPr>
        </p:nvGraphicFramePr>
        <p:xfrm>
          <a:off x="755576" y="2622832"/>
          <a:ext cx="6984776" cy="24374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72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5374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46128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</a:rPr>
                        <a:t>参数</a:t>
                      </a:r>
                      <a:r>
                        <a:rPr lang="zh-CN" sz="1800" kern="100" dirty="0">
                          <a:effectLst/>
                        </a:rPr>
                        <a:t>名称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</a:rPr>
                        <a:t>说明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8688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b="0" dirty="0">
                          <a:ea typeface="+mn-ea"/>
                        </a:rPr>
                        <a:t>start: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dirty="0">
                          <a:ea typeface="+mn-ea"/>
                        </a:rPr>
                        <a:t>起始值，默认从</a:t>
                      </a:r>
                      <a:r>
                        <a:rPr lang="en-US" altLang="zh-CN" sz="1800" b="0" dirty="0">
                          <a:ea typeface="+mn-ea"/>
                        </a:rPr>
                        <a:t>0</a:t>
                      </a:r>
                      <a:r>
                        <a:rPr lang="zh-CN" altLang="en-US" sz="1800" b="0" dirty="0">
                          <a:ea typeface="+mn-ea"/>
                        </a:rPr>
                        <a:t>开始</a:t>
                      </a:r>
                      <a:r>
                        <a:rPr lang="en-US" altLang="zh-CN" sz="1800" b="0" dirty="0">
                          <a:ea typeface="+mn-ea"/>
                        </a:rPr>
                        <a:t>;</a:t>
                      </a:r>
                      <a:endParaRPr lang="zh-CN" altLang="en-US" sz="1800" b="0" dirty="0"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47934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b="0" dirty="0">
                          <a:ea typeface="+mn-ea"/>
                        </a:rPr>
                        <a:t>stop: </a:t>
                      </a:r>
                      <a:endParaRPr lang="zh-CN" altLang="en-US" sz="18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dirty="0">
                          <a:ea typeface="+mn-ea"/>
                        </a:rPr>
                        <a:t>结束值；生成的元素不包括结束值；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631334989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b="0" dirty="0">
                          <a:ea typeface="+mn-ea"/>
                        </a:rPr>
                        <a:t>step</a:t>
                      </a:r>
                      <a:endParaRPr lang="zh-CN" altLang="en-US" sz="18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dirty="0">
                          <a:ea typeface="+mn-ea"/>
                        </a:rPr>
                        <a:t>步长，可省略，默认步长为</a:t>
                      </a:r>
                      <a:r>
                        <a:rPr lang="en-US" altLang="zh-CN" sz="1800" b="0" dirty="0">
                          <a:ea typeface="+mn-ea"/>
                        </a:rPr>
                        <a:t>1</a:t>
                      </a:r>
                      <a:r>
                        <a:rPr lang="zh-CN" altLang="en-US" sz="1800" b="0" dirty="0">
                          <a:ea typeface="+mn-ea"/>
                        </a:rPr>
                        <a:t>；</a:t>
                      </a:r>
                      <a:endParaRPr lang="en-US" altLang="zh-CN" sz="1800" b="0" dirty="0"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0599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dtype</a:t>
                      </a: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zh-CN" altLang="en-US" sz="18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800" b="0" dirty="0">
                          <a:ea typeface="+mn-ea"/>
                        </a:rPr>
                        <a:t>设置元素的数据类型，默认使用输入数据的类型。</a:t>
                      </a:r>
                      <a:endParaRPr lang="zh-CN" altLang="en-US" sz="18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333" y="5108416"/>
            <a:ext cx="3578056" cy="127787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27584" y="5286704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例： 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5108416"/>
            <a:ext cx="3923928" cy="1277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29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NumPy</a:t>
            </a:r>
            <a:r>
              <a:rPr lang="zh-CN" altLang="en-US" dirty="0"/>
              <a:t>多维数组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728"/>
            <a:ext cx="8424936" cy="2088232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2. </a:t>
            </a:r>
            <a:r>
              <a:rPr lang="zh-CN" altLang="en-US" sz="2400" dirty="0"/>
              <a:t>专门创建数组的函数</a:t>
            </a:r>
            <a:endParaRPr lang="en-US" altLang="zh-CN" sz="2400" dirty="0"/>
          </a:p>
          <a:p>
            <a:pPr lvl="1">
              <a:buFont typeface="Wingdings" panose="05000000000000000000" pitchFamily="2" charset="2"/>
              <a:buChar char="n"/>
            </a:pPr>
            <a:r>
              <a:rPr lang="en-US" altLang="zh-CN" dirty="0" err="1"/>
              <a:t>linspace</a:t>
            </a:r>
            <a:r>
              <a:rPr lang="en-US" altLang="zh-CN" dirty="0"/>
              <a:t> </a:t>
            </a:r>
            <a:r>
              <a:rPr lang="zh-CN" altLang="en-US" dirty="0"/>
              <a:t>函数：</a:t>
            </a:r>
            <a:r>
              <a:rPr lang="zh-CN" altLang="en-US" dirty="0" smtClean="0"/>
              <a:t>创建等差一</a:t>
            </a:r>
            <a:r>
              <a:rPr lang="zh-CN" altLang="en-US" dirty="0"/>
              <a:t>维数组，接收元素数量作为参数。</a:t>
            </a:r>
            <a:endParaRPr lang="en-US" altLang="zh-CN" dirty="0"/>
          </a:p>
          <a:p>
            <a:pPr marL="457200" lvl="1" indent="0">
              <a:buNone/>
            </a:pPr>
            <a:r>
              <a:rPr lang="zh-CN" altLang="en-US" dirty="0"/>
              <a:t>格式：</a:t>
            </a:r>
            <a:r>
              <a:rPr lang="en-US" altLang="zh-CN" dirty="0" err="1"/>
              <a:t>np.linspace</a:t>
            </a:r>
            <a:r>
              <a:rPr lang="en-US" altLang="zh-CN" dirty="0"/>
              <a:t>(start, stop, </a:t>
            </a:r>
            <a:r>
              <a:rPr lang="en-US" altLang="zh-CN" dirty="0" err="1" smtClean="0"/>
              <a:t>num</a:t>
            </a:r>
            <a:r>
              <a:rPr lang="en-US" altLang="zh-CN" dirty="0" smtClean="0"/>
              <a:t>, endpoint, </a:t>
            </a:r>
            <a:r>
              <a:rPr lang="en-US" altLang="zh-CN" dirty="0" err="1"/>
              <a:t>retstep</a:t>
            </a:r>
            <a:r>
              <a:rPr lang="en-US" altLang="zh-CN" dirty="0"/>
              <a:t>=False, </a:t>
            </a:r>
            <a:r>
              <a:rPr lang="en-US" altLang="zh-CN" dirty="0" err="1"/>
              <a:t>dtype</a:t>
            </a:r>
            <a:r>
              <a:rPr lang="en-US" altLang="zh-CN" dirty="0"/>
              <a:t>=None)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8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="" xmlns:a16="http://schemas.microsoft.com/office/drawing/2014/main" id="{6EA021EA-BFC4-4AF9-9DA3-C3B9E25582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372040"/>
              </p:ext>
            </p:extLst>
          </p:nvPr>
        </p:nvGraphicFramePr>
        <p:xfrm>
          <a:off x="2987824" y="2708920"/>
          <a:ext cx="6055078" cy="20467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546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0042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参数</a:t>
                      </a:r>
                      <a:r>
                        <a:rPr lang="zh-CN" sz="20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名称</a:t>
                      </a:r>
                      <a:endParaRPr lang="zh-CN" sz="2000" b="1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说明</a:t>
                      </a:r>
                      <a:endParaRPr lang="zh-CN" sz="2000" b="1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8688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0" dirty="0">
                          <a:ea typeface="+mn-ea"/>
                        </a:rPr>
                        <a:t>start: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>
                          <a:ea typeface="+mn-ea"/>
                        </a:rPr>
                        <a:t>起始值，默认从</a:t>
                      </a:r>
                      <a:r>
                        <a:rPr lang="en-US" altLang="zh-CN" sz="2000" b="0" dirty="0">
                          <a:ea typeface="+mn-ea"/>
                        </a:rPr>
                        <a:t>0</a:t>
                      </a:r>
                      <a:r>
                        <a:rPr lang="zh-CN" altLang="en-US" sz="2000" b="0" dirty="0">
                          <a:ea typeface="+mn-ea"/>
                        </a:rPr>
                        <a:t>开始</a:t>
                      </a:r>
                      <a:r>
                        <a:rPr lang="en-US" altLang="zh-CN" sz="2000" b="0" dirty="0">
                          <a:ea typeface="+mn-ea"/>
                        </a:rPr>
                        <a:t>;</a:t>
                      </a:r>
                      <a:endParaRPr lang="zh-CN" altLang="en-US" sz="2000" b="0" dirty="0"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47934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0" dirty="0">
                          <a:ea typeface="+mn-ea"/>
                        </a:rPr>
                        <a:t>stop: </a:t>
                      </a:r>
                      <a:endParaRPr lang="zh-CN" altLang="en-US" sz="2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>
                          <a:ea typeface="+mn-ea"/>
                        </a:rPr>
                        <a:t>结束值；生成的元素不包括结束值；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631334989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0" dirty="0">
                          <a:ea typeface="+mn-ea"/>
                        </a:rPr>
                        <a:t>num</a:t>
                      </a:r>
                      <a:endParaRPr lang="zh-CN" altLang="en-US" sz="2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要生成的等间隔样例数量</a:t>
                      </a:r>
                      <a:endParaRPr lang="en-US" altLang="zh-CN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294" y="4941168"/>
            <a:ext cx="4201778" cy="132384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63068" y="4580376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例：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753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NumPy</a:t>
            </a:r>
            <a:r>
              <a:rPr lang="zh-CN" altLang="en-US" dirty="0"/>
              <a:t>多维数组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728"/>
            <a:ext cx="8640960" cy="1656184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2. </a:t>
            </a:r>
            <a:r>
              <a:rPr lang="zh-CN" altLang="en-US" sz="2400" dirty="0"/>
              <a:t>专门创建数组的函数</a:t>
            </a:r>
            <a:endParaRPr lang="en-US" altLang="zh-CN" sz="2400" dirty="0"/>
          </a:p>
          <a:p>
            <a:pPr lvl="1">
              <a:buFont typeface="Wingdings" panose="05000000000000000000" pitchFamily="2" charset="2"/>
              <a:buChar char="n"/>
            </a:pPr>
            <a:r>
              <a:rPr lang="en-US" altLang="zh-CN" dirty="0" err="1"/>
              <a:t>logspace</a:t>
            </a:r>
            <a:r>
              <a:rPr lang="zh-CN" altLang="en-US" dirty="0"/>
              <a:t>函数</a:t>
            </a:r>
            <a:r>
              <a:rPr lang="zh-CN" altLang="en-US" b="1" dirty="0"/>
              <a:t>：</a:t>
            </a:r>
            <a:r>
              <a:rPr lang="zh-CN" altLang="en-US" dirty="0"/>
              <a:t>创建</a:t>
            </a:r>
            <a:r>
              <a:rPr lang="zh-CN" altLang="en-US" dirty="0" smtClean="0"/>
              <a:t>等比一</a:t>
            </a:r>
            <a:r>
              <a:rPr lang="zh-CN" altLang="en-US" dirty="0"/>
              <a:t>维数组</a:t>
            </a:r>
            <a:endParaRPr lang="en-US" altLang="zh-CN" dirty="0"/>
          </a:p>
          <a:p>
            <a:pPr marL="457200" lvl="1" indent="0">
              <a:buNone/>
            </a:pPr>
            <a:r>
              <a:rPr lang="zh-CN" altLang="en-US" dirty="0"/>
              <a:t>格式：</a:t>
            </a:r>
            <a:r>
              <a:rPr lang="en-US" altLang="zh-CN" dirty="0" err="1"/>
              <a:t>np.logspace</a:t>
            </a:r>
            <a:r>
              <a:rPr lang="en-US" altLang="zh-CN" dirty="0"/>
              <a:t>(start, stop, </a:t>
            </a:r>
            <a:r>
              <a:rPr lang="en-US" altLang="zh-CN" dirty="0" err="1" smtClean="0"/>
              <a:t>num</a:t>
            </a:r>
            <a:r>
              <a:rPr lang="en-US" altLang="zh-CN" dirty="0" smtClean="0"/>
              <a:t>, </a:t>
            </a:r>
            <a:r>
              <a:rPr lang="en-US" altLang="zh-CN" dirty="0"/>
              <a:t>endpoint=True, </a:t>
            </a:r>
          </a:p>
          <a:p>
            <a:pPr marL="457200" lvl="1" indent="0">
              <a:buNone/>
            </a:pPr>
            <a:r>
              <a:rPr lang="en-US" altLang="zh-CN" dirty="0"/>
              <a:t>			base=10.0, </a:t>
            </a:r>
            <a:r>
              <a:rPr lang="en-US" altLang="zh-CN" dirty="0" err="1"/>
              <a:t>dtype</a:t>
            </a:r>
            <a:r>
              <a:rPr lang="en-US" altLang="zh-CN" dirty="0"/>
              <a:t>=None))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9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0C84CB3-3A7C-43CF-B2A3-19DBE658D2BD}"/>
              </a:ext>
            </a:extLst>
          </p:cNvPr>
          <p:cNvSpPr/>
          <p:nvPr/>
        </p:nvSpPr>
        <p:spPr>
          <a:xfrm>
            <a:off x="539552" y="3212976"/>
            <a:ext cx="8064896" cy="1047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  <a:tabLst>
                <a:tab pos="381000" algn="l"/>
              </a:tabLst>
            </a:pPr>
            <a:r>
              <a:rPr lang="en-US" altLang="zh-CN" sz="2200" b="0" dirty="0" err="1"/>
              <a:t>logspace</a:t>
            </a:r>
            <a:r>
              <a:rPr lang="zh-CN" altLang="zh-CN" sz="2200" b="0" dirty="0"/>
              <a:t>的参数中，</a:t>
            </a:r>
            <a:r>
              <a:rPr lang="en-US" altLang="zh-CN" sz="2200" b="0" dirty="0"/>
              <a:t>start, stop</a:t>
            </a:r>
            <a:r>
              <a:rPr lang="zh-CN" altLang="zh-CN" sz="2200" b="0" dirty="0"/>
              <a:t>代表的是</a:t>
            </a:r>
            <a:r>
              <a:rPr lang="en-US" altLang="zh-CN" sz="2200" b="0" dirty="0"/>
              <a:t>10</a:t>
            </a:r>
            <a:r>
              <a:rPr lang="zh-CN" altLang="zh-CN" sz="2200" b="0" dirty="0"/>
              <a:t>的幂</a:t>
            </a:r>
            <a:r>
              <a:rPr lang="en-US" altLang="zh-CN" sz="2200" b="0" dirty="0"/>
              <a:t>,</a:t>
            </a:r>
            <a:r>
              <a:rPr lang="zh-CN" altLang="zh-CN" sz="2200" b="0" dirty="0"/>
              <a:t>默认基数</a:t>
            </a:r>
            <a:r>
              <a:rPr lang="en-US" altLang="zh-CN" sz="2200" b="0" dirty="0"/>
              <a:t>base</a:t>
            </a:r>
            <a:r>
              <a:rPr lang="zh-CN" altLang="zh-CN" sz="2200" b="0" dirty="0"/>
              <a:t>为</a:t>
            </a:r>
            <a:r>
              <a:rPr lang="en-US" altLang="zh-CN" sz="2200" b="0" dirty="0"/>
              <a:t>10</a:t>
            </a:r>
            <a:r>
              <a:rPr lang="zh-CN" altLang="zh-CN" sz="2200" b="0" dirty="0"/>
              <a:t>，第三个参数元素个数。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333" y="4437112"/>
            <a:ext cx="7631603" cy="179012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63068" y="4580376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例：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280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mple">
  <a:themeElements>
    <a:clrScheme name="sample 3">
      <a:dk1>
        <a:srgbClr val="30311D"/>
      </a:dk1>
      <a:lt1>
        <a:srgbClr val="FFFFFF"/>
      </a:lt1>
      <a:dk2>
        <a:srgbClr val="1A48A4"/>
      </a:dk2>
      <a:lt2>
        <a:srgbClr val="C0C0C0"/>
      </a:lt2>
      <a:accent1>
        <a:srgbClr val="488FD6"/>
      </a:accent1>
      <a:accent2>
        <a:srgbClr val="319ABB"/>
      </a:accent2>
      <a:accent3>
        <a:srgbClr val="FFFFFF"/>
      </a:accent3>
      <a:accent4>
        <a:srgbClr val="272817"/>
      </a:accent4>
      <a:accent5>
        <a:srgbClr val="B1C6E8"/>
      </a:accent5>
      <a:accent6>
        <a:srgbClr val="2B8BA9"/>
      </a:accent6>
      <a:hlink>
        <a:srgbClr val="557B97"/>
      </a:hlink>
      <a:folHlink>
        <a:srgbClr val="A1A18B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ample 1">
        <a:dk1>
          <a:srgbClr val="30311D"/>
        </a:dk1>
        <a:lt1>
          <a:srgbClr val="FFFFFF"/>
        </a:lt1>
        <a:dk2>
          <a:srgbClr val="5B583B"/>
        </a:dk2>
        <a:lt2>
          <a:srgbClr val="DDDDDD"/>
        </a:lt2>
        <a:accent1>
          <a:srgbClr val="855BC3"/>
        </a:accent1>
        <a:accent2>
          <a:srgbClr val="5595C1"/>
        </a:accent2>
        <a:accent3>
          <a:srgbClr val="FFFFFF"/>
        </a:accent3>
        <a:accent4>
          <a:srgbClr val="272817"/>
        </a:accent4>
        <a:accent5>
          <a:srgbClr val="C2B5DE"/>
        </a:accent5>
        <a:accent6>
          <a:srgbClr val="4C87AF"/>
        </a:accent6>
        <a:hlink>
          <a:srgbClr val="557B97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00"/>
        </a:dk1>
        <a:lt1>
          <a:srgbClr val="FFFFFF"/>
        </a:lt1>
        <a:dk2>
          <a:srgbClr val="702424"/>
        </a:dk2>
        <a:lt2>
          <a:srgbClr val="C0C0C0"/>
        </a:lt2>
        <a:accent1>
          <a:srgbClr val="5EB4B4"/>
        </a:accent1>
        <a:accent2>
          <a:srgbClr val="E49514"/>
        </a:accent2>
        <a:accent3>
          <a:srgbClr val="FFFFFF"/>
        </a:accent3>
        <a:accent4>
          <a:srgbClr val="000000"/>
        </a:accent4>
        <a:accent5>
          <a:srgbClr val="B6D6D6"/>
        </a:accent5>
        <a:accent6>
          <a:srgbClr val="CF8711"/>
        </a:accent6>
        <a:hlink>
          <a:srgbClr val="6E9349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30311D"/>
        </a:dk1>
        <a:lt1>
          <a:srgbClr val="FFFFFF"/>
        </a:lt1>
        <a:dk2>
          <a:srgbClr val="1A48A4"/>
        </a:dk2>
        <a:lt2>
          <a:srgbClr val="C0C0C0"/>
        </a:lt2>
        <a:accent1>
          <a:srgbClr val="488FD6"/>
        </a:accent1>
        <a:accent2>
          <a:srgbClr val="319ABB"/>
        </a:accent2>
        <a:accent3>
          <a:srgbClr val="FFFFFF"/>
        </a:accent3>
        <a:accent4>
          <a:srgbClr val="272817"/>
        </a:accent4>
        <a:accent5>
          <a:srgbClr val="B1C6E8"/>
        </a:accent5>
        <a:accent6>
          <a:srgbClr val="2B8BA9"/>
        </a:accent6>
        <a:hlink>
          <a:srgbClr val="557B97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235TGp_report_light_v2</Template>
  <TotalTime>2188</TotalTime>
  <Words>4251</Words>
  <Application>Microsoft Office PowerPoint</Application>
  <PresentationFormat>全屏显示(4:3)</PresentationFormat>
  <Paragraphs>608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9" baseType="lpstr">
      <vt:lpstr>黑体</vt:lpstr>
      <vt:lpstr>宋体</vt:lpstr>
      <vt:lpstr>Arial</vt:lpstr>
      <vt:lpstr>Times New Roman</vt:lpstr>
      <vt:lpstr>Verdana</vt:lpstr>
      <vt:lpstr>Wingdings</vt:lpstr>
      <vt:lpstr>sample</vt:lpstr>
      <vt:lpstr>Python数据分析与可视化</vt:lpstr>
      <vt:lpstr>第3章 NumPy数值计算基础</vt:lpstr>
      <vt:lpstr>3.1 NumPy多维数组</vt:lpstr>
      <vt:lpstr>3.1 NumPy多维数组</vt:lpstr>
      <vt:lpstr>3.1 NumPy多维数组</vt:lpstr>
      <vt:lpstr>3.1 NumPy多维数组</vt:lpstr>
      <vt:lpstr>3.1 NumPy多维数组</vt:lpstr>
      <vt:lpstr>3.1 NumPy多维数组</vt:lpstr>
      <vt:lpstr>3.1 NumPy多维数组</vt:lpstr>
      <vt:lpstr>3.1 NumPy多维数组</vt:lpstr>
      <vt:lpstr>3.1 NumPy多维数组</vt:lpstr>
      <vt:lpstr>3.1 NumPy多维数组</vt:lpstr>
      <vt:lpstr>3.1 NumPy多维数组</vt:lpstr>
      <vt:lpstr>3.1 NumPy多维数组</vt:lpstr>
      <vt:lpstr>3.1 NumPy多维数组</vt:lpstr>
      <vt:lpstr>3.1 NumPy多维数组</vt:lpstr>
      <vt:lpstr>3.1 NumPy多维数组</vt:lpstr>
      <vt:lpstr>3.1 NumPy多维数组</vt:lpstr>
      <vt:lpstr>3.1 NumPy多维数组</vt:lpstr>
      <vt:lpstr>3.1 NumPy多维数组</vt:lpstr>
      <vt:lpstr>3.1 NumPy多维数组</vt:lpstr>
      <vt:lpstr>3.2 数组的索引和切片</vt:lpstr>
      <vt:lpstr>3.2 数组的索引和切片</vt:lpstr>
      <vt:lpstr>3.2数组的索引和切片</vt:lpstr>
      <vt:lpstr>3.2数组的索引和切片</vt:lpstr>
      <vt:lpstr>3.3 数组的运算</vt:lpstr>
      <vt:lpstr>3.3 数组的运算</vt:lpstr>
      <vt:lpstr>3.3 数组的运算</vt:lpstr>
      <vt:lpstr>3.3 数组的运算</vt:lpstr>
      <vt:lpstr>3.3 数组的运算</vt:lpstr>
      <vt:lpstr>3.3 数组的运算</vt:lpstr>
      <vt:lpstr>3.3 数组的运算</vt:lpstr>
      <vt:lpstr>3.3 数组的运算</vt:lpstr>
      <vt:lpstr>3.3 数组的运算</vt:lpstr>
      <vt:lpstr>3.3 数组的运算</vt:lpstr>
      <vt:lpstr>3.3 数组的运算</vt:lpstr>
      <vt:lpstr>3.4 数组读写</vt:lpstr>
      <vt:lpstr>3.4 数组读写</vt:lpstr>
      <vt:lpstr>3.4 数组读写</vt:lpstr>
      <vt:lpstr>3.4 数组读写</vt:lpstr>
      <vt:lpstr>3.4 数组读写</vt:lpstr>
      <vt:lpstr>3.5 NumPy中的数据统计与分析</vt:lpstr>
      <vt:lpstr>3.5 NumPy中的数据统计与分析</vt:lpstr>
      <vt:lpstr>3.5 NumPy中的数据统计与分析</vt:lpstr>
      <vt:lpstr>3.5 NumPy中的数据统计与分析</vt:lpstr>
      <vt:lpstr>3.5 NumPy中的数据统计与分析</vt:lpstr>
      <vt:lpstr>3.5 NumPy中的数据统计与分析</vt:lpstr>
      <vt:lpstr>3.5 NumPy中的数据统计与分析</vt:lpstr>
      <vt:lpstr>3.5 NumPy中的数据统计与分析</vt:lpstr>
      <vt:lpstr>3.5 NumPy中的数据统计与分析</vt:lpstr>
      <vt:lpstr>3.5 NumPy中的数据统计与分析</vt:lpstr>
      <vt:lpstr>3.5 NumPy中的数据统计与分析</vt:lpstr>
    </vt:vector>
  </TitlesOfParts>
  <Company>MS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USER-</dc:creator>
  <cp:lastModifiedBy>wx165@qq.com</cp:lastModifiedBy>
  <cp:revision>111</cp:revision>
  <dcterms:created xsi:type="dcterms:W3CDTF">2019-11-26T08:15:08Z</dcterms:created>
  <dcterms:modified xsi:type="dcterms:W3CDTF">2020-01-10T06:44:43Z</dcterms:modified>
</cp:coreProperties>
</file>