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2"/>
  </p:notesMasterIdLst>
  <p:sldIdLst>
    <p:sldId id="285" r:id="rId2"/>
    <p:sldId id="361" r:id="rId3"/>
    <p:sldId id="362" r:id="rId4"/>
    <p:sldId id="363" r:id="rId5"/>
    <p:sldId id="369" r:id="rId6"/>
    <p:sldId id="370" r:id="rId7"/>
    <p:sldId id="371" r:id="rId8"/>
    <p:sldId id="364" r:id="rId9"/>
    <p:sldId id="373" r:id="rId10"/>
    <p:sldId id="374" r:id="rId11"/>
    <p:sldId id="375" r:id="rId12"/>
    <p:sldId id="366" r:id="rId13"/>
    <p:sldId id="359" r:id="rId14"/>
    <p:sldId id="376" r:id="rId15"/>
    <p:sldId id="377" r:id="rId16"/>
    <p:sldId id="378" r:id="rId17"/>
    <p:sldId id="367" r:id="rId18"/>
    <p:sldId id="368" r:id="rId19"/>
    <p:sldId id="379" r:id="rId20"/>
    <p:sldId id="380" r:id="rId21"/>
    <p:sldId id="381" r:id="rId22"/>
    <p:sldId id="382" r:id="rId23"/>
    <p:sldId id="331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83" r:id="rId32"/>
    <p:sldId id="332" r:id="rId33"/>
    <p:sldId id="392" r:id="rId34"/>
    <p:sldId id="393" r:id="rId35"/>
    <p:sldId id="343" r:id="rId36"/>
    <p:sldId id="394" r:id="rId37"/>
    <p:sldId id="391" r:id="rId38"/>
    <p:sldId id="345" r:id="rId39"/>
    <p:sldId id="396" r:id="rId40"/>
    <p:sldId id="395" r:id="rId41"/>
    <p:sldId id="397" r:id="rId42"/>
    <p:sldId id="344" r:id="rId43"/>
    <p:sldId id="346" r:id="rId44"/>
    <p:sldId id="398" r:id="rId45"/>
    <p:sldId id="347" r:id="rId46"/>
    <p:sldId id="399" r:id="rId47"/>
    <p:sldId id="400" r:id="rId48"/>
    <p:sldId id="401" r:id="rId49"/>
    <p:sldId id="348" r:id="rId50"/>
    <p:sldId id="402" r:id="rId51"/>
    <p:sldId id="349" r:id="rId52"/>
    <p:sldId id="403" r:id="rId53"/>
    <p:sldId id="350" r:id="rId54"/>
    <p:sldId id="404" r:id="rId55"/>
    <p:sldId id="351" r:id="rId56"/>
    <p:sldId id="333" r:id="rId57"/>
    <p:sldId id="405" r:id="rId58"/>
    <p:sldId id="334" r:id="rId59"/>
    <p:sldId id="406" r:id="rId60"/>
    <p:sldId id="352" r:id="rId61"/>
    <p:sldId id="407" r:id="rId62"/>
    <p:sldId id="353" r:id="rId63"/>
    <p:sldId id="335" r:id="rId64"/>
    <p:sldId id="354" r:id="rId65"/>
    <p:sldId id="356" r:id="rId66"/>
    <p:sldId id="355" r:id="rId67"/>
    <p:sldId id="357" r:id="rId68"/>
    <p:sldId id="336" r:id="rId69"/>
    <p:sldId id="358" r:id="rId70"/>
    <p:sldId id="360" r:id="rId71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5F5F5F"/>
    <a:srgbClr val="808080"/>
    <a:srgbClr val="000000"/>
    <a:srgbClr val="CC0000"/>
    <a:srgbClr val="5EB4B4"/>
    <a:srgbClr val="488FD6"/>
    <a:srgbClr val="86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05" autoAdjust="0"/>
  </p:normalViewPr>
  <p:slideViewPr>
    <p:cSldViewPr>
      <p:cViewPr varScale="1">
        <p:scale>
          <a:sx n="77" d="100"/>
          <a:sy n="77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865FB784-6F92-4A06-818E-F0E0C06F9D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996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57175" y="228600"/>
            <a:ext cx="8610600" cy="64008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gray">
          <a:xfrm>
            <a:off x="263525" y="2204864"/>
            <a:ext cx="8618538" cy="838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6352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6135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6135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panose="020B0604020202020204" pitchFamily="34" charset="0"/>
              </a:defRPr>
            </a:lvl1pPr>
          </a:lstStyle>
          <a:p>
            <a:fld id="{47F5487D-A24F-43CF-9423-2BEC5E870E0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994" y="3348360"/>
            <a:ext cx="8229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/>
              <a:t>单击此处编辑母版副标题样式</a:t>
            </a:r>
            <a:endParaRPr lang="en-US" altLang="zh-CN" noProof="0" dirty="0"/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 flipH="1">
            <a:off x="0" y="2204864"/>
            <a:ext cx="533400" cy="838200"/>
            <a:chOff x="0" y="1584"/>
            <a:chExt cx="864" cy="1296"/>
          </a:xfrm>
        </p:grpSpPr>
        <p:sp>
          <p:nvSpPr>
            <p:cNvPr id="3104" name="Rectangle 3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5" name="Rectangle 3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6" name="Rectangle 3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8" name="Group 36"/>
          <p:cNvGrpSpPr>
            <a:grpSpLocks/>
          </p:cNvGrpSpPr>
          <p:nvPr/>
        </p:nvGrpSpPr>
        <p:grpSpPr bwMode="auto">
          <a:xfrm>
            <a:off x="8610600" y="2204864"/>
            <a:ext cx="533400" cy="838200"/>
            <a:chOff x="0" y="1584"/>
            <a:chExt cx="864" cy="1296"/>
          </a:xfrm>
        </p:grpSpPr>
        <p:sp>
          <p:nvSpPr>
            <p:cNvPr id="3109" name="Rectangle 37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0" name="Rectangle 38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1" name="Rectangle 39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12" name="Freeform 40"/>
          <p:cNvSpPr>
            <a:spLocks/>
          </p:cNvSpPr>
          <p:nvPr/>
        </p:nvSpPr>
        <p:spPr bwMode="gray">
          <a:xfrm>
            <a:off x="4197350" y="2692152"/>
            <a:ext cx="723900" cy="247650"/>
          </a:xfrm>
          <a:custGeom>
            <a:avLst/>
            <a:gdLst>
              <a:gd name="T0" fmla="*/ 0 w 456"/>
              <a:gd name="T1" fmla="*/ 0 h 156"/>
              <a:gd name="T2" fmla="*/ 236 w 456"/>
              <a:gd name="T3" fmla="*/ 156 h 156"/>
              <a:gd name="T4" fmla="*/ 456 w 456"/>
              <a:gd name="T5" fmla="*/ 0 h 156"/>
              <a:gd name="T6" fmla="*/ 0 w 456"/>
              <a:gd name="T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156">
                <a:moveTo>
                  <a:pt x="0" y="0"/>
                </a:moveTo>
                <a:lnTo>
                  <a:pt x="236" y="156"/>
                </a:lnTo>
                <a:lnTo>
                  <a:pt x="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357264"/>
            <a:ext cx="8339138" cy="5334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altLang="en-US" noProof="0" dirty="0"/>
              <a:t>单击此处编辑母版标题样式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40000"/>
              </a:lnSpc>
              <a:defRPr sz="2200" b="0"/>
            </a:lvl1pPr>
            <a:lvl2pPr>
              <a:lnSpc>
                <a:spcPct val="140000"/>
              </a:lnSpc>
              <a:defRPr sz="22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BD6B0-76F7-4942-8BD6-FCF18CBA2D8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372200" y="64611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23528" y="6421779"/>
            <a:ext cx="23230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Python</a:t>
            </a:r>
            <a:r>
              <a:rPr lang="zh-CN" altLang="en-US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数据分析与可视化</a:t>
            </a:r>
          </a:p>
        </p:txBody>
      </p:sp>
    </p:spTree>
    <p:extLst>
      <p:ext uri="{BB962C8B-B14F-4D97-AF65-F5344CB8AC3E}">
        <p14:creationId xmlns:p14="http://schemas.microsoft.com/office/powerpoint/2010/main" val="68072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Rectangle 59"/>
          <p:cNvSpPr>
            <a:spLocks noChangeArrowheads="1"/>
          </p:cNvSpPr>
          <p:nvPr/>
        </p:nvSpPr>
        <p:spPr bwMode="gray">
          <a:xfrm>
            <a:off x="251520" y="332656"/>
            <a:ext cx="8892480" cy="6096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1520" y="332656"/>
            <a:ext cx="78256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85800" y="1124744"/>
            <a:ext cx="8001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657600" y="64611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fld id="{6ACF7D23-951D-4399-9FEA-F8B2DF1A1144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8676456" y="332656"/>
            <a:ext cx="381000" cy="609600"/>
            <a:chOff x="0" y="1584"/>
            <a:chExt cx="864" cy="1296"/>
          </a:xfrm>
        </p:grpSpPr>
        <p:sp>
          <p:nvSpPr>
            <p:cNvPr id="1086" name="Rectangle 6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200" dirty="0">
                <a:ea typeface="宋体" panose="02010600030101010101" pitchFamily="2" charset="-122"/>
              </a:rPr>
              <a:t>Python</a:t>
            </a:r>
            <a:r>
              <a:rPr lang="zh-CN" altLang="en-US" sz="3200" dirty="0">
                <a:ea typeface="宋体" panose="02010600030101010101" pitchFamily="2" charset="-122"/>
              </a:rPr>
              <a:t>数据分析与可视化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第 </a:t>
            </a:r>
            <a:r>
              <a:rPr lang="en-US" altLang="zh-CN" dirty="0"/>
              <a:t>4 </a:t>
            </a:r>
            <a:r>
              <a:rPr lang="zh-CN" altLang="en-US" dirty="0"/>
              <a:t>章 </a:t>
            </a:r>
            <a:r>
              <a:rPr lang="en-US" altLang="zh-CN" dirty="0"/>
              <a:t>Pandas</a:t>
            </a:r>
            <a:r>
              <a:rPr lang="zh-CN" altLang="en-US" dirty="0"/>
              <a:t>统计分析基础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880F347-98FB-44B5-8BEC-88B422E26E52}"/>
              </a:ext>
            </a:extLst>
          </p:cNvPr>
          <p:cNvSpPr/>
          <p:nvPr/>
        </p:nvSpPr>
        <p:spPr>
          <a:xfrm>
            <a:off x="683568" y="1787656"/>
            <a:ext cx="2504211" cy="506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）通过字典创建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2294654"/>
            <a:ext cx="8375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/>
              <a:t>【例</a:t>
            </a:r>
            <a:r>
              <a:rPr lang="en-US" altLang="zh-CN" sz="2400" dirty="0" smtClean="0"/>
              <a:t>4-7</a:t>
            </a:r>
            <a:r>
              <a:rPr lang="zh-CN" altLang="zh-CN" sz="2400" dirty="0" smtClean="0"/>
              <a:t>】</a:t>
            </a:r>
            <a:r>
              <a:rPr lang="zh-CN" altLang="zh-CN" sz="2400" dirty="0"/>
              <a:t>不同索引数据的自动对齐</a:t>
            </a:r>
            <a:endParaRPr lang="zh-CN" altLang="en-US" sz="2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79235"/>
              </p:ext>
            </p:extLst>
          </p:nvPr>
        </p:nvGraphicFramePr>
        <p:xfrm>
          <a:off x="251520" y="2775293"/>
          <a:ext cx="8784976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0981"/>
                <a:gridCol w="751399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In[7]: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sdata = {'Ohio': 35000, 'Texas': 71000, 'Oregon': 16000, 'Utah': 5000}</a:t>
                      </a:r>
                      <a:endParaRPr lang="zh-CN" sz="16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obj1 = pd.Series(sdata)</a:t>
                      </a:r>
                      <a:endParaRPr lang="zh-CN" sz="16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states = ['California', 'Ohio', 'Oregon', 'Texas']</a:t>
                      </a:r>
                      <a:endParaRPr lang="zh-CN" sz="16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obj2 = pd.Series(sdata, index = states)</a:t>
                      </a:r>
                      <a:endParaRPr lang="zh-CN" sz="16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print(obj1+obj2)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Out[7]: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California         </a:t>
                      </a:r>
                      <a:r>
                        <a:rPr lang="en-US" sz="1600" kern="100" dirty="0" err="1">
                          <a:effectLst/>
                        </a:rPr>
                        <a:t>NaN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Ohio           70000.0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Oregon         32000.0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Texas         142000.0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Utah               </a:t>
                      </a:r>
                      <a:r>
                        <a:rPr lang="en-US" sz="1600" kern="100" dirty="0" err="1">
                          <a:effectLst/>
                        </a:rPr>
                        <a:t>NaN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dtype</a:t>
                      </a:r>
                      <a:r>
                        <a:rPr lang="en-US" sz="1600" kern="100" dirty="0">
                          <a:effectLst/>
                        </a:rPr>
                        <a:t>: float64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335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880F347-98FB-44B5-8BEC-88B422E26E52}"/>
              </a:ext>
            </a:extLst>
          </p:cNvPr>
          <p:cNvSpPr/>
          <p:nvPr/>
        </p:nvSpPr>
        <p:spPr>
          <a:xfrm>
            <a:off x="683568" y="1787656"/>
            <a:ext cx="2504211" cy="506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）通过字典创建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2294654"/>
            <a:ext cx="8375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/>
              <a:t>【例</a:t>
            </a:r>
            <a:r>
              <a:rPr lang="en-US" altLang="zh-CN" sz="2400" dirty="0" smtClean="0"/>
              <a:t>4-8</a:t>
            </a:r>
            <a:r>
              <a:rPr lang="zh-CN" altLang="zh-CN" sz="2400" dirty="0" smtClean="0"/>
              <a:t>】</a:t>
            </a:r>
            <a:r>
              <a:rPr lang="en-US" altLang="zh-CN" sz="2400" dirty="0"/>
              <a:t>Series</a:t>
            </a:r>
            <a:r>
              <a:rPr lang="zh-CN" altLang="zh-CN" sz="2400" dirty="0"/>
              <a:t>索引的修改</a:t>
            </a:r>
            <a:endParaRPr lang="zh-CN" altLang="en-US" sz="2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6469"/>
              </p:ext>
            </p:extLst>
          </p:nvPr>
        </p:nvGraphicFramePr>
        <p:xfrm>
          <a:off x="459830" y="3068960"/>
          <a:ext cx="7928593" cy="274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3858"/>
                <a:gridCol w="662473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In[8]: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obj = pd.Series([4,7,-3,2])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obj.index = ['Bob', 'Steve', 'Jeff', 'Ryan']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print(obj)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Out[8]: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Bob     4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Steve    7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Jeff     -3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Ryan    2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dtype</a:t>
                      </a:r>
                      <a:r>
                        <a:rPr lang="en-US" sz="1800" kern="100" dirty="0">
                          <a:effectLst/>
                        </a:rPr>
                        <a:t>: int64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121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7B10995B-0187-41F6-A932-8639CEFE27CC}"/>
              </a:ext>
            </a:extLst>
          </p:cNvPr>
          <p:cNvSpPr txBox="1">
            <a:spLocks/>
          </p:cNvSpPr>
          <p:nvPr/>
        </p:nvSpPr>
        <p:spPr bwMode="gray">
          <a:xfrm>
            <a:off x="421196" y="2027312"/>
            <a:ext cx="8435280" cy="298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50000"/>
              </a:lnSpc>
              <a:buNone/>
            </a:pPr>
            <a:r>
              <a:rPr lang="en-US" altLang="zh-CN" b="0" dirty="0"/>
              <a:t>      </a:t>
            </a:r>
            <a:r>
              <a:rPr lang="en-US" altLang="zh-CN" b="0" dirty="0" err="1"/>
              <a:t>DataFrame</a:t>
            </a:r>
            <a:r>
              <a:rPr lang="zh-CN" altLang="en-US" b="0" dirty="0"/>
              <a:t>是一个表格型的数据结构，它含有一组有序的列，每列可以是不同的值类型（数值、字符串、布尔值等）。</a:t>
            </a:r>
            <a:endParaRPr lang="en-US" altLang="zh-CN" b="0" dirty="0"/>
          </a:p>
          <a:p>
            <a:pPr marL="0" lvl="1" indent="0" algn="just">
              <a:lnSpc>
                <a:spcPct val="150000"/>
              </a:lnSpc>
              <a:buNone/>
            </a:pPr>
            <a:r>
              <a:rPr lang="en-US" altLang="zh-CN" b="0" dirty="0"/>
              <a:t>      </a:t>
            </a:r>
            <a:r>
              <a:rPr lang="en-US" altLang="zh-CN" b="0" dirty="0" err="1"/>
              <a:t>DataFrame</a:t>
            </a:r>
            <a:r>
              <a:rPr lang="zh-CN" altLang="en-US" b="0" dirty="0"/>
              <a:t>既有行索引也有列索引，它可以被看做由</a:t>
            </a:r>
            <a:r>
              <a:rPr lang="en-US" altLang="zh-CN" b="0" dirty="0"/>
              <a:t>Series</a:t>
            </a:r>
            <a:r>
              <a:rPr lang="zh-CN" altLang="en-US" b="0" dirty="0"/>
              <a:t>组成的字典（共用同一个索引）。</a:t>
            </a:r>
            <a:endParaRPr lang="en-US" altLang="zh-CN" b="0" dirty="0"/>
          </a:p>
        </p:txBody>
      </p:sp>
    </p:spTree>
    <p:extLst>
      <p:ext uri="{BB962C8B-B14F-4D97-AF65-F5344CB8AC3E}">
        <p14:creationId xmlns:p14="http://schemas.microsoft.com/office/powerpoint/2010/main" val="578824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942256"/>
            <a:ext cx="843528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en-US" altLang="zh-CN" sz="2800" dirty="0" err="1"/>
              <a:t>DataFrame</a:t>
            </a:r>
            <a:r>
              <a:rPr lang="zh-CN" altLang="en-US" sz="2800" dirty="0"/>
              <a:t>的创建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dirty="0"/>
              <a:t>格式：</a:t>
            </a:r>
            <a:endParaRPr lang="en-US" altLang="zh-CN" dirty="0"/>
          </a:p>
          <a:p>
            <a:pPr marL="0" indent="0">
              <a:buNone/>
            </a:pPr>
            <a:r>
              <a:rPr lang="it-IT" altLang="zh-CN" dirty="0"/>
              <a:t>pd.DataFrame(data=None, index=None, columns=None, dtype=None, copy=False)</a:t>
            </a:r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609652"/>
              </p:ext>
            </p:extLst>
          </p:nvPr>
        </p:nvGraphicFramePr>
        <p:xfrm>
          <a:off x="477170" y="3170458"/>
          <a:ext cx="7983980" cy="3171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5228"/>
                <a:gridCol w="676875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In[9]:</a:t>
                      </a:r>
                      <a:endParaRPr lang="zh-CN" sz="13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data = {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   'name':['</a:t>
                      </a:r>
                      <a:r>
                        <a:rPr lang="zh-CN" sz="1300" kern="100" dirty="0">
                          <a:effectLst/>
                        </a:rPr>
                        <a:t>张三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李四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王五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小明</a:t>
                      </a:r>
                      <a:r>
                        <a:rPr lang="en-US" sz="1300" kern="100" dirty="0">
                          <a:effectLst/>
                        </a:rPr>
                        <a:t>'],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   'sex':['female', 'female', 'male', 'male'],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   'year':[2001, 2001, 2003, 2002],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   'city':['</a:t>
                      </a:r>
                      <a:r>
                        <a:rPr lang="zh-CN" sz="1300" kern="100" dirty="0">
                          <a:effectLst/>
                        </a:rPr>
                        <a:t>北京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上海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广州</a:t>
                      </a:r>
                      <a:r>
                        <a:rPr lang="en-US" sz="1300" kern="100" dirty="0">
                          <a:effectLst/>
                        </a:rPr>
                        <a:t>', '</a:t>
                      </a:r>
                      <a:r>
                        <a:rPr lang="zh-CN" sz="1300" kern="100" dirty="0">
                          <a:effectLst/>
                        </a:rPr>
                        <a:t>北京</a:t>
                      </a:r>
                      <a:r>
                        <a:rPr lang="en-US" sz="1300" kern="100" dirty="0">
                          <a:effectLst/>
                        </a:rPr>
                        <a:t>']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}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 err="1">
                          <a:effectLst/>
                        </a:rPr>
                        <a:t>df</a:t>
                      </a:r>
                      <a:r>
                        <a:rPr lang="en-US" sz="1300" kern="100" dirty="0">
                          <a:effectLst/>
                        </a:rPr>
                        <a:t> = </a:t>
                      </a:r>
                      <a:r>
                        <a:rPr lang="en-US" sz="1300" kern="100" dirty="0" err="1">
                          <a:effectLst/>
                        </a:rPr>
                        <a:t>pd.DataFrame</a:t>
                      </a:r>
                      <a:r>
                        <a:rPr lang="en-US" sz="1300" kern="100" dirty="0">
                          <a:effectLst/>
                        </a:rPr>
                        <a:t>(data)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print(</a:t>
                      </a:r>
                      <a:r>
                        <a:rPr lang="en-US" sz="1300" kern="100" dirty="0" err="1">
                          <a:effectLst/>
                        </a:rPr>
                        <a:t>df</a:t>
                      </a:r>
                      <a:r>
                        <a:rPr lang="en-US" sz="1300" kern="100" dirty="0">
                          <a:effectLst/>
                        </a:rPr>
                        <a:t>)</a:t>
                      </a:r>
                      <a:endParaRPr lang="zh-CN" sz="13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Out[9]:</a:t>
                      </a:r>
                      <a:endParaRPr lang="zh-CN" sz="13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  name     sex  year city</a:t>
                      </a:r>
                      <a:endParaRPr lang="zh-CN" sz="13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0   </a:t>
                      </a:r>
                      <a:r>
                        <a:rPr lang="zh-CN" sz="1300" kern="100" dirty="0">
                          <a:effectLst/>
                        </a:rPr>
                        <a:t>张三</a:t>
                      </a:r>
                      <a:r>
                        <a:rPr lang="en-US" sz="1300" kern="100" dirty="0">
                          <a:effectLst/>
                        </a:rPr>
                        <a:t>  female  2001   </a:t>
                      </a:r>
                      <a:r>
                        <a:rPr lang="zh-CN" sz="1300" kern="100" dirty="0">
                          <a:effectLst/>
                        </a:rPr>
                        <a:t>北京</a:t>
                      </a: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1   </a:t>
                      </a:r>
                      <a:r>
                        <a:rPr lang="zh-CN" sz="1300" kern="100" dirty="0">
                          <a:effectLst/>
                        </a:rPr>
                        <a:t>李四</a:t>
                      </a:r>
                      <a:r>
                        <a:rPr lang="en-US" sz="1300" kern="100" dirty="0">
                          <a:effectLst/>
                        </a:rPr>
                        <a:t>  female  2001   </a:t>
                      </a:r>
                      <a:r>
                        <a:rPr lang="zh-CN" sz="1300" kern="100" dirty="0">
                          <a:effectLst/>
                        </a:rPr>
                        <a:t>上海</a:t>
                      </a: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2   </a:t>
                      </a:r>
                      <a:r>
                        <a:rPr lang="zh-CN" sz="1300" kern="100" dirty="0">
                          <a:effectLst/>
                        </a:rPr>
                        <a:t>王五</a:t>
                      </a:r>
                      <a:r>
                        <a:rPr lang="en-US" sz="1300" kern="100" dirty="0">
                          <a:effectLst/>
                        </a:rPr>
                        <a:t>    male  2003   </a:t>
                      </a:r>
                      <a:r>
                        <a:rPr lang="zh-CN" sz="1300" kern="100" dirty="0">
                          <a:effectLst/>
                        </a:rPr>
                        <a:t>广州</a:t>
                      </a: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3   </a:t>
                      </a:r>
                      <a:r>
                        <a:rPr lang="zh-CN" sz="1300" kern="100" dirty="0">
                          <a:effectLst/>
                        </a:rPr>
                        <a:t>小明</a:t>
                      </a:r>
                      <a:r>
                        <a:rPr lang="en-US" sz="1300" kern="100" dirty="0">
                          <a:effectLst/>
                        </a:rPr>
                        <a:t>    male  2002   </a:t>
                      </a:r>
                      <a:r>
                        <a:rPr lang="zh-CN" sz="1300" kern="100" dirty="0">
                          <a:effectLst/>
                        </a:rPr>
                        <a:t>北京</a:t>
                      </a:r>
                      <a:endParaRPr lang="zh-CN" sz="13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04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942256"/>
            <a:ext cx="8435280" cy="126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en-US" altLang="zh-CN" sz="2800" dirty="0" err="1"/>
              <a:t>DataFrame</a:t>
            </a:r>
            <a:r>
              <a:rPr lang="zh-CN" altLang="en-US" sz="2800" dirty="0"/>
              <a:t>的创建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4-10</a:t>
            </a:r>
            <a:r>
              <a:rPr lang="zh-CN" altLang="zh-CN" dirty="0"/>
              <a:t>】</a:t>
            </a:r>
            <a:r>
              <a:rPr lang="en-US" altLang="zh-CN" dirty="0" err="1"/>
              <a:t>DataFrame</a:t>
            </a:r>
            <a:r>
              <a:rPr lang="zh-CN" altLang="zh-CN" dirty="0"/>
              <a:t>的索引</a:t>
            </a:r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330675"/>
              </p:ext>
            </p:extLst>
          </p:nvPr>
        </p:nvGraphicFramePr>
        <p:xfrm>
          <a:off x="393402" y="2265189"/>
          <a:ext cx="8571086" cy="205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6310"/>
                <a:gridCol w="6984776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In[10]: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df1 = pd.DataFrame(data, columns = ['name', 'year', 'sex', 'city'])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print(df1)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Out[10]: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 dirty="0">
                          <a:effectLst/>
                        </a:rPr>
                        <a:t>name  year     sex city0   </a:t>
                      </a:r>
                      <a:r>
                        <a:rPr lang="zh-CN" sz="2000" kern="100" dirty="0">
                          <a:effectLst/>
                        </a:rPr>
                        <a:t>张三</a:t>
                      </a:r>
                      <a:r>
                        <a:rPr lang="en-US" sz="2000" kern="100" dirty="0">
                          <a:effectLst/>
                        </a:rPr>
                        <a:t>  2001  female   </a:t>
                      </a:r>
                      <a:r>
                        <a:rPr lang="zh-CN" sz="2000" kern="100" dirty="0">
                          <a:effectLst/>
                        </a:rPr>
                        <a:t>北京</a:t>
                      </a:r>
                      <a:r>
                        <a:rPr lang="en-US" sz="2000" kern="100" dirty="0">
                          <a:effectLst/>
                        </a:rPr>
                        <a:t>1   </a:t>
                      </a:r>
                      <a:r>
                        <a:rPr lang="zh-CN" sz="2000" kern="100" dirty="0">
                          <a:effectLst/>
                        </a:rPr>
                        <a:t>李四</a:t>
                      </a:r>
                      <a:r>
                        <a:rPr lang="en-US" sz="2000" kern="100" dirty="0">
                          <a:effectLst/>
                        </a:rPr>
                        <a:t>  2001  female   </a:t>
                      </a:r>
                      <a:r>
                        <a:rPr lang="zh-CN" sz="2000" kern="100" dirty="0">
                          <a:effectLst/>
                        </a:rPr>
                        <a:t>上海</a:t>
                      </a:r>
                      <a:r>
                        <a:rPr lang="en-US" sz="2000" kern="100" dirty="0">
                          <a:effectLst/>
                        </a:rPr>
                        <a:t>2   </a:t>
                      </a:r>
                      <a:r>
                        <a:rPr lang="zh-CN" sz="2000" kern="100" dirty="0">
                          <a:effectLst/>
                        </a:rPr>
                        <a:t>王五</a:t>
                      </a:r>
                      <a:r>
                        <a:rPr lang="en-US" sz="2000" kern="100" dirty="0">
                          <a:effectLst/>
                        </a:rPr>
                        <a:t>  2003    male   </a:t>
                      </a:r>
                      <a:r>
                        <a:rPr lang="zh-CN" sz="2000" kern="100" dirty="0">
                          <a:effectLst/>
                        </a:rPr>
                        <a:t>广州</a:t>
                      </a:r>
                      <a:r>
                        <a:rPr lang="en-US" sz="2000" kern="100" dirty="0">
                          <a:effectLst/>
                        </a:rPr>
                        <a:t>3   </a:t>
                      </a:r>
                      <a:r>
                        <a:rPr lang="zh-CN" sz="2000" kern="100" dirty="0">
                          <a:effectLst/>
                        </a:rPr>
                        <a:t>小明</a:t>
                      </a:r>
                      <a:r>
                        <a:rPr lang="en-US" sz="2000" kern="100" dirty="0">
                          <a:effectLst/>
                        </a:rPr>
                        <a:t>  2002    male   </a:t>
                      </a:r>
                      <a:r>
                        <a:rPr lang="zh-CN" sz="2000" kern="100" dirty="0">
                          <a:effectLst/>
                        </a:rPr>
                        <a:t>北京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11560" y="5085184"/>
            <a:ext cx="82318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Series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一样，如果传入的列在数据中找不到，就会产生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NA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62285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942256"/>
            <a:ext cx="8435280" cy="126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en-US" altLang="zh-CN" sz="2800" dirty="0" err="1"/>
              <a:t>DataFrame</a:t>
            </a:r>
            <a:r>
              <a:rPr lang="zh-CN" altLang="en-US" sz="2800" dirty="0"/>
              <a:t>的创建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 smtClean="0"/>
              <a:t>4-11</a:t>
            </a:r>
            <a:r>
              <a:rPr lang="zh-CN" altLang="zh-CN" dirty="0" smtClean="0"/>
              <a:t>】</a:t>
            </a:r>
            <a:r>
              <a:rPr lang="en-US" altLang="zh-CN" dirty="0" err="1"/>
              <a:t>DataFrame</a:t>
            </a:r>
            <a:r>
              <a:rPr lang="zh-CN" altLang="zh-CN" dirty="0"/>
              <a:t>创建时的空缺值</a:t>
            </a:r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611560" y="5216554"/>
            <a:ext cx="8231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err="1"/>
              <a:t>DataFrame</a:t>
            </a:r>
            <a:r>
              <a:rPr lang="zh-CN" altLang="zh-CN" sz="2400" dirty="0"/>
              <a:t>构造函数的</a:t>
            </a:r>
            <a:r>
              <a:rPr lang="en-US" altLang="zh-CN" sz="2400" dirty="0"/>
              <a:t>columns</a:t>
            </a:r>
            <a:r>
              <a:rPr lang="zh-CN" altLang="zh-CN" sz="2400" dirty="0"/>
              <a:t>函数给出列的名字，</a:t>
            </a:r>
            <a:r>
              <a:rPr lang="en-US" altLang="zh-CN" sz="2400" dirty="0"/>
              <a:t>index</a:t>
            </a:r>
            <a:r>
              <a:rPr lang="zh-CN" altLang="zh-CN" sz="2400" dirty="0"/>
              <a:t>给出</a:t>
            </a:r>
            <a:r>
              <a:rPr lang="en-US" altLang="zh-CN" sz="2400" dirty="0"/>
              <a:t>label</a:t>
            </a:r>
            <a:r>
              <a:rPr lang="zh-CN" altLang="zh-CN" sz="2400" dirty="0"/>
              <a:t>标签</a:t>
            </a:r>
            <a:endParaRPr lang="zh-CN" altLang="en-US" sz="2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837979"/>
              </p:ext>
            </p:extLst>
          </p:nvPr>
        </p:nvGraphicFramePr>
        <p:xfrm>
          <a:off x="755576" y="2420888"/>
          <a:ext cx="7776864" cy="2674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6336704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In[11] 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318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df2 = 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pd.DataFrame</a:t>
                      </a:r>
                      <a:r>
                        <a:rPr lang="en-US" altLang="zh-CN" sz="1800" kern="100" dirty="0" smtClean="0">
                          <a:effectLst/>
                        </a:rPr>
                        <a:t>(data, columns = ['name', 'year', 'sex', '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city','address</a:t>
                      </a:r>
                      <a:r>
                        <a:rPr lang="en-US" altLang="zh-CN" sz="1800" kern="100" dirty="0" smtClean="0">
                          <a:effectLst/>
                        </a:rPr>
                        <a:t>'])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marL="4318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print(df2)</a:t>
                      </a:r>
                      <a:endParaRPr lang="zh-CN" altLang="zh-CN" sz="18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/>
                      <a:endParaRPr lang="zh-CN" altLang="en-US" sz="18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Out[11]: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00" dirty="0">
                          <a:effectLst/>
                        </a:rPr>
                        <a:t>name  year     sex city </a:t>
                      </a:r>
                      <a:r>
                        <a:rPr lang="en-US" sz="1800" kern="100" dirty="0" smtClean="0">
                          <a:effectLst/>
                        </a:rPr>
                        <a:t>address</a:t>
                      </a:r>
                    </a:p>
                    <a:p>
                      <a:pPr algn="l"/>
                      <a:r>
                        <a:rPr lang="en-US" sz="1800" kern="100" dirty="0" smtClean="0">
                          <a:effectLst/>
                        </a:rPr>
                        <a:t>0   </a:t>
                      </a:r>
                      <a:r>
                        <a:rPr lang="zh-CN" sz="1800" kern="100" dirty="0">
                          <a:effectLst/>
                        </a:rPr>
                        <a:t>张三</a:t>
                      </a:r>
                      <a:r>
                        <a:rPr lang="en-US" sz="1800" kern="100" dirty="0">
                          <a:effectLst/>
                        </a:rPr>
                        <a:t>  2001  female   </a:t>
                      </a:r>
                      <a:r>
                        <a:rPr lang="zh-CN" sz="1800" kern="100" dirty="0">
                          <a:effectLst/>
                        </a:rPr>
                        <a:t>北京</a:t>
                      </a:r>
                      <a:r>
                        <a:rPr lang="en-US" sz="1800" kern="100" dirty="0">
                          <a:effectLst/>
                        </a:rPr>
                        <a:t>     </a:t>
                      </a:r>
                      <a:r>
                        <a:rPr lang="en-US" sz="1800" kern="100" dirty="0" err="1" smtClean="0">
                          <a:effectLst/>
                        </a:rPr>
                        <a:t>NaN</a:t>
                      </a:r>
                      <a:endParaRPr lang="en-US" sz="1800" kern="100" dirty="0" smtClean="0">
                        <a:effectLst/>
                      </a:endParaRPr>
                    </a:p>
                    <a:p>
                      <a:pPr marL="342900" indent="-342900" algn="l">
                        <a:buAutoNum type="arabicPlain"/>
                      </a:pPr>
                      <a:r>
                        <a:rPr lang="zh-CN" sz="1800" kern="100" dirty="0" smtClean="0">
                          <a:effectLst/>
                        </a:rPr>
                        <a:t>李</a:t>
                      </a:r>
                      <a:r>
                        <a:rPr lang="zh-CN" sz="1800" kern="100" dirty="0">
                          <a:effectLst/>
                        </a:rPr>
                        <a:t>四</a:t>
                      </a:r>
                      <a:r>
                        <a:rPr lang="en-US" sz="1800" kern="100" dirty="0">
                          <a:effectLst/>
                        </a:rPr>
                        <a:t>  2001  female   </a:t>
                      </a:r>
                      <a:r>
                        <a:rPr lang="zh-CN" sz="1800" kern="100" dirty="0">
                          <a:effectLst/>
                        </a:rPr>
                        <a:t>上海</a:t>
                      </a:r>
                      <a:r>
                        <a:rPr lang="en-US" sz="1800" kern="100" dirty="0">
                          <a:effectLst/>
                        </a:rPr>
                        <a:t>     </a:t>
                      </a:r>
                      <a:r>
                        <a:rPr lang="en-US" sz="1800" kern="100" dirty="0" err="1" smtClean="0">
                          <a:effectLst/>
                        </a:rPr>
                        <a:t>NaN</a:t>
                      </a:r>
                      <a:endParaRPr lang="en-US" sz="1800" kern="100" dirty="0" smtClean="0">
                        <a:effectLst/>
                      </a:endParaRPr>
                    </a:p>
                    <a:p>
                      <a:pPr marL="342900" indent="-342900" algn="l">
                        <a:buAutoNum type="arabicPlain"/>
                      </a:pPr>
                      <a:r>
                        <a:rPr lang="zh-CN" sz="1800" kern="100" dirty="0" smtClean="0">
                          <a:effectLst/>
                        </a:rPr>
                        <a:t>王</a:t>
                      </a:r>
                      <a:r>
                        <a:rPr lang="zh-CN" sz="1800" kern="100" dirty="0">
                          <a:effectLst/>
                        </a:rPr>
                        <a:t>五</a:t>
                      </a:r>
                      <a:r>
                        <a:rPr lang="en-US" sz="1800" kern="100" dirty="0">
                          <a:effectLst/>
                        </a:rPr>
                        <a:t>  2003    male   </a:t>
                      </a:r>
                      <a:r>
                        <a:rPr lang="zh-CN" sz="1800" kern="100" dirty="0">
                          <a:effectLst/>
                        </a:rPr>
                        <a:t>广州</a:t>
                      </a:r>
                      <a:r>
                        <a:rPr lang="en-US" sz="1800" kern="100" dirty="0">
                          <a:effectLst/>
                        </a:rPr>
                        <a:t>     </a:t>
                      </a:r>
                      <a:r>
                        <a:rPr lang="en-US" sz="1800" kern="100" dirty="0" err="1" smtClean="0">
                          <a:effectLst/>
                        </a:rPr>
                        <a:t>NaN</a:t>
                      </a:r>
                      <a:endParaRPr lang="en-US" sz="1800" kern="100" dirty="0" smtClean="0">
                        <a:effectLst/>
                      </a:endParaRPr>
                    </a:p>
                    <a:p>
                      <a:pPr marL="342900" indent="-342900" algn="l">
                        <a:buAutoNum type="arabicPlain"/>
                      </a:pP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zh-CN" sz="1800" kern="100" dirty="0">
                          <a:effectLst/>
                        </a:rPr>
                        <a:t>小明</a:t>
                      </a:r>
                      <a:r>
                        <a:rPr lang="en-US" sz="1800" kern="100" dirty="0">
                          <a:effectLst/>
                        </a:rPr>
                        <a:t>  2002    male   </a:t>
                      </a:r>
                      <a:r>
                        <a:rPr lang="zh-CN" sz="1800" kern="100" dirty="0">
                          <a:effectLst/>
                        </a:rPr>
                        <a:t>北京</a:t>
                      </a:r>
                      <a:r>
                        <a:rPr lang="en-US" sz="1800" kern="100" dirty="0">
                          <a:effectLst/>
                        </a:rPr>
                        <a:t>     </a:t>
                      </a:r>
                      <a:r>
                        <a:rPr lang="en-US" sz="1800" kern="100" dirty="0" err="1">
                          <a:effectLst/>
                        </a:rPr>
                        <a:t>NaN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8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942256"/>
            <a:ext cx="8435280" cy="126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en-US" altLang="zh-CN" sz="2800" dirty="0" err="1"/>
              <a:t>DataFrame</a:t>
            </a:r>
            <a:r>
              <a:rPr lang="zh-CN" altLang="en-US" sz="2800" dirty="0"/>
              <a:t>的创建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 smtClean="0"/>
              <a:t>4-12</a:t>
            </a:r>
            <a:r>
              <a:rPr lang="zh-CN" altLang="zh-CN" dirty="0" smtClean="0"/>
              <a:t>】</a:t>
            </a:r>
            <a:r>
              <a:rPr lang="en-US" altLang="zh-CN" dirty="0" err="1"/>
              <a:t>DataFrame</a:t>
            </a:r>
            <a:r>
              <a:rPr lang="zh-CN" altLang="zh-CN" dirty="0"/>
              <a:t>创建时指定列名</a:t>
            </a:r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45565"/>
              </p:ext>
            </p:extLst>
          </p:nvPr>
        </p:nvGraphicFramePr>
        <p:xfrm>
          <a:off x="627365" y="2348880"/>
          <a:ext cx="7689051" cy="2624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0339"/>
                <a:gridCol w="640871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In[12]: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df3 =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pd.DataFrame</a:t>
                      </a:r>
                      <a:r>
                        <a:rPr lang="en-US" altLang="zh-CN" sz="2000" kern="100" dirty="0" smtClean="0">
                          <a:effectLst/>
                        </a:rPr>
                        <a:t>(data, columns = ['name', 'sex', 'year', 'city'], index = ['a', 'b', 'c', 'd'])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print(df3)</a:t>
                      </a:r>
                      <a:endParaRPr lang="zh-CN" altLang="en-US" sz="20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Out[12]: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 dirty="0" smtClean="0">
                          <a:effectLst/>
                        </a:rPr>
                        <a:t>name     </a:t>
                      </a:r>
                      <a:r>
                        <a:rPr lang="en-US" sz="2000" kern="100" dirty="0">
                          <a:effectLst/>
                        </a:rPr>
                        <a:t>sex     year   </a:t>
                      </a:r>
                      <a:r>
                        <a:rPr lang="en-US" sz="2000" kern="100" dirty="0" smtClean="0">
                          <a:effectLst/>
                        </a:rPr>
                        <a:t>city</a:t>
                      </a:r>
                    </a:p>
                    <a:p>
                      <a:r>
                        <a:rPr lang="en-US" sz="2000" kern="100" dirty="0" smtClean="0">
                          <a:effectLst/>
                        </a:rPr>
                        <a:t>a   </a:t>
                      </a:r>
                      <a:r>
                        <a:rPr lang="zh-CN" sz="2000" kern="100" dirty="0">
                          <a:effectLst/>
                        </a:rPr>
                        <a:t>张三</a:t>
                      </a:r>
                      <a:r>
                        <a:rPr lang="en-US" sz="2000" kern="100" dirty="0">
                          <a:effectLst/>
                        </a:rPr>
                        <a:t>  female  2001   </a:t>
                      </a:r>
                      <a:r>
                        <a:rPr lang="zh-CN" sz="2000" kern="100" dirty="0" smtClean="0">
                          <a:effectLst/>
                        </a:rPr>
                        <a:t>北京</a:t>
                      </a:r>
                      <a:endParaRPr lang="en-US" altLang="zh-CN" sz="2000" kern="100" dirty="0" smtClean="0">
                        <a:effectLst/>
                      </a:endParaRPr>
                    </a:p>
                    <a:p>
                      <a:r>
                        <a:rPr lang="en-US" sz="2000" kern="100" dirty="0" smtClean="0">
                          <a:effectLst/>
                        </a:rPr>
                        <a:t>b   </a:t>
                      </a:r>
                      <a:r>
                        <a:rPr lang="zh-CN" sz="2000" kern="100" dirty="0">
                          <a:effectLst/>
                        </a:rPr>
                        <a:t>李四</a:t>
                      </a:r>
                      <a:r>
                        <a:rPr lang="en-US" sz="2000" kern="100" dirty="0">
                          <a:effectLst/>
                        </a:rPr>
                        <a:t>  female  2001   </a:t>
                      </a:r>
                      <a:r>
                        <a:rPr lang="zh-CN" sz="2000" kern="100" dirty="0" smtClean="0">
                          <a:effectLst/>
                        </a:rPr>
                        <a:t>上海</a:t>
                      </a:r>
                      <a:endParaRPr lang="en-US" altLang="zh-CN" sz="2000" kern="100" dirty="0" smtClean="0">
                        <a:effectLst/>
                      </a:endParaRPr>
                    </a:p>
                    <a:p>
                      <a:r>
                        <a:rPr lang="en-US" sz="2000" kern="100" dirty="0" smtClean="0">
                          <a:effectLst/>
                        </a:rPr>
                        <a:t>c   </a:t>
                      </a:r>
                      <a:r>
                        <a:rPr lang="zh-CN" sz="2000" kern="100" dirty="0">
                          <a:effectLst/>
                        </a:rPr>
                        <a:t>王五</a:t>
                      </a:r>
                      <a:r>
                        <a:rPr lang="en-US" sz="2000" kern="100" dirty="0">
                          <a:effectLst/>
                        </a:rPr>
                        <a:t>    male  2003   </a:t>
                      </a:r>
                      <a:r>
                        <a:rPr lang="zh-CN" sz="2000" kern="100" dirty="0" smtClean="0">
                          <a:effectLst/>
                        </a:rPr>
                        <a:t>广州</a:t>
                      </a:r>
                      <a:endParaRPr lang="en-US" altLang="zh-CN" sz="2000" kern="100" dirty="0" smtClean="0">
                        <a:effectLst/>
                      </a:endParaRPr>
                    </a:p>
                    <a:p>
                      <a:r>
                        <a:rPr lang="en-US" sz="2000" kern="100" dirty="0" smtClean="0">
                          <a:effectLst/>
                        </a:rPr>
                        <a:t>d   </a:t>
                      </a:r>
                      <a:r>
                        <a:rPr lang="zh-CN" sz="2000" kern="100" dirty="0">
                          <a:effectLst/>
                        </a:rPr>
                        <a:t>小明</a:t>
                      </a:r>
                      <a:r>
                        <a:rPr lang="en-US" sz="2000" kern="100" dirty="0">
                          <a:effectLst/>
                        </a:rPr>
                        <a:t>    male  2002   </a:t>
                      </a:r>
                      <a:r>
                        <a:rPr lang="zh-CN" sz="2000" kern="100" dirty="0">
                          <a:effectLst/>
                        </a:rPr>
                        <a:t>北京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040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2"/>
            </a:pPr>
            <a:r>
              <a:rPr lang="en-US" altLang="zh-CN" sz="2800" dirty="0" err="1"/>
              <a:t>DataFrame</a:t>
            </a:r>
            <a:r>
              <a:rPr lang="zh-CN" altLang="en-US" sz="2800" dirty="0"/>
              <a:t>的属性</a:t>
            </a:r>
            <a:endParaRPr lang="en-US" altLang="zh-CN" sz="2800" dirty="0"/>
          </a:p>
        </p:txBody>
      </p:sp>
      <p:graphicFrame>
        <p:nvGraphicFramePr>
          <p:cNvPr id="10" name="Group 2">
            <a:extLst>
              <a:ext uri="{FF2B5EF4-FFF2-40B4-BE49-F238E27FC236}">
                <a16:creationId xmlns="" xmlns:a16="http://schemas.microsoft.com/office/drawing/2014/main" id="{BDAEC846-32DD-484E-8B22-99C40DF05C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7733012"/>
              </p:ext>
            </p:extLst>
          </p:nvPr>
        </p:nvGraphicFramePr>
        <p:xfrm>
          <a:off x="1619672" y="2348880"/>
          <a:ext cx="5328592" cy="326877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847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813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函数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返回值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元素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index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索引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columns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列名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dtypes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size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元素个数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0468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ndim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维度数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5039"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shape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66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数据形状（行列数目）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0" marR="91430" marT="45724" marB="45724" anchor="ctr" horzOverflow="overflow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824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4.1.3 </a:t>
            </a:r>
            <a:r>
              <a:rPr lang="zh-CN" altLang="en-US" sz="2800" dirty="0">
                <a:solidFill>
                  <a:srgbClr val="0070C0"/>
                </a:solidFill>
              </a:rPr>
              <a:t> 索引对象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251520" y="2028354"/>
            <a:ext cx="8291264" cy="1555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200" b="0" dirty="0"/>
              <a:t>      </a:t>
            </a:r>
            <a:r>
              <a:rPr lang="en-US" altLang="zh-CN" sz="2200" b="0" dirty="0"/>
              <a:t>Pandas</a:t>
            </a:r>
            <a:r>
              <a:rPr lang="zh-CN" altLang="en-US" sz="2200" b="0" dirty="0"/>
              <a:t>的索引对象负责管理轴标签和其他元数据（比如轴名称等）。构建</a:t>
            </a:r>
            <a:r>
              <a:rPr lang="en-US" altLang="zh-CN" sz="2200" b="0" dirty="0"/>
              <a:t>Series</a:t>
            </a:r>
            <a:r>
              <a:rPr lang="zh-CN" altLang="en-US" sz="2200" b="0" dirty="0"/>
              <a:t>或 </a:t>
            </a:r>
            <a:r>
              <a:rPr lang="en-US" altLang="zh-CN" sz="2200" b="0" dirty="0" err="1"/>
              <a:t>DataFrame</a:t>
            </a:r>
            <a:r>
              <a:rPr lang="zh-CN" altLang="en-US" sz="2200" b="0" dirty="0"/>
              <a:t>时，所用到的任何数组或其他序列的标签都会被转换成一个</a:t>
            </a:r>
            <a:r>
              <a:rPr lang="en-US" altLang="zh-CN" sz="2200" b="0" dirty="0"/>
              <a:t>Index</a:t>
            </a:r>
            <a:r>
              <a:rPr lang="zh-CN" altLang="en-US" sz="2200" b="0" dirty="0"/>
              <a:t>。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</p:spTree>
    <p:extLst>
      <p:ext uri="{BB962C8B-B14F-4D97-AF65-F5344CB8AC3E}">
        <p14:creationId xmlns:p14="http://schemas.microsoft.com/office/powerpoint/2010/main" val="98841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4.1.3 </a:t>
            </a:r>
            <a:r>
              <a:rPr lang="zh-CN" altLang="en-US" sz="2800" dirty="0">
                <a:solidFill>
                  <a:srgbClr val="0070C0"/>
                </a:solidFill>
              </a:rPr>
              <a:t> 索引对象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395536" y="1836134"/>
            <a:ext cx="8291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/>
              <a:t>【</a:t>
            </a:r>
            <a:r>
              <a:rPr lang="zh-CN" altLang="zh-CN" sz="2400" dirty="0"/>
              <a:t>例</a:t>
            </a:r>
            <a:r>
              <a:rPr lang="en-US" altLang="zh-CN" sz="2400" dirty="0"/>
              <a:t>4-13</a:t>
            </a:r>
            <a:r>
              <a:rPr lang="zh-CN" altLang="zh-CN" sz="2400" dirty="0"/>
              <a:t>】显示</a:t>
            </a:r>
            <a:r>
              <a:rPr lang="en-US" altLang="zh-CN" sz="2400" dirty="0" err="1"/>
              <a:t>DataFrame</a:t>
            </a:r>
            <a:r>
              <a:rPr lang="zh-CN" altLang="zh-CN" sz="2400" dirty="0"/>
              <a:t>的索引和列</a:t>
            </a:r>
            <a:r>
              <a:rPr lang="zh-CN" altLang="en-US" sz="2200" b="0" dirty="0" smtClean="0"/>
              <a:t>。</a:t>
            </a:r>
            <a:endParaRPr lang="zh-CN" altLang="en-US" sz="2200" b="0" dirty="0"/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902038"/>
              </p:ext>
            </p:extLst>
          </p:nvPr>
        </p:nvGraphicFramePr>
        <p:xfrm>
          <a:off x="749470" y="2641811"/>
          <a:ext cx="8093922" cy="3703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274"/>
                <a:gridCol w="657564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In[13]</a:t>
                      </a:r>
                      <a:r>
                        <a:rPr lang="zh-CN" sz="1800" kern="100">
                          <a:effectLst/>
                        </a:rPr>
                        <a:t>：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df</a:t>
                      </a:r>
                      <a:r>
                        <a:rPr lang="en-US" altLang="zh-CN" sz="1800" kern="100" dirty="0" smtClean="0">
                          <a:effectLst/>
                        </a:rPr>
                        <a:t>) 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df.index</a:t>
                      </a:r>
                      <a:r>
                        <a:rPr lang="en-US" altLang="zh-CN" sz="1800" kern="100" dirty="0" smtClean="0">
                          <a:effectLst/>
                        </a:rPr>
                        <a:t>)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df.columns</a:t>
                      </a:r>
                      <a:r>
                        <a:rPr lang="en-US" altLang="zh-CN" sz="1800" kern="100" dirty="0" smtClean="0">
                          <a:effectLst/>
                        </a:rPr>
                        <a:t>)</a:t>
                      </a:r>
                      <a:endParaRPr lang="zh-CN" altLang="zh-CN" sz="18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Out[13]: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100" dirty="0">
                          <a:effectLst/>
                        </a:rPr>
                        <a:t>  </a:t>
                      </a:r>
                      <a:r>
                        <a:rPr lang="en-US" sz="1800" kern="0" dirty="0">
                          <a:effectLst/>
                        </a:rPr>
                        <a:t>name     sex  year city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a   </a:t>
                      </a:r>
                      <a:r>
                        <a:rPr lang="zh-CN" sz="1800" kern="0" dirty="0">
                          <a:effectLst/>
                        </a:rPr>
                        <a:t>张三</a:t>
                      </a:r>
                      <a:r>
                        <a:rPr lang="en-US" sz="1800" kern="0" dirty="0">
                          <a:effectLst/>
                        </a:rPr>
                        <a:t>  female  2001   </a:t>
                      </a:r>
                      <a:r>
                        <a:rPr lang="zh-CN" sz="1800" kern="0" dirty="0">
                          <a:effectLst/>
                        </a:rPr>
                        <a:t>北京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b   </a:t>
                      </a:r>
                      <a:r>
                        <a:rPr lang="zh-CN" sz="1800" kern="0" dirty="0">
                          <a:effectLst/>
                        </a:rPr>
                        <a:t>李四</a:t>
                      </a:r>
                      <a:r>
                        <a:rPr lang="en-US" sz="1800" kern="0" dirty="0">
                          <a:effectLst/>
                        </a:rPr>
                        <a:t>  female  2001   </a:t>
                      </a:r>
                      <a:r>
                        <a:rPr lang="zh-CN" sz="1800" kern="0" dirty="0">
                          <a:effectLst/>
                        </a:rPr>
                        <a:t>上海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c   </a:t>
                      </a:r>
                      <a:r>
                        <a:rPr lang="zh-CN" sz="1800" kern="0" dirty="0">
                          <a:effectLst/>
                        </a:rPr>
                        <a:t>王五</a:t>
                      </a:r>
                      <a:r>
                        <a:rPr lang="en-US" sz="1800" kern="0" dirty="0">
                          <a:effectLst/>
                        </a:rPr>
                        <a:t>    male  2003   </a:t>
                      </a:r>
                      <a:r>
                        <a:rPr lang="zh-CN" sz="1800" kern="0" dirty="0">
                          <a:effectLst/>
                        </a:rPr>
                        <a:t>广州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d   </a:t>
                      </a:r>
                      <a:r>
                        <a:rPr lang="zh-CN" sz="1800" kern="0" dirty="0">
                          <a:effectLst/>
                        </a:rPr>
                        <a:t>小明</a:t>
                      </a:r>
                      <a:r>
                        <a:rPr lang="en-US" sz="1800" kern="0" dirty="0">
                          <a:effectLst/>
                        </a:rPr>
                        <a:t>    male  2002   </a:t>
                      </a:r>
                      <a:r>
                        <a:rPr lang="zh-CN" sz="1800" kern="0" dirty="0">
                          <a:effectLst/>
                        </a:rPr>
                        <a:t>北京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Index(['a', 'b', 'c', 'd'], </a:t>
                      </a:r>
                      <a:r>
                        <a:rPr lang="en-US" sz="1800" kern="0" dirty="0" err="1">
                          <a:effectLst/>
                        </a:rPr>
                        <a:t>dtype</a:t>
                      </a:r>
                      <a:r>
                        <a:rPr lang="en-US" sz="1800" kern="0" dirty="0">
                          <a:effectLst/>
                        </a:rPr>
                        <a:t> = 'object')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Index(['name', 'sex', 'year', 'city'], </a:t>
                      </a:r>
                      <a:r>
                        <a:rPr lang="en-US" sz="1800" kern="0" dirty="0" err="1">
                          <a:effectLst/>
                        </a:rPr>
                        <a:t>dtype</a:t>
                      </a:r>
                      <a:r>
                        <a:rPr lang="en-US" sz="1800" kern="0" dirty="0">
                          <a:effectLst/>
                        </a:rPr>
                        <a:t> = 'object')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9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 </a:t>
            </a:r>
            <a:r>
              <a:rPr lang="en-US" altLang="zh-CN" dirty="0"/>
              <a:t>4 </a:t>
            </a:r>
            <a:r>
              <a:rPr lang="zh-CN" altLang="en-US" dirty="0"/>
              <a:t>章 </a:t>
            </a:r>
            <a:r>
              <a:rPr lang="en-US" altLang="zh-CN" dirty="0"/>
              <a:t>Pandas</a:t>
            </a:r>
            <a:r>
              <a:rPr lang="zh-CN" altLang="en-US" dirty="0"/>
              <a:t>统计分析基础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464496"/>
          </a:xfrm>
        </p:spPr>
        <p:txBody>
          <a:bodyPr/>
          <a:lstStyle/>
          <a:p>
            <a:pPr algn="just"/>
            <a:r>
              <a:rPr lang="en-US" altLang="zh-CN" dirty="0"/>
              <a:t>Pandas</a:t>
            </a:r>
            <a:r>
              <a:rPr lang="zh-CN" altLang="en-US" dirty="0"/>
              <a:t>（</a:t>
            </a:r>
            <a:r>
              <a:rPr lang="en-US" altLang="zh-CN" dirty="0"/>
              <a:t>Python Data Analysis Library</a:t>
            </a:r>
            <a:r>
              <a:rPr lang="zh-CN" altLang="en-US" dirty="0"/>
              <a:t>）是基于</a:t>
            </a:r>
            <a:r>
              <a:rPr lang="en-US" altLang="zh-CN" dirty="0"/>
              <a:t>NumPy</a:t>
            </a:r>
            <a:r>
              <a:rPr lang="zh-CN" altLang="en-US" dirty="0"/>
              <a:t>的数据分析模块，它提供了大量标准数据模型和高效操作大型数据集所需的工具，可以说</a:t>
            </a:r>
            <a:r>
              <a:rPr lang="en-US" altLang="zh-CN" dirty="0"/>
              <a:t>Pandas</a:t>
            </a:r>
            <a:r>
              <a:rPr lang="zh-CN" altLang="en-US" dirty="0"/>
              <a:t>是使得</a:t>
            </a:r>
            <a:r>
              <a:rPr lang="en-US" altLang="zh-CN" dirty="0"/>
              <a:t>Python</a:t>
            </a:r>
            <a:r>
              <a:rPr lang="zh-CN" altLang="en-US" dirty="0"/>
              <a:t>能够成为高效且强大的数据分析环境的重要因素之一。</a:t>
            </a:r>
          </a:p>
          <a:p>
            <a:pPr algn="just"/>
            <a:r>
              <a:rPr lang="zh-CN" altLang="en-US" dirty="0"/>
              <a:t>导入方式：</a:t>
            </a:r>
            <a:r>
              <a:rPr lang="en-US" altLang="zh-CN" dirty="0"/>
              <a:t>import pandas as pd</a:t>
            </a:r>
          </a:p>
          <a:p>
            <a:pPr marL="0" indent="0" algn="just">
              <a:buNone/>
            </a:pPr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60072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4.1.3 </a:t>
            </a:r>
            <a:r>
              <a:rPr lang="zh-CN" altLang="en-US" sz="2800" dirty="0">
                <a:solidFill>
                  <a:srgbClr val="0070C0"/>
                </a:solidFill>
              </a:rPr>
              <a:t> 索引对象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395536" y="1836134"/>
            <a:ext cx="8291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/>
              <a:t>【</a:t>
            </a:r>
            <a:r>
              <a:rPr lang="zh-CN" altLang="zh-CN" sz="2400" dirty="0"/>
              <a:t>例</a:t>
            </a:r>
            <a:r>
              <a:rPr lang="en-US" altLang="zh-CN" sz="2400" dirty="0" smtClean="0"/>
              <a:t>4-14</a:t>
            </a:r>
            <a:r>
              <a:rPr lang="zh-CN" altLang="zh-CN" sz="2400" dirty="0" smtClean="0"/>
              <a:t>】</a:t>
            </a:r>
            <a:r>
              <a:rPr lang="en-US" altLang="zh-CN" sz="2400" dirty="0" err="1"/>
              <a:t>DataFrame</a:t>
            </a:r>
            <a:r>
              <a:rPr lang="zh-CN" altLang="zh-CN" sz="2400" dirty="0"/>
              <a:t>的</a:t>
            </a:r>
            <a:r>
              <a:rPr lang="en-US" altLang="zh-CN" sz="2400" dirty="0"/>
              <a:t>Index</a:t>
            </a:r>
            <a:r>
              <a:rPr lang="zh-CN" altLang="en-US" sz="2200" b="0" dirty="0" smtClean="0"/>
              <a:t>。</a:t>
            </a:r>
            <a:endParaRPr lang="zh-CN" altLang="en-US" sz="2200" b="0" dirty="0"/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72369"/>
              </p:ext>
            </p:extLst>
          </p:nvPr>
        </p:nvGraphicFramePr>
        <p:xfrm>
          <a:off x="1236440" y="2852936"/>
          <a:ext cx="6840760" cy="1645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2208"/>
                <a:gridCol w="496855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In[14]: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print('name' in 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df.columns</a:t>
                      </a:r>
                      <a:r>
                        <a:rPr lang="en-US" altLang="zh-CN" sz="1800" kern="100" dirty="0" smtClean="0">
                          <a:effectLst/>
                        </a:rPr>
                        <a:t>)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print('a' in 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df.index</a:t>
                      </a:r>
                      <a:r>
                        <a:rPr lang="en-US" altLang="zh-CN" sz="1800" kern="100" dirty="0" smtClean="0">
                          <a:effectLst/>
                        </a:rPr>
                        <a:t>)</a:t>
                      </a:r>
                      <a:endParaRPr lang="zh-CN" altLang="zh-CN" sz="18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Out[14]: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100" dirty="0">
                          <a:effectLst/>
                        </a:rPr>
                        <a:t>  </a:t>
                      </a:r>
                      <a:r>
                        <a:rPr lang="en-US" sz="1800" kern="0" dirty="0">
                          <a:effectLst/>
                        </a:rPr>
                        <a:t>True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  False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200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4.1.3 </a:t>
            </a:r>
            <a:r>
              <a:rPr lang="zh-CN" altLang="en-US" sz="2800" dirty="0">
                <a:solidFill>
                  <a:srgbClr val="0070C0"/>
                </a:solidFill>
              </a:rPr>
              <a:t> 索引对象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395536" y="1836134"/>
            <a:ext cx="8291264" cy="100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100" b="0" dirty="0"/>
              <a:t>每个索引都有一些方法和属性，它们可用于设置逻辑并回答有关该索引所包含的数据的常见问题。</a:t>
            </a:r>
            <a:r>
              <a:rPr lang="en-US" altLang="zh-CN" sz="2100" b="0" dirty="0"/>
              <a:t>Index</a:t>
            </a:r>
            <a:r>
              <a:rPr lang="zh-CN" altLang="zh-CN" sz="2100" b="0" dirty="0"/>
              <a:t>的常用方法和属性见表</a:t>
            </a:r>
            <a:r>
              <a:rPr lang="en-US" altLang="zh-CN" sz="2100" b="0" dirty="0"/>
              <a:t>4-1</a:t>
            </a:r>
            <a:r>
              <a:rPr lang="zh-CN" altLang="zh-CN" sz="2100" b="0" dirty="0"/>
              <a:t>。</a:t>
            </a:r>
            <a:endParaRPr lang="zh-CN" altLang="en-US" sz="2100" b="0" dirty="0"/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335366"/>
              </p:ext>
            </p:extLst>
          </p:nvPr>
        </p:nvGraphicFramePr>
        <p:xfrm>
          <a:off x="1231706" y="2917172"/>
          <a:ext cx="6618923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8086"/>
                <a:gridCol w="515083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方法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说明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append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连接另一个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r>
                        <a:rPr lang="zh-CN" sz="1400" kern="100">
                          <a:effectLst/>
                        </a:rPr>
                        <a:t>对象，产生一个新的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diff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计算差集，并得到一个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intersection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计算交集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union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计算并集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isin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计算一个指示各值是否都包含在参数集合中的布尔型数组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delete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删除索引</a:t>
                      </a:r>
                      <a:r>
                        <a:rPr lang="en-US" sz="1400" kern="100">
                          <a:effectLst/>
                        </a:rPr>
                        <a:t>i</a:t>
                      </a:r>
                      <a:r>
                        <a:rPr lang="zh-CN" sz="1400" kern="100">
                          <a:effectLst/>
                        </a:rPr>
                        <a:t>处的元素，并得到新的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drop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删除传入的值，并得到新的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insert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将元素插入到索引</a:t>
                      </a:r>
                      <a:r>
                        <a:rPr lang="en-US" sz="1400" kern="100">
                          <a:effectLst/>
                        </a:rPr>
                        <a:t>i</a:t>
                      </a:r>
                      <a:r>
                        <a:rPr lang="zh-CN" sz="1400" kern="100">
                          <a:effectLst/>
                        </a:rPr>
                        <a:t>处，并得到新的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is_monotonic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当各元素均大于等于前一个元素时，返回</a:t>
                      </a:r>
                      <a:r>
                        <a:rPr lang="en-US" sz="1400" kern="100">
                          <a:effectLst/>
                        </a:rPr>
                        <a:t>True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is.unique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>
                          <a:effectLst/>
                        </a:rPr>
                        <a:t>当</a:t>
                      </a:r>
                      <a:r>
                        <a:rPr lang="en-US" sz="1400" kern="100">
                          <a:effectLst/>
                        </a:rPr>
                        <a:t>Index</a:t>
                      </a:r>
                      <a:r>
                        <a:rPr lang="zh-CN" sz="1400" kern="100">
                          <a:effectLst/>
                        </a:rPr>
                        <a:t>没有重复值时，返回</a:t>
                      </a:r>
                      <a:r>
                        <a:rPr lang="en-US" sz="1400" kern="100">
                          <a:effectLst/>
                        </a:rPr>
                        <a:t>True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>
                          <a:effectLst/>
                        </a:rPr>
                        <a:t>unique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zh-CN" sz="1400" kern="100" dirty="0">
                          <a:effectLst/>
                        </a:rPr>
                        <a:t>计算</a:t>
                      </a:r>
                      <a:r>
                        <a:rPr lang="en-US" sz="1400" kern="100" dirty="0">
                          <a:effectLst/>
                        </a:rPr>
                        <a:t>Index</a:t>
                      </a:r>
                      <a:r>
                        <a:rPr lang="zh-CN" sz="1400" kern="100" dirty="0">
                          <a:effectLst/>
                        </a:rPr>
                        <a:t>中唯一值的数组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238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/>
              <a:t>4.1.4 </a:t>
            </a:r>
            <a:r>
              <a:rPr lang="zh-CN" altLang="zh-CN" sz="2800" dirty="0"/>
              <a:t>查看</a:t>
            </a:r>
            <a:r>
              <a:rPr lang="en-US" altLang="zh-CN" sz="2800" dirty="0" err="1"/>
              <a:t>DataFrame</a:t>
            </a:r>
            <a:r>
              <a:rPr lang="zh-CN" altLang="zh-CN" sz="2800" dirty="0"/>
              <a:t>的常用属性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179512" y="1836134"/>
            <a:ext cx="896448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0" dirty="0" err="1"/>
              <a:t>DataFrame</a:t>
            </a:r>
            <a:r>
              <a:rPr lang="zh-CN" altLang="zh-CN" sz="2100" b="0" dirty="0"/>
              <a:t>的基础属性有</a:t>
            </a:r>
            <a:r>
              <a:rPr lang="en-US" altLang="zh-CN" sz="2100" b="0" dirty="0"/>
              <a:t>values</a:t>
            </a:r>
            <a:r>
              <a:rPr lang="zh-CN" altLang="zh-CN" sz="2100" b="0" dirty="0"/>
              <a:t>、</a:t>
            </a:r>
            <a:r>
              <a:rPr lang="en-US" altLang="zh-CN" sz="2100" b="0" dirty="0"/>
              <a:t>index</a:t>
            </a:r>
            <a:r>
              <a:rPr lang="zh-CN" altLang="zh-CN" sz="2100" b="0" dirty="0"/>
              <a:t>、</a:t>
            </a:r>
            <a:r>
              <a:rPr lang="en-US" altLang="zh-CN" sz="2100" b="0" dirty="0"/>
              <a:t>columns</a:t>
            </a:r>
            <a:r>
              <a:rPr lang="zh-CN" altLang="zh-CN" sz="2100" b="0" dirty="0"/>
              <a:t>、</a:t>
            </a:r>
            <a:r>
              <a:rPr lang="en-US" altLang="zh-CN" sz="2100" b="0" dirty="0" err="1"/>
              <a:t>dtypes</a:t>
            </a:r>
            <a:r>
              <a:rPr lang="zh-CN" altLang="zh-CN" sz="2100" b="0" dirty="0"/>
              <a:t>、</a:t>
            </a:r>
            <a:r>
              <a:rPr lang="en-US" altLang="zh-CN" sz="2100" b="0" dirty="0" err="1"/>
              <a:t>ndim</a:t>
            </a:r>
            <a:r>
              <a:rPr lang="zh-CN" altLang="zh-CN" sz="2100" b="0" dirty="0"/>
              <a:t>和</a:t>
            </a:r>
            <a:r>
              <a:rPr lang="en-US" altLang="zh-CN" sz="2100" b="0" dirty="0"/>
              <a:t>shape</a:t>
            </a:r>
            <a:r>
              <a:rPr lang="zh-CN" altLang="zh-CN" sz="2100" b="0" dirty="0"/>
              <a:t>，分别可以获取</a:t>
            </a:r>
            <a:r>
              <a:rPr lang="en-US" altLang="zh-CN" sz="2100" b="0" dirty="0" err="1"/>
              <a:t>DataFrame</a:t>
            </a:r>
            <a:r>
              <a:rPr lang="zh-CN" altLang="zh-CN" sz="2100" b="0" dirty="0"/>
              <a:t>的元素、索引、列名、类型、维度和形状</a:t>
            </a:r>
            <a:endParaRPr lang="zh-CN" altLang="en-US" sz="2100" b="0" dirty="0"/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140968"/>
            <a:ext cx="5256584" cy="263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84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44824"/>
            <a:ext cx="878497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en-US" b="0" dirty="0">
                <a:latin typeface="+mn-ea"/>
              </a:rPr>
              <a:t>索引对象是无法修改的，因此，重新索引是指对索引重新排序而不是重新命名，如果某个索引值不存在的话，会引入缺失值。</a:t>
            </a:r>
            <a:endParaRPr lang="zh-CN" altLang="zh-CN" b="0" dirty="0"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922492"/>
            <a:ext cx="5028571" cy="10761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698" y="3068960"/>
            <a:ext cx="1981725" cy="37619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9218" y="508518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对于重建索引引入的缺失值，可以利用</a:t>
            </a:r>
            <a:r>
              <a:rPr lang="en-US" altLang="zh-CN" sz="21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fill_value</a:t>
            </a:r>
            <a:r>
              <a:rPr lang="zh-CN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参数填充。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0221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44824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/>
              <a:t>4-18</a:t>
            </a:r>
            <a:r>
              <a:rPr lang="zh-CN" altLang="zh-CN" dirty="0"/>
              <a:t>】重建索引时填充缺失值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751377"/>
              </p:ext>
            </p:extLst>
          </p:nvPr>
        </p:nvGraphicFramePr>
        <p:xfrm>
          <a:off x="539552" y="2368292"/>
          <a:ext cx="8136904" cy="22868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/>
                <a:gridCol w="640871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In[18]: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err="1" smtClean="0">
                          <a:effectLst/>
                        </a:rPr>
                        <a:t>obj.reindex</a:t>
                      </a:r>
                      <a:r>
                        <a:rPr lang="en-US" altLang="zh-CN" sz="1600" kern="100" dirty="0" smtClean="0">
                          <a:effectLst/>
                        </a:rPr>
                        <a:t>(['a', 'b', 'c', 'd', 'e'], </a:t>
                      </a:r>
                      <a:r>
                        <a:rPr lang="en-US" altLang="zh-CN" sz="1600" kern="100" dirty="0" err="1" smtClean="0">
                          <a:effectLst/>
                        </a:rPr>
                        <a:t>fill_value</a:t>
                      </a:r>
                      <a:r>
                        <a:rPr lang="en-US" altLang="zh-CN" sz="1600" kern="100" dirty="0" smtClean="0">
                          <a:effectLst/>
                        </a:rPr>
                        <a:t> = 0)</a:t>
                      </a:r>
                      <a:endParaRPr lang="zh-CN" altLang="zh-CN" sz="16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16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Out[18]: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a   -4.3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b    7.2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c    3.6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d    4.5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e    0.0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 err="1">
                          <a:effectLst/>
                        </a:rPr>
                        <a:t>dtype</a:t>
                      </a:r>
                      <a:r>
                        <a:rPr lang="en-US" sz="1600" kern="0" dirty="0">
                          <a:effectLst/>
                        </a:rPr>
                        <a:t>: float64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83568" y="4797152"/>
            <a:ext cx="79208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对于顺序数据，比如时间序列，重新索引时可能需要进行插值或填值处理，利用参数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method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选项可以设置：</a:t>
            </a:r>
          </a:p>
          <a:p>
            <a:pPr marL="742950" lvl="1" indent="-285750" algn="l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40385" algn="l"/>
              </a:tabLst>
            </a:pP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method = ‘</a:t>
            </a:r>
            <a:r>
              <a:rPr lang="en-US" altLang="zh-CN" sz="16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ffill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‘pad’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，表示前向值填充</a:t>
            </a:r>
          </a:p>
          <a:p>
            <a:pPr algn="l"/>
            <a:r>
              <a:rPr lang="en-US" altLang="zh-CN" sz="16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method 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= ‘</a:t>
            </a:r>
            <a:r>
              <a:rPr lang="en-US" altLang="zh-CN" sz="16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bfill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‘backfill’</a:t>
            </a:r>
            <a:r>
              <a:rPr lang="zh-CN" altLang="zh-CN" sz="16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，表示后向值填充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029846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92818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 smtClean="0"/>
              <a:t>4-19</a:t>
            </a:r>
            <a:r>
              <a:rPr lang="zh-CN" altLang="zh-CN" dirty="0" smtClean="0"/>
              <a:t>】</a:t>
            </a:r>
            <a:r>
              <a:rPr lang="zh-CN" altLang="zh-CN" dirty="0"/>
              <a:t>缺失值的前向填充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312" y="2601991"/>
            <a:ext cx="5890984" cy="354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85877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 smtClean="0"/>
              <a:t>4-20</a:t>
            </a:r>
            <a:r>
              <a:rPr lang="zh-CN" altLang="zh-CN" dirty="0" smtClean="0"/>
              <a:t>】</a:t>
            </a:r>
            <a:r>
              <a:rPr lang="zh-CN" altLang="zh-CN" dirty="0"/>
              <a:t>缺失值</a:t>
            </a:r>
            <a:r>
              <a:rPr lang="zh-CN" altLang="zh-CN" dirty="0" smtClean="0"/>
              <a:t>的</a:t>
            </a:r>
            <a:r>
              <a:rPr lang="zh-CN" altLang="en-US" dirty="0" smtClean="0"/>
              <a:t>后</a:t>
            </a:r>
            <a:r>
              <a:rPr lang="zh-CN" altLang="zh-CN" dirty="0" smtClean="0"/>
              <a:t>向</a:t>
            </a:r>
            <a:r>
              <a:rPr lang="zh-CN" altLang="zh-CN" dirty="0"/>
              <a:t>填充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227706"/>
            <a:ext cx="6408712" cy="372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87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85877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 smtClean="0"/>
              <a:t>4-21</a:t>
            </a:r>
            <a:r>
              <a:rPr lang="zh-CN" altLang="zh-CN" dirty="0" smtClean="0"/>
              <a:t>】</a:t>
            </a:r>
            <a:r>
              <a:rPr lang="en-US" altLang="zh-CN" dirty="0" err="1"/>
              <a:t>DataFrame</a:t>
            </a:r>
            <a:r>
              <a:rPr lang="zh-CN" altLang="zh-CN" dirty="0"/>
              <a:t>数据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216844"/>
              </p:ext>
            </p:extLst>
          </p:nvPr>
        </p:nvGraphicFramePr>
        <p:xfrm>
          <a:off x="755576" y="2420888"/>
          <a:ext cx="7496944" cy="26412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62008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In[21]: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df4 = 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pd.DataFrame</a:t>
                      </a:r>
                      <a:r>
                        <a:rPr lang="en-US" altLang="zh-CN" sz="1800" kern="100" dirty="0" smtClean="0">
                          <a:effectLst/>
                        </a:rPr>
                        <a:t>(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np.arange</a:t>
                      </a:r>
                      <a:r>
                        <a:rPr lang="en-US" altLang="zh-CN" sz="1800" kern="100" dirty="0" smtClean="0">
                          <a:effectLst/>
                        </a:rPr>
                        <a:t>(9).reshape(3,3),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index = ['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a','c','d</a:t>
                      </a:r>
                      <a:r>
                        <a:rPr lang="en-US" altLang="zh-CN" sz="1800" kern="100" dirty="0" smtClean="0">
                          <a:effectLst/>
                        </a:rPr>
                        <a:t>'],columns = ['</a:t>
                      </a:r>
                      <a:r>
                        <a:rPr lang="en-US" altLang="zh-CN" sz="1800" kern="100" dirty="0" err="1" smtClean="0">
                          <a:effectLst/>
                        </a:rPr>
                        <a:t>one','two','four</a:t>
                      </a:r>
                      <a:r>
                        <a:rPr lang="en-US" altLang="zh-CN" sz="1800" kern="100" dirty="0" smtClean="0">
                          <a:effectLst/>
                        </a:rPr>
                        <a:t>'])</a:t>
                      </a:r>
                      <a:endParaRPr lang="zh-CN" altLang="zh-CN" sz="18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</a:rPr>
                        <a:t>print(df4)</a:t>
                      </a:r>
                      <a:endParaRPr lang="zh-CN" altLang="zh-CN" sz="18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18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Out[21]: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100" dirty="0">
                          <a:effectLst/>
                        </a:rPr>
                        <a:t>  </a:t>
                      </a:r>
                      <a:r>
                        <a:rPr lang="en-US" sz="1800" kern="0" dirty="0">
                          <a:effectLst/>
                        </a:rPr>
                        <a:t>one  two  four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a    0    1     2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c    3    4     5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d    6    7     8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498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85877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 smtClean="0"/>
              <a:t>4-22</a:t>
            </a:r>
            <a:r>
              <a:rPr lang="zh-CN" altLang="zh-CN" dirty="0" smtClean="0"/>
              <a:t>】</a:t>
            </a:r>
            <a:r>
              <a:rPr lang="en-US" altLang="zh-CN" dirty="0" err="1"/>
              <a:t>reindex</a:t>
            </a:r>
            <a:r>
              <a:rPr lang="zh-CN" altLang="zh-CN" dirty="0"/>
              <a:t>操作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2512657"/>
            <a:ext cx="7875957" cy="235650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1587" y="5295810"/>
            <a:ext cx="3690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fill_value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= n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代替缺失值。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524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85877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【例</a:t>
            </a:r>
            <a:r>
              <a:rPr lang="en-US" altLang="zh-CN" dirty="0"/>
              <a:t>4-23</a:t>
            </a:r>
            <a:r>
              <a:rPr lang="zh-CN" altLang="zh-CN" dirty="0"/>
              <a:t>】传入</a:t>
            </a:r>
            <a:r>
              <a:rPr lang="en-US" altLang="zh-CN" dirty="0" err="1"/>
              <a:t>fill_value</a:t>
            </a:r>
            <a:r>
              <a:rPr lang="en-US" altLang="zh-CN" dirty="0"/>
              <a:t> = n</a:t>
            </a:r>
            <a:r>
              <a:rPr lang="zh-CN" altLang="zh-CN" dirty="0"/>
              <a:t>填充缺失值</a:t>
            </a:r>
            <a:r>
              <a:rPr lang="zh-CN" altLang="zh-CN" dirty="0" smtClean="0"/>
              <a:t>。</a:t>
            </a:r>
            <a:endParaRPr lang="zh-CN" altLang="zh-CN" b="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81" y="2280068"/>
            <a:ext cx="7247619" cy="26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14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Pandas</a:t>
            </a:r>
            <a:r>
              <a:rPr lang="zh-CN" altLang="en-US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1454360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dirty="0"/>
              <a:t>    Pandas</a:t>
            </a:r>
            <a:r>
              <a:rPr lang="zh-CN" altLang="en-US" dirty="0"/>
              <a:t>有三种数据结构：</a:t>
            </a:r>
            <a:r>
              <a:rPr lang="en-US" altLang="zh-CN" dirty="0"/>
              <a:t>Series</a:t>
            </a:r>
            <a:r>
              <a:rPr lang="zh-CN" altLang="en-US" dirty="0"/>
              <a:t>、</a:t>
            </a:r>
            <a:r>
              <a:rPr lang="en-US" altLang="zh-CN" dirty="0" err="1"/>
              <a:t>DataFrame</a:t>
            </a:r>
            <a:r>
              <a:rPr lang="zh-CN" altLang="en-US" dirty="0"/>
              <a:t>和</a:t>
            </a:r>
            <a:r>
              <a:rPr lang="en-US" altLang="zh-CN" dirty="0"/>
              <a:t>Panel</a:t>
            </a:r>
            <a:r>
              <a:rPr lang="zh-CN" altLang="en-US" dirty="0"/>
              <a:t>。</a:t>
            </a:r>
            <a:r>
              <a:rPr lang="en-US" altLang="zh-CN" dirty="0"/>
              <a:t>Series</a:t>
            </a:r>
            <a:r>
              <a:rPr lang="zh-CN" altLang="en-US" dirty="0"/>
              <a:t>类似于一维数组；</a:t>
            </a:r>
            <a:r>
              <a:rPr lang="en-US" altLang="zh-CN" dirty="0" err="1"/>
              <a:t>DataFrame</a:t>
            </a:r>
            <a:r>
              <a:rPr lang="zh-CN" altLang="en-US" dirty="0"/>
              <a:t>是类似表格的二维数组；</a:t>
            </a:r>
            <a:r>
              <a:rPr lang="en-US" altLang="zh-CN" dirty="0"/>
              <a:t>Panel</a:t>
            </a:r>
            <a:r>
              <a:rPr lang="zh-CN" altLang="en-US" dirty="0"/>
              <a:t>可以视为</a:t>
            </a:r>
            <a:r>
              <a:rPr lang="en-US" altLang="zh-CN" dirty="0"/>
              <a:t>Excel</a:t>
            </a:r>
            <a:r>
              <a:rPr lang="zh-CN" altLang="en-US" dirty="0"/>
              <a:t>的多表单</a:t>
            </a:r>
            <a:r>
              <a:rPr lang="en-US" altLang="zh-CN" dirty="0"/>
              <a:t>Sheet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437809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029"/>
            <a:ext cx="8001000" cy="504056"/>
          </a:xfrm>
        </p:spPr>
        <p:txBody>
          <a:bodyPr/>
          <a:lstStyle/>
          <a:p>
            <a:r>
              <a:rPr lang="x-none" altLang="zh-CN" sz="2800" dirty="0">
                <a:solidFill>
                  <a:srgbClr val="0070C0"/>
                </a:solidFill>
              </a:rPr>
              <a:t>4.2.1 重新索引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685877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zh-CN" dirty="0"/>
              <a:t>表</a:t>
            </a:r>
            <a:r>
              <a:rPr lang="en-US" altLang="zh-CN" dirty="0"/>
              <a:t>4-2. </a:t>
            </a:r>
            <a:r>
              <a:rPr lang="en-US" altLang="zh-CN" dirty="0" err="1"/>
              <a:t>reindex</a:t>
            </a:r>
            <a:r>
              <a:rPr lang="zh-CN" altLang="zh-CN" dirty="0"/>
              <a:t>函数参数</a:t>
            </a:r>
            <a:endParaRPr lang="zh-CN" altLang="zh-CN" b="0" dirty="0">
              <a:latin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538576"/>
              </p:ext>
            </p:extLst>
          </p:nvPr>
        </p:nvGraphicFramePr>
        <p:xfrm>
          <a:off x="683568" y="2564904"/>
          <a:ext cx="7848872" cy="274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5165"/>
                <a:gridCol w="633370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参数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使用说明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index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用于索引的新序列</a:t>
                      </a:r>
                      <a:r>
                        <a:rPr lang="en-US" sz="1800" kern="100">
                          <a:effectLst/>
                        </a:rPr>
                        <a:t> 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method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插值（填充）方式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fill_value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缺失值替换值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limit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最大填充量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level	       </a:t>
                      </a:r>
                      <a:endParaRPr lang="zh-CN" sz="18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copy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在</a:t>
                      </a:r>
                      <a:r>
                        <a:rPr lang="en-US" sz="1800" kern="100" dirty="0" err="1">
                          <a:effectLst/>
                        </a:rPr>
                        <a:t>Multiindex</a:t>
                      </a:r>
                      <a:r>
                        <a:rPr lang="zh-CN" sz="1800" kern="100" dirty="0">
                          <a:effectLst/>
                        </a:rPr>
                        <a:t>的指定级别上匹配简单索引，否则选取其子集</a:t>
                      </a: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默认为</a:t>
                      </a:r>
                      <a:r>
                        <a:rPr lang="en-US" sz="1800" kern="100" dirty="0">
                          <a:effectLst/>
                        </a:rPr>
                        <a:t>True</a:t>
                      </a:r>
                      <a:r>
                        <a:rPr lang="zh-CN" sz="1800" kern="100" dirty="0">
                          <a:effectLst/>
                        </a:rPr>
                        <a:t>，无论如何都复制；如果为</a:t>
                      </a:r>
                      <a:r>
                        <a:rPr lang="en-US" sz="1800" kern="100" dirty="0">
                          <a:effectLst/>
                        </a:rPr>
                        <a:t>False</a:t>
                      </a:r>
                      <a:r>
                        <a:rPr lang="zh-CN" sz="1800" kern="100" dirty="0">
                          <a:effectLst/>
                        </a:rPr>
                        <a:t>，则新旧相等时就不复制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0982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Pandas</a:t>
            </a:r>
            <a:r>
              <a:rPr lang="zh-CN" altLang="en-US" dirty="0"/>
              <a:t>索引操作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1520" y="942256"/>
            <a:ext cx="80010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4.2.2 </a:t>
            </a:r>
            <a:r>
              <a:rPr lang="zh-CN" altLang="en-US" sz="2800" dirty="0">
                <a:solidFill>
                  <a:srgbClr val="0070C0"/>
                </a:solidFill>
              </a:rPr>
              <a:t>更换索引</a:t>
            </a:r>
            <a:endParaRPr lang="zh-CN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107504" y="1563555"/>
            <a:ext cx="8289032" cy="191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zh-CN" altLang="en-US" b="0" dirty="0" smtClean="0">
                <a:latin typeface="+mn-ea"/>
              </a:rPr>
              <a:t>如果</a:t>
            </a:r>
            <a:r>
              <a:rPr lang="zh-CN" altLang="en-US" b="0" dirty="0">
                <a:latin typeface="+mn-ea"/>
              </a:rPr>
              <a:t>不希望使用默认的行索引，则可以在创建的时候通过</a:t>
            </a:r>
            <a:r>
              <a:rPr lang="en-US" altLang="zh-CN" b="0" dirty="0">
                <a:latin typeface="+mn-ea"/>
              </a:rPr>
              <a:t>Index</a:t>
            </a:r>
            <a:r>
              <a:rPr lang="zh-CN" altLang="en-US" b="0" dirty="0">
                <a:latin typeface="+mn-ea"/>
              </a:rPr>
              <a:t>参数来设置</a:t>
            </a:r>
            <a:r>
              <a:rPr lang="zh-CN" altLang="en-US" b="0" dirty="0" smtClean="0">
                <a:latin typeface="+mn-ea"/>
              </a:rPr>
              <a:t>。</a:t>
            </a:r>
            <a:endParaRPr lang="en-US" altLang="zh-CN" b="0" dirty="0" smtClean="0">
              <a:latin typeface="+mn-ea"/>
            </a:endParaRPr>
          </a:p>
          <a:p>
            <a:pPr lvl="1" algn="just"/>
            <a:r>
              <a:rPr lang="zh-CN" altLang="en-US" b="0" dirty="0" smtClean="0">
                <a:latin typeface="+mn-ea"/>
              </a:rPr>
              <a:t>在</a:t>
            </a:r>
            <a:r>
              <a:rPr lang="en-US" altLang="zh-CN" b="0" dirty="0" err="1">
                <a:latin typeface="+mn-ea"/>
              </a:rPr>
              <a:t>DataFrame</a:t>
            </a:r>
            <a:r>
              <a:rPr lang="zh-CN" altLang="en-US" b="0" dirty="0">
                <a:latin typeface="+mn-ea"/>
              </a:rPr>
              <a:t>数据中</a:t>
            </a:r>
            <a:r>
              <a:rPr lang="zh-CN" altLang="en-US" b="0" dirty="0" smtClean="0">
                <a:latin typeface="+mn-ea"/>
              </a:rPr>
              <a:t>，如果希望</a:t>
            </a:r>
            <a:r>
              <a:rPr lang="zh-CN" altLang="en-US" b="0" dirty="0">
                <a:latin typeface="+mn-ea"/>
              </a:rPr>
              <a:t>将列数据作为索引，则可以通过</a:t>
            </a:r>
            <a:r>
              <a:rPr lang="en-US" altLang="zh-CN" b="0" dirty="0" err="1">
                <a:latin typeface="+mn-ea"/>
              </a:rPr>
              <a:t>set_index</a:t>
            </a:r>
            <a:r>
              <a:rPr lang="zh-CN" altLang="en-US" b="0" dirty="0">
                <a:latin typeface="+mn-ea"/>
              </a:rPr>
              <a:t>方法来实现</a:t>
            </a:r>
            <a:r>
              <a:rPr lang="zh-CN" altLang="en-US" b="0" dirty="0" smtClean="0">
                <a:latin typeface="+mn-ea"/>
              </a:rPr>
              <a:t>。    </a:t>
            </a:r>
            <a:endParaRPr lang="zh-CN" altLang="zh-CN" b="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3485363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4-24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】重建索引。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014076"/>
              </p:ext>
            </p:extLst>
          </p:nvPr>
        </p:nvGraphicFramePr>
        <p:xfrm>
          <a:off x="584445" y="3919931"/>
          <a:ext cx="7335149" cy="1950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9283"/>
                <a:gridCol w="5795866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In[24]: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effectLst/>
                        </a:rPr>
                        <a:t>df5 = df1.set_index('city')</a:t>
                      </a:r>
                      <a:br>
                        <a:rPr lang="en-US" altLang="zh-CN" sz="1600" kern="100" dirty="0" smtClean="0">
                          <a:effectLst/>
                        </a:rPr>
                      </a:br>
                      <a:r>
                        <a:rPr lang="en-US" altLang="zh-CN" sz="1600" kern="100" dirty="0" smtClean="0">
                          <a:effectLst/>
                        </a:rPr>
                        <a:t>print(df5)</a:t>
                      </a:r>
                      <a:endParaRPr lang="zh-CN" altLang="zh-CN" sz="16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16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Out[24]: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city    name  year     sex               </a:t>
                      </a:r>
                      <a:endParaRPr lang="en-US" sz="1600" dirty="0" smtClean="0">
                        <a:effectLst/>
                      </a:endParaRPr>
                    </a:p>
                    <a:p>
                      <a:r>
                        <a:rPr lang="zh-CN" sz="1600" dirty="0" smtClean="0">
                          <a:effectLst/>
                        </a:rPr>
                        <a:t>北京</a:t>
                      </a:r>
                      <a:r>
                        <a:rPr lang="en-US" sz="1600" dirty="0" smtClean="0">
                          <a:effectLst/>
                        </a:rPr>
                        <a:t>     </a:t>
                      </a:r>
                      <a:r>
                        <a:rPr lang="zh-CN" sz="1600" dirty="0">
                          <a:effectLst/>
                        </a:rPr>
                        <a:t>张三</a:t>
                      </a:r>
                      <a:r>
                        <a:rPr lang="en-US" sz="1600" dirty="0">
                          <a:effectLst/>
                        </a:rPr>
                        <a:t>  2001  </a:t>
                      </a:r>
                      <a:r>
                        <a:rPr lang="en-US" sz="1600" dirty="0" smtClean="0">
                          <a:effectLst/>
                        </a:rPr>
                        <a:t>female</a:t>
                      </a:r>
                    </a:p>
                    <a:p>
                      <a:r>
                        <a:rPr lang="zh-CN" sz="1600" dirty="0" smtClean="0">
                          <a:effectLst/>
                        </a:rPr>
                        <a:t>上海</a:t>
                      </a:r>
                      <a:r>
                        <a:rPr lang="en-US" sz="1600" dirty="0" smtClean="0">
                          <a:effectLst/>
                        </a:rPr>
                        <a:t>     </a:t>
                      </a:r>
                      <a:r>
                        <a:rPr lang="zh-CN" sz="1600" dirty="0">
                          <a:effectLst/>
                        </a:rPr>
                        <a:t>李四</a:t>
                      </a:r>
                      <a:r>
                        <a:rPr lang="en-US" sz="1600" dirty="0">
                          <a:effectLst/>
                        </a:rPr>
                        <a:t>  2001  </a:t>
                      </a:r>
                      <a:r>
                        <a:rPr lang="en-US" sz="1600" dirty="0" smtClean="0">
                          <a:effectLst/>
                        </a:rPr>
                        <a:t>female</a:t>
                      </a:r>
                    </a:p>
                    <a:p>
                      <a:r>
                        <a:rPr lang="zh-CN" sz="1600" dirty="0" smtClean="0">
                          <a:effectLst/>
                        </a:rPr>
                        <a:t>广州</a:t>
                      </a:r>
                      <a:r>
                        <a:rPr lang="en-US" sz="1600" dirty="0" smtClean="0">
                          <a:effectLst/>
                        </a:rPr>
                        <a:t>     </a:t>
                      </a:r>
                      <a:r>
                        <a:rPr lang="zh-CN" sz="1600" dirty="0">
                          <a:effectLst/>
                        </a:rPr>
                        <a:t>王五</a:t>
                      </a:r>
                      <a:r>
                        <a:rPr lang="en-US" sz="1600" dirty="0">
                          <a:effectLst/>
                        </a:rPr>
                        <a:t>  2003    </a:t>
                      </a:r>
                      <a:r>
                        <a:rPr lang="en-US" sz="1600" dirty="0" smtClean="0">
                          <a:effectLst/>
                        </a:rPr>
                        <a:t>male</a:t>
                      </a:r>
                    </a:p>
                    <a:p>
                      <a:r>
                        <a:rPr lang="zh-CN" sz="1600" dirty="0" smtClean="0">
                          <a:effectLst/>
                        </a:rPr>
                        <a:t>北京</a:t>
                      </a:r>
                      <a:r>
                        <a:rPr lang="en-US" sz="1600" dirty="0" smtClean="0">
                          <a:effectLst/>
                        </a:rPr>
                        <a:t>     </a:t>
                      </a:r>
                      <a:r>
                        <a:rPr lang="zh-CN" sz="1600" dirty="0">
                          <a:effectLst/>
                        </a:rPr>
                        <a:t>小明</a:t>
                      </a:r>
                      <a:r>
                        <a:rPr lang="en-US" sz="1600" dirty="0">
                          <a:effectLst/>
                        </a:rPr>
                        <a:t>  2002    male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768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43425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92667"/>
            <a:ext cx="8784976" cy="250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/>
              <a:t>在数据分析中，选取需要的数据进行分析处理是最基本操作。在</a:t>
            </a:r>
            <a:r>
              <a:rPr lang="en-US" altLang="zh-CN" dirty="0"/>
              <a:t>Pandas</a:t>
            </a:r>
            <a:r>
              <a:rPr lang="zh-CN" altLang="zh-CN" dirty="0"/>
              <a:t>中需要通过索引完成数据的选取。</a:t>
            </a: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 </a:t>
            </a:r>
            <a:r>
              <a:rPr lang="zh-CN" altLang="en-US" dirty="0"/>
              <a:t>选取列</a:t>
            </a:r>
            <a:r>
              <a:rPr lang="en-US" altLang="zh-CN" dirty="0"/>
              <a:t>:</a:t>
            </a:r>
          </a:p>
          <a:p>
            <a:pPr marL="0" indent="0">
              <a:buNone/>
            </a:pPr>
            <a:r>
              <a:rPr lang="zh-CN" altLang="en-US" dirty="0"/>
              <a:t>    通过列</a:t>
            </a:r>
            <a:r>
              <a:rPr lang="zh-CN" altLang="en-US" dirty="0" smtClean="0"/>
              <a:t>索引或</a:t>
            </a:r>
            <a:r>
              <a:rPr lang="zh-CN" altLang="en-US" dirty="0"/>
              <a:t>以属性的方式可以单独获取</a:t>
            </a:r>
            <a:r>
              <a:rPr lang="en-US" altLang="zh-CN" dirty="0" err="1"/>
              <a:t>DataFrame</a:t>
            </a:r>
            <a:r>
              <a:rPr lang="zh-CN" altLang="en-US" dirty="0"/>
              <a:t>的列数据，返回的</a:t>
            </a:r>
            <a:r>
              <a:rPr lang="zh-CN" altLang="en-US" dirty="0" smtClean="0"/>
              <a:t>数据类型为</a:t>
            </a:r>
            <a:r>
              <a:rPr lang="en-US" altLang="zh-CN" dirty="0" smtClean="0"/>
              <a:t>Series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11" y="4394266"/>
            <a:ext cx="4468888" cy="162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28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43425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26780" y="1630996"/>
            <a:ext cx="8784976" cy="106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选取行</a:t>
            </a:r>
          </a:p>
          <a:p>
            <a:pPr marL="0" indent="0">
              <a:buNone/>
            </a:pPr>
            <a:r>
              <a:rPr lang="en-US" altLang="zh-CN" sz="2000" dirty="0"/>
              <a:t>    </a:t>
            </a:r>
            <a:r>
              <a:rPr lang="zh-CN" altLang="zh-CN" sz="2000" dirty="0" smtClean="0"/>
              <a:t>通过切片</a:t>
            </a:r>
            <a:r>
              <a:rPr lang="zh-CN" altLang="zh-CN" sz="2000" dirty="0"/>
              <a:t>形式可以</a:t>
            </a:r>
            <a:r>
              <a:rPr lang="zh-CN" altLang="zh-CN" sz="2000" dirty="0" smtClean="0"/>
              <a:t>选取</a:t>
            </a:r>
            <a:r>
              <a:rPr lang="zh-CN" altLang="en-US" sz="2000" dirty="0" smtClean="0"/>
              <a:t>一</a:t>
            </a:r>
            <a:r>
              <a:rPr lang="zh-CN" altLang="zh-CN" sz="2000" dirty="0" smtClean="0"/>
              <a:t>行</a:t>
            </a:r>
            <a:r>
              <a:rPr lang="zh-CN" altLang="en-US" sz="2000" dirty="0" smtClean="0"/>
              <a:t>或多行</a:t>
            </a:r>
            <a:r>
              <a:rPr lang="zh-CN" altLang="zh-CN" sz="2000" dirty="0" smtClean="0"/>
              <a:t>数据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80" y="2910372"/>
            <a:ext cx="4038095" cy="11238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907150"/>
            <a:ext cx="4014630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24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43425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26780" y="1630996"/>
            <a:ext cx="8784976" cy="106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 smtClean="0"/>
              <a:t>选取</a:t>
            </a:r>
            <a:r>
              <a:rPr lang="zh-CN" altLang="zh-CN" dirty="0"/>
              <a:t>通过</a:t>
            </a:r>
            <a:r>
              <a:rPr lang="en-US" altLang="zh-CN" dirty="0" err="1"/>
              <a:t>DataFrame</a:t>
            </a:r>
            <a:r>
              <a:rPr lang="zh-CN" altLang="zh-CN" dirty="0"/>
              <a:t>提供的</a:t>
            </a:r>
            <a:r>
              <a:rPr lang="en-US" altLang="zh-CN" dirty="0"/>
              <a:t>head</a:t>
            </a:r>
            <a:r>
              <a:rPr lang="zh-CN" altLang="zh-CN" dirty="0"/>
              <a:t>和</a:t>
            </a:r>
            <a:r>
              <a:rPr lang="en-US" altLang="zh-CN" dirty="0"/>
              <a:t>tail</a:t>
            </a:r>
            <a:r>
              <a:rPr lang="zh-CN" altLang="zh-CN" dirty="0"/>
              <a:t>方法可以得到多行数据，但是用这两种方法得到的数据都是从开始或者末尾获取连续的数据， 而利用</a:t>
            </a:r>
            <a:r>
              <a:rPr lang="en-US" altLang="zh-CN" dirty="0"/>
              <a:t>sample</a:t>
            </a:r>
            <a:r>
              <a:rPr lang="zh-CN" altLang="zh-CN" dirty="0"/>
              <a:t>可以随机抽取数据并显示。</a:t>
            </a:r>
          </a:p>
          <a:p>
            <a:pPr marL="0" indent="0">
              <a:buNone/>
            </a:pPr>
            <a:r>
              <a:rPr lang="en-US" altLang="zh-CN" dirty="0"/>
              <a:t>head</a:t>
            </a:r>
            <a:r>
              <a:rPr lang="zh-CN" altLang="zh-CN" dirty="0"/>
              <a:t>（） </a:t>
            </a:r>
            <a:r>
              <a:rPr lang="en-US" altLang="zh-CN" dirty="0"/>
              <a:t>#</a:t>
            </a:r>
            <a:r>
              <a:rPr lang="zh-CN" altLang="zh-CN" i="1" dirty="0"/>
              <a:t>默认获取前</a:t>
            </a:r>
            <a:r>
              <a:rPr lang="en-US" altLang="zh-CN" i="1" dirty="0"/>
              <a:t>5</a:t>
            </a:r>
            <a:r>
              <a:rPr lang="zh-CN" altLang="zh-CN" i="1" dirty="0"/>
              <a:t>行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head</a:t>
            </a:r>
            <a:r>
              <a:rPr lang="zh-CN" altLang="zh-CN" dirty="0"/>
              <a:t>（</a:t>
            </a:r>
            <a:r>
              <a:rPr lang="en-US" altLang="zh-CN" dirty="0"/>
              <a:t>n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zh-CN" altLang="zh-CN" i="1" dirty="0"/>
              <a:t>获取前</a:t>
            </a:r>
            <a:r>
              <a:rPr lang="en-US" altLang="zh-CN" i="1" dirty="0"/>
              <a:t>n</a:t>
            </a:r>
            <a:r>
              <a:rPr lang="zh-CN" altLang="zh-CN" i="1" dirty="0"/>
              <a:t>行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tail</a:t>
            </a:r>
            <a:r>
              <a:rPr lang="zh-CN" altLang="zh-CN" dirty="0"/>
              <a:t>（）</a:t>
            </a:r>
            <a:r>
              <a:rPr lang="en-US" altLang="zh-CN" dirty="0"/>
              <a:t>#</a:t>
            </a:r>
            <a:r>
              <a:rPr lang="zh-CN" altLang="zh-CN" i="1" dirty="0"/>
              <a:t>默认获取后</a:t>
            </a:r>
            <a:r>
              <a:rPr lang="en-US" altLang="zh-CN" i="1" dirty="0"/>
              <a:t>5</a:t>
            </a:r>
            <a:r>
              <a:rPr lang="zh-CN" altLang="zh-CN" i="1" dirty="0"/>
              <a:t>行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head</a:t>
            </a:r>
            <a:r>
              <a:rPr lang="zh-CN" altLang="zh-CN" dirty="0"/>
              <a:t>（</a:t>
            </a:r>
            <a:r>
              <a:rPr lang="en-US" altLang="zh-CN" dirty="0"/>
              <a:t>n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zh-CN" altLang="zh-CN" i="1" dirty="0"/>
              <a:t>获取后</a:t>
            </a:r>
            <a:r>
              <a:rPr lang="en-US" altLang="zh-CN" i="1" dirty="0"/>
              <a:t>n</a:t>
            </a:r>
            <a:r>
              <a:rPr lang="zh-CN" altLang="zh-CN" i="1" dirty="0"/>
              <a:t>行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sample</a:t>
            </a:r>
            <a:r>
              <a:rPr lang="zh-CN" altLang="zh-CN" dirty="0"/>
              <a:t>（</a:t>
            </a:r>
            <a:r>
              <a:rPr lang="en-US" altLang="zh-CN" dirty="0"/>
              <a:t>n</a:t>
            </a:r>
            <a:r>
              <a:rPr lang="zh-CN" altLang="zh-CN" dirty="0"/>
              <a:t>）</a:t>
            </a:r>
            <a:r>
              <a:rPr lang="en-US" altLang="zh-CN" dirty="0"/>
              <a:t>#</a:t>
            </a:r>
            <a:r>
              <a:rPr lang="zh-CN" altLang="zh-CN" i="1" dirty="0"/>
              <a:t>随机抽取</a:t>
            </a:r>
            <a:r>
              <a:rPr lang="en-US" altLang="zh-CN" i="1" dirty="0"/>
              <a:t>n</a:t>
            </a:r>
            <a:r>
              <a:rPr lang="zh-CN" altLang="zh-CN" i="1" dirty="0"/>
              <a:t>行</a:t>
            </a:r>
            <a:r>
              <a:rPr lang="zh-CN" altLang="zh-CN" i="1" dirty="0" smtClean="0"/>
              <a:t>显示</a:t>
            </a:r>
            <a:endParaRPr lang="en-US" altLang="zh-CN" i="1" dirty="0" smtClean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187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884722"/>
            <a:ext cx="859187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3. </a:t>
            </a:r>
            <a:r>
              <a:rPr lang="zh-CN" altLang="zh-CN" dirty="0"/>
              <a:t>选取行和列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b="0" dirty="0" err="1" smtClean="0">
                <a:latin typeface="+mn-lt"/>
              </a:rPr>
              <a:t>DataFrame.loc</a:t>
            </a:r>
            <a:r>
              <a:rPr lang="en-US" altLang="zh-CN" b="0" dirty="0" smtClean="0">
                <a:latin typeface="+mn-lt"/>
              </a:rPr>
              <a:t>(</a:t>
            </a:r>
            <a:r>
              <a:rPr lang="zh-CN" altLang="zh-CN" b="0" dirty="0" smtClean="0">
                <a:latin typeface="+mn-lt"/>
              </a:rPr>
              <a:t>行索引名称或条件，列索引名称</a:t>
            </a:r>
            <a:r>
              <a:rPr lang="en-US" altLang="zh-CN" b="0" dirty="0" smtClean="0">
                <a:latin typeface="+mn-lt"/>
              </a:rPr>
              <a:t>)</a:t>
            </a:r>
            <a:endParaRPr lang="zh-CN" altLang="zh-CN" b="0" dirty="0" smtClean="0">
              <a:latin typeface="+mn-lt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b="0" dirty="0" err="1" smtClean="0">
                <a:latin typeface="+mn-lt"/>
              </a:rPr>
              <a:t>DataFrame.iloc</a:t>
            </a:r>
            <a:r>
              <a:rPr lang="en-US" altLang="zh-CN" b="0" dirty="0" smtClean="0">
                <a:latin typeface="+mn-lt"/>
              </a:rPr>
              <a:t>(</a:t>
            </a:r>
            <a:r>
              <a:rPr lang="zh-CN" altLang="zh-CN" b="0" dirty="0" smtClean="0">
                <a:latin typeface="+mn-lt"/>
              </a:rPr>
              <a:t>行索引位置，列索引位置</a:t>
            </a:r>
            <a:r>
              <a:rPr lang="en-US" altLang="zh-CN" b="0" dirty="0" smtClean="0">
                <a:latin typeface="+mn-lt"/>
              </a:rPr>
              <a:t>)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645024"/>
            <a:ext cx="692460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9636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89" y="1973401"/>
            <a:ext cx="5665111" cy="339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890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4.3.1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数据的查询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916832"/>
            <a:ext cx="859187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en-US" altLang="zh-CN" dirty="0"/>
              <a:t>. </a:t>
            </a:r>
            <a:r>
              <a:rPr lang="zh-CN" altLang="zh-CN" dirty="0"/>
              <a:t>布尔选择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0" dirty="0">
                <a:latin typeface="+mn-lt"/>
              </a:rPr>
              <a:t>    </a:t>
            </a:r>
            <a:r>
              <a:rPr lang="zh-CN" altLang="zh-CN" b="0" dirty="0" smtClean="0">
                <a:latin typeface="+mn-lt"/>
              </a:rPr>
              <a:t>可以</a:t>
            </a:r>
            <a:r>
              <a:rPr lang="zh-CN" altLang="zh-CN" b="0" dirty="0">
                <a:latin typeface="+mn-lt"/>
              </a:rPr>
              <a:t>对</a:t>
            </a:r>
            <a:r>
              <a:rPr lang="en-US" altLang="zh-CN" b="0" dirty="0" err="1">
                <a:latin typeface="+mn-lt"/>
              </a:rPr>
              <a:t>DataFrame</a:t>
            </a:r>
            <a:r>
              <a:rPr lang="zh-CN" altLang="zh-CN" b="0" dirty="0">
                <a:latin typeface="+mn-lt"/>
              </a:rPr>
              <a:t>中的数据进行</a:t>
            </a:r>
            <a:r>
              <a:rPr lang="zh-CN" altLang="zh-CN" b="0" dirty="0" smtClean="0">
                <a:latin typeface="+mn-lt"/>
              </a:rPr>
              <a:t>布尔</a:t>
            </a:r>
            <a:r>
              <a:rPr lang="zh-CN" altLang="en-US" dirty="0"/>
              <a:t>方式</a:t>
            </a:r>
            <a:r>
              <a:rPr lang="zh-CN" altLang="zh-CN" b="0" dirty="0" smtClean="0">
                <a:latin typeface="+mn-lt"/>
              </a:rPr>
              <a:t>选择。</a:t>
            </a:r>
            <a:endParaRPr lang="zh-CN" altLang="zh-CN" b="0" dirty="0">
              <a:latin typeface="+mn-lt"/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zh-CN" altLang="zh-CN" b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212976"/>
            <a:ext cx="4392488" cy="27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8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数据的编辑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955304"/>
            <a:ext cx="859187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1. </a:t>
            </a:r>
            <a:r>
              <a:rPr lang="zh-CN" altLang="en-US" dirty="0"/>
              <a:t>增加数据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增加一行直接通过</a:t>
            </a:r>
            <a:r>
              <a:rPr lang="en-US" altLang="zh-CN" dirty="0"/>
              <a:t>append</a:t>
            </a:r>
            <a:r>
              <a:rPr lang="zh-CN" altLang="en-US" dirty="0"/>
              <a:t>方法传入字典结构数据即可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223934"/>
            <a:ext cx="7036422" cy="29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749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数据的编辑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955304"/>
            <a:ext cx="859187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1. </a:t>
            </a:r>
            <a:r>
              <a:rPr lang="zh-CN" altLang="en-US" dirty="0"/>
              <a:t>增加数据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增加列时，只需为要增加的列赋值即可创建一个新的列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95" y="3145904"/>
            <a:ext cx="5028571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3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C80780D8-305F-48A6-BD4D-470736B16EC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4.1.1 Series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0A0F3E1-8667-4FD7-A93C-87670C40345B}"/>
              </a:ext>
            </a:extLst>
          </p:cNvPr>
          <p:cNvSpPr/>
          <p:nvPr/>
        </p:nvSpPr>
        <p:spPr>
          <a:xfrm>
            <a:off x="408112" y="1844824"/>
            <a:ext cx="8435280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200" b="0" dirty="0">
                <a:latin typeface="+mn-lt"/>
              </a:rPr>
              <a:t>      Series </a:t>
            </a:r>
            <a:r>
              <a:rPr lang="zh-CN" altLang="zh-CN" sz="2200" b="0" dirty="0">
                <a:latin typeface="+mn-lt"/>
              </a:rPr>
              <a:t>是一种一维数组对象，包含了一个值序列，并且包含了数据标签，称为索引（</a:t>
            </a:r>
            <a:r>
              <a:rPr lang="en-US" altLang="zh-CN" sz="2200" b="0" dirty="0">
                <a:latin typeface="+mn-lt"/>
              </a:rPr>
              <a:t>index</a:t>
            </a:r>
            <a:r>
              <a:rPr lang="zh-CN" altLang="zh-CN" sz="2200" b="0" dirty="0" smtClean="0">
                <a:latin typeface="+mn-lt"/>
              </a:rPr>
              <a:t>），</a:t>
            </a:r>
            <a:r>
              <a:rPr lang="zh-CN" altLang="en-US" sz="2200" b="0" dirty="0" smtClean="0">
                <a:latin typeface="+mn-lt"/>
              </a:rPr>
              <a:t>可</a:t>
            </a:r>
            <a:r>
              <a:rPr lang="zh-CN" altLang="zh-CN" sz="2200" b="0" dirty="0" smtClean="0">
                <a:latin typeface="+mn-lt"/>
              </a:rPr>
              <a:t>通过</a:t>
            </a:r>
            <a:r>
              <a:rPr lang="zh-CN" altLang="zh-CN" sz="2200" b="0" dirty="0">
                <a:latin typeface="+mn-lt"/>
              </a:rPr>
              <a:t>索引来访问数组中的数据。</a:t>
            </a:r>
            <a:endParaRPr lang="zh-CN" altLang="en-US" sz="22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37648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数据的编辑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72816"/>
            <a:ext cx="859187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删除数据</a:t>
            </a:r>
          </a:p>
          <a:p>
            <a:pPr marL="0" indent="0">
              <a:buNone/>
            </a:pPr>
            <a:r>
              <a:rPr lang="zh-CN" altLang="en-US" dirty="0"/>
              <a:t>    删除数据直接用</a:t>
            </a:r>
            <a:r>
              <a:rPr lang="en-US" altLang="zh-CN" dirty="0"/>
              <a:t>drop</a:t>
            </a:r>
            <a:r>
              <a:rPr lang="zh-CN" altLang="en-US" dirty="0"/>
              <a:t>方法</a:t>
            </a:r>
            <a:r>
              <a:rPr lang="zh-CN" altLang="en-US" dirty="0" smtClean="0"/>
              <a:t>，通过</a:t>
            </a:r>
            <a:r>
              <a:rPr lang="en-US" altLang="zh-CN" dirty="0"/>
              <a:t>axis</a:t>
            </a:r>
            <a:r>
              <a:rPr lang="zh-CN" altLang="en-US" dirty="0"/>
              <a:t>参数确定是删除的是行还是列。默认数据删除不修改原数据，需要在原数据删除行列需要设置参数</a:t>
            </a:r>
            <a:r>
              <a:rPr lang="en-US" altLang="zh-CN" dirty="0" err="1"/>
              <a:t>inplace</a:t>
            </a:r>
            <a:r>
              <a:rPr lang="en-US" altLang="zh-CN" dirty="0"/>
              <a:t> = True</a:t>
            </a:r>
            <a:r>
              <a:rPr lang="zh-CN" altLang="en-US" dirty="0"/>
              <a:t>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789040"/>
            <a:ext cx="4980952" cy="2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207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数据的编辑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1772816"/>
            <a:ext cx="859187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删除数据</a:t>
            </a:r>
          </a:p>
          <a:p>
            <a:pPr marL="0" indent="0">
              <a:buNone/>
            </a:pPr>
            <a:r>
              <a:rPr lang="zh-CN" altLang="en-US" dirty="0"/>
              <a:t>   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266" y="2399342"/>
            <a:ext cx="5551990" cy="378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446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</a:t>
            </a:r>
            <a:r>
              <a:rPr lang="en-US" altLang="zh-CN" dirty="0" err="1"/>
              <a:t>DataFrame</a:t>
            </a:r>
            <a:r>
              <a:rPr lang="zh-CN" altLang="en-US" dirty="0"/>
              <a:t>的数据查询与编辑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4.3.2 </a:t>
            </a:r>
            <a:r>
              <a:rPr lang="en-US" altLang="zh-CN" sz="2800" dirty="0" err="1">
                <a:solidFill>
                  <a:srgbClr val="0070C0"/>
                </a:solidFill>
              </a:rPr>
              <a:t>DataFrame</a:t>
            </a:r>
            <a:r>
              <a:rPr lang="zh-CN" altLang="en-US" sz="2800" dirty="0">
                <a:solidFill>
                  <a:srgbClr val="0070C0"/>
                </a:solidFill>
              </a:rPr>
              <a:t>数据的编辑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1520" y="2060848"/>
            <a:ext cx="859187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3. </a:t>
            </a:r>
            <a:r>
              <a:rPr lang="zh-CN" altLang="en-US" dirty="0"/>
              <a:t>修改数据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修改数据</a:t>
            </a:r>
            <a:r>
              <a:rPr lang="zh-CN" altLang="en-US" dirty="0" smtClean="0"/>
              <a:t>时直接对</a:t>
            </a:r>
            <a:r>
              <a:rPr lang="zh-CN" altLang="en-US" dirty="0"/>
              <a:t>选择的</a:t>
            </a:r>
            <a:r>
              <a:rPr lang="zh-CN" altLang="en-US" dirty="0" smtClean="0"/>
              <a:t>数据赋值</a:t>
            </a:r>
            <a:r>
              <a:rPr lang="zh-CN" altLang="en-US" dirty="0"/>
              <a:t>即可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需要</a:t>
            </a:r>
            <a:r>
              <a:rPr lang="zh-CN" altLang="en-US" dirty="0"/>
              <a:t>注意的是，数据修改是直接对</a:t>
            </a:r>
            <a:r>
              <a:rPr lang="en-US" altLang="zh-CN" dirty="0" err="1"/>
              <a:t>DataFrame</a:t>
            </a:r>
            <a:r>
              <a:rPr lang="zh-CN" altLang="en-US" dirty="0"/>
              <a:t>数据修改，操作无法撤销，因此更改数据时要做好数据备份。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0377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4.4.1 </a:t>
            </a:r>
            <a:r>
              <a:rPr lang="zh-CN" altLang="en-US" sz="2800" dirty="0">
                <a:solidFill>
                  <a:srgbClr val="0070C0"/>
                </a:solidFill>
              </a:rPr>
              <a:t>算术运算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47315" y="1760663"/>
            <a:ext cx="859187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   Pandas</a:t>
            </a:r>
            <a:r>
              <a:rPr lang="zh-CN" altLang="en-US" dirty="0"/>
              <a:t>的数据对象在进行算术运算时，如果有相同索引则进行算术运算，如果</a:t>
            </a:r>
            <a:r>
              <a:rPr lang="zh-CN" altLang="en-US" dirty="0" smtClean="0"/>
              <a:t>没有，则会</a:t>
            </a:r>
            <a:r>
              <a:rPr lang="zh-CN" altLang="en-US" dirty="0"/>
              <a:t>自动</a:t>
            </a:r>
            <a:r>
              <a:rPr lang="zh-CN" altLang="en-US" dirty="0" smtClean="0"/>
              <a:t>进行</a:t>
            </a:r>
            <a:r>
              <a:rPr lang="zh-CN" altLang="en-US" dirty="0"/>
              <a:t>数据对齐，但会引入缺失值。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1" y="2932249"/>
            <a:ext cx="5004749" cy="2368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753316"/>
            <a:ext cx="1666667" cy="375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904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566" y="1124744"/>
            <a:ext cx="8001000" cy="648072"/>
          </a:xfrm>
        </p:spPr>
        <p:txBody>
          <a:bodyPr/>
          <a:lstStyle/>
          <a:p>
            <a:r>
              <a:rPr lang="en-US" altLang="zh-CN" sz="2800" dirty="0">
                <a:solidFill>
                  <a:srgbClr val="0070C0"/>
                </a:solidFill>
              </a:rPr>
              <a:t>4.4.1 </a:t>
            </a:r>
            <a:r>
              <a:rPr lang="zh-CN" altLang="en-US" sz="2800" dirty="0">
                <a:solidFill>
                  <a:srgbClr val="0070C0"/>
                </a:solidFill>
              </a:rPr>
              <a:t>算术运算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47315" y="1760663"/>
            <a:ext cx="8591872" cy="51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【例</a:t>
            </a:r>
            <a:r>
              <a:rPr lang="en-US" altLang="zh-CN" dirty="0"/>
              <a:t>4-36</a:t>
            </a:r>
            <a:r>
              <a:rPr lang="zh-CN" altLang="zh-CN" dirty="0"/>
              <a:t>】</a:t>
            </a:r>
            <a:r>
              <a:rPr lang="en-US" altLang="zh-CN" dirty="0" err="1"/>
              <a:t>DataFrame</a:t>
            </a:r>
            <a:r>
              <a:rPr lang="zh-CN" altLang="zh-CN" dirty="0"/>
              <a:t>类型的数据相加。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7" y="2404251"/>
            <a:ext cx="5314286" cy="24095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199" y="1429806"/>
            <a:ext cx="2466987" cy="49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397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4.4.2 </a:t>
            </a:r>
            <a:r>
              <a:rPr lang="zh-CN" altLang="en-US" sz="2800" dirty="0">
                <a:solidFill>
                  <a:srgbClr val="0070C0"/>
                </a:solidFill>
              </a:rPr>
              <a:t>函数应用和映射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916832"/>
            <a:ext cx="85918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已</a:t>
            </a:r>
            <a:r>
              <a:rPr lang="zh-CN" altLang="zh-CN" dirty="0" smtClean="0"/>
              <a:t>定义</a:t>
            </a:r>
            <a:r>
              <a:rPr lang="zh-CN" altLang="zh-CN" dirty="0"/>
              <a:t>好的函数</a:t>
            </a:r>
            <a:r>
              <a:rPr lang="zh-CN" altLang="zh-CN" dirty="0" smtClean="0"/>
              <a:t>可以</a:t>
            </a:r>
            <a:r>
              <a:rPr lang="zh-CN" altLang="en-US" dirty="0" smtClean="0"/>
              <a:t>通过以下</a:t>
            </a:r>
            <a:r>
              <a:rPr lang="zh-CN" altLang="zh-CN" dirty="0"/>
              <a:t>三种</a:t>
            </a:r>
            <a:r>
              <a:rPr lang="zh-CN" altLang="zh-CN" dirty="0" smtClean="0"/>
              <a:t>方法</a:t>
            </a:r>
            <a:r>
              <a:rPr lang="zh-CN" altLang="en-US" dirty="0" smtClean="0"/>
              <a:t>应用到</a:t>
            </a:r>
            <a:r>
              <a:rPr lang="zh-CN" altLang="zh-CN" dirty="0" smtClean="0"/>
              <a:t>数据：</a:t>
            </a:r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pPr lvl="1"/>
            <a:r>
              <a:rPr lang="en-US" altLang="zh-CN" b="0" dirty="0"/>
              <a:t>1. map</a:t>
            </a:r>
            <a:r>
              <a:rPr lang="zh-CN" altLang="zh-CN" b="0" dirty="0" smtClean="0"/>
              <a:t>函数</a:t>
            </a:r>
            <a:r>
              <a:rPr lang="zh-CN" altLang="en-US" b="0" dirty="0" smtClean="0"/>
              <a:t>：</a:t>
            </a:r>
            <a:r>
              <a:rPr lang="zh-CN" altLang="zh-CN" b="0" dirty="0" smtClean="0"/>
              <a:t>将</a:t>
            </a:r>
            <a:r>
              <a:rPr lang="zh-CN" altLang="zh-CN" b="0" dirty="0"/>
              <a:t>函数套用到</a:t>
            </a:r>
            <a:r>
              <a:rPr lang="en-US" altLang="zh-CN" b="0" dirty="0"/>
              <a:t>Series</a:t>
            </a:r>
            <a:r>
              <a:rPr lang="zh-CN" altLang="zh-CN" b="0" dirty="0"/>
              <a:t>的每个元素中；</a:t>
            </a:r>
          </a:p>
          <a:p>
            <a:pPr lvl="1"/>
            <a:r>
              <a:rPr lang="en-US" altLang="zh-CN" b="0" dirty="0"/>
              <a:t>2. apply</a:t>
            </a:r>
            <a:r>
              <a:rPr lang="zh-CN" altLang="zh-CN" b="0" dirty="0"/>
              <a:t>函数，将函数套用到</a:t>
            </a:r>
            <a:r>
              <a:rPr lang="en-US" altLang="zh-CN" b="0" dirty="0" err="1"/>
              <a:t>DataFrame</a:t>
            </a:r>
            <a:r>
              <a:rPr lang="zh-CN" altLang="zh-CN" b="0" dirty="0"/>
              <a:t>的</a:t>
            </a:r>
            <a:r>
              <a:rPr lang="zh-CN" altLang="zh-CN" b="0" dirty="0" smtClean="0"/>
              <a:t>行</a:t>
            </a:r>
            <a:r>
              <a:rPr lang="zh-CN" altLang="en-US" b="0" dirty="0" smtClean="0"/>
              <a:t>或</a:t>
            </a:r>
            <a:r>
              <a:rPr lang="zh-CN" altLang="zh-CN" b="0" dirty="0" smtClean="0"/>
              <a:t>列</a:t>
            </a:r>
            <a:r>
              <a:rPr lang="zh-CN" altLang="zh-CN" b="0" dirty="0"/>
              <a:t>上，行与列通过</a:t>
            </a:r>
            <a:r>
              <a:rPr lang="en-US" altLang="zh-CN" b="0" dirty="0"/>
              <a:t>axis</a:t>
            </a:r>
            <a:r>
              <a:rPr lang="zh-CN" altLang="zh-CN" b="0" dirty="0"/>
              <a:t>参数设置；</a:t>
            </a:r>
          </a:p>
          <a:p>
            <a:pPr lvl="1"/>
            <a:r>
              <a:rPr lang="en-US" altLang="zh-CN" b="0" dirty="0"/>
              <a:t>3. </a:t>
            </a:r>
            <a:r>
              <a:rPr lang="en-US" altLang="zh-CN" b="0" dirty="0" err="1"/>
              <a:t>applymap</a:t>
            </a:r>
            <a:r>
              <a:rPr lang="zh-CN" altLang="zh-CN" b="0" dirty="0"/>
              <a:t>函数，将函数套用到</a:t>
            </a:r>
            <a:r>
              <a:rPr lang="en-US" altLang="zh-CN" b="0" dirty="0" err="1"/>
              <a:t>DataFrame</a:t>
            </a:r>
            <a:r>
              <a:rPr lang="zh-CN" altLang="zh-CN" b="0" dirty="0"/>
              <a:t>的每个元素上</a:t>
            </a:r>
            <a:r>
              <a:rPr lang="zh-CN" altLang="zh-CN" b="0" dirty="0" smtClean="0"/>
              <a:t>。</a:t>
            </a:r>
            <a:endParaRPr lang="zh-CN" altLang="zh-CN" b="0" dirty="0"/>
          </a:p>
        </p:txBody>
      </p:sp>
    </p:spTree>
    <p:extLst>
      <p:ext uri="{BB962C8B-B14F-4D97-AF65-F5344CB8AC3E}">
        <p14:creationId xmlns:p14="http://schemas.microsoft.com/office/powerpoint/2010/main" val="5107505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4.4.2 </a:t>
            </a:r>
            <a:r>
              <a:rPr lang="zh-CN" altLang="en-US" sz="2800" dirty="0">
                <a:solidFill>
                  <a:srgbClr val="0070C0"/>
                </a:solidFill>
              </a:rPr>
              <a:t>函数应用和映射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772816"/>
            <a:ext cx="8591872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4-37</a:t>
            </a:r>
            <a:r>
              <a:rPr lang="zh-CN" altLang="zh-CN" dirty="0"/>
              <a:t>】将水果价格表中的</a:t>
            </a:r>
            <a:r>
              <a:rPr lang="en-US" altLang="zh-CN" dirty="0"/>
              <a:t>“</a:t>
            </a:r>
            <a:r>
              <a:rPr lang="zh-CN" altLang="zh-CN" dirty="0"/>
              <a:t>元</a:t>
            </a:r>
            <a:r>
              <a:rPr lang="en-US" altLang="zh-CN" dirty="0"/>
              <a:t>”</a:t>
            </a:r>
            <a:r>
              <a:rPr lang="zh-CN" altLang="zh-CN" dirty="0"/>
              <a:t>去掉。</a:t>
            </a:r>
            <a:endParaRPr lang="zh-CN" altLang="zh-CN" b="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580633"/>
              </p:ext>
            </p:extLst>
          </p:nvPr>
        </p:nvGraphicFramePr>
        <p:xfrm>
          <a:off x="323528" y="2355864"/>
          <a:ext cx="8712968" cy="4066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7560840"/>
              </a:tblGrid>
              <a:tr h="200924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In[37]: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data = {'fruit':['</a:t>
                      </a:r>
                      <a:r>
                        <a:rPr lang="en-US" altLang="zh-CN" sz="1500" kern="100" dirty="0" err="1" smtClean="0">
                          <a:effectLst/>
                        </a:rPr>
                        <a:t>apple','grape','banana</a:t>
                      </a:r>
                      <a:r>
                        <a:rPr lang="en-US" altLang="zh-CN" sz="1500" kern="100" dirty="0" smtClean="0">
                          <a:effectLst/>
                        </a:rPr>
                        <a:t>'],'price':['30</a:t>
                      </a:r>
                      <a:r>
                        <a:rPr lang="zh-CN" altLang="zh-CN" sz="1500" kern="100" dirty="0" smtClean="0">
                          <a:effectLst/>
                        </a:rPr>
                        <a:t>元</a:t>
                      </a:r>
                      <a:r>
                        <a:rPr lang="en-US" altLang="zh-CN" sz="1500" kern="100" dirty="0" smtClean="0">
                          <a:effectLst/>
                        </a:rPr>
                        <a:t>','43</a:t>
                      </a:r>
                      <a:r>
                        <a:rPr lang="zh-CN" altLang="zh-CN" sz="1500" kern="100" dirty="0" smtClean="0">
                          <a:effectLst/>
                        </a:rPr>
                        <a:t>元</a:t>
                      </a:r>
                      <a:r>
                        <a:rPr lang="en-US" altLang="zh-CN" sz="1500" kern="100" dirty="0" smtClean="0">
                          <a:effectLst/>
                        </a:rPr>
                        <a:t>','28</a:t>
                      </a:r>
                      <a:r>
                        <a:rPr lang="zh-CN" altLang="zh-CN" sz="1500" kern="100" dirty="0" smtClean="0">
                          <a:effectLst/>
                        </a:rPr>
                        <a:t>元</a:t>
                      </a:r>
                      <a:r>
                        <a:rPr lang="en-US" altLang="zh-CN" sz="1500" kern="100" dirty="0" smtClean="0">
                          <a:effectLst/>
                        </a:rPr>
                        <a:t>']}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df1 = </a:t>
                      </a:r>
                      <a:r>
                        <a:rPr lang="en-US" altLang="zh-CN" sz="1500" kern="100" dirty="0" err="1" smtClean="0">
                          <a:effectLst/>
                        </a:rPr>
                        <a:t>pd.DataFrame</a:t>
                      </a:r>
                      <a:r>
                        <a:rPr lang="en-US" altLang="zh-CN" sz="1500" kern="100" dirty="0" smtClean="0">
                          <a:effectLst/>
                        </a:rPr>
                        <a:t>(data)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print(df1)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err="1" smtClean="0">
                          <a:effectLst/>
                        </a:rPr>
                        <a:t>def</a:t>
                      </a:r>
                      <a:r>
                        <a:rPr lang="en-US" altLang="zh-CN" sz="1500" kern="100" dirty="0" smtClean="0">
                          <a:effectLst/>
                        </a:rPr>
                        <a:t> f(x):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    return </a:t>
                      </a:r>
                      <a:r>
                        <a:rPr lang="en-US" altLang="zh-CN" sz="1500" kern="100" dirty="0" err="1" smtClean="0">
                          <a:effectLst/>
                        </a:rPr>
                        <a:t>x.split</a:t>
                      </a:r>
                      <a:r>
                        <a:rPr lang="en-US" altLang="zh-CN" sz="1500" kern="100" dirty="0" smtClean="0">
                          <a:effectLst/>
                        </a:rPr>
                        <a:t>('</a:t>
                      </a:r>
                      <a:r>
                        <a:rPr lang="zh-CN" altLang="zh-CN" sz="1500" kern="100" dirty="0" smtClean="0">
                          <a:effectLst/>
                        </a:rPr>
                        <a:t>元</a:t>
                      </a:r>
                      <a:r>
                        <a:rPr lang="en-US" altLang="zh-CN" sz="1500" kern="100" dirty="0" smtClean="0">
                          <a:effectLst/>
                        </a:rPr>
                        <a:t>')[0]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df1['price'] = df1['price'].map(f)</a:t>
                      </a:r>
                      <a:endParaRPr lang="zh-CN" altLang="zh-CN" sz="1500" kern="100" dirty="0" smtClean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kern="100" dirty="0" smtClean="0">
                          <a:effectLst/>
                        </a:rPr>
                        <a:t>print('</a:t>
                      </a:r>
                      <a:r>
                        <a:rPr lang="zh-CN" altLang="zh-CN" sz="1500" kern="100" dirty="0" smtClean="0">
                          <a:effectLst/>
                        </a:rPr>
                        <a:t>修改后的数据表</a:t>
                      </a:r>
                      <a:r>
                        <a:rPr lang="en-US" altLang="zh-CN" sz="1500" kern="100" dirty="0" smtClean="0">
                          <a:effectLst/>
                        </a:rPr>
                        <a:t>:\n',df1)</a:t>
                      </a:r>
                      <a:endParaRPr lang="zh-CN" altLang="en-US" sz="15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Out[37]: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500" dirty="0">
                          <a:effectLst/>
                        </a:rPr>
                        <a:t>    fruit </a:t>
                      </a:r>
                      <a:r>
                        <a:rPr lang="en-US" sz="1500" dirty="0" smtClean="0">
                          <a:effectLst/>
                        </a:rPr>
                        <a:t>price</a:t>
                      </a:r>
                    </a:p>
                    <a:p>
                      <a:r>
                        <a:rPr lang="en-US" sz="1500" dirty="0" smtClean="0">
                          <a:effectLst/>
                        </a:rPr>
                        <a:t>0   </a:t>
                      </a:r>
                      <a:r>
                        <a:rPr lang="en-US" sz="1500" dirty="0">
                          <a:effectLst/>
                        </a:rPr>
                        <a:t>apple   30</a:t>
                      </a:r>
                      <a:r>
                        <a:rPr lang="zh-CN" sz="1500" dirty="0" smtClean="0">
                          <a:effectLst/>
                        </a:rPr>
                        <a:t>元</a:t>
                      </a:r>
                      <a:endParaRPr lang="en-US" altLang="zh-CN" sz="1500" dirty="0" smtClean="0">
                        <a:effectLst/>
                      </a:endParaRPr>
                    </a:p>
                    <a:p>
                      <a:pPr marL="342900" indent="-342900">
                        <a:buAutoNum type="arabicPlain"/>
                      </a:pPr>
                      <a:r>
                        <a:rPr lang="en-US" sz="1500" dirty="0" smtClean="0">
                          <a:effectLst/>
                        </a:rPr>
                        <a:t>grape   </a:t>
                      </a:r>
                      <a:r>
                        <a:rPr lang="en-US" sz="1500" dirty="0">
                          <a:effectLst/>
                        </a:rPr>
                        <a:t>43</a:t>
                      </a:r>
                      <a:r>
                        <a:rPr lang="zh-CN" sz="1500" dirty="0" smtClean="0">
                          <a:effectLst/>
                        </a:rPr>
                        <a:t>元</a:t>
                      </a:r>
                      <a:endParaRPr lang="en-US" altLang="zh-CN" sz="1500" dirty="0" smtClean="0">
                        <a:effectLst/>
                      </a:endParaRPr>
                    </a:p>
                    <a:p>
                      <a:pPr marL="342900" indent="-342900">
                        <a:buAutoNum type="arabicPlain"/>
                      </a:pPr>
                      <a:r>
                        <a:rPr lang="en-US" sz="1500" dirty="0" smtClean="0">
                          <a:effectLst/>
                        </a:rPr>
                        <a:t>banana   </a:t>
                      </a:r>
                      <a:r>
                        <a:rPr lang="en-US" sz="1500" dirty="0">
                          <a:effectLst/>
                        </a:rPr>
                        <a:t>28</a:t>
                      </a:r>
                      <a:r>
                        <a:rPr lang="zh-CN" sz="1500" dirty="0" smtClean="0">
                          <a:effectLst/>
                        </a:rPr>
                        <a:t>元</a:t>
                      </a:r>
                      <a:endParaRPr lang="en-US" altLang="zh-CN" sz="1500" dirty="0" smtClean="0">
                        <a:effectLst/>
                      </a:endParaRPr>
                    </a:p>
                    <a:p>
                      <a:pPr marL="0" indent="0">
                        <a:buNone/>
                      </a:pPr>
                      <a:r>
                        <a:rPr lang="zh-CN" sz="1500" dirty="0" smtClean="0">
                          <a:effectLst/>
                        </a:rPr>
                        <a:t>修改</a:t>
                      </a:r>
                      <a:r>
                        <a:rPr lang="zh-CN" sz="1500" dirty="0">
                          <a:effectLst/>
                        </a:rPr>
                        <a:t>后的数据表</a:t>
                      </a:r>
                      <a:r>
                        <a:rPr lang="en-US" sz="1500" dirty="0">
                          <a:effectLst/>
                        </a:rPr>
                        <a:t>:     </a:t>
                      </a:r>
                      <a:endParaRPr lang="en-US" sz="1500" dirty="0" smtClean="0">
                        <a:effectLst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500" dirty="0" smtClean="0">
                          <a:effectLst/>
                        </a:rPr>
                        <a:t>fruit price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1500" dirty="0" smtClean="0">
                          <a:effectLst/>
                        </a:rPr>
                        <a:t>0   </a:t>
                      </a:r>
                      <a:r>
                        <a:rPr lang="en-US" sz="1500" dirty="0">
                          <a:effectLst/>
                        </a:rPr>
                        <a:t>apple    </a:t>
                      </a:r>
                      <a:r>
                        <a:rPr lang="en-US" sz="1500" dirty="0" smtClean="0">
                          <a:effectLst/>
                        </a:rPr>
                        <a:t>30</a:t>
                      </a:r>
                    </a:p>
                    <a:p>
                      <a:pPr marL="342900" indent="-342900">
                        <a:buAutoNum type="arabicPlain"/>
                      </a:pPr>
                      <a:r>
                        <a:rPr lang="en-US" sz="1500" dirty="0" smtClean="0">
                          <a:effectLst/>
                        </a:rPr>
                        <a:t>grape    43</a:t>
                      </a:r>
                    </a:p>
                    <a:p>
                      <a:pPr marL="342900" indent="-342900">
                        <a:buAutoNum type="arabicPlain"/>
                      </a:pPr>
                      <a:r>
                        <a:rPr lang="en-US" sz="1500" dirty="0" smtClean="0">
                          <a:effectLst/>
                        </a:rPr>
                        <a:t>2  </a:t>
                      </a:r>
                      <a:r>
                        <a:rPr lang="en-US" sz="1500" dirty="0">
                          <a:effectLst/>
                        </a:rPr>
                        <a:t>banana    28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3285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4.4.2 </a:t>
            </a:r>
            <a:r>
              <a:rPr lang="zh-CN" altLang="en-US" sz="2800" dirty="0">
                <a:solidFill>
                  <a:srgbClr val="0070C0"/>
                </a:solidFill>
              </a:rPr>
              <a:t>函数应用和映射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67272"/>
            <a:ext cx="8591872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 smtClean="0"/>
              <a:t>4-38</a:t>
            </a:r>
            <a:r>
              <a:rPr lang="zh-CN" altLang="zh-CN" dirty="0" smtClean="0"/>
              <a:t>】</a:t>
            </a:r>
            <a:r>
              <a:rPr lang="en-US" altLang="zh-CN" dirty="0"/>
              <a:t>apply</a:t>
            </a:r>
            <a:r>
              <a:rPr lang="zh-CN" altLang="zh-CN" dirty="0"/>
              <a:t>函数的使用方法。</a:t>
            </a:r>
            <a:endParaRPr lang="zh-CN" altLang="zh-CN" b="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53547"/>
            <a:ext cx="6676190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354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4.4.2 </a:t>
            </a:r>
            <a:r>
              <a:rPr lang="zh-CN" altLang="en-US" sz="2800" dirty="0">
                <a:solidFill>
                  <a:srgbClr val="0070C0"/>
                </a:solidFill>
              </a:rPr>
              <a:t>函数应用和映射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67272"/>
            <a:ext cx="8591872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 smtClean="0"/>
              <a:t>4-39</a:t>
            </a:r>
            <a:r>
              <a:rPr lang="zh-CN" altLang="zh-CN" dirty="0" smtClean="0"/>
              <a:t>】</a:t>
            </a:r>
            <a:r>
              <a:rPr lang="en-US" altLang="zh-CN" dirty="0" err="1"/>
              <a:t>applymap</a:t>
            </a:r>
            <a:r>
              <a:rPr lang="zh-CN" altLang="zh-CN" dirty="0"/>
              <a:t>函数的用法。</a:t>
            </a:r>
            <a:endParaRPr lang="zh-CN" altLang="zh-CN" b="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353816"/>
            <a:ext cx="4963616" cy="363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7455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1520" y="942256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4.4.3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49447" y="1564295"/>
            <a:ext cx="8774253" cy="154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/>
              <a:t>sort_index</a:t>
            </a:r>
            <a:r>
              <a:rPr lang="zh-CN" altLang="en-US" dirty="0" smtClean="0"/>
              <a:t>方法：对</a:t>
            </a:r>
            <a:r>
              <a:rPr lang="zh-CN" altLang="en-US" dirty="0"/>
              <a:t>索引进行排序，默认为升序，降序排序时加参数 </a:t>
            </a:r>
            <a:r>
              <a:rPr lang="en-US" altLang="zh-CN" dirty="0"/>
              <a:t>ascending=False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</a:t>
            </a:r>
            <a:r>
              <a:rPr lang="en-US" altLang="zh-CN" dirty="0" err="1" smtClean="0"/>
              <a:t>sort_values</a:t>
            </a:r>
            <a:r>
              <a:rPr lang="zh-CN" altLang="zh-CN" dirty="0" smtClean="0"/>
              <a:t>方法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对</a:t>
            </a:r>
            <a:r>
              <a:rPr lang="zh-CN" altLang="zh-CN" dirty="0"/>
              <a:t>数值进行排序</a:t>
            </a:r>
            <a:r>
              <a:rPr lang="zh-CN" altLang="zh-CN" dirty="0" smtClean="0"/>
              <a:t>。</a:t>
            </a:r>
            <a:r>
              <a:rPr lang="en-US" altLang="zh-CN" dirty="0" smtClean="0"/>
              <a:t>by</a:t>
            </a:r>
            <a:r>
              <a:rPr lang="zh-CN" altLang="en-US" dirty="0" smtClean="0"/>
              <a:t>参数</a:t>
            </a:r>
            <a:r>
              <a:rPr lang="zh-CN" altLang="en-US" dirty="0"/>
              <a:t>设置</a:t>
            </a:r>
            <a:r>
              <a:rPr lang="zh-CN" altLang="en-US" dirty="0" smtClean="0"/>
              <a:t>待</a:t>
            </a:r>
            <a:r>
              <a:rPr lang="zh-CN" altLang="en-US" dirty="0"/>
              <a:t>排序的列名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41" y="3212976"/>
            <a:ext cx="6275747" cy="348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8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32FB5BB-A48F-4564-96A5-B2E2F84E49FA}"/>
              </a:ext>
            </a:extLst>
          </p:cNvPr>
          <p:cNvSpPr/>
          <p:nvPr/>
        </p:nvSpPr>
        <p:spPr>
          <a:xfrm>
            <a:off x="276064" y="1916832"/>
            <a:ext cx="8591872" cy="1045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200" dirty="0" err="1" smtClean="0"/>
              <a:t>pd.Series</a:t>
            </a:r>
            <a:r>
              <a:rPr lang="en-US" altLang="zh-CN" sz="2200" dirty="0" smtClean="0"/>
              <a:t>(data=None</a:t>
            </a:r>
            <a:r>
              <a:rPr lang="en-US" altLang="zh-CN" sz="2200" dirty="0"/>
              <a:t>, index=None, </a:t>
            </a:r>
            <a:r>
              <a:rPr lang="en-US" altLang="zh-CN" sz="2200" dirty="0" err="1"/>
              <a:t>dtype</a:t>
            </a:r>
            <a:r>
              <a:rPr lang="en-US" altLang="zh-CN" sz="2200" dirty="0"/>
              <a:t>=None, name=None, copy=False, </a:t>
            </a:r>
            <a:r>
              <a:rPr lang="en-US" altLang="zh-CN" sz="2200" dirty="0" err="1"/>
              <a:t>fastpath</a:t>
            </a:r>
            <a:r>
              <a:rPr lang="en-US" altLang="zh-CN" sz="2200" dirty="0"/>
              <a:t>=False)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378316" y="3188356"/>
            <a:ext cx="3187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通过列表创建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Series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198983"/>
              </p:ext>
            </p:extLst>
          </p:nvPr>
        </p:nvGraphicFramePr>
        <p:xfrm>
          <a:off x="670230" y="3582888"/>
          <a:ext cx="8173162" cy="274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1450"/>
                <a:gridCol w="7151712"/>
              </a:tblGrid>
              <a:tr h="2812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In[1]: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import pandas as pd</a:t>
                      </a:r>
                      <a:endParaRPr lang="zh-CN" sz="1800" kern="100">
                        <a:effectLst/>
                      </a:endParaRP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obj = pd.Series([1, -2, 3, -4]) #</a:t>
                      </a:r>
                      <a:r>
                        <a:rPr lang="zh-CN" sz="1800" kern="100">
                          <a:effectLst/>
                        </a:rPr>
                        <a:t>仅有一个数组构成</a:t>
                      </a: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print(obj)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Out[1]: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0    1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   -2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2    3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   -4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286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dtype</a:t>
                      </a:r>
                      <a:r>
                        <a:rPr lang="en-US" sz="1800" kern="100" dirty="0">
                          <a:effectLst/>
                        </a:rPr>
                        <a:t>: int64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4023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4.4.3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28800"/>
            <a:ext cx="6048672" cy="27764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1684" y="4581128"/>
            <a:ext cx="784673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DataFrame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数据排序，通过指定轴方向，使用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sort_index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函数对行或列索引进行排序。如果要进行列排序，则通过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sort_values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函数把列名传给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参数即可。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7893683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08720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4.4.4 </a:t>
            </a:r>
            <a:r>
              <a:rPr lang="zh-CN" altLang="en-US" sz="2800" dirty="0">
                <a:solidFill>
                  <a:srgbClr val="0070C0"/>
                </a:solidFill>
              </a:rPr>
              <a:t>汇总与统计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556792"/>
            <a:ext cx="859187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1. </a:t>
            </a:r>
            <a:r>
              <a:rPr lang="zh-CN" altLang="en-US" dirty="0"/>
              <a:t>数据汇总</a:t>
            </a:r>
          </a:p>
          <a:p>
            <a:pPr marL="0" indent="0" algn="just">
              <a:buNone/>
            </a:pPr>
            <a:r>
              <a:rPr lang="zh-CN" altLang="en-US" sz="1900" dirty="0"/>
              <a:t>    在</a:t>
            </a:r>
            <a:r>
              <a:rPr lang="en-US" altLang="zh-CN" sz="1900" dirty="0" err="1"/>
              <a:t>DataFrame</a:t>
            </a:r>
            <a:r>
              <a:rPr lang="zh-CN" altLang="en-US" sz="1900" dirty="0"/>
              <a:t>中，可以通过</a:t>
            </a:r>
            <a:r>
              <a:rPr lang="en-US" altLang="zh-CN" sz="1900" dirty="0"/>
              <a:t>sum</a:t>
            </a:r>
            <a:r>
              <a:rPr lang="zh-CN" altLang="en-US" sz="1900" dirty="0"/>
              <a:t>方法对每列进行求和汇总，与</a:t>
            </a:r>
            <a:r>
              <a:rPr lang="en-US" altLang="zh-CN" sz="1900" dirty="0"/>
              <a:t>Excel</a:t>
            </a:r>
            <a:r>
              <a:rPr lang="zh-CN" altLang="en-US" sz="1900" dirty="0"/>
              <a:t>中的</a:t>
            </a:r>
            <a:r>
              <a:rPr lang="en-US" altLang="zh-CN" sz="1900" dirty="0"/>
              <a:t>sum</a:t>
            </a:r>
            <a:r>
              <a:rPr lang="zh-CN" altLang="en-US" sz="1900" dirty="0"/>
              <a:t>函数类似。如果设置</a:t>
            </a:r>
            <a:r>
              <a:rPr lang="en-US" altLang="zh-CN" sz="1900" dirty="0"/>
              <a:t>axis = 1</a:t>
            </a:r>
            <a:r>
              <a:rPr lang="zh-CN" altLang="en-US" sz="1900" dirty="0"/>
              <a:t>指定轴方向，可以实现按行汇总</a:t>
            </a:r>
            <a:r>
              <a:rPr lang="zh-CN" altLang="en-US" sz="1900" dirty="0" smtClean="0"/>
              <a:t>。</a:t>
            </a:r>
            <a:endParaRPr lang="en-US" altLang="zh-CN" sz="1900" dirty="0" smtClean="0"/>
          </a:p>
          <a:p>
            <a:pPr marL="0" indent="0" algn="just">
              <a:buNone/>
            </a:pP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020634"/>
            <a:ext cx="4853556" cy="12004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249" y="2984935"/>
            <a:ext cx="2857143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283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4.4.4 </a:t>
            </a:r>
            <a:r>
              <a:rPr lang="zh-CN" altLang="en-US" sz="2800" dirty="0">
                <a:solidFill>
                  <a:srgbClr val="0070C0"/>
                </a:solidFill>
              </a:rPr>
              <a:t>汇总与统计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1520" y="1628800"/>
            <a:ext cx="859187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数据描述与统计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利用</a:t>
            </a:r>
            <a:r>
              <a:rPr lang="en-US" altLang="zh-CN" dirty="0"/>
              <a:t>describe</a:t>
            </a:r>
            <a:r>
              <a:rPr lang="zh-CN" altLang="zh-CN" dirty="0"/>
              <a:t>方法会</a:t>
            </a:r>
            <a:r>
              <a:rPr lang="zh-CN" altLang="en-US" dirty="0"/>
              <a:t>对</a:t>
            </a:r>
            <a:r>
              <a:rPr lang="zh-CN" altLang="zh-CN" dirty="0"/>
              <a:t>每个数值型</a:t>
            </a:r>
            <a:r>
              <a:rPr lang="zh-CN" altLang="en-US" dirty="0"/>
              <a:t>的</a:t>
            </a:r>
            <a:r>
              <a:rPr lang="zh-CN" altLang="zh-CN" dirty="0"/>
              <a:t>列</a:t>
            </a:r>
            <a:r>
              <a:rPr lang="zh-CN" altLang="en-US" dirty="0"/>
              <a:t>数据</a:t>
            </a:r>
            <a:r>
              <a:rPr lang="zh-CN" altLang="zh-CN" dirty="0"/>
              <a:t>进行</a:t>
            </a:r>
            <a:r>
              <a:rPr lang="zh-CN" altLang="zh-CN" dirty="0" smtClean="0"/>
              <a:t>统计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727455"/>
            <a:ext cx="2695238" cy="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74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281048"/>
              </p:ext>
            </p:extLst>
          </p:nvPr>
        </p:nvGraphicFramePr>
        <p:xfrm>
          <a:off x="611560" y="2011735"/>
          <a:ext cx="7704857" cy="38655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8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76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476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609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  <a:latin typeface="+mn-ea"/>
                          <a:ea typeface="+mn-ea"/>
                        </a:rPr>
                        <a:t>方法名称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说明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方法名称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说明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ea"/>
                          <a:ea typeface="+mn-ea"/>
                        </a:rPr>
                        <a:t>min</a:t>
                      </a:r>
                      <a:endParaRPr lang="zh-CN" sz="2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  <a:latin typeface="+mn-ea"/>
                          <a:ea typeface="+mn-ea"/>
                        </a:rPr>
                        <a:t>最小值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max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最大值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mean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均值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ptp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极差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median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中位数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std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标准差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var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方差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cov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协方差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sem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标准误差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mode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众数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skew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样本偏度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kurt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样本峰度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quantile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四分位数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count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非空值数目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95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ea"/>
                          <a:ea typeface="+mn-ea"/>
                        </a:rPr>
                        <a:t>describe</a:t>
                      </a:r>
                      <a:endParaRPr lang="zh-CN" sz="2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>
                          <a:effectLst/>
                          <a:latin typeface="+mn-ea"/>
                          <a:ea typeface="+mn-ea"/>
                        </a:rPr>
                        <a:t>描述统计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ea"/>
                          <a:ea typeface="+mn-ea"/>
                        </a:rPr>
                        <a:t>mad</a:t>
                      </a:r>
                      <a:endParaRPr lang="zh-CN" sz="2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kern="100" dirty="0">
                          <a:effectLst/>
                          <a:latin typeface="+mn-ea"/>
                          <a:ea typeface="+mn-ea"/>
                        </a:rPr>
                        <a:t>平均绝对离差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51520" y="1207657"/>
            <a:ext cx="4882619" cy="538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0" dirty="0">
                <a:latin typeface="+mn-lt"/>
              </a:rPr>
              <a:t>表</a:t>
            </a:r>
            <a:r>
              <a:rPr lang="en-US" altLang="zh-CN" sz="2200" b="0" dirty="0">
                <a:latin typeface="+mn-lt"/>
              </a:rPr>
              <a:t>4-3.Pandas</a:t>
            </a:r>
            <a:r>
              <a:rPr lang="zh-CN" altLang="zh-CN" sz="2200" b="0" dirty="0">
                <a:latin typeface="+mn-lt"/>
              </a:rPr>
              <a:t>中常用的描述性统计量</a:t>
            </a:r>
          </a:p>
        </p:txBody>
      </p:sp>
    </p:spTree>
    <p:extLst>
      <p:ext uri="{BB962C8B-B14F-4D97-AF65-F5344CB8AC3E}">
        <p14:creationId xmlns:p14="http://schemas.microsoft.com/office/powerpoint/2010/main" val="21808255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Pandas</a:t>
            </a:r>
            <a:r>
              <a:rPr lang="zh-CN" altLang="en-US" dirty="0"/>
              <a:t>数据运算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95536" y="1124744"/>
            <a:ext cx="8447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对于类别型特征的描述性统计，可以使用频数统计表。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Pandas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库中通过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unique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方法获取不重复的数组，利用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value_counts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方法实现频数统计。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037479"/>
            <a:ext cx="4819600" cy="408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695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4.5.1 </a:t>
            </a:r>
            <a:r>
              <a:rPr lang="zh-CN" altLang="en-US" sz="2800" dirty="0">
                <a:solidFill>
                  <a:srgbClr val="0070C0"/>
                </a:solidFill>
              </a:rPr>
              <a:t>数据分组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2303797"/>
            <a:ext cx="8424936" cy="305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lvl="0" indent="-457200" algn="just">
              <a:lnSpc>
                <a:spcPct val="125000"/>
              </a:lnSpc>
              <a:spcAft>
                <a:spcPts val="0"/>
              </a:spcAft>
              <a:buAutoNum type="arabicPeriod"/>
            </a:pPr>
            <a:r>
              <a:rPr lang="en-US" altLang="zh-CN" sz="2200" b="0" dirty="0" err="1" smtClean="0"/>
              <a:t>groupby</a:t>
            </a:r>
            <a:r>
              <a:rPr lang="zh-CN" altLang="en-US" sz="2200" b="0" dirty="0"/>
              <a:t>方法</a:t>
            </a:r>
            <a:endParaRPr lang="en-US" altLang="zh-CN" sz="2200" b="0" dirty="0"/>
          </a:p>
          <a:p>
            <a:pPr lvl="0" indent="0" algn="just">
              <a:lnSpc>
                <a:spcPct val="150000"/>
              </a:lnSpc>
            </a:pPr>
            <a:r>
              <a:rPr lang="en-US" altLang="zh-CN" sz="2200" b="0" dirty="0">
                <a:latin typeface="+mn-lt"/>
              </a:rPr>
              <a:t>    </a:t>
            </a:r>
            <a:r>
              <a:rPr lang="en-US" altLang="zh-CN" sz="2200" b="0" dirty="0" err="1">
                <a:latin typeface="+mn-lt"/>
              </a:rPr>
              <a:t>groupby</a:t>
            </a:r>
            <a:r>
              <a:rPr lang="zh-CN" altLang="en-US" sz="2200" b="0" dirty="0">
                <a:latin typeface="+mn-lt"/>
              </a:rPr>
              <a:t>方法可以根据索引或字段对数据进行分组。</a:t>
            </a:r>
            <a:endParaRPr lang="en-US" altLang="zh-CN" sz="2200" b="0" dirty="0">
              <a:latin typeface="+mn-lt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ctr"/>
              </a:tabLst>
            </a:pPr>
            <a:r>
              <a:rPr lang="zh-CN" altLang="en-US" sz="2200" b="0" dirty="0" smtClean="0">
                <a:latin typeface="+mn-lt"/>
              </a:rPr>
              <a:t>格式</a:t>
            </a:r>
            <a:r>
              <a:rPr lang="zh-CN" altLang="en-US" sz="2200" b="0" dirty="0">
                <a:latin typeface="+mn-lt"/>
              </a:rPr>
              <a:t>为：</a:t>
            </a:r>
          </a:p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ctr"/>
              </a:tabLst>
            </a:pPr>
            <a:r>
              <a:rPr lang="en-US" altLang="zh-CN" sz="2200" b="0" dirty="0" err="1">
                <a:latin typeface="+mn-lt"/>
              </a:rPr>
              <a:t>DataFrame.groupby</a:t>
            </a:r>
            <a:r>
              <a:rPr lang="en-US" altLang="zh-CN" sz="2200" b="0" dirty="0">
                <a:latin typeface="+mn-lt"/>
              </a:rPr>
              <a:t>(by=None, axis=0, level=None, </a:t>
            </a:r>
            <a:r>
              <a:rPr lang="en-US" altLang="zh-CN" sz="2200" b="0" dirty="0" err="1">
                <a:latin typeface="+mn-lt"/>
              </a:rPr>
              <a:t>as_index</a:t>
            </a:r>
            <a:r>
              <a:rPr lang="en-US" altLang="zh-CN" sz="2200" b="0" dirty="0">
                <a:latin typeface="+mn-lt"/>
              </a:rPr>
              <a:t>=True, sort=True, </a:t>
            </a:r>
            <a:r>
              <a:rPr lang="en-US" altLang="zh-CN" sz="2200" b="0" dirty="0" err="1">
                <a:latin typeface="+mn-lt"/>
              </a:rPr>
              <a:t>group_keys</a:t>
            </a:r>
            <a:r>
              <a:rPr lang="en-US" altLang="zh-CN" sz="2200" b="0" dirty="0">
                <a:latin typeface="+mn-lt"/>
              </a:rPr>
              <a:t>=True, squeeze=False, **</a:t>
            </a:r>
            <a:r>
              <a:rPr lang="en-US" altLang="zh-CN" sz="2200" b="0" dirty="0" err="1">
                <a:latin typeface="+mn-lt"/>
              </a:rPr>
              <a:t>kwargs</a:t>
            </a:r>
            <a:r>
              <a:rPr lang="en-US" altLang="zh-CN" sz="2200" b="0" dirty="0">
                <a:latin typeface="+mn-lt"/>
              </a:rPr>
              <a:t>)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 bwMode="gray">
          <a:xfrm>
            <a:off x="323528" y="332656"/>
            <a:ext cx="78256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r>
              <a:rPr lang="en-US" altLang="zh-CN" dirty="0" smtClean="0"/>
              <a:t>4.5 </a:t>
            </a:r>
            <a:r>
              <a:rPr lang="zh-CN" altLang="en-US" dirty="0" smtClean="0"/>
              <a:t>数据分组与聚合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79104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4.5.1 </a:t>
            </a:r>
            <a:r>
              <a:rPr lang="zh-CN" altLang="en-US" sz="2800" dirty="0">
                <a:solidFill>
                  <a:srgbClr val="0070C0"/>
                </a:solidFill>
              </a:rPr>
              <a:t>数据分组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60952"/>
              </p:ext>
            </p:extLst>
          </p:nvPr>
        </p:nvGraphicFramePr>
        <p:xfrm>
          <a:off x="179512" y="2311117"/>
          <a:ext cx="8784976" cy="37101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0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0025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3311"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参数名称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参数说明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331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1283970" algn="ctr"/>
                        </a:tabLs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by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可以传入函数、字典、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Series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等，用于确定分组的依据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331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axis 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int</a:t>
                      </a: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，表示操作的轴方向，默认为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0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331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level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int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或索引名，代表标签所在级别，默认为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None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93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as_index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boolean</a:t>
                      </a: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，表示聚合后的标签是否以</a:t>
                      </a: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DataFrame</a:t>
                      </a: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索引输出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sort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boolean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，表示对分组依据和分组标签排序，默认为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True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331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group_keys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boolean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，表示是否显示分组标签的名称，默认为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True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6662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squeeze</a:t>
                      </a:r>
                      <a:endParaRPr lang="zh-CN" sz="20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接收</a:t>
                      </a: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boolean</a:t>
                      </a: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，表示是否在允许情况下对返回数据降维，默认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False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1520" y="1773977"/>
            <a:ext cx="633670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2842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ctr"/>
              </a:tabLst>
            </a:pPr>
            <a:r>
              <a:rPr lang="zh-CN" altLang="en-US" sz="2200" b="0" dirty="0">
                <a:latin typeface="+mn-lt"/>
              </a:rPr>
              <a:t>表</a:t>
            </a:r>
            <a:r>
              <a:rPr lang="en-US" altLang="zh-CN" sz="2200" b="0" dirty="0">
                <a:latin typeface="+mn-lt"/>
              </a:rPr>
              <a:t>4-4. </a:t>
            </a:r>
            <a:r>
              <a:rPr lang="en-US" altLang="zh-CN" sz="2200" b="0" dirty="0" err="1">
                <a:latin typeface="+mn-lt"/>
              </a:rPr>
              <a:t>groupby</a:t>
            </a:r>
            <a:r>
              <a:rPr lang="zh-CN" altLang="en-US" sz="2200" b="0" dirty="0">
                <a:latin typeface="+mn-lt"/>
              </a:rPr>
              <a:t>方法的参数及其说明</a:t>
            </a:r>
          </a:p>
        </p:txBody>
      </p:sp>
    </p:spTree>
    <p:extLst>
      <p:ext uri="{BB962C8B-B14F-4D97-AF65-F5344CB8AC3E}">
        <p14:creationId xmlns:p14="http://schemas.microsoft.com/office/powerpoint/2010/main" val="37115943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4.5.1 </a:t>
            </a:r>
            <a:r>
              <a:rPr lang="zh-CN" altLang="en-US" sz="2800" dirty="0">
                <a:solidFill>
                  <a:srgbClr val="0070C0"/>
                </a:solidFill>
              </a:rPr>
              <a:t>数据分组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84" y="1667272"/>
            <a:ext cx="5219048" cy="35238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429176"/>
            <a:ext cx="3466667" cy="2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37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95536" y="1268760"/>
            <a:ext cx="8447856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altLang="zh-CN" sz="2200" b="0" dirty="0"/>
              <a:t>2. </a:t>
            </a:r>
            <a:r>
              <a:rPr lang="zh-CN" altLang="en-US" sz="2200" b="0" dirty="0"/>
              <a:t>按列名分组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en-US" altLang="zh-CN" sz="2000" b="0" kern="100" dirty="0" err="1" smtClean="0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数据的列索引名可以作为分组键，但需要注意的是用于分组的对象必须是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数据本身，否则搜索不到索引名称会报错。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780928"/>
            <a:ext cx="537890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129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253712" y="942256"/>
            <a:ext cx="8447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3. 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按列表或元组分组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分组键还可以是长度和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行数相同的列表或元组，相当于将列表或元组看做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的一列，然后将其分组。</a:t>
            </a: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algn="just" eaLnBrk="0" hangingPunct="0">
              <a:lnSpc>
                <a:spcPct val="150000"/>
              </a:lnSpc>
            </a:pPr>
            <a:endParaRPr lang="zh-CN" altLang="en-US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495" y="2708920"/>
            <a:ext cx="4505649" cy="288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67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323528" y="1945414"/>
            <a:ext cx="3518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4-2</a:t>
            </a:r>
            <a:r>
              <a:rPr lang="zh-CN" altLang="zh-CN" dirty="0"/>
              <a:t>】创建</a:t>
            </a:r>
            <a:r>
              <a:rPr lang="en-US" altLang="zh-CN" dirty="0"/>
              <a:t>Series</a:t>
            </a:r>
            <a:r>
              <a:rPr lang="zh-CN" altLang="zh-CN" dirty="0"/>
              <a:t>时指定索引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30550"/>
              </p:ext>
            </p:extLst>
          </p:nvPr>
        </p:nvGraphicFramePr>
        <p:xfrm>
          <a:off x="539552" y="2540601"/>
          <a:ext cx="8136904" cy="274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669674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In[2]: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indent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 = ["a", "c", "d", "a"]</a:t>
                      </a:r>
                      <a:endParaRPr lang="zh-CN" sz="1800" kern="100">
                        <a:effectLst/>
                      </a:endParaRPr>
                    </a:p>
                    <a:p>
                      <a:pPr marL="21590" indent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v = [2, 4, 5, 7]</a:t>
                      </a:r>
                      <a:endParaRPr lang="zh-CN" sz="1800" kern="100">
                        <a:effectLst/>
                      </a:endParaRPr>
                    </a:p>
                    <a:p>
                      <a:pPr marL="21590" indent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 = pd.Series(v, index = i, name = "col")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indent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print(t)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Out[2]: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a    </a:t>
                      </a:r>
                      <a:r>
                        <a:rPr lang="en-US" sz="1800" dirty="0" smtClean="0">
                          <a:effectLst/>
                        </a:rPr>
                        <a:t>2</a:t>
                      </a:r>
                    </a:p>
                    <a:p>
                      <a:r>
                        <a:rPr lang="en-US" sz="1800" dirty="0" smtClean="0">
                          <a:effectLst/>
                        </a:rPr>
                        <a:t>c    4</a:t>
                      </a:r>
                    </a:p>
                    <a:p>
                      <a:r>
                        <a:rPr lang="en-US" sz="1800" dirty="0" smtClean="0">
                          <a:effectLst/>
                        </a:rPr>
                        <a:t>d    5</a:t>
                      </a:r>
                    </a:p>
                    <a:p>
                      <a:r>
                        <a:rPr lang="en-US" sz="1800" dirty="0" smtClean="0">
                          <a:effectLst/>
                        </a:rPr>
                        <a:t>a    7</a:t>
                      </a:r>
                    </a:p>
                    <a:p>
                      <a:r>
                        <a:rPr lang="en-US" sz="1800" dirty="0" smtClean="0">
                          <a:effectLst/>
                        </a:rPr>
                        <a:t>Name</a:t>
                      </a:r>
                      <a:r>
                        <a:rPr lang="en-US" sz="1800" dirty="0">
                          <a:effectLst/>
                        </a:rPr>
                        <a:t>: col, </a:t>
                      </a:r>
                      <a:r>
                        <a:rPr lang="en-US" sz="1800" dirty="0" err="1">
                          <a:effectLst/>
                        </a:rPr>
                        <a:t>dtype</a:t>
                      </a:r>
                      <a:r>
                        <a:rPr lang="en-US" sz="1800" dirty="0">
                          <a:effectLst/>
                        </a:rPr>
                        <a:t>: int64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03787" y="5496701"/>
            <a:ext cx="8628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尽管创建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Series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指定了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index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参数，实际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Pandas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还是有隐藏的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index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位置信息的。所以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Series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有两套描述某条数据的手段：位置和标签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73356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23528" y="1124744"/>
            <a:ext cx="8447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4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.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按字典分组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如果原始的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中的分组信息很难确定或不存在，可以通过字典结构，定义分组信息</a:t>
            </a:r>
            <a:r>
              <a:rPr lang="zh-CN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。</a:t>
            </a: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78" y="2570742"/>
            <a:ext cx="5266667" cy="17809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4351693"/>
            <a:ext cx="5222880" cy="235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288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323528" y="1124744"/>
            <a:ext cx="8447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5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.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按函数分组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函数作为分组键的原理类似于字典，通过映射关系进行分组，但是函数更加灵活。</a:t>
            </a:r>
            <a:endParaRPr lang="zh-CN" altLang="en-US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24" y="2492896"/>
            <a:ext cx="4585588" cy="30963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752800"/>
            <a:ext cx="4066253" cy="298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145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836712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4.5.2 </a:t>
            </a:r>
            <a:r>
              <a:rPr lang="zh-CN" altLang="en-US" sz="2800" dirty="0">
                <a:solidFill>
                  <a:srgbClr val="0070C0"/>
                </a:solidFill>
              </a:rPr>
              <a:t>数据聚合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955901"/>
              </p:ext>
            </p:extLst>
          </p:nvPr>
        </p:nvGraphicFramePr>
        <p:xfrm>
          <a:off x="2627784" y="2564904"/>
          <a:ext cx="5737724" cy="3672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29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48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函数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使用说明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count</a:t>
                      </a:r>
                      <a:endParaRPr lang="zh-CN" sz="18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计数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sum</a:t>
                      </a:r>
                      <a:endParaRPr lang="zh-CN" sz="18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求和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求平均值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median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求中位数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std</a:t>
                      </a:r>
                      <a:r>
                        <a:rPr lang="zh-CN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无偏标准差和方差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</a:t>
                      </a:r>
                      <a:r>
                        <a:rPr lang="zh-CN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max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求最小值最大值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prod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求积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first</a:t>
                      </a:r>
                      <a:r>
                        <a:rPr lang="zh-CN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en-US" sz="18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last</a:t>
                      </a:r>
                      <a:endParaRPr lang="zh-CN" sz="18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第一个和最后一个值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412776"/>
            <a:ext cx="854277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b="0" dirty="0"/>
              <a:t>1. </a:t>
            </a:r>
            <a:r>
              <a:rPr lang="zh-CN" altLang="en-US" sz="2200" b="0" dirty="0"/>
              <a:t>聚合函数</a:t>
            </a:r>
          </a:p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2000" b="0" dirty="0"/>
              <a:t>      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除了之前示例中的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mean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函数外，常用的聚合运算还有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count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和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sum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等。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42200" y="2439340"/>
            <a:ext cx="3822160" cy="41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1600" b="0" dirty="0"/>
              <a:t>表</a:t>
            </a:r>
            <a:r>
              <a:rPr lang="en-US" altLang="zh-CN" sz="1600" b="0" kern="100" dirty="0">
                <a:solidFill>
                  <a:schemeClr val="dk1"/>
                </a:solidFill>
                <a:cs typeface="Arial" panose="020B0604020202020204" pitchFamily="34" charset="0"/>
              </a:rPr>
              <a:t>4-5. </a:t>
            </a:r>
            <a:r>
              <a:rPr lang="zh-CN" altLang="en-US" sz="1600" b="0" kern="100" dirty="0">
                <a:solidFill>
                  <a:schemeClr val="dk1"/>
                </a:solidFill>
                <a:cs typeface="Arial" panose="020B0604020202020204" pitchFamily="34" charset="0"/>
              </a:rPr>
              <a:t>聚合运算方法</a:t>
            </a:r>
          </a:p>
        </p:txBody>
      </p:sp>
    </p:spTree>
    <p:extLst>
      <p:ext uri="{BB962C8B-B14F-4D97-AF65-F5344CB8AC3E}">
        <p14:creationId xmlns:p14="http://schemas.microsoft.com/office/powerpoint/2010/main" val="17765484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91872" cy="352839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2. </a:t>
            </a:r>
            <a:r>
              <a:rPr lang="zh-CN" altLang="zh-CN" dirty="0">
                <a:latin typeface="Arial" panose="020B0604020202020204" pitchFamily="34" charset="0"/>
              </a:rPr>
              <a:t>使用</a:t>
            </a:r>
            <a:r>
              <a:rPr lang="en-US" altLang="zh-CN" dirty="0" err="1">
                <a:latin typeface="Arial" panose="020B0604020202020204" pitchFamily="34" charset="0"/>
              </a:rPr>
              <a:t>agg</a:t>
            </a:r>
            <a:r>
              <a:rPr lang="zh-CN" altLang="zh-CN" dirty="0">
                <a:latin typeface="Arial" panose="020B0604020202020204" pitchFamily="34" charset="0"/>
              </a:rPr>
              <a:t>方法聚合数据</a:t>
            </a:r>
          </a:p>
          <a:p>
            <a:pPr marL="0" indent="0" algn="just" eaLnBrk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/>
              <a:t>    </a:t>
            </a:r>
            <a:r>
              <a:rPr lang="en-US" altLang="zh-CN" sz="2000" kern="1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aggregate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方法都支持对每个分组应用某个函数，包括</a:t>
            </a:r>
            <a:r>
              <a:rPr lang="en-US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内置函数或自定义函数。同时，这两个方法也能够直接对</a:t>
            </a:r>
            <a:r>
              <a:rPr lang="en-US" altLang="zh-CN" sz="2000" kern="1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DataFrame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进行函数应用操作。</a:t>
            </a:r>
            <a:endParaRPr lang="en-US" altLang="zh-CN" sz="2000" kern="1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z="2000" kern="100" dirty="0" smtClean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在正常使用过程中，</a:t>
            </a:r>
            <a:r>
              <a:rPr lang="en-US" altLang="zh-CN" sz="2000" kern="1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和</a:t>
            </a:r>
            <a:r>
              <a:rPr lang="en-US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aggregate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函数对</a:t>
            </a:r>
            <a:r>
              <a:rPr lang="en-US" altLang="zh-CN" sz="2000" kern="1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DataFrame</a:t>
            </a:r>
            <a:r>
              <a:rPr lang="zh-CN" altLang="zh-CN" sz="2000" kern="1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对象操作的功能基本相同，因此只需掌握一个即可。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476583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en-US" dirty="0"/>
              <a:t>数据分组与聚合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4.5.3 </a:t>
            </a:r>
            <a:r>
              <a:rPr lang="zh-CN" altLang="en-US" sz="2800" dirty="0">
                <a:solidFill>
                  <a:srgbClr val="0070C0"/>
                </a:solidFill>
              </a:rPr>
              <a:t>分组运算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638969"/>
            <a:ext cx="8470768" cy="2438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1. transform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</a:t>
            </a:r>
          </a:p>
          <a:p>
            <a:pPr indent="0" algn="just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  通过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transform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方法可以将运算分布到每一行。</a:t>
            </a: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</a:pP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2. 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使用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apply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方法聚合数据</a:t>
            </a:r>
          </a:p>
          <a:p>
            <a:pPr indent="0" algn="just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  apply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方法类似于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agg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方法，能够将函数应用于每一列</a:t>
            </a:r>
            <a:r>
              <a:rPr lang="zh-CN" altLang="zh-CN" sz="2000" b="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63568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</a:t>
            </a:r>
            <a:r>
              <a:rPr lang="zh-CN" altLang="en-US" dirty="0"/>
              <a:t>数据透视表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4.6.1 </a:t>
            </a:r>
            <a:r>
              <a:rPr lang="zh-CN" altLang="en-US" sz="2800" dirty="0">
                <a:solidFill>
                  <a:srgbClr val="0070C0"/>
                </a:solidFill>
              </a:rPr>
              <a:t>透视表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3528" y="3506232"/>
            <a:ext cx="851986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pivot_table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函数格式：</a:t>
            </a:r>
          </a:p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pivot_table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(data, values=None, index=None, columns=None,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aggfunc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='mean',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fill_value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=None, margins=False,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dropna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=True,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margins_name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='All')</a:t>
            </a:r>
          </a:p>
        </p:txBody>
      </p:sp>
      <p:sp>
        <p:nvSpPr>
          <p:cNvPr id="3" name="矩形 2"/>
          <p:cNvSpPr/>
          <p:nvPr/>
        </p:nvSpPr>
        <p:spPr>
          <a:xfrm>
            <a:off x="467543" y="1909281"/>
            <a:ext cx="83758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数据透视表（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Pivot Table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）是数据分析中常见的工具之一，根据一个或多个键值对数据进行聚合，根据列或行的分组键将数据划分到各个区域。</a:t>
            </a:r>
          </a:p>
        </p:txBody>
      </p:sp>
    </p:spTree>
    <p:extLst>
      <p:ext uri="{BB962C8B-B14F-4D97-AF65-F5344CB8AC3E}">
        <p14:creationId xmlns:p14="http://schemas.microsoft.com/office/powerpoint/2010/main" val="36540315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</a:t>
            </a:r>
            <a:r>
              <a:rPr lang="zh-CN" altLang="en-US" dirty="0"/>
              <a:t>数据透视表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842624"/>
              </p:ext>
            </p:extLst>
          </p:nvPr>
        </p:nvGraphicFramePr>
        <p:xfrm>
          <a:off x="539552" y="1916832"/>
          <a:ext cx="8136904" cy="4104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46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722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8343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effectLst/>
                        </a:rPr>
                        <a:t>参数</a:t>
                      </a:r>
                      <a:endParaRPr lang="zh-CN" sz="2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effectLst/>
                        </a:rPr>
                        <a:t>使用说明</a:t>
                      </a:r>
                      <a:endParaRPr lang="zh-CN" sz="2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DataFrame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，表示创建表的数据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，指定要聚合的数据字段，默认全部数据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index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，表示行分组键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columns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，表示列分组键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aggfunc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functions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，表示聚合函数，默认为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margins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boolean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，表示汇总功能的开关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7288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dropna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boolean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，表示是否删掉全为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的列，默认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False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91680" y="1332154"/>
            <a:ext cx="547260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indent="0" algn="just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表</a:t>
            </a:r>
            <a:r>
              <a:rPr lang="en-US" altLang="zh-CN" sz="20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4-5. 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pivot_table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函数主要参数及其说明 </a:t>
            </a:r>
          </a:p>
        </p:txBody>
      </p:sp>
    </p:spTree>
    <p:extLst>
      <p:ext uri="{BB962C8B-B14F-4D97-AF65-F5344CB8AC3E}">
        <p14:creationId xmlns:p14="http://schemas.microsoft.com/office/powerpoint/2010/main" val="2627303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</a:t>
            </a:r>
            <a:r>
              <a:rPr lang="zh-CN" altLang="en-US" dirty="0"/>
              <a:t>数据透视表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4.6.2 </a:t>
            </a:r>
            <a:r>
              <a:rPr lang="zh-CN" altLang="en-US" sz="2800" dirty="0">
                <a:solidFill>
                  <a:srgbClr val="0070C0"/>
                </a:solidFill>
              </a:rPr>
              <a:t>交叉表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1837009"/>
            <a:ext cx="8375847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zh-CN" altLang="zh-CN" sz="22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交叉表是一种特殊的透视表，主要用于计算分组频率。</a:t>
            </a:r>
            <a:endParaRPr lang="en-US" altLang="zh-CN" sz="2200" b="0" kern="100" dirty="0" smtClean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2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crosstab</a:t>
            </a:r>
            <a:r>
              <a:rPr lang="zh-CN" altLang="en-US" sz="22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的格式：</a:t>
            </a:r>
          </a:p>
          <a:p>
            <a:pPr indent="0" algn="just">
              <a:lnSpc>
                <a:spcPct val="150000"/>
              </a:lnSpc>
            </a:pPr>
            <a:r>
              <a:rPr lang="en-US" altLang="zh-CN" sz="2200" b="0" kern="100" dirty="0" smtClean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crosstab(index, columns, values=None, </a:t>
            </a:r>
            <a:r>
              <a:rPr lang="en-US" altLang="zh-CN" sz="22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rownames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=None, </a:t>
            </a:r>
            <a:r>
              <a:rPr lang="en-US" altLang="zh-CN" sz="22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colnames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=None, </a:t>
            </a:r>
            <a:r>
              <a:rPr lang="en-US" altLang="zh-CN" sz="22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aggfunc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=None, margins=False, </a:t>
            </a:r>
            <a:r>
              <a:rPr lang="en-US" altLang="zh-CN" sz="22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dropna</a:t>
            </a:r>
            <a:r>
              <a:rPr lang="en-US" altLang="zh-CN" sz="2200" b="0" kern="100" dirty="0">
                <a:solidFill>
                  <a:schemeClr val="dk1"/>
                </a:solidFill>
                <a:cs typeface="Arial" panose="020B0604020202020204" pitchFamily="34" charset="0"/>
              </a:rPr>
              <a:t>=True, normalize=False)</a:t>
            </a:r>
          </a:p>
        </p:txBody>
      </p:sp>
    </p:spTree>
    <p:extLst>
      <p:ext uri="{BB962C8B-B14F-4D97-AF65-F5344CB8AC3E}">
        <p14:creationId xmlns:p14="http://schemas.microsoft.com/office/powerpoint/2010/main" val="27605280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</a:t>
            </a:r>
            <a:r>
              <a:rPr lang="zh-CN" altLang="en-US" dirty="0"/>
              <a:t>数据透视表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576458"/>
              </p:ext>
            </p:extLst>
          </p:nvPr>
        </p:nvGraphicFramePr>
        <p:xfrm>
          <a:off x="474472" y="1628800"/>
          <a:ext cx="8368920" cy="4533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4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539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047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effectLst/>
                        </a:rPr>
                        <a:t>参数</a:t>
                      </a:r>
                      <a:endParaRPr lang="zh-CN" sz="2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effectLst/>
                        </a:rPr>
                        <a:t>使用说明</a:t>
                      </a:r>
                      <a:endParaRPr lang="zh-CN" sz="2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index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string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，表示行索引键，无默认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columns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string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或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，表示列索引键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array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，表示聚合数据，默认为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rownames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表示行分组键名，无默认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colnames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表示列分组键名，无默认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aggfunc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functions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，表示聚合函数，默认为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margins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boolean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，表示汇总功能的开关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dropna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boolean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，表示是否删掉全为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的列，默认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False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4445"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normalize</a:t>
                      </a:r>
                      <a:endParaRPr lang="zh-CN" sz="2000" b="0" kern="1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0" algn="just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接收</a:t>
                      </a:r>
                      <a:r>
                        <a:rPr lang="en-US" sz="2000" b="0" kern="1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boolean</a:t>
                      </a:r>
                      <a:r>
                        <a:rPr lang="zh-CN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，表示是否对值进行标准化，默认为</a:t>
                      </a:r>
                      <a:r>
                        <a:rPr lang="en-US" sz="2000" b="0" kern="1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False</a:t>
                      </a:r>
                      <a:endParaRPr lang="zh-CN" sz="2000" b="0" kern="1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17221" y="980728"/>
            <a:ext cx="435728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表</a:t>
            </a:r>
            <a:r>
              <a:rPr lang="en-US" altLang="zh-CN" sz="22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4-6. crosstab</a:t>
            </a:r>
            <a:r>
              <a:rPr lang="zh-CN" altLang="zh-CN" sz="22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主要参数及其说明</a:t>
            </a:r>
          </a:p>
        </p:txBody>
      </p:sp>
    </p:spTree>
    <p:extLst>
      <p:ext uri="{BB962C8B-B14F-4D97-AF65-F5344CB8AC3E}">
        <p14:creationId xmlns:p14="http://schemas.microsoft.com/office/powerpoint/2010/main" val="4615054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4.7 Pandas</a:t>
            </a:r>
            <a:r>
              <a:rPr lang="zh-CN" altLang="en-US" dirty="0"/>
              <a:t>可视化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4.7.1 </a:t>
            </a:r>
            <a:r>
              <a:rPr lang="zh-CN" altLang="en-US" sz="2800" dirty="0">
                <a:solidFill>
                  <a:srgbClr val="0070C0"/>
                </a:solidFill>
              </a:rPr>
              <a:t>线形图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772816"/>
            <a:ext cx="859187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latin typeface="+mn-ea"/>
              </a:rPr>
              <a:t>      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Pandas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库中的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Series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和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中都有绘制各类图表的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plot</a:t>
            </a:r>
            <a:r>
              <a:rPr lang="zh-CN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方法，默认绘制的都是线形图。</a:t>
            </a: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通过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DataFrame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对象的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plot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方法可以为各列绘制一条线，并创建图例</a:t>
            </a:r>
            <a:r>
              <a:rPr lang="zh-CN" altLang="en-US" sz="2000" b="0" kern="100" dirty="0">
                <a:solidFill>
                  <a:schemeClr val="dk1"/>
                </a:solidFill>
                <a:latin typeface="+mn-ea"/>
              </a:rPr>
              <a:t>。</a:t>
            </a:r>
            <a:endParaRPr lang="en-US" altLang="zh-CN" sz="2000" b="0" kern="100" dirty="0">
              <a:solidFill>
                <a:schemeClr val="dk1"/>
              </a:solidFill>
              <a:latin typeface="+mn-ea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3566" y="3645024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4.7.2 </a:t>
            </a:r>
            <a:r>
              <a:rPr lang="zh-CN" altLang="en-US" sz="2800" dirty="0">
                <a:solidFill>
                  <a:srgbClr val="0070C0"/>
                </a:solidFill>
              </a:rPr>
              <a:t>柱状图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1" y="4437112"/>
            <a:ext cx="8591871" cy="96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latin typeface="+mn-ea"/>
              </a:rPr>
              <a:t>      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在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Pandas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中绘制柱状图只需在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plot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函数中加参数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kind = ‘bar’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，如果类别较多，可以绘制水平柱状图（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kind = ‘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barh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’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）。</a:t>
            </a:r>
            <a:endParaRPr lang="en-US" altLang="zh-CN" sz="2000" b="0" kern="100" dirty="0">
              <a:solidFill>
                <a:schemeClr val="dk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724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>
            <a:off x="220469" y="1804174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4-3</a:t>
            </a:r>
            <a:r>
              <a:rPr lang="zh-CN" altLang="zh-CN" dirty="0"/>
              <a:t>】</a:t>
            </a:r>
            <a:r>
              <a:rPr lang="en-US" altLang="zh-CN" dirty="0"/>
              <a:t>Series</a:t>
            </a:r>
            <a:r>
              <a:rPr lang="zh-CN" altLang="zh-CN" dirty="0"/>
              <a:t>位置和标签的使用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5" y="2232240"/>
            <a:ext cx="4219048" cy="41047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962" y="3429000"/>
            <a:ext cx="4823237" cy="2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682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4.7 Pandas</a:t>
            </a:r>
            <a:r>
              <a:rPr lang="zh-CN" altLang="en-US" dirty="0"/>
              <a:t>可视化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253566" y="980728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4.7.3 </a:t>
            </a:r>
            <a:r>
              <a:rPr lang="zh-CN" altLang="en-US" sz="2800" dirty="0">
                <a:solidFill>
                  <a:srgbClr val="0070C0"/>
                </a:solidFill>
              </a:rPr>
              <a:t>直方图和密度图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1" y="1976942"/>
            <a:ext cx="8591871" cy="188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indent="0" algn="just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latin typeface="+mn-ea"/>
              </a:rPr>
              <a:t>      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直方图用于频率分布，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y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轴为数值或比率。绘制直方图，可以观察数据值的大致分布规律。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pandas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中的直方图可以通过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hist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方法绘制。</a:t>
            </a:r>
          </a:p>
          <a:p>
            <a:pPr lvl="0" indent="0" algn="just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  核密度估计是对真实密度的估计，其过程是将数据的分布近似为一组核（如正态分布）。通过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plot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kind = ‘</a:t>
            </a:r>
            <a:r>
              <a:rPr lang="en-US" altLang="zh-CN" sz="2000" b="0" kern="100" dirty="0" err="1">
                <a:solidFill>
                  <a:schemeClr val="dk1"/>
                </a:solidFill>
                <a:cs typeface="Arial" panose="020B0604020202020204" pitchFamily="34" charset="0"/>
              </a:rPr>
              <a:t>kde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’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可以进行绘制。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gray">
          <a:xfrm>
            <a:off x="253566" y="4154025"/>
            <a:ext cx="8001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4.7.4 </a:t>
            </a:r>
            <a:r>
              <a:rPr lang="zh-CN" altLang="en-US" sz="2800" dirty="0">
                <a:solidFill>
                  <a:srgbClr val="0070C0"/>
                </a:solidFill>
              </a:rPr>
              <a:t>散点图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1" y="4874105"/>
            <a:ext cx="8591871" cy="49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    通过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plot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函数的</a:t>
            </a:r>
            <a:r>
              <a:rPr lang="en-US" altLang="zh-CN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kind = 'scatter'</a:t>
            </a:r>
            <a:r>
              <a:rPr lang="zh-CN" altLang="en-US" sz="2000" b="0" kern="100" dirty="0">
                <a:solidFill>
                  <a:schemeClr val="dk1"/>
                </a:solidFill>
                <a:cs typeface="Arial" panose="020B0604020202020204" pitchFamily="34" charset="0"/>
              </a:rPr>
              <a:t>可以进行绘制。</a:t>
            </a:r>
          </a:p>
        </p:txBody>
      </p:sp>
    </p:spTree>
    <p:extLst>
      <p:ext uri="{BB962C8B-B14F-4D97-AF65-F5344CB8AC3E}">
        <p14:creationId xmlns:p14="http://schemas.microsoft.com/office/powerpoint/2010/main" val="3480389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880F347-98FB-44B5-8BEC-88B422E26E52}"/>
              </a:ext>
            </a:extLst>
          </p:cNvPr>
          <p:cNvSpPr/>
          <p:nvPr/>
        </p:nvSpPr>
        <p:spPr>
          <a:xfrm>
            <a:off x="683568" y="1787656"/>
            <a:ext cx="2504211" cy="506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）通过字典创建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2294654"/>
            <a:ext cx="8375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如果数据被存放在一个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Python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字典中，也可以直接通过这个字典来创建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Series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12670"/>
              </p:ext>
            </p:extLst>
          </p:nvPr>
        </p:nvGraphicFramePr>
        <p:xfrm>
          <a:off x="482044" y="3284984"/>
          <a:ext cx="8410436" cy="3086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1644"/>
                <a:gridCol w="712879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In[4]: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sdata = {'Ohio': 35000, 'Texas': 71000, 'Oregon': 16000, 'Utah': 5000}</a:t>
                      </a:r>
                      <a:endParaRPr lang="zh-CN" sz="1800" kern="10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obj3 = pd.Series(sdata)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print(obj3)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Out[4]: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Ohio      35000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Texas     71000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Oregon    16000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Utah       5000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21590" indent="8826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dtype</a:t>
                      </a:r>
                      <a:r>
                        <a:rPr lang="en-US" sz="1800" kern="100" dirty="0">
                          <a:effectLst/>
                        </a:rPr>
                        <a:t>: int64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065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4.1 Pandas</a:t>
            </a:r>
            <a:r>
              <a:rPr lang="zh-CN" altLang="en-US" sz="3200" dirty="0"/>
              <a:t>中的数据结构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7200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Series</a:t>
            </a:r>
            <a:r>
              <a:rPr lang="zh-CN" altLang="en-US" sz="2400" dirty="0"/>
              <a:t>的创建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880F347-98FB-44B5-8BEC-88B422E26E52}"/>
              </a:ext>
            </a:extLst>
          </p:cNvPr>
          <p:cNvSpPr/>
          <p:nvPr/>
        </p:nvSpPr>
        <p:spPr>
          <a:xfrm>
            <a:off x="683568" y="1787656"/>
            <a:ext cx="2504211" cy="506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）通过字典创建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2294654"/>
            <a:ext cx="8375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/>
              <a:t>【例</a:t>
            </a:r>
            <a:r>
              <a:rPr lang="en-US" altLang="zh-CN" sz="2400" dirty="0"/>
              <a:t>4-6</a:t>
            </a:r>
            <a:r>
              <a:rPr lang="zh-CN" altLang="zh-CN" sz="2400" dirty="0"/>
              <a:t>】键值和指定的索引不匹配</a:t>
            </a:r>
            <a:endParaRPr lang="zh-CN" altLang="en-US" sz="2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803798"/>
              </p:ext>
            </p:extLst>
          </p:nvPr>
        </p:nvGraphicFramePr>
        <p:xfrm>
          <a:off x="467544" y="2924944"/>
          <a:ext cx="8159824" cy="33548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679167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In[6]: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sdata = {"a" : 100, "b" : 200, "e" : 300}</a:t>
                      </a:r>
                      <a:endParaRPr lang="zh-CN" sz="20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letter = ["a", "b","c"  , "e" ]</a:t>
                      </a:r>
                      <a:endParaRPr lang="zh-CN" sz="20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obj =  pd.Series(sdata, index = letter)</a:t>
                      </a:r>
                      <a:endParaRPr lang="zh-CN" sz="20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print(obj)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Out[6]: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    100.0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b    200.0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c      </a:t>
                      </a:r>
                      <a:r>
                        <a:rPr lang="en-US" sz="2000" kern="100" dirty="0" err="1">
                          <a:effectLst/>
                        </a:rPr>
                        <a:t>NaN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e    300.0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dtype</a:t>
                      </a:r>
                      <a:r>
                        <a:rPr lang="en-US" sz="2000" kern="100" dirty="0">
                          <a:effectLst/>
                        </a:rPr>
                        <a:t>: float64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9978089"/>
      </p:ext>
    </p:extLst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sample 3">
      <a:dk1>
        <a:srgbClr val="30311D"/>
      </a:dk1>
      <a:lt1>
        <a:srgbClr val="FFFFFF"/>
      </a:lt1>
      <a:dk2>
        <a:srgbClr val="1A48A4"/>
      </a:dk2>
      <a:lt2>
        <a:srgbClr val="C0C0C0"/>
      </a:lt2>
      <a:accent1>
        <a:srgbClr val="488FD6"/>
      </a:accent1>
      <a:accent2>
        <a:srgbClr val="319ABB"/>
      </a:accent2>
      <a:accent3>
        <a:srgbClr val="FFFFFF"/>
      </a:accent3>
      <a:accent4>
        <a:srgbClr val="272817"/>
      </a:accent4>
      <a:accent5>
        <a:srgbClr val="B1C6E8"/>
      </a:accent5>
      <a:accent6>
        <a:srgbClr val="2B8BA9"/>
      </a:accent6>
      <a:hlink>
        <a:srgbClr val="557B97"/>
      </a:hlink>
      <a:folHlink>
        <a:srgbClr val="A1A18B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0311D"/>
        </a:dk1>
        <a:lt1>
          <a:srgbClr val="FFFFFF"/>
        </a:lt1>
        <a:dk2>
          <a:srgbClr val="1A48A4"/>
        </a:dk2>
        <a:lt2>
          <a:srgbClr val="C0C0C0"/>
        </a:lt2>
        <a:accent1>
          <a:srgbClr val="488FD6"/>
        </a:accent1>
        <a:accent2>
          <a:srgbClr val="319ABB"/>
        </a:accent2>
        <a:accent3>
          <a:srgbClr val="FFFFFF"/>
        </a:accent3>
        <a:accent4>
          <a:srgbClr val="272817"/>
        </a:accent4>
        <a:accent5>
          <a:srgbClr val="B1C6E8"/>
        </a:accent5>
        <a:accent6>
          <a:srgbClr val="2B8BA9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235TGp_report_light_v2</Template>
  <TotalTime>2661</TotalTime>
  <Words>4202</Words>
  <Application>Microsoft Office PowerPoint</Application>
  <PresentationFormat>全屏显示(4:3)</PresentationFormat>
  <Paragraphs>722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 Unicode MS</vt:lpstr>
      <vt:lpstr>黑体</vt:lpstr>
      <vt:lpstr>宋体</vt:lpstr>
      <vt:lpstr>微软雅黑</vt:lpstr>
      <vt:lpstr>Arial</vt:lpstr>
      <vt:lpstr>Times New Roman</vt:lpstr>
      <vt:lpstr>Verdana</vt:lpstr>
      <vt:lpstr>Wingdings</vt:lpstr>
      <vt:lpstr>sample</vt:lpstr>
      <vt:lpstr>Python数据分析与可视化</vt:lpstr>
      <vt:lpstr>第 4 章 Pandas统计分析基础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4.1 Pandas中的数据结构</vt:lpstr>
      <vt:lpstr>4.2 Pandas索引操作</vt:lpstr>
      <vt:lpstr>4.2 Pandas索引操作</vt:lpstr>
      <vt:lpstr>4.2 Pandas索引操作</vt:lpstr>
      <vt:lpstr>4.2 Pandas索引操作</vt:lpstr>
      <vt:lpstr>4.2 Pandas索引操作</vt:lpstr>
      <vt:lpstr>4.2 Pandas索引操作</vt:lpstr>
      <vt:lpstr>4.2 Pandas索引操作</vt:lpstr>
      <vt:lpstr>4.2 Pandas索引操作</vt:lpstr>
      <vt:lpstr>4.2 Pandas索引操作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4.3 DataFrame的数据查询与编辑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4.4 Pandas数据运算</vt:lpstr>
      <vt:lpstr> </vt:lpstr>
      <vt:lpstr>4.5 数据分组与聚合</vt:lpstr>
      <vt:lpstr>4.5 数据分组与聚合</vt:lpstr>
      <vt:lpstr>4.5 数据分组与聚合</vt:lpstr>
      <vt:lpstr>4.5 数据分组与聚合</vt:lpstr>
      <vt:lpstr>4.5 数据分组与聚合</vt:lpstr>
      <vt:lpstr>4.5 数据分组与聚合</vt:lpstr>
      <vt:lpstr>4.5 数据分组与聚合</vt:lpstr>
      <vt:lpstr>4.5 数据分组与聚合</vt:lpstr>
      <vt:lpstr>4.5 数据分组与聚合</vt:lpstr>
      <vt:lpstr>4.6 数据透视表</vt:lpstr>
      <vt:lpstr>4.6 数据透视表</vt:lpstr>
      <vt:lpstr>4.6 数据透视表</vt:lpstr>
      <vt:lpstr>4.6 数据透视表</vt:lpstr>
      <vt:lpstr>4.7 Pandas可视化</vt:lpstr>
      <vt:lpstr>4.7 Pandas可视化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USER-</dc:creator>
  <cp:lastModifiedBy>wx165@qq.com</cp:lastModifiedBy>
  <cp:revision>89</cp:revision>
  <dcterms:created xsi:type="dcterms:W3CDTF">2019-11-26T08:15:08Z</dcterms:created>
  <dcterms:modified xsi:type="dcterms:W3CDTF">2020-01-10T08:06:54Z</dcterms:modified>
</cp:coreProperties>
</file>