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5"/>
  </p:notesMasterIdLst>
  <p:sldIdLst>
    <p:sldId id="285" r:id="rId2"/>
    <p:sldId id="287" r:id="rId3"/>
    <p:sldId id="330" r:id="rId4"/>
    <p:sldId id="369" r:id="rId5"/>
    <p:sldId id="361" r:id="rId6"/>
    <p:sldId id="329" r:id="rId7"/>
    <p:sldId id="373" r:id="rId8"/>
    <p:sldId id="338" r:id="rId9"/>
    <p:sldId id="331" r:id="rId10"/>
    <p:sldId id="363" r:id="rId11"/>
    <p:sldId id="374" r:id="rId12"/>
    <p:sldId id="362" r:id="rId13"/>
    <p:sldId id="332" r:id="rId14"/>
    <p:sldId id="364" r:id="rId15"/>
    <p:sldId id="375" r:id="rId16"/>
    <p:sldId id="343" r:id="rId17"/>
    <p:sldId id="376" r:id="rId18"/>
    <p:sldId id="377" r:id="rId19"/>
    <p:sldId id="345" r:id="rId20"/>
    <p:sldId id="344" r:id="rId21"/>
    <p:sldId id="378" r:id="rId22"/>
    <p:sldId id="379" r:id="rId23"/>
    <p:sldId id="365" r:id="rId24"/>
    <p:sldId id="366" r:id="rId25"/>
    <p:sldId id="381" r:id="rId26"/>
    <p:sldId id="382" r:id="rId27"/>
    <p:sldId id="383" r:id="rId28"/>
    <p:sldId id="370" r:id="rId29"/>
    <p:sldId id="371" r:id="rId30"/>
    <p:sldId id="380" r:id="rId31"/>
    <p:sldId id="384" r:id="rId32"/>
    <p:sldId id="385" r:id="rId33"/>
    <p:sldId id="386" r:id="rId34"/>
    <p:sldId id="387" r:id="rId35"/>
    <p:sldId id="346" r:id="rId36"/>
    <p:sldId id="388" r:id="rId37"/>
    <p:sldId id="367" r:id="rId38"/>
    <p:sldId id="389" r:id="rId39"/>
    <p:sldId id="390" r:id="rId40"/>
    <p:sldId id="347" r:id="rId41"/>
    <p:sldId id="391" r:id="rId42"/>
    <p:sldId id="392" r:id="rId43"/>
    <p:sldId id="393" r:id="rId44"/>
    <p:sldId id="348" r:id="rId45"/>
    <p:sldId id="395" r:id="rId46"/>
    <p:sldId id="394" r:id="rId47"/>
    <p:sldId id="396" r:id="rId48"/>
    <p:sldId id="349" r:id="rId49"/>
    <p:sldId id="350" r:id="rId50"/>
    <p:sldId id="372" r:id="rId51"/>
    <p:sldId id="351" r:id="rId52"/>
    <p:sldId id="368" r:id="rId53"/>
    <p:sldId id="334" r:id="rId54"/>
  </p:sldIdLst>
  <p:sldSz cx="9144000" cy="6858000" type="screen4x3"/>
  <p:notesSz cx="6858000" cy="9144000"/>
  <p:defaultTextStyle>
    <a:defPPr>
      <a:defRPr lang="en-US"/>
    </a:defPPr>
    <a:lvl1pPr algn="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EEF8"/>
    <a:srgbClr val="333399"/>
    <a:srgbClr val="5F5F5F"/>
    <a:srgbClr val="808080"/>
    <a:srgbClr val="000000"/>
    <a:srgbClr val="CC0000"/>
    <a:srgbClr val="5EB4B4"/>
    <a:srgbClr val="488FD6"/>
    <a:srgbClr val="86B5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0660B408-B3CF-4A94-85FC-2B1E0A45F4A2}" styleName="深色样式 2 - 强调 1/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327F97BB-C833-4FB7-BDE5-3F7075034690}" styleName="主题样式 2 - 强调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0783" autoAdjust="0"/>
  </p:normalViewPr>
  <p:slideViewPr>
    <p:cSldViewPr>
      <p:cViewPr varScale="1">
        <p:scale>
          <a:sx n="74" d="100"/>
          <a:sy n="74" d="100"/>
        </p:scale>
        <p:origin x="39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/>
            </a:lvl1pPr>
          </a:lstStyle>
          <a:p>
            <a:endParaRPr lang="en-US" altLang="zh-CN"/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en-US" altLang="zh-CN"/>
          </a:p>
        </p:txBody>
      </p:sp>
      <p:sp>
        <p:nvSpPr>
          <p:cNvPr id="1044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044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44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/>
            </a:lvl1pPr>
          </a:lstStyle>
          <a:p>
            <a:endParaRPr lang="en-US" altLang="zh-CN"/>
          </a:p>
        </p:txBody>
      </p:sp>
      <p:sp>
        <p:nvSpPr>
          <p:cNvPr id="1044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fld id="{865FB784-6F92-4A06-818E-F0E0C06F9DA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259965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err="1" smtClean="0"/>
              <a:t>tsv</a:t>
            </a:r>
            <a:r>
              <a:rPr lang="zh-CN" altLang="en-US" dirty="0" smtClean="0"/>
              <a:t>文件：是</a:t>
            </a:r>
            <a:r>
              <a:rPr lang="en-US" altLang="zh-CN" dirty="0" smtClean="0"/>
              <a:t>Tab-separated values</a:t>
            </a:r>
            <a:r>
              <a:rPr lang="zh-CN" altLang="en-US" dirty="0" smtClean="0"/>
              <a:t>的缩写，用制表符（</a:t>
            </a:r>
            <a:r>
              <a:rPr lang="en-US" altLang="zh-CN" dirty="0" smtClean="0"/>
              <a:t>’\t’</a:t>
            </a:r>
            <a:r>
              <a:rPr lang="zh-CN" altLang="en-US" dirty="0" smtClean="0"/>
              <a:t>）作为字段值的分隔符。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5FB784-6F92-4A06-818E-F0E0C06F9DA8}" type="slidenum">
              <a:rPr lang="en-US" altLang="zh-CN" smtClean="0"/>
              <a:pPr/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123690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x-none" altLang="zh-CN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5.4.2 标准差标准化数据</a:t>
            </a:r>
            <a:endParaRPr lang="zh-CN" altLang="zh-CN" sz="1200" b="1" kern="1200" dirty="0" smtClean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5FB784-6F92-4A06-818E-F0E0C06F9DA8}" type="slidenum">
              <a:rPr lang="en-US" altLang="zh-CN" smtClean="0"/>
              <a:pPr/>
              <a:t>48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608674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5FB784-6F92-4A06-818E-F0E0C06F9DA8}" type="slidenum">
              <a:rPr lang="en-US" altLang="zh-CN" smtClean="0"/>
              <a:pPr/>
              <a:t>52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302750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3" name="Rectangle 41"/>
          <p:cNvSpPr>
            <a:spLocks noChangeArrowheads="1"/>
          </p:cNvSpPr>
          <p:nvPr/>
        </p:nvSpPr>
        <p:spPr bwMode="auto">
          <a:xfrm>
            <a:off x="257175" y="228600"/>
            <a:ext cx="8610600" cy="6400800"/>
          </a:xfrm>
          <a:prstGeom prst="rect">
            <a:avLst/>
          </a:prstGeom>
          <a:noFill/>
          <a:ln w="19050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01" name="Rectangle 29"/>
          <p:cNvSpPr>
            <a:spLocks noChangeArrowheads="1"/>
          </p:cNvSpPr>
          <p:nvPr/>
        </p:nvSpPr>
        <p:spPr bwMode="gray">
          <a:xfrm>
            <a:off x="263525" y="2204864"/>
            <a:ext cx="8618538" cy="8382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tint val="63529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tint val="63529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228600" y="6613525"/>
            <a:ext cx="2471192" cy="244475"/>
          </a:xfrm>
          <a:prstGeom prst="rect">
            <a:avLst/>
          </a:prstGeom>
        </p:spPr>
        <p:txBody>
          <a:bodyPr/>
          <a:lstStyle>
            <a:lvl1pPr algn="l">
              <a:defRPr sz="1500" b="0">
                <a:solidFill>
                  <a:schemeClr val="tx2">
                    <a:lumMod val="40000"/>
                    <a:lumOff val="6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200400" y="6613525"/>
            <a:ext cx="2895600" cy="244475"/>
          </a:xfrm>
          <a:prstGeom prst="rect">
            <a:avLst/>
          </a:prstGeom>
        </p:spPr>
        <p:txBody>
          <a:bodyPr/>
          <a:lstStyle>
            <a:lvl1pPr algn="ctr">
              <a:defRPr sz="1000" b="0" i="0">
                <a:solidFill>
                  <a:srgbClr val="000000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781800" y="6613525"/>
            <a:ext cx="2133600" cy="244475"/>
          </a:xfrm>
        </p:spPr>
        <p:txBody>
          <a:bodyPr/>
          <a:lstStyle>
            <a:lvl1pPr algn="r">
              <a:defRPr>
                <a:latin typeface="Arial" panose="020B0604020202020204" pitchFamily="34" charset="0"/>
              </a:defRPr>
            </a:lvl1pPr>
          </a:lstStyle>
          <a:p>
            <a:fld id="{47F5487D-A24F-43CF-9423-2BEC5E870E06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994" y="3348360"/>
            <a:ext cx="8229600" cy="3810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zh-CN" altLang="en-US" noProof="0" dirty="0"/>
              <a:t>单击此处编辑母版副标题样式</a:t>
            </a:r>
            <a:endParaRPr lang="en-US" altLang="zh-CN" noProof="0" dirty="0"/>
          </a:p>
        </p:txBody>
      </p:sp>
      <p:grpSp>
        <p:nvGrpSpPr>
          <p:cNvPr id="3107" name="Group 35"/>
          <p:cNvGrpSpPr>
            <a:grpSpLocks/>
          </p:cNvGrpSpPr>
          <p:nvPr/>
        </p:nvGrpSpPr>
        <p:grpSpPr bwMode="auto">
          <a:xfrm flipH="1">
            <a:off x="0" y="2204864"/>
            <a:ext cx="533400" cy="838200"/>
            <a:chOff x="0" y="1584"/>
            <a:chExt cx="864" cy="1296"/>
          </a:xfrm>
        </p:grpSpPr>
        <p:sp>
          <p:nvSpPr>
            <p:cNvPr id="3104" name="Rectangle 32"/>
            <p:cNvSpPr>
              <a:spLocks noChangeArrowheads="1"/>
            </p:cNvSpPr>
            <p:nvPr userDrawn="1"/>
          </p:nvSpPr>
          <p:spPr bwMode="gray">
            <a:xfrm>
              <a:off x="0" y="2448"/>
              <a:ext cx="432" cy="43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05" name="Rectangle 33"/>
            <p:cNvSpPr>
              <a:spLocks noChangeArrowheads="1"/>
            </p:cNvSpPr>
            <p:nvPr userDrawn="1"/>
          </p:nvSpPr>
          <p:spPr bwMode="gray">
            <a:xfrm>
              <a:off x="0" y="1584"/>
              <a:ext cx="432" cy="43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06" name="Rectangle 34"/>
            <p:cNvSpPr>
              <a:spLocks noChangeArrowheads="1"/>
            </p:cNvSpPr>
            <p:nvPr userDrawn="1"/>
          </p:nvSpPr>
          <p:spPr bwMode="gray">
            <a:xfrm>
              <a:off x="432" y="2016"/>
              <a:ext cx="432" cy="43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108" name="Group 36"/>
          <p:cNvGrpSpPr>
            <a:grpSpLocks/>
          </p:cNvGrpSpPr>
          <p:nvPr/>
        </p:nvGrpSpPr>
        <p:grpSpPr bwMode="auto">
          <a:xfrm>
            <a:off x="8610600" y="2204864"/>
            <a:ext cx="533400" cy="838200"/>
            <a:chOff x="0" y="1584"/>
            <a:chExt cx="864" cy="1296"/>
          </a:xfrm>
        </p:grpSpPr>
        <p:sp>
          <p:nvSpPr>
            <p:cNvPr id="3109" name="Rectangle 37"/>
            <p:cNvSpPr>
              <a:spLocks noChangeArrowheads="1"/>
            </p:cNvSpPr>
            <p:nvPr userDrawn="1"/>
          </p:nvSpPr>
          <p:spPr bwMode="gray">
            <a:xfrm>
              <a:off x="0" y="2448"/>
              <a:ext cx="432" cy="43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10" name="Rectangle 38"/>
            <p:cNvSpPr>
              <a:spLocks noChangeArrowheads="1"/>
            </p:cNvSpPr>
            <p:nvPr userDrawn="1"/>
          </p:nvSpPr>
          <p:spPr bwMode="gray">
            <a:xfrm>
              <a:off x="0" y="1584"/>
              <a:ext cx="432" cy="43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11" name="Rectangle 39"/>
            <p:cNvSpPr>
              <a:spLocks noChangeArrowheads="1"/>
            </p:cNvSpPr>
            <p:nvPr userDrawn="1"/>
          </p:nvSpPr>
          <p:spPr bwMode="gray">
            <a:xfrm>
              <a:off x="432" y="2016"/>
              <a:ext cx="432" cy="43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112" name="Freeform 40"/>
          <p:cNvSpPr>
            <a:spLocks/>
          </p:cNvSpPr>
          <p:nvPr/>
        </p:nvSpPr>
        <p:spPr bwMode="gray">
          <a:xfrm>
            <a:off x="4197350" y="2692152"/>
            <a:ext cx="723900" cy="247650"/>
          </a:xfrm>
          <a:custGeom>
            <a:avLst/>
            <a:gdLst>
              <a:gd name="T0" fmla="*/ 0 w 456"/>
              <a:gd name="T1" fmla="*/ 0 h 156"/>
              <a:gd name="T2" fmla="*/ 236 w 456"/>
              <a:gd name="T3" fmla="*/ 156 h 156"/>
              <a:gd name="T4" fmla="*/ 456 w 456"/>
              <a:gd name="T5" fmla="*/ 0 h 156"/>
              <a:gd name="T6" fmla="*/ 0 w 456"/>
              <a:gd name="T7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56" h="156">
                <a:moveTo>
                  <a:pt x="0" y="0"/>
                </a:moveTo>
                <a:lnTo>
                  <a:pt x="236" y="156"/>
                </a:lnTo>
                <a:lnTo>
                  <a:pt x="456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4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2357264"/>
            <a:ext cx="8339138" cy="533400"/>
          </a:xfrm>
        </p:spPr>
        <p:txBody>
          <a:bodyPr/>
          <a:lstStyle>
            <a:lvl1pPr>
              <a:defRPr sz="3600"/>
            </a:lvl1pPr>
          </a:lstStyle>
          <a:p>
            <a:pPr lvl="0"/>
            <a:r>
              <a:rPr lang="zh-CN" altLang="en-US" noProof="0" dirty="0"/>
              <a:t>单击此处编辑母版标题样式</a:t>
            </a:r>
            <a:endParaRPr lang="en-US" altLang="zh-CN" noProof="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40000"/>
              </a:lnSpc>
              <a:defRPr sz="2200" b="0"/>
            </a:lvl1pPr>
            <a:lvl2pPr>
              <a:lnSpc>
                <a:spcPct val="140000"/>
              </a:lnSpc>
              <a:defRPr sz="2200"/>
            </a:lvl2pPr>
            <a:lvl3pPr>
              <a:lnSpc>
                <a:spcPct val="140000"/>
              </a:lnSpc>
              <a:defRPr sz="2000"/>
            </a:lvl3pPr>
            <a:lvl4pPr>
              <a:lnSpc>
                <a:spcPct val="140000"/>
              </a:lnSpc>
              <a:defRPr/>
            </a:lvl4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0BD6B0-76F7-4942-8BD6-FCF18CBA2D80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6372200" y="6461125"/>
            <a:ext cx="2471192" cy="244475"/>
          </a:xfrm>
          <a:prstGeom prst="rect">
            <a:avLst/>
          </a:prstGeom>
        </p:spPr>
        <p:txBody>
          <a:bodyPr/>
          <a:lstStyle>
            <a:lvl1pPr algn="l">
              <a:defRPr sz="1500" b="0">
                <a:solidFill>
                  <a:schemeClr val="tx2">
                    <a:lumMod val="40000"/>
                    <a:lumOff val="6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9" name="文本框 8"/>
          <p:cNvSpPr txBox="1"/>
          <p:nvPr userDrawn="1"/>
        </p:nvSpPr>
        <p:spPr>
          <a:xfrm>
            <a:off x="323528" y="6421779"/>
            <a:ext cx="2323072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b="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Python</a:t>
            </a:r>
            <a:r>
              <a:rPr lang="zh-CN" altLang="en-US" sz="1500" b="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数据分析与可视化</a:t>
            </a:r>
          </a:p>
        </p:txBody>
      </p:sp>
    </p:spTree>
    <p:extLst>
      <p:ext uri="{BB962C8B-B14F-4D97-AF65-F5344CB8AC3E}">
        <p14:creationId xmlns:p14="http://schemas.microsoft.com/office/powerpoint/2010/main" val="6807218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" name="Rectangle 59"/>
          <p:cNvSpPr>
            <a:spLocks noChangeArrowheads="1"/>
          </p:cNvSpPr>
          <p:nvPr/>
        </p:nvSpPr>
        <p:spPr bwMode="gray">
          <a:xfrm>
            <a:off x="251520" y="332656"/>
            <a:ext cx="8892480" cy="6096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7647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251520" y="332656"/>
            <a:ext cx="782568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685800" y="1124744"/>
            <a:ext cx="800100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3657600" y="6461125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0">
                <a:solidFill>
                  <a:srgbClr val="000000"/>
                </a:solidFill>
                <a:latin typeface="+mn-lt"/>
                <a:ea typeface="宋体" panose="02010600030101010101" pitchFamily="2" charset="-122"/>
              </a:defRPr>
            </a:lvl1pPr>
          </a:lstStyle>
          <a:p>
            <a:fld id="{6ACF7D23-951D-4399-9FEA-F8B2DF1A1144}" type="slidenum">
              <a:rPr lang="en-US" altLang="zh-CN"/>
              <a:pPr/>
              <a:t>‹#›</a:t>
            </a:fld>
            <a:endParaRPr lang="en-US" altLang="zh-CN"/>
          </a:p>
        </p:txBody>
      </p:sp>
      <p:grpSp>
        <p:nvGrpSpPr>
          <p:cNvPr id="1085" name="Group 61"/>
          <p:cNvGrpSpPr>
            <a:grpSpLocks/>
          </p:cNvGrpSpPr>
          <p:nvPr/>
        </p:nvGrpSpPr>
        <p:grpSpPr bwMode="auto">
          <a:xfrm>
            <a:off x="8676456" y="332656"/>
            <a:ext cx="381000" cy="609600"/>
            <a:chOff x="0" y="1584"/>
            <a:chExt cx="864" cy="1296"/>
          </a:xfrm>
        </p:grpSpPr>
        <p:sp>
          <p:nvSpPr>
            <p:cNvPr id="1086" name="Rectangle 62"/>
            <p:cNvSpPr>
              <a:spLocks noChangeArrowheads="1"/>
            </p:cNvSpPr>
            <p:nvPr userDrawn="1"/>
          </p:nvSpPr>
          <p:spPr bwMode="gray">
            <a:xfrm>
              <a:off x="0" y="2448"/>
              <a:ext cx="432" cy="43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87" name="Rectangle 63"/>
            <p:cNvSpPr>
              <a:spLocks noChangeArrowheads="1"/>
            </p:cNvSpPr>
            <p:nvPr userDrawn="1"/>
          </p:nvSpPr>
          <p:spPr bwMode="gray">
            <a:xfrm>
              <a:off x="0" y="1584"/>
              <a:ext cx="432" cy="43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88" name="Rectangle 64"/>
            <p:cNvSpPr>
              <a:spLocks noChangeArrowheads="1"/>
            </p:cNvSpPr>
            <p:nvPr userDrawn="1"/>
          </p:nvSpPr>
          <p:spPr bwMode="gray">
            <a:xfrm>
              <a:off x="432" y="2016"/>
              <a:ext cx="432" cy="43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2800" b="1" kern="1200">
          <a:solidFill>
            <a:schemeClr val="bg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anose="020B060403050404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anose="020B060403050404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anose="020B060403050404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anose="020B060403050404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anose="020B060403050404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anose="020B060403050404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anose="020B060403050404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anose="020B060403050404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2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0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6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sz="3200" dirty="0">
                <a:ea typeface="宋体" panose="02010600030101010101" pitchFamily="2" charset="-122"/>
              </a:rPr>
              <a:t>Python</a:t>
            </a:r>
            <a:r>
              <a:rPr lang="zh-CN" altLang="en-US" sz="3200" dirty="0">
                <a:ea typeface="宋体" panose="02010600030101010101" pitchFamily="2" charset="-122"/>
              </a:rPr>
              <a:t>数据分析与可视化</a:t>
            </a:r>
            <a:endParaRPr lang="en-US" altLang="zh-CN" sz="3200" dirty="0">
              <a:ea typeface="宋体" panose="02010600030101010101" pitchFamily="2" charset="-122"/>
            </a:endParaRPr>
          </a:p>
        </p:txBody>
      </p:sp>
      <p:sp>
        <p:nvSpPr>
          <p:cNvPr id="100357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第 </a:t>
            </a:r>
            <a:r>
              <a:rPr lang="en-US" altLang="zh-CN" dirty="0" smtClean="0"/>
              <a:t>5 </a:t>
            </a:r>
            <a:r>
              <a:rPr lang="zh-CN" altLang="en-US" dirty="0" smtClean="0"/>
              <a:t>章 </a:t>
            </a:r>
            <a:r>
              <a:rPr lang="en-US" altLang="zh-CN" dirty="0"/>
              <a:t>Pandas</a:t>
            </a:r>
            <a:r>
              <a:rPr lang="zh-CN" altLang="en-US" dirty="0"/>
              <a:t>数据载入与预处理</a:t>
            </a:r>
            <a:endParaRPr lang="en-US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5.1 </a:t>
            </a:r>
            <a:r>
              <a:rPr lang="zh-CN" altLang="en-US" dirty="0"/>
              <a:t>数据载入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39752" y="980728"/>
            <a:ext cx="4462264" cy="432048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000" dirty="0"/>
              <a:t>表</a:t>
            </a:r>
            <a:r>
              <a:rPr lang="en-US" altLang="zh-CN" sz="2000" dirty="0"/>
              <a:t>5-2  Pandas</a:t>
            </a:r>
            <a:r>
              <a:rPr lang="zh-CN" altLang="en-US" sz="2000" dirty="0"/>
              <a:t>读写</a:t>
            </a:r>
            <a:r>
              <a:rPr lang="en-US" altLang="zh-CN" sz="2000" dirty="0"/>
              <a:t>Excel</a:t>
            </a:r>
            <a:r>
              <a:rPr lang="zh-CN" altLang="en-US" sz="2000" dirty="0" smtClean="0"/>
              <a:t>文件</a:t>
            </a:r>
            <a:endParaRPr lang="zh-CN" altLang="en-US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10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0179163"/>
              </p:ext>
            </p:extLst>
          </p:nvPr>
        </p:nvGraphicFramePr>
        <p:xfrm>
          <a:off x="253840" y="1484784"/>
          <a:ext cx="8589552" cy="4953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81856"/>
                <a:gridCol w="7007696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effectLst/>
                        </a:rPr>
                        <a:t>参数名称</a:t>
                      </a:r>
                      <a:endParaRPr lang="zh-CN" sz="20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effectLst/>
                        </a:rPr>
                        <a:t>说明</a:t>
                      </a:r>
                      <a:endParaRPr lang="zh-CN" sz="20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</a:t>
                      </a:r>
                      <a:endParaRPr lang="zh-CN" sz="20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接收</a:t>
                      </a:r>
                      <a:r>
                        <a:rPr lang="en-US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string</a:t>
                      </a:r>
                      <a:r>
                        <a:rPr lang="zh-CN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，表示文件路径，无默认</a:t>
                      </a:r>
                      <a:endParaRPr lang="zh-CN" sz="20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sheetname</a:t>
                      </a:r>
                      <a:endParaRPr lang="zh-CN" sz="20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接收</a:t>
                      </a:r>
                      <a:r>
                        <a:rPr lang="en-US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string</a:t>
                      </a:r>
                      <a:r>
                        <a:rPr lang="zh-CN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、</a:t>
                      </a:r>
                      <a:r>
                        <a:rPr lang="en-US" sz="2000" kern="1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</a:t>
                      </a:r>
                      <a:r>
                        <a:rPr lang="zh-CN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，代表</a:t>
                      </a:r>
                      <a:r>
                        <a:rPr lang="en-US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excel</a:t>
                      </a:r>
                      <a:r>
                        <a:rPr lang="zh-CN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表内数据的分表位置，默认为</a:t>
                      </a:r>
                      <a:r>
                        <a:rPr lang="en-US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CN" sz="20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header</a:t>
                      </a:r>
                      <a:endParaRPr lang="zh-CN" sz="2000" kern="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接收</a:t>
                      </a:r>
                      <a:r>
                        <a:rPr lang="en-US" sz="2000" kern="1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</a:t>
                      </a:r>
                      <a:r>
                        <a:rPr lang="zh-CN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或</a:t>
                      </a:r>
                      <a:r>
                        <a:rPr lang="en-US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sequence</a:t>
                      </a:r>
                      <a:r>
                        <a:rPr lang="zh-CN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，表示将某行数据作为列名，默认为</a:t>
                      </a:r>
                      <a:r>
                        <a:rPr lang="en-US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infer</a:t>
                      </a:r>
                      <a:r>
                        <a:rPr lang="zh-CN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，表示自动识别</a:t>
                      </a:r>
                      <a:endParaRPr lang="zh-CN" sz="20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names</a:t>
                      </a:r>
                      <a:endParaRPr lang="zh-CN" sz="2000" kern="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接收</a:t>
                      </a:r>
                      <a:r>
                        <a:rPr lang="en-US" sz="2000" kern="1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</a:t>
                      </a:r>
                      <a:r>
                        <a:rPr lang="zh-CN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、</a:t>
                      </a:r>
                      <a:r>
                        <a:rPr lang="en-US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sequence</a:t>
                      </a:r>
                      <a:r>
                        <a:rPr lang="zh-CN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或者</a:t>
                      </a:r>
                      <a:r>
                        <a:rPr lang="en-US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False</a:t>
                      </a:r>
                      <a:r>
                        <a:rPr lang="zh-CN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，表示索引列的位置，取值为</a:t>
                      </a:r>
                      <a:r>
                        <a:rPr lang="en-US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sequence</a:t>
                      </a:r>
                      <a:r>
                        <a:rPr lang="zh-CN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则代表多重索引，默认为</a:t>
                      </a:r>
                      <a:r>
                        <a:rPr lang="en-US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  <a:endParaRPr lang="zh-CN" sz="20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index_col</a:t>
                      </a:r>
                      <a:endParaRPr lang="zh-CN" sz="2000" kern="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接收</a:t>
                      </a:r>
                      <a:r>
                        <a:rPr lang="en-US" sz="2000" kern="1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</a:t>
                      </a:r>
                      <a:r>
                        <a:rPr lang="zh-CN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、</a:t>
                      </a:r>
                      <a:r>
                        <a:rPr lang="en-US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sequence</a:t>
                      </a:r>
                      <a:r>
                        <a:rPr lang="zh-CN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或者</a:t>
                      </a:r>
                      <a:r>
                        <a:rPr lang="en-US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False</a:t>
                      </a:r>
                      <a:r>
                        <a:rPr lang="zh-CN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，表示索引列的位置，取值为</a:t>
                      </a:r>
                      <a:r>
                        <a:rPr lang="en-US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sequence</a:t>
                      </a:r>
                      <a:r>
                        <a:rPr lang="zh-CN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则代表多重索引，默认为</a:t>
                      </a:r>
                      <a:r>
                        <a:rPr lang="en-US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  <a:endParaRPr lang="zh-CN" sz="20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dtype</a:t>
                      </a:r>
                      <a:endParaRPr lang="zh-CN" sz="2000" kern="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接收</a:t>
                      </a:r>
                      <a:r>
                        <a:rPr lang="en-US" sz="2000" kern="1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dict</a:t>
                      </a:r>
                      <a:r>
                        <a:rPr lang="zh-CN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，代表写入的数据类型（列名为</a:t>
                      </a:r>
                      <a:r>
                        <a:rPr lang="en-US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key</a:t>
                      </a:r>
                      <a:r>
                        <a:rPr lang="zh-CN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，数据格式为</a:t>
                      </a:r>
                      <a:r>
                        <a:rPr lang="en-US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values</a:t>
                      </a:r>
                      <a:r>
                        <a:rPr lang="zh-CN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），默认为</a:t>
                      </a:r>
                      <a:r>
                        <a:rPr lang="en-US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  <a:endParaRPr lang="zh-CN" sz="20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60216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5.1 </a:t>
            </a:r>
            <a:r>
              <a:rPr lang="zh-CN" altLang="en-US" dirty="0"/>
              <a:t>数据载入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11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700808"/>
            <a:ext cx="8296488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4470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5.1 </a:t>
            </a:r>
            <a:r>
              <a:rPr lang="zh-CN" altLang="en-US" dirty="0"/>
              <a:t>数据载入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12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内容占位符 2"/>
          <p:cNvSpPr txBox="1">
            <a:spLocks/>
          </p:cNvSpPr>
          <p:nvPr/>
        </p:nvSpPr>
        <p:spPr bwMode="gray">
          <a:xfrm>
            <a:off x="251520" y="1144411"/>
            <a:ext cx="8591872" cy="4588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altLang="zh-CN" b="0" dirty="0">
                <a:latin typeface="+mn-ea"/>
              </a:rPr>
              <a:t>2. Excel</a:t>
            </a:r>
            <a:r>
              <a:rPr lang="zh-CN" altLang="en-US" b="0" dirty="0">
                <a:latin typeface="+mn-ea"/>
              </a:rPr>
              <a:t>文件的存储</a:t>
            </a:r>
          </a:p>
          <a:p>
            <a:pPr marL="0" lvl="1" indent="0" algn="just">
              <a:buNone/>
            </a:pPr>
            <a:r>
              <a:rPr lang="zh-CN" altLang="en-US" b="0" dirty="0" smtClean="0">
                <a:latin typeface="+mn-ea"/>
              </a:rPr>
              <a:t>    将</a:t>
            </a:r>
            <a:r>
              <a:rPr lang="zh-CN" altLang="en-US" b="0" dirty="0">
                <a:latin typeface="+mn-ea"/>
              </a:rPr>
              <a:t>文件存储为</a:t>
            </a:r>
            <a:r>
              <a:rPr lang="en-US" altLang="zh-CN" b="0" dirty="0">
                <a:latin typeface="+mn-ea"/>
              </a:rPr>
              <a:t>Excel</a:t>
            </a:r>
            <a:r>
              <a:rPr lang="zh-CN" altLang="en-US" b="0" dirty="0">
                <a:latin typeface="+mn-ea"/>
              </a:rPr>
              <a:t>文件，</a:t>
            </a:r>
            <a:r>
              <a:rPr lang="zh-CN" altLang="en-US" b="0" dirty="0" smtClean="0">
                <a:latin typeface="+mn-ea"/>
              </a:rPr>
              <a:t>可使用</a:t>
            </a:r>
            <a:r>
              <a:rPr lang="en-US" altLang="zh-CN" b="0" dirty="0" err="1">
                <a:latin typeface="+mn-ea"/>
              </a:rPr>
              <a:t>to_excel</a:t>
            </a:r>
            <a:r>
              <a:rPr lang="zh-CN" altLang="en-US" b="0" dirty="0">
                <a:latin typeface="+mn-ea"/>
              </a:rPr>
              <a:t>方法。其语法格式如下： </a:t>
            </a:r>
          </a:p>
          <a:p>
            <a:pPr marL="457200" lvl="1" indent="0" algn="just">
              <a:buNone/>
            </a:pPr>
            <a:r>
              <a:rPr lang="en-US" altLang="zh-CN" b="0" dirty="0" err="1">
                <a:latin typeface="+mn-ea"/>
              </a:rPr>
              <a:t>DataFrame.to_excel</a:t>
            </a:r>
            <a:r>
              <a:rPr lang="en-US" altLang="zh-CN" b="0" dirty="0">
                <a:latin typeface="+mn-ea"/>
              </a:rPr>
              <a:t>(</a:t>
            </a:r>
            <a:r>
              <a:rPr lang="en-US" altLang="zh-CN" b="0" dirty="0" err="1">
                <a:latin typeface="+mn-ea"/>
              </a:rPr>
              <a:t>excel_writer</a:t>
            </a:r>
            <a:r>
              <a:rPr lang="en-US" altLang="zh-CN" b="0" dirty="0">
                <a:latin typeface="+mn-ea"/>
              </a:rPr>
              <a:t>=None, </a:t>
            </a:r>
            <a:r>
              <a:rPr lang="en-US" altLang="zh-CN" b="0" dirty="0" err="1">
                <a:latin typeface="+mn-ea"/>
              </a:rPr>
              <a:t>sheetname</a:t>
            </a:r>
            <a:r>
              <a:rPr lang="en-US" altLang="zh-CN" b="0" dirty="0">
                <a:latin typeface="+mn-ea"/>
              </a:rPr>
              <a:t>=None’, </a:t>
            </a:r>
            <a:r>
              <a:rPr lang="en-US" altLang="zh-CN" b="0" dirty="0" err="1">
                <a:latin typeface="+mn-ea"/>
              </a:rPr>
              <a:t>na_rep</a:t>
            </a:r>
            <a:r>
              <a:rPr lang="en-US" altLang="zh-CN" b="0" dirty="0">
                <a:latin typeface="+mn-ea"/>
              </a:rPr>
              <a:t>=”, header=True, index=True, </a:t>
            </a:r>
            <a:r>
              <a:rPr lang="en-US" altLang="zh-CN" b="0" dirty="0" err="1">
                <a:latin typeface="+mn-ea"/>
              </a:rPr>
              <a:t>index_label</a:t>
            </a:r>
            <a:r>
              <a:rPr lang="en-US" altLang="zh-CN" b="0" dirty="0">
                <a:latin typeface="+mn-ea"/>
              </a:rPr>
              <a:t>=None, mode=’w’, encoding=None</a:t>
            </a:r>
            <a:r>
              <a:rPr lang="en-US" altLang="zh-CN" b="0" dirty="0" smtClean="0">
                <a:latin typeface="+mn-ea"/>
              </a:rPr>
              <a:t>)</a:t>
            </a:r>
          </a:p>
          <a:p>
            <a:pPr marL="457200" lvl="1" indent="0" algn="just">
              <a:buNone/>
            </a:pPr>
            <a:endParaRPr lang="en-US" altLang="zh-CN" b="0" dirty="0">
              <a:latin typeface="+mn-ea"/>
            </a:endParaRPr>
          </a:p>
          <a:p>
            <a:pPr marL="0" lvl="1" indent="0" algn="just">
              <a:buNone/>
            </a:pPr>
            <a:r>
              <a:rPr lang="en-US" altLang="zh-CN" b="0" dirty="0" smtClean="0">
                <a:latin typeface="+mn-ea"/>
              </a:rPr>
              <a:t>   </a:t>
            </a:r>
            <a:r>
              <a:rPr lang="zh-CN" altLang="en-US" b="0" dirty="0" smtClean="0">
                <a:latin typeface="+mn-ea"/>
              </a:rPr>
              <a:t>与</a:t>
            </a:r>
            <a:r>
              <a:rPr lang="en-US" altLang="zh-CN" b="0" dirty="0" smtClean="0">
                <a:latin typeface="+mn-ea"/>
              </a:rPr>
              <a:t> </a:t>
            </a:r>
            <a:r>
              <a:rPr lang="en-US" altLang="zh-CN" b="0" dirty="0" err="1" smtClean="0">
                <a:latin typeface="+mn-ea"/>
              </a:rPr>
              <a:t>to_csv</a:t>
            </a:r>
            <a:r>
              <a:rPr lang="zh-CN" altLang="en-US" b="0" dirty="0">
                <a:latin typeface="+mn-ea"/>
              </a:rPr>
              <a:t>方法的常用参数基本一致，区别之处在于指定存储文件的文件路径</a:t>
            </a:r>
            <a:r>
              <a:rPr lang="zh-CN" altLang="en-US" b="0" dirty="0" smtClean="0">
                <a:latin typeface="+mn-ea"/>
              </a:rPr>
              <a:t>参数</a:t>
            </a:r>
            <a:r>
              <a:rPr lang="en-US" altLang="zh-CN" b="0" dirty="0" err="1" smtClean="0">
                <a:latin typeface="+mn-ea"/>
              </a:rPr>
              <a:t>excel_writer</a:t>
            </a:r>
            <a:r>
              <a:rPr lang="zh-CN" altLang="en-US" b="0" dirty="0" smtClean="0">
                <a:latin typeface="+mn-ea"/>
              </a:rPr>
              <a:t>，增加</a:t>
            </a:r>
            <a:r>
              <a:rPr lang="zh-CN" altLang="en-US" b="0" dirty="0">
                <a:latin typeface="+mn-ea"/>
              </a:rPr>
              <a:t>了一个</a:t>
            </a:r>
            <a:r>
              <a:rPr lang="en-US" altLang="zh-CN" b="0" dirty="0" err="1">
                <a:latin typeface="+mn-ea"/>
              </a:rPr>
              <a:t>sheetnames</a:t>
            </a:r>
            <a:r>
              <a:rPr lang="zh-CN" altLang="en-US" b="0" dirty="0" smtClean="0">
                <a:latin typeface="+mn-ea"/>
              </a:rPr>
              <a:t>参数</a:t>
            </a:r>
            <a:r>
              <a:rPr lang="zh-CN" altLang="en-US" b="0" dirty="0">
                <a:latin typeface="+mn-ea"/>
              </a:rPr>
              <a:t>，</a:t>
            </a:r>
            <a:r>
              <a:rPr lang="zh-CN" altLang="en-US" b="0" dirty="0" smtClean="0">
                <a:latin typeface="+mn-ea"/>
              </a:rPr>
              <a:t>用来</a:t>
            </a:r>
            <a:r>
              <a:rPr lang="zh-CN" altLang="en-US" b="0" dirty="0">
                <a:latin typeface="+mn-ea"/>
              </a:rPr>
              <a:t>指定存储的</a:t>
            </a:r>
            <a:r>
              <a:rPr lang="en-US" altLang="zh-CN" b="0" dirty="0">
                <a:latin typeface="+mn-ea"/>
              </a:rPr>
              <a:t>Excel sheet</a:t>
            </a:r>
            <a:r>
              <a:rPr lang="zh-CN" altLang="en-US" b="0" dirty="0">
                <a:latin typeface="+mn-ea"/>
              </a:rPr>
              <a:t>的名称，默认为</a:t>
            </a:r>
            <a:r>
              <a:rPr lang="en-US" altLang="zh-CN" b="0" dirty="0">
                <a:latin typeface="+mn-ea"/>
              </a:rPr>
              <a:t>sheet1</a:t>
            </a:r>
            <a:r>
              <a:rPr lang="zh-CN" altLang="en-US" b="0" dirty="0">
                <a:latin typeface="+mn-ea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8946345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5.2 </a:t>
            </a:r>
            <a:r>
              <a:rPr lang="zh-CN" altLang="en-US" dirty="0"/>
              <a:t>合并数据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3566" y="1124744"/>
            <a:ext cx="8001000" cy="648072"/>
          </a:xfrm>
        </p:spPr>
        <p:txBody>
          <a:bodyPr/>
          <a:lstStyle/>
          <a:p>
            <a:r>
              <a:rPr lang="en-US" altLang="zh-CN" dirty="0">
                <a:solidFill>
                  <a:schemeClr val="accent1"/>
                </a:solidFill>
              </a:rPr>
              <a:t>5.2.1 merge</a:t>
            </a:r>
            <a:r>
              <a:rPr lang="zh-CN" altLang="en-US" dirty="0">
                <a:solidFill>
                  <a:schemeClr val="accent1"/>
                </a:solidFill>
              </a:rPr>
              <a:t>数据合并</a:t>
            </a:r>
            <a:endParaRPr lang="en-US" altLang="zh-CN" dirty="0" smtClean="0">
              <a:solidFill>
                <a:schemeClr val="accent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13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内容占位符 2"/>
          <p:cNvSpPr txBox="1">
            <a:spLocks/>
          </p:cNvSpPr>
          <p:nvPr/>
        </p:nvSpPr>
        <p:spPr bwMode="gray">
          <a:xfrm>
            <a:off x="251520" y="1844824"/>
            <a:ext cx="8591872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 smtClean="0"/>
              <a:t>    merge</a:t>
            </a:r>
            <a:r>
              <a:rPr lang="zh-CN" altLang="en-US" dirty="0"/>
              <a:t>函数是通过一个或多个键将两个</a:t>
            </a:r>
            <a:r>
              <a:rPr lang="en-US" altLang="zh-CN" dirty="0" err="1"/>
              <a:t>DataFrame</a:t>
            </a:r>
            <a:r>
              <a:rPr lang="zh-CN" altLang="en-US" dirty="0"/>
              <a:t>按行合并起来，与</a:t>
            </a:r>
            <a:r>
              <a:rPr lang="en-US" altLang="zh-CN" dirty="0"/>
              <a:t>SQL</a:t>
            </a:r>
            <a:r>
              <a:rPr lang="zh-CN" altLang="en-US" dirty="0"/>
              <a:t>中的 </a:t>
            </a:r>
            <a:r>
              <a:rPr lang="en-US" altLang="zh-CN" dirty="0"/>
              <a:t>join </a:t>
            </a:r>
            <a:r>
              <a:rPr lang="zh-CN" altLang="en-US" dirty="0"/>
              <a:t>用法类似，</a:t>
            </a:r>
            <a:r>
              <a:rPr lang="en-US" altLang="zh-CN" dirty="0"/>
              <a:t>Pandas</a:t>
            </a:r>
            <a:r>
              <a:rPr lang="zh-CN" altLang="en-US" dirty="0"/>
              <a:t>中的数据合并</a:t>
            </a:r>
            <a:r>
              <a:rPr lang="en-US" altLang="zh-CN" dirty="0"/>
              <a:t>merge( )</a:t>
            </a:r>
            <a:r>
              <a:rPr lang="zh-CN" altLang="en-US" dirty="0"/>
              <a:t>函数格式如下：</a:t>
            </a:r>
          </a:p>
          <a:p>
            <a:pPr marL="0" indent="0" algn="just">
              <a:buNone/>
            </a:pPr>
            <a:r>
              <a:rPr lang="en-US" altLang="zh-CN" dirty="0" smtClean="0"/>
              <a:t>    merge(left</a:t>
            </a:r>
            <a:r>
              <a:rPr lang="en-US" altLang="zh-CN" dirty="0"/>
              <a:t>, right, how='inner', on=None, </a:t>
            </a:r>
            <a:r>
              <a:rPr lang="en-US" altLang="zh-CN" dirty="0" err="1"/>
              <a:t>left_on</a:t>
            </a:r>
            <a:r>
              <a:rPr lang="en-US" altLang="zh-CN" dirty="0"/>
              <a:t>=None, </a:t>
            </a:r>
            <a:r>
              <a:rPr lang="en-US" altLang="zh-CN" dirty="0" err="1"/>
              <a:t>right_on</a:t>
            </a:r>
            <a:r>
              <a:rPr lang="en-US" altLang="zh-CN" dirty="0"/>
              <a:t>=None, </a:t>
            </a:r>
            <a:r>
              <a:rPr lang="en-US" altLang="zh-CN" dirty="0" err="1"/>
              <a:t>left_index</a:t>
            </a:r>
            <a:r>
              <a:rPr lang="en-US" altLang="zh-CN" dirty="0"/>
              <a:t>=False, </a:t>
            </a:r>
            <a:r>
              <a:rPr lang="en-US" altLang="zh-CN" dirty="0" err="1"/>
              <a:t>right_index</a:t>
            </a:r>
            <a:r>
              <a:rPr lang="en-US" altLang="zh-CN" dirty="0"/>
              <a:t>=False, sort=False, suffixes=('_x', '_y'), copy=True, indicator=False, validate=None</a:t>
            </a:r>
            <a:r>
              <a:rPr lang="en-US" altLang="zh-CN" dirty="0" smtClean="0"/>
              <a:t>)</a:t>
            </a:r>
            <a:endParaRPr lang="zh-CN" altLang="zh-CN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14289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5.2 </a:t>
            </a:r>
            <a:r>
              <a:rPr lang="zh-CN" altLang="en-US" dirty="0"/>
              <a:t>合并数据</a:t>
            </a:r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80255602"/>
              </p:ext>
            </p:extLst>
          </p:nvPr>
        </p:nvGraphicFramePr>
        <p:xfrm>
          <a:off x="971600" y="1772816"/>
          <a:ext cx="6724364" cy="4572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20000"/>
                <a:gridCol w="5104364"/>
              </a:tblGrid>
              <a:tr h="117764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2000" b="1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参数</a:t>
                      </a:r>
                      <a:endParaRPr lang="zh-CN" sz="2000" b="1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5329" marR="3532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2000" b="1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使用说明</a:t>
                      </a:r>
                      <a:endParaRPr lang="zh-CN" sz="2000" b="1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5329" marR="35329" marT="0" marB="0"/>
                </a:tc>
              </a:tr>
              <a:tr h="117764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800" b="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</a:t>
                      </a:r>
                      <a:endParaRPr lang="zh-CN" sz="1800" b="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5329" marR="3532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800" b="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参与合并的左侧</a:t>
                      </a:r>
                      <a:r>
                        <a:rPr lang="en-US" sz="1800" b="0" kern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DataFrame</a:t>
                      </a:r>
                      <a:endParaRPr lang="zh-CN" sz="1800" b="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5329" marR="35329" marT="0" marB="0"/>
                </a:tc>
              </a:tr>
              <a:tr h="117764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800" b="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right</a:t>
                      </a:r>
                      <a:endParaRPr lang="zh-CN" sz="1800" b="0" kern="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5329" marR="3532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800" b="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参与合并的右侧</a:t>
                      </a:r>
                      <a:r>
                        <a:rPr lang="en-US" sz="1800" b="0" kern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DataFrame</a:t>
                      </a:r>
                      <a:endParaRPr lang="zh-CN" sz="1800" b="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5329" marR="35329" marT="0" marB="0"/>
                </a:tc>
              </a:tr>
              <a:tr h="117764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800" b="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how</a:t>
                      </a:r>
                      <a:endParaRPr lang="zh-CN" sz="1800" b="0" kern="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5329" marR="3532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800" b="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连接方法</a:t>
                      </a:r>
                      <a:r>
                        <a:rPr lang="en-US" sz="1800" b="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:inner</a:t>
                      </a:r>
                      <a:r>
                        <a:rPr lang="zh-CN" sz="1800" b="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，</a:t>
                      </a:r>
                      <a:r>
                        <a:rPr lang="en-US" sz="1800" b="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</a:t>
                      </a:r>
                      <a:r>
                        <a:rPr lang="zh-CN" sz="1800" b="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，</a:t>
                      </a:r>
                      <a:r>
                        <a:rPr lang="en-US" sz="1800" b="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right</a:t>
                      </a:r>
                      <a:r>
                        <a:rPr lang="zh-CN" sz="1800" b="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，</a:t>
                      </a:r>
                      <a:r>
                        <a:rPr lang="en-US" sz="1800" b="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outer</a:t>
                      </a:r>
                      <a:endParaRPr lang="zh-CN" sz="1800" b="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5329" marR="35329" marT="0" marB="0"/>
                </a:tc>
              </a:tr>
              <a:tr h="117764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800" b="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</a:t>
                      </a:r>
                      <a:endParaRPr lang="zh-CN" sz="1800" b="0" kern="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5329" marR="3532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800" b="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用于连接的列名</a:t>
                      </a:r>
                      <a:endParaRPr lang="zh-CN" sz="1800" b="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5329" marR="35329" marT="0" marB="0"/>
                </a:tc>
              </a:tr>
              <a:tr h="117764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800" b="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left_on</a:t>
                      </a:r>
                      <a:endParaRPr lang="zh-CN" sz="1800" b="0" kern="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5329" marR="3532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800" b="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左侧</a:t>
                      </a:r>
                      <a:r>
                        <a:rPr lang="en-US" sz="1800" b="0" kern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DataFrame</a:t>
                      </a:r>
                      <a:r>
                        <a:rPr lang="zh-CN" sz="1800" b="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中用于连接键的列</a:t>
                      </a:r>
                      <a:endParaRPr lang="zh-CN" sz="1800" b="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5329" marR="35329" marT="0" marB="0"/>
                </a:tc>
              </a:tr>
              <a:tr h="117764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800" b="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right_on</a:t>
                      </a:r>
                      <a:endParaRPr lang="zh-CN" sz="1800" b="0" kern="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5329" marR="3532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800" b="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右侧</a:t>
                      </a:r>
                      <a:r>
                        <a:rPr lang="en-US" sz="1800" b="0" kern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DataFrame</a:t>
                      </a:r>
                      <a:r>
                        <a:rPr lang="zh-CN" sz="1800" b="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中用于连接键的列</a:t>
                      </a:r>
                      <a:endParaRPr lang="zh-CN" sz="1800" b="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5329" marR="35329" marT="0" marB="0"/>
                </a:tc>
              </a:tr>
              <a:tr h="117764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800" b="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left_index</a:t>
                      </a:r>
                      <a:endParaRPr lang="zh-CN" sz="1800" b="0" kern="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5329" marR="3532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800" b="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左侧</a:t>
                      </a:r>
                      <a:r>
                        <a:rPr lang="en-US" sz="1800" b="0" kern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DataFrame</a:t>
                      </a:r>
                      <a:r>
                        <a:rPr lang="zh-CN" sz="1800" b="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中行索引作为连接键</a:t>
                      </a:r>
                      <a:endParaRPr lang="zh-CN" sz="1800" b="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5329" marR="35329" marT="0" marB="0"/>
                </a:tc>
              </a:tr>
              <a:tr h="117764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800" b="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right_index</a:t>
                      </a:r>
                      <a:endParaRPr lang="zh-CN" sz="1800" b="0" kern="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5329" marR="3532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800" b="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右侧</a:t>
                      </a:r>
                      <a:r>
                        <a:rPr lang="en-US" sz="1800" b="0" kern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DataFrame</a:t>
                      </a:r>
                      <a:r>
                        <a:rPr lang="zh-CN" sz="1800" b="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中行索引作为连接键</a:t>
                      </a:r>
                      <a:endParaRPr lang="zh-CN" sz="1800" b="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5329" marR="35329" marT="0" marB="0"/>
                </a:tc>
              </a:tr>
              <a:tr h="117764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800" b="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sort</a:t>
                      </a:r>
                      <a:endParaRPr lang="zh-CN" sz="1800" b="0" kern="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5329" marR="3532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800" b="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合并后会对数据排序，默认为</a:t>
                      </a:r>
                      <a:r>
                        <a:rPr lang="en-US" sz="1800" b="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True</a:t>
                      </a:r>
                      <a:endParaRPr lang="zh-CN" sz="1800" b="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5329" marR="35329" marT="0" marB="0"/>
                </a:tc>
              </a:tr>
              <a:tr h="117764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800" b="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suffixes</a:t>
                      </a:r>
                      <a:endParaRPr lang="zh-CN" sz="1800" b="0" kern="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5329" marR="3532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800" b="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修改重复名</a:t>
                      </a:r>
                      <a:endParaRPr lang="zh-CN" sz="1800" b="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5329" marR="35329" marT="0" marB="0"/>
                </a:tc>
              </a:tr>
            </a:tbl>
          </a:graphicData>
        </a:graphic>
      </p:graphicFrame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14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8" name="矩形 7"/>
          <p:cNvSpPr/>
          <p:nvPr/>
        </p:nvSpPr>
        <p:spPr>
          <a:xfrm>
            <a:off x="2339752" y="1215456"/>
            <a:ext cx="3547766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50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zh-CN" altLang="zh-CN" kern="0" dirty="0">
                <a:latin typeface="Times New Roman" panose="02020603050405020304" pitchFamily="18" charset="0"/>
                <a:ea typeface="宋体" panose="02010600030101010101" pitchFamily="2" charset="-122"/>
              </a:rPr>
              <a:t>表</a:t>
            </a:r>
            <a:r>
              <a:rPr lang="en-US" altLang="zh-CN" kern="0" dirty="0">
                <a:latin typeface="Times New Roman" panose="02020603050405020304" pitchFamily="18" charset="0"/>
                <a:ea typeface="宋体" panose="02010600030101010101" pitchFamily="2" charset="-122"/>
              </a:rPr>
              <a:t>5-3  merge</a:t>
            </a:r>
            <a:r>
              <a:rPr lang="zh-CN" altLang="zh-CN" kern="0" dirty="0">
                <a:latin typeface="Times New Roman" panose="02020603050405020304" pitchFamily="18" charset="0"/>
                <a:ea typeface="宋体" panose="02010600030101010101" pitchFamily="2" charset="-122"/>
              </a:rPr>
              <a:t>方法主要参数及说明</a:t>
            </a:r>
            <a:endParaRPr lang="zh-CN" altLang="zh-CN" sz="1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29916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5.2 </a:t>
            </a:r>
            <a:r>
              <a:rPr lang="zh-CN" altLang="en-US" dirty="0"/>
              <a:t>合并数据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15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354" y="1040256"/>
            <a:ext cx="8341424" cy="202870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2" y="3032916"/>
            <a:ext cx="1895238" cy="342857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44066" y="3491565"/>
            <a:ext cx="2228571" cy="16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3224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5.2 </a:t>
            </a:r>
            <a:r>
              <a:rPr lang="zh-CN" altLang="en-US" dirty="0"/>
              <a:t>合并数据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3566" y="1124744"/>
            <a:ext cx="8001000" cy="648072"/>
          </a:xfrm>
        </p:spPr>
        <p:txBody>
          <a:bodyPr/>
          <a:lstStyle/>
          <a:p>
            <a:r>
              <a:rPr lang="en-US" altLang="zh-CN" dirty="0">
                <a:solidFill>
                  <a:schemeClr val="accent1"/>
                </a:solidFill>
              </a:rPr>
              <a:t>5.2.2 </a:t>
            </a:r>
            <a:r>
              <a:rPr lang="en-US" altLang="zh-CN" dirty="0" err="1">
                <a:solidFill>
                  <a:schemeClr val="accent1"/>
                </a:solidFill>
              </a:rPr>
              <a:t>concat</a:t>
            </a:r>
            <a:r>
              <a:rPr lang="zh-CN" altLang="en-US" dirty="0">
                <a:solidFill>
                  <a:schemeClr val="accent1"/>
                </a:solidFill>
              </a:rPr>
              <a:t>数据连接</a:t>
            </a:r>
            <a:endParaRPr lang="en-US" altLang="zh-CN" dirty="0" smtClean="0">
              <a:solidFill>
                <a:schemeClr val="accent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16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内容占位符 2"/>
          <p:cNvSpPr txBox="1">
            <a:spLocks/>
          </p:cNvSpPr>
          <p:nvPr/>
        </p:nvSpPr>
        <p:spPr bwMode="gray">
          <a:xfrm>
            <a:off x="251520" y="1700808"/>
            <a:ext cx="8591872" cy="1761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None/>
            </a:pPr>
            <a:r>
              <a:rPr lang="zh-CN" altLang="en-US" b="0" dirty="0" smtClean="0">
                <a:cs typeface="Arial" panose="020B0604020202020204" pitchFamily="34" charset="0"/>
              </a:rPr>
              <a:t>     如果</a:t>
            </a:r>
            <a:r>
              <a:rPr lang="zh-CN" altLang="en-US" b="0" dirty="0">
                <a:cs typeface="Arial" panose="020B0604020202020204" pitchFamily="34" charset="0"/>
              </a:rPr>
              <a:t>要合并的</a:t>
            </a:r>
            <a:r>
              <a:rPr lang="en-US" altLang="zh-CN" b="0" dirty="0" err="1">
                <a:cs typeface="Arial" panose="020B0604020202020204" pitchFamily="34" charset="0"/>
              </a:rPr>
              <a:t>DataFrame</a:t>
            </a:r>
            <a:r>
              <a:rPr lang="zh-CN" altLang="en-US" b="0" dirty="0">
                <a:cs typeface="Arial" panose="020B0604020202020204" pitchFamily="34" charset="0"/>
              </a:rPr>
              <a:t>之间没有连接键，就无法使用</a:t>
            </a:r>
            <a:r>
              <a:rPr lang="en-US" altLang="zh-CN" b="0" dirty="0">
                <a:cs typeface="Arial" panose="020B0604020202020204" pitchFamily="34" charset="0"/>
              </a:rPr>
              <a:t>merge</a:t>
            </a:r>
            <a:r>
              <a:rPr lang="zh-CN" altLang="en-US" b="0" dirty="0">
                <a:cs typeface="Arial" panose="020B0604020202020204" pitchFamily="34" charset="0"/>
              </a:rPr>
              <a:t>方法。</a:t>
            </a:r>
            <a:r>
              <a:rPr lang="en-US" altLang="zh-CN" b="0" dirty="0">
                <a:cs typeface="Arial" panose="020B0604020202020204" pitchFamily="34" charset="0"/>
              </a:rPr>
              <a:t>pandas</a:t>
            </a:r>
            <a:r>
              <a:rPr lang="zh-CN" altLang="en-US" b="0" dirty="0">
                <a:cs typeface="Arial" panose="020B0604020202020204" pitchFamily="34" charset="0"/>
              </a:rPr>
              <a:t>中的</a:t>
            </a:r>
            <a:r>
              <a:rPr lang="en-US" altLang="zh-CN" b="0" dirty="0" err="1">
                <a:cs typeface="Arial" panose="020B0604020202020204" pitchFamily="34" charset="0"/>
              </a:rPr>
              <a:t>concat</a:t>
            </a:r>
            <a:r>
              <a:rPr lang="zh-CN" altLang="en-US" b="0" dirty="0">
                <a:cs typeface="Arial" panose="020B0604020202020204" pitchFamily="34" charset="0"/>
              </a:rPr>
              <a:t>方法可以实现，默认情况下会按行的方向堆叠数据。如果在列向上连接设置</a:t>
            </a:r>
            <a:r>
              <a:rPr lang="en-US" altLang="zh-CN" b="0" dirty="0" err="1">
                <a:cs typeface="Arial" panose="020B0604020202020204" pitchFamily="34" charset="0"/>
              </a:rPr>
              <a:t>axies</a:t>
            </a:r>
            <a:r>
              <a:rPr lang="en-US" altLang="zh-CN" b="0" dirty="0">
                <a:cs typeface="Arial" panose="020B0604020202020204" pitchFamily="34" charset="0"/>
              </a:rPr>
              <a:t> = 1</a:t>
            </a:r>
            <a:r>
              <a:rPr lang="zh-CN" altLang="en-US" b="0" dirty="0">
                <a:cs typeface="Arial" panose="020B0604020202020204" pitchFamily="34" charset="0"/>
              </a:rPr>
              <a:t>即可。</a:t>
            </a:r>
            <a:endParaRPr lang="zh-CN" altLang="zh-CN" b="0" dirty="0"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zh-CN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3180878"/>
            <a:ext cx="4961905" cy="178095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4018" y="3180878"/>
            <a:ext cx="2009524" cy="27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9636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5.2 </a:t>
            </a:r>
            <a:r>
              <a:rPr lang="zh-CN" altLang="en-US" dirty="0"/>
              <a:t>合并数据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3566" y="1124744"/>
            <a:ext cx="8001000" cy="648072"/>
          </a:xfrm>
        </p:spPr>
        <p:txBody>
          <a:bodyPr/>
          <a:lstStyle/>
          <a:p>
            <a:r>
              <a:rPr lang="en-US" altLang="zh-CN" dirty="0">
                <a:solidFill>
                  <a:schemeClr val="accent1"/>
                </a:solidFill>
              </a:rPr>
              <a:t>5.2.2 </a:t>
            </a:r>
            <a:r>
              <a:rPr lang="en-US" altLang="zh-CN" dirty="0" err="1">
                <a:solidFill>
                  <a:schemeClr val="accent1"/>
                </a:solidFill>
              </a:rPr>
              <a:t>concat</a:t>
            </a:r>
            <a:r>
              <a:rPr lang="zh-CN" altLang="en-US" dirty="0">
                <a:solidFill>
                  <a:schemeClr val="accent1"/>
                </a:solidFill>
              </a:rPr>
              <a:t>数据连接</a:t>
            </a:r>
            <a:endParaRPr lang="en-US" altLang="zh-CN" dirty="0" smtClean="0">
              <a:solidFill>
                <a:schemeClr val="accent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17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171" y="1786566"/>
            <a:ext cx="6542857" cy="139047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1200" y="2733968"/>
            <a:ext cx="2800000" cy="40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3688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5.2 </a:t>
            </a:r>
            <a:r>
              <a:rPr lang="zh-CN" altLang="en-US" dirty="0"/>
              <a:t>合并数据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3566" y="1124744"/>
            <a:ext cx="8001000" cy="648072"/>
          </a:xfrm>
        </p:spPr>
        <p:txBody>
          <a:bodyPr/>
          <a:lstStyle/>
          <a:p>
            <a:r>
              <a:rPr lang="en-US" altLang="zh-CN" dirty="0">
                <a:solidFill>
                  <a:schemeClr val="accent1"/>
                </a:solidFill>
              </a:rPr>
              <a:t>5.2.2 </a:t>
            </a:r>
            <a:r>
              <a:rPr lang="en-US" altLang="zh-CN" dirty="0" err="1">
                <a:solidFill>
                  <a:schemeClr val="accent1"/>
                </a:solidFill>
              </a:rPr>
              <a:t>concat</a:t>
            </a:r>
            <a:r>
              <a:rPr lang="zh-CN" altLang="en-US" dirty="0">
                <a:solidFill>
                  <a:schemeClr val="accent1"/>
                </a:solidFill>
              </a:rPr>
              <a:t>数据连接</a:t>
            </a:r>
            <a:endParaRPr lang="en-US" altLang="zh-CN" dirty="0" smtClean="0">
              <a:solidFill>
                <a:schemeClr val="accent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18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700808"/>
            <a:ext cx="6809524" cy="348571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4343" y="1700808"/>
            <a:ext cx="1285714" cy="44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9768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5.2 </a:t>
            </a:r>
            <a:r>
              <a:rPr lang="zh-CN" altLang="en-US" dirty="0"/>
              <a:t>合并数据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3566" y="1124744"/>
            <a:ext cx="8001000" cy="648072"/>
          </a:xfrm>
        </p:spPr>
        <p:txBody>
          <a:bodyPr/>
          <a:lstStyle/>
          <a:p>
            <a:r>
              <a:rPr lang="en-US" altLang="zh-CN" dirty="0">
                <a:solidFill>
                  <a:schemeClr val="accent1"/>
                </a:solidFill>
              </a:rPr>
              <a:t>5.2.3 </a:t>
            </a:r>
            <a:r>
              <a:rPr lang="en-US" altLang="zh-CN" dirty="0" err="1">
                <a:solidFill>
                  <a:schemeClr val="accent1"/>
                </a:solidFill>
              </a:rPr>
              <a:t>combine_first</a:t>
            </a:r>
            <a:r>
              <a:rPr lang="zh-CN" altLang="en-US" dirty="0">
                <a:solidFill>
                  <a:schemeClr val="accent1"/>
                </a:solidFill>
              </a:rPr>
              <a:t>合并数据</a:t>
            </a:r>
            <a:endParaRPr lang="en-US" altLang="zh-CN" dirty="0" smtClean="0">
              <a:solidFill>
                <a:schemeClr val="accent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19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内容占位符 2"/>
          <p:cNvSpPr txBox="1">
            <a:spLocks/>
          </p:cNvSpPr>
          <p:nvPr/>
        </p:nvSpPr>
        <p:spPr bwMode="gray">
          <a:xfrm>
            <a:off x="251520" y="1772816"/>
            <a:ext cx="8591872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dirty="0" smtClean="0"/>
              <a:t>      如果</a:t>
            </a:r>
            <a:r>
              <a:rPr lang="zh-CN" altLang="en-US" dirty="0"/>
              <a:t>需要合并的两个</a:t>
            </a:r>
            <a:r>
              <a:rPr lang="en-US" altLang="zh-CN" dirty="0" err="1"/>
              <a:t>DataFrame</a:t>
            </a:r>
            <a:r>
              <a:rPr lang="zh-CN" altLang="en-US" dirty="0"/>
              <a:t>存在重复索引，则使用</a:t>
            </a:r>
            <a:r>
              <a:rPr lang="en-US" altLang="zh-CN" dirty="0"/>
              <a:t>merge</a:t>
            </a:r>
            <a:r>
              <a:rPr lang="zh-CN" altLang="en-US" dirty="0"/>
              <a:t>和</a:t>
            </a:r>
            <a:r>
              <a:rPr lang="en-US" altLang="zh-CN" dirty="0" err="1"/>
              <a:t>concat</a:t>
            </a:r>
            <a:r>
              <a:rPr lang="zh-CN" altLang="en-US" dirty="0"/>
              <a:t>都无法正确合并，此时需要使用</a:t>
            </a:r>
            <a:r>
              <a:rPr lang="en-US" altLang="zh-CN" dirty="0" err="1"/>
              <a:t>combine_first</a:t>
            </a:r>
            <a:r>
              <a:rPr lang="zh-CN" altLang="en-US" dirty="0"/>
              <a:t>方法</a:t>
            </a:r>
            <a:r>
              <a:rPr lang="zh-CN" altLang="en-US" dirty="0" smtClean="0"/>
              <a:t>。</a:t>
            </a: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2885767"/>
            <a:ext cx="3476190" cy="249523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4945" y="3683496"/>
            <a:ext cx="4933333" cy="21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674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 </a:t>
            </a:r>
            <a:r>
              <a:rPr lang="en-US" altLang="zh-CN" smtClean="0"/>
              <a:t>5 </a:t>
            </a:r>
            <a:r>
              <a:rPr lang="zh-CN" altLang="en-US" smtClean="0"/>
              <a:t>章 </a:t>
            </a:r>
            <a:r>
              <a:rPr lang="en-US" altLang="zh-CN" dirty="0"/>
              <a:t>Pandas</a:t>
            </a:r>
            <a:r>
              <a:rPr lang="zh-CN" altLang="en-US" dirty="0"/>
              <a:t>数据载入与预处理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340768"/>
            <a:ext cx="8640960" cy="2808312"/>
          </a:xfrm>
        </p:spPr>
        <p:txBody>
          <a:bodyPr/>
          <a:lstStyle/>
          <a:p>
            <a:r>
              <a:rPr lang="zh-CN" altLang="en-US" sz="2000" dirty="0"/>
              <a:t>对于数据分析而言，数据大部分来源于外部数据，如常用的</a:t>
            </a:r>
            <a:r>
              <a:rPr lang="en-US" altLang="zh-CN" sz="2000" dirty="0"/>
              <a:t>CSV</a:t>
            </a:r>
            <a:r>
              <a:rPr lang="zh-CN" altLang="en-US" sz="2000" dirty="0"/>
              <a:t>文件、</a:t>
            </a:r>
            <a:r>
              <a:rPr lang="en-US" altLang="zh-CN" sz="2000" dirty="0"/>
              <a:t>Excel</a:t>
            </a:r>
            <a:r>
              <a:rPr lang="zh-CN" altLang="en-US" sz="2000" dirty="0"/>
              <a:t>文件和数据库文件等。</a:t>
            </a:r>
            <a:r>
              <a:rPr lang="en-US" altLang="zh-CN" sz="2000" dirty="0"/>
              <a:t>Pandas</a:t>
            </a:r>
            <a:r>
              <a:rPr lang="zh-CN" altLang="en-US" sz="2000" dirty="0"/>
              <a:t>库将外部数据转换为</a:t>
            </a:r>
            <a:r>
              <a:rPr lang="en-US" altLang="zh-CN" sz="2000" dirty="0" err="1"/>
              <a:t>DataFrame</a:t>
            </a:r>
            <a:r>
              <a:rPr lang="zh-CN" altLang="en-US" sz="2000" dirty="0"/>
              <a:t>数据格式，处理完成后再存储到相应的外部文件中</a:t>
            </a:r>
            <a:r>
              <a:rPr lang="zh-CN" altLang="en-US" sz="2000" dirty="0" smtClean="0"/>
              <a:t>。</a:t>
            </a:r>
            <a:endParaRPr lang="en-US" altLang="zh-CN" sz="2000" dirty="0" smtClean="0"/>
          </a:p>
          <a:p>
            <a:endParaRPr lang="en-US" altLang="zh-CN" sz="2000" dirty="0" smtClean="0"/>
          </a:p>
          <a:p>
            <a:r>
              <a:rPr lang="zh-CN" altLang="en-US" sz="2000" dirty="0" smtClean="0"/>
              <a:t> </a:t>
            </a:r>
            <a:r>
              <a:rPr lang="en-US" altLang="zh-CN" sz="2000" dirty="0"/>
              <a:t>NumPy</a:t>
            </a:r>
            <a:r>
              <a:rPr lang="zh-CN" altLang="en-US" sz="2000" dirty="0"/>
              <a:t>常用的导入格式：</a:t>
            </a:r>
            <a:r>
              <a:rPr lang="en-US" altLang="zh-CN" sz="2000" dirty="0"/>
              <a:t>import </a:t>
            </a:r>
            <a:r>
              <a:rPr lang="en-US" altLang="zh-CN" sz="2000" dirty="0" smtClean="0"/>
              <a:t>pandas </a:t>
            </a:r>
            <a:r>
              <a:rPr lang="en-US" altLang="zh-CN" sz="2000" dirty="0"/>
              <a:t>as </a:t>
            </a:r>
            <a:r>
              <a:rPr lang="en-US" altLang="zh-CN" sz="2000" dirty="0" err="1" smtClean="0"/>
              <a:t>pd</a:t>
            </a:r>
            <a:endParaRPr lang="zh-CN" altLang="en-US" sz="2000" b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2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7582345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5.3 </a:t>
            </a:r>
            <a:r>
              <a:rPr lang="zh-CN" altLang="en-US" dirty="0" smtClean="0"/>
              <a:t>数据</a:t>
            </a:r>
            <a:r>
              <a:rPr lang="zh-CN" altLang="en-US" dirty="0"/>
              <a:t>清洗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3566" y="1124744"/>
            <a:ext cx="8001000" cy="648072"/>
          </a:xfrm>
        </p:spPr>
        <p:txBody>
          <a:bodyPr/>
          <a:lstStyle/>
          <a:p>
            <a:r>
              <a:rPr lang="en-US" altLang="zh-CN" dirty="0">
                <a:solidFill>
                  <a:schemeClr val="accent1"/>
                </a:solidFill>
              </a:rPr>
              <a:t>5.3.1 </a:t>
            </a:r>
            <a:r>
              <a:rPr lang="zh-CN" altLang="en-US" dirty="0">
                <a:solidFill>
                  <a:schemeClr val="accent1"/>
                </a:solidFill>
              </a:rPr>
              <a:t>检测与处理缺失值</a:t>
            </a:r>
            <a:endParaRPr lang="en-US" altLang="zh-CN" dirty="0" smtClean="0">
              <a:solidFill>
                <a:schemeClr val="accent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20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内容占位符 2"/>
          <p:cNvSpPr txBox="1">
            <a:spLocks/>
          </p:cNvSpPr>
          <p:nvPr/>
        </p:nvSpPr>
        <p:spPr bwMode="gray">
          <a:xfrm>
            <a:off x="251520" y="1809450"/>
            <a:ext cx="8591872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 smtClean="0"/>
              <a:t>1. </a:t>
            </a:r>
            <a:r>
              <a:rPr lang="zh-CN" altLang="en-US" dirty="0" smtClean="0"/>
              <a:t>缺失值的检测与统计</a:t>
            </a:r>
          </a:p>
          <a:p>
            <a:pPr marL="0" indent="0" algn="just">
              <a:buNone/>
            </a:pPr>
            <a:r>
              <a:rPr lang="en-US" altLang="zh-CN" dirty="0" smtClean="0"/>
              <a:t>    </a:t>
            </a:r>
            <a:r>
              <a:rPr lang="en-US" altLang="zh-CN" dirty="0" err="1" smtClean="0"/>
              <a:t>isnull</a:t>
            </a:r>
            <a:r>
              <a:rPr lang="en-US" altLang="zh-CN" dirty="0" smtClean="0"/>
              <a:t>()</a:t>
            </a:r>
            <a:r>
              <a:rPr lang="zh-CN" altLang="en-US" dirty="0"/>
              <a:t>函数可以</a:t>
            </a:r>
            <a:r>
              <a:rPr lang="zh-CN" altLang="en-US" dirty="0" smtClean="0"/>
              <a:t>直接判断某列中的哪个数据为</a:t>
            </a:r>
            <a:r>
              <a:rPr lang="en-US" altLang="zh-CN" dirty="0" err="1" smtClean="0"/>
              <a:t>NaN</a:t>
            </a:r>
            <a:r>
              <a:rPr lang="zh-CN" altLang="en-US" dirty="0" smtClean="0"/>
              <a:t>，</a:t>
            </a:r>
            <a:endParaRPr lang="en-US" altLang="zh-CN" dirty="0" smtClean="0"/>
          </a:p>
          <a:p>
            <a:pPr marL="0" indent="0" algn="just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</a:t>
            </a:r>
            <a:r>
              <a:rPr lang="zh-CN" altLang="en-US" dirty="0" smtClean="0"/>
              <a:t>利用</a:t>
            </a:r>
            <a:r>
              <a:rPr lang="en-US" altLang="zh-CN" dirty="0" err="1"/>
              <a:t>isnull</a:t>
            </a:r>
            <a:r>
              <a:rPr lang="en-US" altLang="zh-CN" dirty="0"/>
              <a:t>().sum</a:t>
            </a:r>
            <a:r>
              <a:rPr lang="en-US" altLang="zh-CN" dirty="0" smtClean="0"/>
              <a:t>()</a:t>
            </a:r>
            <a:r>
              <a:rPr lang="zh-CN" altLang="en-US" dirty="0" smtClean="0"/>
              <a:t>可以统计缺失值的缺失数目。</a:t>
            </a:r>
            <a:endParaRPr lang="en-US" altLang="zh-CN" dirty="0" smtClean="0"/>
          </a:p>
          <a:p>
            <a:pPr marL="0" indent="0">
              <a:buNone/>
            </a:pPr>
            <a:endParaRPr lang="zh-CN" altLang="en-US" dirty="0" smtClean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11560" y="3717661"/>
            <a:ext cx="4572000" cy="1408078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lnSpc>
                <a:spcPct val="125000"/>
              </a:lnSpc>
              <a:spcAft>
                <a:spcPts val="0"/>
              </a:spcAft>
            </a:pPr>
            <a:r>
              <a:rPr lang="en-US" altLang="zh-CN" kern="1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string_data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 = </a:t>
            </a:r>
            <a:r>
              <a:rPr lang="en-US" altLang="zh-CN" kern="1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pd.Series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(['aardvark', 'artichoke', </a:t>
            </a:r>
            <a:r>
              <a:rPr lang="en-US" altLang="zh-CN" kern="1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np.nan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, 'avocado'])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25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print(</a:t>
            </a:r>
            <a:r>
              <a:rPr lang="en-US" altLang="zh-CN" kern="1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string_data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kern="1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string_data.isnull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()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5207" y="3573015"/>
            <a:ext cx="2619048" cy="3226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0377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5.3 </a:t>
            </a:r>
            <a:r>
              <a:rPr lang="zh-CN" altLang="en-US" dirty="0" smtClean="0"/>
              <a:t>数据</a:t>
            </a:r>
            <a:r>
              <a:rPr lang="zh-CN" altLang="en-US" dirty="0"/>
              <a:t>清洗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3566" y="1124744"/>
            <a:ext cx="8001000" cy="648072"/>
          </a:xfrm>
        </p:spPr>
        <p:txBody>
          <a:bodyPr/>
          <a:lstStyle/>
          <a:p>
            <a:r>
              <a:rPr lang="en-US" altLang="zh-CN" dirty="0">
                <a:solidFill>
                  <a:schemeClr val="accent1"/>
                </a:solidFill>
              </a:rPr>
              <a:t>5.3.1 </a:t>
            </a:r>
            <a:r>
              <a:rPr lang="zh-CN" altLang="en-US" dirty="0">
                <a:solidFill>
                  <a:schemeClr val="accent1"/>
                </a:solidFill>
              </a:rPr>
              <a:t>检测与处理缺失值</a:t>
            </a:r>
            <a:endParaRPr lang="en-US" altLang="zh-CN" dirty="0" smtClean="0">
              <a:solidFill>
                <a:schemeClr val="accent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21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内容占位符 2"/>
          <p:cNvSpPr txBox="1">
            <a:spLocks/>
          </p:cNvSpPr>
          <p:nvPr/>
        </p:nvSpPr>
        <p:spPr bwMode="gray">
          <a:xfrm>
            <a:off x="251520" y="1809450"/>
            <a:ext cx="8591872" cy="57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 smtClean="0"/>
              <a:t>1. </a:t>
            </a:r>
            <a:r>
              <a:rPr lang="zh-CN" altLang="en-US" dirty="0" smtClean="0"/>
              <a:t>缺失</a:t>
            </a:r>
            <a:r>
              <a:rPr lang="zh-CN" altLang="en-US" dirty="0" smtClean="0"/>
              <a:t>值统计</a:t>
            </a:r>
            <a:endParaRPr lang="zh-CN" altLang="en-US" dirty="0" smtClean="0"/>
          </a:p>
          <a:p>
            <a:pPr marL="0" indent="0">
              <a:buNone/>
            </a:pPr>
            <a:endParaRPr lang="zh-CN" altLang="en-US" dirty="0" smtClean="0"/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970" y="2631562"/>
            <a:ext cx="7419048" cy="345714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8184" y="3824739"/>
            <a:ext cx="1266667" cy="20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9803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5.3 </a:t>
            </a:r>
            <a:r>
              <a:rPr lang="zh-CN" altLang="en-US" dirty="0" smtClean="0"/>
              <a:t>数据</a:t>
            </a:r>
            <a:r>
              <a:rPr lang="zh-CN" altLang="en-US" dirty="0"/>
              <a:t>清洗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3566" y="1124744"/>
            <a:ext cx="8001000" cy="648072"/>
          </a:xfrm>
        </p:spPr>
        <p:txBody>
          <a:bodyPr/>
          <a:lstStyle/>
          <a:p>
            <a:r>
              <a:rPr lang="en-US" altLang="zh-CN" dirty="0">
                <a:solidFill>
                  <a:schemeClr val="accent1"/>
                </a:solidFill>
              </a:rPr>
              <a:t>5.3.1 </a:t>
            </a:r>
            <a:r>
              <a:rPr lang="zh-CN" altLang="en-US" dirty="0">
                <a:solidFill>
                  <a:schemeClr val="accent1"/>
                </a:solidFill>
              </a:rPr>
              <a:t>检测与处理缺失值</a:t>
            </a:r>
            <a:endParaRPr lang="en-US" altLang="zh-CN" dirty="0" smtClean="0">
              <a:solidFill>
                <a:schemeClr val="accent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22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内容占位符 2"/>
          <p:cNvSpPr txBox="1">
            <a:spLocks/>
          </p:cNvSpPr>
          <p:nvPr/>
        </p:nvSpPr>
        <p:spPr bwMode="gray">
          <a:xfrm>
            <a:off x="251520" y="1809450"/>
            <a:ext cx="8591872" cy="57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 smtClean="0"/>
              <a:t>1. </a:t>
            </a:r>
            <a:r>
              <a:rPr lang="zh-CN" altLang="en-US" dirty="0" smtClean="0"/>
              <a:t>缺失</a:t>
            </a:r>
            <a:r>
              <a:rPr lang="zh-CN" altLang="en-US" dirty="0" smtClean="0"/>
              <a:t>值统计</a:t>
            </a:r>
            <a:endParaRPr lang="zh-CN" altLang="en-US" dirty="0" smtClean="0"/>
          </a:p>
          <a:p>
            <a:pPr marL="0" indent="0">
              <a:buNone/>
            </a:pPr>
            <a:endParaRPr lang="zh-CN" altLang="en-US" dirty="0" smtClean="0"/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5776" y="1809450"/>
            <a:ext cx="4742857" cy="41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1242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5.3 </a:t>
            </a:r>
            <a:r>
              <a:rPr lang="zh-CN" altLang="en-US" dirty="0" smtClean="0"/>
              <a:t>数据</a:t>
            </a:r>
            <a:r>
              <a:rPr lang="zh-CN" altLang="en-US" dirty="0"/>
              <a:t>清洗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23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内容占位符 2"/>
          <p:cNvSpPr txBox="1">
            <a:spLocks/>
          </p:cNvSpPr>
          <p:nvPr/>
        </p:nvSpPr>
        <p:spPr bwMode="gray">
          <a:xfrm>
            <a:off x="251520" y="1052736"/>
            <a:ext cx="8591872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altLang="zh-CN" dirty="0" smtClean="0"/>
              <a:t>2. </a:t>
            </a:r>
            <a:r>
              <a:rPr lang="zh-CN" altLang="en-US" dirty="0" smtClean="0"/>
              <a:t>缺失</a:t>
            </a:r>
            <a:r>
              <a:rPr lang="zh-CN" altLang="en-US" dirty="0"/>
              <a:t>值的</a:t>
            </a:r>
            <a:r>
              <a:rPr lang="zh-CN" altLang="en-US" dirty="0" smtClean="0"/>
              <a:t>处理</a:t>
            </a:r>
            <a:endParaRPr lang="en-US" altLang="zh-CN" dirty="0" smtClean="0"/>
          </a:p>
          <a:p>
            <a:pPr marL="0" indent="0" algn="just">
              <a:buNone/>
            </a:pPr>
            <a:endParaRPr lang="zh-CN" altLang="en-US" dirty="0" smtClean="0"/>
          </a:p>
          <a:p>
            <a:pPr marL="0" indent="0" algn="just">
              <a:buNone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）删除缺失值</a:t>
            </a:r>
          </a:p>
          <a:p>
            <a:pPr marL="0" indent="0" algn="just">
              <a:buNone/>
            </a:pP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   在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缺失值的处理方法中，删除缺失值是常用的方法之一。通过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dropna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方法可以删除具有缺失值的行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。</a:t>
            </a:r>
            <a:endParaRPr lang="en-US" altLang="zh-CN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altLang="zh-CN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dropna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方法的格式：</a:t>
            </a:r>
          </a:p>
          <a:p>
            <a:pPr marL="0" indent="0" algn="just">
              <a:buNone/>
            </a:pP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altLang="zh-CN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dropna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(axis=0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, how=‘any’, thresh=None, subset=None,  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inplace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=False) </a:t>
            </a:r>
            <a:endParaRPr lang="zh-CN" altLang="en-US" dirty="0"/>
          </a:p>
          <a:p>
            <a:pPr marL="0" indent="0" algn="just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89358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5.3 </a:t>
            </a:r>
            <a:r>
              <a:rPr lang="zh-CN" altLang="en-US" dirty="0" smtClean="0"/>
              <a:t>数据</a:t>
            </a:r>
            <a:r>
              <a:rPr lang="zh-CN" altLang="en-US" dirty="0"/>
              <a:t>清洗</a:t>
            </a:r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16267083"/>
              </p:ext>
            </p:extLst>
          </p:nvPr>
        </p:nvGraphicFramePr>
        <p:xfrm>
          <a:off x="257264" y="1916832"/>
          <a:ext cx="8586128" cy="42484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51346"/>
                <a:gridCol w="7334782"/>
              </a:tblGrid>
              <a:tr h="43287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参数名称</a:t>
                      </a:r>
                      <a:endParaRPr lang="zh-CN" sz="2000" b="1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7367" marR="37367" marT="0" marB="0" anchor="ctr"/>
                </a:tc>
                <a:tc>
                  <a:txBody>
                    <a:bodyPr/>
                    <a:lstStyle/>
                    <a:p>
                      <a:pPr indent="103505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使用说明</a:t>
                      </a:r>
                      <a:endParaRPr lang="zh-CN" sz="2000" b="1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7367" marR="37367" marT="0" marB="0" anchor="ctr"/>
                </a:tc>
              </a:tr>
              <a:tr h="865739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axis </a:t>
                      </a:r>
                      <a:endParaRPr lang="zh-CN" sz="20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7367" marR="37367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0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默认为</a:t>
                      </a:r>
                      <a:r>
                        <a:rPr lang="en-US" sz="20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axis=0</a:t>
                      </a:r>
                      <a:r>
                        <a:rPr lang="zh-CN" sz="20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，当某行出现缺失值时，将该行丢弃并返回，当</a:t>
                      </a:r>
                      <a:r>
                        <a:rPr lang="en-US" sz="20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axis=1</a:t>
                      </a:r>
                      <a:r>
                        <a:rPr lang="zh-CN" sz="20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，当某列出现缺失值时，将该列丢弃</a:t>
                      </a:r>
                      <a:endParaRPr lang="zh-CN" sz="20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7367" marR="37367" marT="0" marB="0" anchor="ctr"/>
                </a:tc>
              </a:tr>
              <a:tr h="825627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how</a:t>
                      </a:r>
                      <a:endParaRPr lang="zh-CN" sz="20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7367" marR="37367" marT="0" marB="0" anchor="ctr"/>
                </a:tc>
                <a:tc>
                  <a:txBody>
                    <a:bodyPr/>
                    <a:lstStyle/>
                    <a:p>
                      <a:pPr eaLnBrk="0" fontAlgn="base" hangingPunct="0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表示删除的形式。</a:t>
                      </a:r>
                      <a:r>
                        <a:rPr lang="en-US" altLang="zh-CN" sz="20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any</a:t>
                      </a:r>
                      <a:r>
                        <a:rPr lang="zh-CN" altLang="en-US" sz="20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表示只要有缺失值存在就执行删除操作。</a:t>
                      </a:r>
                      <a:r>
                        <a:rPr lang="en-US" altLang="zh-CN" sz="20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  <a:r>
                        <a:rPr lang="zh-CN" altLang="en-US" sz="20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表示当且仅当全部为缺失值时执行删除操作。默认为</a:t>
                      </a:r>
                      <a:r>
                        <a:rPr lang="en-US" altLang="zh-CN" sz="20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any</a:t>
                      </a:r>
                      <a:r>
                        <a:rPr lang="zh-CN" altLang="en-US" sz="20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。</a:t>
                      </a:r>
                      <a:endParaRPr lang="zh-CN" altLang="en-US" sz="2000" kern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7367" marR="37367" marT="0" marB="0" anchor="ctr"/>
                </a:tc>
              </a:tr>
              <a:tr h="43287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thresh</a:t>
                      </a:r>
                      <a:endParaRPr lang="zh-CN" sz="2000" kern="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7367" marR="37367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0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阈值设定，当行列</a:t>
                      </a:r>
                      <a:r>
                        <a:rPr lang="zh-CN" sz="20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中非</a:t>
                      </a:r>
                      <a:r>
                        <a:rPr lang="zh-CN" altLang="en-US" sz="20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空</a:t>
                      </a:r>
                      <a:r>
                        <a:rPr lang="zh-CN" sz="20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值</a:t>
                      </a:r>
                      <a:r>
                        <a:rPr lang="zh-CN" sz="20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的数量少于给定的值就将该行丢弃</a:t>
                      </a:r>
                      <a:endParaRPr lang="zh-CN" sz="20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7367" marR="37367" marT="0" marB="0" anchor="ctr"/>
                </a:tc>
              </a:tr>
              <a:tr h="1691366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subset</a:t>
                      </a:r>
                      <a:endParaRPr lang="zh-CN" sz="2000" kern="1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zh-CN" sz="2000" kern="1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inplace</a:t>
                      </a:r>
                      <a:endParaRPr lang="zh-CN" sz="2000" kern="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7367" marR="37367" marT="0" marB="0" anchor="ctr"/>
                </a:tc>
                <a:tc>
                  <a:txBody>
                    <a:bodyPr/>
                    <a:lstStyle/>
                    <a:p>
                      <a:pPr eaLnBrk="0" fontAlgn="base" hangingPunct="0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表示进行去重的列∕行</a:t>
                      </a:r>
                      <a:r>
                        <a:rPr lang="zh-CN" sz="20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，</a:t>
                      </a:r>
                      <a:r>
                        <a:rPr lang="zh-CN" sz="20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如：</a:t>
                      </a:r>
                      <a:r>
                        <a:rPr lang="en-US" sz="20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subset=[ ’a’ ,’d’], </a:t>
                      </a:r>
                      <a:r>
                        <a:rPr lang="zh-CN" sz="20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即丢弃子列</a:t>
                      </a:r>
                      <a:r>
                        <a:rPr lang="en-US" sz="20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 d </a:t>
                      </a:r>
                      <a:r>
                        <a:rPr lang="zh-CN" sz="20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中含有缺失值的行</a:t>
                      </a:r>
                      <a:endParaRPr lang="zh-CN" sz="20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eaLnBrk="0" fontAlgn="base" hangingPunct="0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bool</a:t>
                      </a:r>
                      <a:r>
                        <a:rPr lang="zh-CN" sz="20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取值，默认</a:t>
                      </a:r>
                      <a:r>
                        <a:rPr lang="en-US" sz="20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False, </a:t>
                      </a:r>
                      <a:r>
                        <a:rPr lang="zh-CN" sz="20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当</a:t>
                      </a:r>
                      <a:r>
                        <a:rPr lang="en-US" sz="2000" kern="12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inplace</a:t>
                      </a:r>
                      <a:r>
                        <a:rPr lang="en-US" sz="20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 True</a:t>
                      </a:r>
                      <a:r>
                        <a:rPr lang="zh-CN" sz="20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，即对原数据操作，无返回值</a:t>
                      </a:r>
                      <a:endParaRPr lang="zh-CN" sz="2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7367" marR="37367" marT="0" marB="0" anchor="ctr"/>
                </a:tc>
              </a:tr>
            </a:tbl>
          </a:graphicData>
        </a:graphic>
      </p:graphicFrame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24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7" name="矩形 6"/>
          <p:cNvSpPr/>
          <p:nvPr/>
        </p:nvSpPr>
        <p:spPr>
          <a:xfrm>
            <a:off x="2313243" y="1218163"/>
            <a:ext cx="4131259" cy="4991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000" b="0" dirty="0">
                <a:latin typeface="+mn-ea"/>
              </a:rPr>
              <a:t>表</a:t>
            </a:r>
            <a:r>
              <a:rPr lang="en-US" altLang="zh-CN" sz="2000" b="0" dirty="0">
                <a:latin typeface="+mn-ea"/>
              </a:rPr>
              <a:t>5-4  </a:t>
            </a:r>
            <a:r>
              <a:rPr lang="en-US" altLang="zh-CN" sz="2000" b="0" dirty="0" err="1">
                <a:latin typeface="+mn-ea"/>
              </a:rPr>
              <a:t>dropna</a:t>
            </a:r>
            <a:r>
              <a:rPr lang="zh-CN" altLang="zh-CN" sz="2000" b="0" dirty="0">
                <a:latin typeface="+mn-ea"/>
              </a:rPr>
              <a:t>的参数及其使用说明</a:t>
            </a:r>
            <a:endParaRPr lang="zh-CN" altLang="zh-CN" sz="2000" b="0" kern="100" dirty="0">
              <a:effectLst/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8562882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5.3 </a:t>
            </a:r>
            <a:r>
              <a:rPr lang="zh-CN" altLang="en-US" dirty="0" smtClean="0"/>
              <a:t>数据</a:t>
            </a:r>
            <a:r>
              <a:rPr lang="zh-CN" altLang="en-US" dirty="0"/>
              <a:t>清洗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25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4693" y="1078622"/>
            <a:ext cx="5159334" cy="52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8269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5.3 </a:t>
            </a:r>
            <a:r>
              <a:rPr lang="zh-CN" altLang="en-US" dirty="0" smtClean="0"/>
              <a:t>数据</a:t>
            </a:r>
            <a:r>
              <a:rPr lang="zh-CN" altLang="en-US" dirty="0"/>
              <a:t>清洗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26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947256"/>
            <a:ext cx="6685714" cy="55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36231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5.3 </a:t>
            </a:r>
            <a:r>
              <a:rPr lang="zh-CN" altLang="en-US" dirty="0" smtClean="0"/>
              <a:t>数据</a:t>
            </a:r>
            <a:r>
              <a:rPr lang="zh-CN" altLang="en-US" dirty="0"/>
              <a:t>清洗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27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99" y="1196752"/>
            <a:ext cx="7217625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145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124744"/>
            <a:ext cx="8435280" cy="4876800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/>
              <a:t>2</a:t>
            </a:r>
            <a:r>
              <a:rPr lang="zh-CN" altLang="en-US" dirty="0"/>
              <a:t>）填充缺失值</a:t>
            </a:r>
          </a:p>
          <a:p>
            <a:pPr marL="0" indent="0">
              <a:buNone/>
            </a:pPr>
            <a:r>
              <a:rPr lang="zh-CN" altLang="en-US" dirty="0" smtClean="0"/>
              <a:t>    缺失</a:t>
            </a:r>
            <a:r>
              <a:rPr lang="zh-CN" altLang="en-US" dirty="0"/>
              <a:t>值所在的特征为数值型时，通常利用其均值、中位数和众数等描述其集中趋势的统计量来填充；缺失值所在特征为类别型数据时，则选择众数来填充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    Pandas</a:t>
            </a:r>
            <a:r>
              <a:rPr lang="zh-CN" altLang="en-US" dirty="0"/>
              <a:t>库中提供了缺失值替换的方法</a:t>
            </a:r>
            <a:r>
              <a:rPr lang="en-US" altLang="zh-CN" dirty="0" err="1" smtClean="0"/>
              <a:t>fillna</a:t>
            </a:r>
            <a:r>
              <a:rPr lang="zh-CN" altLang="en-US" dirty="0"/>
              <a:t>，</a:t>
            </a:r>
            <a:r>
              <a:rPr lang="zh-CN" altLang="en-US" dirty="0" smtClean="0"/>
              <a:t>格式如下：</a:t>
            </a:r>
            <a:r>
              <a:rPr lang="en-US" altLang="zh-CN" dirty="0" err="1" smtClean="0"/>
              <a:t>DataFrame.fillna</a:t>
            </a:r>
            <a:r>
              <a:rPr lang="en-US" altLang="zh-CN" dirty="0" smtClean="0"/>
              <a:t>(value=None, method=None, axis=None, </a:t>
            </a:r>
            <a:r>
              <a:rPr lang="en-US" altLang="zh-CN" dirty="0" err="1" smtClean="0"/>
              <a:t>inplace</a:t>
            </a:r>
            <a:r>
              <a:rPr lang="en-US" altLang="zh-CN" dirty="0" smtClean="0"/>
              <a:t>=False, limit=None)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28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04673946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124744"/>
            <a:ext cx="8435280" cy="720080"/>
          </a:xfrm>
        </p:spPr>
        <p:txBody>
          <a:bodyPr/>
          <a:lstStyle/>
          <a:p>
            <a:r>
              <a:rPr lang="en-US" altLang="zh-CN" dirty="0"/>
              <a:t>2</a:t>
            </a:r>
            <a:r>
              <a:rPr lang="zh-CN" altLang="en-US" dirty="0"/>
              <a:t>）填充缺失</a:t>
            </a:r>
            <a:r>
              <a:rPr lang="zh-CN" altLang="en-US" dirty="0" smtClean="0"/>
              <a:t>值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29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4004832"/>
              </p:ext>
            </p:extLst>
          </p:nvPr>
        </p:nvGraphicFramePr>
        <p:xfrm>
          <a:off x="395536" y="2027312"/>
          <a:ext cx="8291264" cy="320188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22838"/>
                <a:gridCol w="6668426"/>
              </a:tblGrid>
              <a:tr h="533648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200" kern="100" dirty="0">
                          <a:effectLst/>
                        </a:rPr>
                        <a:t>参数名称</a:t>
                      </a:r>
                      <a:endParaRPr lang="zh-CN" sz="2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200" kern="100">
                          <a:effectLst/>
                        </a:rPr>
                        <a:t>参数说明</a:t>
                      </a:r>
                      <a:endParaRPr lang="zh-CN" sz="2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533648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200" kern="100">
                          <a:effectLst/>
                        </a:rPr>
                        <a:t>value</a:t>
                      </a:r>
                      <a:endParaRPr lang="zh-CN" sz="2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200" kern="1200">
                          <a:effectLst/>
                        </a:rPr>
                        <a:t>用于填充缺失值的标量值或字典对象</a:t>
                      </a:r>
                      <a:endParaRPr lang="zh-CN" sz="2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533648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200" kern="1200">
                          <a:effectLst/>
                        </a:rPr>
                        <a:t>method</a:t>
                      </a:r>
                      <a:endParaRPr lang="zh-CN" sz="2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200" kern="1200">
                          <a:effectLst/>
                        </a:rPr>
                        <a:t>插值方式</a:t>
                      </a:r>
                      <a:endParaRPr lang="zh-CN" sz="2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533648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200" kern="1200">
                          <a:effectLst/>
                        </a:rPr>
                        <a:t>axis</a:t>
                      </a:r>
                      <a:endParaRPr lang="zh-CN" sz="2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200" kern="1200">
                          <a:effectLst/>
                        </a:rPr>
                        <a:t>待填充的轴，默认</a:t>
                      </a:r>
                      <a:r>
                        <a:rPr lang="en-US" sz="2200" kern="1200">
                          <a:effectLst/>
                        </a:rPr>
                        <a:t>axis=0</a:t>
                      </a:r>
                      <a:endParaRPr lang="zh-CN" sz="2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533648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200" kern="1200">
                          <a:effectLst/>
                        </a:rPr>
                        <a:t>inplace</a:t>
                      </a:r>
                      <a:endParaRPr lang="zh-CN" sz="2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200" kern="1200" dirty="0">
                          <a:effectLst/>
                        </a:rPr>
                        <a:t>修改调用者对象而不产生副本</a:t>
                      </a:r>
                      <a:endParaRPr lang="zh-CN" sz="2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533648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200" kern="1200">
                          <a:effectLst/>
                        </a:rPr>
                        <a:t>limit</a:t>
                      </a:r>
                      <a:endParaRPr lang="zh-CN" sz="2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200" kern="1200" dirty="0">
                          <a:effectLst/>
                        </a:rPr>
                        <a:t>(</a:t>
                      </a:r>
                      <a:r>
                        <a:rPr lang="zh-CN" sz="2200" kern="1200" dirty="0">
                          <a:effectLst/>
                        </a:rPr>
                        <a:t>对于前向和后向填充</a:t>
                      </a:r>
                      <a:r>
                        <a:rPr lang="en-US" sz="2200" kern="1200" dirty="0">
                          <a:effectLst/>
                        </a:rPr>
                        <a:t>)</a:t>
                      </a:r>
                      <a:r>
                        <a:rPr lang="zh-CN" sz="2200" kern="1200" dirty="0">
                          <a:effectLst/>
                        </a:rPr>
                        <a:t>可以连续填充的最大数量</a:t>
                      </a:r>
                      <a:endParaRPr lang="zh-CN" sz="2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23968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5.1 </a:t>
            </a:r>
            <a:r>
              <a:rPr lang="zh-CN" altLang="en-US" dirty="0"/>
              <a:t>数据载入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540" y="1844824"/>
            <a:ext cx="8255260" cy="3096344"/>
          </a:xfrm>
        </p:spPr>
        <p:txBody>
          <a:bodyPr/>
          <a:lstStyle/>
          <a:p>
            <a:pPr marL="0" indent="0" algn="just">
              <a:buNone/>
            </a:pPr>
            <a:r>
              <a:rPr lang="en-US" altLang="zh-CN" dirty="0" smtClean="0"/>
              <a:t>1</a:t>
            </a:r>
            <a:r>
              <a:rPr lang="en-US" altLang="zh-CN" dirty="0"/>
              <a:t>.</a:t>
            </a:r>
            <a:r>
              <a:rPr lang="zh-CN" altLang="en-US" dirty="0"/>
              <a:t>文本文件读取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zh-CN" altLang="en-US" dirty="0" smtClean="0"/>
              <a:t>    文本文件</a:t>
            </a:r>
            <a:r>
              <a:rPr lang="zh-CN" altLang="en-US" dirty="0"/>
              <a:t>是一种由若干行字符构成的计算机文件，它是一种典型的顺序文件</a:t>
            </a:r>
            <a:r>
              <a:rPr lang="zh-CN" altLang="en-US" dirty="0" smtClean="0"/>
              <a:t>。</a:t>
            </a: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3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内容占位符 2">
            <a:extLst>
              <a:ext uri="{FF2B5EF4-FFF2-40B4-BE49-F238E27FC236}">
                <a16:creationId xmlns="" xmlns:a16="http://schemas.microsoft.com/office/drawing/2014/main" id="{C80780D8-305F-48A6-BD4D-470736B16EC6}"/>
              </a:ext>
            </a:extLst>
          </p:cNvPr>
          <p:cNvSpPr txBox="1">
            <a:spLocks/>
          </p:cNvSpPr>
          <p:nvPr/>
        </p:nvSpPr>
        <p:spPr bwMode="gray">
          <a:xfrm>
            <a:off x="251520" y="1124744"/>
            <a:ext cx="8435280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rgbClr val="0070C0"/>
                </a:solidFill>
              </a:rPr>
              <a:t>5.1.1 </a:t>
            </a:r>
            <a:r>
              <a:rPr lang="zh-CN" altLang="en-US" dirty="0">
                <a:solidFill>
                  <a:srgbClr val="0070C0"/>
                </a:solidFill>
              </a:rPr>
              <a:t>读</a:t>
            </a:r>
            <a:r>
              <a:rPr lang="en-US" altLang="zh-CN" dirty="0">
                <a:solidFill>
                  <a:srgbClr val="0070C0"/>
                </a:solidFill>
              </a:rPr>
              <a:t>/</a:t>
            </a:r>
            <a:r>
              <a:rPr lang="zh-CN" altLang="en-US" dirty="0">
                <a:solidFill>
                  <a:srgbClr val="0070C0"/>
                </a:solidFill>
              </a:rPr>
              <a:t>写文本文件</a:t>
            </a:r>
            <a:endParaRPr lang="en-US" altLang="zh-CN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559564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124744"/>
            <a:ext cx="8435280" cy="720080"/>
          </a:xfrm>
        </p:spPr>
        <p:txBody>
          <a:bodyPr/>
          <a:lstStyle/>
          <a:p>
            <a:r>
              <a:rPr lang="en-US" altLang="zh-CN" dirty="0"/>
              <a:t>2</a:t>
            </a:r>
            <a:r>
              <a:rPr lang="zh-CN" altLang="en-US" dirty="0"/>
              <a:t>）填充缺失</a:t>
            </a:r>
            <a:r>
              <a:rPr lang="zh-CN" altLang="en-US" dirty="0" smtClean="0"/>
              <a:t>值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30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/>
          </p:nvPr>
        </p:nvGraphicFramePr>
        <p:xfrm>
          <a:off x="395536" y="2027312"/>
          <a:ext cx="8291264" cy="320188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22838"/>
                <a:gridCol w="6668426"/>
              </a:tblGrid>
              <a:tr h="533648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200" kern="100" dirty="0">
                          <a:effectLst/>
                        </a:rPr>
                        <a:t>参数名称</a:t>
                      </a:r>
                      <a:endParaRPr lang="zh-CN" sz="2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200" kern="100">
                          <a:effectLst/>
                        </a:rPr>
                        <a:t>参数说明</a:t>
                      </a:r>
                      <a:endParaRPr lang="zh-CN" sz="2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533648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200" kern="100">
                          <a:effectLst/>
                        </a:rPr>
                        <a:t>value</a:t>
                      </a:r>
                      <a:endParaRPr lang="zh-CN" sz="2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200" kern="1200">
                          <a:effectLst/>
                        </a:rPr>
                        <a:t>用于填充缺失值的标量值或字典对象</a:t>
                      </a:r>
                      <a:endParaRPr lang="zh-CN" sz="2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533648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200" kern="1200">
                          <a:effectLst/>
                        </a:rPr>
                        <a:t>method</a:t>
                      </a:r>
                      <a:endParaRPr lang="zh-CN" sz="2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200" kern="1200">
                          <a:effectLst/>
                        </a:rPr>
                        <a:t>插值方式</a:t>
                      </a:r>
                      <a:endParaRPr lang="zh-CN" sz="2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533648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200" kern="1200">
                          <a:effectLst/>
                        </a:rPr>
                        <a:t>axis</a:t>
                      </a:r>
                      <a:endParaRPr lang="zh-CN" sz="2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200" kern="1200" dirty="0">
                          <a:effectLst/>
                        </a:rPr>
                        <a:t>待填充的轴，默认</a:t>
                      </a:r>
                      <a:r>
                        <a:rPr lang="en-US" sz="2200" kern="1200" dirty="0">
                          <a:effectLst/>
                        </a:rPr>
                        <a:t>axis=0</a:t>
                      </a:r>
                      <a:endParaRPr lang="zh-CN" sz="2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533648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200" kern="1200">
                          <a:effectLst/>
                        </a:rPr>
                        <a:t>inplace</a:t>
                      </a:r>
                      <a:endParaRPr lang="zh-CN" sz="2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200" kern="1200" dirty="0">
                          <a:effectLst/>
                        </a:rPr>
                        <a:t>修改调用者对象而不产生副本</a:t>
                      </a:r>
                      <a:endParaRPr lang="zh-CN" sz="2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533648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200" kern="1200">
                          <a:effectLst/>
                        </a:rPr>
                        <a:t>limit</a:t>
                      </a:r>
                      <a:endParaRPr lang="zh-CN" sz="2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200" kern="1200" dirty="0">
                          <a:effectLst/>
                        </a:rPr>
                        <a:t>(</a:t>
                      </a:r>
                      <a:r>
                        <a:rPr lang="zh-CN" sz="2200" kern="1200" dirty="0">
                          <a:effectLst/>
                        </a:rPr>
                        <a:t>对于前向和后向填充</a:t>
                      </a:r>
                      <a:r>
                        <a:rPr lang="en-US" sz="2200" kern="1200" dirty="0">
                          <a:effectLst/>
                        </a:rPr>
                        <a:t>)</a:t>
                      </a:r>
                      <a:r>
                        <a:rPr lang="zh-CN" sz="2200" kern="1200" dirty="0">
                          <a:effectLst/>
                        </a:rPr>
                        <a:t>可以连续填充的最大数量</a:t>
                      </a:r>
                      <a:endParaRPr lang="zh-CN" sz="2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490650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124744"/>
            <a:ext cx="8435280" cy="720080"/>
          </a:xfrm>
        </p:spPr>
        <p:txBody>
          <a:bodyPr/>
          <a:lstStyle/>
          <a:p>
            <a:r>
              <a:rPr lang="en-US" altLang="zh-CN" dirty="0"/>
              <a:t>2</a:t>
            </a:r>
            <a:r>
              <a:rPr lang="zh-CN" altLang="en-US" dirty="0"/>
              <a:t>）填充缺失</a:t>
            </a:r>
            <a:r>
              <a:rPr lang="zh-CN" altLang="en-US" dirty="0" smtClean="0"/>
              <a:t>值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31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7824" y="1124744"/>
            <a:ext cx="4714286" cy="52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60577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124744"/>
            <a:ext cx="8435280" cy="720080"/>
          </a:xfrm>
        </p:spPr>
        <p:txBody>
          <a:bodyPr/>
          <a:lstStyle/>
          <a:p>
            <a:r>
              <a:rPr lang="en-US" altLang="zh-CN" dirty="0"/>
              <a:t>2</a:t>
            </a:r>
            <a:r>
              <a:rPr lang="zh-CN" altLang="en-US" dirty="0"/>
              <a:t>）填充缺失</a:t>
            </a:r>
            <a:r>
              <a:rPr lang="zh-CN" altLang="en-US" dirty="0" smtClean="0"/>
              <a:t>值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32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817589"/>
            <a:ext cx="4847619" cy="218095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8308" y="1844823"/>
            <a:ext cx="2952124" cy="4247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96174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124744"/>
            <a:ext cx="8435280" cy="720080"/>
          </a:xfrm>
        </p:spPr>
        <p:txBody>
          <a:bodyPr/>
          <a:lstStyle/>
          <a:p>
            <a:r>
              <a:rPr lang="en-US" altLang="zh-CN" dirty="0"/>
              <a:t>2</a:t>
            </a:r>
            <a:r>
              <a:rPr lang="zh-CN" altLang="en-US" dirty="0"/>
              <a:t>）填充缺失</a:t>
            </a:r>
            <a:r>
              <a:rPr lang="zh-CN" altLang="en-US" dirty="0" smtClean="0"/>
              <a:t>值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33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2027311"/>
            <a:ext cx="5113494" cy="3531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07651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124744"/>
            <a:ext cx="8435280" cy="720080"/>
          </a:xfrm>
        </p:spPr>
        <p:txBody>
          <a:bodyPr/>
          <a:lstStyle/>
          <a:p>
            <a:r>
              <a:rPr lang="en-US" altLang="zh-CN" dirty="0"/>
              <a:t>2</a:t>
            </a:r>
            <a:r>
              <a:rPr lang="zh-CN" altLang="en-US" dirty="0"/>
              <a:t>）填充缺失</a:t>
            </a:r>
            <a:r>
              <a:rPr lang="zh-CN" altLang="en-US" dirty="0" smtClean="0"/>
              <a:t>值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34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4343" y="1268760"/>
            <a:ext cx="4942857" cy="48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1041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5.3 </a:t>
            </a:r>
            <a:r>
              <a:rPr lang="zh-CN" altLang="en-US" dirty="0" smtClean="0"/>
              <a:t>数据</a:t>
            </a:r>
            <a:r>
              <a:rPr lang="zh-CN" altLang="en-US" dirty="0"/>
              <a:t>清洗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3566" y="1052736"/>
            <a:ext cx="8001000" cy="648072"/>
          </a:xfrm>
        </p:spPr>
        <p:txBody>
          <a:bodyPr/>
          <a:lstStyle/>
          <a:p>
            <a:r>
              <a:rPr lang="en-US" altLang="zh-CN" dirty="0">
                <a:solidFill>
                  <a:schemeClr val="accent1"/>
                </a:solidFill>
              </a:rPr>
              <a:t>5.3.2 </a:t>
            </a:r>
            <a:r>
              <a:rPr lang="zh-CN" altLang="en-US" dirty="0">
                <a:solidFill>
                  <a:schemeClr val="accent1"/>
                </a:solidFill>
              </a:rPr>
              <a:t>检测与处理重复值</a:t>
            </a:r>
            <a:endParaRPr lang="en-US" altLang="zh-CN" dirty="0" smtClean="0">
              <a:solidFill>
                <a:schemeClr val="accent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35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内容占位符 2"/>
          <p:cNvSpPr txBox="1">
            <a:spLocks/>
          </p:cNvSpPr>
          <p:nvPr/>
        </p:nvSpPr>
        <p:spPr bwMode="gray">
          <a:xfrm>
            <a:off x="251520" y="1772816"/>
            <a:ext cx="8591872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zh-CN" altLang="en-US" dirty="0" smtClean="0"/>
              <a:t>    在</a:t>
            </a:r>
            <a:r>
              <a:rPr lang="en-US" altLang="zh-CN" dirty="0" err="1"/>
              <a:t>DataFrame</a:t>
            </a:r>
            <a:r>
              <a:rPr lang="zh-CN" altLang="en-US" dirty="0"/>
              <a:t>中利用</a:t>
            </a:r>
            <a:r>
              <a:rPr lang="en-US" altLang="zh-CN" dirty="0"/>
              <a:t>duplicates</a:t>
            </a:r>
            <a:r>
              <a:rPr lang="zh-CN" altLang="en-US" dirty="0"/>
              <a:t>方法判断各行是否有重复数据。</a:t>
            </a:r>
            <a:r>
              <a:rPr lang="en-US" altLang="zh-CN" dirty="0"/>
              <a:t>duplicates</a:t>
            </a:r>
            <a:r>
              <a:rPr lang="zh-CN" altLang="en-US" dirty="0"/>
              <a:t>方法返回一个布尔值的</a:t>
            </a:r>
            <a:r>
              <a:rPr lang="en-US" altLang="zh-CN" dirty="0"/>
              <a:t>series</a:t>
            </a:r>
            <a:r>
              <a:rPr lang="zh-CN" altLang="en-US" dirty="0"/>
              <a:t>，反映每一行是否与之前的行重复。</a:t>
            </a: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51520" y="3523777"/>
            <a:ext cx="8591872" cy="1045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3048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200" b="0" dirty="0" smtClean="0">
                <a:latin typeface="+mn-ea"/>
                <a:cs typeface="Arial" panose="020B0604020202020204" pitchFamily="34" charset="0"/>
              </a:rPr>
              <a:t>      Pandas</a:t>
            </a:r>
            <a:r>
              <a:rPr lang="zh-CN" altLang="en-US" sz="2200" b="0" dirty="0">
                <a:latin typeface="+mn-ea"/>
                <a:cs typeface="Arial" panose="020B0604020202020204" pitchFamily="34" charset="0"/>
              </a:rPr>
              <a:t>通过</a:t>
            </a:r>
            <a:r>
              <a:rPr lang="en-US" altLang="zh-CN" sz="2200" b="0" dirty="0" err="1">
                <a:latin typeface="+mn-ea"/>
                <a:cs typeface="Arial" panose="020B0604020202020204" pitchFamily="34" charset="0"/>
              </a:rPr>
              <a:t>drop_duplicates</a:t>
            </a:r>
            <a:r>
              <a:rPr lang="zh-CN" altLang="en-US" sz="2200" b="0" dirty="0">
                <a:latin typeface="+mn-ea"/>
                <a:cs typeface="Arial" panose="020B0604020202020204" pitchFamily="34" charset="0"/>
              </a:rPr>
              <a:t>删除重复的行</a:t>
            </a:r>
            <a:r>
              <a:rPr lang="zh-CN" altLang="en-US" sz="2200" b="0" dirty="0" smtClean="0">
                <a:latin typeface="+mn-ea"/>
                <a:cs typeface="Arial" panose="020B0604020202020204" pitchFamily="34" charset="0"/>
              </a:rPr>
              <a:t>，格式</a:t>
            </a:r>
            <a:r>
              <a:rPr lang="zh-CN" altLang="en-US" sz="2200" b="0" dirty="0">
                <a:latin typeface="+mn-ea"/>
                <a:cs typeface="Arial" panose="020B0604020202020204" pitchFamily="34" charset="0"/>
              </a:rPr>
              <a:t>为：</a:t>
            </a:r>
          </a:p>
          <a:p>
            <a:pPr marL="0" marR="0" lvl="0" indent="3048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200" b="0" dirty="0" err="1" smtClean="0">
                <a:latin typeface="+mn-ea"/>
                <a:cs typeface="Arial" panose="020B0604020202020204" pitchFamily="34" charset="0"/>
              </a:rPr>
              <a:t>drop_duplicates</a:t>
            </a:r>
            <a:r>
              <a:rPr lang="en-US" altLang="zh-CN" sz="2200" b="0" dirty="0" smtClean="0">
                <a:latin typeface="+mn-ea"/>
                <a:cs typeface="Arial" panose="020B0604020202020204" pitchFamily="34" charset="0"/>
              </a:rPr>
              <a:t>(self</a:t>
            </a:r>
            <a:r>
              <a:rPr lang="en-US" altLang="zh-CN" sz="2200" b="0" dirty="0">
                <a:latin typeface="+mn-ea"/>
                <a:cs typeface="Arial" panose="020B0604020202020204" pitchFamily="34" charset="0"/>
              </a:rPr>
              <a:t>, subset=None, keep=’first</a:t>
            </a:r>
            <a:r>
              <a:rPr lang="en-US" altLang="zh-CN" sz="2200" b="0" dirty="0" smtClean="0">
                <a:latin typeface="+mn-ea"/>
                <a:cs typeface="Arial" panose="020B0604020202020204" pitchFamily="34" charset="0"/>
              </a:rPr>
              <a:t>’, </a:t>
            </a:r>
            <a:r>
              <a:rPr lang="en-US" altLang="zh-CN" sz="2200" b="0" dirty="0" err="1" smtClean="0">
                <a:latin typeface="+mn-ea"/>
                <a:cs typeface="Arial" panose="020B0604020202020204" pitchFamily="34" charset="0"/>
              </a:rPr>
              <a:t>inplace</a:t>
            </a:r>
            <a:r>
              <a:rPr lang="en-US" altLang="zh-CN" sz="2200" b="0" dirty="0" smtClean="0">
                <a:latin typeface="+mn-ea"/>
                <a:cs typeface="Arial" panose="020B0604020202020204" pitchFamily="34" charset="0"/>
              </a:rPr>
              <a:t>=False)</a:t>
            </a:r>
            <a:endParaRPr lang="en-US" altLang="zh-CN" sz="2200" b="0" dirty="0">
              <a:latin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309046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5.3 </a:t>
            </a:r>
            <a:r>
              <a:rPr lang="zh-CN" altLang="en-US" dirty="0" smtClean="0"/>
              <a:t>数据</a:t>
            </a:r>
            <a:r>
              <a:rPr lang="zh-CN" altLang="en-US" dirty="0"/>
              <a:t>清洗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36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142" y="1124744"/>
            <a:ext cx="5319784" cy="151216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3980" y="939786"/>
            <a:ext cx="1819048" cy="55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24125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5.3 </a:t>
            </a:r>
            <a:r>
              <a:rPr lang="zh-CN" altLang="en-US" dirty="0" smtClean="0"/>
              <a:t>数据</a:t>
            </a:r>
            <a:r>
              <a:rPr lang="zh-CN" altLang="en-US" dirty="0"/>
              <a:t>清洗</a:t>
            </a:r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38220414"/>
              </p:ext>
            </p:extLst>
          </p:nvPr>
        </p:nvGraphicFramePr>
        <p:xfrm>
          <a:off x="300608" y="2204864"/>
          <a:ext cx="8591872" cy="302433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97126"/>
                <a:gridCol w="7194746"/>
              </a:tblGrid>
              <a:tr h="60486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参数名称</a:t>
                      </a:r>
                      <a:endParaRPr lang="zh-CN" sz="2000" b="1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使用说明</a:t>
                      </a:r>
                      <a:endParaRPr lang="zh-CN" sz="2000" b="1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E9EEF8"/>
                    </a:solidFill>
                  </a:tcPr>
                </a:tc>
              </a:tr>
              <a:tr h="60486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subset</a:t>
                      </a:r>
                      <a:endParaRPr lang="zh-CN" sz="20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接收</a:t>
                      </a:r>
                      <a:r>
                        <a:rPr lang="en-US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string</a:t>
                      </a:r>
                      <a:r>
                        <a:rPr lang="zh-CN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或</a:t>
                      </a:r>
                      <a:r>
                        <a:rPr lang="en-US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sequence</a:t>
                      </a:r>
                      <a:r>
                        <a:rPr lang="zh-CN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，表示进行去重的列，默认全部列</a:t>
                      </a:r>
                      <a:endParaRPr lang="zh-CN" sz="20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20973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keep</a:t>
                      </a:r>
                      <a:endParaRPr lang="zh-CN" sz="2000" kern="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接收</a:t>
                      </a:r>
                      <a:r>
                        <a:rPr lang="en-US" sz="2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string</a:t>
                      </a:r>
                      <a:r>
                        <a:rPr lang="zh-CN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，表示重复时保留第几个数据，</a:t>
                      </a:r>
                      <a:r>
                        <a:rPr lang="en-US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‘first’</a:t>
                      </a:r>
                      <a:r>
                        <a:rPr lang="zh-CN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保留第一个，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‘last’</a:t>
                      </a:r>
                      <a:r>
                        <a:rPr lang="zh-CN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保留最后一个，</a:t>
                      </a:r>
                      <a:r>
                        <a:rPr lang="en-US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‘false’</a:t>
                      </a:r>
                      <a:r>
                        <a:rPr lang="zh-CN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只要有重复都不保留，默认为</a:t>
                      </a:r>
                      <a:r>
                        <a:rPr lang="en-US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first</a:t>
                      </a:r>
                      <a:endParaRPr lang="zh-CN" sz="20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60486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inplace</a:t>
                      </a:r>
                      <a:endParaRPr lang="zh-CN" sz="2000" kern="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接收布尔型数据，表示是否在原表上进行操作，默认为</a:t>
                      </a:r>
                      <a:r>
                        <a:rPr lang="en-US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False</a:t>
                      </a:r>
                      <a:endParaRPr lang="zh-CN" sz="20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37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51520" y="1412776"/>
            <a:ext cx="8591872" cy="538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3048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3048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200" b="0" dirty="0" smtClean="0">
                <a:latin typeface="+mn-lt"/>
              </a:rPr>
              <a:t>表</a:t>
            </a:r>
            <a:r>
              <a:rPr lang="en-US" altLang="zh-CN" sz="2200" b="0" dirty="0">
                <a:latin typeface="+mn-lt"/>
              </a:rPr>
              <a:t>5-6  </a:t>
            </a:r>
            <a:r>
              <a:rPr lang="en-US" altLang="zh-CN" sz="2200" b="0" dirty="0" err="1">
                <a:latin typeface="+mn-lt"/>
              </a:rPr>
              <a:t>drop_duplicates</a:t>
            </a:r>
            <a:r>
              <a:rPr lang="zh-CN" altLang="en-US" sz="2200" b="0" dirty="0">
                <a:latin typeface="+mn-lt"/>
              </a:rPr>
              <a:t>的主要参数及其</a:t>
            </a:r>
            <a:r>
              <a:rPr lang="zh-CN" altLang="en-US" sz="2200" b="0" dirty="0" smtClean="0">
                <a:latin typeface="+mn-lt"/>
              </a:rPr>
              <a:t>说明</a:t>
            </a:r>
            <a:endParaRPr lang="zh-CN" altLang="en-US" sz="2200" b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3847962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5.3 </a:t>
            </a:r>
            <a:r>
              <a:rPr lang="zh-CN" altLang="en-US" dirty="0" smtClean="0"/>
              <a:t>数据</a:t>
            </a:r>
            <a:r>
              <a:rPr lang="zh-CN" altLang="en-US" dirty="0"/>
              <a:t>清洗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38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3" name="矩形 2"/>
          <p:cNvSpPr/>
          <p:nvPr/>
        </p:nvSpPr>
        <p:spPr>
          <a:xfrm>
            <a:off x="395536" y="1124744"/>
            <a:ext cx="85689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使用</a:t>
            </a:r>
            <a:r>
              <a:rPr lang="en-US" altLang="zh-CN" sz="2000" kern="1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drop_duplicates</a:t>
            </a:r>
            <a:r>
              <a:rPr lang="zh-CN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方法去重时，当且仅当</a:t>
            </a: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subset</a:t>
            </a:r>
            <a:r>
              <a:rPr lang="zh-CN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参数中的特征重复时候才会执行去重操作，去重时可以选择保留哪一个或者不保留。</a:t>
            </a:r>
            <a:endParaRPr lang="zh-CN" altLang="en-US" sz="20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866026"/>
            <a:ext cx="4752528" cy="3452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0057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5.3 </a:t>
            </a:r>
            <a:r>
              <a:rPr lang="zh-CN" altLang="en-US" dirty="0" smtClean="0"/>
              <a:t>数据</a:t>
            </a:r>
            <a:r>
              <a:rPr lang="zh-CN" altLang="en-US" dirty="0"/>
              <a:t>清洗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39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052735"/>
            <a:ext cx="4176464" cy="267904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39552" y="3842263"/>
            <a:ext cx="79928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默认保留的数据为第一个出现的记录，通过传入</a:t>
            </a: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keep = ’last’</a:t>
            </a:r>
            <a:r>
              <a:rPr lang="zh-CN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可以保留最后一个出现的记录。</a:t>
            </a:r>
            <a:endParaRPr lang="zh-CN" altLang="en-US" sz="2000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4722937"/>
            <a:ext cx="5544616" cy="19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7790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5.1 </a:t>
            </a:r>
            <a:r>
              <a:rPr lang="zh-CN" altLang="en-US" dirty="0"/>
              <a:t>数据载入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24744"/>
            <a:ext cx="8568952" cy="4896544"/>
          </a:xfrm>
        </p:spPr>
        <p:txBody>
          <a:bodyPr/>
          <a:lstStyle/>
          <a:p>
            <a:pPr marL="0" indent="0" algn="just">
              <a:buNone/>
            </a:pPr>
            <a:r>
              <a:rPr lang="en-US" altLang="zh-CN" dirty="0" smtClean="0"/>
              <a:t>1</a:t>
            </a:r>
            <a:r>
              <a:rPr lang="en-US" altLang="zh-CN" dirty="0"/>
              <a:t>.</a:t>
            </a:r>
            <a:r>
              <a:rPr lang="zh-CN" altLang="en-US" dirty="0"/>
              <a:t>文本文件</a:t>
            </a:r>
            <a:r>
              <a:rPr lang="zh-CN" altLang="en-US" dirty="0" smtClean="0"/>
              <a:t>读取</a:t>
            </a:r>
            <a:endParaRPr lang="en-US" altLang="zh-CN" dirty="0" smtClean="0"/>
          </a:p>
          <a:p>
            <a:pPr marL="0" indent="0" algn="just">
              <a:buNone/>
            </a:pPr>
            <a:endParaRPr lang="zh-CN" altLang="en-US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dirty="0" smtClean="0"/>
              <a:t>txt</a:t>
            </a:r>
            <a:r>
              <a:rPr lang="zh-CN" altLang="en-US" dirty="0" smtClean="0"/>
              <a:t>文件：是</a:t>
            </a:r>
            <a:r>
              <a:rPr lang="en-US" altLang="zh-CN" dirty="0" smtClean="0"/>
              <a:t>Windows</a:t>
            </a:r>
            <a:r>
              <a:rPr lang="zh-CN" altLang="en-US" dirty="0" smtClean="0"/>
              <a:t>操作系统</a:t>
            </a:r>
            <a:r>
              <a:rPr lang="zh-CN" altLang="en-US" dirty="0"/>
              <a:t>上附带的一种文本格式，文件以</a:t>
            </a:r>
            <a:r>
              <a:rPr lang="en-US" altLang="zh-CN" dirty="0"/>
              <a:t>.txt</a:t>
            </a:r>
            <a:r>
              <a:rPr lang="zh-CN" altLang="en-US" dirty="0"/>
              <a:t>为后缀。</a:t>
            </a:r>
            <a:endParaRPr lang="en-US" altLang="zh-CN" dirty="0" smtClean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dirty="0" smtClean="0"/>
              <a:t>CSV</a:t>
            </a:r>
            <a:r>
              <a:rPr lang="zh-CN" altLang="en-US" dirty="0"/>
              <a:t>文件：</a:t>
            </a:r>
            <a:r>
              <a:rPr lang="zh-CN" altLang="en-US" dirty="0" smtClean="0"/>
              <a:t>是</a:t>
            </a:r>
            <a:r>
              <a:rPr lang="en-US" altLang="zh-CN" dirty="0"/>
              <a:t>Comma-Separated Values</a:t>
            </a:r>
            <a:r>
              <a:rPr lang="zh-CN" altLang="en-US" dirty="0" smtClean="0"/>
              <a:t>的缩写，</a:t>
            </a:r>
            <a:r>
              <a:rPr lang="zh-CN" altLang="en-US" dirty="0"/>
              <a:t>用半角逗号（’</a:t>
            </a:r>
            <a:r>
              <a:rPr lang="en-US" altLang="zh-CN" dirty="0"/>
              <a:t>,’</a:t>
            </a:r>
            <a:r>
              <a:rPr lang="zh-CN" altLang="en-US" dirty="0"/>
              <a:t>）作为字段值的分隔符</a:t>
            </a:r>
            <a:r>
              <a:rPr lang="zh-CN" altLang="en-US" dirty="0" smtClean="0"/>
              <a:t>。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4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37518541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5.3 </a:t>
            </a:r>
            <a:r>
              <a:rPr lang="zh-CN" altLang="en-US" dirty="0" smtClean="0"/>
              <a:t>数据</a:t>
            </a:r>
            <a:r>
              <a:rPr lang="zh-CN" altLang="en-US" dirty="0"/>
              <a:t>清洗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40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 bwMode="gray">
          <a:xfrm>
            <a:off x="253566" y="980728"/>
            <a:ext cx="8001000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accent1"/>
                </a:solidFill>
              </a:rPr>
              <a:t>5.3.3 </a:t>
            </a:r>
            <a:r>
              <a:rPr lang="zh-CN" altLang="en-US" dirty="0" smtClean="0">
                <a:solidFill>
                  <a:schemeClr val="accent1"/>
                </a:solidFill>
              </a:rPr>
              <a:t>检测异常值</a:t>
            </a:r>
            <a:endParaRPr lang="en-US" altLang="zh-CN" dirty="0">
              <a:solidFill>
                <a:schemeClr val="accent1"/>
              </a:solidFill>
            </a:endParaRPr>
          </a:p>
        </p:txBody>
      </p:sp>
      <p:sp>
        <p:nvSpPr>
          <p:cNvPr id="8" name="内容占位符 2"/>
          <p:cNvSpPr txBox="1">
            <a:spLocks/>
          </p:cNvSpPr>
          <p:nvPr/>
        </p:nvSpPr>
        <p:spPr bwMode="gray">
          <a:xfrm>
            <a:off x="179512" y="1628799"/>
            <a:ext cx="8663880" cy="4145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dirty="0" smtClean="0"/>
              <a:t>    简单</a:t>
            </a:r>
            <a:r>
              <a:rPr lang="zh-CN" altLang="en-US" dirty="0"/>
              <a:t>的数据统计方法</a:t>
            </a:r>
            <a:r>
              <a:rPr lang="zh-CN" altLang="en-US" dirty="0" smtClean="0"/>
              <a:t>中常用</a:t>
            </a:r>
            <a:r>
              <a:rPr lang="zh-CN" altLang="en-US" dirty="0"/>
              <a:t>散点图、箱线图和</a:t>
            </a:r>
            <a:r>
              <a:rPr lang="en-US" altLang="zh-CN" dirty="0"/>
              <a:t>3σ</a:t>
            </a:r>
            <a:r>
              <a:rPr lang="zh-CN" altLang="en-US" dirty="0"/>
              <a:t>法则</a:t>
            </a:r>
            <a:r>
              <a:rPr lang="zh-CN" altLang="en-US" dirty="0" smtClean="0"/>
              <a:t>检测异常值</a:t>
            </a:r>
            <a:r>
              <a:rPr lang="zh-CN" altLang="en-US" dirty="0"/>
              <a:t>。</a:t>
            </a:r>
            <a:endParaRPr lang="en-US" altLang="zh-CN" dirty="0" smtClean="0"/>
          </a:p>
          <a:p>
            <a:pPr marL="0" indent="0">
              <a:buNone/>
            </a:pPr>
            <a:endParaRPr lang="zh-CN" altLang="zh-CN" dirty="0" smtClean="0"/>
          </a:p>
          <a:p>
            <a:pPr lvl="1"/>
            <a:r>
              <a:rPr lang="zh-CN" altLang="en-US" b="0" dirty="0" smtClean="0"/>
              <a:t>散点图方法</a:t>
            </a:r>
            <a:r>
              <a:rPr lang="en-US" altLang="zh-CN" b="0" dirty="0" smtClean="0"/>
              <a:t>: </a:t>
            </a:r>
            <a:r>
              <a:rPr lang="zh-CN" altLang="en-US" b="0" dirty="0" smtClean="0"/>
              <a:t>通过数据分布的散点图发现异常数据。</a:t>
            </a:r>
          </a:p>
          <a:p>
            <a:pPr lvl="1"/>
            <a:r>
              <a:rPr lang="zh-CN" altLang="en-US" b="0" dirty="0" smtClean="0"/>
              <a:t>箱</a:t>
            </a:r>
            <a:r>
              <a:rPr lang="zh-CN" altLang="en-US" b="0" dirty="0"/>
              <a:t>线图</a:t>
            </a:r>
            <a:r>
              <a:rPr lang="zh-CN" altLang="en-US" b="0" dirty="0" smtClean="0"/>
              <a:t>分析</a:t>
            </a:r>
            <a:r>
              <a:rPr lang="en-US" altLang="zh-CN" b="0" dirty="0" smtClean="0"/>
              <a:t>: </a:t>
            </a:r>
            <a:r>
              <a:rPr lang="zh-CN" altLang="en-US" b="0" dirty="0" smtClean="0"/>
              <a:t>利用</a:t>
            </a:r>
            <a:r>
              <a:rPr lang="zh-CN" altLang="en-US" b="0" dirty="0"/>
              <a:t>数据中的五个统计量（最小值、下四分位数、中位数、上四分位数和最大值）来描述</a:t>
            </a:r>
            <a:r>
              <a:rPr lang="zh-CN" altLang="en-US" b="0" dirty="0" smtClean="0"/>
              <a:t>数据。</a:t>
            </a:r>
            <a:endParaRPr lang="zh-CN" altLang="en-US" b="0" dirty="0"/>
          </a:p>
          <a:p>
            <a:pPr lvl="1"/>
            <a:r>
              <a:rPr lang="en-US" altLang="zh-CN" b="0" dirty="0"/>
              <a:t>3σ</a:t>
            </a:r>
            <a:r>
              <a:rPr lang="zh-CN" altLang="en-US" b="0" dirty="0" smtClean="0"/>
              <a:t>法则</a:t>
            </a:r>
            <a:r>
              <a:rPr lang="en-US" altLang="zh-CN" b="0" dirty="0" smtClean="0"/>
              <a:t>: </a:t>
            </a:r>
            <a:r>
              <a:rPr lang="zh-CN" altLang="en-US" b="0" dirty="0" smtClean="0"/>
              <a:t>在</a:t>
            </a:r>
            <a:r>
              <a:rPr lang="en-US" altLang="zh-CN" b="0" dirty="0"/>
              <a:t>3σ</a:t>
            </a:r>
            <a:r>
              <a:rPr lang="zh-CN" altLang="en-US" b="0" dirty="0"/>
              <a:t>原则下，异常值被定义为一组测定值中与平均值的偏差超过</a:t>
            </a:r>
            <a:r>
              <a:rPr lang="en-US" altLang="zh-CN" b="0" dirty="0"/>
              <a:t>3</a:t>
            </a:r>
            <a:r>
              <a:rPr lang="zh-CN" altLang="en-US" b="0" dirty="0"/>
              <a:t>倍标准差的</a:t>
            </a:r>
            <a:r>
              <a:rPr lang="zh-CN" altLang="en-US" b="0" dirty="0" smtClean="0"/>
              <a:t>值。</a:t>
            </a:r>
            <a:endParaRPr lang="zh-CN" altLang="zh-CN" b="0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1075052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5.3 </a:t>
            </a:r>
            <a:r>
              <a:rPr lang="zh-CN" altLang="en-US" dirty="0" smtClean="0"/>
              <a:t>数据</a:t>
            </a:r>
            <a:r>
              <a:rPr lang="zh-CN" altLang="en-US" dirty="0"/>
              <a:t>清洗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41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 bwMode="gray">
          <a:xfrm>
            <a:off x="253566" y="980728"/>
            <a:ext cx="8001000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accent1"/>
                </a:solidFill>
              </a:rPr>
              <a:t>5.3.3 </a:t>
            </a:r>
            <a:r>
              <a:rPr lang="zh-CN" altLang="en-US" dirty="0" smtClean="0">
                <a:solidFill>
                  <a:schemeClr val="accent1"/>
                </a:solidFill>
              </a:rPr>
              <a:t>检测异常值</a:t>
            </a:r>
            <a:endParaRPr lang="en-US" altLang="zh-CN" dirty="0">
              <a:solidFill>
                <a:schemeClr val="accent1"/>
              </a:solidFill>
            </a:endParaRPr>
          </a:p>
        </p:txBody>
      </p:sp>
      <p:sp>
        <p:nvSpPr>
          <p:cNvPr id="8" name="内容占位符 2"/>
          <p:cNvSpPr txBox="1">
            <a:spLocks/>
          </p:cNvSpPr>
          <p:nvPr/>
        </p:nvSpPr>
        <p:spPr bwMode="gray">
          <a:xfrm>
            <a:off x="179512" y="1628799"/>
            <a:ext cx="8663880" cy="504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dirty="0" smtClean="0"/>
              <a:t>    </a:t>
            </a:r>
            <a:r>
              <a:rPr lang="zh-CN" altLang="en-US" b="0" dirty="0" smtClean="0"/>
              <a:t>散点图</a:t>
            </a:r>
            <a:r>
              <a:rPr lang="zh-CN" altLang="en-US" b="0" dirty="0" smtClean="0"/>
              <a:t>方法</a:t>
            </a:r>
            <a:r>
              <a:rPr lang="en-US" altLang="zh-CN" b="0" dirty="0" smtClean="0"/>
              <a:t>: </a:t>
            </a:r>
            <a:r>
              <a:rPr lang="zh-CN" altLang="en-US" b="0" dirty="0" smtClean="0"/>
              <a:t>通过数据分布的散点图发现异常数据。</a:t>
            </a: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2315343"/>
            <a:ext cx="5714286" cy="17523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7321" y="4001330"/>
            <a:ext cx="3685714" cy="25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85268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5.3 </a:t>
            </a:r>
            <a:r>
              <a:rPr lang="zh-CN" altLang="en-US" dirty="0" smtClean="0"/>
              <a:t>数据</a:t>
            </a:r>
            <a:r>
              <a:rPr lang="zh-CN" altLang="en-US" dirty="0"/>
              <a:t>清洗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42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 bwMode="gray">
          <a:xfrm>
            <a:off x="253566" y="980728"/>
            <a:ext cx="8001000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accent1"/>
                </a:solidFill>
              </a:rPr>
              <a:t>5.3.3 </a:t>
            </a:r>
            <a:r>
              <a:rPr lang="zh-CN" altLang="en-US" dirty="0" smtClean="0">
                <a:solidFill>
                  <a:schemeClr val="accent1"/>
                </a:solidFill>
              </a:rPr>
              <a:t>检测异常值</a:t>
            </a:r>
            <a:endParaRPr lang="en-US" altLang="zh-CN" dirty="0">
              <a:solidFill>
                <a:schemeClr val="accent1"/>
              </a:solidFill>
            </a:endParaRPr>
          </a:p>
        </p:txBody>
      </p:sp>
      <p:sp>
        <p:nvSpPr>
          <p:cNvPr id="8" name="内容占位符 2"/>
          <p:cNvSpPr txBox="1">
            <a:spLocks/>
          </p:cNvSpPr>
          <p:nvPr/>
        </p:nvSpPr>
        <p:spPr bwMode="gray">
          <a:xfrm>
            <a:off x="179512" y="1628799"/>
            <a:ext cx="8663880" cy="504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 smtClean="0"/>
              <a:t>    </a:t>
            </a:r>
            <a:r>
              <a:rPr lang="en-US" altLang="zh-CN" b="1" dirty="0"/>
              <a:t>2. </a:t>
            </a:r>
            <a:r>
              <a:rPr lang="zh-CN" altLang="zh-CN" b="1" dirty="0"/>
              <a:t>箱线图分析</a:t>
            </a:r>
            <a:endParaRPr lang="zh-CN" altLang="zh-CN" dirty="0"/>
          </a:p>
          <a:p>
            <a:pPr marL="0" indent="0">
              <a:buNone/>
            </a:pPr>
            <a:r>
              <a:rPr lang="zh-CN" altLang="zh-CN" sz="1800" dirty="0"/>
              <a:t>箱线图利用数据中的五个统计量（最小值、下四分位数、中位数、上四分位数和最大值）来描述数据，它也可以粗略地看出数据是否具有对称性、分布的分散程度等信息。</a:t>
            </a:r>
            <a:endParaRPr lang="zh-CN" altLang="en-US" sz="18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3211276"/>
            <a:ext cx="6412484" cy="14418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4476" y="4653136"/>
            <a:ext cx="4809524" cy="2204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2522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5.3 </a:t>
            </a:r>
            <a:r>
              <a:rPr lang="zh-CN" altLang="en-US" dirty="0" smtClean="0"/>
              <a:t>数据</a:t>
            </a:r>
            <a:r>
              <a:rPr lang="zh-CN" altLang="en-US" dirty="0"/>
              <a:t>清洗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43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 bwMode="gray">
          <a:xfrm>
            <a:off x="253566" y="980728"/>
            <a:ext cx="8001000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accent1"/>
                </a:solidFill>
              </a:rPr>
              <a:t>5.3.3 </a:t>
            </a:r>
            <a:r>
              <a:rPr lang="zh-CN" altLang="en-US" dirty="0" smtClean="0">
                <a:solidFill>
                  <a:schemeClr val="accent1"/>
                </a:solidFill>
              </a:rPr>
              <a:t>检测异常值</a:t>
            </a:r>
            <a:endParaRPr lang="en-US" altLang="zh-CN" dirty="0">
              <a:solidFill>
                <a:schemeClr val="accent1"/>
              </a:solidFill>
            </a:endParaRPr>
          </a:p>
        </p:txBody>
      </p:sp>
      <p:sp>
        <p:nvSpPr>
          <p:cNvPr id="8" name="内容占位符 2"/>
          <p:cNvSpPr txBox="1">
            <a:spLocks/>
          </p:cNvSpPr>
          <p:nvPr/>
        </p:nvSpPr>
        <p:spPr bwMode="gray">
          <a:xfrm>
            <a:off x="179512" y="1628799"/>
            <a:ext cx="8663880" cy="504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/>
              <a:t>3σ</a:t>
            </a:r>
            <a:r>
              <a:rPr lang="zh-CN" altLang="zh-CN" b="1" dirty="0"/>
              <a:t>法则</a:t>
            </a:r>
            <a:endParaRPr lang="zh-CN" altLang="zh-CN" dirty="0"/>
          </a:p>
          <a:p>
            <a:pPr marL="0" indent="0">
              <a:buNone/>
            </a:pPr>
            <a:r>
              <a:rPr lang="zh-CN" altLang="zh-CN" sz="1800" dirty="0"/>
              <a:t>若数据服从正态分布，在</a:t>
            </a:r>
            <a:r>
              <a:rPr lang="en-US" altLang="zh-CN" sz="1800" dirty="0"/>
              <a:t>3σ</a:t>
            </a:r>
            <a:r>
              <a:rPr lang="zh-CN" altLang="zh-CN" sz="1800" dirty="0"/>
              <a:t>原则下，异常值被定义为一组测定值中与平均值的偏差超过</a:t>
            </a:r>
            <a:r>
              <a:rPr lang="en-US" altLang="zh-CN" sz="1800" dirty="0"/>
              <a:t>3</a:t>
            </a:r>
            <a:r>
              <a:rPr lang="zh-CN" altLang="zh-CN" sz="1800" dirty="0"/>
              <a:t>倍标准差的值，因为在正态分布的假设下，距离平均值</a:t>
            </a:r>
            <a:r>
              <a:rPr lang="en-US" altLang="zh-CN" sz="1800" dirty="0"/>
              <a:t>3σ</a:t>
            </a:r>
            <a:r>
              <a:rPr lang="zh-CN" altLang="zh-CN" sz="1800" dirty="0"/>
              <a:t>之外的值出现的概率小于</a:t>
            </a:r>
            <a:r>
              <a:rPr lang="en-US" altLang="zh-CN" sz="1800" dirty="0"/>
              <a:t>0.003</a:t>
            </a:r>
            <a:r>
              <a:rPr lang="zh-CN" altLang="zh-CN" sz="1800" dirty="0"/>
              <a:t>。因此根据小概率事件，可以认为超出</a:t>
            </a:r>
            <a:r>
              <a:rPr lang="en-US" altLang="zh-CN" sz="1800" dirty="0"/>
              <a:t>3σ</a:t>
            </a:r>
            <a:r>
              <a:rPr lang="zh-CN" altLang="zh-CN" sz="1800" dirty="0"/>
              <a:t>之外的值为异常数据。</a:t>
            </a:r>
            <a:endParaRPr lang="zh-CN" altLang="en-US" sz="18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2330" y="3362762"/>
            <a:ext cx="6061062" cy="34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8053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5.3 </a:t>
            </a:r>
            <a:r>
              <a:rPr lang="zh-CN" altLang="en-US" dirty="0" smtClean="0"/>
              <a:t>数据</a:t>
            </a:r>
            <a:r>
              <a:rPr lang="zh-CN" altLang="en-US" dirty="0"/>
              <a:t>清洗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44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 bwMode="gray">
          <a:xfrm>
            <a:off x="253566" y="980728"/>
            <a:ext cx="8001000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accent1"/>
                </a:solidFill>
              </a:rPr>
              <a:t>5.3.4 </a:t>
            </a:r>
            <a:r>
              <a:rPr lang="zh-CN" altLang="en-US" dirty="0">
                <a:solidFill>
                  <a:schemeClr val="accent1"/>
                </a:solidFill>
              </a:rPr>
              <a:t>数据转换</a:t>
            </a:r>
            <a:endParaRPr lang="en-US" altLang="zh-CN" dirty="0" smtClean="0">
              <a:solidFill>
                <a:schemeClr val="accent1"/>
              </a:solidFill>
            </a:endParaRPr>
          </a:p>
        </p:txBody>
      </p:sp>
      <p:sp>
        <p:nvSpPr>
          <p:cNvPr id="8" name="内容占位符 2"/>
          <p:cNvSpPr txBox="1">
            <a:spLocks/>
          </p:cNvSpPr>
          <p:nvPr/>
        </p:nvSpPr>
        <p:spPr bwMode="gray">
          <a:xfrm>
            <a:off x="251520" y="1628800"/>
            <a:ext cx="8591872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 smtClean="0"/>
              <a:t>1. </a:t>
            </a:r>
            <a:r>
              <a:rPr lang="zh-CN" altLang="en-US" dirty="0" smtClean="0"/>
              <a:t>数据值替换</a:t>
            </a:r>
          </a:p>
          <a:p>
            <a:pPr marL="0" indent="0">
              <a:buNone/>
            </a:pPr>
            <a:r>
              <a:rPr lang="zh-CN" altLang="en-US" dirty="0" smtClean="0"/>
              <a:t>    在</a:t>
            </a:r>
            <a:r>
              <a:rPr lang="en-US" altLang="zh-CN" dirty="0" smtClean="0"/>
              <a:t>pandas</a:t>
            </a:r>
            <a:r>
              <a:rPr lang="zh-CN" altLang="en-US" dirty="0" smtClean="0"/>
              <a:t>中通过</a:t>
            </a:r>
            <a:r>
              <a:rPr lang="en-US" altLang="zh-CN" dirty="0" smtClean="0"/>
              <a:t>replace</a:t>
            </a:r>
            <a:r>
              <a:rPr lang="zh-CN" altLang="en-US" dirty="0" smtClean="0"/>
              <a:t>进行数据值的替换</a:t>
            </a:r>
            <a:r>
              <a:rPr lang="zh-CN" altLang="en-US" dirty="0" smtClean="0"/>
              <a:t>。</a:t>
            </a:r>
            <a:endParaRPr lang="en-US" altLang="zh-CN" dirty="0" smtClean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061" y="2971961"/>
            <a:ext cx="7716884" cy="2409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09819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5.3 </a:t>
            </a:r>
            <a:r>
              <a:rPr lang="zh-CN" altLang="en-US" dirty="0" smtClean="0"/>
              <a:t>数据</a:t>
            </a:r>
            <a:r>
              <a:rPr lang="zh-CN" altLang="en-US" dirty="0"/>
              <a:t>清洗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45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 bwMode="gray">
          <a:xfrm>
            <a:off x="253566" y="980728"/>
            <a:ext cx="8001000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accent1"/>
                </a:solidFill>
              </a:rPr>
              <a:t>5.3.4 </a:t>
            </a:r>
            <a:r>
              <a:rPr lang="zh-CN" altLang="en-US" dirty="0">
                <a:solidFill>
                  <a:schemeClr val="accent1"/>
                </a:solidFill>
              </a:rPr>
              <a:t>数据转换</a:t>
            </a:r>
            <a:endParaRPr lang="en-US" altLang="zh-CN" dirty="0" smtClean="0">
              <a:solidFill>
                <a:schemeClr val="accent1"/>
              </a:solidFill>
            </a:endParaRPr>
          </a:p>
        </p:txBody>
      </p:sp>
      <p:sp>
        <p:nvSpPr>
          <p:cNvPr id="8" name="内容占位符 2"/>
          <p:cNvSpPr txBox="1">
            <a:spLocks/>
          </p:cNvSpPr>
          <p:nvPr/>
        </p:nvSpPr>
        <p:spPr bwMode="gray">
          <a:xfrm>
            <a:off x="251520" y="1628800"/>
            <a:ext cx="8591872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 smtClean="0"/>
              <a:t>1. </a:t>
            </a:r>
            <a:r>
              <a:rPr lang="zh-CN" altLang="en-US" dirty="0" smtClean="0"/>
              <a:t>数据值替换</a:t>
            </a:r>
          </a:p>
          <a:p>
            <a:pPr marL="0" indent="0">
              <a:buNone/>
            </a:pPr>
            <a:r>
              <a:rPr lang="zh-CN" altLang="en-US" dirty="0" smtClean="0"/>
              <a:t>    在</a:t>
            </a:r>
            <a:r>
              <a:rPr lang="en-US" altLang="zh-CN" dirty="0" smtClean="0"/>
              <a:t>pandas</a:t>
            </a:r>
            <a:r>
              <a:rPr lang="zh-CN" altLang="en-US" dirty="0" smtClean="0"/>
              <a:t>中通过</a:t>
            </a:r>
            <a:r>
              <a:rPr lang="en-US" altLang="zh-CN" dirty="0" smtClean="0"/>
              <a:t>replace</a:t>
            </a:r>
            <a:r>
              <a:rPr lang="zh-CN" altLang="en-US" dirty="0" smtClean="0"/>
              <a:t>进行数据值的替换</a:t>
            </a:r>
            <a:r>
              <a:rPr lang="zh-CN" altLang="en-US" dirty="0" smtClean="0"/>
              <a:t>。</a:t>
            </a:r>
            <a:endParaRPr lang="en-US" altLang="zh-CN" dirty="0" smtClean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257" y="2708920"/>
            <a:ext cx="5184863" cy="3468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93776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5.3 </a:t>
            </a:r>
            <a:r>
              <a:rPr lang="zh-CN" altLang="en-US" dirty="0" smtClean="0"/>
              <a:t>数据</a:t>
            </a:r>
            <a:r>
              <a:rPr lang="zh-CN" altLang="en-US" dirty="0"/>
              <a:t>清洗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46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 bwMode="gray">
          <a:xfrm>
            <a:off x="253566" y="980728"/>
            <a:ext cx="8001000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accent1"/>
                </a:solidFill>
              </a:rPr>
              <a:t>5.3.4 </a:t>
            </a:r>
            <a:r>
              <a:rPr lang="zh-CN" altLang="en-US" dirty="0">
                <a:solidFill>
                  <a:schemeClr val="accent1"/>
                </a:solidFill>
              </a:rPr>
              <a:t>数据转换</a:t>
            </a:r>
            <a:endParaRPr lang="en-US" altLang="zh-CN" dirty="0" smtClean="0">
              <a:solidFill>
                <a:schemeClr val="accent1"/>
              </a:solidFill>
            </a:endParaRPr>
          </a:p>
        </p:txBody>
      </p:sp>
      <p:sp>
        <p:nvSpPr>
          <p:cNvPr id="8" name="内容占位符 2"/>
          <p:cNvSpPr txBox="1">
            <a:spLocks/>
          </p:cNvSpPr>
          <p:nvPr/>
        </p:nvSpPr>
        <p:spPr bwMode="gray">
          <a:xfrm>
            <a:off x="251520" y="1628800"/>
            <a:ext cx="8591872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 smtClean="0"/>
              <a:t>2</a:t>
            </a:r>
            <a:r>
              <a:rPr lang="en-US" altLang="zh-CN" dirty="0"/>
              <a:t>. </a:t>
            </a:r>
            <a:r>
              <a:rPr lang="zh-CN" altLang="en-US" dirty="0"/>
              <a:t>利用函数或映射进行数据转换</a:t>
            </a:r>
          </a:p>
          <a:p>
            <a:pPr marL="0" indent="0">
              <a:buNone/>
            </a:pPr>
            <a:r>
              <a:rPr lang="zh-CN" altLang="en-US" dirty="0"/>
              <a:t> </a:t>
            </a:r>
            <a:r>
              <a:rPr lang="zh-CN" altLang="en-US" dirty="0" smtClean="0"/>
              <a:t>   在</a:t>
            </a:r>
            <a:r>
              <a:rPr lang="en-US" altLang="zh-CN" dirty="0"/>
              <a:t>Pandas</a:t>
            </a:r>
            <a:r>
              <a:rPr lang="zh-CN" altLang="en-US" dirty="0"/>
              <a:t>中可以自定义函数，然后通过</a:t>
            </a:r>
            <a:r>
              <a:rPr lang="en-US" altLang="zh-CN" dirty="0"/>
              <a:t>map</a:t>
            </a:r>
            <a:r>
              <a:rPr lang="zh-CN" altLang="en-US" dirty="0"/>
              <a:t>方法实现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4542" y="2852936"/>
            <a:ext cx="6219048" cy="29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73679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5.3 </a:t>
            </a:r>
            <a:r>
              <a:rPr lang="zh-CN" altLang="en-US" dirty="0" smtClean="0"/>
              <a:t>数据</a:t>
            </a:r>
            <a:r>
              <a:rPr lang="zh-CN" altLang="en-US" dirty="0"/>
              <a:t>清洗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47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 bwMode="gray">
          <a:xfrm>
            <a:off x="253566" y="980728"/>
            <a:ext cx="8001000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accent1"/>
                </a:solidFill>
              </a:rPr>
              <a:t>5.3.4 </a:t>
            </a:r>
            <a:r>
              <a:rPr lang="zh-CN" altLang="en-US" dirty="0">
                <a:solidFill>
                  <a:schemeClr val="accent1"/>
                </a:solidFill>
              </a:rPr>
              <a:t>数据转换</a:t>
            </a:r>
            <a:endParaRPr lang="en-US" altLang="zh-CN" dirty="0" smtClean="0">
              <a:solidFill>
                <a:schemeClr val="accent1"/>
              </a:solidFill>
            </a:endParaRPr>
          </a:p>
        </p:txBody>
      </p:sp>
      <p:sp>
        <p:nvSpPr>
          <p:cNvPr id="8" name="内容占位符 2"/>
          <p:cNvSpPr txBox="1">
            <a:spLocks/>
          </p:cNvSpPr>
          <p:nvPr/>
        </p:nvSpPr>
        <p:spPr bwMode="gray">
          <a:xfrm>
            <a:off x="251520" y="1628800"/>
            <a:ext cx="8591872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 smtClean="0"/>
              <a:t>2</a:t>
            </a:r>
            <a:r>
              <a:rPr lang="en-US" altLang="zh-CN" dirty="0"/>
              <a:t>. </a:t>
            </a:r>
            <a:r>
              <a:rPr lang="zh-CN" altLang="en-US" dirty="0"/>
              <a:t>利用函数或映射进行数据转换</a:t>
            </a:r>
          </a:p>
          <a:p>
            <a:pPr marL="0" indent="0">
              <a:buNone/>
            </a:pPr>
            <a:r>
              <a:rPr lang="zh-CN" altLang="en-US" dirty="0"/>
              <a:t> </a:t>
            </a:r>
            <a:r>
              <a:rPr lang="zh-CN" altLang="en-US" dirty="0" smtClean="0"/>
              <a:t>   在</a:t>
            </a:r>
            <a:r>
              <a:rPr lang="en-US" altLang="zh-CN" dirty="0"/>
              <a:t>Pandas</a:t>
            </a:r>
            <a:r>
              <a:rPr lang="zh-CN" altLang="en-US" dirty="0"/>
              <a:t>中可以自定义函数，然后通过</a:t>
            </a:r>
            <a:r>
              <a:rPr lang="en-US" altLang="zh-CN" dirty="0"/>
              <a:t>map</a:t>
            </a:r>
            <a:r>
              <a:rPr lang="zh-CN" altLang="en-US" dirty="0"/>
              <a:t>方法实现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600" y="2924944"/>
            <a:ext cx="3200000" cy="31619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5675" y="3210362"/>
            <a:ext cx="4095238" cy="34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7228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5.4 </a:t>
            </a:r>
            <a:r>
              <a:rPr lang="zh-CN" altLang="en-US" dirty="0"/>
              <a:t>数据标准化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48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 bwMode="gray">
          <a:xfrm>
            <a:off x="253566" y="1052736"/>
            <a:ext cx="8001000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accent1"/>
                </a:solidFill>
              </a:rPr>
              <a:t>5.4.1 </a:t>
            </a:r>
            <a:r>
              <a:rPr lang="zh-CN" altLang="en-US" dirty="0">
                <a:solidFill>
                  <a:schemeClr val="accent1"/>
                </a:solidFill>
              </a:rPr>
              <a:t>离差标准化数据</a:t>
            </a:r>
            <a:endParaRPr lang="en-US" altLang="zh-CN" dirty="0" smtClean="0">
              <a:solidFill>
                <a:schemeClr val="accent1"/>
              </a:solidFill>
            </a:endParaRPr>
          </a:p>
        </p:txBody>
      </p:sp>
      <p:sp>
        <p:nvSpPr>
          <p:cNvPr id="8" name="内容占位符 2"/>
          <p:cNvSpPr txBox="1">
            <a:spLocks/>
          </p:cNvSpPr>
          <p:nvPr/>
        </p:nvSpPr>
        <p:spPr bwMode="gray">
          <a:xfrm>
            <a:off x="251520" y="1628800"/>
            <a:ext cx="8591872" cy="1066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dirty="0" smtClean="0"/>
              <a:t>    离差</a:t>
            </a:r>
            <a:r>
              <a:rPr lang="zh-CN" altLang="en-US" dirty="0"/>
              <a:t>标准化是对原始数据所做的一种线性变换，将原始数据的数值映射到</a:t>
            </a:r>
            <a:r>
              <a:rPr lang="en-US" altLang="zh-CN" dirty="0"/>
              <a:t>[0,1]</a:t>
            </a:r>
            <a:r>
              <a:rPr lang="zh-CN" altLang="en-US" dirty="0"/>
              <a:t>区间。</a:t>
            </a:r>
            <a:r>
              <a:rPr lang="zh-CN" altLang="en-US" dirty="0" smtClean="0"/>
              <a:t>转换公式</a:t>
            </a:r>
            <a:r>
              <a:rPr lang="zh-CN" altLang="en-US" dirty="0"/>
              <a:t>如下</a:t>
            </a:r>
            <a:r>
              <a:rPr lang="zh-CN" altLang="en-US" dirty="0" smtClean="0"/>
              <a:t>所</a:t>
            </a:r>
            <a:r>
              <a:rPr lang="zh-CN" altLang="en-US" dirty="0"/>
              <a:t>示</a:t>
            </a:r>
            <a:r>
              <a:rPr lang="zh-CN" altLang="en-US" dirty="0" smtClean="0"/>
              <a:t>。</a:t>
            </a: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矩形 8"/>
              <p:cNvSpPr/>
              <p:nvPr/>
            </p:nvSpPr>
            <p:spPr>
              <a:xfrm>
                <a:off x="1763688" y="2996952"/>
                <a:ext cx="4027512" cy="5688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zh-CN" altLang="en-US" i="0">
                          <a:latin typeface="Cambria Math" panose="02040503050406030204" pitchFamily="18" charset="0"/>
                        </a:rPr>
                        <m:t>1=</m:t>
                      </m:r>
                      <m:f>
                        <m:fPr>
                          <m:type m:val="skw"/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ctrlPr>
                                <a:rPr lang="zh-CN" alt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m:rPr>
                                  <m:sty m:val="p"/>
                                </m:rP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min</m:t>
                              </m:r>
                            </m:e>
                          </m:d>
                        </m:num>
                        <m:den>
                          <m:d>
                            <m:dPr>
                              <m:ctrlPr>
                                <a:rPr lang="zh-CN" alt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sty m:val="p"/>
                                </m:rP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max</m:t>
                              </m:r>
                              <m: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m:rPr>
                                  <m:sty m:val="p"/>
                                </m:rP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min</m:t>
                              </m:r>
                            </m:e>
                          </m:d>
                        </m:den>
                      </m:f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688" y="2996952"/>
                <a:ext cx="4027512" cy="568810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内容占位符 2"/>
          <p:cNvSpPr txBox="1">
            <a:spLocks/>
          </p:cNvSpPr>
          <p:nvPr/>
        </p:nvSpPr>
        <p:spPr bwMode="gray">
          <a:xfrm>
            <a:off x="253566" y="3861048"/>
            <a:ext cx="8001000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accent1"/>
                </a:solidFill>
              </a:rPr>
              <a:t>5.4.2 </a:t>
            </a:r>
            <a:r>
              <a:rPr lang="zh-CN" altLang="en-US" dirty="0">
                <a:solidFill>
                  <a:schemeClr val="accent1"/>
                </a:solidFill>
              </a:rPr>
              <a:t>标准差标准化数据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/>
              <p:cNvSpPr/>
              <p:nvPr/>
            </p:nvSpPr>
            <p:spPr>
              <a:xfrm>
                <a:off x="2051720" y="5471151"/>
                <a:ext cx="2401876" cy="518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zh-CN" altLang="en-US" i="0">
                          <a:latin typeface="Cambria Math" panose="02040503050406030204" pitchFamily="18" charset="0"/>
                        </a:rPr>
                        <m:t>1=</m:t>
                      </m:r>
                      <m:f>
                        <m:fPr>
                          <m:type m:val="skw"/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ctrlPr>
                                <a:rPr lang="zh-CN" alt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𝑚𝑒𝑎𝑛</m:t>
                              </m:r>
                            </m:e>
                          </m:d>
                        </m:num>
                        <m:den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𝑠𝑡𝑑</m:t>
                          </m:r>
                        </m:den>
                      </m:f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1720" y="5471151"/>
                <a:ext cx="2401876" cy="518027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内容占位符 2"/>
          <p:cNvSpPr txBox="1">
            <a:spLocks/>
          </p:cNvSpPr>
          <p:nvPr/>
        </p:nvSpPr>
        <p:spPr bwMode="gray">
          <a:xfrm>
            <a:off x="403920" y="4357850"/>
            <a:ext cx="8439472" cy="1159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dirty="0" smtClean="0"/>
              <a:t>    标准差</a:t>
            </a:r>
            <a:r>
              <a:rPr lang="zh-CN" altLang="en-US" dirty="0"/>
              <a:t>标准化又称零均值标准化或</a:t>
            </a:r>
            <a:r>
              <a:rPr lang="en-US" altLang="zh-CN" dirty="0"/>
              <a:t>z</a:t>
            </a:r>
            <a:r>
              <a:rPr lang="zh-CN" altLang="en-US" dirty="0"/>
              <a:t>分数标准化，是当前使用最广泛的数据标准化方法</a:t>
            </a:r>
            <a:r>
              <a:rPr lang="zh-CN" altLang="en-US" dirty="0" smtClean="0"/>
              <a:t>。</a:t>
            </a: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842830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5.5 </a:t>
            </a:r>
            <a:r>
              <a:rPr lang="zh-CN" altLang="en-US" dirty="0"/>
              <a:t>数据转换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49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8" name="内容占位符 2"/>
          <p:cNvSpPr txBox="1">
            <a:spLocks/>
          </p:cNvSpPr>
          <p:nvPr/>
        </p:nvSpPr>
        <p:spPr bwMode="gray">
          <a:xfrm>
            <a:off x="253566" y="980728"/>
            <a:ext cx="8001000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accent1"/>
                </a:solidFill>
              </a:rPr>
              <a:t>5.5.1 </a:t>
            </a:r>
            <a:r>
              <a:rPr lang="zh-CN" altLang="en-US" dirty="0">
                <a:solidFill>
                  <a:schemeClr val="accent1"/>
                </a:solidFill>
              </a:rPr>
              <a:t>类别型数据的哑变量处理</a:t>
            </a:r>
            <a:endParaRPr lang="en-US" altLang="zh-CN" dirty="0">
              <a:solidFill>
                <a:schemeClr val="accent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1520" y="1628800"/>
            <a:ext cx="859187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200" b="0" dirty="0" smtClean="0">
                <a:latin typeface="+mn-lt"/>
              </a:rPr>
              <a:t> </a:t>
            </a:r>
            <a:r>
              <a:rPr lang="zh-CN" altLang="zh-CN" sz="2200" b="0" dirty="0" smtClean="0">
                <a:latin typeface="+mn-lt"/>
              </a:rPr>
              <a:t>哑</a:t>
            </a:r>
            <a:r>
              <a:rPr lang="zh-CN" altLang="zh-CN" sz="2200" b="0" dirty="0">
                <a:latin typeface="+mn-lt"/>
              </a:rPr>
              <a:t>变量</a:t>
            </a:r>
            <a:r>
              <a:rPr lang="en-US" altLang="zh-CN" sz="2200" b="0" dirty="0">
                <a:latin typeface="+mn-lt"/>
              </a:rPr>
              <a:t>( Dummy </a:t>
            </a:r>
            <a:r>
              <a:rPr lang="en-US" altLang="zh-CN" sz="2200" b="0" dirty="0" smtClean="0">
                <a:latin typeface="+mn-lt"/>
              </a:rPr>
              <a:t>Variables)</a:t>
            </a:r>
            <a:r>
              <a:rPr lang="zh-CN" altLang="en-US" sz="2200" b="0" dirty="0" smtClean="0">
                <a:latin typeface="+mn-lt"/>
              </a:rPr>
              <a:t>是</a:t>
            </a:r>
            <a:r>
              <a:rPr lang="zh-CN" altLang="zh-CN" sz="2200" b="0" dirty="0" smtClean="0">
                <a:latin typeface="+mn-lt"/>
              </a:rPr>
              <a:t>用以</a:t>
            </a:r>
            <a:r>
              <a:rPr lang="zh-CN" altLang="zh-CN" sz="2200" b="0" dirty="0">
                <a:latin typeface="+mn-lt"/>
              </a:rPr>
              <a:t>反映质的属性的一个人工变量，是量化了的自变量，通常取值为</a:t>
            </a:r>
            <a:r>
              <a:rPr lang="en-US" altLang="zh-CN" sz="2200" b="0" dirty="0">
                <a:latin typeface="+mn-lt"/>
              </a:rPr>
              <a:t>0</a:t>
            </a:r>
            <a:r>
              <a:rPr lang="zh-CN" altLang="zh-CN" sz="2200" b="0" dirty="0">
                <a:latin typeface="+mn-lt"/>
              </a:rPr>
              <a:t>或</a:t>
            </a:r>
            <a:r>
              <a:rPr lang="en-US" altLang="zh-CN" sz="2200" b="0" dirty="0">
                <a:latin typeface="+mn-lt"/>
              </a:rPr>
              <a:t>1</a:t>
            </a:r>
            <a:r>
              <a:rPr lang="zh-CN" altLang="zh-CN" sz="2200" b="0" dirty="0" smtClean="0">
                <a:latin typeface="+mn-lt"/>
              </a:rPr>
              <a:t>。</a:t>
            </a:r>
            <a:endParaRPr lang="en-US" altLang="zh-CN" sz="2200" b="0" dirty="0" smtClean="0">
              <a:latin typeface="+mn-lt"/>
            </a:endParaRP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200" b="0" dirty="0" smtClean="0">
                <a:latin typeface="+mn-lt"/>
              </a:rPr>
              <a:t>利用</a:t>
            </a:r>
            <a:r>
              <a:rPr lang="en-US" altLang="zh-CN" sz="2200" b="0" dirty="0">
                <a:latin typeface="+mn-lt"/>
              </a:rPr>
              <a:t>pandas</a:t>
            </a:r>
            <a:r>
              <a:rPr lang="zh-CN" altLang="zh-CN" sz="2200" b="0" dirty="0">
                <a:latin typeface="+mn-lt"/>
              </a:rPr>
              <a:t>库中的</a:t>
            </a:r>
            <a:r>
              <a:rPr lang="en-US" altLang="zh-CN" sz="2200" b="0" dirty="0" err="1">
                <a:latin typeface="+mn-lt"/>
              </a:rPr>
              <a:t>get_dummies</a:t>
            </a:r>
            <a:r>
              <a:rPr lang="zh-CN" altLang="zh-CN" sz="2200" b="0" dirty="0">
                <a:latin typeface="+mn-lt"/>
              </a:rPr>
              <a:t>函数对类别型特征进行哑变量处理。</a:t>
            </a:r>
          </a:p>
        </p:txBody>
      </p:sp>
      <p:sp>
        <p:nvSpPr>
          <p:cNvPr id="6" name="矩形 5"/>
          <p:cNvSpPr/>
          <p:nvPr/>
        </p:nvSpPr>
        <p:spPr>
          <a:xfrm>
            <a:off x="251520" y="3861048"/>
            <a:ext cx="859187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>
              <a:buFont typeface="Wingdings" panose="05000000000000000000" pitchFamily="2" charset="2"/>
              <a:buNone/>
              <a:defRPr/>
            </a:pPr>
            <a:r>
              <a:rPr lang="en-US" altLang="zh-CN" sz="2200" b="0" dirty="0" smtClean="0">
                <a:latin typeface="+mn-lt"/>
              </a:rPr>
              <a:t>    </a:t>
            </a:r>
            <a:r>
              <a:rPr lang="en-US" altLang="zh-CN" sz="2200" b="0" dirty="0" err="1" smtClean="0">
                <a:latin typeface="+mn-lt"/>
              </a:rPr>
              <a:t>pandas.get_dummies</a:t>
            </a:r>
            <a:r>
              <a:rPr lang="en-US" altLang="zh-CN" sz="2200" b="0" dirty="0" smtClean="0">
                <a:latin typeface="+mn-lt"/>
              </a:rPr>
              <a:t>(data</a:t>
            </a:r>
            <a:r>
              <a:rPr lang="en-US" altLang="zh-CN" sz="2200" b="0" dirty="0">
                <a:latin typeface="+mn-lt"/>
              </a:rPr>
              <a:t>, </a:t>
            </a:r>
            <a:r>
              <a:rPr lang="en-US" altLang="zh-CN" sz="2200" b="0" dirty="0" smtClean="0">
                <a:latin typeface="+mn-lt"/>
              </a:rPr>
              <a:t>prefix = None</a:t>
            </a:r>
            <a:r>
              <a:rPr lang="en-US" altLang="zh-CN" sz="2200" b="0" dirty="0">
                <a:latin typeface="+mn-lt"/>
              </a:rPr>
              <a:t>, </a:t>
            </a:r>
            <a:r>
              <a:rPr lang="en-US" altLang="zh-CN" sz="2200" b="0" dirty="0" err="1" smtClean="0">
                <a:latin typeface="+mn-lt"/>
              </a:rPr>
              <a:t>prefix_sep</a:t>
            </a:r>
            <a:r>
              <a:rPr lang="en-US" altLang="zh-CN" sz="2200" b="0" dirty="0" smtClean="0">
                <a:latin typeface="+mn-lt"/>
              </a:rPr>
              <a:t> = '_', </a:t>
            </a:r>
            <a:r>
              <a:rPr lang="en-US" altLang="zh-CN" sz="2200" b="0" dirty="0" err="1" smtClean="0">
                <a:latin typeface="+mn-lt"/>
              </a:rPr>
              <a:t>dummy_na</a:t>
            </a:r>
            <a:r>
              <a:rPr lang="en-US" altLang="zh-CN" sz="2200" b="0" dirty="0" smtClean="0">
                <a:latin typeface="+mn-lt"/>
              </a:rPr>
              <a:t> = False</a:t>
            </a:r>
            <a:r>
              <a:rPr lang="en-US" altLang="zh-CN" sz="2200" b="0" dirty="0">
                <a:latin typeface="+mn-lt"/>
              </a:rPr>
              <a:t>, </a:t>
            </a:r>
            <a:r>
              <a:rPr lang="en-US" altLang="zh-CN" sz="2200" b="0" dirty="0" smtClean="0">
                <a:latin typeface="+mn-lt"/>
              </a:rPr>
              <a:t>columns = None</a:t>
            </a:r>
            <a:r>
              <a:rPr lang="en-US" altLang="zh-CN" sz="2200" b="0" dirty="0">
                <a:latin typeface="+mn-lt"/>
              </a:rPr>
              <a:t>, </a:t>
            </a:r>
            <a:r>
              <a:rPr lang="en-US" altLang="zh-CN" sz="2200" b="0" dirty="0" smtClean="0">
                <a:latin typeface="+mn-lt"/>
              </a:rPr>
              <a:t>sparse = False</a:t>
            </a:r>
            <a:r>
              <a:rPr lang="en-US" altLang="zh-CN" sz="2200" b="0" dirty="0">
                <a:latin typeface="+mn-lt"/>
              </a:rPr>
              <a:t>, </a:t>
            </a:r>
            <a:r>
              <a:rPr lang="en-US" altLang="zh-CN" sz="2200" b="0" dirty="0" err="1">
                <a:latin typeface="+mn-lt"/>
              </a:rPr>
              <a:t>drop_first</a:t>
            </a:r>
            <a:r>
              <a:rPr lang="en-US" altLang="zh-CN" sz="2200" b="0" dirty="0">
                <a:latin typeface="+mn-lt"/>
              </a:rPr>
              <a:t>=False)</a:t>
            </a:r>
            <a:endParaRPr lang="zh-CN" altLang="en-US" sz="2200" b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808255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5.1 </a:t>
            </a:r>
            <a:r>
              <a:rPr lang="zh-CN" altLang="en-US" dirty="0"/>
              <a:t>数据载入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8316" y="1124744"/>
            <a:ext cx="8591872" cy="5184576"/>
          </a:xfrm>
        </p:spPr>
        <p:txBody>
          <a:bodyPr/>
          <a:lstStyle/>
          <a:p>
            <a:pPr marL="0" indent="0" algn="just">
              <a:buNone/>
            </a:pPr>
            <a:r>
              <a:rPr lang="en-US" altLang="zh-CN" dirty="0"/>
              <a:t>1.</a:t>
            </a:r>
            <a:r>
              <a:rPr lang="zh-CN" altLang="en-US" dirty="0"/>
              <a:t>文本文件读取</a:t>
            </a:r>
            <a:endParaRPr lang="en-US" altLang="zh-CN" dirty="0"/>
          </a:p>
          <a:p>
            <a:pPr marL="0" indent="0" algn="just">
              <a:buNone/>
            </a:pPr>
            <a:r>
              <a:rPr lang="en-US" altLang="zh-CN" dirty="0" smtClean="0"/>
              <a:t>Pandas</a:t>
            </a:r>
            <a:r>
              <a:rPr lang="zh-CN" altLang="en-US" dirty="0"/>
              <a:t>中使用</a:t>
            </a:r>
            <a:r>
              <a:rPr lang="en-US" altLang="zh-CN" dirty="0" err="1"/>
              <a:t>read_table</a:t>
            </a:r>
            <a:r>
              <a:rPr lang="zh-CN" altLang="en-US" dirty="0"/>
              <a:t>来读取文本文件： </a:t>
            </a:r>
          </a:p>
          <a:p>
            <a:pPr marL="0" indent="0" algn="just">
              <a:buNone/>
            </a:pPr>
            <a:r>
              <a:rPr lang="en-US" altLang="zh-CN" dirty="0" smtClean="0"/>
              <a:t>    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pandas.read_table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filepath_or_buffer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sep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=’\t’, header=’infer’, names=None, 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index_col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=None, 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dtype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=None, engine=None, 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nrows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=None) </a:t>
            </a:r>
            <a:endParaRPr lang="en-US" altLang="zh-CN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en-US" altLang="zh-CN" dirty="0" smtClean="0"/>
              <a:t>Pandas</a:t>
            </a:r>
            <a:r>
              <a:rPr lang="zh-CN" altLang="en-US" dirty="0"/>
              <a:t>中使用</a:t>
            </a:r>
            <a:r>
              <a:rPr lang="en-US" altLang="zh-CN" dirty="0" err="1"/>
              <a:t>read_csv</a:t>
            </a:r>
            <a:r>
              <a:rPr lang="zh-CN" altLang="en-US" dirty="0"/>
              <a:t>函数来读取</a:t>
            </a:r>
            <a:r>
              <a:rPr lang="en-US" altLang="zh-CN" dirty="0"/>
              <a:t>CSV</a:t>
            </a:r>
            <a:r>
              <a:rPr lang="zh-CN" altLang="en-US" dirty="0"/>
              <a:t>文件： </a:t>
            </a:r>
          </a:p>
          <a:p>
            <a:pPr marL="0" indent="0" algn="just">
              <a:buNone/>
            </a:pPr>
            <a:r>
              <a:rPr lang="en-US" altLang="zh-CN" dirty="0" smtClean="0"/>
              <a:t>    </a:t>
            </a:r>
            <a:r>
              <a:rPr lang="en-US" altLang="zh-CN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pandas.read_csv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filepath_or_buffer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sep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=’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，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’,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header=’infer’, names=None, 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index_col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=None, 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dtype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=None, engine=None, 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nrows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=None) </a:t>
            </a:r>
          </a:p>
          <a:p>
            <a:pPr marL="0" indent="0" algn="just">
              <a:buNone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5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48168592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50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4421777"/>
              </p:ext>
            </p:extLst>
          </p:nvPr>
        </p:nvGraphicFramePr>
        <p:xfrm>
          <a:off x="251520" y="1484782"/>
          <a:ext cx="8712968" cy="4536506"/>
        </p:xfrm>
        <a:graphic>
          <a:graphicData uri="http://schemas.openxmlformats.org/drawingml/2006/table">
            <a:tbl>
              <a:tblPr firstRow="1" firstCol="1" bandRow="1">
                <a:solidFill>
                  <a:srgbClr val="99CCFF"/>
                </a:solidFill>
                <a:tableStyleId>{5940675A-B579-460E-94D1-54222C63F5DA}</a:tableStyleId>
              </a:tblPr>
              <a:tblGrid>
                <a:gridCol w="1415722"/>
                <a:gridCol w="7297246"/>
              </a:tblGrid>
              <a:tr h="42171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</a:rPr>
                        <a:t>参数名称</a:t>
                      </a:r>
                      <a:endParaRPr lang="zh-CN" sz="1600" kern="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23999" marR="23999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EF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</a:rPr>
                        <a:t>说明</a:t>
                      </a:r>
                      <a:endParaRPr lang="zh-CN" sz="1600" kern="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23999" marR="23999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EF8"/>
                    </a:solidFill>
                  </a:tcPr>
                </a:tc>
              </a:tr>
              <a:tr h="42171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data</a:t>
                      </a:r>
                      <a:endParaRPr lang="zh-CN" sz="1600" kern="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23999" marR="23999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EF8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</a:rPr>
                        <a:t>接收</a:t>
                      </a:r>
                      <a:r>
                        <a:rPr lang="en-US" sz="1600" kern="0" dirty="0">
                          <a:effectLst/>
                        </a:rPr>
                        <a:t>array</a:t>
                      </a:r>
                      <a:r>
                        <a:rPr lang="zh-CN" sz="1600" kern="0" dirty="0">
                          <a:effectLst/>
                        </a:rPr>
                        <a:t>、</a:t>
                      </a:r>
                      <a:r>
                        <a:rPr lang="en-US" sz="1600" kern="0" dirty="0" err="1">
                          <a:effectLst/>
                        </a:rPr>
                        <a:t>DataFrame</a:t>
                      </a:r>
                      <a:r>
                        <a:rPr lang="zh-CN" sz="1600" kern="0" dirty="0">
                          <a:effectLst/>
                        </a:rPr>
                        <a:t>或者</a:t>
                      </a:r>
                      <a:r>
                        <a:rPr lang="en-US" sz="1600" kern="0" dirty="0">
                          <a:effectLst/>
                        </a:rPr>
                        <a:t>Series</a:t>
                      </a:r>
                      <a:r>
                        <a:rPr lang="zh-CN" sz="1600" kern="0" dirty="0">
                          <a:effectLst/>
                        </a:rPr>
                        <a:t>。表示需要哑变量处理的数据。无默认。</a:t>
                      </a:r>
                      <a:endParaRPr lang="zh-CN" sz="1600" kern="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23999" marR="23999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EF8"/>
                    </a:solidFill>
                  </a:tcPr>
                </a:tc>
              </a:tr>
              <a:tr h="79224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prefix</a:t>
                      </a:r>
                      <a:endParaRPr lang="zh-CN" sz="1600" kern="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23999" marR="23999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EF8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</a:rPr>
                        <a:t>接收</a:t>
                      </a:r>
                      <a:r>
                        <a:rPr lang="en-US" sz="1600" kern="0" dirty="0">
                          <a:effectLst/>
                        </a:rPr>
                        <a:t>string</a:t>
                      </a:r>
                      <a:r>
                        <a:rPr lang="zh-CN" sz="1600" kern="0" dirty="0">
                          <a:effectLst/>
                        </a:rPr>
                        <a:t>、</a:t>
                      </a:r>
                      <a:r>
                        <a:rPr lang="en-US" sz="1600" kern="0" dirty="0">
                          <a:effectLst/>
                        </a:rPr>
                        <a:t>string</a:t>
                      </a:r>
                      <a:r>
                        <a:rPr lang="zh-CN" sz="1600" kern="0" dirty="0">
                          <a:effectLst/>
                        </a:rPr>
                        <a:t>的列表或者</a:t>
                      </a:r>
                      <a:r>
                        <a:rPr lang="en-US" sz="1600" kern="0" dirty="0">
                          <a:effectLst/>
                        </a:rPr>
                        <a:t>string</a:t>
                      </a:r>
                      <a:r>
                        <a:rPr lang="zh-CN" sz="1600" kern="0" dirty="0">
                          <a:effectLst/>
                        </a:rPr>
                        <a:t>的</a:t>
                      </a:r>
                      <a:r>
                        <a:rPr lang="en-US" sz="1600" kern="0" dirty="0" err="1">
                          <a:effectLst/>
                        </a:rPr>
                        <a:t>dict</a:t>
                      </a:r>
                      <a:r>
                        <a:rPr lang="zh-CN" sz="1600" kern="0" dirty="0">
                          <a:effectLst/>
                        </a:rPr>
                        <a:t>。表示哑变量化后列名的前缀。默认为</a:t>
                      </a:r>
                      <a:r>
                        <a:rPr lang="en-US" sz="1600" kern="0" dirty="0">
                          <a:effectLst/>
                        </a:rPr>
                        <a:t>None</a:t>
                      </a:r>
                      <a:r>
                        <a:rPr lang="zh-CN" sz="1600" kern="0" dirty="0">
                          <a:effectLst/>
                        </a:rPr>
                        <a:t>。</a:t>
                      </a:r>
                      <a:endParaRPr lang="zh-CN" sz="1600" kern="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23999" marR="23999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EF8"/>
                    </a:solidFill>
                  </a:tcPr>
                </a:tc>
              </a:tr>
              <a:tr h="42171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prefix_sep</a:t>
                      </a:r>
                      <a:endParaRPr lang="zh-CN" sz="1600" kern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23999" marR="23999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EF8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</a:rPr>
                        <a:t>接收</a:t>
                      </a:r>
                      <a:r>
                        <a:rPr lang="en-US" sz="1600" kern="0" dirty="0">
                          <a:effectLst/>
                        </a:rPr>
                        <a:t>string</a:t>
                      </a:r>
                      <a:r>
                        <a:rPr lang="zh-CN" sz="1600" kern="0" dirty="0">
                          <a:effectLst/>
                        </a:rPr>
                        <a:t>。表示前缀的连接符。默认</a:t>
                      </a:r>
                      <a:r>
                        <a:rPr lang="zh-CN" sz="1600" kern="0" dirty="0" smtClean="0">
                          <a:effectLst/>
                        </a:rPr>
                        <a:t>为</a:t>
                      </a:r>
                      <a:r>
                        <a:rPr lang="zh-CN" altLang="en-US" sz="1600" kern="0" dirty="0" smtClean="0">
                          <a:effectLst/>
                        </a:rPr>
                        <a:t>‘</a:t>
                      </a:r>
                      <a:r>
                        <a:rPr lang="en-US" sz="1600" kern="0" dirty="0" smtClean="0">
                          <a:effectLst/>
                        </a:rPr>
                        <a:t>_’</a:t>
                      </a:r>
                      <a:r>
                        <a:rPr lang="zh-CN" sz="1600" kern="0" dirty="0">
                          <a:effectLst/>
                        </a:rPr>
                        <a:t>。</a:t>
                      </a:r>
                      <a:endParaRPr lang="zh-CN" sz="1600" kern="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23999" marR="23999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EF8"/>
                    </a:solidFill>
                  </a:tcPr>
                </a:tc>
              </a:tr>
              <a:tr h="42171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 err="1">
                          <a:effectLst/>
                        </a:rPr>
                        <a:t>dummy_na</a:t>
                      </a:r>
                      <a:endParaRPr lang="zh-CN" sz="1600" kern="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23999" marR="23999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EF8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</a:rPr>
                        <a:t>接收</a:t>
                      </a:r>
                      <a:r>
                        <a:rPr lang="en-US" sz="1600" kern="0" dirty="0" err="1">
                          <a:effectLst/>
                        </a:rPr>
                        <a:t>boolean</a:t>
                      </a:r>
                      <a:r>
                        <a:rPr lang="zh-CN" sz="1600" kern="0" dirty="0">
                          <a:effectLst/>
                        </a:rPr>
                        <a:t>。表示是否为</a:t>
                      </a:r>
                      <a:r>
                        <a:rPr lang="en-US" sz="1600" kern="0" dirty="0">
                          <a:effectLst/>
                        </a:rPr>
                        <a:t>Nan</a:t>
                      </a:r>
                      <a:r>
                        <a:rPr lang="zh-CN" sz="1600" kern="0" dirty="0">
                          <a:effectLst/>
                        </a:rPr>
                        <a:t>值添加一列。默认为</a:t>
                      </a:r>
                      <a:r>
                        <a:rPr lang="en-US" sz="1600" kern="0" dirty="0">
                          <a:effectLst/>
                        </a:rPr>
                        <a:t>False</a:t>
                      </a:r>
                      <a:r>
                        <a:rPr lang="zh-CN" sz="1600" kern="0" dirty="0">
                          <a:effectLst/>
                        </a:rPr>
                        <a:t>。</a:t>
                      </a:r>
                      <a:endParaRPr lang="zh-CN" sz="1600" kern="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23999" marR="23999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EF8"/>
                    </a:solidFill>
                  </a:tcPr>
                </a:tc>
              </a:tr>
              <a:tr h="84343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columns</a:t>
                      </a:r>
                      <a:endParaRPr lang="zh-CN" sz="1600" kern="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23999" marR="23999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EF8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</a:rPr>
                        <a:t>接收类似</a:t>
                      </a:r>
                      <a:r>
                        <a:rPr lang="en-US" sz="1600" kern="0" dirty="0">
                          <a:effectLst/>
                        </a:rPr>
                        <a:t>list</a:t>
                      </a:r>
                      <a:r>
                        <a:rPr lang="zh-CN" sz="1600" kern="0" dirty="0">
                          <a:effectLst/>
                        </a:rPr>
                        <a:t>的数据。表示</a:t>
                      </a:r>
                      <a:r>
                        <a:rPr lang="en-US" sz="1600" kern="0" dirty="0" err="1">
                          <a:effectLst/>
                        </a:rPr>
                        <a:t>DataFrame</a:t>
                      </a:r>
                      <a:r>
                        <a:rPr lang="zh-CN" sz="1600" kern="0" dirty="0">
                          <a:effectLst/>
                        </a:rPr>
                        <a:t>中需要编码的列名。默认为</a:t>
                      </a:r>
                      <a:r>
                        <a:rPr lang="en-US" sz="1600" kern="0" dirty="0">
                          <a:effectLst/>
                        </a:rPr>
                        <a:t>None</a:t>
                      </a:r>
                      <a:r>
                        <a:rPr lang="zh-CN" sz="1600" kern="0" dirty="0">
                          <a:effectLst/>
                        </a:rPr>
                        <a:t>，表示对所有</a:t>
                      </a:r>
                      <a:r>
                        <a:rPr lang="en-US" sz="1600" kern="0" dirty="0">
                          <a:effectLst/>
                        </a:rPr>
                        <a:t>object</a:t>
                      </a:r>
                      <a:r>
                        <a:rPr lang="zh-CN" sz="1600" kern="0" dirty="0">
                          <a:effectLst/>
                        </a:rPr>
                        <a:t>和</a:t>
                      </a:r>
                      <a:r>
                        <a:rPr lang="en-US" sz="1600" kern="0" dirty="0">
                          <a:effectLst/>
                        </a:rPr>
                        <a:t>category</a:t>
                      </a:r>
                      <a:r>
                        <a:rPr lang="zh-CN" sz="1600" kern="0" dirty="0">
                          <a:effectLst/>
                        </a:rPr>
                        <a:t>类型进行编码。</a:t>
                      </a:r>
                      <a:endParaRPr lang="zh-CN" sz="1600" kern="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23999" marR="23999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EF8"/>
                    </a:solidFill>
                  </a:tcPr>
                </a:tc>
              </a:tr>
              <a:tr h="42171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sparse</a:t>
                      </a:r>
                      <a:endParaRPr lang="zh-CN" sz="1600" kern="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23999" marR="23999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EF8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</a:rPr>
                        <a:t>接收</a:t>
                      </a:r>
                      <a:r>
                        <a:rPr lang="en-US" sz="1600" kern="0" dirty="0" err="1">
                          <a:effectLst/>
                        </a:rPr>
                        <a:t>boolean</a:t>
                      </a:r>
                      <a:r>
                        <a:rPr lang="zh-CN" sz="1600" kern="0" dirty="0">
                          <a:effectLst/>
                        </a:rPr>
                        <a:t>。表示虚拟列是否是稀疏的。默认为</a:t>
                      </a:r>
                      <a:r>
                        <a:rPr lang="en-US" sz="1600" kern="0" dirty="0">
                          <a:effectLst/>
                        </a:rPr>
                        <a:t>False</a:t>
                      </a:r>
                      <a:r>
                        <a:rPr lang="zh-CN" sz="1600" kern="0" dirty="0">
                          <a:effectLst/>
                        </a:rPr>
                        <a:t>。</a:t>
                      </a:r>
                      <a:endParaRPr lang="zh-CN" sz="1600" kern="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23999" marR="23999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EF8"/>
                    </a:solidFill>
                  </a:tcPr>
                </a:tc>
              </a:tr>
              <a:tr h="79224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 err="1">
                          <a:effectLst/>
                        </a:rPr>
                        <a:t>drop_first</a:t>
                      </a:r>
                      <a:endParaRPr lang="zh-CN" sz="1600" kern="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23999" marR="23999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EF8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</a:rPr>
                        <a:t>接收</a:t>
                      </a:r>
                      <a:r>
                        <a:rPr lang="en-US" sz="1600" kern="0" dirty="0" err="1">
                          <a:effectLst/>
                        </a:rPr>
                        <a:t>boolean</a:t>
                      </a:r>
                      <a:r>
                        <a:rPr lang="zh-CN" sz="1600" kern="0" dirty="0">
                          <a:effectLst/>
                        </a:rPr>
                        <a:t>。表示是否通过从</a:t>
                      </a:r>
                      <a:r>
                        <a:rPr lang="en-US" sz="1600" kern="0" dirty="0">
                          <a:effectLst/>
                        </a:rPr>
                        <a:t>k</a:t>
                      </a:r>
                      <a:r>
                        <a:rPr lang="zh-CN" sz="1600" kern="0" dirty="0">
                          <a:effectLst/>
                        </a:rPr>
                        <a:t>个分类级别中删除第一级来获得</a:t>
                      </a:r>
                      <a:r>
                        <a:rPr lang="en-US" sz="1600" kern="0" dirty="0">
                          <a:effectLst/>
                        </a:rPr>
                        <a:t>k-1</a:t>
                      </a:r>
                      <a:r>
                        <a:rPr lang="zh-CN" sz="1600" kern="0" dirty="0">
                          <a:effectLst/>
                        </a:rPr>
                        <a:t>个分类级别。默认为</a:t>
                      </a:r>
                      <a:r>
                        <a:rPr lang="en-US" sz="1600" kern="0" dirty="0">
                          <a:effectLst/>
                        </a:rPr>
                        <a:t>False</a:t>
                      </a:r>
                      <a:r>
                        <a:rPr lang="zh-CN" sz="1600" kern="0" dirty="0">
                          <a:effectLst/>
                        </a:rPr>
                        <a:t>。</a:t>
                      </a:r>
                      <a:endParaRPr lang="zh-CN" sz="1600" kern="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23999" marR="23999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EF8"/>
                    </a:solidFill>
                  </a:tcPr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1759327" y="980728"/>
            <a:ext cx="4416594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304800" algn="l" eaLnBrk="0" hangingPunct="0">
              <a:lnSpc>
                <a:spcPct val="150000"/>
              </a:lnSpc>
            </a:pPr>
            <a:r>
              <a:rPr lang="en-US" altLang="zh-CN" b="0" dirty="0" err="1" smtClean="0"/>
              <a:t>get_dummies</a:t>
            </a:r>
            <a:r>
              <a:rPr lang="zh-CN" altLang="en-US" b="0" dirty="0" smtClean="0"/>
              <a:t>方法</a:t>
            </a:r>
            <a:r>
              <a:rPr lang="zh-CN" altLang="en-US" b="0" dirty="0"/>
              <a:t>的主要参数及其说明</a:t>
            </a:r>
          </a:p>
        </p:txBody>
      </p:sp>
    </p:spTree>
    <p:extLst>
      <p:ext uri="{BB962C8B-B14F-4D97-AF65-F5344CB8AC3E}">
        <p14:creationId xmlns:p14="http://schemas.microsoft.com/office/powerpoint/2010/main" val="22744553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5.5 </a:t>
            </a:r>
            <a:r>
              <a:rPr lang="zh-CN" altLang="en-US" dirty="0"/>
              <a:t>数据转换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51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8" name="内容占位符 2"/>
          <p:cNvSpPr txBox="1">
            <a:spLocks/>
          </p:cNvSpPr>
          <p:nvPr/>
        </p:nvSpPr>
        <p:spPr bwMode="gray">
          <a:xfrm>
            <a:off x="253566" y="980728"/>
            <a:ext cx="8001000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accent1"/>
                </a:solidFill>
              </a:rPr>
              <a:t>5.5.2 </a:t>
            </a:r>
            <a:r>
              <a:rPr lang="zh-CN" altLang="en-US" dirty="0">
                <a:solidFill>
                  <a:schemeClr val="accent1"/>
                </a:solidFill>
              </a:rPr>
              <a:t>连续型变量的离散化</a:t>
            </a:r>
            <a:endParaRPr lang="en-US" altLang="zh-CN" dirty="0" smtClean="0">
              <a:solidFill>
                <a:schemeClr val="accent1"/>
              </a:solidFill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51520" y="1542851"/>
            <a:ext cx="8591872" cy="2462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3048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200" b="0" dirty="0">
                <a:latin typeface="+mn-lt"/>
              </a:rPr>
              <a:t>1. </a:t>
            </a:r>
            <a:r>
              <a:rPr lang="zh-CN" altLang="en-US" sz="2200" b="0" dirty="0">
                <a:latin typeface="+mn-lt"/>
              </a:rPr>
              <a:t>等宽法</a:t>
            </a:r>
          </a:p>
          <a:p>
            <a:pPr marL="0" marR="0" lvl="0" indent="3048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200" b="0" dirty="0">
                <a:latin typeface="+mn-lt"/>
              </a:rPr>
              <a:t>Pandas</a:t>
            </a:r>
            <a:r>
              <a:rPr lang="zh-CN" altLang="en-US" sz="2200" b="0" dirty="0">
                <a:latin typeface="+mn-lt"/>
              </a:rPr>
              <a:t>提供了</a:t>
            </a:r>
            <a:r>
              <a:rPr lang="en-US" altLang="zh-CN" sz="2200" b="0" dirty="0">
                <a:latin typeface="+mn-lt"/>
              </a:rPr>
              <a:t>cut</a:t>
            </a:r>
            <a:r>
              <a:rPr lang="zh-CN" altLang="en-US" sz="2200" b="0" dirty="0">
                <a:latin typeface="+mn-lt"/>
              </a:rPr>
              <a:t>函数，可以进行连续型数据的等宽离散化</a:t>
            </a:r>
            <a:r>
              <a:rPr lang="zh-CN" altLang="en-US" sz="2200" b="0" dirty="0" smtClean="0">
                <a:latin typeface="+mn-lt"/>
              </a:rPr>
              <a:t>。</a:t>
            </a:r>
            <a:endParaRPr lang="en-US" altLang="zh-CN" sz="2200" b="0" dirty="0" smtClean="0">
              <a:latin typeface="+mn-lt"/>
            </a:endParaRPr>
          </a:p>
          <a:p>
            <a:pPr marL="0" marR="0" lvl="0" indent="3048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CN" sz="2200" b="0" dirty="0" smtClean="0">
              <a:latin typeface="+mn-lt"/>
            </a:endParaRPr>
          </a:p>
          <a:p>
            <a:pPr marL="0" marR="0" lvl="0" indent="3048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200" b="0" dirty="0" err="1" smtClean="0">
                <a:latin typeface="+mn-lt"/>
              </a:rPr>
              <a:t>pandas.cut</a:t>
            </a:r>
            <a:r>
              <a:rPr lang="en-US" altLang="zh-CN" sz="2200" b="0" dirty="0" smtClean="0">
                <a:latin typeface="+mn-lt"/>
              </a:rPr>
              <a:t>(x, bins, right=True, labels=None, </a:t>
            </a:r>
            <a:r>
              <a:rPr lang="en-US" altLang="zh-CN" sz="2200" b="0" dirty="0" err="1" smtClean="0">
                <a:latin typeface="+mn-lt"/>
              </a:rPr>
              <a:t>retbins</a:t>
            </a:r>
            <a:r>
              <a:rPr lang="en-US" altLang="zh-CN" sz="2200" b="0" dirty="0" smtClean="0">
                <a:latin typeface="+mn-lt"/>
              </a:rPr>
              <a:t>=False, precision=3)</a:t>
            </a:r>
            <a:endParaRPr lang="en-US" altLang="zh-CN" sz="2200" b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4791041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5.5 </a:t>
            </a:r>
            <a:r>
              <a:rPr lang="zh-CN" altLang="en-US" dirty="0"/>
              <a:t>数据转换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52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8" name="内容占位符 2"/>
          <p:cNvSpPr txBox="1">
            <a:spLocks/>
          </p:cNvSpPr>
          <p:nvPr/>
        </p:nvSpPr>
        <p:spPr bwMode="gray">
          <a:xfrm>
            <a:off x="253566" y="980728"/>
            <a:ext cx="8001000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accent1"/>
                </a:solidFill>
              </a:rPr>
              <a:t>5.5.2 </a:t>
            </a:r>
            <a:r>
              <a:rPr lang="zh-CN" altLang="en-US" dirty="0">
                <a:solidFill>
                  <a:schemeClr val="accent1"/>
                </a:solidFill>
              </a:rPr>
              <a:t>连续型变量的离散化</a:t>
            </a:r>
            <a:endParaRPr lang="en-US" altLang="zh-CN" dirty="0" smtClean="0">
              <a:solidFill>
                <a:schemeClr val="accent1"/>
              </a:solidFill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1363566"/>
              </p:ext>
            </p:extLst>
          </p:nvPr>
        </p:nvGraphicFramePr>
        <p:xfrm>
          <a:off x="323528" y="2436721"/>
          <a:ext cx="8640960" cy="358456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31130"/>
                <a:gridCol w="7409830"/>
              </a:tblGrid>
              <a:tr h="385684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effectLst/>
                        </a:rPr>
                        <a:t>参数名称</a:t>
                      </a:r>
                      <a:endParaRPr lang="zh-CN" sz="1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effectLst/>
                        </a:rPr>
                        <a:t>说明</a:t>
                      </a:r>
                      <a:endParaRPr lang="zh-CN" sz="1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44797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x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接收</a:t>
                      </a:r>
                      <a:r>
                        <a:rPr lang="en-US" sz="1800" kern="100" dirty="0">
                          <a:effectLst/>
                        </a:rPr>
                        <a:t>array</a:t>
                      </a:r>
                      <a:r>
                        <a:rPr lang="zh-CN" sz="1800" kern="100" dirty="0">
                          <a:effectLst/>
                        </a:rPr>
                        <a:t>或</a:t>
                      </a:r>
                      <a:r>
                        <a:rPr lang="en-US" sz="1800" kern="100" dirty="0">
                          <a:effectLst/>
                        </a:rPr>
                        <a:t>Series</a:t>
                      </a:r>
                      <a:r>
                        <a:rPr lang="zh-CN" sz="1800" kern="100" dirty="0">
                          <a:effectLst/>
                        </a:rPr>
                        <a:t>，待离散化的数据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95902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bins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接收</a:t>
                      </a:r>
                      <a:r>
                        <a:rPr lang="en-US" sz="1800" kern="100" dirty="0" err="1">
                          <a:effectLst/>
                        </a:rPr>
                        <a:t>int</a:t>
                      </a:r>
                      <a:r>
                        <a:rPr lang="zh-CN" sz="1800" kern="100" dirty="0">
                          <a:effectLst/>
                        </a:rPr>
                        <a:t>、</a:t>
                      </a:r>
                      <a:r>
                        <a:rPr lang="en-US" sz="1800" kern="100" dirty="0">
                          <a:effectLst/>
                        </a:rPr>
                        <a:t>list</a:t>
                      </a:r>
                      <a:r>
                        <a:rPr lang="zh-CN" sz="1800" kern="100" dirty="0">
                          <a:effectLst/>
                        </a:rPr>
                        <a:t>、</a:t>
                      </a:r>
                      <a:r>
                        <a:rPr lang="en-US" sz="1800" kern="100" dirty="0">
                          <a:effectLst/>
                        </a:rPr>
                        <a:t>array</a:t>
                      </a:r>
                      <a:r>
                        <a:rPr lang="zh-CN" sz="1800" kern="100" dirty="0">
                          <a:effectLst/>
                        </a:rPr>
                        <a:t>和</a:t>
                      </a:r>
                      <a:r>
                        <a:rPr lang="en-US" sz="1800" kern="100" dirty="0">
                          <a:effectLst/>
                        </a:rPr>
                        <a:t>tuple</a:t>
                      </a:r>
                      <a:r>
                        <a:rPr lang="zh-CN" sz="1800" kern="100" dirty="0">
                          <a:effectLst/>
                        </a:rPr>
                        <a:t>。若为</a:t>
                      </a:r>
                      <a:r>
                        <a:rPr lang="en-US" sz="1800" kern="100" dirty="0" err="1">
                          <a:effectLst/>
                        </a:rPr>
                        <a:t>int</a:t>
                      </a:r>
                      <a:r>
                        <a:rPr lang="zh-CN" sz="1800" kern="100" dirty="0">
                          <a:effectLst/>
                        </a:rPr>
                        <a:t>指离散化后的类别数目，若为序列型则表示进行切分的区间，每两个数的的间隔为一个区间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44797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right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接收</a:t>
                      </a:r>
                      <a:r>
                        <a:rPr lang="en-US" sz="1800" kern="100" dirty="0" err="1">
                          <a:effectLst/>
                        </a:rPr>
                        <a:t>boolean</a:t>
                      </a:r>
                      <a:r>
                        <a:rPr lang="zh-CN" sz="1800" kern="100" dirty="0">
                          <a:effectLst/>
                        </a:rPr>
                        <a:t>，代表右侧是否为闭区间，默认为</a:t>
                      </a:r>
                      <a:r>
                        <a:rPr lang="en-US" sz="1800" kern="100" dirty="0">
                          <a:effectLst/>
                        </a:rPr>
                        <a:t>True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44797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labels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接收</a:t>
                      </a:r>
                      <a:r>
                        <a:rPr lang="en-US" sz="1800" kern="100" dirty="0">
                          <a:effectLst/>
                        </a:rPr>
                        <a:t>list</a:t>
                      </a:r>
                      <a:r>
                        <a:rPr lang="zh-CN" sz="1800" kern="100" dirty="0">
                          <a:effectLst/>
                        </a:rPr>
                        <a:t>、</a:t>
                      </a:r>
                      <a:r>
                        <a:rPr lang="en-US" sz="1800" kern="100" dirty="0">
                          <a:effectLst/>
                        </a:rPr>
                        <a:t>array</a:t>
                      </a:r>
                      <a:r>
                        <a:rPr lang="zh-CN" sz="1800" kern="100" dirty="0">
                          <a:effectLst/>
                        </a:rPr>
                        <a:t>，表示离散化后各个类别的名称，默认为空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44797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retbins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接收</a:t>
                      </a:r>
                      <a:r>
                        <a:rPr lang="en-US" sz="1800" kern="100" dirty="0" err="1">
                          <a:effectLst/>
                        </a:rPr>
                        <a:t>boolean</a:t>
                      </a:r>
                      <a:r>
                        <a:rPr lang="zh-CN" sz="1800" kern="100" dirty="0">
                          <a:effectLst/>
                        </a:rPr>
                        <a:t>，代表是否返回区间标签，默认为</a:t>
                      </a:r>
                      <a:r>
                        <a:rPr lang="en-US" sz="1800" kern="100" dirty="0">
                          <a:effectLst/>
                        </a:rPr>
                        <a:t>False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44797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precision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接收</a:t>
                      </a:r>
                      <a:r>
                        <a:rPr lang="en-US" sz="1800" kern="100" dirty="0" err="1">
                          <a:effectLst/>
                        </a:rPr>
                        <a:t>int</a:t>
                      </a:r>
                      <a:r>
                        <a:rPr lang="zh-CN" sz="1800" kern="100" dirty="0">
                          <a:effectLst/>
                        </a:rPr>
                        <a:t>，显示标签的精度，默认为</a:t>
                      </a:r>
                      <a:r>
                        <a:rPr lang="en-US" sz="1800" kern="100" dirty="0">
                          <a:effectLst/>
                        </a:rPr>
                        <a:t>3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691680" y="1836557"/>
            <a:ext cx="7072888" cy="600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3048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3048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200" b="0" dirty="0" smtClean="0">
                <a:latin typeface="+mn-lt"/>
              </a:rPr>
              <a:t>表</a:t>
            </a:r>
            <a:r>
              <a:rPr lang="en-US" altLang="zh-CN" sz="2200" b="0" dirty="0">
                <a:latin typeface="+mn-lt"/>
              </a:rPr>
              <a:t>5-7  cut</a:t>
            </a:r>
            <a:r>
              <a:rPr lang="zh-CN" altLang="en-US" sz="2200" b="0" dirty="0">
                <a:latin typeface="+mn-lt"/>
              </a:rPr>
              <a:t>方法的主要参数及其说明</a:t>
            </a:r>
          </a:p>
        </p:txBody>
      </p:sp>
    </p:spTree>
    <p:extLst>
      <p:ext uri="{BB962C8B-B14F-4D97-AF65-F5344CB8AC3E}">
        <p14:creationId xmlns:p14="http://schemas.microsoft.com/office/powerpoint/2010/main" val="363338228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5.5 </a:t>
            </a:r>
            <a:r>
              <a:rPr lang="zh-CN" altLang="en-US" dirty="0"/>
              <a:t>数据转换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53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3" name="矩形 2"/>
          <p:cNvSpPr/>
          <p:nvPr/>
        </p:nvSpPr>
        <p:spPr>
          <a:xfrm>
            <a:off x="251520" y="1268760"/>
            <a:ext cx="8447856" cy="41703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200" b="0" kern="100" dirty="0" smtClean="0">
                <a:solidFill>
                  <a:schemeClr val="dk1"/>
                </a:solidFill>
                <a:cs typeface="Arial" panose="020B0604020202020204" pitchFamily="34" charset="0"/>
              </a:rPr>
              <a:t>2</a:t>
            </a:r>
            <a:r>
              <a:rPr lang="en-US" altLang="zh-CN" sz="2200" b="0" kern="100" dirty="0">
                <a:solidFill>
                  <a:schemeClr val="dk1"/>
                </a:solidFill>
                <a:cs typeface="Arial" panose="020B0604020202020204" pitchFamily="34" charset="0"/>
              </a:rPr>
              <a:t>. </a:t>
            </a:r>
            <a:r>
              <a:rPr lang="zh-CN" altLang="en-US" sz="2200" b="0" kern="100" dirty="0">
                <a:solidFill>
                  <a:schemeClr val="dk1"/>
                </a:solidFill>
                <a:cs typeface="Arial" panose="020B0604020202020204" pitchFamily="34" charset="0"/>
              </a:rPr>
              <a:t>等频法</a:t>
            </a:r>
          </a:p>
          <a:p>
            <a:pPr algn="just" eaLnBrk="0" hangingPunct="0">
              <a:lnSpc>
                <a:spcPct val="150000"/>
              </a:lnSpc>
            </a:pPr>
            <a:r>
              <a:rPr lang="en-US" altLang="zh-CN" sz="2000" b="0" kern="100" dirty="0" smtClean="0">
                <a:solidFill>
                  <a:schemeClr val="dk1"/>
                </a:solidFill>
                <a:cs typeface="Arial" panose="020B0604020202020204" pitchFamily="34" charset="0"/>
              </a:rPr>
              <a:t>      cut</a:t>
            </a:r>
            <a:r>
              <a:rPr lang="zh-CN" altLang="en-US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函数虽然不能够直接实现等频离散化，但可以通过定义将相同数量的记录放进每个区间</a:t>
            </a:r>
            <a:r>
              <a:rPr lang="zh-CN" altLang="en-US" sz="2000" b="0" kern="100" dirty="0" smtClean="0">
                <a:solidFill>
                  <a:schemeClr val="dk1"/>
                </a:solidFill>
                <a:cs typeface="Arial" panose="020B0604020202020204" pitchFamily="34" charset="0"/>
              </a:rPr>
              <a:t>。</a:t>
            </a:r>
            <a:endParaRPr lang="en-US" altLang="zh-CN" sz="2000" b="0" kern="100" dirty="0" smtClean="0">
              <a:solidFill>
                <a:schemeClr val="dk1"/>
              </a:solidFill>
              <a:cs typeface="Arial" panose="020B0604020202020204" pitchFamily="34" charset="0"/>
            </a:endParaRPr>
          </a:p>
          <a:p>
            <a:pPr algn="just" eaLnBrk="0" hangingPunct="0">
              <a:lnSpc>
                <a:spcPct val="150000"/>
              </a:lnSpc>
            </a:pPr>
            <a:endParaRPr lang="en-US" altLang="zh-CN" sz="2000" b="0" kern="100" dirty="0" smtClean="0">
              <a:solidFill>
                <a:schemeClr val="dk1"/>
              </a:solidFill>
              <a:cs typeface="Arial" panose="020B0604020202020204" pitchFamily="34" charset="0"/>
            </a:endParaRPr>
          </a:p>
          <a:p>
            <a:pPr algn="l"/>
            <a:r>
              <a:rPr lang="en-US" altLang="zh-CN" sz="2200" b="0" kern="100" dirty="0">
                <a:solidFill>
                  <a:schemeClr val="dk1"/>
                </a:solidFill>
                <a:cs typeface="Arial" panose="020B0604020202020204" pitchFamily="34" charset="0"/>
              </a:rPr>
              <a:t>3. </a:t>
            </a:r>
            <a:r>
              <a:rPr lang="zh-CN" altLang="zh-CN" sz="2200" b="0" kern="100" dirty="0">
                <a:solidFill>
                  <a:schemeClr val="dk1"/>
                </a:solidFill>
                <a:cs typeface="Arial" panose="020B0604020202020204" pitchFamily="34" charset="0"/>
              </a:rPr>
              <a:t>聚类分析法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      </a:t>
            </a:r>
            <a:r>
              <a:rPr lang="zh-CN" altLang="zh-CN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一维聚类的方法包括两步，首先将连续型数据用聚类</a:t>
            </a:r>
            <a:r>
              <a:rPr lang="zh-CN" altLang="zh-CN" sz="2000" b="0" kern="100" dirty="0" smtClean="0">
                <a:solidFill>
                  <a:schemeClr val="dk1"/>
                </a:solidFill>
                <a:cs typeface="Arial" panose="020B0604020202020204" pitchFamily="34" charset="0"/>
              </a:rPr>
              <a:t>算法进行</a:t>
            </a:r>
            <a:r>
              <a:rPr lang="zh-CN" altLang="zh-CN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聚类，然后处理聚类得到的簇，为合并到一个簇的连续型数据做同一标记</a:t>
            </a:r>
            <a:r>
              <a:rPr lang="zh-CN" altLang="zh-CN" sz="2000" b="0" kern="100" dirty="0" smtClean="0">
                <a:solidFill>
                  <a:schemeClr val="dk1"/>
                </a:solidFill>
                <a:cs typeface="Arial" panose="020B0604020202020204" pitchFamily="34" charset="0"/>
              </a:rPr>
              <a:t>。</a:t>
            </a:r>
            <a:endParaRPr lang="zh-CN" altLang="zh-CN" sz="2000" b="0" kern="100" dirty="0">
              <a:solidFill>
                <a:schemeClr val="dk1"/>
              </a:solidFill>
              <a:cs typeface="Arial" panose="020B0604020202020204" pitchFamily="34" charset="0"/>
            </a:endParaRPr>
          </a:p>
          <a:p>
            <a:pPr algn="l" eaLnBrk="0" hangingPunct="0">
              <a:lnSpc>
                <a:spcPct val="150000"/>
              </a:lnSpc>
            </a:pPr>
            <a:endParaRPr lang="zh-CN" altLang="en-US" sz="2000" b="0" kern="100" dirty="0">
              <a:solidFill>
                <a:schemeClr val="dk1"/>
              </a:solidFill>
              <a:cs typeface="Arial" panose="020B0604020202020204" pitchFamily="34" charset="0"/>
            </a:endParaRPr>
          </a:p>
          <a:p>
            <a:pPr algn="just" eaLnBrk="0" hangingPunct="0">
              <a:lnSpc>
                <a:spcPct val="150000"/>
              </a:lnSpc>
            </a:pPr>
            <a:endParaRPr lang="zh-CN" altLang="en-US" sz="2000" b="0" kern="100" dirty="0">
              <a:solidFill>
                <a:schemeClr val="dk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48129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5.1 </a:t>
            </a:r>
            <a:r>
              <a:rPr lang="zh-CN" altLang="en-US" dirty="0"/>
              <a:t>数据载入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6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7224761"/>
              </p:ext>
            </p:extLst>
          </p:nvPr>
        </p:nvGraphicFramePr>
        <p:xfrm>
          <a:off x="286968" y="1580604"/>
          <a:ext cx="8556424" cy="44958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60696"/>
                <a:gridCol w="7295728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参数名称</a:t>
                      </a:r>
                      <a:endParaRPr lang="zh-CN" sz="2000" b="1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说明</a:t>
                      </a:r>
                      <a:endParaRPr lang="zh-CN" sz="2000" b="1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filepath</a:t>
                      </a:r>
                      <a:endParaRPr lang="zh-CN" sz="1800" kern="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接收</a:t>
                      </a:r>
                      <a:r>
                        <a:rPr lang="en-US" sz="18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string</a:t>
                      </a:r>
                      <a:r>
                        <a:rPr lang="zh-CN" sz="18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，代表文件路径，无默认</a:t>
                      </a:r>
                      <a:endParaRPr lang="zh-CN" sz="1800" kern="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sep</a:t>
                      </a:r>
                      <a:endParaRPr lang="zh-CN" sz="1800" kern="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接收</a:t>
                      </a:r>
                      <a:r>
                        <a:rPr lang="en-US" sz="18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string</a:t>
                      </a:r>
                      <a:r>
                        <a:rPr lang="zh-CN" sz="18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，代表分隔符。</a:t>
                      </a:r>
                      <a:r>
                        <a:rPr lang="en-US" sz="1800" kern="1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read_csv</a:t>
                      </a:r>
                      <a:r>
                        <a:rPr lang="zh-CN" sz="18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默认为</a:t>
                      </a:r>
                      <a:r>
                        <a:rPr lang="en-US" sz="18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“,”</a:t>
                      </a:r>
                      <a:r>
                        <a:rPr lang="zh-CN" sz="18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，</a:t>
                      </a:r>
                      <a:r>
                        <a:rPr lang="en-US" sz="1800" kern="1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read_table</a:t>
                      </a:r>
                      <a:r>
                        <a:rPr lang="zh-CN" sz="18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默认为制表符</a:t>
                      </a:r>
                      <a:r>
                        <a:rPr lang="en-US" sz="18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“\t”</a:t>
                      </a:r>
                      <a:r>
                        <a:rPr lang="zh-CN" sz="18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，如果分隔符指定错误，在读取数据的时候，每一行数据将连成一片</a:t>
                      </a:r>
                      <a:endParaRPr lang="zh-CN" sz="18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header</a:t>
                      </a:r>
                      <a:endParaRPr lang="zh-CN" sz="1800" kern="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接收</a:t>
                      </a:r>
                      <a:r>
                        <a:rPr lang="en-US" sz="1800" kern="1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</a:t>
                      </a:r>
                      <a:r>
                        <a:rPr lang="zh-CN" sz="18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或</a:t>
                      </a:r>
                      <a:r>
                        <a:rPr lang="en-US" sz="18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sequence</a:t>
                      </a:r>
                      <a:r>
                        <a:rPr lang="zh-CN" sz="18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，表示将某行数据作为列名，默认为</a:t>
                      </a:r>
                      <a:r>
                        <a:rPr lang="en-US" sz="18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infer</a:t>
                      </a:r>
                      <a:r>
                        <a:rPr lang="zh-CN" sz="18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，表示自动识别</a:t>
                      </a:r>
                      <a:endParaRPr lang="zh-CN" sz="18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names</a:t>
                      </a:r>
                      <a:endParaRPr lang="zh-CN" sz="1800" kern="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接收</a:t>
                      </a:r>
                      <a:r>
                        <a:rPr lang="en-US" sz="18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array</a:t>
                      </a:r>
                      <a:r>
                        <a:rPr lang="zh-CN" sz="18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，表示列名，默认为</a:t>
                      </a:r>
                      <a:r>
                        <a:rPr lang="en-US" sz="18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  <a:endParaRPr lang="zh-CN" sz="1800" kern="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index_col</a:t>
                      </a:r>
                      <a:endParaRPr lang="zh-CN" sz="1800" kern="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接收</a:t>
                      </a:r>
                      <a:r>
                        <a:rPr lang="en-US" sz="18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</a:t>
                      </a:r>
                      <a:r>
                        <a:rPr lang="zh-CN" sz="18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、</a:t>
                      </a:r>
                      <a:r>
                        <a:rPr lang="en-US" sz="18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sequence</a:t>
                      </a:r>
                      <a:r>
                        <a:rPr lang="zh-CN" sz="18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或</a:t>
                      </a:r>
                      <a:r>
                        <a:rPr lang="en-US" sz="18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False</a:t>
                      </a:r>
                      <a:r>
                        <a:rPr lang="zh-CN" sz="18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，表示索引列的位置，取值为</a:t>
                      </a:r>
                      <a:r>
                        <a:rPr lang="en-US" sz="18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sequence</a:t>
                      </a:r>
                      <a:r>
                        <a:rPr lang="zh-CN" sz="18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则代表多重索引，默认为</a:t>
                      </a:r>
                      <a:r>
                        <a:rPr lang="en-US" sz="18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  <a:endParaRPr lang="zh-CN" sz="1800" kern="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dtype</a:t>
                      </a:r>
                      <a:endParaRPr lang="zh-CN" sz="18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接收</a:t>
                      </a:r>
                      <a:r>
                        <a:rPr lang="en-US" sz="1800" kern="1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dict</a:t>
                      </a:r>
                      <a:r>
                        <a:rPr lang="zh-CN" sz="18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，代表写入的数据类型（列名为</a:t>
                      </a:r>
                      <a:r>
                        <a:rPr lang="en-US" sz="18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key</a:t>
                      </a:r>
                      <a:r>
                        <a:rPr lang="zh-CN" sz="18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，数据格式为</a:t>
                      </a:r>
                      <a:r>
                        <a:rPr lang="en-US" sz="18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values</a:t>
                      </a:r>
                      <a:r>
                        <a:rPr lang="zh-CN" sz="18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），默认为</a:t>
                      </a:r>
                      <a:r>
                        <a:rPr lang="en-US" sz="18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  <a:endParaRPr lang="zh-CN" sz="18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engine</a:t>
                      </a:r>
                      <a:endParaRPr lang="zh-CN" sz="18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接收</a:t>
                      </a:r>
                      <a:r>
                        <a:rPr lang="en-US" sz="18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r>
                        <a:rPr lang="zh-CN" sz="18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或者</a:t>
                      </a:r>
                      <a:r>
                        <a:rPr lang="en-US" sz="18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python</a:t>
                      </a:r>
                      <a:r>
                        <a:rPr lang="zh-CN" sz="18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，代表数据解析引擎，默认为</a:t>
                      </a:r>
                      <a:r>
                        <a:rPr lang="en-US" sz="18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endParaRPr lang="zh-CN" sz="1800" kern="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nrows </a:t>
                      </a:r>
                      <a:endParaRPr lang="zh-CN" sz="1800" kern="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接收</a:t>
                      </a:r>
                      <a:r>
                        <a:rPr lang="en-US" sz="1800" kern="1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</a:t>
                      </a:r>
                      <a:r>
                        <a:rPr lang="zh-CN" sz="18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，表示读取前</a:t>
                      </a:r>
                      <a:r>
                        <a:rPr lang="en-US" sz="18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r>
                        <a:rPr lang="zh-CN" sz="18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行，默认为</a:t>
                      </a:r>
                      <a:r>
                        <a:rPr lang="en-US" sz="18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  <a:endParaRPr lang="zh-CN" sz="18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123728" y="980728"/>
            <a:ext cx="559949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5-1 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read_table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和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read_csv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常用参数及其说明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741105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5.1 </a:t>
            </a:r>
            <a:r>
              <a:rPr lang="zh-CN" altLang="en-US" dirty="0"/>
              <a:t>数据载入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7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628800"/>
            <a:ext cx="8522062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2881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5.1 </a:t>
            </a:r>
            <a:r>
              <a:rPr lang="zh-CN" altLang="en-US" dirty="0"/>
              <a:t>数据载入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196752"/>
            <a:ext cx="8640960" cy="4248472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/>
              <a:t>2. </a:t>
            </a:r>
            <a:r>
              <a:rPr lang="zh-CN" altLang="en-US" dirty="0" smtClean="0"/>
              <a:t>文本文件</a:t>
            </a:r>
            <a:r>
              <a:rPr lang="zh-CN" altLang="en-US" dirty="0"/>
              <a:t>的存储</a:t>
            </a:r>
          </a:p>
          <a:p>
            <a:pPr marL="0" indent="0">
              <a:buNone/>
            </a:pPr>
            <a:r>
              <a:rPr lang="zh-CN" altLang="en-US" dirty="0" smtClean="0"/>
              <a:t>    </a:t>
            </a:r>
            <a:r>
              <a:rPr lang="zh-CN" altLang="en-US" dirty="0" smtClean="0">
                <a:latin typeface="+mn-ea"/>
              </a:rPr>
              <a:t>文本文件</a:t>
            </a:r>
            <a:r>
              <a:rPr lang="zh-CN" altLang="en-US" dirty="0">
                <a:latin typeface="+mn-ea"/>
              </a:rPr>
              <a:t>的存储和读取类似，结构化数据可以通过</a:t>
            </a:r>
            <a:r>
              <a:rPr lang="en-US" altLang="zh-CN" dirty="0">
                <a:latin typeface="+mn-ea"/>
              </a:rPr>
              <a:t>pandas</a:t>
            </a:r>
            <a:r>
              <a:rPr lang="zh-CN" altLang="en-US" dirty="0">
                <a:latin typeface="+mn-ea"/>
              </a:rPr>
              <a:t>中的</a:t>
            </a:r>
            <a:r>
              <a:rPr lang="en-US" altLang="zh-CN" dirty="0" err="1">
                <a:latin typeface="+mn-ea"/>
              </a:rPr>
              <a:t>to_csv</a:t>
            </a:r>
            <a:r>
              <a:rPr lang="zh-CN" altLang="en-US" dirty="0">
                <a:latin typeface="+mn-ea"/>
              </a:rPr>
              <a:t>函数实现以</a:t>
            </a:r>
            <a:r>
              <a:rPr lang="en-US" altLang="zh-CN" dirty="0">
                <a:latin typeface="+mn-ea"/>
                <a:cs typeface="Arial" panose="020B0604020202020204" pitchFamily="34" charset="0"/>
              </a:rPr>
              <a:t>CSV</a:t>
            </a:r>
            <a:r>
              <a:rPr lang="zh-CN" altLang="en-US" dirty="0">
                <a:latin typeface="+mn-ea"/>
              </a:rPr>
              <a:t>文件格式存储文件。 </a:t>
            </a:r>
            <a:endParaRPr lang="en-US" altLang="zh-CN" dirty="0" smtClean="0">
              <a:latin typeface="+mn-ea"/>
            </a:endParaRPr>
          </a:p>
          <a:p>
            <a:pPr marL="0" indent="0">
              <a:buNone/>
            </a:pPr>
            <a:endParaRPr lang="zh-CN" altLang="en-US" dirty="0"/>
          </a:p>
          <a:p>
            <a:pPr marL="0" indent="0" algn="just">
              <a:buNone/>
            </a:pPr>
            <a:r>
              <a:rPr lang="en-US" altLang="zh-CN" dirty="0" smtClean="0"/>
              <a:t>    </a:t>
            </a:r>
            <a:r>
              <a:rPr lang="en-US" altLang="zh-CN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DataFrame.to_csv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path_or_buf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= None, 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sep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= ’,’, </a:t>
            </a:r>
            <a:r>
              <a:rPr lang="en-US" altLang="zh-CN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na_rep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columns=None, header=True, 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index=True, </a:t>
            </a:r>
            <a:r>
              <a:rPr lang="en-US" altLang="zh-CN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index_label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=None, mode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=’w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’, encoding=None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8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3272976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5.1 </a:t>
            </a:r>
            <a:r>
              <a:rPr lang="zh-CN" altLang="en-US" dirty="0"/>
              <a:t>数据载入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124744"/>
            <a:ext cx="8001000" cy="504056"/>
          </a:xfrm>
        </p:spPr>
        <p:txBody>
          <a:bodyPr/>
          <a:lstStyle/>
          <a:p>
            <a:r>
              <a:rPr lang="en-US" altLang="zh-CN" dirty="0">
                <a:solidFill>
                  <a:schemeClr val="accent1"/>
                </a:solidFill>
              </a:rPr>
              <a:t>5.1.2 </a:t>
            </a:r>
            <a:r>
              <a:rPr lang="zh-CN" altLang="en-US" dirty="0">
                <a:solidFill>
                  <a:schemeClr val="accent1"/>
                </a:solidFill>
              </a:rPr>
              <a:t>读</a:t>
            </a:r>
            <a:r>
              <a:rPr lang="en-US" altLang="zh-CN" dirty="0">
                <a:solidFill>
                  <a:schemeClr val="accent1"/>
                </a:solidFill>
              </a:rPr>
              <a:t>/</a:t>
            </a:r>
            <a:r>
              <a:rPr lang="zh-CN" altLang="en-US" dirty="0">
                <a:solidFill>
                  <a:schemeClr val="accent1"/>
                </a:solidFill>
              </a:rPr>
              <a:t>写</a:t>
            </a:r>
            <a:r>
              <a:rPr lang="en-US" altLang="zh-CN" dirty="0">
                <a:solidFill>
                  <a:schemeClr val="accent1"/>
                </a:solidFill>
              </a:rPr>
              <a:t>Excel</a:t>
            </a:r>
            <a:r>
              <a:rPr lang="zh-CN" altLang="en-US" dirty="0">
                <a:solidFill>
                  <a:schemeClr val="accent1"/>
                </a:solidFill>
              </a:rPr>
              <a:t>文件</a:t>
            </a:r>
            <a:endParaRPr lang="zh-CN" altLang="zh-CN" dirty="0">
              <a:solidFill>
                <a:schemeClr val="accent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9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内容占位符 2"/>
          <p:cNvSpPr txBox="1">
            <a:spLocks/>
          </p:cNvSpPr>
          <p:nvPr/>
        </p:nvSpPr>
        <p:spPr bwMode="gray">
          <a:xfrm>
            <a:off x="251520" y="1988840"/>
            <a:ext cx="8441432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just">
              <a:lnSpc>
                <a:spcPct val="114000"/>
              </a:lnSpc>
              <a:buNone/>
            </a:pPr>
            <a:r>
              <a:rPr lang="en-US" altLang="zh-CN" b="0" dirty="0" smtClean="0">
                <a:latin typeface="+mn-ea"/>
              </a:rPr>
              <a:t>1. Excel</a:t>
            </a:r>
            <a:r>
              <a:rPr lang="zh-CN" altLang="en-US" b="0" dirty="0">
                <a:latin typeface="+mn-ea"/>
              </a:rPr>
              <a:t>文件的</a:t>
            </a:r>
            <a:r>
              <a:rPr lang="zh-CN" altLang="en-US" b="0" dirty="0" smtClean="0">
                <a:latin typeface="+mn-ea"/>
              </a:rPr>
              <a:t>读取</a:t>
            </a:r>
            <a:endParaRPr lang="en-US" altLang="zh-CN" b="0" dirty="0" smtClean="0">
              <a:latin typeface="+mn-ea"/>
            </a:endParaRPr>
          </a:p>
          <a:p>
            <a:pPr marL="0" lvl="1" indent="0" algn="just">
              <a:lnSpc>
                <a:spcPct val="114000"/>
              </a:lnSpc>
              <a:buNone/>
            </a:pPr>
            <a:r>
              <a:rPr lang="en-US" altLang="zh-CN" b="0" dirty="0" smtClean="0">
                <a:cs typeface="Arial" panose="020B0604020202020204" pitchFamily="34" charset="0"/>
              </a:rPr>
              <a:t>    Pandas</a:t>
            </a:r>
            <a:r>
              <a:rPr lang="zh-CN" altLang="en-US" b="0" dirty="0">
                <a:cs typeface="Arial" panose="020B0604020202020204" pitchFamily="34" charset="0"/>
              </a:rPr>
              <a:t>提供了</a:t>
            </a:r>
            <a:r>
              <a:rPr lang="en-US" altLang="zh-CN" b="0" dirty="0" err="1">
                <a:cs typeface="Arial" panose="020B0604020202020204" pitchFamily="34" charset="0"/>
              </a:rPr>
              <a:t>read_excel</a:t>
            </a:r>
            <a:r>
              <a:rPr lang="zh-CN" altLang="en-US" b="0" dirty="0">
                <a:cs typeface="Arial" panose="020B0604020202020204" pitchFamily="34" charset="0"/>
              </a:rPr>
              <a:t>函数读取“</a:t>
            </a:r>
            <a:r>
              <a:rPr lang="en-US" altLang="zh-CN" b="0" dirty="0" err="1">
                <a:cs typeface="Arial" panose="020B0604020202020204" pitchFamily="34" charset="0"/>
              </a:rPr>
              <a:t>xls</a:t>
            </a:r>
            <a:r>
              <a:rPr lang="en-US" altLang="zh-CN" b="0" dirty="0">
                <a:cs typeface="Arial" panose="020B0604020202020204" pitchFamily="34" charset="0"/>
              </a:rPr>
              <a:t>”</a:t>
            </a:r>
            <a:r>
              <a:rPr lang="zh-CN" altLang="en-US" b="0" dirty="0">
                <a:cs typeface="Arial" panose="020B0604020202020204" pitchFamily="34" charset="0"/>
              </a:rPr>
              <a:t>和“</a:t>
            </a:r>
            <a:r>
              <a:rPr lang="en-US" altLang="zh-CN" b="0" dirty="0" err="1">
                <a:cs typeface="Arial" panose="020B0604020202020204" pitchFamily="34" charset="0"/>
              </a:rPr>
              <a:t>xlsx</a:t>
            </a:r>
            <a:r>
              <a:rPr lang="en-US" altLang="zh-CN" b="0" dirty="0">
                <a:cs typeface="Arial" panose="020B0604020202020204" pitchFamily="34" charset="0"/>
              </a:rPr>
              <a:t>”</a:t>
            </a:r>
            <a:r>
              <a:rPr lang="zh-CN" altLang="en-US" b="0" dirty="0">
                <a:cs typeface="Arial" panose="020B0604020202020204" pitchFamily="34" charset="0"/>
              </a:rPr>
              <a:t>两种</a:t>
            </a:r>
            <a:r>
              <a:rPr lang="en-US" altLang="zh-CN" b="0" dirty="0">
                <a:cs typeface="Arial" panose="020B0604020202020204" pitchFamily="34" charset="0"/>
              </a:rPr>
              <a:t>excel</a:t>
            </a:r>
            <a:r>
              <a:rPr lang="zh-CN" altLang="en-US" b="0" dirty="0">
                <a:cs typeface="Arial" panose="020B0604020202020204" pitchFamily="34" charset="0"/>
              </a:rPr>
              <a:t>文件，其格式为</a:t>
            </a:r>
            <a:r>
              <a:rPr lang="zh-CN" altLang="en-US" b="0" dirty="0" smtClean="0">
                <a:cs typeface="Arial" panose="020B0604020202020204" pitchFamily="34" charset="0"/>
              </a:rPr>
              <a:t>：</a:t>
            </a:r>
            <a:endParaRPr lang="en-US" altLang="zh-CN" b="0" dirty="0" smtClean="0">
              <a:cs typeface="Arial" panose="020B0604020202020204" pitchFamily="34" charset="0"/>
            </a:endParaRPr>
          </a:p>
          <a:p>
            <a:pPr marL="0" lvl="1" indent="0" algn="just">
              <a:lnSpc>
                <a:spcPct val="114000"/>
              </a:lnSpc>
              <a:buNone/>
            </a:pPr>
            <a:r>
              <a:rPr lang="en-US" altLang="zh-CN" b="0" dirty="0" smtClean="0">
                <a:latin typeface="+mn-ea"/>
                <a:cs typeface="Arial" panose="020B0604020202020204" pitchFamily="34" charset="0"/>
              </a:rPr>
              <a:t>       </a:t>
            </a:r>
            <a:r>
              <a:rPr lang="en-US" altLang="zh-CN" b="0" dirty="0" err="1" smtClean="0">
                <a:latin typeface="+mn-ea"/>
                <a:cs typeface="Arial" panose="020B0604020202020204" pitchFamily="34" charset="0"/>
              </a:rPr>
              <a:t>pandas.read_excel</a:t>
            </a:r>
            <a:r>
              <a:rPr lang="en-US" altLang="zh-CN" b="0" dirty="0" smtClean="0">
                <a:latin typeface="+mn-ea"/>
                <a:cs typeface="Arial" panose="020B0604020202020204" pitchFamily="34" charset="0"/>
              </a:rPr>
              <a:t>(</a:t>
            </a:r>
            <a:r>
              <a:rPr lang="en-US" altLang="zh-CN" b="0" dirty="0" err="1" smtClean="0">
                <a:latin typeface="+mn-ea"/>
                <a:cs typeface="Arial" panose="020B0604020202020204" pitchFamily="34" charset="0"/>
              </a:rPr>
              <a:t>io</a:t>
            </a:r>
            <a:r>
              <a:rPr lang="en-US" altLang="zh-CN" b="0" dirty="0" smtClean="0">
                <a:latin typeface="+mn-ea"/>
                <a:cs typeface="Arial" panose="020B0604020202020204" pitchFamily="34" charset="0"/>
              </a:rPr>
              <a:t>, </a:t>
            </a:r>
            <a:r>
              <a:rPr lang="en-US" altLang="zh-CN" b="0" dirty="0" err="1" smtClean="0">
                <a:latin typeface="+mn-ea"/>
                <a:cs typeface="Arial" panose="020B0604020202020204" pitchFamily="34" charset="0"/>
              </a:rPr>
              <a:t>sheetname</a:t>
            </a:r>
            <a:r>
              <a:rPr lang="en-US" altLang="zh-CN" b="0" dirty="0" smtClean="0">
                <a:latin typeface="+mn-ea"/>
                <a:cs typeface="Arial" panose="020B0604020202020204" pitchFamily="34" charset="0"/>
              </a:rPr>
              <a:t>, header=0, </a:t>
            </a:r>
            <a:r>
              <a:rPr lang="en-US" altLang="zh-CN" b="0" dirty="0" err="1" smtClean="0">
                <a:latin typeface="+mn-ea"/>
                <a:cs typeface="Arial" panose="020B0604020202020204" pitchFamily="34" charset="0"/>
              </a:rPr>
              <a:t>index_col</a:t>
            </a:r>
            <a:r>
              <a:rPr lang="en-US" altLang="zh-CN" b="0" dirty="0" smtClean="0">
                <a:latin typeface="+mn-ea"/>
                <a:cs typeface="Arial" panose="020B0604020202020204" pitchFamily="34" charset="0"/>
              </a:rPr>
              <a:t>=None, names=None, </a:t>
            </a:r>
            <a:r>
              <a:rPr lang="en-US" altLang="zh-CN" b="0" dirty="0" err="1" smtClean="0">
                <a:latin typeface="+mn-ea"/>
                <a:cs typeface="Arial" panose="020B0604020202020204" pitchFamily="34" charset="0"/>
              </a:rPr>
              <a:t>dtype</a:t>
            </a:r>
            <a:r>
              <a:rPr lang="en-US" altLang="zh-CN" b="0" dirty="0" smtClean="0">
                <a:latin typeface="+mn-ea"/>
                <a:cs typeface="Arial" panose="020B0604020202020204" pitchFamily="34" charset="0"/>
              </a:rPr>
              <a:t>)</a:t>
            </a:r>
          </a:p>
          <a:p>
            <a:pPr marL="0" lvl="1" indent="0" algn="just">
              <a:lnSpc>
                <a:spcPct val="114000"/>
              </a:lnSpc>
              <a:buNone/>
            </a:pPr>
            <a:endParaRPr lang="en-US" altLang="zh-CN" b="0" dirty="0">
              <a:cs typeface="Arial" panose="020B0604020202020204" pitchFamily="34" charset="0"/>
            </a:endParaRPr>
          </a:p>
          <a:p>
            <a:pPr marL="0" lvl="1" indent="0" algn="just">
              <a:lnSpc>
                <a:spcPct val="114000"/>
              </a:lnSpc>
              <a:buNone/>
            </a:pPr>
            <a:r>
              <a:rPr lang="en-US" altLang="zh-CN" b="0" dirty="0" smtClean="0">
                <a:cs typeface="Arial" panose="020B0604020202020204" pitchFamily="34" charset="0"/>
              </a:rPr>
              <a:t>    </a:t>
            </a:r>
            <a:r>
              <a:rPr lang="en-US" altLang="zh-CN" b="0" dirty="0" err="1" smtClean="0">
                <a:cs typeface="Arial" panose="020B0604020202020204" pitchFamily="34" charset="0"/>
              </a:rPr>
              <a:t>read_excel</a:t>
            </a:r>
            <a:r>
              <a:rPr lang="zh-CN" altLang="en-US" b="0" dirty="0">
                <a:cs typeface="Arial" panose="020B0604020202020204" pitchFamily="34" charset="0"/>
              </a:rPr>
              <a:t>函数和</a:t>
            </a:r>
            <a:r>
              <a:rPr lang="en-US" altLang="zh-CN" b="0" dirty="0" err="1">
                <a:cs typeface="Arial" panose="020B0604020202020204" pitchFamily="34" charset="0"/>
              </a:rPr>
              <a:t>read_table</a:t>
            </a:r>
            <a:r>
              <a:rPr lang="zh-CN" altLang="en-US" b="0" dirty="0">
                <a:cs typeface="Arial" panose="020B0604020202020204" pitchFamily="34" charset="0"/>
              </a:rPr>
              <a:t>函数的部分参数相同，</a:t>
            </a:r>
            <a:endParaRPr lang="zh-CN" altLang="zh-CN" b="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21110"/>
      </p:ext>
    </p:extLst>
  </p:cSld>
  <p:clrMapOvr>
    <a:masterClrMapping/>
  </p:clrMapOvr>
</p:sld>
</file>

<file path=ppt/theme/theme1.xml><?xml version="1.0" encoding="utf-8"?>
<a:theme xmlns:a="http://schemas.openxmlformats.org/drawingml/2006/main" name="sample">
  <a:themeElements>
    <a:clrScheme name="sample 3">
      <a:dk1>
        <a:srgbClr val="30311D"/>
      </a:dk1>
      <a:lt1>
        <a:srgbClr val="FFFFFF"/>
      </a:lt1>
      <a:dk2>
        <a:srgbClr val="1A48A4"/>
      </a:dk2>
      <a:lt2>
        <a:srgbClr val="C0C0C0"/>
      </a:lt2>
      <a:accent1>
        <a:srgbClr val="488FD6"/>
      </a:accent1>
      <a:accent2>
        <a:srgbClr val="319ABB"/>
      </a:accent2>
      <a:accent3>
        <a:srgbClr val="FFFFFF"/>
      </a:accent3>
      <a:accent4>
        <a:srgbClr val="272817"/>
      </a:accent4>
      <a:accent5>
        <a:srgbClr val="B1C6E8"/>
      </a:accent5>
      <a:accent6>
        <a:srgbClr val="2B8BA9"/>
      </a:accent6>
      <a:hlink>
        <a:srgbClr val="557B97"/>
      </a:hlink>
      <a:folHlink>
        <a:srgbClr val="A1A18B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sample 1">
        <a:dk1>
          <a:srgbClr val="30311D"/>
        </a:dk1>
        <a:lt1>
          <a:srgbClr val="FFFFFF"/>
        </a:lt1>
        <a:dk2>
          <a:srgbClr val="5B583B"/>
        </a:dk2>
        <a:lt2>
          <a:srgbClr val="DDDDDD"/>
        </a:lt2>
        <a:accent1>
          <a:srgbClr val="855BC3"/>
        </a:accent1>
        <a:accent2>
          <a:srgbClr val="5595C1"/>
        </a:accent2>
        <a:accent3>
          <a:srgbClr val="FFFFFF"/>
        </a:accent3>
        <a:accent4>
          <a:srgbClr val="272817"/>
        </a:accent4>
        <a:accent5>
          <a:srgbClr val="C2B5DE"/>
        </a:accent5>
        <a:accent6>
          <a:srgbClr val="4C87AF"/>
        </a:accent6>
        <a:hlink>
          <a:srgbClr val="557B97"/>
        </a:hlink>
        <a:folHlink>
          <a:srgbClr val="A1A18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000000"/>
        </a:dk1>
        <a:lt1>
          <a:srgbClr val="FFFFFF"/>
        </a:lt1>
        <a:dk2>
          <a:srgbClr val="702424"/>
        </a:dk2>
        <a:lt2>
          <a:srgbClr val="C0C0C0"/>
        </a:lt2>
        <a:accent1>
          <a:srgbClr val="5EB4B4"/>
        </a:accent1>
        <a:accent2>
          <a:srgbClr val="E49514"/>
        </a:accent2>
        <a:accent3>
          <a:srgbClr val="FFFFFF"/>
        </a:accent3>
        <a:accent4>
          <a:srgbClr val="000000"/>
        </a:accent4>
        <a:accent5>
          <a:srgbClr val="B6D6D6"/>
        </a:accent5>
        <a:accent6>
          <a:srgbClr val="CF8711"/>
        </a:accent6>
        <a:hlink>
          <a:srgbClr val="6E9349"/>
        </a:hlink>
        <a:folHlink>
          <a:srgbClr val="90A8B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30311D"/>
        </a:dk1>
        <a:lt1>
          <a:srgbClr val="FFFFFF"/>
        </a:lt1>
        <a:dk2>
          <a:srgbClr val="1A48A4"/>
        </a:dk2>
        <a:lt2>
          <a:srgbClr val="C0C0C0"/>
        </a:lt2>
        <a:accent1>
          <a:srgbClr val="488FD6"/>
        </a:accent1>
        <a:accent2>
          <a:srgbClr val="319ABB"/>
        </a:accent2>
        <a:accent3>
          <a:srgbClr val="FFFFFF"/>
        </a:accent3>
        <a:accent4>
          <a:srgbClr val="272817"/>
        </a:accent4>
        <a:accent5>
          <a:srgbClr val="B1C6E8"/>
        </a:accent5>
        <a:accent6>
          <a:srgbClr val="2B8BA9"/>
        </a:accent6>
        <a:hlink>
          <a:srgbClr val="557B97"/>
        </a:hlink>
        <a:folHlink>
          <a:srgbClr val="A1A18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235TGp_report_light_v2</Template>
  <TotalTime>2169</TotalTime>
  <Words>2779</Words>
  <Application>Microsoft Office PowerPoint</Application>
  <PresentationFormat>全屏显示(4:3)</PresentationFormat>
  <Paragraphs>411</Paragraphs>
  <Slides>53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62" baseType="lpstr">
      <vt:lpstr>黑体</vt:lpstr>
      <vt:lpstr>宋体</vt:lpstr>
      <vt:lpstr>微软雅黑</vt:lpstr>
      <vt:lpstr>Arial</vt:lpstr>
      <vt:lpstr>Cambria Math</vt:lpstr>
      <vt:lpstr>Times New Roman</vt:lpstr>
      <vt:lpstr>Verdana</vt:lpstr>
      <vt:lpstr>Wingdings</vt:lpstr>
      <vt:lpstr>sample</vt:lpstr>
      <vt:lpstr>Python数据分析与可视化</vt:lpstr>
      <vt:lpstr>第 5 章 Pandas数据载入与预处理</vt:lpstr>
      <vt:lpstr>5.1 数据载入</vt:lpstr>
      <vt:lpstr>5.1 数据载入</vt:lpstr>
      <vt:lpstr>5.1 数据载入</vt:lpstr>
      <vt:lpstr>5.1 数据载入</vt:lpstr>
      <vt:lpstr>5.1 数据载入</vt:lpstr>
      <vt:lpstr>5.1 数据载入</vt:lpstr>
      <vt:lpstr>5.1 数据载入</vt:lpstr>
      <vt:lpstr>5.1 数据载入</vt:lpstr>
      <vt:lpstr>5.1 数据载入</vt:lpstr>
      <vt:lpstr>5.1 数据载入</vt:lpstr>
      <vt:lpstr>5.2 合并数据</vt:lpstr>
      <vt:lpstr>5.2 合并数据</vt:lpstr>
      <vt:lpstr>5.2 合并数据</vt:lpstr>
      <vt:lpstr>5.2 合并数据</vt:lpstr>
      <vt:lpstr>5.2 合并数据</vt:lpstr>
      <vt:lpstr>5.2 合并数据</vt:lpstr>
      <vt:lpstr>5.2 合并数据</vt:lpstr>
      <vt:lpstr>5.3 数据清洗</vt:lpstr>
      <vt:lpstr>5.3 数据清洗</vt:lpstr>
      <vt:lpstr>5.3 数据清洗</vt:lpstr>
      <vt:lpstr>5.3 数据清洗</vt:lpstr>
      <vt:lpstr>5.3 数据清洗</vt:lpstr>
      <vt:lpstr>5.3 数据清洗</vt:lpstr>
      <vt:lpstr>5.3 数据清洗</vt:lpstr>
      <vt:lpstr>5.3 数据清洗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5.3 数据清洗</vt:lpstr>
      <vt:lpstr>5.3 数据清洗</vt:lpstr>
      <vt:lpstr>5.3 数据清洗</vt:lpstr>
      <vt:lpstr>5.3 数据清洗</vt:lpstr>
      <vt:lpstr>5.3 数据清洗</vt:lpstr>
      <vt:lpstr>5.3 数据清洗</vt:lpstr>
      <vt:lpstr>5.3 数据清洗</vt:lpstr>
      <vt:lpstr>5.3 数据清洗</vt:lpstr>
      <vt:lpstr>5.3 数据清洗</vt:lpstr>
      <vt:lpstr>5.3 数据清洗</vt:lpstr>
      <vt:lpstr>5.3 数据清洗</vt:lpstr>
      <vt:lpstr>5.3 数据清洗</vt:lpstr>
      <vt:lpstr>5.3 数据清洗</vt:lpstr>
      <vt:lpstr>5.4 数据标准化</vt:lpstr>
      <vt:lpstr>5.5 数据转换</vt:lpstr>
      <vt:lpstr>PowerPoint 演示文稿</vt:lpstr>
      <vt:lpstr>5.5 数据转换</vt:lpstr>
      <vt:lpstr>5.5 数据转换</vt:lpstr>
      <vt:lpstr>5.5 数据转换</vt:lpstr>
    </vt:vector>
  </TitlesOfParts>
  <Company>MS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USER-</dc:creator>
  <cp:lastModifiedBy>wx165@qq.com</cp:lastModifiedBy>
  <cp:revision>84</cp:revision>
  <dcterms:created xsi:type="dcterms:W3CDTF">2019-11-26T08:15:08Z</dcterms:created>
  <dcterms:modified xsi:type="dcterms:W3CDTF">2020-01-10T08:40:42Z</dcterms:modified>
</cp:coreProperties>
</file>