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1" r:id="rId1"/>
  </p:sldMasterIdLst>
  <p:notesMasterIdLst>
    <p:notesMasterId r:id="rId96"/>
  </p:notesMasterIdLst>
  <p:handoutMasterIdLst>
    <p:handoutMasterId r:id="rId97"/>
  </p:handoutMasterIdLst>
  <p:sldIdLst>
    <p:sldId id="505" r:id="rId2"/>
    <p:sldId id="367" r:id="rId3"/>
    <p:sldId id="356" r:id="rId4"/>
    <p:sldId id="370" r:id="rId5"/>
    <p:sldId id="543" r:id="rId6"/>
    <p:sldId id="372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55" r:id="rId19"/>
    <p:sldId id="556" r:id="rId20"/>
    <p:sldId id="557" r:id="rId21"/>
    <p:sldId id="558" r:id="rId22"/>
    <p:sldId id="559" r:id="rId23"/>
    <p:sldId id="560" r:id="rId24"/>
    <p:sldId id="561" r:id="rId25"/>
    <p:sldId id="562" r:id="rId26"/>
    <p:sldId id="563" r:id="rId27"/>
    <p:sldId id="564" r:id="rId28"/>
    <p:sldId id="565" r:id="rId29"/>
    <p:sldId id="566" r:id="rId30"/>
    <p:sldId id="567" r:id="rId31"/>
    <p:sldId id="568" r:id="rId32"/>
    <p:sldId id="569" r:id="rId33"/>
    <p:sldId id="570" r:id="rId34"/>
    <p:sldId id="571" r:id="rId35"/>
    <p:sldId id="572" r:id="rId36"/>
    <p:sldId id="573" r:id="rId37"/>
    <p:sldId id="574" r:id="rId38"/>
    <p:sldId id="575" r:id="rId39"/>
    <p:sldId id="576" r:id="rId40"/>
    <p:sldId id="577" r:id="rId41"/>
    <p:sldId id="578" r:id="rId42"/>
    <p:sldId id="579" r:id="rId43"/>
    <p:sldId id="580" r:id="rId44"/>
    <p:sldId id="581" r:id="rId45"/>
    <p:sldId id="582" r:id="rId46"/>
    <p:sldId id="583" r:id="rId47"/>
    <p:sldId id="584" r:id="rId48"/>
    <p:sldId id="585" r:id="rId49"/>
    <p:sldId id="586" r:id="rId50"/>
    <p:sldId id="587" r:id="rId51"/>
    <p:sldId id="588" r:id="rId52"/>
    <p:sldId id="589" r:id="rId53"/>
    <p:sldId id="590" r:id="rId54"/>
    <p:sldId id="591" r:id="rId55"/>
    <p:sldId id="592" r:id="rId56"/>
    <p:sldId id="593" r:id="rId57"/>
    <p:sldId id="594" r:id="rId58"/>
    <p:sldId id="595" r:id="rId59"/>
    <p:sldId id="596" r:id="rId60"/>
    <p:sldId id="598" r:id="rId61"/>
    <p:sldId id="597" r:id="rId62"/>
    <p:sldId id="599" r:id="rId63"/>
    <p:sldId id="600" r:id="rId64"/>
    <p:sldId id="601" r:id="rId65"/>
    <p:sldId id="602" r:id="rId66"/>
    <p:sldId id="603" r:id="rId67"/>
    <p:sldId id="604" r:id="rId68"/>
    <p:sldId id="605" r:id="rId69"/>
    <p:sldId id="606" r:id="rId70"/>
    <p:sldId id="607" r:id="rId71"/>
    <p:sldId id="608" r:id="rId72"/>
    <p:sldId id="609" r:id="rId73"/>
    <p:sldId id="610" r:id="rId74"/>
    <p:sldId id="611" r:id="rId75"/>
    <p:sldId id="612" r:id="rId76"/>
    <p:sldId id="614" r:id="rId77"/>
    <p:sldId id="616" r:id="rId78"/>
    <p:sldId id="617" r:id="rId79"/>
    <p:sldId id="618" r:id="rId80"/>
    <p:sldId id="619" r:id="rId81"/>
    <p:sldId id="620" r:id="rId82"/>
    <p:sldId id="621" r:id="rId83"/>
    <p:sldId id="622" r:id="rId84"/>
    <p:sldId id="623" r:id="rId85"/>
    <p:sldId id="624" r:id="rId86"/>
    <p:sldId id="615" r:id="rId87"/>
    <p:sldId id="625" r:id="rId88"/>
    <p:sldId id="626" r:id="rId89"/>
    <p:sldId id="627" r:id="rId90"/>
    <p:sldId id="613" r:id="rId91"/>
    <p:sldId id="628" r:id="rId92"/>
    <p:sldId id="629" r:id="rId93"/>
    <p:sldId id="630" r:id="rId94"/>
    <p:sldId id="631" r:id="rId95"/>
  </p:sldIdLst>
  <p:sldSz cx="9144000" cy="5715000" type="screen16x1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3300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946" autoAdjust="0"/>
    <p:restoredTop sz="96751" autoAdjust="0"/>
  </p:normalViewPr>
  <p:slideViewPr>
    <p:cSldViewPr>
      <p:cViewPr varScale="1">
        <p:scale>
          <a:sx n="127" d="100"/>
          <a:sy n="127" d="100"/>
        </p:scale>
        <p:origin x="2988" y="3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23082"/>
    </p:cViewPr>
  </p:sorterViewPr>
  <p:notesViewPr>
    <p:cSldViewPr>
      <p:cViewPr varScale="1">
        <p:scale>
          <a:sx n="81" d="100"/>
          <a:sy n="81" d="100"/>
        </p:scale>
        <p:origin x="-348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4A022-9962-4D4E-B0E3-3FF6D46508A0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3FA38-8035-4D70-A700-C94F332CBA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097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77AD1-AC92-4F66-A3F3-5D31E8EA33FC}" type="datetimeFigureOut">
              <a:rPr lang="zh-CN" altLang="en-US" smtClean="0"/>
              <a:t>2021/2/16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8B028E-FB7B-4D5A-8FDF-AD5C5E67CB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056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ChangeArrowheads="1"/>
          </p:cNvSpPr>
          <p:nvPr/>
        </p:nvSpPr>
        <p:spPr bwMode="white">
          <a:xfrm>
            <a:off x="0" y="5292"/>
            <a:ext cx="9144000" cy="2455333"/>
          </a:xfrm>
          <a:prstGeom prst="rect">
            <a:avLst/>
          </a:prstGeom>
          <a:solidFill>
            <a:srgbClr val="1F528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3" name="Freeform 21"/>
          <p:cNvSpPr>
            <a:spLocks/>
          </p:cNvSpPr>
          <p:nvPr/>
        </p:nvSpPr>
        <p:spPr bwMode="gray">
          <a:xfrm>
            <a:off x="-14288" y="1609990"/>
            <a:ext cx="9158288" cy="2088885"/>
          </a:xfrm>
          <a:custGeom>
            <a:avLst/>
            <a:gdLst/>
            <a:ahLst/>
            <a:cxnLst>
              <a:cxn ang="0">
                <a:pos x="0" y="465"/>
              </a:cxn>
              <a:cxn ang="0">
                <a:pos x="2916" y="18"/>
              </a:cxn>
              <a:cxn ang="0">
                <a:pos x="5769" y="475"/>
              </a:cxn>
              <a:cxn ang="0">
                <a:pos x="5766" y="1579"/>
              </a:cxn>
              <a:cxn ang="0">
                <a:pos x="6" y="1579"/>
              </a:cxn>
              <a:cxn ang="0">
                <a:pos x="0" y="465"/>
              </a:cxn>
            </a:cxnLst>
            <a:rect l="0" t="0" r="r" b="b"/>
            <a:pathLst>
              <a:path w="5769" h="1579">
                <a:moveTo>
                  <a:pt x="0" y="465"/>
                </a:moveTo>
                <a:cubicBezTo>
                  <a:pt x="722" y="228"/>
                  <a:pt x="1673" y="36"/>
                  <a:pt x="2916" y="18"/>
                </a:cubicBezTo>
                <a:cubicBezTo>
                  <a:pt x="4159" y="0"/>
                  <a:pt x="5348" y="247"/>
                  <a:pt x="5769" y="475"/>
                </a:cubicBezTo>
                <a:lnTo>
                  <a:pt x="5766" y="1579"/>
                </a:lnTo>
                <a:lnTo>
                  <a:pt x="6" y="1579"/>
                </a:lnTo>
                <a:lnTo>
                  <a:pt x="0" y="465"/>
                </a:lnTo>
                <a:close/>
              </a:path>
            </a:pathLst>
          </a:custGeom>
          <a:solidFill>
            <a:schemeClr val="tx1"/>
          </a:solidFill>
          <a:ln w="57150" cmpd="sng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4" name="Rectangle 18"/>
          <p:cNvSpPr>
            <a:spLocks noChangeArrowheads="1"/>
          </p:cNvSpPr>
          <p:nvPr/>
        </p:nvSpPr>
        <p:spPr bwMode="white">
          <a:xfrm>
            <a:off x="0" y="4111625"/>
            <a:ext cx="9163050" cy="1617928"/>
          </a:xfrm>
          <a:prstGeom prst="rect">
            <a:avLst/>
          </a:prstGeom>
          <a:solidFill>
            <a:srgbClr val="30A48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5" name="Freeform 19" descr="108a"/>
          <p:cNvSpPr>
            <a:spLocks/>
          </p:cNvSpPr>
          <p:nvPr/>
        </p:nvSpPr>
        <p:spPr bwMode="gray">
          <a:xfrm>
            <a:off x="-4763" y="1705240"/>
            <a:ext cx="9148763" cy="2323042"/>
          </a:xfrm>
          <a:custGeom>
            <a:avLst/>
            <a:gdLst/>
            <a:ahLst/>
            <a:cxnLst>
              <a:cxn ang="0">
                <a:pos x="0" y="586"/>
              </a:cxn>
              <a:cxn ang="0">
                <a:pos x="2929" y="18"/>
              </a:cxn>
              <a:cxn ang="0">
                <a:pos x="5763" y="593"/>
              </a:cxn>
              <a:cxn ang="0">
                <a:pos x="5763" y="1756"/>
              </a:cxn>
              <a:cxn ang="0">
                <a:pos x="0" y="1752"/>
              </a:cxn>
              <a:cxn ang="0">
                <a:pos x="0" y="586"/>
              </a:cxn>
            </a:cxnLst>
            <a:rect l="0" t="0" r="r" b="b"/>
            <a:pathLst>
              <a:path w="5763" h="1756">
                <a:moveTo>
                  <a:pt x="0" y="586"/>
                </a:moveTo>
                <a:cubicBezTo>
                  <a:pt x="693" y="340"/>
                  <a:pt x="1521" y="0"/>
                  <a:pt x="2929" y="18"/>
                </a:cubicBezTo>
                <a:cubicBezTo>
                  <a:pt x="4337" y="36"/>
                  <a:pt x="5292" y="322"/>
                  <a:pt x="5763" y="593"/>
                </a:cubicBezTo>
                <a:lnTo>
                  <a:pt x="5763" y="1756"/>
                </a:lnTo>
                <a:lnTo>
                  <a:pt x="0" y="1752"/>
                </a:lnTo>
                <a:lnTo>
                  <a:pt x="0" y="586"/>
                </a:lnTo>
                <a:close/>
              </a:path>
            </a:pathLst>
          </a:custGeom>
          <a:blipFill dpi="0" rotWithShape="1">
            <a:blip r:embed="rId2" cstate="print"/>
            <a:srcRect/>
            <a:stretch>
              <a:fillRect/>
            </a:stretch>
          </a:blipFill>
          <a:ln w="57150" cmpd="sng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6" name="Rectangle 20"/>
          <p:cNvSpPr>
            <a:spLocks noChangeArrowheads="1"/>
          </p:cNvSpPr>
          <p:nvPr/>
        </p:nvSpPr>
        <p:spPr bwMode="gray">
          <a:xfrm>
            <a:off x="0" y="4021667"/>
            <a:ext cx="9156700" cy="140229"/>
          </a:xfrm>
          <a:prstGeom prst="rect">
            <a:avLst/>
          </a:prstGeom>
          <a:gradFill rotWithShape="1">
            <a:gsLst>
              <a:gs pos="0">
                <a:srgbClr val="30A484"/>
              </a:gs>
              <a:gs pos="100000">
                <a:srgbClr val="30A484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79818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/>
          <a:lstStyle>
            <a:lvl1pPr>
              <a:buClrTx/>
              <a:defRPr sz="2200">
                <a:solidFill>
                  <a:srgbClr val="000000"/>
                </a:solidFill>
              </a:defRPr>
            </a:lvl1pPr>
            <a:lvl2pPr>
              <a:defRPr sz="2000">
                <a:solidFill>
                  <a:srgbClr val="000000"/>
                </a:solidFill>
              </a:defRPr>
            </a:lvl2pPr>
            <a:lvl3pPr>
              <a:defRPr sz="2000">
                <a:solidFill>
                  <a:srgbClr val="000000"/>
                </a:solidFill>
              </a:defRPr>
            </a:lvl3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82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5941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39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93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971601" y="1770044"/>
            <a:ext cx="7594059" cy="1791339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ctr">
              <a:defRPr sz="3600" b="0" baseline="0">
                <a:solidFill>
                  <a:srgbClr val="0000FF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6322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/>
          </p:nvPr>
        </p:nvSpPr>
        <p:spPr>
          <a:xfrm>
            <a:off x="683568" y="1129308"/>
            <a:ext cx="8053659" cy="4055893"/>
          </a:xfrm>
        </p:spPr>
        <p:txBody>
          <a:bodyPr>
            <a:normAutofit/>
          </a:bodyPr>
          <a:lstStyle>
            <a:lvl1pPr algn="just">
              <a:spcBef>
                <a:spcPts val="600"/>
              </a:spcBef>
              <a:spcAft>
                <a:spcPts val="600"/>
              </a:spcAft>
              <a:defRPr sz="2200" b="1" baseline="0">
                <a:solidFill>
                  <a:srgbClr val="000000"/>
                </a:solidFill>
                <a:effectLst/>
                <a:latin typeface="Calibri" panose="020F0502020204030204" pitchFamily="34" charset="0"/>
              </a:defRPr>
            </a:lvl1pPr>
            <a:lvl2pPr algn="just">
              <a:spcBef>
                <a:spcPts val="600"/>
              </a:spcBef>
              <a:spcAft>
                <a:spcPts val="600"/>
              </a:spcAft>
              <a:defRPr sz="2000" b="0" baseline="0">
                <a:solidFill>
                  <a:srgbClr val="000000"/>
                </a:solidFill>
                <a:effectLst/>
                <a:latin typeface="+mn-lt"/>
              </a:defRPr>
            </a:lvl2pPr>
            <a:lvl3pPr algn="just">
              <a:spcBef>
                <a:spcPts val="600"/>
              </a:spcBef>
              <a:spcAft>
                <a:spcPts val="600"/>
              </a:spcAft>
              <a:defRPr sz="2000"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3pPr>
            <a:lvl4pPr algn="just">
              <a:spcBef>
                <a:spcPts val="600"/>
              </a:spcBef>
              <a:spcAft>
                <a:spcPts val="600"/>
              </a:spcAft>
              <a:defRPr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4pPr>
            <a:lvl5pPr algn="just">
              <a:spcBef>
                <a:spcPts val="600"/>
              </a:spcBef>
              <a:spcAft>
                <a:spcPts val="600"/>
              </a:spcAft>
              <a:defRPr b="0" baseline="0">
                <a:solidFill>
                  <a:srgbClr val="000000"/>
                </a:solidFill>
                <a:effectLst/>
                <a:latin typeface="Cambria" panose="02040503050406030204" pitchFamily="18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  <a:endParaRPr lang="zh-CN" altLang="en-US" dirty="0" smtClean="0"/>
          </a:p>
        </p:txBody>
      </p:sp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1107969" y="156946"/>
            <a:ext cx="7676104" cy="540314"/>
          </a:xfrm>
          <a:prstGeom prst="rect">
            <a:avLst/>
          </a:prstGeom>
          <a:noFill/>
        </p:spPr>
        <p:txBody>
          <a:bodyPr>
            <a:normAutofit/>
          </a:bodyPr>
          <a:lstStyle>
            <a:lvl1pPr algn="l">
              <a:defRPr sz="3600" b="0" baseline="0">
                <a:solidFill>
                  <a:schemeClr val="bg1">
                    <a:lumMod val="95000"/>
                  </a:schemeClr>
                </a:solidFill>
                <a:effectLst/>
                <a:latin typeface="Calibri" panose="020F050202020403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556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15"/>
          <p:cNvGraphicFramePr>
            <a:graphicFrameLocks noChangeAspect="1"/>
          </p:cNvGraphicFramePr>
          <p:nvPr/>
        </p:nvGraphicFramePr>
        <p:xfrm>
          <a:off x="0" y="206375"/>
          <a:ext cx="9144000" cy="9630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9" name="Image" r:id="rId10" imgW="6311111" imgH="1155148" progId="Photoshop.Image.6">
                  <p:embed/>
                </p:oleObj>
              </mc:Choice>
              <mc:Fallback>
                <p:oleObj name="Image" r:id="rId10" imgW="6311111" imgH="1155148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06375"/>
                        <a:ext cx="9144000" cy="9630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0" name="Rectangle 16"/>
          <p:cNvSpPr>
            <a:spLocks noChangeArrowheads="1"/>
          </p:cNvSpPr>
          <p:nvPr/>
        </p:nvSpPr>
        <p:spPr bwMode="ltGray">
          <a:xfrm>
            <a:off x="0" y="5437188"/>
            <a:ext cx="9144000" cy="277813"/>
          </a:xfrm>
          <a:prstGeom prst="rect">
            <a:avLst/>
          </a:prstGeom>
          <a:solidFill>
            <a:srgbClr val="30A38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1" name="Rectangle 17"/>
          <p:cNvSpPr>
            <a:spLocks noChangeArrowheads="1"/>
          </p:cNvSpPr>
          <p:nvPr/>
        </p:nvSpPr>
        <p:spPr bwMode="white">
          <a:xfrm>
            <a:off x="0" y="0"/>
            <a:ext cx="9144000" cy="201083"/>
          </a:xfrm>
          <a:prstGeom prst="rect">
            <a:avLst/>
          </a:prstGeom>
          <a:solidFill>
            <a:srgbClr val="1F528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42" name="Freeform 18"/>
          <p:cNvSpPr>
            <a:spLocks/>
          </p:cNvSpPr>
          <p:nvPr/>
        </p:nvSpPr>
        <p:spPr bwMode="white">
          <a:xfrm>
            <a:off x="3176" y="803011"/>
            <a:ext cx="9140825" cy="384968"/>
          </a:xfrm>
          <a:custGeom>
            <a:avLst/>
            <a:gdLst/>
            <a:ahLst/>
            <a:cxnLst>
              <a:cxn ang="0">
                <a:pos x="0" y="290"/>
              </a:cxn>
              <a:cxn ang="0">
                <a:pos x="1" y="193"/>
              </a:cxn>
              <a:cxn ang="0">
                <a:pos x="1833" y="25"/>
              </a:cxn>
              <a:cxn ang="0">
                <a:pos x="3966" y="41"/>
              </a:cxn>
              <a:cxn ang="0">
                <a:pos x="5760" y="184"/>
              </a:cxn>
              <a:cxn ang="0">
                <a:pos x="5764" y="291"/>
              </a:cxn>
              <a:cxn ang="0">
                <a:pos x="0" y="290"/>
              </a:cxn>
            </a:cxnLst>
            <a:rect l="0" t="0" r="r" b="b"/>
            <a:pathLst>
              <a:path w="5764" h="291">
                <a:moveTo>
                  <a:pt x="0" y="290"/>
                </a:moveTo>
                <a:lnTo>
                  <a:pt x="1" y="193"/>
                </a:lnTo>
                <a:cubicBezTo>
                  <a:pt x="305" y="150"/>
                  <a:pt x="1172" y="50"/>
                  <a:pt x="1833" y="25"/>
                </a:cubicBezTo>
                <a:cubicBezTo>
                  <a:pt x="2494" y="0"/>
                  <a:pt x="3312" y="15"/>
                  <a:pt x="3966" y="41"/>
                </a:cubicBezTo>
                <a:cubicBezTo>
                  <a:pt x="4620" y="68"/>
                  <a:pt x="5460" y="142"/>
                  <a:pt x="5760" y="184"/>
                </a:cubicBezTo>
                <a:lnTo>
                  <a:pt x="5764" y="291"/>
                </a:lnTo>
                <a:lnTo>
                  <a:pt x="0" y="29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0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61521"/>
            <a:ext cx="8229600" cy="4108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6876256" y="541665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C7C6DBEA-7B4A-45F2-A823-46D6D2D5125A}" type="slidenum">
              <a:rPr lang="zh-CN" altLang="en-US" smtClean="0"/>
              <a:pPr algn="r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7" r:id="rId4"/>
    <p:sldLayoutId id="2147483678" r:id="rId5"/>
    <p:sldLayoutId id="2147483684" r:id="rId6"/>
    <p:sldLayoutId id="2147483685" r:id="rId7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rgbClr val="1481B8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115616" y="4513684"/>
            <a:ext cx="7594600" cy="864096"/>
          </a:xfrm>
          <a:prstGeom prst="rect">
            <a:avLst/>
          </a:prstGeom>
        </p:spPr>
        <p:txBody>
          <a:bodyPr/>
          <a:lstStyle/>
          <a:p>
            <a:r>
              <a:rPr lang="zh-CN" altLang="en-US" sz="3600" dirty="0" smtClean="0">
                <a:solidFill>
                  <a:srgbClr val="000000"/>
                </a:solidFill>
              </a:rPr>
              <a:t>第</a:t>
            </a:r>
            <a:r>
              <a:rPr lang="en-US" altLang="zh-CN" sz="3600" dirty="0" smtClean="0">
                <a:solidFill>
                  <a:srgbClr val="000000"/>
                </a:solidFill>
              </a:rPr>
              <a:t>1</a:t>
            </a:r>
            <a:r>
              <a:rPr lang="zh-CN" altLang="en-US" sz="3600" dirty="0" smtClean="0">
                <a:solidFill>
                  <a:srgbClr val="000000"/>
                </a:solidFill>
              </a:rPr>
              <a:t>章 </a:t>
            </a:r>
            <a:r>
              <a:rPr lang="en-US" altLang="zh-CN" sz="3600" dirty="0" smtClean="0">
                <a:solidFill>
                  <a:srgbClr val="000000"/>
                </a:solidFill>
              </a:rPr>
              <a:t>Python</a:t>
            </a:r>
            <a:r>
              <a:rPr lang="zh-CN" altLang="en-US" sz="3600" dirty="0" smtClean="0">
                <a:solidFill>
                  <a:srgbClr val="000000"/>
                </a:solidFill>
              </a:rPr>
              <a:t>语言基础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39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变量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变量需要使用内存</a:t>
            </a:r>
            <a:endParaRPr lang="en-US" altLang="zh-CN" dirty="0" smtClean="0"/>
          </a:p>
          <a:p>
            <a:r>
              <a:rPr lang="zh-CN" altLang="en-US" dirty="0" smtClean="0"/>
              <a:t>变量的三个属性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地址</a:t>
            </a:r>
            <a:endParaRPr lang="en-US" altLang="zh-CN" dirty="0" smtClean="0"/>
          </a:p>
          <a:p>
            <a:r>
              <a:rPr lang="en-US" altLang="zh-CN" dirty="0" smtClean="0"/>
              <a:t>Python</a:t>
            </a:r>
            <a:r>
              <a:rPr lang="zh-CN" altLang="en-US" dirty="0" smtClean="0"/>
              <a:t>变量无需定义即可直接赋值</a:t>
            </a:r>
            <a:endParaRPr lang="en-US" altLang="zh-CN" dirty="0" smtClean="0"/>
          </a:p>
          <a:p>
            <a:r>
              <a:rPr lang="en-US" altLang="zh-CN" dirty="0" smtClean="0"/>
              <a:t>Python</a:t>
            </a:r>
            <a:r>
              <a:rPr lang="zh-CN" altLang="en-US" dirty="0" smtClean="0"/>
              <a:t>解释器会根据赋值自动推导出变量的类型</a:t>
            </a:r>
            <a:endParaRPr lang="en-US" altLang="zh-CN" dirty="0" smtClean="0"/>
          </a:p>
          <a:p>
            <a:r>
              <a:rPr lang="en-US" altLang="zh-CN" dirty="0" smtClean="0"/>
              <a:t>Python</a:t>
            </a:r>
            <a:r>
              <a:rPr lang="zh-CN" altLang="en-US" dirty="0" smtClean="0"/>
              <a:t>变量的地址在赋值后可能发生变化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1791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数值类型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四种数值类型：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整型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int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/>
              <a:t>浮点</a:t>
            </a:r>
            <a:r>
              <a:rPr lang="zh-CN" altLang="en-US" dirty="0" smtClean="0"/>
              <a:t>型</a:t>
            </a:r>
            <a:r>
              <a:rPr lang="en-US" altLang="zh-CN" dirty="0" smtClean="0"/>
              <a:t>(float)</a:t>
            </a:r>
          </a:p>
          <a:p>
            <a:pPr lvl="1"/>
            <a:r>
              <a:rPr lang="zh-CN" altLang="en-US" dirty="0" smtClean="0"/>
              <a:t>复数型</a:t>
            </a:r>
            <a:r>
              <a:rPr lang="en-US" altLang="zh-CN" dirty="0" smtClean="0"/>
              <a:t>(complex)</a:t>
            </a:r>
          </a:p>
          <a:p>
            <a:pPr lvl="1"/>
            <a:r>
              <a:rPr lang="zh-CN" altLang="en-US" dirty="0"/>
              <a:t>布尔</a:t>
            </a:r>
            <a:r>
              <a:rPr lang="zh-CN" altLang="en-US" dirty="0" smtClean="0"/>
              <a:t>型</a:t>
            </a:r>
            <a:r>
              <a:rPr lang="en-US" altLang="zh-CN" dirty="0" smtClean="0"/>
              <a:t>(bool)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3049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整型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最简单且常用的</a:t>
            </a:r>
            <a:r>
              <a:rPr lang="zh-CN" altLang="en-US" dirty="0" smtClean="0"/>
              <a:t>数据类型</a:t>
            </a:r>
            <a:endParaRPr lang="en-US" altLang="zh-CN" dirty="0" smtClean="0"/>
          </a:p>
          <a:p>
            <a:r>
              <a:rPr lang="en-US" altLang="zh-CN" dirty="0"/>
              <a:t>Python</a:t>
            </a:r>
            <a:r>
              <a:rPr lang="zh-CN" altLang="en-US" dirty="0"/>
              <a:t>的整型使用时无须担心变量的</a:t>
            </a:r>
            <a:r>
              <a:rPr lang="zh-CN" altLang="en-US" dirty="0" smtClean="0"/>
              <a:t>“溢出”</a:t>
            </a:r>
            <a:endParaRPr lang="en-US" altLang="zh-CN" dirty="0" smtClean="0"/>
          </a:p>
          <a:p>
            <a:pPr lvl="1"/>
            <a:r>
              <a:rPr lang="zh-CN" altLang="en-US" dirty="0"/>
              <a:t>随着整型变量值的大小而动态改变所用内存的</a:t>
            </a:r>
            <a:r>
              <a:rPr lang="zh-CN" altLang="en-US" dirty="0" smtClean="0"/>
              <a:t>大小</a:t>
            </a:r>
            <a:endParaRPr lang="en-US" altLang="zh-CN" dirty="0" smtClean="0"/>
          </a:p>
          <a:p>
            <a:r>
              <a:rPr lang="zh-CN" altLang="en-US" dirty="0" smtClean="0"/>
              <a:t>整型的运算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除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乘方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求余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4943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浮点型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浮点型会出现舍入误差</a:t>
            </a:r>
            <a:endParaRPr lang="en-US" altLang="zh-CN" dirty="0" smtClean="0"/>
          </a:p>
          <a:p>
            <a:r>
              <a:rPr lang="zh-CN" altLang="en-US" dirty="0" smtClean="0"/>
              <a:t>计算机表示浮点数“先天不足”</a:t>
            </a:r>
            <a:endParaRPr lang="en-US" altLang="zh-CN" dirty="0" smtClean="0"/>
          </a:p>
          <a:p>
            <a:r>
              <a:rPr lang="zh-CN" altLang="en-US" dirty="0" smtClean="0"/>
              <a:t>下面两个语句结果不等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print(0.1 </a:t>
            </a:r>
            <a:r>
              <a:rPr lang="en-US" altLang="zh-CN" dirty="0"/>
              <a:t>* 26)			#0.1</a:t>
            </a:r>
            <a:r>
              <a:rPr lang="zh-CN" altLang="en-US" dirty="0"/>
              <a:t>乘以</a:t>
            </a:r>
            <a:r>
              <a:rPr lang="en-US" altLang="zh-CN" dirty="0"/>
              <a:t>26</a:t>
            </a:r>
          </a:p>
          <a:p>
            <a:pPr lvl="1"/>
            <a:r>
              <a:rPr lang="en-US" altLang="zh-CN" dirty="0"/>
              <a:t>print(0.1 + 0.1 + 0.1 + 0.1 + 0.1 + 0.1 + 0.1 + 0.1 + 0.1 + 0.1 + 0.1 + 0.1 + 0.1 + 0.1 + 0.1 + 0.1 + 0.1 + 0.1 + 0.1 + 0.1 + 0.1 + 0.1 + 0.1 + 0.1 + 0.1 + 0.1)	 #26</a:t>
            </a:r>
            <a:r>
              <a:rPr lang="zh-CN" altLang="en-US" dirty="0"/>
              <a:t>个</a:t>
            </a:r>
            <a:r>
              <a:rPr lang="en-US" altLang="zh-CN" dirty="0"/>
              <a:t>0.1</a:t>
            </a:r>
            <a:r>
              <a:rPr lang="zh-CN" altLang="en-US" dirty="0"/>
              <a:t>连加</a:t>
            </a:r>
          </a:p>
          <a:p>
            <a:r>
              <a:rPr lang="zh-CN" altLang="en-US" dirty="0" smtClean="0"/>
              <a:t>判断两个浮点数相等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求二者差的绝对值，判断是否小于一个很小的值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2118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复数型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复数由实部和虚部</a:t>
            </a:r>
            <a:r>
              <a:rPr lang="zh-CN" altLang="en-US" dirty="0" smtClean="0"/>
              <a:t>组成</a:t>
            </a:r>
            <a:endParaRPr lang="en-US" altLang="zh-CN" dirty="0" smtClean="0"/>
          </a:p>
          <a:p>
            <a:pPr lvl="1"/>
            <a:r>
              <a:rPr lang="en-US" altLang="zh-CN" dirty="0"/>
              <a:t>a + </a:t>
            </a:r>
            <a:r>
              <a:rPr lang="en-US" altLang="zh-CN" dirty="0" err="1"/>
              <a:t>bj</a:t>
            </a:r>
            <a:endParaRPr lang="en-US" altLang="zh-CN" dirty="0"/>
          </a:p>
          <a:p>
            <a:pPr lvl="1"/>
            <a:r>
              <a:rPr lang="zh-CN" altLang="en-US" dirty="0"/>
              <a:t>其中</a:t>
            </a:r>
            <a:r>
              <a:rPr lang="en-US" altLang="zh-CN" dirty="0"/>
              <a:t>a </a:t>
            </a:r>
            <a:r>
              <a:rPr lang="zh-CN" altLang="en-US" dirty="0"/>
              <a:t>表示实部，</a:t>
            </a:r>
            <a:r>
              <a:rPr lang="en-US" altLang="zh-CN" dirty="0"/>
              <a:t>b </a:t>
            </a:r>
            <a:r>
              <a:rPr lang="zh-CN" altLang="en-US" dirty="0"/>
              <a:t>表示</a:t>
            </a:r>
            <a:r>
              <a:rPr lang="zh-CN" altLang="en-US" dirty="0" smtClean="0"/>
              <a:t>虚部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real</a:t>
            </a:r>
            <a:r>
              <a:rPr lang="zh-CN" altLang="en-US" dirty="0"/>
              <a:t>属性可以得到复数的</a:t>
            </a:r>
            <a:r>
              <a:rPr lang="zh-CN" altLang="en-US" dirty="0" smtClean="0"/>
              <a:t>实部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imag</a:t>
            </a:r>
            <a:r>
              <a:rPr lang="zh-CN" altLang="en-US" dirty="0"/>
              <a:t>属性可以得到复数的</a:t>
            </a:r>
            <a:r>
              <a:rPr lang="zh-CN" altLang="en-US" dirty="0" smtClean="0"/>
              <a:t>虚部</a:t>
            </a:r>
            <a:endParaRPr lang="en-US" altLang="zh-CN" dirty="0"/>
          </a:p>
          <a:p>
            <a:pPr lvl="1"/>
            <a:r>
              <a:rPr lang="en-US" altLang="zh-CN" dirty="0" smtClean="0"/>
              <a:t>conjugate</a:t>
            </a:r>
            <a:r>
              <a:rPr lang="zh-CN" altLang="en-US" dirty="0"/>
              <a:t>方法可以得到当前对象的</a:t>
            </a:r>
            <a:r>
              <a:rPr lang="zh-CN" altLang="en-US" dirty="0" smtClean="0"/>
              <a:t>共轭复数</a:t>
            </a:r>
            <a:endParaRPr lang="en-US" altLang="zh-CN" dirty="0" smtClean="0"/>
          </a:p>
          <a:p>
            <a:r>
              <a:rPr lang="zh-CN" altLang="en-US" dirty="0"/>
              <a:t>复数直接支持加、减、乘、除和乘方数学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r>
              <a:rPr lang="zh-CN" altLang="en-US" dirty="0" smtClean="0"/>
              <a:t>对</a:t>
            </a:r>
            <a:r>
              <a:rPr lang="zh-CN" altLang="en-US" dirty="0"/>
              <a:t>复数执行复杂的数学运算，需要引入</a:t>
            </a:r>
            <a:r>
              <a:rPr lang="en-US" altLang="zh-CN" dirty="0" err="1"/>
              <a:t>cmath</a:t>
            </a:r>
            <a:r>
              <a:rPr lang="zh-CN" altLang="en-US" dirty="0"/>
              <a:t>模块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73788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布尔型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只有两个值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True</a:t>
            </a:r>
          </a:p>
          <a:p>
            <a:pPr lvl="1"/>
            <a:r>
              <a:rPr lang="en-US" altLang="zh-CN" dirty="0" smtClean="0"/>
              <a:t>False</a:t>
            </a:r>
          </a:p>
          <a:p>
            <a:r>
              <a:rPr lang="zh-CN" altLang="en-US" dirty="0" smtClean="0"/>
              <a:t>布尔型和数字进行数学运算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1+True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030246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字符串是数值型之外使用最多的</a:t>
            </a:r>
            <a:r>
              <a:rPr lang="zh-CN" altLang="en-US" dirty="0" smtClean="0"/>
              <a:t>数据类型</a:t>
            </a:r>
            <a:endParaRPr lang="en-US" altLang="zh-CN" dirty="0" smtClean="0"/>
          </a:p>
          <a:p>
            <a:r>
              <a:rPr lang="en-US" altLang="zh-CN" dirty="0"/>
              <a:t>Python</a:t>
            </a:r>
            <a:r>
              <a:rPr lang="zh-CN" altLang="en-US" dirty="0"/>
              <a:t>的字符串明显的</a:t>
            </a:r>
            <a:r>
              <a:rPr lang="zh-CN" altLang="en-US" dirty="0" smtClean="0"/>
              <a:t>特色</a:t>
            </a:r>
            <a:endParaRPr lang="en-US" altLang="zh-CN" dirty="0"/>
          </a:p>
          <a:p>
            <a:pPr lvl="1"/>
            <a:r>
              <a:rPr lang="zh-CN" altLang="en-US" dirty="0" smtClean="0"/>
              <a:t>多样</a:t>
            </a:r>
            <a:r>
              <a:rPr lang="zh-CN" altLang="en-US" dirty="0"/>
              <a:t>的书写</a:t>
            </a:r>
            <a:r>
              <a:rPr lang="zh-CN" altLang="en-US" dirty="0" smtClean="0"/>
              <a:t>方式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负索引</a:t>
            </a:r>
            <a:endParaRPr lang="en-US" altLang="zh-CN" dirty="0"/>
          </a:p>
          <a:p>
            <a:pPr lvl="1"/>
            <a:r>
              <a:rPr lang="zh-CN" altLang="en-US" dirty="0" smtClean="0"/>
              <a:t>灵活</a:t>
            </a:r>
            <a:r>
              <a:rPr lang="zh-CN" altLang="en-US" dirty="0"/>
              <a:t>的</a:t>
            </a:r>
            <a:r>
              <a:rPr lang="zh-CN" altLang="en-US" dirty="0" smtClean="0"/>
              <a:t>切片</a:t>
            </a:r>
            <a:endParaRPr lang="en-US" altLang="zh-CN" dirty="0" smtClean="0"/>
          </a:p>
          <a:p>
            <a:r>
              <a:rPr lang="zh-CN" altLang="en-US" dirty="0"/>
              <a:t>字符串是不可修改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zh-CN" altLang="en-US" dirty="0" smtClean="0"/>
              <a:t>如果</a:t>
            </a:r>
            <a:r>
              <a:rPr lang="zh-CN" altLang="en-US" dirty="0"/>
              <a:t>需要对字符串进行修改，实质是得到一个新的</a:t>
            </a:r>
            <a:r>
              <a:rPr lang="zh-CN" altLang="en-US" dirty="0" smtClean="0"/>
              <a:t>字符串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381755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字符串常量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四种方式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单引号</a:t>
            </a:r>
            <a:endParaRPr lang="en-US" altLang="zh-CN" dirty="0" smtClean="0"/>
          </a:p>
          <a:p>
            <a:pPr lvl="2"/>
            <a:r>
              <a:rPr lang="en-US" altLang="zh-CN" dirty="0"/>
              <a:t>'hello'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双引号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"</a:t>
            </a:r>
            <a:r>
              <a:rPr lang="en-US" altLang="zh-CN" dirty="0"/>
              <a:t>I'm a student."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三</a:t>
            </a:r>
            <a:r>
              <a:rPr lang="zh-CN" altLang="en-US" dirty="0"/>
              <a:t>个</a:t>
            </a:r>
            <a:r>
              <a:rPr lang="zh-CN" altLang="en-US" dirty="0" smtClean="0"/>
              <a:t>单引号</a:t>
            </a:r>
            <a:endParaRPr lang="en-US" altLang="zh-CN" dirty="0" smtClean="0"/>
          </a:p>
          <a:p>
            <a:pPr lvl="2"/>
            <a:endParaRPr lang="en-US" altLang="zh-CN" dirty="0" smtClean="0"/>
          </a:p>
          <a:p>
            <a:pPr lvl="1"/>
            <a:r>
              <a:rPr lang="zh-CN" altLang="en-US" dirty="0" smtClean="0"/>
              <a:t>三</a:t>
            </a:r>
            <a:r>
              <a:rPr lang="zh-CN" altLang="en-US" dirty="0"/>
              <a:t>个</a:t>
            </a:r>
            <a:r>
              <a:rPr lang="zh-CN" altLang="en-US" dirty="0" smtClean="0"/>
              <a:t>双引号</a:t>
            </a:r>
            <a:endParaRPr lang="en-US" altLang="zh-CN" dirty="0" smtClean="0"/>
          </a:p>
          <a:p>
            <a:pPr lvl="2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4471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转义符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反斜杠</a:t>
            </a:r>
            <a:r>
              <a:rPr lang="en-US" altLang="zh-CN" dirty="0"/>
              <a:t>'\'</a:t>
            </a:r>
            <a:r>
              <a:rPr lang="zh-CN" altLang="en-US" dirty="0"/>
              <a:t>是转义</a:t>
            </a:r>
            <a:r>
              <a:rPr lang="zh-CN" altLang="en-US" dirty="0" smtClean="0"/>
              <a:t>符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字符串常量前面写一个</a:t>
            </a:r>
            <a:r>
              <a:rPr lang="en-US" altLang="zh-CN" dirty="0"/>
              <a:t>r</a:t>
            </a:r>
            <a:r>
              <a:rPr lang="zh-CN" altLang="en-US" dirty="0"/>
              <a:t>抑制</a:t>
            </a:r>
            <a:r>
              <a:rPr lang="zh-CN" altLang="en-US" dirty="0" smtClean="0"/>
              <a:t>转义</a:t>
            </a:r>
            <a:endParaRPr lang="en-US" altLang="zh-CN" dirty="0" smtClean="0"/>
          </a:p>
          <a:p>
            <a:pPr lvl="1"/>
            <a:r>
              <a:rPr lang="en-US" altLang="zh-CN" dirty="0"/>
              <a:t>print("C:\\Users\\Public\\Downloads")</a:t>
            </a:r>
          </a:p>
          <a:p>
            <a:pPr lvl="1"/>
            <a:r>
              <a:rPr lang="en-US" altLang="zh-CN" dirty="0"/>
              <a:t>print(</a:t>
            </a:r>
            <a:r>
              <a:rPr lang="en-US" altLang="zh-CN" dirty="0" err="1"/>
              <a:t>r"C</a:t>
            </a:r>
            <a:r>
              <a:rPr lang="en-US" altLang="zh-CN" dirty="0"/>
              <a:t>:\Users\Public\Downloads")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558219"/>
              </p:ext>
            </p:extLst>
          </p:nvPr>
        </p:nvGraphicFramePr>
        <p:xfrm>
          <a:off x="1763688" y="1777380"/>
          <a:ext cx="4346153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79061">
                  <a:extLst>
                    <a:ext uri="{9D8B030D-6E8A-4147-A177-3AD203B41FA5}">
                      <a16:colId xmlns:a16="http://schemas.microsoft.com/office/drawing/2014/main" val="1129622992"/>
                    </a:ext>
                  </a:extLst>
                </a:gridCol>
                <a:gridCol w="2667092">
                  <a:extLst>
                    <a:ext uri="{9D8B030D-6E8A-4147-A177-3AD203B41FA5}">
                      <a16:colId xmlns:a16="http://schemas.microsoft.com/office/drawing/2014/main" val="3395193034"/>
                    </a:ext>
                  </a:extLst>
                </a:gridCol>
              </a:tblGrid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转义表示形式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描述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0383658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\\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反斜杠符号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3710394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\'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单引号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7399179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\"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双引号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1461266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\b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退格</a:t>
                      </a:r>
                      <a:r>
                        <a:rPr lang="en-US" sz="1600" kern="100" dirty="0">
                          <a:effectLst/>
                        </a:rPr>
                        <a:t>(Backspace)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3293631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\n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换行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3386962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\v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纵向制表符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9173018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\t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横向制表符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54062480"/>
                  </a:ext>
                </a:extLst>
              </a:tr>
              <a:tr h="196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\r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回车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5425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28253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字符串索引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正向索引从</a:t>
            </a:r>
            <a:r>
              <a:rPr lang="en-US" altLang="zh-CN" dirty="0" smtClean="0"/>
              <a:t>0</a:t>
            </a:r>
            <a:r>
              <a:rPr lang="zh-CN" altLang="en-US" dirty="0" smtClean="0"/>
              <a:t>开始</a:t>
            </a:r>
            <a:endParaRPr lang="en-US" altLang="zh-CN" dirty="0" smtClean="0"/>
          </a:p>
          <a:p>
            <a:r>
              <a:rPr lang="zh-CN" altLang="en-US" dirty="0" smtClean="0"/>
              <a:t>负索引从</a:t>
            </a:r>
            <a:r>
              <a:rPr lang="en-US" altLang="zh-CN" dirty="0" smtClean="0"/>
              <a:t>-1</a:t>
            </a:r>
            <a:r>
              <a:rPr lang="zh-CN" altLang="en-US" dirty="0" smtClean="0"/>
              <a:t>开始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 descr="C:\Users\xxzhu\AppData\Local\Microsoft\Windows\Temporary Internet Files\Content.MSO\5DDF7929.tmp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53444"/>
            <a:ext cx="3744416" cy="22302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8118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主要学习内容</a:t>
            </a:r>
            <a:endParaRPr lang="zh-CN" altLang="en-US" dirty="0"/>
          </a:p>
        </p:txBody>
      </p:sp>
      <p:sp>
        <p:nvSpPr>
          <p:cNvPr id="5" name="圆角矩形 4"/>
          <p:cNvSpPr/>
          <p:nvPr/>
        </p:nvSpPr>
        <p:spPr>
          <a:xfrm>
            <a:off x="2473331" y="1996597"/>
            <a:ext cx="5350745" cy="540060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800" b="1" dirty="0" smtClean="0">
                <a:solidFill>
                  <a:srgbClr val="000000"/>
                </a:solidFill>
              </a:rPr>
              <a:t>Python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基础知识</a:t>
            </a:r>
            <a:endParaRPr lang="zh-CN" altLang="en-US" sz="2800" b="1" dirty="0">
              <a:solidFill>
                <a:srgbClr val="00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731623" y="1996597"/>
            <a:ext cx="654003" cy="5400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1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728955" y="2776348"/>
            <a:ext cx="654003" cy="540337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black"/>
                </a:solidFill>
              </a:rPr>
              <a:t>2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473331" y="2770226"/>
            <a:ext cx="5350745" cy="546459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800" b="1" dirty="0" smtClean="0">
                <a:solidFill>
                  <a:prstClr val="black"/>
                </a:solidFill>
              </a:rPr>
              <a:t>Python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面向对象编程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742058" y="3577579"/>
            <a:ext cx="654003" cy="540060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mtClean="0">
                <a:solidFill>
                  <a:prstClr val="black"/>
                </a:solidFill>
              </a:rPr>
              <a:t>3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83768" y="3577580"/>
            <a:ext cx="5350745" cy="546459"/>
          </a:xfrm>
          <a:prstGeom prst="roundRect">
            <a:avLst/>
          </a:prstGeom>
          <a:gradFill>
            <a:gsLst>
              <a:gs pos="0">
                <a:schemeClr val="accent5">
                  <a:tint val="100000"/>
                  <a:shade val="100000"/>
                  <a:satMod val="130000"/>
                </a:schemeClr>
              </a:gs>
              <a:gs pos="100000">
                <a:schemeClr val="accent5">
                  <a:tint val="50000"/>
                  <a:shade val="100000"/>
                  <a:satMod val="350000"/>
                </a:schemeClr>
              </a:gs>
            </a:gsLst>
            <a:lin ang="16200000" scaled="0"/>
          </a:gra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800" b="1" dirty="0">
                <a:solidFill>
                  <a:prstClr val="black"/>
                </a:solidFill>
              </a:rPr>
              <a:t>数据结构和算法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相关模块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0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字符串切片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切片可以非常方便地得到字符串的子串或者子串的</a:t>
            </a:r>
            <a:r>
              <a:rPr lang="zh-CN" altLang="en-US" dirty="0" smtClean="0"/>
              <a:t>变形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字符串</a:t>
            </a:r>
            <a:r>
              <a:rPr lang="en-US" altLang="zh-CN" dirty="0" smtClean="0"/>
              <a:t>[</a:t>
            </a:r>
            <a:r>
              <a:rPr lang="zh-CN" altLang="en-US" dirty="0" smtClean="0"/>
              <a:t>起点：终点：步长</a:t>
            </a:r>
            <a:r>
              <a:rPr lang="en-US" altLang="zh-CN" dirty="0" smtClean="0"/>
              <a:t>]</a:t>
            </a:r>
          </a:p>
          <a:p>
            <a:r>
              <a:rPr lang="zh-CN" altLang="en-US" dirty="0" smtClean="0"/>
              <a:t>切片例子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str1</a:t>
            </a:r>
            <a:r>
              <a:rPr lang="en-US" altLang="zh-CN" dirty="0"/>
              <a:t>="Soochow"</a:t>
            </a:r>
          </a:p>
          <a:p>
            <a:pPr lvl="1"/>
            <a:r>
              <a:rPr lang="en-US" altLang="zh-CN" dirty="0"/>
              <a:t>print(str1[2 : 4 : 1])	#</a:t>
            </a:r>
            <a:r>
              <a:rPr lang="zh-CN" altLang="en-US" dirty="0"/>
              <a:t>对第</a:t>
            </a:r>
            <a:r>
              <a:rPr lang="en-US" altLang="zh-CN" dirty="0"/>
              <a:t>2</a:t>
            </a:r>
            <a:r>
              <a:rPr lang="zh-CN" altLang="en-US" dirty="0"/>
              <a:t>个和第</a:t>
            </a:r>
            <a:r>
              <a:rPr lang="en-US" altLang="zh-CN" dirty="0"/>
              <a:t>3</a:t>
            </a:r>
            <a:r>
              <a:rPr lang="zh-CN" altLang="en-US" dirty="0"/>
              <a:t>个字符切片</a:t>
            </a:r>
          </a:p>
          <a:p>
            <a:pPr lvl="1"/>
            <a:r>
              <a:rPr lang="en-US" altLang="zh-CN" dirty="0"/>
              <a:t>print(str1[2 : 4 :]) 	</a:t>
            </a:r>
            <a:r>
              <a:rPr lang="en-US" altLang="zh-CN" dirty="0" smtClean="0"/>
              <a:t>	#</a:t>
            </a:r>
            <a:r>
              <a:rPr lang="zh-CN" altLang="en-US" dirty="0"/>
              <a:t>对第</a:t>
            </a:r>
            <a:r>
              <a:rPr lang="en-US" altLang="zh-CN" dirty="0"/>
              <a:t>2</a:t>
            </a:r>
            <a:r>
              <a:rPr lang="zh-CN" altLang="en-US" dirty="0"/>
              <a:t>个和第</a:t>
            </a:r>
            <a:r>
              <a:rPr lang="en-US" altLang="zh-CN" dirty="0"/>
              <a:t>3</a:t>
            </a:r>
            <a:r>
              <a:rPr lang="zh-CN" altLang="en-US" dirty="0"/>
              <a:t>个字符切片</a:t>
            </a:r>
          </a:p>
          <a:p>
            <a:pPr lvl="1"/>
            <a:r>
              <a:rPr lang="en-US" altLang="zh-CN" dirty="0"/>
              <a:t>print(str1[: : 2])  	</a:t>
            </a:r>
            <a:r>
              <a:rPr lang="en-US" altLang="zh-CN" dirty="0" smtClean="0"/>
              <a:t>	#</a:t>
            </a:r>
            <a:r>
              <a:rPr lang="zh-CN" altLang="en-US" dirty="0"/>
              <a:t>从头到尾，每隔一个字符切片</a:t>
            </a:r>
          </a:p>
          <a:p>
            <a:pPr lvl="1"/>
            <a:r>
              <a:rPr lang="en-US" altLang="zh-CN" dirty="0"/>
              <a:t>print(str1[: : -1]) 	</a:t>
            </a:r>
            <a:r>
              <a:rPr lang="en-US" altLang="zh-CN" dirty="0" smtClean="0"/>
              <a:t>	#</a:t>
            </a:r>
            <a:r>
              <a:rPr lang="zh-CN" altLang="en-US" dirty="0"/>
              <a:t>通过切片得到字符串的逆序串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559020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字符串常见操作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字符串连接</a:t>
            </a:r>
            <a:endParaRPr lang="en-US" altLang="zh-CN" dirty="0" smtClean="0"/>
          </a:p>
          <a:p>
            <a:pPr lvl="1"/>
            <a:r>
              <a:rPr lang="en-US" altLang="zh-CN" dirty="0"/>
              <a:t>print('Soochow' + " University")  </a:t>
            </a:r>
            <a:r>
              <a:rPr lang="en-US" altLang="zh-CN" dirty="0" smtClean="0"/>
              <a:t>	#</a:t>
            </a:r>
            <a:r>
              <a:rPr lang="zh-CN" altLang="en-US" dirty="0"/>
              <a:t>字符串连接</a:t>
            </a:r>
            <a:endParaRPr lang="en-US" altLang="zh-CN" dirty="0"/>
          </a:p>
          <a:p>
            <a:r>
              <a:rPr lang="zh-CN" altLang="en-US" dirty="0" smtClean="0"/>
              <a:t>字符串重复</a:t>
            </a:r>
            <a:endParaRPr lang="en-US" altLang="zh-CN" dirty="0" smtClean="0"/>
          </a:p>
          <a:p>
            <a:pPr lvl="1"/>
            <a:r>
              <a:rPr lang="en-US" altLang="zh-CN" dirty="0"/>
              <a:t>print("dog" * 3)               </a:t>
            </a:r>
            <a:r>
              <a:rPr lang="en-US" altLang="zh-CN" dirty="0" smtClean="0"/>
              <a:t>		#</a:t>
            </a:r>
            <a:r>
              <a:rPr lang="zh-CN" altLang="en-US" dirty="0"/>
              <a:t>字符串重复</a:t>
            </a:r>
            <a:r>
              <a:rPr lang="en-US" altLang="zh-CN" dirty="0"/>
              <a:t>3</a:t>
            </a:r>
            <a:r>
              <a:rPr lang="zh-CN" altLang="en-US" dirty="0" smtClean="0"/>
              <a:t>次</a:t>
            </a:r>
            <a:endParaRPr lang="en-US" altLang="zh-CN" dirty="0" smtClean="0"/>
          </a:p>
          <a:p>
            <a:r>
              <a:rPr lang="zh-CN" altLang="en-US" dirty="0" smtClean="0"/>
              <a:t>得到字符内码</a:t>
            </a:r>
            <a:endParaRPr lang="en-US" altLang="zh-CN" dirty="0" smtClean="0"/>
          </a:p>
          <a:p>
            <a:pPr lvl="1"/>
            <a:r>
              <a:rPr lang="en-US" altLang="zh-CN" dirty="0"/>
              <a:t>print(</a:t>
            </a:r>
            <a:r>
              <a:rPr lang="en-US" altLang="zh-CN" dirty="0" err="1"/>
              <a:t>ord</a:t>
            </a:r>
            <a:r>
              <a:rPr lang="en-US" altLang="zh-CN" dirty="0"/>
              <a:t>('A'))                </a:t>
            </a:r>
            <a:r>
              <a:rPr lang="en-US" altLang="zh-CN" dirty="0" smtClean="0"/>
              <a:t>		#</a:t>
            </a:r>
            <a:r>
              <a:rPr lang="zh-CN" altLang="en-US" dirty="0" smtClean="0"/>
              <a:t>得到</a:t>
            </a:r>
            <a:r>
              <a:rPr lang="en-US" altLang="zh-CN" dirty="0"/>
              <a:t>'A'</a:t>
            </a:r>
            <a:r>
              <a:rPr lang="zh-CN" altLang="en-US" dirty="0" smtClean="0"/>
              <a:t>的</a:t>
            </a:r>
            <a:r>
              <a:rPr lang="zh-CN" altLang="en-US" dirty="0"/>
              <a:t>内</a:t>
            </a:r>
            <a:r>
              <a:rPr lang="zh-CN" altLang="en-US" dirty="0" smtClean="0"/>
              <a:t>码</a:t>
            </a:r>
            <a:endParaRPr lang="en-US" altLang="zh-CN" dirty="0" smtClean="0"/>
          </a:p>
          <a:p>
            <a:r>
              <a:rPr lang="zh-CN" altLang="en-US" dirty="0" smtClean="0"/>
              <a:t>根据内码得到字符</a:t>
            </a:r>
            <a:endParaRPr lang="en-US" altLang="zh-CN" dirty="0" smtClean="0"/>
          </a:p>
          <a:p>
            <a:pPr lvl="1"/>
            <a:r>
              <a:rPr lang="en-US" altLang="zh-CN" dirty="0"/>
              <a:t>print(</a:t>
            </a:r>
            <a:r>
              <a:rPr lang="en-US" altLang="zh-CN" dirty="0" err="1"/>
              <a:t>chr</a:t>
            </a:r>
            <a:r>
              <a:rPr lang="en-US" altLang="zh-CN" dirty="0"/>
              <a:t>(97))                </a:t>
            </a:r>
            <a:r>
              <a:rPr lang="en-US" altLang="zh-CN" dirty="0" smtClean="0"/>
              <a:t>		#</a:t>
            </a:r>
            <a:r>
              <a:rPr lang="zh-CN" altLang="en-US" dirty="0"/>
              <a:t>得到</a:t>
            </a:r>
            <a:r>
              <a:rPr lang="en-US" altLang="zh-CN" dirty="0"/>
              <a:t>97</a:t>
            </a:r>
            <a:r>
              <a:rPr lang="zh-CN" altLang="en-US" dirty="0"/>
              <a:t>作为内码所对应的字符</a:t>
            </a:r>
          </a:p>
        </p:txBody>
      </p:sp>
    </p:spTree>
    <p:extLst>
      <p:ext uri="{BB962C8B-B14F-4D97-AF65-F5344CB8AC3E}">
        <p14:creationId xmlns:p14="http://schemas.microsoft.com/office/powerpoint/2010/main" val="32728689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字符串常用方法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4117960"/>
              </p:ext>
            </p:extLst>
          </p:nvPr>
        </p:nvGraphicFramePr>
        <p:xfrm>
          <a:off x="492912" y="985292"/>
          <a:ext cx="7895512" cy="4392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1061">
                  <a:extLst>
                    <a:ext uri="{9D8B030D-6E8A-4147-A177-3AD203B41FA5}">
                      <a16:colId xmlns:a16="http://schemas.microsoft.com/office/drawing/2014/main" val="1621280479"/>
                    </a:ext>
                  </a:extLst>
                </a:gridCol>
                <a:gridCol w="5644451">
                  <a:extLst>
                    <a:ext uri="{9D8B030D-6E8A-4147-A177-3AD203B41FA5}">
                      <a16:colId xmlns:a16="http://schemas.microsoft.com/office/drawing/2014/main" val="2965570399"/>
                    </a:ext>
                  </a:extLst>
                </a:gridCol>
              </a:tblGrid>
              <a:tr h="219624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方法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说明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7091944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string.count</a:t>
                      </a:r>
                      <a:r>
                        <a:rPr lang="en-US" sz="1400" kern="100" dirty="0">
                          <a:effectLst/>
                        </a:rPr>
                        <a:t>()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返回字符串指定子串出现的次数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6945579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string.endswith</a:t>
                      </a:r>
                      <a:r>
                        <a:rPr lang="en-US" sz="1400" kern="100" dirty="0">
                          <a:effectLst/>
                        </a:rPr>
                        <a:t>()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检查字符串是否以指定字符串结束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0100992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string.find() 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查找子串，如果存在返回开始的索引值，否则返回</a:t>
                      </a:r>
                      <a:r>
                        <a:rPr lang="en-US" sz="1400" kern="100">
                          <a:effectLst/>
                        </a:rPr>
                        <a:t>-1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650630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string.index</a:t>
                      </a:r>
                      <a:r>
                        <a:rPr lang="en-US" sz="1400" kern="100" dirty="0">
                          <a:effectLst/>
                        </a:rPr>
                        <a:t>()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和</a:t>
                      </a:r>
                      <a:r>
                        <a:rPr lang="en-US" sz="1400" kern="100">
                          <a:effectLst/>
                        </a:rPr>
                        <a:t>find()</a:t>
                      </a:r>
                      <a:r>
                        <a:rPr lang="zh-CN" sz="1400" kern="100">
                          <a:effectLst/>
                        </a:rPr>
                        <a:t>方法一样，但如果子串不存在将会出现一个异常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08864605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 dirty="0" err="1">
                          <a:effectLst/>
                        </a:rPr>
                        <a:t>string.isalnum</a:t>
                      </a:r>
                      <a:r>
                        <a:rPr lang="en-US" sz="1400" kern="100" dirty="0">
                          <a:effectLst/>
                        </a:rPr>
                        <a:t>()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如果</a:t>
                      </a:r>
                      <a:r>
                        <a:rPr lang="en-US" sz="1400" kern="100">
                          <a:effectLst/>
                        </a:rPr>
                        <a:t>string</a:t>
                      </a:r>
                      <a:r>
                        <a:rPr lang="zh-CN" sz="1400" kern="100">
                          <a:effectLst/>
                        </a:rPr>
                        <a:t>所有字符都是字母或数字则返回</a:t>
                      </a:r>
                      <a:r>
                        <a:rPr lang="en-US" sz="1400" kern="100">
                          <a:effectLst/>
                        </a:rPr>
                        <a:t>True</a:t>
                      </a:r>
                      <a:r>
                        <a:rPr lang="zh-CN" sz="1400" kern="100">
                          <a:effectLst/>
                        </a:rPr>
                        <a:t>，则返回</a:t>
                      </a:r>
                      <a:r>
                        <a:rPr lang="en-US" sz="1400" kern="100">
                          <a:effectLst/>
                        </a:rPr>
                        <a:t> False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1139225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string.isalpha()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如果</a:t>
                      </a:r>
                      <a:r>
                        <a:rPr lang="en-US" sz="1400" kern="100" dirty="0">
                          <a:effectLst/>
                        </a:rPr>
                        <a:t>string</a:t>
                      </a:r>
                      <a:r>
                        <a:rPr lang="zh-CN" sz="1400" kern="100" dirty="0">
                          <a:effectLst/>
                        </a:rPr>
                        <a:t>所有字符都是字母返回</a:t>
                      </a:r>
                      <a:r>
                        <a:rPr lang="en-US" sz="1400" kern="100" dirty="0">
                          <a:effectLst/>
                        </a:rPr>
                        <a:t>True</a:t>
                      </a:r>
                      <a:r>
                        <a:rPr lang="zh-CN" sz="1400" kern="100" dirty="0">
                          <a:effectLst/>
                        </a:rPr>
                        <a:t>，否则返回</a:t>
                      </a:r>
                      <a:r>
                        <a:rPr lang="en-US" sz="1400" kern="100" dirty="0">
                          <a:effectLst/>
                        </a:rPr>
                        <a:t>False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5977611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string.isdecimal()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如果</a:t>
                      </a:r>
                      <a:r>
                        <a:rPr lang="en-US" sz="1400" kern="100" dirty="0">
                          <a:effectLst/>
                        </a:rPr>
                        <a:t>string</a:t>
                      </a:r>
                      <a:r>
                        <a:rPr lang="zh-CN" sz="1400" kern="100" dirty="0">
                          <a:effectLst/>
                        </a:rPr>
                        <a:t>只包含十进制数字返回</a:t>
                      </a:r>
                      <a:r>
                        <a:rPr lang="en-US" sz="1400" kern="100" dirty="0">
                          <a:effectLst/>
                        </a:rPr>
                        <a:t>True</a:t>
                      </a:r>
                      <a:r>
                        <a:rPr lang="zh-CN" sz="1400" kern="100" dirty="0">
                          <a:effectLst/>
                        </a:rPr>
                        <a:t>，否则返回</a:t>
                      </a:r>
                      <a:r>
                        <a:rPr lang="en-US" sz="1400" kern="100" dirty="0">
                          <a:effectLst/>
                        </a:rPr>
                        <a:t>False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3964633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string.isdigit()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如果</a:t>
                      </a:r>
                      <a:r>
                        <a:rPr lang="en-US" sz="1400" kern="100">
                          <a:effectLst/>
                        </a:rPr>
                        <a:t>string</a:t>
                      </a:r>
                      <a:r>
                        <a:rPr lang="zh-CN" sz="1400" kern="100">
                          <a:effectLst/>
                        </a:rPr>
                        <a:t>只包含数字则返回</a:t>
                      </a:r>
                      <a:r>
                        <a:rPr lang="en-US" sz="1400" kern="100">
                          <a:effectLst/>
                        </a:rPr>
                        <a:t> True </a:t>
                      </a:r>
                      <a:r>
                        <a:rPr lang="zh-CN" sz="1400" kern="100">
                          <a:effectLst/>
                        </a:rPr>
                        <a:t>否则返回</a:t>
                      </a:r>
                      <a:r>
                        <a:rPr lang="en-US" sz="1400" kern="100">
                          <a:effectLst/>
                        </a:rPr>
                        <a:t>False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8478505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string.isnumeric()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如果</a:t>
                      </a:r>
                      <a:r>
                        <a:rPr lang="en-US" sz="1400" kern="100" dirty="0">
                          <a:effectLst/>
                        </a:rPr>
                        <a:t>string</a:t>
                      </a:r>
                      <a:r>
                        <a:rPr lang="zh-CN" sz="1400" kern="100" dirty="0">
                          <a:effectLst/>
                        </a:rPr>
                        <a:t>只包含数字字符，则返回</a:t>
                      </a:r>
                      <a:r>
                        <a:rPr lang="en-US" sz="1400" kern="100" dirty="0">
                          <a:effectLst/>
                        </a:rPr>
                        <a:t> True</a:t>
                      </a:r>
                      <a:r>
                        <a:rPr lang="zh-CN" sz="1400" kern="100" dirty="0">
                          <a:effectLst/>
                        </a:rPr>
                        <a:t>，否则返回</a:t>
                      </a:r>
                      <a:r>
                        <a:rPr lang="en-US" sz="1400" kern="100" dirty="0">
                          <a:effectLst/>
                        </a:rPr>
                        <a:t> False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87770973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string.isspace()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如果</a:t>
                      </a:r>
                      <a:r>
                        <a:rPr lang="en-US" sz="1400" kern="100" dirty="0">
                          <a:effectLst/>
                        </a:rPr>
                        <a:t>string</a:t>
                      </a:r>
                      <a:r>
                        <a:rPr lang="zh-CN" sz="1400" kern="100" dirty="0">
                          <a:effectLst/>
                        </a:rPr>
                        <a:t>只包含空格，则返回</a:t>
                      </a:r>
                      <a:r>
                        <a:rPr lang="en-US" sz="1400" kern="100" dirty="0">
                          <a:effectLst/>
                        </a:rPr>
                        <a:t> True</a:t>
                      </a:r>
                      <a:r>
                        <a:rPr lang="zh-CN" sz="1400" kern="100" dirty="0">
                          <a:effectLst/>
                        </a:rPr>
                        <a:t>，否则返回</a:t>
                      </a:r>
                      <a:r>
                        <a:rPr lang="en-US" sz="1400" kern="100" dirty="0">
                          <a:effectLst/>
                        </a:rPr>
                        <a:t> False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77914289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string.join()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拼接字符串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28849890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string.lower()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转换</a:t>
                      </a:r>
                      <a:r>
                        <a:rPr lang="en-US" sz="1400" kern="100" dirty="0">
                          <a:effectLst/>
                        </a:rPr>
                        <a:t>string </a:t>
                      </a:r>
                      <a:r>
                        <a:rPr lang="zh-CN" sz="1400" kern="100" dirty="0">
                          <a:effectLst/>
                        </a:rPr>
                        <a:t>所有大写字符为小写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9238139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string.replace()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字符串替换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4858550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string.rfind()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类似于</a:t>
                      </a:r>
                      <a:r>
                        <a:rPr lang="en-US" sz="1400" kern="100" dirty="0">
                          <a:effectLst/>
                        </a:rPr>
                        <a:t>find()</a:t>
                      </a:r>
                      <a:r>
                        <a:rPr lang="zh-CN" sz="1400" kern="100" dirty="0">
                          <a:effectLst/>
                        </a:rPr>
                        <a:t>方法，但是从右边开始查找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0793910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string.rindex()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类似于</a:t>
                      </a:r>
                      <a:r>
                        <a:rPr lang="en-US" sz="1400" kern="100" dirty="0">
                          <a:effectLst/>
                        </a:rPr>
                        <a:t>index()</a:t>
                      </a:r>
                      <a:r>
                        <a:rPr lang="zh-CN" sz="1400" kern="100" dirty="0">
                          <a:effectLst/>
                        </a:rPr>
                        <a:t>方法，但是从右边开始查找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74563409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string.split()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拆分字符串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2800113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string.startswith()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检查字符串是否以指定字符串开头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108778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string.title()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所有单词转换为大写开始，其余字母均为小写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5977948"/>
                  </a:ext>
                </a:extLst>
              </a:tr>
              <a:tr h="2196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string.upper()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转换</a:t>
                      </a:r>
                      <a:r>
                        <a:rPr lang="en-US" sz="1400" kern="100" dirty="0">
                          <a:effectLst/>
                        </a:rPr>
                        <a:t>string</a:t>
                      </a:r>
                      <a:r>
                        <a:rPr lang="zh-CN" sz="1400" kern="100" dirty="0">
                          <a:effectLst/>
                        </a:rPr>
                        <a:t>的小写字母为大写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39388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73462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内置组合类型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四种内置组合类型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列表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元组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字典</a:t>
            </a:r>
            <a:endParaRPr lang="en-US" altLang="zh-CN" dirty="0" smtClean="0"/>
          </a:p>
          <a:p>
            <a:pPr lvl="1"/>
            <a:r>
              <a:rPr lang="zh-CN" altLang="en-US" dirty="0"/>
              <a:t>集合</a:t>
            </a:r>
          </a:p>
        </p:txBody>
      </p:sp>
    </p:spTree>
    <p:extLst>
      <p:ext uri="{BB962C8B-B14F-4D97-AF65-F5344CB8AC3E}">
        <p14:creationId xmlns:p14="http://schemas.microsoft.com/office/powerpoint/2010/main" val="10138071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列表相当于</a:t>
            </a:r>
            <a:r>
              <a:rPr lang="zh-CN" altLang="en-US" dirty="0"/>
              <a:t>其他语言中的动态</a:t>
            </a:r>
            <a:r>
              <a:rPr lang="zh-CN" altLang="en-US" dirty="0" smtClean="0"/>
              <a:t>数组</a:t>
            </a:r>
            <a:endParaRPr lang="en-US" altLang="zh-CN" dirty="0" smtClean="0"/>
          </a:p>
          <a:p>
            <a:r>
              <a:rPr lang="zh-CN" altLang="en-US" dirty="0"/>
              <a:t>可以通过下标便捷地访问列表的</a:t>
            </a:r>
            <a:r>
              <a:rPr lang="zh-CN" altLang="en-US" dirty="0" smtClean="0"/>
              <a:t>元素</a:t>
            </a:r>
            <a:endParaRPr lang="en-US" altLang="zh-CN" dirty="0" smtClean="0"/>
          </a:p>
          <a:p>
            <a:r>
              <a:rPr lang="zh-CN" altLang="en-US" dirty="0"/>
              <a:t>可以很容易地修改列表、添加和删除元素</a:t>
            </a:r>
            <a:endParaRPr lang="en-US" altLang="zh-CN" dirty="0" smtClean="0"/>
          </a:p>
          <a:p>
            <a:r>
              <a:rPr lang="zh-CN" altLang="zh-CN" dirty="0"/>
              <a:t>列表自带了排序、逆序等方法</a:t>
            </a:r>
            <a:endParaRPr lang="en-US" altLang="zh-CN" dirty="0" smtClean="0"/>
          </a:p>
          <a:p>
            <a:r>
              <a:rPr lang="en-US" altLang="zh-CN" dirty="0"/>
              <a:t>Python</a:t>
            </a:r>
            <a:r>
              <a:rPr lang="zh-CN" altLang="en-US" dirty="0"/>
              <a:t>中的列表可以是异构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lvl="1"/>
            <a:r>
              <a:rPr lang="zh-CN" altLang="en-US" dirty="0"/>
              <a:t>一个列表中每个元素的类型可以不一样</a:t>
            </a:r>
          </a:p>
        </p:txBody>
      </p:sp>
    </p:spTree>
    <p:extLst>
      <p:ext uri="{BB962C8B-B14F-4D97-AF65-F5344CB8AC3E}">
        <p14:creationId xmlns:p14="http://schemas.microsoft.com/office/powerpoint/2010/main" val="22146678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列表简单例子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5293"/>
            <a:ext cx="8229600" cy="4608512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/>
              <a:t>lst1=[]      			#</a:t>
            </a:r>
            <a:r>
              <a:rPr lang="zh-CN" altLang="en-US" dirty="0"/>
              <a:t>空列表</a:t>
            </a:r>
          </a:p>
          <a:p>
            <a:pPr marL="0" indent="0">
              <a:buNone/>
            </a:pPr>
            <a:r>
              <a:rPr lang="en-US" altLang="zh-CN" dirty="0"/>
              <a:t>print(lst1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lst2=[1, 2, 3] 			#</a:t>
            </a:r>
            <a:r>
              <a:rPr lang="zh-CN" altLang="en-US" dirty="0"/>
              <a:t>列表初始化</a:t>
            </a:r>
          </a:p>
          <a:p>
            <a:pPr marL="0" indent="0">
              <a:buNone/>
            </a:pPr>
            <a:r>
              <a:rPr lang="en-US" altLang="zh-CN" dirty="0"/>
              <a:t>print(lst2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lst3=[1, '</a:t>
            </a:r>
            <a:r>
              <a:rPr lang="en-US" altLang="zh-CN" dirty="0" err="1"/>
              <a:t>abc</a:t>
            </a:r>
            <a:r>
              <a:rPr lang="en-US" altLang="zh-CN" dirty="0"/>
              <a:t>', [3,4]] 	#</a:t>
            </a:r>
            <a:r>
              <a:rPr lang="zh-CN" altLang="en-US" dirty="0"/>
              <a:t>元素类型不同的列表</a:t>
            </a:r>
          </a:p>
          <a:p>
            <a:pPr marL="0" indent="0">
              <a:buNone/>
            </a:pPr>
            <a:r>
              <a:rPr lang="en-US" altLang="zh-CN" dirty="0"/>
              <a:t>print(lst3</a:t>
            </a:r>
            <a:r>
              <a:rPr lang="en-US" altLang="zh-CN" dirty="0" smtClean="0"/>
              <a:t>)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lst4=list("hello")  		#</a:t>
            </a:r>
            <a:r>
              <a:rPr lang="zh-CN" altLang="en-US" dirty="0"/>
              <a:t>将字符串转换为列表</a:t>
            </a:r>
          </a:p>
          <a:p>
            <a:pPr marL="0" indent="0">
              <a:buNone/>
            </a:pPr>
            <a:r>
              <a:rPr lang="en-US" altLang="zh-CN" dirty="0"/>
              <a:t>print(lst4)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10828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列表常用操作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和字符串的</a:t>
            </a:r>
            <a:r>
              <a:rPr lang="zh-CN" altLang="en-US" dirty="0" smtClean="0"/>
              <a:t>操作</a:t>
            </a:r>
            <a:endParaRPr lang="en-US" altLang="zh-CN" dirty="0"/>
          </a:p>
          <a:p>
            <a:pPr lvl="1"/>
            <a:r>
              <a:rPr lang="zh-CN" altLang="en-US" dirty="0" smtClean="0"/>
              <a:t>可以</a:t>
            </a:r>
            <a:r>
              <a:rPr lang="zh-CN" altLang="en-US" dirty="0"/>
              <a:t>通过</a:t>
            </a:r>
            <a:r>
              <a:rPr lang="en-US" altLang="zh-CN" dirty="0"/>
              <a:t>+</a:t>
            </a:r>
            <a:r>
              <a:rPr lang="zh-CN" altLang="en-US" dirty="0"/>
              <a:t>运算符实现两个列表的</a:t>
            </a:r>
            <a:r>
              <a:rPr lang="zh-CN" altLang="en-US" dirty="0" smtClean="0"/>
              <a:t>连接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</a:t>
            </a:r>
            <a:r>
              <a:rPr lang="zh-CN" altLang="en-US" dirty="0"/>
              <a:t>用*运算符实现把一个列表重复</a:t>
            </a:r>
            <a:r>
              <a:rPr lang="en-US" altLang="zh-CN" dirty="0"/>
              <a:t>n</a:t>
            </a:r>
            <a:r>
              <a:rPr lang="zh-CN" altLang="en-US" dirty="0" smtClean="0"/>
              <a:t>次</a:t>
            </a:r>
            <a:endParaRPr lang="en-US" altLang="zh-CN" dirty="0" smtClean="0"/>
          </a:p>
          <a:p>
            <a:r>
              <a:rPr lang="zh-CN" altLang="en-US" dirty="0" smtClean="0"/>
              <a:t>列表常用函数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0239701"/>
              </p:ext>
            </p:extLst>
          </p:nvPr>
        </p:nvGraphicFramePr>
        <p:xfrm>
          <a:off x="2051720" y="3001516"/>
          <a:ext cx="4221698" cy="1872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89512">
                  <a:extLst>
                    <a:ext uri="{9D8B030D-6E8A-4147-A177-3AD203B41FA5}">
                      <a16:colId xmlns:a16="http://schemas.microsoft.com/office/drawing/2014/main" val="892095854"/>
                    </a:ext>
                  </a:extLst>
                </a:gridCol>
                <a:gridCol w="3032186">
                  <a:extLst>
                    <a:ext uri="{9D8B030D-6E8A-4147-A177-3AD203B41FA5}">
                      <a16:colId xmlns:a16="http://schemas.microsoft.com/office/drawing/2014/main" val="28408387"/>
                    </a:ext>
                  </a:extLst>
                </a:gridCol>
              </a:tblGrid>
              <a:tr h="264202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函数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说明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10524530"/>
                  </a:ext>
                </a:extLst>
              </a:tr>
              <a:tr h="3216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len</a:t>
                      </a:r>
                      <a:r>
                        <a:rPr lang="en-US" sz="1600" kern="100" dirty="0">
                          <a:effectLst/>
                        </a:rPr>
                        <a:t>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返回列表元素个数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7490056"/>
                  </a:ext>
                </a:extLst>
              </a:tr>
              <a:tr h="3216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list()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将其他序列转换为列表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769899"/>
                  </a:ext>
                </a:extLst>
              </a:tr>
              <a:tr h="3216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max()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返回列表元素最大值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4051115"/>
                  </a:ext>
                </a:extLst>
              </a:tr>
              <a:tr h="3216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min()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返回列表元素最小值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05525484"/>
                  </a:ext>
                </a:extLst>
              </a:tr>
              <a:tr h="32160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sorted()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返回排序的结果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2296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46144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通过切片修改列表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可以</a:t>
            </a:r>
            <a:r>
              <a:rPr lang="zh-CN" altLang="en-US" dirty="0" smtClean="0"/>
              <a:t>通过切片修改列表元素</a:t>
            </a:r>
            <a:endParaRPr lang="en-US" altLang="zh-CN" dirty="0" smtClean="0"/>
          </a:p>
          <a:p>
            <a:r>
              <a:rPr lang="zh-CN" altLang="en-US" dirty="0" smtClean="0"/>
              <a:t>如下</a:t>
            </a:r>
            <a:r>
              <a:rPr lang="zh-CN" altLang="en-US" dirty="0"/>
              <a:t>的代码把列表中的元素修改成了</a:t>
            </a:r>
            <a:r>
              <a:rPr lang="en-US" altLang="zh-CN" dirty="0"/>
              <a:t>0</a:t>
            </a:r>
            <a:r>
              <a:rPr lang="zh-CN" altLang="en-US" dirty="0"/>
              <a:t>和</a:t>
            </a:r>
            <a:r>
              <a:rPr lang="en-US" altLang="zh-CN" dirty="0"/>
              <a:t>1</a:t>
            </a:r>
            <a:r>
              <a:rPr lang="zh-CN" altLang="en-US" dirty="0"/>
              <a:t>交替的数值。</a:t>
            </a:r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err="1" smtClean="0"/>
              <a:t>lst</a:t>
            </a:r>
            <a:r>
              <a:rPr lang="en-US" altLang="zh-CN" dirty="0"/>
              <a:t>=[1, 2, 3, 4, 5, 6, 7, 8, 9]</a:t>
            </a:r>
          </a:p>
          <a:p>
            <a:pPr marL="0" indent="0">
              <a:buNone/>
            </a:pPr>
            <a:r>
              <a:rPr lang="en-US" altLang="zh-CN" dirty="0" err="1"/>
              <a:t>lst</a:t>
            </a:r>
            <a:r>
              <a:rPr lang="en-US" altLang="zh-CN" dirty="0"/>
              <a:t>[: : 2]=[0]*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lst</a:t>
            </a:r>
            <a:r>
              <a:rPr lang="en-US" altLang="zh-CN" dirty="0"/>
              <a:t>[: : 2])</a:t>
            </a:r>
          </a:p>
          <a:p>
            <a:pPr marL="0" indent="0">
              <a:buNone/>
            </a:pPr>
            <a:r>
              <a:rPr lang="en-US" altLang="zh-CN" dirty="0" err="1"/>
              <a:t>lst</a:t>
            </a:r>
            <a:r>
              <a:rPr lang="en-US" altLang="zh-CN" dirty="0"/>
              <a:t>[1: : 2]=[1]*</a:t>
            </a:r>
            <a:r>
              <a:rPr lang="en-US" altLang="zh-CN" dirty="0" err="1"/>
              <a:t>len</a:t>
            </a:r>
            <a:r>
              <a:rPr lang="en-US" altLang="zh-CN" dirty="0"/>
              <a:t>(</a:t>
            </a:r>
            <a:r>
              <a:rPr lang="en-US" altLang="zh-CN" dirty="0" err="1"/>
              <a:t>lst</a:t>
            </a:r>
            <a:r>
              <a:rPr lang="en-US" altLang="zh-CN" dirty="0"/>
              <a:t>[1: : 2])</a:t>
            </a:r>
          </a:p>
          <a:p>
            <a:pPr marL="0" indent="0">
              <a:buNone/>
            </a:pPr>
            <a:r>
              <a:rPr lang="en-US" altLang="zh-CN" dirty="0"/>
              <a:t>print(</a:t>
            </a:r>
            <a:r>
              <a:rPr lang="en-US" altLang="zh-CN" dirty="0" err="1"/>
              <a:t>lst</a:t>
            </a:r>
            <a:r>
              <a:rPr lang="en-US" altLang="zh-CN" dirty="0"/>
              <a:t>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842247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列表常用方法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4143918"/>
              </p:ext>
            </p:extLst>
          </p:nvPr>
        </p:nvGraphicFramePr>
        <p:xfrm>
          <a:off x="179512" y="1705372"/>
          <a:ext cx="8784976" cy="3291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77310">
                  <a:extLst>
                    <a:ext uri="{9D8B030D-6E8A-4147-A177-3AD203B41FA5}">
                      <a16:colId xmlns:a16="http://schemas.microsoft.com/office/drawing/2014/main" val="2194794048"/>
                    </a:ext>
                  </a:extLst>
                </a:gridCol>
                <a:gridCol w="6707666">
                  <a:extLst>
                    <a:ext uri="{9D8B030D-6E8A-4147-A177-3AD203B41FA5}">
                      <a16:colId xmlns:a16="http://schemas.microsoft.com/office/drawing/2014/main" val="32642605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方法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说明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59439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list.append</a:t>
                      </a:r>
                      <a:r>
                        <a:rPr lang="en-US" sz="1800" kern="100" dirty="0">
                          <a:effectLst/>
                        </a:rPr>
                        <a:t>()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在列表末尾添加新的对象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568689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list.clear</a:t>
                      </a:r>
                      <a:r>
                        <a:rPr lang="en-US" sz="1800" kern="100" dirty="0">
                          <a:effectLst/>
                        </a:rPr>
                        <a:t>()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清空列表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6189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list.copy</a:t>
                      </a:r>
                      <a:r>
                        <a:rPr lang="en-US" sz="1800" kern="100" dirty="0">
                          <a:effectLst/>
                        </a:rPr>
                        <a:t>()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复制列表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31075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list.count()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统计某个元素在列表中出现的次数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845584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list.extend()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在列表末尾扩展某个列表中的所有元素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368921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list.index()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从列表中找出某个值第一个匹配项的索引位置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598695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list.insert()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将对象插入列表指定的位置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369627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list.pop()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删除列表中的一个元素（默认最后一个元素），且返回该元素值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1996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list.remove()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基于值删除列表中的第一个匹配项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05688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list.reverse()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逆序列表中元素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065194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list.sort()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对列表进行排序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083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6483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</a:t>
            </a:r>
            <a:r>
              <a:rPr lang="zh-CN" altLang="en-US" dirty="0" smtClean="0"/>
              <a:t>和</a:t>
            </a:r>
            <a:r>
              <a:rPr lang="en-US" altLang="zh-CN" dirty="0" smtClean="0"/>
              <a:t>extend</a:t>
            </a:r>
            <a:r>
              <a:rPr lang="zh-CN" altLang="en-US" dirty="0" smtClean="0"/>
              <a:t>辨析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append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err="1"/>
              <a:t>lst</a:t>
            </a:r>
            <a:r>
              <a:rPr lang="en-US" altLang="zh-CN" dirty="0"/>
              <a:t>=[1, 3, 5]</a:t>
            </a:r>
          </a:p>
          <a:p>
            <a:pPr marL="400050" lvl="1" indent="0">
              <a:buNone/>
            </a:pPr>
            <a:r>
              <a:rPr lang="en-US" altLang="zh-CN" dirty="0" err="1"/>
              <a:t>lst.append</a:t>
            </a:r>
            <a:r>
              <a:rPr lang="en-US" altLang="zh-CN" dirty="0"/>
              <a:t>([2, 7])</a:t>
            </a:r>
          </a:p>
          <a:p>
            <a:pPr marL="400050" lvl="1" indent="0">
              <a:buNone/>
            </a:pPr>
            <a:r>
              <a:rPr lang="en-US" altLang="zh-CN" dirty="0"/>
              <a:t>print(</a:t>
            </a:r>
            <a:r>
              <a:rPr lang="en-US" altLang="zh-CN" dirty="0" err="1"/>
              <a:t>lst</a:t>
            </a:r>
            <a:r>
              <a:rPr lang="en-US" altLang="zh-CN" dirty="0" smtClean="0"/>
              <a:t>)</a:t>
            </a:r>
          </a:p>
          <a:p>
            <a:pPr marL="400050" lvl="1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结果是：</a:t>
            </a:r>
            <a:r>
              <a:rPr lang="en-US" altLang="zh-CN" dirty="0">
                <a:solidFill>
                  <a:srgbClr val="FF0000"/>
                </a:solidFill>
              </a:rPr>
              <a:t>[1, 3, 5, [2, 7]]</a:t>
            </a:r>
          </a:p>
          <a:p>
            <a:r>
              <a:rPr lang="en-US" altLang="zh-CN" dirty="0" smtClean="0"/>
              <a:t>extend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err="1"/>
              <a:t>lst</a:t>
            </a:r>
            <a:r>
              <a:rPr lang="en-US" altLang="zh-CN" dirty="0"/>
              <a:t>=[1, 3, 5]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 err="1"/>
              <a:t>lst.extend</a:t>
            </a:r>
            <a:r>
              <a:rPr lang="en-US" altLang="zh-CN" dirty="0"/>
              <a:t>([2, 7])</a:t>
            </a:r>
            <a:endParaRPr lang="zh-CN" altLang="zh-CN" dirty="0"/>
          </a:p>
          <a:p>
            <a:pPr marL="400050" lvl="1" indent="0">
              <a:buNone/>
            </a:pPr>
            <a:r>
              <a:rPr lang="en-US" altLang="zh-CN" dirty="0"/>
              <a:t>print(</a:t>
            </a:r>
            <a:r>
              <a:rPr lang="en-US" altLang="zh-CN" dirty="0" err="1"/>
              <a:t>lst</a:t>
            </a:r>
            <a:r>
              <a:rPr lang="en-US" altLang="zh-CN" dirty="0" smtClean="0"/>
              <a:t>)</a:t>
            </a:r>
          </a:p>
          <a:p>
            <a:pPr marL="400050" lvl="1" indent="0"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结果是：</a:t>
            </a:r>
            <a:r>
              <a:rPr lang="en-US" altLang="zh-CN" dirty="0">
                <a:solidFill>
                  <a:srgbClr val="FF0000"/>
                </a:solidFill>
              </a:rPr>
              <a:t>[1, 3, 5, 2, 7]</a:t>
            </a:r>
            <a:endParaRPr lang="zh-CN" altLang="zh-CN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1043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基础知识</a:t>
            </a:r>
          </a:p>
        </p:txBody>
      </p:sp>
    </p:spTree>
    <p:extLst>
      <p:ext uri="{BB962C8B-B14F-4D97-AF65-F5344CB8AC3E}">
        <p14:creationId xmlns:p14="http://schemas.microsoft.com/office/powerpoint/2010/main" val="322272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sort</a:t>
            </a:r>
            <a:r>
              <a:rPr lang="zh-CN" altLang="en-US" dirty="0" smtClean="0"/>
              <a:t>方法和</a:t>
            </a:r>
            <a:r>
              <a:rPr lang="en-US" altLang="zh-CN" dirty="0" smtClean="0"/>
              <a:t>sorted</a:t>
            </a:r>
            <a:r>
              <a:rPr lang="zh-CN" altLang="en-US" dirty="0"/>
              <a:t>函数</a:t>
            </a:r>
            <a:r>
              <a:rPr lang="zh-CN" altLang="en-US" dirty="0" smtClean="0"/>
              <a:t>辨析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3284"/>
            <a:ext cx="8229600" cy="4608511"/>
          </a:xfrm>
        </p:spPr>
        <p:txBody>
          <a:bodyPr/>
          <a:lstStyle/>
          <a:p>
            <a:r>
              <a:rPr lang="zh-CN" altLang="en-US" dirty="0" smtClean="0"/>
              <a:t>二者都可以对列表排序</a:t>
            </a:r>
            <a:endParaRPr lang="en-US" altLang="zh-CN" dirty="0" smtClean="0"/>
          </a:p>
          <a:p>
            <a:r>
              <a:rPr lang="en-US" altLang="zh-CN" dirty="0"/>
              <a:t>sort</a:t>
            </a:r>
            <a:r>
              <a:rPr lang="zh-CN" altLang="en-US" dirty="0"/>
              <a:t>方法对当前对象</a:t>
            </a:r>
            <a:r>
              <a:rPr lang="zh-CN" altLang="en-US" dirty="0" smtClean="0"/>
              <a:t>排序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当前</a:t>
            </a:r>
            <a:r>
              <a:rPr lang="zh-CN" altLang="en-US" dirty="0"/>
              <a:t>对象会被修改成排序后的</a:t>
            </a:r>
            <a:r>
              <a:rPr lang="zh-CN" altLang="en-US" dirty="0" smtClean="0"/>
              <a:t>结果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该</a:t>
            </a:r>
            <a:r>
              <a:rPr lang="zh-CN" altLang="en-US" dirty="0"/>
              <a:t>方法的返回结果是</a:t>
            </a:r>
            <a:r>
              <a:rPr lang="en-US" altLang="zh-CN" dirty="0" smtClean="0"/>
              <a:t>None</a:t>
            </a:r>
          </a:p>
          <a:p>
            <a:pPr lvl="1"/>
            <a:r>
              <a:rPr lang="en-US" altLang="zh-CN" dirty="0" err="1" smtClean="0">
                <a:solidFill>
                  <a:srgbClr val="FF0000"/>
                </a:solidFill>
              </a:rPr>
              <a:t>lst</a:t>
            </a:r>
            <a:r>
              <a:rPr lang="en-US" altLang="zh-CN" dirty="0" smtClean="0">
                <a:solidFill>
                  <a:srgbClr val="FF0000"/>
                </a:solidFill>
              </a:rPr>
              <a:t>=[1,2,5,3]</a:t>
            </a:r>
          </a:p>
          <a:p>
            <a:pPr lvl="1"/>
            <a:r>
              <a:rPr lang="en-US" altLang="zh-CN" dirty="0" err="1" smtClean="0">
                <a:solidFill>
                  <a:srgbClr val="FF0000"/>
                </a:solidFill>
              </a:rPr>
              <a:t>lst.sort</a:t>
            </a:r>
            <a:r>
              <a:rPr lang="en-US" altLang="zh-CN" dirty="0" smtClean="0">
                <a:solidFill>
                  <a:srgbClr val="FF0000"/>
                </a:solidFill>
              </a:rPr>
              <a:t>()		#</a:t>
            </a:r>
            <a:r>
              <a:rPr lang="en-US" altLang="zh-CN" dirty="0" err="1" smtClean="0">
                <a:solidFill>
                  <a:srgbClr val="FF0000"/>
                </a:solidFill>
              </a:rPr>
              <a:t>lst</a:t>
            </a:r>
            <a:r>
              <a:rPr lang="zh-CN" altLang="en-US" dirty="0" smtClean="0">
                <a:solidFill>
                  <a:srgbClr val="FF0000"/>
                </a:solidFill>
              </a:rPr>
              <a:t>中的数据被排序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/>
              <a:t>sorted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第一</a:t>
            </a:r>
            <a:r>
              <a:rPr lang="zh-CN" altLang="en-US" dirty="0"/>
              <a:t>个参数是待排序的</a:t>
            </a:r>
            <a:r>
              <a:rPr lang="zh-CN" altLang="en-US" dirty="0" smtClean="0"/>
              <a:t>数据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但是</a:t>
            </a:r>
            <a:r>
              <a:rPr lang="zh-CN" altLang="en-US" dirty="0"/>
              <a:t>并不会修改</a:t>
            </a:r>
            <a:r>
              <a:rPr lang="zh-CN" altLang="en-US" dirty="0" smtClean="0"/>
              <a:t>它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将</a:t>
            </a:r>
            <a:r>
              <a:rPr lang="zh-CN" altLang="en-US" dirty="0"/>
              <a:t>排序结果以列表形式</a:t>
            </a:r>
            <a:r>
              <a:rPr lang="zh-CN" altLang="en-US" dirty="0" smtClean="0"/>
              <a:t>返回</a:t>
            </a:r>
            <a:endParaRPr lang="en-US" altLang="zh-CN" dirty="0" smtClean="0"/>
          </a:p>
          <a:p>
            <a:pPr lvl="1"/>
            <a:r>
              <a:rPr lang="en-US" altLang="zh-CN" dirty="0" err="1">
                <a:solidFill>
                  <a:srgbClr val="FF0000"/>
                </a:solidFill>
              </a:rPr>
              <a:t>lst</a:t>
            </a:r>
            <a:r>
              <a:rPr lang="en-US" altLang="zh-CN" dirty="0">
                <a:solidFill>
                  <a:srgbClr val="FF0000"/>
                </a:solidFill>
              </a:rPr>
              <a:t>=[1,2,5,3]</a:t>
            </a:r>
          </a:p>
          <a:p>
            <a:pPr lvl="1"/>
            <a:r>
              <a:rPr lang="en-US" altLang="zh-CN" dirty="0">
                <a:solidFill>
                  <a:srgbClr val="FF0000"/>
                </a:solidFill>
              </a:rPr>
              <a:t>r</a:t>
            </a:r>
            <a:r>
              <a:rPr lang="en-US" altLang="zh-CN" dirty="0" smtClean="0">
                <a:solidFill>
                  <a:srgbClr val="FF0000"/>
                </a:solidFill>
              </a:rPr>
              <a:t>es=sorted(</a:t>
            </a:r>
            <a:r>
              <a:rPr lang="en-US" altLang="zh-CN" dirty="0" err="1" smtClean="0">
                <a:solidFill>
                  <a:srgbClr val="FF0000"/>
                </a:solidFill>
              </a:rPr>
              <a:t>lst</a:t>
            </a:r>
            <a:r>
              <a:rPr lang="en-US" altLang="zh-CN" dirty="0" smtClean="0">
                <a:solidFill>
                  <a:srgbClr val="FF0000"/>
                </a:solidFill>
              </a:rPr>
              <a:t>)</a:t>
            </a:r>
            <a:r>
              <a:rPr lang="en-US" altLang="zh-CN" dirty="0">
                <a:solidFill>
                  <a:srgbClr val="FF0000"/>
                </a:solidFill>
              </a:rPr>
              <a:t>	#</a:t>
            </a:r>
            <a:r>
              <a:rPr lang="en-US" altLang="zh-CN" dirty="0" err="1">
                <a:solidFill>
                  <a:srgbClr val="FF0000"/>
                </a:solidFill>
              </a:rPr>
              <a:t>lst</a:t>
            </a:r>
            <a:r>
              <a:rPr lang="zh-CN" altLang="en-US" dirty="0">
                <a:solidFill>
                  <a:srgbClr val="FF0000"/>
                </a:solidFill>
              </a:rPr>
              <a:t>中的</a:t>
            </a:r>
            <a:r>
              <a:rPr lang="zh-CN" altLang="en-US" dirty="0" smtClean="0">
                <a:solidFill>
                  <a:srgbClr val="FF0000"/>
                </a:solidFill>
              </a:rPr>
              <a:t>数据保持原序，</a:t>
            </a:r>
            <a:r>
              <a:rPr lang="en-US" altLang="zh-CN" dirty="0" smtClean="0">
                <a:solidFill>
                  <a:srgbClr val="FF0000"/>
                </a:solidFill>
              </a:rPr>
              <a:t>res</a:t>
            </a:r>
            <a:r>
              <a:rPr lang="zh-CN" altLang="en-US" dirty="0" smtClean="0">
                <a:solidFill>
                  <a:srgbClr val="FF0000"/>
                </a:solidFill>
              </a:rPr>
              <a:t>中是排序的结果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601549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列表的浅拷贝和深拷贝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列表之间赋值默认是浅拷贝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lst1=[1, 3, 5]</a:t>
            </a: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lst2=lst1</a:t>
            </a: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lst2[2]=7</a:t>
            </a: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print(lst1</a:t>
            </a:r>
            <a:r>
              <a:rPr lang="en-US" altLang="zh-CN" dirty="0" smtClean="0">
                <a:solidFill>
                  <a:srgbClr val="FF0000"/>
                </a:solidFill>
              </a:rPr>
              <a:t>)		#</a:t>
            </a:r>
            <a:r>
              <a:rPr lang="zh-CN" altLang="en-US" dirty="0" smtClean="0">
                <a:solidFill>
                  <a:srgbClr val="FF0000"/>
                </a:solidFill>
              </a:rPr>
              <a:t>此时</a:t>
            </a:r>
            <a:r>
              <a:rPr lang="en-US" altLang="zh-CN" dirty="0" smtClean="0">
                <a:solidFill>
                  <a:srgbClr val="FF0000"/>
                </a:solidFill>
              </a:rPr>
              <a:t>lst1</a:t>
            </a:r>
            <a:r>
              <a:rPr lang="zh-CN" altLang="en-US" dirty="0">
                <a:solidFill>
                  <a:srgbClr val="FF0000"/>
                </a:solidFill>
              </a:rPr>
              <a:t>也</a:t>
            </a:r>
            <a:r>
              <a:rPr lang="zh-CN" altLang="en-US" dirty="0" smtClean="0">
                <a:solidFill>
                  <a:srgbClr val="FF0000"/>
                </a:solidFill>
              </a:rPr>
              <a:t>已经变成了</a:t>
            </a:r>
            <a:r>
              <a:rPr lang="en-US" altLang="zh-CN" dirty="0" smtClean="0">
                <a:solidFill>
                  <a:srgbClr val="FF0000"/>
                </a:solidFill>
              </a:rPr>
              <a:t>[1,3,7]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列表的深拷贝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lst1=[1, 3, 5]</a:t>
            </a: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lst2=lst1.copy</a:t>
            </a:r>
            <a:r>
              <a:rPr lang="en-US" altLang="zh-CN" dirty="0" smtClean="0">
                <a:solidFill>
                  <a:srgbClr val="FF0000"/>
                </a:solidFill>
              </a:rPr>
              <a:t>()	#</a:t>
            </a:r>
            <a:r>
              <a:rPr lang="zh-CN" altLang="en-US" dirty="0" smtClean="0">
                <a:solidFill>
                  <a:srgbClr val="FF0000"/>
                </a:solidFill>
              </a:rPr>
              <a:t>利用</a:t>
            </a:r>
            <a:r>
              <a:rPr lang="en-US" altLang="zh-CN" dirty="0" smtClean="0">
                <a:solidFill>
                  <a:srgbClr val="FF0000"/>
                </a:solidFill>
              </a:rPr>
              <a:t>copy</a:t>
            </a:r>
            <a:r>
              <a:rPr lang="zh-CN" altLang="en-US" dirty="0" smtClean="0">
                <a:solidFill>
                  <a:srgbClr val="FF0000"/>
                </a:solidFill>
              </a:rPr>
              <a:t>方法实现</a:t>
            </a:r>
            <a:r>
              <a:rPr lang="en-US" altLang="zh-CN" dirty="0" smtClean="0">
                <a:solidFill>
                  <a:srgbClr val="FF0000"/>
                </a:solidFill>
              </a:rPr>
              <a:t>lst2</a:t>
            </a:r>
            <a:r>
              <a:rPr lang="zh-CN" altLang="en-US" dirty="0" smtClean="0">
                <a:solidFill>
                  <a:srgbClr val="FF0000"/>
                </a:solidFill>
              </a:rPr>
              <a:t>和</a:t>
            </a:r>
            <a:r>
              <a:rPr lang="en-US" altLang="zh-CN" dirty="0" smtClean="0">
                <a:solidFill>
                  <a:srgbClr val="FF0000"/>
                </a:solidFill>
              </a:rPr>
              <a:t>lst1</a:t>
            </a:r>
            <a:r>
              <a:rPr lang="zh-CN" altLang="en-US" dirty="0" smtClean="0">
                <a:solidFill>
                  <a:srgbClr val="FF0000"/>
                </a:solidFill>
              </a:rPr>
              <a:t>分别是独立的内存</a:t>
            </a:r>
            <a:endParaRPr lang="en-US" altLang="zh-CN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lst3=lst1</a:t>
            </a:r>
            <a:r>
              <a:rPr lang="en-US" altLang="zh-CN" dirty="0" smtClean="0">
                <a:solidFill>
                  <a:srgbClr val="FF0000"/>
                </a:solidFill>
              </a:rPr>
              <a:t>[::]		#</a:t>
            </a:r>
            <a:r>
              <a:rPr lang="zh-CN" altLang="en-US" dirty="0" smtClean="0">
                <a:solidFill>
                  <a:srgbClr val="FF0000"/>
                </a:solidFill>
              </a:rPr>
              <a:t>利用分片实现</a:t>
            </a:r>
            <a:r>
              <a:rPr lang="en-US" altLang="zh-CN" dirty="0" smtClean="0">
                <a:solidFill>
                  <a:srgbClr val="FF0000"/>
                </a:solidFill>
              </a:rPr>
              <a:t>lst3</a:t>
            </a:r>
            <a:r>
              <a:rPr lang="zh-CN" altLang="en-US" dirty="0" smtClean="0">
                <a:solidFill>
                  <a:srgbClr val="FF0000"/>
                </a:solidFill>
              </a:rPr>
              <a:t>和</a:t>
            </a:r>
            <a:r>
              <a:rPr lang="en-US" altLang="zh-CN" dirty="0">
                <a:solidFill>
                  <a:srgbClr val="FF0000"/>
                </a:solidFill>
              </a:rPr>
              <a:t>lst1</a:t>
            </a:r>
            <a:r>
              <a:rPr lang="zh-CN" altLang="en-US" dirty="0">
                <a:solidFill>
                  <a:srgbClr val="FF0000"/>
                </a:solidFill>
              </a:rPr>
              <a:t>分别是独立的内存</a:t>
            </a:r>
          </a:p>
        </p:txBody>
      </p:sp>
    </p:spTree>
    <p:extLst>
      <p:ext uri="{BB962C8B-B14F-4D97-AF65-F5344CB8AC3E}">
        <p14:creationId xmlns:p14="http://schemas.microsoft.com/office/powerpoint/2010/main" val="28222379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元组可以看成不可修改</a:t>
            </a:r>
            <a:r>
              <a:rPr lang="zh-CN" altLang="en-US" dirty="0"/>
              <a:t>的</a:t>
            </a:r>
            <a:r>
              <a:rPr lang="zh-CN" altLang="en-US" dirty="0" smtClean="0"/>
              <a:t>列表</a:t>
            </a:r>
            <a:endParaRPr lang="en-US" altLang="zh-CN" dirty="0" smtClean="0"/>
          </a:p>
          <a:p>
            <a:r>
              <a:rPr lang="zh-CN" altLang="en-US" dirty="0"/>
              <a:t>有些</a:t>
            </a:r>
            <a:r>
              <a:rPr lang="zh-CN" altLang="en-US" dirty="0" smtClean="0"/>
              <a:t>数据是只读数据</a:t>
            </a:r>
            <a:endParaRPr lang="en-US" altLang="zh-CN" dirty="0" smtClean="0"/>
          </a:p>
          <a:p>
            <a:pPr lvl="1"/>
            <a:r>
              <a:rPr lang="zh-CN" altLang="en-US" dirty="0"/>
              <a:t>选用元组将</a:t>
            </a:r>
            <a:r>
              <a:rPr lang="zh-CN" altLang="en-US" dirty="0" smtClean="0"/>
              <a:t>会避免误</a:t>
            </a:r>
            <a:r>
              <a:rPr lang="zh-CN" altLang="en-US" dirty="0"/>
              <a:t>修改数据导致程序逻辑</a:t>
            </a:r>
            <a:r>
              <a:rPr lang="zh-CN" altLang="en-US" dirty="0" smtClean="0"/>
              <a:t>错误</a:t>
            </a:r>
            <a:endParaRPr lang="en-US" altLang="zh-CN" dirty="0" smtClean="0"/>
          </a:p>
          <a:p>
            <a:r>
              <a:rPr lang="zh-CN" altLang="en-US" dirty="0" smtClean="0"/>
              <a:t>元组定义使用圆括号</a:t>
            </a:r>
            <a:endParaRPr lang="en-US" altLang="zh-CN" dirty="0" smtClean="0"/>
          </a:p>
          <a:p>
            <a:r>
              <a:rPr lang="zh-CN" altLang="en-US" dirty="0"/>
              <a:t>空的元组就是一对空的</a:t>
            </a:r>
            <a:r>
              <a:rPr lang="zh-CN" altLang="en-US" dirty="0" smtClean="0"/>
              <a:t>圆括号</a:t>
            </a:r>
            <a:endParaRPr lang="en-US" altLang="zh-CN" dirty="0"/>
          </a:p>
          <a:p>
            <a:pPr lvl="1"/>
            <a:r>
              <a:rPr lang="en-US" altLang="zh-CN" dirty="0"/>
              <a:t>tup1=()                	#</a:t>
            </a:r>
            <a:r>
              <a:rPr lang="zh-CN" altLang="en-US" dirty="0"/>
              <a:t>空元组</a:t>
            </a:r>
            <a:endParaRPr lang="en-US" altLang="zh-CN" dirty="0" smtClean="0"/>
          </a:p>
          <a:p>
            <a:r>
              <a:rPr lang="zh-CN" altLang="en-US" dirty="0" smtClean="0"/>
              <a:t>如果</a:t>
            </a:r>
            <a:r>
              <a:rPr lang="zh-CN" altLang="en-US" dirty="0"/>
              <a:t>元组只包含一个元素，需要在此元素后面添加</a:t>
            </a:r>
            <a:r>
              <a:rPr lang="zh-CN" altLang="en-US" dirty="0" smtClean="0"/>
              <a:t>逗号</a:t>
            </a:r>
            <a:endParaRPr lang="en-US" altLang="zh-CN" dirty="0" smtClean="0"/>
          </a:p>
          <a:p>
            <a:pPr lvl="1"/>
            <a:r>
              <a:rPr lang="en-US" altLang="zh-CN" dirty="0"/>
              <a:t>tup2=(3,) </a:t>
            </a:r>
            <a:r>
              <a:rPr lang="en-US" altLang="zh-CN" dirty="0" smtClean="0"/>
              <a:t>	#</a:t>
            </a:r>
            <a:r>
              <a:rPr lang="zh-CN" altLang="en-US" dirty="0"/>
              <a:t>一个元素的</a:t>
            </a:r>
            <a:r>
              <a:rPr lang="zh-CN" altLang="en-US" dirty="0" smtClean="0"/>
              <a:t>元组</a:t>
            </a:r>
            <a:endParaRPr lang="en-US" altLang="zh-CN" dirty="0" smtClean="0"/>
          </a:p>
          <a:p>
            <a:r>
              <a:rPr lang="zh-CN" altLang="en-US" dirty="0" smtClean="0"/>
              <a:t>从列表得到元组</a:t>
            </a:r>
            <a:endParaRPr lang="en-US" altLang="zh-CN" dirty="0" smtClean="0"/>
          </a:p>
          <a:p>
            <a:pPr lvl="1"/>
            <a:r>
              <a:rPr lang="en-US" altLang="zh-CN" dirty="0" err="1"/>
              <a:t>lst</a:t>
            </a:r>
            <a:r>
              <a:rPr lang="en-US" altLang="zh-CN" dirty="0"/>
              <a:t>=['</a:t>
            </a:r>
            <a:r>
              <a:rPr lang="zh-CN" altLang="en-US" dirty="0"/>
              <a:t>武汉</a:t>
            </a:r>
            <a:r>
              <a:rPr lang="en-US" altLang="zh-CN" dirty="0"/>
              <a:t>', '</a:t>
            </a:r>
            <a:r>
              <a:rPr lang="zh-CN" altLang="en-US" dirty="0"/>
              <a:t>孝感</a:t>
            </a:r>
            <a:r>
              <a:rPr lang="en-US" altLang="zh-CN" dirty="0"/>
              <a:t>', '</a:t>
            </a:r>
            <a:r>
              <a:rPr lang="zh-CN" altLang="en-US" dirty="0"/>
              <a:t>黄冈</a:t>
            </a:r>
            <a:r>
              <a:rPr lang="en-US" altLang="zh-CN" dirty="0"/>
              <a:t>']</a:t>
            </a:r>
          </a:p>
          <a:p>
            <a:pPr lvl="1"/>
            <a:r>
              <a:rPr lang="en-US" altLang="zh-CN" dirty="0" err="1"/>
              <a:t>tups</a:t>
            </a:r>
            <a:r>
              <a:rPr lang="en-US" altLang="zh-CN" dirty="0"/>
              <a:t>=tuple(</a:t>
            </a:r>
            <a:r>
              <a:rPr lang="en-US" altLang="zh-CN" dirty="0" err="1"/>
              <a:t>lst</a:t>
            </a:r>
            <a:r>
              <a:rPr lang="en-US" altLang="zh-CN" dirty="0"/>
              <a:t>) </a:t>
            </a:r>
            <a:r>
              <a:rPr lang="en-US" altLang="zh-CN" dirty="0" smtClean="0"/>
              <a:t>	#</a:t>
            </a:r>
            <a:r>
              <a:rPr lang="zh-CN" altLang="en-US" dirty="0"/>
              <a:t>从列表得到元组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54551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元组补充说明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元组的元素不可以删除</a:t>
            </a:r>
            <a:endParaRPr lang="en-US" altLang="zh-CN" dirty="0" smtClean="0"/>
          </a:p>
          <a:p>
            <a:r>
              <a:rPr lang="zh-CN" altLang="en-US" dirty="0" smtClean="0"/>
              <a:t>可以用</a:t>
            </a:r>
            <a:r>
              <a:rPr lang="en-US" altLang="zh-CN" dirty="0" smtClean="0"/>
              <a:t>del</a:t>
            </a:r>
            <a:r>
              <a:rPr lang="zh-CN" altLang="en-US" dirty="0" smtClean="0"/>
              <a:t>删除整个元组</a:t>
            </a:r>
            <a:endParaRPr lang="en-US" altLang="zh-CN" dirty="0" smtClean="0"/>
          </a:p>
          <a:p>
            <a:r>
              <a:rPr lang="zh-CN" altLang="en-US" dirty="0" smtClean="0"/>
              <a:t>如果确实需要从元组删除元素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通常是生成新的元组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39802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集合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集合是一个无序的且无重复元素的</a:t>
            </a:r>
            <a:r>
              <a:rPr lang="zh-CN" altLang="en-US" dirty="0" smtClean="0"/>
              <a:t>序列</a:t>
            </a:r>
            <a:endParaRPr lang="en-US" altLang="zh-CN" dirty="0" smtClean="0"/>
          </a:p>
          <a:p>
            <a:pPr lvl="1"/>
            <a:r>
              <a:rPr lang="zh-CN" altLang="en-US" dirty="0"/>
              <a:t>集合</a:t>
            </a:r>
            <a:r>
              <a:rPr lang="zh-CN" altLang="en-US" dirty="0" smtClean="0"/>
              <a:t>中</a:t>
            </a:r>
            <a:r>
              <a:rPr lang="zh-CN" altLang="en-US" dirty="0"/>
              <a:t>的数据对于</a:t>
            </a:r>
            <a:r>
              <a:rPr lang="en-US" altLang="zh-CN" dirty="0"/>
              <a:t>Python</a:t>
            </a:r>
            <a:r>
              <a:rPr lang="zh-CN" altLang="en-US" dirty="0"/>
              <a:t>程序员而言是无序的</a:t>
            </a:r>
            <a:endParaRPr lang="en-US" altLang="zh-CN" dirty="0"/>
          </a:p>
          <a:p>
            <a:r>
              <a:rPr lang="zh-CN" altLang="en-US" dirty="0" smtClean="0"/>
              <a:t>集合</a:t>
            </a:r>
            <a:r>
              <a:rPr lang="zh-CN" altLang="en-US" dirty="0"/>
              <a:t>非常适合用于去除重复</a:t>
            </a:r>
            <a:r>
              <a:rPr lang="zh-CN" altLang="en-US" dirty="0" smtClean="0"/>
              <a:t>项</a:t>
            </a:r>
            <a:endParaRPr lang="en-US" altLang="zh-CN" dirty="0" smtClean="0"/>
          </a:p>
          <a:p>
            <a:r>
              <a:rPr lang="zh-CN" altLang="en-US" dirty="0"/>
              <a:t>可以使用大括号</a:t>
            </a:r>
            <a:r>
              <a:rPr lang="en-US" altLang="zh-CN" dirty="0" smtClean="0"/>
              <a:t>{}</a:t>
            </a:r>
            <a:r>
              <a:rPr lang="zh-CN" altLang="en-US" dirty="0" smtClean="0"/>
              <a:t>或者</a:t>
            </a:r>
            <a:r>
              <a:rPr lang="en-US" altLang="zh-CN" dirty="0" smtClean="0"/>
              <a:t>set()</a:t>
            </a:r>
            <a:r>
              <a:rPr lang="zh-CN" altLang="en-US" dirty="0" smtClean="0"/>
              <a:t>函数创建集合</a:t>
            </a:r>
            <a:endParaRPr lang="en-US" altLang="zh-CN" dirty="0" smtClean="0"/>
          </a:p>
          <a:p>
            <a:pPr lvl="1"/>
            <a:r>
              <a:rPr lang="zh-CN" altLang="en-US" dirty="0"/>
              <a:t>建一个空集合必须用</a:t>
            </a:r>
            <a:r>
              <a:rPr lang="en-US" altLang="zh-CN" dirty="0"/>
              <a:t>set()</a:t>
            </a:r>
            <a:r>
              <a:rPr lang="zh-CN" altLang="en-US" dirty="0"/>
              <a:t>而不是用一对空的</a:t>
            </a:r>
            <a:r>
              <a:rPr lang="en-US" altLang="zh-CN" dirty="0" smtClean="0"/>
              <a:t>{}</a:t>
            </a:r>
          </a:p>
          <a:p>
            <a:pPr lvl="2"/>
            <a:r>
              <a:rPr lang="zh-CN" altLang="en-US" dirty="0" smtClean="0"/>
              <a:t>和空字典产生二义性</a:t>
            </a:r>
            <a:endParaRPr lang="en-US" altLang="zh-CN" dirty="0" smtClean="0"/>
          </a:p>
          <a:p>
            <a:r>
              <a:rPr lang="zh-CN" altLang="en-US" dirty="0"/>
              <a:t>在向集合中添加元素时</a:t>
            </a:r>
            <a:r>
              <a:rPr lang="zh-CN" altLang="en-US" dirty="0" smtClean="0"/>
              <a:t>，如果</a:t>
            </a:r>
            <a:r>
              <a:rPr lang="zh-CN" altLang="en-US" dirty="0"/>
              <a:t>该元素不存在则添加，否则不进行任何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87607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集合常用方法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1569994"/>
              </p:ext>
            </p:extLst>
          </p:nvPr>
        </p:nvGraphicFramePr>
        <p:xfrm>
          <a:off x="665565" y="1345332"/>
          <a:ext cx="7812869" cy="3859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88333">
                  <a:extLst>
                    <a:ext uri="{9D8B030D-6E8A-4147-A177-3AD203B41FA5}">
                      <a16:colId xmlns:a16="http://schemas.microsoft.com/office/drawing/2014/main" val="2311713011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3639650154"/>
                    </a:ext>
                  </a:extLst>
                </a:gridCol>
              </a:tblGrid>
              <a:tr h="273630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方法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465523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add()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为集合添加元素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89352524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clear()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清除集合的所有元素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8904358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copy()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产生集合的一个副本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1326689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difference()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返回多个集合的差集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51138052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discard()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删除集合指定的元素，如果不存在就放弃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04091939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intersection()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返回集合的交集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2340285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isdisjoint()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判断两个集合是否包含相同的元素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39648818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issubset()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判断指定集合是否为该方法参数集合的子集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0191479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issuperset()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判断指定集合是否为该方法参数集合的超集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4502258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remove()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删除指定元素，如果不存在就抛出异常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3125275"/>
                  </a:ext>
                </a:extLst>
              </a:tr>
              <a:tr h="3024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symmetric_difference()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返回两个集合不重复的元素集合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42934812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union()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返回两个集合的并集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2513819"/>
                  </a:ext>
                </a:extLst>
              </a:tr>
              <a:tr h="2736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update()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给集合添加元素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8334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48685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列表、元组和字符串都是用整数作为索引从而访问</a:t>
            </a:r>
            <a:r>
              <a:rPr lang="zh-CN" altLang="en-US" dirty="0" smtClean="0"/>
              <a:t>元素</a:t>
            </a:r>
            <a:endParaRPr lang="en-US" altLang="zh-CN" dirty="0" smtClean="0"/>
          </a:p>
          <a:p>
            <a:r>
              <a:rPr lang="zh-CN" altLang="en-US" dirty="0"/>
              <a:t>字典用关键字作为索引</a:t>
            </a:r>
            <a:endParaRPr lang="en-US" altLang="zh-CN" dirty="0"/>
          </a:p>
          <a:p>
            <a:r>
              <a:rPr lang="zh-CN" altLang="en-US" dirty="0" smtClean="0"/>
              <a:t>字典</a:t>
            </a:r>
            <a:r>
              <a:rPr lang="zh-CN" altLang="en-US" dirty="0"/>
              <a:t>用于表示“键</a:t>
            </a:r>
            <a:r>
              <a:rPr lang="en-US" altLang="zh-CN" dirty="0"/>
              <a:t>:</a:t>
            </a:r>
            <a:r>
              <a:rPr lang="zh-CN" altLang="en-US" dirty="0"/>
              <a:t>值”对的数据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键</a:t>
            </a:r>
            <a:r>
              <a:rPr lang="zh-CN" altLang="en-US" dirty="0"/>
              <a:t>就是</a:t>
            </a:r>
            <a:r>
              <a:rPr lang="zh-CN" altLang="en-US" dirty="0" smtClean="0"/>
              <a:t>关键字，具有唯一性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在</a:t>
            </a:r>
            <a:r>
              <a:rPr lang="zh-CN" altLang="en-US" dirty="0"/>
              <a:t>一个字典中一个关键字只能出现一次，不可以</a:t>
            </a:r>
            <a:r>
              <a:rPr lang="zh-CN" altLang="en-US" dirty="0" smtClean="0"/>
              <a:t>重复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值可以重复</a:t>
            </a:r>
            <a:endParaRPr lang="en-US" altLang="zh-CN" dirty="0" smtClean="0"/>
          </a:p>
          <a:p>
            <a:r>
              <a:rPr lang="zh-CN" altLang="en-US" dirty="0" smtClean="0"/>
              <a:t>字典</a:t>
            </a:r>
            <a:r>
              <a:rPr lang="zh-CN" altLang="en-US" dirty="0"/>
              <a:t>中的数据对于</a:t>
            </a:r>
            <a:r>
              <a:rPr lang="en-US" altLang="zh-CN" dirty="0"/>
              <a:t>Python</a:t>
            </a:r>
            <a:r>
              <a:rPr lang="zh-CN" altLang="en-US" dirty="0"/>
              <a:t>程序员而言是无序的</a:t>
            </a:r>
          </a:p>
        </p:txBody>
      </p:sp>
    </p:spTree>
    <p:extLst>
      <p:ext uri="{BB962C8B-B14F-4D97-AF65-F5344CB8AC3E}">
        <p14:creationId xmlns:p14="http://schemas.microsoft.com/office/powerpoint/2010/main" val="266290601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创建字典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显式创建字典的语法如下：</a:t>
            </a:r>
          </a:p>
          <a:p>
            <a:pPr lvl="1"/>
            <a:r>
              <a:rPr lang="zh-CN" altLang="en-US" dirty="0"/>
              <a:t>字典名</a:t>
            </a:r>
            <a:r>
              <a:rPr lang="en-US" altLang="zh-CN" dirty="0"/>
              <a:t>={[</a:t>
            </a:r>
            <a:r>
              <a:rPr lang="zh-CN" altLang="en-US" dirty="0"/>
              <a:t>关键字</a:t>
            </a:r>
            <a:r>
              <a:rPr lang="en-US" altLang="zh-CN" dirty="0"/>
              <a:t>1 : </a:t>
            </a:r>
            <a:r>
              <a:rPr lang="zh-CN" altLang="en-US" dirty="0"/>
              <a:t>值</a:t>
            </a:r>
            <a:r>
              <a:rPr lang="en-US" altLang="zh-CN" dirty="0"/>
              <a:t>1[, </a:t>
            </a:r>
            <a:r>
              <a:rPr lang="zh-CN" altLang="en-US" dirty="0"/>
              <a:t>关键字</a:t>
            </a:r>
            <a:r>
              <a:rPr lang="en-US" altLang="zh-CN" dirty="0"/>
              <a:t>2 : </a:t>
            </a:r>
            <a:r>
              <a:rPr lang="zh-CN" altLang="en-US" dirty="0"/>
              <a:t>值</a:t>
            </a:r>
            <a:r>
              <a:rPr lang="en-US" altLang="zh-CN" dirty="0"/>
              <a:t>2, ……, </a:t>
            </a:r>
            <a:r>
              <a:rPr lang="zh-CN" altLang="en-US" dirty="0"/>
              <a:t>关键字</a:t>
            </a:r>
            <a:r>
              <a:rPr lang="en-US" altLang="zh-CN" dirty="0"/>
              <a:t>n : </a:t>
            </a:r>
            <a:r>
              <a:rPr lang="zh-CN" altLang="en-US" dirty="0"/>
              <a:t>值</a:t>
            </a:r>
            <a:r>
              <a:rPr lang="en-US" altLang="zh-CN" dirty="0"/>
              <a:t>n]]}</a:t>
            </a:r>
          </a:p>
          <a:p>
            <a:r>
              <a:rPr lang="zh-CN" altLang="en-US" dirty="0" smtClean="0"/>
              <a:t>几个创建字典的例子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/>
              <a:t>dict1={}    				</a:t>
            </a:r>
            <a:r>
              <a:rPr lang="en-US" altLang="zh-CN" dirty="0" smtClean="0"/>
              <a:t>#</a:t>
            </a:r>
            <a:r>
              <a:rPr lang="zh-CN" altLang="en-US" dirty="0"/>
              <a:t>空字典</a:t>
            </a:r>
          </a:p>
          <a:p>
            <a:pPr marL="400050" lvl="1" indent="0">
              <a:buNone/>
            </a:pPr>
            <a:r>
              <a:rPr lang="en-US" altLang="zh-CN" dirty="0"/>
              <a:t>dict2=</a:t>
            </a:r>
            <a:r>
              <a:rPr lang="en-US" altLang="zh-CN" dirty="0" err="1"/>
              <a:t>dict</a:t>
            </a:r>
            <a:r>
              <a:rPr lang="en-US" altLang="zh-CN" dirty="0"/>
              <a:t>() 				</a:t>
            </a:r>
            <a:r>
              <a:rPr lang="en-US" altLang="zh-CN" dirty="0" smtClean="0"/>
              <a:t>#</a:t>
            </a:r>
            <a:r>
              <a:rPr lang="zh-CN" altLang="en-US" dirty="0"/>
              <a:t>空字典</a:t>
            </a:r>
          </a:p>
          <a:p>
            <a:pPr marL="400050" lvl="1" indent="0">
              <a:buNone/>
            </a:pPr>
            <a:r>
              <a:rPr lang="en-US" altLang="zh-CN" dirty="0"/>
              <a:t>dict3={'</a:t>
            </a:r>
            <a:r>
              <a:rPr lang="zh-CN" altLang="en-US" dirty="0"/>
              <a:t>壹</a:t>
            </a:r>
            <a:r>
              <a:rPr lang="en-US" altLang="zh-CN" dirty="0"/>
              <a:t>':1,' </a:t>
            </a:r>
            <a:r>
              <a:rPr lang="zh-CN" altLang="en-US" dirty="0"/>
              <a:t>贰</a:t>
            </a:r>
            <a:r>
              <a:rPr lang="en-US" altLang="zh-CN" dirty="0"/>
              <a:t>':2, '</a:t>
            </a:r>
            <a:r>
              <a:rPr lang="zh-CN" altLang="en-US" dirty="0"/>
              <a:t>叄</a:t>
            </a:r>
            <a:r>
              <a:rPr lang="en-US" altLang="zh-CN" dirty="0"/>
              <a:t>':3} 		</a:t>
            </a:r>
            <a:r>
              <a:rPr lang="en-US" altLang="zh-CN" dirty="0" smtClean="0"/>
              <a:t>#</a:t>
            </a:r>
            <a:r>
              <a:rPr lang="zh-CN" altLang="en-US" dirty="0"/>
              <a:t>显式定义字典</a:t>
            </a:r>
          </a:p>
          <a:p>
            <a:pPr marL="400050" lvl="1" indent="0">
              <a:buNone/>
            </a:pPr>
            <a:r>
              <a:rPr lang="en-US" altLang="zh-CN" dirty="0"/>
              <a:t>dict4=</a:t>
            </a:r>
            <a:r>
              <a:rPr lang="en-US" altLang="zh-CN" dirty="0" err="1"/>
              <a:t>dict</a:t>
            </a:r>
            <a:r>
              <a:rPr lang="en-US" altLang="zh-CN" dirty="0"/>
              <a:t>((['dog', '</a:t>
            </a:r>
            <a:r>
              <a:rPr lang="zh-CN" altLang="en-US" dirty="0"/>
              <a:t>狗</a:t>
            </a:r>
            <a:r>
              <a:rPr lang="en-US" altLang="zh-CN" dirty="0"/>
              <a:t>'], ['cat','</a:t>
            </a:r>
            <a:r>
              <a:rPr lang="zh-CN" altLang="en-US" dirty="0"/>
              <a:t>猫</a:t>
            </a:r>
            <a:r>
              <a:rPr lang="en-US" altLang="zh-CN" dirty="0"/>
              <a:t>']))	</a:t>
            </a:r>
            <a:r>
              <a:rPr lang="en-US" altLang="zh-CN" dirty="0" smtClean="0"/>
              <a:t>#</a:t>
            </a:r>
            <a:r>
              <a:rPr lang="zh-CN" altLang="en-US" dirty="0"/>
              <a:t>基于元组定义</a:t>
            </a:r>
            <a:r>
              <a:rPr lang="zh-CN" altLang="en-US" dirty="0" smtClean="0"/>
              <a:t>字典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24075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访问字典的元素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两种方法获取指定键的值</a:t>
            </a:r>
            <a:endParaRPr lang="en-US" altLang="zh-CN" dirty="0" smtClean="0"/>
          </a:p>
          <a:p>
            <a:r>
              <a:rPr lang="zh-CN" altLang="en-US" dirty="0" smtClean="0"/>
              <a:t>方括号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smtClean="0"/>
              <a:t>dict1={'</a:t>
            </a:r>
            <a:r>
              <a:rPr lang="zh-CN" altLang="en-US" dirty="0"/>
              <a:t>壹</a:t>
            </a:r>
            <a:r>
              <a:rPr lang="en-US" altLang="zh-CN" dirty="0"/>
              <a:t>':1,' </a:t>
            </a:r>
            <a:r>
              <a:rPr lang="zh-CN" altLang="en-US" dirty="0"/>
              <a:t>贰</a:t>
            </a:r>
            <a:r>
              <a:rPr lang="en-US" altLang="zh-CN" dirty="0"/>
              <a:t>':2, '</a:t>
            </a:r>
            <a:r>
              <a:rPr lang="zh-CN" altLang="en-US" dirty="0"/>
              <a:t>叄</a:t>
            </a:r>
            <a:r>
              <a:rPr lang="en-US" altLang="zh-CN" dirty="0"/>
              <a:t>':3</a:t>
            </a:r>
            <a:r>
              <a:rPr lang="en-US" altLang="zh-CN" dirty="0" smtClean="0"/>
              <a:t>}</a:t>
            </a:r>
          </a:p>
          <a:p>
            <a:pPr marL="40005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print(dict1[‘</a:t>
            </a:r>
            <a:r>
              <a:rPr lang="zh-CN" altLang="en-US" dirty="0" smtClean="0">
                <a:solidFill>
                  <a:srgbClr val="FF0000"/>
                </a:solidFill>
              </a:rPr>
              <a:t>壹</a:t>
            </a:r>
            <a:r>
              <a:rPr lang="en-US" altLang="zh-CN" dirty="0" smtClean="0">
                <a:solidFill>
                  <a:srgbClr val="FF0000"/>
                </a:solidFill>
              </a:rPr>
              <a:t>’])		#</a:t>
            </a:r>
            <a:r>
              <a:rPr lang="zh-CN" altLang="en-US" dirty="0" smtClean="0">
                <a:solidFill>
                  <a:srgbClr val="FF0000"/>
                </a:solidFill>
              </a:rPr>
              <a:t>输出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print(dict1</a:t>
            </a:r>
            <a:r>
              <a:rPr lang="en-US" altLang="zh-CN" dirty="0" smtClean="0">
                <a:solidFill>
                  <a:srgbClr val="FF0000"/>
                </a:solidFill>
              </a:rPr>
              <a:t>[‘</a:t>
            </a:r>
            <a:r>
              <a:rPr lang="zh-CN" altLang="en-US" dirty="0" smtClean="0">
                <a:solidFill>
                  <a:srgbClr val="FF0000"/>
                </a:solidFill>
              </a:rPr>
              <a:t>肆</a:t>
            </a:r>
            <a:r>
              <a:rPr lang="en-US" altLang="zh-CN" dirty="0" smtClean="0">
                <a:solidFill>
                  <a:srgbClr val="FF0000"/>
                </a:solidFill>
              </a:rPr>
              <a:t>’])		#</a:t>
            </a:r>
            <a:r>
              <a:rPr lang="zh-CN" altLang="en-US" dirty="0" smtClean="0">
                <a:solidFill>
                  <a:srgbClr val="FF0000"/>
                </a:solidFill>
              </a:rPr>
              <a:t>该语句会出错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/>
              <a:t>get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/>
              <a:t>dict1={'</a:t>
            </a:r>
            <a:r>
              <a:rPr lang="zh-CN" altLang="en-US" dirty="0"/>
              <a:t>壹</a:t>
            </a:r>
            <a:r>
              <a:rPr lang="en-US" altLang="zh-CN" dirty="0"/>
              <a:t>':1,' </a:t>
            </a:r>
            <a:r>
              <a:rPr lang="zh-CN" altLang="en-US" dirty="0"/>
              <a:t>贰</a:t>
            </a:r>
            <a:r>
              <a:rPr lang="en-US" altLang="zh-CN" dirty="0"/>
              <a:t>':2, '</a:t>
            </a:r>
            <a:r>
              <a:rPr lang="zh-CN" altLang="en-US" dirty="0"/>
              <a:t>叄</a:t>
            </a:r>
            <a:r>
              <a:rPr lang="en-US" altLang="zh-CN" dirty="0"/>
              <a:t>':3}</a:t>
            </a:r>
          </a:p>
          <a:p>
            <a:pPr marL="40005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print(dict1.get([‘</a:t>
            </a:r>
            <a:r>
              <a:rPr lang="zh-CN" altLang="en-US" dirty="0" smtClean="0">
                <a:solidFill>
                  <a:srgbClr val="FF0000"/>
                </a:solidFill>
              </a:rPr>
              <a:t>壹</a:t>
            </a:r>
            <a:r>
              <a:rPr lang="en-US" altLang="zh-CN" dirty="0" smtClean="0">
                <a:solidFill>
                  <a:srgbClr val="FF0000"/>
                </a:solidFill>
              </a:rPr>
              <a:t>’],None))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	#</a:t>
            </a:r>
            <a:r>
              <a:rPr lang="zh-CN" altLang="en-US" dirty="0" smtClean="0">
                <a:solidFill>
                  <a:srgbClr val="FF0000"/>
                </a:solidFill>
              </a:rPr>
              <a:t>输出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</a:p>
          <a:p>
            <a:pPr marL="40005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print(dict1.get([‘</a:t>
            </a:r>
            <a:r>
              <a:rPr lang="zh-CN" altLang="en-US" dirty="0" smtClean="0">
                <a:solidFill>
                  <a:srgbClr val="FF0000"/>
                </a:solidFill>
              </a:rPr>
              <a:t>肆</a:t>
            </a:r>
            <a:r>
              <a:rPr lang="en-US" altLang="zh-CN" dirty="0" smtClean="0">
                <a:solidFill>
                  <a:srgbClr val="FF0000"/>
                </a:solidFill>
              </a:rPr>
              <a:t>’],</a:t>
            </a:r>
            <a:r>
              <a:rPr lang="en-US" altLang="zh-CN" dirty="0">
                <a:solidFill>
                  <a:srgbClr val="FF0000"/>
                </a:solidFill>
              </a:rPr>
              <a:t>None</a:t>
            </a:r>
            <a:r>
              <a:rPr lang="en-US" altLang="zh-CN" dirty="0" smtClean="0">
                <a:solidFill>
                  <a:srgbClr val="FF0000"/>
                </a:solidFill>
              </a:rPr>
              <a:t>))	#</a:t>
            </a:r>
            <a:r>
              <a:rPr lang="zh-CN" altLang="en-US" dirty="0" smtClean="0">
                <a:solidFill>
                  <a:srgbClr val="FF0000"/>
                </a:solidFill>
              </a:rPr>
              <a:t>输出</a:t>
            </a:r>
            <a:r>
              <a:rPr lang="en-US" altLang="zh-CN" dirty="0" smtClean="0">
                <a:solidFill>
                  <a:srgbClr val="FF0000"/>
                </a:solidFill>
              </a:rPr>
              <a:t>None</a:t>
            </a:r>
            <a:endParaRPr lang="en-US" altLang="zh-CN" dirty="0">
              <a:solidFill>
                <a:srgbClr val="FF0000"/>
              </a:solidFill>
            </a:endParaRPr>
          </a:p>
          <a:p>
            <a:pPr marL="400050" lvl="1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7440700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字典常用方法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70316"/>
              </p:ext>
            </p:extLst>
          </p:nvPr>
        </p:nvGraphicFramePr>
        <p:xfrm>
          <a:off x="1187624" y="1777380"/>
          <a:ext cx="7272808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48115">
                  <a:extLst>
                    <a:ext uri="{9D8B030D-6E8A-4147-A177-3AD203B41FA5}">
                      <a16:colId xmlns:a16="http://schemas.microsoft.com/office/drawing/2014/main" val="837428068"/>
                    </a:ext>
                  </a:extLst>
                </a:gridCol>
                <a:gridCol w="5024693">
                  <a:extLst>
                    <a:ext uri="{9D8B030D-6E8A-4147-A177-3AD203B41FA5}">
                      <a16:colId xmlns:a16="http://schemas.microsoft.com/office/drawing/2014/main" val="26704081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方法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37536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clear()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删除字典内所有元素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18494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copy()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返回一个字典的拷贝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5376876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fromkeys()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基于现有的序列创建一个新字典 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1555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get()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返回指定键的值，如果值不在字典中返回指定的默认值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426551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items()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以列表返回可遍历的</a:t>
                      </a:r>
                      <a:r>
                        <a:rPr lang="en-US" sz="1600" kern="100" dirty="0">
                          <a:effectLst/>
                        </a:rPr>
                        <a:t>(</a:t>
                      </a:r>
                      <a:r>
                        <a:rPr lang="zh-CN" sz="1600" kern="100" dirty="0">
                          <a:effectLst/>
                        </a:rPr>
                        <a:t>键</a:t>
                      </a:r>
                      <a:r>
                        <a:rPr lang="en-US" sz="1600" kern="100" dirty="0">
                          <a:effectLst/>
                        </a:rPr>
                        <a:t>, </a:t>
                      </a:r>
                      <a:r>
                        <a:rPr lang="zh-CN" sz="1600" kern="100" dirty="0">
                          <a:effectLst/>
                        </a:rPr>
                        <a:t>值</a:t>
                      </a:r>
                      <a:r>
                        <a:rPr lang="en-US" sz="1600" kern="100" dirty="0">
                          <a:effectLst/>
                        </a:rPr>
                        <a:t>) 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6750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keys()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返回所有的键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11825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update()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合并指定字典的项到当前字典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6629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values()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返回所有的值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4977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pop()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删除字典给指定键所在的项，并返回该项的值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71242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has_key()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判断指定的键在字典中是否存在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81297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7101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611560" y="1201316"/>
            <a:ext cx="8053659" cy="4055893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Python</a:t>
            </a:r>
            <a:r>
              <a:rPr lang="zh-CN" altLang="en-US" dirty="0"/>
              <a:t>诞生于</a:t>
            </a:r>
            <a:r>
              <a:rPr lang="en-US" altLang="zh-CN" dirty="0"/>
              <a:t>1990</a:t>
            </a:r>
            <a:r>
              <a:rPr lang="zh-CN" altLang="en-US" dirty="0"/>
              <a:t>年</a:t>
            </a:r>
            <a:endParaRPr lang="en-US" altLang="zh-CN" dirty="0" smtClean="0"/>
          </a:p>
          <a:p>
            <a:r>
              <a:rPr lang="zh-CN" altLang="en-US" dirty="0"/>
              <a:t>支持面向对象的解释型计算机程序</a:t>
            </a:r>
            <a:r>
              <a:rPr lang="zh-CN" altLang="en-US" dirty="0" smtClean="0"/>
              <a:t>设计语言</a:t>
            </a:r>
            <a:endParaRPr lang="en-US" altLang="zh-CN" dirty="0" smtClean="0"/>
          </a:p>
          <a:p>
            <a:pPr lvl="1"/>
            <a:r>
              <a:rPr lang="zh-CN" altLang="en-US" dirty="0"/>
              <a:t>单句代码交互式</a:t>
            </a:r>
            <a:r>
              <a:rPr lang="zh-CN" altLang="en-US" dirty="0" smtClean="0"/>
              <a:t>执行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源程序</a:t>
            </a:r>
            <a:r>
              <a:rPr lang="zh-CN" altLang="en-US" dirty="0"/>
              <a:t>批量</a:t>
            </a:r>
            <a:r>
              <a:rPr lang="zh-CN" altLang="en-US" dirty="0" smtClean="0"/>
              <a:t>运行</a:t>
            </a:r>
            <a:endParaRPr lang="en-US" altLang="zh-CN" dirty="0" smtClean="0"/>
          </a:p>
          <a:p>
            <a:r>
              <a:rPr lang="zh-CN" altLang="en-US" dirty="0" smtClean="0"/>
              <a:t>两个系列，互不兼容：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2.x </a:t>
            </a:r>
            <a:r>
              <a:rPr lang="zh-CN" altLang="en-US" dirty="0" smtClean="0"/>
              <a:t>停止更新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3.x </a:t>
            </a:r>
            <a:r>
              <a:rPr lang="zh-CN" altLang="en-US" dirty="0" smtClean="0"/>
              <a:t>持续发展</a:t>
            </a:r>
            <a:endParaRPr lang="en-US" altLang="zh-CN" dirty="0" smtClean="0"/>
          </a:p>
          <a:p>
            <a:r>
              <a:rPr lang="zh-CN" altLang="en-US" dirty="0" smtClean="0"/>
              <a:t>查看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版本</a:t>
            </a:r>
            <a:endParaRPr lang="en-US" altLang="zh-CN" dirty="0" smtClean="0"/>
          </a:p>
          <a:p>
            <a:pPr lvl="1"/>
            <a:r>
              <a:rPr lang="en-US" altLang="zh-CN" dirty="0"/>
              <a:t>python -V</a:t>
            </a:r>
            <a:endParaRPr lang="en-US" altLang="zh-CN" dirty="0" smtClean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dirty="0" smtClean="0"/>
              <a:t>概述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407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字典例子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words={"</a:t>
            </a:r>
            <a:r>
              <a:rPr lang="zh-CN" altLang="en-US" dirty="0"/>
              <a:t>星期一</a:t>
            </a:r>
            <a:r>
              <a:rPr lang="en-US" altLang="zh-CN" dirty="0"/>
              <a:t>" : "</a:t>
            </a:r>
            <a:r>
              <a:rPr lang="en-US" altLang="zh-CN" dirty="0" err="1"/>
              <a:t>monday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     </a:t>
            </a:r>
            <a:r>
              <a:rPr lang="en-US" altLang="zh-CN" dirty="0" smtClean="0"/>
              <a:t>"</a:t>
            </a:r>
            <a:r>
              <a:rPr lang="zh-CN" altLang="en-US" dirty="0"/>
              <a:t>星期二</a:t>
            </a:r>
            <a:r>
              <a:rPr lang="en-US" altLang="zh-CN" dirty="0"/>
              <a:t>" : "</a:t>
            </a:r>
            <a:r>
              <a:rPr lang="en-US" altLang="zh-CN" dirty="0" err="1"/>
              <a:t>tuesday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     "</a:t>
            </a:r>
            <a:r>
              <a:rPr lang="zh-CN" altLang="en-US" dirty="0"/>
              <a:t>星期三</a:t>
            </a:r>
            <a:r>
              <a:rPr lang="en-US" altLang="zh-CN" dirty="0"/>
              <a:t>" : "</a:t>
            </a:r>
            <a:r>
              <a:rPr lang="en-US" altLang="zh-CN" dirty="0" err="1"/>
              <a:t>wendsday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     "</a:t>
            </a:r>
            <a:r>
              <a:rPr lang="zh-CN" altLang="en-US" dirty="0"/>
              <a:t>星期四</a:t>
            </a:r>
            <a:r>
              <a:rPr lang="en-US" altLang="zh-CN" dirty="0"/>
              <a:t>" : "</a:t>
            </a:r>
            <a:r>
              <a:rPr lang="en-US" altLang="zh-CN" dirty="0" err="1"/>
              <a:t>thursday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     "</a:t>
            </a:r>
            <a:r>
              <a:rPr lang="zh-CN" altLang="en-US" dirty="0"/>
              <a:t>星期五</a:t>
            </a:r>
            <a:r>
              <a:rPr lang="en-US" altLang="zh-CN" dirty="0"/>
              <a:t>" : "</a:t>
            </a:r>
            <a:r>
              <a:rPr lang="en-US" altLang="zh-CN" dirty="0" err="1"/>
              <a:t>friday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     "</a:t>
            </a:r>
            <a:r>
              <a:rPr lang="zh-CN" altLang="en-US" dirty="0"/>
              <a:t>星期六</a:t>
            </a:r>
            <a:r>
              <a:rPr lang="en-US" altLang="zh-CN" dirty="0"/>
              <a:t>" : "</a:t>
            </a:r>
            <a:r>
              <a:rPr lang="en-US" altLang="zh-CN" dirty="0" err="1"/>
              <a:t>saturday</a:t>
            </a:r>
            <a:r>
              <a:rPr lang="en-US" altLang="zh-CN" dirty="0"/>
              <a:t>",</a:t>
            </a:r>
          </a:p>
          <a:p>
            <a:pPr marL="0" indent="0">
              <a:buNone/>
            </a:pPr>
            <a:r>
              <a:rPr lang="en-US" altLang="zh-CN" dirty="0"/>
              <a:t>       "</a:t>
            </a:r>
            <a:r>
              <a:rPr lang="zh-CN" altLang="en-US" dirty="0"/>
              <a:t>星期天</a:t>
            </a:r>
            <a:r>
              <a:rPr lang="en-US" altLang="zh-CN" dirty="0"/>
              <a:t>" : "</a:t>
            </a:r>
            <a:r>
              <a:rPr lang="en-US" altLang="zh-CN" dirty="0" err="1"/>
              <a:t>sunday</a:t>
            </a:r>
            <a:r>
              <a:rPr lang="en-US" altLang="zh-CN" dirty="0"/>
              <a:t>"}</a:t>
            </a:r>
          </a:p>
          <a:p>
            <a:pPr marL="0" indent="0">
              <a:buNone/>
            </a:pPr>
            <a:r>
              <a:rPr lang="en-US" altLang="zh-CN" dirty="0"/>
              <a:t>word=input("</a:t>
            </a:r>
            <a:r>
              <a:rPr lang="zh-CN" altLang="en-US" dirty="0"/>
              <a:t>请输入中文</a:t>
            </a:r>
            <a:r>
              <a:rPr lang="en-US" altLang="zh-CN" dirty="0"/>
              <a:t>")</a:t>
            </a:r>
          </a:p>
          <a:p>
            <a:pPr marL="0" indent="0">
              <a:buNone/>
            </a:pPr>
            <a:r>
              <a:rPr lang="en-US" altLang="zh-CN" dirty="0"/>
              <a:t>print(</a:t>
            </a:r>
            <a:r>
              <a:rPr lang="en-US" altLang="zh-CN" dirty="0" err="1"/>
              <a:t>words.get</a:t>
            </a:r>
            <a:r>
              <a:rPr lang="en-US" altLang="zh-CN" dirty="0"/>
              <a:t>(word,"</a:t>
            </a:r>
            <a:r>
              <a:rPr lang="zh-CN" altLang="en-US" dirty="0"/>
              <a:t>查无此词</a:t>
            </a:r>
            <a:r>
              <a:rPr lang="en-US" altLang="zh-CN" dirty="0"/>
              <a:t>"))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72411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运算符</a:t>
            </a:r>
            <a:r>
              <a:rPr lang="zh-CN" altLang="en-US" dirty="0"/>
              <a:t>可以对一个或者多个操作数进行计算并返回</a:t>
            </a:r>
            <a:r>
              <a:rPr lang="zh-CN" altLang="en-US" dirty="0" smtClean="0"/>
              <a:t>结果</a:t>
            </a:r>
            <a:endParaRPr lang="en-US" altLang="zh-CN" dirty="0" smtClean="0"/>
          </a:p>
          <a:p>
            <a:pPr lvl="1"/>
            <a:r>
              <a:rPr lang="zh-CN" altLang="en-US" dirty="0"/>
              <a:t>单</a:t>
            </a:r>
            <a:r>
              <a:rPr lang="zh-CN" altLang="en-US" dirty="0" smtClean="0"/>
              <a:t>目运算符（一元运算符）</a:t>
            </a:r>
            <a:endParaRPr lang="en-US" altLang="zh-CN" dirty="0" smtClean="0"/>
          </a:p>
          <a:p>
            <a:pPr lvl="2"/>
            <a:r>
              <a:rPr lang="en-US" altLang="zh-CN" dirty="0"/>
              <a:t>not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双目运算符（二元运算符）</a:t>
            </a:r>
            <a:endParaRPr lang="en-US" altLang="zh-CN" dirty="0" smtClean="0"/>
          </a:p>
          <a:p>
            <a:pPr lvl="2"/>
            <a:r>
              <a:rPr lang="en-US" altLang="zh-CN" dirty="0"/>
              <a:t>and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19044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879" y="913284"/>
            <a:ext cx="8229600" cy="4108979"/>
          </a:xfrm>
        </p:spPr>
        <p:txBody>
          <a:bodyPr/>
          <a:lstStyle/>
          <a:p>
            <a:r>
              <a:rPr lang="zh-CN" altLang="en-US" dirty="0" smtClean="0"/>
              <a:t>设</a:t>
            </a:r>
            <a:r>
              <a:rPr lang="en-US" altLang="zh-CN" dirty="0" smtClean="0"/>
              <a:t>num1=3,num2=5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1243442"/>
              </p:ext>
            </p:extLst>
          </p:nvPr>
        </p:nvGraphicFramePr>
        <p:xfrm>
          <a:off x="251200" y="1273324"/>
          <a:ext cx="8435279" cy="4145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4729">
                  <a:extLst>
                    <a:ext uri="{9D8B030D-6E8A-4147-A177-3AD203B41FA5}">
                      <a16:colId xmlns:a16="http://schemas.microsoft.com/office/drawing/2014/main" val="2627733588"/>
                    </a:ext>
                  </a:extLst>
                </a:gridCol>
                <a:gridCol w="2006437">
                  <a:extLst>
                    <a:ext uri="{9D8B030D-6E8A-4147-A177-3AD203B41FA5}">
                      <a16:colId xmlns:a16="http://schemas.microsoft.com/office/drawing/2014/main" val="1039342159"/>
                    </a:ext>
                  </a:extLst>
                </a:gridCol>
                <a:gridCol w="4684113">
                  <a:extLst>
                    <a:ext uri="{9D8B030D-6E8A-4147-A177-3AD203B41FA5}">
                      <a16:colId xmlns:a16="http://schemas.microsoft.com/office/drawing/2014/main" val="24207324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运算符类型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运算符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9086699"/>
                  </a:ext>
                </a:extLst>
              </a:tr>
              <a:tr h="0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算术运算符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+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加法，</a:t>
                      </a:r>
                      <a:r>
                        <a:rPr lang="en-US" sz="1600" kern="100">
                          <a:effectLst/>
                        </a:rPr>
                        <a:t>num1+num2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8243514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减法，</a:t>
                      </a:r>
                      <a:r>
                        <a:rPr lang="en-US" sz="1600" kern="100">
                          <a:effectLst/>
                        </a:rPr>
                        <a:t>num1-num2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-2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36389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*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乘法，</a:t>
                      </a:r>
                      <a:r>
                        <a:rPr lang="en-US" sz="1600" kern="100">
                          <a:effectLst/>
                        </a:rPr>
                        <a:t>num1*num2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360533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除法，</a:t>
                      </a:r>
                      <a:r>
                        <a:rPr lang="en-US" sz="1600" kern="100">
                          <a:effectLst/>
                        </a:rPr>
                        <a:t>num1*num2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0.6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563369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%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求余，</a:t>
                      </a:r>
                      <a:r>
                        <a:rPr lang="en-US" sz="1600" kern="100">
                          <a:effectLst/>
                        </a:rPr>
                        <a:t>num1%num2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405554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**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乘方，</a:t>
                      </a:r>
                      <a:r>
                        <a:rPr lang="en-US" sz="1600" kern="100">
                          <a:effectLst/>
                        </a:rPr>
                        <a:t>num1**num2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243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874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//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整数除，</a:t>
                      </a:r>
                      <a:r>
                        <a:rPr lang="en-US" sz="1600" kern="100">
                          <a:effectLst/>
                        </a:rPr>
                        <a:t>num1//num2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4971225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关系运算符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&gt;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大于，</a:t>
                      </a:r>
                      <a:r>
                        <a:rPr lang="en-US" sz="1600" kern="100">
                          <a:effectLst/>
                        </a:rPr>
                        <a:t>num1&gt;num2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False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7360876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&lt; 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小于，</a:t>
                      </a:r>
                      <a:r>
                        <a:rPr lang="en-US" sz="1600" kern="100">
                          <a:effectLst/>
                        </a:rPr>
                        <a:t>num1&lt;num2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True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002951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&gt;=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大于等于，</a:t>
                      </a:r>
                      <a:r>
                        <a:rPr lang="en-US" sz="1600" kern="100">
                          <a:effectLst/>
                        </a:rPr>
                        <a:t>num1&gt;=nuum2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False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1611102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&lt;=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小于等于，</a:t>
                      </a:r>
                      <a:r>
                        <a:rPr lang="en-US" sz="1600" kern="100">
                          <a:effectLst/>
                        </a:rPr>
                        <a:t>num1&lt;=num2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True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246418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==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等于，</a:t>
                      </a:r>
                      <a:r>
                        <a:rPr lang="en-US" sz="1600" kern="100">
                          <a:effectLst/>
                        </a:rPr>
                        <a:t>num1==num2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False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452945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!=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不等于，</a:t>
                      </a:r>
                      <a:r>
                        <a:rPr lang="en-US" sz="1600" kern="100">
                          <a:effectLst/>
                        </a:rPr>
                        <a:t>num1!=num2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True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1606083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逻辑运算符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and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逻辑与，</a:t>
                      </a:r>
                      <a:r>
                        <a:rPr lang="en-US" sz="1600" kern="100" dirty="0">
                          <a:effectLst/>
                        </a:rPr>
                        <a:t>num1&gt;1 and num2&lt;6</a:t>
                      </a:r>
                      <a:r>
                        <a:rPr lang="zh-CN" sz="1600" kern="100" dirty="0">
                          <a:effectLst/>
                        </a:rPr>
                        <a:t>的结果为</a:t>
                      </a:r>
                      <a:r>
                        <a:rPr lang="en-US" sz="1600" kern="100" dirty="0">
                          <a:effectLst/>
                        </a:rPr>
                        <a:t>True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634559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or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逻辑或，</a:t>
                      </a:r>
                      <a:r>
                        <a:rPr lang="en-US" sz="1600" kern="100" dirty="0">
                          <a:effectLst/>
                        </a:rPr>
                        <a:t>num1&gt;=4 or num2&lt;=5</a:t>
                      </a:r>
                      <a:r>
                        <a:rPr lang="zh-CN" sz="1600" kern="100" dirty="0">
                          <a:effectLst/>
                        </a:rPr>
                        <a:t>的结果为</a:t>
                      </a:r>
                      <a:r>
                        <a:rPr lang="en-US" sz="1600" kern="100" dirty="0">
                          <a:effectLst/>
                        </a:rPr>
                        <a:t>True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90572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not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逻辑非，</a:t>
                      </a:r>
                      <a:r>
                        <a:rPr lang="en-US" sz="1600" kern="100" dirty="0">
                          <a:effectLst/>
                        </a:rPr>
                        <a:t>not num1</a:t>
                      </a:r>
                      <a:r>
                        <a:rPr lang="zh-CN" sz="1600" kern="100" dirty="0">
                          <a:effectLst/>
                        </a:rPr>
                        <a:t>的结果为</a:t>
                      </a:r>
                      <a:r>
                        <a:rPr lang="en-US" sz="1600" kern="100" dirty="0">
                          <a:effectLst/>
                        </a:rPr>
                        <a:t>False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3197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99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常用</a:t>
            </a:r>
            <a:r>
              <a:rPr lang="zh-CN" altLang="en-US" dirty="0" smtClean="0"/>
              <a:t>运算符</a:t>
            </a:r>
            <a:r>
              <a:rPr lang="en-US" altLang="zh-CN" dirty="0" smtClean="0"/>
              <a:t>(</a:t>
            </a:r>
            <a:r>
              <a:rPr lang="zh-CN" altLang="en-US" dirty="0" smtClean="0"/>
              <a:t>续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</a:t>
            </a:r>
            <a:r>
              <a:rPr lang="en-US" altLang="zh-CN" dirty="0" smtClean="0"/>
              <a:t>num1=3,num2=5</a:t>
            </a: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095164"/>
              </p:ext>
            </p:extLst>
          </p:nvPr>
        </p:nvGraphicFramePr>
        <p:xfrm>
          <a:off x="683568" y="1921396"/>
          <a:ext cx="8208913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25616">
                  <a:extLst>
                    <a:ext uri="{9D8B030D-6E8A-4147-A177-3AD203B41FA5}">
                      <a16:colId xmlns:a16="http://schemas.microsoft.com/office/drawing/2014/main" val="2297893046"/>
                    </a:ext>
                  </a:extLst>
                </a:gridCol>
                <a:gridCol w="1175932">
                  <a:extLst>
                    <a:ext uri="{9D8B030D-6E8A-4147-A177-3AD203B41FA5}">
                      <a16:colId xmlns:a16="http://schemas.microsoft.com/office/drawing/2014/main" val="1355592502"/>
                    </a:ext>
                  </a:extLst>
                </a:gridCol>
                <a:gridCol w="5407365">
                  <a:extLst>
                    <a:ext uri="{9D8B030D-6E8A-4147-A177-3AD203B41FA5}">
                      <a16:colId xmlns:a16="http://schemas.microsoft.com/office/drawing/2014/main" val="98727831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运算符类型</a:t>
                      </a:r>
                      <a:endParaRPr lang="zh-CN" sz="16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运算符</a:t>
                      </a:r>
                      <a:endParaRPr lang="zh-CN" sz="16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600" b="1" kern="1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说明</a:t>
                      </a:r>
                      <a:endParaRPr lang="zh-CN" sz="16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436169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简单赋值运算符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=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赋值运算符，</a:t>
                      </a:r>
                      <a:r>
                        <a:rPr lang="en-US" sz="1600" kern="100" dirty="0">
                          <a:effectLst/>
                        </a:rPr>
                        <a:t>num1=num2</a:t>
                      </a:r>
                      <a:r>
                        <a:rPr lang="zh-CN" sz="1600" kern="100" dirty="0">
                          <a:effectLst/>
                        </a:rPr>
                        <a:t>的结果是使得</a:t>
                      </a:r>
                      <a:r>
                        <a:rPr lang="en-US" sz="1600" kern="100" dirty="0">
                          <a:effectLst/>
                        </a:rPr>
                        <a:t>num1</a:t>
                      </a:r>
                      <a:r>
                        <a:rPr lang="zh-CN" sz="1600" kern="100" dirty="0">
                          <a:effectLst/>
                        </a:rPr>
                        <a:t>等于</a:t>
                      </a:r>
                      <a:r>
                        <a:rPr lang="en-US" sz="1600" kern="100" dirty="0">
                          <a:effectLst/>
                        </a:rPr>
                        <a:t>5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9762502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位运算符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&amp;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按位与，</a:t>
                      </a:r>
                      <a:r>
                        <a:rPr lang="en-US" sz="1600" kern="100">
                          <a:effectLst/>
                        </a:rPr>
                        <a:t>num1&amp;num2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2975004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|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按位或，</a:t>
                      </a:r>
                      <a:r>
                        <a:rPr lang="en-US" sz="1600" kern="100">
                          <a:effectLst/>
                        </a:rPr>
                        <a:t>num|num2</a:t>
                      </a:r>
                      <a:r>
                        <a:rPr lang="zh-CN" sz="1600" kern="100">
                          <a:effectLst/>
                        </a:rPr>
                        <a:t>的结果是</a:t>
                      </a:r>
                      <a:r>
                        <a:rPr lang="en-US" sz="1600" kern="100">
                          <a:effectLst/>
                        </a:rPr>
                        <a:t>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153899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~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按位取反，</a:t>
                      </a:r>
                      <a:r>
                        <a:rPr lang="en-US" sz="1600" kern="100" dirty="0">
                          <a:effectLst/>
                        </a:rPr>
                        <a:t>~num1</a:t>
                      </a:r>
                      <a:r>
                        <a:rPr lang="zh-CN" sz="1600" kern="100" dirty="0">
                          <a:effectLst/>
                        </a:rPr>
                        <a:t>的结果是</a:t>
                      </a:r>
                      <a:r>
                        <a:rPr lang="en-US" sz="1600" kern="100" dirty="0">
                          <a:effectLst/>
                        </a:rPr>
                        <a:t>-4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125180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^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按位异或，</a:t>
                      </a:r>
                      <a:r>
                        <a:rPr lang="en-US" sz="1600" kern="100" dirty="0">
                          <a:effectLst/>
                        </a:rPr>
                        <a:t>num1^num2</a:t>
                      </a:r>
                      <a:r>
                        <a:rPr lang="zh-CN" sz="1600" kern="100" dirty="0">
                          <a:effectLst/>
                        </a:rPr>
                        <a:t>的结果是</a:t>
                      </a:r>
                      <a:r>
                        <a:rPr lang="en-US" sz="1600" kern="100" dirty="0">
                          <a:effectLst/>
                        </a:rPr>
                        <a:t>6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83029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&lt;&lt;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左移，</a:t>
                      </a:r>
                      <a:r>
                        <a:rPr lang="en-US" sz="1600" kern="100" dirty="0">
                          <a:effectLst/>
                        </a:rPr>
                        <a:t>num1&lt;&lt;1</a:t>
                      </a:r>
                      <a:r>
                        <a:rPr lang="zh-CN" sz="1600" kern="100" dirty="0">
                          <a:effectLst/>
                        </a:rPr>
                        <a:t>的结果是</a:t>
                      </a:r>
                      <a:r>
                        <a:rPr lang="en-US" sz="1600" kern="100" dirty="0">
                          <a:effectLst/>
                        </a:rPr>
                        <a:t>6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1189056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&gt;&gt; 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右移，</a:t>
                      </a:r>
                      <a:r>
                        <a:rPr lang="en-US" sz="1600" kern="100" dirty="0">
                          <a:effectLst/>
                        </a:rPr>
                        <a:t>num1&gt;&gt;1</a:t>
                      </a:r>
                      <a:r>
                        <a:rPr lang="zh-CN" sz="1600" kern="100" dirty="0">
                          <a:effectLst/>
                        </a:rPr>
                        <a:t>的结果是</a:t>
                      </a:r>
                      <a:r>
                        <a:rPr lang="en-US" sz="1600" kern="100" dirty="0">
                          <a:effectLst/>
                        </a:rPr>
                        <a:t>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074467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成员资格运算符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是否存在，</a:t>
                      </a:r>
                      <a:r>
                        <a:rPr lang="en-US" sz="1600" kern="100" dirty="0">
                          <a:effectLst/>
                        </a:rPr>
                        <a:t>num1 in [1, 3, 5]</a:t>
                      </a:r>
                      <a:r>
                        <a:rPr lang="zh-CN" sz="1600" kern="100" dirty="0">
                          <a:effectLst/>
                        </a:rPr>
                        <a:t>的结果为</a:t>
                      </a:r>
                      <a:r>
                        <a:rPr lang="en-US" sz="1600" kern="100" dirty="0">
                          <a:effectLst/>
                        </a:rPr>
                        <a:t>True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5250655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not in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是否不存在，</a:t>
                      </a:r>
                      <a:r>
                        <a:rPr lang="en-US" sz="1600" kern="100" dirty="0">
                          <a:effectLst/>
                        </a:rPr>
                        <a:t>num2 not in [2, 4, 6]</a:t>
                      </a:r>
                      <a:r>
                        <a:rPr lang="zh-CN" sz="1600" kern="100" dirty="0">
                          <a:effectLst/>
                        </a:rPr>
                        <a:t>的结果为</a:t>
                      </a:r>
                      <a:r>
                        <a:rPr lang="en-US" sz="1600" kern="100" dirty="0">
                          <a:effectLst/>
                        </a:rPr>
                        <a:t>True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0685620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身份运算符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是否引用同一对象，</a:t>
                      </a:r>
                      <a:r>
                        <a:rPr lang="en-US" sz="1600" kern="100" dirty="0">
                          <a:effectLst/>
                        </a:rPr>
                        <a:t>num1 is num2</a:t>
                      </a:r>
                      <a:r>
                        <a:rPr lang="zh-CN" sz="1600" kern="100" dirty="0">
                          <a:effectLst/>
                        </a:rPr>
                        <a:t>的结果是</a:t>
                      </a:r>
                      <a:r>
                        <a:rPr lang="en-US" sz="1600" kern="100" dirty="0">
                          <a:effectLst/>
                        </a:rPr>
                        <a:t>False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023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 not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是否引用非同一对象，</a:t>
                      </a:r>
                      <a:r>
                        <a:rPr lang="en-US" sz="1600" kern="100" dirty="0">
                          <a:effectLst/>
                        </a:rPr>
                        <a:t>num1 is not num2</a:t>
                      </a:r>
                      <a:r>
                        <a:rPr lang="zh-CN" sz="1600" kern="100" dirty="0">
                          <a:effectLst/>
                        </a:rPr>
                        <a:t>的结果是</a:t>
                      </a:r>
                      <a:r>
                        <a:rPr lang="en-US" sz="1600" kern="100" dirty="0">
                          <a:effectLst/>
                        </a:rPr>
                        <a:t>True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648216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19596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复合运算符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用二元运算符和“</a:t>
            </a:r>
            <a:r>
              <a:rPr lang="en-US" altLang="zh-CN" dirty="0"/>
              <a:t>=”</a:t>
            </a:r>
            <a:r>
              <a:rPr lang="zh-CN" altLang="en-US" dirty="0"/>
              <a:t>组合而</a:t>
            </a:r>
            <a:r>
              <a:rPr lang="zh-CN" altLang="en-US" dirty="0" smtClean="0"/>
              <a:t>成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+=</a:t>
            </a:r>
          </a:p>
          <a:p>
            <a:pPr lvl="1"/>
            <a:r>
              <a:rPr lang="en-US" altLang="zh-CN" dirty="0" smtClean="0"/>
              <a:t>-=</a:t>
            </a:r>
          </a:p>
          <a:p>
            <a:pPr lvl="1"/>
            <a:r>
              <a:rPr lang="en-US" altLang="zh-CN" dirty="0" smtClean="0"/>
              <a:t>*=</a:t>
            </a:r>
          </a:p>
          <a:p>
            <a:pPr lvl="1"/>
            <a:r>
              <a:rPr lang="en-US" altLang="zh-CN" dirty="0" smtClean="0"/>
              <a:t>/=</a:t>
            </a:r>
          </a:p>
          <a:p>
            <a:pPr lvl="1"/>
            <a:r>
              <a:rPr lang="en-US" altLang="zh-CN" dirty="0" smtClean="0"/>
              <a:t>……</a:t>
            </a:r>
          </a:p>
          <a:p>
            <a:r>
              <a:rPr lang="zh-CN" altLang="en-US" dirty="0" smtClean="0"/>
              <a:t>例子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/>
              <a:t>num1=3</a:t>
            </a: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num1+=1		#</a:t>
            </a:r>
            <a:r>
              <a:rPr lang="zh-CN" altLang="en-US" dirty="0" smtClean="0">
                <a:solidFill>
                  <a:srgbClr val="FF0000"/>
                </a:solidFill>
              </a:rPr>
              <a:t>使用复合运算符给</a:t>
            </a:r>
            <a:r>
              <a:rPr lang="en-US" altLang="zh-CN" dirty="0" smtClean="0">
                <a:solidFill>
                  <a:srgbClr val="FF0000"/>
                </a:solidFill>
              </a:rPr>
              <a:t>num1</a:t>
            </a:r>
            <a:r>
              <a:rPr lang="zh-CN" altLang="en-US" dirty="0" smtClean="0">
                <a:solidFill>
                  <a:srgbClr val="FF0000"/>
                </a:solidFill>
              </a:rPr>
              <a:t>加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num1=num1+1	#</a:t>
            </a:r>
            <a:r>
              <a:rPr lang="zh-CN" altLang="en-US" dirty="0" smtClean="0">
                <a:solidFill>
                  <a:srgbClr val="FF0000"/>
                </a:solidFill>
              </a:rPr>
              <a:t>使用简单运算符给</a:t>
            </a:r>
            <a:r>
              <a:rPr lang="en-US" altLang="zh-CN" dirty="0" smtClean="0">
                <a:solidFill>
                  <a:srgbClr val="FF0000"/>
                </a:solidFill>
              </a:rPr>
              <a:t>num1</a:t>
            </a:r>
            <a:r>
              <a:rPr lang="zh-CN" altLang="en-US" dirty="0" smtClean="0">
                <a:solidFill>
                  <a:srgbClr val="FF0000"/>
                </a:solidFill>
              </a:rPr>
              <a:t>加</a:t>
            </a:r>
            <a:r>
              <a:rPr lang="en-US" altLang="zh-CN" dirty="0" smtClean="0">
                <a:solidFill>
                  <a:srgbClr val="FF0000"/>
                </a:solidFill>
              </a:rPr>
              <a:t>1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449782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运算符被重载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一个运算符在不同上下文有不同含义</a:t>
            </a:r>
            <a:endParaRPr lang="en-US" altLang="zh-CN" dirty="0" smtClean="0"/>
          </a:p>
          <a:p>
            <a:r>
              <a:rPr lang="zh-CN" altLang="en-US" dirty="0" smtClean="0"/>
              <a:t>例如：</a:t>
            </a:r>
            <a:r>
              <a:rPr lang="en-US" altLang="zh-CN" dirty="0" smtClean="0"/>
              <a:t>+</a:t>
            </a:r>
          </a:p>
          <a:p>
            <a:pPr lvl="1"/>
            <a:r>
              <a:rPr lang="en-US" altLang="zh-CN" dirty="0" smtClean="0"/>
              <a:t>3+5			#</a:t>
            </a:r>
            <a:r>
              <a:rPr lang="zh-CN" altLang="en-US" dirty="0" smtClean="0"/>
              <a:t>数值相加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[1,2,3]+[4,5,6]		#</a:t>
            </a:r>
            <a:r>
              <a:rPr lang="zh-CN" altLang="en-US" dirty="0" smtClean="0"/>
              <a:t>列表拼接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“hello” </a:t>
            </a:r>
            <a:r>
              <a:rPr lang="en-US" altLang="zh-CN" dirty="0"/>
              <a:t>+ </a:t>
            </a:r>
            <a:r>
              <a:rPr lang="en-US" altLang="zh-CN" dirty="0" smtClean="0"/>
              <a:t>“ </a:t>
            </a:r>
            <a:r>
              <a:rPr lang="en-US" altLang="zh-CN" dirty="0"/>
              <a:t>world</a:t>
            </a:r>
            <a:r>
              <a:rPr lang="en-US" altLang="zh-CN" dirty="0" smtClean="0"/>
              <a:t>!”		#</a:t>
            </a:r>
            <a:r>
              <a:rPr lang="zh-CN" altLang="en-US" dirty="0" smtClean="0"/>
              <a:t>字符串连接</a:t>
            </a:r>
            <a:endParaRPr lang="en-US" altLang="zh-CN" dirty="0" smtClean="0"/>
          </a:p>
          <a:p>
            <a:pPr lvl="1"/>
            <a:r>
              <a:rPr lang="en-US" altLang="zh-CN" dirty="0"/>
              <a:t>(3+5j)+(4+7j</a:t>
            </a:r>
            <a:r>
              <a:rPr lang="en-US" altLang="zh-CN" dirty="0" smtClean="0"/>
              <a:t>)		#</a:t>
            </a:r>
            <a:r>
              <a:rPr lang="zh-CN" altLang="en-US" dirty="0" smtClean="0"/>
              <a:t>复数相加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183726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==</a:t>
            </a:r>
            <a:r>
              <a:rPr lang="zh-CN" altLang="en-US" dirty="0" smtClean="0"/>
              <a:t>和</a:t>
            </a:r>
            <a:r>
              <a:rPr lang="en-US" altLang="zh-CN" dirty="0" smtClean="0"/>
              <a:t>is</a:t>
            </a:r>
            <a:r>
              <a:rPr lang="zh-CN" altLang="en-US" dirty="0" smtClean="0"/>
              <a:t>运算符辨析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==</a:t>
            </a:r>
          </a:p>
          <a:p>
            <a:pPr lvl="1"/>
            <a:r>
              <a:rPr lang="zh-CN" altLang="en-US" dirty="0" smtClean="0"/>
              <a:t>判断两个对象的值是否相等</a:t>
            </a:r>
            <a:endParaRPr lang="en-US" altLang="zh-CN" dirty="0" smtClean="0"/>
          </a:p>
          <a:p>
            <a:r>
              <a:rPr lang="en-US" altLang="zh-CN" dirty="0" smtClean="0"/>
              <a:t>is</a:t>
            </a:r>
          </a:p>
          <a:p>
            <a:pPr lvl="1"/>
            <a:r>
              <a:rPr lang="zh-CN" altLang="en-US" dirty="0" smtClean="0"/>
              <a:t>判断两个对象是否引用了同一个对象</a:t>
            </a:r>
            <a:endParaRPr lang="en-US" altLang="zh-CN" dirty="0" smtClean="0"/>
          </a:p>
          <a:p>
            <a:r>
              <a:rPr lang="zh-CN" altLang="en-US" dirty="0" smtClean="0"/>
              <a:t>例子：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lst1 = [1, 2]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lst2 = [1, 2]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print(lst1 == lst2)	#</a:t>
            </a:r>
            <a:r>
              <a:rPr lang="zh-CN" altLang="en-US" dirty="0">
                <a:solidFill>
                  <a:srgbClr val="FF0000"/>
                </a:solidFill>
              </a:rPr>
              <a:t>此行会输出</a:t>
            </a:r>
            <a:r>
              <a:rPr lang="en-US" altLang="zh-CN" dirty="0">
                <a:solidFill>
                  <a:srgbClr val="FF0000"/>
                </a:solidFill>
              </a:rPr>
              <a:t>True</a:t>
            </a:r>
          </a:p>
          <a:p>
            <a:pPr marL="45720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print(lst1 is lst2)	#</a:t>
            </a:r>
            <a:r>
              <a:rPr lang="zh-CN" altLang="en-US" dirty="0">
                <a:solidFill>
                  <a:srgbClr val="FF0000"/>
                </a:solidFill>
              </a:rPr>
              <a:t>此行会输出</a:t>
            </a:r>
            <a:r>
              <a:rPr lang="en-US" altLang="zh-CN" dirty="0">
                <a:solidFill>
                  <a:srgbClr val="FF0000"/>
                </a:solidFill>
              </a:rPr>
              <a:t>False</a:t>
            </a:r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6103552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运算符的优先级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6479862"/>
              </p:ext>
            </p:extLst>
          </p:nvPr>
        </p:nvGraphicFramePr>
        <p:xfrm>
          <a:off x="611560" y="1273324"/>
          <a:ext cx="7787208" cy="41452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1225">
                  <a:extLst>
                    <a:ext uri="{9D8B030D-6E8A-4147-A177-3AD203B41FA5}">
                      <a16:colId xmlns:a16="http://schemas.microsoft.com/office/drawing/2014/main" val="4081905658"/>
                    </a:ext>
                  </a:extLst>
                </a:gridCol>
                <a:gridCol w="2847591">
                  <a:extLst>
                    <a:ext uri="{9D8B030D-6E8A-4147-A177-3AD203B41FA5}">
                      <a16:colId xmlns:a16="http://schemas.microsoft.com/office/drawing/2014/main" val="1873431106"/>
                    </a:ext>
                  </a:extLst>
                </a:gridCol>
                <a:gridCol w="3528392">
                  <a:extLst>
                    <a:ext uri="{9D8B030D-6E8A-4147-A177-3AD203B41FA5}">
                      <a16:colId xmlns:a16="http://schemas.microsoft.com/office/drawing/2014/main" val="18823959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序号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运算符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821997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**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乘方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358485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~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按位取反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2659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+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正、负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5659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*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/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%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//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乘、除、求余、整除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62608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+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-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加、减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85681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&lt;&lt;</a:t>
                      </a:r>
                      <a:r>
                        <a:rPr lang="zh-CN" sz="1600" kern="100" dirty="0">
                          <a:effectLst/>
                        </a:rPr>
                        <a:t>、</a:t>
                      </a:r>
                      <a:r>
                        <a:rPr lang="en-US" sz="1600" kern="100" dirty="0">
                          <a:effectLst/>
                        </a:rPr>
                        <a:t>&gt;&gt;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移位运算符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7157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7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&amp;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按位与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419836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^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按位异或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7297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9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|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按位或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56263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10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&lt;=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&gt;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&gt;=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!=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==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关系运算符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50640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11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is not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身份运算符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48181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12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in</a:t>
                      </a:r>
                      <a:r>
                        <a:rPr lang="zh-CN" sz="1600" kern="100">
                          <a:effectLst/>
                        </a:rPr>
                        <a:t>、</a:t>
                      </a:r>
                      <a:r>
                        <a:rPr lang="en-US" sz="1600" kern="100">
                          <a:effectLst/>
                        </a:rPr>
                        <a:t>not in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成员测试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49823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13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not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逻辑非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79235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14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and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逻辑与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422452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15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or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逻辑或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91546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16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=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赋值（包括复合赋值）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3556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60019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圆括号改变优先级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在编写程序遇到优先级不太清晰</a:t>
            </a:r>
            <a:r>
              <a:rPr lang="zh-CN" altLang="en-US" dirty="0" smtClean="0"/>
              <a:t>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通过</a:t>
            </a:r>
            <a:r>
              <a:rPr lang="zh-CN" altLang="en-US" dirty="0"/>
              <a:t>圆括号指明优先</a:t>
            </a:r>
            <a:r>
              <a:rPr lang="zh-CN" altLang="en-US" dirty="0" smtClean="0"/>
              <a:t>顺序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</a:t>
            </a:r>
            <a:r>
              <a:rPr lang="zh-CN" altLang="en-US" dirty="0"/>
              <a:t>提高代码的</a:t>
            </a:r>
            <a:r>
              <a:rPr lang="zh-CN" altLang="en-US" dirty="0" smtClean="0"/>
              <a:t>可读性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r>
              <a:rPr lang="zh-CN" altLang="en-US" dirty="0" smtClean="0"/>
              <a:t>例子：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pt-BR" altLang="zh-CN" dirty="0">
                <a:solidFill>
                  <a:srgbClr val="FF0000"/>
                </a:solidFill>
              </a:rPr>
              <a:t>num1 &gt; 2 and num1 &lt; 5 or num2 &gt; 4 and num2 &lt; 8</a:t>
            </a:r>
          </a:p>
          <a:p>
            <a:pPr marL="457200" lvl="1" indent="0">
              <a:buNone/>
            </a:pPr>
            <a:r>
              <a:rPr lang="pt-BR" altLang="zh-CN" dirty="0">
                <a:solidFill>
                  <a:srgbClr val="FF0000"/>
                </a:solidFill>
              </a:rPr>
              <a:t>(num1 &gt; 2 and num1 &lt; 5) or (num2 &gt; 4 and num2 &lt; 8</a:t>
            </a:r>
            <a:r>
              <a:rPr lang="pt-BR" altLang="zh-CN" dirty="0" smtClean="0">
                <a:solidFill>
                  <a:srgbClr val="FF0000"/>
                </a:solidFill>
              </a:rPr>
              <a:t>)</a:t>
            </a:r>
          </a:p>
          <a:p>
            <a:pPr marL="457200" lvl="1" indent="0">
              <a:buNone/>
            </a:pPr>
            <a:r>
              <a:rPr lang="en-US" altLang="zh-CN" dirty="0" smtClean="0">
                <a:solidFill>
                  <a:srgbClr val="FF0000"/>
                </a:solidFill>
              </a:rPr>
              <a:t>#</a:t>
            </a:r>
            <a:r>
              <a:rPr lang="zh-CN" altLang="en-US" dirty="0">
                <a:solidFill>
                  <a:srgbClr val="FF0000"/>
                </a:solidFill>
              </a:rPr>
              <a:t>虽然执行结果一样，但前者的可读性就弱于后者</a:t>
            </a:r>
            <a:endParaRPr lang="pt-BR" altLang="zh-CN" dirty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148390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函数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3285"/>
            <a:ext cx="8229600" cy="4357216"/>
          </a:xfrm>
        </p:spPr>
        <p:txBody>
          <a:bodyPr/>
          <a:lstStyle/>
          <a:p>
            <a:r>
              <a:rPr lang="zh-CN" altLang="en-US" dirty="0"/>
              <a:t>函数是可重复使用的程序代码</a:t>
            </a:r>
            <a:r>
              <a:rPr lang="zh-CN" altLang="en-US" dirty="0" smtClean="0"/>
              <a:t>段</a:t>
            </a:r>
            <a:endParaRPr lang="en-US" altLang="zh-CN" dirty="0" smtClean="0"/>
          </a:p>
          <a:p>
            <a:r>
              <a:rPr lang="zh-CN" altLang="en-US" dirty="0" smtClean="0"/>
              <a:t>是</a:t>
            </a:r>
            <a:r>
              <a:rPr lang="zh-CN" altLang="en-US" dirty="0"/>
              <a:t>一个能完成特定功能的代码块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分类：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内置函数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用户</a:t>
            </a:r>
            <a:r>
              <a:rPr lang="zh-CN" altLang="en-US" dirty="0"/>
              <a:t>自定义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r>
              <a:rPr lang="zh-CN" altLang="en-US" dirty="0" smtClean="0"/>
              <a:t>优点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便于</a:t>
            </a:r>
            <a:r>
              <a:rPr lang="zh-CN" altLang="en-US" dirty="0"/>
              <a:t>程序</a:t>
            </a:r>
            <a:r>
              <a:rPr lang="zh-CN" altLang="en-US" dirty="0" smtClean="0"/>
              <a:t>架构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使得</a:t>
            </a:r>
            <a:r>
              <a:rPr lang="zh-CN" altLang="en-US" dirty="0"/>
              <a:t>问题被</a:t>
            </a:r>
            <a:r>
              <a:rPr lang="zh-CN" altLang="en-US" dirty="0" smtClean="0"/>
              <a:t>分而治之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便于</a:t>
            </a:r>
            <a:r>
              <a:rPr lang="zh-CN" altLang="en-US" dirty="0"/>
              <a:t>协作代码</a:t>
            </a:r>
            <a:r>
              <a:rPr lang="zh-CN" altLang="en-US" dirty="0" smtClean="0"/>
              <a:t>编写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提高</a:t>
            </a:r>
            <a:r>
              <a:rPr lang="zh-CN" altLang="en-US" dirty="0"/>
              <a:t>代码</a:t>
            </a:r>
            <a:r>
              <a:rPr lang="zh-CN" altLang="en-US" dirty="0" smtClean="0"/>
              <a:t>复用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降低</a:t>
            </a:r>
            <a:r>
              <a:rPr lang="zh-CN" altLang="en-US" dirty="0"/>
              <a:t>代码</a:t>
            </a:r>
            <a:r>
              <a:rPr lang="zh-CN" altLang="en-US" dirty="0" smtClean="0"/>
              <a:t>冗余</a:t>
            </a:r>
            <a:endParaRPr lang="en-US" altLang="zh-CN" dirty="0"/>
          </a:p>
          <a:p>
            <a:pPr lvl="1"/>
            <a:r>
              <a:rPr lang="en-US" altLang="zh-CN" dirty="0" smtClean="0"/>
              <a:t>……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740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几种主流程序设计语言对比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0611651"/>
              </p:ext>
            </p:extLst>
          </p:nvPr>
        </p:nvGraphicFramePr>
        <p:xfrm>
          <a:off x="606388" y="2569468"/>
          <a:ext cx="7931223" cy="25202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2646">
                  <a:extLst>
                    <a:ext uri="{9D8B030D-6E8A-4147-A177-3AD203B41FA5}">
                      <a16:colId xmlns:a16="http://schemas.microsoft.com/office/drawing/2014/main" val="1388243804"/>
                    </a:ext>
                  </a:extLst>
                </a:gridCol>
                <a:gridCol w="1047919">
                  <a:extLst>
                    <a:ext uri="{9D8B030D-6E8A-4147-A177-3AD203B41FA5}">
                      <a16:colId xmlns:a16="http://schemas.microsoft.com/office/drawing/2014/main" val="3345964785"/>
                    </a:ext>
                  </a:extLst>
                </a:gridCol>
                <a:gridCol w="1063765">
                  <a:extLst>
                    <a:ext uri="{9D8B030D-6E8A-4147-A177-3AD203B41FA5}">
                      <a16:colId xmlns:a16="http://schemas.microsoft.com/office/drawing/2014/main" val="819782574"/>
                    </a:ext>
                  </a:extLst>
                </a:gridCol>
                <a:gridCol w="898970">
                  <a:extLst>
                    <a:ext uri="{9D8B030D-6E8A-4147-A177-3AD203B41FA5}">
                      <a16:colId xmlns:a16="http://schemas.microsoft.com/office/drawing/2014/main" val="3625139076"/>
                    </a:ext>
                  </a:extLst>
                </a:gridCol>
                <a:gridCol w="1032073">
                  <a:extLst>
                    <a:ext uri="{9D8B030D-6E8A-4147-A177-3AD203B41FA5}">
                      <a16:colId xmlns:a16="http://schemas.microsoft.com/office/drawing/2014/main" val="4059601659"/>
                    </a:ext>
                  </a:extLst>
                </a:gridCol>
                <a:gridCol w="1048975">
                  <a:extLst>
                    <a:ext uri="{9D8B030D-6E8A-4147-A177-3AD203B41FA5}">
                      <a16:colId xmlns:a16="http://schemas.microsoft.com/office/drawing/2014/main" val="1240224676"/>
                    </a:ext>
                  </a:extLst>
                </a:gridCol>
                <a:gridCol w="1496875">
                  <a:extLst>
                    <a:ext uri="{9D8B030D-6E8A-4147-A177-3AD203B41FA5}">
                      <a16:colId xmlns:a16="http://schemas.microsoft.com/office/drawing/2014/main" val="818217901"/>
                    </a:ext>
                  </a:extLst>
                </a:gridCol>
              </a:tblGrid>
              <a:tr h="420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 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Python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Java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C++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C#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JavaScript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46672761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运行效率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13488343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学习曲线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</a:rPr>
                        <a:t>★★★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40444770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代码移植性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</a:rPr>
                        <a:t>★★★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3714240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开发效率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</a:rPr>
                        <a:t>★★★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40510449"/>
                  </a:ext>
                </a:extLst>
              </a:tr>
              <a:tr h="4200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适用领域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★★★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★★★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5714569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3131840" y="1633364"/>
            <a:ext cx="3304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解释型语言 </a:t>
            </a:r>
            <a:r>
              <a:rPr lang="en-US" altLang="zh-CN" sz="2000" b="1" dirty="0" smtClean="0"/>
              <a:t>VS </a:t>
            </a:r>
            <a:r>
              <a:rPr lang="zh-CN" altLang="en-US" sz="2000" b="1" dirty="0" smtClean="0"/>
              <a:t>编译型语言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88217341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函数的定义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3284"/>
            <a:ext cx="8507288" cy="4464496"/>
          </a:xfrm>
        </p:spPr>
        <p:txBody>
          <a:bodyPr/>
          <a:lstStyle/>
          <a:p>
            <a:r>
              <a:rPr lang="zh-CN" altLang="en-US" dirty="0" smtClean="0"/>
              <a:t>定义：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指定</a:t>
            </a:r>
            <a:r>
              <a:rPr lang="zh-CN" altLang="en-US" dirty="0"/>
              <a:t>函数</a:t>
            </a:r>
            <a:r>
              <a:rPr lang="zh-CN" altLang="en-US" dirty="0" smtClean="0"/>
              <a:t>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设计</a:t>
            </a:r>
            <a:r>
              <a:rPr lang="zh-CN" altLang="en-US" dirty="0"/>
              <a:t>函数</a:t>
            </a:r>
            <a:r>
              <a:rPr lang="zh-CN" altLang="en-US" dirty="0" smtClean="0"/>
              <a:t>的形式参数</a:t>
            </a:r>
            <a:endParaRPr lang="en-US" altLang="zh-CN" dirty="0"/>
          </a:p>
          <a:p>
            <a:pPr lvl="1"/>
            <a:r>
              <a:rPr lang="zh-CN" altLang="en-US" dirty="0" smtClean="0"/>
              <a:t>实现</a:t>
            </a:r>
            <a:r>
              <a:rPr lang="zh-CN" altLang="en-US" dirty="0"/>
              <a:t>函数的功能</a:t>
            </a:r>
            <a:r>
              <a:rPr lang="zh-CN" altLang="en-US" dirty="0" smtClean="0"/>
              <a:t>代码</a:t>
            </a:r>
            <a:endParaRPr lang="en-US" altLang="zh-CN" dirty="0" smtClean="0"/>
          </a:p>
          <a:p>
            <a:r>
              <a:rPr lang="zh-CN" altLang="en-US" dirty="0" smtClean="0"/>
              <a:t>形式：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zh-CN" altLang="en-US" dirty="0"/>
              <a:t>函数名</a:t>
            </a:r>
            <a:r>
              <a:rPr lang="en-US" altLang="zh-CN" dirty="0"/>
              <a:t>([</a:t>
            </a:r>
            <a:r>
              <a:rPr lang="zh-CN" altLang="en-US" dirty="0"/>
              <a:t>形式参数表</a:t>
            </a:r>
            <a:r>
              <a:rPr lang="en-US" altLang="zh-CN" dirty="0"/>
              <a:t>]):</a:t>
            </a:r>
          </a:p>
          <a:p>
            <a:pPr marL="457200" lvl="1" indent="0">
              <a:buNone/>
            </a:pPr>
            <a:r>
              <a:rPr lang="en-US" altLang="zh-CN" dirty="0"/>
              <a:t>    </a:t>
            </a:r>
            <a:r>
              <a:rPr lang="zh-CN" altLang="en-US" dirty="0"/>
              <a:t>函数体</a:t>
            </a:r>
          </a:p>
          <a:p>
            <a:r>
              <a:rPr lang="zh-CN" altLang="en-US" dirty="0" smtClean="0"/>
              <a:t>注意点</a:t>
            </a:r>
            <a:endParaRPr lang="en-US" altLang="zh-CN" dirty="0" smtClean="0"/>
          </a:p>
          <a:p>
            <a:pPr lvl="1"/>
            <a:r>
              <a:rPr lang="zh-CN" altLang="en-US" dirty="0"/>
              <a:t>其中函数名和变量名一样，需要尽量做到</a:t>
            </a:r>
            <a:r>
              <a:rPr lang="zh-CN" altLang="en-US" dirty="0" smtClean="0"/>
              <a:t>顾名思义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函数</a:t>
            </a:r>
            <a:r>
              <a:rPr lang="zh-CN" altLang="en-US" dirty="0"/>
              <a:t>的形式参数可以多个，也</a:t>
            </a:r>
            <a:r>
              <a:rPr lang="zh-CN" altLang="en-US" dirty="0" smtClean="0"/>
              <a:t>可没有，没有</a:t>
            </a:r>
            <a:r>
              <a:rPr lang="zh-CN" altLang="en-US" dirty="0"/>
              <a:t>参数</a:t>
            </a:r>
            <a:r>
              <a:rPr lang="zh-CN" altLang="en-US" dirty="0" smtClean="0"/>
              <a:t>时圆括号</a:t>
            </a:r>
            <a:r>
              <a:rPr lang="zh-CN" altLang="en-US" dirty="0"/>
              <a:t>不能</a:t>
            </a:r>
            <a:r>
              <a:rPr lang="zh-CN" altLang="en-US" dirty="0" smtClean="0"/>
              <a:t>省略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函数</a:t>
            </a:r>
            <a:r>
              <a:rPr lang="zh-CN" altLang="en-US" dirty="0"/>
              <a:t>体属于函数定义的内部语句块</a:t>
            </a:r>
            <a:r>
              <a:rPr lang="zh-CN" altLang="en-US" dirty="0" smtClean="0"/>
              <a:t>，必须缩进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92964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函数例子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9952" y="985292"/>
            <a:ext cx="8229600" cy="4432283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200" dirty="0" err="1"/>
              <a:t>def</a:t>
            </a:r>
            <a:r>
              <a:rPr lang="en-US" altLang="zh-CN" sz="1200" dirty="0"/>
              <a:t> </a:t>
            </a:r>
            <a:r>
              <a:rPr lang="en-US" altLang="zh-CN" sz="1200" dirty="0" err="1"/>
              <a:t>isPrime</a:t>
            </a:r>
            <a:r>
              <a:rPr lang="en-US" altLang="zh-CN" sz="1200" dirty="0"/>
              <a:t>(</a:t>
            </a:r>
            <a:r>
              <a:rPr lang="en-US" altLang="zh-CN" sz="1200" dirty="0" err="1"/>
              <a:t>num</a:t>
            </a:r>
            <a:r>
              <a:rPr lang="en-US" altLang="zh-CN" sz="1200" dirty="0"/>
              <a:t>):</a:t>
            </a:r>
          </a:p>
          <a:p>
            <a:pPr marL="0" indent="0">
              <a:buNone/>
            </a:pPr>
            <a:r>
              <a:rPr lang="en-US" altLang="zh-CN" sz="1200" dirty="0" smtClean="0"/>
              <a:t>    '''</a:t>
            </a:r>
          </a:p>
          <a:p>
            <a:pPr marL="0" indent="0">
              <a:buNone/>
            </a:pPr>
            <a:r>
              <a:rPr lang="en-US" altLang="zh-CN" sz="1200" dirty="0" smtClean="0"/>
              <a:t>    </a:t>
            </a:r>
            <a:r>
              <a:rPr lang="zh-CN" altLang="en-US" sz="1200" dirty="0" smtClean="0"/>
              <a:t>本函数用于判断一个正整数是不是质数</a:t>
            </a:r>
          </a:p>
          <a:p>
            <a:pPr marL="0" indent="0">
              <a:buNone/>
            </a:pPr>
            <a:r>
              <a:rPr lang="zh-CN" altLang="en-US" sz="1200" dirty="0" smtClean="0"/>
              <a:t>    </a:t>
            </a:r>
            <a:r>
              <a:rPr lang="en-US" altLang="zh-CN" sz="1200" dirty="0" smtClean="0"/>
              <a:t>:</a:t>
            </a:r>
            <a:r>
              <a:rPr lang="en-US" altLang="zh-CN" sz="1200" dirty="0" err="1" smtClean="0"/>
              <a:t>param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num</a:t>
            </a:r>
            <a:r>
              <a:rPr lang="en-US" altLang="zh-CN" sz="1200" dirty="0" smtClean="0"/>
              <a:t>: 	</a:t>
            </a:r>
            <a:r>
              <a:rPr lang="zh-CN" altLang="en-US" sz="1200" dirty="0" smtClean="0"/>
              <a:t>待判断的正整数</a:t>
            </a:r>
          </a:p>
          <a:p>
            <a:pPr marL="0" indent="0">
              <a:buNone/>
            </a:pPr>
            <a:r>
              <a:rPr lang="zh-CN" altLang="en-US" sz="1200" dirty="0" smtClean="0"/>
              <a:t>    </a:t>
            </a:r>
            <a:r>
              <a:rPr lang="en-US" altLang="zh-CN" sz="1200" dirty="0" smtClean="0"/>
              <a:t>:return: 	True-</a:t>
            </a:r>
            <a:r>
              <a:rPr lang="zh-CN" altLang="en-US" sz="1200" dirty="0" smtClean="0"/>
              <a:t>是质数</a:t>
            </a:r>
          </a:p>
          <a:p>
            <a:pPr marL="0" indent="0">
              <a:buNone/>
            </a:pPr>
            <a:r>
              <a:rPr lang="zh-CN" altLang="en-US" sz="1200" dirty="0" smtClean="0"/>
              <a:t>             		</a:t>
            </a:r>
            <a:r>
              <a:rPr lang="en-US" altLang="zh-CN" sz="1200" dirty="0" err="1" smtClean="0"/>
              <a:t>Fasle</a:t>
            </a:r>
            <a:r>
              <a:rPr lang="en-US" altLang="zh-CN" sz="1200" dirty="0" smtClean="0"/>
              <a:t>-</a:t>
            </a:r>
            <a:r>
              <a:rPr lang="zh-CN" altLang="en-US" sz="1200" dirty="0" smtClean="0"/>
              <a:t>不是质数</a:t>
            </a:r>
          </a:p>
          <a:p>
            <a:pPr marL="0" indent="0">
              <a:buNone/>
            </a:pPr>
            <a:r>
              <a:rPr lang="zh-CN" altLang="en-US" sz="1200" dirty="0" smtClean="0"/>
              <a:t>             		</a:t>
            </a:r>
            <a:r>
              <a:rPr lang="en-US" altLang="zh-CN" sz="1200" dirty="0" smtClean="0"/>
              <a:t>None-</a:t>
            </a:r>
            <a:r>
              <a:rPr lang="zh-CN" altLang="en-US" sz="1200" dirty="0" smtClean="0"/>
              <a:t>参数不合法</a:t>
            </a:r>
          </a:p>
          <a:p>
            <a:pPr marL="0" indent="0">
              <a:buNone/>
            </a:pPr>
            <a:r>
              <a:rPr lang="zh-CN" altLang="en-US" sz="1200" dirty="0" smtClean="0"/>
              <a:t>    </a:t>
            </a:r>
            <a:r>
              <a:rPr lang="en-US" altLang="zh-CN" sz="1200" dirty="0" smtClean="0"/>
              <a:t>'''</a:t>
            </a:r>
          </a:p>
          <a:p>
            <a:pPr marL="0" indent="0">
              <a:buNone/>
            </a:pPr>
            <a:r>
              <a:rPr lang="en-US" altLang="zh-CN" sz="1200" dirty="0" smtClean="0"/>
              <a:t>    if </a:t>
            </a:r>
            <a:r>
              <a:rPr lang="en-US" altLang="zh-CN" sz="1200" dirty="0" err="1" smtClean="0"/>
              <a:t>isinstance</a:t>
            </a:r>
            <a:r>
              <a:rPr lang="en-US" altLang="zh-CN" sz="1200" dirty="0" smtClean="0"/>
              <a:t>(</a:t>
            </a:r>
            <a:r>
              <a:rPr lang="en-US" altLang="zh-CN" sz="1200" dirty="0" err="1" smtClean="0"/>
              <a:t>num</a:t>
            </a:r>
            <a:r>
              <a:rPr lang="en-US" altLang="zh-CN" sz="1200" dirty="0" smtClean="0"/>
              <a:t>, </a:t>
            </a:r>
            <a:r>
              <a:rPr lang="en-US" altLang="zh-CN" sz="1200" dirty="0" err="1" smtClean="0"/>
              <a:t>int</a:t>
            </a:r>
            <a:r>
              <a:rPr lang="en-US" altLang="zh-CN" sz="1200" dirty="0" smtClean="0"/>
              <a:t>) == False:</a:t>
            </a:r>
          </a:p>
          <a:p>
            <a:pPr marL="0" indent="0">
              <a:buNone/>
            </a:pPr>
            <a:r>
              <a:rPr lang="en-US" altLang="zh-CN" sz="1200" dirty="0" smtClean="0"/>
              <a:t>        </a:t>
            </a:r>
            <a:r>
              <a:rPr lang="en-US" altLang="zh-CN" sz="1200" dirty="0"/>
              <a:t>return None</a:t>
            </a:r>
          </a:p>
          <a:p>
            <a:pPr marL="0" indent="0">
              <a:buNone/>
            </a:pPr>
            <a:r>
              <a:rPr lang="en-US" altLang="zh-CN" sz="1200" dirty="0"/>
              <a:t>    if </a:t>
            </a:r>
            <a:r>
              <a:rPr lang="en-US" altLang="zh-CN" sz="1200" dirty="0" err="1"/>
              <a:t>num</a:t>
            </a:r>
            <a:r>
              <a:rPr lang="en-US" altLang="zh-CN" sz="1200" dirty="0"/>
              <a:t> &lt;= 0:</a:t>
            </a:r>
          </a:p>
          <a:p>
            <a:pPr marL="0" indent="0">
              <a:buNone/>
            </a:pPr>
            <a:r>
              <a:rPr lang="en-US" altLang="zh-CN" sz="1200" dirty="0"/>
              <a:t>        return None</a:t>
            </a:r>
          </a:p>
          <a:p>
            <a:pPr marL="0" indent="0">
              <a:buNone/>
            </a:pPr>
            <a:r>
              <a:rPr lang="en-US" altLang="zh-CN" sz="1200" dirty="0"/>
              <a:t>    if </a:t>
            </a:r>
            <a:r>
              <a:rPr lang="en-US" altLang="zh-CN" sz="1200" dirty="0" err="1"/>
              <a:t>num</a:t>
            </a:r>
            <a:r>
              <a:rPr lang="en-US" altLang="zh-CN" sz="1200" dirty="0"/>
              <a:t> == 1:</a:t>
            </a:r>
          </a:p>
          <a:p>
            <a:pPr marL="0" indent="0">
              <a:buNone/>
            </a:pPr>
            <a:r>
              <a:rPr lang="en-US" altLang="zh-CN" sz="1200" dirty="0"/>
              <a:t>        return False</a:t>
            </a:r>
          </a:p>
          <a:p>
            <a:pPr marL="0" indent="0">
              <a:buNone/>
            </a:pPr>
            <a:r>
              <a:rPr lang="en-US" altLang="zh-CN" sz="1200" dirty="0"/>
              <a:t>    import math</a:t>
            </a:r>
          </a:p>
          <a:p>
            <a:pPr marL="0" indent="0">
              <a:buNone/>
            </a:pPr>
            <a:r>
              <a:rPr lang="en-US" altLang="zh-CN" sz="1200" dirty="0"/>
              <a:t>    </a:t>
            </a:r>
            <a:r>
              <a:rPr lang="en-US" altLang="zh-CN" sz="1200" dirty="0" err="1"/>
              <a:t>maxNumber</a:t>
            </a:r>
            <a:r>
              <a:rPr lang="en-US" altLang="zh-CN" sz="1200" dirty="0"/>
              <a:t> = </a:t>
            </a:r>
            <a:r>
              <a:rPr lang="en-US" altLang="zh-CN" sz="1200" dirty="0" err="1"/>
              <a:t>int</a:t>
            </a:r>
            <a:r>
              <a:rPr lang="en-US" altLang="zh-CN" sz="1200" dirty="0"/>
              <a:t>(</a:t>
            </a:r>
            <a:r>
              <a:rPr lang="en-US" altLang="zh-CN" sz="1200" dirty="0" err="1"/>
              <a:t>math.sqrt</a:t>
            </a:r>
            <a:r>
              <a:rPr lang="en-US" altLang="zh-CN" sz="1200" dirty="0"/>
              <a:t>(</a:t>
            </a:r>
            <a:r>
              <a:rPr lang="en-US" altLang="zh-CN" sz="1200" dirty="0" err="1"/>
              <a:t>num</a:t>
            </a:r>
            <a:r>
              <a:rPr lang="en-US" altLang="zh-CN" sz="1200" dirty="0"/>
              <a:t>))</a:t>
            </a:r>
          </a:p>
          <a:p>
            <a:pPr marL="0" indent="0">
              <a:buNone/>
            </a:pPr>
            <a:r>
              <a:rPr lang="en-US" altLang="zh-CN" sz="1200" dirty="0"/>
              <a:t>    for </a:t>
            </a:r>
            <a:r>
              <a:rPr lang="en-US" altLang="zh-CN" sz="1200" dirty="0" err="1"/>
              <a:t>i</a:t>
            </a:r>
            <a:r>
              <a:rPr lang="en-US" altLang="zh-CN" sz="1200" dirty="0"/>
              <a:t> in range(2, </a:t>
            </a:r>
            <a:r>
              <a:rPr lang="en-US" altLang="zh-CN" sz="1200" dirty="0" err="1"/>
              <a:t>maxNumber</a:t>
            </a:r>
            <a:r>
              <a:rPr lang="en-US" altLang="zh-CN" sz="1200" dirty="0"/>
              <a:t> + 1): </a:t>
            </a:r>
          </a:p>
          <a:p>
            <a:pPr marL="0" indent="0">
              <a:buNone/>
            </a:pPr>
            <a:r>
              <a:rPr lang="en-US" altLang="zh-CN" sz="1200" dirty="0"/>
              <a:t>        if </a:t>
            </a:r>
            <a:r>
              <a:rPr lang="en-US" altLang="zh-CN" sz="1200" dirty="0" err="1"/>
              <a:t>num</a:t>
            </a:r>
            <a:r>
              <a:rPr lang="en-US" altLang="zh-CN" sz="1200" dirty="0"/>
              <a:t> % </a:t>
            </a:r>
            <a:r>
              <a:rPr lang="en-US" altLang="zh-CN" sz="1200" dirty="0" err="1"/>
              <a:t>i</a:t>
            </a:r>
            <a:r>
              <a:rPr lang="en-US" altLang="zh-CN" sz="1200" dirty="0"/>
              <a:t> ==0 :</a:t>
            </a:r>
          </a:p>
          <a:p>
            <a:pPr marL="0" indent="0">
              <a:buNone/>
            </a:pPr>
            <a:r>
              <a:rPr lang="en-US" altLang="zh-CN" sz="1200" dirty="0"/>
              <a:t>            return False    </a:t>
            </a:r>
          </a:p>
          <a:p>
            <a:pPr marL="0" indent="0">
              <a:buNone/>
            </a:pPr>
            <a:r>
              <a:rPr lang="en-US" altLang="zh-CN" sz="1200" dirty="0"/>
              <a:t>    return True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99329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函数的返回值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函数可以用</a:t>
            </a:r>
            <a:r>
              <a:rPr lang="en-US" altLang="zh-CN" dirty="0"/>
              <a:t>return</a:t>
            </a:r>
            <a:r>
              <a:rPr lang="zh-CN" altLang="en-US" dirty="0"/>
              <a:t>语句向调用者传递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r>
              <a:rPr lang="en-US" altLang="zh-CN" dirty="0"/>
              <a:t>Python</a:t>
            </a:r>
            <a:r>
              <a:rPr lang="zh-CN" altLang="en-US" dirty="0"/>
              <a:t>中函数的返回值非常</a:t>
            </a:r>
            <a:r>
              <a:rPr lang="zh-CN" altLang="en-US" dirty="0" smtClean="0"/>
              <a:t>灵活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</a:t>
            </a:r>
            <a:r>
              <a:rPr lang="zh-CN" altLang="en-US" dirty="0"/>
              <a:t>是数值常量、变量、表达式等，甚至是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r>
              <a:rPr lang="zh-CN" altLang="en-US" dirty="0"/>
              <a:t>如果一个函数没有</a:t>
            </a:r>
            <a:r>
              <a:rPr lang="en-US" altLang="zh-CN" dirty="0"/>
              <a:t>return</a:t>
            </a:r>
            <a:r>
              <a:rPr lang="zh-CN" altLang="en-US" dirty="0"/>
              <a:t>语句，那么该函数最终会返回</a:t>
            </a:r>
            <a:r>
              <a:rPr lang="en-US" altLang="zh-CN" dirty="0" smtClean="0"/>
              <a:t>None</a:t>
            </a:r>
          </a:p>
          <a:p>
            <a:pPr lvl="1"/>
            <a:r>
              <a:rPr lang="en-US" altLang="zh-CN" dirty="0" smtClean="0"/>
              <a:t>Python</a:t>
            </a:r>
            <a:r>
              <a:rPr lang="zh-CN" altLang="en-US" dirty="0"/>
              <a:t>的函数一定有返回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执行时一旦遇到</a:t>
            </a:r>
            <a:r>
              <a:rPr lang="en-US" altLang="zh-CN" dirty="0"/>
              <a:t>return</a:t>
            </a:r>
            <a:r>
              <a:rPr lang="zh-CN" altLang="en-US" dirty="0"/>
              <a:t>语句，该函数后续代码将不再执行</a:t>
            </a:r>
          </a:p>
        </p:txBody>
      </p:sp>
    </p:spTree>
    <p:extLst>
      <p:ext uri="{BB962C8B-B14F-4D97-AF65-F5344CB8AC3E}">
        <p14:creationId xmlns:p14="http://schemas.microsoft.com/office/powerpoint/2010/main" val="6755238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一次返回多个值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1521"/>
            <a:ext cx="8856984" cy="4108979"/>
          </a:xfrm>
        </p:spPr>
        <p:txBody>
          <a:bodyPr/>
          <a:lstStyle/>
          <a:p>
            <a:r>
              <a:rPr lang="zh-CN" altLang="en-US" dirty="0" smtClean="0"/>
              <a:t>样例：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calc</a:t>
            </a:r>
            <a:r>
              <a:rPr lang="en-US" altLang="zh-CN" dirty="0"/>
              <a:t>(marks):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maxVal</a:t>
            </a:r>
            <a:r>
              <a:rPr lang="en-US" altLang="zh-CN" dirty="0"/>
              <a:t> = max(marks)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minVal</a:t>
            </a:r>
            <a:r>
              <a:rPr lang="en-US" altLang="zh-CN" dirty="0"/>
              <a:t> = min(marks)</a:t>
            </a:r>
          </a:p>
          <a:p>
            <a:pPr marL="400050" lvl="1" indent="0">
              <a:buNone/>
            </a:pPr>
            <a:r>
              <a:rPr lang="en-US" altLang="zh-CN" dirty="0">
                <a:solidFill>
                  <a:srgbClr val="FF0000"/>
                </a:solidFill>
              </a:rPr>
              <a:t>    return </a:t>
            </a:r>
            <a:r>
              <a:rPr lang="en-US" altLang="zh-CN" dirty="0" err="1">
                <a:solidFill>
                  <a:srgbClr val="FF0000"/>
                </a:solidFill>
              </a:rPr>
              <a:t>maxVal</a:t>
            </a:r>
            <a:r>
              <a:rPr lang="en-US" altLang="zh-CN" dirty="0">
                <a:solidFill>
                  <a:srgbClr val="FF0000"/>
                </a:solidFill>
              </a:rPr>
              <a:t>, </a:t>
            </a:r>
            <a:r>
              <a:rPr lang="en-US" altLang="zh-CN" dirty="0" err="1">
                <a:solidFill>
                  <a:srgbClr val="FF0000"/>
                </a:solidFill>
              </a:rPr>
              <a:t>minVal</a:t>
            </a:r>
            <a:r>
              <a:rPr lang="en-US" altLang="zh-CN" dirty="0">
                <a:solidFill>
                  <a:srgbClr val="FF0000"/>
                </a:solidFill>
              </a:rPr>
              <a:t>, (sum(marks)-</a:t>
            </a:r>
            <a:r>
              <a:rPr lang="en-US" altLang="zh-CN" dirty="0" err="1">
                <a:solidFill>
                  <a:srgbClr val="FF0000"/>
                </a:solidFill>
              </a:rPr>
              <a:t>maxVal-minVal</a:t>
            </a:r>
            <a:r>
              <a:rPr lang="en-US" altLang="zh-CN" dirty="0">
                <a:solidFill>
                  <a:srgbClr val="FF0000"/>
                </a:solidFill>
              </a:rPr>
              <a:t>) / (</a:t>
            </a:r>
            <a:r>
              <a:rPr lang="en-US" altLang="zh-CN" dirty="0" err="1">
                <a:solidFill>
                  <a:srgbClr val="FF0000"/>
                </a:solidFill>
              </a:rPr>
              <a:t>len</a:t>
            </a:r>
            <a:r>
              <a:rPr lang="en-US" altLang="zh-CN" dirty="0">
                <a:solidFill>
                  <a:srgbClr val="FF0000"/>
                </a:solidFill>
              </a:rPr>
              <a:t>(marks)-2)</a:t>
            </a:r>
          </a:p>
          <a:p>
            <a:pPr marL="400050" lvl="1" indent="0">
              <a:buNone/>
            </a:pPr>
            <a:r>
              <a:rPr lang="en-US" altLang="zh-CN" dirty="0" err="1"/>
              <a:t>maxMark</a:t>
            </a:r>
            <a:r>
              <a:rPr lang="en-US" altLang="zh-CN" dirty="0"/>
              <a:t>, </a:t>
            </a:r>
            <a:r>
              <a:rPr lang="en-US" altLang="zh-CN" dirty="0" err="1"/>
              <a:t>minMark</a:t>
            </a:r>
            <a:r>
              <a:rPr lang="en-US" altLang="zh-CN" dirty="0"/>
              <a:t>, </a:t>
            </a:r>
            <a:r>
              <a:rPr lang="en-US" altLang="zh-CN" dirty="0" err="1"/>
              <a:t>averMark</a:t>
            </a:r>
            <a:r>
              <a:rPr lang="en-US" altLang="zh-CN" dirty="0"/>
              <a:t> = </a:t>
            </a:r>
            <a:r>
              <a:rPr lang="en-US" altLang="zh-CN" dirty="0" err="1"/>
              <a:t>calc</a:t>
            </a:r>
            <a:r>
              <a:rPr lang="en-US" altLang="zh-CN" dirty="0"/>
              <a:t>([88, 65, 78, 99, 45, 72])</a:t>
            </a:r>
          </a:p>
          <a:p>
            <a:pPr marL="400050" lvl="1" indent="0">
              <a:buNone/>
            </a:pPr>
            <a:r>
              <a:rPr lang="en-US" altLang="zh-CN" dirty="0"/>
              <a:t>print('</a:t>
            </a:r>
            <a:r>
              <a:rPr lang="zh-CN" altLang="en-US" dirty="0"/>
              <a:t>最高分：</a:t>
            </a:r>
            <a:r>
              <a:rPr lang="en-US" altLang="zh-CN" dirty="0"/>
              <a:t>', </a:t>
            </a:r>
            <a:r>
              <a:rPr lang="en-US" altLang="zh-CN" dirty="0" err="1"/>
              <a:t>maxMark</a:t>
            </a:r>
            <a:r>
              <a:rPr lang="en-US" altLang="zh-CN" dirty="0"/>
              <a:t>)</a:t>
            </a:r>
          </a:p>
          <a:p>
            <a:pPr marL="400050" lvl="1" indent="0">
              <a:buNone/>
            </a:pPr>
            <a:r>
              <a:rPr lang="en-US" altLang="zh-CN" dirty="0"/>
              <a:t>print('</a:t>
            </a:r>
            <a:r>
              <a:rPr lang="zh-CN" altLang="en-US" dirty="0"/>
              <a:t>最低分：</a:t>
            </a:r>
            <a:r>
              <a:rPr lang="en-US" altLang="zh-CN" dirty="0"/>
              <a:t>', </a:t>
            </a:r>
            <a:r>
              <a:rPr lang="en-US" altLang="zh-CN" dirty="0" err="1"/>
              <a:t>minMark</a:t>
            </a:r>
            <a:r>
              <a:rPr lang="en-US" altLang="zh-CN" dirty="0"/>
              <a:t>)</a:t>
            </a:r>
          </a:p>
          <a:p>
            <a:pPr marL="400050" lvl="1" indent="0">
              <a:buNone/>
            </a:pPr>
            <a:r>
              <a:rPr lang="en-US" altLang="zh-CN" dirty="0"/>
              <a:t>print('</a:t>
            </a:r>
            <a:r>
              <a:rPr lang="zh-CN" altLang="en-US" dirty="0"/>
              <a:t>平均分：</a:t>
            </a:r>
            <a:r>
              <a:rPr lang="en-US" altLang="zh-CN" dirty="0"/>
              <a:t>', </a:t>
            </a:r>
            <a:r>
              <a:rPr lang="en-US" altLang="zh-CN" dirty="0" err="1"/>
              <a:t>averMark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05776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函数调用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形式参数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定义函数时的参数</a:t>
            </a:r>
            <a:endParaRPr lang="en-US" altLang="zh-CN" dirty="0" smtClean="0"/>
          </a:p>
          <a:p>
            <a:r>
              <a:rPr lang="zh-CN" altLang="en-US" dirty="0" smtClean="0"/>
              <a:t>实际参数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调用函数时的参数</a:t>
            </a:r>
            <a:endParaRPr lang="en-US" altLang="zh-CN" dirty="0" smtClean="0"/>
          </a:p>
          <a:p>
            <a:r>
              <a:rPr lang="zh-CN" altLang="en-US" dirty="0" smtClean="0"/>
              <a:t>调用函数时</a:t>
            </a:r>
            <a:r>
              <a:rPr lang="zh-CN" altLang="en-US" dirty="0"/>
              <a:t>通常需要满足两个条件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）实际参数和形式参数的数量</a:t>
            </a:r>
            <a:r>
              <a:rPr lang="zh-CN" altLang="en-US" dirty="0" smtClean="0"/>
              <a:t>相同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）实际参数的顺序和形式参数</a:t>
            </a:r>
            <a:r>
              <a:rPr lang="zh-CN" altLang="en-US" dirty="0" smtClean="0"/>
              <a:t>一一对应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576760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普通对象参数传递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普通对象的值传递是</a:t>
            </a:r>
            <a:r>
              <a:rPr lang="zh-CN" altLang="en-US" dirty="0" smtClean="0">
                <a:solidFill>
                  <a:srgbClr val="FF0000"/>
                </a:solidFill>
              </a:rPr>
              <a:t>单向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err="1"/>
              <a:t>def</a:t>
            </a:r>
            <a:r>
              <a:rPr lang="en-US" altLang="zh-CN" dirty="0"/>
              <a:t> exchange(num1, num2):</a:t>
            </a:r>
          </a:p>
          <a:p>
            <a:pPr marL="400050" lvl="1" indent="0">
              <a:buNone/>
            </a:pPr>
            <a:r>
              <a:rPr lang="en-US" altLang="zh-CN" dirty="0"/>
              <a:t>    num1, num2 = num2, num1</a:t>
            </a:r>
          </a:p>
          <a:p>
            <a:pPr marL="400050" lvl="1" indent="0">
              <a:buNone/>
            </a:pPr>
            <a:r>
              <a:rPr lang="en-US" altLang="zh-CN" dirty="0"/>
              <a:t>    print(num1, num2)	#</a:t>
            </a:r>
            <a:r>
              <a:rPr lang="zh-CN" altLang="en-US" dirty="0"/>
              <a:t>输出交换后的值</a:t>
            </a:r>
          </a:p>
          <a:p>
            <a:pPr marL="400050" lvl="1" indent="0">
              <a:buNone/>
            </a:pPr>
            <a:endParaRPr lang="zh-CN" altLang="en-US" dirty="0"/>
          </a:p>
          <a:p>
            <a:pPr marL="400050" lvl="1" indent="0">
              <a:buNone/>
            </a:pPr>
            <a:r>
              <a:rPr lang="en-US" altLang="zh-CN" dirty="0"/>
              <a:t>num1 = 5</a:t>
            </a:r>
          </a:p>
          <a:p>
            <a:pPr marL="400050" lvl="1" indent="0">
              <a:buNone/>
            </a:pPr>
            <a:r>
              <a:rPr lang="en-US" altLang="zh-CN" dirty="0"/>
              <a:t>num2 = 7</a:t>
            </a:r>
          </a:p>
          <a:p>
            <a:pPr marL="400050" lvl="1" indent="0">
              <a:buNone/>
            </a:pPr>
            <a:r>
              <a:rPr lang="en-US" altLang="zh-CN" dirty="0"/>
              <a:t>print(num1, num2)			#</a:t>
            </a:r>
            <a:r>
              <a:rPr lang="zh-CN" altLang="en-US" dirty="0"/>
              <a:t>输出调用前的</a:t>
            </a:r>
            <a:r>
              <a:rPr lang="zh-CN" altLang="en-US" dirty="0" smtClean="0"/>
              <a:t>值，是</a:t>
            </a:r>
            <a:r>
              <a:rPr lang="en-US" altLang="zh-CN" dirty="0" smtClean="0"/>
              <a:t>5,7</a:t>
            </a:r>
            <a:endParaRPr lang="zh-CN" altLang="en-US" dirty="0"/>
          </a:p>
          <a:p>
            <a:pPr marL="400050" lvl="1" indent="0">
              <a:buNone/>
            </a:pPr>
            <a:r>
              <a:rPr lang="en-US" altLang="zh-CN" dirty="0"/>
              <a:t>exchange(num1, num2)		#</a:t>
            </a:r>
            <a:r>
              <a:rPr lang="zh-CN" altLang="en-US" dirty="0"/>
              <a:t>试图交换</a:t>
            </a:r>
          </a:p>
          <a:p>
            <a:pPr marL="400050" lvl="1" indent="0">
              <a:buNone/>
            </a:pPr>
            <a:r>
              <a:rPr lang="en-US" altLang="zh-CN" dirty="0"/>
              <a:t>print(num1, num2)			#</a:t>
            </a:r>
            <a:r>
              <a:rPr lang="zh-CN" altLang="en-US" dirty="0"/>
              <a:t>输出调用后的</a:t>
            </a:r>
            <a:r>
              <a:rPr lang="zh-CN" altLang="en-US" dirty="0" smtClean="0"/>
              <a:t>值，还是</a:t>
            </a:r>
            <a:r>
              <a:rPr lang="en-US" altLang="zh-CN" dirty="0" smtClean="0"/>
              <a:t>5</a:t>
            </a:r>
            <a:r>
              <a:rPr lang="zh-CN" altLang="en-US" dirty="0"/>
              <a:t> </a:t>
            </a:r>
            <a:r>
              <a:rPr lang="en-US" altLang="zh-CN" dirty="0" smtClean="0"/>
              <a:t>7</a:t>
            </a:r>
            <a:endParaRPr lang="zh-CN" altLang="en-US" dirty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6658384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可变对象参数传递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可变对象的值传递是</a:t>
            </a:r>
            <a:r>
              <a:rPr lang="zh-CN" altLang="en-US" dirty="0" smtClean="0">
                <a:solidFill>
                  <a:srgbClr val="FF0000"/>
                </a:solidFill>
              </a:rPr>
              <a:t>双向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 err="1"/>
              <a:t>def</a:t>
            </a:r>
            <a:r>
              <a:rPr lang="en-US" altLang="zh-CN" dirty="0"/>
              <a:t> change(</a:t>
            </a:r>
            <a:r>
              <a:rPr lang="en-US" altLang="zh-CN" dirty="0" err="1"/>
              <a:t>lst</a:t>
            </a:r>
            <a:r>
              <a:rPr lang="en-US" altLang="zh-CN" dirty="0"/>
              <a:t>, dict1):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lst</a:t>
            </a:r>
            <a:r>
              <a:rPr lang="en-US" altLang="zh-CN" dirty="0"/>
              <a:t>[0] = 2</a:t>
            </a:r>
          </a:p>
          <a:p>
            <a:pPr marL="400050" lvl="1" indent="0">
              <a:buNone/>
            </a:pPr>
            <a:r>
              <a:rPr lang="en-US" altLang="zh-CN" dirty="0"/>
              <a:t>    dict1['one'] = "</a:t>
            </a:r>
            <a:r>
              <a:rPr lang="zh-CN" altLang="en-US" dirty="0"/>
              <a:t>一</a:t>
            </a:r>
            <a:r>
              <a:rPr lang="en-US" altLang="zh-CN" dirty="0"/>
              <a:t>"</a:t>
            </a:r>
          </a:p>
          <a:p>
            <a:pPr marL="400050" lvl="1" indent="0">
              <a:buNone/>
            </a:pP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 err="1"/>
              <a:t>lst</a:t>
            </a:r>
            <a:r>
              <a:rPr lang="en-US" altLang="zh-CN" dirty="0"/>
              <a:t> = [1, 2, 3]</a:t>
            </a:r>
          </a:p>
          <a:p>
            <a:pPr marL="400050" lvl="1" indent="0">
              <a:buNone/>
            </a:pPr>
            <a:r>
              <a:rPr lang="en-US" altLang="zh-CN" dirty="0"/>
              <a:t>dict1 = {'one':1}</a:t>
            </a:r>
          </a:p>
          <a:p>
            <a:pPr marL="400050" lvl="1" indent="0">
              <a:buNone/>
            </a:pPr>
            <a:r>
              <a:rPr lang="en-US" altLang="zh-CN" dirty="0"/>
              <a:t>change(</a:t>
            </a:r>
            <a:r>
              <a:rPr lang="en-US" altLang="zh-CN" dirty="0" err="1"/>
              <a:t>lst</a:t>
            </a:r>
            <a:r>
              <a:rPr lang="en-US" altLang="zh-CN" dirty="0"/>
              <a:t>, dict1)</a:t>
            </a:r>
          </a:p>
          <a:p>
            <a:pPr marL="400050" lvl="1" indent="0">
              <a:buNone/>
            </a:pPr>
            <a:r>
              <a:rPr lang="en-US" altLang="zh-CN" dirty="0"/>
              <a:t>print(</a:t>
            </a:r>
            <a:r>
              <a:rPr lang="en-US" altLang="zh-CN" dirty="0" err="1"/>
              <a:t>lst</a:t>
            </a:r>
            <a:r>
              <a:rPr lang="en-US" altLang="zh-CN" dirty="0"/>
              <a:t>)</a:t>
            </a:r>
          </a:p>
          <a:p>
            <a:pPr marL="400050" lvl="1" indent="0">
              <a:buNone/>
            </a:pPr>
            <a:r>
              <a:rPr lang="en-US" altLang="zh-CN" dirty="0"/>
              <a:t>print(dict1)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380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调用函数指定参数名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</a:t>
            </a:r>
            <a:r>
              <a:rPr lang="zh-CN" altLang="en-US" dirty="0"/>
              <a:t>时允许采用指定形式参数名的方式实现“乱序”</a:t>
            </a:r>
            <a:r>
              <a:rPr lang="zh-CN" altLang="en-US" dirty="0" smtClean="0"/>
              <a:t>调用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pt-BR" altLang="zh-CN" dirty="0"/>
              <a:t>def example(num1,num2):</a:t>
            </a:r>
          </a:p>
          <a:p>
            <a:pPr marL="400050" lvl="1" indent="0">
              <a:buNone/>
            </a:pPr>
            <a:r>
              <a:rPr lang="pt-BR" altLang="zh-CN" dirty="0"/>
              <a:t>    print("num1=", num1, "num2=", num2)</a:t>
            </a:r>
          </a:p>
          <a:p>
            <a:pPr marL="400050" lvl="1" indent="0">
              <a:buNone/>
            </a:pPr>
            <a:endParaRPr lang="pt-BR" altLang="zh-CN" dirty="0"/>
          </a:p>
          <a:p>
            <a:pPr marL="400050" lvl="1" indent="0">
              <a:buNone/>
            </a:pPr>
            <a:r>
              <a:rPr lang="pt-BR" altLang="zh-CN" dirty="0"/>
              <a:t>example(20, 10)</a:t>
            </a:r>
          </a:p>
          <a:p>
            <a:pPr marL="400050" lvl="1" indent="0">
              <a:buNone/>
            </a:pPr>
            <a:r>
              <a:rPr lang="pt-BR" altLang="zh-CN" dirty="0"/>
              <a:t>example(</a:t>
            </a:r>
            <a:r>
              <a:rPr lang="pt-BR" altLang="zh-CN" dirty="0">
                <a:solidFill>
                  <a:srgbClr val="FF0000"/>
                </a:solidFill>
              </a:rPr>
              <a:t>num2 = 10,num1 = 20</a:t>
            </a:r>
            <a:r>
              <a:rPr lang="pt-BR" altLang="zh-CN" dirty="0"/>
              <a:t>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2370767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函数的形式参数指定默认值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科学的默认值可以为函数调用者带来便利</a:t>
            </a:r>
            <a:endParaRPr lang="en-US" altLang="zh-CN" dirty="0"/>
          </a:p>
          <a:p>
            <a:r>
              <a:rPr lang="zh-CN" altLang="en-US" dirty="0" smtClean="0"/>
              <a:t>例如内置排序函数：</a:t>
            </a:r>
            <a:endParaRPr lang="en-US" altLang="zh-CN" dirty="0" smtClean="0"/>
          </a:p>
          <a:p>
            <a:pPr lvl="1"/>
            <a:r>
              <a:rPr lang="en-US" altLang="zh-CN" dirty="0"/>
              <a:t>sorted(</a:t>
            </a:r>
            <a:r>
              <a:rPr lang="en-US" altLang="zh-CN" dirty="0" err="1"/>
              <a:t>iterable</a:t>
            </a:r>
            <a:r>
              <a:rPr lang="en-US" altLang="zh-CN" dirty="0"/>
              <a:t>, key = None, reverse = False</a:t>
            </a:r>
            <a:r>
              <a:rPr lang="en-US" altLang="zh-CN" dirty="0" smtClean="0"/>
              <a:t>)</a:t>
            </a:r>
          </a:p>
          <a:p>
            <a:pPr lvl="1"/>
            <a:r>
              <a:rPr lang="zh-CN" altLang="en-US" dirty="0" smtClean="0"/>
              <a:t>后面两个参数都提供了默认值</a:t>
            </a:r>
            <a:endParaRPr lang="en-US" altLang="zh-CN" dirty="0" smtClean="0"/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551859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常用内置函数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642895"/>
              </p:ext>
            </p:extLst>
          </p:nvPr>
        </p:nvGraphicFramePr>
        <p:xfrm>
          <a:off x="1619672" y="1561356"/>
          <a:ext cx="6336704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6506">
                  <a:extLst>
                    <a:ext uri="{9D8B030D-6E8A-4147-A177-3AD203B41FA5}">
                      <a16:colId xmlns:a16="http://schemas.microsoft.com/office/drawing/2014/main" val="2827380451"/>
                    </a:ext>
                  </a:extLst>
                </a:gridCol>
                <a:gridCol w="4720198">
                  <a:extLst>
                    <a:ext uri="{9D8B030D-6E8A-4147-A177-3AD203B41FA5}">
                      <a16:colId xmlns:a16="http://schemas.microsoft.com/office/drawing/2014/main" val="2998273503"/>
                    </a:ext>
                  </a:extLst>
                </a:gridCol>
              </a:tblGrid>
              <a:tr h="192405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函数名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28663640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bin()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返回数字转</a:t>
                      </a:r>
                      <a:r>
                        <a:rPr lang="en-US" sz="1600" kern="100" dirty="0">
                          <a:effectLst/>
                        </a:rPr>
                        <a:t>2</a:t>
                      </a:r>
                      <a:r>
                        <a:rPr lang="zh-CN" sz="1600" kern="100" dirty="0">
                          <a:effectLst/>
                        </a:rPr>
                        <a:t>进制的结果字符串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42015862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chr()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返回内码所对应的字符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660504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eval()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计算表达式的值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17940782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help()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返回指定模块或者函数的说明文档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29280291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hex()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返回数字转</a:t>
                      </a:r>
                      <a:r>
                        <a:rPr lang="en-US" sz="1600" kern="100" dirty="0">
                          <a:effectLst/>
                        </a:rPr>
                        <a:t>16</a:t>
                      </a:r>
                      <a:r>
                        <a:rPr lang="zh-CN" sz="1600" kern="100" dirty="0">
                          <a:effectLst/>
                        </a:rPr>
                        <a:t>进制的结果字符串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72158515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id()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返回对象的内存地址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997447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isinstance()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判断一个对象是否指定类的实例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3974731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map()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返回对指定序列映射后的迭代器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0832060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ord()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返回字符的内码，对于西文而言就是</a:t>
                      </a:r>
                      <a:r>
                        <a:rPr lang="en-US" sz="1600" kern="100" dirty="0">
                          <a:effectLst/>
                        </a:rPr>
                        <a:t>ASCII</a:t>
                      </a:r>
                      <a:r>
                        <a:rPr lang="zh-CN" sz="1600" kern="100" dirty="0">
                          <a:effectLst/>
                        </a:rPr>
                        <a:t>码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55607836"/>
                  </a:ext>
                </a:extLst>
              </a:tr>
              <a:tr h="18669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range()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返回一个可迭代对象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4908707"/>
                  </a:ext>
                </a:extLst>
              </a:tr>
              <a:tr h="19240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type()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返回对象的类型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2734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70756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运行环境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251520" y="1129308"/>
            <a:ext cx="6696744" cy="4055893"/>
          </a:xfrm>
        </p:spPr>
        <p:txBody>
          <a:bodyPr/>
          <a:lstStyle/>
          <a:p>
            <a:r>
              <a:rPr lang="zh-CN" altLang="en-US" dirty="0" smtClean="0"/>
              <a:t>官网下载解释器</a:t>
            </a:r>
            <a:endParaRPr lang="en-US" altLang="zh-CN" dirty="0" smtClean="0"/>
          </a:p>
          <a:p>
            <a:pPr lvl="1"/>
            <a:r>
              <a:rPr lang="en-US" altLang="zh-CN" dirty="0"/>
              <a:t>https://www.python.org/downloads/</a:t>
            </a:r>
          </a:p>
          <a:p>
            <a:r>
              <a:rPr lang="zh-CN" altLang="en-US" dirty="0" smtClean="0"/>
              <a:t>首先，选择合适的版本，例如：</a:t>
            </a:r>
            <a:r>
              <a:rPr lang="en-US" altLang="zh-CN" dirty="0" smtClean="0"/>
              <a:t>3.9.1</a:t>
            </a:r>
          </a:p>
          <a:p>
            <a:r>
              <a:rPr lang="zh-CN" altLang="en-US" dirty="0" smtClean="0"/>
              <a:t>然后，根据自己的操作系统选择对应安装程序</a:t>
            </a:r>
            <a:endParaRPr lang="en-US" altLang="zh-CN" dirty="0" smtClean="0"/>
          </a:p>
          <a:p>
            <a:pPr lvl="1"/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3001516"/>
            <a:ext cx="3676010" cy="233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1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输入函数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内置</a:t>
            </a:r>
            <a:r>
              <a:rPr lang="en-US" altLang="zh-CN" dirty="0"/>
              <a:t>input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/>
            <a:r>
              <a:rPr lang="en-US" altLang="zh-CN" dirty="0"/>
              <a:t>input([prompt</a:t>
            </a:r>
            <a:r>
              <a:rPr lang="en-US" altLang="zh-CN" dirty="0" smtClean="0"/>
              <a:t>])</a:t>
            </a:r>
          </a:p>
          <a:p>
            <a:pPr lvl="1"/>
            <a:r>
              <a:rPr lang="zh-CN" altLang="en-US" dirty="0"/>
              <a:t>其中的</a:t>
            </a:r>
            <a:r>
              <a:rPr lang="en-US" altLang="zh-CN" dirty="0"/>
              <a:t>prompt</a:t>
            </a:r>
            <a:r>
              <a:rPr lang="zh-CN" altLang="en-US" dirty="0"/>
              <a:t>是运行时给用户的提示</a:t>
            </a:r>
            <a:r>
              <a:rPr lang="zh-CN" altLang="en-US" dirty="0" smtClean="0"/>
              <a:t>字符串</a:t>
            </a:r>
            <a:endParaRPr lang="en-US" altLang="zh-CN" dirty="0" smtClean="0"/>
          </a:p>
          <a:p>
            <a:pPr lvl="1"/>
            <a:r>
              <a:rPr lang="zh-CN" altLang="en-US" dirty="0"/>
              <a:t>该函数的</a:t>
            </a:r>
            <a:r>
              <a:rPr lang="zh-CN" altLang="en-US" dirty="0" smtClean="0"/>
              <a:t>返回值</a:t>
            </a:r>
            <a:r>
              <a:rPr lang="zh-CN" altLang="en-US" dirty="0"/>
              <a:t>是</a:t>
            </a:r>
            <a:r>
              <a:rPr lang="zh-CN" altLang="en-US" dirty="0" smtClean="0"/>
              <a:t>字符串</a:t>
            </a:r>
            <a:endParaRPr lang="en-US" altLang="zh-CN" dirty="0" smtClean="0"/>
          </a:p>
          <a:p>
            <a:r>
              <a:rPr lang="zh-CN" altLang="en-US" dirty="0"/>
              <a:t>样</a:t>
            </a:r>
            <a:r>
              <a:rPr lang="zh-CN" altLang="en-US" dirty="0" smtClean="0"/>
              <a:t>例代码</a:t>
            </a:r>
            <a:endParaRPr lang="en-US" altLang="zh-CN" dirty="0" smtClean="0"/>
          </a:p>
          <a:p>
            <a:pPr marL="457200" lvl="1" indent="0">
              <a:buNone/>
            </a:pPr>
            <a:r>
              <a:rPr lang="en-US" altLang="zh-CN" sz="1800" dirty="0"/>
              <a:t>str1=input("</a:t>
            </a:r>
            <a:r>
              <a:rPr lang="zh-CN" altLang="en-US" sz="1800" dirty="0"/>
              <a:t>请输入一个</a:t>
            </a:r>
            <a:r>
              <a:rPr lang="zh-CN" altLang="en-US" sz="1800" dirty="0" smtClean="0"/>
              <a:t>字符串</a:t>
            </a:r>
            <a:r>
              <a:rPr lang="en-US" altLang="zh-CN" sz="1800" dirty="0" smtClean="0"/>
              <a:t>")	       	#</a:t>
            </a:r>
            <a:r>
              <a:rPr lang="zh-CN" altLang="en-US" sz="1800" dirty="0" smtClean="0"/>
              <a:t>取</a:t>
            </a:r>
            <a:r>
              <a:rPr lang="zh-CN" altLang="en-US" sz="1800" dirty="0"/>
              <a:t>字符串输入则无须转换</a:t>
            </a:r>
          </a:p>
          <a:p>
            <a:pPr marL="457200" lvl="1" indent="0">
              <a:buNone/>
            </a:pPr>
            <a:r>
              <a:rPr lang="en-US" altLang="zh-CN" sz="1800" dirty="0"/>
              <a:t>print(str1</a:t>
            </a:r>
            <a:r>
              <a:rPr lang="en-US" altLang="zh-CN" sz="1800" dirty="0" smtClean="0"/>
              <a:t>)	</a:t>
            </a:r>
            <a:endParaRPr lang="en-US" altLang="zh-CN" sz="1800" dirty="0"/>
          </a:p>
          <a:p>
            <a:pPr marL="457200" lvl="1" indent="0">
              <a:buNone/>
            </a:pPr>
            <a:r>
              <a:rPr lang="en-US" altLang="zh-CN" sz="1800" dirty="0" err="1"/>
              <a:t>num</a:t>
            </a:r>
            <a:r>
              <a:rPr lang="en-US" altLang="zh-CN" sz="1800" dirty="0"/>
              <a:t>=</a:t>
            </a:r>
            <a:r>
              <a:rPr lang="en-US" altLang="zh-CN" sz="1800" dirty="0" err="1"/>
              <a:t>int</a:t>
            </a:r>
            <a:r>
              <a:rPr lang="en-US" altLang="zh-CN" sz="1800" dirty="0"/>
              <a:t>(input("</a:t>
            </a:r>
            <a:r>
              <a:rPr lang="zh-CN" altLang="en-US" sz="1800" dirty="0"/>
              <a:t>请输入一个整数</a:t>
            </a:r>
            <a:r>
              <a:rPr lang="en-US" altLang="zh-CN" sz="1800" dirty="0" smtClean="0"/>
              <a:t>"))	# </a:t>
            </a:r>
            <a:r>
              <a:rPr lang="zh-CN" altLang="en-US" sz="1800" dirty="0" smtClean="0"/>
              <a:t>可以</a:t>
            </a:r>
            <a:r>
              <a:rPr lang="en-US" altLang="zh-CN" sz="1800" dirty="0" err="1"/>
              <a:t>int</a:t>
            </a:r>
            <a:r>
              <a:rPr lang="zh-CN" altLang="en-US" sz="1800" dirty="0"/>
              <a:t>强制转换</a:t>
            </a:r>
          </a:p>
          <a:p>
            <a:pPr marL="457200" lvl="1" indent="0">
              <a:buNone/>
            </a:pPr>
            <a:r>
              <a:rPr lang="en-US" altLang="zh-CN" sz="1800" dirty="0"/>
              <a:t>print(</a:t>
            </a:r>
            <a:r>
              <a:rPr lang="en-US" altLang="zh-CN" sz="1800" dirty="0" err="1"/>
              <a:t>num</a:t>
            </a:r>
            <a:r>
              <a:rPr lang="en-US" altLang="zh-CN" sz="1800" dirty="0"/>
              <a:t>)</a:t>
            </a:r>
          </a:p>
          <a:p>
            <a:pPr marL="457200" lvl="1" indent="0">
              <a:buNone/>
            </a:pPr>
            <a:r>
              <a:rPr lang="en-US" altLang="zh-CN" sz="1800" dirty="0" err="1"/>
              <a:t>nums</a:t>
            </a:r>
            <a:r>
              <a:rPr lang="en-US" altLang="zh-CN" sz="1800" dirty="0"/>
              <a:t>=list(map(</a:t>
            </a:r>
            <a:r>
              <a:rPr lang="en-US" altLang="zh-CN" sz="1800" dirty="0" err="1"/>
              <a:t>int,input</a:t>
            </a:r>
            <a:r>
              <a:rPr lang="en-US" altLang="zh-CN" sz="1800" dirty="0"/>
              <a:t>("</a:t>
            </a:r>
            <a:r>
              <a:rPr lang="zh-CN" altLang="en-US" sz="1800" dirty="0"/>
              <a:t>请输入多个整数用空格分开</a:t>
            </a:r>
            <a:r>
              <a:rPr lang="en-US" altLang="zh-CN" sz="1800" dirty="0"/>
              <a:t>").split())) </a:t>
            </a:r>
            <a:endParaRPr lang="en-US" altLang="zh-CN" sz="1800" dirty="0" smtClean="0"/>
          </a:p>
          <a:p>
            <a:pPr marL="457200" lvl="1" indent="0">
              <a:buNone/>
            </a:pPr>
            <a:r>
              <a:rPr lang="en-US" altLang="zh-CN" sz="1800" dirty="0" smtClean="0"/>
              <a:t>					#</a:t>
            </a:r>
            <a:r>
              <a:rPr lang="zh-CN" altLang="en-US" sz="1800" dirty="0"/>
              <a:t>获取多个整数到列表</a:t>
            </a:r>
          </a:p>
          <a:p>
            <a:pPr marL="457200" lvl="1" indent="0">
              <a:buNone/>
            </a:pPr>
            <a:r>
              <a:rPr lang="en-US" altLang="zh-CN" sz="1800" dirty="0"/>
              <a:t>print(</a:t>
            </a:r>
            <a:r>
              <a:rPr lang="en-US" altLang="zh-CN" sz="1800" dirty="0" err="1"/>
              <a:t>nums</a:t>
            </a:r>
            <a:r>
              <a:rPr lang="en-US" altLang="zh-CN" sz="1800" dirty="0"/>
              <a:t>)</a:t>
            </a:r>
          </a:p>
          <a:p>
            <a:pPr marL="457200" lvl="1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242899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输出函数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print</a:t>
            </a:r>
            <a:r>
              <a:rPr lang="zh-CN" altLang="en-US" dirty="0"/>
              <a:t>函数用于打印输出，该函数的原型如下：</a:t>
            </a:r>
          </a:p>
          <a:p>
            <a:pPr lvl="1"/>
            <a:r>
              <a:rPr lang="en-US" altLang="zh-CN" dirty="0"/>
              <a:t>print(*objects, </a:t>
            </a:r>
            <a:r>
              <a:rPr lang="en-US" altLang="zh-CN" dirty="0" err="1"/>
              <a:t>sep</a:t>
            </a:r>
            <a:r>
              <a:rPr lang="en-US" altLang="zh-CN" dirty="0"/>
              <a:t> = ' ', end = '\n', file = </a:t>
            </a:r>
            <a:r>
              <a:rPr lang="en-US" altLang="zh-CN" dirty="0" err="1"/>
              <a:t>sys.stdout</a:t>
            </a:r>
            <a:r>
              <a:rPr lang="en-US" altLang="zh-CN" dirty="0"/>
              <a:t>, flush = False</a:t>
            </a:r>
            <a:r>
              <a:rPr lang="en-US" altLang="zh-CN" dirty="0" smtClean="0"/>
              <a:t>)</a:t>
            </a:r>
          </a:p>
          <a:p>
            <a:pPr lvl="2"/>
            <a:r>
              <a:rPr lang="en-US" altLang="zh-CN" dirty="0"/>
              <a:t>objects</a:t>
            </a:r>
            <a:r>
              <a:rPr lang="zh-CN" altLang="en-US" dirty="0"/>
              <a:t>表示可以一次输出多</a:t>
            </a:r>
            <a:r>
              <a:rPr lang="zh-CN" altLang="en-US" dirty="0" smtClean="0"/>
              <a:t>个对象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输出</a:t>
            </a:r>
            <a:r>
              <a:rPr lang="zh-CN" altLang="en-US" dirty="0"/>
              <a:t>多个对象时，需要用“</a:t>
            </a:r>
            <a:r>
              <a:rPr lang="en-US" altLang="zh-CN" dirty="0"/>
              <a:t>,”</a:t>
            </a:r>
            <a:r>
              <a:rPr lang="zh-CN" altLang="en-US" dirty="0" smtClean="0"/>
              <a:t>分隔</a:t>
            </a:r>
            <a:endParaRPr lang="en-US" altLang="zh-CN" dirty="0" smtClean="0"/>
          </a:p>
          <a:p>
            <a:pPr lvl="2"/>
            <a:r>
              <a:rPr lang="en-US" altLang="zh-CN" dirty="0" err="1" smtClean="0"/>
              <a:t>sep</a:t>
            </a:r>
            <a:r>
              <a:rPr lang="zh-CN" altLang="en-US" dirty="0"/>
              <a:t>用于分隔输出的多个对象，默认值是一个</a:t>
            </a:r>
            <a:r>
              <a:rPr lang="zh-CN" altLang="en-US" dirty="0" smtClean="0"/>
              <a:t>空格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end</a:t>
            </a:r>
            <a:r>
              <a:rPr lang="zh-CN" altLang="en-US" dirty="0"/>
              <a:t>表示</a:t>
            </a:r>
            <a:r>
              <a:rPr lang="en-US" altLang="zh-CN" dirty="0"/>
              <a:t>print</a:t>
            </a:r>
            <a:r>
              <a:rPr lang="zh-CN" altLang="en-US" dirty="0"/>
              <a:t>输出完成后的结束符号，默认值是换行符 </a:t>
            </a:r>
            <a:r>
              <a:rPr lang="en-US" altLang="zh-CN" dirty="0"/>
              <a:t>' \n </a:t>
            </a:r>
            <a:r>
              <a:rPr lang="en-US" altLang="zh-CN" dirty="0" smtClean="0"/>
              <a:t>'</a:t>
            </a:r>
          </a:p>
          <a:p>
            <a:pPr lvl="2"/>
            <a:r>
              <a:rPr lang="en-US" altLang="zh-CN" dirty="0" smtClean="0"/>
              <a:t>file</a:t>
            </a:r>
            <a:r>
              <a:rPr lang="zh-CN" altLang="en-US" dirty="0"/>
              <a:t>表示要重定向的文件对象，默认值</a:t>
            </a:r>
            <a:r>
              <a:rPr lang="en-US" altLang="zh-CN" dirty="0" err="1"/>
              <a:t>sys.stdout</a:t>
            </a:r>
            <a:r>
              <a:rPr lang="zh-CN" altLang="en-US" dirty="0"/>
              <a:t>为标准输出（显示器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flush</a:t>
            </a:r>
            <a:r>
              <a:rPr lang="zh-CN" altLang="en-US" dirty="0"/>
              <a:t>表示输出是否被</a:t>
            </a:r>
            <a:r>
              <a:rPr lang="zh-CN" altLang="en-US" dirty="0" smtClean="0"/>
              <a:t>缓存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18521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文件是存储在外部介质上一组相关信息的</a:t>
            </a:r>
            <a:r>
              <a:rPr lang="zh-CN" altLang="en-US" dirty="0" smtClean="0"/>
              <a:t>集合</a:t>
            </a:r>
            <a:endParaRPr lang="en-US" altLang="zh-CN" dirty="0" smtClean="0"/>
          </a:p>
          <a:p>
            <a:r>
              <a:rPr lang="zh-CN" altLang="en-US" dirty="0" smtClean="0"/>
              <a:t>文件</a:t>
            </a:r>
            <a:r>
              <a:rPr lang="zh-CN" altLang="en-US" dirty="0"/>
              <a:t>为程序持久存储数据提供</a:t>
            </a:r>
            <a:r>
              <a:rPr lang="zh-CN" altLang="en-US" dirty="0" smtClean="0"/>
              <a:t>保障</a:t>
            </a:r>
            <a:endParaRPr lang="en-US" altLang="zh-CN" dirty="0" smtClean="0"/>
          </a:p>
          <a:p>
            <a:r>
              <a:rPr lang="zh-CN" altLang="en-US" dirty="0" smtClean="0"/>
              <a:t>对</a:t>
            </a:r>
            <a:r>
              <a:rPr lang="zh-CN" altLang="en-US" dirty="0"/>
              <a:t>文件操作可以抽象成三个步骤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 smtClean="0"/>
              <a:t>打开</a:t>
            </a:r>
            <a:r>
              <a:rPr lang="zh-CN" altLang="en-US" dirty="0"/>
              <a:t>文件</a:t>
            </a:r>
            <a:r>
              <a:rPr lang="zh-CN" altLang="en-US" dirty="0" smtClean="0"/>
              <a:t>、</a:t>
            </a: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 smtClean="0"/>
              <a:t>进行</a:t>
            </a:r>
            <a:r>
              <a:rPr lang="zh-CN" altLang="en-US" dirty="0"/>
              <a:t>读写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 marL="914400" lvl="1" indent="-457200">
              <a:buFont typeface="+mj-lt"/>
              <a:buAutoNum type="arabicPeriod"/>
            </a:pPr>
            <a:r>
              <a:rPr lang="zh-CN" altLang="en-US" dirty="0" smtClean="0"/>
              <a:t>关闭文件</a:t>
            </a:r>
            <a:endParaRPr lang="en-US" altLang="zh-CN" dirty="0" smtClean="0"/>
          </a:p>
          <a:p>
            <a:r>
              <a:rPr lang="zh-CN" altLang="en-US" dirty="0" smtClean="0"/>
              <a:t>读</a:t>
            </a:r>
            <a:r>
              <a:rPr lang="zh-CN" altLang="en-US" dirty="0"/>
              <a:t>操作是指从文件输入数据到内存</a:t>
            </a:r>
            <a:r>
              <a:rPr lang="zh-CN" altLang="en-US" dirty="0" smtClean="0"/>
              <a:t>变量</a:t>
            </a:r>
            <a:endParaRPr lang="en-US" altLang="zh-CN" dirty="0" smtClean="0"/>
          </a:p>
          <a:p>
            <a:r>
              <a:rPr lang="zh-CN" altLang="en-US" dirty="0" smtClean="0"/>
              <a:t>写</a:t>
            </a:r>
            <a:r>
              <a:rPr lang="zh-CN" altLang="en-US" dirty="0"/>
              <a:t>操作是指从</a:t>
            </a:r>
            <a:r>
              <a:rPr lang="zh-CN" altLang="en-US" dirty="0" smtClean="0"/>
              <a:t>内存输出</a:t>
            </a:r>
            <a:r>
              <a:rPr lang="zh-CN" altLang="en-US" dirty="0"/>
              <a:t>到文件</a:t>
            </a:r>
          </a:p>
        </p:txBody>
      </p:sp>
    </p:spTree>
    <p:extLst>
      <p:ext uri="{BB962C8B-B14F-4D97-AF65-F5344CB8AC3E}">
        <p14:creationId xmlns:p14="http://schemas.microsoft.com/office/powerpoint/2010/main" val="39551044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打开文件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打开文件必须用</a:t>
            </a:r>
            <a:r>
              <a:rPr lang="en-US" altLang="zh-CN" dirty="0"/>
              <a:t>open</a:t>
            </a:r>
            <a:r>
              <a:rPr lang="zh-CN" altLang="en-US" dirty="0"/>
              <a:t>函数，该函数原型如下：</a:t>
            </a:r>
          </a:p>
          <a:p>
            <a:pPr lvl="1"/>
            <a:r>
              <a:rPr lang="en-US" altLang="zh-CN" dirty="0"/>
              <a:t>open(file, mode = 'r', buffering = -1, encoding = None)</a:t>
            </a:r>
          </a:p>
          <a:p>
            <a:pPr lvl="1"/>
            <a:r>
              <a:rPr lang="en-US" altLang="zh-CN" dirty="0" smtClean="0"/>
              <a:t>file</a:t>
            </a:r>
            <a:r>
              <a:rPr lang="zh-CN" altLang="en-US" dirty="0"/>
              <a:t>参数是一个字符串，用于指定文件的</a:t>
            </a:r>
            <a:r>
              <a:rPr lang="zh-CN" altLang="en-US" dirty="0" smtClean="0"/>
              <a:t>路径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可以</a:t>
            </a:r>
            <a:r>
              <a:rPr lang="zh-CN" altLang="en-US" dirty="0"/>
              <a:t>是相对路径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也</a:t>
            </a:r>
            <a:r>
              <a:rPr lang="zh-CN" altLang="en-US" dirty="0"/>
              <a:t>可以是绝对</a:t>
            </a:r>
            <a:r>
              <a:rPr lang="zh-CN" altLang="en-US" dirty="0" smtClean="0"/>
              <a:t>路径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mode</a:t>
            </a:r>
            <a:r>
              <a:rPr lang="zh-CN" altLang="en-US" dirty="0"/>
              <a:t>也是一个字符串，用于指定打开文件的</a:t>
            </a:r>
            <a:r>
              <a:rPr lang="zh-CN" altLang="en-US" dirty="0" smtClean="0"/>
              <a:t>模式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encoding</a:t>
            </a:r>
            <a:r>
              <a:rPr lang="zh-CN" altLang="en-US" dirty="0"/>
              <a:t>用于指定文件的编码</a:t>
            </a:r>
            <a:r>
              <a:rPr lang="zh-CN" altLang="en-US" dirty="0" smtClean="0"/>
              <a:t>格式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3233574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打开文件的方式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17612271"/>
              </p:ext>
            </p:extLst>
          </p:nvPr>
        </p:nvGraphicFramePr>
        <p:xfrm>
          <a:off x="71500" y="1181365"/>
          <a:ext cx="9001000" cy="41873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76174">
                  <a:extLst>
                    <a:ext uri="{9D8B030D-6E8A-4147-A177-3AD203B41FA5}">
                      <a16:colId xmlns:a16="http://schemas.microsoft.com/office/drawing/2014/main" val="3073898184"/>
                    </a:ext>
                  </a:extLst>
                </a:gridCol>
                <a:gridCol w="8224826">
                  <a:extLst>
                    <a:ext uri="{9D8B030D-6E8A-4147-A177-3AD203B41FA5}">
                      <a16:colId xmlns:a16="http://schemas.microsoft.com/office/drawing/2014/main" val="2520380683"/>
                    </a:ext>
                  </a:extLst>
                </a:gridCol>
              </a:tblGrid>
              <a:tr h="210696">
                <a:tc>
                  <a:txBody>
                    <a:bodyPr/>
                    <a:lstStyle/>
                    <a:p>
                      <a:pPr indent="0"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模式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说明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75746223"/>
                  </a:ext>
                </a:extLst>
              </a:tr>
              <a:tr h="150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</a:rPr>
                        <a:t>b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二进制模式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66168224"/>
                  </a:ext>
                </a:extLst>
              </a:tr>
              <a:tr h="150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以只读方式打开文本文件。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48929632"/>
                  </a:ext>
                </a:extLst>
              </a:tr>
              <a:tr h="150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以二进制格式打开一个文件用于只读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76266523"/>
                  </a:ext>
                </a:extLst>
              </a:tr>
              <a:tr h="150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打开一个文件用于读写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70943738"/>
                  </a:ext>
                </a:extLst>
              </a:tr>
              <a:tr h="150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rb+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以二进制格式打开一个文件用于读写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6651481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w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打开一个文件只用于写入。如果该文件已存在则打开文件（原有内容会被删除），否则创建新文件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31835591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wb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以二进制格式打开一个文件只用于写入。如果该文件已存在则打开文件（原有内容会被删除），否则创建新文件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57848695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w+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打开一个文件用于读写。如果该文件已存在则打开文件（原有内容会被删除），否则创建新文件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2314001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wb+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以二进制格式打开一个文件用于读写。如果该文件已存在则打开文件（原有内容会被删除），否则创建新文件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20250654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打开一个文件用于追加。如果该文件已存在则打开文件并定位文件指针到文件结尾，否则创建新文件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00435407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ab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以二进制格式打开一个文件用于追加。如果该文件已存在则打开文件并定位文件指针到文件结尾，否则创建新文件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39048735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打开一个文件用于读写。如果该文件已存在则打开文件并定位文件指针到文件结尾，否则创建新文件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59164216"/>
                  </a:ext>
                </a:extLst>
              </a:tr>
              <a:tr h="3000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ab+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以二进制格式打开一个文件用于追加。如果该文件已存在则打开文件并定位文件指针到文件结尾，否则创建新文件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04467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769301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文件常用读写方法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7597188"/>
              </p:ext>
            </p:extLst>
          </p:nvPr>
        </p:nvGraphicFramePr>
        <p:xfrm>
          <a:off x="899592" y="1849388"/>
          <a:ext cx="7560840" cy="26983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4602">
                  <a:extLst>
                    <a:ext uri="{9D8B030D-6E8A-4147-A177-3AD203B41FA5}">
                      <a16:colId xmlns:a16="http://schemas.microsoft.com/office/drawing/2014/main" val="85238698"/>
                    </a:ext>
                  </a:extLst>
                </a:gridCol>
                <a:gridCol w="5746238">
                  <a:extLst>
                    <a:ext uri="{9D8B030D-6E8A-4147-A177-3AD203B41FA5}">
                      <a16:colId xmlns:a16="http://schemas.microsoft.com/office/drawing/2014/main" val="941444309"/>
                    </a:ext>
                  </a:extLst>
                </a:gridCol>
              </a:tblGrid>
              <a:tr h="269835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方法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说明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21470261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close()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关闭文件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7330370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flush()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强制把内部缓冲区的数据立刻写入文件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64236087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read()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从文件读取指定的字节数，如果为空或为负则读取所有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86676322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readline</a:t>
                      </a:r>
                      <a:r>
                        <a:rPr lang="en-US" sz="1600" kern="100" dirty="0">
                          <a:effectLst/>
                        </a:rPr>
                        <a:t>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读取一行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83804614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readlines()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读取所有行并返回列表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7208696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seek()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移动文件读取指针到指定位置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1237200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tell()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返回文件当前位置。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45419220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write()</a:t>
                      </a:r>
                      <a:endParaRPr lang="zh-CN" sz="16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将字符串写入文件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4615714"/>
                  </a:ext>
                </a:extLst>
              </a:tr>
              <a:tr h="26983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writelines</a:t>
                      </a:r>
                      <a:r>
                        <a:rPr lang="en-US" sz="1600" kern="100" dirty="0">
                          <a:effectLst/>
                        </a:rPr>
                        <a:t>()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向文件写入列表中所有数据</a:t>
                      </a:r>
                      <a:endParaRPr lang="zh-CN" sz="16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911910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6295579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实现文本文件复制的例子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copyFile</a:t>
            </a:r>
            <a:r>
              <a:rPr lang="en-US" altLang="zh-CN" dirty="0"/>
              <a:t>(</a:t>
            </a:r>
            <a:r>
              <a:rPr lang="en-US" altLang="zh-CN" dirty="0" err="1"/>
              <a:t>src</a:t>
            </a:r>
            <a:r>
              <a:rPr lang="en-US" altLang="zh-CN" dirty="0"/>
              <a:t>, des):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srcFp</a:t>
            </a:r>
            <a:r>
              <a:rPr lang="en-US" altLang="zh-CN" dirty="0"/>
              <a:t>=open(</a:t>
            </a:r>
            <a:r>
              <a:rPr lang="en-US" altLang="zh-CN" dirty="0" err="1"/>
              <a:t>src</a:t>
            </a:r>
            <a:r>
              <a:rPr lang="en-US" altLang="zh-CN" dirty="0"/>
              <a:t>, "r")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desFp</a:t>
            </a:r>
            <a:r>
              <a:rPr lang="en-US" altLang="zh-CN" dirty="0"/>
              <a:t>=open(des, "w")</a:t>
            </a:r>
          </a:p>
          <a:p>
            <a:pPr marL="400050" lvl="1" indent="0">
              <a:buNone/>
            </a:pP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ch</a:t>
            </a:r>
            <a:r>
              <a:rPr lang="en-US" altLang="zh-CN" dirty="0"/>
              <a:t>=</a:t>
            </a:r>
            <a:r>
              <a:rPr lang="en-US" altLang="zh-CN" dirty="0" err="1"/>
              <a:t>srcFp.read</a:t>
            </a:r>
            <a:r>
              <a:rPr lang="en-US" altLang="zh-CN" dirty="0"/>
              <a:t>(1)</a:t>
            </a:r>
          </a:p>
          <a:p>
            <a:pPr marL="400050" lvl="1" indent="0">
              <a:buNone/>
            </a:pPr>
            <a:r>
              <a:rPr lang="en-US" altLang="zh-CN" dirty="0"/>
              <a:t>    while </a:t>
            </a:r>
            <a:r>
              <a:rPr lang="en-US" altLang="zh-CN" dirty="0" err="1"/>
              <a:t>ch</a:t>
            </a:r>
            <a:r>
              <a:rPr lang="en-US" altLang="zh-CN" dirty="0"/>
              <a:t>!="":</a:t>
            </a:r>
          </a:p>
          <a:p>
            <a:pPr marL="400050" lvl="1" indent="0">
              <a:buNone/>
            </a:pPr>
            <a:r>
              <a:rPr lang="en-US" altLang="zh-CN" dirty="0"/>
              <a:t>        </a:t>
            </a:r>
            <a:r>
              <a:rPr lang="en-US" altLang="zh-CN" dirty="0" err="1"/>
              <a:t>desFp.write</a:t>
            </a:r>
            <a:r>
              <a:rPr lang="en-US" altLang="zh-CN" dirty="0"/>
              <a:t>(</a:t>
            </a:r>
            <a:r>
              <a:rPr lang="en-US" altLang="zh-CN" dirty="0" err="1"/>
              <a:t>ch</a:t>
            </a:r>
            <a:r>
              <a:rPr lang="en-US" altLang="zh-CN" dirty="0"/>
              <a:t>)</a:t>
            </a:r>
          </a:p>
          <a:p>
            <a:pPr marL="400050" lvl="1" indent="0">
              <a:buNone/>
            </a:pPr>
            <a:r>
              <a:rPr lang="en-US" altLang="zh-CN" dirty="0"/>
              <a:t>        </a:t>
            </a:r>
            <a:r>
              <a:rPr lang="en-US" altLang="zh-CN" dirty="0" err="1"/>
              <a:t>ch</a:t>
            </a:r>
            <a:r>
              <a:rPr lang="en-US" altLang="zh-CN" dirty="0"/>
              <a:t>=</a:t>
            </a:r>
            <a:r>
              <a:rPr lang="en-US" altLang="zh-CN" dirty="0" err="1"/>
              <a:t>srcFp.read</a:t>
            </a:r>
            <a:r>
              <a:rPr lang="en-US" altLang="zh-CN" dirty="0"/>
              <a:t>(1)</a:t>
            </a:r>
          </a:p>
          <a:p>
            <a:pPr marL="400050" lvl="1" indent="0">
              <a:buNone/>
            </a:pP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srcFp.close</a:t>
            </a:r>
            <a:r>
              <a:rPr lang="en-US" altLang="zh-CN" dirty="0"/>
              <a:t>()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desFp.close</a:t>
            </a:r>
            <a:r>
              <a:rPr lang="en-US" altLang="zh-CN" dirty="0"/>
              <a:t>()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478269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异常处理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软件天然的复杂性</a:t>
            </a:r>
            <a:r>
              <a:rPr lang="zh-CN" altLang="en-US" dirty="0" smtClean="0"/>
              <a:t>，运行</a:t>
            </a:r>
            <a:r>
              <a:rPr lang="zh-CN" altLang="en-US" dirty="0"/>
              <a:t>时可能遇到各种各样的</a:t>
            </a:r>
            <a:r>
              <a:rPr lang="zh-CN" altLang="en-US" dirty="0" smtClean="0"/>
              <a:t>异常：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例如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网络</a:t>
            </a:r>
            <a:r>
              <a:rPr lang="zh-CN" altLang="en-US" dirty="0"/>
              <a:t>通信程序可能遇到网络断开、通讯不畅的</a:t>
            </a:r>
            <a:r>
              <a:rPr lang="zh-CN" altLang="en-US" dirty="0" smtClean="0"/>
              <a:t>情况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大</a:t>
            </a:r>
            <a:r>
              <a:rPr lang="zh-CN" altLang="en-US" dirty="0"/>
              <a:t>数据处理程序可能遇到内存不够的</a:t>
            </a:r>
            <a:r>
              <a:rPr lang="zh-CN" altLang="en-US" dirty="0" smtClean="0"/>
              <a:t>情况</a:t>
            </a:r>
            <a:endParaRPr lang="zh-CN" altLang="en-US" dirty="0"/>
          </a:p>
          <a:p>
            <a:r>
              <a:rPr lang="zh-CN" altLang="en-US" dirty="0" smtClean="0"/>
              <a:t>程序错误可以分为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语法错误</a:t>
            </a:r>
            <a:endParaRPr lang="en-US" altLang="zh-CN" dirty="0"/>
          </a:p>
          <a:p>
            <a:pPr lvl="1"/>
            <a:r>
              <a:rPr lang="zh-CN" altLang="en-US" dirty="0" smtClean="0"/>
              <a:t>运行错误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逻辑错误</a:t>
            </a:r>
            <a:endParaRPr lang="en-US" altLang="zh-CN" dirty="0" smtClean="0"/>
          </a:p>
          <a:p>
            <a:r>
              <a:rPr lang="zh-CN" altLang="en-US" dirty="0" smtClean="0"/>
              <a:t>一个</a:t>
            </a:r>
            <a:r>
              <a:rPr lang="zh-CN" altLang="en-US" dirty="0"/>
              <a:t>良好的程序需要处理程序运行时的异常，使得程序在运行遇到异常时做出合理的反应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5591940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与异常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异常是一个事件，它发生在程序的运行</a:t>
            </a:r>
            <a:r>
              <a:rPr lang="zh-CN" altLang="en-US" dirty="0" smtClean="0"/>
              <a:t>期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遇到无法正常处理的代码时会引发</a:t>
            </a:r>
            <a:r>
              <a:rPr lang="zh-CN" altLang="en-US" dirty="0" smtClean="0"/>
              <a:t>异常</a:t>
            </a:r>
            <a:endParaRPr lang="en-US" altLang="zh-CN" dirty="0" smtClean="0"/>
          </a:p>
          <a:p>
            <a:r>
              <a:rPr lang="zh-CN" altLang="en-US" dirty="0" smtClean="0"/>
              <a:t>出现</a:t>
            </a:r>
            <a:r>
              <a:rPr lang="zh-CN" altLang="en-US" dirty="0"/>
              <a:t>异常会影响程序的正常执行，将导致程序的运行过程偏离设计的流程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当</a:t>
            </a:r>
            <a:r>
              <a:rPr lang="en-US" altLang="zh-CN" dirty="0"/>
              <a:t>Python</a:t>
            </a:r>
            <a:r>
              <a:rPr lang="zh-CN" altLang="en-US" dirty="0"/>
              <a:t>程序发生异常时，必须捕获并处理它，否则程序将会被终止执行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程序员</a:t>
            </a:r>
            <a:r>
              <a:rPr lang="zh-CN" altLang="en-US" dirty="0"/>
              <a:t>希望程序的执行过程在掌控之中，不希望因为用户操作不当，或者运行环境变化等缘由导致程序被终止执行。</a:t>
            </a:r>
          </a:p>
        </p:txBody>
      </p:sp>
    </p:spTree>
    <p:extLst>
      <p:ext uri="{BB962C8B-B14F-4D97-AF65-F5344CB8AC3E}">
        <p14:creationId xmlns:p14="http://schemas.microsoft.com/office/powerpoint/2010/main" val="22505523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对异常的支持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语言对异常处理提供了完备的</a:t>
            </a:r>
            <a:r>
              <a:rPr lang="zh-CN" altLang="en-US" dirty="0" smtClean="0"/>
              <a:t>支持</a:t>
            </a:r>
            <a:endParaRPr lang="en-US" altLang="zh-CN" dirty="0" smtClean="0"/>
          </a:p>
          <a:p>
            <a:r>
              <a:rPr lang="zh-CN" altLang="en-US" dirty="0" smtClean="0"/>
              <a:t>主要</a:t>
            </a:r>
            <a:r>
              <a:rPr lang="zh-CN" altLang="en-US" dirty="0"/>
              <a:t>涉及的</a:t>
            </a:r>
            <a:r>
              <a:rPr lang="zh-CN" altLang="en-US" dirty="0" smtClean="0"/>
              <a:t>关键字</a:t>
            </a:r>
            <a:endParaRPr lang="en-US" altLang="zh-CN" dirty="0" smtClean="0"/>
          </a:p>
          <a:p>
            <a:pPr lvl="1"/>
            <a:r>
              <a:rPr lang="en-US" altLang="zh-CN" sz="1800" dirty="0" smtClean="0"/>
              <a:t>try</a:t>
            </a:r>
          </a:p>
          <a:p>
            <a:pPr lvl="2"/>
            <a:r>
              <a:rPr lang="zh-CN" altLang="en-US" sz="1800" dirty="0" smtClean="0"/>
              <a:t>监视异常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raise</a:t>
            </a:r>
          </a:p>
          <a:p>
            <a:pPr lvl="2"/>
            <a:r>
              <a:rPr lang="zh-CN" altLang="en-US" sz="1800" dirty="0" smtClean="0"/>
              <a:t>抛出异常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except</a:t>
            </a:r>
          </a:p>
          <a:p>
            <a:pPr lvl="2"/>
            <a:r>
              <a:rPr lang="zh-CN" altLang="en-US" sz="1800" dirty="0" smtClean="0"/>
              <a:t>捕获异常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else</a:t>
            </a:r>
          </a:p>
          <a:p>
            <a:pPr lvl="2"/>
            <a:r>
              <a:rPr lang="zh-CN" altLang="en-US" sz="1800" dirty="0" smtClean="0"/>
              <a:t>不出现异常时执行其语句块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finally</a:t>
            </a:r>
          </a:p>
          <a:p>
            <a:pPr lvl="2"/>
            <a:r>
              <a:rPr lang="zh-CN" altLang="en-US" sz="1800" dirty="0" smtClean="0"/>
              <a:t>无论是否出现异常都会执行其语句块</a:t>
            </a:r>
            <a:endParaRPr lang="en-US" altLang="zh-CN" sz="1800" dirty="0" smtClean="0"/>
          </a:p>
          <a:p>
            <a:pPr lvl="2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573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 smtClean="0"/>
              <a:t>开始菜单选择</a:t>
            </a:r>
            <a:r>
              <a:rPr lang="en-US" altLang="zh-CN" dirty="0" smtClean="0"/>
              <a:t>Python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交互编程界面</a:t>
            </a:r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1777380"/>
            <a:ext cx="6048672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93481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异常处理器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5292"/>
            <a:ext cx="8229600" cy="4108979"/>
          </a:xfrm>
        </p:spPr>
        <p:txBody>
          <a:bodyPr/>
          <a:lstStyle/>
          <a:p>
            <a:pPr marL="400050" lvl="1" indent="0">
              <a:buNone/>
            </a:pPr>
            <a:r>
              <a:rPr lang="en-US" altLang="zh-CN" sz="1800" dirty="0"/>
              <a:t>try:</a:t>
            </a:r>
          </a:p>
          <a:p>
            <a:pPr marL="400050" lvl="1" indent="0">
              <a:buNone/>
            </a:pPr>
            <a:r>
              <a:rPr lang="en-US" altLang="zh-CN" sz="1800" dirty="0"/>
              <a:t>    	</a:t>
            </a:r>
            <a:r>
              <a:rPr lang="zh-CN" altLang="en-US" sz="1800" dirty="0"/>
              <a:t>语句块</a:t>
            </a:r>
          </a:p>
          <a:p>
            <a:pPr marL="400050" lvl="1" indent="0">
              <a:buNone/>
            </a:pPr>
            <a:r>
              <a:rPr lang="en-US" altLang="zh-CN" sz="1800" dirty="0"/>
              <a:t>except </a:t>
            </a:r>
            <a:r>
              <a:rPr lang="zh-CN" altLang="en-US" sz="1800" dirty="0"/>
              <a:t>异常类型</a:t>
            </a:r>
            <a:r>
              <a:rPr lang="en-US" altLang="zh-CN" sz="1800" dirty="0"/>
              <a:t>1[ as </a:t>
            </a:r>
            <a:r>
              <a:rPr lang="zh-CN" altLang="en-US" sz="1800" dirty="0"/>
              <a:t>错误描述</a:t>
            </a:r>
            <a:r>
              <a:rPr lang="en-US" altLang="zh-CN" sz="1800" dirty="0"/>
              <a:t>]</a:t>
            </a:r>
            <a:r>
              <a:rPr lang="zh-CN" altLang="en-US" sz="1800" dirty="0"/>
              <a:t>：</a:t>
            </a:r>
          </a:p>
          <a:p>
            <a:pPr marL="400050" lvl="1" indent="0">
              <a:buNone/>
            </a:pPr>
            <a:r>
              <a:rPr lang="zh-CN" altLang="en-US" sz="1800" dirty="0"/>
              <a:t>    	异常处理语句块</a:t>
            </a:r>
            <a:r>
              <a:rPr lang="en-US" altLang="zh-CN" sz="1800" dirty="0"/>
              <a:t>1</a:t>
            </a:r>
          </a:p>
          <a:p>
            <a:pPr marL="400050" lvl="1" indent="0">
              <a:buNone/>
            </a:pPr>
            <a:r>
              <a:rPr lang="en-US" altLang="zh-CN" sz="1800" dirty="0"/>
              <a:t>……</a:t>
            </a:r>
          </a:p>
          <a:p>
            <a:pPr marL="400050" lvl="1" indent="0">
              <a:buNone/>
            </a:pPr>
            <a:r>
              <a:rPr lang="en-US" altLang="zh-CN" sz="1800" dirty="0"/>
              <a:t>except </a:t>
            </a:r>
            <a:r>
              <a:rPr lang="zh-CN" altLang="en-US" sz="1800" dirty="0"/>
              <a:t>异常类型</a:t>
            </a:r>
            <a:r>
              <a:rPr lang="en-US" altLang="zh-CN" sz="1800" dirty="0"/>
              <a:t>n[ as </a:t>
            </a:r>
            <a:r>
              <a:rPr lang="zh-CN" altLang="en-US" sz="1800" dirty="0"/>
              <a:t>错误描述</a:t>
            </a:r>
            <a:r>
              <a:rPr lang="en-US" altLang="zh-CN" sz="1800" dirty="0"/>
              <a:t>]</a:t>
            </a:r>
            <a:r>
              <a:rPr lang="zh-CN" altLang="en-US" sz="1800" dirty="0"/>
              <a:t>：</a:t>
            </a:r>
          </a:p>
          <a:p>
            <a:pPr marL="400050" lvl="1" indent="0">
              <a:buNone/>
            </a:pPr>
            <a:r>
              <a:rPr lang="zh-CN" altLang="en-US" sz="1800" dirty="0"/>
              <a:t>    	异常处理语句块</a:t>
            </a:r>
            <a:r>
              <a:rPr lang="en-US" altLang="zh-CN" sz="1800" dirty="0"/>
              <a:t>n</a:t>
            </a:r>
          </a:p>
          <a:p>
            <a:pPr marL="400050" lvl="1" indent="0">
              <a:buNone/>
            </a:pPr>
            <a:r>
              <a:rPr lang="en-US" altLang="zh-CN" sz="1800" dirty="0"/>
              <a:t>except:</a:t>
            </a:r>
          </a:p>
          <a:p>
            <a:pPr marL="400050" lvl="1" indent="0">
              <a:buNone/>
            </a:pPr>
            <a:r>
              <a:rPr lang="en-US" altLang="zh-CN" sz="1800" dirty="0"/>
              <a:t>    	</a:t>
            </a:r>
            <a:r>
              <a:rPr lang="zh-CN" altLang="en-US" sz="1800" dirty="0"/>
              <a:t>默认异常处理语句块</a:t>
            </a:r>
          </a:p>
          <a:p>
            <a:pPr marL="400050" lvl="1" indent="0">
              <a:buNone/>
            </a:pPr>
            <a:r>
              <a:rPr lang="en-US" altLang="zh-CN" sz="1800" dirty="0"/>
              <a:t>else:</a:t>
            </a:r>
          </a:p>
          <a:p>
            <a:pPr marL="400050" lvl="1" indent="0">
              <a:buNone/>
            </a:pPr>
            <a:r>
              <a:rPr lang="en-US" altLang="zh-CN" sz="1800" dirty="0"/>
              <a:t>    	</a:t>
            </a:r>
            <a:r>
              <a:rPr lang="zh-CN" altLang="en-US" sz="1800" dirty="0"/>
              <a:t>未处理异常才执行的语句块</a:t>
            </a:r>
          </a:p>
          <a:p>
            <a:pPr marL="400050" lvl="1" indent="0">
              <a:buNone/>
            </a:pPr>
            <a:r>
              <a:rPr lang="en-US" altLang="zh-CN" sz="1800" dirty="0"/>
              <a:t>finally:</a:t>
            </a:r>
          </a:p>
          <a:p>
            <a:pPr marL="400050" lvl="1" indent="0">
              <a:buNone/>
            </a:pPr>
            <a:r>
              <a:rPr lang="en-US" altLang="zh-CN" sz="1800" dirty="0"/>
              <a:t>	</a:t>
            </a:r>
            <a:r>
              <a:rPr lang="zh-CN" altLang="en-US" sz="1800" dirty="0" smtClean="0"/>
              <a:t>一定</a:t>
            </a:r>
            <a:r>
              <a:rPr lang="zh-CN" altLang="en-US" sz="1800" dirty="0"/>
              <a:t>被执行的语句块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508609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错误与异常处理原则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程序</a:t>
            </a:r>
            <a:r>
              <a:rPr lang="zh-CN" altLang="en-US" dirty="0"/>
              <a:t>遇到错误情况时，如果还能以某种方式执行下去，不要随意终止执行，不轻易</a:t>
            </a:r>
            <a:r>
              <a:rPr lang="zh-CN" altLang="en-US" dirty="0" smtClean="0"/>
              <a:t>崩溃</a:t>
            </a:r>
            <a:endParaRPr lang="en-US" altLang="zh-CN" dirty="0" smtClean="0"/>
          </a:p>
          <a:p>
            <a:r>
              <a:rPr lang="zh-CN" altLang="en-US" dirty="0" smtClean="0"/>
              <a:t>遇到</a:t>
            </a:r>
            <a:r>
              <a:rPr lang="zh-CN" altLang="en-US" dirty="0"/>
              <a:t>错误时，不出现任意的非预期</a:t>
            </a:r>
            <a:r>
              <a:rPr lang="zh-CN" altLang="en-US" dirty="0" smtClean="0"/>
              <a:t>行为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zh-CN" altLang="en-US" dirty="0"/>
              <a:t>某个局部发生错误时，尽可能局部</a:t>
            </a:r>
            <a:r>
              <a:rPr lang="zh-CN" altLang="en-US" dirty="0" smtClean="0"/>
              <a:t>处理</a:t>
            </a:r>
            <a:endParaRPr lang="zh-CN" altLang="en-US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异常处理机制已经成为现代程序设计处理错误的标准</a:t>
            </a:r>
            <a:r>
              <a:rPr lang="zh-CN" altLang="en-US" dirty="0" smtClean="0"/>
              <a:t>模式</a:t>
            </a:r>
            <a:endParaRPr lang="en-US" altLang="zh-CN" dirty="0" smtClean="0"/>
          </a:p>
          <a:p>
            <a:r>
              <a:rPr lang="zh-CN" altLang="en-US" dirty="0" smtClean="0"/>
              <a:t>使用</a:t>
            </a:r>
            <a:r>
              <a:rPr lang="zh-CN" altLang="en-US" dirty="0"/>
              <a:t>了异常处理之后会显著增强程序的健壮性</a:t>
            </a:r>
          </a:p>
        </p:txBody>
      </p:sp>
    </p:spTree>
    <p:extLst>
      <p:ext uri="{BB962C8B-B14F-4D97-AF65-F5344CB8AC3E}">
        <p14:creationId xmlns:p14="http://schemas.microsoft.com/office/powerpoint/2010/main" val="15954389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</a:t>
            </a:r>
            <a:r>
              <a:rPr lang="zh-CN" altLang="en-US" dirty="0"/>
              <a:t>个大的程序往往包括多个</a:t>
            </a:r>
            <a:r>
              <a:rPr lang="zh-CN" altLang="en-US" dirty="0" smtClean="0"/>
              <a:t>源文件</a:t>
            </a:r>
            <a:endParaRPr lang="en-US" altLang="zh-CN" dirty="0" smtClean="0"/>
          </a:p>
          <a:p>
            <a:pPr lvl="1"/>
            <a:r>
              <a:rPr lang="zh-CN" altLang="en-US" dirty="0"/>
              <a:t>通常包含用户自定义的变量、函数和</a:t>
            </a:r>
            <a:r>
              <a:rPr lang="zh-CN" altLang="en-US" dirty="0" smtClean="0"/>
              <a:t>类</a:t>
            </a:r>
            <a:endParaRPr lang="en-US" altLang="zh-CN" dirty="0" smtClean="0"/>
          </a:p>
          <a:p>
            <a:r>
              <a:rPr lang="zh-CN" altLang="en-US" dirty="0" smtClean="0"/>
              <a:t>一个</a:t>
            </a:r>
            <a:r>
              <a:rPr lang="zh-CN" altLang="en-US" dirty="0"/>
              <a:t>源文件可以被</a:t>
            </a:r>
            <a:r>
              <a:rPr lang="zh-CN" altLang="en-US" dirty="0" smtClean="0"/>
              <a:t>称为一个模块</a:t>
            </a:r>
            <a:endParaRPr lang="en-US" altLang="zh-CN" dirty="0" smtClean="0"/>
          </a:p>
          <a:p>
            <a:r>
              <a:rPr lang="zh-CN" altLang="en-US" dirty="0"/>
              <a:t>若干个功能相关的模块组合在一起称为</a:t>
            </a:r>
            <a:r>
              <a:rPr lang="zh-CN" altLang="en-US" dirty="0" smtClean="0"/>
              <a:t>包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包</a:t>
            </a:r>
            <a:r>
              <a:rPr lang="zh-CN" altLang="en-US" dirty="0"/>
              <a:t>中必须有一个名称为</a:t>
            </a:r>
            <a:r>
              <a:rPr lang="en-US" altLang="zh-CN" dirty="0"/>
              <a:t>__init__.py</a:t>
            </a:r>
            <a:r>
              <a:rPr lang="zh-CN" altLang="en-US" dirty="0"/>
              <a:t>的</a:t>
            </a:r>
            <a:r>
              <a:rPr lang="zh-CN" altLang="en-US" dirty="0" smtClean="0"/>
              <a:t>文件</a:t>
            </a:r>
          </a:p>
          <a:p>
            <a:pPr lvl="1"/>
            <a:r>
              <a:rPr lang="zh-CN" altLang="en-US" dirty="0" smtClean="0"/>
              <a:t>包</a:t>
            </a:r>
            <a:r>
              <a:rPr lang="zh-CN" altLang="en-US" dirty="0"/>
              <a:t>中除了有模块，还可以有</a:t>
            </a:r>
            <a:r>
              <a:rPr lang="zh-CN" altLang="en-US" dirty="0" smtClean="0"/>
              <a:t>包</a:t>
            </a:r>
            <a:endParaRPr lang="en-US" altLang="zh-CN" dirty="0" smtClean="0"/>
          </a:p>
          <a:p>
            <a:pPr lvl="1"/>
            <a:r>
              <a:rPr lang="zh-CN" altLang="en-US" dirty="0"/>
              <a:t>一个包中也可以只有一个</a:t>
            </a:r>
            <a:r>
              <a:rPr lang="zh-CN" altLang="en-US" dirty="0" smtClean="0"/>
              <a:t>模块</a:t>
            </a:r>
            <a:endParaRPr lang="en-US" altLang="zh-CN" dirty="0" smtClean="0"/>
          </a:p>
          <a:p>
            <a:r>
              <a:rPr lang="zh-CN" altLang="en-US" dirty="0" smtClean="0"/>
              <a:t>包</a:t>
            </a:r>
            <a:r>
              <a:rPr lang="zh-CN" altLang="en-US" dirty="0"/>
              <a:t>和模块两个词汇有时区分的并不</a:t>
            </a:r>
            <a:r>
              <a:rPr lang="zh-CN" altLang="en-US" dirty="0" smtClean="0"/>
              <a:t>明显</a:t>
            </a:r>
            <a:endParaRPr lang="en-US" altLang="zh-CN" dirty="0" smtClean="0"/>
          </a:p>
          <a:p>
            <a:r>
              <a:rPr lang="zh-CN" altLang="en-US" dirty="0"/>
              <a:t>若干个功能相关的包在一起称为库</a:t>
            </a:r>
          </a:p>
        </p:txBody>
      </p:sp>
    </p:spTree>
    <p:extLst>
      <p:ext uri="{BB962C8B-B14F-4D97-AF65-F5344CB8AC3E}">
        <p14:creationId xmlns:p14="http://schemas.microsoft.com/office/powerpoint/2010/main" val="22948771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标准库和第三方库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标准库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安装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时附带的库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lvl="2"/>
            <a:r>
              <a:rPr lang="en-US" altLang="zh-CN" dirty="0"/>
              <a:t>r</a:t>
            </a:r>
            <a:r>
              <a:rPr lang="en-US" altLang="zh-CN" dirty="0" smtClean="0"/>
              <a:t>andom</a:t>
            </a:r>
          </a:p>
          <a:p>
            <a:pPr lvl="2"/>
            <a:r>
              <a:rPr lang="en-US" altLang="zh-CN" dirty="0"/>
              <a:t>math</a:t>
            </a:r>
            <a:endParaRPr lang="en-US" altLang="zh-CN" dirty="0" smtClean="0"/>
          </a:p>
          <a:p>
            <a:r>
              <a:rPr lang="zh-CN" altLang="en-US" dirty="0"/>
              <a:t>第三</a:t>
            </a:r>
            <a:r>
              <a:rPr lang="zh-CN" altLang="en-US" dirty="0" smtClean="0"/>
              <a:t>方库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需要另外安装的库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例如：</a:t>
            </a:r>
            <a:endParaRPr lang="en-US" altLang="zh-CN" dirty="0" smtClean="0"/>
          </a:p>
          <a:p>
            <a:pPr lvl="2"/>
            <a:r>
              <a:rPr lang="en-US" altLang="zh-CN" dirty="0" err="1" smtClean="0"/>
              <a:t>numpy</a:t>
            </a:r>
            <a:endParaRPr lang="en-US" altLang="zh-CN" dirty="0" smtClean="0"/>
          </a:p>
          <a:p>
            <a:pPr lvl="2"/>
            <a:r>
              <a:rPr lang="en-US" altLang="zh-CN" dirty="0" err="1" smtClean="0"/>
              <a:t>wordcloud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857354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</a:t>
            </a:r>
            <a:r>
              <a:rPr lang="zh-CN" altLang="en-US" dirty="0" smtClean="0"/>
              <a:t>种导入模块的方式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import</a:t>
            </a:r>
            <a:r>
              <a:rPr lang="zh-CN" altLang="en-US" dirty="0"/>
              <a:t>语句导入</a:t>
            </a:r>
            <a:r>
              <a:rPr lang="zh-CN" altLang="en-US" dirty="0" smtClean="0"/>
              <a:t>模块，三种方式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import </a:t>
            </a:r>
            <a:r>
              <a:rPr lang="zh-CN" altLang="en-US" dirty="0"/>
              <a:t>模块名</a:t>
            </a:r>
            <a:r>
              <a:rPr lang="en-US" altLang="zh-CN" dirty="0"/>
              <a:t>1 [as </a:t>
            </a:r>
            <a:r>
              <a:rPr lang="zh-CN" altLang="en-US" dirty="0"/>
              <a:t>别名</a:t>
            </a:r>
            <a:r>
              <a:rPr lang="en-US" altLang="zh-CN" dirty="0"/>
              <a:t>], [</a:t>
            </a:r>
            <a:r>
              <a:rPr lang="zh-CN" altLang="en-US" dirty="0"/>
              <a:t>模块名</a:t>
            </a:r>
            <a:r>
              <a:rPr lang="en-US" altLang="zh-CN" dirty="0"/>
              <a:t>2 [as </a:t>
            </a:r>
            <a:r>
              <a:rPr lang="zh-CN" altLang="en-US" dirty="0"/>
              <a:t>别名</a:t>
            </a:r>
            <a:r>
              <a:rPr lang="en-US" altLang="zh-CN" dirty="0"/>
              <a:t>] </a:t>
            </a:r>
            <a:r>
              <a:rPr lang="en-US" altLang="zh-CN" dirty="0" smtClean="0"/>
              <a:t>…]</a:t>
            </a:r>
          </a:p>
          <a:p>
            <a:pPr lvl="2"/>
            <a:r>
              <a:rPr lang="en-US" altLang="zh-CN" dirty="0"/>
              <a:t>import math</a:t>
            </a:r>
          </a:p>
          <a:p>
            <a:pPr lvl="2"/>
            <a:r>
              <a:rPr lang="en-US" altLang="zh-CN" dirty="0"/>
              <a:t>print(</a:t>
            </a:r>
            <a:r>
              <a:rPr lang="en-US" altLang="zh-CN" dirty="0" err="1"/>
              <a:t>math.sqrt</a:t>
            </a:r>
            <a:r>
              <a:rPr lang="en-US" altLang="zh-CN" dirty="0"/>
              <a:t>(2))</a:t>
            </a:r>
          </a:p>
          <a:p>
            <a:pPr lvl="1"/>
            <a:r>
              <a:rPr lang="en-US" altLang="zh-CN" dirty="0"/>
              <a:t>from </a:t>
            </a:r>
            <a:r>
              <a:rPr lang="zh-CN" altLang="en-US" dirty="0"/>
              <a:t>模块名 </a:t>
            </a:r>
            <a:r>
              <a:rPr lang="en-US" altLang="zh-CN" dirty="0"/>
              <a:t>import </a:t>
            </a:r>
            <a:r>
              <a:rPr lang="zh-CN" altLang="en-US" dirty="0"/>
              <a:t>函数名  </a:t>
            </a:r>
            <a:r>
              <a:rPr lang="en-US" altLang="zh-CN" dirty="0"/>
              <a:t>[as </a:t>
            </a:r>
            <a:r>
              <a:rPr lang="zh-CN" altLang="en-US" dirty="0"/>
              <a:t>别名</a:t>
            </a:r>
            <a:r>
              <a:rPr lang="en-US" altLang="zh-CN" dirty="0"/>
              <a:t>], [</a:t>
            </a:r>
            <a:r>
              <a:rPr lang="zh-CN" altLang="en-US" dirty="0"/>
              <a:t>函数名  </a:t>
            </a:r>
            <a:r>
              <a:rPr lang="en-US" altLang="zh-CN" dirty="0"/>
              <a:t>[as </a:t>
            </a:r>
            <a:r>
              <a:rPr lang="zh-CN" altLang="en-US" dirty="0"/>
              <a:t>别名</a:t>
            </a:r>
            <a:r>
              <a:rPr lang="en-US" altLang="zh-CN" dirty="0" smtClean="0"/>
              <a:t>]…]</a:t>
            </a:r>
          </a:p>
          <a:p>
            <a:pPr lvl="2"/>
            <a:r>
              <a:rPr lang="en-US" altLang="zh-CN" dirty="0"/>
              <a:t>from math import </a:t>
            </a:r>
            <a:r>
              <a:rPr lang="en-US" altLang="zh-CN" dirty="0" err="1"/>
              <a:t>sqrt</a:t>
            </a:r>
            <a:endParaRPr lang="en-US" altLang="zh-CN" dirty="0"/>
          </a:p>
          <a:p>
            <a:pPr lvl="2"/>
            <a:r>
              <a:rPr lang="en-US" altLang="zh-CN" dirty="0"/>
              <a:t>print(</a:t>
            </a:r>
            <a:r>
              <a:rPr lang="en-US" altLang="zh-CN" dirty="0" err="1"/>
              <a:t>sqrt</a:t>
            </a:r>
            <a:r>
              <a:rPr lang="en-US" altLang="zh-CN" dirty="0"/>
              <a:t>(2))</a:t>
            </a:r>
          </a:p>
          <a:p>
            <a:pPr lvl="1"/>
            <a:r>
              <a:rPr lang="en-US" altLang="zh-CN" dirty="0"/>
              <a:t>from </a:t>
            </a:r>
            <a:r>
              <a:rPr lang="zh-CN" altLang="en-US" dirty="0"/>
              <a:t>模块名 </a:t>
            </a:r>
            <a:r>
              <a:rPr lang="en-US" altLang="zh-CN" dirty="0"/>
              <a:t>import </a:t>
            </a:r>
            <a:r>
              <a:rPr lang="en-US" altLang="zh-CN" dirty="0" smtClean="0"/>
              <a:t>*</a:t>
            </a:r>
          </a:p>
          <a:p>
            <a:pPr lvl="2"/>
            <a:r>
              <a:rPr lang="en-US" altLang="zh-CN" dirty="0"/>
              <a:t>from math import *</a:t>
            </a:r>
          </a:p>
          <a:p>
            <a:pPr lvl="2"/>
            <a:r>
              <a:rPr lang="en-US" altLang="zh-CN" dirty="0"/>
              <a:t>print(</a:t>
            </a:r>
            <a:r>
              <a:rPr lang="en-US" altLang="zh-CN" dirty="0" err="1"/>
              <a:t>sqrt</a:t>
            </a:r>
            <a:r>
              <a:rPr lang="en-US" altLang="zh-CN" dirty="0"/>
              <a:t>(2))</a:t>
            </a:r>
          </a:p>
          <a:p>
            <a:pPr marL="914400" lvl="2" indent="0">
              <a:buNone/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109703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管理第三方包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附带了包的管理工具：</a:t>
            </a:r>
            <a:r>
              <a:rPr lang="en-US" altLang="zh-CN" dirty="0" smtClean="0"/>
              <a:t>pip</a:t>
            </a:r>
          </a:p>
          <a:p>
            <a:r>
              <a:rPr lang="zh-CN" altLang="en-US" dirty="0"/>
              <a:t>提供了对</a:t>
            </a:r>
            <a:r>
              <a:rPr lang="en-US" altLang="zh-CN" dirty="0"/>
              <a:t>Python</a:t>
            </a:r>
            <a:r>
              <a:rPr lang="zh-CN" altLang="en-US" dirty="0"/>
              <a:t>包的查找、下载、安装、卸载的功能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674198"/>
              </p:ext>
            </p:extLst>
          </p:nvPr>
        </p:nvGraphicFramePr>
        <p:xfrm>
          <a:off x="1907704" y="2149081"/>
          <a:ext cx="5688632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2176">
                  <a:extLst>
                    <a:ext uri="{9D8B030D-6E8A-4147-A177-3AD203B41FA5}">
                      <a16:colId xmlns:a16="http://schemas.microsoft.com/office/drawing/2014/main" val="1519839880"/>
                    </a:ext>
                  </a:extLst>
                </a:gridCol>
                <a:gridCol w="3166456">
                  <a:extLst>
                    <a:ext uri="{9D8B030D-6E8A-4147-A177-3AD203B41FA5}">
                      <a16:colId xmlns:a16="http://schemas.microsoft.com/office/drawing/2014/main" val="257861019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功能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7970"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命令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7907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显示版本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pip --version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434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查看帮助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pip --help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47559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安装包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pip install </a:t>
                      </a:r>
                      <a:r>
                        <a:rPr lang="zh-CN" sz="1800" kern="100">
                          <a:effectLst/>
                        </a:rPr>
                        <a:t>包名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168869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安装指定版本的包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</a:rPr>
                        <a:t>pip install </a:t>
                      </a:r>
                      <a:r>
                        <a:rPr lang="zh-CN" sz="1800" kern="100">
                          <a:effectLst/>
                        </a:rPr>
                        <a:t>包名</a:t>
                      </a:r>
                      <a:r>
                        <a:rPr lang="en-US" sz="1800" kern="100">
                          <a:effectLst/>
                        </a:rPr>
                        <a:t>==</a:t>
                      </a:r>
                      <a:r>
                        <a:rPr lang="zh-CN" sz="1800" kern="100">
                          <a:effectLst/>
                        </a:rPr>
                        <a:t>版本号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38679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</a:rPr>
                        <a:t>升级包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pip install –u</a:t>
                      </a:r>
                      <a:r>
                        <a:rPr lang="zh-CN" sz="1800" kern="100" dirty="0">
                          <a:effectLst/>
                        </a:rPr>
                        <a:t>包名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11781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显示包的信息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pip show </a:t>
                      </a:r>
                      <a:r>
                        <a:rPr lang="zh-CN" sz="1800" kern="100" dirty="0">
                          <a:effectLst/>
                        </a:rPr>
                        <a:t>包名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761893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列出已经安装的包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pip list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71421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查看可以升级的包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pip list -o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40342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搜索包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pip search </a:t>
                      </a:r>
                      <a:r>
                        <a:rPr lang="zh-CN" sz="1800" kern="100" dirty="0">
                          <a:effectLst/>
                        </a:rPr>
                        <a:t>包名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32115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</a:rPr>
                        <a:t>卸载包</a:t>
                      </a:r>
                      <a:endParaRPr lang="zh-CN" sz="18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</a:rPr>
                        <a:t>pip uninstall </a:t>
                      </a:r>
                      <a:r>
                        <a:rPr lang="zh-CN" sz="1800" kern="100" dirty="0">
                          <a:effectLst/>
                        </a:rPr>
                        <a:t>包名</a:t>
                      </a:r>
                      <a:endParaRPr lang="zh-CN" sz="18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292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99047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面向对象编程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619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面向对象基本概念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1521"/>
            <a:ext cx="8784976" cy="4108979"/>
          </a:xfrm>
        </p:spPr>
        <p:txBody>
          <a:bodyPr/>
          <a:lstStyle/>
          <a:p>
            <a:r>
              <a:rPr lang="zh-CN" altLang="en-US" dirty="0"/>
              <a:t>类：具有相同属性和方法的对象的集合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对象</a:t>
            </a:r>
            <a:r>
              <a:rPr lang="zh-CN" altLang="en-US" dirty="0"/>
              <a:t>：对象是类的实例，类和对象是抽象和具体的关系，一个类可以产生多个实例</a:t>
            </a:r>
            <a:r>
              <a:rPr lang="zh-CN" altLang="en-US" dirty="0" smtClean="0"/>
              <a:t>。</a:t>
            </a:r>
            <a:endParaRPr lang="zh-CN" altLang="en-US" dirty="0"/>
          </a:p>
          <a:p>
            <a:r>
              <a:rPr lang="zh-CN" altLang="en-US" dirty="0"/>
              <a:t>方法：类中的函数被称为方法，方法是类的动态特性，方法也被称为函数成员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属性</a:t>
            </a:r>
            <a:r>
              <a:rPr lang="zh-CN" altLang="en-US" dirty="0"/>
              <a:t>：类中的变量被称为属性，属性是类的静态特性，属性也被称为数据成员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封装</a:t>
            </a:r>
            <a:r>
              <a:rPr lang="zh-CN" altLang="en-US" dirty="0"/>
              <a:t>与隐藏：在设计类的时候将抽象出方法和属性的过程叫封装，然后通过设置权限将部分方法和属性不为外界所用的过程叫隐藏。</a:t>
            </a:r>
          </a:p>
          <a:p>
            <a:r>
              <a:rPr lang="zh-CN" altLang="en-US" dirty="0"/>
              <a:t>继承与派生：允许在创建类时基于已有的类扩展，已有的类叫基类（父类），新建的类叫派生类（子类）</a:t>
            </a:r>
          </a:p>
        </p:txBody>
      </p:sp>
    </p:spTree>
    <p:extLst>
      <p:ext uri="{BB962C8B-B14F-4D97-AF65-F5344CB8AC3E}">
        <p14:creationId xmlns:p14="http://schemas.microsoft.com/office/powerpoint/2010/main" val="55419007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类</a:t>
            </a:r>
            <a:r>
              <a:rPr lang="zh-CN" altLang="en-US" dirty="0" smtClean="0"/>
              <a:t>的定义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不仅可以使用系统定义好的类，也支持用户自定义</a:t>
            </a:r>
            <a:r>
              <a:rPr lang="zh-CN" altLang="en-US" dirty="0" smtClean="0"/>
              <a:t>类</a:t>
            </a:r>
            <a:endParaRPr lang="en-US" altLang="zh-CN" dirty="0" smtClean="0"/>
          </a:p>
          <a:p>
            <a:r>
              <a:rPr lang="zh-CN" altLang="en-US" dirty="0" smtClean="0"/>
              <a:t>定义</a:t>
            </a:r>
            <a:r>
              <a:rPr lang="zh-CN" altLang="en-US" dirty="0"/>
              <a:t>类的语法如下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en-US" altLang="zh-CN" dirty="0"/>
              <a:t>class </a:t>
            </a:r>
            <a:r>
              <a:rPr lang="zh-CN" altLang="en-US" dirty="0"/>
              <a:t>类名：</a:t>
            </a:r>
          </a:p>
          <a:p>
            <a:pPr marL="400050" lvl="1" indent="0">
              <a:buNone/>
            </a:pPr>
            <a:r>
              <a:rPr lang="zh-CN" altLang="en-US" dirty="0"/>
              <a:t>	属性的定义</a:t>
            </a:r>
          </a:p>
          <a:p>
            <a:pPr marL="400050" lvl="1" indent="0"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方法的</a:t>
            </a:r>
            <a:r>
              <a:rPr lang="zh-CN" altLang="en-US" dirty="0"/>
              <a:t>定义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086556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方法的</a:t>
            </a:r>
            <a:r>
              <a:rPr lang="en-US" altLang="zh-CN" dirty="0" smtClean="0"/>
              <a:t>self</a:t>
            </a:r>
            <a:r>
              <a:rPr lang="zh-CN" altLang="en-US" dirty="0" smtClean="0"/>
              <a:t>参数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类成员函数的第一个参数都是</a:t>
            </a:r>
            <a:r>
              <a:rPr lang="en-US" altLang="zh-CN" dirty="0"/>
              <a:t>self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self</a:t>
            </a:r>
            <a:r>
              <a:rPr lang="zh-CN" altLang="en-US" dirty="0"/>
              <a:t>是一个约定俗成的变量名，用于表示当前</a:t>
            </a:r>
            <a:r>
              <a:rPr lang="zh-CN" altLang="en-US" dirty="0" smtClean="0"/>
              <a:t>对象</a:t>
            </a:r>
            <a:endParaRPr lang="en-US" altLang="zh-CN" dirty="0" smtClean="0"/>
          </a:p>
          <a:p>
            <a:r>
              <a:rPr lang="zh-CN" altLang="en-US" dirty="0"/>
              <a:t>类的成员函数是本类的所有对象共享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zh-CN" altLang="en-US" dirty="0" smtClean="0"/>
              <a:t>每个</a:t>
            </a:r>
            <a:r>
              <a:rPr lang="zh-CN" altLang="en-US" dirty="0"/>
              <a:t>对象调用成员函数时，自动把自身传递</a:t>
            </a:r>
            <a:r>
              <a:rPr lang="zh-CN" altLang="en-US" dirty="0" smtClean="0"/>
              <a:t>过来</a:t>
            </a:r>
            <a:endParaRPr lang="en-US" altLang="zh-CN" dirty="0"/>
          </a:p>
          <a:p>
            <a:r>
              <a:rPr lang="zh-CN" altLang="en-US" dirty="0" smtClean="0"/>
              <a:t>通过</a:t>
            </a:r>
            <a:r>
              <a:rPr lang="en-US" altLang="zh-CN" dirty="0"/>
              <a:t>self</a:t>
            </a:r>
            <a:r>
              <a:rPr lang="zh-CN" altLang="en-US" dirty="0"/>
              <a:t>可以得到调用成员函数的当前</a:t>
            </a:r>
            <a:r>
              <a:rPr lang="zh-CN" altLang="en-US" dirty="0" smtClean="0"/>
              <a:t>对象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720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集成开发环境</a:t>
            </a:r>
            <a:r>
              <a:rPr lang="en-US" altLang="zh-CN" dirty="0" smtClean="0"/>
              <a:t>-IDLE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 smtClean="0"/>
              <a:t>解释器自带</a:t>
            </a:r>
            <a:endParaRPr lang="zh-CN" altLang="en-US" dirty="0"/>
          </a:p>
        </p:txBody>
      </p:sp>
      <p:pic>
        <p:nvPicPr>
          <p:cNvPr id="5" name="图片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084425"/>
            <a:ext cx="4237261" cy="28083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566512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类</a:t>
            </a:r>
            <a:r>
              <a:rPr lang="zh-CN" altLang="en-US" dirty="0" smtClean="0"/>
              <a:t>变量和实例变量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61521"/>
            <a:ext cx="8579296" cy="4108979"/>
          </a:xfrm>
        </p:spPr>
        <p:txBody>
          <a:bodyPr/>
          <a:lstStyle/>
          <a:p>
            <a:r>
              <a:rPr lang="zh-CN" altLang="en-US" dirty="0" smtClean="0"/>
              <a:t>类</a:t>
            </a:r>
            <a:r>
              <a:rPr lang="zh-CN" altLang="en-US" dirty="0"/>
              <a:t>变量</a:t>
            </a:r>
          </a:p>
          <a:p>
            <a:pPr lvl="1"/>
            <a:r>
              <a:rPr lang="zh-CN" altLang="en-US" dirty="0"/>
              <a:t>类变量是定义在类内部但又在类的成员函数</a:t>
            </a:r>
            <a:r>
              <a:rPr lang="zh-CN" altLang="en-US" dirty="0" smtClean="0"/>
              <a:t>之外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它</a:t>
            </a:r>
            <a:r>
              <a:rPr lang="zh-CN" altLang="en-US" dirty="0"/>
              <a:t>是类的所有对象共享的、公用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lvl="1"/>
            <a:r>
              <a:rPr lang="zh-CN" altLang="en-US" dirty="0"/>
              <a:t>一个类有一</a:t>
            </a:r>
            <a:r>
              <a:rPr lang="zh-CN" altLang="en-US" dirty="0" smtClean="0"/>
              <a:t>个</a:t>
            </a:r>
            <a:r>
              <a:rPr lang="zh-CN" altLang="en-US" dirty="0"/>
              <a:t>类</a:t>
            </a:r>
            <a:r>
              <a:rPr lang="zh-CN" altLang="en-US" dirty="0" smtClean="0"/>
              <a:t>变量，该类产生</a:t>
            </a:r>
            <a:r>
              <a:rPr lang="zh-CN" altLang="en-US" dirty="0"/>
              <a:t>多少个对象</a:t>
            </a:r>
            <a:r>
              <a:rPr lang="zh-CN" altLang="en-US" dirty="0" smtClean="0"/>
              <a:t>，此</a:t>
            </a:r>
            <a:r>
              <a:rPr lang="zh-CN" altLang="en-US" dirty="0"/>
              <a:t>类变量只有一</a:t>
            </a:r>
            <a:r>
              <a:rPr lang="zh-CN" altLang="en-US" dirty="0" smtClean="0"/>
              <a:t>份</a:t>
            </a:r>
            <a:endParaRPr lang="zh-CN" altLang="en-US" dirty="0"/>
          </a:p>
          <a:p>
            <a:r>
              <a:rPr lang="zh-CN" altLang="en-US" dirty="0" smtClean="0"/>
              <a:t>实例</a:t>
            </a:r>
            <a:r>
              <a:rPr lang="zh-CN" altLang="en-US" dirty="0"/>
              <a:t>变量</a:t>
            </a:r>
          </a:p>
          <a:p>
            <a:pPr lvl="1"/>
            <a:r>
              <a:rPr lang="zh-CN" altLang="en-US" dirty="0"/>
              <a:t>实例变量是每个实例独有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每个</a:t>
            </a:r>
            <a:r>
              <a:rPr lang="zh-CN" altLang="en-US" dirty="0"/>
              <a:t>对象的实例变量互不</a:t>
            </a:r>
            <a:r>
              <a:rPr lang="zh-CN" altLang="en-US" dirty="0" smtClean="0"/>
              <a:t>影响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</a:t>
            </a:r>
            <a:r>
              <a:rPr lang="zh-CN" altLang="en-US" dirty="0"/>
              <a:t>个类有一个实例变量，该类产生了</a:t>
            </a:r>
            <a:r>
              <a:rPr lang="en-US" altLang="zh-CN" dirty="0"/>
              <a:t>n</a:t>
            </a:r>
            <a:r>
              <a:rPr lang="zh-CN" altLang="en-US" dirty="0"/>
              <a:t>个对象，就有</a:t>
            </a:r>
            <a:r>
              <a:rPr lang="en-US" altLang="zh-CN" dirty="0"/>
              <a:t>n</a:t>
            </a:r>
            <a:r>
              <a:rPr lang="zh-CN" altLang="en-US" dirty="0"/>
              <a:t>份此实例</a:t>
            </a:r>
            <a:r>
              <a:rPr lang="zh-CN" altLang="en-US" dirty="0" smtClean="0"/>
              <a:t>变量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37284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成员的权限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面向对象</a:t>
            </a:r>
            <a:r>
              <a:rPr lang="zh-CN" altLang="en-US" dirty="0"/>
              <a:t>的隐藏就必须依赖私有和保护权限才能落地</a:t>
            </a:r>
            <a:r>
              <a:rPr lang="zh-CN" altLang="en-US" dirty="0" smtClean="0"/>
              <a:t>实现</a:t>
            </a:r>
            <a:endParaRPr lang="en-US" altLang="zh-CN" dirty="0" smtClean="0"/>
          </a:p>
          <a:p>
            <a:r>
              <a:rPr lang="zh-CN" altLang="en-US" dirty="0"/>
              <a:t>类中的成员可以有三种权限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公有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私有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保护</a:t>
            </a:r>
            <a:endParaRPr lang="en-US" altLang="zh-CN" dirty="0" smtClean="0"/>
          </a:p>
          <a:p>
            <a:r>
              <a:rPr lang="zh-CN" altLang="en-US" dirty="0"/>
              <a:t>如果类的成员称为内部，类的使用者称为</a:t>
            </a:r>
            <a:r>
              <a:rPr lang="zh-CN" altLang="en-US" dirty="0" smtClean="0"/>
              <a:t>外部</a:t>
            </a:r>
            <a:endParaRPr lang="en-US" altLang="zh-CN" dirty="0" smtClean="0"/>
          </a:p>
          <a:p>
            <a:pPr lvl="1"/>
            <a:r>
              <a:rPr lang="zh-CN" altLang="en-US" dirty="0"/>
              <a:t>在类内外部都可以访问公有的</a:t>
            </a:r>
            <a:r>
              <a:rPr lang="zh-CN" altLang="en-US" dirty="0" smtClean="0"/>
              <a:t>成员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只有</a:t>
            </a:r>
            <a:r>
              <a:rPr lang="zh-CN" altLang="en-US" dirty="0"/>
              <a:t>内部可以访问私有的</a:t>
            </a:r>
            <a:r>
              <a:rPr lang="zh-CN" altLang="en-US" dirty="0" smtClean="0"/>
              <a:t>成员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内部</a:t>
            </a:r>
            <a:r>
              <a:rPr lang="zh-CN" altLang="en-US" dirty="0"/>
              <a:t>和子类的成员函数都可以访问保护的</a:t>
            </a:r>
            <a:r>
              <a:rPr lang="zh-CN" altLang="en-US" dirty="0" smtClean="0"/>
              <a:t>成员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外部</a:t>
            </a:r>
            <a:r>
              <a:rPr lang="zh-CN" altLang="en-US" dirty="0"/>
              <a:t>无法访问保护成员</a:t>
            </a:r>
          </a:p>
        </p:txBody>
      </p:sp>
    </p:spTree>
    <p:extLst>
      <p:ext uri="{BB962C8B-B14F-4D97-AF65-F5344CB8AC3E}">
        <p14:creationId xmlns:p14="http://schemas.microsoft.com/office/powerpoint/2010/main" val="62161920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__</a:t>
            </a:r>
            <a:r>
              <a:rPr lang="en-US" altLang="zh-CN" dirty="0" err="1"/>
              <a:t>init</a:t>
            </a:r>
            <a:r>
              <a:rPr lang="en-US" altLang="zh-CN" dirty="0"/>
              <a:t>__</a:t>
            </a:r>
            <a:r>
              <a:rPr lang="zh-CN" altLang="en-US" dirty="0"/>
              <a:t>方法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__</a:t>
            </a:r>
            <a:r>
              <a:rPr lang="en-US" altLang="zh-CN" dirty="0" err="1"/>
              <a:t>init</a:t>
            </a:r>
            <a:r>
              <a:rPr lang="en-US" altLang="zh-CN" dirty="0"/>
              <a:t>__</a:t>
            </a:r>
            <a:r>
              <a:rPr lang="zh-CN" altLang="en-US" dirty="0"/>
              <a:t>是类的一个特殊方法，被称为类的构造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r>
              <a:rPr lang="zh-CN" altLang="en-US" dirty="0" smtClean="0"/>
              <a:t>两</a:t>
            </a:r>
            <a:r>
              <a:rPr lang="zh-CN" altLang="en-US" dirty="0"/>
              <a:t>个下划线开头暗示了它是私有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不</a:t>
            </a:r>
            <a:r>
              <a:rPr lang="zh-CN" altLang="en-US" dirty="0"/>
              <a:t>可以被类外部直接调用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每当</a:t>
            </a:r>
            <a:r>
              <a:rPr lang="zh-CN" altLang="en-US" dirty="0"/>
              <a:t>用类产生对象，都会自动调用此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r>
              <a:rPr lang="zh-CN" altLang="en-US" dirty="0" smtClean="0"/>
              <a:t>它</a:t>
            </a:r>
            <a:r>
              <a:rPr lang="zh-CN" altLang="en-US" dirty="0"/>
              <a:t>非常适合用于初始化数据</a:t>
            </a:r>
            <a:r>
              <a:rPr lang="zh-CN" altLang="en-US" dirty="0" smtClean="0"/>
              <a:t>成员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905626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继承与派生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类</a:t>
            </a:r>
            <a:r>
              <a:rPr lang="zh-CN" altLang="en-US" dirty="0" smtClean="0"/>
              <a:t>的</a:t>
            </a:r>
            <a:r>
              <a:rPr lang="zh-CN" altLang="en-US" dirty="0"/>
              <a:t>两个</a:t>
            </a:r>
            <a:r>
              <a:rPr lang="zh-CN" altLang="en-US" dirty="0" smtClean="0"/>
              <a:t>作用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是</a:t>
            </a:r>
            <a:r>
              <a:rPr lang="zh-CN" altLang="en-US" dirty="0"/>
              <a:t>产生</a:t>
            </a:r>
            <a:r>
              <a:rPr lang="zh-CN" altLang="en-US" dirty="0" smtClean="0"/>
              <a:t>对象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作为</a:t>
            </a:r>
            <a:r>
              <a:rPr lang="zh-CN" altLang="en-US" dirty="0"/>
              <a:t>基类进行继承</a:t>
            </a:r>
            <a:r>
              <a:rPr lang="zh-CN" altLang="en-US" dirty="0" smtClean="0"/>
              <a:t>派生</a:t>
            </a:r>
            <a:endParaRPr lang="en-US" altLang="zh-CN" dirty="0" smtClean="0"/>
          </a:p>
          <a:p>
            <a:r>
              <a:rPr lang="zh-CN" altLang="en-US" dirty="0"/>
              <a:t>继承派生的语法如下：</a:t>
            </a:r>
          </a:p>
          <a:p>
            <a:pPr marL="457200" lvl="1" indent="0">
              <a:buNone/>
            </a:pPr>
            <a:r>
              <a:rPr lang="en-US" altLang="zh-CN" dirty="0"/>
              <a:t>class </a:t>
            </a:r>
            <a:r>
              <a:rPr lang="zh-CN" altLang="en-US" dirty="0"/>
              <a:t>类名</a:t>
            </a:r>
            <a:r>
              <a:rPr lang="en-US" altLang="zh-CN" dirty="0"/>
              <a:t>(</a:t>
            </a:r>
            <a:r>
              <a:rPr lang="zh-CN" altLang="en-US" dirty="0"/>
              <a:t>基类名称</a:t>
            </a:r>
            <a:r>
              <a:rPr lang="en-US" altLang="zh-CN" dirty="0"/>
              <a:t>1[</a:t>
            </a:r>
            <a:r>
              <a:rPr lang="zh-CN" altLang="en-US" dirty="0"/>
              <a:t>，基类名称</a:t>
            </a:r>
            <a:r>
              <a:rPr lang="en-US" altLang="zh-CN" dirty="0"/>
              <a:t>2…])</a:t>
            </a:r>
            <a:r>
              <a:rPr lang="zh-CN" altLang="en-US" dirty="0"/>
              <a:t>：</a:t>
            </a:r>
          </a:p>
          <a:p>
            <a:pPr marL="457200" lvl="1" indent="0">
              <a:buNone/>
            </a:pPr>
            <a:r>
              <a:rPr lang="zh-CN" altLang="en-US" dirty="0"/>
              <a:t>	属性的定义</a:t>
            </a:r>
          </a:p>
          <a:p>
            <a:pPr marL="457200" lvl="1" indent="0">
              <a:buNone/>
            </a:pPr>
            <a:r>
              <a:rPr lang="zh-CN" altLang="en-US" dirty="0"/>
              <a:t>	方法</a:t>
            </a:r>
            <a:r>
              <a:rPr lang="zh-CN" altLang="en-US" dirty="0" smtClean="0"/>
              <a:t>的</a:t>
            </a:r>
            <a:r>
              <a:rPr lang="zh-CN" altLang="en-US" dirty="0"/>
              <a:t>定义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406935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迭代器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61521"/>
            <a:ext cx="8928992" cy="4108979"/>
          </a:xfrm>
        </p:spPr>
        <p:txBody>
          <a:bodyPr/>
          <a:lstStyle/>
          <a:p>
            <a:r>
              <a:rPr lang="zh-CN" altLang="en-US" dirty="0"/>
              <a:t>迭代器是一个可以遍历而且自己记录遍历位置的</a:t>
            </a:r>
            <a:r>
              <a:rPr lang="zh-CN" altLang="en-US" dirty="0" smtClean="0"/>
              <a:t>对象</a:t>
            </a:r>
            <a:endParaRPr lang="en-US" altLang="zh-CN" dirty="0" smtClean="0"/>
          </a:p>
          <a:p>
            <a:r>
              <a:rPr lang="zh-CN" altLang="en-US" dirty="0" smtClean="0"/>
              <a:t>它</a:t>
            </a:r>
            <a:r>
              <a:rPr lang="zh-CN" altLang="en-US" dirty="0"/>
              <a:t>的工作模式属于</a:t>
            </a:r>
            <a:r>
              <a:rPr lang="zh-CN" altLang="en-US" dirty="0" smtClean="0"/>
              <a:t>“懒惰模式”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调用迭代器时才会返回下一个</a:t>
            </a:r>
            <a:r>
              <a:rPr lang="zh-CN" altLang="en-US" dirty="0" smtClean="0"/>
              <a:t>元素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处理海量数据时就无须预先产生大量数据或者把大量数据加载到</a:t>
            </a:r>
            <a:r>
              <a:rPr lang="zh-CN" altLang="en-US" dirty="0" smtClean="0"/>
              <a:t>内存</a:t>
            </a:r>
            <a:endParaRPr lang="en-US" altLang="zh-CN" dirty="0" smtClean="0"/>
          </a:p>
          <a:p>
            <a:r>
              <a:rPr lang="zh-CN" altLang="en-US" dirty="0" smtClean="0"/>
              <a:t>迭代</a:t>
            </a:r>
            <a:r>
              <a:rPr lang="zh-CN" altLang="en-US" dirty="0"/>
              <a:t>器从数据的第一个元素开始访问，直到所有的元素被访问完</a:t>
            </a:r>
            <a:r>
              <a:rPr lang="zh-CN" altLang="en-US" dirty="0" smtClean="0"/>
              <a:t>结束</a:t>
            </a:r>
            <a:endParaRPr lang="en-US" altLang="zh-CN" dirty="0" smtClean="0"/>
          </a:p>
          <a:p>
            <a:r>
              <a:rPr lang="zh-CN" altLang="en-US" dirty="0" smtClean="0"/>
              <a:t>迭代</a:t>
            </a:r>
            <a:r>
              <a:rPr lang="zh-CN" altLang="en-US" dirty="0"/>
              <a:t>器只能单向往前，不可以</a:t>
            </a:r>
            <a:r>
              <a:rPr lang="zh-CN" altLang="en-US" dirty="0" smtClean="0"/>
              <a:t>后退</a:t>
            </a:r>
            <a:endParaRPr lang="en-US" altLang="zh-CN" dirty="0" smtClean="0"/>
          </a:p>
          <a:p>
            <a:r>
              <a:rPr lang="zh-CN" altLang="en-US" dirty="0" smtClean="0"/>
              <a:t>迭代</a:t>
            </a:r>
            <a:r>
              <a:rPr lang="zh-CN" altLang="en-US" dirty="0"/>
              <a:t>器内部需要维护自己的</a:t>
            </a:r>
            <a:r>
              <a:rPr lang="zh-CN" altLang="en-US" dirty="0" smtClean="0"/>
              <a:t>状态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/>
              <a:t>一个类如果实现了</a:t>
            </a:r>
            <a:r>
              <a:rPr lang="en-US" altLang="zh-CN" dirty="0"/>
              <a:t>__</a:t>
            </a:r>
            <a:r>
              <a:rPr lang="en-US" altLang="zh-CN" dirty="0" err="1"/>
              <a:t>iter</a:t>
            </a:r>
            <a:r>
              <a:rPr lang="en-US" altLang="zh-CN" dirty="0"/>
              <a:t>__</a:t>
            </a:r>
            <a:r>
              <a:rPr lang="zh-CN" altLang="en-US" dirty="0"/>
              <a:t>和</a:t>
            </a:r>
            <a:r>
              <a:rPr lang="en-US" altLang="zh-CN" dirty="0"/>
              <a:t>__next__</a:t>
            </a:r>
            <a:r>
              <a:rPr lang="zh-CN" altLang="en-US" dirty="0"/>
              <a:t>方法就属于迭代器类</a:t>
            </a:r>
          </a:p>
        </p:txBody>
      </p:sp>
    </p:spTree>
    <p:extLst>
      <p:ext uri="{BB962C8B-B14F-4D97-AF65-F5344CB8AC3E}">
        <p14:creationId xmlns:p14="http://schemas.microsoft.com/office/powerpoint/2010/main" val="289020823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生成器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生成器也是可迭代</a:t>
            </a:r>
            <a:r>
              <a:rPr lang="zh-CN" altLang="en-US" dirty="0" smtClean="0"/>
              <a:t>的</a:t>
            </a:r>
            <a:endParaRPr lang="en-US" altLang="zh-CN" dirty="0" smtClean="0"/>
          </a:p>
          <a:p>
            <a:r>
              <a:rPr lang="zh-CN" altLang="en-US" dirty="0" smtClean="0"/>
              <a:t>不用</a:t>
            </a:r>
            <a:r>
              <a:rPr lang="zh-CN" altLang="en-US" dirty="0"/>
              <a:t>实现</a:t>
            </a:r>
            <a:r>
              <a:rPr lang="en-US" altLang="zh-CN" dirty="0"/>
              <a:t>__</a:t>
            </a:r>
            <a:r>
              <a:rPr lang="en-US" altLang="zh-CN" dirty="0" err="1"/>
              <a:t>iter</a:t>
            </a:r>
            <a:r>
              <a:rPr lang="en-US" altLang="zh-CN" dirty="0"/>
              <a:t>__</a:t>
            </a:r>
            <a:r>
              <a:rPr lang="zh-CN" altLang="en-US" dirty="0"/>
              <a:t>和</a:t>
            </a:r>
            <a:r>
              <a:rPr lang="en-US" altLang="zh-CN" dirty="0"/>
              <a:t>__next__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r>
              <a:rPr lang="zh-CN" altLang="en-US" dirty="0" smtClean="0"/>
              <a:t>只需</a:t>
            </a:r>
            <a:r>
              <a:rPr lang="zh-CN" altLang="en-US" dirty="0"/>
              <a:t>要使用关键字</a:t>
            </a:r>
            <a:r>
              <a:rPr lang="en-US" altLang="zh-CN" dirty="0" smtClean="0"/>
              <a:t>yield</a:t>
            </a:r>
          </a:p>
          <a:p>
            <a:endParaRPr lang="en-US" altLang="zh-CN" dirty="0"/>
          </a:p>
          <a:p>
            <a:r>
              <a:rPr lang="zh-CN" altLang="en-US" dirty="0"/>
              <a:t>生成器实质上是一个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该</a:t>
            </a:r>
            <a:r>
              <a:rPr lang="zh-CN" altLang="en-US" dirty="0"/>
              <a:t>函数中未使用</a:t>
            </a:r>
            <a:r>
              <a:rPr lang="en-US" altLang="zh-CN" dirty="0" smtClean="0"/>
              <a:t>return</a:t>
            </a:r>
          </a:p>
          <a:p>
            <a:pPr lvl="1"/>
            <a:r>
              <a:rPr lang="zh-CN" altLang="en-US" dirty="0" smtClean="0"/>
              <a:t>而是</a:t>
            </a:r>
            <a:r>
              <a:rPr lang="zh-CN" altLang="en-US" dirty="0"/>
              <a:t>使用了</a:t>
            </a:r>
            <a:r>
              <a:rPr lang="en-US" altLang="zh-CN" dirty="0"/>
              <a:t>yield</a:t>
            </a:r>
            <a:r>
              <a:rPr lang="zh-CN" altLang="en-US" dirty="0"/>
              <a:t>关键字</a:t>
            </a:r>
          </a:p>
        </p:txBody>
      </p:sp>
    </p:spTree>
    <p:extLst>
      <p:ext uri="{BB962C8B-B14F-4D97-AF65-F5344CB8AC3E}">
        <p14:creationId xmlns:p14="http://schemas.microsoft.com/office/powerpoint/2010/main" val="20864946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数据结构和算法</a:t>
            </a:r>
            <a:r>
              <a:rPr lang="zh-CN" altLang="en-US" dirty="0" smtClean="0"/>
              <a:t>相关模块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7908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抽象类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如果</a:t>
            </a:r>
            <a:r>
              <a:rPr lang="zh-CN" altLang="en-US" dirty="0"/>
              <a:t>一个类不能产生对象，那么这个类被称为抽象</a:t>
            </a:r>
            <a:r>
              <a:rPr lang="zh-CN" altLang="en-US" dirty="0" smtClean="0"/>
              <a:t>类</a:t>
            </a:r>
            <a:endParaRPr lang="en-US" altLang="zh-CN" dirty="0" smtClean="0"/>
          </a:p>
          <a:p>
            <a:r>
              <a:rPr lang="zh-CN" altLang="en-US" dirty="0" smtClean="0"/>
              <a:t>抽象</a:t>
            </a:r>
            <a:r>
              <a:rPr lang="zh-CN" altLang="en-US" dirty="0"/>
              <a:t>类只能作为基类，因此抽象类也被称为抽象基</a:t>
            </a:r>
            <a:r>
              <a:rPr lang="zh-CN" altLang="en-US" dirty="0" smtClean="0"/>
              <a:t>类</a:t>
            </a:r>
            <a:endParaRPr lang="en-US" altLang="zh-CN" dirty="0" smtClean="0"/>
          </a:p>
          <a:p>
            <a:r>
              <a:rPr lang="zh-CN" altLang="en-US" dirty="0"/>
              <a:t>抽象类最大的作用是使得子孙类都有所希望的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从而</a:t>
            </a:r>
            <a:r>
              <a:rPr lang="zh-CN" altLang="en-US" dirty="0"/>
              <a:t>使得调用者可以规范统一地调用处理子孙类的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r>
              <a:rPr lang="en-US" altLang="zh-CN" dirty="0"/>
              <a:t>Python</a:t>
            </a:r>
            <a:r>
              <a:rPr lang="zh-CN" altLang="en-US" dirty="0"/>
              <a:t>中实现抽象基类需要使用</a:t>
            </a:r>
            <a:r>
              <a:rPr lang="en-US" altLang="zh-CN" dirty="0" err="1" smtClean="0"/>
              <a:t>abc</a:t>
            </a:r>
            <a:r>
              <a:rPr lang="zh-CN" altLang="en-US" dirty="0" smtClean="0"/>
              <a:t>模块</a:t>
            </a:r>
            <a:endParaRPr lang="en-US" altLang="zh-CN" dirty="0" smtClean="0"/>
          </a:p>
          <a:p>
            <a:pPr lvl="1"/>
            <a:r>
              <a:rPr lang="en-US" altLang="zh-CN" dirty="0" err="1" smtClean="0"/>
              <a:t>asbstract</a:t>
            </a:r>
            <a:r>
              <a:rPr lang="en-US" altLang="zh-CN" dirty="0" smtClean="0"/>
              <a:t> </a:t>
            </a:r>
            <a:r>
              <a:rPr lang="en-US" altLang="zh-CN" dirty="0"/>
              <a:t>base </a:t>
            </a:r>
            <a:r>
              <a:rPr lang="en-US" altLang="zh-CN" dirty="0" smtClean="0"/>
              <a:t>class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920826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抽象</a:t>
            </a:r>
            <a:r>
              <a:rPr lang="zh-CN" altLang="en-US" dirty="0" smtClean="0"/>
              <a:t>类的例子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849388"/>
            <a:ext cx="8229600" cy="3352163"/>
          </a:xfrm>
        </p:spPr>
        <p:txBody>
          <a:bodyPr/>
          <a:lstStyle/>
          <a:p>
            <a:pPr marL="400050" lvl="1" indent="0">
              <a:buNone/>
            </a:pPr>
            <a:r>
              <a:rPr lang="en-US" altLang="zh-CN" dirty="0"/>
              <a:t>import </a:t>
            </a:r>
            <a:r>
              <a:rPr lang="en-US" altLang="zh-CN" dirty="0" err="1"/>
              <a:t>abc</a:t>
            </a: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/>
              <a:t>class animal(</a:t>
            </a:r>
            <a:r>
              <a:rPr lang="en-US" altLang="zh-CN" dirty="0" err="1"/>
              <a:t>metaclass</a:t>
            </a:r>
            <a:r>
              <a:rPr lang="en-US" altLang="zh-CN" dirty="0"/>
              <a:t>=</a:t>
            </a:r>
            <a:r>
              <a:rPr lang="en-US" altLang="zh-CN" dirty="0" err="1"/>
              <a:t>abc.ABCMeta</a:t>
            </a:r>
            <a:r>
              <a:rPr lang="en-US" altLang="zh-CN" dirty="0"/>
              <a:t>):    </a:t>
            </a:r>
            <a:r>
              <a:rPr lang="en-US" altLang="zh-CN" dirty="0" smtClean="0"/>
              <a:t>	#</a:t>
            </a:r>
            <a:r>
              <a:rPr lang="zh-CN" altLang="en-US" dirty="0"/>
              <a:t>抽象类</a:t>
            </a:r>
          </a:p>
          <a:p>
            <a:pPr marL="400050" lvl="1" indent="0">
              <a:buNone/>
            </a:pPr>
            <a:r>
              <a:rPr lang="zh-CN" altLang="en-US" dirty="0"/>
              <a:t>    </a:t>
            </a:r>
            <a:r>
              <a:rPr lang="en-US" altLang="zh-CN" dirty="0"/>
              <a:t>@</a:t>
            </a:r>
            <a:r>
              <a:rPr lang="en-US" altLang="zh-CN" dirty="0" err="1"/>
              <a:t>abc.abstractmethod</a:t>
            </a:r>
            <a:r>
              <a:rPr lang="en-US" altLang="zh-CN" dirty="0"/>
              <a:t> </a:t>
            </a:r>
          </a:p>
          <a:p>
            <a:pPr marL="400050" lvl="1" indent="0">
              <a:buNone/>
            </a:pPr>
            <a:r>
              <a:rPr lang="en-US" altLang="zh-CN" dirty="0"/>
              <a:t>    </a:t>
            </a:r>
            <a:r>
              <a:rPr lang="en-US" altLang="zh-CN" dirty="0" err="1"/>
              <a:t>def</a:t>
            </a:r>
            <a:r>
              <a:rPr lang="en-US" altLang="zh-CN" dirty="0"/>
              <a:t> sound(self):    </a:t>
            </a:r>
            <a:r>
              <a:rPr lang="en-US" altLang="zh-CN" dirty="0" smtClean="0"/>
              <a:t>				#</a:t>
            </a:r>
            <a:r>
              <a:rPr lang="zh-CN" altLang="en-US" dirty="0"/>
              <a:t>抽象方法</a:t>
            </a:r>
          </a:p>
          <a:p>
            <a:pPr marL="400050" lvl="1" indent="0">
              <a:buNone/>
            </a:pPr>
            <a:r>
              <a:rPr lang="zh-CN" altLang="en-US" dirty="0"/>
              <a:t>        </a:t>
            </a:r>
            <a:r>
              <a:rPr lang="en-US" altLang="zh-CN" dirty="0"/>
              <a:t>pass</a:t>
            </a:r>
          </a:p>
          <a:p>
            <a:pPr marL="400050" lvl="1" indent="0"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431291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基于抽象类派生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en-US" altLang="zh-CN" dirty="0"/>
              <a:t>class dog(animal):</a:t>
            </a:r>
          </a:p>
          <a:p>
            <a:pPr marL="400050" lvl="1" indent="0">
              <a:buNone/>
            </a:pPr>
            <a:r>
              <a:rPr lang="en-US" altLang="zh-CN" dirty="0"/>
              <a:t>     </a:t>
            </a:r>
            <a:r>
              <a:rPr lang="en-US" altLang="zh-CN" dirty="0" err="1"/>
              <a:t>def</a:t>
            </a:r>
            <a:r>
              <a:rPr lang="en-US" altLang="zh-CN" dirty="0"/>
              <a:t> sound(self):   #</a:t>
            </a:r>
            <a:r>
              <a:rPr lang="zh-CN" altLang="en-US" dirty="0"/>
              <a:t>给</a:t>
            </a:r>
            <a:r>
              <a:rPr lang="zh-CN" altLang="en-US" dirty="0" smtClean="0"/>
              <a:t>出抽象方法的具体</a:t>
            </a:r>
            <a:r>
              <a:rPr lang="zh-CN" altLang="en-US" dirty="0"/>
              <a:t>实现</a:t>
            </a:r>
          </a:p>
          <a:p>
            <a:pPr marL="400050" lvl="1" indent="0">
              <a:buNone/>
            </a:pPr>
            <a:r>
              <a:rPr lang="zh-CN" altLang="en-US" dirty="0"/>
              <a:t>        </a:t>
            </a:r>
            <a:r>
              <a:rPr lang="en-US" altLang="zh-CN" dirty="0"/>
              <a:t>print("</a:t>
            </a:r>
            <a:r>
              <a:rPr lang="zh-CN" altLang="en-US" dirty="0"/>
              <a:t>汪汪汪</a:t>
            </a:r>
            <a:r>
              <a:rPr lang="en-US" altLang="zh-CN" dirty="0"/>
              <a:t>")</a:t>
            </a:r>
          </a:p>
          <a:p>
            <a:pPr marL="400050" lvl="1" indent="0">
              <a:buNone/>
            </a:pPr>
            <a:r>
              <a:rPr lang="en-US" altLang="zh-CN" dirty="0"/>
              <a:t>        </a:t>
            </a:r>
          </a:p>
          <a:p>
            <a:pPr marL="400050" lvl="1" indent="0">
              <a:buNone/>
            </a:pPr>
            <a:r>
              <a:rPr lang="en-US" altLang="zh-CN" dirty="0"/>
              <a:t>class cat(animal):</a:t>
            </a:r>
          </a:p>
          <a:p>
            <a:pPr marL="400050" lvl="1" indent="0">
              <a:buNone/>
            </a:pPr>
            <a:r>
              <a:rPr lang="en-US" altLang="zh-CN" dirty="0"/>
              <a:t>     </a:t>
            </a:r>
            <a:r>
              <a:rPr lang="en-US" altLang="zh-CN" dirty="0" err="1"/>
              <a:t>def</a:t>
            </a:r>
            <a:r>
              <a:rPr lang="en-US" altLang="zh-CN" dirty="0"/>
              <a:t> sound(self):   </a:t>
            </a:r>
            <a:r>
              <a:rPr lang="en-US" altLang="zh-CN" dirty="0" smtClean="0"/>
              <a:t>#</a:t>
            </a:r>
            <a:r>
              <a:rPr lang="zh-CN" altLang="en-US" dirty="0"/>
              <a:t>给出抽象方法的具体实现</a:t>
            </a:r>
          </a:p>
          <a:p>
            <a:pPr marL="400050" lvl="1" indent="0">
              <a:buNone/>
            </a:pPr>
            <a:r>
              <a:rPr lang="zh-CN" altLang="en-US" dirty="0" smtClean="0"/>
              <a:t>        </a:t>
            </a:r>
            <a:r>
              <a:rPr lang="en-US" altLang="zh-CN" dirty="0"/>
              <a:t>print("</a:t>
            </a:r>
            <a:r>
              <a:rPr lang="zh-CN" altLang="en-US" dirty="0"/>
              <a:t>喵喵喵</a:t>
            </a:r>
            <a:r>
              <a:rPr lang="en-US" altLang="zh-CN" dirty="0"/>
              <a:t>")</a:t>
            </a:r>
          </a:p>
          <a:p>
            <a:pPr marL="400050" lvl="1" indent="0">
              <a:buNone/>
            </a:pP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/>
              <a:t>class duck(animal):</a:t>
            </a:r>
          </a:p>
          <a:p>
            <a:pPr marL="400050" lvl="1" indent="0">
              <a:buNone/>
            </a:pPr>
            <a:r>
              <a:rPr lang="en-US" altLang="zh-CN" dirty="0"/>
              <a:t>     </a:t>
            </a:r>
            <a:r>
              <a:rPr lang="en-US" altLang="zh-CN" dirty="0" err="1"/>
              <a:t>def</a:t>
            </a:r>
            <a:r>
              <a:rPr lang="en-US" altLang="zh-CN" dirty="0"/>
              <a:t> sound(self):   </a:t>
            </a:r>
            <a:r>
              <a:rPr lang="en-US" altLang="zh-CN" dirty="0" smtClean="0"/>
              <a:t>#</a:t>
            </a:r>
            <a:r>
              <a:rPr lang="zh-CN" altLang="en-US" dirty="0"/>
              <a:t>给出抽象方法的具体实现</a:t>
            </a:r>
          </a:p>
          <a:p>
            <a:pPr marL="400050" lvl="1" indent="0">
              <a:buNone/>
            </a:pPr>
            <a:r>
              <a:rPr lang="zh-CN" altLang="en-US" dirty="0" smtClean="0"/>
              <a:t>        </a:t>
            </a:r>
            <a:r>
              <a:rPr lang="en-US" altLang="zh-CN" dirty="0"/>
              <a:t>print("</a:t>
            </a:r>
            <a:r>
              <a:rPr lang="zh-CN" altLang="en-US" dirty="0"/>
              <a:t>嘎嘎嘎</a:t>
            </a:r>
            <a:r>
              <a:rPr lang="en-US" altLang="zh-CN" dirty="0"/>
              <a:t>")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3330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Pycharm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JetBrains</a:t>
            </a:r>
            <a:r>
              <a:rPr lang="zh-CN" altLang="en-US" dirty="0" smtClean="0"/>
              <a:t>开发的优秀</a:t>
            </a:r>
            <a:r>
              <a:rPr lang="en-US" altLang="zh-CN" dirty="0" smtClean="0"/>
              <a:t>Python</a:t>
            </a:r>
            <a:r>
              <a:rPr lang="zh-CN" altLang="en-US" dirty="0"/>
              <a:t>开发</a:t>
            </a:r>
            <a:r>
              <a:rPr lang="zh-CN" altLang="en-US" dirty="0" smtClean="0"/>
              <a:t>环境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799383"/>
            <a:ext cx="5237480" cy="34918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127522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通过统一接口访问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00050" lvl="1" indent="0">
              <a:buNone/>
            </a:pPr>
            <a:r>
              <a:rPr lang="en-US" altLang="zh-CN" dirty="0" err="1"/>
              <a:t>def</a:t>
            </a:r>
            <a:r>
              <a:rPr lang="en-US" altLang="zh-CN" dirty="0"/>
              <a:t> </a:t>
            </a:r>
            <a:r>
              <a:rPr lang="en-US" altLang="zh-CN" dirty="0" err="1"/>
              <a:t>playSound</a:t>
            </a:r>
            <a:r>
              <a:rPr lang="en-US" altLang="zh-CN" dirty="0"/>
              <a:t>(temp</a:t>
            </a:r>
            <a:r>
              <a:rPr lang="en-US" altLang="zh-CN" dirty="0" smtClean="0"/>
              <a:t>):</a:t>
            </a:r>
          </a:p>
          <a:p>
            <a:pPr marL="400050" lvl="1" indent="0">
              <a:buNone/>
            </a:pPr>
            <a:r>
              <a:rPr lang="en-US" altLang="zh-CN" dirty="0" smtClean="0"/>
              <a:t>#</a:t>
            </a:r>
            <a:r>
              <a:rPr lang="zh-CN" altLang="en-US" dirty="0"/>
              <a:t>本函数代码无须修改可以调用</a:t>
            </a:r>
            <a:r>
              <a:rPr lang="en-US" altLang="zh-CN" dirty="0"/>
              <a:t>animal</a:t>
            </a:r>
            <a:r>
              <a:rPr lang="zh-CN" altLang="en-US" dirty="0"/>
              <a:t>各种派生类的</a:t>
            </a:r>
            <a:r>
              <a:rPr lang="en-US" altLang="zh-CN" dirty="0"/>
              <a:t>sound()</a:t>
            </a:r>
            <a:r>
              <a:rPr lang="zh-CN" altLang="en-US" dirty="0"/>
              <a:t>方法</a:t>
            </a:r>
          </a:p>
          <a:p>
            <a:pPr marL="800100" lvl="2" indent="0">
              <a:buNone/>
            </a:pPr>
            <a:r>
              <a:rPr lang="en-US" altLang="zh-CN" dirty="0" err="1">
                <a:solidFill>
                  <a:srgbClr val="FF0000"/>
                </a:solidFill>
              </a:rPr>
              <a:t>temp.sound</a:t>
            </a:r>
            <a:r>
              <a:rPr lang="en-US" altLang="zh-CN" dirty="0">
                <a:solidFill>
                  <a:srgbClr val="FF0000"/>
                </a:solidFill>
              </a:rPr>
              <a:t>() </a:t>
            </a:r>
          </a:p>
          <a:p>
            <a:pPr marL="400050" lvl="1" indent="0">
              <a:buNone/>
            </a:pP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/>
              <a:t>dog1 = dog()	</a:t>
            </a:r>
          </a:p>
          <a:p>
            <a:pPr marL="400050" lvl="1" indent="0">
              <a:buNone/>
            </a:pPr>
            <a:r>
              <a:rPr lang="en-US" altLang="zh-CN" dirty="0"/>
              <a:t>cat1 = cat()</a:t>
            </a:r>
          </a:p>
          <a:p>
            <a:pPr marL="400050" lvl="1" indent="0">
              <a:buNone/>
            </a:pPr>
            <a:r>
              <a:rPr lang="en-US" altLang="zh-CN" dirty="0"/>
              <a:t>duck1 = duck()</a:t>
            </a:r>
          </a:p>
          <a:p>
            <a:pPr marL="400050" lvl="1" indent="0">
              <a:buNone/>
            </a:pP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 err="1"/>
              <a:t>playSound</a:t>
            </a:r>
            <a:r>
              <a:rPr lang="en-US" altLang="zh-CN" dirty="0"/>
              <a:t>(dog1</a:t>
            </a:r>
            <a:r>
              <a:rPr lang="en-US" altLang="zh-CN" dirty="0" smtClean="0"/>
              <a:t>)	</a:t>
            </a: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 err="1"/>
              <a:t>playSound</a:t>
            </a:r>
            <a:r>
              <a:rPr lang="en-US" altLang="zh-CN" dirty="0"/>
              <a:t>(cat1</a:t>
            </a:r>
            <a:r>
              <a:rPr lang="en-US" altLang="zh-CN" dirty="0" smtClean="0"/>
              <a:t>)	</a:t>
            </a:r>
            <a:endParaRPr lang="en-US" altLang="zh-CN" dirty="0"/>
          </a:p>
          <a:p>
            <a:pPr marL="400050" lvl="1" indent="0">
              <a:buNone/>
            </a:pPr>
            <a:r>
              <a:rPr lang="en-US" altLang="zh-CN" dirty="0" err="1"/>
              <a:t>playSound</a:t>
            </a:r>
            <a:r>
              <a:rPr lang="en-US" altLang="zh-CN" dirty="0"/>
              <a:t>(duck1</a:t>
            </a:r>
            <a:r>
              <a:rPr lang="en-US" altLang="zh-CN" dirty="0" smtClean="0"/>
              <a:t>)	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8980197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c</a:t>
            </a:r>
            <a:r>
              <a:rPr lang="en-US" altLang="zh-CN" dirty="0" err="1" smtClean="0"/>
              <a:t>types</a:t>
            </a:r>
            <a:r>
              <a:rPr lang="zh-CN" altLang="en-US" dirty="0" smtClean="0"/>
              <a:t>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Python</a:t>
            </a:r>
            <a:r>
              <a:rPr lang="zh-CN" altLang="en-US" dirty="0"/>
              <a:t>的</a:t>
            </a:r>
            <a:r>
              <a:rPr lang="en-US" altLang="zh-CN" dirty="0" err="1"/>
              <a:t>ctypes</a:t>
            </a:r>
            <a:r>
              <a:rPr lang="zh-CN" altLang="en-US" dirty="0"/>
              <a:t>模块提供了一系列与</a:t>
            </a:r>
            <a:r>
              <a:rPr lang="en-US" altLang="zh-CN" dirty="0"/>
              <a:t>C</a:t>
            </a:r>
            <a:r>
              <a:rPr lang="zh-CN" altLang="en-US" dirty="0"/>
              <a:t>、</a:t>
            </a:r>
            <a:r>
              <a:rPr lang="en-US" altLang="zh-CN" dirty="0"/>
              <a:t>C++</a:t>
            </a:r>
            <a:r>
              <a:rPr lang="zh-CN" altLang="en-US" dirty="0"/>
              <a:t>语言兼容的数据结构类与</a:t>
            </a:r>
            <a:r>
              <a:rPr lang="zh-CN" altLang="en-US" dirty="0" smtClean="0"/>
              <a:t>方法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</a:t>
            </a:r>
            <a:r>
              <a:rPr lang="zh-CN" altLang="en-US" dirty="0"/>
              <a:t>调用</a:t>
            </a:r>
            <a:r>
              <a:rPr lang="en-US" altLang="zh-CN" dirty="0"/>
              <a:t>C</a:t>
            </a:r>
            <a:r>
              <a:rPr lang="zh-CN" altLang="en-US" dirty="0"/>
              <a:t>源代码编译得到的动态链接</a:t>
            </a:r>
            <a:r>
              <a:rPr lang="zh-CN" altLang="en-US" dirty="0" smtClean="0"/>
              <a:t>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从而</a:t>
            </a:r>
            <a:r>
              <a:rPr lang="zh-CN" altLang="en-US" dirty="0"/>
              <a:t>实现</a:t>
            </a:r>
            <a:r>
              <a:rPr lang="en-US" altLang="zh-CN" dirty="0"/>
              <a:t>Python</a:t>
            </a:r>
            <a:r>
              <a:rPr lang="zh-CN" altLang="en-US" dirty="0"/>
              <a:t>程序与</a:t>
            </a:r>
            <a:r>
              <a:rPr lang="en-US" altLang="zh-CN" dirty="0"/>
              <a:t>C</a:t>
            </a:r>
            <a:r>
              <a:rPr lang="zh-CN" altLang="en-US" dirty="0"/>
              <a:t>程序之间的数据交换与调用。</a:t>
            </a:r>
          </a:p>
          <a:p>
            <a:r>
              <a:rPr lang="zh-CN" altLang="en-US" dirty="0" smtClean="0"/>
              <a:t>操作系统</a:t>
            </a:r>
            <a:r>
              <a:rPr lang="zh-CN" altLang="en-US" dirty="0"/>
              <a:t>的</a:t>
            </a:r>
            <a:r>
              <a:rPr lang="en-US" altLang="zh-CN" dirty="0" smtClean="0"/>
              <a:t>API</a:t>
            </a:r>
            <a:r>
              <a:rPr lang="zh-CN" altLang="en-US" dirty="0" smtClean="0"/>
              <a:t>的</a:t>
            </a:r>
            <a:r>
              <a:rPr lang="zh-CN" altLang="en-US" dirty="0"/>
              <a:t>参数通常是用</a:t>
            </a:r>
            <a:r>
              <a:rPr lang="en-US" altLang="zh-CN" dirty="0"/>
              <a:t>C</a:t>
            </a:r>
            <a:r>
              <a:rPr lang="zh-CN" altLang="en-US" dirty="0" smtClean="0"/>
              <a:t>语言描述的</a:t>
            </a:r>
            <a:endParaRPr lang="en-US" altLang="zh-CN" dirty="0" smtClean="0"/>
          </a:p>
          <a:p>
            <a:pPr lvl="1"/>
            <a:r>
              <a:rPr lang="en-US" altLang="zh-CN" dirty="0"/>
              <a:t>Application Programming Interface</a:t>
            </a:r>
            <a:r>
              <a:rPr lang="zh-CN" altLang="en-US" dirty="0"/>
              <a:t>，应用程序接口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借助</a:t>
            </a:r>
            <a:r>
              <a:rPr lang="en-US" altLang="zh-CN" dirty="0" err="1"/>
              <a:t>ctypes</a:t>
            </a:r>
            <a:r>
              <a:rPr lang="zh-CN" altLang="en-US" dirty="0"/>
              <a:t>模块</a:t>
            </a:r>
            <a:r>
              <a:rPr lang="zh-CN" altLang="en-US" dirty="0" smtClean="0"/>
              <a:t>，</a:t>
            </a:r>
            <a:r>
              <a:rPr lang="en-US" altLang="zh-CN" dirty="0" smtClean="0"/>
              <a:t>Python</a:t>
            </a:r>
            <a:r>
              <a:rPr lang="zh-CN" altLang="en-US" dirty="0" smtClean="0"/>
              <a:t>可以调用</a:t>
            </a:r>
            <a:r>
              <a:rPr lang="en-US" altLang="zh-CN" dirty="0" smtClean="0"/>
              <a:t>API</a:t>
            </a:r>
            <a:r>
              <a:rPr lang="zh-CN" altLang="en-US" dirty="0" smtClean="0"/>
              <a:t>直接</a:t>
            </a:r>
            <a:r>
              <a:rPr lang="zh-CN" altLang="en-US" dirty="0"/>
              <a:t>和操作系统</a:t>
            </a:r>
            <a:r>
              <a:rPr lang="zh-CN" altLang="en-US" dirty="0" smtClean="0"/>
              <a:t>交互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16538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array</a:t>
            </a:r>
            <a:r>
              <a:rPr lang="zh-CN" altLang="en-US" dirty="0" smtClean="0"/>
              <a:t>模块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Python</a:t>
            </a:r>
            <a:r>
              <a:rPr lang="zh-CN" altLang="en-US" dirty="0"/>
              <a:t>的列表相当于传统语言的数组，但是比数组方便</a:t>
            </a:r>
            <a:r>
              <a:rPr lang="zh-CN" altLang="en-US" dirty="0" smtClean="0"/>
              <a:t>灵活、</a:t>
            </a:r>
            <a:endParaRPr lang="en-US" altLang="zh-CN" dirty="0"/>
          </a:p>
          <a:p>
            <a:pPr lvl="1"/>
            <a:r>
              <a:rPr lang="zh-CN" altLang="en-US" dirty="0" smtClean="0"/>
              <a:t>元素</a:t>
            </a:r>
            <a:r>
              <a:rPr lang="zh-CN" altLang="en-US" dirty="0"/>
              <a:t>可以</a:t>
            </a:r>
            <a:r>
              <a:rPr lang="zh-CN" altLang="en-US" dirty="0" smtClean="0"/>
              <a:t>异构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可以</a:t>
            </a:r>
            <a:r>
              <a:rPr lang="zh-CN" altLang="en-US" dirty="0"/>
              <a:t>很方便的扩展</a:t>
            </a:r>
            <a:r>
              <a:rPr lang="zh-CN" altLang="en-US" dirty="0" smtClean="0"/>
              <a:t>大小</a:t>
            </a:r>
            <a:endParaRPr lang="en-US" altLang="zh-CN" dirty="0" smtClean="0"/>
          </a:p>
          <a:p>
            <a:r>
              <a:rPr lang="zh-CN" altLang="en-US" dirty="0" smtClean="0"/>
              <a:t>列表的</a:t>
            </a:r>
            <a:r>
              <a:rPr lang="zh-CN" altLang="en-US" dirty="0"/>
              <a:t>效率和传统语言的数组相差甚</a:t>
            </a:r>
            <a:r>
              <a:rPr lang="zh-CN" altLang="en-US" dirty="0" smtClean="0"/>
              <a:t>远</a:t>
            </a:r>
            <a:endParaRPr lang="en-US" altLang="zh-CN" dirty="0" smtClean="0"/>
          </a:p>
          <a:p>
            <a:r>
              <a:rPr lang="en-US" altLang="zh-CN" dirty="0" smtClean="0"/>
              <a:t>Python</a:t>
            </a:r>
            <a:r>
              <a:rPr lang="zh-CN" altLang="en-US" dirty="0"/>
              <a:t>提供了</a:t>
            </a:r>
            <a:r>
              <a:rPr lang="en-US" altLang="zh-CN" dirty="0"/>
              <a:t>array</a:t>
            </a:r>
            <a:r>
              <a:rPr lang="zh-CN" altLang="en-US" dirty="0" smtClean="0"/>
              <a:t>模块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它</a:t>
            </a:r>
            <a:r>
              <a:rPr lang="zh-CN" altLang="en-US" dirty="0"/>
              <a:t>是一种高效的数组存储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所有</a:t>
            </a:r>
            <a:r>
              <a:rPr lang="zh-CN" altLang="en-US" dirty="0"/>
              <a:t>的数组成员必须是同一种</a:t>
            </a:r>
            <a:r>
              <a:rPr lang="zh-CN" altLang="en-US" dirty="0" smtClean="0"/>
              <a:t>类型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zh-CN" altLang="en-US" dirty="0"/>
              <a:t>创建数组的时候，就需要确定数组的</a:t>
            </a:r>
            <a:r>
              <a:rPr lang="zh-CN" altLang="en-US" dirty="0" smtClean="0"/>
              <a:t>类型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96962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NumPy</a:t>
            </a:r>
            <a:r>
              <a:rPr lang="zh-CN" altLang="en-US" dirty="0"/>
              <a:t>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/>
              <a:t>NumPy</a:t>
            </a:r>
            <a:r>
              <a:rPr lang="zh-CN" altLang="en-US" dirty="0"/>
              <a:t>（</a:t>
            </a:r>
            <a:r>
              <a:rPr lang="en-US" altLang="zh-CN" dirty="0"/>
              <a:t>Numerical Python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是</a:t>
            </a:r>
            <a:r>
              <a:rPr lang="en-US" altLang="zh-CN" dirty="0"/>
              <a:t>Python</a:t>
            </a:r>
            <a:r>
              <a:rPr lang="zh-CN" altLang="en-US" dirty="0"/>
              <a:t>的一个扩展</a:t>
            </a:r>
            <a:r>
              <a:rPr lang="zh-CN" altLang="en-US" dirty="0" smtClean="0"/>
              <a:t>程序库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支持</a:t>
            </a:r>
            <a:r>
              <a:rPr lang="zh-CN" altLang="en-US" dirty="0"/>
              <a:t>大数组与大型矩阵</a:t>
            </a:r>
            <a:r>
              <a:rPr lang="zh-CN" altLang="en-US" dirty="0" smtClean="0"/>
              <a:t>运算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并</a:t>
            </a:r>
            <a:r>
              <a:rPr lang="zh-CN" altLang="en-US" dirty="0"/>
              <a:t>提供了大量的数学函数</a:t>
            </a:r>
            <a:r>
              <a:rPr lang="zh-CN" altLang="en-US" dirty="0" smtClean="0"/>
              <a:t>库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它</a:t>
            </a:r>
            <a:r>
              <a:rPr lang="zh-CN" altLang="en-US" dirty="0"/>
              <a:t>本身用</a:t>
            </a:r>
            <a:r>
              <a:rPr lang="en-US" altLang="zh-CN" dirty="0"/>
              <a:t>C</a:t>
            </a:r>
            <a:r>
              <a:rPr lang="zh-CN" altLang="en-US" dirty="0"/>
              <a:t>语言</a:t>
            </a:r>
            <a:r>
              <a:rPr lang="zh-CN" altLang="en-US" dirty="0" smtClean="0"/>
              <a:t>实现</a:t>
            </a:r>
            <a:r>
              <a:rPr lang="zh-CN" altLang="en-US" dirty="0"/>
              <a:t>，</a:t>
            </a:r>
            <a:r>
              <a:rPr lang="zh-CN" altLang="en-US" dirty="0" smtClean="0"/>
              <a:t>效率</a:t>
            </a:r>
            <a:r>
              <a:rPr lang="zh-CN" altLang="en-US" dirty="0"/>
              <a:t>非常高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大量</a:t>
            </a:r>
            <a:r>
              <a:rPr lang="zh-CN" altLang="en-US" dirty="0"/>
              <a:t>的第三方科学计算、机器学习模块都基于</a:t>
            </a:r>
            <a:r>
              <a:rPr lang="en-US" altLang="zh-CN" dirty="0" err="1" smtClean="0"/>
              <a:t>NumPy</a:t>
            </a:r>
            <a:endParaRPr lang="en-US" altLang="zh-CN" dirty="0"/>
          </a:p>
          <a:p>
            <a:pPr lvl="1"/>
            <a:r>
              <a:rPr lang="en-US" altLang="zh-CN" dirty="0" err="1"/>
              <a:t>NumPy</a:t>
            </a:r>
            <a:r>
              <a:rPr lang="zh-CN" altLang="zh-CN" dirty="0"/>
              <a:t>的核心是</a:t>
            </a:r>
            <a:r>
              <a:rPr lang="en-US" altLang="zh-CN" dirty="0" err="1" smtClean="0"/>
              <a:t>ndarray</a:t>
            </a:r>
            <a:endParaRPr lang="en-US" altLang="zh-CN" dirty="0" smtClean="0"/>
          </a:p>
          <a:p>
            <a:pPr lvl="2"/>
            <a:r>
              <a:rPr lang="zh-CN" altLang="en-US" dirty="0"/>
              <a:t>存储单一数据类型的多维</a:t>
            </a:r>
            <a:r>
              <a:rPr lang="zh-CN" altLang="en-US" dirty="0" smtClean="0"/>
              <a:t>数组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支持</a:t>
            </a:r>
            <a:r>
              <a:rPr lang="en-US" altLang="zh-CN" dirty="0"/>
              <a:t>Python</a:t>
            </a:r>
            <a:r>
              <a:rPr lang="zh-CN" altLang="en-US" dirty="0"/>
              <a:t>所有的算术运算</a:t>
            </a:r>
            <a:r>
              <a:rPr lang="zh-CN" altLang="en-US" dirty="0" smtClean="0"/>
              <a:t>符</a:t>
            </a:r>
            <a:endParaRPr lang="en-US" altLang="zh-CN" dirty="0" smtClean="0"/>
          </a:p>
          <a:p>
            <a:pPr lvl="2"/>
            <a:r>
              <a:rPr lang="zh-CN" altLang="en-US" dirty="0"/>
              <a:t>在</a:t>
            </a:r>
            <a:r>
              <a:rPr lang="zh-CN" altLang="en-US" dirty="0" smtClean="0"/>
              <a:t>执行</a:t>
            </a:r>
            <a:r>
              <a:rPr lang="zh-CN" altLang="en-US" dirty="0"/>
              <a:t>算术运算时采用了向量化</a:t>
            </a:r>
            <a:r>
              <a:rPr lang="zh-CN" altLang="en-US" dirty="0" smtClean="0"/>
              <a:t>操作</a:t>
            </a:r>
            <a:endParaRPr lang="en-US" altLang="zh-CN" dirty="0" smtClean="0"/>
          </a:p>
          <a:p>
            <a:pPr lvl="2"/>
            <a:r>
              <a:rPr lang="zh-CN" altLang="en-US" dirty="0"/>
              <a:t>附带了大量的函数，包括算术、多项式、排序、聚合函数等</a:t>
            </a:r>
          </a:p>
        </p:txBody>
      </p:sp>
    </p:spTree>
    <p:extLst>
      <p:ext uri="{BB962C8B-B14F-4D97-AF65-F5344CB8AC3E}">
        <p14:creationId xmlns:p14="http://schemas.microsoft.com/office/powerpoint/2010/main" val="168158254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collections</a:t>
            </a:r>
            <a:r>
              <a:rPr lang="zh-CN" altLang="en-US" dirty="0"/>
              <a:t>模块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collections</a:t>
            </a:r>
            <a:r>
              <a:rPr lang="zh-CN" altLang="en-US" dirty="0"/>
              <a:t>模块还提供了额外的</a:t>
            </a:r>
            <a:r>
              <a:rPr lang="zh-CN" altLang="en-US" dirty="0" smtClean="0"/>
              <a:t>数据类型</a:t>
            </a:r>
            <a:endParaRPr lang="en-US" altLang="zh-CN" dirty="0" smtClean="0"/>
          </a:p>
          <a:p>
            <a:r>
              <a:rPr lang="zh-CN" altLang="en-US" dirty="0" smtClean="0"/>
              <a:t>这些数据类型</a:t>
            </a:r>
            <a:r>
              <a:rPr lang="zh-CN" altLang="en-US" dirty="0"/>
              <a:t>实现精良，运行效率</a:t>
            </a:r>
            <a:r>
              <a:rPr lang="zh-CN" altLang="en-US" dirty="0" smtClean="0"/>
              <a:t>高</a:t>
            </a:r>
            <a:endParaRPr lang="en-US" altLang="zh-CN" dirty="0" smtClean="0"/>
          </a:p>
          <a:p>
            <a:pPr lvl="1"/>
            <a:r>
              <a:rPr lang="en-US" altLang="zh-CN" dirty="0"/>
              <a:t>Counter</a:t>
            </a:r>
            <a:r>
              <a:rPr lang="zh-CN" altLang="en-US" dirty="0"/>
              <a:t>：计数器，统计可哈希的</a:t>
            </a:r>
            <a:r>
              <a:rPr lang="zh-CN" altLang="en-US" dirty="0" smtClean="0"/>
              <a:t>对象</a:t>
            </a:r>
            <a:endParaRPr lang="zh-CN" altLang="en-US" dirty="0"/>
          </a:p>
          <a:p>
            <a:pPr lvl="1"/>
            <a:r>
              <a:rPr lang="en-US" altLang="zh-CN" dirty="0" err="1" smtClean="0"/>
              <a:t>OrderedDict</a:t>
            </a:r>
            <a:r>
              <a:rPr lang="zh-CN" altLang="en-US" dirty="0"/>
              <a:t>：有序</a:t>
            </a:r>
            <a:r>
              <a:rPr lang="zh-CN" altLang="en-US" dirty="0" smtClean="0"/>
              <a:t>字典</a:t>
            </a:r>
            <a:endParaRPr lang="zh-CN" altLang="en-US" dirty="0"/>
          </a:p>
          <a:p>
            <a:pPr lvl="1"/>
            <a:r>
              <a:rPr lang="en-US" altLang="zh-CN" dirty="0" err="1" smtClean="0"/>
              <a:t>Defaultdict</a:t>
            </a:r>
            <a:r>
              <a:rPr lang="zh-CN" altLang="en-US" dirty="0"/>
              <a:t>：带有默认值的</a:t>
            </a:r>
            <a:r>
              <a:rPr lang="zh-CN" altLang="en-US" dirty="0" smtClean="0"/>
              <a:t>字典</a:t>
            </a:r>
            <a:endParaRPr lang="zh-CN" altLang="en-US" dirty="0"/>
          </a:p>
          <a:p>
            <a:pPr lvl="1"/>
            <a:r>
              <a:rPr lang="en-US" altLang="zh-CN" dirty="0" err="1" smtClean="0"/>
              <a:t>Namedtuple</a:t>
            </a:r>
            <a:r>
              <a:rPr lang="zh-CN" altLang="en-US" dirty="0"/>
              <a:t>：可以用名字访问元素内容的</a:t>
            </a:r>
            <a:r>
              <a:rPr lang="zh-CN" altLang="en-US" dirty="0" smtClean="0"/>
              <a:t>元组</a:t>
            </a:r>
            <a:endParaRPr lang="zh-CN" altLang="en-US" dirty="0"/>
          </a:p>
          <a:p>
            <a:pPr lvl="1"/>
            <a:r>
              <a:rPr lang="en-US" altLang="zh-CN" dirty="0" err="1" smtClean="0"/>
              <a:t>Deque</a:t>
            </a:r>
            <a:r>
              <a:rPr lang="zh-CN" altLang="en-US" dirty="0"/>
              <a:t>：双端</a:t>
            </a:r>
            <a:r>
              <a:rPr lang="zh-CN" altLang="en-US" dirty="0" smtClean="0"/>
              <a:t>队列</a:t>
            </a:r>
            <a:endParaRPr lang="zh-CN" altLang="en-US" dirty="0"/>
          </a:p>
          <a:p>
            <a:pPr lvl="1"/>
            <a:r>
              <a:rPr lang="en-US" altLang="zh-CN" dirty="0" err="1" smtClean="0"/>
              <a:t>ChainMap</a:t>
            </a:r>
            <a:r>
              <a:rPr lang="zh-CN" altLang="en-US" dirty="0"/>
              <a:t>：统一多映射视图的</a:t>
            </a:r>
            <a:r>
              <a:rPr lang="zh-CN" altLang="en-US" dirty="0" smtClean="0"/>
              <a:t>字典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0304530"/>
      </p:ext>
    </p:extLst>
  </p:cSld>
  <p:clrMapOvr>
    <a:masterClrMapping/>
  </p:clrMapOvr>
</p:sld>
</file>

<file path=ppt/theme/theme1.xml><?xml version="1.0" encoding="utf-8"?>
<a:theme xmlns:a="http://schemas.openxmlformats.org/drawingml/2006/main" name="cdb2004108l">
  <a:themeElements>
    <a:clrScheme name="cdb2004108l 3">
      <a:dk1>
        <a:srgbClr val="1F5281"/>
      </a:dk1>
      <a:lt1>
        <a:srgbClr val="FFFFFF"/>
      </a:lt1>
      <a:dk2>
        <a:srgbClr val="003399"/>
      </a:dk2>
      <a:lt2>
        <a:srgbClr val="D6E1E2"/>
      </a:lt2>
      <a:accent1>
        <a:srgbClr val="30A483"/>
      </a:accent1>
      <a:accent2>
        <a:srgbClr val="CC9900"/>
      </a:accent2>
      <a:accent3>
        <a:srgbClr val="FFFFFF"/>
      </a:accent3>
      <a:accent4>
        <a:srgbClr val="19456D"/>
      </a:accent4>
      <a:accent5>
        <a:srgbClr val="ADCFC1"/>
      </a:accent5>
      <a:accent6>
        <a:srgbClr val="B98A00"/>
      </a:accent6>
      <a:hlink>
        <a:srgbClr val="1481B8"/>
      </a:hlink>
      <a:folHlink>
        <a:srgbClr val="83A6A7"/>
      </a:folHlink>
    </a:clrScheme>
    <a:fontScheme name="cdb2004108l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db2004108l 1">
        <a:dk1>
          <a:srgbClr val="666699"/>
        </a:dk1>
        <a:lt1>
          <a:srgbClr val="FFFFFF"/>
        </a:lt1>
        <a:dk2>
          <a:srgbClr val="000000"/>
        </a:dk2>
        <a:lt2>
          <a:srgbClr val="F7F4D5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8l 2">
        <a:dk1>
          <a:srgbClr val="1D528D"/>
        </a:dk1>
        <a:lt1>
          <a:srgbClr val="FFFFFF"/>
        </a:lt1>
        <a:dk2>
          <a:srgbClr val="000000"/>
        </a:dk2>
        <a:lt2>
          <a:srgbClr val="DDDDDD"/>
        </a:lt2>
        <a:accent1>
          <a:srgbClr val="2CA3C8"/>
        </a:accent1>
        <a:accent2>
          <a:srgbClr val="00CC99"/>
        </a:accent2>
        <a:accent3>
          <a:srgbClr val="FFFFFF"/>
        </a:accent3>
        <a:accent4>
          <a:srgbClr val="174578"/>
        </a:accent4>
        <a:accent5>
          <a:srgbClr val="ACCEE0"/>
        </a:accent5>
        <a:accent6>
          <a:srgbClr val="00B98A"/>
        </a:accent6>
        <a:hlink>
          <a:srgbClr val="9999FF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b2004108l 3">
        <a:dk1>
          <a:srgbClr val="1F5281"/>
        </a:dk1>
        <a:lt1>
          <a:srgbClr val="FFFFFF"/>
        </a:lt1>
        <a:dk2>
          <a:srgbClr val="003399"/>
        </a:dk2>
        <a:lt2>
          <a:srgbClr val="D6E1E2"/>
        </a:lt2>
        <a:accent1>
          <a:srgbClr val="30A483"/>
        </a:accent1>
        <a:accent2>
          <a:srgbClr val="CC9900"/>
        </a:accent2>
        <a:accent3>
          <a:srgbClr val="FFFFFF"/>
        </a:accent3>
        <a:accent4>
          <a:srgbClr val="19456D"/>
        </a:accent4>
        <a:accent5>
          <a:srgbClr val="ADCFC1"/>
        </a:accent5>
        <a:accent6>
          <a:srgbClr val="B98A00"/>
        </a:accent6>
        <a:hlink>
          <a:srgbClr val="1481B8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模板1</Template>
  <TotalTime>7019</TotalTime>
  <Words>6485</Words>
  <Application>Microsoft Office PowerPoint</Application>
  <PresentationFormat>全屏显示(16:10)</PresentationFormat>
  <Paragraphs>1107</Paragraphs>
  <Slides>94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94</vt:i4>
      </vt:variant>
    </vt:vector>
  </HeadingPairs>
  <TitlesOfParts>
    <vt:vector size="104" baseType="lpstr">
      <vt:lpstr>黑体</vt:lpstr>
      <vt:lpstr>宋体</vt:lpstr>
      <vt:lpstr>Arial</vt:lpstr>
      <vt:lpstr>Calibri</vt:lpstr>
      <vt:lpstr>Cambria</vt:lpstr>
      <vt:lpstr>Times New Roman</vt:lpstr>
      <vt:lpstr>Verdana</vt:lpstr>
      <vt:lpstr>Wingdings</vt:lpstr>
      <vt:lpstr>cdb2004108l</vt:lpstr>
      <vt:lpstr>Image</vt:lpstr>
      <vt:lpstr>第1章 Python语言基础</vt:lpstr>
      <vt:lpstr>主要学习内容</vt:lpstr>
      <vt:lpstr>Python基础知识</vt:lpstr>
      <vt:lpstr>概述</vt:lpstr>
      <vt:lpstr>几种主流程序设计语言对比</vt:lpstr>
      <vt:lpstr>运行环境</vt:lpstr>
      <vt:lpstr>交互编程界面</vt:lpstr>
      <vt:lpstr>集成开发环境-IDLE</vt:lpstr>
      <vt:lpstr>Pycharm</vt:lpstr>
      <vt:lpstr>变量</vt:lpstr>
      <vt:lpstr>数值类型</vt:lpstr>
      <vt:lpstr>整型</vt:lpstr>
      <vt:lpstr>浮点型</vt:lpstr>
      <vt:lpstr>复数型</vt:lpstr>
      <vt:lpstr>布尔型</vt:lpstr>
      <vt:lpstr>字符串</vt:lpstr>
      <vt:lpstr>字符串常量</vt:lpstr>
      <vt:lpstr>转义符</vt:lpstr>
      <vt:lpstr>字符串索引</vt:lpstr>
      <vt:lpstr>字符串切片</vt:lpstr>
      <vt:lpstr>字符串常见操作</vt:lpstr>
      <vt:lpstr>字符串常用方法</vt:lpstr>
      <vt:lpstr>Python内置组合类型</vt:lpstr>
      <vt:lpstr>列表</vt:lpstr>
      <vt:lpstr>列表简单例子</vt:lpstr>
      <vt:lpstr>列表常用操作</vt:lpstr>
      <vt:lpstr>通过切片修改列表</vt:lpstr>
      <vt:lpstr>列表常用方法</vt:lpstr>
      <vt:lpstr>append和extend辨析</vt:lpstr>
      <vt:lpstr>sort方法和sorted函数辨析</vt:lpstr>
      <vt:lpstr>列表的浅拷贝和深拷贝</vt:lpstr>
      <vt:lpstr>元组</vt:lpstr>
      <vt:lpstr>元组补充说明</vt:lpstr>
      <vt:lpstr>集合</vt:lpstr>
      <vt:lpstr>集合常用方法</vt:lpstr>
      <vt:lpstr>字典</vt:lpstr>
      <vt:lpstr>创建字典</vt:lpstr>
      <vt:lpstr>访问字典的元素</vt:lpstr>
      <vt:lpstr>字典常用方法</vt:lpstr>
      <vt:lpstr>字典例子</vt:lpstr>
      <vt:lpstr>Python运算符</vt:lpstr>
      <vt:lpstr>常用运算符</vt:lpstr>
      <vt:lpstr>常用运算符(续)</vt:lpstr>
      <vt:lpstr>复合运算符</vt:lpstr>
      <vt:lpstr>运算符被重载</vt:lpstr>
      <vt:lpstr>==和is运算符辨析</vt:lpstr>
      <vt:lpstr>运算符的优先级</vt:lpstr>
      <vt:lpstr>圆括号改变优先级</vt:lpstr>
      <vt:lpstr>函数</vt:lpstr>
      <vt:lpstr>函数的定义</vt:lpstr>
      <vt:lpstr>函数例子</vt:lpstr>
      <vt:lpstr>函数的返回值</vt:lpstr>
      <vt:lpstr>一次返回多个值</vt:lpstr>
      <vt:lpstr>函数调用</vt:lpstr>
      <vt:lpstr>普通对象参数传递</vt:lpstr>
      <vt:lpstr>可变对象参数传递</vt:lpstr>
      <vt:lpstr>调用函数指定参数名</vt:lpstr>
      <vt:lpstr>函数的形式参数指定默认值</vt:lpstr>
      <vt:lpstr>常用内置函数</vt:lpstr>
      <vt:lpstr>输入函数</vt:lpstr>
      <vt:lpstr>输出函数</vt:lpstr>
      <vt:lpstr>文件</vt:lpstr>
      <vt:lpstr>打开文件</vt:lpstr>
      <vt:lpstr>打开文件的方式</vt:lpstr>
      <vt:lpstr>文件常用读写方法</vt:lpstr>
      <vt:lpstr>实现文本文件复制的例子</vt:lpstr>
      <vt:lpstr>异常处理</vt:lpstr>
      <vt:lpstr>Python与异常</vt:lpstr>
      <vt:lpstr>Python对异常的支持</vt:lpstr>
      <vt:lpstr>异常处理器</vt:lpstr>
      <vt:lpstr>错误与异常处理原则</vt:lpstr>
      <vt:lpstr>模块</vt:lpstr>
      <vt:lpstr>标准库和第三方库</vt:lpstr>
      <vt:lpstr>三种导入模块的方式</vt:lpstr>
      <vt:lpstr>管理第三方包</vt:lpstr>
      <vt:lpstr>面向对象编程</vt:lpstr>
      <vt:lpstr>面向对象基本概念</vt:lpstr>
      <vt:lpstr>类的定义</vt:lpstr>
      <vt:lpstr>方法的self参数</vt:lpstr>
      <vt:lpstr>类变量和实例变量</vt:lpstr>
      <vt:lpstr>成员的权限</vt:lpstr>
      <vt:lpstr>__init__方法</vt:lpstr>
      <vt:lpstr>继承与派生</vt:lpstr>
      <vt:lpstr>迭代器</vt:lpstr>
      <vt:lpstr>生成器</vt:lpstr>
      <vt:lpstr>数据结构和算法相关模块</vt:lpstr>
      <vt:lpstr>抽象类</vt:lpstr>
      <vt:lpstr>抽象类的例子</vt:lpstr>
      <vt:lpstr>基于抽象类派生</vt:lpstr>
      <vt:lpstr>通过统一接口访问</vt:lpstr>
      <vt:lpstr>ctypes模块</vt:lpstr>
      <vt:lpstr>array模块</vt:lpstr>
      <vt:lpstr>NumPy模块</vt:lpstr>
      <vt:lpstr>collections模块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Windows User</cp:lastModifiedBy>
  <cp:revision>357</cp:revision>
  <dcterms:created xsi:type="dcterms:W3CDTF">2020-02-19T13:36:16Z</dcterms:created>
  <dcterms:modified xsi:type="dcterms:W3CDTF">2021-02-16T13:43:43Z</dcterms:modified>
</cp:coreProperties>
</file>