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1" r:id="rId1"/>
  </p:sldMasterIdLst>
  <p:notesMasterIdLst>
    <p:notesMasterId r:id="rId111"/>
  </p:notesMasterIdLst>
  <p:handoutMasterIdLst>
    <p:handoutMasterId r:id="rId112"/>
  </p:handoutMasterIdLst>
  <p:sldIdLst>
    <p:sldId id="505" r:id="rId2"/>
    <p:sldId id="367" r:id="rId3"/>
    <p:sldId id="356" r:id="rId4"/>
    <p:sldId id="370" r:id="rId5"/>
    <p:sldId id="372" r:id="rId6"/>
    <p:sldId id="380" r:id="rId7"/>
    <p:sldId id="374" r:id="rId8"/>
    <p:sldId id="375" r:id="rId9"/>
    <p:sldId id="376" r:id="rId10"/>
    <p:sldId id="265" r:id="rId11"/>
    <p:sldId id="506" r:id="rId12"/>
    <p:sldId id="517" r:id="rId13"/>
    <p:sldId id="377" r:id="rId14"/>
    <p:sldId id="269" r:id="rId15"/>
    <p:sldId id="270" r:id="rId16"/>
    <p:sldId id="358" r:id="rId17"/>
    <p:sldId id="359" r:id="rId18"/>
    <p:sldId id="379" r:id="rId19"/>
    <p:sldId id="275" r:id="rId20"/>
    <p:sldId id="276" r:id="rId21"/>
    <p:sldId id="277" r:id="rId22"/>
    <p:sldId id="279" r:id="rId23"/>
    <p:sldId id="281" r:id="rId24"/>
    <p:sldId id="382" r:id="rId25"/>
    <p:sldId id="383" r:id="rId26"/>
    <p:sldId id="384" r:id="rId27"/>
    <p:sldId id="406" r:id="rId28"/>
    <p:sldId id="508" r:id="rId29"/>
    <p:sldId id="509" r:id="rId30"/>
    <p:sldId id="510" r:id="rId31"/>
    <p:sldId id="511" r:id="rId32"/>
    <p:sldId id="512" r:id="rId33"/>
    <p:sldId id="513" r:id="rId34"/>
    <p:sldId id="514" r:id="rId35"/>
    <p:sldId id="515" r:id="rId36"/>
    <p:sldId id="516" r:id="rId37"/>
    <p:sldId id="393" r:id="rId38"/>
    <p:sldId id="394" r:id="rId39"/>
    <p:sldId id="395" r:id="rId40"/>
    <p:sldId id="396" r:id="rId41"/>
    <p:sldId id="297" r:id="rId42"/>
    <p:sldId id="299" r:id="rId43"/>
    <p:sldId id="397" r:id="rId44"/>
    <p:sldId id="398" r:id="rId45"/>
    <p:sldId id="432" r:id="rId46"/>
    <p:sldId id="433" r:id="rId47"/>
    <p:sldId id="520" r:id="rId48"/>
    <p:sldId id="435" r:id="rId49"/>
    <p:sldId id="437" r:id="rId50"/>
    <p:sldId id="438" r:id="rId51"/>
    <p:sldId id="436" r:id="rId52"/>
    <p:sldId id="519" r:id="rId53"/>
    <p:sldId id="439" r:id="rId54"/>
    <p:sldId id="440" r:id="rId55"/>
    <p:sldId id="441" r:id="rId56"/>
    <p:sldId id="442" r:id="rId57"/>
    <p:sldId id="443" r:id="rId58"/>
    <p:sldId id="444" r:id="rId59"/>
    <p:sldId id="521" r:id="rId60"/>
    <p:sldId id="445" r:id="rId61"/>
    <p:sldId id="446" r:id="rId62"/>
    <p:sldId id="447" r:id="rId63"/>
    <p:sldId id="448" r:id="rId64"/>
    <p:sldId id="449" r:id="rId65"/>
    <p:sldId id="522" r:id="rId66"/>
    <p:sldId id="450" r:id="rId67"/>
    <p:sldId id="451" r:id="rId68"/>
    <p:sldId id="452" r:id="rId69"/>
    <p:sldId id="453" r:id="rId70"/>
    <p:sldId id="454" r:id="rId71"/>
    <p:sldId id="455" r:id="rId72"/>
    <p:sldId id="456" r:id="rId73"/>
    <p:sldId id="457" r:id="rId74"/>
    <p:sldId id="458" r:id="rId75"/>
    <p:sldId id="523" r:id="rId76"/>
    <p:sldId id="524" r:id="rId77"/>
    <p:sldId id="525" r:id="rId78"/>
    <p:sldId id="526" r:id="rId79"/>
    <p:sldId id="527" r:id="rId80"/>
    <p:sldId id="528" r:id="rId81"/>
    <p:sldId id="533" r:id="rId82"/>
    <p:sldId id="462" r:id="rId83"/>
    <p:sldId id="463" r:id="rId84"/>
    <p:sldId id="464" r:id="rId85"/>
    <p:sldId id="534" r:id="rId86"/>
    <p:sldId id="459" r:id="rId87"/>
    <p:sldId id="460" r:id="rId88"/>
    <p:sldId id="461" r:id="rId89"/>
    <p:sldId id="466" r:id="rId90"/>
    <p:sldId id="468" r:id="rId91"/>
    <p:sldId id="536" r:id="rId92"/>
    <p:sldId id="535" r:id="rId93"/>
    <p:sldId id="467" r:id="rId94"/>
    <p:sldId id="469" r:id="rId95"/>
    <p:sldId id="529" r:id="rId96"/>
    <p:sldId id="530" r:id="rId97"/>
    <p:sldId id="531" r:id="rId98"/>
    <p:sldId id="532" r:id="rId99"/>
    <p:sldId id="537" r:id="rId100"/>
    <p:sldId id="485" r:id="rId101"/>
    <p:sldId id="486" r:id="rId102"/>
    <p:sldId id="487" r:id="rId103"/>
    <p:sldId id="488" r:id="rId104"/>
    <p:sldId id="489" r:id="rId105"/>
    <p:sldId id="539" r:id="rId106"/>
    <p:sldId id="538" r:id="rId107"/>
    <p:sldId id="540" r:id="rId108"/>
    <p:sldId id="490" r:id="rId109"/>
    <p:sldId id="541" r:id="rId110"/>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3300"/>
    <a:srgbClr val="CC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46" autoAdjust="0"/>
    <p:restoredTop sz="96751" autoAdjust="0"/>
  </p:normalViewPr>
  <p:slideViewPr>
    <p:cSldViewPr>
      <p:cViewPr varScale="1">
        <p:scale>
          <a:sx n="127" d="100"/>
          <a:sy n="127" d="100"/>
        </p:scale>
        <p:origin x="2988" y="90"/>
      </p:cViewPr>
      <p:guideLst>
        <p:guide orient="horz" pos="1800"/>
        <p:guide pos="2880"/>
      </p:guideLst>
    </p:cSldViewPr>
  </p:slideViewPr>
  <p:notesTextViewPr>
    <p:cViewPr>
      <p:scale>
        <a:sx n="1" d="1"/>
        <a:sy n="1" d="1"/>
      </p:scale>
      <p:origin x="0" y="0"/>
    </p:cViewPr>
  </p:notesTextViewPr>
  <p:sorterViewPr>
    <p:cViewPr varScale="1">
      <p:scale>
        <a:sx n="1" d="1"/>
        <a:sy n="1" d="1"/>
      </p:scale>
      <p:origin x="0" y="0"/>
    </p:cViewPr>
  </p:sorterViewPr>
  <p:notesViewPr>
    <p:cSldViewPr>
      <p:cViewPr varScale="1">
        <p:scale>
          <a:sx n="81" d="100"/>
          <a:sy n="81" d="100"/>
        </p:scale>
        <p:origin x="-348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BE4A022-9962-4D4E-B0E3-3FF6D46508A0}" type="datetimeFigureOut">
              <a:rPr lang="zh-CN" altLang="en-US" smtClean="0"/>
              <a:t>2021/3/5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D3FA38-8035-4D70-A700-C94F332CBAFA}" type="slidenum">
              <a:rPr lang="zh-CN" altLang="en-US" smtClean="0"/>
              <a:t>‹#›</a:t>
            </a:fld>
            <a:endParaRPr lang="zh-CN" altLang="en-US"/>
          </a:p>
        </p:txBody>
      </p:sp>
    </p:spTree>
    <p:extLst>
      <p:ext uri="{BB962C8B-B14F-4D97-AF65-F5344CB8AC3E}">
        <p14:creationId xmlns:p14="http://schemas.microsoft.com/office/powerpoint/2010/main" val="28780971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D77AD1-AC92-4F66-A3F3-5D31E8EA33FC}" type="datetimeFigureOut">
              <a:rPr lang="zh-CN" altLang="en-US" smtClean="0"/>
              <a:t>2021/3/5</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8B028E-FB7B-4D5A-8FDF-AD5C5E67CB07}" type="slidenum">
              <a:rPr lang="zh-CN" altLang="en-US" smtClean="0"/>
              <a:t>‹#›</a:t>
            </a:fld>
            <a:endParaRPr lang="zh-CN" altLang="en-US"/>
          </a:p>
        </p:txBody>
      </p:sp>
    </p:spTree>
    <p:extLst>
      <p:ext uri="{BB962C8B-B14F-4D97-AF65-F5344CB8AC3E}">
        <p14:creationId xmlns:p14="http://schemas.microsoft.com/office/powerpoint/2010/main" val="12450568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11</a:t>
            </a:fld>
            <a:endParaRPr lang="zh-CN" altLang="en-US"/>
          </a:p>
        </p:txBody>
      </p:sp>
    </p:spTree>
    <p:extLst>
      <p:ext uri="{BB962C8B-B14F-4D97-AF65-F5344CB8AC3E}">
        <p14:creationId xmlns:p14="http://schemas.microsoft.com/office/powerpoint/2010/main" val="1682571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fld id="{212F0091-6A3F-4B03-AB51-6C366A3054F8}" type="slidenum">
              <a:rPr lang="en-US" altLang="zh-CN" sz="1200" smtClean="0"/>
              <a:pPr/>
              <a:t>40</a:t>
            </a:fld>
            <a:endParaRPr lang="en-US" altLang="zh-CN" sz="1200" smtClean="0"/>
          </a:p>
        </p:txBody>
      </p:sp>
      <p:sp>
        <p:nvSpPr>
          <p:cNvPr id="93187" name="Rectangle 1026"/>
          <p:cNvSpPr>
            <a:spLocks noGrp="1" noRot="1" noChangeAspect="1" noChangeArrowheads="1" noTextEdit="1"/>
          </p:cNvSpPr>
          <p:nvPr>
            <p:ph type="sldImg"/>
          </p:nvPr>
        </p:nvSpPr>
        <p:spPr>
          <a:xfrm>
            <a:off x="687388" y="685800"/>
            <a:ext cx="5486400" cy="3429000"/>
          </a:xfrm>
        </p:spPr>
      </p:sp>
      <p:sp>
        <p:nvSpPr>
          <p:cNvPr id="93188" name="Rectangle 1027"/>
          <p:cNvSpPr>
            <a:spLocks noGrp="1" noChangeArrowheads="1"/>
          </p:cNvSpPr>
          <p:nvPr>
            <p:ph type="body" idx="1"/>
          </p:nvPr>
        </p:nvSpPr>
        <p:spPr>
          <a:noFill/>
        </p:spPr>
        <p:txBody>
          <a:bodyPr/>
          <a:lstStyle/>
          <a:p>
            <a:pPr eaLnBrk="1" hangingPunct="1"/>
            <a:r>
              <a:rPr lang="en-US" altLang="zh-CN" dirty="0" smtClean="0">
                <a:latin typeface="Arial" panose="020B0604020202020204" pitchFamily="34" charset="0"/>
                <a:ea typeface="宋体" panose="02010600030101010101" pitchFamily="2" charset="-122"/>
              </a:rPr>
              <a:t>To an application of real size, first we analyze  what the problem is, find out  what are the objects the question deal with and how to  operate the objects.</a:t>
            </a:r>
          </a:p>
          <a:p>
            <a:pPr eaLnBrk="1" hangingPunct="1"/>
            <a:endParaRPr lang="en-US" altLang="zh-CN" dirty="0" smtClean="0">
              <a:latin typeface="Arial" panose="020B0604020202020204" pitchFamily="34" charset="0"/>
              <a:ea typeface="宋体" panose="02010600030101010101" pitchFamily="2" charset="-122"/>
            </a:endParaRPr>
          </a:p>
          <a:p>
            <a:pPr eaLnBrk="1" hangingPunct="1"/>
            <a:r>
              <a:rPr lang="en-US" altLang="zh-CN" dirty="0" smtClean="0">
                <a:latin typeface="Arial" panose="020B0604020202020204" pitchFamily="34" charset="0"/>
                <a:ea typeface="宋体" panose="02010600030101010101" pitchFamily="2" charset="-122"/>
              </a:rPr>
              <a:t>Second ,we build  the logic model of the application, this is about the relation between the objects, and find out what are the basic operations for every objects.</a:t>
            </a:r>
          </a:p>
          <a:p>
            <a:pPr eaLnBrk="1" hangingPunct="1"/>
            <a:endParaRPr lang="en-US" altLang="zh-CN" dirty="0" smtClean="0">
              <a:latin typeface="Arial" panose="020B0604020202020204" pitchFamily="34" charset="0"/>
              <a:ea typeface="宋体" panose="02010600030101010101" pitchFamily="2" charset="-122"/>
            </a:endParaRPr>
          </a:p>
          <a:p>
            <a:pPr eaLnBrk="1" hangingPunct="1"/>
            <a:r>
              <a:rPr lang="en-US" altLang="zh-CN" dirty="0" smtClean="0">
                <a:latin typeface="Arial" panose="020B0604020202020204" pitchFamily="34" charset="0"/>
                <a:ea typeface="宋体" panose="02010600030101010101" pitchFamily="2" charset="-122"/>
              </a:rPr>
              <a:t>Third, it comes the stage of implementing, we must decide the details of how the data structures will be represented in computer memory and implement the base operation algorithms under the corresponding  storage structure.</a:t>
            </a:r>
          </a:p>
          <a:p>
            <a:pPr eaLnBrk="1" hangingPunct="1"/>
            <a:endParaRPr lang="en-US" altLang="zh-CN" dirty="0" smtClean="0">
              <a:latin typeface="Arial" panose="020B0604020202020204" pitchFamily="34" charset="0"/>
              <a:ea typeface="宋体" panose="02010600030101010101" pitchFamily="2" charset="-122"/>
            </a:endParaRPr>
          </a:p>
          <a:p>
            <a:pPr eaLnBrk="1" hangingPunct="1"/>
            <a:endParaRPr lang="en-US" altLang="zh-CN" dirty="0" smtClean="0">
              <a:latin typeface="Arial" panose="020B0604020202020204" pitchFamily="34" charset="0"/>
              <a:ea typeface="宋体" panose="02010600030101010101" pitchFamily="2" charset="-122"/>
            </a:endParaRPr>
          </a:p>
          <a:p>
            <a:pPr eaLnBrk="1" hangingPunct="1"/>
            <a:endParaRPr lang="en-US" altLang="zh-CN" dirty="0" smtClean="0">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745844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53</a:t>
            </a:fld>
            <a:endParaRPr lang="zh-CN" altLang="en-US"/>
          </a:p>
        </p:txBody>
      </p:sp>
    </p:spTree>
    <p:extLst>
      <p:ext uri="{BB962C8B-B14F-4D97-AF65-F5344CB8AC3E}">
        <p14:creationId xmlns:p14="http://schemas.microsoft.com/office/powerpoint/2010/main" val="14184220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smtClean="0"/>
              <a:t>time.clock</a:t>
            </a:r>
            <a:r>
              <a:rPr lang="en-US" altLang="zh-CN" dirty="0" smtClean="0"/>
              <a:t>()</a:t>
            </a:r>
            <a:r>
              <a:rPr lang="zh-CN" altLang="en-US" dirty="0" smtClean="0"/>
              <a:t>函数在</a:t>
            </a:r>
            <a:r>
              <a:rPr lang="en-US" altLang="zh-CN" dirty="0" smtClean="0"/>
              <a:t>3.8</a:t>
            </a:r>
            <a:r>
              <a:rPr lang="zh-CN" altLang="en-US" dirty="0" smtClean="0"/>
              <a:t>后被弃用。</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62</a:t>
            </a:fld>
            <a:endParaRPr lang="zh-CN" altLang="en-US"/>
          </a:p>
        </p:txBody>
      </p:sp>
    </p:spTree>
    <p:extLst>
      <p:ext uri="{BB962C8B-B14F-4D97-AF65-F5344CB8AC3E}">
        <p14:creationId xmlns:p14="http://schemas.microsoft.com/office/powerpoint/2010/main" val="1088011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73</a:t>
            </a:fld>
            <a:endParaRPr lang="zh-CN" altLang="en-US"/>
          </a:p>
        </p:txBody>
      </p:sp>
    </p:spTree>
    <p:extLst>
      <p:ext uri="{BB962C8B-B14F-4D97-AF65-F5344CB8AC3E}">
        <p14:creationId xmlns:p14="http://schemas.microsoft.com/office/powerpoint/2010/main" val="40540463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第二次课</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75</a:t>
            </a:fld>
            <a:endParaRPr lang="zh-CN" altLang="en-US"/>
          </a:p>
        </p:txBody>
      </p:sp>
    </p:spTree>
    <p:extLst>
      <p:ext uri="{BB962C8B-B14F-4D97-AF65-F5344CB8AC3E}">
        <p14:creationId xmlns:p14="http://schemas.microsoft.com/office/powerpoint/2010/main" val="37591956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r>
              <a:rPr lang="en-US" altLang="zh-CN" dirty="0" smtClean="0"/>
              <a:t>list =[</a:t>
            </a:r>
            <a:r>
              <a:rPr lang="en-US" altLang="zh-CN" sz="1200" kern="1200" dirty="0" smtClean="0">
                <a:solidFill>
                  <a:schemeClr val="tx1"/>
                </a:solidFill>
                <a:effectLst/>
                <a:latin typeface="+mn-lt"/>
                <a:ea typeface="+mn-ea"/>
                <a:cs typeface="+mn-cs"/>
              </a:rPr>
              <a:t>1 </a:t>
            </a:r>
            <a:r>
              <a:rPr lang="en-US" altLang="zh-CN" dirty="0" smtClean="0"/>
              <a:t>,</a:t>
            </a:r>
            <a:r>
              <a:rPr lang="en-US" altLang="zh-CN" sz="1200" kern="1200" dirty="0" smtClean="0">
                <a:solidFill>
                  <a:schemeClr val="tx1"/>
                </a:solidFill>
                <a:effectLst/>
                <a:latin typeface="+mn-lt"/>
                <a:ea typeface="+mn-ea"/>
                <a:cs typeface="+mn-cs"/>
              </a:rPr>
              <a:t>30 </a:t>
            </a:r>
            <a:r>
              <a:rPr lang="en-US" altLang="zh-CN" dirty="0" smtClean="0"/>
              <a:t>,</a:t>
            </a:r>
            <a:r>
              <a:rPr lang="en-US" altLang="zh-CN" sz="1200" kern="1200" dirty="0" smtClean="0">
                <a:solidFill>
                  <a:schemeClr val="tx1"/>
                </a:solidFill>
                <a:effectLst/>
                <a:latin typeface="+mn-lt"/>
                <a:ea typeface="+mn-ea"/>
                <a:cs typeface="+mn-cs"/>
              </a:rPr>
              <a:t>54 </a:t>
            </a:r>
            <a:r>
              <a:rPr lang="en-US" altLang="zh-CN" dirty="0" smtClean="0"/>
              <a:t>,</a:t>
            </a:r>
            <a:r>
              <a:rPr lang="en-US" altLang="zh-CN" sz="1200" kern="1200" dirty="0" smtClean="0">
                <a:solidFill>
                  <a:schemeClr val="tx1"/>
                </a:solidFill>
                <a:effectLst/>
                <a:latin typeface="+mn-lt"/>
                <a:ea typeface="+mn-ea"/>
                <a:cs typeface="+mn-cs"/>
              </a:rPr>
              <a:t>9</a:t>
            </a:r>
            <a:r>
              <a:rPr lang="en-US" altLang="zh-CN" dirty="0" smtClean="0"/>
              <a:t>]</a:t>
            </a:r>
            <a:br>
              <a:rPr lang="en-US" altLang="zh-CN" dirty="0" smtClean="0"/>
            </a:br>
            <a:r>
              <a:rPr lang="en-US" altLang="zh-CN" dirty="0" smtClean="0"/>
              <a:t>b=</a:t>
            </a:r>
            <a:r>
              <a:rPr lang="en-US" altLang="zh-CN" dirty="0" err="1" smtClean="0"/>
              <a:t>list.copy</a:t>
            </a:r>
            <a:r>
              <a:rPr lang="en-US" altLang="zh-CN" dirty="0" smtClean="0"/>
              <a:t>()   O(n)</a:t>
            </a:r>
            <a:br>
              <a:rPr lang="en-US" altLang="zh-CN" dirty="0" smtClean="0"/>
            </a:br>
            <a:r>
              <a:rPr lang="en-US" altLang="zh-CN" dirty="0" smtClean="0"/>
              <a:t>c=</a:t>
            </a:r>
            <a:r>
              <a:rPr lang="en-US" altLang="zh-CN" dirty="0" err="1" smtClean="0"/>
              <a:t>copy.deepcopy</a:t>
            </a:r>
            <a:r>
              <a:rPr lang="en-US" altLang="zh-CN" dirty="0" smtClean="0"/>
              <a:t>(b) O(n)</a:t>
            </a:r>
            <a:br>
              <a:rPr lang="en-US" altLang="zh-CN" dirty="0" smtClean="0"/>
            </a:br>
            <a:r>
              <a:rPr lang="en-US" altLang="zh-CN" dirty="0" err="1" smtClean="0"/>
              <a:t>list.sort</a:t>
            </a:r>
            <a:r>
              <a:rPr lang="en-US" altLang="zh-CN" dirty="0" smtClean="0"/>
              <a:t>() O(</a:t>
            </a:r>
            <a:r>
              <a:rPr lang="en-US" altLang="zh-CN" dirty="0" err="1" smtClean="0"/>
              <a:t>nlogn</a:t>
            </a:r>
            <a:r>
              <a:rPr lang="en-US" altLang="zh-CN" dirty="0" smtClean="0"/>
              <a:t>)</a:t>
            </a:r>
            <a:br>
              <a:rPr lang="en-US" altLang="zh-CN" dirty="0" smtClean="0"/>
            </a:br>
            <a:endParaRPr lang="zh-CN" altLang="en-US" dirty="0"/>
          </a:p>
        </p:txBody>
      </p:sp>
      <p:sp>
        <p:nvSpPr>
          <p:cNvPr id="4" name="灯片编号占位符 3"/>
          <p:cNvSpPr>
            <a:spLocks noGrp="1"/>
          </p:cNvSpPr>
          <p:nvPr>
            <p:ph type="sldNum" sz="quarter" idx="10"/>
          </p:nvPr>
        </p:nvSpPr>
        <p:spPr/>
        <p:txBody>
          <a:bodyPr/>
          <a:lstStyle/>
          <a:p>
            <a:fld id="{5986A053-E3E0-41CC-8CC4-B2D8AE2657CD}" type="slidenum">
              <a:rPr lang="zh-CN" altLang="en-US" smtClean="0">
                <a:solidFill>
                  <a:prstClr val="black"/>
                </a:solidFill>
              </a:rPr>
              <a:pPr/>
              <a:t>77</a:t>
            </a:fld>
            <a:endParaRPr lang="zh-CN" altLang="en-US">
              <a:solidFill>
                <a:prstClr val="black"/>
              </a:solidFill>
            </a:endParaRPr>
          </a:p>
        </p:txBody>
      </p:sp>
    </p:spTree>
    <p:extLst>
      <p:ext uri="{BB962C8B-B14F-4D97-AF65-F5344CB8AC3E}">
        <p14:creationId xmlns:p14="http://schemas.microsoft.com/office/powerpoint/2010/main" val="22162340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pt-BR" altLang="zh-CN" dirty="0" smtClean="0"/>
              <a:t>list =[1 ,30 ,54 ,9]</a:t>
            </a:r>
            <a:br>
              <a:rPr lang="pt-BR" altLang="zh-CN" dirty="0" smtClean="0"/>
            </a:br>
            <a:r>
              <a:rPr lang="pt-BR" altLang="zh-CN" dirty="0" smtClean="0"/>
              <a:t>b=list.copy()   O(n)</a:t>
            </a:r>
            <a:br>
              <a:rPr lang="pt-BR" altLang="zh-CN" dirty="0" smtClean="0"/>
            </a:br>
            <a:r>
              <a:rPr lang="pt-BR" altLang="zh-CN" dirty="0" smtClean="0"/>
              <a:t>c=copy.deepcopy(b) O(n)</a:t>
            </a:r>
            <a:br>
              <a:rPr lang="pt-BR" altLang="zh-CN" dirty="0" smtClean="0"/>
            </a:br>
            <a:r>
              <a:rPr lang="pt-BR" altLang="zh-CN" dirty="0" smtClean="0"/>
              <a:t>list.sort() O(nlogn)</a:t>
            </a:r>
          </a:p>
          <a:p>
            <a:r>
              <a:rPr lang="en-US" altLang="zh-CN" sz="1200" dirty="0" err="1" smtClean="0">
                <a:solidFill>
                  <a:srgbClr val="4F4F4F"/>
                </a:solidFill>
                <a:latin typeface="Microsoft YaHei"/>
              </a:rPr>
              <a:t>TimSort</a:t>
            </a:r>
            <a:r>
              <a:rPr lang="zh-CN" altLang="en-US" sz="1200" dirty="0" smtClean="0">
                <a:solidFill>
                  <a:srgbClr val="4F4F4F"/>
                </a:solidFill>
                <a:latin typeface="Microsoft YaHei"/>
              </a:rPr>
              <a:t>算法是一种起源于归并排序和（折半）插入排序的混合排序算法</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78</a:t>
            </a:fld>
            <a:endParaRPr lang="zh-CN" altLang="en-US"/>
          </a:p>
        </p:txBody>
      </p:sp>
    </p:spTree>
    <p:extLst>
      <p:ext uri="{BB962C8B-B14F-4D97-AF65-F5344CB8AC3E}">
        <p14:creationId xmlns:p14="http://schemas.microsoft.com/office/powerpoint/2010/main" val="12616823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第二次课</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81</a:t>
            </a:fld>
            <a:endParaRPr lang="zh-CN" altLang="en-US"/>
          </a:p>
        </p:txBody>
      </p:sp>
    </p:spTree>
    <p:extLst>
      <p:ext uri="{BB962C8B-B14F-4D97-AF65-F5344CB8AC3E}">
        <p14:creationId xmlns:p14="http://schemas.microsoft.com/office/powerpoint/2010/main" val="3759195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84</a:t>
            </a:fld>
            <a:endParaRPr lang="zh-CN" altLang="en-US"/>
          </a:p>
        </p:txBody>
      </p:sp>
    </p:spTree>
    <p:extLst>
      <p:ext uri="{BB962C8B-B14F-4D97-AF65-F5344CB8AC3E}">
        <p14:creationId xmlns:p14="http://schemas.microsoft.com/office/powerpoint/2010/main" val="3880884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第二次课</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85</a:t>
            </a:fld>
            <a:endParaRPr lang="zh-CN" altLang="en-US"/>
          </a:p>
        </p:txBody>
      </p:sp>
    </p:spTree>
    <p:extLst>
      <p:ext uri="{BB962C8B-B14F-4D97-AF65-F5344CB8AC3E}">
        <p14:creationId xmlns:p14="http://schemas.microsoft.com/office/powerpoint/2010/main" val="3759195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smtClean="0"/>
          </a:p>
          <a:p>
            <a:r>
              <a:rPr lang="zh-CN" altLang="en-US" smtClean="0"/>
              <a:t>根据视点不同，数据结构分为逻辑结构和存储结构两个层面。</a:t>
            </a:r>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12</a:t>
            </a:fld>
            <a:endParaRPr lang="zh-CN" altLang="en-US"/>
          </a:p>
        </p:txBody>
      </p:sp>
    </p:spTree>
    <p:extLst>
      <p:ext uri="{BB962C8B-B14F-4D97-AF65-F5344CB8AC3E}">
        <p14:creationId xmlns:p14="http://schemas.microsoft.com/office/powerpoint/2010/main" val="25837545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90</a:t>
            </a:fld>
            <a:endParaRPr lang="zh-CN" altLang="en-US"/>
          </a:p>
        </p:txBody>
      </p:sp>
    </p:spTree>
    <p:extLst>
      <p:ext uri="{BB962C8B-B14F-4D97-AF65-F5344CB8AC3E}">
        <p14:creationId xmlns:p14="http://schemas.microsoft.com/office/powerpoint/2010/main" val="380373554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[0, 'a', 'b', 'c', 'd', 'e', 3, 4, 5, 6, 7, 8, 9]</a:t>
            </a:r>
          </a:p>
          <a:p>
            <a:r>
              <a:rPr lang="en-US" altLang="zh-CN" dirty="0" smtClean="0"/>
              <a:t>n=10, </a:t>
            </a:r>
            <a:r>
              <a:rPr lang="en-US" altLang="zh-CN" dirty="0" err="1" smtClean="0"/>
              <a:t>i</a:t>
            </a:r>
            <a:r>
              <a:rPr lang="en-US" altLang="zh-CN" dirty="0" smtClean="0"/>
              <a:t>=1, j=3, m=2, k=5</a:t>
            </a:r>
            <a:r>
              <a:rPr lang="zh-CN" altLang="en-US" dirty="0" smtClean="0"/>
              <a:t>，</a:t>
            </a:r>
          </a:p>
          <a:p>
            <a:r>
              <a:rPr lang="zh-CN" altLang="en-US" dirty="0" smtClean="0"/>
              <a:t>由于</a:t>
            </a:r>
            <a:r>
              <a:rPr lang="en-US" altLang="zh-CN" dirty="0" smtClean="0"/>
              <a:t>k&gt;m</a:t>
            </a:r>
            <a:r>
              <a:rPr lang="zh-CN" altLang="en-US" dirty="0" smtClean="0"/>
              <a:t>，所以将</a:t>
            </a:r>
            <a:r>
              <a:rPr lang="en-US" altLang="zh-CN" dirty="0" smtClean="0"/>
              <a:t>n-1</a:t>
            </a:r>
            <a:r>
              <a:rPr lang="zh-CN" altLang="en-US" dirty="0" smtClean="0"/>
              <a:t>号开始一直到</a:t>
            </a:r>
            <a:r>
              <a:rPr lang="en-US" altLang="zh-CN" dirty="0" smtClean="0"/>
              <a:t>j</a:t>
            </a:r>
            <a:r>
              <a:rPr lang="zh-CN" altLang="en-US" dirty="0" smtClean="0"/>
              <a:t>号位置的元素依次后移</a:t>
            </a:r>
            <a:r>
              <a:rPr lang="en-US" altLang="zh-CN" dirty="0" smtClean="0"/>
              <a:t>k-m</a:t>
            </a:r>
            <a:r>
              <a:rPr lang="zh-CN" altLang="en-US" dirty="0" smtClean="0"/>
              <a:t>个位置，即从</a:t>
            </a:r>
            <a:r>
              <a:rPr lang="en-US" altLang="zh-CN" dirty="0" smtClean="0"/>
              <a:t>9</a:t>
            </a:r>
            <a:r>
              <a:rPr lang="zh-CN" altLang="en-US" dirty="0" smtClean="0"/>
              <a:t>开始到</a:t>
            </a:r>
            <a:r>
              <a:rPr lang="en-US" altLang="zh-CN" dirty="0" smtClean="0"/>
              <a:t>3</a:t>
            </a:r>
            <a:r>
              <a:rPr lang="zh-CN" altLang="en-US" dirty="0" smtClean="0"/>
              <a:t>的全部元素后移</a:t>
            </a:r>
            <a:r>
              <a:rPr lang="en-US" altLang="zh-CN" dirty="0" smtClean="0"/>
              <a:t>3</a:t>
            </a:r>
            <a:r>
              <a:rPr lang="zh-CN" altLang="en-US" dirty="0" smtClean="0"/>
              <a:t>个位置，再将</a:t>
            </a:r>
            <a:r>
              <a:rPr lang="en-US" altLang="zh-CN" dirty="0" smtClean="0"/>
              <a:t>, ‘a’, ‘b’, ‘c’, ‘d’, ‘e’,</a:t>
            </a:r>
            <a:r>
              <a:rPr lang="zh-CN" altLang="en-US" dirty="0" smtClean="0"/>
              <a:t>依次赋给</a:t>
            </a:r>
            <a:r>
              <a:rPr lang="en-US" altLang="zh-CN" dirty="0" err="1" smtClean="0"/>
              <a:t>a_list</a:t>
            </a:r>
            <a:r>
              <a:rPr lang="en-US" altLang="zh-CN" dirty="0" smtClean="0"/>
              <a:t>[1]---</a:t>
            </a:r>
            <a:r>
              <a:rPr lang="en-US" altLang="zh-CN" dirty="0" err="1" smtClean="0"/>
              <a:t>a_list</a:t>
            </a:r>
            <a:r>
              <a:rPr lang="en-US" altLang="zh-CN" dirty="0" smtClean="0"/>
              <a:t>[5]</a:t>
            </a:r>
            <a:r>
              <a:rPr lang="zh-CN" altLang="en-US" dirty="0" smtClean="0"/>
              <a:t>。</a:t>
            </a:r>
          </a:p>
          <a:p>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92</a:t>
            </a:fld>
            <a:endParaRPr lang="zh-CN" altLang="en-US"/>
          </a:p>
        </p:txBody>
      </p:sp>
    </p:spTree>
    <p:extLst>
      <p:ext uri="{BB962C8B-B14F-4D97-AF65-F5344CB8AC3E}">
        <p14:creationId xmlns:p14="http://schemas.microsoft.com/office/powerpoint/2010/main" val="8198575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第一次课讲到这之前？</a:t>
            </a:r>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94</a:t>
            </a:fld>
            <a:endParaRPr lang="zh-CN" altLang="en-US"/>
          </a:p>
        </p:txBody>
      </p:sp>
    </p:spTree>
    <p:extLst>
      <p:ext uri="{BB962C8B-B14F-4D97-AF65-F5344CB8AC3E}">
        <p14:creationId xmlns:p14="http://schemas.microsoft.com/office/powerpoint/2010/main" val="2199970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1ADA4E6-DBF2-4B22-AEBC-299FDD4ED234}" type="slidenum">
              <a:rPr lang="zh-CN" altLang="en-US" smtClean="0"/>
              <a:t>97</a:t>
            </a:fld>
            <a:endParaRPr lang="zh-CN" altLang="en-US"/>
          </a:p>
        </p:txBody>
      </p:sp>
    </p:spTree>
    <p:extLst>
      <p:ext uri="{BB962C8B-B14F-4D97-AF65-F5344CB8AC3E}">
        <p14:creationId xmlns:p14="http://schemas.microsoft.com/office/powerpoint/2010/main" val="1887128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13</a:t>
            </a:fld>
            <a:endParaRPr lang="zh-CN" altLang="en-US"/>
          </a:p>
        </p:txBody>
      </p:sp>
    </p:spTree>
    <p:extLst>
      <p:ext uri="{BB962C8B-B14F-4D97-AF65-F5344CB8AC3E}">
        <p14:creationId xmlns:p14="http://schemas.microsoft.com/office/powerpoint/2010/main" val="1447336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圆圈代表数据元素</a:t>
            </a:r>
            <a:endParaRPr lang="en-US" altLang="zh-CN" smtClean="0"/>
          </a:p>
          <a:p>
            <a:r>
              <a:rPr lang="zh-CN" altLang="en-US" smtClean="0"/>
              <a:t>带箭头的边表示关系</a:t>
            </a:r>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14</a:t>
            </a:fld>
            <a:endParaRPr lang="zh-CN" altLang="en-US"/>
          </a:p>
        </p:txBody>
      </p:sp>
    </p:spTree>
    <p:extLst>
      <p:ext uri="{BB962C8B-B14F-4D97-AF65-F5344CB8AC3E}">
        <p14:creationId xmlns:p14="http://schemas.microsoft.com/office/powerpoint/2010/main" val="2291311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如对家族族谱进行处理时，家族各成员之间的关系就是一对多的树形的结构</a:t>
            </a:r>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15</a:t>
            </a:fld>
            <a:endParaRPr lang="zh-CN" altLang="en-US"/>
          </a:p>
        </p:txBody>
      </p:sp>
    </p:spTree>
    <p:extLst>
      <p:ext uri="{BB962C8B-B14F-4D97-AF65-F5344CB8AC3E}">
        <p14:creationId xmlns:p14="http://schemas.microsoft.com/office/powerpoint/2010/main" val="999207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具体的表示，包括字节数、字符集等，在不同环境不同语言中有所不同</a:t>
            </a:r>
            <a:endParaRPr lang="zh-CN" altLang="en-US" dirty="0"/>
          </a:p>
        </p:txBody>
      </p:sp>
      <p:sp>
        <p:nvSpPr>
          <p:cNvPr id="4" name="灯片编号占位符 3"/>
          <p:cNvSpPr>
            <a:spLocks noGrp="1"/>
          </p:cNvSpPr>
          <p:nvPr>
            <p:ph type="sldNum" sz="quarter" idx="10"/>
          </p:nvPr>
        </p:nvSpPr>
        <p:spPr/>
        <p:txBody>
          <a:bodyPr/>
          <a:lstStyle/>
          <a:p>
            <a:fld id="{5986A053-E3E0-41CC-8CC4-B2D8AE2657CD}" type="slidenum">
              <a:rPr lang="zh-CN" altLang="en-US" smtClean="0"/>
              <a:t>19</a:t>
            </a:fld>
            <a:endParaRPr lang="zh-CN" altLang="en-US"/>
          </a:p>
        </p:txBody>
      </p:sp>
    </p:spTree>
    <p:extLst>
      <p:ext uri="{BB962C8B-B14F-4D97-AF65-F5344CB8AC3E}">
        <p14:creationId xmlns:p14="http://schemas.microsoft.com/office/powerpoint/2010/main" val="2008656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mtClean="0"/>
              <a:t>5</a:t>
            </a:r>
            <a:r>
              <a:rPr lang="zh-CN" altLang="en-US" smtClean="0"/>
              <a:t>个元素构成的线性表的一种链式存储结构。</a:t>
            </a:r>
            <a:endParaRPr lang="zh-CN" altLang="en-US"/>
          </a:p>
        </p:txBody>
      </p:sp>
      <p:sp>
        <p:nvSpPr>
          <p:cNvPr id="4" name="灯片编号占位符 3"/>
          <p:cNvSpPr>
            <a:spLocks noGrp="1"/>
          </p:cNvSpPr>
          <p:nvPr>
            <p:ph type="sldNum" sz="quarter" idx="10"/>
          </p:nvPr>
        </p:nvSpPr>
        <p:spPr/>
        <p:txBody>
          <a:bodyPr/>
          <a:lstStyle/>
          <a:p>
            <a:fld id="{388B028E-FB7B-4D5A-8FDF-AD5C5E67CB07}" type="slidenum">
              <a:rPr lang="zh-CN" altLang="en-US" smtClean="0"/>
              <a:t>23</a:t>
            </a:fld>
            <a:endParaRPr lang="zh-CN" altLang="en-US"/>
          </a:p>
        </p:txBody>
      </p:sp>
    </p:spTree>
    <p:extLst>
      <p:ext uri="{BB962C8B-B14F-4D97-AF65-F5344CB8AC3E}">
        <p14:creationId xmlns:p14="http://schemas.microsoft.com/office/powerpoint/2010/main" val="2973226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685800"/>
            <a:ext cx="54864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8B028E-FB7B-4D5A-8FDF-AD5C5E67CB07}" type="slidenum">
              <a:rPr lang="zh-CN" altLang="en-US" smtClean="0"/>
              <a:t>33</a:t>
            </a:fld>
            <a:endParaRPr lang="zh-CN" altLang="en-US"/>
          </a:p>
        </p:txBody>
      </p:sp>
    </p:spTree>
    <p:extLst>
      <p:ext uri="{BB962C8B-B14F-4D97-AF65-F5344CB8AC3E}">
        <p14:creationId xmlns:p14="http://schemas.microsoft.com/office/powerpoint/2010/main" val="4167158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8B028E-FB7B-4D5A-8FDF-AD5C5E67CB07}" type="slidenum">
              <a:rPr lang="zh-CN" altLang="en-US" smtClean="0"/>
              <a:t>37</a:t>
            </a:fld>
            <a:endParaRPr lang="zh-CN" altLang="en-US"/>
          </a:p>
        </p:txBody>
      </p:sp>
    </p:spTree>
    <p:extLst>
      <p:ext uri="{BB962C8B-B14F-4D97-AF65-F5344CB8AC3E}">
        <p14:creationId xmlns:p14="http://schemas.microsoft.com/office/powerpoint/2010/main" val="42803748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Rectangle 17"/>
          <p:cNvSpPr>
            <a:spLocks noChangeArrowheads="1"/>
          </p:cNvSpPr>
          <p:nvPr/>
        </p:nvSpPr>
        <p:spPr bwMode="white">
          <a:xfrm>
            <a:off x="0" y="5292"/>
            <a:ext cx="9144000" cy="2455333"/>
          </a:xfrm>
          <a:prstGeom prst="rect">
            <a:avLst/>
          </a:prstGeom>
          <a:solidFill>
            <a:srgbClr val="1F5281"/>
          </a:solidFill>
          <a:ln w="9525">
            <a:noFill/>
            <a:miter lim="800000"/>
            <a:headEnd/>
            <a:tailEnd/>
          </a:ln>
          <a:effectLst/>
        </p:spPr>
        <p:txBody>
          <a:bodyPr wrap="none" anchor="ctr"/>
          <a:lstStyle/>
          <a:p>
            <a:pPr>
              <a:defRPr/>
            </a:pPr>
            <a:endParaRPr lang="zh-CN" altLang="en-US">
              <a:ea typeface="宋体" pitchFamily="2" charset="-122"/>
            </a:endParaRPr>
          </a:p>
        </p:txBody>
      </p:sp>
      <p:sp>
        <p:nvSpPr>
          <p:cNvPr id="3" name="Freeform 21"/>
          <p:cNvSpPr>
            <a:spLocks/>
          </p:cNvSpPr>
          <p:nvPr/>
        </p:nvSpPr>
        <p:spPr bwMode="gray">
          <a:xfrm>
            <a:off x="-14288" y="1609990"/>
            <a:ext cx="9158288" cy="2088885"/>
          </a:xfrm>
          <a:custGeom>
            <a:avLst/>
            <a:gdLst/>
            <a:ahLst/>
            <a:cxnLst>
              <a:cxn ang="0">
                <a:pos x="0" y="465"/>
              </a:cxn>
              <a:cxn ang="0">
                <a:pos x="2916" y="18"/>
              </a:cxn>
              <a:cxn ang="0">
                <a:pos x="5769" y="475"/>
              </a:cxn>
              <a:cxn ang="0">
                <a:pos x="5766" y="1579"/>
              </a:cxn>
              <a:cxn ang="0">
                <a:pos x="6" y="1579"/>
              </a:cxn>
              <a:cxn ang="0">
                <a:pos x="0" y="465"/>
              </a:cxn>
            </a:cxnLst>
            <a:rect l="0" t="0" r="r" b="b"/>
            <a:pathLst>
              <a:path w="5769" h="1579">
                <a:moveTo>
                  <a:pt x="0" y="465"/>
                </a:moveTo>
                <a:cubicBezTo>
                  <a:pt x="722" y="228"/>
                  <a:pt x="1673" y="36"/>
                  <a:pt x="2916" y="18"/>
                </a:cubicBezTo>
                <a:cubicBezTo>
                  <a:pt x="4159" y="0"/>
                  <a:pt x="5348" y="247"/>
                  <a:pt x="5769" y="475"/>
                </a:cubicBezTo>
                <a:lnTo>
                  <a:pt x="5766" y="1579"/>
                </a:lnTo>
                <a:lnTo>
                  <a:pt x="6" y="1579"/>
                </a:lnTo>
                <a:lnTo>
                  <a:pt x="0" y="465"/>
                </a:lnTo>
                <a:close/>
              </a:path>
            </a:pathLst>
          </a:custGeom>
          <a:solidFill>
            <a:schemeClr val="tx1"/>
          </a:solidFill>
          <a:ln w="57150" cmpd="sng">
            <a:noFill/>
            <a:round/>
            <a:headEnd/>
            <a:tailEnd/>
          </a:ln>
          <a:effectLst/>
        </p:spPr>
        <p:txBody>
          <a:bodyPr/>
          <a:lstStyle/>
          <a:p>
            <a:pPr>
              <a:defRPr/>
            </a:pPr>
            <a:endParaRPr lang="zh-CN" altLang="en-US">
              <a:ea typeface="宋体" pitchFamily="2" charset="-122"/>
            </a:endParaRPr>
          </a:p>
        </p:txBody>
      </p:sp>
      <p:sp>
        <p:nvSpPr>
          <p:cNvPr id="4" name="Rectangle 18"/>
          <p:cNvSpPr>
            <a:spLocks noChangeArrowheads="1"/>
          </p:cNvSpPr>
          <p:nvPr/>
        </p:nvSpPr>
        <p:spPr bwMode="white">
          <a:xfrm>
            <a:off x="0" y="4111625"/>
            <a:ext cx="9163050" cy="1617928"/>
          </a:xfrm>
          <a:prstGeom prst="rect">
            <a:avLst/>
          </a:prstGeom>
          <a:solidFill>
            <a:srgbClr val="30A484"/>
          </a:solidFill>
          <a:ln w="9525">
            <a:noFill/>
            <a:miter lim="800000"/>
            <a:headEnd/>
            <a:tailEnd/>
          </a:ln>
          <a:effectLst/>
        </p:spPr>
        <p:txBody>
          <a:bodyPr wrap="none" anchor="ctr"/>
          <a:lstStyle/>
          <a:p>
            <a:pPr>
              <a:defRPr/>
            </a:pPr>
            <a:endParaRPr lang="zh-CN" altLang="en-US">
              <a:ea typeface="宋体" pitchFamily="2" charset="-122"/>
            </a:endParaRPr>
          </a:p>
        </p:txBody>
      </p:sp>
      <p:sp>
        <p:nvSpPr>
          <p:cNvPr id="5" name="Freeform 19" descr="108a"/>
          <p:cNvSpPr>
            <a:spLocks/>
          </p:cNvSpPr>
          <p:nvPr/>
        </p:nvSpPr>
        <p:spPr bwMode="gray">
          <a:xfrm>
            <a:off x="-4763" y="1705240"/>
            <a:ext cx="9148763" cy="2323042"/>
          </a:xfrm>
          <a:custGeom>
            <a:avLst/>
            <a:gdLst/>
            <a:ahLst/>
            <a:cxnLst>
              <a:cxn ang="0">
                <a:pos x="0" y="586"/>
              </a:cxn>
              <a:cxn ang="0">
                <a:pos x="2929" y="18"/>
              </a:cxn>
              <a:cxn ang="0">
                <a:pos x="5763" y="593"/>
              </a:cxn>
              <a:cxn ang="0">
                <a:pos x="5763" y="1756"/>
              </a:cxn>
              <a:cxn ang="0">
                <a:pos x="0" y="1752"/>
              </a:cxn>
              <a:cxn ang="0">
                <a:pos x="0" y="586"/>
              </a:cxn>
            </a:cxnLst>
            <a:rect l="0" t="0" r="r" b="b"/>
            <a:pathLst>
              <a:path w="5763" h="1756">
                <a:moveTo>
                  <a:pt x="0" y="586"/>
                </a:moveTo>
                <a:cubicBezTo>
                  <a:pt x="693" y="340"/>
                  <a:pt x="1521" y="0"/>
                  <a:pt x="2929" y="18"/>
                </a:cubicBezTo>
                <a:cubicBezTo>
                  <a:pt x="4337" y="36"/>
                  <a:pt x="5292" y="322"/>
                  <a:pt x="5763" y="593"/>
                </a:cubicBezTo>
                <a:lnTo>
                  <a:pt x="5763" y="1756"/>
                </a:lnTo>
                <a:lnTo>
                  <a:pt x="0" y="1752"/>
                </a:lnTo>
                <a:lnTo>
                  <a:pt x="0" y="586"/>
                </a:lnTo>
                <a:close/>
              </a:path>
            </a:pathLst>
          </a:custGeom>
          <a:blipFill dpi="0" rotWithShape="1">
            <a:blip r:embed="rId2" cstate="print"/>
            <a:srcRect/>
            <a:stretch>
              <a:fillRect/>
            </a:stretch>
          </a:blipFill>
          <a:ln w="57150" cmpd="sng">
            <a:noFill/>
            <a:round/>
            <a:headEnd/>
            <a:tailEnd/>
          </a:ln>
          <a:effectLst/>
        </p:spPr>
        <p:txBody>
          <a:bodyPr/>
          <a:lstStyle/>
          <a:p>
            <a:pPr>
              <a:defRPr/>
            </a:pPr>
            <a:endParaRPr lang="zh-CN" altLang="en-US">
              <a:ea typeface="宋体" pitchFamily="2" charset="-122"/>
            </a:endParaRPr>
          </a:p>
        </p:txBody>
      </p:sp>
      <p:sp>
        <p:nvSpPr>
          <p:cNvPr id="6" name="Rectangle 20"/>
          <p:cNvSpPr>
            <a:spLocks noChangeArrowheads="1"/>
          </p:cNvSpPr>
          <p:nvPr/>
        </p:nvSpPr>
        <p:spPr bwMode="gray">
          <a:xfrm>
            <a:off x="0" y="4021667"/>
            <a:ext cx="9156700" cy="140229"/>
          </a:xfrm>
          <a:prstGeom prst="rect">
            <a:avLst/>
          </a:prstGeom>
          <a:gradFill rotWithShape="1">
            <a:gsLst>
              <a:gs pos="0">
                <a:srgbClr val="30A484"/>
              </a:gs>
              <a:gs pos="100000">
                <a:srgbClr val="30A484">
                  <a:gamma/>
                  <a:shade val="46275"/>
                  <a:invGamma/>
                </a:srgbClr>
              </a:gs>
            </a:gsLst>
            <a:lin ang="5400000" scaled="1"/>
          </a:gradFill>
          <a:ln w="9525">
            <a:noFill/>
            <a:miter lim="800000"/>
            <a:headEnd/>
            <a:tailEnd/>
          </a:ln>
          <a:effectLst/>
        </p:spPr>
        <p:txBody>
          <a:bodyPr wrap="none" anchor="ctr"/>
          <a:lstStyle/>
          <a:p>
            <a:pPr>
              <a:defRPr/>
            </a:pPr>
            <a:endParaRPr lang="zh-CN" altLang="en-US">
              <a:ea typeface="宋体" pitchFamily="2" charset="-122"/>
            </a:endParaRPr>
          </a:p>
        </p:txBody>
      </p:sp>
    </p:spTree>
    <p:extLst>
      <p:ext uri="{BB962C8B-B14F-4D97-AF65-F5344CB8AC3E}">
        <p14:creationId xmlns:p14="http://schemas.microsoft.com/office/powerpoint/2010/main" val="407981896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ln>
            <a:noFill/>
          </a:ln>
        </p:spPr>
        <p:txBody>
          <a:bodyPr/>
          <a:lstStyle>
            <a:lvl1pPr>
              <a:buClrTx/>
              <a:defRPr sz="2200">
                <a:solidFill>
                  <a:srgbClr val="000000"/>
                </a:solidFill>
              </a:defRPr>
            </a:lvl1pPr>
            <a:lvl2pPr>
              <a:defRPr sz="2000">
                <a:solidFill>
                  <a:srgbClr val="000000"/>
                </a:solidFill>
              </a:defRPr>
            </a:lvl2pPr>
            <a:lvl3pPr>
              <a:defRPr sz="2000">
                <a:solidFill>
                  <a:srgbClr val="000000"/>
                </a:solidFill>
              </a:defRPr>
            </a:lvl3pPr>
          </a:lstStyle>
          <a:p>
            <a:pPr lvl="0"/>
            <a:r>
              <a:rPr lang="zh-CN" altLang="en-US" smtClean="0"/>
              <a:t>单击此处编辑母版文本样式</a:t>
            </a:r>
          </a:p>
          <a:p>
            <a:pPr lvl="1"/>
            <a:r>
              <a:rPr lang="zh-CN" altLang="en-US" smtClean="0"/>
              <a:t>第二级</a:t>
            </a:r>
          </a:p>
          <a:p>
            <a:pPr lvl="2"/>
            <a:r>
              <a:rPr lang="zh-CN" altLang="en-US" smtClean="0"/>
              <a:t>第三级</a:t>
            </a:r>
          </a:p>
        </p:txBody>
      </p:sp>
      <p:sp>
        <p:nvSpPr>
          <p:cNvPr id="4" name="TextBox 3"/>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8148237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TextBox 3"/>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41559417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a:prstGeom prst="rect">
            <a:avLst/>
          </a:prstGeom>
        </p:spPr>
        <p:txBody>
          <a:bodyPr/>
          <a:lstStyle>
            <a:lvl1pPr>
              <a:defRPr>
                <a:solidFill>
                  <a:srgbClr val="000000"/>
                </a:solidFill>
              </a:defRPr>
            </a:lvl1pPr>
          </a:lstStyle>
          <a:p>
            <a:r>
              <a:rPr lang="zh-CN" altLang="en-US" smtClean="0"/>
              <a:t>单击此处编辑母版标题样式</a:t>
            </a:r>
            <a:endParaRPr lang="zh-CN" altLang="en-US"/>
          </a:p>
        </p:txBody>
      </p:sp>
      <p:sp>
        <p:nvSpPr>
          <p:cNvPr id="3" name="TextBox 2"/>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30892398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TextBox 1"/>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202689336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cSld name="5_标题幻灯片">
    <p:spTree>
      <p:nvGrpSpPr>
        <p:cNvPr id="1" name=""/>
        <p:cNvGrpSpPr/>
        <p:nvPr/>
      </p:nvGrpSpPr>
      <p:grpSpPr>
        <a:xfrm>
          <a:off x="0" y="0"/>
          <a:ext cx="0" cy="0"/>
          <a:chOff x="0" y="0"/>
          <a:chExt cx="0" cy="0"/>
        </a:xfrm>
      </p:grpSpPr>
      <p:sp>
        <p:nvSpPr>
          <p:cNvPr id="16" name="标题 1"/>
          <p:cNvSpPr>
            <a:spLocks noGrp="1"/>
          </p:cNvSpPr>
          <p:nvPr>
            <p:ph type="title"/>
          </p:nvPr>
        </p:nvSpPr>
        <p:spPr>
          <a:xfrm>
            <a:off x="971601" y="1770044"/>
            <a:ext cx="7594059" cy="1791339"/>
          </a:xfrm>
          <a:prstGeom prst="rect">
            <a:avLst/>
          </a:prstGeom>
          <a:noFill/>
        </p:spPr>
        <p:txBody>
          <a:bodyPr>
            <a:normAutofit/>
          </a:bodyPr>
          <a:lstStyle>
            <a:lvl1pPr algn="ctr">
              <a:defRPr sz="3600" b="0" baseline="0">
                <a:solidFill>
                  <a:srgbClr val="0000FF"/>
                </a:solidFill>
                <a:effectLst/>
                <a:latin typeface="黑体" panose="02010609060101010101" pitchFamily="49" charset="-122"/>
                <a:ea typeface="黑体" panose="02010609060101010101" pitchFamily="49" charset="-122"/>
              </a:defRPr>
            </a:lvl1pPr>
          </a:lstStyle>
          <a:p>
            <a:r>
              <a:rPr lang="zh-CN" altLang="en-US" smtClean="0"/>
              <a:t>单击此处编辑母版标题样式</a:t>
            </a:r>
            <a:endParaRPr lang="zh-CN" altLang="en-US" dirty="0"/>
          </a:p>
        </p:txBody>
      </p:sp>
      <p:sp>
        <p:nvSpPr>
          <p:cNvPr id="3" name="TextBox 2"/>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8396322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a:xfrm>
            <a:off x="683568" y="1129308"/>
            <a:ext cx="8053659" cy="4055893"/>
          </a:xfrm>
        </p:spPr>
        <p:txBody>
          <a:bodyPr>
            <a:normAutofit/>
          </a:bodyPr>
          <a:lstStyle>
            <a:lvl1pPr algn="just">
              <a:spcBef>
                <a:spcPts val="600"/>
              </a:spcBef>
              <a:spcAft>
                <a:spcPts val="600"/>
              </a:spcAft>
              <a:defRPr sz="2200" b="1" baseline="0">
                <a:solidFill>
                  <a:srgbClr val="000000"/>
                </a:solidFill>
                <a:effectLst/>
                <a:latin typeface="Calibri" panose="020F0502020204030204" pitchFamily="34" charset="0"/>
              </a:defRPr>
            </a:lvl1pPr>
            <a:lvl2pPr algn="just">
              <a:spcBef>
                <a:spcPts val="600"/>
              </a:spcBef>
              <a:spcAft>
                <a:spcPts val="600"/>
              </a:spcAft>
              <a:defRPr sz="2000" b="0" baseline="0">
                <a:solidFill>
                  <a:srgbClr val="000000"/>
                </a:solidFill>
                <a:effectLst/>
                <a:latin typeface="+mn-lt"/>
              </a:defRPr>
            </a:lvl2pPr>
            <a:lvl3pPr algn="just">
              <a:spcBef>
                <a:spcPts val="600"/>
              </a:spcBef>
              <a:spcAft>
                <a:spcPts val="600"/>
              </a:spcAft>
              <a:defRPr sz="2000" b="0" baseline="0">
                <a:solidFill>
                  <a:srgbClr val="000000"/>
                </a:solidFill>
                <a:effectLst/>
                <a:latin typeface="Cambria" panose="02040503050406030204" pitchFamily="18" charset="0"/>
              </a:defRPr>
            </a:lvl3pPr>
            <a:lvl4pPr algn="just">
              <a:spcBef>
                <a:spcPts val="600"/>
              </a:spcBef>
              <a:spcAft>
                <a:spcPts val="600"/>
              </a:spcAft>
              <a:defRPr b="0" baseline="0">
                <a:solidFill>
                  <a:srgbClr val="000000"/>
                </a:solidFill>
                <a:effectLst/>
                <a:latin typeface="Cambria" panose="02040503050406030204" pitchFamily="18" charset="0"/>
              </a:defRPr>
            </a:lvl4pPr>
            <a:lvl5pPr algn="just">
              <a:spcBef>
                <a:spcPts val="600"/>
              </a:spcBef>
              <a:spcAft>
                <a:spcPts val="600"/>
              </a:spcAft>
              <a:defRPr b="0" baseline="0">
                <a:solidFill>
                  <a:srgbClr val="000000"/>
                </a:solidFill>
                <a:effectLst/>
                <a:latin typeface="Cambria" panose="02040503050406030204" pitchFamily="18" charset="0"/>
              </a:defRPr>
            </a:lvl5pPr>
          </a:lstStyle>
          <a:p>
            <a:pPr lvl="0"/>
            <a:r>
              <a:rPr lang="zh-CN" altLang="en-US" dirty="0" smtClean="0"/>
              <a:t>单击此处编辑母版文本样式</a:t>
            </a:r>
          </a:p>
          <a:p>
            <a:pPr lvl="1"/>
            <a:r>
              <a:rPr lang="zh-CN" altLang="en-US" dirty="0" smtClean="0"/>
              <a:t>第二级</a:t>
            </a:r>
          </a:p>
          <a:p>
            <a:pPr lvl="2"/>
            <a:r>
              <a:rPr lang="zh-CN" altLang="en-US" smtClean="0"/>
              <a:t>第三级</a:t>
            </a:r>
            <a:endParaRPr lang="zh-CN" altLang="en-US" dirty="0" smtClean="0"/>
          </a:p>
        </p:txBody>
      </p:sp>
      <p:sp>
        <p:nvSpPr>
          <p:cNvPr id="16" name="标题 1"/>
          <p:cNvSpPr>
            <a:spLocks noGrp="1"/>
          </p:cNvSpPr>
          <p:nvPr>
            <p:ph type="title"/>
          </p:nvPr>
        </p:nvSpPr>
        <p:spPr>
          <a:xfrm>
            <a:off x="1107969" y="156946"/>
            <a:ext cx="7676104" cy="540314"/>
          </a:xfrm>
          <a:prstGeom prst="rect">
            <a:avLst/>
          </a:prstGeom>
          <a:noFill/>
        </p:spPr>
        <p:txBody>
          <a:bodyPr>
            <a:normAutofit/>
          </a:bodyPr>
          <a:lstStyle>
            <a:lvl1pPr algn="l">
              <a:defRPr sz="3600" b="0" baseline="0">
                <a:solidFill>
                  <a:schemeClr val="bg1">
                    <a:lumMod val="95000"/>
                  </a:schemeClr>
                </a:solidFill>
                <a:effectLst/>
                <a:latin typeface="Calibri" panose="020F0502020204030204" pitchFamily="34" charset="0"/>
                <a:ea typeface="黑体" panose="02010609060101010101" pitchFamily="49" charset="-122"/>
              </a:defRPr>
            </a:lvl1pPr>
          </a:lstStyle>
          <a:p>
            <a:r>
              <a:rPr lang="zh-CN" altLang="en-US" dirty="0" smtClean="0"/>
              <a:t>单击此处编辑母版标题样式</a:t>
            </a:r>
            <a:endParaRPr lang="zh-CN" altLang="en-US" dirty="0"/>
          </a:p>
        </p:txBody>
      </p:sp>
      <p:sp>
        <p:nvSpPr>
          <p:cNvPr id="5" name="TextBox 4"/>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extLst>
      <p:ext uri="{BB962C8B-B14F-4D97-AF65-F5344CB8AC3E}">
        <p14:creationId xmlns:p14="http://schemas.microsoft.com/office/powerpoint/2010/main" val="17835568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15"/>
          <p:cNvGraphicFramePr>
            <a:graphicFrameLocks noChangeAspect="1"/>
          </p:cNvGraphicFramePr>
          <p:nvPr/>
        </p:nvGraphicFramePr>
        <p:xfrm>
          <a:off x="0" y="206375"/>
          <a:ext cx="9144000" cy="963083"/>
        </p:xfrm>
        <a:graphic>
          <a:graphicData uri="http://schemas.openxmlformats.org/presentationml/2006/ole">
            <mc:AlternateContent xmlns:mc="http://schemas.openxmlformats.org/markup-compatibility/2006">
              <mc:Choice xmlns:v="urn:schemas-microsoft-com:vml" Requires="v">
                <p:oleObj spid="_x0000_s1063" name="Image" r:id="rId10" imgW="6311111" imgH="1155148" progId="Photoshop.Image.6">
                  <p:embed/>
                </p:oleObj>
              </mc:Choice>
              <mc:Fallback>
                <p:oleObj name="Image" r:id="rId10" imgW="6311111" imgH="1155148" progId="Photoshop.Image.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206375"/>
                        <a:ext cx="9144000" cy="963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0" name="Rectangle 16"/>
          <p:cNvSpPr>
            <a:spLocks noChangeArrowheads="1"/>
          </p:cNvSpPr>
          <p:nvPr/>
        </p:nvSpPr>
        <p:spPr bwMode="ltGray">
          <a:xfrm>
            <a:off x="0" y="5437188"/>
            <a:ext cx="9144000" cy="277813"/>
          </a:xfrm>
          <a:prstGeom prst="rect">
            <a:avLst/>
          </a:prstGeom>
          <a:solidFill>
            <a:srgbClr val="30A383"/>
          </a:solidFill>
          <a:ln w="9525">
            <a:noFill/>
            <a:miter lim="800000"/>
            <a:headEnd/>
            <a:tailEnd/>
          </a:ln>
          <a:effectLst/>
        </p:spPr>
        <p:txBody>
          <a:bodyPr wrap="none" anchor="ctr"/>
          <a:lstStyle/>
          <a:p>
            <a:pPr>
              <a:defRPr/>
            </a:pPr>
            <a:endParaRPr lang="zh-CN" altLang="en-US">
              <a:ea typeface="宋体" pitchFamily="2" charset="-122"/>
            </a:endParaRPr>
          </a:p>
        </p:txBody>
      </p:sp>
      <p:sp>
        <p:nvSpPr>
          <p:cNvPr id="1041" name="Rectangle 17"/>
          <p:cNvSpPr>
            <a:spLocks noChangeArrowheads="1"/>
          </p:cNvSpPr>
          <p:nvPr/>
        </p:nvSpPr>
        <p:spPr bwMode="white">
          <a:xfrm>
            <a:off x="0" y="0"/>
            <a:ext cx="9144000" cy="201083"/>
          </a:xfrm>
          <a:prstGeom prst="rect">
            <a:avLst/>
          </a:prstGeom>
          <a:solidFill>
            <a:srgbClr val="1F5281"/>
          </a:solidFill>
          <a:ln w="9525">
            <a:noFill/>
            <a:miter lim="800000"/>
            <a:headEnd/>
            <a:tailEnd/>
          </a:ln>
          <a:effectLst/>
        </p:spPr>
        <p:txBody>
          <a:bodyPr wrap="none" anchor="ctr"/>
          <a:lstStyle/>
          <a:p>
            <a:pPr algn="ctr">
              <a:defRPr/>
            </a:pPr>
            <a:endParaRPr lang="zh-CN" altLang="en-US">
              <a:ea typeface="宋体" pitchFamily="2" charset="-122"/>
            </a:endParaRPr>
          </a:p>
        </p:txBody>
      </p:sp>
      <p:sp>
        <p:nvSpPr>
          <p:cNvPr id="1042" name="Freeform 18"/>
          <p:cNvSpPr>
            <a:spLocks/>
          </p:cNvSpPr>
          <p:nvPr/>
        </p:nvSpPr>
        <p:spPr bwMode="white">
          <a:xfrm>
            <a:off x="3176" y="803011"/>
            <a:ext cx="9140825" cy="384968"/>
          </a:xfrm>
          <a:custGeom>
            <a:avLst/>
            <a:gdLst/>
            <a:ahLst/>
            <a:cxnLst>
              <a:cxn ang="0">
                <a:pos x="0" y="290"/>
              </a:cxn>
              <a:cxn ang="0">
                <a:pos x="1" y="193"/>
              </a:cxn>
              <a:cxn ang="0">
                <a:pos x="1833" y="25"/>
              </a:cxn>
              <a:cxn ang="0">
                <a:pos x="3966" y="41"/>
              </a:cxn>
              <a:cxn ang="0">
                <a:pos x="5760" y="184"/>
              </a:cxn>
              <a:cxn ang="0">
                <a:pos x="5764" y="291"/>
              </a:cxn>
              <a:cxn ang="0">
                <a:pos x="0" y="290"/>
              </a:cxn>
            </a:cxnLst>
            <a:rect l="0" t="0" r="r" b="b"/>
            <a:pathLst>
              <a:path w="5764" h="291">
                <a:moveTo>
                  <a:pt x="0" y="290"/>
                </a:moveTo>
                <a:lnTo>
                  <a:pt x="1" y="193"/>
                </a:lnTo>
                <a:cubicBezTo>
                  <a:pt x="305" y="150"/>
                  <a:pt x="1172" y="50"/>
                  <a:pt x="1833" y="25"/>
                </a:cubicBezTo>
                <a:cubicBezTo>
                  <a:pt x="2494" y="0"/>
                  <a:pt x="3312" y="15"/>
                  <a:pt x="3966" y="41"/>
                </a:cubicBezTo>
                <a:cubicBezTo>
                  <a:pt x="4620" y="68"/>
                  <a:pt x="5460" y="142"/>
                  <a:pt x="5760" y="184"/>
                </a:cubicBezTo>
                <a:lnTo>
                  <a:pt x="5764" y="291"/>
                </a:lnTo>
                <a:lnTo>
                  <a:pt x="0" y="290"/>
                </a:lnTo>
                <a:close/>
              </a:path>
            </a:pathLst>
          </a:custGeom>
          <a:solidFill>
            <a:schemeClr val="bg1"/>
          </a:solidFill>
          <a:ln w="9525">
            <a:noFill/>
            <a:round/>
            <a:headEnd/>
            <a:tailEnd/>
          </a:ln>
          <a:effectLst/>
        </p:spPr>
        <p:txBody>
          <a:bodyPr/>
          <a:lstStyle/>
          <a:p>
            <a:pPr>
              <a:defRPr/>
            </a:pPr>
            <a:endParaRPr lang="zh-CN" altLang="en-US">
              <a:ea typeface="宋体" pitchFamily="2" charset="-122"/>
            </a:endParaRPr>
          </a:p>
        </p:txBody>
      </p:sp>
      <p:sp>
        <p:nvSpPr>
          <p:cNvPr id="1031" name="Rectangle 3"/>
          <p:cNvSpPr>
            <a:spLocks noGrp="1" noChangeArrowheads="1"/>
          </p:cNvSpPr>
          <p:nvPr>
            <p:ph type="body" idx="1"/>
          </p:nvPr>
        </p:nvSpPr>
        <p:spPr bwMode="auto">
          <a:xfrm>
            <a:off x="457200" y="1161521"/>
            <a:ext cx="8229600" cy="410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7" name="TextBox 6"/>
          <p:cNvSpPr txBox="1"/>
          <p:nvPr userDrawn="1"/>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7" r:id="rId4"/>
    <p:sldLayoutId id="2147483678" r:id="rId5"/>
    <p:sldLayoutId id="2147483684" r:id="rId6"/>
    <p:sldLayoutId id="2147483685" r:id="rId7"/>
  </p:sldLayoutIdLst>
  <p:timing>
    <p:tnLst>
      <p:par>
        <p:cTn id="1" dur="indefinite" restart="never" nodeType="tmRoot"/>
      </p:par>
    </p:tnLst>
  </p:timing>
  <p:hf hdr="0" dt="0"/>
  <p:txStyles>
    <p:titleStyle>
      <a:lvl1pPr algn="ctr" rtl="0" eaLnBrk="1" fontAlgn="base" hangingPunct="1">
        <a:spcBef>
          <a:spcPct val="0"/>
        </a:spcBef>
        <a:spcAft>
          <a:spcPct val="0"/>
        </a:spcAft>
        <a:defRPr sz="2800">
          <a:solidFill>
            <a:schemeClr val="bg1"/>
          </a:solidFill>
          <a:latin typeface="+mj-lt"/>
          <a:ea typeface="+mj-ea"/>
          <a:cs typeface="+mj-cs"/>
        </a:defRPr>
      </a:lvl1pPr>
      <a:lvl2pPr algn="ctr" rtl="0" eaLnBrk="1" fontAlgn="base" hangingPunct="1">
        <a:spcBef>
          <a:spcPct val="0"/>
        </a:spcBef>
        <a:spcAft>
          <a:spcPct val="0"/>
        </a:spcAft>
        <a:defRPr sz="2800">
          <a:solidFill>
            <a:schemeClr val="bg1"/>
          </a:solidFill>
          <a:latin typeface="Verdana" pitchFamily="34" charset="0"/>
        </a:defRPr>
      </a:lvl2pPr>
      <a:lvl3pPr algn="ctr" rtl="0" eaLnBrk="1" fontAlgn="base" hangingPunct="1">
        <a:spcBef>
          <a:spcPct val="0"/>
        </a:spcBef>
        <a:spcAft>
          <a:spcPct val="0"/>
        </a:spcAft>
        <a:defRPr sz="2800">
          <a:solidFill>
            <a:schemeClr val="bg1"/>
          </a:solidFill>
          <a:latin typeface="Verdana" pitchFamily="34" charset="0"/>
        </a:defRPr>
      </a:lvl3pPr>
      <a:lvl4pPr algn="ctr" rtl="0" eaLnBrk="1" fontAlgn="base" hangingPunct="1">
        <a:spcBef>
          <a:spcPct val="0"/>
        </a:spcBef>
        <a:spcAft>
          <a:spcPct val="0"/>
        </a:spcAft>
        <a:defRPr sz="2800">
          <a:solidFill>
            <a:schemeClr val="bg1"/>
          </a:solidFill>
          <a:latin typeface="Verdana" pitchFamily="34" charset="0"/>
        </a:defRPr>
      </a:lvl4pPr>
      <a:lvl5pPr algn="ctr" rtl="0" eaLnBrk="1" fontAlgn="base" hangingPunct="1">
        <a:spcBef>
          <a:spcPct val="0"/>
        </a:spcBef>
        <a:spcAft>
          <a:spcPct val="0"/>
        </a:spcAft>
        <a:defRPr sz="2800">
          <a:solidFill>
            <a:schemeClr val="bg1"/>
          </a:solidFill>
          <a:latin typeface="Verdana" pitchFamily="34" charset="0"/>
        </a:defRPr>
      </a:lvl5pPr>
      <a:lvl6pPr marL="457200" algn="ctr" rtl="0" eaLnBrk="1" fontAlgn="base" hangingPunct="1">
        <a:spcBef>
          <a:spcPct val="0"/>
        </a:spcBef>
        <a:spcAft>
          <a:spcPct val="0"/>
        </a:spcAft>
        <a:defRPr sz="2800">
          <a:solidFill>
            <a:schemeClr val="bg1"/>
          </a:solidFill>
          <a:latin typeface="Verdana" pitchFamily="34" charset="0"/>
        </a:defRPr>
      </a:lvl6pPr>
      <a:lvl7pPr marL="914400" algn="ctr" rtl="0" eaLnBrk="1" fontAlgn="base" hangingPunct="1">
        <a:spcBef>
          <a:spcPct val="0"/>
        </a:spcBef>
        <a:spcAft>
          <a:spcPct val="0"/>
        </a:spcAft>
        <a:defRPr sz="2800">
          <a:solidFill>
            <a:schemeClr val="bg1"/>
          </a:solidFill>
          <a:latin typeface="Verdana" pitchFamily="34" charset="0"/>
        </a:defRPr>
      </a:lvl7pPr>
      <a:lvl8pPr marL="1371600" algn="ctr" rtl="0" eaLnBrk="1" fontAlgn="base" hangingPunct="1">
        <a:spcBef>
          <a:spcPct val="0"/>
        </a:spcBef>
        <a:spcAft>
          <a:spcPct val="0"/>
        </a:spcAft>
        <a:defRPr sz="2800">
          <a:solidFill>
            <a:schemeClr val="bg1"/>
          </a:solidFill>
          <a:latin typeface="Verdana" pitchFamily="34" charset="0"/>
        </a:defRPr>
      </a:lvl8pPr>
      <a:lvl9pPr marL="1828800" algn="ctr" rtl="0" eaLnBrk="1" fontAlgn="base" hangingPunct="1">
        <a:spcBef>
          <a:spcPct val="0"/>
        </a:spcBef>
        <a:spcAft>
          <a:spcPct val="0"/>
        </a:spcAft>
        <a:defRPr sz="2800">
          <a:solidFill>
            <a:schemeClr val="bg1"/>
          </a:solidFill>
          <a:latin typeface="Verdana" pitchFamily="34" charset="0"/>
        </a:defRPr>
      </a:lvl9pPr>
    </p:titleStyle>
    <p:bodyStyle>
      <a:lvl1pPr marL="342900" indent="-342900" algn="l" rtl="0" eaLnBrk="1" fontAlgn="base" hangingPunct="1">
        <a:spcBef>
          <a:spcPct val="20000"/>
        </a:spcBef>
        <a:spcAft>
          <a:spcPct val="0"/>
        </a:spcAft>
        <a:buClr>
          <a:schemeClr val="hlink"/>
        </a:buClr>
        <a:buFont typeface="Wingdings" pitchFamily="2" charset="2"/>
        <a:buChar char="v"/>
        <a:defRPr sz="2800" b="1">
          <a:solidFill>
            <a:srgbClr val="1481B8"/>
          </a:solidFill>
          <a:latin typeface="+mn-lt"/>
          <a:ea typeface="+mn-ea"/>
          <a:cs typeface="+mn-cs"/>
        </a:defRPr>
      </a:lvl1pPr>
      <a:lvl2pPr marL="742950" indent="-285750" algn="l" rtl="0" eaLnBrk="1" fontAlgn="base" hangingPunct="1">
        <a:spcBef>
          <a:spcPct val="20000"/>
        </a:spcBef>
        <a:spcAft>
          <a:spcPct val="0"/>
        </a:spcAft>
        <a:buClr>
          <a:schemeClr val="accent1"/>
        </a:buClr>
        <a:buFont typeface="Wingdings" pitchFamily="2" charset="2"/>
        <a:buChar char="§"/>
        <a:defRPr sz="2800">
          <a:solidFill>
            <a:schemeClr val="tx1"/>
          </a:solidFill>
          <a:latin typeface="Arial" charset="0"/>
        </a:defRPr>
      </a:lvl2pPr>
      <a:lvl3pPr marL="1143000" indent="-228600" algn="l" rtl="0" eaLnBrk="1" fontAlgn="base" hangingPunct="1">
        <a:spcBef>
          <a:spcPct val="20000"/>
        </a:spcBef>
        <a:spcAft>
          <a:spcPct val="0"/>
        </a:spcAft>
        <a:buClr>
          <a:schemeClr val="tx1"/>
        </a:buClr>
        <a:buChar char="•"/>
        <a:defRPr sz="2400">
          <a:solidFill>
            <a:schemeClr val="tx1"/>
          </a:solidFill>
          <a:latin typeface="Arial" charset="0"/>
        </a:defRPr>
      </a:lvl3pPr>
      <a:lvl4pPr marL="1600200" indent="-228600" algn="l" rtl="0" eaLnBrk="1" fontAlgn="base" hangingPunct="1">
        <a:spcBef>
          <a:spcPct val="20000"/>
        </a:spcBef>
        <a:spcAft>
          <a:spcPct val="0"/>
        </a:spcAft>
        <a:buChar char="–"/>
        <a:defRPr sz="2000">
          <a:solidFill>
            <a:schemeClr val="tx1"/>
          </a:solidFill>
          <a:latin typeface="Arial" charset="0"/>
        </a:defRPr>
      </a:lvl4pPr>
      <a:lvl5pPr marL="2057400" indent="-228600" algn="l" rtl="0" eaLnBrk="1" fontAlgn="base" hangingPunct="1">
        <a:spcBef>
          <a:spcPct val="20000"/>
        </a:spcBef>
        <a:spcAft>
          <a:spcPct val="0"/>
        </a:spcAft>
        <a:buChar char="»"/>
        <a:defRPr sz="2000">
          <a:solidFill>
            <a:schemeClr val="tx1"/>
          </a:solidFill>
          <a:latin typeface="Arial"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10.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76.png"/><Relationship Id="rId9" Type="http://schemas.openxmlformats.org/officeDocument/2006/relationships/image" Target="../media/image28.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827584" y="4513684"/>
            <a:ext cx="7594600" cy="864096"/>
          </a:xfrm>
          <a:prstGeom prst="rect">
            <a:avLst/>
          </a:prstGeom>
        </p:spPr>
        <p:txBody>
          <a:bodyPr/>
          <a:lstStyle/>
          <a:p>
            <a:r>
              <a:rPr lang="zh-CN" altLang="en-US" sz="3600" smtClean="0">
                <a:solidFill>
                  <a:srgbClr val="000000"/>
                </a:solidFill>
              </a:rPr>
              <a:t>第</a:t>
            </a:r>
            <a:r>
              <a:rPr lang="en-US" altLang="zh-CN" sz="3600" smtClean="0">
                <a:solidFill>
                  <a:srgbClr val="000000"/>
                </a:solidFill>
              </a:rPr>
              <a:t>2</a:t>
            </a:r>
            <a:r>
              <a:rPr lang="zh-CN" altLang="en-US" sz="3600" smtClean="0">
                <a:solidFill>
                  <a:srgbClr val="000000"/>
                </a:solidFill>
              </a:rPr>
              <a:t>章 数据结构</a:t>
            </a:r>
            <a:r>
              <a:rPr lang="zh-CN" altLang="en-US" sz="3600">
                <a:solidFill>
                  <a:srgbClr val="000000"/>
                </a:solidFill>
              </a:rPr>
              <a:t>概述</a:t>
            </a:r>
            <a:endParaRPr lang="zh-CN" altLang="en-US" sz="3600" dirty="0">
              <a:solidFill>
                <a:srgbClr val="000000"/>
              </a:solidFill>
            </a:endParaRPr>
          </a:p>
        </p:txBody>
      </p:sp>
    </p:spTree>
    <p:extLst>
      <p:ext uri="{BB962C8B-B14F-4D97-AF65-F5344CB8AC3E}">
        <p14:creationId xmlns:p14="http://schemas.microsoft.com/office/powerpoint/2010/main" val="78639506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8" descr="C:\Users\zhangyhdell\AppData\Local\Microsoft\Windows\INetCache\IE\DE25BVB7\Location_dot_blue.svg[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8157" y="2659454"/>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96545" y="1325954"/>
            <a:ext cx="2159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11" descr="C:\Users\zhangyhdell\AppData\Local\Microsoft\Windows\INetCache\IE\4XTF6PC8\64px-Location_dot_cyan.svg[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5046" y="1367229"/>
            <a:ext cx="225425" cy="223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12" descr="C:\Users\zhangyhdell\AppData\Local\Microsoft\Windows\INetCache\IE\ISFWQVIR\768px-Location_dot_red.svg[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50557" y="2086367"/>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13" descr="C:\Users\zhangyhdell\AppData\Local\Microsoft\Windows\INetCache\IE\E7M8865E\Location_dot_purple.svg[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57137" y="1652142"/>
            <a:ext cx="615131" cy="61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14" descr="C:\Users\zhangyhdell\AppData\Local\Microsoft\Windows\INetCache\IE\TJGMUMEA\Yellow_Dot_by_DraGoth[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76095" y="2086367"/>
            <a:ext cx="417512"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16" descr="C:\Users\zhangyhdell\AppData\Local\Microsoft\Windows\INetCache\IE\7G5TQA02\1024px-Locator_Dot.svg[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09433" y="3308742"/>
            <a:ext cx="468313"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19" descr="C:\Users\zhangyhdell\AppData\Local\Microsoft\Windows\INetCache\IE\0DRD9SOZ\Location_dot_teal.svg[1].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664703" y="3686568"/>
            <a:ext cx="1427577" cy="1427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8595" y="4018354"/>
            <a:ext cx="2159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20357" y="4442218"/>
            <a:ext cx="21748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51413" y="4696010"/>
            <a:ext cx="21748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2782" y="4186629"/>
            <a:ext cx="217488"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23482" y="4404118"/>
            <a:ext cx="217488" cy="21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 name="椭圆 69"/>
          <p:cNvSpPr/>
          <p:nvPr/>
        </p:nvSpPr>
        <p:spPr>
          <a:xfrm>
            <a:off x="4346301" y="872267"/>
            <a:ext cx="4608512" cy="4608512"/>
          </a:xfrm>
          <a:prstGeom prst="ellipse">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 name="Picture 19" descr="C:\Users\zhangyhdell\AppData\Local\Microsoft\Windows\INetCache\IE\0DRD9SOZ\Location_dot_teal.svg[1].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4008" y="2613839"/>
            <a:ext cx="1237762" cy="123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10" descr="C:\Users\zhangyhdell\AppData\Local\Microsoft\Windows\INetCache\IE\DE25BVB7\Location_dot_blue.svg[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04457" y="4772615"/>
            <a:ext cx="215900" cy="21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8" name="直接连接符 77"/>
          <p:cNvCxnSpPr>
            <a:endCxn id="68" idx="1"/>
          </p:cNvCxnSpPr>
          <p:nvPr/>
        </p:nvCxnSpPr>
        <p:spPr>
          <a:xfrm>
            <a:off x="6401481" y="4146544"/>
            <a:ext cx="271301" cy="14882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69" idx="3"/>
            <a:endCxn id="66" idx="1"/>
          </p:cNvCxnSpPr>
          <p:nvPr/>
        </p:nvCxnSpPr>
        <p:spPr>
          <a:xfrm>
            <a:off x="6140970" y="4512862"/>
            <a:ext cx="179387" cy="381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H="1">
            <a:off x="6695579" y="4404118"/>
            <a:ext cx="73322" cy="31141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endCxn id="67" idx="1"/>
          </p:cNvCxnSpPr>
          <p:nvPr/>
        </p:nvCxnSpPr>
        <p:spPr>
          <a:xfrm flipV="1">
            <a:off x="6320357" y="4804754"/>
            <a:ext cx="231056" cy="7660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4917981" y="3322760"/>
            <a:ext cx="333746" cy="400110"/>
          </a:xfrm>
          <a:prstGeom prst="rect">
            <a:avLst/>
          </a:prstGeom>
          <a:noFill/>
        </p:spPr>
        <p:txBody>
          <a:bodyPr wrap="none" rtlCol="0">
            <a:spAutoFit/>
          </a:bodyPr>
          <a:lstStyle/>
          <a:p>
            <a:r>
              <a:rPr lang="en-US" altLang="zh-CN" sz="2000" smtClean="0"/>
              <a:t>A</a:t>
            </a:r>
            <a:endParaRPr lang="zh-CN" altLang="en-US" sz="2000"/>
          </a:p>
        </p:txBody>
      </p:sp>
      <p:sp>
        <p:nvSpPr>
          <p:cNvPr id="83" name="TextBox 82"/>
          <p:cNvSpPr txBox="1"/>
          <p:nvPr/>
        </p:nvSpPr>
        <p:spPr>
          <a:xfrm>
            <a:off x="6395149" y="3791584"/>
            <a:ext cx="333746" cy="400110"/>
          </a:xfrm>
          <a:prstGeom prst="rect">
            <a:avLst/>
          </a:prstGeom>
          <a:noFill/>
        </p:spPr>
        <p:txBody>
          <a:bodyPr wrap="none" rtlCol="0">
            <a:spAutoFit/>
          </a:bodyPr>
          <a:lstStyle/>
          <a:p>
            <a:r>
              <a:rPr lang="en-US" altLang="zh-CN" sz="2000" smtClean="0"/>
              <a:t>B</a:t>
            </a:r>
            <a:endParaRPr lang="zh-CN" altLang="en-US" sz="2000"/>
          </a:p>
        </p:txBody>
      </p:sp>
      <p:sp>
        <p:nvSpPr>
          <p:cNvPr id="5" name="椭圆 4"/>
          <p:cNvSpPr/>
          <p:nvPr/>
        </p:nvSpPr>
        <p:spPr>
          <a:xfrm>
            <a:off x="5391925" y="2960623"/>
            <a:ext cx="215900" cy="2159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椭圆 33"/>
          <p:cNvSpPr/>
          <p:nvPr/>
        </p:nvSpPr>
        <p:spPr>
          <a:xfrm>
            <a:off x="4898833" y="2852673"/>
            <a:ext cx="215900" cy="2159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椭圆 34"/>
          <p:cNvSpPr/>
          <p:nvPr/>
        </p:nvSpPr>
        <p:spPr>
          <a:xfrm>
            <a:off x="4777344" y="3214810"/>
            <a:ext cx="215900" cy="2159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椭圆 35"/>
          <p:cNvSpPr/>
          <p:nvPr/>
        </p:nvSpPr>
        <p:spPr>
          <a:xfrm>
            <a:off x="5132198" y="3160835"/>
            <a:ext cx="215900" cy="2159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椭圆 36"/>
          <p:cNvSpPr/>
          <p:nvPr/>
        </p:nvSpPr>
        <p:spPr>
          <a:xfrm>
            <a:off x="5290179" y="3376735"/>
            <a:ext cx="215900" cy="2159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文本占位符 6"/>
          <p:cNvSpPr>
            <a:spLocks noGrp="1"/>
          </p:cNvSpPr>
          <p:nvPr>
            <p:ph type="body" sz="quarter" idx="10"/>
          </p:nvPr>
        </p:nvSpPr>
        <p:spPr>
          <a:xfrm>
            <a:off x="395536" y="936307"/>
            <a:ext cx="3553553" cy="4055893"/>
          </a:xfrm>
        </p:spPr>
        <p:txBody>
          <a:bodyPr>
            <a:noAutofit/>
          </a:bodyPr>
          <a:lstStyle/>
          <a:p>
            <a:r>
              <a:rPr lang="zh-CN" altLang="en-US" sz="2000" dirty="0"/>
              <a:t>最外面的大圆圈表示数据这个大集合；</a:t>
            </a:r>
            <a:endParaRPr lang="en-US" altLang="zh-CN" sz="2000" dirty="0"/>
          </a:p>
          <a:p>
            <a:r>
              <a:rPr lang="zh-CN" altLang="en-US" sz="2000" dirty="0"/>
              <a:t>标识为</a:t>
            </a:r>
            <a:r>
              <a:rPr lang="en-US" sz="2000" dirty="0"/>
              <a:t>A</a:t>
            </a:r>
            <a:r>
              <a:rPr lang="zh-CN" altLang="en-US" sz="2000" dirty="0"/>
              <a:t>和</a:t>
            </a:r>
            <a:r>
              <a:rPr lang="en-US" sz="2000" dirty="0"/>
              <a:t>B</a:t>
            </a:r>
            <a:r>
              <a:rPr lang="zh-CN" altLang="en-US" sz="2000" dirty="0"/>
              <a:t>的两个圆圈分别表示</a:t>
            </a:r>
            <a:r>
              <a:rPr lang="en-US" sz="2000" dirty="0"/>
              <a:t>2</a:t>
            </a:r>
            <a:r>
              <a:rPr lang="zh-CN" altLang="en-US" sz="2000" dirty="0"/>
              <a:t>个数据对象集合；</a:t>
            </a:r>
            <a:endParaRPr lang="en-US" altLang="zh-CN" sz="2000" dirty="0"/>
          </a:p>
          <a:p>
            <a:r>
              <a:rPr lang="zh-CN" altLang="en-US" sz="2000" dirty="0"/>
              <a:t>除此之外的各圆圈表示各种不同大小的数据元素；</a:t>
            </a:r>
            <a:endParaRPr lang="en-US" altLang="zh-CN" sz="2000" dirty="0"/>
          </a:p>
          <a:p>
            <a:r>
              <a:rPr lang="zh-CN" altLang="en-US" sz="2000" smtClean="0"/>
              <a:t>数据</a:t>
            </a:r>
            <a:r>
              <a:rPr lang="zh-CN" altLang="en-US" sz="2000" dirty="0"/>
              <a:t>对象</a:t>
            </a:r>
            <a:r>
              <a:rPr lang="en-US" sz="2000" dirty="0"/>
              <a:t>A</a:t>
            </a:r>
            <a:r>
              <a:rPr lang="zh-CN" altLang="en-US" sz="2000" dirty="0"/>
              <a:t>、</a:t>
            </a:r>
            <a:r>
              <a:rPr lang="en-US" sz="2000" dirty="0"/>
              <a:t>B</a:t>
            </a:r>
            <a:r>
              <a:rPr lang="zh-CN" altLang="en-US" sz="2000" dirty="0"/>
              <a:t>中</a:t>
            </a:r>
            <a:r>
              <a:rPr lang="zh-CN" altLang="en-US" sz="2000"/>
              <a:t>分别</a:t>
            </a:r>
            <a:r>
              <a:rPr lang="zh-CN" altLang="en-US" sz="2000" smtClean="0"/>
              <a:t>包含若干相同</a:t>
            </a:r>
            <a:r>
              <a:rPr lang="zh-CN" altLang="en-US" sz="2000" dirty="0"/>
              <a:t>类型的数据</a:t>
            </a:r>
            <a:r>
              <a:rPr lang="zh-CN" altLang="en-US" sz="2000" dirty="0" smtClean="0"/>
              <a:t>元素</a:t>
            </a:r>
            <a:r>
              <a:rPr lang="zh-CN" altLang="en-US" sz="2000" dirty="0"/>
              <a:t>；</a:t>
            </a:r>
            <a:endParaRPr lang="en-US" altLang="zh-CN" sz="2000" dirty="0" smtClean="0"/>
          </a:p>
          <a:p>
            <a:r>
              <a:rPr lang="en-US" sz="2000" dirty="0" smtClean="0"/>
              <a:t>B</a:t>
            </a:r>
            <a:r>
              <a:rPr lang="zh-CN" altLang="en-US" sz="2000" dirty="0"/>
              <a:t>数据对象中的数据元素之间存在关系，即形成了一种数据结构。</a:t>
            </a:r>
            <a:endParaRPr lang="en-US" sz="2000" dirty="0"/>
          </a:p>
          <a:p>
            <a:endParaRPr lang="en-US" sz="2000" dirty="0"/>
          </a:p>
        </p:txBody>
      </p:sp>
      <p:sp>
        <p:nvSpPr>
          <p:cNvPr id="40" name="标题 2"/>
          <p:cNvSpPr>
            <a:spLocks noGrp="1"/>
          </p:cNvSpPr>
          <p:nvPr>
            <p:ph type="title"/>
          </p:nvPr>
        </p:nvSpPr>
        <p:spPr/>
        <p:txBody>
          <a:bodyPr>
            <a:normAutofit fontScale="90000"/>
          </a:bodyPr>
          <a:lstStyle/>
          <a:p>
            <a:pPr algn="l"/>
            <a:r>
              <a:rPr lang="zh-CN" altLang="en-US" dirty="0" smtClean="0"/>
              <a:t>数据的层次</a:t>
            </a:r>
            <a:endParaRPr lang="zh-CN" altLang="en-US" dirty="0"/>
          </a:p>
        </p:txBody>
      </p:sp>
    </p:spTree>
    <p:extLst>
      <p:ext uri="{BB962C8B-B14F-4D97-AF65-F5344CB8AC3E}">
        <p14:creationId xmlns:p14="http://schemas.microsoft.com/office/powerpoint/2010/main" val="67423307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r>
              <a:rPr lang="zh-CN" altLang="en-US" dirty="0" smtClean="0"/>
              <a:t>搜索法</a:t>
            </a:r>
            <a:endParaRPr lang="en-US" altLang="zh-CN" dirty="0" smtClean="0"/>
          </a:p>
          <a:p>
            <a:r>
              <a:rPr lang="zh-CN" altLang="en-US" dirty="0" smtClean="0"/>
              <a:t>排序法</a:t>
            </a:r>
            <a:endParaRPr lang="en-US" altLang="zh-CN" dirty="0" smtClean="0"/>
          </a:p>
          <a:p>
            <a:r>
              <a:rPr lang="zh-CN" altLang="en-US" dirty="0" smtClean="0"/>
              <a:t>集合法</a:t>
            </a:r>
            <a:endParaRPr lang="en-US" altLang="zh-CN" dirty="0" smtClean="0"/>
          </a:p>
          <a:p>
            <a:r>
              <a:rPr lang="zh-CN" altLang="en-US" dirty="0" smtClean="0"/>
              <a:t>字典法</a:t>
            </a:r>
            <a:endParaRPr lang="en-US" altLang="zh-CN" dirty="0" smtClean="0"/>
          </a:p>
          <a:p>
            <a:r>
              <a:rPr lang="en-US" altLang="zh-CN" dirty="0" smtClean="0"/>
              <a:t>…</a:t>
            </a:r>
          </a:p>
        </p:txBody>
      </p:sp>
      <p:sp>
        <p:nvSpPr>
          <p:cNvPr id="2" name="标题 1"/>
          <p:cNvSpPr>
            <a:spLocks noGrp="1"/>
          </p:cNvSpPr>
          <p:nvPr>
            <p:ph type="title"/>
          </p:nvPr>
        </p:nvSpPr>
        <p:spPr/>
        <p:txBody>
          <a:bodyPr>
            <a:normAutofit fontScale="90000"/>
          </a:bodyPr>
          <a:lstStyle/>
          <a:p>
            <a:r>
              <a:rPr lang="zh-CN" altLang="en-US" dirty="0"/>
              <a:t>判断</a:t>
            </a:r>
            <a:r>
              <a:rPr lang="en-US" altLang="zh-CN" dirty="0"/>
              <a:t>list</a:t>
            </a:r>
            <a:r>
              <a:rPr lang="zh-CN" altLang="en-US" dirty="0" smtClean="0"/>
              <a:t>中是否</a:t>
            </a:r>
            <a:r>
              <a:rPr lang="zh-CN" altLang="en-US" dirty="0"/>
              <a:t>有重复元素</a:t>
            </a:r>
          </a:p>
        </p:txBody>
      </p:sp>
    </p:spTree>
    <p:extLst>
      <p:ext uri="{BB962C8B-B14F-4D97-AF65-F5344CB8AC3E}">
        <p14:creationId xmlns:p14="http://schemas.microsoft.com/office/powerpoint/2010/main" val="548121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方法一：搜索法</a:t>
            </a:r>
            <a:endParaRPr lang="zh-CN" altLang="en-US" dirty="0"/>
          </a:p>
        </p:txBody>
      </p:sp>
      <p:sp>
        <p:nvSpPr>
          <p:cNvPr id="4" name="Rectangle 1"/>
          <p:cNvSpPr>
            <a:spLocks noChangeArrowheads="1"/>
          </p:cNvSpPr>
          <p:nvPr/>
        </p:nvSpPr>
        <p:spPr bwMode="auto">
          <a:xfrm>
            <a:off x="899592" y="1581942"/>
            <a:ext cx="7200800" cy="1938992"/>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has_repetitive1(lst):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j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a:t>
            </a: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lst[i] == lst[j]:</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True</a:t>
            </a:r>
            <a:b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b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return False</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圆角矩形标注 4"/>
          <p:cNvSpPr/>
          <p:nvPr/>
        </p:nvSpPr>
        <p:spPr>
          <a:xfrm>
            <a:off x="7020272" y="2057411"/>
            <a:ext cx="1224136" cy="560062"/>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O(n</a:t>
            </a:r>
            <a:r>
              <a:rPr lang="en-US" altLang="zh-CN" baseline="30000" dirty="0" smtClean="0"/>
              <a:t>2</a:t>
            </a:r>
            <a:r>
              <a:rPr lang="en-US" altLang="zh-CN" dirty="0" smtClean="0"/>
              <a:t>)</a:t>
            </a:r>
            <a:endParaRPr lang="zh-CN" altLang="en-US" dirty="0"/>
          </a:p>
        </p:txBody>
      </p:sp>
    </p:spTree>
    <p:extLst>
      <p:ext uri="{BB962C8B-B14F-4D97-AF65-F5344CB8AC3E}">
        <p14:creationId xmlns:p14="http://schemas.microsoft.com/office/powerpoint/2010/main" val="38642623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方法二：排序法</a:t>
            </a:r>
            <a:endParaRPr lang="zh-CN" altLang="en-US" dirty="0"/>
          </a:p>
        </p:txBody>
      </p:sp>
      <p:sp>
        <p:nvSpPr>
          <p:cNvPr id="6" name="圆角矩形标注 5"/>
          <p:cNvSpPr/>
          <p:nvPr/>
        </p:nvSpPr>
        <p:spPr>
          <a:xfrm>
            <a:off x="7020272" y="2057411"/>
            <a:ext cx="1224136" cy="560062"/>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O(</a:t>
            </a:r>
            <a:r>
              <a:rPr lang="en-US" altLang="zh-CN" dirty="0" err="1" smtClean="0"/>
              <a:t>nlogn</a:t>
            </a:r>
            <a:r>
              <a:rPr lang="en-US" altLang="zh-CN" dirty="0" smtClean="0"/>
              <a:t>)</a:t>
            </a:r>
            <a:endParaRPr lang="zh-CN" altLang="en-US" dirty="0"/>
          </a:p>
        </p:txBody>
      </p:sp>
      <p:sp>
        <p:nvSpPr>
          <p:cNvPr id="4" name="Rectangle 1"/>
          <p:cNvSpPr>
            <a:spLocks noChangeArrowheads="1"/>
          </p:cNvSpPr>
          <p:nvPr/>
        </p:nvSpPr>
        <p:spPr bwMode="auto">
          <a:xfrm>
            <a:off x="899592" y="1180248"/>
            <a:ext cx="4968552" cy="1754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has_repetitive2(lst):</a:t>
            </a:r>
            <a:b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blst = </a:t>
            </a:r>
            <a:r>
              <a:rPr kumimoji="0" lang="zh-CN" altLang="zh-CN"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sorted</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 </a:t>
            </a:r>
            <a:r>
              <a:rPr kumimoji="0" lang="zh-CN" altLang="zh-CN"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
            </a:r>
            <a:br>
              <a:rPr kumimoji="0" lang="zh-CN" altLang="zh-CN"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 </a:t>
            </a: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r>
              <a:rPr kumimoji="0" lang="zh-CN" altLang="zh-CN"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(blst)-</a:t>
            </a:r>
            <a:r>
              <a:rPr kumimoji="0" lang="zh-CN" altLang="zh-CN"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if </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blst[i] == blst[i+</a:t>
            </a:r>
            <a:r>
              <a:rPr kumimoji="0" lang="zh-CN" altLang="zh-CN"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True</a:t>
            </a:r>
            <a:b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br>
            <a:r>
              <a:rPr kumimoji="0" lang="zh-CN" altLang="zh-CN"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return False</a:t>
            </a:r>
            <a:endParaRPr kumimoji="0" lang="zh-CN" altLang="zh-CN"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26755138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方法三：集合法</a:t>
            </a:r>
            <a:endParaRPr lang="zh-CN" altLang="en-US" dirty="0"/>
          </a:p>
        </p:txBody>
      </p:sp>
      <p:sp>
        <p:nvSpPr>
          <p:cNvPr id="4" name="Rectangle 2"/>
          <p:cNvSpPr>
            <a:spLocks noChangeArrowheads="1"/>
          </p:cNvSpPr>
          <p:nvPr/>
        </p:nvSpPr>
        <p:spPr bwMode="auto">
          <a:xfrm>
            <a:off x="1187624" y="1473766"/>
            <a:ext cx="6336704" cy="101566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has_repetitive3(lst): </a:t>
            </a:r>
            <a:endParaRPr kumimoji="0" lang="en-US"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0" i="1" u="none" strike="noStrike" cap="none" normalizeH="0" baseline="0" dirty="0" smtClean="0">
                <a:ln>
                  <a:noFill/>
                </a:ln>
                <a:solidFill>
                  <a:srgbClr val="808080"/>
                </a:solidFill>
                <a:effectLst/>
                <a:latin typeface="Consolas" pitchFamily="49" charset="0"/>
                <a:ea typeface="宋体" pitchFamily="2" charset="-122"/>
                <a:cs typeface="宋体" pitchFamily="2" charset="-122"/>
              </a:rPr>
              <a:t># list</a:t>
            </a:r>
            <a: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中的元素必须是不可变类型</a:t>
            </a:r>
            <a:b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 !=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set</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圆角矩形标注 4"/>
          <p:cNvSpPr/>
          <p:nvPr/>
        </p:nvSpPr>
        <p:spPr>
          <a:xfrm>
            <a:off x="7020272" y="2057411"/>
            <a:ext cx="1224136" cy="560062"/>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O(n)</a:t>
            </a:r>
            <a:endParaRPr lang="zh-CN" altLang="en-US" dirty="0"/>
          </a:p>
        </p:txBody>
      </p:sp>
    </p:spTree>
    <p:extLst>
      <p:ext uri="{BB962C8B-B14F-4D97-AF65-F5344CB8AC3E}">
        <p14:creationId xmlns:p14="http://schemas.microsoft.com/office/powerpoint/2010/main" val="35317213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方法四：字典法</a:t>
            </a:r>
            <a:endParaRPr lang="zh-CN" altLang="en-US" dirty="0"/>
          </a:p>
        </p:txBody>
      </p:sp>
      <p:sp>
        <p:nvSpPr>
          <p:cNvPr id="5" name="圆角矩形标注 4"/>
          <p:cNvSpPr/>
          <p:nvPr/>
        </p:nvSpPr>
        <p:spPr>
          <a:xfrm>
            <a:off x="7020272" y="2057411"/>
            <a:ext cx="1224136" cy="560062"/>
          </a:xfrm>
          <a:prstGeom prst="wedgeRoundRectCallou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dirty="0" smtClean="0"/>
              <a:t>O(n)</a:t>
            </a:r>
            <a:endParaRPr lang="zh-CN" altLang="en-US" dirty="0"/>
          </a:p>
        </p:txBody>
      </p:sp>
      <p:sp>
        <p:nvSpPr>
          <p:cNvPr id="6" name="Rectangle 2"/>
          <p:cNvSpPr>
            <a:spLocks noChangeArrowheads="1"/>
          </p:cNvSpPr>
          <p:nvPr/>
        </p:nvSpPr>
        <p:spPr bwMode="auto">
          <a:xfrm>
            <a:off x="683568" y="1194158"/>
            <a:ext cx="5328592" cy="255454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has_repetitive4(lst):</a:t>
            </a:r>
            <a:endParaRPr kumimoji="0" lang="en-US"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endParaRPr>
          </a:p>
          <a:p>
            <a:pPr fontAlgn="base">
              <a:spcBef>
                <a:spcPct val="0"/>
              </a:spcBef>
              <a:spcAft>
                <a:spcPct val="0"/>
              </a:spcAft>
            </a:pP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0" i="1" u="none" strike="noStrike" cap="none" normalizeH="0" baseline="0" dirty="0" smtClean="0">
                <a:ln>
                  <a:noFill/>
                </a:ln>
                <a:solidFill>
                  <a:srgbClr val="808080"/>
                </a:solidFill>
                <a:effectLst/>
                <a:latin typeface="Consolas" pitchFamily="49" charset="0"/>
                <a:ea typeface="宋体" pitchFamily="2" charset="-122"/>
                <a:cs typeface="宋体" pitchFamily="2" charset="-122"/>
              </a:rPr>
              <a:t># list</a:t>
            </a:r>
            <a: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中的元素必须是不可变类型</a:t>
            </a:r>
            <a:b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br>
            <a:r>
              <a:rPr kumimoji="0" lang="zh-CN"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en-US" altLang="zh-CN" sz="2000" b="0" i="1" u="none" strike="noStrike" cap="none" normalizeH="0" baseline="0" dirty="0" smtClean="0">
                <a:ln>
                  <a:noFill/>
                </a:ln>
                <a:solidFill>
                  <a:srgbClr val="808080"/>
                </a:solidFill>
                <a:effectLst/>
                <a:latin typeface="Arial Unicode MS" pitchFamily="34" charset="-122"/>
                <a:ea typeface="Arial Unicode MS" pitchFamily="34" charset="-122"/>
                <a:cs typeface="Arial Unicode MS" pitchFamily="34" charset="-122"/>
              </a:rPr>
              <a:t>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d = </a:t>
            </a:r>
            <a:r>
              <a:rPr kumimoji="0" lang="zh-CN" altLang="zh-CN" sz="20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dict</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v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d[v] = d.get(v, </a:t>
            </a: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 </a:t>
            </a: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b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if </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d[v]&gt;</a:t>
            </a:r>
            <a:r>
              <a:rPr kumimoji="0" lang="zh-CN" altLang="zh-CN" sz="20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20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a:t>
            </a:r>
            <a:r>
              <a:rPr lang="zh-CN" altLang="zh-CN" sz="2000" b="1" dirty="0" smtClean="0">
                <a:solidFill>
                  <a:srgbClr val="000080"/>
                </a:solidFill>
                <a:latin typeface="Consolas" pitchFamily="49" charset="0"/>
                <a:ea typeface="宋体" pitchFamily="2" charset="-122"/>
                <a:cs typeface="宋体" pitchFamily="2" charset="-122"/>
              </a:rPr>
              <a:t>True</a:t>
            </a: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a:r>
            <a:b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br>
            <a:r>
              <a:rPr kumimoji="0" lang="zh-CN" altLang="zh-CN" sz="20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return </a:t>
            </a:r>
            <a:r>
              <a:rPr lang="zh-CN" altLang="zh-CN" sz="2000" b="1" dirty="0">
                <a:solidFill>
                  <a:srgbClr val="000080"/>
                </a:solidFill>
                <a:latin typeface="Consolas" pitchFamily="49" charset="0"/>
                <a:ea typeface="宋体" pitchFamily="2" charset="-122"/>
                <a:cs typeface="宋体" pitchFamily="2" charset="-122"/>
              </a:rPr>
              <a:t>False</a:t>
            </a:r>
            <a:endParaRPr kumimoji="0" lang="zh-CN" altLang="zh-CN"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7" name="TextBox 6"/>
          <p:cNvSpPr txBox="1"/>
          <p:nvPr/>
        </p:nvSpPr>
        <p:spPr>
          <a:xfrm>
            <a:off x="1420842" y="4217651"/>
            <a:ext cx="4418197" cy="369332"/>
          </a:xfrm>
          <a:prstGeom prst="rect">
            <a:avLst/>
          </a:prstGeom>
          <a:noFill/>
        </p:spPr>
        <p:txBody>
          <a:bodyPr wrap="none" rtlCol="0">
            <a:spAutoFit/>
          </a:bodyPr>
          <a:lstStyle/>
          <a:p>
            <a:r>
              <a:rPr lang="zh-CN" altLang="en-US" dirty="0" smtClean="0"/>
              <a:t>字典法 </a:t>
            </a:r>
            <a:r>
              <a:rPr lang="en-US" altLang="zh-CN" dirty="0"/>
              <a:t>-----</a:t>
            </a:r>
            <a:r>
              <a:rPr lang="zh-CN" altLang="en-US" dirty="0"/>
              <a:t>   集合法</a:t>
            </a:r>
            <a:r>
              <a:rPr lang="en-US" altLang="zh-CN" dirty="0" smtClean="0"/>
              <a:t>----</a:t>
            </a:r>
            <a:r>
              <a:rPr lang="zh-CN" altLang="en-US" dirty="0" smtClean="0"/>
              <a:t>  排序法</a:t>
            </a:r>
            <a:r>
              <a:rPr lang="en-US" altLang="zh-CN" dirty="0" smtClean="0"/>
              <a:t>-----</a:t>
            </a:r>
            <a:r>
              <a:rPr lang="zh-CN" altLang="en-US" dirty="0" smtClean="0"/>
              <a:t>   搜索法</a:t>
            </a:r>
            <a:endParaRPr lang="zh-CN" altLang="en-US" dirty="0"/>
          </a:p>
        </p:txBody>
      </p:sp>
    </p:spTree>
    <p:extLst>
      <p:ext uri="{BB962C8B-B14F-4D97-AF65-F5344CB8AC3E}">
        <p14:creationId xmlns:p14="http://schemas.microsoft.com/office/powerpoint/2010/main" val="2804476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zh-CN"/>
              <a:t>对长度</a:t>
            </a:r>
            <a:r>
              <a:rPr lang="en-US" altLang="zh-CN"/>
              <a:t>n</a:t>
            </a:r>
            <a:r>
              <a:rPr lang="zh-CN" altLang="zh-CN"/>
              <a:t>从</a:t>
            </a:r>
            <a:r>
              <a:rPr lang="en-US" altLang="zh-CN"/>
              <a:t>1000</a:t>
            </a:r>
            <a:r>
              <a:rPr lang="zh-CN" altLang="zh-CN"/>
              <a:t>至</a:t>
            </a:r>
            <a:r>
              <a:rPr lang="en-US" altLang="zh-CN"/>
              <a:t>3000</a:t>
            </a:r>
            <a:r>
              <a:rPr lang="zh-CN" altLang="zh-CN"/>
              <a:t>，长度依次递增</a:t>
            </a:r>
            <a:r>
              <a:rPr lang="en-US" altLang="zh-CN"/>
              <a:t>20</a:t>
            </a:r>
            <a:r>
              <a:rPr lang="zh-CN" altLang="zh-CN"/>
              <a:t>的共</a:t>
            </a:r>
            <a:r>
              <a:rPr lang="en-US" altLang="zh-CN"/>
              <a:t>100</a:t>
            </a:r>
            <a:r>
              <a:rPr lang="zh-CN" altLang="zh-CN"/>
              <a:t>个</a:t>
            </a:r>
            <a:r>
              <a:rPr lang="zh-CN" altLang="zh-CN" smtClean="0"/>
              <a:t>列表</a:t>
            </a:r>
            <a:r>
              <a:rPr lang="zh-CN" altLang="en-US" smtClean="0"/>
              <a:t>；</a:t>
            </a:r>
            <a:endParaRPr lang="en-US" altLang="zh-CN" smtClean="0"/>
          </a:p>
          <a:p>
            <a:r>
              <a:rPr lang="zh-CN" altLang="zh-CN" smtClean="0"/>
              <a:t>列表</a:t>
            </a:r>
            <a:r>
              <a:rPr lang="zh-CN" altLang="zh-CN"/>
              <a:t>中的元素通过随机函数生成，是</a:t>
            </a:r>
            <a:r>
              <a:rPr lang="en-US" altLang="zh-CN"/>
              <a:t>1</a:t>
            </a:r>
            <a:r>
              <a:rPr lang="zh-CN" altLang="zh-CN"/>
              <a:t>到</a:t>
            </a:r>
            <a:r>
              <a:rPr lang="en-US" altLang="zh-CN"/>
              <a:t>5n</a:t>
            </a:r>
            <a:r>
              <a:rPr lang="zh-CN" altLang="zh-CN"/>
              <a:t>范围的整数</a:t>
            </a:r>
            <a:r>
              <a:rPr lang="zh-CN" altLang="zh-CN" smtClean="0"/>
              <a:t>，</a:t>
            </a:r>
            <a:r>
              <a:rPr lang="zh-CN" altLang="en-US" smtClean="0"/>
              <a:t>（</a:t>
            </a:r>
            <a:r>
              <a:rPr lang="zh-CN" altLang="zh-CN" smtClean="0"/>
              <a:t>因此</a:t>
            </a:r>
            <a:r>
              <a:rPr lang="zh-CN" altLang="zh-CN"/>
              <a:t>元素重复概率较高），分别调用</a:t>
            </a:r>
            <a:r>
              <a:rPr lang="en-US" altLang="zh-CN"/>
              <a:t>4</a:t>
            </a:r>
            <a:r>
              <a:rPr lang="zh-CN" altLang="zh-CN"/>
              <a:t>种不同算法进行</a:t>
            </a:r>
            <a:r>
              <a:rPr lang="zh-CN" altLang="zh-CN" smtClean="0"/>
              <a:t>测试</a:t>
            </a:r>
            <a:r>
              <a:rPr lang="zh-CN" altLang="en-US" smtClean="0"/>
              <a:t>；</a:t>
            </a:r>
            <a:endParaRPr lang="en-US" altLang="zh-CN" smtClean="0"/>
          </a:p>
          <a:p>
            <a:r>
              <a:rPr lang="zh-CN" altLang="zh-CN" smtClean="0"/>
              <a:t>通过</a:t>
            </a:r>
            <a:r>
              <a:rPr lang="en-US" altLang="zh-CN"/>
              <a:t>Python</a:t>
            </a:r>
            <a:r>
              <a:rPr lang="zh-CN" altLang="zh-CN"/>
              <a:t>的</a:t>
            </a:r>
            <a:r>
              <a:rPr lang="en-US" altLang="zh-CN"/>
              <a:t>matplotlib</a:t>
            </a:r>
            <a:r>
              <a:rPr lang="zh-CN" altLang="zh-CN"/>
              <a:t>库画出问题规模</a:t>
            </a:r>
            <a:r>
              <a:rPr lang="en-US" altLang="zh-CN"/>
              <a:t>n</a:t>
            </a:r>
            <a:r>
              <a:rPr lang="zh-CN" altLang="zh-CN"/>
              <a:t>与运行时间的函数图</a:t>
            </a:r>
            <a:endParaRPr lang="zh-CN" altLang="en-US"/>
          </a:p>
        </p:txBody>
      </p:sp>
      <p:sp>
        <p:nvSpPr>
          <p:cNvPr id="3" name="标题 2"/>
          <p:cNvSpPr>
            <a:spLocks noGrp="1"/>
          </p:cNvSpPr>
          <p:nvPr>
            <p:ph type="title"/>
          </p:nvPr>
        </p:nvSpPr>
        <p:spPr/>
        <p:txBody>
          <a:bodyPr>
            <a:normAutofit fontScale="90000"/>
          </a:bodyPr>
          <a:lstStyle/>
          <a:p>
            <a:endParaRPr lang="zh-CN" altLang="en-US"/>
          </a:p>
        </p:txBody>
      </p:sp>
    </p:spTree>
    <p:extLst>
      <p:ext uri="{BB962C8B-B14F-4D97-AF65-F5344CB8AC3E}">
        <p14:creationId xmlns:p14="http://schemas.microsoft.com/office/powerpoint/2010/main" val="165199572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endParaRPr lang="zh-CN" altLang="en-US"/>
          </a:p>
        </p:txBody>
      </p:sp>
      <p:pic>
        <p:nvPicPr>
          <p:cNvPr id="4" name="图片 3"/>
          <p:cNvPicPr>
            <a:picLocks noChangeAspect="1"/>
          </p:cNvPicPr>
          <p:nvPr/>
        </p:nvPicPr>
        <p:blipFill>
          <a:blip r:embed="rId2"/>
          <a:stretch>
            <a:fillRect/>
          </a:stretch>
        </p:blipFill>
        <p:spPr>
          <a:xfrm>
            <a:off x="899592" y="156946"/>
            <a:ext cx="7200800" cy="5210335"/>
          </a:xfrm>
          <a:prstGeom prst="rect">
            <a:avLst/>
          </a:prstGeom>
        </p:spPr>
      </p:pic>
      <p:sp>
        <p:nvSpPr>
          <p:cNvPr id="5" name="TextBox 6"/>
          <p:cNvSpPr txBox="1"/>
          <p:nvPr/>
        </p:nvSpPr>
        <p:spPr>
          <a:xfrm>
            <a:off x="1691680" y="512594"/>
            <a:ext cx="4418197" cy="369332"/>
          </a:xfrm>
          <a:prstGeom prst="rect">
            <a:avLst/>
          </a:prstGeom>
          <a:noFill/>
        </p:spPr>
        <p:txBody>
          <a:bodyPr wrap="none" rtlCol="0">
            <a:spAutoFit/>
          </a:bodyPr>
          <a:lstStyle/>
          <a:p>
            <a:r>
              <a:rPr lang="zh-CN" altLang="en-US" dirty="0" smtClean="0"/>
              <a:t>字典法 </a:t>
            </a:r>
            <a:r>
              <a:rPr lang="en-US" altLang="zh-CN" dirty="0"/>
              <a:t>-----</a:t>
            </a:r>
            <a:r>
              <a:rPr lang="zh-CN" altLang="en-US" dirty="0"/>
              <a:t>   集合法</a:t>
            </a:r>
            <a:r>
              <a:rPr lang="en-US" altLang="zh-CN" dirty="0" smtClean="0"/>
              <a:t>----</a:t>
            </a:r>
            <a:r>
              <a:rPr lang="zh-CN" altLang="en-US" dirty="0" smtClean="0"/>
              <a:t>  排序法</a:t>
            </a:r>
            <a:r>
              <a:rPr lang="en-US" altLang="zh-CN" dirty="0" smtClean="0"/>
              <a:t>-----</a:t>
            </a:r>
            <a:r>
              <a:rPr lang="zh-CN" altLang="en-US" dirty="0" smtClean="0"/>
              <a:t>   搜索法</a:t>
            </a:r>
            <a:endParaRPr lang="zh-CN" altLang="en-US" dirty="0"/>
          </a:p>
        </p:txBody>
      </p:sp>
      <p:sp>
        <p:nvSpPr>
          <p:cNvPr id="6" name="TextBox 4"/>
          <p:cNvSpPr txBox="1"/>
          <p:nvPr/>
        </p:nvSpPr>
        <p:spPr>
          <a:xfrm>
            <a:off x="2555776" y="1052908"/>
            <a:ext cx="646331" cy="369332"/>
          </a:xfrm>
          <a:prstGeom prst="rect">
            <a:avLst/>
          </a:prstGeom>
          <a:noFill/>
        </p:spPr>
        <p:txBody>
          <a:bodyPr wrap="none" rtlCol="0">
            <a:spAutoFit/>
          </a:bodyPr>
          <a:lstStyle/>
          <a:p>
            <a:r>
              <a:rPr lang="zh-CN" altLang="en-US" dirty="0" smtClean="0">
                <a:solidFill>
                  <a:srgbClr val="FF0000"/>
                </a:solidFill>
              </a:rPr>
              <a:t>？？</a:t>
            </a:r>
            <a:endParaRPr lang="zh-CN" altLang="en-US" dirty="0">
              <a:solidFill>
                <a:srgbClr val="FF0000"/>
              </a:solidFill>
            </a:endParaRPr>
          </a:p>
        </p:txBody>
      </p:sp>
    </p:spTree>
    <p:extLst>
      <p:ext uri="{BB962C8B-B14F-4D97-AF65-F5344CB8AC3E}">
        <p14:creationId xmlns:p14="http://schemas.microsoft.com/office/powerpoint/2010/main" val="4032685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a:t>表长</a:t>
            </a:r>
            <a:r>
              <a:rPr lang="en-US" altLang="zh-CN"/>
              <a:t>100</a:t>
            </a:r>
            <a:r>
              <a:rPr lang="zh-CN" altLang="en-US"/>
              <a:t>万的</a:t>
            </a:r>
            <a:r>
              <a:rPr lang="en-US" altLang="zh-CN"/>
              <a:t>5</a:t>
            </a:r>
            <a:r>
              <a:rPr lang="zh-CN" altLang="en-US" smtClean="0"/>
              <a:t>个随机序列</a:t>
            </a:r>
            <a:r>
              <a:rPr lang="zh-CN" altLang="en-US"/>
              <a:t>表测试数据</a:t>
            </a:r>
          </a:p>
        </p:txBody>
      </p:sp>
      <p:sp>
        <p:nvSpPr>
          <p:cNvPr id="4" name="矩形 3"/>
          <p:cNvSpPr/>
          <p:nvPr/>
        </p:nvSpPr>
        <p:spPr>
          <a:xfrm>
            <a:off x="915508" y="1057300"/>
            <a:ext cx="8228492" cy="4524315"/>
          </a:xfrm>
          <a:prstGeom prst="rect">
            <a:avLst/>
          </a:prstGeom>
        </p:spPr>
        <p:txBody>
          <a:bodyPr wrap="square">
            <a:spAutoFit/>
          </a:bodyPr>
          <a:lstStyle/>
          <a:p>
            <a:r>
              <a:rPr lang="zh-CN" altLang="en-US"/>
              <a:t>搜索法</a:t>
            </a:r>
          </a:p>
          <a:p>
            <a:r>
              <a:rPr lang="zh-CN" altLang="en-US"/>
              <a:t>[0.001814999999999678, 0.014759999999999884, </a:t>
            </a:r>
            <a:r>
              <a:rPr lang="zh-CN" altLang="en-US">
                <a:solidFill>
                  <a:srgbClr val="FF0000"/>
                </a:solidFill>
              </a:rPr>
              <a:t>0.0011008999999999602</a:t>
            </a:r>
            <a:r>
              <a:rPr lang="zh-CN" altLang="en-US"/>
              <a:t>, 0.00982070000000057, 0.008006800000000425]</a:t>
            </a:r>
          </a:p>
          <a:p>
            <a:r>
              <a:rPr lang="zh-CN" altLang="en-US"/>
              <a:t>排序法</a:t>
            </a:r>
          </a:p>
          <a:p>
            <a:r>
              <a:rPr lang="zh-CN" altLang="en-US"/>
              <a:t>[0.016695700000000535, 0.01970169999999971, 0.021081200000000244, 0.01836350000000042, 0.02194499999999966]</a:t>
            </a:r>
          </a:p>
          <a:p>
            <a:r>
              <a:rPr lang="zh-CN" altLang="en-US"/>
              <a:t>集合法</a:t>
            </a:r>
          </a:p>
          <a:p>
            <a:r>
              <a:rPr lang="zh-CN" altLang="en-US"/>
              <a:t>[0.004561400000000049, 0.00922040000000024, 0.006466699999999825, 0.00578949999999967, 0.00766260000000063]</a:t>
            </a:r>
          </a:p>
          <a:p>
            <a:r>
              <a:rPr lang="zh-CN" altLang="en-US"/>
              <a:t>字典法</a:t>
            </a:r>
          </a:p>
          <a:p>
            <a:r>
              <a:rPr lang="zh-CN" altLang="en-US"/>
              <a:t>[0.0001116999999997148, 7.550000000033918e-05, 7.829999999930948e-05, 6.319999999959691e-05, 3.720000000040358e-05]</a:t>
            </a:r>
          </a:p>
        </p:txBody>
      </p:sp>
    </p:spTree>
    <p:extLst>
      <p:ext uri="{BB962C8B-B14F-4D97-AF65-F5344CB8AC3E}">
        <p14:creationId xmlns:p14="http://schemas.microsoft.com/office/powerpoint/2010/main" val="361008773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p:txBody>
              <a:bodyPr/>
              <a:lstStyle/>
              <a:p>
                <a:r>
                  <a:rPr lang="zh-CN" altLang="zh-CN"/>
                  <a:t>（</a:t>
                </a:r>
                <a:r>
                  <a:rPr lang="en-US" altLang="zh-CN"/>
                  <a:t>1</a:t>
                </a:r>
                <a:r>
                  <a:rPr lang="zh-CN" altLang="zh-CN"/>
                  <a:t>）字典法好于集合法，因为字典法一旦发现有重复元素时就终止了程序，而集合法始终要将列表的所有元素生成集合后再做判断；</a:t>
                </a:r>
              </a:p>
              <a:p>
                <a:r>
                  <a:rPr lang="zh-CN" altLang="zh-CN"/>
                  <a:t>（</a:t>
                </a:r>
                <a:r>
                  <a:rPr lang="en-US" altLang="zh-CN"/>
                  <a:t>2</a:t>
                </a:r>
                <a:r>
                  <a:rPr lang="zh-CN" altLang="zh-CN"/>
                  <a:t>）集合法好于排序法，符合数量级</a:t>
                </a:r>
                <a14:m>
                  <m:oMath xmlns:m="http://schemas.openxmlformats.org/officeDocument/2006/math">
                    <m:r>
                      <m:rPr>
                        <m:sty m:val="p"/>
                      </m:rPr>
                      <a:rPr lang="en-US" altLang="zh-CN">
                        <a:latin typeface="Cambria Math" panose="02040503050406030204" pitchFamily="18" charset="0"/>
                      </a:rPr>
                      <m:t>O</m:t>
                    </m:r>
                    <m:d>
                      <m:dPr>
                        <m:ctrlPr>
                          <a:rPr lang="zh-CN" altLang="zh-CN" i="1">
                            <a:latin typeface="Cambria Math" panose="02040503050406030204" pitchFamily="18" charset="0"/>
                          </a:rPr>
                        </m:ctrlPr>
                      </m:dPr>
                      <m:e>
                        <m:r>
                          <m:rPr>
                            <m:sty m:val="p"/>
                          </m:rPr>
                          <a:rPr lang="en-US" altLang="zh-CN">
                            <a:latin typeface="Cambria Math" panose="02040503050406030204" pitchFamily="18" charset="0"/>
                          </a:rPr>
                          <m:t>n</m:t>
                        </m:r>
                      </m:e>
                    </m:d>
                  </m:oMath>
                </a14:m>
                <a:r>
                  <a:rPr lang="zh-CN" altLang="zh-CN"/>
                  <a:t>好于</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m:t>
                    </m:r>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log</m:t>
                        </m:r>
                      </m:e>
                      <m:sub>
                        <m:r>
                          <a:rPr lang="en-US" altLang="zh-CN">
                            <a:latin typeface="Cambria Math" panose="02040503050406030204" pitchFamily="18" charset="0"/>
                          </a:rPr>
                          <m:t>2</m:t>
                        </m:r>
                      </m:sub>
                    </m:sSub>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的理论分析；</a:t>
                </a:r>
              </a:p>
              <a:p>
                <a:r>
                  <a:rPr lang="zh-CN" altLang="zh-CN"/>
                  <a:t>（</a:t>
                </a:r>
                <a:r>
                  <a:rPr lang="en-US" altLang="zh-CN"/>
                  <a:t>3</a:t>
                </a:r>
                <a:r>
                  <a:rPr lang="zh-CN" altLang="zh-CN"/>
                  <a:t>）搜索法有比较多的性能最差的情形，符合</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n</m:t>
                        </m:r>
                      </m:e>
                      <m:sup>
                        <m:r>
                          <a:rPr lang="en-US" altLang="zh-CN">
                            <a:latin typeface="Cambria Math" panose="02040503050406030204" pitchFamily="18" charset="0"/>
                          </a:rPr>
                          <m:t>2</m:t>
                        </m:r>
                      </m:sup>
                    </m:sSup>
                    <m:r>
                      <a:rPr lang="en-US" altLang="zh-CN">
                        <a:latin typeface="Cambria Math" panose="02040503050406030204" pitchFamily="18" charset="0"/>
                      </a:rPr>
                      <m:t>)</m:t>
                    </m:r>
                  </m:oMath>
                </a14:m>
                <a:r>
                  <a:rPr lang="zh-CN" altLang="zh-CN"/>
                  <a:t>的预期性能，</a:t>
                </a:r>
                <a:r>
                  <a:rPr lang="zh-CN" altLang="zh-CN" smtClean="0"/>
                  <a:t>但它</a:t>
                </a:r>
                <a:r>
                  <a:rPr lang="zh-CN" altLang="zh-CN"/>
                  <a:t>在很多情况却并不比排序法甚至集合法更差，这是因为当元素重复概率较高时，搜索法很可能在搜索少量元素后就发现了重复，这时，算法性能可能达到</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，甚至能达到</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(1)</m:t>
                    </m:r>
                  </m:oMath>
                </a14:m>
                <a:r>
                  <a:rPr lang="zh-CN" altLang="zh-CN"/>
                  <a:t>的性能。</a:t>
                </a:r>
              </a:p>
              <a:p>
                <a:endParaRPr lang="zh-CN" altLang="en-US"/>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blipFill>
                <a:blip r:embed="rId2"/>
                <a:stretch>
                  <a:fillRect l="-833" t="-1051" r="-984"/>
                </a:stretch>
              </a:blipFill>
            </p:spPr>
            <p:txBody>
              <a:bodyPr/>
              <a:lstStyle/>
              <a:p>
                <a:r>
                  <a:rPr lang="zh-CN" altLang="en-US">
                    <a:noFill/>
                  </a:rPr>
                  <a:t> </a:t>
                </a:r>
              </a:p>
            </p:txBody>
          </p:sp>
        </mc:Fallback>
      </mc:AlternateContent>
      <p:sp>
        <p:nvSpPr>
          <p:cNvPr id="3" name="标题 2"/>
          <p:cNvSpPr>
            <a:spLocks noGrp="1"/>
          </p:cNvSpPr>
          <p:nvPr>
            <p:ph type="title"/>
          </p:nvPr>
        </p:nvSpPr>
        <p:spPr/>
        <p:txBody>
          <a:bodyPr>
            <a:normAutofit fontScale="90000"/>
          </a:bodyPr>
          <a:lstStyle/>
          <a:p>
            <a:r>
              <a:rPr lang="zh-CN" altLang="en-US" dirty="0" smtClean="0"/>
              <a:t>随机序列表</a:t>
            </a:r>
            <a:r>
              <a:rPr lang="zh-CN" altLang="en-US" smtClean="0"/>
              <a:t>测试结果分析</a:t>
            </a:r>
            <a:endParaRPr lang="zh-CN" altLang="en-US" dirty="0"/>
          </a:p>
        </p:txBody>
      </p:sp>
    </p:spTree>
    <p:extLst>
      <p:ext uri="{BB962C8B-B14F-4D97-AF65-F5344CB8AC3E}">
        <p14:creationId xmlns:p14="http://schemas.microsoft.com/office/powerpoint/2010/main" val="363619507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文本占位符 1"/>
              <p:cNvSpPr>
                <a:spLocks noGrp="1"/>
              </p:cNvSpPr>
              <p:nvPr>
                <p:ph type="body" sz="quarter" idx="10"/>
              </p:nvPr>
            </p:nvSpPr>
            <p:spPr/>
            <p:txBody>
              <a:bodyPr/>
              <a:lstStyle/>
              <a:p>
                <a:r>
                  <a:rPr lang="zh-CN" altLang="zh-CN" smtClean="0"/>
                  <a:t>不</a:t>
                </a:r>
                <a:r>
                  <a:rPr lang="zh-CN" altLang="zh-CN"/>
                  <a:t>含重复元素的递增序列进行算法性能测试比较，将会看到不同的曲线效果。</a:t>
                </a:r>
              </a:p>
              <a:p>
                <a:r>
                  <a:rPr lang="zh-CN" altLang="zh-CN" smtClean="0"/>
                  <a:t>算法</a:t>
                </a:r>
                <a:r>
                  <a:rPr lang="zh-CN" altLang="zh-CN"/>
                  <a:t>时间复杂度表明了算法随着问题规模增长的趋势，复杂度越高，时间性能越差，</a:t>
                </a:r>
                <a:r>
                  <a:rPr lang="en-US" altLang="zh-CN"/>
                  <a:t>n</a:t>
                </a:r>
                <a:r>
                  <a:rPr lang="zh-CN" altLang="zh-CN"/>
                  <a:t>越大，差别越大</a:t>
                </a:r>
                <a:r>
                  <a:rPr lang="zh-CN" altLang="zh-CN" smtClean="0"/>
                  <a:t>。</a:t>
                </a:r>
                <a:endParaRPr lang="en-US" altLang="zh-CN" smtClean="0"/>
              </a:p>
              <a:p>
                <a:r>
                  <a:rPr lang="zh-CN" altLang="zh-CN" smtClean="0"/>
                  <a:t>在</a:t>
                </a:r>
                <a:r>
                  <a:rPr lang="zh-CN" altLang="zh-CN"/>
                  <a:t>某种特定情况下，很可能产生时间复杂度更高的算法</a:t>
                </a:r>
                <a:r>
                  <a:rPr lang="en-US" altLang="zh-CN"/>
                  <a:t>A</a:t>
                </a:r>
                <a:r>
                  <a:rPr lang="zh-CN" altLang="zh-CN"/>
                  <a:t>运行时间比时间复杂度相对低的算法</a:t>
                </a:r>
                <a:r>
                  <a:rPr lang="en-US" altLang="zh-CN"/>
                  <a:t>B</a:t>
                </a:r>
                <a:r>
                  <a:rPr lang="zh-CN" altLang="zh-CN"/>
                  <a:t>运行快的情况</a:t>
                </a:r>
                <a:r>
                  <a:rPr lang="zh-CN" altLang="zh-CN" smtClean="0"/>
                  <a:t>。</a:t>
                </a:r>
                <a:endParaRPr lang="en-US" altLang="zh-CN" smtClean="0"/>
              </a:p>
              <a:p>
                <a:r>
                  <a:rPr lang="zh-CN" altLang="zh-CN" smtClean="0"/>
                  <a:t>搜索法</a:t>
                </a:r>
                <a:r>
                  <a:rPr lang="zh-CN" altLang="zh-CN"/>
                  <a:t>的空间性能为</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(1)</m:t>
                    </m:r>
                  </m:oMath>
                </a14:m>
                <a:r>
                  <a:rPr lang="zh-CN" altLang="zh-CN"/>
                  <a:t>，而其他三个算法都为</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smtClean="0"/>
                  <a:t>，说明</a:t>
                </a:r>
                <a:r>
                  <a:rPr lang="zh-CN" altLang="zh-CN"/>
                  <a:t>算法的时间复杂度和空间复杂度常常不能兼顾。</a:t>
                </a:r>
              </a:p>
              <a:p>
                <a:endParaRPr lang="zh-CN" altLang="en-US"/>
              </a:p>
            </p:txBody>
          </p:sp>
        </mc:Choice>
        <mc:Fallback xmlns="">
          <p:sp>
            <p:nvSpPr>
              <p:cNvPr id="2" name="文本占位符 1"/>
              <p:cNvSpPr>
                <a:spLocks noGrp="1" noRot="1" noChangeAspect="1" noMove="1" noResize="1" noEditPoints="1" noAdjustHandles="1" noChangeArrowheads="1" noChangeShapeType="1" noTextEdit="1"/>
              </p:cNvSpPr>
              <p:nvPr>
                <p:ph type="body" sz="quarter" idx="10"/>
              </p:nvPr>
            </p:nvSpPr>
            <p:spPr>
              <a:blipFill>
                <a:blip r:embed="rId2"/>
                <a:stretch>
                  <a:fillRect l="-833" t="-901" r="-984"/>
                </a:stretch>
              </a:blipFill>
            </p:spPr>
            <p:txBody>
              <a:bodyPr/>
              <a:lstStyle/>
              <a:p>
                <a:r>
                  <a:rPr lang="zh-CN" altLang="en-US">
                    <a:noFill/>
                  </a:rPr>
                  <a:t> </a:t>
                </a:r>
              </a:p>
            </p:txBody>
          </p:sp>
        </mc:Fallback>
      </mc:AlternateContent>
      <p:sp>
        <p:nvSpPr>
          <p:cNvPr id="3" name="标题 2"/>
          <p:cNvSpPr>
            <a:spLocks noGrp="1"/>
          </p:cNvSpPr>
          <p:nvPr>
            <p:ph type="title"/>
          </p:nvPr>
        </p:nvSpPr>
        <p:spPr/>
        <p:txBody>
          <a:bodyPr>
            <a:normAutofit fontScale="90000"/>
          </a:bodyPr>
          <a:lstStyle/>
          <a:p>
            <a:r>
              <a:rPr lang="zh-CN" altLang="en-US" smtClean="0"/>
              <a:t>更多结论</a:t>
            </a:r>
            <a:endParaRPr lang="zh-CN" altLang="en-US"/>
          </a:p>
        </p:txBody>
      </p:sp>
    </p:spTree>
    <p:extLst>
      <p:ext uri="{BB962C8B-B14F-4D97-AF65-F5344CB8AC3E}">
        <p14:creationId xmlns:p14="http://schemas.microsoft.com/office/powerpoint/2010/main" val="172096158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zh-CN" dirty="0"/>
              <a:t>数据结构的概念由</a:t>
            </a:r>
            <a:r>
              <a:rPr lang="en-US" altLang="zh-CN" dirty="0" err="1">
                <a:solidFill>
                  <a:srgbClr val="7030A0"/>
                </a:solidFill>
              </a:rPr>
              <a:t>C.A.R.Hoare</a:t>
            </a:r>
            <a:r>
              <a:rPr lang="zh-CN" altLang="zh-CN" dirty="0"/>
              <a:t>和</a:t>
            </a:r>
            <a:r>
              <a:rPr lang="en-US" altLang="zh-CN" dirty="0" err="1">
                <a:solidFill>
                  <a:srgbClr val="7030A0"/>
                </a:solidFill>
              </a:rPr>
              <a:t>N.Wirth</a:t>
            </a:r>
            <a:r>
              <a:rPr lang="zh-CN" altLang="zh-CN" dirty="0"/>
              <a:t>在</a:t>
            </a:r>
            <a:r>
              <a:rPr lang="en-US" altLang="zh-CN" dirty="0"/>
              <a:t>1966</a:t>
            </a:r>
            <a:r>
              <a:rPr lang="zh-CN" altLang="zh-CN" dirty="0"/>
              <a:t>年提出</a:t>
            </a:r>
            <a:r>
              <a:rPr lang="zh-CN" altLang="en-US" dirty="0"/>
              <a:t>。</a:t>
            </a:r>
            <a:endParaRPr lang="en-US" altLang="zh-CN" dirty="0"/>
          </a:p>
          <a:p>
            <a:r>
              <a:rPr lang="en-US" b="0" i="1" dirty="0">
                <a:solidFill>
                  <a:srgbClr val="FF0000"/>
                </a:solidFill>
              </a:rPr>
              <a:t>Algorithms + </a:t>
            </a:r>
            <a:r>
              <a:rPr lang="en-US" i="1" dirty="0">
                <a:solidFill>
                  <a:srgbClr val="FF0000"/>
                </a:solidFill>
              </a:rPr>
              <a:t>Data Structures </a:t>
            </a:r>
            <a:r>
              <a:rPr lang="en-US" b="0" i="1" dirty="0">
                <a:solidFill>
                  <a:srgbClr val="FF0000"/>
                </a:solidFill>
              </a:rPr>
              <a:t>= </a:t>
            </a:r>
            <a:r>
              <a:rPr lang="en-US" b="0" i="1" dirty="0" smtClean="0">
                <a:solidFill>
                  <a:srgbClr val="FF0000"/>
                </a:solidFill>
              </a:rPr>
              <a:t>Programs</a:t>
            </a:r>
            <a:r>
              <a:rPr lang="en-US" altLang="zh-CN" dirty="0">
                <a:solidFill>
                  <a:srgbClr val="7030A0"/>
                </a:solidFill>
              </a:rPr>
              <a:t> </a:t>
            </a:r>
            <a:r>
              <a:rPr lang="en-US" altLang="zh-CN" dirty="0" smtClean="0">
                <a:solidFill>
                  <a:srgbClr val="7030A0"/>
                </a:solidFill>
              </a:rPr>
              <a:t>---N.Wirth</a:t>
            </a:r>
            <a:r>
              <a:rPr lang="en-US" altLang="zh-CN" dirty="0" smtClean="0"/>
              <a:t>1976</a:t>
            </a:r>
            <a:r>
              <a:rPr lang="zh-CN" altLang="en-US" dirty="0"/>
              <a:t>年</a:t>
            </a:r>
            <a:r>
              <a:rPr lang="zh-CN" altLang="en-US" dirty="0" smtClean="0"/>
              <a:t>提出。</a:t>
            </a:r>
            <a:endParaRPr lang="zh-CN" altLang="en-US" dirty="0">
              <a:solidFill>
                <a:srgbClr val="FF0000"/>
              </a:solidFill>
            </a:endParaRPr>
          </a:p>
          <a:p>
            <a:r>
              <a:rPr lang="zh-CN" altLang="en-US" dirty="0" smtClean="0"/>
              <a:t>精心</a:t>
            </a:r>
            <a:r>
              <a:rPr lang="zh-CN" altLang="en-US" dirty="0"/>
              <a:t>选择的</a:t>
            </a:r>
            <a:r>
              <a:rPr lang="zh-CN" altLang="en-US" dirty="0">
                <a:solidFill>
                  <a:srgbClr val="FF0000"/>
                </a:solidFill>
              </a:rPr>
              <a:t>数据结构</a:t>
            </a:r>
            <a:r>
              <a:rPr lang="zh-CN" altLang="en-US" dirty="0"/>
              <a:t>可以带来更高的</a:t>
            </a:r>
            <a:r>
              <a:rPr lang="zh-CN" altLang="en-US">
                <a:solidFill>
                  <a:srgbClr val="FF0000"/>
                </a:solidFill>
              </a:rPr>
              <a:t>运行</a:t>
            </a:r>
            <a:r>
              <a:rPr lang="zh-CN" altLang="en-US" smtClean="0">
                <a:solidFill>
                  <a:srgbClr val="FF0000"/>
                </a:solidFill>
              </a:rPr>
              <a:t>效率</a:t>
            </a:r>
            <a:r>
              <a:rPr lang="zh-CN" altLang="en-US" smtClean="0"/>
              <a:t>。</a:t>
            </a:r>
            <a:endParaRPr lang="en-US" altLang="zh-CN" smtClean="0"/>
          </a:p>
          <a:p>
            <a:r>
              <a:rPr lang="zh-CN" altLang="en-US" smtClean="0"/>
              <a:t>实现</a:t>
            </a:r>
            <a:r>
              <a:rPr lang="zh-CN" altLang="en-US" dirty="0"/>
              <a:t>大型的复杂程序，</a:t>
            </a:r>
            <a:r>
              <a:rPr lang="zh-CN" altLang="en-US" dirty="0" smtClean="0"/>
              <a:t>必须对</a:t>
            </a:r>
            <a:r>
              <a:rPr lang="zh-CN" altLang="en-US" dirty="0"/>
              <a:t>程序所处理的数据结构进行</a:t>
            </a:r>
            <a:r>
              <a:rPr lang="zh-CN" altLang="en-US" dirty="0" smtClean="0"/>
              <a:t>深入研究</a:t>
            </a:r>
            <a:r>
              <a:rPr lang="zh-CN" altLang="en-US" dirty="0"/>
              <a:t>。</a:t>
            </a:r>
          </a:p>
          <a:p>
            <a:endParaRPr lang="en-US" dirty="0"/>
          </a:p>
        </p:txBody>
      </p:sp>
      <p:sp>
        <p:nvSpPr>
          <p:cNvPr id="4" name="标题 2"/>
          <p:cNvSpPr>
            <a:spLocks noGrp="1"/>
          </p:cNvSpPr>
          <p:nvPr>
            <p:ph type="title"/>
          </p:nvPr>
        </p:nvSpPr>
        <p:spPr/>
        <p:txBody>
          <a:bodyPr>
            <a:normAutofit fontScale="90000"/>
          </a:bodyPr>
          <a:lstStyle/>
          <a:p>
            <a:pPr algn="l"/>
            <a:r>
              <a:rPr lang="zh-CN" altLang="en-US" dirty="0"/>
              <a:t>数据结构（</a:t>
            </a:r>
            <a:r>
              <a:rPr lang="en-US" altLang="zh-CN" dirty="0"/>
              <a:t>Data Structure</a:t>
            </a:r>
            <a:r>
              <a:rPr lang="zh-CN" altLang="en-US" dirty="0"/>
              <a:t>）</a:t>
            </a:r>
          </a:p>
        </p:txBody>
      </p:sp>
    </p:spTree>
    <p:extLst>
      <p:ext uri="{BB962C8B-B14F-4D97-AF65-F5344CB8AC3E}">
        <p14:creationId xmlns:p14="http://schemas.microsoft.com/office/powerpoint/2010/main" val="97095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a:t>数据结构</a:t>
            </a:r>
            <a:r>
              <a:rPr lang="zh-CN" altLang="en-US" smtClean="0"/>
              <a:t>是带关系的数据元素的集合。</a:t>
            </a:r>
            <a:endParaRPr lang="en-US" altLang="zh-CN" smtClean="0"/>
          </a:p>
          <a:p>
            <a:r>
              <a:rPr lang="zh-CN" altLang="en-US" smtClean="0"/>
              <a:t>数据结构的</a:t>
            </a:r>
            <a:r>
              <a:rPr lang="en-US" altLang="zh-CN" smtClean="0"/>
              <a:t>2</a:t>
            </a:r>
            <a:r>
              <a:rPr lang="zh-CN" altLang="en-US" smtClean="0"/>
              <a:t>个层面：</a:t>
            </a:r>
            <a:endParaRPr lang="en-US" altLang="zh-CN" dirty="0"/>
          </a:p>
          <a:p>
            <a:pPr lvl="1"/>
            <a:r>
              <a:rPr lang="zh-CN" altLang="en-US">
                <a:solidFill>
                  <a:srgbClr val="FF0000"/>
                </a:solidFill>
              </a:rPr>
              <a:t>逻辑</a:t>
            </a:r>
            <a:r>
              <a:rPr lang="zh-CN" altLang="en-US" smtClean="0">
                <a:solidFill>
                  <a:srgbClr val="FF0000"/>
                </a:solidFill>
              </a:rPr>
              <a:t>结构</a:t>
            </a:r>
            <a:endParaRPr lang="en-US" altLang="zh-CN" dirty="0"/>
          </a:p>
          <a:p>
            <a:pPr lvl="1"/>
            <a:r>
              <a:rPr lang="zh-CN" altLang="en-US">
                <a:solidFill>
                  <a:srgbClr val="FF0000"/>
                </a:solidFill>
              </a:rPr>
              <a:t>存储</a:t>
            </a:r>
            <a:r>
              <a:rPr lang="zh-CN" altLang="en-US" smtClean="0">
                <a:solidFill>
                  <a:srgbClr val="FF0000"/>
                </a:solidFill>
              </a:rPr>
              <a:t>结构</a:t>
            </a:r>
            <a:endParaRPr lang="en-US" dirty="0"/>
          </a:p>
        </p:txBody>
      </p:sp>
      <p:sp>
        <p:nvSpPr>
          <p:cNvPr id="4" name="标题 2"/>
          <p:cNvSpPr>
            <a:spLocks noGrp="1"/>
          </p:cNvSpPr>
          <p:nvPr>
            <p:ph type="title"/>
          </p:nvPr>
        </p:nvSpPr>
        <p:spPr/>
        <p:txBody>
          <a:bodyPr>
            <a:normAutofit fontScale="90000"/>
          </a:bodyPr>
          <a:lstStyle/>
          <a:p>
            <a:pPr algn="l"/>
            <a:r>
              <a:rPr lang="zh-CN" altLang="en-US" dirty="0"/>
              <a:t>数据结构（</a:t>
            </a:r>
            <a:r>
              <a:rPr lang="en-US" altLang="zh-CN" dirty="0"/>
              <a:t>Data Structure</a:t>
            </a:r>
            <a:r>
              <a:rPr lang="zh-CN" altLang="en-US" dirty="0"/>
              <a:t>）</a:t>
            </a:r>
          </a:p>
        </p:txBody>
      </p:sp>
    </p:spTree>
    <p:extLst>
      <p:ext uri="{BB962C8B-B14F-4D97-AF65-F5344CB8AC3E}">
        <p14:creationId xmlns:p14="http://schemas.microsoft.com/office/powerpoint/2010/main" val="3184958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11560" y="1057300"/>
            <a:ext cx="8053659" cy="4055893"/>
          </a:xfrm>
        </p:spPr>
        <p:txBody>
          <a:bodyPr>
            <a:noAutofit/>
          </a:bodyPr>
          <a:lstStyle/>
          <a:p>
            <a:pPr>
              <a:lnSpc>
                <a:spcPct val="90000"/>
              </a:lnSpc>
              <a:buSzPct val="70000"/>
            </a:pPr>
            <a:r>
              <a:rPr lang="zh-CN" altLang="en-US" dirty="0"/>
              <a:t>逻辑</a:t>
            </a:r>
            <a:r>
              <a:rPr lang="zh-CN" altLang="en-US" dirty="0" smtClean="0"/>
              <a:t>结构</a:t>
            </a:r>
            <a:r>
              <a:rPr lang="zh-CN" altLang="en-US" smtClean="0"/>
              <a:t>是指数</a:t>
            </a:r>
            <a:r>
              <a:rPr lang="zh-CN" altLang="en-US" dirty="0"/>
              <a:t>据元素之间的</a:t>
            </a:r>
            <a:r>
              <a:rPr lang="zh-CN" altLang="en-US"/>
              <a:t>内在</a:t>
            </a:r>
            <a:r>
              <a:rPr lang="zh-CN" altLang="en-US" smtClean="0"/>
              <a:t>关系（</a:t>
            </a:r>
            <a:r>
              <a:rPr lang="en-US" altLang="zh-CN"/>
              <a:t>The intrinsic  relations between  data </a:t>
            </a:r>
            <a:r>
              <a:rPr lang="en-US" altLang="zh-CN" smtClean="0"/>
              <a:t>elements</a:t>
            </a:r>
            <a:r>
              <a:rPr lang="zh-CN" altLang="en-US"/>
              <a:t>）。</a:t>
            </a:r>
            <a:endParaRPr lang="en-US" dirty="0"/>
          </a:p>
          <a:p>
            <a:pPr>
              <a:lnSpc>
                <a:spcPct val="90000"/>
              </a:lnSpc>
              <a:buSzPct val="70000"/>
            </a:pPr>
            <a:r>
              <a:rPr lang="zh-CN" altLang="en-US" smtClean="0"/>
              <a:t>根据数据元素</a:t>
            </a:r>
            <a:r>
              <a:rPr lang="zh-CN" altLang="en-US" dirty="0"/>
              <a:t>之间关系的不同特性，数据结构被抽象为四类逻辑</a:t>
            </a:r>
            <a:r>
              <a:rPr lang="zh-CN" altLang="en-US"/>
              <a:t>结构</a:t>
            </a:r>
            <a:r>
              <a:rPr lang="zh-CN" altLang="en-US" smtClean="0"/>
              <a:t>：</a:t>
            </a:r>
            <a:endParaRPr lang="en-US" altLang="zh-CN" smtClean="0"/>
          </a:p>
          <a:p>
            <a:pPr lvl="1">
              <a:lnSpc>
                <a:spcPct val="90000"/>
              </a:lnSpc>
              <a:buSzPct val="70000"/>
            </a:pPr>
            <a:r>
              <a:rPr lang="zh-CN" altLang="en-US" b="1" smtClean="0">
                <a:solidFill>
                  <a:srgbClr val="FF0000"/>
                </a:solidFill>
                <a:latin typeface="Comic Sans MS" pitchFamily="66" charset="0"/>
                <a:ea typeface="楷体_GB2312" pitchFamily="49" charset="-122"/>
              </a:rPr>
              <a:t>线性</a:t>
            </a:r>
            <a:r>
              <a:rPr lang="zh-CN" altLang="en-US" b="1" dirty="0" smtClean="0">
                <a:solidFill>
                  <a:srgbClr val="FF0000"/>
                </a:solidFill>
                <a:latin typeface="Comic Sans MS" pitchFamily="66" charset="0"/>
                <a:ea typeface="楷体_GB2312" pitchFamily="49" charset="-122"/>
              </a:rPr>
              <a:t>结构</a:t>
            </a:r>
            <a:r>
              <a:rPr lang="zh-CN" altLang="en-US" dirty="0" smtClean="0"/>
              <a:t>（</a:t>
            </a:r>
            <a:r>
              <a:rPr lang="en-US" dirty="0" smtClean="0"/>
              <a:t>linear </a:t>
            </a:r>
            <a:r>
              <a:rPr lang="en-US" smtClean="0"/>
              <a:t>structure</a:t>
            </a:r>
            <a:r>
              <a:rPr lang="zh-CN" altLang="en-US" smtClean="0"/>
              <a:t>）</a:t>
            </a:r>
            <a:endParaRPr lang="en-US" altLang="zh-CN" smtClean="0"/>
          </a:p>
          <a:p>
            <a:pPr lvl="1">
              <a:lnSpc>
                <a:spcPct val="90000"/>
              </a:lnSpc>
              <a:buSzPct val="70000"/>
            </a:pPr>
            <a:r>
              <a:rPr lang="zh-CN" altLang="en-US" b="1" smtClean="0">
                <a:solidFill>
                  <a:srgbClr val="FF0000"/>
                </a:solidFill>
                <a:latin typeface="Comic Sans MS" pitchFamily="66" charset="0"/>
                <a:ea typeface="楷体_GB2312" pitchFamily="49" charset="-122"/>
              </a:rPr>
              <a:t>树形</a:t>
            </a:r>
            <a:r>
              <a:rPr lang="zh-CN" altLang="en-US" b="1" dirty="0" smtClean="0">
                <a:solidFill>
                  <a:srgbClr val="FF0000"/>
                </a:solidFill>
                <a:latin typeface="Comic Sans MS" pitchFamily="66" charset="0"/>
                <a:ea typeface="楷体_GB2312" pitchFamily="49" charset="-122"/>
              </a:rPr>
              <a:t>结构</a:t>
            </a:r>
            <a:r>
              <a:rPr lang="zh-CN" altLang="en-US" dirty="0"/>
              <a:t>（</a:t>
            </a:r>
            <a:r>
              <a:rPr lang="en-US"/>
              <a:t>tree</a:t>
            </a:r>
            <a:r>
              <a:rPr lang="zh-CN" altLang="en-US" smtClean="0"/>
              <a:t>）</a:t>
            </a:r>
            <a:endParaRPr lang="en-US" altLang="zh-CN" smtClean="0"/>
          </a:p>
          <a:p>
            <a:pPr lvl="1">
              <a:lnSpc>
                <a:spcPct val="90000"/>
              </a:lnSpc>
              <a:buSzPct val="70000"/>
            </a:pPr>
            <a:r>
              <a:rPr lang="zh-CN" altLang="en-US" b="1" smtClean="0">
                <a:solidFill>
                  <a:srgbClr val="FF0000"/>
                </a:solidFill>
                <a:latin typeface="Comic Sans MS" pitchFamily="66" charset="0"/>
                <a:ea typeface="楷体_GB2312" pitchFamily="49" charset="-122"/>
              </a:rPr>
              <a:t>图</a:t>
            </a:r>
            <a:r>
              <a:rPr lang="zh-CN" altLang="en-US" b="1" dirty="0" smtClean="0">
                <a:solidFill>
                  <a:srgbClr val="FF0000"/>
                </a:solidFill>
                <a:latin typeface="Comic Sans MS" pitchFamily="66" charset="0"/>
                <a:ea typeface="楷体_GB2312" pitchFamily="49" charset="-122"/>
              </a:rPr>
              <a:t>状结构</a:t>
            </a:r>
            <a:r>
              <a:rPr lang="zh-CN" altLang="en-US" dirty="0" smtClean="0"/>
              <a:t> </a:t>
            </a:r>
            <a:r>
              <a:rPr lang="zh-CN" altLang="en-US" dirty="0"/>
              <a:t>（</a:t>
            </a:r>
            <a:r>
              <a:rPr lang="en-US"/>
              <a:t>graph</a:t>
            </a:r>
            <a:r>
              <a:rPr lang="zh-CN" altLang="en-US" smtClean="0"/>
              <a:t>）</a:t>
            </a:r>
            <a:endParaRPr lang="en-US" altLang="zh-CN" smtClean="0"/>
          </a:p>
          <a:p>
            <a:pPr lvl="1">
              <a:lnSpc>
                <a:spcPct val="90000"/>
              </a:lnSpc>
              <a:buSzPct val="70000"/>
            </a:pPr>
            <a:r>
              <a:rPr lang="zh-CN" altLang="en-US" b="1" smtClean="0">
                <a:solidFill>
                  <a:srgbClr val="FF0000"/>
                </a:solidFill>
                <a:latin typeface="Comic Sans MS" pitchFamily="66" charset="0"/>
                <a:ea typeface="楷体_GB2312" pitchFamily="49" charset="-122"/>
              </a:rPr>
              <a:t>集合</a:t>
            </a:r>
            <a:r>
              <a:rPr lang="zh-CN" altLang="en-US" b="1" dirty="0" smtClean="0">
                <a:solidFill>
                  <a:srgbClr val="FF0000"/>
                </a:solidFill>
                <a:latin typeface="Comic Sans MS" pitchFamily="66" charset="0"/>
                <a:ea typeface="楷体_GB2312" pitchFamily="49" charset="-122"/>
              </a:rPr>
              <a:t>结构</a:t>
            </a:r>
            <a:r>
              <a:rPr lang="zh-CN" altLang="en-US" dirty="0" smtClean="0"/>
              <a:t>（</a:t>
            </a:r>
            <a:r>
              <a:rPr lang="en-US" dirty="0"/>
              <a:t>set</a:t>
            </a:r>
            <a:r>
              <a:rPr lang="zh-CN" altLang="en-US" dirty="0"/>
              <a:t>）</a:t>
            </a:r>
            <a:endParaRPr lang="en-US" altLang="zh-CN" b="1" dirty="0">
              <a:solidFill>
                <a:srgbClr val="FF0000"/>
              </a:solidFill>
              <a:latin typeface="Comic Sans MS" pitchFamily="66" charset="0"/>
              <a:ea typeface="楷体_GB2312" pitchFamily="49" charset="-122"/>
            </a:endParaRPr>
          </a:p>
          <a:p>
            <a:endParaRPr lang="zh-CN" altLang="en-US" sz="2800" dirty="0"/>
          </a:p>
        </p:txBody>
      </p:sp>
      <p:sp>
        <p:nvSpPr>
          <p:cNvPr id="4" name="标题 3"/>
          <p:cNvSpPr>
            <a:spLocks noGrp="1"/>
          </p:cNvSpPr>
          <p:nvPr>
            <p:ph type="title"/>
          </p:nvPr>
        </p:nvSpPr>
        <p:spPr/>
        <p:txBody>
          <a:bodyPr>
            <a:normAutofit fontScale="90000"/>
          </a:bodyPr>
          <a:lstStyle/>
          <a:p>
            <a:pPr algn="l"/>
            <a:r>
              <a:rPr lang="zh-CN" altLang="en-US" dirty="0"/>
              <a:t>逻辑</a:t>
            </a:r>
            <a:r>
              <a:rPr lang="zh-CN" altLang="en-US" dirty="0" smtClean="0"/>
              <a:t>结构（</a:t>
            </a:r>
            <a:r>
              <a:rPr lang="en-US" altLang="zh-CN" dirty="0" smtClean="0"/>
              <a:t>Logical Structure</a:t>
            </a:r>
            <a:r>
              <a:rPr lang="zh-CN" altLang="en-US" dirty="0" smtClean="0"/>
              <a:t>）</a:t>
            </a:r>
            <a:endParaRPr lang="zh-CN" altLang="en-US" dirty="0"/>
          </a:p>
        </p:txBody>
      </p:sp>
    </p:spTree>
    <p:extLst>
      <p:ext uri="{BB962C8B-B14F-4D97-AF65-F5344CB8AC3E}">
        <p14:creationId xmlns:p14="http://schemas.microsoft.com/office/powerpoint/2010/main" val="7901904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4085052" y="1433828"/>
            <a:ext cx="3528392" cy="524503"/>
          </a:xfrm>
          <a:prstGeom prst="rect">
            <a:avLst/>
          </a:prstGeom>
          <a:noFill/>
          <a:ln w="9525">
            <a:noFill/>
            <a:miter lim="800000"/>
          </a:ln>
        </p:spPr>
        <p:txBody>
          <a:bodyPr wrap="square">
            <a:spAutoFit/>
          </a:bodyPr>
          <a:lstStyle/>
          <a:p>
            <a:pPr marL="403225" lvl="3" indent="-346075">
              <a:lnSpc>
                <a:spcPct val="185000"/>
              </a:lnSpc>
              <a:spcBef>
                <a:spcPct val="30000"/>
              </a:spcBef>
              <a:buFont typeface="Arial" panose="020B0604020202020204" pitchFamily="34" charset="0"/>
              <a:buChar char="•"/>
            </a:pPr>
            <a:endParaRPr lang="en-US" altLang="zh-CN" sz="1800" dirty="0"/>
          </a:p>
        </p:txBody>
      </p:sp>
      <p:sp>
        <p:nvSpPr>
          <p:cNvPr id="51" name="Rectangle 50"/>
          <p:cNvSpPr>
            <a:spLocks noChangeArrowheads="1"/>
          </p:cNvSpPr>
          <p:nvPr/>
        </p:nvSpPr>
        <p:spPr bwMode="auto">
          <a:xfrm>
            <a:off x="4946250" y="1090257"/>
            <a:ext cx="22026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r>
              <a:rPr lang="zh-CN" altLang="en-US" sz="2000" dirty="0">
                <a:solidFill>
                  <a:srgbClr val="FF3300"/>
                </a:solidFill>
                <a:latin typeface="楷体_GB2312" pitchFamily="49" charset="-122"/>
                <a:ea typeface="楷体_GB2312" pitchFamily="49" charset="-122"/>
                <a:cs typeface="Arial Unicode MS" pitchFamily="34" charset="-122"/>
              </a:rPr>
              <a:t>逻辑</a:t>
            </a:r>
            <a:r>
              <a:rPr lang="zh-CN" altLang="en-US" sz="2000" dirty="0" smtClean="0">
                <a:solidFill>
                  <a:srgbClr val="FF3300"/>
                </a:solidFill>
                <a:latin typeface="楷体_GB2312" pitchFamily="49" charset="-122"/>
                <a:ea typeface="楷体_GB2312" pitchFamily="49" charset="-122"/>
                <a:cs typeface="Arial Unicode MS" pitchFamily="34" charset="-122"/>
              </a:rPr>
              <a:t>结构示意图</a:t>
            </a:r>
            <a:endParaRPr lang="zh-CN" altLang="en-US" sz="2000" dirty="0">
              <a:cs typeface="Arial Unicode MS" pitchFamily="34"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696079"/>
            <a:ext cx="4900786" cy="4380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49248" y="1427073"/>
            <a:ext cx="2928416" cy="1948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2441" y="3317539"/>
            <a:ext cx="2453762" cy="1386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56176" y="3552250"/>
            <a:ext cx="2830637" cy="18097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文本占位符 2"/>
          <p:cNvSpPr>
            <a:spLocks noGrp="1"/>
          </p:cNvSpPr>
          <p:nvPr>
            <p:ph type="body" sz="quarter" idx="10"/>
          </p:nvPr>
        </p:nvSpPr>
        <p:spPr>
          <a:xfrm>
            <a:off x="611560" y="1078502"/>
            <a:ext cx="8053659" cy="4055893"/>
          </a:xfrm>
        </p:spPr>
        <p:txBody>
          <a:bodyPr/>
          <a:lstStyle/>
          <a:p>
            <a:r>
              <a:rPr lang="zh-CN" altLang="en-US"/>
              <a:t>线性结构</a:t>
            </a:r>
            <a:r>
              <a:rPr lang="en-US" altLang="zh-CN"/>
              <a:t>(</a:t>
            </a:r>
            <a:r>
              <a:rPr lang="zh-CN" altLang="en-US"/>
              <a:t>一对一</a:t>
            </a:r>
            <a:r>
              <a:rPr lang="en-US" altLang="zh-CN" smtClean="0"/>
              <a:t>)</a:t>
            </a:r>
          </a:p>
          <a:p>
            <a:endParaRPr lang="en-US" altLang="zh-CN"/>
          </a:p>
          <a:p>
            <a:endParaRPr lang="en-US" altLang="zh-CN"/>
          </a:p>
          <a:p>
            <a:r>
              <a:rPr lang="zh-CN" altLang="en-US"/>
              <a:t>树形结构</a:t>
            </a:r>
            <a:r>
              <a:rPr lang="en-US" altLang="zh-CN"/>
              <a:t>(</a:t>
            </a:r>
            <a:r>
              <a:rPr lang="zh-CN" altLang="en-US"/>
              <a:t>一对多</a:t>
            </a:r>
            <a:r>
              <a:rPr lang="en-US" altLang="zh-CN"/>
              <a:t>)</a:t>
            </a:r>
          </a:p>
          <a:p>
            <a:endParaRPr lang="en-US" altLang="zh-CN" smtClean="0"/>
          </a:p>
          <a:p>
            <a:r>
              <a:rPr lang="zh-CN" altLang="en-US" smtClean="0"/>
              <a:t>图</a:t>
            </a:r>
            <a:r>
              <a:rPr lang="zh-CN" altLang="en-US"/>
              <a:t>状结构</a:t>
            </a:r>
            <a:r>
              <a:rPr lang="en-US" altLang="zh-CN"/>
              <a:t>(</a:t>
            </a:r>
            <a:r>
              <a:rPr lang="zh-CN" altLang="en-US"/>
              <a:t>多对多</a:t>
            </a:r>
            <a:r>
              <a:rPr lang="en-US" altLang="zh-CN"/>
              <a:t>)</a:t>
            </a:r>
          </a:p>
          <a:p>
            <a:endParaRPr lang="en-US" altLang="zh-CN" smtClean="0"/>
          </a:p>
          <a:p>
            <a:r>
              <a:rPr lang="zh-CN" altLang="en-US" smtClean="0"/>
              <a:t>集合</a:t>
            </a:r>
            <a:r>
              <a:rPr lang="en-US" altLang="zh-CN"/>
              <a:t>(</a:t>
            </a:r>
            <a:r>
              <a:rPr lang="zh-CN" altLang="en-US"/>
              <a:t>松散</a:t>
            </a:r>
            <a:r>
              <a:rPr lang="en-US" altLang="zh-CN"/>
              <a:t>)</a:t>
            </a:r>
          </a:p>
          <a:p>
            <a:endParaRPr lang="zh-CN" altLang="en-US"/>
          </a:p>
        </p:txBody>
      </p:sp>
      <p:sp>
        <p:nvSpPr>
          <p:cNvPr id="2" name="标题 1"/>
          <p:cNvSpPr>
            <a:spLocks noGrp="1"/>
          </p:cNvSpPr>
          <p:nvPr>
            <p:ph type="title"/>
          </p:nvPr>
        </p:nvSpPr>
        <p:spPr/>
        <p:txBody>
          <a:bodyPr>
            <a:normAutofit fontScale="90000"/>
          </a:bodyPr>
          <a:lstStyle/>
          <a:p>
            <a:r>
              <a:rPr lang="zh-CN" altLang="en-US" dirty="0"/>
              <a:t>逻辑结构（</a:t>
            </a:r>
            <a:r>
              <a:rPr lang="en-US" altLang="zh-CN" dirty="0"/>
              <a:t>Logical Structure</a:t>
            </a:r>
            <a:r>
              <a:rPr lang="zh-CN" altLang="en-US" dirty="0"/>
              <a:t>）</a:t>
            </a:r>
            <a:endParaRPr lang="en-US" dirty="0"/>
          </a:p>
        </p:txBody>
      </p:sp>
    </p:spTree>
    <p:extLst>
      <p:ext uri="{BB962C8B-B14F-4D97-AF65-F5344CB8AC3E}">
        <p14:creationId xmlns:p14="http://schemas.microsoft.com/office/powerpoint/2010/main" val="1510210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nodePh="1">
                                  <p:stCondLst>
                                    <p:cond delay="0"/>
                                  </p:stCondLst>
                                  <p:endCondLst>
                                    <p:cond evt="begin" delay="0">
                                      <p:tn val="5"/>
                                    </p:cond>
                                  </p:endCondLst>
                                  <p:childTnLst>
                                    <p:set>
                                      <p:cBhvr>
                                        <p:cTn id="6" dur="1" fill="hold">
                                          <p:stCondLst>
                                            <p:cond delay="0"/>
                                          </p:stCondLst>
                                        </p:cTn>
                                        <p:tgtEl>
                                          <p:spTgt spid="256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5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a:t>独立于计算机，与是否</a:t>
            </a:r>
            <a:r>
              <a:rPr lang="zh-CN" altLang="en-US">
                <a:solidFill>
                  <a:srgbClr val="FF0000"/>
                </a:solidFill>
              </a:rPr>
              <a:t>存储在计算机</a:t>
            </a:r>
            <a:r>
              <a:rPr lang="zh-CN" altLang="en-US"/>
              <a:t>中无关；</a:t>
            </a:r>
            <a:endParaRPr lang="en-US" altLang="zh-CN"/>
          </a:p>
          <a:p>
            <a:r>
              <a:rPr lang="zh-CN" altLang="en-US" smtClean="0"/>
              <a:t>逻辑</a:t>
            </a:r>
            <a:r>
              <a:rPr lang="zh-CN" altLang="en-US" dirty="0" smtClean="0"/>
              <a:t>结构是</a:t>
            </a:r>
            <a:r>
              <a:rPr lang="zh-CN" altLang="en-US" dirty="0"/>
              <a:t>从具体问题中抽象出来的</a:t>
            </a:r>
            <a:r>
              <a:rPr lang="zh-CN" altLang="en-US" dirty="0" smtClean="0"/>
              <a:t>数学模型；</a:t>
            </a:r>
            <a:endParaRPr lang="zh-CN" altLang="en-US" dirty="0"/>
          </a:p>
          <a:p>
            <a:r>
              <a:rPr lang="en-US" smtClean="0"/>
              <a:t>Logical_Structure</a:t>
            </a:r>
            <a:r>
              <a:rPr lang="en-US" dirty="0"/>
              <a:t>=(D, R)</a:t>
            </a:r>
          </a:p>
          <a:p>
            <a:pPr marL="0" indent="0">
              <a:buNone/>
            </a:pPr>
            <a:r>
              <a:rPr lang="zh-CN" altLang="en-US" dirty="0" smtClean="0"/>
              <a:t>     其中</a:t>
            </a:r>
            <a:r>
              <a:rPr lang="zh-CN" altLang="en-US" dirty="0"/>
              <a:t>：</a:t>
            </a:r>
            <a:r>
              <a:rPr lang="en-US" dirty="0"/>
              <a:t>D</a:t>
            </a:r>
            <a:r>
              <a:rPr lang="zh-CN" altLang="en-US" dirty="0"/>
              <a:t>是数据元素的有限集合，</a:t>
            </a:r>
            <a:r>
              <a:rPr lang="en-US" dirty="0"/>
              <a:t>R</a:t>
            </a:r>
            <a:r>
              <a:rPr lang="zh-CN" altLang="en-US" dirty="0"/>
              <a:t>是</a:t>
            </a:r>
            <a:r>
              <a:rPr lang="en-US" dirty="0"/>
              <a:t>D</a:t>
            </a:r>
            <a:r>
              <a:rPr lang="zh-CN" altLang="en-US" dirty="0"/>
              <a:t>上关系的有限集合。</a:t>
            </a:r>
            <a:endParaRPr lang="en-US" dirty="0"/>
          </a:p>
          <a:p>
            <a:endParaRPr lang="zh-CN" altLang="en-US" dirty="0"/>
          </a:p>
        </p:txBody>
      </p:sp>
      <p:sp>
        <p:nvSpPr>
          <p:cNvPr id="7" name="标题 1"/>
          <p:cNvSpPr>
            <a:spLocks noGrp="1"/>
          </p:cNvSpPr>
          <p:nvPr>
            <p:ph type="title"/>
          </p:nvPr>
        </p:nvSpPr>
        <p:spPr/>
        <p:txBody>
          <a:bodyPr>
            <a:normAutofit fontScale="90000"/>
          </a:bodyPr>
          <a:lstStyle/>
          <a:p>
            <a:r>
              <a:rPr lang="zh-CN" altLang="en-US" dirty="0"/>
              <a:t>逻辑结构（</a:t>
            </a:r>
            <a:r>
              <a:rPr lang="en-US" altLang="zh-CN" dirty="0"/>
              <a:t>Logical Structure</a:t>
            </a:r>
            <a:r>
              <a:rPr lang="zh-CN" altLang="en-US" dirty="0"/>
              <a:t>）</a:t>
            </a:r>
            <a:endParaRPr lang="en-US" dirty="0"/>
          </a:p>
        </p:txBody>
      </p:sp>
    </p:spTree>
    <p:extLst>
      <p:ext uri="{BB962C8B-B14F-4D97-AF65-F5344CB8AC3E}">
        <p14:creationId xmlns:p14="http://schemas.microsoft.com/office/powerpoint/2010/main" val="16475000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1904" y="1201316"/>
            <a:ext cx="8654592" cy="2123658"/>
          </a:xfrm>
          <a:prstGeom prst="rect">
            <a:avLst/>
          </a:prstGeom>
        </p:spPr>
        <p:txBody>
          <a:bodyPr wrap="square">
            <a:spAutoFit/>
          </a:bodyPr>
          <a:lstStyle/>
          <a:p>
            <a:pPr>
              <a:lnSpc>
                <a:spcPct val="150000"/>
              </a:lnSpc>
            </a:pPr>
            <a:r>
              <a:rPr lang="en-US" altLang="zh-CN" sz="2200" b="1" dirty="0">
                <a:solidFill>
                  <a:srgbClr val="000000"/>
                </a:solidFill>
                <a:latin typeface="Calibri" panose="020F0502020204030204" pitchFamily="34" charset="0"/>
              </a:rPr>
              <a:t>【</a:t>
            </a:r>
            <a:r>
              <a:rPr lang="zh-CN" altLang="en-US" sz="2200" b="1" dirty="0">
                <a:solidFill>
                  <a:srgbClr val="000000"/>
                </a:solidFill>
                <a:latin typeface="Calibri" panose="020F0502020204030204" pitchFamily="34" charset="0"/>
              </a:rPr>
              <a:t>例</a:t>
            </a:r>
            <a:r>
              <a:rPr lang="en-US" altLang="zh-CN" sz="2200" b="1" dirty="0">
                <a:solidFill>
                  <a:srgbClr val="000000"/>
                </a:solidFill>
                <a:latin typeface="Calibri" panose="020F0502020204030204" pitchFamily="34" charset="0"/>
              </a:rPr>
              <a:t>1】</a:t>
            </a:r>
            <a:r>
              <a:rPr lang="zh-CN" altLang="en-US" sz="2200" b="1" dirty="0">
                <a:solidFill>
                  <a:srgbClr val="000000"/>
                </a:solidFill>
                <a:latin typeface="Calibri" panose="020F0502020204030204" pitchFamily="34" charset="0"/>
              </a:rPr>
              <a:t>设有数据结构</a:t>
            </a:r>
            <a:r>
              <a:rPr lang="en-US" altLang="zh-CN" sz="2200" b="1" dirty="0">
                <a:solidFill>
                  <a:srgbClr val="000000"/>
                </a:solidFill>
                <a:latin typeface="Calibri" panose="020F0502020204030204" pitchFamily="34" charset="0"/>
              </a:rPr>
              <a:t>G=(D,R)</a:t>
            </a:r>
            <a:r>
              <a:rPr lang="zh-CN" altLang="en-US" sz="2200" b="1" dirty="0">
                <a:solidFill>
                  <a:srgbClr val="000000"/>
                </a:solidFill>
                <a:latin typeface="Calibri" panose="020F0502020204030204" pitchFamily="34" charset="0"/>
              </a:rPr>
              <a:t>，其中：</a:t>
            </a:r>
          </a:p>
          <a:p>
            <a:pPr>
              <a:lnSpc>
                <a:spcPct val="150000"/>
              </a:lnSpc>
            </a:pPr>
            <a:r>
              <a:rPr lang="en-US" altLang="zh-CN" sz="2200" b="1" dirty="0">
                <a:solidFill>
                  <a:srgbClr val="000000"/>
                </a:solidFill>
                <a:latin typeface="Calibri" panose="020F0502020204030204" pitchFamily="34" charset="0"/>
              </a:rPr>
              <a:t>D={A, B, C, D, E}</a:t>
            </a:r>
          </a:p>
          <a:p>
            <a:pPr>
              <a:lnSpc>
                <a:spcPct val="150000"/>
              </a:lnSpc>
            </a:pPr>
            <a:r>
              <a:rPr lang="en-US" altLang="zh-CN" sz="2200" b="1" dirty="0">
                <a:solidFill>
                  <a:srgbClr val="000000"/>
                </a:solidFill>
                <a:latin typeface="Calibri" panose="020F0502020204030204" pitchFamily="34" charset="0"/>
              </a:rPr>
              <a:t>R={&lt;A,B&gt;, &lt;A,E&gt;, &lt;B,C&gt;, &lt;C,D&gt;, &lt;D,B&gt;, &lt;D,A&gt;, &lt;E,C</a:t>
            </a:r>
            <a:r>
              <a:rPr lang="en-US" altLang="zh-CN" sz="2200" b="1">
                <a:solidFill>
                  <a:srgbClr val="000000"/>
                </a:solidFill>
                <a:latin typeface="Calibri" panose="020F0502020204030204" pitchFamily="34" charset="0"/>
              </a:rPr>
              <a:t>&gt; </a:t>
            </a:r>
            <a:r>
              <a:rPr lang="en-US" altLang="zh-CN" sz="2200" b="1" smtClean="0">
                <a:solidFill>
                  <a:srgbClr val="000000"/>
                </a:solidFill>
                <a:latin typeface="Calibri" panose="020F0502020204030204" pitchFamily="34" charset="0"/>
              </a:rPr>
              <a:t>}</a:t>
            </a:r>
          </a:p>
          <a:p>
            <a:pPr>
              <a:lnSpc>
                <a:spcPct val="150000"/>
              </a:lnSpc>
            </a:pPr>
            <a:r>
              <a:rPr lang="zh-CN" altLang="en-US" sz="2000" b="1" smtClean="0">
                <a:solidFill>
                  <a:srgbClr val="000000"/>
                </a:solidFill>
              </a:rPr>
              <a:t>画出逻辑结构示意图。</a:t>
            </a:r>
            <a:endParaRPr lang="zh-CN" altLang="en-US" sz="2000" b="1" dirty="0">
              <a:solidFill>
                <a:srgbClr val="00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80002" y="3025622"/>
            <a:ext cx="3657600" cy="240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标题 1"/>
          <p:cNvSpPr>
            <a:spLocks noGrp="1"/>
          </p:cNvSpPr>
          <p:nvPr>
            <p:ph type="title"/>
          </p:nvPr>
        </p:nvSpPr>
        <p:spPr/>
        <p:txBody>
          <a:bodyPr>
            <a:normAutofit fontScale="90000"/>
          </a:bodyPr>
          <a:lstStyle/>
          <a:p>
            <a:r>
              <a:rPr lang="zh-CN" altLang="en-US" dirty="0"/>
              <a:t>逻辑结构（</a:t>
            </a:r>
            <a:r>
              <a:rPr lang="en-US" altLang="zh-CN" dirty="0"/>
              <a:t>Logical Structure</a:t>
            </a:r>
            <a:r>
              <a:rPr lang="zh-CN" altLang="en-US" dirty="0"/>
              <a:t>）</a:t>
            </a:r>
            <a:endParaRPr lang="en-US" dirty="0"/>
          </a:p>
        </p:txBody>
      </p:sp>
    </p:spTree>
    <p:extLst>
      <p:ext uri="{BB962C8B-B14F-4D97-AF65-F5344CB8AC3E}">
        <p14:creationId xmlns:p14="http://schemas.microsoft.com/office/powerpoint/2010/main" val="1026304207"/>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a:bodyPr>
          <a:lstStyle/>
          <a:p>
            <a:r>
              <a:rPr lang="en-US" altLang="zh-CN" dirty="0"/>
              <a:t>Python</a:t>
            </a:r>
            <a:r>
              <a:rPr lang="zh-CN" altLang="zh-CN" dirty="0"/>
              <a:t>语言内置</a:t>
            </a:r>
            <a:r>
              <a:rPr lang="zh-CN" altLang="zh-CN" dirty="0" smtClean="0"/>
              <a:t>数据</a:t>
            </a:r>
            <a:r>
              <a:rPr lang="zh-CN" altLang="en-US" dirty="0" smtClean="0"/>
              <a:t>类型</a:t>
            </a:r>
            <a:r>
              <a:rPr lang="zh-CN" altLang="en-US" smtClean="0"/>
              <a:t>中：</a:t>
            </a:r>
            <a:endParaRPr lang="en-US" altLang="zh-CN" smtClean="0"/>
          </a:p>
          <a:p>
            <a:pPr lvl="1"/>
            <a:r>
              <a:rPr lang="zh-CN" altLang="zh-CN" smtClean="0">
                <a:solidFill>
                  <a:srgbClr val="FF0000"/>
                </a:solidFill>
              </a:rPr>
              <a:t>线性结构</a:t>
            </a:r>
            <a:endParaRPr lang="en-US" altLang="zh-CN" dirty="0">
              <a:solidFill>
                <a:srgbClr val="FF0000"/>
              </a:solidFill>
            </a:endParaRPr>
          </a:p>
          <a:p>
            <a:pPr marL="1200150" lvl="2" indent="-342900">
              <a:buFont typeface="Arial" panose="020B0604020202020204" pitchFamily="34" charset="0"/>
              <a:buChar char="•"/>
            </a:pPr>
            <a:r>
              <a:rPr lang="zh-CN" altLang="zh-CN" b="1" dirty="0"/>
              <a:t>列表类型（</a:t>
            </a:r>
            <a:r>
              <a:rPr lang="en-US" altLang="zh-CN" b="1" dirty="0"/>
              <a:t>list</a:t>
            </a:r>
            <a:r>
              <a:rPr lang="zh-CN" altLang="zh-CN" b="1" dirty="0"/>
              <a:t>）、元组类型（</a:t>
            </a:r>
            <a:r>
              <a:rPr lang="en-US" altLang="zh-CN" b="1" dirty="0"/>
              <a:t>tuple</a:t>
            </a:r>
            <a:r>
              <a:rPr lang="zh-CN" altLang="zh-CN" b="1" dirty="0"/>
              <a:t>）和字符串（</a:t>
            </a:r>
            <a:r>
              <a:rPr lang="en-US" altLang="zh-CN" b="1" dirty="0" err="1"/>
              <a:t>str</a:t>
            </a:r>
            <a:r>
              <a:rPr lang="zh-CN" altLang="zh-CN" b="1" dirty="0"/>
              <a:t>）</a:t>
            </a:r>
            <a:r>
              <a:rPr lang="zh-CN" altLang="zh-CN" b="1"/>
              <a:t>等</a:t>
            </a:r>
            <a:r>
              <a:rPr lang="zh-CN" altLang="en-US" b="1" smtClean="0"/>
              <a:t>；</a:t>
            </a:r>
            <a:endParaRPr lang="en-US" altLang="zh-CN" b="1" smtClean="0"/>
          </a:p>
          <a:p>
            <a:pPr lvl="1"/>
            <a:r>
              <a:rPr lang="zh-CN" altLang="zh-CN">
                <a:solidFill>
                  <a:srgbClr val="FF0000"/>
                </a:solidFill>
              </a:rPr>
              <a:t>集合结构</a:t>
            </a:r>
            <a:endParaRPr lang="en-US" altLang="zh-CN" dirty="0">
              <a:solidFill>
                <a:srgbClr val="FF0000"/>
              </a:solidFill>
            </a:endParaRPr>
          </a:p>
          <a:p>
            <a:pPr marL="1200150" lvl="2" indent="-342900">
              <a:buFont typeface="Arial" panose="020B0604020202020204" pitchFamily="34" charset="0"/>
              <a:buChar char="•"/>
            </a:pPr>
            <a:r>
              <a:rPr lang="zh-CN" altLang="zh-CN" b="1" dirty="0"/>
              <a:t>集合（</a:t>
            </a:r>
            <a:r>
              <a:rPr lang="en-US" altLang="zh-CN" b="1" dirty="0"/>
              <a:t>set</a:t>
            </a:r>
            <a:r>
              <a:rPr lang="zh-CN" altLang="zh-CN" b="1" dirty="0"/>
              <a:t>）和字典（</a:t>
            </a:r>
            <a:r>
              <a:rPr lang="en-US" altLang="zh-CN" b="1" dirty="0" err="1"/>
              <a:t>dict</a:t>
            </a:r>
            <a:r>
              <a:rPr lang="zh-CN" altLang="zh-CN" b="1" dirty="0"/>
              <a:t>）等</a:t>
            </a:r>
            <a:r>
              <a:rPr lang="zh-CN" altLang="en-US" b="1" dirty="0"/>
              <a:t>。</a:t>
            </a:r>
            <a:endParaRPr lang="zh-CN" altLang="zh-CN" b="1" dirty="0">
              <a:solidFill>
                <a:srgbClr val="FF0000"/>
              </a:solidFill>
            </a:endParaRPr>
          </a:p>
          <a:p>
            <a:endParaRPr lang="en-US" sz="1800" dirty="0"/>
          </a:p>
        </p:txBody>
      </p:sp>
      <p:sp>
        <p:nvSpPr>
          <p:cNvPr id="7" name="标题 1"/>
          <p:cNvSpPr>
            <a:spLocks noGrp="1"/>
          </p:cNvSpPr>
          <p:nvPr>
            <p:ph type="title"/>
          </p:nvPr>
        </p:nvSpPr>
        <p:spPr/>
        <p:txBody>
          <a:bodyPr>
            <a:normAutofit fontScale="90000"/>
          </a:bodyPr>
          <a:lstStyle/>
          <a:p>
            <a:r>
              <a:rPr lang="zh-CN" altLang="en-US" dirty="0"/>
              <a:t>逻辑结构（</a:t>
            </a:r>
            <a:r>
              <a:rPr lang="en-US" altLang="zh-CN" dirty="0"/>
              <a:t>Logical Structure</a:t>
            </a:r>
            <a:r>
              <a:rPr lang="zh-CN" altLang="en-US" dirty="0"/>
              <a:t>）</a:t>
            </a:r>
            <a:endParaRPr lang="en-US" dirty="0"/>
          </a:p>
        </p:txBody>
      </p:sp>
    </p:spTree>
    <p:extLst>
      <p:ext uri="{BB962C8B-B14F-4D97-AF65-F5344CB8AC3E}">
        <p14:creationId xmlns:p14="http://schemas.microsoft.com/office/powerpoint/2010/main" val="12248816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algn="l" defTabSz="914400"/>
            <a:r>
              <a:rPr lang="zh-CN" altLang="en-US" b="1" dirty="0">
                <a:latin typeface="+mn-lt"/>
              </a:rPr>
              <a:t>存储结构是指数据结构</a:t>
            </a:r>
            <a:r>
              <a:rPr lang="zh-CN" altLang="en-US" b="1">
                <a:latin typeface="+mn-lt"/>
              </a:rPr>
              <a:t>在</a:t>
            </a:r>
            <a:r>
              <a:rPr lang="zh-CN" altLang="en-US" b="1" smtClean="0">
                <a:latin typeface="+mn-lt"/>
              </a:rPr>
              <a:t>计算机的</a:t>
            </a:r>
            <a:r>
              <a:rPr lang="zh-CN" altLang="en-US" b="1" smtClean="0">
                <a:solidFill>
                  <a:srgbClr val="FF0000"/>
                </a:solidFill>
                <a:latin typeface="+mn-lt"/>
              </a:rPr>
              <a:t>内存</a:t>
            </a:r>
            <a:r>
              <a:rPr lang="zh-CN" altLang="en-US" b="1" dirty="0" smtClean="0">
                <a:latin typeface="+mn-lt"/>
              </a:rPr>
              <a:t>中的</a:t>
            </a:r>
            <a:r>
              <a:rPr lang="zh-CN" altLang="en-US" b="1" smtClean="0">
                <a:latin typeface="+mn-lt"/>
              </a:rPr>
              <a:t>存储表示</a:t>
            </a:r>
            <a:r>
              <a:rPr lang="zh-CN" altLang="en-US" smtClean="0">
                <a:latin typeface="+mn-lt"/>
              </a:rPr>
              <a:t>方法（映像方法），存储</a:t>
            </a:r>
            <a:r>
              <a:rPr lang="zh-CN" altLang="en-US" b="1" smtClean="0">
                <a:latin typeface="+mn-lt"/>
              </a:rPr>
              <a:t>内容包括：</a:t>
            </a:r>
            <a:endParaRPr lang="zh-CN" altLang="en-US" b="1" dirty="0">
              <a:latin typeface="+mn-lt"/>
            </a:endParaRPr>
          </a:p>
          <a:p>
            <a:pPr lvl="1" algn="l" defTabSz="914400"/>
            <a:r>
              <a:rPr lang="zh-CN" altLang="en-US" b="1" dirty="0">
                <a:solidFill>
                  <a:srgbClr val="FF0000"/>
                </a:solidFill>
                <a:latin typeface="+mn-lt"/>
              </a:rPr>
              <a:t>数据元素</a:t>
            </a:r>
            <a:r>
              <a:rPr lang="zh-CN" altLang="en-US" b="1" dirty="0" smtClean="0">
                <a:latin typeface="+mn-lt"/>
              </a:rPr>
              <a:t>本身；</a:t>
            </a:r>
            <a:endParaRPr lang="zh-CN" altLang="en-US" b="1" dirty="0">
              <a:latin typeface="+mn-lt"/>
            </a:endParaRPr>
          </a:p>
          <a:p>
            <a:pPr lvl="1" algn="l" defTabSz="914400"/>
            <a:r>
              <a:rPr lang="zh-CN" altLang="en-US" b="1" dirty="0">
                <a:latin typeface="+mn-lt"/>
              </a:rPr>
              <a:t>数据元素之间的</a:t>
            </a:r>
            <a:r>
              <a:rPr lang="zh-CN" altLang="en-US" b="1" dirty="0" smtClean="0">
                <a:solidFill>
                  <a:srgbClr val="FF0000"/>
                </a:solidFill>
                <a:latin typeface="+mn-lt"/>
              </a:rPr>
              <a:t>关系</a:t>
            </a:r>
            <a:r>
              <a:rPr lang="zh-CN" altLang="en-US" b="1" dirty="0" smtClean="0">
                <a:latin typeface="+mn-lt"/>
              </a:rPr>
              <a:t>；</a:t>
            </a:r>
            <a:endParaRPr lang="zh-CN" altLang="en-US" b="1" dirty="0">
              <a:latin typeface="+mn-lt"/>
            </a:endParaRPr>
          </a:p>
          <a:p>
            <a:endParaRPr lang="zh-CN" altLang="en-US" sz="1800" dirty="0"/>
          </a:p>
        </p:txBody>
      </p:sp>
      <p:sp>
        <p:nvSpPr>
          <p:cNvPr id="3" name="标题 2"/>
          <p:cNvSpPr>
            <a:spLocks noGrp="1"/>
          </p:cNvSpPr>
          <p:nvPr>
            <p:ph type="title"/>
          </p:nvPr>
        </p:nvSpPr>
        <p:spPr/>
        <p:txBody>
          <a:bodyPr>
            <a:normAutofit fontScale="90000"/>
          </a:bodyPr>
          <a:lstStyle/>
          <a:p>
            <a:r>
              <a:rPr lang="zh-CN" altLang="en-US" dirty="0"/>
              <a:t>存储</a:t>
            </a:r>
            <a:r>
              <a:rPr lang="zh-CN" altLang="en-US" dirty="0" smtClean="0"/>
              <a:t>结构（</a:t>
            </a:r>
            <a:r>
              <a:rPr lang="en-US" altLang="zh-CN" dirty="0"/>
              <a:t> Storage structure </a:t>
            </a:r>
            <a:r>
              <a:rPr lang="zh-CN" altLang="en-US" dirty="0" smtClean="0"/>
              <a:t>）</a:t>
            </a:r>
            <a:endParaRPr lang="zh-CN" altLang="en-US" dirty="0"/>
          </a:p>
        </p:txBody>
      </p:sp>
    </p:spTree>
    <p:extLst>
      <p:ext uri="{BB962C8B-B14F-4D97-AF65-F5344CB8AC3E}">
        <p14:creationId xmlns:p14="http://schemas.microsoft.com/office/powerpoint/2010/main" val="826630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a:bodyPr>
          <a:lstStyle/>
          <a:p>
            <a:r>
              <a:rPr lang="zh-CN" altLang="en-US" sz="2400" smtClean="0">
                <a:solidFill>
                  <a:srgbClr val="FF0000"/>
                </a:solidFill>
              </a:rPr>
              <a:t>数据元素映象</a:t>
            </a:r>
            <a:r>
              <a:rPr lang="zh-CN" altLang="en-US" sz="2400" dirty="0" smtClean="0">
                <a:solidFill>
                  <a:srgbClr val="FF0000"/>
                </a:solidFill>
              </a:rPr>
              <a:t>方法</a:t>
            </a:r>
            <a:endParaRPr lang="en-US" altLang="zh-CN" sz="2400" dirty="0" smtClean="0">
              <a:solidFill>
                <a:srgbClr val="FF0000"/>
              </a:solidFill>
            </a:endParaRPr>
          </a:p>
          <a:p>
            <a:pPr lvl="1" algn="l" defTabSz="914400"/>
            <a:r>
              <a:rPr lang="zh-CN" altLang="en-US" b="1" smtClean="0">
                <a:latin typeface="+mn-lt"/>
              </a:rPr>
              <a:t>根据数据</a:t>
            </a:r>
            <a:r>
              <a:rPr lang="zh-CN" altLang="en-US" b="1" dirty="0">
                <a:latin typeface="+mn-lt"/>
              </a:rPr>
              <a:t>元素的性质选取对应的类型进行存储，最终对应于若干个字节的二进制位串。</a:t>
            </a:r>
          </a:p>
          <a:p>
            <a:pPr lvl="1" algn="l" defTabSz="914400"/>
            <a:r>
              <a:rPr lang="zh-CN" altLang="en-US" b="1" smtClean="0">
                <a:latin typeface="+mn-lt"/>
              </a:rPr>
              <a:t>如</a:t>
            </a:r>
            <a:r>
              <a:rPr lang="en-US" altLang="zh-CN" b="1" smtClean="0">
                <a:latin typeface="+mn-lt"/>
              </a:rPr>
              <a:t>Python</a:t>
            </a:r>
            <a:r>
              <a:rPr lang="zh-CN" altLang="en-US" b="1" dirty="0">
                <a:latin typeface="+mn-lt"/>
              </a:rPr>
              <a:t>语言中，</a:t>
            </a:r>
            <a:r>
              <a:rPr lang="zh-CN" altLang="en-US" b="1">
                <a:latin typeface="+mn-lt"/>
              </a:rPr>
              <a:t>整数</a:t>
            </a:r>
            <a:r>
              <a:rPr lang="zh-CN" altLang="en-US" b="1" smtClean="0">
                <a:latin typeface="+mn-lt"/>
              </a:rPr>
              <a:t>对象存储</a:t>
            </a:r>
            <a:r>
              <a:rPr lang="zh-CN" altLang="en-US" b="1" dirty="0">
                <a:latin typeface="+mn-lt"/>
              </a:rPr>
              <a:t>了相应的对象头部和若干</a:t>
            </a:r>
            <a:r>
              <a:rPr lang="zh-CN" altLang="en-US" b="1">
                <a:latin typeface="+mn-lt"/>
              </a:rPr>
              <a:t>字节</a:t>
            </a:r>
            <a:r>
              <a:rPr lang="zh-CN" altLang="en-US" b="1" smtClean="0">
                <a:latin typeface="+mn-lt"/>
              </a:rPr>
              <a:t>的该值的二进制</a:t>
            </a:r>
            <a:r>
              <a:rPr lang="zh-CN" altLang="en-US" b="1" dirty="0">
                <a:latin typeface="+mn-lt"/>
              </a:rPr>
              <a:t>补码。</a:t>
            </a:r>
          </a:p>
          <a:p>
            <a:endParaRPr lang="zh-CN" altLang="en-US" dirty="0"/>
          </a:p>
        </p:txBody>
      </p:sp>
      <p:sp>
        <p:nvSpPr>
          <p:cNvPr id="8" name="标题 2"/>
          <p:cNvSpPr>
            <a:spLocks noGrp="1"/>
          </p:cNvSpPr>
          <p:nvPr>
            <p:ph type="title"/>
          </p:nvPr>
        </p:nvSpPr>
        <p:spPr/>
        <p:txBody>
          <a:bodyPr>
            <a:normAutofit fontScale="90000"/>
          </a:bodyPr>
          <a:lstStyle/>
          <a:p>
            <a:r>
              <a:rPr lang="zh-CN" altLang="en-US" dirty="0"/>
              <a:t>存储</a:t>
            </a:r>
            <a:r>
              <a:rPr lang="zh-CN" altLang="en-US" dirty="0" smtClean="0"/>
              <a:t>结构（</a:t>
            </a:r>
            <a:r>
              <a:rPr lang="en-US" altLang="zh-CN" dirty="0"/>
              <a:t> Storage structure </a:t>
            </a:r>
            <a:r>
              <a:rPr lang="zh-CN" altLang="en-US" dirty="0" smtClean="0"/>
              <a:t>）</a:t>
            </a:r>
            <a:endParaRPr lang="zh-CN" altLang="en-US" dirty="0"/>
          </a:p>
        </p:txBody>
      </p:sp>
    </p:spTree>
    <p:extLst>
      <p:ext uri="{BB962C8B-B14F-4D97-AF65-F5344CB8AC3E}">
        <p14:creationId xmlns:p14="http://schemas.microsoft.com/office/powerpoint/2010/main" val="534993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主要学习内容</a:t>
            </a:r>
            <a:endParaRPr lang="zh-CN" altLang="en-US" dirty="0"/>
          </a:p>
        </p:txBody>
      </p:sp>
      <p:sp>
        <p:nvSpPr>
          <p:cNvPr id="5" name="圆角矩形 4"/>
          <p:cNvSpPr/>
          <p:nvPr/>
        </p:nvSpPr>
        <p:spPr>
          <a:xfrm>
            <a:off x="2411761" y="1492542"/>
            <a:ext cx="5350745" cy="540060"/>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rtlCol="0" anchor="ctr"/>
          <a:lstStyle/>
          <a:p>
            <a:pPr algn="just"/>
            <a:r>
              <a:rPr lang="zh-CN" altLang="en-US" sz="2800" b="1" dirty="0">
                <a:solidFill>
                  <a:srgbClr val="000000"/>
                </a:solidFill>
              </a:rPr>
              <a:t>数据结构</a:t>
            </a:r>
            <a:r>
              <a:rPr lang="zh-CN" altLang="en-US" sz="2800" b="1" dirty="0" smtClean="0">
                <a:solidFill>
                  <a:srgbClr val="000000"/>
                </a:solidFill>
              </a:rPr>
              <a:t>相关概念</a:t>
            </a:r>
            <a:endParaRPr lang="zh-CN" altLang="en-US" sz="2800" b="1" dirty="0">
              <a:solidFill>
                <a:srgbClr val="000000"/>
              </a:solidFill>
            </a:endParaRPr>
          </a:p>
        </p:txBody>
      </p:sp>
      <p:sp>
        <p:nvSpPr>
          <p:cNvPr id="6" name="圆角矩形 5"/>
          <p:cNvSpPr/>
          <p:nvPr/>
        </p:nvSpPr>
        <p:spPr>
          <a:xfrm>
            <a:off x="1670053" y="1492542"/>
            <a:ext cx="654003" cy="540060"/>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800" b="1" dirty="0">
                <a:solidFill>
                  <a:prstClr val="black"/>
                </a:solidFill>
              </a:rPr>
              <a:t>1</a:t>
            </a:r>
            <a:endParaRPr lang="zh-CN" altLang="en-US" sz="2800" b="1" dirty="0">
              <a:solidFill>
                <a:prstClr val="black"/>
              </a:solidFill>
            </a:endParaRPr>
          </a:p>
        </p:txBody>
      </p:sp>
      <p:sp>
        <p:nvSpPr>
          <p:cNvPr id="11" name="圆角矩形 10"/>
          <p:cNvSpPr/>
          <p:nvPr/>
        </p:nvSpPr>
        <p:spPr>
          <a:xfrm>
            <a:off x="1667385" y="2272293"/>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800" b="1" dirty="0">
                <a:solidFill>
                  <a:prstClr val="black"/>
                </a:solidFill>
              </a:rPr>
              <a:t>2</a:t>
            </a:r>
            <a:endParaRPr lang="zh-CN" altLang="en-US" sz="2800" b="1" dirty="0">
              <a:solidFill>
                <a:prstClr val="black"/>
              </a:solidFill>
            </a:endParaRPr>
          </a:p>
        </p:txBody>
      </p:sp>
      <p:sp>
        <p:nvSpPr>
          <p:cNvPr id="12" name="圆角矩形 11"/>
          <p:cNvSpPr/>
          <p:nvPr/>
        </p:nvSpPr>
        <p:spPr>
          <a:xfrm>
            <a:off x="2411761" y="2266171"/>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rtlCol="0" anchor="ctr"/>
          <a:lstStyle/>
          <a:p>
            <a:pPr algn="just"/>
            <a:r>
              <a:rPr lang="zh-CN" altLang="en-US" sz="2800" b="1" dirty="0">
                <a:solidFill>
                  <a:prstClr val="black"/>
                </a:solidFill>
              </a:rPr>
              <a:t>数据结构课程学习的内容</a:t>
            </a:r>
          </a:p>
        </p:txBody>
      </p:sp>
      <p:sp>
        <p:nvSpPr>
          <p:cNvPr id="7" name="圆角矩形 6"/>
          <p:cNvSpPr/>
          <p:nvPr/>
        </p:nvSpPr>
        <p:spPr>
          <a:xfrm>
            <a:off x="1680488" y="3073524"/>
            <a:ext cx="654003" cy="540060"/>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800" b="1" smtClean="0">
                <a:solidFill>
                  <a:prstClr val="black"/>
                </a:solidFill>
              </a:rPr>
              <a:t>3</a:t>
            </a:r>
            <a:endParaRPr lang="zh-CN" altLang="en-US" sz="2800" b="1" dirty="0">
              <a:solidFill>
                <a:prstClr val="black"/>
              </a:solidFill>
            </a:endParaRPr>
          </a:p>
        </p:txBody>
      </p:sp>
      <p:sp>
        <p:nvSpPr>
          <p:cNvPr id="8" name="圆角矩形 7"/>
          <p:cNvSpPr/>
          <p:nvPr/>
        </p:nvSpPr>
        <p:spPr>
          <a:xfrm>
            <a:off x="2422198" y="3853277"/>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rtlCol="0" anchor="ctr"/>
          <a:lstStyle/>
          <a:p>
            <a:pPr algn="just"/>
            <a:r>
              <a:rPr lang="zh-CN" altLang="en-US" sz="2800" b="1" dirty="0">
                <a:solidFill>
                  <a:prstClr val="black"/>
                </a:solidFill>
              </a:rPr>
              <a:t>算法性能分析</a:t>
            </a:r>
          </a:p>
        </p:txBody>
      </p:sp>
      <p:sp>
        <p:nvSpPr>
          <p:cNvPr id="9" name="圆角矩形 8"/>
          <p:cNvSpPr/>
          <p:nvPr/>
        </p:nvSpPr>
        <p:spPr>
          <a:xfrm>
            <a:off x="1677822" y="3853277"/>
            <a:ext cx="654003" cy="540337"/>
          </a:xfrm>
          <a:prstGeom prst="roundRect">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rtlCol="0" anchor="ctr"/>
          <a:lstStyle/>
          <a:p>
            <a:pPr algn="ctr"/>
            <a:r>
              <a:rPr lang="en-US" altLang="zh-CN" sz="2800" b="1" smtClean="0">
                <a:solidFill>
                  <a:prstClr val="black"/>
                </a:solidFill>
              </a:rPr>
              <a:t>4</a:t>
            </a:r>
            <a:endParaRPr lang="zh-CN" altLang="en-US" sz="2800" b="1" dirty="0">
              <a:solidFill>
                <a:prstClr val="black"/>
              </a:solidFill>
            </a:endParaRPr>
          </a:p>
        </p:txBody>
      </p:sp>
      <p:sp>
        <p:nvSpPr>
          <p:cNvPr id="10" name="圆角矩形 9"/>
          <p:cNvSpPr/>
          <p:nvPr/>
        </p:nvSpPr>
        <p:spPr>
          <a:xfrm>
            <a:off x="2422198" y="3073525"/>
            <a:ext cx="5350745" cy="546459"/>
          </a:xfrm>
          <a:prstGeom prst="roundRect">
            <a:avLst/>
          </a:prstGeom>
          <a:gradFill>
            <a:gsLst>
              <a:gs pos="0">
                <a:schemeClr val="accent5">
                  <a:tint val="100000"/>
                  <a:shade val="100000"/>
                  <a:satMod val="130000"/>
                </a:schemeClr>
              </a:gs>
              <a:gs pos="100000">
                <a:schemeClr val="accent5">
                  <a:tint val="50000"/>
                  <a:shade val="100000"/>
                  <a:satMod val="350000"/>
                </a:schemeClr>
              </a:gs>
            </a:gsLst>
            <a:lin ang="16200000" scaled="0"/>
          </a:gradFill>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rtlCol="0" anchor="ctr"/>
          <a:lstStyle/>
          <a:p>
            <a:pPr algn="just"/>
            <a:r>
              <a:rPr lang="zh-CN" altLang="en-US" sz="2800" b="1" dirty="0">
                <a:solidFill>
                  <a:prstClr val="black"/>
                </a:solidFill>
              </a:rPr>
              <a:t>算法及特点</a:t>
            </a:r>
          </a:p>
        </p:txBody>
      </p:sp>
    </p:spTree>
    <p:extLst>
      <p:ext uri="{BB962C8B-B14F-4D97-AF65-F5344CB8AC3E}">
        <p14:creationId xmlns:p14="http://schemas.microsoft.com/office/powerpoint/2010/main" val="3825006599"/>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2" grpId="0" animBg="1"/>
      <p:bldP spid="7" grpId="0" animBg="1"/>
      <p:bldP spid="8"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zh-CN" altLang="en-US" sz="2400" smtClean="0">
                <a:solidFill>
                  <a:srgbClr val="FF0000"/>
                </a:solidFill>
              </a:rPr>
              <a:t>元素之间关系的</a:t>
            </a:r>
            <a:r>
              <a:rPr lang="zh-CN" altLang="en-US" sz="2400" dirty="0">
                <a:solidFill>
                  <a:srgbClr val="FF0000"/>
                </a:solidFill>
              </a:rPr>
              <a:t>映象</a:t>
            </a:r>
            <a:r>
              <a:rPr lang="zh-CN" altLang="en-US" sz="2400" dirty="0" smtClean="0">
                <a:solidFill>
                  <a:srgbClr val="FF0000"/>
                </a:solidFill>
              </a:rPr>
              <a:t>方法</a:t>
            </a:r>
            <a:endParaRPr lang="en-US" altLang="zh-CN" sz="2400" dirty="0" smtClean="0">
              <a:solidFill>
                <a:srgbClr val="FF0000"/>
              </a:solidFill>
            </a:endParaRPr>
          </a:p>
          <a:p>
            <a:pPr lvl="1"/>
            <a:r>
              <a:rPr lang="en-US" altLang="zh-CN" b="1" dirty="0" smtClean="0"/>
              <a:t>1</a:t>
            </a:r>
            <a:r>
              <a:rPr lang="zh-CN" altLang="en-US" b="1" dirty="0"/>
              <a:t>．顺序存储结构</a:t>
            </a:r>
          </a:p>
          <a:p>
            <a:pPr lvl="1"/>
            <a:r>
              <a:rPr lang="en-US" altLang="zh-CN" b="1" dirty="0"/>
              <a:t>2</a:t>
            </a:r>
            <a:r>
              <a:rPr lang="zh-CN" altLang="en-US" b="1" dirty="0"/>
              <a:t>．链式存储结构</a:t>
            </a:r>
          </a:p>
          <a:p>
            <a:pPr lvl="1"/>
            <a:r>
              <a:rPr lang="en-US" altLang="zh-CN" b="1" dirty="0"/>
              <a:t>3</a:t>
            </a:r>
            <a:r>
              <a:rPr lang="zh-CN" altLang="en-US" b="1" dirty="0"/>
              <a:t>．索引存储结构</a:t>
            </a:r>
          </a:p>
          <a:p>
            <a:pPr lvl="1"/>
            <a:r>
              <a:rPr lang="en-US" altLang="zh-CN" b="1" dirty="0"/>
              <a:t>4</a:t>
            </a:r>
            <a:r>
              <a:rPr lang="zh-CN" altLang="en-US" b="1" dirty="0"/>
              <a:t>．</a:t>
            </a:r>
            <a:r>
              <a:rPr lang="zh-CN" altLang="en-US" b="1" dirty="0" smtClean="0"/>
              <a:t>哈希存储</a:t>
            </a:r>
            <a:r>
              <a:rPr lang="zh-CN" altLang="en-US" b="1" dirty="0"/>
              <a:t>结构</a:t>
            </a:r>
          </a:p>
          <a:p>
            <a:endParaRPr lang="zh-CN" altLang="en-US" dirty="0"/>
          </a:p>
        </p:txBody>
      </p:sp>
      <p:sp>
        <p:nvSpPr>
          <p:cNvPr id="4" name="标题 2"/>
          <p:cNvSpPr>
            <a:spLocks noGrp="1"/>
          </p:cNvSpPr>
          <p:nvPr>
            <p:ph type="title"/>
          </p:nvPr>
        </p:nvSpPr>
        <p:spPr/>
        <p:txBody>
          <a:bodyPr>
            <a:normAutofit fontScale="90000"/>
          </a:bodyPr>
          <a:lstStyle/>
          <a:p>
            <a:r>
              <a:rPr lang="zh-CN" altLang="en-US" dirty="0"/>
              <a:t>存储</a:t>
            </a:r>
            <a:r>
              <a:rPr lang="zh-CN" altLang="en-US" dirty="0" smtClean="0"/>
              <a:t>结构（</a:t>
            </a:r>
            <a:r>
              <a:rPr lang="en-US" altLang="zh-CN" dirty="0"/>
              <a:t> Storage structure </a:t>
            </a:r>
            <a:r>
              <a:rPr lang="zh-CN" altLang="en-US" dirty="0" smtClean="0"/>
              <a:t>）</a:t>
            </a:r>
            <a:endParaRPr lang="zh-CN" altLang="en-US" dirty="0"/>
          </a:p>
        </p:txBody>
      </p:sp>
    </p:spTree>
    <p:extLst>
      <p:ext uri="{BB962C8B-B14F-4D97-AF65-F5344CB8AC3E}">
        <p14:creationId xmlns:p14="http://schemas.microsoft.com/office/powerpoint/2010/main" val="15214926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p:cNvSpPr txBox="1">
            <a:spLocks noChangeArrowheads="1"/>
          </p:cNvSpPr>
          <p:nvPr/>
        </p:nvSpPr>
        <p:spPr bwMode="auto">
          <a:xfrm>
            <a:off x="1157953" y="2145379"/>
            <a:ext cx="33970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bg2"/>
              </a:buClr>
              <a:buFont typeface="Monotype Sorts" pitchFamily="2" charset="2"/>
              <a:buChar char="§"/>
              <a:defRPr kumimoji="1" sz="3200">
                <a:solidFill>
                  <a:schemeClr val="tx1"/>
                </a:solidFill>
                <a:latin typeface="Times New Roman" panose="02020603050405020304" pitchFamily="18" charset="0"/>
                <a:ea typeface="宋体" panose="02010600030101010101" pitchFamily="2" charset="-122"/>
              </a:defRPr>
            </a:lvl1pPr>
            <a:lvl2pPr marL="742950" indent="-285750" eaLnBrk="0" hangingPunct="0">
              <a:spcBef>
                <a:spcPct val="20000"/>
              </a:spcBef>
              <a:buClr>
                <a:schemeClr val="bg2"/>
              </a:buClr>
              <a:buSzPct val="50000"/>
              <a:buFont typeface="Monotype Sorts" pitchFamily="2" charset="2"/>
              <a:buChar char="l"/>
              <a:defRPr kumimoji="1" sz="2800">
                <a:solidFill>
                  <a:schemeClr val="tx1"/>
                </a:solidFill>
                <a:latin typeface="Times New Roman" panose="02020603050405020304" pitchFamily="18" charset="0"/>
                <a:ea typeface="宋体" panose="02010600030101010101" pitchFamily="2" charset="-122"/>
              </a:defRPr>
            </a:lvl2pPr>
            <a:lvl3pPr marL="1143000" indent="-228600" eaLnBrk="0" hangingPunct="0">
              <a:spcBef>
                <a:spcPct val="20000"/>
              </a:spcBef>
              <a:buChar char="•"/>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spcBef>
                <a:spcPct val="20000"/>
              </a:spcBef>
              <a:buChar char="–"/>
              <a:defRPr kumimoji="1" sz="2000">
                <a:solidFill>
                  <a:schemeClr val="tx1"/>
                </a:solidFill>
                <a:latin typeface="Times New Roman" panose="02020603050405020304" pitchFamily="18" charset="0"/>
                <a:ea typeface="宋体" panose="02010600030101010101" pitchFamily="2" charset="-122"/>
              </a:defRPr>
            </a:lvl4pPr>
            <a:lvl5pPr marL="2057400" indent="-228600" eaLnBrk="0" hangingPunct="0">
              <a:spcBef>
                <a:spcPct val="20000"/>
              </a:spcBef>
              <a:buChar char="»"/>
              <a:defRPr kumimoji="1" sz="20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宋体" panose="02010600030101010101" pitchFamily="2" charset="-122"/>
              </a:defRPr>
            </a:lvl9pPr>
          </a:lstStyle>
          <a:p>
            <a:pPr eaLnBrk="1" hangingPunct="1">
              <a:spcBef>
                <a:spcPct val="0"/>
              </a:spcBef>
              <a:buClrTx/>
              <a:buFontTx/>
              <a:buNone/>
              <a:defRPr/>
            </a:pPr>
            <a:r>
              <a:rPr lang="zh-CN" altLang="en-US" sz="2400"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如：表示</a:t>
            </a:r>
            <a:r>
              <a:rPr lang="zh-CN" altLang="en-US" sz="2400"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rPr>
              <a:t></a:t>
            </a:r>
            <a:r>
              <a:rPr lang="en-US" altLang="zh-CN" sz="2400"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x, y</a:t>
            </a:r>
            <a:r>
              <a:rPr lang="en-US" altLang="zh-CN" sz="2400"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rPr>
              <a:t></a:t>
            </a:r>
            <a:r>
              <a:rPr lang="zh-CN" altLang="en-US" sz="2400"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的</a:t>
            </a:r>
            <a:r>
              <a:rPr lang="zh-CN" altLang="en-US" sz="2400"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方法：</a:t>
            </a:r>
            <a:endParaRPr lang="zh-CN" altLang="en-US" sz="2400"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endParaRPr>
          </a:p>
        </p:txBody>
      </p:sp>
      <p:grpSp>
        <p:nvGrpSpPr>
          <p:cNvPr id="22" name="Group 7"/>
          <p:cNvGrpSpPr/>
          <p:nvPr/>
        </p:nvGrpSpPr>
        <p:grpSpPr bwMode="auto">
          <a:xfrm>
            <a:off x="1594168" y="2805780"/>
            <a:ext cx="2228850" cy="624417"/>
            <a:chOff x="1776" y="3648"/>
            <a:chExt cx="1872" cy="472"/>
          </a:xfrm>
        </p:grpSpPr>
        <p:sp>
          <p:nvSpPr>
            <p:cNvPr id="23" name="Line 8"/>
            <p:cNvSpPr>
              <a:spLocks noChangeShapeType="1"/>
            </p:cNvSpPr>
            <p:nvPr/>
          </p:nvSpPr>
          <p:spPr bwMode="auto">
            <a:xfrm flipV="1">
              <a:off x="1776" y="3648"/>
              <a:ext cx="1872" cy="5"/>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4" name="Line 9"/>
            <p:cNvSpPr>
              <a:spLocks noChangeShapeType="1"/>
            </p:cNvSpPr>
            <p:nvPr/>
          </p:nvSpPr>
          <p:spPr bwMode="auto">
            <a:xfrm>
              <a:off x="1824" y="4080"/>
              <a:ext cx="177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nvGrpSpPr>
            <p:cNvPr id="28" name="Group 10"/>
            <p:cNvGrpSpPr/>
            <p:nvPr/>
          </p:nvGrpSpPr>
          <p:grpSpPr bwMode="auto">
            <a:xfrm>
              <a:off x="1968" y="3648"/>
              <a:ext cx="1535" cy="472"/>
              <a:chOff x="1968" y="3648"/>
              <a:chExt cx="1535" cy="472"/>
            </a:xfrm>
          </p:grpSpPr>
          <p:sp>
            <p:nvSpPr>
              <p:cNvPr id="29" name="Text Box 11"/>
              <p:cNvSpPr txBox="1">
                <a:spLocks noChangeArrowheads="1"/>
              </p:cNvSpPr>
              <p:nvPr/>
            </p:nvSpPr>
            <p:spPr bwMode="auto">
              <a:xfrm>
                <a:off x="2400" y="3678"/>
                <a:ext cx="1103"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ct val="20000"/>
                  </a:spcBef>
                  <a:buFont typeface="Wingdings" panose="05000000000000000000" pitchFamily="2" charset="2"/>
                  <a:buChar char="•"/>
                  <a:defRPr sz="2400" b="1">
                    <a:solidFill>
                      <a:schemeClr val="tx1"/>
                    </a:solidFill>
                    <a:latin typeface="Times New Roman" panose="02020603050405020304" pitchFamily="18" charset="0"/>
                    <a:ea typeface="宋体" panose="02010600030101010101" pitchFamily="2" charset="-122"/>
                  </a:defRPr>
                </a:lvl1pPr>
                <a:lvl2pPr marL="742950" indent="-285750">
                  <a:lnSpc>
                    <a:spcPct val="120000"/>
                  </a:lnSpc>
                  <a:spcBef>
                    <a:spcPct val="20000"/>
                  </a:spcBef>
                  <a:buChar char="–"/>
                  <a:defRPr sz="2400" b="1">
                    <a:solidFill>
                      <a:schemeClr val="tx1"/>
                    </a:solidFill>
                    <a:latin typeface="Times New Roman" panose="02020603050405020304" pitchFamily="18" charset="0"/>
                    <a:ea typeface="宋体" panose="02010600030101010101" pitchFamily="2" charset="-122"/>
                  </a:defRPr>
                </a:lvl2pPr>
                <a:lvl3pPr marL="11430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3pPr>
                <a:lvl4pPr marL="16002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4pPr>
                <a:lvl5pPr marL="20574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0"/>
                  </a:spcBef>
                  <a:buFontTx/>
                  <a:buNone/>
                </a:pPr>
                <a:r>
                  <a:rPr lang="en-US" altLang="zh-CN" sz="3200" b="0" dirty="0" smtClean="0">
                    <a:solidFill>
                      <a:srgbClr val="000000"/>
                    </a:solidFill>
                    <a:latin typeface="Comic Sans MS" pitchFamily="66" charset="0"/>
                    <a:ea typeface="楷体_GB2312" pitchFamily="49" charset="-122"/>
                    <a:cs typeface="Calibri Light" pitchFamily="34" charset="0"/>
                  </a:rPr>
                  <a:t>x   </a:t>
                </a:r>
                <a:r>
                  <a:rPr lang="en-US" altLang="zh-CN" sz="3200" b="0" dirty="0">
                    <a:solidFill>
                      <a:srgbClr val="000000"/>
                    </a:solidFill>
                    <a:latin typeface="Comic Sans MS" pitchFamily="66" charset="0"/>
                    <a:ea typeface="楷体_GB2312" pitchFamily="49" charset="-122"/>
                    <a:cs typeface="Calibri Light" pitchFamily="34" charset="0"/>
                  </a:rPr>
                  <a:t>y</a:t>
                </a:r>
                <a:endParaRPr lang="en-US" altLang="zh-CN" sz="1400" b="0" dirty="0">
                  <a:solidFill>
                    <a:srgbClr val="000000"/>
                  </a:solidFill>
                  <a:latin typeface="Comic Sans MS" pitchFamily="66" charset="0"/>
                  <a:ea typeface="楷体_GB2312" pitchFamily="49" charset="-122"/>
                  <a:cs typeface="Calibri Light" pitchFamily="34" charset="0"/>
                </a:endParaRPr>
              </a:p>
            </p:txBody>
          </p:sp>
          <p:sp>
            <p:nvSpPr>
              <p:cNvPr id="30" name="Line 12"/>
              <p:cNvSpPr>
                <a:spLocks noChangeShapeType="1"/>
              </p:cNvSpPr>
              <p:nvPr/>
            </p:nvSpPr>
            <p:spPr bwMode="auto">
              <a:xfrm>
                <a:off x="1968" y="3653"/>
                <a:ext cx="0" cy="42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1" name="Line 13"/>
              <p:cNvSpPr>
                <a:spLocks noChangeShapeType="1"/>
              </p:cNvSpPr>
              <p:nvPr/>
            </p:nvSpPr>
            <p:spPr bwMode="auto">
              <a:xfrm>
                <a:off x="2928" y="3653"/>
                <a:ext cx="0" cy="42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2" name="Line 14"/>
              <p:cNvSpPr>
                <a:spLocks noChangeShapeType="1"/>
              </p:cNvSpPr>
              <p:nvPr/>
            </p:nvSpPr>
            <p:spPr bwMode="auto">
              <a:xfrm>
                <a:off x="3360" y="3653"/>
                <a:ext cx="0" cy="42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3" name="Line 15"/>
              <p:cNvSpPr>
                <a:spLocks noChangeShapeType="1"/>
              </p:cNvSpPr>
              <p:nvPr/>
            </p:nvSpPr>
            <p:spPr bwMode="auto">
              <a:xfrm>
                <a:off x="2400" y="3648"/>
                <a:ext cx="0" cy="427"/>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 name="组合 1"/>
          <p:cNvGrpSpPr/>
          <p:nvPr/>
        </p:nvGrpSpPr>
        <p:grpSpPr>
          <a:xfrm>
            <a:off x="5868144" y="2141410"/>
            <a:ext cx="2228850" cy="2094103"/>
            <a:chOff x="5868144" y="2141410"/>
            <a:chExt cx="2228850" cy="2094103"/>
          </a:xfrm>
        </p:grpSpPr>
        <p:sp>
          <p:nvSpPr>
            <p:cNvPr id="19" name="Line 8"/>
            <p:cNvSpPr>
              <a:spLocks noChangeShapeType="1"/>
            </p:cNvSpPr>
            <p:nvPr/>
          </p:nvSpPr>
          <p:spPr bwMode="auto">
            <a:xfrm flipV="1">
              <a:off x="5868144" y="2141410"/>
              <a:ext cx="2228850" cy="7938"/>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0" name="Line 9"/>
            <p:cNvSpPr>
              <a:spLocks noChangeShapeType="1"/>
            </p:cNvSpPr>
            <p:nvPr/>
          </p:nvSpPr>
          <p:spPr bwMode="auto">
            <a:xfrm>
              <a:off x="5925294" y="2827210"/>
              <a:ext cx="2114550" cy="0"/>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1" name="Text Box 11"/>
            <p:cNvSpPr txBox="1">
              <a:spLocks noChangeArrowheads="1"/>
            </p:cNvSpPr>
            <p:nvPr/>
          </p:nvSpPr>
          <p:spPr bwMode="auto">
            <a:xfrm>
              <a:off x="6576566" y="3651313"/>
              <a:ext cx="419100" cy="584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Font typeface="Wingdings" panose="05000000000000000000" pitchFamily="2" charset="2"/>
                <a:buChar char="•"/>
                <a:defRPr sz="2400" b="1">
                  <a:solidFill>
                    <a:schemeClr val="tx1"/>
                  </a:solidFill>
                  <a:latin typeface="Times New Roman" panose="02020603050405020304" pitchFamily="18" charset="0"/>
                  <a:ea typeface="宋体" panose="02010600030101010101" pitchFamily="2" charset="-122"/>
                </a:defRPr>
              </a:lvl1pPr>
              <a:lvl2pPr marL="742950" indent="-285750">
                <a:lnSpc>
                  <a:spcPct val="120000"/>
                </a:lnSpc>
                <a:spcBef>
                  <a:spcPct val="20000"/>
                </a:spcBef>
                <a:buChar char="–"/>
                <a:defRPr sz="2400" b="1">
                  <a:solidFill>
                    <a:schemeClr val="tx1"/>
                  </a:solidFill>
                  <a:latin typeface="Times New Roman" panose="02020603050405020304" pitchFamily="18" charset="0"/>
                  <a:ea typeface="宋体" panose="02010600030101010101" pitchFamily="2" charset="-122"/>
                </a:defRPr>
              </a:lvl2pPr>
              <a:lvl3pPr marL="11430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3pPr>
              <a:lvl4pPr marL="16002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4pPr>
              <a:lvl5pPr marL="20574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0"/>
                </a:spcBef>
                <a:buFontTx/>
                <a:buNone/>
              </a:pPr>
              <a:r>
                <a:rPr lang="en-US" altLang="zh-CN" sz="3200" b="0" smtClean="0">
                  <a:solidFill>
                    <a:srgbClr val="000000"/>
                  </a:solidFill>
                  <a:latin typeface="Comic Sans MS" pitchFamily="66" charset="0"/>
                  <a:ea typeface="楷体_GB2312" pitchFamily="49" charset="-122"/>
                  <a:cs typeface="Calibri Light" pitchFamily="34" charset="0"/>
                </a:rPr>
                <a:t>x</a:t>
              </a:r>
              <a:endParaRPr lang="en-US" altLang="zh-CN" sz="1400" b="0" dirty="0">
                <a:solidFill>
                  <a:srgbClr val="000000"/>
                </a:solidFill>
                <a:latin typeface="Comic Sans MS" pitchFamily="66" charset="0"/>
                <a:ea typeface="楷体_GB2312" pitchFamily="49" charset="-122"/>
                <a:cs typeface="Calibri Light" pitchFamily="34" charset="0"/>
              </a:endParaRPr>
            </a:p>
          </p:txBody>
        </p:sp>
        <p:sp>
          <p:nvSpPr>
            <p:cNvPr id="25" name="Line 12"/>
            <p:cNvSpPr>
              <a:spLocks noChangeShapeType="1"/>
            </p:cNvSpPr>
            <p:nvPr/>
          </p:nvSpPr>
          <p:spPr bwMode="auto">
            <a:xfrm>
              <a:off x="6096744" y="2149348"/>
              <a:ext cx="0" cy="677863"/>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27" name="Line 13"/>
            <p:cNvSpPr>
              <a:spLocks noChangeShapeType="1"/>
            </p:cNvSpPr>
            <p:nvPr/>
          </p:nvSpPr>
          <p:spPr bwMode="auto">
            <a:xfrm>
              <a:off x="7199054" y="2149348"/>
              <a:ext cx="0" cy="677863"/>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4" name="Line 14"/>
            <p:cNvSpPr>
              <a:spLocks noChangeShapeType="1"/>
            </p:cNvSpPr>
            <p:nvPr/>
          </p:nvSpPr>
          <p:spPr bwMode="auto">
            <a:xfrm>
              <a:off x="7754094" y="2149348"/>
              <a:ext cx="0" cy="677863"/>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5" name="Line 15"/>
            <p:cNvSpPr>
              <a:spLocks noChangeShapeType="1"/>
            </p:cNvSpPr>
            <p:nvPr/>
          </p:nvSpPr>
          <p:spPr bwMode="auto">
            <a:xfrm>
              <a:off x="6611094" y="2141410"/>
              <a:ext cx="0" cy="677863"/>
            </a:xfrm>
            <a:prstGeom prst="line">
              <a:avLst/>
            </a:prstGeom>
            <a:noFill/>
            <a:ln w="12700">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36" name="Text Box 11"/>
            <p:cNvSpPr txBox="1">
              <a:spLocks noChangeArrowheads="1"/>
            </p:cNvSpPr>
            <p:nvPr/>
          </p:nvSpPr>
          <p:spPr bwMode="auto">
            <a:xfrm>
              <a:off x="7253110" y="3651313"/>
              <a:ext cx="428203" cy="58420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lnSpc>
                  <a:spcPct val="120000"/>
                </a:lnSpc>
                <a:spcBef>
                  <a:spcPct val="20000"/>
                </a:spcBef>
                <a:buFont typeface="Wingdings" panose="05000000000000000000" pitchFamily="2" charset="2"/>
                <a:buChar char="•"/>
                <a:defRPr sz="2400" b="1">
                  <a:solidFill>
                    <a:schemeClr val="tx1"/>
                  </a:solidFill>
                  <a:latin typeface="Times New Roman" panose="02020603050405020304" pitchFamily="18" charset="0"/>
                  <a:ea typeface="宋体" panose="02010600030101010101" pitchFamily="2" charset="-122"/>
                </a:defRPr>
              </a:lvl1pPr>
              <a:lvl2pPr marL="742950" indent="-285750">
                <a:lnSpc>
                  <a:spcPct val="120000"/>
                </a:lnSpc>
                <a:spcBef>
                  <a:spcPct val="20000"/>
                </a:spcBef>
                <a:buChar char="–"/>
                <a:defRPr sz="2400" b="1">
                  <a:solidFill>
                    <a:schemeClr val="tx1"/>
                  </a:solidFill>
                  <a:latin typeface="Times New Roman" panose="02020603050405020304" pitchFamily="18" charset="0"/>
                  <a:ea typeface="宋体" panose="02010600030101010101" pitchFamily="2" charset="-122"/>
                </a:defRPr>
              </a:lvl2pPr>
              <a:lvl3pPr marL="11430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3pPr>
              <a:lvl4pPr marL="16002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4pPr>
              <a:lvl5pPr marL="20574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9pPr>
            </a:lstStyle>
            <a:p>
              <a:pPr eaLnBrk="1" hangingPunct="1">
                <a:lnSpc>
                  <a:spcPct val="100000"/>
                </a:lnSpc>
                <a:spcBef>
                  <a:spcPct val="0"/>
                </a:spcBef>
                <a:buFontTx/>
                <a:buNone/>
              </a:pPr>
              <a:r>
                <a:rPr lang="en-US" altLang="zh-CN" sz="3200" b="0" smtClean="0">
                  <a:solidFill>
                    <a:srgbClr val="000000"/>
                  </a:solidFill>
                  <a:latin typeface="Comic Sans MS" pitchFamily="66" charset="0"/>
                  <a:ea typeface="楷体_GB2312" pitchFamily="49" charset="-122"/>
                  <a:cs typeface="Calibri Light" pitchFamily="34" charset="0"/>
                </a:rPr>
                <a:t>y</a:t>
              </a:r>
              <a:endParaRPr lang="en-US" altLang="zh-CN" sz="1400" b="0" dirty="0">
                <a:solidFill>
                  <a:srgbClr val="000000"/>
                </a:solidFill>
                <a:latin typeface="Comic Sans MS" pitchFamily="66" charset="0"/>
                <a:ea typeface="楷体_GB2312" pitchFamily="49" charset="-122"/>
                <a:cs typeface="Calibri Light" pitchFamily="34" charset="0"/>
              </a:endParaRPr>
            </a:p>
          </p:txBody>
        </p:sp>
        <p:cxnSp>
          <p:nvCxnSpPr>
            <p:cNvPr id="37" name="直接箭头连接符 36"/>
            <p:cNvCxnSpPr/>
            <p:nvPr/>
          </p:nvCxnSpPr>
          <p:spPr bwMode="auto">
            <a:xfrm>
              <a:off x="6884569" y="2645465"/>
              <a:ext cx="0" cy="10058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箭头连接符 37"/>
            <p:cNvCxnSpPr/>
            <p:nvPr/>
          </p:nvCxnSpPr>
          <p:spPr bwMode="auto">
            <a:xfrm>
              <a:off x="7426508" y="2645465"/>
              <a:ext cx="0" cy="10058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3" name="矩形 2"/>
          <p:cNvSpPr/>
          <p:nvPr/>
        </p:nvSpPr>
        <p:spPr>
          <a:xfrm>
            <a:off x="1157953" y="3648528"/>
            <a:ext cx="3150221" cy="400110"/>
          </a:xfrm>
          <a:prstGeom prst="rect">
            <a:avLst/>
          </a:prstGeom>
        </p:spPr>
        <p:txBody>
          <a:bodyPr wrap="none">
            <a:spAutoFit/>
          </a:bodyPr>
          <a:lstStyle/>
          <a:p>
            <a:r>
              <a:rPr lang="zh-CN" altLang="zh-CN" sz="2000" b="1" dirty="0">
                <a:solidFill>
                  <a:srgbClr val="FF0000"/>
                </a:solidFill>
                <a:latin typeface="Calibri" panose="020F0502020204030204" pitchFamily="34" charset="0"/>
              </a:rPr>
              <a:t>（</a:t>
            </a:r>
            <a:r>
              <a:rPr lang="en-US" altLang="zh-CN" sz="2000" b="1" dirty="0">
                <a:solidFill>
                  <a:srgbClr val="FF0000"/>
                </a:solidFill>
                <a:latin typeface="Calibri" panose="020F0502020204030204" pitchFamily="34" charset="0"/>
              </a:rPr>
              <a:t>a</a:t>
            </a:r>
            <a:r>
              <a:rPr lang="zh-CN" altLang="zh-CN" sz="2000" b="1" dirty="0">
                <a:solidFill>
                  <a:srgbClr val="FF0000"/>
                </a:solidFill>
                <a:latin typeface="Calibri" panose="020F0502020204030204" pitchFamily="34" charset="0"/>
              </a:rPr>
              <a:t>）元素内置的顺序存储</a:t>
            </a:r>
            <a:endParaRPr lang="zh-CN" altLang="en-US" sz="2000" b="1" dirty="0">
              <a:solidFill>
                <a:srgbClr val="FF0000"/>
              </a:solidFill>
              <a:latin typeface="Calibri" panose="020F0502020204030204" pitchFamily="34" charset="0"/>
            </a:endParaRPr>
          </a:p>
        </p:txBody>
      </p:sp>
      <p:sp>
        <p:nvSpPr>
          <p:cNvPr id="4" name="矩形 3"/>
          <p:cNvSpPr/>
          <p:nvPr/>
        </p:nvSpPr>
        <p:spPr>
          <a:xfrm>
            <a:off x="5330752" y="4380765"/>
            <a:ext cx="3203121" cy="400110"/>
          </a:xfrm>
          <a:prstGeom prst="rect">
            <a:avLst/>
          </a:prstGeom>
        </p:spPr>
        <p:txBody>
          <a:bodyPr wrap="none">
            <a:spAutoFit/>
          </a:bodyPr>
          <a:lstStyle/>
          <a:p>
            <a:r>
              <a:rPr lang="zh-CN" altLang="zh-CN" sz="2000" b="1" dirty="0">
                <a:solidFill>
                  <a:srgbClr val="FF0000"/>
                </a:solidFill>
                <a:latin typeface="Calibri" panose="020F0502020204030204" pitchFamily="34" charset="0"/>
              </a:rPr>
              <a:t>（</a:t>
            </a:r>
            <a:r>
              <a:rPr lang="en-US" altLang="zh-CN" sz="2000" b="1" dirty="0">
                <a:solidFill>
                  <a:srgbClr val="FF0000"/>
                </a:solidFill>
                <a:latin typeface="Calibri" panose="020F0502020204030204" pitchFamily="34" charset="0"/>
              </a:rPr>
              <a:t>b</a:t>
            </a:r>
            <a:r>
              <a:rPr lang="zh-CN" altLang="zh-CN" sz="2000" b="1" dirty="0">
                <a:solidFill>
                  <a:srgbClr val="FF0000"/>
                </a:solidFill>
                <a:latin typeface="Calibri" panose="020F0502020204030204" pitchFamily="34" charset="0"/>
              </a:rPr>
              <a:t>）元素外置的顺序存储</a:t>
            </a:r>
            <a:endParaRPr lang="zh-CN" altLang="en-US" sz="2000" b="1" dirty="0">
              <a:solidFill>
                <a:srgbClr val="FF0000"/>
              </a:solidFill>
              <a:latin typeface="Calibri" panose="020F0502020204030204" pitchFamily="34" charset="0"/>
            </a:endParaRPr>
          </a:p>
        </p:txBody>
      </p:sp>
      <p:sp>
        <p:nvSpPr>
          <p:cNvPr id="6" name="文本占位符 5"/>
          <p:cNvSpPr>
            <a:spLocks noGrp="1"/>
          </p:cNvSpPr>
          <p:nvPr>
            <p:ph type="body" sz="quarter" idx="10"/>
          </p:nvPr>
        </p:nvSpPr>
        <p:spPr>
          <a:xfrm>
            <a:off x="683568" y="1128659"/>
            <a:ext cx="8053659" cy="936754"/>
          </a:xfrm>
        </p:spPr>
        <p:txBody>
          <a:bodyPr>
            <a:normAutofit/>
          </a:bodyPr>
          <a:lstStyle/>
          <a:p>
            <a:r>
              <a:rPr lang="en-US" altLang="zh-CN" sz="2400" dirty="0">
                <a:solidFill>
                  <a:srgbClr val="FF0000"/>
                </a:solidFill>
              </a:rPr>
              <a:t>1. </a:t>
            </a:r>
            <a:r>
              <a:rPr lang="zh-CN" altLang="en-US" sz="2400" dirty="0">
                <a:solidFill>
                  <a:srgbClr val="FF0000"/>
                </a:solidFill>
              </a:rPr>
              <a:t>顺序存储</a:t>
            </a:r>
            <a:r>
              <a:rPr lang="zh-CN" altLang="en-US" sz="2400" dirty="0" smtClean="0">
                <a:solidFill>
                  <a:srgbClr val="FF0000"/>
                </a:solidFill>
              </a:rPr>
              <a:t>结构 </a:t>
            </a:r>
            <a:r>
              <a:rPr lang="en-US" altLang="zh-CN" sz="2400" dirty="0" smtClean="0">
                <a:solidFill>
                  <a:srgbClr val="FF0000"/>
                </a:solidFill>
              </a:rPr>
              <a:t>Contiguous implementation</a:t>
            </a:r>
          </a:p>
          <a:p>
            <a:pPr lvl="1"/>
            <a:r>
              <a:rPr lang="zh-CN" altLang="en-US"/>
              <a:t>元素间的物理位置反映</a:t>
            </a:r>
            <a:r>
              <a:rPr lang="zh-CN" altLang="en-US" dirty="0" smtClean="0"/>
              <a:t>其</a:t>
            </a:r>
            <a:r>
              <a:rPr lang="zh-CN" altLang="en-US" smtClean="0"/>
              <a:t>逻辑关系</a:t>
            </a:r>
            <a:endParaRPr lang="en-US" altLang="zh-CN" dirty="0" smtClean="0">
              <a:solidFill>
                <a:srgbClr val="FF0000"/>
              </a:solidFill>
            </a:endParaRPr>
          </a:p>
        </p:txBody>
      </p:sp>
      <p:sp>
        <p:nvSpPr>
          <p:cNvPr id="39" name="标题 2"/>
          <p:cNvSpPr>
            <a:spLocks noGrp="1"/>
          </p:cNvSpPr>
          <p:nvPr>
            <p:ph type="title"/>
          </p:nvPr>
        </p:nvSpPr>
        <p:spPr/>
        <p:txBody>
          <a:bodyPr>
            <a:normAutofit fontScale="90000"/>
          </a:bodyPr>
          <a:lstStyle/>
          <a:p>
            <a:r>
              <a:rPr lang="zh-CN" altLang="en-US" dirty="0"/>
              <a:t>存储</a:t>
            </a:r>
            <a:r>
              <a:rPr lang="zh-CN" altLang="en-US" dirty="0" smtClean="0"/>
              <a:t>结构（</a:t>
            </a:r>
            <a:r>
              <a:rPr lang="en-US" altLang="zh-CN" dirty="0"/>
              <a:t> Storage structure </a:t>
            </a:r>
            <a:r>
              <a:rPr lang="zh-CN" altLang="en-US" dirty="0" smtClean="0"/>
              <a:t>）</a:t>
            </a:r>
            <a:endParaRPr lang="zh-CN" altLang="en-US" dirty="0"/>
          </a:p>
        </p:txBody>
      </p:sp>
    </p:spTree>
    <p:extLst>
      <p:ext uri="{BB962C8B-B14F-4D97-AF65-F5344CB8AC3E}">
        <p14:creationId xmlns:p14="http://schemas.microsoft.com/office/powerpoint/2010/main" val="3494888673"/>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8" presetClass="entr" presetSubtype="6"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strips(downRight)">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up)">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86381" y="4371992"/>
            <a:ext cx="2737887" cy="612514"/>
            <a:chOff x="5437023" y="4458533"/>
            <a:chExt cx="2737887" cy="612514"/>
          </a:xfrm>
        </p:grpSpPr>
        <p:sp>
          <p:nvSpPr>
            <p:cNvPr id="55" name="Rectangle 12"/>
            <p:cNvSpPr>
              <a:spLocks noChangeArrowheads="1"/>
            </p:cNvSpPr>
            <p:nvPr/>
          </p:nvSpPr>
          <p:spPr bwMode="auto">
            <a:xfrm>
              <a:off x="5881726" y="4571813"/>
              <a:ext cx="815287" cy="435748"/>
            </a:xfrm>
            <a:prstGeom prst="rect">
              <a:avLst/>
            </a:prstGeom>
            <a:solidFill>
              <a:srgbClr val="FFFFCC"/>
            </a:solidFill>
            <a:ln w="19050">
              <a:solidFill>
                <a:srgbClr val="FFC000"/>
              </a:solidFill>
              <a:miter lim="800000"/>
              <a:headEnd/>
              <a:tailEnd/>
            </a:ln>
            <a:effectLst/>
          </p:spPr>
          <p:txBody>
            <a:bodyPr wrap="none" anchor="ctr"/>
            <a:lstStyle/>
            <a:p>
              <a:pPr eaLnBrk="1" hangingPunct="1"/>
              <a:endParaRPr lang="zh-CN" altLang="en-US" sz="1800">
                <a:solidFill>
                  <a:srgbClr val="FF0000"/>
                </a:solidFill>
                <a:latin typeface="Arial" pitchFamily="34" charset="0"/>
                <a:ea typeface="楷体_GB2312"/>
              </a:endParaRPr>
            </a:p>
          </p:txBody>
        </p:sp>
        <p:sp>
          <p:nvSpPr>
            <p:cNvPr id="56" name="Line 13"/>
            <p:cNvSpPr>
              <a:spLocks noChangeShapeType="1"/>
            </p:cNvSpPr>
            <p:nvPr/>
          </p:nvSpPr>
          <p:spPr bwMode="auto">
            <a:xfrm>
              <a:off x="6400544" y="4571813"/>
              <a:ext cx="0" cy="435748"/>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Lst>
          </p:spPr>
          <p:txBody>
            <a:bodyPr wrap="none" anchor="ctr"/>
            <a:lstStyle/>
            <a:p>
              <a:endParaRPr lang="zh-CN" altLang="en-US">
                <a:solidFill>
                  <a:srgbClr val="FF0000"/>
                </a:solidFill>
                <a:ea typeface="楷体_GB2312"/>
              </a:endParaRPr>
            </a:p>
          </p:txBody>
        </p:sp>
        <p:sp>
          <p:nvSpPr>
            <p:cNvPr id="57" name="Line 14"/>
            <p:cNvSpPr>
              <a:spLocks noChangeShapeType="1"/>
            </p:cNvSpPr>
            <p:nvPr/>
          </p:nvSpPr>
          <p:spPr bwMode="auto">
            <a:xfrm>
              <a:off x="5437023" y="4820812"/>
              <a:ext cx="444702" cy="0"/>
            </a:xfrm>
            <a:prstGeom prst="line">
              <a:avLst/>
            </a:prstGeom>
            <a:noFill/>
            <a:ln w="38100">
              <a:solidFill>
                <a:srgbClr val="FFC000"/>
              </a:solidFill>
              <a:round/>
              <a:headEnd/>
              <a:tailEnd type="triangle" w="sm" len="med"/>
            </a:ln>
            <a:effectLst/>
            <a:extLst>
              <a:ext uri="{909E8E84-426E-40DD-AFC4-6F175D3DCCD1}">
                <a14:hiddenFill xmlns:a14="http://schemas.microsoft.com/office/drawing/2010/main">
                  <a:noFill/>
                </a14:hiddenFill>
              </a:ext>
            </a:extLst>
          </p:spPr>
          <p:txBody>
            <a:bodyPr wrap="none" anchor="ctr"/>
            <a:lstStyle/>
            <a:p>
              <a:endParaRPr lang="zh-CN" altLang="en-US">
                <a:ea typeface="楷体_GB2312"/>
              </a:endParaRPr>
            </a:p>
          </p:txBody>
        </p:sp>
        <p:sp>
          <p:nvSpPr>
            <p:cNvPr id="58" name="Rectangle 15"/>
            <p:cNvSpPr>
              <a:spLocks noChangeArrowheads="1"/>
            </p:cNvSpPr>
            <p:nvPr/>
          </p:nvSpPr>
          <p:spPr bwMode="auto">
            <a:xfrm>
              <a:off x="6979684" y="4566833"/>
              <a:ext cx="815287" cy="435748"/>
            </a:xfrm>
            <a:prstGeom prst="rect">
              <a:avLst/>
            </a:prstGeom>
            <a:solidFill>
              <a:srgbClr val="FFFFCC"/>
            </a:solidFill>
            <a:ln w="19050">
              <a:solidFill>
                <a:srgbClr val="FFC000"/>
              </a:solidFill>
              <a:miter lim="800000"/>
              <a:headEnd/>
              <a:tailEnd/>
            </a:ln>
            <a:effectLst/>
          </p:spPr>
          <p:txBody>
            <a:bodyPr wrap="none" anchor="ctr"/>
            <a:lstStyle/>
            <a:p>
              <a:pPr eaLnBrk="1" hangingPunct="1"/>
              <a:endParaRPr lang="zh-CN" altLang="en-US" sz="1800">
                <a:solidFill>
                  <a:srgbClr val="FF0000"/>
                </a:solidFill>
                <a:latin typeface="Arial" pitchFamily="34" charset="0"/>
                <a:ea typeface="楷体_GB2312"/>
              </a:endParaRPr>
            </a:p>
          </p:txBody>
        </p:sp>
        <p:sp>
          <p:nvSpPr>
            <p:cNvPr id="59" name="Line 16"/>
            <p:cNvSpPr>
              <a:spLocks noChangeShapeType="1"/>
            </p:cNvSpPr>
            <p:nvPr/>
          </p:nvSpPr>
          <p:spPr bwMode="auto">
            <a:xfrm>
              <a:off x="7498502" y="4566833"/>
              <a:ext cx="0" cy="435748"/>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Lst>
          </p:spPr>
          <p:txBody>
            <a:bodyPr wrap="none" anchor="ctr"/>
            <a:lstStyle/>
            <a:p>
              <a:endParaRPr lang="zh-CN" altLang="en-US">
                <a:solidFill>
                  <a:srgbClr val="FF0000"/>
                </a:solidFill>
                <a:ea typeface="楷体_GB2312"/>
              </a:endParaRPr>
            </a:p>
          </p:txBody>
        </p:sp>
        <p:sp>
          <p:nvSpPr>
            <p:cNvPr id="60" name="Line 17"/>
            <p:cNvSpPr>
              <a:spLocks noChangeShapeType="1"/>
            </p:cNvSpPr>
            <p:nvPr/>
          </p:nvSpPr>
          <p:spPr bwMode="auto">
            <a:xfrm>
              <a:off x="6548779" y="4820812"/>
              <a:ext cx="444702" cy="0"/>
            </a:xfrm>
            <a:prstGeom prst="line">
              <a:avLst/>
            </a:prstGeom>
            <a:noFill/>
            <a:ln w="38100">
              <a:solidFill>
                <a:srgbClr val="FFC000"/>
              </a:solidFill>
              <a:round/>
              <a:headEnd/>
              <a:tailEnd type="triangle" w="sm" len="med"/>
            </a:ln>
            <a:effectLst/>
            <a:extLst>
              <a:ext uri="{909E8E84-426E-40DD-AFC4-6F175D3DCCD1}">
                <a14:hiddenFill xmlns:a14="http://schemas.microsoft.com/office/drawing/2010/main">
                  <a:noFill/>
                </a14:hiddenFill>
              </a:ext>
            </a:extLst>
          </p:spPr>
          <p:txBody>
            <a:bodyPr wrap="none" anchor="ctr"/>
            <a:lstStyle/>
            <a:p>
              <a:endParaRPr lang="zh-CN" altLang="en-US">
                <a:solidFill>
                  <a:srgbClr val="FF0000"/>
                </a:solidFill>
                <a:ea typeface="楷体_GB2312"/>
              </a:endParaRPr>
            </a:p>
          </p:txBody>
        </p:sp>
        <p:sp>
          <p:nvSpPr>
            <p:cNvPr id="61" name="Line 20"/>
            <p:cNvSpPr>
              <a:spLocks noChangeShapeType="1"/>
            </p:cNvSpPr>
            <p:nvPr/>
          </p:nvSpPr>
          <p:spPr bwMode="auto">
            <a:xfrm>
              <a:off x="7646735" y="4815832"/>
              <a:ext cx="528175" cy="0"/>
            </a:xfrm>
            <a:prstGeom prst="line">
              <a:avLst/>
            </a:prstGeom>
            <a:noFill/>
            <a:ln w="38100">
              <a:solidFill>
                <a:srgbClr val="FFC000"/>
              </a:solidFill>
              <a:round/>
              <a:headEnd/>
              <a:tailEnd type="triangle" w="sm" len="med"/>
            </a:ln>
            <a:effectLst/>
            <a:extLst>
              <a:ext uri="{909E8E84-426E-40DD-AFC4-6F175D3DCCD1}">
                <a14:hiddenFill xmlns:a14="http://schemas.microsoft.com/office/drawing/2010/main">
                  <a:noFill/>
                </a14:hiddenFill>
              </a:ext>
            </a:extLst>
          </p:spPr>
          <p:txBody>
            <a:bodyPr wrap="none" anchor="ctr"/>
            <a:lstStyle/>
            <a:p>
              <a:endParaRPr lang="zh-CN" altLang="en-US">
                <a:ea typeface="楷体_GB2312"/>
              </a:endParaRPr>
            </a:p>
          </p:txBody>
        </p:sp>
        <p:sp>
          <p:nvSpPr>
            <p:cNvPr id="62" name="Text Box 25"/>
            <p:cNvSpPr txBox="1">
              <a:spLocks noChangeArrowheads="1"/>
            </p:cNvSpPr>
            <p:nvPr/>
          </p:nvSpPr>
          <p:spPr bwMode="auto">
            <a:xfrm>
              <a:off x="5955092" y="4486272"/>
              <a:ext cx="389850"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omic Sans MS" pitchFamily="66" charset="0"/>
                  <a:ea typeface="宋体" pitchFamily="2" charset="-122"/>
                </a:defRPr>
              </a:lvl1pPr>
              <a:lvl2pPr>
                <a:defRPr sz="2400">
                  <a:solidFill>
                    <a:schemeClr val="tx1"/>
                  </a:solidFill>
                  <a:latin typeface="Comic Sans MS" pitchFamily="66" charset="0"/>
                  <a:ea typeface="宋体" pitchFamily="2" charset="-122"/>
                </a:defRPr>
              </a:lvl2pPr>
              <a:lvl3pPr>
                <a:defRPr sz="2000">
                  <a:solidFill>
                    <a:schemeClr val="tx1"/>
                  </a:solidFill>
                  <a:latin typeface="Comic Sans MS" pitchFamily="66" charset="0"/>
                  <a:ea typeface="宋体" pitchFamily="2" charset="-122"/>
                </a:defRPr>
              </a:lvl3pPr>
              <a:lvl4pPr>
                <a:defRPr sz="2000">
                  <a:solidFill>
                    <a:schemeClr val="tx1"/>
                  </a:solidFill>
                  <a:latin typeface="Comic Sans MS" pitchFamily="66" charset="0"/>
                  <a:ea typeface="宋体" pitchFamily="2" charset="-122"/>
                </a:defRPr>
              </a:lvl4pPr>
              <a:lvl5pPr>
                <a:defRPr sz="2000">
                  <a:solidFill>
                    <a:schemeClr val="tx1"/>
                  </a:solidFill>
                  <a:latin typeface="Comic Sans MS" pitchFamily="66" charset="0"/>
                  <a:ea typeface="宋体" pitchFamily="2" charset="-122"/>
                </a:defRPr>
              </a:lvl5pPr>
              <a:lvl6pPr eaLnBrk="0" hangingPunct="0">
                <a:defRPr sz="2000">
                  <a:solidFill>
                    <a:schemeClr val="tx1"/>
                  </a:solidFill>
                  <a:latin typeface="Comic Sans MS" pitchFamily="66" charset="0"/>
                  <a:ea typeface="宋体" pitchFamily="2" charset="-122"/>
                </a:defRPr>
              </a:lvl6pPr>
              <a:lvl7pPr eaLnBrk="0" hangingPunct="0">
                <a:defRPr sz="2000">
                  <a:solidFill>
                    <a:schemeClr val="tx1"/>
                  </a:solidFill>
                  <a:latin typeface="Comic Sans MS" pitchFamily="66" charset="0"/>
                  <a:ea typeface="宋体" pitchFamily="2" charset="-122"/>
                </a:defRPr>
              </a:lvl7pPr>
              <a:lvl8pPr eaLnBrk="0" hangingPunct="0">
                <a:defRPr sz="2000">
                  <a:solidFill>
                    <a:schemeClr val="tx1"/>
                  </a:solidFill>
                  <a:latin typeface="Comic Sans MS" pitchFamily="66" charset="0"/>
                  <a:ea typeface="宋体" pitchFamily="2" charset="-122"/>
                </a:defRPr>
              </a:lvl8pPr>
              <a:lvl9pPr eaLnBrk="0" hangingPunct="0">
                <a:defRPr sz="2000">
                  <a:solidFill>
                    <a:schemeClr val="tx1"/>
                  </a:solidFill>
                  <a:latin typeface="Comic Sans MS" pitchFamily="66" charset="0"/>
                  <a:ea typeface="宋体" pitchFamily="2" charset="-122"/>
                </a:defRPr>
              </a:lvl9pPr>
            </a:lstStyle>
            <a:p>
              <a:pPr eaLnBrk="1" hangingPunct="1"/>
              <a:r>
                <a:rPr kumimoji="1" lang="en-US" altLang="zh-CN" sz="3200" dirty="0" smtClean="0">
                  <a:solidFill>
                    <a:srgbClr val="FF0000"/>
                  </a:solidFill>
                  <a:latin typeface="Times New Roman" pitchFamily="18" charset="0"/>
                  <a:ea typeface="楷体_GB2312"/>
                </a:rPr>
                <a:t>x</a:t>
              </a:r>
              <a:endParaRPr kumimoji="1" lang="en-US" altLang="zh-CN" sz="2400" dirty="0">
                <a:solidFill>
                  <a:srgbClr val="FF0000"/>
                </a:solidFill>
                <a:latin typeface="Times New Roman" pitchFamily="18" charset="0"/>
                <a:ea typeface="楷体_GB2312"/>
              </a:endParaRPr>
            </a:p>
          </p:txBody>
        </p:sp>
        <p:sp>
          <p:nvSpPr>
            <p:cNvPr id="63" name="Text Box 26"/>
            <p:cNvSpPr txBox="1">
              <a:spLocks noChangeArrowheads="1"/>
            </p:cNvSpPr>
            <p:nvPr/>
          </p:nvSpPr>
          <p:spPr bwMode="auto">
            <a:xfrm>
              <a:off x="7081225" y="4458533"/>
              <a:ext cx="389850" cy="584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800">
                  <a:solidFill>
                    <a:schemeClr val="tx1"/>
                  </a:solidFill>
                  <a:latin typeface="Comic Sans MS" pitchFamily="66" charset="0"/>
                  <a:ea typeface="宋体" pitchFamily="2" charset="-122"/>
                </a:defRPr>
              </a:lvl1pPr>
              <a:lvl2pPr>
                <a:defRPr sz="2400">
                  <a:solidFill>
                    <a:schemeClr val="tx1"/>
                  </a:solidFill>
                  <a:latin typeface="Comic Sans MS" pitchFamily="66" charset="0"/>
                  <a:ea typeface="宋体" pitchFamily="2" charset="-122"/>
                </a:defRPr>
              </a:lvl2pPr>
              <a:lvl3pPr>
                <a:defRPr sz="2000">
                  <a:solidFill>
                    <a:schemeClr val="tx1"/>
                  </a:solidFill>
                  <a:latin typeface="Comic Sans MS" pitchFamily="66" charset="0"/>
                  <a:ea typeface="宋体" pitchFamily="2" charset="-122"/>
                </a:defRPr>
              </a:lvl3pPr>
              <a:lvl4pPr>
                <a:defRPr sz="2000">
                  <a:solidFill>
                    <a:schemeClr val="tx1"/>
                  </a:solidFill>
                  <a:latin typeface="Comic Sans MS" pitchFamily="66" charset="0"/>
                  <a:ea typeface="宋体" pitchFamily="2" charset="-122"/>
                </a:defRPr>
              </a:lvl4pPr>
              <a:lvl5pPr>
                <a:defRPr sz="2000">
                  <a:solidFill>
                    <a:schemeClr val="tx1"/>
                  </a:solidFill>
                  <a:latin typeface="Comic Sans MS" pitchFamily="66" charset="0"/>
                  <a:ea typeface="宋体" pitchFamily="2" charset="-122"/>
                </a:defRPr>
              </a:lvl5pPr>
              <a:lvl6pPr eaLnBrk="0" hangingPunct="0">
                <a:defRPr sz="2000">
                  <a:solidFill>
                    <a:schemeClr val="tx1"/>
                  </a:solidFill>
                  <a:latin typeface="Comic Sans MS" pitchFamily="66" charset="0"/>
                  <a:ea typeface="宋体" pitchFamily="2" charset="-122"/>
                </a:defRPr>
              </a:lvl6pPr>
              <a:lvl7pPr eaLnBrk="0" hangingPunct="0">
                <a:defRPr sz="2000">
                  <a:solidFill>
                    <a:schemeClr val="tx1"/>
                  </a:solidFill>
                  <a:latin typeface="Comic Sans MS" pitchFamily="66" charset="0"/>
                  <a:ea typeface="宋体" pitchFamily="2" charset="-122"/>
                </a:defRPr>
              </a:lvl7pPr>
              <a:lvl8pPr eaLnBrk="0" hangingPunct="0">
                <a:defRPr sz="2000">
                  <a:solidFill>
                    <a:schemeClr val="tx1"/>
                  </a:solidFill>
                  <a:latin typeface="Comic Sans MS" pitchFamily="66" charset="0"/>
                  <a:ea typeface="宋体" pitchFamily="2" charset="-122"/>
                </a:defRPr>
              </a:lvl8pPr>
              <a:lvl9pPr eaLnBrk="0" hangingPunct="0">
                <a:defRPr sz="2000">
                  <a:solidFill>
                    <a:schemeClr val="tx1"/>
                  </a:solidFill>
                  <a:latin typeface="Comic Sans MS" pitchFamily="66" charset="0"/>
                  <a:ea typeface="宋体" pitchFamily="2" charset="-122"/>
                </a:defRPr>
              </a:lvl9pPr>
            </a:lstStyle>
            <a:p>
              <a:pPr eaLnBrk="1" hangingPunct="1"/>
              <a:r>
                <a:rPr kumimoji="1" lang="en-US" altLang="zh-CN" sz="3200" dirty="0" smtClean="0">
                  <a:solidFill>
                    <a:srgbClr val="FF0000"/>
                  </a:solidFill>
                  <a:latin typeface="Times New Roman" pitchFamily="18" charset="0"/>
                  <a:ea typeface="楷体_GB2312"/>
                </a:rPr>
                <a:t>y</a:t>
              </a:r>
              <a:endParaRPr kumimoji="1" lang="en-US" altLang="zh-CN" sz="2400" dirty="0">
                <a:solidFill>
                  <a:srgbClr val="FF0000"/>
                </a:solidFill>
                <a:latin typeface="Times New Roman" pitchFamily="18" charset="0"/>
                <a:ea typeface="楷体_GB2312"/>
              </a:endParaRPr>
            </a:p>
          </p:txBody>
        </p:sp>
      </p:gr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3" y="4045035"/>
            <a:ext cx="2957337" cy="13784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文本占位符 3"/>
          <p:cNvSpPr>
            <a:spLocks noGrp="1"/>
          </p:cNvSpPr>
          <p:nvPr>
            <p:ph type="body" sz="quarter" idx="10"/>
          </p:nvPr>
        </p:nvSpPr>
        <p:spPr>
          <a:xfrm>
            <a:off x="683568" y="1057300"/>
            <a:ext cx="8053659" cy="1584176"/>
          </a:xfrm>
        </p:spPr>
        <p:txBody>
          <a:bodyPr>
            <a:noAutofit/>
          </a:bodyPr>
          <a:lstStyle/>
          <a:p>
            <a:pPr algn="l" defTabSz="914400">
              <a:lnSpc>
                <a:spcPct val="120000"/>
              </a:lnSpc>
              <a:defRPr/>
            </a:pPr>
            <a:r>
              <a:rPr lang="en-US" altLang="zh-CN" sz="2400" dirty="0">
                <a:solidFill>
                  <a:srgbClr val="FF0000"/>
                </a:solidFill>
              </a:rPr>
              <a:t>2. </a:t>
            </a:r>
            <a:r>
              <a:rPr lang="zh-CN" altLang="en-US" sz="2400" dirty="0">
                <a:solidFill>
                  <a:srgbClr val="FF0000"/>
                </a:solidFill>
              </a:rPr>
              <a:t>链式存储结构</a:t>
            </a:r>
            <a:r>
              <a:rPr lang="en-US" altLang="zh-CN" sz="2400" dirty="0">
                <a:solidFill>
                  <a:srgbClr val="FF0000"/>
                </a:solidFill>
              </a:rPr>
              <a:t>Linked </a:t>
            </a:r>
            <a:r>
              <a:rPr lang="en-US" altLang="zh-CN" sz="2400" dirty="0" smtClean="0">
                <a:solidFill>
                  <a:srgbClr val="FF0000"/>
                </a:solidFill>
              </a:rPr>
              <a:t>implementation</a:t>
            </a:r>
          </a:p>
          <a:p>
            <a:pPr lvl="1" algn="l" defTabSz="914400">
              <a:lnSpc>
                <a:spcPct val="120000"/>
              </a:lnSpc>
              <a:defRPr/>
            </a:pPr>
            <a:r>
              <a:rPr lang="zh-CN" altLang="en-US" b="1" dirty="0"/>
              <a:t>逻辑上相邻的元素，其物理位置</a:t>
            </a:r>
            <a:r>
              <a:rPr lang="zh-CN" altLang="en-US" b="1"/>
              <a:t>不一定</a:t>
            </a:r>
            <a:r>
              <a:rPr lang="zh-CN" altLang="en-US" b="1" smtClean="0"/>
              <a:t>相邻；</a:t>
            </a:r>
            <a:endParaRPr lang="en-US" altLang="zh-CN" b="1" dirty="0" smtClean="0"/>
          </a:p>
          <a:p>
            <a:pPr lvl="1" algn="l" defTabSz="914400">
              <a:lnSpc>
                <a:spcPct val="120000"/>
              </a:lnSpc>
              <a:defRPr/>
            </a:pPr>
            <a:r>
              <a:rPr lang="zh-CN" altLang="en-US" b="1" dirty="0" smtClean="0"/>
              <a:t>元素</a:t>
            </a:r>
            <a:r>
              <a:rPr lang="zh-CN" altLang="en-US" b="1" dirty="0"/>
              <a:t>之间的逻辑关系由</a:t>
            </a:r>
            <a:r>
              <a:rPr lang="zh-CN" altLang="en-US" b="1" dirty="0">
                <a:solidFill>
                  <a:srgbClr val="FF0000"/>
                </a:solidFill>
              </a:rPr>
              <a:t>附加的链</a:t>
            </a:r>
            <a:r>
              <a:rPr lang="zh-CN" altLang="en-US" b="1">
                <a:solidFill>
                  <a:srgbClr val="FF0000"/>
                </a:solidFill>
              </a:rPr>
              <a:t>域</a:t>
            </a:r>
            <a:r>
              <a:rPr lang="zh-CN" altLang="en-US" b="1" smtClean="0"/>
              <a:t>（指针</a:t>
            </a:r>
            <a:r>
              <a:rPr lang="zh-CN" altLang="en-US" b="1" dirty="0"/>
              <a:t>域）</a:t>
            </a:r>
            <a:r>
              <a:rPr lang="zh-CN" altLang="en-US" b="1"/>
              <a:t>来</a:t>
            </a:r>
            <a:r>
              <a:rPr lang="zh-CN" altLang="en-US" b="1" smtClean="0"/>
              <a:t>指示；</a:t>
            </a:r>
            <a:endParaRPr lang="en-US" altLang="zh-CN" b="1" dirty="0"/>
          </a:p>
          <a:p>
            <a:pPr marL="457200" lvl="1" indent="0" algn="l" defTabSz="914400">
              <a:lnSpc>
                <a:spcPct val="120000"/>
              </a:lnSpc>
              <a:buNone/>
              <a:defRPr/>
            </a:pPr>
            <a:r>
              <a:rPr kumimoji="1" lang="zh-CN" altLang="en-US" sz="240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表示</a:t>
            </a:r>
            <a:r>
              <a:rPr kumimoji="1" lang="zh-CN" altLang="en-US" sz="240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rPr>
              <a:t></a:t>
            </a:r>
            <a:r>
              <a:rPr kumimoji="1" lang="en-US" altLang="zh-CN" sz="240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x, y</a:t>
            </a:r>
            <a:r>
              <a:rPr kumimoji="1" lang="en-US" altLang="zh-CN" sz="240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rPr>
              <a:t></a:t>
            </a:r>
            <a:r>
              <a:rPr kumimoji="1" lang="zh-CN" altLang="en-US" sz="240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rPr>
              <a:t>的方法：</a:t>
            </a:r>
            <a:endParaRPr kumimoji="1" lang="en-US" altLang="zh-CN" sz="240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Symbol" panose="05050102010706020507" pitchFamily="18" charset="2"/>
            </a:endParaRPr>
          </a:p>
          <a:p>
            <a:pPr lvl="1" algn="l">
              <a:lnSpc>
                <a:spcPct val="120000"/>
              </a:lnSpc>
              <a:defRPr/>
            </a:pPr>
            <a:r>
              <a:rPr lang="zh-CN" altLang="en-US" b="1"/>
              <a:t>在存储</a:t>
            </a:r>
            <a:r>
              <a:rPr lang="en-US" b="1"/>
              <a:t>x</a:t>
            </a:r>
            <a:r>
              <a:rPr lang="zh-CN" altLang="en-US" b="1"/>
              <a:t>对象的</a:t>
            </a:r>
            <a:r>
              <a:rPr lang="zh-CN" altLang="en-US" b="1" dirty="0"/>
              <a:t>同时附加存储一个地址，该地址为</a:t>
            </a:r>
            <a:r>
              <a:rPr lang="en-US" b="1" dirty="0"/>
              <a:t>y</a:t>
            </a:r>
            <a:r>
              <a:rPr lang="zh-CN" altLang="en-US" b="1" dirty="0"/>
              <a:t>对象的内存映像的位置，称为指向</a:t>
            </a:r>
            <a:r>
              <a:rPr lang="en-US" b="1" dirty="0"/>
              <a:t>y</a:t>
            </a:r>
            <a:r>
              <a:rPr lang="zh-CN" altLang="en-US" b="1" dirty="0"/>
              <a:t>的指针。</a:t>
            </a:r>
            <a:endParaRPr lang="en-US" altLang="zh-CN" b="1" dirty="0"/>
          </a:p>
        </p:txBody>
      </p:sp>
      <p:sp>
        <p:nvSpPr>
          <p:cNvPr id="3" name="标题 2"/>
          <p:cNvSpPr>
            <a:spLocks noGrp="1"/>
          </p:cNvSpPr>
          <p:nvPr>
            <p:ph type="title"/>
          </p:nvPr>
        </p:nvSpPr>
        <p:spPr/>
        <p:txBody>
          <a:bodyPr>
            <a:normAutofit fontScale="90000"/>
          </a:bodyPr>
          <a:lstStyle/>
          <a:p>
            <a:pPr algn="l"/>
            <a:r>
              <a:rPr lang="zh-CN" altLang="en-US" dirty="0"/>
              <a:t>存储结构（</a:t>
            </a:r>
            <a:r>
              <a:rPr lang="en-US" altLang="zh-CN" dirty="0"/>
              <a:t> Storage structure </a:t>
            </a:r>
            <a:r>
              <a:rPr lang="zh-CN" altLang="en-US" dirty="0"/>
              <a:t>）</a:t>
            </a:r>
          </a:p>
        </p:txBody>
      </p:sp>
    </p:spTree>
    <p:extLst>
      <p:ext uri="{BB962C8B-B14F-4D97-AF65-F5344CB8AC3E}">
        <p14:creationId xmlns:p14="http://schemas.microsoft.com/office/powerpoint/2010/main" val="2914446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4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占位符 28"/>
          <p:cNvSpPr>
            <a:spLocks noGrp="1"/>
          </p:cNvSpPr>
          <p:nvPr>
            <p:ph type="body" sz="quarter" idx="10"/>
          </p:nvPr>
        </p:nvSpPr>
        <p:spPr/>
        <p:txBody>
          <a:bodyPr>
            <a:normAutofit/>
          </a:bodyPr>
          <a:lstStyle/>
          <a:p>
            <a:pPr algn="l">
              <a:lnSpc>
                <a:spcPct val="120000"/>
              </a:lnSpc>
              <a:defRPr/>
            </a:pPr>
            <a:r>
              <a:rPr lang="en-US" altLang="zh-CN" sz="2400" dirty="0">
                <a:solidFill>
                  <a:srgbClr val="FF0000"/>
                </a:solidFill>
              </a:rPr>
              <a:t>2. </a:t>
            </a:r>
            <a:r>
              <a:rPr lang="zh-CN" altLang="en-US" sz="2400" dirty="0">
                <a:solidFill>
                  <a:srgbClr val="FF0000"/>
                </a:solidFill>
              </a:rPr>
              <a:t>链式存储结构</a:t>
            </a:r>
            <a:r>
              <a:rPr lang="en-US" altLang="zh-CN" sz="2400" dirty="0">
                <a:solidFill>
                  <a:srgbClr val="FF0000"/>
                </a:solidFill>
              </a:rPr>
              <a:t>Linked implementation</a:t>
            </a:r>
          </a:p>
          <a:p>
            <a:pPr lvl="1">
              <a:lnSpc>
                <a:spcPct val="120000"/>
              </a:lnSpc>
              <a:defRPr/>
            </a:pPr>
            <a:r>
              <a:rPr kumimoji="1" lang="zh-CN" altLang="zh-CN" b="1" smtClean="0"/>
              <a:t>元素</a:t>
            </a:r>
            <a:r>
              <a:rPr kumimoji="1" lang="zh-CN" altLang="zh-CN" b="1" dirty="0"/>
              <a:t>在内存中的</a:t>
            </a:r>
            <a:r>
              <a:rPr kumimoji="1" lang="zh-CN" altLang="zh-CN" b="1"/>
              <a:t>映像</a:t>
            </a:r>
            <a:r>
              <a:rPr kumimoji="1" lang="zh-CN" altLang="zh-CN" b="1" smtClean="0"/>
              <a:t>包含</a:t>
            </a:r>
            <a:r>
              <a:rPr kumimoji="1" lang="zh-CN" altLang="en-US" b="1" smtClean="0"/>
              <a:t>：</a:t>
            </a:r>
            <a:r>
              <a:rPr kumimoji="1" lang="zh-CN" altLang="zh-CN" b="1" smtClean="0">
                <a:solidFill>
                  <a:srgbClr val="FF0000"/>
                </a:solidFill>
              </a:rPr>
              <a:t>元素</a:t>
            </a:r>
            <a:r>
              <a:rPr kumimoji="1" lang="zh-CN" altLang="zh-CN" b="1" dirty="0">
                <a:solidFill>
                  <a:srgbClr val="FF0000"/>
                </a:solidFill>
              </a:rPr>
              <a:t>值</a:t>
            </a:r>
            <a:r>
              <a:rPr kumimoji="1" lang="zh-CN" altLang="zh-CN" b="1" dirty="0"/>
              <a:t>和</a:t>
            </a:r>
            <a:r>
              <a:rPr kumimoji="1" lang="zh-CN" altLang="zh-CN" b="1">
                <a:solidFill>
                  <a:srgbClr val="FF0000"/>
                </a:solidFill>
              </a:rPr>
              <a:t>指针</a:t>
            </a:r>
            <a:r>
              <a:rPr kumimoji="1" lang="zh-CN" altLang="zh-CN" b="1" smtClean="0">
                <a:solidFill>
                  <a:srgbClr val="FF0000"/>
                </a:solidFill>
              </a:rPr>
              <a:t>域</a:t>
            </a:r>
            <a:r>
              <a:rPr kumimoji="1" lang="zh-CN" altLang="en-US" b="1" smtClean="0"/>
              <a:t>，这</a:t>
            </a:r>
            <a:r>
              <a:rPr kumimoji="1" lang="zh-CN" altLang="zh-CN" b="1" smtClean="0"/>
              <a:t>两</a:t>
            </a:r>
            <a:r>
              <a:rPr kumimoji="1" lang="zh-CN" altLang="zh-CN" b="1" dirty="0"/>
              <a:t>个部分的整体，</a:t>
            </a:r>
            <a:r>
              <a:rPr kumimoji="1" lang="zh-CN" altLang="zh-CN" b="1"/>
              <a:t>称为</a:t>
            </a:r>
            <a:r>
              <a:rPr kumimoji="1" lang="zh-CN" altLang="zh-CN" b="1" smtClean="0">
                <a:solidFill>
                  <a:srgbClr val="FF0000"/>
                </a:solidFill>
              </a:rPr>
              <a:t>结点</a:t>
            </a:r>
            <a:r>
              <a:rPr kumimoji="1" lang="zh-CN" altLang="en-US" b="1" smtClean="0"/>
              <a:t>；</a:t>
            </a:r>
            <a:endParaRPr kumimoji="1" lang="en-US" altLang="zh-CN" b="1" dirty="0"/>
          </a:p>
          <a:p>
            <a:pPr lvl="1" fontAlgn="base">
              <a:lnSpc>
                <a:spcPct val="120000"/>
              </a:lnSpc>
              <a:defRPr/>
            </a:pPr>
            <a:r>
              <a:rPr kumimoji="1" lang="zh-CN" altLang="en-US" b="1" dirty="0"/>
              <a:t>每个结点的存储空间是单独分配的，因此存储这些结点的内存空间不一定</a:t>
            </a:r>
            <a:r>
              <a:rPr kumimoji="1" lang="zh-CN" altLang="en-US" b="1"/>
              <a:t>是</a:t>
            </a:r>
            <a:r>
              <a:rPr kumimoji="1" lang="zh-CN" altLang="en-US" b="1" smtClean="0"/>
              <a:t>连续的；</a:t>
            </a:r>
            <a:endParaRPr kumimoji="1" lang="en-US" altLang="zh-CN" b="1" dirty="0"/>
          </a:p>
          <a:p>
            <a:pPr lvl="1" fontAlgn="base">
              <a:lnSpc>
                <a:spcPct val="120000"/>
              </a:lnSpc>
              <a:defRPr/>
            </a:pPr>
            <a:r>
              <a:rPr kumimoji="1" lang="zh-CN" altLang="en-US" b="1" smtClean="0"/>
              <a:t>通过指针</a:t>
            </a:r>
            <a:r>
              <a:rPr kumimoji="1" lang="zh-CN" altLang="en-US" b="1"/>
              <a:t>域将每一</a:t>
            </a:r>
            <a:r>
              <a:rPr kumimoji="1" lang="zh-CN" altLang="en-US" b="1" smtClean="0"/>
              <a:t>个结点连接</a:t>
            </a:r>
            <a:r>
              <a:rPr kumimoji="1" lang="zh-CN" altLang="en-US" b="1"/>
              <a:t>起来</a:t>
            </a:r>
            <a:r>
              <a:rPr kumimoji="1" lang="zh-CN" altLang="en-US" b="1" smtClean="0"/>
              <a:t>，形成</a:t>
            </a:r>
            <a:r>
              <a:rPr kumimoji="1" lang="zh-CN" altLang="en-US" b="1" dirty="0"/>
              <a:t>链式存储结构。</a:t>
            </a:r>
          </a:p>
          <a:p>
            <a:r>
              <a:rPr lang="zh-CN" altLang="en-US" sz="2000">
                <a:solidFill>
                  <a:srgbClr val="FF0000"/>
                </a:solidFill>
              </a:rPr>
              <a:t>链式存储结构存储线性表 </a:t>
            </a:r>
          </a:p>
          <a:p>
            <a:endParaRPr lang="en-US" dirty="0"/>
          </a:p>
        </p:txBody>
      </p:sp>
      <p:sp>
        <p:nvSpPr>
          <p:cNvPr id="3" name="标题 2"/>
          <p:cNvSpPr>
            <a:spLocks noGrp="1"/>
          </p:cNvSpPr>
          <p:nvPr>
            <p:ph type="title"/>
          </p:nvPr>
        </p:nvSpPr>
        <p:spPr>
          <a:prstGeom prst="rect">
            <a:avLst/>
          </a:prstGeom>
        </p:spPr>
        <p:txBody>
          <a:bodyPr>
            <a:normAutofit fontScale="90000"/>
          </a:bodyPr>
          <a:lstStyle/>
          <a:p>
            <a:r>
              <a:rPr lang="zh-CN" altLang="en-US" dirty="0"/>
              <a:t>存储结构（</a:t>
            </a:r>
            <a:r>
              <a:rPr lang="en-US" altLang="zh-CN" dirty="0"/>
              <a:t> Storage structure </a:t>
            </a:r>
            <a:r>
              <a:rPr lang="zh-CN" altLang="en-US" dirty="0"/>
              <a:t>）</a:t>
            </a:r>
            <a:endParaRPr lang="en-US" dirty="0"/>
          </a:p>
        </p:txBody>
      </p:sp>
      <p:pic>
        <p:nvPicPr>
          <p:cNvPr id="30" name="图片 29"/>
          <p:cNvPicPr preferRelativeResize="0">
            <a:picLocks noChangeAspect="1"/>
          </p:cNvPicPr>
          <p:nvPr/>
        </p:nvPicPr>
        <p:blipFill>
          <a:blip r:embed="rId3"/>
          <a:stretch>
            <a:fillRect/>
          </a:stretch>
        </p:blipFill>
        <p:spPr>
          <a:xfrm>
            <a:off x="1048750" y="4657700"/>
            <a:ext cx="6100487" cy="609225"/>
          </a:xfrm>
          <a:prstGeom prst="rect">
            <a:avLst/>
          </a:prstGeom>
        </p:spPr>
      </p:pic>
    </p:spTree>
    <p:extLst>
      <p:ext uri="{BB962C8B-B14F-4D97-AF65-F5344CB8AC3E}">
        <p14:creationId xmlns:p14="http://schemas.microsoft.com/office/powerpoint/2010/main" val="17269894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xfrm>
            <a:off x="683568" y="985293"/>
            <a:ext cx="8053659" cy="1755282"/>
          </a:xfrm>
        </p:spPr>
        <p:txBody>
          <a:bodyPr/>
          <a:lstStyle/>
          <a:p>
            <a:pPr algn="l" defTabSz="914400">
              <a:lnSpc>
                <a:spcPct val="120000"/>
              </a:lnSpc>
              <a:defRPr/>
            </a:pPr>
            <a:r>
              <a:rPr lang="en-US" altLang="zh-CN" sz="2400" dirty="0">
                <a:solidFill>
                  <a:srgbClr val="FF0000"/>
                </a:solidFill>
              </a:rPr>
              <a:t>3. </a:t>
            </a:r>
            <a:r>
              <a:rPr lang="zh-CN" altLang="en-US" sz="2400" dirty="0">
                <a:solidFill>
                  <a:srgbClr val="FF0000"/>
                </a:solidFill>
              </a:rPr>
              <a:t>索引存储</a:t>
            </a:r>
            <a:r>
              <a:rPr lang="zh-CN" altLang="en-US" sz="2400" dirty="0" smtClean="0">
                <a:solidFill>
                  <a:srgbClr val="FF0000"/>
                </a:solidFill>
              </a:rPr>
              <a:t>结构</a:t>
            </a:r>
            <a:endParaRPr lang="en-US" altLang="zh-CN" sz="2400" dirty="0" smtClean="0">
              <a:solidFill>
                <a:srgbClr val="FF0000"/>
              </a:solidFill>
            </a:endParaRPr>
          </a:p>
          <a:p>
            <a:pPr lvl="1" algn="l" defTabSz="914400">
              <a:lnSpc>
                <a:spcPct val="120000"/>
              </a:lnSpc>
              <a:defRPr/>
            </a:pPr>
            <a:r>
              <a:rPr kumimoji="1" lang="zh-CN" altLang="en-US" b="1" dirty="0" smtClean="0">
                <a:latin typeface="+mn-lt"/>
              </a:rPr>
              <a:t>主</a:t>
            </a:r>
            <a:r>
              <a:rPr kumimoji="1" lang="zh-CN" altLang="en-US" b="1" dirty="0">
                <a:latin typeface="+mn-lt"/>
              </a:rPr>
              <a:t>数据表用</a:t>
            </a:r>
            <a:r>
              <a:rPr kumimoji="1" lang="zh-CN" altLang="en-US" b="1" dirty="0">
                <a:solidFill>
                  <a:srgbClr val="FF0000"/>
                </a:solidFill>
                <a:latin typeface="+mn-lt"/>
              </a:rPr>
              <a:t>顺序表</a:t>
            </a:r>
            <a:r>
              <a:rPr kumimoji="1" lang="zh-CN" altLang="en-US" b="1" dirty="0">
                <a:latin typeface="+mn-lt"/>
              </a:rPr>
              <a:t>存储元素信息的同时，再建立附加的</a:t>
            </a:r>
            <a:r>
              <a:rPr kumimoji="1" lang="zh-CN" altLang="en-US" b="1" dirty="0">
                <a:solidFill>
                  <a:srgbClr val="FF0000"/>
                </a:solidFill>
                <a:latin typeface="+mn-lt"/>
              </a:rPr>
              <a:t>索引</a:t>
            </a:r>
            <a:r>
              <a:rPr kumimoji="1" lang="zh-CN" altLang="en-US" b="1">
                <a:solidFill>
                  <a:srgbClr val="FF0000"/>
                </a:solidFill>
                <a:latin typeface="+mn-lt"/>
              </a:rPr>
              <a:t>表</a:t>
            </a:r>
            <a:r>
              <a:rPr kumimoji="1" lang="zh-CN" altLang="en-US" b="1" smtClean="0">
                <a:latin typeface="+mn-lt"/>
              </a:rPr>
              <a:t>。</a:t>
            </a:r>
            <a:endParaRPr kumimoji="1" lang="en-US" altLang="zh-CN" b="1" smtClean="0">
              <a:latin typeface="+mn-lt"/>
            </a:endParaRPr>
          </a:p>
          <a:p>
            <a:pPr lvl="1" algn="l" defTabSz="914400">
              <a:lnSpc>
                <a:spcPct val="120000"/>
              </a:lnSpc>
              <a:defRPr/>
            </a:pPr>
            <a:r>
              <a:rPr kumimoji="1" lang="zh-CN" altLang="en-US" b="1" smtClean="0">
                <a:latin typeface="+mn-lt"/>
              </a:rPr>
              <a:t>该</a:t>
            </a:r>
            <a:r>
              <a:rPr kumimoji="1" lang="zh-CN" altLang="en-US" b="1" dirty="0">
                <a:latin typeface="+mn-lt"/>
              </a:rPr>
              <a:t>方法主要用于</a:t>
            </a:r>
            <a:r>
              <a:rPr kumimoji="1" lang="zh-CN" altLang="en-US" b="1" dirty="0">
                <a:solidFill>
                  <a:srgbClr val="FF0000"/>
                </a:solidFill>
                <a:latin typeface="+mn-lt"/>
              </a:rPr>
              <a:t>快速查找</a:t>
            </a:r>
            <a:r>
              <a:rPr kumimoji="1" lang="zh-CN" altLang="en-US" b="1" dirty="0">
                <a:latin typeface="+mn-lt"/>
              </a:rPr>
              <a:t>数据元素。</a:t>
            </a:r>
            <a:r>
              <a:rPr kumimoji="1" lang="zh-CN" altLang="en-US" b="1" dirty="0" smtClean="0">
                <a:latin typeface="+mn-lt"/>
              </a:rPr>
              <a:t>详见</a:t>
            </a:r>
            <a:r>
              <a:rPr kumimoji="1" lang="en-US" altLang="zh-CN" b="1" dirty="0" smtClean="0">
                <a:latin typeface="+mn-lt"/>
              </a:rPr>
              <a:t>11</a:t>
            </a:r>
            <a:r>
              <a:rPr kumimoji="1" lang="zh-CN" altLang="en-US" b="1" dirty="0" smtClean="0">
                <a:latin typeface="+mn-lt"/>
              </a:rPr>
              <a:t>章。</a:t>
            </a:r>
            <a:endParaRPr kumimoji="1" lang="zh-CN" altLang="en-US" b="1" dirty="0">
              <a:latin typeface="+mn-lt"/>
            </a:endParaRPr>
          </a:p>
          <a:p>
            <a:endParaRPr lang="zh-CN" altLang="en-US" dirty="0"/>
          </a:p>
        </p:txBody>
      </p:sp>
      <p:sp>
        <p:nvSpPr>
          <p:cNvPr id="6" name="标题 5"/>
          <p:cNvSpPr>
            <a:spLocks noGrp="1"/>
          </p:cNvSpPr>
          <p:nvPr>
            <p:ph type="title"/>
          </p:nvPr>
        </p:nvSpPr>
        <p:spPr/>
        <p:txBody>
          <a:bodyPr>
            <a:normAutofit fontScale="90000"/>
          </a:bodyPr>
          <a:lstStyle/>
          <a:p>
            <a:r>
              <a:rPr lang="zh-CN" altLang="en-US" dirty="0"/>
              <a:t>存储结构（</a:t>
            </a:r>
            <a:r>
              <a:rPr lang="en-US" altLang="zh-CN" dirty="0"/>
              <a:t> Storage structure </a:t>
            </a:r>
            <a:r>
              <a:rPr lang="zh-CN" altLang="en-US" dirty="0"/>
              <a:t>）</a:t>
            </a:r>
          </a:p>
        </p:txBody>
      </p:sp>
      <p:pic>
        <p:nvPicPr>
          <p:cNvPr id="4" name="图片 3"/>
          <p:cNvPicPr>
            <a:picLocks noChangeAspect="1"/>
          </p:cNvPicPr>
          <p:nvPr/>
        </p:nvPicPr>
        <p:blipFill>
          <a:blip r:embed="rId2"/>
          <a:stretch>
            <a:fillRect/>
          </a:stretch>
        </p:blipFill>
        <p:spPr>
          <a:xfrm>
            <a:off x="323528" y="2740574"/>
            <a:ext cx="8105775" cy="2724150"/>
          </a:xfrm>
          <a:prstGeom prst="rect">
            <a:avLst/>
          </a:prstGeom>
        </p:spPr>
      </p:pic>
      <p:sp>
        <p:nvSpPr>
          <p:cNvPr id="5" name="TextBox 1"/>
          <p:cNvSpPr txBox="1">
            <a:spLocks noChangeArrowheads="1"/>
          </p:cNvSpPr>
          <p:nvPr/>
        </p:nvSpPr>
        <p:spPr bwMode="auto">
          <a:xfrm>
            <a:off x="3995936" y="4021822"/>
            <a:ext cx="1723549" cy="707886"/>
          </a:xfrm>
          <a:prstGeom prst="rect">
            <a:avLst/>
          </a:prstGeom>
          <a:noFill/>
          <a:ln w="9525">
            <a:noFill/>
            <a:miter lim="800000"/>
            <a:headEnd/>
            <a:tailEnd/>
          </a:ln>
        </p:spPr>
        <p:txBody>
          <a:bodyPr wrap="none">
            <a:spAutoFit/>
          </a:bodyPr>
          <a:lstStyle/>
          <a:p>
            <a:r>
              <a:rPr lang="zh-CN" altLang="en-US" sz="2000" dirty="0">
                <a:solidFill>
                  <a:srgbClr val="FF0000"/>
                </a:solidFill>
                <a:latin typeface="+mn-ea"/>
              </a:rPr>
              <a:t>块间有序</a:t>
            </a:r>
            <a:endParaRPr lang="en-US" altLang="zh-CN" sz="2000" dirty="0">
              <a:solidFill>
                <a:srgbClr val="FF0000"/>
              </a:solidFill>
              <a:latin typeface="+mn-ea"/>
            </a:endParaRPr>
          </a:p>
          <a:p>
            <a:r>
              <a:rPr lang="zh-CN" altLang="en-US" sz="2000" dirty="0">
                <a:solidFill>
                  <a:srgbClr val="FF0000"/>
                </a:solidFill>
                <a:latin typeface="+mn-ea"/>
              </a:rPr>
              <a:t>块内可以无序</a:t>
            </a:r>
          </a:p>
        </p:txBody>
      </p:sp>
    </p:spTree>
    <p:extLst>
      <p:ext uri="{BB962C8B-B14F-4D97-AF65-F5344CB8AC3E}">
        <p14:creationId xmlns:p14="http://schemas.microsoft.com/office/powerpoint/2010/main" val="3155212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11560" y="1057300"/>
            <a:ext cx="8053659" cy="4055893"/>
          </a:xfrm>
        </p:spPr>
        <p:txBody>
          <a:bodyPr>
            <a:noAutofit/>
          </a:bodyPr>
          <a:lstStyle/>
          <a:p>
            <a:pPr algn="l" defTabSz="914400">
              <a:lnSpc>
                <a:spcPct val="120000"/>
              </a:lnSpc>
              <a:defRPr/>
            </a:pPr>
            <a:r>
              <a:rPr lang="en-US" altLang="zh-CN" sz="2400">
                <a:solidFill>
                  <a:srgbClr val="FF0000"/>
                </a:solidFill>
              </a:rPr>
              <a:t>4 . </a:t>
            </a:r>
            <a:r>
              <a:rPr lang="zh-CN" altLang="en-US" sz="2400" dirty="0">
                <a:solidFill>
                  <a:srgbClr val="FF0000"/>
                </a:solidFill>
              </a:rPr>
              <a:t>哈希存储</a:t>
            </a:r>
            <a:r>
              <a:rPr lang="zh-CN" altLang="en-US" sz="2400" dirty="0" smtClean="0">
                <a:solidFill>
                  <a:srgbClr val="FF0000"/>
                </a:solidFill>
              </a:rPr>
              <a:t>结构</a:t>
            </a:r>
            <a:endParaRPr lang="en-US" altLang="zh-CN" sz="2400" dirty="0" smtClean="0">
              <a:solidFill>
                <a:srgbClr val="FF0000"/>
              </a:solidFill>
            </a:endParaRPr>
          </a:p>
          <a:p>
            <a:pPr lvl="1" algn="l" defTabSz="914400">
              <a:lnSpc>
                <a:spcPct val="120000"/>
              </a:lnSpc>
              <a:defRPr/>
            </a:pPr>
            <a:r>
              <a:rPr kumimoji="1" lang="zh-CN" altLang="zh-CN" b="1" dirty="0" smtClean="0">
                <a:latin typeface="+mn-lt"/>
              </a:rPr>
              <a:t>也称</a:t>
            </a:r>
            <a:r>
              <a:rPr kumimoji="1" lang="zh-CN" altLang="en-US" b="1" dirty="0" smtClean="0">
                <a:latin typeface="+mn-lt"/>
              </a:rPr>
              <a:t>哈希表，</a:t>
            </a:r>
            <a:r>
              <a:rPr kumimoji="1" lang="zh-CN" altLang="zh-CN" b="1" dirty="0" smtClean="0">
                <a:solidFill>
                  <a:srgbClr val="FF0000"/>
                </a:solidFill>
                <a:latin typeface="+mn-lt"/>
              </a:rPr>
              <a:t>散列</a:t>
            </a:r>
            <a:r>
              <a:rPr kumimoji="1" lang="zh-CN" altLang="en-US" b="1" dirty="0" smtClean="0">
                <a:solidFill>
                  <a:srgbClr val="FF0000"/>
                </a:solidFill>
                <a:latin typeface="+mn-lt"/>
              </a:rPr>
              <a:t>表，</a:t>
            </a:r>
            <a:r>
              <a:rPr kumimoji="1" lang="zh-CN" altLang="en-US" b="1" dirty="0" smtClean="0">
                <a:latin typeface="+mn-lt"/>
              </a:rPr>
              <a:t>通常</a:t>
            </a:r>
            <a:r>
              <a:rPr kumimoji="1" lang="zh-CN" altLang="en-US" b="1" dirty="0">
                <a:latin typeface="+mn-lt"/>
              </a:rPr>
              <a:t>是一个稀疏顺序表，用于存储</a:t>
            </a:r>
            <a:r>
              <a:rPr kumimoji="1" lang="zh-CN" altLang="en-US" b="1">
                <a:latin typeface="+mn-lt"/>
              </a:rPr>
              <a:t>集合</a:t>
            </a:r>
            <a:r>
              <a:rPr kumimoji="1" lang="zh-CN" altLang="en-US" b="1" smtClean="0">
                <a:latin typeface="+mn-lt"/>
              </a:rPr>
              <a:t>，元素的存储位置由关键字值决定。</a:t>
            </a:r>
            <a:endParaRPr kumimoji="1" lang="en-US" altLang="zh-CN" b="1" smtClean="0">
              <a:latin typeface="+mn-lt"/>
            </a:endParaRPr>
          </a:p>
          <a:p>
            <a:pPr lvl="1" algn="l" defTabSz="914400">
              <a:lnSpc>
                <a:spcPct val="120000"/>
              </a:lnSpc>
              <a:defRPr/>
            </a:pPr>
            <a:r>
              <a:rPr kumimoji="1" lang="zh-CN" altLang="en-US" b="1"/>
              <a:t>该方法主要用于</a:t>
            </a:r>
            <a:r>
              <a:rPr kumimoji="1" lang="zh-CN" altLang="en-US" b="1">
                <a:solidFill>
                  <a:srgbClr val="FF0000"/>
                </a:solidFill>
              </a:rPr>
              <a:t>快速查找</a:t>
            </a:r>
            <a:r>
              <a:rPr kumimoji="1" lang="zh-CN" altLang="en-US" b="1"/>
              <a:t>数据元素</a:t>
            </a:r>
            <a:r>
              <a:rPr kumimoji="1" lang="zh-CN" altLang="en-US" b="1" smtClean="0">
                <a:latin typeface="+mn-lt"/>
              </a:rPr>
              <a:t>。</a:t>
            </a:r>
            <a:r>
              <a:rPr kumimoji="1" lang="zh-CN" altLang="en-US" b="1"/>
              <a:t>详见</a:t>
            </a:r>
            <a:r>
              <a:rPr kumimoji="1" lang="en-US" altLang="zh-CN" b="1"/>
              <a:t>11</a:t>
            </a:r>
            <a:r>
              <a:rPr kumimoji="1" lang="zh-CN" altLang="en-US" b="1"/>
              <a:t>章</a:t>
            </a:r>
            <a:r>
              <a:rPr kumimoji="1" lang="zh-CN" altLang="en-US" b="1" smtClean="0"/>
              <a:t>。</a:t>
            </a:r>
            <a:endParaRPr kumimoji="1" lang="en-US" altLang="zh-CN" b="1" dirty="0" smtClean="0">
              <a:latin typeface="+mn-lt"/>
            </a:endParaRPr>
          </a:p>
          <a:p>
            <a:pPr lvl="1" algn="l" defTabSz="914400">
              <a:lnSpc>
                <a:spcPct val="120000"/>
              </a:lnSpc>
              <a:defRPr/>
            </a:pPr>
            <a:r>
              <a:rPr kumimoji="1" lang="en-US" altLang="zh-CN" b="1" smtClean="0"/>
              <a:t>Python</a:t>
            </a:r>
            <a:r>
              <a:rPr kumimoji="1" lang="zh-CN" altLang="en-US" b="1" smtClean="0"/>
              <a:t>中的字典</a:t>
            </a:r>
            <a:r>
              <a:rPr kumimoji="1" lang="en-US" altLang="zh-CN" b="1"/>
              <a:t>dict</a:t>
            </a:r>
            <a:r>
              <a:rPr kumimoji="1" lang="zh-CN" altLang="en-US" b="1" smtClean="0"/>
              <a:t>和集合</a:t>
            </a:r>
            <a:r>
              <a:rPr kumimoji="1" lang="en-US" altLang="zh-CN" b="1"/>
              <a:t>set</a:t>
            </a:r>
            <a:r>
              <a:rPr kumimoji="1" lang="zh-CN" altLang="en-US" b="1" smtClean="0"/>
              <a:t>底层</a:t>
            </a:r>
            <a:r>
              <a:rPr kumimoji="1" lang="zh-CN" altLang="en-US" b="1" dirty="0"/>
              <a:t>就是用哈希存储结构实现</a:t>
            </a:r>
            <a:r>
              <a:rPr kumimoji="1" lang="zh-CN" altLang="en-US" b="1" dirty="0" smtClean="0"/>
              <a:t>的。</a:t>
            </a:r>
            <a:endParaRPr kumimoji="1" lang="zh-CN" altLang="en-US" b="1" dirty="0"/>
          </a:p>
          <a:p>
            <a:pPr lvl="1" algn="l" defTabSz="914400">
              <a:lnSpc>
                <a:spcPct val="120000"/>
              </a:lnSpc>
              <a:defRPr/>
            </a:pPr>
            <a:endParaRPr kumimoji="1" lang="en-US" altLang="zh-CN" b="1" dirty="0" smtClean="0">
              <a:latin typeface="+mn-lt"/>
            </a:endParaRPr>
          </a:p>
        </p:txBody>
      </p:sp>
      <p:sp>
        <p:nvSpPr>
          <p:cNvPr id="3" name="标题 2"/>
          <p:cNvSpPr>
            <a:spLocks noGrp="1"/>
          </p:cNvSpPr>
          <p:nvPr>
            <p:ph type="title"/>
          </p:nvPr>
        </p:nvSpPr>
        <p:spPr/>
        <p:txBody>
          <a:bodyPr>
            <a:normAutofit fontScale="90000"/>
          </a:bodyPr>
          <a:lstStyle/>
          <a:p>
            <a:r>
              <a:rPr lang="zh-CN" altLang="en-US" dirty="0"/>
              <a:t>存储结构（</a:t>
            </a:r>
            <a:r>
              <a:rPr lang="en-US" altLang="zh-CN" dirty="0"/>
              <a:t> Storage structure </a:t>
            </a:r>
            <a:r>
              <a:rPr lang="zh-CN" altLang="en-US" dirty="0"/>
              <a:t>）</a:t>
            </a:r>
          </a:p>
        </p:txBody>
      </p:sp>
    </p:spTree>
    <p:extLst>
      <p:ext uri="{BB962C8B-B14F-4D97-AF65-F5344CB8AC3E}">
        <p14:creationId xmlns:p14="http://schemas.microsoft.com/office/powerpoint/2010/main" val="41587350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pPr algn="l" defTabSz="914400">
              <a:lnSpc>
                <a:spcPct val="120000"/>
              </a:lnSpc>
              <a:defRPr/>
            </a:pPr>
            <a:r>
              <a:rPr lang="zh-CN" altLang="en-US" dirty="0">
                <a:solidFill>
                  <a:srgbClr val="FF0000"/>
                </a:solidFill>
              </a:rPr>
              <a:t>顺序存储结构</a:t>
            </a:r>
            <a:r>
              <a:rPr lang="zh-CN" altLang="en-US" dirty="0"/>
              <a:t>和</a:t>
            </a:r>
            <a:r>
              <a:rPr lang="zh-CN" altLang="en-US" dirty="0">
                <a:solidFill>
                  <a:srgbClr val="FF0000"/>
                </a:solidFill>
              </a:rPr>
              <a:t>链式存储结构</a:t>
            </a:r>
            <a:r>
              <a:rPr lang="zh-CN" altLang="en-US" dirty="0"/>
              <a:t>是两种最基本、最常用的存储结构。在实际</a:t>
            </a:r>
            <a:r>
              <a:rPr lang="zh-CN" altLang="en-US"/>
              <a:t>应用</a:t>
            </a:r>
            <a:r>
              <a:rPr lang="zh-CN" altLang="en-US" smtClean="0"/>
              <a:t>中常将两者进行组合运用。</a:t>
            </a:r>
            <a:endParaRPr lang="zh-CN" altLang="en-US" dirty="0"/>
          </a:p>
          <a:p>
            <a:pPr algn="l" defTabSz="914400">
              <a:lnSpc>
                <a:spcPct val="120000"/>
              </a:lnSpc>
              <a:defRPr/>
            </a:pPr>
            <a:r>
              <a:rPr lang="zh-CN" altLang="en-US" dirty="0">
                <a:solidFill>
                  <a:srgbClr val="FF0000"/>
                </a:solidFill>
              </a:rPr>
              <a:t>同一种</a:t>
            </a:r>
            <a:r>
              <a:rPr lang="zh-CN" altLang="en-US">
                <a:solidFill>
                  <a:srgbClr val="FF0000"/>
                </a:solidFill>
              </a:rPr>
              <a:t>逻辑</a:t>
            </a:r>
            <a:r>
              <a:rPr lang="zh-CN" altLang="en-US" smtClean="0">
                <a:solidFill>
                  <a:srgbClr val="FF0000"/>
                </a:solidFill>
              </a:rPr>
              <a:t>结构</a:t>
            </a:r>
            <a:r>
              <a:rPr lang="zh-CN" altLang="en-US"/>
              <a:t>可</a:t>
            </a:r>
            <a:r>
              <a:rPr lang="zh-CN" altLang="en-US" smtClean="0"/>
              <a:t>采用</a:t>
            </a:r>
            <a:r>
              <a:rPr lang="zh-CN" altLang="en-US" dirty="0"/>
              <a:t>不同的存储</a:t>
            </a:r>
            <a:r>
              <a:rPr lang="zh-CN" altLang="en-US"/>
              <a:t>方案</a:t>
            </a:r>
            <a:r>
              <a:rPr lang="zh-CN" altLang="en-US" smtClean="0"/>
              <a:t>，得到</a:t>
            </a:r>
            <a:r>
              <a:rPr lang="zh-CN" altLang="en-US" dirty="0">
                <a:solidFill>
                  <a:srgbClr val="FF0000"/>
                </a:solidFill>
              </a:rPr>
              <a:t>不同的存储结构</a:t>
            </a:r>
            <a:r>
              <a:rPr lang="zh-CN" altLang="en-US" dirty="0" smtClean="0"/>
              <a:t>。</a:t>
            </a:r>
            <a:endParaRPr lang="en-US" altLang="zh-CN" dirty="0" smtClean="0"/>
          </a:p>
          <a:p>
            <a:pPr algn="l" defTabSz="914400">
              <a:lnSpc>
                <a:spcPct val="120000"/>
              </a:lnSpc>
              <a:defRPr/>
            </a:pPr>
            <a:r>
              <a:rPr lang="zh-CN" altLang="en-US" smtClean="0"/>
              <a:t>表示某种</a:t>
            </a:r>
            <a:r>
              <a:rPr lang="zh-CN" altLang="en-US" smtClean="0">
                <a:solidFill>
                  <a:srgbClr val="FF0000"/>
                </a:solidFill>
              </a:rPr>
              <a:t>逻辑结构</a:t>
            </a:r>
            <a:r>
              <a:rPr lang="zh-CN" altLang="en-US" smtClean="0"/>
              <a:t>时选择</a:t>
            </a:r>
            <a:r>
              <a:rPr lang="zh-CN" altLang="en-US" dirty="0">
                <a:solidFill>
                  <a:srgbClr val="FF0000"/>
                </a:solidFill>
              </a:rPr>
              <a:t>何种</a:t>
            </a:r>
            <a:r>
              <a:rPr lang="zh-CN" altLang="en-US">
                <a:solidFill>
                  <a:srgbClr val="FF0000"/>
                </a:solidFill>
              </a:rPr>
              <a:t>存储</a:t>
            </a:r>
            <a:r>
              <a:rPr lang="zh-CN" altLang="en-US" smtClean="0">
                <a:solidFill>
                  <a:srgbClr val="FF0000"/>
                </a:solidFill>
              </a:rPr>
              <a:t>结构</a:t>
            </a:r>
            <a:r>
              <a:rPr lang="zh-CN" altLang="en-US" smtClean="0"/>
              <a:t>，应视</a:t>
            </a:r>
            <a:r>
              <a:rPr lang="zh-CN" altLang="en-US" dirty="0"/>
              <a:t>不同的</a:t>
            </a:r>
            <a:r>
              <a:rPr lang="zh-CN" altLang="en-US">
                <a:solidFill>
                  <a:srgbClr val="FF0000"/>
                </a:solidFill>
              </a:rPr>
              <a:t>应用</a:t>
            </a:r>
            <a:r>
              <a:rPr lang="zh-CN" altLang="en-US" smtClean="0">
                <a:solidFill>
                  <a:srgbClr val="FF0000"/>
                </a:solidFill>
              </a:rPr>
              <a:t>场合</a:t>
            </a:r>
            <a:r>
              <a:rPr lang="zh-CN" altLang="en-US" smtClean="0"/>
              <a:t>确定。通常</a:t>
            </a:r>
            <a:r>
              <a:rPr lang="zh-CN" altLang="en-US" dirty="0"/>
              <a:t>从</a:t>
            </a:r>
            <a:r>
              <a:rPr lang="zh-CN" altLang="en-US" dirty="0">
                <a:solidFill>
                  <a:srgbClr val="FF0000"/>
                </a:solidFill>
              </a:rPr>
              <a:t>存储结构的空间性能</a:t>
            </a:r>
            <a:r>
              <a:rPr lang="zh-CN" altLang="en-US" dirty="0"/>
              <a:t>、</a:t>
            </a:r>
            <a:r>
              <a:rPr lang="zh-CN" altLang="en-US" dirty="0">
                <a:solidFill>
                  <a:srgbClr val="FF0000"/>
                </a:solidFill>
              </a:rPr>
              <a:t>常用基本操作的时间性能</a:t>
            </a:r>
            <a:r>
              <a:rPr lang="zh-CN" altLang="en-US" dirty="0"/>
              <a:t>以及</a:t>
            </a:r>
            <a:r>
              <a:rPr lang="zh-CN" altLang="en-US" dirty="0">
                <a:solidFill>
                  <a:srgbClr val="FF0000"/>
                </a:solidFill>
              </a:rPr>
              <a:t>算法的简便性</a:t>
            </a:r>
            <a:r>
              <a:rPr lang="zh-CN" altLang="en-US" dirty="0"/>
              <a:t>等角度进行考虑。</a:t>
            </a:r>
          </a:p>
        </p:txBody>
      </p:sp>
      <p:sp>
        <p:nvSpPr>
          <p:cNvPr id="3" name="标题 2"/>
          <p:cNvSpPr>
            <a:spLocks noGrp="1"/>
          </p:cNvSpPr>
          <p:nvPr>
            <p:ph type="title"/>
          </p:nvPr>
        </p:nvSpPr>
        <p:spPr/>
        <p:txBody>
          <a:bodyPr>
            <a:normAutofit fontScale="90000"/>
          </a:bodyPr>
          <a:lstStyle/>
          <a:p>
            <a:r>
              <a:rPr lang="zh-CN" altLang="en-US" dirty="0"/>
              <a:t>存储结构（</a:t>
            </a:r>
            <a:r>
              <a:rPr lang="en-US" altLang="zh-CN" dirty="0"/>
              <a:t> Storage structure </a:t>
            </a:r>
            <a:r>
              <a:rPr lang="zh-CN" altLang="en-US" dirty="0"/>
              <a:t>）</a:t>
            </a:r>
            <a:endParaRPr lang="en-US" dirty="0"/>
          </a:p>
        </p:txBody>
      </p:sp>
    </p:spTree>
    <p:extLst>
      <p:ext uri="{BB962C8B-B14F-4D97-AF65-F5344CB8AC3E}">
        <p14:creationId xmlns:p14="http://schemas.microsoft.com/office/powerpoint/2010/main" val="29547792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线性表与</a:t>
            </a:r>
            <a:r>
              <a:rPr lang="en-US" altLang="zh-CN" dirty="0" smtClean="0"/>
              <a:t>Python</a:t>
            </a:r>
            <a:r>
              <a:rPr lang="zh-CN" altLang="en-US" dirty="0" smtClean="0"/>
              <a:t>的</a:t>
            </a:r>
            <a:r>
              <a:rPr lang="en-US" altLang="zh-CN" dirty="0" smtClean="0"/>
              <a:t>list</a:t>
            </a:r>
            <a:r>
              <a:rPr lang="zh-CN" altLang="en-US" dirty="0" smtClean="0"/>
              <a:t>的关系</a:t>
            </a:r>
            <a:endParaRPr lang="en-US" altLang="zh-CN" dirty="0" smtClean="0"/>
          </a:p>
          <a:p>
            <a:pPr lvl="1"/>
            <a:r>
              <a:rPr lang="zh-CN" altLang="en-US" dirty="0" smtClean="0"/>
              <a:t>线性表是</a:t>
            </a:r>
            <a:r>
              <a:rPr lang="zh-CN" altLang="en-US" smtClean="0"/>
              <a:t>逻辑结构概念，</a:t>
            </a:r>
            <a:r>
              <a:rPr lang="en-US" altLang="zh-CN" dirty="0" smtClean="0"/>
              <a:t>list</a:t>
            </a:r>
            <a:r>
              <a:rPr lang="zh-CN" altLang="en-US" dirty="0" smtClean="0"/>
              <a:t>是线性表在</a:t>
            </a:r>
            <a:r>
              <a:rPr lang="en-US" altLang="zh-CN" dirty="0" smtClean="0"/>
              <a:t>Python</a:t>
            </a:r>
            <a:r>
              <a:rPr lang="zh-CN" altLang="en-US" smtClean="0"/>
              <a:t>中</a:t>
            </a:r>
            <a:r>
              <a:rPr lang="zh-CN" altLang="en-US" smtClean="0"/>
              <a:t>的一种内置存储实现方法，</a:t>
            </a:r>
            <a:r>
              <a:rPr lang="zh-CN" altLang="en-US" smtClean="0"/>
              <a:t>线性表可以</a:t>
            </a:r>
            <a:r>
              <a:rPr lang="zh-CN" altLang="en-US" dirty="0" smtClean="0"/>
              <a:t>有其它存储方式</a:t>
            </a:r>
            <a:r>
              <a:rPr lang="zh-CN" altLang="en-US" dirty="0"/>
              <a:t>；</a:t>
            </a:r>
            <a:endParaRPr lang="en-US" altLang="zh-CN" dirty="0" smtClean="0"/>
          </a:p>
          <a:p>
            <a:pPr lvl="1"/>
            <a:r>
              <a:rPr lang="en-US" altLang="zh-CN" smtClean="0"/>
              <a:t>Python</a:t>
            </a:r>
            <a:r>
              <a:rPr lang="zh-CN" altLang="en-US" smtClean="0"/>
              <a:t>的</a:t>
            </a:r>
            <a:r>
              <a:rPr lang="en-US" altLang="zh-CN" smtClean="0"/>
              <a:t>list</a:t>
            </a:r>
            <a:r>
              <a:rPr lang="zh-CN" altLang="en-US" dirty="0" smtClean="0"/>
              <a:t>中的数据元素可以不同构。</a:t>
            </a:r>
            <a:endParaRPr lang="en-US" altLang="zh-CN" dirty="0"/>
          </a:p>
          <a:p>
            <a:pPr lvl="1"/>
            <a:endParaRPr lang="zh-CN" altLang="en-US" dirty="0"/>
          </a:p>
        </p:txBody>
      </p:sp>
      <p:sp>
        <p:nvSpPr>
          <p:cNvPr id="3" name="标题 2"/>
          <p:cNvSpPr>
            <a:spLocks noGrp="1"/>
          </p:cNvSpPr>
          <p:nvPr>
            <p:ph type="title"/>
          </p:nvPr>
        </p:nvSpPr>
        <p:spPr/>
        <p:txBody>
          <a:bodyPr>
            <a:normAutofit fontScale="90000"/>
          </a:bodyPr>
          <a:lstStyle/>
          <a:p>
            <a:r>
              <a:rPr lang="zh-CN" altLang="en-US" dirty="0" smtClean="0"/>
              <a:t>问题讨论</a:t>
            </a:r>
            <a:endParaRPr lang="zh-CN" altLang="en-US" dirty="0"/>
          </a:p>
        </p:txBody>
      </p:sp>
    </p:spTree>
    <p:extLst>
      <p:ext uri="{BB962C8B-B14F-4D97-AF65-F5344CB8AC3E}">
        <p14:creationId xmlns:p14="http://schemas.microsoft.com/office/powerpoint/2010/main" val="3245118083"/>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solidFill>
                  <a:srgbClr val="FF0000"/>
                </a:solidFill>
              </a:rPr>
              <a:t>高级语言中</a:t>
            </a:r>
            <a:r>
              <a:rPr lang="zh-CN" altLang="en-US" smtClean="0">
                <a:solidFill>
                  <a:srgbClr val="FF0000"/>
                </a:solidFill>
              </a:rPr>
              <a:t>的概念</a:t>
            </a:r>
            <a:r>
              <a:rPr lang="zh-CN" altLang="en-US" smtClean="0"/>
              <a:t>。</a:t>
            </a:r>
            <a:endParaRPr lang="en-US" altLang="zh-CN" dirty="0" smtClean="0"/>
          </a:p>
          <a:p>
            <a:r>
              <a:rPr lang="zh-CN" altLang="en-US" dirty="0" smtClean="0"/>
              <a:t>用于区分不同</a:t>
            </a:r>
            <a:r>
              <a:rPr lang="zh-CN" altLang="en-US" dirty="0"/>
              <a:t>性质的数据并对</a:t>
            </a:r>
            <a:r>
              <a:rPr lang="zh-CN" altLang="en-US" dirty="0" smtClean="0"/>
              <a:t>它们做</a:t>
            </a:r>
            <a:r>
              <a:rPr lang="zh-CN" altLang="en-US" smtClean="0"/>
              <a:t>不同操作。</a:t>
            </a:r>
            <a:endParaRPr lang="en-US" altLang="zh-CN" dirty="0" smtClean="0"/>
          </a:p>
          <a:p>
            <a:r>
              <a:rPr lang="zh-CN" altLang="en-US" dirty="0" smtClean="0"/>
              <a:t>某种</a:t>
            </a:r>
            <a:r>
              <a:rPr lang="zh-CN" altLang="en-US" dirty="0"/>
              <a:t>特定语言中，确定了对象的数据类型，也就确定了该对象的</a:t>
            </a:r>
            <a:r>
              <a:rPr lang="zh-CN" altLang="en-US" dirty="0">
                <a:solidFill>
                  <a:srgbClr val="FF0000"/>
                </a:solidFill>
              </a:rPr>
              <a:t>取值范围、存储方法和可进行的操作</a:t>
            </a:r>
            <a:r>
              <a:rPr lang="zh-CN" altLang="en-US" dirty="0" smtClean="0"/>
              <a:t>。</a:t>
            </a:r>
            <a:endParaRPr lang="en-US" altLang="zh-CN" dirty="0" smtClean="0"/>
          </a:p>
          <a:p>
            <a:r>
              <a:rPr lang="zh-CN" altLang="en-US" dirty="0" smtClean="0"/>
              <a:t>例如</a:t>
            </a:r>
            <a:r>
              <a:rPr lang="en-US" altLang="zh-CN" dirty="0"/>
              <a:t>Python</a:t>
            </a:r>
            <a:r>
              <a:rPr lang="zh-CN" altLang="en-US" dirty="0"/>
              <a:t>语言中的整数数据类型用于存储所有整数，采用变长结构进行存储，可进行的操作有加、减、乘、除、求余数等。</a:t>
            </a:r>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数据类型</a:t>
            </a:r>
            <a:r>
              <a:rPr lang="zh-CN" altLang="en-US" dirty="0"/>
              <a:t>（</a:t>
            </a:r>
            <a:r>
              <a:rPr lang="en-US" altLang="zh-CN" dirty="0"/>
              <a:t>Data Type</a:t>
            </a:r>
            <a:r>
              <a:rPr lang="zh-CN" altLang="en-US" dirty="0"/>
              <a:t>）</a:t>
            </a:r>
          </a:p>
        </p:txBody>
      </p:sp>
    </p:spTree>
    <p:extLst>
      <p:ext uri="{BB962C8B-B14F-4D97-AF65-F5344CB8AC3E}">
        <p14:creationId xmlns:p14="http://schemas.microsoft.com/office/powerpoint/2010/main" val="1211328662"/>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en-US" altLang="zh-CN" dirty="0" smtClean="0"/>
              <a:t>Python</a:t>
            </a:r>
            <a:r>
              <a:rPr lang="zh-CN" altLang="en-US" dirty="0"/>
              <a:t>语言的数据类型包括</a:t>
            </a:r>
            <a:r>
              <a:rPr lang="zh-CN" altLang="en-US" dirty="0">
                <a:solidFill>
                  <a:srgbClr val="FF0000"/>
                </a:solidFill>
              </a:rPr>
              <a:t>内置的数据类型、模块中定义的数据类型和用户自定义的类型</a:t>
            </a:r>
            <a:r>
              <a:rPr lang="zh-CN" altLang="en-US" dirty="0"/>
              <a:t>。内置数据类型包括数值类型、序列类型、集合类型等，数值类型则包括整数、浮点数、复数和布尔类型。</a:t>
            </a:r>
          </a:p>
          <a:p>
            <a:r>
              <a:rPr lang="zh-CN" altLang="en-US" dirty="0"/>
              <a:t>按照对象值是否可分解，数据类型分为</a:t>
            </a:r>
            <a:r>
              <a:rPr lang="zh-CN" altLang="en-US" dirty="0">
                <a:solidFill>
                  <a:srgbClr val="FF0000"/>
                </a:solidFill>
              </a:rPr>
              <a:t>原子</a:t>
            </a:r>
            <a:r>
              <a:rPr lang="zh-CN" altLang="en-US">
                <a:solidFill>
                  <a:srgbClr val="FF0000"/>
                </a:solidFill>
              </a:rPr>
              <a:t>类型</a:t>
            </a:r>
            <a:r>
              <a:rPr lang="zh-CN" altLang="en-US" smtClean="0">
                <a:solidFill>
                  <a:srgbClr val="FF0000"/>
                </a:solidFill>
              </a:rPr>
              <a:t>和组合类型</a:t>
            </a:r>
            <a:r>
              <a:rPr lang="zh-CN" altLang="en-US" dirty="0"/>
              <a:t>。例如：</a:t>
            </a:r>
            <a:r>
              <a:rPr lang="en-US" altLang="zh-CN" dirty="0"/>
              <a:t>Python</a:t>
            </a:r>
            <a:r>
              <a:rPr lang="zh-CN" altLang="en-US" dirty="0"/>
              <a:t>数值对象的值不可再分解，属于</a:t>
            </a:r>
            <a:r>
              <a:rPr lang="zh-CN" altLang="en-US"/>
              <a:t>原子</a:t>
            </a:r>
            <a:r>
              <a:rPr lang="zh-CN" altLang="en-US" smtClean="0"/>
              <a:t>类型；而</a:t>
            </a:r>
            <a:r>
              <a:rPr lang="zh-CN" altLang="en-US" dirty="0"/>
              <a:t>序列类型和集合类型的对象包括了多个成分</a:t>
            </a:r>
            <a:r>
              <a:rPr lang="zh-CN" altLang="en-US"/>
              <a:t>，</a:t>
            </a:r>
            <a:r>
              <a:rPr lang="zh-CN" altLang="en-US" smtClean="0"/>
              <a:t>属于</a:t>
            </a:r>
            <a:r>
              <a:rPr lang="zh-CN" altLang="en-US"/>
              <a:t>组合</a:t>
            </a:r>
            <a:r>
              <a:rPr lang="zh-CN" altLang="en-US" smtClean="0"/>
              <a:t>类型</a:t>
            </a:r>
            <a:r>
              <a:rPr lang="zh-CN" altLang="en-US" dirty="0"/>
              <a:t>。</a:t>
            </a:r>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数据类型（</a:t>
            </a:r>
            <a:r>
              <a:rPr lang="en-US" altLang="zh-CN" dirty="0" smtClean="0"/>
              <a:t>Data </a:t>
            </a:r>
            <a:r>
              <a:rPr lang="en-US" altLang="zh-CN" dirty="0"/>
              <a:t>Type</a:t>
            </a:r>
            <a:r>
              <a:rPr lang="zh-CN" altLang="en-US" dirty="0"/>
              <a:t>）</a:t>
            </a:r>
          </a:p>
        </p:txBody>
      </p:sp>
    </p:spTree>
    <p:extLst>
      <p:ext uri="{BB962C8B-B14F-4D97-AF65-F5344CB8AC3E}">
        <p14:creationId xmlns:p14="http://schemas.microsoft.com/office/powerpoint/2010/main" val="25462620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数据结构相关概念</a:t>
            </a:r>
            <a:endParaRPr lang="zh-CN" altLang="en-US" dirty="0"/>
          </a:p>
        </p:txBody>
      </p:sp>
    </p:spTree>
    <p:extLst>
      <p:ext uri="{BB962C8B-B14F-4D97-AF65-F5344CB8AC3E}">
        <p14:creationId xmlns:p14="http://schemas.microsoft.com/office/powerpoint/2010/main" val="32227268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730416" y="956619"/>
            <a:ext cx="7874033" cy="4055893"/>
          </a:xfrm>
        </p:spPr>
        <p:txBody>
          <a:bodyPr/>
          <a:lstStyle/>
          <a:p>
            <a:r>
              <a:rPr lang="zh-CN" altLang="en-US" dirty="0"/>
              <a:t>抽象数据类型是指一个数学模型及定义在该模型上的一组操作，简称</a:t>
            </a:r>
            <a:r>
              <a:rPr lang="en-US" altLang="zh-CN" dirty="0"/>
              <a:t>ADT</a:t>
            </a:r>
            <a:r>
              <a:rPr lang="zh-CN" altLang="en-US" dirty="0"/>
              <a:t>。这个概念</a:t>
            </a:r>
            <a:r>
              <a:rPr lang="zh-CN" altLang="en-US"/>
              <a:t>允许</a:t>
            </a:r>
            <a:r>
              <a:rPr lang="zh-CN" altLang="en-US" smtClean="0"/>
              <a:t>我们定义</a:t>
            </a:r>
            <a:r>
              <a:rPr lang="zh-CN" altLang="en-US" dirty="0"/>
              <a:t>现实世界中的任何对象，但它去除了数据类型概念中关于具体存储方法的描述，仅包含两个方面：一是</a:t>
            </a:r>
            <a:r>
              <a:rPr lang="zh-CN" altLang="en-US" dirty="0">
                <a:solidFill>
                  <a:srgbClr val="FF0000"/>
                </a:solidFill>
              </a:rPr>
              <a:t>对该数学模型本身性质的描述</a:t>
            </a:r>
            <a:r>
              <a:rPr lang="zh-CN" altLang="en-US" dirty="0"/>
              <a:t>，二是</a:t>
            </a:r>
            <a:r>
              <a:rPr lang="zh-CN" altLang="en-US" dirty="0">
                <a:solidFill>
                  <a:srgbClr val="FF0000"/>
                </a:solidFill>
              </a:rPr>
              <a:t>对该模型的基本操作的描述</a:t>
            </a:r>
            <a:r>
              <a:rPr lang="zh-CN" altLang="en-US" dirty="0"/>
              <a:t>。</a:t>
            </a:r>
          </a:p>
          <a:p>
            <a:r>
              <a:rPr lang="en-US" altLang="zh-CN" dirty="0"/>
              <a:t>ADT</a:t>
            </a:r>
            <a:r>
              <a:rPr lang="zh-CN" altLang="en-US" dirty="0"/>
              <a:t>定义的两个方面</a:t>
            </a:r>
            <a:r>
              <a:rPr lang="zh-CN" altLang="en-US"/>
              <a:t>对应</a:t>
            </a:r>
            <a:r>
              <a:rPr lang="zh-CN" altLang="en-US" smtClean="0"/>
              <a:t>于：</a:t>
            </a:r>
            <a:endParaRPr lang="en-US" altLang="zh-CN" smtClean="0"/>
          </a:p>
          <a:p>
            <a:pPr lvl="1"/>
            <a:r>
              <a:rPr lang="zh-CN" altLang="en-US" smtClean="0"/>
              <a:t>数据结构</a:t>
            </a:r>
            <a:r>
              <a:rPr lang="zh-CN" altLang="en-US" dirty="0"/>
              <a:t>的逻辑结构和对该数据结构</a:t>
            </a:r>
            <a:r>
              <a:rPr lang="zh-CN" altLang="en-US"/>
              <a:t>的</a:t>
            </a:r>
            <a:r>
              <a:rPr lang="zh-CN" altLang="en-US" smtClean="0"/>
              <a:t>操作</a:t>
            </a:r>
            <a:r>
              <a:rPr lang="zh-CN" altLang="en-US"/>
              <a:t>；</a:t>
            </a:r>
            <a:endParaRPr lang="en-US" altLang="zh-CN" smtClean="0"/>
          </a:p>
          <a:p>
            <a:pPr lvl="1"/>
            <a:r>
              <a:rPr lang="zh-CN" altLang="en-US" smtClean="0"/>
              <a:t>因此</a:t>
            </a:r>
            <a:r>
              <a:rPr lang="zh-CN" altLang="en-US" dirty="0"/>
              <a:t>可以用</a:t>
            </a:r>
            <a:r>
              <a:rPr lang="en-US" altLang="zh-CN" dirty="0"/>
              <a:t>ADT</a:t>
            </a:r>
            <a:r>
              <a:rPr lang="zh-CN" altLang="en-US" dirty="0"/>
              <a:t>定义来描述数据结构，但注意</a:t>
            </a:r>
            <a:r>
              <a:rPr lang="en-US" altLang="zh-CN" dirty="0"/>
              <a:t>ADT</a:t>
            </a:r>
            <a:r>
              <a:rPr lang="zh-CN" altLang="en-US" dirty="0"/>
              <a:t>定义与计算机内部表示和实现无关，因此此时描述的数据结构也不涉及具体的存储方案。</a:t>
            </a:r>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抽象数据类型（</a:t>
            </a:r>
            <a:r>
              <a:rPr lang="en-US" altLang="zh-CN" dirty="0" smtClean="0"/>
              <a:t>Abstract Data Type</a:t>
            </a:r>
            <a:r>
              <a:rPr lang="zh-CN" altLang="en-US" dirty="0" smtClean="0"/>
              <a:t>）</a:t>
            </a:r>
            <a:endParaRPr lang="zh-CN" altLang="en-US" dirty="0"/>
          </a:p>
        </p:txBody>
      </p:sp>
    </p:spTree>
    <p:extLst>
      <p:ext uri="{BB962C8B-B14F-4D97-AF65-F5344CB8AC3E}">
        <p14:creationId xmlns:p14="http://schemas.microsoft.com/office/powerpoint/2010/main" val="33706291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a:t>在</a:t>
            </a:r>
            <a:r>
              <a:rPr lang="en-US" altLang="zh-CN" dirty="0"/>
              <a:t>C++</a:t>
            </a:r>
            <a:r>
              <a:rPr lang="zh-CN" altLang="en-US" dirty="0"/>
              <a:t>和</a:t>
            </a:r>
            <a:r>
              <a:rPr lang="en-US" altLang="zh-CN" dirty="0"/>
              <a:t>Java</a:t>
            </a:r>
            <a:r>
              <a:rPr lang="zh-CN" altLang="en-US" dirty="0"/>
              <a:t>语言中，可以用抽象类来描述抽象数据类型，然后再设计普通类来实现抽象类完成对它的表示和操作</a:t>
            </a:r>
            <a:r>
              <a:rPr lang="zh-CN" altLang="en-US" dirty="0" smtClean="0"/>
              <a:t>。</a:t>
            </a:r>
            <a:endParaRPr lang="en-US" altLang="zh-CN" dirty="0" smtClean="0"/>
          </a:p>
          <a:p>
            <a:r>
              <a:rPr lang="zh-CN" altLang="en-US" dirty="0" smtClean="0"/>
              <a:t>在</a:t>
            </a:r>
            <a:r>
              <a:rPr lang="en-US" altLang="zh-CN" dirty="0"/>
              <a:t>Python</a:t>
            </a:r>
            <a:r>
              <a:rPr lang="zh-CN" altLang="en-US" dirty="0"/>
              <a:t>语言中，可以通过引入</a:t>
            </a:r>
            <a:r>
              <a:rPr lang="en-US" altLang="zh-CN" dirty="0"/>
              <a:t>ABC</a:t>
            </a:r>
            <a:r>
              <a:rPr lang="zh-CN" altLang="en-US" dirty="0" smtClean="0"/>
              <a:t>模块利用抽象基类来</a:t>
            </a:r>
            <a:r>
              <a:rPr lang="zh-CN" altLang="en-US" dirty="0"/>
              <a:t>描述抽象数据类型，</a:t>
            </a:r>
            <a:r>
              <a:rPr lang="en-US" altLang="zh-CN" dirty="0"/>
              <a:t>ABC</a:t>
            </a:r>
            <a:r>
              <a:rPr lang="zh-CN" altLang="en-US" dirty="0"/>
              <a:t>是</a:t>
            </a:r>
            <a:r>
              <a:rPr lang="en-US" altLang="zh-CN" dirty="0"/>
              <a:t>Abstract Base Class</a:t>
            </a:r>
            <a:r>
              <a:rPr lang="zh-CN" altLang="en-US" dirty="0"/>
              <a:t>的缩写</a:t>
            </a:r>
            <a:r>
              <a:rPr lang="zh-CN" altLang="en-US" dirty="0" smtClean="0"/>
              <a:t>。</a:t>
            </a:r>
            <a:endParaRPr lang="zh-CN" altLang="en-US" dirty="0"/>
          </a:p>
        </p:txBody>
      </p:sp>
      <p:sp>
        <p:nvSpPr>
          <p:cNvPr id="4" name="标题 2"/>
          <p:cNvSpPr>
            <a:spLocks noGrp="1"/>
          </p:cNvSpPr>
          <p:nvPr>
            <p:ph type="title"/>
          </p:nvPr>
        </p:nvSpPr>
        <p:spPr/>
        <p:txBody>
          <a:bodyPr>
            <a:normAutofit fontScale="90000"/>
          </a:bodyPr>
          <a:lstStyle/>
          <a:p>
            <a:r>
              <a:rPr lang="zh-CN" altLang="en-US" dirty="0" smtClean="0"/>
              <a:t>抽象数据类型（</a:t>
            </a:r>
            <a:r>
              <a:rPr lang="en-US" altLang="zh-CN" dirty="0" smtClean="0"/>
              <a:t>Abstract Data Type</a:t>
            </a:r>
            <a:r>
              <a:rPr lang="zh-CN" altLang="en-US" dirty="0" smtClean="0"/>
              <a:t>）</a:t>
            </a:r>
            <a:endParaRPr lang="zh-CN" altLang="en-US" dirty="0"/>
          </a:p>
        </p:txBody>
      </p:sp>
    </p:spTree>
    <p:extLst>
      <p:ext uri="{BB962C8B-B14F-4D97-AF65-F5344CB8AC3E}">
        <p14:creationId xmlns:p14="http://schemas.microsoft.com/office/powerpoint/2010/main" val="33454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p:txBody>
          <a:bodyPr>
            <a:normAutofit fontScale="90000"/>
          </a:bodyPr>
          <a:lstStyle/>
          <a:p>
            <a:r>
              <a:rPr lang="zh-CN" altLang="en-US" dirty="0"/>
              <a:t>抽象数据类型</a:t>
            </a:r>
            <a:r>
              <a:rPr lang="zh-CN" altLang="en-US" dirty="0" smtClean="0"/>
              <a:t>“容器”的定义</a:t>
            </a:r>
            <a:endParaRPr lang="zh-CN" altLang="en-US" dirty="0"/>
          </a:p>
        </p:txBody>
      </p:sp>
      <p:sp>
        <p:nvSpPr>
          <p:cNvPr id="3" name="文本占位符 2"/>
          <p:cNvSpPr>
            <a:spLocks noGrp="1"/>
          </p:cNvSpPr>
          <p:nvPr>
            <p:ph type="body" sz="quarter" idx="10"/>
          </p:nvPr>
        </p:nvSpPr>
        <p:spPr>
          <a:xfrm>
            <a:off x="683568" y="1057300"/>
            <a:ext cx="8053659" cy="4055893"/>
          </a:xfrm>
        </p:spPr>
        <p:txBody>
          <a:bodyPr>
            <a:noAutofit/>
          </a:bodyPr>
          <a:lstStyle/>
          <a:p>
            <a:r>
              <a:rPr lang="zh-CN" altLang="en-US"/>
              <a:t>利用</a:t>
            </a:r>
            <a:r>
              <a:rPr lang="en-US" altLang="zh-CN"/>
              <a:t>ABC</a:t>
            </a:r>
            <a:r>
              <a:rPr lang="zh-CN" altLang="en-US"/>
              <a:t>模块定义一个抽象基类</a:t>
            </a:r>
            <a:r>
              <a:rPr lang="en-US" altLang="zh-CN"/>
              <a:t>AbsrtactContainer</a:t>
            </a:r>
            <a:r>
              <a:rPr lang="zh-CN" altLang="en-US"/>
              <a:t>来表示</a:t>
            </a:r>
            <a:r>
              <a:rPr lang="zh-CN" altLang="en-US">
                <a:solidFill>
                  <a:srgbClr val="FF0000"/>
                </a:solidFill>
              </a:rPr>
              <a:t>抽象数据类型“容器”</a:t>
            </a:r>
            <a:r>
              <a:rPr lang="zh-CN" altLang="en-US"/>
              <a:t>。</a:t>
            </a:r>
          </a:p>
          <a:p>
            <a:r>
              <a:rPr lang="zh-CN" altLang="en-US"/>
              <a:t>一个容器类型的对象可以容纳多个元素，并且具有以下操作：</a:t>
            </a:r>
            <a:endParaRPr lang="en-US" altLang="zh-CN"/>
          </a:p>
          <a:p>
            <a:pPr lvl="1">
              <a:spcBef>
                <a:spcPts val="0"/>
              </a:spcBef>
            </a:pPr>
            <a:r>
              <a:rPr lang="zh-CN" altLang="en-US"/>
              <a:t>返回容器中元素个数；</a:t>
            </a:r>
          </a:p>
          <a:p>
            <a:pPr lvl="1">
              <a:spcBef>
                <a:spcPts val="0"/>
              </a:spcBef>
            </a:pPr>
            <a:r>
              <a:rPr lang="zh-CN" altLang="en-US"/>
              <a:t>判断容器是否为空；</a:t>
            </a:r>
          </a:p>
          <a:p>
            <a:pPr lvl="1">
              <a:spcBef>
                <a:spcPts val="0"/>
              </a:spcBef>
            </a:pPr>
            <a:r>
              <a:rPr lang="zh-CN" altLang="en-US"/>
              <a:t>在容器中放入元素</a:t>
            </a:r>
            <a:r>
              <a:rPr lang="en-US" altLang="zh-CN"/>
              <a:t>item</a:t>
            </a:r>
            <a:r>
              <a:rPr lang="zh-CN" altLang="en-US"/>
              <a:t>；</a:t>
            </a:r>
          </a:p>
          <a:p>
            <a:pPr lvl="1">
              <a:spcBef>
                <a:spcPts val="0"/>
              </a:spcBef>
            </a:pPr>
            <a:r>
              <a:rPr lang="zh-CN" altLang="en-US"/>
              <a:t>在容器中删除元素</a:t>
            </a:r>
            <a:r>
              <a:rPr lang="en-US" altLang="zh-CN"/>
              <a:t>item</a:t>
            </a:r>
            <a:r>
              <a:rPr lang="zh-CN" altLang="en-US"/>
              <a:t>；</a:t>
            </a:r>
          </a:p>
          <a:p>
            <a:pPr lvl="1">
              <a:spcBef>
                <a:spcPts val="0"/>
              </a:spcBef>
            </a:pPr>
            <a:r>
              <a:rPr lang="zh-CN" altLang="en-US"/>
              <a:t>判断容器中是否包含元素</a:t>
            </a:r>
            <a:r>
              <a:rPr lang="en-US" altLang="zh-CN"/>
              <a:t>item</a:t>
            </a:r>
            <a:r>
              <a:rPr lang="zh-CN" altLang="en-US"/>
              <a:t>；</a:t>
            </a:r>
          </a:p>
          <a:p>
            <a:pPr lvl="1">
              <a:spcBef>
                <a:spcPts val="0"/>
              </a:spcBef>
            </a:pPr>
            <a:r>
              <a:rPr lang="zh-CN" altLang="en-US"/>
              <a:t>清空容器中的所有元素；</a:t>
            </a:r>
          </a:p>
          <a:p>
            <a:pPr lvl="1">
              <a:spcBef>
                <a:spcPts val="0"/>
              </a:spcBef>
            </a:pPr>
            <a:r>
              <a:rPr lang="zh-CN" altLang="en-US"/>
              <a:t>输出容器中的所有</a:t>
            </a:r>
            <a:r>
              <a:rPr lang="zh-CN" altLang="en-US" smtClean="0"/>
              <a:t>元素。</a:t>
            </a:r>
            <a:endParaRPr lang="zh-CN" altLang="en-US"/>
          </a:p>
          <a:p>
            <a:endParaRPr lang="zh-CN" altLang="en-US" sz="2400"/>
          </a:p>
        </p:txBody>
      </p:sp>
    </p:spTree>
    <p:extLst>
      <p:ext uri="{BB962C8B-B14F-4D97-AF65-F5344CB8AC3E}">
        <p14:creationId xmlns:p14="http://schemas.microsoft.com/office/powerpoint/2010/main" val="946346800"/>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83568" y="1129308"/>
            <a:ext cx="6680309" cy="3816425"/>
          </a:xfrm>
          <a:prstGeom prst="rect">
            <a:avLst/>
          </a:prstGeom>
          <a:solidFill>
            <a:schemeClr val="bg1">
              <a:lumMod val="95000"/>
            </a:schemeClr>
          </a:solidFill>
        </p:spPr>
        <p:txBody>
          <a:bodyPr wrap="square" lIns="91436" tIns="45718" rIns="91436" bIns="45718">
            <a:spAutoFit/>
          </a:bodyPr>
          <a:lstStyle/>
          <a:p>
            <a:pPr>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b="1" kern="0" dirty="0">
                <a:solidFill>
                  <a:srgbClr val="000080"/>
                </a:solidFill>
                <a:latin typeface="Consolas"/>
                <a:cs typeface="宋体"/>
              </a:rPr>
              <a:t>from </a:t>
            </a:r>
            <a:r>
              <a:rPr lang="en-US" altLang="zh-CN" sz="1100" kern="0" dirty="0" err="1">
                <a:solidFill>
                  <a:srgbClr val="000000"/>
                </a:solidFill>
                <a:latin typeface="Consolas"/>
                <a:cs typeface="宋体"/>
              </a:rPr>
              <a:t>abc</a:t>
            </a:r>
            <a:r>
              <a:rPr lang="en-US" altLang="zh-CN" sz="1100" kern="0" dirty="0">
                <a:solidFill>
                  <a:srgbClr val="000000"/>
                </a:solidFill>
                <a:latin typeface="Consolas"/>
                <a:cs typeface="宋体"/>
              </a:rPr>
              <a:t> </a:t>
            </a:r>
            <a:r>
              <a:rPr lang="en-US" altLang="zh-CN" sz="1100" b="1" kern="0" dirty="0">
                <a:solidFill>
                  <a:srgbClr val="000080"/>
                </a:solidFill>
                <a:latin typeface="Consolas"/>
                <a:cs typeface="宋体"/>
              </a:rPr>
              <a:t>import </a:t>
            </a:r>
            <a:r>
              <a:rPr lang="en-US" altLang="zh-CN" sz="1100" kern="0" dirty="0" err="1">
                <a:solidFill>
                  <a:srgbClr val="000000"/>
                </a:solidFill>
                <a:latin typeface="Consolas"/>
                <a:cs typeface="宋体"/>
              </a:rPr>
              <a:t>ABCMeta</a:t>
            </a:r>
            <a:r>
              <a:rPr lang="en-US" altLang="zh-CN" sz="1100" kern="0" dirty="0">
                <a:solidFill>
                  <a:srgbClr val="000000"/>
                </a:solidFill>
                <a:latin typeface="Consolas"/>
                <a:cs typeface="宋体"/>
              </a:rPr>
              <a:t>, </a:t>
            </a:r>
            <a:r>
              <a:rPr lang="en-US" altLang="zh-CN" sz="1100" kern="0" dirty="0" err="1">
                <a:solidFill>
                  <a:srgbClr val="000000"/>
                </a:solidFill>
                <a:latin typeface="Consolas"/>
                <a:cs typeface="宋体"/>
              </a:rPr>
              <a:t>abstractproperty</a:t>
            </a:r>
            <a:r>
              <a:rPr lang="en-US" altLang="zh-CN" sz="1100" kern="0" dirty="0">
                <a:solidFill>
                  <a:srgbClr val="000000"/>
                </a:solidFill>
                <a:latin typeface="Consolas"/>
                <a:cs typeface="宋体"/>
              </a:rPr>
              <a:t>, </a:t>
            </a:r>
            <a:r>
              <a:rPr lang="en-US" altLang="zh-CN" sz="1100" kern="0" dirty="0" err="1">
                <a:solidFill>
                  <a:srgbClr val="000000"/>
                </a:solidFill>
                <a:latin typeface="Consolas"/>
                <a:cs typeface="宋体"/>
              </a:rPr>
              <a:t>abstractmethod</a:t>
            </a:r>
            <a:r>
              <a:rPr lang="en-US" altLang="zh-CN" sz="1100" kern="0" dirty="0">
                <a:solidFill>
                  <a:srgbClr val="000000"/>
                </a:solidFill>
                <a:latin typeface="Consolas"/>
                <a:cs typeface="宋体"/>
              </a:rPr>
              <a:t/>
            </a:r>
            <a:br>
              <a:rPr lang="en-US" altLang="zh-CN" sz="1100" kern="0" dirty="0">
                <a:solidFill>
                  <a:srgbClr val="000000"/>
                </a:solidFill>
                <a:latin typeface="Consolas"/>
                <a:cs typeface="宋体"/>
              </a:rPr>
            </a:br>
            <a:r>
              <a:rPr lang="en-US" altLang="zh-CN" sz="1100" b="1" kern="0" dirty="0">
                <a:solidFill>
                  <a:srgbClr val="000080"/>
                </a:solidFill>
                <a:latin typeface="Consolas"/>
                <a:cs typeface="宋体"/>
              </a:rPr>
              <a:t>class </a:t>
            </a:r>
            <a:r>
              <a:rPr lang="en-US" altLang="zh-CN" sz="1100" kern="0" dirty="0" err="1">
                <a:solidFill>
                  <a:srgbClr val="000000"/>
                </a:solidFill>
                <a:latin typeface="Consolas"/>
                <a:cs typeface="宋体"/>
              </a:rPr>
              <a:t>AbstractContainer</a:t>
            </a:r>
            <a:r>
              <a:rPr lang="en-US" altLang="zh-CN" sz="1100" kern="0" dirty="0">
                <a:solidFill>
                  <a:srgbClr val="000000"/>
                </a:solidFill>
                <a:latin typeface="Consolas"/>
                <a:cs typeface="宋体"/>
              </a:rPr>
              <a:t>(</a:t>
            </a:r>
            <a:r>
              <a:rPr lang="en-US" altLang="zh-CN" sz="1100" kern="0" dirty="0" err="1">
                <a:solidFill>
                  <a:srgbClr val="660099"/>
                </a:solidFill>
                <a:latin typeface="Consolas"/>
                <a:cs typeface="宋体"/>
              </a:rPr>
              <a:t>metaclass</a:t>
            </a:r>
            <a:r>
              <a:rPr lang="en-US" altLang="zh-CN" sz="1100" kern="0" dirty="0">
                <a:solidFill>
                  <a:srgbClr val="000000"/>
                </a:solidFill>
                <a:latin typeface="Consolas"/>
                <a:cs typeface="宋体"/>
              </a:rPr>
              <a:t>=</a:t>
            </a:r>
            <a:r>
              <a:rPr lang="en-US" altLang="zh-CN" sz="1100" kern="0" dirty="0" err="1">
                <a:solidFill>
                  <a:srgbClr val="000000"/>
                </a:solidFill>
                <a:latin typeface="Consolas"/>
                <a:cs typeface="宋体"/>
              </a:rPr>
              <a:t>ABCMeta</a:t>
            </a:r>
            <a:r>
              <a:rPr lang="en-US" altLang="zh-CN" sz="1100" kern="0" dirty="0">
                <a:solidFill>
                  <a:srgbClr val="000000"/>
                </a:solidFill>
                <a:latin typeface="Consolas"/>
                <a:cs typeface="宋体"/>
              </a:rPr>
              <a:t>):</a:t>
            </a:r>
            <a:br>
              <a:rPr lang="en-US" altLang="zh-CN" sz="1100" kern="0" dirty="0">
                <a:solidFill>
                  <a:srgbClr val="000000"/>
                </a:solidFill>
                <a:latin typeface="Consolas"/>
                <a:cs typeface="宋体"/>
              </a:rPr>
            </a:br>
            <a:r>
              <a:rPr lang="en-US" altLang="zh-CN" sz="1100" kern="0" dirty="0">
                <a:solidFill>
                  <a:srgbClr val="00000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zh-CN" altLang="zh-CN" sz="1100" i="1" kern="0" dirty="0">
                <a:solidFill>
                  <a:srgbClr val="808080"/>
                </a:solidFill>
                <a:latin typeface="Consolas"/>
                <a:cs typeface="Arial"/>
              </a:rPr>
              <a:t>抽象容器类，</a:t>
            </a:r>
            <a:r>
              <a:rPr lang="en-US" altLang="zh-CN" sz="1100" i="1" kern="0" dirty="0" err="1">
                <a:solidFill>
                  <a:srgbClr val="808080"/>
                </a:solidFill>
                <a:latin typeface="Consolas"/>
                <a:cs typeface="宋体"/>
              </a:rPr>
              <a:t>metaclass</a:t>
            </a:r>
            <a:r>
              <a:rPr lang="en-US" altLang="zh-CN" sz="1100" i="1" kern="0" dirty="0">
                <a:solidFill>
                  <a:srgbClr val="808080"/>
                </a:solidFill>
                <a:latin typeface="Consolas"/>
                <a:cs typeface="宋体"/>
              </a:rPr>
              <a:t>=</a:t>
            </a:r>
            <a:r>
              <a:rPr lang="en-US" altLang="zh-CN" sz="1100" i="1" kern="0" dirty="0" err="1">
                <a:solidFill>
                  <a:srgbClr val="808080"/>
                </a:solidFill>
                <a:latin typeface="Consolas"/>
                <a:cs typeface="宋体"/>
              </a:rPr>
              <a:t>ABCMeta</a:t>
            </a:r>
            <a:r>
              <a:rPr lang="zh-CN" altLang="zh-CN" sz="1100" i="1" kern="0" dirty="0">
                <a:solidFill>
                  <a:srgbClr val="808080"/>
                </a:solidFill>
                <a:latin typeface="Consolas"/>
                <a:cs typeface="Arial"/>
              </a:rPr>
              <a:t>表示将</a:t>
            </a:r>
            <a:r>
              <a:rPr lang="en-US" altLang="zh-CN" sz="1100" i="1" kern="0" dirty="0" err="1">
                <a:solidFill>
                  <a:srgbClr val="808080"/>
                </a:solidFill>
                <a:latin typeface="Consolas"/>
                <a:cs typeface="宋体"/>
              </a:rPr>
              <a:t>AbstracContainer</a:t>
            </a:r>
            <a:r>
              <a:rPr lang="zh-CN" altLang="zh-CN" sz="1100" i="1" kern="0" dirty="0">
                <a:solidFill>
                  <a:srgbClr val="808080"/>
                </a:solidFill>
                <a:latin typeface="Consolas"/>
                <a:cs typeface="Arial"/>
              </a:rPr>
              <a:t>类作为</a:t>
            </a:r>
            <a:r>
              <a:rPr lang="en-US" altLang="zh-CN" sz="1100" i="1" kern="0" dirty="0" err="1">
                <a:solidFill>
                  <a:srgbClr val="808080"/>
                </a:solidFill>
                <a:latin typeface="Consolas"/>
                <a:cs typeface="宋体"/>
              </a:rPr>
              <a:t>ABCMeta</a:t>
            </a:r>
            <a:r>
              <a:rPr lang="zh-CN" altLang="zh-CN" sz="1100" i="1" kern="0" dirty="0">
                <a:solidFill>
                  <a:srgbClr val="808080"/>
                </a:solidFill>
                <a:latin typeface="Consolas"/>
                <a:cs typeface="Arial"/>
              </a:rPr>
              <a:t>的子类</a:t>
            </a:r>
            <a:r>
              <a:rPr lang="en-US" altLang="zh-CN" sz="1100" i="1" kern="0" dirty="0">
                <a:solidFill>
                  <a:srgbClr val="808080"/>
                </a:solidFill>
                <a:latin typeface="Consolas"/>
                <a:cs typeface="Arial"/>
              </a:rPr>
              <a:t/>
            </a:r>
            <a:br>
              <a:rPr lang="en-US" altLang="zh-CN" sz="1100" i="1" kern="0" dirty="0">
                <a:solidFill>
                  <a:srgbClr val="808080"/>
                </a:solidFill>
                <a:latin typeface="Consolas"/>
                <a:cs typeface="Arial"/>
              </a:rPr>
            </a:br>
            <a:r>
              <a:rPr lang="en-US" altLang="zh-CN" sz="1100" i="1" kern="0" dirty="0">
                <a:solidFill>
                  <a:srgbClr val="808080"/>
                </a:solidFill>
                <a:latin typeface="Consolas"/>
                <a:cs typeface="Arial"/>
              </a:rPr>
              <a:t>  </a:t>
            </a:r>
            <a:r>
              <a:rPr lang="zh-CN" altLang="zh-CN" sz="1100" i="1" kern="0" dirty="0">
                <a:solidFill>
                  <a:srgbClr val="808080"/>
                </a:solidFill>
                <a:latin typeface="Consolas"/>
                <a:cs typeface="Arial"/>
              </a:rPr>
              <a:t>继承于</a:t>
            </a:r>
            <a:r>
              <a:rPr lang="en-US" altLang="zh-CN" sz="1100" i="1" kern="0" dirty="0" err="1">
                <a:solidFill>
                  <a:srgbClr val="808080"/>
                </a:solidFill>
                <a:latin typeface="Consolas"/>
                <a:cs typeface="宋体"/>
              </a:rPr>
              <a:t>abc.ABCMeta</a:t>
            </a:r>
            <a:r>
              <a:rPr lang="zh-CN" altLang="zh-CN" sz="1100" i="1" kern="0" dirty="0">
                <a:solidFill>
                  <a:srgbClr val="808080"/>
                </a:solidFill>
                <a:latin typeface="Consolas"/>
                <a:cs typeface="Arial"/>
              </a:rPr>
              <a:t>的类可以使用</a:t>
            </a:r>
            <a:r>
              <a:rPr lang="en-US" altLang="zh-CN" sz="1100" i="1" kern="0" dirty="0" err="1">
                <a:solidFill>
                  <a:srgbClr val="808080"/>
                </a:solidFill>
                <a:latin typeface="Consolas"/>
                <a:cs typeface="宋体"/>
              </a:rPr>
              <a:t>abstractproperty,abstractmethod</a:t>
            </a:r>
            <a:r>
              <a:rPr lang="zh-CN" altLang="zh-CN" sz="1100" i="1" kern="0" dirty="0">
                <a:solidFill>
                  <a:srgbClr val="808080"/>
                </a:solidFill>
                <a:latin typeface="Consolas"/>
                <a:cs typeface="Arial"/>
              </a:rPr>
              <a:t>修饰器声明虚属性与虚方法</a:t>
            </a:r>
            <a:r>
              <a:rPr lang="en-US" altLang="zh-CN" sz="1100" i="1" kern="0" dirty="0">
                <a:solidFill>
                  <a:srgbClr val="808080"/>
                </a:solidFill>
                <a:latin typeface="Consolas"/>
                <a:cs typeface="宋体"/>
              </a:rPr>
              <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en-US" altLang="zh-CN" sz="1100" kern="0" dirty="0">
                <a:solidFill>
                  <a:srgbClr val="0000B2"/>
                </a:solidFill>
                <a:latin typeface="Consolas"/>
                <a:cs typeface="宋体"/>
              </a:rPr>
              <a:t>@</a:t>
            </a:r>
            <a:r>
              <a:rPr lang="en-US" altLang="zh-CN" sz="1100" kern="0" dirty="0" err="1">
                <a:solidFill>
                  <a:srgbClr val="0000B2"/>
                </a:solidFill>
                <a:latin typeface="Consolas"/>
                <a:cs typeface="宋体"/>
              </a:rPr>
              <a:t>abstractmethod</a:t>
            </a:r>
            <a:r>
              <a:rPr lang="en-US" altLang="zh-CN" sz="1100" kern="0" dirty="0">
                <a:solidFill>
                  <a:srgbClr val="0000B2"/>
                </a:solidFill>
                <a:latin typeface="Consolas"/>
                <a:cs typeface="宋体"/>
              </a:rPr>
              <a:t/>
            </a:r>
            <a:br>
              <a:rPr lang="en-US" altLang="zh-CN" sz="1100" kern="0" dirty="0">
                <a:solidFill>
                  <a:srgbClr val="0000B2"/>
                </a:solidFill>
                <a:latin typeface="Consolas"/>
                <a:cs typeface="宋体"/>
              </a:rPr>
            </a:br>
            <a:r>
              <a:rPr lang="en-US" altLang="zh-CN" sz="1100" kern="0" dirty="0">
                <a:solidFill>
                  <a:srgbClr val="0000B2"/>
                </a:solidFill>
                <a:latin typeface="Consolas"/>
                <a:cs typeface="宋体"/>
              </a:rPr>
              <a:t>    </a:t>
            </a:r>
            <a:r>
              <a:rPr lang="en-US" altLang="zh-CN" sz="1100" b="1" kern="0" dirty="0" err="1">
                <a:solidFill>
                  <a:srgbClr val="000080"/>
                </a:solidFill>
                <a:latin typeface="Consolas"/>
                <a:cs typeface="宋体"/>
              </a:rPr>
              <a:t>def</a:t>
            </a:r>
            <a:r>
              <a:rPr lang="en-US" altLang="zh-CN" sz="1100" b="1" kern="0" dirty="0">
                <a:solidFill>
                  <a:srgbClr val="000080"/>
                </a:solidFill>
                <a:latin typeface="Consolas"/>
                <a:cs typeface="宋体"/>
              </a:rPr>
              <a:t> </a:t>
            </a:r>
            <a:r>
              <a:rPr lang="en-US" altLang="zh-CN" sz="1100" kern="0" dirty="0">
                <a:solidFill>
                  <a:srgbClr val="000000"/>
                </a:solidFill>
                <a:latin typeface="Consolas"/>
                <a:cs typeface="宋体"/>
              </a:rPr>
              <a:t>size(</a:t>
            </a:r>
            <a:r>
              <a:rPr lang="en-US" altLang="zh-CN" sz="1100" kern="0" dirty="0">
                <a:solidFill>
                  <a:srgbClr val="94558D"/>
                </a:solidFill>
                <a:latin typeface="Consolas"/>
                <a:cs typeface="宋体"/>
              </a:rPr>
              <a:t>self</a:t>
            </a:r>
            <a:r>
              <a:rPr lang="en-US" altLang="zh-CN" sz="1100" kern="0" dirty="0">
                <a:solidFill>
                  <a:srgbClr val="000000"/>
                </a:solidFill>
                <a:latin typeface="Consolas"/>
                <a:cs typeface="宋体"/>
              </a:rPr>
              <a:t>):</a:t>
            </a:r>
            <a:br>
              <a:rPr lang="en-US" altLang="zh-CN" sz="1100" kern="0" dirty="0">
                <a:solidFill>
                  <a:srgbClr val="000000"/>
                </a:solidFill>
                <a:latin typeface="Consolas"/>
                <a:cs typeface="宋体"/>
              </a:rPr>
            </a:br>
            <a:r>
              <a:rPr lang="en-US" altLang="zh-CN" sz="1100" kern="0" dirty="0">
                <a:solidFill>
                  <a:srgbClr val="00000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zh-CN" altLang="zh-CN" sz="1100" i="1" kern="0" dirty="0">
                <a:solidFill>
                  <a:srgbClr val="808080"/>
                </a:solidFill>
                <a:latin typeface="Consolas"/>
                <a:cs typeface="Arial"/>
              </a:rPr>
              <a:t>返回容器中元素的个数</a:t>
            </a:r>
            <a:r>
              <a:rPr lang="en-US" altLang="zh-CN" sz="1100" i="1" kern="0" dirty="0">
                <a:solidFill>
                  <a:srgbClr val="808080"/>
                </a:solidFill>
                <a:latin typeface="Consolas"/>
                <a:cs typeface="宋体"/>
              </a:rPr>
              <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en-US" altLang="zh-CN" sz="1100" kern="0" dirty="0">
                <a:solidFill>
                  <a:srgbClr val="0000B2"/>
                </a:solidFill>
                <a:latin typeface="Consolas"/>
                <a:cs typeface="宋体"/>
              </a:rPr>
              <a:t>@</a:t>
            </a:r>
            <a:r>
              <a:rPr lang="en-US" altLang="zh-CN" sz="1100" kern="0" dirty="0" err="1">
                <a:solidFill>
                  <a:srgbClr val="0000B2"/>
                </a:solidFill>
                <a:latin typeface="Consolas"/>
                <a:cs typeface="宋体"/>
              </a:rPr>
              <a:t>abstractmethod</a:t>
            </a:r>
            <a:r>
              <a:rPr lang="en-US" altLang="zh-CN" sz="1100" kern="0" dirty="0">
                <a:solidFill>
                  <a:srgbClr val="0000B2"/>
                </a:solidFill>
                <a:latin typeface="Consolas"/>
                <a:cs typeface="宋体"/>
              </a:rPr>
              <a:t/>
            </a:r>
            <a:br>
              <a:rPr lang="en-US" altLang="zh-CN" sz="1100" kern="0" dirty="0">
                <a:solidFill>
                  <a:srgbClr val="0000B2"/>
                </a:solidFill>
                <a:latin typeface="Consolas"/>
                <a:cs typeface="宋体"/>
              </a:rPr>
            </a:br>
            <a:r>
              <a:rPr lang="en-US" altLang="zh-CN" sz="1100" kern="0" dirty="0">
                <a:solidFill>
                  <a:srgbClr val="0000B2"/>
                </a:solidFill>
                <a:latin typeface="Consolas"/>
                <a:cs typeface="宋体"/>
              </a:rPr>
              <a:t>    </a:t>
            </a:r>
            <a:r>
              <a:rPr lang="en-US" altLang="zh-CN" sz="1100" b="1" kern="0" dirty="0" err="1">
                <a:solidFill>
                  <a:srgbClr val="000080"/>
                </a:solidFill>
                <a:latin typeface="Consolas"/>
                <a:cs typeface="宋体"/>
              </a:rPr>
              <a:t>def</a:t>
            </a:r>
            <a:r>
              <a:rPr lang="en-US" altLang="zh-CN" sz="1100" b="1" kern="0" dirty="0">
                <a:solidFill>
                  <a:srgbClr val="000080"/>
                </a:solidFill>
                <a:latin typeface="Consolas"/>
                <a:cs typeface="宋体"/>
              </a:rPr>
              <a:t> </a:t>
            </a:r>
            <a:r>
              <a:rPr lang="en-US" altLang="zh-CN" sz="1100" kern="0" dirty="0">
                <a:solidFill>
                  <a:srgbClr val="000000"/>
                </a:solidFill>
                <a:latin typeface="Consolas"/>
                <a:cs typeface="宋体"/>
              </a:rPr>
              <a:t>empty(</a:t>
            </a:r>
            <a:r>
              <a:rPr lang="en-US" altLang="zh-CN" sz="1100" kern="0" dirty="0">
                <a:solidFill>
                  <a:srgbClr val="94558D"/>
                </a:solidFill>
                <a:latin typeface="Consolas"/>
                <a:cs typeface="宋体"/>
              </a:rPr>
              <a:t>self</a:t>
            </a:r>
            <a:r>
              <a:rPr lang="en-US" altLang="zh-CN" sz="1100" kern="0" dirty="0">
                <a:solidFill>
                  <a:srgbClr val="000000"/>
                </a:solidFill>
                <a:latin typeface="Consolas"/>
                <a:cs typeface="宋体"/>
              </a:rPr>
              <a:t>):</a:t>
            </a:r>
            <a:br>
              <a:rPr lang="en-US" altLang="zh-CN" sz="1100" kern="0" dirty="0">
                <a:solidFill>
                  <a:srgbClr val="000000"/>
                </a:solidFill>
                <a:latin typeface="Consolas"/>
                <a:cs typeface="宋体"/>
              </a:rPr>
            </a:br>
            <a:r>
              <a:rPr lang="en-US" altLang="zh-CN" sz="1100" kern="0" dirty="0">
                <a:solidFill>
                  <a:srgbClr val="00000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zh-CN" altLang="zh-CN" sz="1100" i="1" kern="0" dirty="0">
                <a:solidFill>
                  <a:srgbClr val="808080"/>
                </a:solidFill>
                <a:latin typeface="Consolas"/>
                <a:cs typeface="Arial"/>
              </a:rPr>
              <a:t>判断容器是否为</a:t>
            </a:r>
            <a:r>
              <a:rPr lang="zh-CN" altLang="zh-CN" sz="1100" i="1" kern="0">
                <a:solidFill>
                  <a:srgbClr val="808080"/>
                </a:solidFill>
                <a:latin typeface="Consolas"/>
                <a:cs typeface="Arial"/>
              </a:rPr>
              <a:t>空</a:t>
            </a:r>
            <a:r>
              <a:rPr lang="en-US" altLang="zh-CN" sz="1100" i="1" kern="0">
                <a:solidFill>
                  <a:srgbClr val="808080"/>
                </a:solidFill>
                <a:latin typeface="Consolas"/>
                <a:cs typeface="宋体"/>
              </a:rPr>
              <a:t>  </a:t>
            </a:r>
            <a:endParaRPr lang="en-US" altLang="zh-CN" sz="1100" i="1" kern="0" smtClean="0">
              <a:solidFill>
                <a:srgbClr val="808080"/>
              </a:solidFill>
              <a:latin typeface="Consolas"/>
              <a:cs typeface="宋体"/>
            </a:endParaRPr>
          </a:p>
          <a:p>
            <a:pPr>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i="1" kern="0">
                <a:solidFill>
                  <a:srgbClr val="808080"/>
                </a:solidFill>
                <a:latin typeface="Consolas"/>
                <a:cs typeface="宋体"/>
              </a:rPr>
              <a:t> </a:t>
            </a:r>
            <a:r>
              <a:rPr lang="en-US" altLang="zh-CN" sz="1100" i="1" kern="0" smtClean="0">
                <a:solidFill>
                  <a:srgbClr val="80808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en-US" altLang="zh-CN" sz="1100" kern="0" dirty="0">
                <a:solidFill>
                  <a:srgbClr val="0000B2"/>
                </a:solidFill>
                <a:latin typeface="Consolas"/>
                <a:cs typeface="宋体"/>
              </a:rPr>
              <a:t>@</a:t>
            </a:r>
            <a:r>
              <a:rPr lang="en-US" altLang="zh-CN" sz="1100" kern="0" dirty="0" err="1">
                <a:solidFill>
                  <a:srgbClr val="0000B2"/>
                </a:solidFill>
                <a:latin typeface="Consolas"/>
                <a:cs typeface="宋体"/>
              </a:rPr>
              <a:t>abstractmethod</a:t>
            </a:r>
            <a:r>
              <a:rPr lang="en-US" altLang="zh-CN" sz="1100" kern="0" dirty="0">
                <a:solidFill>
                  <a:srgbClr val="0000B2"/>
                </a:solidFill>
                <a:latin typeface="Consolas"/>
                <a:cs typeface="宋体"/>
              </a:rPr>
              <a:t/>
            </a:r>
            <a:br>
              <a:rPr lang="en-US" altLang="zh-CN" sz="1100" kern="0" dirty="0">
                <a:solidFill>
                  <a:srgbClr val="0000B2"/>
                </a:solidFill>
                <a:latin typeface="Consolas"/>
                <a:cs typeface="宋体"/>
              </a:rPr>
            </a:br>
            <a:r>
              <a:rPr lang="en-US" altLang="zh-CN" sz="1100" kern="0" dirty="0">
                <a:solidFill>
                  <a:srgbClr val="0000B2"/>
                </a:solidFill>
                <a:latin typeface="Consolas"/>
                <a:cs typeface="宋体"/>
              </a:rPr>
              <a:t>    </a:t>
            </a:r>
            <a:r>
              <a:rPr lang="en-US" altLang="zh-CN" sz="1100" b="1" kern="0" dirty="0" err="1">
                <a:solidFill>
                  <a:srgbClr val="000080"/>
                </a:solidFill>
                <a:latin typeface="Consolas"/>
                <a:cs typeface="宋体"/>
              </a:rPr>
              <a:t>def</a:t>
            </a:r>
            <a:r>
              <a:rPr lang="en-US" altLang="zh-CN" sz="1100" b="1" kern="0" dirty="0">
                <a:solidFill>
                  <a:srgbClr val="000080"/>
                </a:solidFill>
                <a:latin typeface="Consolas"/>
                <a:cs typeface="宋体"/>
              </a:rPr>
              <a:t> </a:t>
            </a:r>
            <a:r>
              <a:rPr lang="en-US" altLang="zh-CN" sz="1100" kern="0" dirty="0">
                <a:solidFill>
                  <a:srgbClr val="000000"/>
                </a:solidFill>
                <a:latin typeface="Consolas"/>
                <a:cs typeface="宋体"/>
              </a:rPr>
              <a:t>insert(</a:t>
            </a:r>
            <a:r>
              <a:rPr lang="en-US" altLang="zh-CN" sz="1100" kern="0" dirty="0">
                <a:solidFill>
                  <a:srgbClr val="94558D"/>
                </a:solidFill>
                <a:latin typeface="Consolas"/>
                <a:cs typeface="宋体"/>
              </a:rPr>
              <a:t>self</a:t>
            </a:r>
            <a:r>
              <a:rPr lang="en-US" altLang="zh-CN" sz="1100" kern="0" dirty="0">
                <a:solidFill>
                  <a:srgbClr val="000000"/>
                </a:solidFill>
                <a:latin typeface="Consolas"/>
                <a:cs typeface="宋体"/>
              </a:rPr>
              <a:t>, item):</a:t>
            </a:r>
            <a:br>
              <a:rPr lang="en-US" altLang="zh-CN" sz="1100" kern="0" dirty="0">
                <a:solidFill>
                  <a:srgbClr val="000000"/>
                </a:solidFill>
                <a:latin typeface="Consolas"/>
                <a:cs typeface="宋体"/>
              </a:rPr>
            </a:br>
            <a:r>
              <a:rPr lang="en-US" altLang="zh-CN" sz="1100" kern="0" dirty="0">
                <a:solidFill>
                  <a:srgbClr val="00000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dirty="0">
                <a:solidFill>
                  <a:srgbClr val="808080"/>
                </a:solidFill>
                <a:latin typeface="Consolas"/>
                <a:cs typeface="宋体"/>
              </a:rPr>
              <a:t>        </a:t>
            </a:r>
            <a:r>
              <a:rPr lang="zh-CN" altLang="zh-CN" sz="1100" i="1" kern="0" dirty="0">
                <a:solidFill>
                  <a:srgbClr val="808080"/>
                </a:solidFill>
                <a:latin typeface="Consolas"/>
                <a:cs typeface="Arial"/>
              </a:rPr>
              <a:t>在容器中放入元素</a:t>
            </a:r>
            <a:r>
              <a:rPr lang="en-US" altLang="zh-CN" sz="1100" i="1" kern="0">
                <a:solidFill>
                  <a:srgbClr val="808080"/>
                </a:solidFill>
                <a:latin typeface="Consolas"/>
                <a:cs typeface="宋体"/>
              </a:rPr>
              <a:t>item  </a:t>
            </a:r>
            <a:endParaRPr lang="en-US" altLang="zh-CN" sz="1100" i="1" kern="0" smtClean="0">
              <a:solidFill>
                <a:srgbClr val="808080"/>
              </a:solidFill>
              <a:latin typeface="Consolas"/>
              <a:cs typeface="宋体"/>
            </a:endParaRPr>
          </a:p>
          <a:p>
            <a:pPr>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i="1" kern="0">
                <a:solidFill>
                  <a:srgbClr val="808080"/>
                </a:solidFill>
                <a:latin typeface="Consolas"/>
                <a:cs typeface="宋体"/>
              </a:rPr>
              <a:t> </a:t>
            </a:r>
            <a:r>
              <a:rPr lang="en-US" altLang="zh-CN" sz="1100" i="1" kern="0" smtClean="0">
                <a:solidFill>
                  <a:srgbClr val="808080"/>
                </a:solidFill>
                <a:latin typeface="Consolas"/>
                <a:cs typeface="宋体"/>
              </a:rPr>
              <a:t>       </a:t>
            </a:r>
            <a:r>
              <a:rPr lang="en-US" altLang="zh-CN" sz="1100" i="1" kern="0" dirty="0">
                <a:solidFill>
                  <a:srgbClr val="808080"/>
                </a:solidFill>
                <a:latin typeface="Consolas"/>
                <a:cs typeface="宋体"/>
              </a:rPr>
              <a:t>"""</a:t>
            </a:r>
            <a:br>
              <a:rPr lang="en-US" altLang="zh-CN" sz="1100" i="1" kern="0" dirty="0">
                <a:solidFill>
                  <a:srgbClr val="808080"/>
                </a:solidFill>
                <a:latin typeface="Consolas"/>
                <a:cs typeface="宋体"/>
              </a:rPr>
            </a:br>
            <a:r>
              <a:rPr lang="en-US" altLang="zh-CN" sz="1100" i="1" kern="0">
                <a:solidFill>
                  <a:srgbClr val="808080"/>
                </a:solidFill>
                <a:latin typeface="Consolas"/>
                <a:cs typeface="宋体"/>
              </a:rPr>
              <a:t>    </a:t>
            </a:r>
            <a:endParaRPr lang="zh-CN" altLang="zh-CN" sz="1100" kern="100" dirty="0">
              <a:latin typeface="Times New Roman"/>
            </a:endParaRPr>
          </a:p>
        </p:txBody>
      </p:sp>
      <p:sp>
        <p:nvSpPr>
          <p:cNvPr id="4" name="矩形 3"/>
          <p:cNvSpPr/>
          <p:nvPr/>
        </p:nvSpPr>
        <p:spPr>
          <a:xfrm>
            <a:off x="698376" y="2137420"/>
            <a:ext cx="6680309" cy="3477875"/>
          </a:xfrm>
          <a:prstGeom prst="rect">
            <a:avLst/>
          </a:prstGeom>
          <a:solidFill>
            <a:schemeClr val="accent2">
              <a:lumMod val="20000"/>
              <a:lumOff val="80000"/>
            </a:schemeClr>
          </a:solidFill>
        </p:spPr>
        <p:txBody>
          <a:bodyPr wrap="square">
            <a:spAutoFit/>
          </a:bodyPr>
          <a:lstStyle/>
          <a:p>
            <a:pPr lvl="0">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kern="0" smtClean="0">
                <a:solidFill>
                  <a:srgbClr val="0000B2"/>
                </a:solidFill>
                <a:latin typeface="Consolas"/>
                <a:cs typeface="宋体"/>
              </a:rPr>
              <a:t>    @</a:t>
            </a:r>
            <a:r>
              <a:rPr lang="en-US" altLang="zh-CN" sz="1100" kern="0">
                <a:solidFill>
                  <a:srgbClr val="0000B2"/>
                </a:solidFill>
                <a:latin typeface="Consolas"/>
                <a:cs typeface="宋体"/>
              </a:rPr>
              <a:t>abstractmethod</a:t>
            </a:r>
            <a:br>
              <a:rPr lang="en-US" altLang="zh-CN" sz="1100" kern="0">
                <a:solidFill>
                  <a:srgbClr val="0000B2"/>
                </a:solidFill>
                <a:latin typeface="Consolas"/>
                <a:cs typeface="宋体"/>
              </a:rPr>
            </a:br>
            <a:r>
              <a:rPr lang="en-US" altLang="zh-CN" sz="1100" kern="0">
                <a:solidFill>
                  <a:srgbClr val="0000B2"/>
                </a:solidFill>
                <a:latin typeface="Consolas"/>
                <a:cs typeface="宋体"/>
              </a:rPr>
              <a:t>    </a:t>
            </a:r>
            <a:r>
              <a:rPr lang="en-US" altLang="zh-CN" sz="1100" b="1" kern="0">
                <a:solidFill>
                  <a:srgbClr val="000080"/>
                </a:solidFill>
                <a:latin typeface="Consolas"/>
                <a:cs typeface="宋体"/>
              </a:rPr>
              <a:t>def </a:t>
            </a:r>
            <a:r>
              <a:rPr lang="en-US" altLang="zh-CN" sz="1100" kern="0">
                <a:solidFill>
                  <a:srgbClr val="000000"/>
                </a:solidFill>
                <a:latin typeface="Consolas"/>
                <a:cs typeface="宋体"/>
              </a:rPr>
              <a:t>remove(</a:t>
            </a:r>
            <a:r>
              <a:rPr lang="en-US" altLang="zh-CN" sz="1100" kern="0">
                <a:solidFill>
                  <a:srgbClr val="94558D"/>
                </a:solidFill>
                <a:latin typeface="Consolas"/>
                <a:cs typeface="宋体"/>
              </a:rPr>
              <a:t>self</a:t>
            </a:r>
            <a:r>
              <a:rPr lang="en-US" altLang="zh-CN" sz="1100" kern="0">
                <a:solidFill>
                  <a:srgbClr val="000000"/>
                </a:solidFill>
                <a:latin typeface="Consolas"/>
                <a:cs typeface="宋体"/>
              </a:rPr>
              <a:t>, item):</a:t>
            </a:r>
            <a:br>
              <a:rPr lang="en-US" altLang="zh-CN" sz="1100" kern="0">
                <a:solidFill>
                  <a:srgbClr val="000000"/>
                </a:solidFill>
                <a:latin typeface="Consolas"/>
                <a:cs typeface="宋体"/>
              </a:rPr>
            </a:br>
            <a:r>
              <a:rPr lang="en-US" altLang="zh-CN" sz="1100" kern="0">
                <a:solidFill>
                  <a:srgbClr val="00000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zh-CN" altLang="zh-CN" sz="1100" i="1" kern="0">
                <a:solidFill>
                  <a:srgbClr val="808080"/>
                </a:solidFill>
                <a:latin typeface="Consolas"/>
                <a:cs typeface="Arial"/>
              </a:rPr>
              <a:t>在容器中删除元素</a:t>
            </a:r>
            <a:r>
              <a:rPr lang="en-US" altLang="zh-CN" sz="1100" i="1" kern="0">
                <a:solidFill>
                  <a:srgbClr val="808080"/>
                </a:solidFill>
                <a:latin typeface="Consolas"/>
                <a:cs typeface="宋体"/>
              </a:rPr>
              <a:t>item  </a:t>
            </a:r>
            <a:endParaRPr lang="en-US" altLang="zh-CN" sz="1100" i="1" kern="0" smtClean="0">
              <a:solidFill>
                <a:srgbClr val="808080"/>
              </a:solidFill>
              <a:latin typeface="Consolas"/>
              <a:cs typeface="宋体"/>
            </a:endParaRPr>
          </a:p>
          <a:p>
            <a:pPr lvl="0">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i="1" kern="0">
                <a:solidFill>
                  <a:srgbClr val="808080"/>
                </a:solidFill>
                <a:latin typeface="Consolas"/>
                <a:cs typeface="宋体"/>
              </a:rPr>
              <a:t> </a:t>
            </a:r>
            <a:r>
              <a:rPr lang="en-US" altLang="zh-CN" sz="1100" i="1" kern="0" smtClean="0">
                <a:solidFill>
                  <a:srgbClr val="80808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en-US" altLang="zh-CN" sz="1100" kern="0">
                <a:solidFill>
                  <a:srgbClr val="0000B2"/>
                </a:solidFill>
                <a:latin typeface="Consolas"/>
                <a:cs typeface="宋体"/>
              </a:rPr>
              <a:t>@abstractmethod</a:t>
            </a:r>
            <a:br>
              <a:rPr lang="en-US" altLang="zh-CN" sz="1100" kern="0">
                <a:solidFill>
                  <a:srgbClr val="0000B2"/>
                </a:solidFill>
                <a:latin typeface="Consolas"/>
                <a:cs typeface="宋体"/>
              </a:rPr>
            </a:br>
            <a:r>
              <a:rPr lang="en-US" altLang="zh-CN" sz="1100" kern="0">
                <a:solidFill>
                  <a:srgbClr val="0000B2"/>
                </a:solidFill>
                <a:latin typeface="Consolas"/>
                <a:cs typeface="宋体"/>
              </a:rPr>
              <a:t>    </a:t>
            </a:r>
            <a:r>
              <a:rPr lang="en-US" altLang="zh-CN" sz="1100" b="1" kern="0">
                <a:solidFill>
                  <a:srgbClr val="000080"/>
                </a:solidFill>
                <a:latin typeface="Consolas"/>
                <a:cs typeface="宋体"/>
              </a:rPr>
              <a:t>def </a:t>
            </a:r>
            <a:r>
              <a:rPr lang="en-US" altLang="zh-CN" sz="1100" kern="0">
                <a:solidFill>
                  <a:srgbClr val="000000"/>
                </a:solidFill>
                <a:latin typeface="Consolas"/>
                <a:cs typeface="宋体"/>
              </a:rPr>
              <a:t>contains(</a:t>
            </a:r>
            <a:r>
              <a:rPr lang="en-US" altLang="zh-CN" sz="1100" kern="0">
                <a:solidFill>
                  <a:srgbClr val="94558D"/>
                </a:solidFill>
                <a:latin typeface="Consolas"/>
                <a:cs typeface="宋体"/>
              </a:rPr>
              <a:t>self</a:t>
            </a:r>
            <a:r>
              <a:rPr lang="en-US" altLang="zh-CN" sz="1100" kern="0">
                <a:solidFill>
                  <a:srgbClr val="000000"/>
                </a:solidFill>
                <a:latin typeface="Consolas"/>
                <a:cs typeface="宋体"/>
              </a:rPr>
              <a:t>, item):</a:t>
            </a:r>
            <a:br>
              <a:rPr lang="en-US" altLang="zh-CN" sz="1100" kern="0">
                <a:solidFill>
                  <a:srgbClr val="000000"/>
                </a:solidFill>
                <a:latin typeface="Consolas"/>
                <a:cs typeface="宋体"/>
              </a:rPr>
            </a:br>
            <a:r>
              <a:rPr lang="en-US" altLang="zh-CN" sz="1100" kern="0">
                <a:solidFill>
                  <a:srgbClr val="00000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zh-CN" altLang="zh-CN" sz="1100" i="1" kern="0">
                <a:solidFill>
                  <a:srgbClr val="808080"/>
                </a:solidFill>
                <a:latin typeface="Consolas"/>
                <a:cs typeface="Arial"/>
              </a:rPr>
              <a:t>判断容器中是否包含元素</a:t>
            </a:r>
            <a:r>
              <a:rPr lang="en-US" altLang="zh-CN" sz="1100" i="1" kern="0">
                <a:solidFill>
                  <a:srgbClr val="808080"/>
                </a:solidFill>
                <a:latin typeface="Consolas"/>
                <a:cs typeface="宋体"/>
              </a:rPr>
              <a:t>item </a:t>
            </a:r>
            <a:endParaRPr lang="en-US" altLang="zh-CN" sz="1100" i="1" kern="0" smtClean="0">
              <a:solidFill>
                <a:srgbClr val="808080"/>
              </a:solidFill>
              <a:latin typeface="Consolas"/>
              <a:cs typeface="宋体"/>
            </a:endParaRPr>
          </a:p>
          <a:p>
            <a:pPr lvl="0">
              <a:tabLst>
                <a:tab pos="581637" algn="l"/>
                <a:tab pos="1163273" algn="l"/>
                <a:tab pos="1744910" algn="l"/>
                <a:tab pos="2326547" algn="l"/>
                <a:tab pos="2908184" algn="l"/>
                <a:tab pos="3489821" algn="l"/>
                <a:tab pos="4071457" algn="l"/>
                <a:tab pos="4653094" algn="l"/>
                <a:tab pos="5234731" algn="l"/>
                <a:tab pos="5816367" algn="l"/>
                <a:tab pos="6398004" algn="l"/>
                <a:tab pos="6979640" algn="l"/>
                <a:tab pos="7561278" algn="l"/>
                <a:tab pos="8142915" algn="l"/>
                <a:tab pos="8724551" algn="l"/>
                <a:tab pos="9306188" algn="l"/>
              </a:tabLst>
            </a:pPr>
            <a:r>
              <a:rPr lang="en-US" altLang="zh-CN" sz="1100" i="1" kern="0">
                <a:solidFill>
                  <a:srgbClr val="808080"/>
                </a:solidFill>
                <a:latin typeface="Consolas"/>
                <a:cs typeface="宋体"/>
              </a:rPr>
              <a:t> </a:t>
            </a:r>
            <a:r>
              <a:rPr lang="en-US" altLang="zh-CN" sz="1100" i="1" kern="0" smtClean="0">
                <a:solidFill>
                  <a:srgbClr val="80808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en-US" altLang="zh-CN" sz="1100" kern="0">
                <a:solidFill>
                  <a:srgbClr val="0000B2"/>
                </a:solidFill>
                <a:latin typeface="Consolas"/>
                <a:cs typeface="宋体"/>
              </a:rPr>
              <a:t>@abstractmethod</a:t>
            </a:r>
            <a:br>
              <a:rPr lang="en-US" altLang="zh-CN" sz="1100" kern="0">
                <a:solidFill>
                  <a:srgbClr val="0000B2"/>
                </a:solidFill>
                <a:latin typeface="Consolas"/>
                <a:cs typeface="宋体"/>
              </a:rPr>
            </a:br>
            <a:r>
              <a:rPr lang="en-US" altLang="zh-CN" sz="1100" kern="0">
                <a:solidFill>
                  <a:srgbClr val="0000B2"/>
                </a:solidFill>
                <a:latin typeface="Consolas"/>
                <a:cs typeface="宋体"/>
              </a:rPr>
              <a:t>    </a:t>
            </a:r>
            <a:r>
              <a:rPr lang="en-US" altLang="zh-CN" sz="1100" b="1" kern="0">
                <a:solidFill>
                  <a:srgbClr val="000080"/>
                </a:solidFill>
                <a:latin typeface="Consolas"/>
                <a:cs typeface="宋体"/>
              </a:rPr>
              <a:t>def </a:t>
            </a:r>
            <a:r>
              <a:rPr lang="en-US" altLang="zh-CN" sz="1100" kern="0">
                <a:solidFill>
                  <a:srgbClr val="000000"/>
                </a:solidFill>
                <a:latin typeface="Consolas"/>
                <a:cs typeface="宋体"/>
              </a:rPr>
              <a:t>clear(</a:t>
            </a:r>
            <a:r>
              <a:rPr lang="en-US" altLang="zh-CN" sz="1100" kern="0">
                <a:solidFill>
                  <a:srgbClr val="94558D"/>
                </a:solidFill>
                <a:latin typeface="Consolas"/>
                <a:cs typeface="宋体"/>
              </a:rPr>
              <a:t>self</a:t>
            </a:r>
            <a:r>
              <a:rPr lang="en-US" altLang="zh-CN" sz="1100" kern="0">
                <a:solidFill>
                  <a:srgbClr val="000000"/>
                </a:solidFill>
                <a:latin typeface="Consolas"/>
                <a:cs typeface="宋体"/>
              </a:rPr>
              <a:t>):</a:t>
            </a:r>
            <a:br>
              <a:rPr lang="en-US" altLang="zh-CN" sz="1100" kern="0">
                <a:solidFill>
                  <a:srgbClr val="000000"/>
                </a:solidFill>
                <a:latin typeface="Consolas"/>
                <a:cs typeface="宋体"/>
              </a:rPr>
            </a:br>
            <a:r>
              <a:rPr lang="en-US" altLang="zh-CN" sz="1100" kern="0">
                <a:solidFill>
                  <a:srgbClr val="00000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zh-CN" altLang="zh-CN" sz="1100" i="1" kern="0">
                <a:solidFill>
                  <a:srgbClr val="808080"/>
                </a:solidFill>
                <a:latin typeface="Consolas"/>
                <a:cs typeface="Arial"/>
              </a:rPr>
              <a:t>清空容器中的所有元素</a:t>
            </a:r>
            <a:r>
              <a:rPr lang="en-US" altLang="zh-CN" sz="1100" i="1" kern="0">
                <a:solidFill>
                  <a:srgbClr val="808080"/>
                </a:solidFill>
                <a:latin typeface="Consolas"/>
                <a:cs typeface="宋体"/>
              </a:rPr>
              <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en-US" altLang="zh-CN" sz="1100" kern="0">
                <a:solidFill>
                  <a:srgbClr val="0000B2"/>
                </a:solidFill>
                <a:latin typeface="Consolas"/>
                <a:cs typeface="宋体"/>
              </a:rPr>
              <a:t>@abstractmethod</a:t>
            </a:r>
            <a:br>
              <a:rPr lang="en-US" altLang="zh-CN" sz="1100" kern="0">
                <a:solidFill>
                  <a:srgbClr val="0000B2"/>
                </a:solidFill>
                <a:latin typeface="Consolas"/>
                <a:cs typeface="宋体"/>
              </a:rPr>
            </a:br>
            <a:r>
              <a:rPr lang="en-US" altLang="zh-CN" sz="1100" kern="0">
                <a:solidFill>
                  <a:srgbClr val="0000B2"/>
                </a:solidFill>
                <a:latin typeface="Consolas"/>
                <a:cs typeface="宋体"/>
              </a:rPr>
              <a:t>    </a:t>
            </a:r>
            <a:r>
              <a:rPr lang="en-US" altLang="zh-CN" sz="1100" b="1" kern="0">
                <a:solidFill>
                  <a:srgbClr val="000080"/>
                </a:solidFill>
                <a:latin typeface="Consolas"/>
                <a:cs typeface="宋体"/>
              </a:rPr>
              <a:t>def </a:t>
            </a:r>
            <a:r>
              <a:rPr lang="en-US" altLang="zh-CN" sz="1100" kern="0">
                <a:solidFill>
                  <a:srgbClr val="000000"/>
                </a:solidFill>
                <a:latin typeface="Consolas"/>
                <a:cs typeface="宋体"/>
              </a:rPr>
              <a:t>output(</a:t>
            </a:r>
            <a:r>
              <a:rPr lang="en-US" altLang="zh-CN" sz="1100" kern="0">
                <a:solidFill>
                  <a:srgbClr val="94558D"/>
                </a:solidFill>
                <a:latin typeface="Consolas"/>
                <a:cs typeface="宋体"/>
              </a:rPr>
              <a:t>self</a:t>
            </a:r>
            <a:r>
              <a:rPr lang="en-US" altLang="zh-CN" sz="1100" kern="0">
                <a:solidFill>
                  <a:srgbClr val="000000"/>
                </a:solidFill>
                <a:latin typeface="Consolas"/>
                <a:cs typeface="宋体"/>
              </a:rPr>
              <a:t>):</a:t>
            </a:r>
            <a:br>
              <a:rPr lang="en-US" altLang="zh-CN" sz="1100" kern="0">
                <a:solidFill>
                  <a:srgbClr val="000000"/>
                </a:solidFill>
                <a:latin typeface="Consolas"/>
                <a:cs typeface="宋体"/>
              </a:rPr>
            </a:br>
            <a:r>
              <a:rPr lang="en-US" altLang="zh-CN" sz="1100" kern="0">
                <a:solidFill>
                  <a:srgbClr val="000000"/>
                </a:solidFill>
                <a:latin typeface="Consolas"/>
                <a:cs typeface="宋体"/>
              </a:rPr>
              <a:t>        </a:t>
            </a:r>
            <a:r>
              <a:rPr lang="en-US" altLang="zh-CN" sz="1100" i="1" kern="0">
                <a:solidFill>
                  <a:srgbClr val="808080"/>
                </a:solidFill>
                <a:latin typeface="Consolas"/>
                <a:cs typeface="宋体"/>
              </a:rPr>
              <a:t>"""</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r>
              <a:rPr lang="zh-CN" altLang="zh-CN" sz="1100" i="1" kern="0">
                <a:solidFill>
                  <a:srgbClr val="808080"/>
                </a:solidFill>
                <a:latin typeface="Consolas"/>
                <a:cs typeface="Arial"/>
              </a:rPr>
              <a:t>输出容器中的所有元素</a:t>
            </a:r>
            <a:r>
              <a:rPr lang="en-US" altLang="zh-CN" sz="1100" i="1" kern="0">
                <a:solidFill>
                  <a:srgbClr val="808080"/>
                </a:solidFill>
                <a:latin typeface="Consolas"/>
                <a:cs typeface="宋体"/>
              </a:rPr>
              <a:t/>
            </a:r>
            <a:br>
              <a:rPr lang="en-US" altLang="zh-CN" sz="1100" i="1" kern="0">
                <a:solidFill>
                  <a:srgbClr val="808080"/>
                </a:solidFill>
                <a:latin typeface="Consolas"/>
                <a:cs typeface="宋体"/>
              </a:rPr>
            </a:br>
            <a:r>
              <a:rPr lang="en-US" altLang="zh-CN" sz="1100" i="1" kern="0">
                <a:solidFill>
                  <a:srgbClr val="808080"/>
                </a:solidFill>
                <a:latin typeface="Consolas"/>
                <a:cs typeface="宋体"/>
              </a:rPr>
              <a:t>        """</a:t>
            </a:r>
            <a:endParaRPr lang="zh-CN" altLang="zh-CN" sz="1100" kern="100" dirty="0">
              <a:solidFill>
                <a:srgbClr val="1F5281"/>
              </a:solidFill>
              <a:latin typeface="Times New Roman"/>
            </a:endParaRPr>
          </a:p>
        </p:txBody>
      </p:sp>
      <p:sp>
        <p:nvSpPr>
          <p:cNvPr id="8" name="标题 2"/>
          <p:cNvSpPr>
            <a:spLocks noGrp="1"/>
          </p:cNvSpPr>
          <p:nvPr>
            <p:ph type="title"/>
          </p:nvPr>
        </p:nvSpPr>
        <p:spPr>
          <a:xfrm>
            <a:off x="683568" y="265212"/>
            <a:ext cx="7676104" cy="540314"/>
          </a:xfrm>
        </p:spPr>
        <p:txBody>
          <a:bodyPr>
            <a:normAutofit fontScale="90000"/>
          </a:bodyPr>
          <a:lstStyle/>
          <a:p>
            <a:r>
              <a:rPr lang="zh-CN" altLang="en-US" dirty="0"/>
              <a:t>抽象数据类型</a:t>
            </a:r>
            <a:r>
              <a:rPr lang="zh-CN" altLang="en-US" dirty="0" smtClean="0"/>
              <a:t>“容器”的定义</a:t>
            </a:r>
            <a:endParaRPr lang="zh-CN" altLang="en-US" dirty="0"/>
          </a:p>
        </p:txBody>
      </p:sp>
    </p:spTree>
    <p:extLst>
      <p:ext uri="{BB962C8B-B14F-4D97-AF65-F5344CB8AC3E}">
        <p14:creationId xmlns:p14="http://schemas.microsoft.com/office/powerpoint/2010/main" val="38464050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定义一</a:t>
            </a:r>
            <a:r>
              <a:rPr lang="zh-CN" altLang="en-US" dirty="0"/>
              <a:t>个普通</a:t>
            </a:r>
            <a:r>
              <a:rPr lang="zh-CN" altLang="en-US" dirty="0" smtClean="0"/>
              <a:t>类</a:t>
            </a:r>
            <a:r>
              <a:rPr lang="en-US" altLang="zh-CN" dirty="0" err="1"/>
              <a:t>A</a:t>
            </a:r>
            <a:r>
              <a:rPr lang="en-US" altLang="zh-CN" dirty="0" err="1" smtClean="0"/>
              <a:t>Container</a:t>
            </a:r>
            <a:endParaRPr lang="en-US" altLang="zh-CN" dirty="0" smtClean="0"/>
          </a:p>
          <a:p>
            <a:r>
              <a:rPr lang="en-US" altLang="zh-CN" dirty="0" err="1" smtClean="0"/>
              <a:t>AContainer</a:t>
            </a:r>
            <a:r>
              <a:rPr lang="zh-CN" altLang="en-US" dirty="0" smtClean="0"/>
              <a:t>继承抽象基类</a:t>
            </a:r>
            <a:r>
              <a:rPr lang="en-US" altLang="zh-CN" dirty="0" err="1" smtClean="0"/>
              <a:t>AbstractContainer</a:t>
            </a:r>
            <a:endParaRPr lang="en-US" altLang="zh-CN" dirty="0" smtClean="0"/>
          </a:p>
          <a:p>
            <a:r>
              <a:rPr lang="en-US" altLang="zh-CN" dirty="0" err="1" smtClean="0"/>
              <a:t>AContainer</a:t>
            </a:r>
            <a:r>
              <a:rPr lang="zh-CN" altLang="en-US" dirty="0" smtClean="0"/>
              <a:t>实现</a:t>
            </a:r>
            <a:r>
              <a:rPr lang="en-US" altLang="zh-CN" dirty="0" err="1" smtClean="0"/>
              <a:t>AbstractContainer</a:t>
            </a:r>
            <a:r>
              <a:rPr lang="zh-CN" altLang="en-US" dirty="0" smtClean="0"/>
              <a:t>的各个方法</a:t>
            </a:r>
            <a:endParaRPr lang="en-US" altLang="zh-CN" dirty="0" smtClean="0"/>
          </a:p>
        </p:txBody>
      </p:sp>
      <p:sp>
        <p:nvSpPr>
          <p:cNvPr id="6" name="标题 2"/>
          <p:cNvSpPr>
            <a:spLocks noGrp="1"/>
          </p:cNvSpPr>
          <p:nvPr>
            <p:ph type="title"/>
          </p:nvPr>
        </p:nvSpPr>
        <p:spPr>
          <a:xfrm>
            <a:off x="971600" y="265212"/>
            <a:ext cx="7676104" cy="540314"/>
          </a:xfrm>
        </p:spPr>
        <p:txBody>
          <a:bodyPr>
            <a:normAutofit fontScale="90000"/>
          </a:bodyPr>
          <a:lstStyle/>
          <a:p>
            <a:r>
              <a:rPr lang="zh-CN" altLang="en-US" dirty="0"/>
              <a:t>抽象数据类型</a:t>
            </a:r>
            <a:r>
              <a:rPr lang="zh-CN" altLang="en-US" dirty="0" smtClean="0"/>
              <a:t>“容器”的实现</a:t>
            </a:r>
            <a:endParaRPr lang="zh-CN" altLang="en-US" dirty="0"/>
          </a:p>
        </p:txBody>
      </p:sp>
    </p:spTree>
    <p:extLst>
      <p:ext uri="{BB962C8B-B14F-4D97-AF65-F5344CB8AC3E}">
        <p14:creationId xmlns:p14="http://schemas.microsoft.com/office/powerpoint/2010/main" val="1780042750"/>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641852" y="913284"/>
            <a:ext cx="7128792" cy="4708977"/>
          </a:xfrm>
          <a:prstGeom prst="rect">
            <a:avLst/>
          </a:prstGeom>
          <a:solidFill>
            <a:schemeClr val="bg1">
              <a:lumMod val="95000"/>
            </a:schemeClr>
          </a:solidFill>
          <a:ln>
            <a:noFill/>
          </a:ln>
          <a:effectLst/>
          <a:extLst/>
        </p:spPr>
        <p:txBody>
          <a:bodyPr vert="horz" wrap="square" lIns="91436" tIns="45718" rIns="91436" bIns="45718" numCol="1" anchor="ctr" anchorCtr="0" compatLnSpc="1">
            <a:prstTxWarp prst="textNoShape">
              <a:avLst/>
            </a:prstTxWarp>
            <a:spAutoFit/>
          </a:bodyPr>
          <a:lstStyle/>
          <a:p>
            <a:pPr defTabSz="914364" fontAlgn="base">
              <a:spcBef>
                <a:spcPct val="0"/>
              </a:spcBef>
              <a:spcAft>
                <a:spcPct val="0"/>
              </a:spcAft>
            </a:pPr>
            <a:r>
              <a:rPr lang="zh-CN" altLang="zh-CN" sz="1200" b="1" dirty="0">
                <a:solidFill>
                  <a:srgbClr val="000080"/>
                </a:solidFill>
                <a:latin typeface="Consolas" pitchFamily="49" charset="0"/>
                <a:ea typeface="宋体" pitchFamily="2" charset="-122"/>
                <a:cs typeface="宋体" pitchFamily="2" charset="-122"/>
              </a:rPr>
              <a:t>class </a:t>
            </a:r>
            <a:r>
              <a:rPr lang="zh-CN" altLang="zh-CN" sz="1200" dirty="0">
                <a:solidFill>
                  <a:srgbClr val="000000"/>
                </a:solidFill>
                <a:latin typeface="Consolas" pitchFamily="49" charset="0"/>
                <a:ea typeface="宋体" pitchFamily="2" charset="-122"/>
                <a:cs typeface="宋体" pitchFamily="2" charset="-122"/>
              </a:rPr>
              <a:t>AContainer(AbstractContainer):</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B200B2"/>
                </a:solidFill>
                <a:latin typeface="Consolas" pitchFamily="49" charset="0"/>
                <a:ea typeface="宋体" pitchFamily="2" charset="-122"/>
                <a:cs typeface="宋体" pitchFamily="2" charset="-122"/>
              </a:rPr>
              <a:t>__init__</a:t>
            </a:r>
            <a:r>
              <a:rPr lang="zh-CN" altLang="zh-CN" sz="1200" dirty="0">
                <a:solidFill>
                  <a:srgbClr val="000000"/>
                </a:solidFill>
                <a:latin typeface="Consolas" pitchFamily="49" charset="0"/>
                <a:ea typeface="宋体" pitchFamily="2" charset="-122"/>
                <a:cs typeface="宋体" pitchFamily="2" charset="-122"/>
              </a:rPr>
              <a: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 source=[]):</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 = source</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size(</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return </a:t>
            </a:r>
            <a:r>
              <a:rPr lang="zh-CN" altLang="zh-CN" sz="1200" dirty="0">
                <a:solidFill>
                  <a:srgbClr val="000080"/>
                </a:solidFill>
                <a:latin typeface="Consolas" pitchFamily="49" charset="0"/>
                <a:ea typeface="宋体" pitchFamily="2" charset="-122"/>
                <a:cs typeface="宋体" pitchFamily="2" charset="-122"/>
              </a:rPr>
              <a:t>len</a:t>
            </a:r>
            <a:r>
              <a:rPr lang="zh-CN" altLang="zh-CN" sz="1200" dirty="0">
                <a:solidFill>
                  <a:srgbClr val="000000"/>
                </a:solidFill>
                <a:latin typeface="Consolas" pitchFamily="49" charset="0"/>
                <a:ea typeface="宋体" pitchFamily="2" charset="-122"/>
                <a:cs typeface="宋体" pitchFamily="2" charset="-122"/>
              </a:rPr>
              <a: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empty(</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return </a:t>
            </a:r>
            <a:r>
              <a:rPr lang="zh-CN" altLang="zh-CN" sz="1200" dirty="0">
                <a:solidFill>
                  <a:srgbClr val="000080"/>
                </a:solidFill>
                <a:latin typeface="Consolas" pitchFamily="49" charset="0"/>
                <a:ea typeface="宋体" pitchFamily="2" charset="-122"/>
                <a:cs typeface="宋体" pitchFamily="2" charset="-122"/>
              </a:rPr>
              <a:t>len</a:t>
            </a:r>
            <a:r>
              <a:rPr lang="zh-CN" altLang="zh-CN" sz="1200" dirty="0">
                <a:solidFill>
                  <a:srgbClr val="000000"/>
                </a:solidFill>
                <a:latin typeface="Consolas" pitchFamily="49" charset="0"/>
                <a:ea typeface="宋体" pitchFamily="2" charset="-122"/>
                <a:cs typeface="宋体" pitchFamily="2" charset="-122"/>
              </a:rPr>
              <a: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 == </a:t>
            </a:r>
            <a:r>
              <a:rPr lang="zh-CN" altLang="zh-CN" sz="1200" dirty="0">
                <a:solidFill>
                  <a:srgbClr val="0000FF"/>
                </a:solidFill>
                <a:latin typeface="Consolas" pitchFamily="49" charset="0"/>
                <a:ea typeface="宋体" pitchFamily="2" charset="-122"/>
                <a:cs typeface="宋体" pitchFamily="2" charset="-122"/>
              </a:rPr>
              <a:t>0</a:t>
            </a:r>
            <a:br>
              <a:rPr lang="zh-CN" altLang="zh-CN" sz="1200" dirty="0">
                <a:solidFill>
                  <a:srgbClr val="0000FF"/>
                </a:solidFill>
                <a:latin typeface="Consolas" pitchFamily="49" charset="0"/>
                <a:ea typeface="宋体" pitchFamily="2" charset="-122"/>
                <a:cs typeface="宋体" pitchFamily="2" charset="-122"/>
              </a:rPr>
            </a:br>
            <a:r>
              <a:rPr lang="zh-CN" altLang="zh-CN" sz="1200" dirty="0">
                <a:solidFill>
                  <a:srgbClr val="0000FF"/>
                </a:solidFill>
                <a:latin typeface="Consolas" pitchFamily="49" charset="0"/>
                <a:ea typeface="宋体" pitchFamily="2" charset="-122"/>
                <a:cs typeface="宋体" pitchFamily="2" charset="-122"/>
              </a:rPr>
              <a:t/>
            </a:r>
            <a:br>
              <a:rPr lang="zh-CN" altLang="zh-CN" sz="1200" dirty="0">
                <a:solidFill>
                  <a:srgbClr val="0000FF"/>
                </a:solidFill>
                <a:latin typeface="Consolas" pitchFamily="49" charset="0"/>
                <a:ea typeface="宋体" pitchFamily="2" charset="-122"/>
                <a:cs typeface="宋体" pitchFamily="2" charset="-122"/>
              </a:rPr>
            </a:br>
            <a:r>
              <a:rPr lang="zh-CN" altLang="zh-CN" sz="1200" dirty="0">
                <a:solidFill>
                  <a:srgbClr val="0000FF"/>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insert(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 key):</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.data.append(key)</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contains(</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 x):</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return </a:t>
            </a:r>
            <a:r>
              <a:rPr lang="zh-CN" altLang="zh-CN" sz="1200" dirty="0">
                <a:solidFill>
                  <a:srgbClr val="000000"/>
                </a:solidFill>
                <a:latin typeface="Consolas" pitchFamily="49" charset="0"/>
                <a:ea typeface="宋体" pitchFamily="2" charset="-122"/>
                <a:cs typeface="宋体" pitchFamily="2" charset="-122"/>
              </a:rPr>
              <a:t>x </a:t>
            </a:r>
            <a:r>
              <a:rPr lang="zh-CN" altLang="zh-CN" sz="1200" b="1" dirty="0">
                <a:solidFill>
                  <a:srgbClr val="000080"/>
                </a:solidFill>
                <a:latin typeface="Consolas" pitchFamily="49" charset="0"/>
                <a:ea typeface="宋体" pitchFamily="2" charset="-122"/>
                <a:cs typeface="宋体" pitchFamily="2" charset="-122"/>
              </a:rPr>
              <a:t>in </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remove(</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 key):</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return </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.data.remove(key)</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clear(</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.data.clear()</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b="1" dirty="0">
                <a:solidFill>
                  <a:srgbClr val="000080"/>
                </a:solidFill>
                <a:latin typeface="Consolas" pitchFamily="49" charset="0"/>
                <a:ea typeface="宋体" pitchFamily="2" charset="-122"/>
                <a:cs typeface="宋体" pitchFamily="2" charset="-122"/>
              </a:rPr>
              <a:t>def </a:t>
            </a:r>
            <a:r>
              <a:rPr lang="zh-CN" altLang="zh-CN" sz="1200" dirty="0">
                <a:solidFill>
                  <a:srgbClr val="000000"/>
                </a:solidFill>
                <a:latin typeface="Consolas" pitchFamily="49" charset="0"/>
                <a:ea typeface="宋体" pitchFamily="2" charset="-122"/>
                <a:cs typeface="宋体" pitchFamily="2" charset="-122"/>
              </a:rPr>
              <a:t>output(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        </a:t>
            </a:r>
            <a:r>
              <a:rPr lang="zh-CN" altLang="zh-CN" sz="1200" dirty="0">
                <a:solidFill>
                  <a:srgbClr val="000080"/>
                </a:solidFill>
                <a:latin typeface="Consolas" pitchFamily="49" charset="0"/>
                <a:ea typeface="宋体" pitchFamily="2" charset="-122"/>
                <a:cs typeface="宋体" pitchFamily="2" charset="-122"/>
              </a:rPr>
              <a:t>print</a:t>
            </a:r>
            <a:r>
              <a:rPr lang="zh-CN" altLang="zh-CN" sz="1200" dirty="0">
                <a:solidFill>
                  <a:srgbClr val="000000"/>
                </a:solidFill>
                <a:latin typeface="Consolas" pitchFamily="49" charset="0"/>
                <a:ea typeface="宋体" pitchFamily="2" charset="-122"/>
                <a:cs typeface="宋体" pitchFamily="2" charset="-122"/>
              </a:rPr>
              <a:t>(</a:t>
            </a:r>
            <a:r>
              <a:rPr lang="zh-CN" altLang="zh-CN" sz="1200" dirty="0">
                <a:solidFill>
                  <a:srgbClr val="94558D"/>
                </a:solidFill>
                <a:latin typeface="Consolas" pitchFamily="49" charset="0"/>
                <a:ea typeface="宋体" pitchFamily="2" charset="-122"/>
                <a:cs typeface="宋体" pitchFamily="2" charset="-122"/>
              </a:rPr>
              <a:t>self</a:t>
            </a:r>
            <a:r>
              <a:rPr lang="zh-CN" altLang="zh-CN" sz="1200" dirty="0">
                <a:solidFill>
                  <a:srgbClr val="000000"/>
                </a:solidFill>
                <a:latin typeface="Consolas" pitchFamily="49" charset="0"/>
                <a:ea typeface="宋体" pitchFamily="2" charset="-122"/>
                <a:cs typeface="宋体" pitchFamily="2" charset="-122"/>
              </a:rPr>
              <a:t>.data)</a:t>
            </a:r>
            <a:endParaRPr kumimoji="0" lang="zh-CN" alt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5" name="Rectangle 2"/>
          <p:cNvSpPr>
            <a:spLocks noChangeArrowheads="1"/>
          </p:cNvSpPr>
          <p:nvPr/>
        </p:nvSpPr>
        <p:spPr bwMode="auto">
          <a:xfrm>
            <a:off x="4867537" y="2486930"/>
            <a:ext cx="2880320" cy="1384990"/>
          </a:xfrm>
          <a:prstGeom prst="rect">
            <a:avLst/>
          </a:prstGeom>
          <a:solidFill>
            <a:schemeClr val="accent2">
              <a:lumMod val="20000"/>
              <a:lumOff val="80000"/>
            </a:schemeClr>
          </a:solidFill>
          <a:ln>
            <a:noFill/>
          </a:ln>
          <a:effectLst/>
        </p:spPr>
        <p:txBody>
          <a:bodyPr vert="horz" wrap="square" lIns="91436" tIns="45718" rIns="91436" bIns="45718" numCol="1" anchor="ctr" anchorCtr="0" compatLnSpc="1">
            <a:prstTxWarp prst="textNoShape">
              <a:avLst/>
            </a:prstTxWarp>
            <a:spAutoFit/>
          </a:bodyPr>
          <a:lstStyle/>
          <a:p>
            <a:pPr defTabSz="914364" fontAlgn="base">
              <a:spcBef>
                <a:spcPct val="0"/>
              </a:spcBef>
              <a:spcAft>
                <a:spcPct val="0"/>
              </a:spcAft>
            </a:pPr>
            <a:r>
              <a:rPr lang="zh-CN" altLang="zh-CN" sz="1200" dirty="0">
                <a:solidFill>
                  <a:srgbClr val="000000"/>
                </a:solidFill>
                <a:latin typeface="Consolas" pitchFamily="49" charset="0"/>
                <a:ea typeface="宋体" pitchFamily="2" charset="-122"/>
                <a:cs typeface="宋体" pitchFamily="2" charset="-122"/>
              </a:rPr>
              <a:t>a = AContainer([</a:t>
            </a:r>
            <a:r>
              <a:rPr lang="zh-CN" altLang="zh-CN" sz="1200" dirty="0">
                <a:solidFill>
                  <a:srgbClr val="0000FF"/>
                </a:solidFill>
                <a:latin typeface="Consolas" pitchFamily="49" charset="0"/>
                <a:ea typeface="宋体" pitchFamily="2" charset="-122"/>
                <a:cs typeface="宋体" pitchFamily="2" charset="-122"/>
              </a:rPr>
              <a:t>3</a:t>
            </a:r>
            <a:r>
              <a:rPr lang="zh-CN" altLang="zh-CN" sz="1200" dirty="0">
                <a:solidFill>
                  <a:srgbClr val="000000"/>
                </a:solidFill>
                <a:latin typeface="Consolas" pitchFamily="49" charset="0"/>
                <a:ea typeface="宋体" pitchFamily="2" charset="-122"/>
                <a:cs typeface="宋体" pitchFamily="2" charset="-122"/>
              </a:rPr>
              <a:t>,</a:t>
            </a:r>
            <a:r>
              <a:rPr lang="zh-CN" altLang="zh-CN" sz="1200" dirty="0">
                <a:solidFill>
                  <a:srgbClr val="0000FF"/>
                </a:solidFill>
                <a:latin typeface="Consolas" pitchFamily="49" charset="0"/>
                <a:ea typeface="宋体" pitchFamily="2" charset="-122"/>
                <a:cs typeface="宋体" pitchFamily="2" charset="-122"/>
              </a:rPr>
              <a:t>4</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a.insert(</a:t>
            </a:r>
            <a:r>
              <a:rPr lang="zh-CN" altLang="zh-CN" sz="1200" dirty="0">
                <a:solidFill>
                  <a:srgbClr val="0000FF"/>
                </a:solidFill>
                <a:latin typeface="Consolas" pitchFamily="49" charset="0"/>
                <a:ea typeface="宋体" pitchFamily="2" charset="-122"/>
                <a:cs typeface="宋体" pitchFamily="2" charset="-122"/>
              </a:rPr>
              <a:t>5</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a.insert(</a:t>
            </a:r>
            <a:r>
              <a:rPr lang="zh-CN" altLang="zh-CN" sz="1200" dirty="0">
                <a:solidFill>
                  <a:srgbClr val="0000FF"/>
                </a:solidFill>
                <a:latin typeface="Consolas" pitchFamily="49" charset="0"/>
                <a:ea typeface="宋体" pitchFamily="2" charset="-122"/>
                <a:cs typeface="宋体" pitchFamily="2" charset="-122"/>
              </a:rPr>
              <a:t>6</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a.remove(</a:t>
            </a:r>
            <a:r>
              <a:rPr lang="zh-CN" altLang="zh-CN" sz="1200" dirty="0">
                <a:solidFill>
                  <a:srgbClr val="0000FF"/>
                </a:solidFill>
                <a:latin typeface="Consolas" pitchFamily="49" charset="0"/>
                <a:ea typeface="宋体" pitchFamily="2" charset="-122"/>
                <a:cs typeface="宋体" pitchFamily="2" charset="-122"/>
              </a:rPr>
              <a:t>4</a:t>
            </a:r>
            <a:r>
              <a:rPr lang="zh-CN" altLang="zh-CN" sz="1200" dirty="0">
                <a:solidFill>
                  <a:srgbClr val="000000"/>
                </a:solidFill>
                <a:latin typeface="Consolas" pitchFamily="49" charset="0"/>
                <a:ea typeface="宋体" pitchFamily="2" charset="-122"/>
                <a:cs typeface="宋体" pitchFamily="2" charset="-122"/>
              </a:rPr>
              <a: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a.output()</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a.clear()</a:t>
            </a:r>
            <a:br>
              <a:rPr lang="zh-CN" altLang="zh-CN" sz="1200" dirty="0">
                <a:solidFill>
                  <a:srgbClr val="000000"/>
                </a:solidFill>
                <a:latin typeface="Consolas" pitchFamily="49" charset="0"/>
                <a:ea typeface="宋体" pitchFamily="2" charset="-122"/>
                <a:cs typeface="宋体" pitchFamily="2" charset="-122"/>
              </a:rPr>
            </a:br>
            <a:r>
              <a:rPr lang="zh-CN" altLang="zh-CN" sz="1200" dirty="0">
                <a:solidFill>
                  <a:srgbClr val="000000"/>
                </a:solidFill>
                <a:latin typeface="Consolas" pitchFamily="49" charset="0"/>
                <a:ea typeface="宋体" pitchFamily="2" charset="-122"/>
                <a:cs typeface="宋体" pitchFamily="2" charset="-122"/>
              </a:rPr>
              <a:t>a.output()</a:t>
            </a:r>
            <a:endParaRPr lang="zh-CN" altLang="zh-CN" dirty="0">
              <a:latin typeface="Arial" pitchFamily="34" charset="0"/>
              <a:ea typeface="宋体" pitchFamily="2" charset="-122"/>
              <a:cs typeface="宋体" pitchFamily="2" charset="-122"/>
            </a:endParaRPr>
          </a:p>
        </p:txBody>
      </p:sp>
      <p:sp>
        <p:nvSpPr>
          <p:cNvPr id="2" name="标题 1"/>
          <p:cNvSpPr>
            <a:spLocks noGrp="1"/>
          </p:cNvSpPr>
          <p:nvPr>
            <p:ph type="title"/>
          </p:nvPr>
        </p:nvSpPr>
        <p:spPr/>
        <p:txBody>
          <a:bodyPr>
            <a:normAutofit fontScale="90000"/>
          </a:bodyPr>
          <a:lstStyle/>
          <a:p>
            <a:r>
              <a:rPr lang="zh-CN" altLang="en-US"/>
              <a:t>抽象数据类型“容器”的实现</a:t>
            </a:r>
          </a:p>
        </p:txBody>
      </p:sp>
    </p:spTree>
    <p:extLst>
      <p:ext uri="{BB962C8B-B14F-4D97-AF65-F5344CB8AC3E}">
        <p14:creationId xmlns:p14="http://schemas.microsoft.com/office/powerpoint/2010/main" val="349878776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rmAutofit lnSpcReduction="10000"/>
          </a:bodyPr>
          <a:lstStyle/>
          <a:p>
            <a:r>
              <a:rPr lang="zh-CN" altLang="en-US" sz="2400"/>
              <a:t>数据结构、</a:t>
            </a:r>
            <a:r>
              <a:rPr lang="en-US" altLang="zh-CN" sz="2400"/>
              <a:t>ADT</a:t>
            </a:r>
            <a:r>
              <a:rPr lang="zh-CN" altLang="en-US" sz="2400"/>
              <a:t>与</a:t>
            </a:r>
            <a:r>
              <a:rPr lang="en-US" altLang="zh-CN" sz="2400"/>
              <a:t>Python</a:t>
            </a:r>
            <a:r>
              <a:rPr lang="zh-CN" altLang="en-US" sz="2400"/>
              <a:t>类的关系</a:t>
            </a:r>
            <a:endParaRPr lang="en-US" altLang="zh-CN" sz="2400"/>
          </a:p>
          <a:p>
            <a:pPr lvl="1"/>
            <a:r>
              <a:rPr lang="zh-CN" altLang="en-US"/>
              <a:t>用</a:t>
            </a:r>
            <a:r>
              <a:rPr lang="en-US" altLang="zh-CN"/>
              <a:t>ADT</a:t>
            </a:r>
            <a:r>
              <a:rPr lang="zh-CN" altLang="en-US"/>
              <a:t>来描述数据结构的逻辑结构及其操作</a:t>
            </a:r>
            <a:endParaRPr lang="en-US" altLang="zh-CN"/>
          </a:p>
          <a:p>
            <a:pPr lvl="1"/>
            <a:r>
              <a:rPr lang="zh-CN" altLang="en-US"/>
              <a:t>用</a:t>
            </a:r>
            <a:r>
              <a:rPr lang="en-US" altLang="zh-CN"/>
              <a:t>Python</a:t>
            </a:r>
            <a:r>
              <a:rPr lang="zh-CN" altLang="en-US"/>
              <a:t>的抽象类来定义</a:t>
            </a:r>
            <a:r>
              <a:rPr lang="en-US" altLang="zh-CN"/>
              <a:t>ADT</a:t>
            </a:r>
          </a:p>
          <a:p>
            <a:pPr lvl="1"/>
            <a:r>
              <a:rPr lang="zh-CN" altLang="en-US"/>
              <a:t>用</a:t>
            </a:r>
            <a:r>
              <a:rPr lang="en-US" altLang="zh-CN"/>
              <a:t>Python</a:t>
            </a:r>
            <a:r>
              <a:rPr lang="zh-CN" altLang="en-US" smtClean="0"/>
              <a:t>的普通类</a:t>
            </a:r>
            <a:r>
              <a:rPr lang="zh-CN" altLang="en-US"/>
              <a:t>来实现</a:t>
            </a:r>
            <a:r>
              <a:rPr lang="en-US" altLang="zh-CN"/>
              <a:t>ADT</a:t>
            </a:r>
            <a:r>
              <a:rPr lang="zh-CN" altLang="en-US"/>
              <a:t>，即实现</a:t>
            </a:r>
            <a:r>
              <a:rPr lang="zh-CN" altLang="en-US">
                <a:solidFill>
                  <a:srgbClr val="FF0000"/>
                </a:solidFill>
              </a:rPr>
              <a:t>数据结构的</a:t>
            </a:r>
            <a:r>
              <a:rPr lang="zh-CN" altLang="en-US"/>
              <a:t>逻辑结构、存储结构和基本操作</a:t>
            </a:r>
            <a:endParaRPr lang="en-US" altLang="zh-CN"/>
          </a:p>
          <a:p>
            <a:pPr lvl="1"/>
            <a:r>
              <a:rPr lang="zh-CN" altLang="zh-CN"/>
              <a:t>当然，同一</a:t>
            </a:r>
            <a:r>
              <a:rPr lang="en-US" altLang="zh-CN"/>
              <a:t>ADT</a:t>
            </a:r>
            <a:r>
              <a:rPr lang="zh-CN" altLang="zh-CN"/>
              <a:t>可以有多种不同的实现方案</a:t>
            </a:r>
            <a:r>
              <a:rPr lang="zh-CN" altLang="zh-CN" smtClean="0"/>
              <a:t>。</a:t>
            </a:r>
            <a:endParaRPr lang="en-US" altLang="zh-CN" smtClean="0"/>
          </a:p>
          <a:p>
            <a:r>
              <a:rPr lang="zh-CN" altLang="en-US" sz="2400"/>
              <a:t>数据结构通常包括</a:t>
            </a:r>
            <a:r>
              <a:rPr lang="en-US" altLang="zh-CN" sz="2400"/>
              <a:t>2</a:t>
            </a:r>
            <a:r>
              <a:rPr lang="zh-CN" altLang="en-US" sz="2400"/>
              <a:t>个层次：</a:t>
            </a:r>
            <a:endParaRPr lang="en-US" altLang="zh-CN" sz="2400"/>
          </a:p>
          <a:p>
            <a:pPr lvl="1"/>
            <a:r>
              <a:rPr lang="zh-CN" altLang="en-US" b="1">
                <a:solidFill>
                  <a:srgbClr val="FF0000"/>
                </a:solidFill>
              </a:rPr>
              <a:t>逻辑结构：元素之间的关系，与计算机无关</a:t>
            </a:r>
            <a:endParaRPr lang="en-US" altLang="zh-CN" b="1">
              <a:solidFill>
                <a:srgbClr val="FF0000"/>
              </a:solidFill>
            </a:endParaRPr>
          </a:p>
          <a:p>
            <a:pPr lvl="1"/>
            <a:r>
              <a:rPr lang="zh-CN" altLang="en-US" b="1">
                <a:solidFill>
                  <a:srgbClr val="FF0000"/>
                </a:solidFill>
              </a:rPr>
              <a:t>存储结构：数据结构的存储，与计算机相关</a:t>
            </a:r>
            <a:endParaRPr lang="en-US" altLang="zh-CN" b="1">
              <a:solidFill>
                <a:srgbClr val="FF0000"/>
              </a:solidFill>
            </a:endParaRPr>
          </a:p>
          <a:p>
            <a:endParaRPr lang="zh-CN" altLang="en-US"/>
          </a:p>
        </p:txBody>
      </p:sp>
      <p:sp>
        <p:nvSpPr>
          <p:cNvPr id="3" name="标题 2"/>
          <p:cNvSpPr>
            <a:spLocks noGrp="1"/>
          </p:cNvSpPr>
          <p:nvPr>
            <p:ph type="title"/>
          </p:nvPr>
        </p:nvSpPr>
        <p:spPr/>
        <p:txBody>
          <a:bodyPr>
            <a:normAutofit fontScale="90000"/>
          </a:bodyPr>
          <a:lstStyle/>
          <a:p>
            <a:r>
              <a:rPr lang="zh-CN" altLang="en-US" dirty="0" smtClean="0"/>
              <a:t>问题</a:t>
            </a:r>
            <a:endParaRPr lang="zh-CN" altLang="en-US" dirty="0"/>
          </a:p>
        </p:txBody>
      </p:sp>
    </p:spTree>
    <p:extLst>
      <p:ext uri="{BB962C8B-B14F-4D97-AF65-F5344CB8AC3E}">
        <p14:creationId xmlns:p14="http://schemas.microsoft.com/office/powerpoint/2010/main" val="2099961806"/>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数据结构课程学习的</a:t>
            </a:r>
            <a:r>
              <a:rPr lang="zh-CN" altLang="en-US" dirty="0" smtClean="0"/>
              <a:t>内容</a:t>
            </a:r>
            <a:endParaRPr lang="zh-CN" altLang="en-US" dirty="0"/>
          </a:p>
        </p:txBody>
      </p:sp>
    </p:spTree>
    <p:extLst>
      <p:ext uri="{BB962C8B-B14F-4D97-AF65-F5344CB8AC3E}">
        <p14:creationId xmlns:p14="http://schemas.microsoft.com/office/powerpoint/2010/main" val="78136792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539552" y="1201316"/>
            <a:ext cx="8053659" cy="4055893"/>
          </a:xfrm>
        </p:spPr>
        <p:txBody>
          <a:bodyPr>
            <a:normAutofit/>
          </a:bodyPr>
          <a:lstStyle/>
          <a:p>
            <a:r>
              <a:rPr lang="zh-CN" altLang="en-US" dirty="0" smtClean="0"/>
              <a:t>要</a:t>
            </a:r>
            <a:r>
              <a:rPr lang="zh-CN" altLang="en-US" dirty="0"/>
              <a:t>在某城市新区的各小区之间铺设通讯线路</a:t>
            </a:r>
            <a:r>
              <a:rPr lang="en-US" altLang="zh-CN" dirty="0"/>
              <a:t>,</a:t>
            </a:r>
            <a:r>
              <a:rPr lang="zh-CN" altLang="en-US" dirty="0"/>
              <a:t>要求连通每个小区，并使得总投资最小。请设计一个方案。</a:t>
            </a:r>
          </a:p>
          <a:p>
            <a:r>
              <a:rPr lang="zh-CN" altLang="en-US" dirty="0"/>
              <a:t>假设该新区共有</a:t>
            </a:r>
            <a:r>
              <a:rPr lang="en-US" altLang="zh-CN" dirty="0"/>
              <a:t>n</a:t>
            </a:r>
            <a:r>
              <a:rPr lang="zh-CN" altLang="en-US" dirty="0"/>
              <a:t>个小区</a:t>
            </a:r>
            <a:r>
              <a:rPr lang="zh-CN" altLang="en-US" dirty="0" smtClean="0"/>
              <a:t>，要</a:t>
            </a:r>
            <a:r>
              <a:rPr lang="zh-CN" altLang="en-US" dirty="0"/>
              <a:t>连通</a:t>
            </a:r>
            <a:r>
              <a:rPr lang="en-US" altLang="zh-CN" dirty="0"/>
              <a:t>n</a:t>
            </a:r>
            <a:r>
              <a:rPr lang="zh-CN" altLang="en-US" dirty="0"/>
              <a:t>个小区，至少需要</a:t>
            </a:r>
            <a:r>
              <a:rPr lang="zh-CN" altLang="en-US" dirty="0" smtClean="0"/>
              <a:t>铺设多少条线路？</a:t>
            </a:r>
            <a:endParaRPr lang="en-US" altLang="zh-CN" dirty="0" smtClean="0"/>
          </a:p>
          <a:p>
            <a:pPr lvl="1"/>
            <a:r>
              <a:rPr lang="en-US" altLang="zh-CN" dirty="0" smtClean="0"/>
              <a:t>n-1</a:t>
            </a:r>
          </a:p>
          <a:p>
            <a:pPr lvl="1"/>
            <a:r>
              <a:rPr lang="zh-CN" altLang="en-US" dirty="0" smtClean="0"/>
              <a:t>如</a:t>
            </a:r>
            <a:r>
              <a:rPr lang="en-US" altLang="zh-CN" dirty="0"/>
              <a:t>4</a:t>
            </a:r>
            <a:r>
              <a:rPr lang="zh-CN" altLang="en-US" dirty="0"/>
              <a:t>个小区，必须要有</a:t>
            </a:r>
            <a:r>
              <a:rPr lang="en-US" altLang="zh-CN" dirty="0"/>
              <a:t>3</a:t>
            </a:r>
            <a:r>
              <a:rPr lang="zh-CN" altLang="en-US" dirty="0"/>
              <a:t>条线路才能连通</a:t>
            </a:r>
            <a:r>
              <a:rPr lang="zh-CN" altLang="en-US" dirty="0" smtClean="0"/>
              <a:t>它们</a:t>
            </a:r>
            <a:endParaRPr lang="en-US" altLang="zh-CN" dirty="0" smtClean="0"/>
          </a:p>
          <a:p>
            <a:r>
              <a:rPr lang="zh-CN" altLang="en-US" dirty="0" smtClean="0"/>
              <a:t>到底</a:t>
            </a:r>
            <a:r>
              <a:rPr lang="zh-CN" altLang="en-US" dirty="0"/>
              <a:t>选哪几条线路呢</a:t>
            </a:r>
            <a:r>
              <a:rPr lang="zh-CN" altLang="en-US" dirty="0" smtClean="0"/>
              <a:t>？</a:t>
            </a:r>
            <a:endParaRPr lang="zh-CN" altLang="en-US" dirty="0"/>
          </a:p>
        </p:txBody>
      </p:sp>
      <p:sp>
        <p:nvSpPr>
          <p:cNvPr id="3" name="标题 2"/>
          <p:cNvSpPr>
            <a:spLocks noGrp="1"/>
          </p:cNvSpPr>
          <p:nvPr>
            <p:ph type="title"/>
          </p:nvPr>
        </p:nvSpPr>
        <p:spPr/>
        <p:txBody>
          <a:bodyPr>
            <a:normAutofit fontScale="90000"/>
          </a:bodyPr>
          <a:lstStyle/>
          <a:p>
            <a:r>
              <a:rPr lang="zh-CN" altLang="en-US" dirty="0" smtClean="0"/>
              <a:t>例：最小</a:t>
            </a:r>
            <a:r>
              <a:rPr lang="zh-CN" altLang="en-US" dirty="0"/>
              <a:t>代价铺设通讯</a:t>
            </a:r>
            <a:r>
              <a:rPr lang="zh-CN" altLang="en-US" dirty="0" smtClean="0"/>
              <a:t>线路</a:t>
            </a:r>
            <a:endParaRPr lang="zh-CN" altLang="en-US" dirty="0"/>
          </a:p>
        </p:txBody>
      </p:sp>
    </p:spTree>
    <p:extLst>
      <p:ext uri="{BB962C8B-B14F-4D97-AF65-F5344CB8AC3E}">
        <p14:creationId xmlns:p14="http://schemas.microsoft.com/office/powerpoint/2010/main" val="330898763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24375" y="1316970"/>
            <a:ext cx="4619625" cy="320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标题 3"/>
          <p:cNvSpPr>
            <a:spLocks noGrp="1"/>
          </p:cNvSpPr>
          <p:nvPr>
            <p:ph type="title"/>
          </p:nvPr>
        </p:nvSpPr>
        <p:spPr/>
        <p:txBody>
          <a:bodyPr>
            <a:normAutofit fontScale="90000"/>
          </a:bodyPr>
          <a:lstStyle/>
          <a:p>
            <a:r>
              <a:rPr lang="zh-CN" altLang="en-US"/>
              <a:t>例：最小代价铺设通讯线路</a:t>
            </a:r>
          </a:p>
        </p:txBody>
      </p:sp>
      <p:sp>
        <p:nvSpPr>
          <p:cNvPr id="5" name="文本占位符 4"/>
          <p:cNvSpPr>
            <a:spLocks noGrp="1"/>
          </p:cNvSpPr>
          <p:nvPr>
            <p:ph type="body" sz="quarter" idx="10"/>
          </p:nvPr>
        </p:nvSpPr>
        <p:spPr>
          <a:xfrm>
            <a:off x="683569" y="1129308"/>
            <a:ext cx="4248472" cy="4055893"/>
          </a:xfrm>
        </p:spPr>
        <p:txBody>
          <a:bodyPr>
            <a:normAutofit/>
          </a:bodyPr>
          <a:lstStyle/>
          <a:p>
            <a:pPr lvl="0" defTabSz="457200">
              <a:buFont typeface="Arial"/>
              <a:buChar char="•"/>
            </a:pPr>
            <a:r>
              <a:rPr lang="en-US" altLang="zh-CN" sz="2000">
                <a:solidFill>
                  <a:prstClr val="black"/>
                </a:solidFill>
              </a:rPr>
              <a:t>a</a:t>
            </a:r>
            <a:r>
              <a:rPr lang="zh-CN" altLang="en-US" sz="2000">
                <a:solidFill>
                  <a:prstClr val="black"/>
                </a:solidFill>
              </a:rPr>
              <a:t>、</a:t>
            </a:r>
            <a:r>
              <a:rPr lang="en-US" altLang="zh-CN" sz="2000">
                <a:solidFill>
                  <a:prstClr val="black"/>
                </a:solidFill>
              </a:rPr>
              <a:t>b</a:t>
            </a:r>
            <a:r>
              <a:rPr lang="zh-CN" altLang="en-US" sz="2000">
                <a:solidFill>
                  <a:prstClr val="black"/>
                </a:solidFill>
              </a:rPr>
              <a:t>、</a:t>
            </a:r>
            <a:r>
              <a:rPr lang="en-US" altLang="zh-CN" sz="2000">
                <a:solidFill>
                  <a:prstClr val="black"/>
                </a:solidFill>
              </a:rPr>
              <a:t>c</a:t>
            </a:r>
            <a:r>
              <a:rPr lang="zh-CN" altLang="en-US" sz="2000">
                <a:solidFill>
                  <a:prstClr val="black"/>
                </a:solidFill>
              </a:rPr>
              <a:t>、</a:t>
            </a:r>
            <a:r>
              <a:rPr lang="en-US" altLang="zh-CN" sz="2000">
                <a:solidFill>
                  <a:prstClr val="black"/>
                </a:solidFill>
              </a:rPr>
              <a:t>d</a:t>
            </a:r>
            <a:r>
              <a:rPr lang="zh-CN" altLang="en-US" sz="2000">
                <a:solidFill>
                  <a:prstClr val="black"/>
                </a:solidFill>
              </a:rPr>
              <a:t>四个小区，测算出每两个小区之间铺设通讯线路的造价，并用一个带权图来表示；</a:t>
            </a:r>
            <a:endParaRPr lang="en-US" altLang="zh-CN" sz="2000">
              <a:solidFill>
                <a:prstClr val="black"/>
              </a:solidFill>
            </a:endParaRPr>
          </a:p>
          <a:p>
            <a:pPr lvl="0" defTabSz="457200">
              <a:buFont typeface="Arial"/>
              <a:buChar char="•"/>
            </a:pPr>
            <a:r>
              <a:rPr lang="zh-CN" altLang="en-US" sz="2000">
                <a:solidFill>
                  <a:prstClr val="black"/>
                </a:solidFill>
              </a:rPr>
              <a:t>图的顶点表示小区，顶点之间的边及权值表示对应小区间架设通讯线路时所需的代价，如连通</a:t>
            </a:r>
            <a:r>
              <a:rPr lang="en-US" altLang="zh-CN" sz="2000">
                <a:solidFill>
                  <a:prstClr val="black"/>
                </a:solidFill>
              </a:rPr>
              <a:t>a</a:t>
            </a:r>
            <a:r>
              <a:rPr lang="zh-CN" altLang="en-US" sz="2000">
                <a:solidFill>
                  <a:prstClr val="black"/>
                </a:solidFill>
              </a:rPr>
              <a:t>、</a:t>
            </a:r>
            <a:r>
              <a:rPr lang="en-US" altLang="zh-CN" sz="2000">
                <a:solidFill>
                  <a:prstClr val="black"/>
                </a:solidFill>
              </a:rPr>
              <a:t>b</a:t>
            </a:r>
            <a:r>
              <a:rPr lang="zh-CN" altLang="en-US" sz="2000">
                <a:solidFill>
                  <a:prstClr val="black"/>
                </a:solidFill>
              </a:rPr>
              <a:t>小区的代价是</a:t>
            </a:r>
            <a:r>
              <a:rPr lang="en-US" altLang="zh-CN" sz="2000">
                <a:solidFill>
                  <a:prstClr val="black"/>
                </a:solidFill>
              </a:rPr>
              <a:t>12</a:t>
            </a:r>
            <a:r>
              <a:rPr lang="zh-CN" altLang="en-US" sz="2000">
                <a:solidFill>
                  <a:prstClr val="black"/>
                </a:solidFill>
              </a:rPr>
              <a:t>万；</a:t>
            </a:r>
            <a:endParaRPr lang="en-US" altLang="zh-CN" sz="2000">
              <a:solidFill>
                <a:prstClr val="black"/>
              </a:solidFill>
            </a:endParaRPr>
          </a:p>
          <a:p>
            <a:pPr lvl="0" defTabSz="457200">
              <a:buFont typeface="Arial"/>
              <a:buChar char="•"/>
            </a:pPr>
            <a:r>
              <a:rPr lang="zh-CN" altLang="en-US" sz="2000">
                <a:solidFill>
                  <a:prstClr val="black"/>
                </a:solidFill>
              </a:rPr>
              <a:t>这个最小代价连通的问题对应于图的最小生成树的求解问题；</a:t>
            </a:r>
            <a:endParaRPr lang="en-US" altLang="zh-CN" sz="2000">
              <a:solidFill>
                <a:prstClr val="black"/>
              </a:solidFill>
            </a:endParaRPr>
          </a:p>
          <a:p>
            <a:pPr lvl="0" defTabSz="457200">
              <a:buFont typeface="Arial"/>
              <a:buChar char="•"/>
            </a:pPr>
            <a:r>
              <a:rPr lang="zh-CN" altLang="en-US" sz="2000">
                <a:solidFill>
                  <a:prstClr val="black"/>
                </a:solidFill>
              </a:rPr>
              <a:t>整个问题归结为图的存储表示和最小生成树求解的问题。</a:t>
            </a:r>
          </a:p>
          <a:p>
            <a:endParaRPr lang="zh-CN" altLang="en-US" sz="1800"/>
          </a:p>
        </p:txBody>
      </p:sp>
    </p:spTree>
    <p:extLst>
      <p:ext uri="{BB962C8B-B14F-4D97-AF65-F5344CB8AC3E}">
        <p14:creationId xmlns:p14="http://schemas.microsoft.com/office/powerpoint/2010/main" val="21109935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11560" y="1201316"/>
            <a:ext cx="8053659" cy="4055893"/>
          </a:xfrm>
        </p:spPr>
        <p:txBody>
          <a:bodyPr/>
          <a:lstStyle/>
          <a:p>
            <a:r>
              <a:rPr lang="en-US" altLang="zh-CN" smtClean="0"/>
              <a:t>1</a:t>
            </a:r>
            <a:r>
              <a:rPr lang="zh-CN" altLang="en-US" smtClean="0"/>
              <a:t>、数据</a:t>
            </a:r>
            <a:endParaRPr lang="en-US" altLang="zh-CN" smtClean="0"/>
          </a:p>
          <a:p>
            <a:r>
              <a:rPr lang="en-US" altLang="zh-CN" smtClean="0"/>
              <a:t>2</a:t>
            </a:r>
            <a:r>
              <a:rPr lang="zh-CN" altLang="en-US" smtClean="0"/>
              <a:t>、数据元素</a:t>
            </a:r>
            <a:endParaRPr lang="en-US" altLang="zh-CN" smtClean="0"/>
          </a:p>
          <a:p>
            <a:r>
              <a:rPr lang="en-US" altLang="zh-CN" smtClean="0"/>
              <a:t>3</a:t>
            </a:r>
            <a:r>
              <a:rPr lang="zh-CN" altLang="en-US" smtClean="0"/>
              <a:t>、数据项</a:t>
            </a:r>
            <a:endParaRPr lang="en-US" altLang="zh-CN" smtClean="0"/>
          </a:p>
          <a:p>
            <a:r>
              <a:rPr lang="en-US" altLang="zh-CN" smtClean="0"/>
              <a:t>4</a:t>
            </a:r>
            <a:r>
              <a:rPr lang="zh-CN" altLang="en-US" smtClean="0"/>
              <a:t>、数据对象</a:t>
            </a:r>
            <a:endParaRPr lang="en-US" altLang="zh-CN" smtClean="0"/>
          </a:p>
          <a:p>
            <a:r>
              <a:rPr lang="en-US" altLang="zh-CN" smtClean="0"/>
              <a:t>5</a:t>
            </a:r>
            <a:r>
              <a:rPr lang="zh-CN" altLang="en-US" smtClean="0"/>
              <a:t>、数据结构</a:t>
            </a:r>
            <a:endParaRPr lang="en-US" altLang="zh-CN" smtClean="0"/>
          </a:p>
          <a:p>
            <a:pPr lvl="1"/>
            <a:r>
              <a:rPr lang="zh-CN" altLang="en-US" smtClean="0"/>
              <a:t>逻辑结构</a:t>
            </a:r>
            <a:endParaRPr lang="en-US" altLang="zh-CN" smtClean="0"/>
          </a:p>
          <a:p>
            <a:pPr lvl="1"/>
            <a:r>
              <a:rPr lang="zh-CN" altLang="en-US" smtClean="0"/>
              <a:t>存储结构</a:t>
            </a:r>
            <a:endParaRPr lang="zh-CN" altLang="en-US" dirty="0"/>
          </a:p>
        </p:txBody>
      </p:sp>
      <p:sp>
        <p:nvSpPr>
          <p:cNvPr id="3" name="标题 2"/>
          <p:cNvSpPr>
            <a:spLocks noGrp="1"/>
          </p:cNvSpPr>
          <p:nvPr>
            <p:ph type="title"/>
          </p:nvPr>
        </p:nvSpPr>
        <p:spPr/>
        <p:txBody>
          <a:bodyPr>
            <a:normAutofit fontScale="90000"/>
          </a:bodyPr>
          <a:lstStyle/>
          <a:p>
            <a:r>
              <a:rPr lang="zh-CN" altLang="en-US" smtClean="0"/>
              <a:t>概念</a:t>
            </a:r>
            <a:endParaRPr lang="zh-CN" altLang="en-US" dirty="0"/>
          </a:p>
        </p:txBody>
      </p:sp>
    </p:spTree>
    <p:extLst>
      <p:ext uri="{BB962C8B-B14F-4D97-AF65-F5344CB8AC3E}">
        <p14:creationId xmlns:p14="http://schemas.microsoft.com/office/powerpoint/2010/main" val="7040736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13"/>
          <p:cNvSpPr>
            <a:spLocks noChangeArrowheads="1"/>
          </p:cNvSpPr>
          <p:nvPr/>
        </p:nvSpPr>
        <p:spPr bwMode="auto">
          <a:xfrm>
            <a:off x="6468922" y="2553260"/>
            <a:ext cx="1655762" cy="910111"/>
          </a:xfrm>
          <a:prstGeom prst="rect">
            <a:avLst/>
          </a:prstGeom>
          <a:solidFill>
            <a:schemeClr val="bg1">
              <a:lumMod val="85000"/>
            </a:schemeClr>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defRPr/>
            </a:pPr>
            <a:endParaRPr lang="en-US" altLang="zh-CN" sz="1800" b="0" smtClean="0"/>
          </a:p>
          <a:p>
            <a:pPr algn="ctr">
              <a:defRPr/>
            </a:pPr>
            <a:r>
              <a:rPr lang="zh-CN" altLang="en-US" sz="1800" b="0" smtClean="0"/>
              <a:t>算法</a:t>
            </a:r>
            <a:r>
              <a:rPr lang="zh-CN" altLang="en-US" sz="1800" b="0" dirty="0" smtClean="0"/>
              <a:t>实现</a:t>
            </a:r>
            <a:r>
              <a:rPr lang="en-US" altLang="zh-CN" sz="1800" b="0" dirty="0" smtClean="0"/>
              <a:t>/</a:t>
            </a:r>
          </a:p>
          <a:p>
            <a:pPr algn="ctr">
              <a:defRPr/>
            </a:pPr>
            <a:r>
              <a:rPr lang="zh-CN" altLang="en-US" sz="1800" b="0" dirty="0" smtClean="0">
                <a:solidFill>
                  <a:srgbClr val="C00000"/>
                </a:solidFill>
              </a:rPr>
              <a:t>算法分析</a:t>
            </a:r>
            <a:endParaRPr lang="en-US" altLang="zh-CN" sz="1800" b="0" dirty="0" smtClean="0">
              <a:solidFill>
                <a:srgbClr val="C00000"/>
              </a:solidFill>
            </a:endParaRPr>
          </a:p>
        </p:txBody>
      </p:sp>
      <p:sp>
        <p:nvSpPr>
          <p:cNvPr id="15364" name="Rectangle 7"/>
          <p:cNvSpPr>
            <a:spLocks noChangeArrowheads="1"/>
          </p:cNvSpPr>
          <p:nvPr/>
        </p:nvSpPr>
        <p:spPr bwMode="auto">
          <a:xfrm>
            <a:off x="648497" y="1610279"/>
            <a:ext cx="1609725" cy="824583"/>
          </a:xfrm>
          <a:prstGeom prst="rect">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r>
              <a:rPr lang="zh-CN" altLang="en-US" sz="1800" b="0" smtClean="0"/>
              <a:t>外部</a:t>
            </a:r>
            <a:r>
              <a:rPr lang="zh-CN" altLang="en-US" sz="1800" b="0" dirty="0" smtClean="0"/>
              <a:t>对象</a:t>
            </a:r>
            <a:endParaRPr lang="en-US" altLang="zh-CN" sz="1800" b="0" dirty="0" smtClean="0"/>
          </a:p>
          <a:p>
            <a:pPr algn="ctr"/>
            <a:r>
              <a:rPr lang="zh-CN" altLang="en-US" sz="1800" b="0" dirty="0" smtClean="0">
                <a:solidFill>
                  <a:srgbClr val="FF0000"/>
                </a:solidFill>
              </a:rPr>
              <a:t>（</a:t>
            </a:r>
            <a:r>
              <a:rPr lang="zh-CN" altLang="en-US" sz="1800" b="0" dirty="0">
                <a:solidFill>
                  <a:srgbClr val="FF0000"/>
                </a:solidFill>
              </a:rPr>
              <a:t>小区）</a:t>
            </a:r>
            <a:endParaRPr lang="en-US" altLang="zh-CN" sz="1800" b="0" dirty="0">
              <a:solidFill>
                <a:srgbClr val="FF0000"/>
              </a:solidFill>
            </a:endParaRPr>
          </a:p>
        </p:txBody>
      </p:sp>
      <p:sp>
        <p:nvSpPr>
          <p:cNvPr id="15365" name="Rectangle 8"/>
          <p:cNvSpPr>
            <a:spLocks noChangeArrowheads="1"/>
          </p:cNvSpPr>
          <p:nvPr/>
        </p:nvSpPr>
        <p:spPr bwMode="auto">
          <a:xfrm>
            <a:off x="648497" y="2434860"/>
            <a:ext cx="1609725" cy="1022706"/>
          </a:xfrm>
          <a:prstGeom prst="rect">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r>
              <a:rPr lang="zh-CN" altLang="en-US" sz="1800" b="0" dirty="0"/>
              <a:t>实现</a:t>
            </a:r>
            <a:r>
              <a:rPr lang="zh-CN" altLang="en-US" sz="1800" b="0" dirty="0" smtClean="0"/>
              <a:t>功能</a:t>
            </a:r>
            <a:endParaRPr lang="en-US" altLang="zh-CN" sz="1800" b="0" dirty="0" smtClean="0"/>
          </a:p>
          <a:p>
            <a:pPr algn="ctr"/>
            <a:r>
              <a:rPr lang="zh-CN" altLang="en-US" sz="1800" b="0" dirty="0" smtClean="0">
                <a:solidFill>
                  <a:srgbClr val="FF0000"/>
                </a:solidFill>
              </a:rPr>
              <a:t>（</a:t>
            </a:r>
            <a:r>
              <a:rPr lang="zh-CN" altLang="en-US" sz="1800" b="0" dirty="0">
                <a:solidFill>
                  <a:srgbClr val="FF0000"/>
                </a:solidFill>
              </a:rPr>
              <a:t>最小代价连通）</a:t>
            </a:r>
            <a:endParaRPr lang="en-US" altLang="zh-CN" sz="1800" b="0" dirty="0">
              <a:solidFill>
                <a:srgbClr val="FF0000"/>
              </a:solidFill>
            </a:endParaRPr>
          </a:p>
        </p:txBody>
      </p:sp>
      <p:sp>
        <p:nvSpPr>
          <p:cNvPr id="15366" name="Rectangle 9"/>
          <p:cNvSpPr>
            <a:spLocks noChangeArrowheads="1"/>
          </p:cNvSpPr>
          <p:nvPr/>
        </p:nvSpPr>
        <p:spPr bwMode="auto">
          <a:xfrm>
            <a:off x="3659981" y="1561356"/>
            <a:ext cx="1481138" cy="834761"/>
          </a:xfrm>
          <a:prstGeom prst="rect">
            <a:avLst/>
          </a:prstGeom>
          <a:solidFill>
            <a:schemeClr val="bg1">
              <a:lumMod val="85000"/>
            </a:schemeClr>
          </a:solidFill>
          <a:ln w="25400">
            <a:solidFill>
              <a:srgbClr val="00009A"/>
            </a:solidFill>
            <a:miter lim="800000"/>
          </a:ln>
        </p:spPr>
        <p:txBody>
          <a:bodyPr/>
          <a:lstStyle>
            <a:lvl1pPr>
              <a:lnSpc>
                <a:spcPct val="120000"/>
              </a:lnSpc>
              <a:spcBef>
                <a:spcPct val="20000"/>
              </a:spcBef>
              <a:buFont typeface="Wingdings" panose="05000000000000000000" pitchFamily="2" charset="2"/>
              <a:buChar char="•"/>
              <a:defRPr sz="2400" b="1">
                <a:solidFill>
                  <a:schemeClr val="tx1"/>
                </a:solidFill>
                <a:latin typeface="Times New Roman" panose="02020603050405020304" pitchFamily="18" charset="0"/>
                <a:ea typeface="宋体" panose="02010600030101010101" pitchFamily="2" charset="-122"/>
              </a:defRPr>
            </a:lvl1pPr>
            <a:lvl2pPr marL="742950" indent="-285750">
              <a:lnSpc>
                <a:spcPct val="120000"/>
              </a:lnSpc>
              <a:spcBef>
                <a:spcPct val="20000"/>
              </a:spcBef>
              <a:buChar char="–"/>
              <a:defRPr sz="2400" b="1">
                <a:solidFill>
                  <a:schemeClr val="tx1"/>
                </a:solidFill>
                <a:latin typeface="Times New Roman" panose="02020603050405020304" pitchFamily="18" charset="0"/>
                <a:ea typeface="宋体" panose="02010600030101010101" pitchFamily="2" charset="-122"/>
              </a:defRPr>
            </a:lvl2pPr>
            <a:lvl3pPr marL="11430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3pPr>
            <a:lvl4pPr marL="16002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4pPr>
            <a:lvl5pPr marL="2057400" indent="-228600">
              <a:lnSpc>
                <a:spcPct val="120000"/>
              </a:lnSpc>
              <a:spcBef>
                <a:spcPct val="20000"/>
              </a:spcBef>
              <a:buChar char="»"/>
              <a:defRPr sz="20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buChar char="»"/>
              <a:defRPr sz="2000" b="1">
                <a:solidFill>
                  <a:schemeClr val="tx1"/>
                </a:solidFill>
                <a:latin typeface="Times New Roman" panose="02020603050405020304" pitchFamily="18" charset="0"/>
                <a:ea typeface="宋体" panose="02010600030101010101" pitchFamily="2" charset="-122"/>
              </a:defRPr>
            </a:lvl9pPr>
          </a:lstStyle>
          <a:p>
            <a:pPr algn="ctr">
              <a:lnSpc>
                <a:spcPct val="100000"/>
              </a:lnSpc>
              <a:spcBef>
                <a:spcPct val="0"/>
              </a:spcBef>
              <a:buFontTx/>
              <a:buNone/>
              <a:defRPr/>
            </a:pPr>
            <a:r>
              <a:rPr lang="zh-CN" altLang="en-US" sz="1800" b="0" smtClean="0">
                <a:solidFill>
                  <a:srgbClr val="0000FF"/>
                </a:solidFill>
              </a:rPr>
              <a:t>逻辑</a:t>
            </a:r>
            <a:r>
              <a:rPr lang="zh-CN" altLang="en-US" sz="1800" b="0" dirty="0" smtClean="0">
                <a:solidFill>
                  <a:srgbClr val="0000FF"/>
                </a:solidFill>
              </a:rPr>
              <a:t>结构</a:t>
            </a:r>
            <a:r>
              <a:rPr lang="zh-CN" altLang="en-US" sz="1800" b="0" dirty="0" smtClean="0">
                <a:solidFill>
                  <a:srgbClr val="FF0000"/>
                </a:solidFill>
              </a:rPr>
              <a:t>（带权图）</a:t>
            </a:r>
            <a:endParaRPr lang="en-US" altLang="zh-CN" sz="1800" b="0" dirty="0" smtClean="0">
              <a:solidFill>
                <a:srgbClr val="FF0000"/>
              </a:solidFill>
            </a:endParaRPr>
          </a:p>
        </p:txBody>
      </p:sp>
      <p:sp>
        <p:nvSpPr>
          <p:cNvPr id="15367" name="Rectangle 10"/>
          <p:cNvSpPr>
            <a:spLocks noChangeArrowheads="1"/>
          </p:cNvSpPr>
          <p:nvPr/>
        </p:nvSpPr>
        <p:spPr bwMode="auto">
          <a:xfrm>
            <a:off x="3659984" y="2353444"/>
            <a:ext cx="1481138" cy="1109927"/>
          </a:xfrm>
          <a:prstGeom prst="rect">
            <a:avLst/>
          </a:prstGeom>
          <a:solidFill>
            <a:schemeClr val="bg1">
              <a:lumMod val="85000"/>
            </a:schemeClr>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spcBef>
                <a:spcPts val="1800"/>
              </a:spcBef>
              <a:defRPr/>
            </a:pPr>
            <a:r>
              <a:rPr lang="zh-CN" altLang="en-US" sz="1800" b="0" smtClean="0"/>
              <a:t>基本</a:t>
            </a:r>
            <a:r>
              <a:rPr lang="zh-CN" altLang="en-US" sz="1800" b="0" dirty="0" smtClean="0"/>
              <a:t>操作（</a:t>
            </a:r>
            <a:r>
              <a:rPr lang="zh-CN" altLang="en-US" sz="1800" b="0" dirty="0" smtClean="0">
                <a:solidFill>
                  <a:srgbClr val="FF0000"/>
                </a:solidFill>
              </a:rPr>
              <a:t>求解最小生成树）</a:t>
            </a:r>
            <a:endParaRPr lang="en-US" altLang="zh-CN" sz="1800" b="0" dirty="0" smtClean="0">
              <a:solidFill>
                <a:srgbClr val="FF0000"/>
              </a:solidFill>
            </a:endParaRPr>
          </a:p>
        </p:txBody>
      </p:sp>
      <p:sp>
        <p:nvSpPr>
          <p:cNvPr id="15368" name="AutoShape 11"/>
          <p:cNvSpPr>
            <a:spLocks noChangeArrowheads="1"/>
          </p:cNvSpPr>
          <p:nvPr/>
        </p:nvSpPr>
        <p:spPr bwMode="auto">
          <a:xfrm>
            <a:off x="2238419" y="2305877"/>
            <a:ext cx="1317625" cy="257968"/>
          </a:xfrm>
          <a:prstGeom prst="notchedRightArrow">
            <a:avLst>
              <a:gd name="adj1" fmla="val 50000"/>
              <a:gd name="adj2" fmla="val 85976"/>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endParaRPr lang="zh-CN" altLang="en-US" sz="1800" b="0"/>
          </a:p>
        </p:txBody>
      </p:sp>
      <p:sp>
        <p:nvSpPr>
          <p:cNvPr id="15369" name="Rectangle 12"/>
          <p:cNvSpPr>
            <a:spLocks noChangeArrowheads="1"/>
          </p:cNvSpPr>
          <p:nvPr/>
        </p:nvSpPr>
        <p:spPr bwMode="auto">
          <a:xfrm>
            <a:off x="6468269" y="1610279"/>
            <a:ext cx="1655762" cy="939272"/>
          </a:xfrm>
          <a:prstGeom prst="rect">
            <a:avLst/>
          </a:prstGeom>
          <a:solidFill>
            <a:schemeClr val="bg1">
              <a:lumMod val="85000"/>
            </a:schemeClr>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defRPr/>
            </a:pPr>
            <a:r>
              <a:rPr lang="zh-CN" altLang="en-US" sz="1800" b="0" dirty="0" smtClean="0"/>
              <a:t>存储结构</a:t>
            </a:r>
            <a:endParaRPr lang="en-US" altLang="zh-CN" sz="1800" b="0" dirty="0" smtClean="0"/>
          </a:p>
          <a:p>
            <a:pPr algn="ctr">
              <a:defRPr/>
            </a:pPr>
            <a:r>
              <a:rPr lang="zh-CN" altLang="en-US" sz="1800" b="0" dirty="0" smtClean="0">
                <a:solidFill>
                  <a:srgbClr val="FF0000"/>
                </a:solidFill>
              </a:rPr>
              <a:t>（邻接矩阵或邻接表）</a:t>
            </a:r>
            <a:endParaRPr lang="en-US" altLang="zh-CN" sz="1800" b="0" dirty="0" smtClean="0">
              <a:solidFill>
                <a:srgbClr val="FF0000"/>
              </a:solidFill>
            </a:endParaRPr>
          </a:p>
        </p:txBody>
      </p:sp>
      <p:sp>
        <p:nvSpPr>
          <p:cNvPr id="15370" name="AutoShape 14"/>
          <p:cNvSpPr>
            <a:spLocks noChangeArrowheads="1"/>
          </p:cNvSpPr>
          <p:nvPr/>
        </p:nvSpPr>
        <p:spPr bwMode="auto">
          <a:xfrm>
            <a:off x="5141119" y="2299517"/>
            <a:ext cx="1173162" cy="257968"/>
          </a:xfrm>
          <a:prstGeom prst="notchedRightArrow">
            <a:avLst>
              <a:gd name="adj1" fmla="val 50000"/>
              <a:gd name="adj2" fmla="val 76813"/>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endParaRPr lang="zh-CN" altLang="en-US" sz="1800" b="0"/>
          </a:p>
        </p:txBody>
      </p:sp>
      <p:sp>
        <p:nvSpPr>
          <p:cNvPr id="15371" name="Rectangle 18"/>
          <p:cNvSpPr>
            <a:spLocks noChangeArrowheads="1"/>
          </p:cNvSpPr>
          <p:nvPr/>
        </p:nvSpPr>
        <p:spPr bwMode="auto">
          <a:xfrm>
            <a:off x="2258219" y="1866810"/>
            <a:ext cx="1589088" cy="1091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r>
              <a:rPr lang="zh-CN" altLang="en-US" sz="1800" b="0" dirty="0">
                <a:solidFill>
                  <a:srgbClr val="FF0066"/>
                </a:solidFill>
              </a:rPr>
              <a:t>数据抽象</a:t>
            </a:r>
            <a:endParaRPr lang="en-US" altLang="zh-CN" sz="1800" b="0" dirty="0">
              <a:solidFill>
                <a:srgbClr val="FF0066"/>
              </a:solidFill>
            </a:endParaRPr>
          </a:p>
          <a:p>
            <a:pPr algn="ctr"/>
            <a:endParaRPr lang="en-US" altLang="zh-CN" sz="1800" b="0" dirty="0" smtClean="0"/>
          </a:p>
          <a:p>
            <a:pPr algn="ctr"/>
            <a:endParaRPr lang="en-US" altLang="zh-CN" sz="1800" b="0" dirty="0"/>
          </a:p>
          <a:p>
            <a:pPr algn="ctr"/>
            <a:r>
              <a:rPr lang="zh-CN" altLang="en-US" sz="1800" b="0" dirty="0">
                <a:solidFill>
                  <a:srgbClr val="FF0066"/>
                </a:solidFill>
              </a:rPr>
              <a:t>问题抽象</a:t>
            </a:r>
            <a:endParaRPr lang="en-US" altLang="zh-CN" sz="1800" b="0" dirty="0">
              <a:solidFill>
                <a:srgbClr val="FF0066"/>
              </a:solidFill>
            </a:endParaRPr>
          </a:p>
        </p:txBody>
      </p:sp>
      <p:sp>
        <p:nvSpPr>
          <p:cNvPr id="15372" name="Rectangle 20"/>
          <p:cNvSpPr>
            <a:spLocks noChangeArrowheads="1"/>
          </p:cNvSpPr>
          <p:nvPr/>
        </p:nvSpPr>
        <p:spPr bwMode="auto">
          <a:xfrm>
            <a:off x="5328087" y="2001862"/>
            <a:ext cx="15652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r>
              <a:rPr lang="zh-CN" altLang="en-US" sz="1800" b="0" dirty="0">
                <a:solidFill>
                  <a:srgbClr val="FF0066"/>
                </a:solidFill>
              </a:rPr>
              <a:t>数据</a:t>
            </a:r>
            <a:r>
              <a:rPr lang="zh-CN" altLang="en-US" sz="1800" b="0" dirty="0" smtClean="0">
                <a:solidFill>
                  <a:srgbClr val="FF0066"/>
                </a:solidFill>
              </a:rPr>
              <a:t>表示</a:t>
            </a:r>
            <a:endParaRPr lang="en-US" altLang="zh-CN" sz="1800" b="0" dirty="0" smtClean="0">
              <a:solidFill>
                <a:srgbClr val="FF0066"/>
              </a:solidFill>
            </a:endParaRPr>
          </a:p>
          <a:p>
            <a:endParaRPr lang="en-US" altLang="zh-CN" sz="1800" b="0" dirty="0">
              <a:solidFill>
                <a:srgbClr val="FF0066"/>
              </a:solidFill>
            </a:endParaRPr>
          </a:p>
          <a:p>
            <a:endParaRPr lang="en-US" altLang="zh-CN" sz="1800" b="0" dirty="0">
              <a:solidFill>
                <a:srgbClr val="FF0066"/>
              </a:solidFill>
            </a:endParaRPr>
          </a:p>
          <a:p>
            <a:r>
              <a:rPr lang="zh-CN" altLang="en-US" sz="1800" b="0" dirty="0">
                <a:solidFill>
                  <a:srgbClr val="FF0066"/>
                </a:solidFill>
              </a:rPr>
              <a:t>算法抽象</a:t>
            </a:r>
            <a:endParaRPr lang="en-US" altLang="zh-CN" sz="1800" b="0" dirty="0">
              <a:solidFill>
                <a:srgbClr val="FF0066"/>
              </a:solidFill>
            </a:endParaRPr>
          </a:p>
        </p:txBody>
      </p:sp>
      <p:sp>
        <p:nvSpPr>
          <p:cNvPr id="15373" name="AutoShape 14"/>
          <p:cNvSpPr>
            <a:spLocks noChangeArrowheads="1"/>
          </p:cNvSpPr>
          <p:nvPr/>
        </p:nvSpPr>
        <p:spPr bwMode="auto">
          <a:xfrm rot="5400000">
            <a:off x="6764083" y="3827664"/>
            <a:ext cx="870458" cy="309563"/>
          </a:xfrm>
          <a:prstGeom prst="notchedRightArrow">
            <a:avLst>
              <a:gd name="adj1" fmla="val 50000"/>
              <a:gd name="adj2" fmla="val 76916"/>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endParaRPr lang="zh-CN" altLang="en-US" sz="1800" b="0"/>
          </a:p>
        </p:txBody>
      </p:sp>
      <p:sp>
        <p:nvSpPr>
          <p:cNvPr id="15374" name="Rectangle 13"/>
          <p:cNvSpPr>
            <a:spLocks noChangeArrowheads="1"/>
          </p:cNvSpPr>
          <p:nvPr/>
        </p:nvSpPr>
        <p:spPr bwMode="auto">
          <a:xfrm>
            <a:off x="6528393" y="4431075"/>
            <a:ext cx="1454150" cy="707761"/>
          </a:xfrm>
          <a:prstGeom prst="rect">
            <a:avLst/>
          </a:prstGeom>
          <a:solidFill>
            <a:srgbClr val="FFFF99"/>
          </a:solidFill>
          <a:ln w="25400">
            <a:solidFill>
              <a:srgbClr val="00009A"/>
            </a:solidFill>
            <a:miter lim="800000"/>
          </a:ln>
        </p:spPr>
        <p:txBody>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pPr algn="ctr">
              <a:lnSpc>
                <a:spcPct val="200000"/>
              </a:lnSpc>
              <a:spcBef>
                <a:spcPts val="1200"/>
              </a:spcBef>
            </a:pPr>
            <a:r>
              <a:rPr lang="zh-CN" altLang="en-US" sz="1800" b="0" smtClean="0"/>
              <a:t>应用程序</a:t>
            </a:r>
            <a:endParaRPr lang="en-US" altLang="zh-CN" sz="1800" b="0"/>
          </a:p>
        </p:txBody>
      </p:sp>
      <p:sp>
        <p:nvSpPr>
          <p:cNvPr id="15375" name="Rectangle 24"/>
          <p:cNvSpPr>
            <a:spLocks noChangeArrowheads="1"/>
          </p:cNvSpPr>
          <p:nvPr/>
        </p:nvSpPr>
        <p:spPr bwMode="auto">
          <a:xfrm>
            <a:off x="6233118" y="3757602"/>
            <a:ext cx="1022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r>
              <a:rPr lang="zh-CN" altLang="en-US" sz="1800" b="0" dirty="0">
                <a:solidFill>
                  <a:srgbClr val="FF0066"/>
                </a:solidFill>
              </a:rPr>
              <a:t>编程</a:t>
            </a:r>
            <a:endParaRPr lang="en-US" altLang="zh-CN" sz="1800" b="0" dirty="0">
              <a:solidFill>
                <a:srgbClr val="FF0066"/>
              </a:solidFill>
            </a:endParaRPr>
          </a:p>
          <a:p>
            <a:r>
              <a:rPr lang="zh-CN" altLang="en-US" sz="1800" b="0" dirty="0">
                <a:solidFill>
                  <a:srgbClr val="FF0066"/>
                </a:solidFill>
              </a:rPr>
              <a:t>调试</a:t>
            </a:r>
            <a:endParaRPr lang="en-US" altLang="zh-CN" sz="1800" b="0" dirty="0">
              <a:solidFill>
                <a:srgbClr val="FF0066"/>
              </a:solidFill>
            </a:endParaRPr>
          </a:p>
        </p:txBody>
      </p:sp>
      <p:sp>
        <p:nvSpPr>
          <p:cNvPr id="5" name="Rectangle 4"/>
          <p:cNvSpPr/>
          <p:nvPr/>
        </p:nvSpPr>
        <p:spPr bwMode="auto">
          <a:xfrm>
            <a:off x="562771" y="545736"/>
            <a:ext cx="4578351" cy="3389314"/>
          </a:xfrm>
          <a:prstGeom prst="rect">
            <a:avLst/>
          </a:prstGeom>
          <a:noFill/>
          <a:ln w="38100" cap="flat" cmpd="sng" algn="ctr">
            <a:solidFill>
              <a:srgbClr val="008000"/>
            </a:solidFill>
            <a:prstDash val="dash"/>
            <a:round/>
            <a:headEnd type="none" w="med" len="med"/>
            <a:tailEnd type="none" w="med" len="med"/>
          </a:ln>
          <a:effectLst/>
        </p:spPr>
        <p:txBody>
          <a:bodyPr wrap="none"/>
          <a:lstStyle/>
          <a:p>
            <a:pPr>
              <a:defRPr/>
            </a:pPr>
            <a:endParaRPr lang="zh-CN" altLang="en-US">
              <a:solidFill>
                <a:srgbClr val="000000"/>
              </a:solidFill>
              <a:effectLst>
                <a:outerShdw blurRad="38100" dist="38100" dir="2700000" algn="tl">
                  <a:srgbClr val="000000">
                    <a:alpha val="43137"/>
                  </a:srgbClr>
                </a:outerShdw>
              </a:effectLst>
            </a:endParaRPr>
          </a:p>
        </p:txBody>
      </p:sp>
      <p:sp>
        <p:nvSpPr>
          <p:cNvPr id="6" name="TextBox 5"/>
          <p:cNvSpPr txBox="1">
            <a:spLocks noChangeArrowheads="1"/>
          </p:cNvSpPr>
          <p:nvPr/>
        </p:nvSpPr>
        <p:spPr bwMode="auto">
          <a:xfrm>
            <a:off x="696689" y="3547214"/>
            <a:ext cx="15792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r>
              <a:rPr lang="zh-CN" altLang="en-US" sz="1800" dirty="0"/>
              <a:t>与计算机无关</a:t>
            </a:r>
          </a:p>
        </p:txBody>
      </p:sp>
      <p:sp>
        <p:nvSpPr>
          <p:cNvPr id="21" name="Rectangle 20"/>
          <p:cNvSpPr/>
          <p:nvPr/>
        </p:nvSpPr>
        <p:spPr bwMode="auto">
          <a:xfrm>
            <a:off x="3551441" y="337220"/>
            <a:ext cx="4811712" cy="3349494"/>
          </a:xfrm>
          <a:prstGeom prst="rect">
            <a:avLst/>
          </a:prstGeom>
          <a:noFill/>
          <a:ln w="38100" cap="flat" cmpd="sng" algn="ctr">
            <a:solidFill>
              <a:srgbClr val="FF0066"/>
            </a:solidFill>
            <a:prstDash val="dashDot"/>
            <a:round/>
            <a:headEnd type="none" w="med" len="med"/>
            <a:tailEnd type="none" w="med" len="med"/>
          </a:ln>
          <a:effectLst/>
        </p:spPr>
        <p:txBody>
          <a:bodyPr wrap="none"/>
          <a:lstStyle/>
          <a:p>
            <a:pPr>
              <a:defRPr/>
            </a:pPr>
            <a:endParaRPr lang="zh-CN" altLang="en-US">
              <a:solidFill>
                <a:srgbClr val="000000"/>
              </a:solidFill>
              <a:effectLst>
                <a:outerShdw blurRad="38100" dist="38100" dir="2700000" algn="tl">
                  <a:srgbClr val="000000">
                    <a:alpha val="43137"/>
                  </a:srgbClr>
                </a:outerShdw>
              </a:effectLst>
            </a:endParaRPr>
          </a:p>
        </p:txBody>
      </p:sp>
      <p:sp>
        <p:nvSpPr>
          <p:cNvPr id="7" name="TextBox 6"/>
          <p:cNvSpPr txBox="1">
            <a:spLocks noChangeArrowheads="1"/>
          </p:cNvSpPr>
          <p:nvPr/>
        </p:nvSpPr>
        <p:spPr bwMode="auto">
          <a:xfrm>
            <a:off x="6112022" y="897605"/>
            <a:ext cx="15792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sz="2800" b="1">
                <a:solidFill>
                  <a:srgbClr val="0000FF"/>
                </a:solidFill>
                <a:latin typeface="Times New Roman" panose="02020603050405020304" pitchFamily="18" charset="0"/>
                <a:ea typeface="宋体" panose="02010600030101010101" pitchFamily="2" charset="-122"/>
              </a:defRPr>
            </a:lvl1pPr>
            <a:lvl2pPr marL="742950" indent="-285750">
              <a:defRPr kumimoji="1" sz="2800" b="1">
                <a:solidFill>
                  <a:srgbClr val="0000FF"/>
                </a:solidFill>
                <a:latin typeface="Times New Roman" panose="02020603050405020304" pitchFamily="18" charset="0"/>
                <a:ea typeface="宋体" panose="02010600030101010101" pitchFamily="2" charset="-122"/>
              </a:defRPr>
            </a:lvl2pPr>
            <a:lvl3pPr marL="1143000" indent="-228600">
              <a:defRPr kumimoji="1" sz="2800" b="1">
                <a:solidFill>
                  <a:srgbClr val="0000FF"/>
                </a:solidFill>
                <a:latin typeface="Times New Roman" panose="02020603050405020304" pitchFamily="18" charset="0"/>
                <a:ea typeface="宋体" panose="02010600030101010101" pitchFamily="2" charset="-122"/>
              </a:defRPr>
            </a:lvl3pPr>
            <a:lvl4pPr marL="1600200" indent="-228600">
              <a:defRPr kumimoji="1" sz="2800" b="1">
                <a:solidFill>
                  <a:srgbClr val="0000FF"/>
                </a:solidFill>
                <a:latin typeface="Times New Roman" panose="02020603050405020304" pitchFamily="18" charset="0"/>
                <a:ea typeface="宋体" panose="02010600030101010101" pitchFamily="2" charset="-122"/>
              </a:defRPr>
            </a:lvl4pPr>
            <a:lvl5pPr marL="2057400" indent="-228600">
              <a:defRPr kumimoji="1" sz="2800" b="1">
                <a:solidFill>
                  <a:srgbClr val="0000FF"/>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800" b="1">
                <a:solidFill>
                  <a:srgbClr val="0000FF"/>
                </a:solidFill>
                <a:latin typeface="Times New Roman" panose="02020603050405020304" pitchFamily="18" charset="0"/>
                <a:ea typeface="宋体" panose="02010600030101010101" pitchFamily="2" charset="-122"/>
              </a:defRPr>
            </a:lvl9pPr>
          </a:lstStyle>
          <a:p>
            <a:r>
              <a:rPr lang="zh-CN" altLang="en-US" sz="1800" dirty="0" smtClean="0">
                <a:solidFill>
                  <a:srgbClr val="FF0000"/>
                </a:solidFill>
              </a:rPr>
              <a:t>数据结构课程</a:t>
            </a:r>
            <a:endParaRPr lang="en-US" altLang="zh-CN" sz="1800" dirty="0" smtClean="0">
              <a:solidFill>
                <a:srgbClr val="FF0000"/>
              </a:solidFill>
            </a:endParaRPr>
          </a:p>
          <a:p>
            <a:r>
              <a:rPr lang="zh-CN" altLang="en-US" sz="1800" dirty="0" smtClean="0">
                <a:solidFill>
                  <a:srgbClr val="FF0000"/>
                </a:solidFill>
              </a:rPr>
              <a:t>研究</a:t>
            </a:r>
            <a:r>
              <a:rPr lang="zh-CN" altLang="en-US" sz="1800" dirty="0">
                <a:solidFill>
                  <a:srgbClr val="FF0000"/>
                </a:solidFill>
              </a:rPr>
              <a:t>内容</a:t>
            </a:r>
          </a:p>
        </p:txBody>
      </p:sp>
      <p:sp>
        <p:nvSpPr>
          <p:cNvPr id="20" name="Oval Callout 1"/>
          <p:cNvSpPr/>
          <p:nvPr/>
        </p:nvSpPr>
        <p:spPr bwMode="auto">
          <a:xfrm>
            <a:off x="3338941" y="3916546"/>
            <a:ext cx="1852613" cy="855009"/>
          </a:xfrm>
          <a:prstGeom prst="wedgeEllipseCallout">
            <a:avLst>
              <a:gd name="adj1" fmla="val 21762"/>
              <a:gd name="adj2" fmla="val -105159"/>
            </a:avLst>
          </a:prstGeom>
          <a:solidFill>
            <a:schemeClr val="accent1"/>
          </a:solidFill>
          <a:ln w="9525" cap="flat" cmpd="sng" algn="ctr">
            <a:solidFill>
              <a:schemeClr val="tx1"/>
            </a:solidFill>
            <a:prstDash val="solid"/>
            <a:round/>
            <a:headEnd type="none" w="med" len="med"/>
            <a:tailEnd type="none" w="med" len="med"/>
          </a:ln>
          <a:effectLst/>
        </p:spPr>
        <p:txBody>
          <a:bodyPr wrap="none"/>
          <a:lstStyle/>
          <a:p>
            <a:pPr algn="ctr">
              <a:defRPr/>
            </a:pPr>
            <a:r>
              <a:rPr lang="zh-CN" altLang="en-US" u="sng">
                <a:solidFill>
                  <a:srgbClr val="000000"/>
                </a:solidFill>
                <a:effectLst>
                  <a:outerShdw blurRad="38100" dist="38100" dir="2700000" algn="tl">
                    <a:srgbClr val="000000">
                      <a:alpha val="43137"/>
                    </a:srgbClr>
                  </a:outerShdw>
                </a:effectLst>
                <a:ea typeface="宋体" panose="02010600030101010101" pitchFamily="2" charset="-122"/>
              </a:rPr>
              <a:t>抽象数据</a:t>
            </a:r>
          </a:p>
          <a:p>
            <a:pPr algn="ctr">
              <a:defRPr/>
            </a:pPr>
            <a:r>
              <a:rPr lang="zh-CN" altLang="en-US" u="sng">
                <a:solidFill>
                  <a:srgbClr val="000000"/>
                </a:solidFill>
                <a:effectLst>
                  <a:outerShdw blurRad="38100" dist="38100" dir="2700000" algn="tl">
                    <a:srgbClr val="000000">
                      <a:alpha val="43137"/>
                    </a:srgbClr>
                  </a:outerShdw>
                </a:effectLst>
                <a:ea typeface="宋体" panose="02010600030101010101" pitchFamily="2" charset="-122"/>
              </a:rPr>
              <a:t>类型</a:t>
            </a:r>
            <a:endParaRPr lang="zh-CN" altLang="en-US" u="sng" dirty="0">
              <a:solidFill>
                <a:srgbClr val="000000"/>
              </a:solidFill>
              <a:effectLst>
                <a:outerShdw blurRad="38100" dist="38100" dir="2700000" algn="tl">
                  <a:srgbClr val="000000">
                    <a:alpha val="43137"/>
                  </a:srgbClr>
                </a:outerShdw>
              </a:effectLst>
              <a:ea typeface="宋体" panose="02010600030101010101" pitchFamily="2" charset="-122"/>
            </a:endParaRPr>
          </a:p>
        </p:txBody>
      </p:sp>
    </p:spTree>
    <p:extLst>
      <p:ext uri="{BB962C8B-B14F-4D97-AF65-F5344CB8AC3E}">
        <p14:creationId xmlns:p14="http://schemas.microsoft.com/office/powerpoint/2010/main" val="109945327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36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37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36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36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37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37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36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36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37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374"/>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537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4" grpId="0" animBg="1"/>
      <p:bldP spid="15365" grpId="0" animBg="1"/>
      <p:bldP spid="15366" grpId="0" animBg="1"/>
      <p:bldP spid="15367" grpId="0" animBg="1"/>
      <p:bldP spid="15368" grpId="0" animBg="1"/>
      <p:bldP spid="15369" grpId="0" animBg="1"/>
      <p:bldP spid="15370" grpId="0" animBg="1"/>
      <p:bldP spid="15371" grpId="0"/>
      <p:bldP spid="15372" grpId="0"/>
      <p:bldP spid="15373" grpId="0" animBg="1"/>
      <p:bldP spid="15374" grpId="0" animBg="1"/>
      <p:bldP spid="15375" grpId="0"/>
      <p:bldP spid="5" grpId="0" animBg="1"/>
      <p:bldP spid="6" grpId="0"/>
      <p:bldP spid="21" grpId="0" animBg="1"/>
      <p:bldP spid="7"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2"/>
          <p:cNvSpPr>
            <a:spLocks noChangeArrowheads="1"/>
          </p:cNvSpPr>
          <p:nvPr/>
        </p:nvSpPr>
        <p:spPr bwMode="auto">
          <a:xfrm>
            <a:off x="737575" y="1057011"/>
            <a:ext cx="7272338" cy="3937000"/>
          </a:xfrm>
          <a:prstGeom prst="rect">
            <a:avLst/>
          </a:prstGeom>
          <a:noFill/>
          <a:ln w="9525">
            <a:noFill/>
            <a:miter lim="800000"/>
          </a:ln>
        </p:spPr>
        <p:txBody>
          <a:bodyPr/>
          <a:lstStyle/>
          <a:p>
            <a:pPr eaLnBrk="1" hangingPunct="1">
              <a:lnSpc>
                <a:spcPct val="140000"/>
              </a:lnSpc>
              <a:defRPr/>
            </a:pPr>
            <a:endParaRPr lang="zh-CN" altLang="en-US" sz="3600" dirty="0">
              <a:solidFill>
                <a:schemeClr val="tx1"/>
              </a:solidFill>
              <a:latin typeface="隶书" pitchFamily="49" charset="-122"/>
              <a:ea typeface="隶书" pitchFamily="49" charset="-122"/>
            </a:endParaRPr>
          </a:p>
        </p:txBody>
      </p:sp>
      <p:sp>
        <p:nvSpPr>
          <p:cNvPr id="3" name="文本占位符 2"/>
          <p:cNvSpPr>
            <a:spLocks noGrp="1"/>
          </p:cNvSpPr>
          <p:nvPr>
            <p:ph type="body" sz="quarter" idx="10"/>
          </p:nvPr>
        </p:nvSpPr>
        <p:spPr/>
        <p:txBody>
          <a:bodyPr/>
          <a:lstStyle/>
          <a:p>
            <a:r>
              <a:rPr lang="zh-CN" altLang="en-US" sz="2400" dirty="0" smtClean="0"/>
              <a:t>在于</a:t>
            </a:r>
            <a:r>
              <a:rPr lang="zh-CN" altLang="en-US" sz="2400" dirty="0"/>
              <a:t>解决两个主要问题</a:t>
            </a:r>
            <a:r>
              <a:rPr lang="zh-CN" altLang="en-US" sz="2400" dirty="0" smtClean="0"/>
              <a:t>：</a:t>
            </a:r>
            <a:endParaRPr lang="en-US" altLang="zh-CN" sz="2400" dirty="0" smtClean="0"/>
          </a:p>
          <a:p>
            <a:pPr lvl="1"/>
            <a:r>
              <a:rPr lang="zh-CN" altLang="en-US" dirty="0" smtClean="0"/>
              <a:t>根据</a:t>
            </a:r>
            <a:r>
              <a:rPr lang="zh-CN" altLang="en-US" dirty="0"/>
              <a:t>实际问题选择一种好的数据结构</a:t>
            </a:r>
            <a:r>
              <a:rPr lang="zh-CN" altLang="en-US" dirty="0" smtClean="0"/>
              <a:t>；</a:t>
            </a:r>
            <a:endParaRPr lang="en-US" altLang="zh-CN" dirty="0" smtClean="0"/>
          </a:p>
          <a:p>
            <a:pPr lvl="1"/>
            <a:r>
              <a:rPr lang="zh-CN" altLang="en-US" dirty="0" smtClean="0"/>
              <a:t>设计</a:t>
            </a:r>
            <a:r>
              <a:rPr lang="zh-CN" altLang="en-US" dirty="0"/>
              <a:t>一个好的算法</a:t>
            </a:r>
            <a:r>
              <a:rPr lang="zh-CN" altLang="en-US" dirty="0" smtClean="0"/>
              <a:t>，好的</a:t>
            </a:r>
            <a:r>
              <a:rPr lang="zh-CN" altLang="en-US" dirty="0">
                <a:solidFill>
                  <a:srgbClr val="FF0000"/>
                </a:solidFill>
              </a:rPr>
              <a:t>算法</a:t>
            </a:r>
            <a:r>
              <a:rPr lang="zh-CN" altLang="en-US" dirty="0"/>
              <a:t>在很大程度上</a:t>
            </a:r>
            <a:r>
              <a:rPr lang="zh-CN" altLang="en-US" dirty="0">
                <a:solidFill>
                  <a:srgbClr val="FF0000"/>
                </a:solidFill>
              </a:rPr>
              <a:t>取决于</a:t>
            </a:r>
            <a:r>
              <a:rPr lang="zh-CN" altLang="en-US" dirty="0"/>
              <a:t>描述实际问题的</a:t>
            </a:r>
            <a:r>
              <a:rPr lang="zh-CN" altLang="en-US" dirty="0">
                <a:solidFill>
                  <a:srgbClr val="FF0000"/>
                </a:solidFill>
              </a:rPr>
              <a:t>数据结构</a:t>
            </a:r>
            <a:r>
              <a:rPr lang="zh-CN" altLang="en-US" dirty="0" smtClean="0"/>
              <a:t>。</a:t>
            </a:r>
            <a:endParaRPr lang="en-US" altLang="zh-CN" dirty="0" smtClean="0"/>
          </a:p>
          <a:p>
            <a:pPr>
              <a:spcBef>
                <a:spcPct val="0"/>
              </a:spcBef>
            </a:pPr>
            <a:r>
              <a:rPr lang="en-US" altLang="zh-CN" sz="2400" dirty="0" smtClean="0">
                <a:ea typeface="楷体_GB2312" pitchFamily="49" charset="-122"/>
              </a:rPr>
              <a:t>Programs </a:t>
            </a:r>
            <a:r>
              <a:rPr lang="en-US" altLang="zh-CN" sz="2400" dirty="0">
                <a:ea typeface="楷体_GB2312" pitchFamily="49" charset="-122"/>
              </a:rPr>
              <a:t>=Algorithm+ Data </a:t>
            </a:r>
            <a:r>
              <a:rPr lang="en-US" altLang="zh-CN" sz="2400" dirty="0" smtClean="0">
                <a:ea typeface="楷体_GB2312" pitchFamily="49" charset="-122"/>
              </a:rPr>
              <a:t>Structures</a:t>
            </a:r>
          </a:p>
          <a:p>
            <a:pPr marL="0" indent="0">
              <a:spcBef>
                <a:spcPct val="0"/>
              </a:spcBef>
              <a:buNone/>
            </a:pPr>
            <a:r>
              <a:rPr lang="zh-CN" altLang="en-US" sz="2400" dirty="0" smtClean="0"/>
              <a:t>      （程序</a:t>
            </a:r>
            <a:r>
              <a:rPr lang="en-US" altLang="zh-CN" sz="2400" dirty="0" smtClean="0"/>
              <a:t>=</a:t>
            </a:r>
            <a:r>
              <a:rPr lang="zh-CN" altLang="en-US" sz="2400" dirty="0"/>
              <a:t>算  </a:t>
            </a:r>
            <a:r>
              <a:rPr lang="zh-CN" altLang="en-US" sz="2400" dirty="0" smtClean="0"/>
              <a:t>法</a:t>
            </a:r>
            <a:r>
              <a:rPr lang="en-US" altLang="zh-CN" sz="2400" dirty="0"/>
              <a:t>+</a:t>
            </a:r>
            <a:r>
              <a:rPr lang="zh-CN" altLang="en-US" sz="2400" dirty="0" smtClean="0"/>
              <a:t>数 </a:t>
            </a:r>
            <a:r>
              <a:rPr lang="zh-CN" altLang="en-US" sz="2400" dirty="0"/>
              <a:t>据 结 构  </a:t>
            </a:r>
            <a:r>
              <a:rPr lang="zh-CN" altLang="en-US" sz="2400" dirty="0" smtClean="0"/>
              <a:t>）</a:t>
            </a:r>
            <a:endParaRPr lang="en-US" altLang="zh-CN" sz="2400" dirty="0"/>
          </a:p>
          <a:p>
            <a:pPr lvl="1"/>
            <a:r>
              <a:rPr lang="en-US" altLang="zh-CN" b="0" dirty="0">
                <a:solidFill>
                  <a:srgbClr val="000066"/>
                </a:solidFill>
                <a:ea typeface="楷体_GB2312" pitchFamily="49" charset="-122"/>
              </a:rPr>
              <a:t>	</a:t>
            </a:r>
            <a:r>
              <a:rPr lang="zh-CN" altLang="en-US" dirty="0" smtClean="0">
                <a:solidFill>
                  <a:srgbClr val="FF0000"/>
                </a:solidFill>
              </a:rPr>
              <a:t>数据结构</a:t>
            </a:r>
            <a:r>
              <a:rPr lang="zh-CN" altLang="en-US" dirty="0"/>
              <a:t>：</a:t>
            </a:r>
            <a:r>
              <a:rPr lang="zh-CN" altLang="en-US" dirty="0" smtClean="0"/>
              <a:t>问题</a:t>
            </a:r>
            <a:r>
              <a:rPr lang="zh-CN" altLang="en-US" dirty="0"/>
              <a:t>的数学模型，它反映</a:t>
            </a:r>
            <a:r>
              <a:rPr lang="zh-CN" altLang="en-US" dirty="0" smtClean="0"/>
              <a:t>数据元素之间</a:t>
            </a:r>
            <a:r>
              <a:rPr lang="zh-CN" altLang="en-US" dirty="0"/>
              <a:t>关系。</a:t>
            </a:r>
            <a:endParaRPr lang="en-US" altLang="zh-CN" dirty="0"/>
          </a:p>
          <a:p>
            <a:pPr lvl="1"/>
            <a:r>
              <a:rPr lang="en-US" altLang="zh-CN" dirty="0"/>
              <a:t>	</a:t>
            </a:r>
            <a:r>
              <a:rPr lang="zh-CN" altLang="en-US" dirty="0">
                <a:solidFill>
                  <a:srgbClr val="FF0000"/>
                </a:solidFill>
              </a:rPr>
              <a:t>算    </a:t>
            </a:r>
            <a:r>
              <a:rPr lang="zh-CN" altLang="en-US" smtClean="0">
                <a:solidFill>
                  <a:srgbClr val="FF0000"/>
                </a:solidFill>
              </a:rPr>
              <a:t>法</a:t>
            </a:r>
            <a:r>
              <a:rPr lang="zh-CN" altLang="en-US" smtClean="0"/>
              <a:t>：解决问题</a:t>
            </a:r>
            <a:r>
              <a:rPr lang="zh-CN" altLang="en-US"/>
              <a:t>的</a:t>
            </a:r>
            <a:r>
              <a:rPr lang="zh-CN" altLang="en-US" smtClean="0"/>
              <a:t>策略、步骤</a:t>
            </a:r>
            <a:endParaRPr lang="zh-CN" altLang="en-US" dirty="0"/>
          </a:p>
          <a:p>
            <a:pPr>
              <a:spcBef>
                <a:spcPct val="0"/>
              </a:spcBef>
              <a:buNone/>
            </a:pPr>
            <a:endParaRPr lang="zh-CN" altLang="en-US" b="0" dirty="0">
              <a:latin typeface="楷体_GB2312" pitchFamily="49" charset="-122"/>
              <a:ea typeface="楷体_GB2312" pitchFamily="49" charset="-122"/>
            </a:endParaRPr>
          </a:p>
          <a:p>
            <a:pPr>
              <a:spcBef>
                <a:spcPct val="0"/>
              </a:spcBef>
              <a:buNone/>
            </a:pPr>
            <a:endParaRPr lang="zh-CN" altLang="en-US" b="0" dirty="0">
              <a:solidFill>
                <a:srgbClr val="000066"/>
              </a:solidFill>
              <a:ea typeface="楷体_GB2312" pitchFamily="49" charset="-122"/>
            </a:endParaRPr>
          </a:p>
          <a:p>
            <a:endParaRPr lang="zh-CN" altLang="en-US" dirty="0"/>
          </a:p>
        </p:txBody>
      </p:sp>
      <p:sp>
        <p:nvSpPr>
          <p:cNvPr id="2" name="标题 1"/>
          <p:cNvSpPr>
            <a:spLocks noGrp="1"/>
          </p:cNvSpPr>
          <p:nvPr>
            <p:ph type="title"/>
          </p:nvPr>
        </p:nvSpPr>
        <p:spPr>
          <a:xfrm>
            <a:off x="1115616" y="265212"/>
            <a:ext cx="7676104" cy="540314"/>
          </a:xfrm>
        </p:spPr>
        <p:txBody>
          <a:bodyPr>
            <a:normAutofit fontScale="90000"/>
          </a:bodyPr>
          <a:lstStyle/>
          <a:p>
            <a:r>
              <a:rPr lang="zh-CN" altLang="en-US" dirty="0"/>
              <a:t>程序设计的实质</a:t>
            </a:r>
          </a:p>
        </p:txBody>
      </p:sp>
    </p:spTree>
    <p:extLst>
      <p:ext uri="{BB962C8B-B14F-4D97-AF65-F5344CB8AC3E}">
        <p14:creationId xmlns:p14="http://schemas.microsoft.com/office/powerpoint/2010/main" val="27613287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a:bodyPr>
          <a:lstStyle/>
          <a:p>
            <a:r>
              <a:rPr lang="en-US" altLang="zh-CN" sz="2400" smtClean="0"/>
              <a:t>1</a:t>
            </a:r>
            <a:r>
              <a:rPr lang="en-US" altLang="zh-CN" sz="2400" dirty="0"/>
              <a:t>.</a:t>
            </a:r>
            <a:r>
              <a:rPr lang="zh-CN" altLang="en-US" sz="2400" dirty="0"/>
              <a:t>确定求解问题的</a:t>
            </a:r>
            <a:r>
              <a:rPr lang="zh-CN" altLang="en-US" sz="2400" dirty="0" smtClean="0"/>
              <a:t>数学模型 （逻辑结构</a:t>
            </a:r>
            <a:r>
              <a:rPr lang="zh-CN" altLang="en-US" sz="2400" dirty="0"/>
              <a:t>）</a:t>
            </a:r>
            <a:r>
              <a:rPr lang="zh-CN" altLang="en-US" sz="2400" dirty="0" smtClean="0"/>
              <a:t>；</a:t>
            </a:r>
            <a:endParaRPr lang="en-US" altLang="zh-CN" sz="2400" dirty="0" smtClean="0"/>
          </a:p>
          <a:p>
            <a:r>
              <a:rPr lang="en-US" altLang="zh-CN" sz="2400" dirty="0" smtClean="0"/>
              <a:t>2</a:t>
            </a:r>
            <a:r>
              <a:rPr lang="en-US" altLang="zh-CN" sz="2400" dirty="0"/>
              <a:t>.</a:t>
            </a:r>
            <a:r>
              <a:rPr lang="zh-CN" altLang="en-US" sz="2400" dirty="0"/>
              <a:t>确定存储结构；</a:t>
            </a:r>
          </a:p>
          <a:p>
            <a:r>
              <a:rPr lang="en-US" altLang="zh-CN" sz="2400" dirty="0" smtClean="0"/>
              <a:t>3</a:t>
            </a:r>
            <a:r>
              <a:rPr lang="en-US" altLang="zh-CN" sz="2400" dirty="0"/>
              <a:t>.</a:t>
            </a:r>
            <a:r>
              <a:rPr lang="zh-CN" altLang="en-US" sz="2400" dirty="0"/>
              <a:t>设计算法；</a:t>
            </a:r>
          </a:p>
          <a:p>
            <a:r>
              <a:rPr lang="en-US" altLang="zh-CN" sz="2400" dirty="0" smtClean="0"/>
              <a:t>4.</a:t>
            </a:r>
            <a:r>
              <a:rPr lang="zh-CN" altLang="en-US" sz="2400" dirty="0"/>
              <a:t>性能分析与</a:t>
            </a:r>
            <a:r>
              <a:rPr lang="zh-CN" altLang="en-US" sz="2400" dirty="0" smtClean="0"/>
              <a:t>改进；</a:t>
            </a:r>
            <a:endParaRPr lang="zh-CN" altLang="en-US" sz="2400" dirty="0"/>
          </a:p>
          <a:p>
            <a:r>
              <a:rPr lang="en-US" altLang="zh-CN" sz="2400" dirty="0" smtClean="0"/>
              <a:t>5.</a:t>
            </a:r>
            <a:r>
              <a:rPr lang="zh-CN" altLang="en-US" sz="2400" dirty="0" smtClean="0"/>
              <a:t>编程、调试、测试</a:t>
            </a:r>
            <a:endParaRPr lang="en-US" altLang="zh-CN" sz="2400" dirty="0" smtClean="0"/>
          </a:p>
          <a:p>
            <a:endParaRPr lang="zh-CN" altLang="en-US" sz="2400" dirty="0"/>
          </a:p>
        </p:txBody>
      </p:sp>
      <p:sp>
        <p:nvSpPr>
          <p:cNvPr id="2" name="标题 1"/>
          <p:cNvSpPr>
            <a:spLocks noGrp="1"/>
          </p:cNvSpPr>
          <p:nvPr>
            <p:ph type="title"/>
          </p:nvPr>
        </p:nvSpPr>
        <p:spPr/>
        <p:txBody>
          <a:bodyPr>
            <a:normAutofit fontScale="90000"/>
          </a:bodyPr>
          <a:lstStyle/>
          <a:p>
            <a:r>
              <a:rPr lang="zh-CN" altLang="en-US" dirty="0" smtClean="0"/>
              <a:t>程序设计的</a:t>
            </a:r>
            <a:r>
              <a:rPr lang="zh-CN" altLang="en-US" dirty="0"/>
              <a:t>主要</a:t>
            </a:r>
            <a:r>
              <a:rPr lang="zh-CN" altLang="en-US" dirty="0" smtClean="0"/>
              <a:t>步骤</a:t>
            </a:r>
            <a:endParaRPr lang="zh-CN" altLang="en-US" dirty="0"/>
          </a:p>
        </p:txBody>
      </p:sp>
    </p:spTree>
    <p:extLst>
      <p:ext uri="{BB962C8B-B14F-4D97-AF65-F5344CB8AC3E}">
        <p14:creationId xmlns:p14="http://schemas.microsoft.com/office/powerpoint/2010/main" val="1649444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043608" y="193204"/>
            <a:ext cx="7676104" cy="540314"/>
          </a:xfrm>
        </p:spPr>
        <p:txBody>
          <a:bodyPr>
            <a:normAutofit fontScale="90000"/>
          </a:bodyPr>
          <a:lstStyle/>
          <a:p>
            <a:r>
              <a:rPr lang="zh-CN" altLang="en-US" dirty="0" smtClean="0"/>
              <a:t>课程内容</a:t>
            </a:r>
            <a:endParaRPr lang="zh-CN" altLang="en-US" dirty="0"/>
          </a:p>
        </p:txBody>
      </p:sp>
      <p:graphicFrame>
        <p:nvGraphicFramePr>
          <p:cNvPr id="4" name="Group 30"/>
          <p:cNvGraphicFramePr>
            <a:graphicFrameLocks noGrp="1"/>
          </p:cNvGraphicFramePr>
          <p:nvPr>
            <p:extLst>
              <p:ext uri="{D42A27DB-BD31-4B8C-83A1-F6EECF244321}">
                <p14:modId xmlns:p14="http://schemas.microsoft.com/office/powerpoint/2010/main" val="3557188914"/>
              </p:ext>
            </p:extLst>
          </p:nvPr>
        </p:nvGraphicFramePr>
        <p:xfrm>
          <a:off x="388836" y="1273324"/>
          <a:ext cx="5076564" cy="3302884"/>
        </p:xfrm>
        <a:graphic>
          <a:graphicData uri="http://schemas.openxmlformats.org/drawingml/2006/table">
            <a:tbl>
              <a:tblPr/>
              <a:tblGrid>
                <a:gridCol w="1440160">
                  <a:extLst>
                    <a:ext uri="{9D8B030D-6E8A-4147-A177-3AD203B41FA5}">
                      <a16:colId xmlns:a16="http://schemas.microsoft.com/office/drawing/2014/main" val="20000"/>
                    </a:ext>
                  </a:extLst>
                </a:gridCol>
                <a:gridCol w="1872208">
                  <a:extLst>
                    <a:ext uri="{9D8B030D-6E8A-4147-A177-3AD203B41FA5}">
                      <a16:colId xmlns:a16="http://schemas.microsoft.com/office/drawing/2014/main" val="20001"/>
                    </a:ext>
                  </a:extLst>
                </a:gridCol>
                <a:gridCol w="1764196">
                  <a:extLst>
                    <a:ext uri="{9D8B030D-6E8A-4147-A177-3AD203B41FA5}">
                      <a16:colId xmlns:a16="http://schemas.microsoft.com/office/drawing/2014/main" val="20002"/>
                    </a:ext>
                  </a:extLst>
                </a:gridCol>
              </a:tblGrid>
              <a:tr h="660577">
                <a:tc>
                  <a:txBody>
                    <a:bodyPr/>
                    <a:lstStyle>
                      <a:lvl1pPr indent="600075"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   方面</a:t>
                      </a:r>
                      <a:endParaRPr kumimoji="0" lang="en-US" altLang="zh-CN"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过程</a:t>
                      </a:r>
                      <a:endParaRPr kumimoji="0" lang="zh-CN" altLang="en-US" sz="20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数据</a:t>
                      </a:r>
                      <a:r>
                        <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表示</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数据</a:t>
                      </a:r>
                      <a:r>
                        <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处理</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0288">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FF0000"/>
                          </a:solidFill>
                          <a:effectLst/>
                          <a:latin typeface="楷体_GB2312" pitchFamily="49" charset="-122"/>
                          <a:ea typeface="楷体_GB2312" pitchFamily="49" charset="-122"/>
                          <a:cs typeface="Times New Roman" panose="02020603050405020304" pitchFamily="18" charset="0"/>
                        </a:rPr>
                        <a:t>抽象</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逻辑结构</a:t>
                      </a:r>
                      <a:endPar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基本运算</a:t>
                      </a:r>
                      <a:endPar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0288">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FF0000"/>
                          </a:solidFill>
                          <a:effectLst/>
                          <a:latin typeface="楷体_GB2312" pitchFamily="49" charset="-122"/>
                          <a:ea typeface="楷体_GB2312" pitchFamily="49" charset="-122"/>
                          <a:cs typeface="Times New Roman" panose="02020603050405020304" pitchFamily="18" charset="0"/>
                        </a:rPr>
                        <a:t>实现</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存储结构</a:t>
                      </a:r>
                      <a:endPar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算法</a:t>
                      </a:r>
                      <a:endPar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60577">
                <a:tc>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FF0000"/>
                          </a:solidFill>
                          <a:effectLst/>
                          <a:latin typeface="楷体_GB2312" pitchFamily="49" charset="-122"/>
                          <a:ea typeface="楷体_GB2312" pitchFamily="49" charset="-122"/>
                          <a:cs typeface="Times New Roman" panose="02020603050405020304" pitchFamily="18" charset="0"/>
                        </a:rPr>
                        <a:t>评价</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lvl1pPr algn="l" eaLnBrk="0" hangingPunct="0">
                        <a:lnSpc>
                          <a:spcPct val="120000"/>
                        </a:lnSpc>
                        <a:spcBef>
                          <a:spcPct val="20000"/>
                        </a:spcBef>
                        <a:buFont typeface="Wingdings" panose="05000000000000000000" pitchFamily="2" charset="2"/>
                        <a:defRPr sz="2000" b="1">
                          <a:solidFill>
                            <a:schemeClr val="tx1"/>
                          </a:solidFill>
                          <a:latin typeface="Times New Roman" panose="02020603050405020304" pitchFamily="18" charset="0"/>
                          <a:ea typeface="宋体" panose="02010600030101010101" pitchFamily="2" charset="-122"/>
                        </a:defRPr>
                      </a:lvl1pPr>
                      <a:lvl2pPr marL="742950" indent="-285750" algn="l" eaLnBrk="0" hangingPunct="0">
                        <a:lnSpc>
                          <a:spcPct val="120000"/>
                        </a:lnSpc>
                        <a:spcBef>
                          <a:spcPct val="20000"/>
                        </a:spcBef>
                        <a:defRPr sz="2000" b="1">
                          <a:solidFill>
                            <a:schemeClr val="tx1"/>
                          </a:solidFill>
                          <a:latin typeface="Times New Roman" panose="02020603050405020304" pitchFamily="18" charset="0"/>
                          <a:ea typeface="宋体" panose="02010600030101010101" pitchFamily="2" charset="-122"/>
                        </a:defRPr>
                      </a:lvl2pPr>
                      <a:lvl3pPr marL="11430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3pPr>
                      <a:lvl4pPr marL="16002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4pPr>
                      <a:lvl5pPr marL="2057400" indent="-228600" algn="l" eaLnBrk="0" hangingPunct="0">
                        <a:lnSpc>
                          <a:spcPct val="120000"/>
                        </a:lnSpc>
                        <a:spcBef>
                          <a:spcPct val="20000"/>
                        </a:spcBef>
                        <a:defRPr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lnSpc>
                          <a:spcPct val="120000"/>
                        </a:lnSpc>
                        <a:spcBef>
                          <a:spcPct val="20000"/>
                        </a:spcBef>
                        <a:spcAft>
                          <a:spcPct val="0"/>
                        </a:spcAft>
                        <a:defRPr b="1">
                          <a:solidFill>
                            <a:schemeClr val="tx1"/>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000000"/>
                          </a:solidFill>
                          <a:effectLst/>
                          <a:latin typeface="楷体_GB2312" pitchFamily="49" charset="-122"/>
                          <a:ea typeface="楷体_GB2312" pitchFamily="49" charset="-122"/>
                          <a:cs typeface="Times New Roman" panose="02020603050405020304" pitchFamily="18" charset="0"/>
                        </a:rPr>
                        <a:t>不同数据结构</a:t>
                      </a: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的比较、</a:t>
                      </a:r>
                      <a:r>
                        <a:rPr lang="zh-CN" altLang="zh-CN" sz="2000" b="1" kern="1200" smtClean="0">
                          <a:solidFill>
                            <a:srgbClr val="000000"/>
                          </a:solidFill>
                          <a:effectLst/>
                          <a:latin typeface="Times New Roman" panose="02020603050405020304" pitchFamily="18" charset="0"/>
                          <a:ea typeface="宋体" panose="02010600030101010101" pitchFamily="2" charset="-122"/>
                          <a:cs typeface="+mn-cs"/>
                        </a:rPr>
                        <a:t>选择和</a:t>
                      </a:r>
                      <a:r>
                        <a:rPr kumimoji="0" lang="zh-CN" altLang="en-US" sz="2000" b="1" i="0" u="none" strike="noStrike" cap="none" normalizeH="0" baseline="0" smtClean="0">
                          <a:ln>
                            <a:noFill/>
                          </a:ln>
                          <a:solidFill>
                            <a:srgbClr val="000000"/>
                          </a:solidFill>
                          <a:effectLst/>
                          <a:latin typeface="楷体_GB2312" pitchFamily="49" charset="-122"/>
                          <a:ea typeface="楷体_GB2312" pitchFamily="49" charset="-122"/>
                          <a:cs typeface="Times New Roman" panose="02020603050405020304" pitchFamily="18" charset="0"/>
                        </a:rPr>
                        <a:t>和</a:t>
                      </a:r>
                      <a:r>
                        <a:rPr kumimoji="0" lang="zh-CN" altLang="en-US" sz="2000" b="1" i="0" u="sng"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算法性能分析</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3"/>
                  </a:ext>
                </a:extLst>
              </a:tr>
              <a:tr h="660577">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应用</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使用经典数据结构</a:t>
                      </a:r>
                      <a:r>
                        <a:rPr kumimoji="0" lang="zh-CN" altLang="en-US" sz="2000" b="1" i="0" u="none" strike="noStrike" cap="none" normalizeH="0" baseline="0" smtClean="0">
                          <a:ln>
                            <a:noFill/>
                          </a:ln>
                          <a:solidFill>
                            <a:srgbClr val="FF0000"/>
                          </a:solidFill>
                          <a:effectLst/>
                          <a:latin typeface="楷体_GB2312" pitchFamily="49" charset="-122"/>
                          <a:ea typeface="楷体_GB2312" pitchFamily="49" charset="-122"/>
                          <a:cs typeface="Times New Roman" panose="02020603050405020304" pitchFamily="18" charset="0"/>
                        </a:rPr>
                        <a:t>编写程序</a:t>
                      </a:r>
                      <a:endPar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endParaRP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10004"/>
                  </a:ext>
                </a:extLst>
              </a:tr>
              <a:tr h="660577">
                <a:tc>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dirty="0" smtClean="0">
                          <a:ln>
                            <a:noFill/>
                          </a:ln>
                          <a:solidFill>
                            <a:srgbClr val="FF0000"/>
                          </a:solidFill>
                          <a:effectLst/>
                          <a:latin typeface="楷体_GB2312" pitchFamily="49" charset="-122"/>
                          <a:ea typeface="楷体_GB2312" pitchFamily="49" charset="-122"/>
                          <a:cs typeface="Times New Roman" panose="02020603050405020304" pitchFamily="18" charset="0"/>
                        </a:rPr>
                        <a:t>剖析</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rPr>
                        <a:t>分析</a:t>
                      </a:r>
                      <a:r>
                        <a:rPr kumimoji="0" lang="en-US" altLang="zh-CN"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rPr>
                        <a:t>Python</a:t>
                      </a:r>
                      <a:r>
                        <a:rPr kumimoji="0" lang="zh-CN" altLang="en-US" sz="2000" b="1" i="0" u="none" strike="noStrike" cap="none" normalizeH="0" baseline="0" smtClean="0">
                          <a:ln>
                            <a:noFill/>
                          </a:ln>
                          <a:solidFill>
                            <a:schemeClr val="tx1"/>
                          </a:solidFill>
                          <a:effectLst/>
                          <a:latin typeface="楷体_GB2312" pitchFamily="49" charset="-122"/>
                          <a:ea typeface="楷体_GB2312" pitchFamily="49" charset="-122"/>
                          <a:cs typeface="Times New Roman" panose="02020603050405020304" pitchFamily="18" charset="0"/>
                        </a:rPr>
                        <a:t>的</a:t>
                      </a:r>
                      <a:r>
                        <a:rPr kumimoji="0" lang="zh-CN" altLang="en-US" sz="2000" b="1" i="0" u="none" strike="noStrike" cap="none" normalizeH="0" baseline="0" dirty="0" smtClean="0">
                          <a:ln>
                            <a:noFill/>
                          </a:ln>
                          <a:solidFill>
                            <a:schemeClr val="tx1"/>
                          </a:solidFill>
                          <a:effectLst/>
                          <a:latin typeface="楷体_GB2312" pitchFamily="49" charset="-122"/>
                          <a:ea typeface="楷体_GB2312" pitchFamily="49" charset="-122"/>
                          <a:cs typeface="Times New Roman" panose="02020603050405020304" pitchFamily="18" charset="0"/>
                        </a:rPr>
                        <a:t>典型数据结构</a:t>
                      </a:r>
                    </a:p>
                  </a:txBody>
                  <a:tcPr marL="68580" marR="6858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10005"/>
                  </a:ext>
                </a:extLst>
              </a:tr>
            </a:tbl>
          </a:graphicData>
        </a:graphic>
      </p:graphicFrame>
      <p:sp>
        <p:nvSpPr>
          <p:cNvPr id="5" name="Rectangle 1"/>
          <p:cNvSpPr/>
          <p:nvPr/>
        </p:nvSpPr>
        <p:spPr>
          <a:xfrm>
            <a:off x="5465400" y="3751372"/>
            <a:ext cx="3476195" cy="1477328"/>
          </a:xfrm>
          <a:prstGeom prst="rect">
            <a:avLst/>
          </a:prstGeom>
          <a:solidFill>
            <a:srgbClr val="FFC000"/>
          </a:solidFill>
        </p:spPr>
        <p:txBody>
          <a:bodyPr wrap="square">
            <a:spAutoFit/>
          </a:bodyPr>
          <a:lstStyle/>
          <a:p>
            <a:r>
              <a:rPr lang="en-US" altLang="zh-CN" dirty="0"/>
              <a:t>Asymptotic Time </a:t>
            </a:r>
            <a:r>
              <a:rPr lang="en-US" altLang="zh-CN" dirty="0" smtClean="0"/>
              <a:t>Complexity</a:t>
            </a:r>
          </a:p>
          <a:p>
            <a:r>
              <a:rPr lang="zh-CN" altLang="en-US" b="1" dirty="0" smtClean="0"/>
              <a:t>（</a:t>
            </a:r>
            <a:r>
              <a:rPr lang="zh-CN" altLang="en-US" b="1" dirty="0"/>
              <a:t>时间复杂度）</a:t>
            </a:r>
          </a:p>
          <a:p>
            <a:r>
              <a:rPr lang="en-US" altLang="zh-CN" dirty="0"/>
              <a:t>Asymptotic </a:t>
            </a:r>
            <a:r>
              <a:rPr lang="en-US" altLang="zh-CN"/>
              <a:t>Space </a:t>
            </a:r>
            <a:r>
              <a:rPr lang="en-US" altLang="zh-CN" smtClean="0"/>
              <a:t>Complexity</a:t>
            </a:r>
            <a:endParaRPr lang="en-US" altLang="zh-CN" dirty="0" smtClean="0"/>
          </a:p>
          <a:p>
            <a:r>
              <a:rPr lang="zh-CN" altLang="en-US" b="1" dirty="0" smtClean="0"/>
              <a:t>（</a:t>
            </a:r>
            <a:r>
              <a:rPr lang="zh-CN" altLang="en-US" b="1" dirty="0"/>
              <a:t>空间复杂度）</a:t>
            </a:r>
          </a:p>
        </p:txBody>
      </p:sp>
      <p:pic>
        <p:nvPicPr>
          <p:cNvPr id="6" name="图片 2"/>
          <p:cNvPicPr>
            <a:picLocks noChangeAspect="1"/>
          </p:cNvPicPr>
          <p:nvPr/>
        </p:nvPicPr>
        <p:blipFill>
          <a:blip r:embed="rId2"/>
          <a:srcRect/>
          <a:stretch>
            <a:fillRect/>
          </a:stretch>
        </p:blipFill>
        <p:spPr bwMode="auto">
          <a:xfrm>
            <a:off x="5810786" y="1074399"/>
            <a:ext cx="3094482" cy="2551529"/>
          </a:xfrm>
          <a:prstGeom prst="rect">
            <a:avLst/>
          </a:prstGeom>
          <a:noFill/>
          <a:ln w="9525">
            <a:noFill/>
            <a:miter lim="800000"/>
            <a:headEnd/>
            <a:tailEnd/>
          </a:ln>
        </p:spPr>
      </p:pic>
      <p:sp>
        <p:nvSpPr>
          <p:cNvPr id="8" name="下箭头 7"/>
          <p:cNvSpPr/>
          <p:nvPr/>
        </p:nvSpPr>
        <p:spPr>
          <a:xfrm rot="7432250">
            <a:off x="5436082" y="2902305"/>
            <a:ext cx="453053" cy="1108772"/>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388836" y="1273324"/>
            <a:ext cx="1446860" cy="648072"/>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7932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a:t>掌握线性表、栈、队列、树、二叉树、图等常见的数据结构的基本概念、特点、存储表示、基本操作的实现及应用；</a:t>
            </a:r>
          </a:p>
          <a:p>
            <a:r>
              <a:rPr lang="zh-CN" altLang="en-US" dirty="0"/>
              <a:t>掌握算法的设计方法，并学会对算法进行性能分析，进而设计出更高效的算法；掌握计算机中最常见的查找、排序等操作的算法原理、实现方法，并分析比较各算法的性能；</a:t>
            </a:r>
          </a:p>
          <a:p>
            <a:r>
              <a:rPr lang="zh-CN" altLang="en-US" dirty="0"/>
              <a:t>采用</a:t>
            </a:r>
            <a:r>
              <a:rPr lang="en-US" altLang="zh-CN" dirty="0"/>
              <a:t>Python</a:t>
            </a:r>
            <a:r>
              <a:rPr lang="zh-CN" altLang="en-US" dirty="0"/>
              <a:t>语言描述和实现各基本数据结构的存储与</a:t>
            </a:r>
            <a:r>
              <a:rPr lang="zh-CN" altLang="en-US"/>
              <a:t>操作</a:t>
            </a:r>
            <a:r>
              <a:rPr lang="zh-CN" altLang="en-US" smtClean="0"/>
              <a:t>，将</a:t>
            </a:r>
            <a:r>
              <a:rPr lang="en-US" altLang="zh-CN" dirty="0"/>
              <a:t>Python</a:t>
            </a:r>
            <a:r>
              <a:rPr lang="zh-CN" altLang="en-US" dirty="0"/>
              <a:t>语言的内置数据结构作为基本数据结构的具体案例</a:t>
            </a:r>
            <a:r>
              <a:rPr lang="zh-CN" altLang="en-US"/>
              <a:t>进行</a:t>
            </a:r>
            <a:r>
              <a:rPr lang="zh-CN" altLang="en-US" smtClean="0"/>
              <a:t>剖析。</a:t>
            </a:r>
            <a:endParaRPr lang="zh-CN" altLang="en-US" dirty="0"/>
          </a:p>
          <a:p>
            <a:r>
              <a:rPr lang="zh-CN" altLang="en-US" dirty="0"/>
              <a:t>培养、训练学生选用合适的数据结构，编写质量高、风格好的应用程序</a:t>
            </a:r>
            <a:r>
              <a:rPr lang="zh-CN" altLang="en-US"/>
              <a:t>的</a:t>
            </a:r>
            <a:r>
              <a:rPr lang="zh-CN" altLang="en-US" smtClean="0"/>
              <a:t>能力</a:t>
            </a:r>
            <a:r>
              <a:rPr lang="zh-CN" altLang="en-US"/>
              <a:t>。</a:t>
            </a:r>
            <a:endParaRPr lang="zh-CN" altLang="en-US"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课程学习目标</a:t>
            </a:r>
            <a:endParaRPr lang="zh-CN" altLang="en-US" dirty="0"/>
          </a:p>
        </p:txBody>
      </p:sp>
    </p:spTree>
    <p:extLst>
      <p:ext uri="{BB962C8B-B14F-4D97-AF65-F5344CB8AC3E}">
        <p14:creationId xmlns:p14="http://schemas.microsoft.com/office/powerpoint/2010/main" val="3356207774"/>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dirty="0" smtClean="0"/>
              <a:t>算法及特点</a:t>
            </a:r>
            <a:endParaRPr lang="zh-CN" altLang="en-US" dirty="0"/>
          </a:p>
        </p:txBody>
      </p:sp>
    </p:spTree>
    <p:extLst>
      <p:ext uri="{BB962C8B-B14F-4D97-AF65-F5344CB8AC3E}">
        <p14:creationId xmlns:p14="http://schemas.microsoft.com/office/powerpoint/2010/main" val="2255382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normAutofit/>
          </a:bodyPr>
          <a:lstStyle/>
          <a:p>
            <a:r>
              <a:rPr lang="zh-CN" altLang="en-US" dirty="0"/>
              <a:t>算法（ </a:t>
            </a:r>
            <a:r>
              <a:rPr lang="en-US" altLang="zh-CN" dirty="0"/>
              <a:t>Algorithm </a:t>
            </a:r>
            <a:r>
              <a:rPr lang="zh-CN" altLang="en-US" dirty="0"/>
              <a:t>）是对</a:t>
            </a:r>
            <a:r>
              <a:rPr lang="zh-CN" altLang="en-US" dirty="0">
                <a:solidFill>
                  <a:srgbClr val="FF0000"/>
                </a:solidFill>
              </a:rPr>
              <a:t>特定问题求解步骤的一种描述</a:t>
            </a:r>
            <a:r>
              <a:rPr lang="zh-CN" altLang="en-US" dirty="0" smtClean="0"/>
              <a:t>（</a:t>
            </a:r>
            <a:r>
              <a:rPr lang="en-US" altLang="zh-CN" dirty="0"/>
              <a:t>D</a:t>
            </a:r>
            <a:r>
              <a:rPr lang="en-US" altLang="zh-CN" dirty="0" smtClean="0"/>
              <a:t>escription </a:t>
            </a:r>
            <a:r>
              <a:rPr lang="en-US" altLang="zh-CN" dirty="0"/>
              <a:t>of the particular steps of the process of  a </a:t>
            </a:r>
            <a:r>
              <a:rPr lang="en-US" altLang="zh-CN"/>
              <a:t>problem</a:t>
            </a:r>
            <a:r>
              <a:rPr lang="zh-CN" altLang="en-US" smtClean="0"/>
              <a:t>），是</a:t>
            </a:r>
            <a:r>
              <a:rPr lang="zh-CN" altLang="en-US" dirty="0">
                <a:solidFill>
                  <a:srgbClr val="FF0000"/>
                </a:solidFill>
              </a:rPr>
              <a:t>指令的有限序列</a:t>
            </a:r>
            <a:r>
              <a:rPr lang="zh-CN" altLang="en-US" dirty="0"/>
              <a:t>，其中每一条指令表示一个或多个操作</a:t>
            </a:r>
            <a:r>
              <a:rPr lang="zh-CN" altLang="en-US" dirty="0" smtClean="0"/>
              <a:t>。</a:t>
            </a:r>
            <a:endParaRPr lang="zh-CN" altLang="en-US" dirty="0"/>
          </a:p>
          <a:p>
            <a:endParaRPr lang="zh-CN" altLang="en-US" dirty="0"/>
          </a:p>
          <a:p>
            <a:endParaRPr lang="zh-CN" altLang="en-US" dirty="0"/>
          </a:p>
        </p:txBody>
      </p:sp>
      <p:sp>
        <p:nvSpPr>
          <p:cNvPr id="5" name="标题 4"/>
          <p:cNvSpPr>
            <a:spLocks noGrp="1"/>
          </p:cNvSpPr>
          <p:nvPr>
            <p:ph type="title"/>
          </p:nvPr>
        </p:nvSpPr>
        <p:spPr/>
        <p:txBody>
          <a:bodyPr>
            <a:normAutofit fontScale="90000"/>
          </a:bodyPr>
          <a:lstStyle/>
          <a:p>
            <a:r>
              <a:rPr lang="zh-CN" altLang="en-US" dirty="0"/>
              <a:t>什么是</a:t>
            </a:r>
            <a:r>
              <a:rPr lang="zh-CN" altLang="en-US" dirty="0" smtClean="0"/>
              <a:t>算法</a:t>
            </a:r>
            <a:endParaRPr lang="zh-CN" altLang="en-US" dirty="0"/>
          </a:p>
        </p:txBody>
      </p:sp>
    </p:spTree>
    <p:extLst>
      <p:ext uri="{BB962C8B-B14F-4D97-AF65-F5344CB8AC3E}">
        <p14:creationId xmlns:p14="http://schemas.microsoft.com/office/powerpoint/2010/main" val="32277131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539552" y="2840048"/>
            <a:ext cx="8053659" cy="2880320"/>
          </a:xfrm>
        </p:spPr>
        <p:txBody>
          <a:bodyPr>
            <a:normAutofit/>
          </a:bodyPr>
          <a:lstStyle/>
          <a:p>
            <a:r>
              <a:rPr lang="zh-CN" altLang="en-US" smtClean="0"/>
              <a:t>对</a:t>
            </a:r>
            <a:r>
              <a:rPr lang="zh-CN" altLang="en-US"/>
              <a:t>一</a:t>
            </a:r>
            <a:r>
              <a:rPr lang="zh-CN" altLang="en-US" smtClean="0"/>
              <a:t>个特定问题</a:t>
            </a:r>
            <a:r>
              <a:rPr lang="zh-CN" altLang="en-US"/>
              <a:t>，用某种</a:t>
            </a:r>
            <a:r>
              <a:rPr lang="zh-CN" altLang="en-US">
                <a:solidFill>
                  <a:srgbClr val="FF0000"/>
                </a:solidFill>
              </a:rPr>
              <a:t>方法</a:t>
            </a:r>
            <a:r>
              <a:rPr lang="zh-CN" altLang="en-US"/>
              <a:t>描述一个求解过程，对该问题的每个实例，该过程都能给出解，这个描述就是解决该问题的一个算法。</a:t>
            </a:r>
          </a:p>
          <a:p>
            <a:r>
              <a:rPr lang="zh-CN" altLang="en-US"/>
              <a:t>对一</a:t>
            </a:r>
            <a:r>
              <a:rPr lang="zh-CN" altLang="en-US" smtClean="0"/>
              <a:t>个</a:t>
            </a:r>
            <a:r>
              <a:rPr lang="zh-CN" altLang="en-US"/>
              <a:t>特定</a:t>
            </a:r>
            <a:r>
              <a:rPr lang="zh-CN" altLang="en-US" smtClean="0"/>
              <a:t>问题</a:t>
            </a:r>
            <a:r>
              <a:rPr lang="zh-CN" altLang="en-US"/>
              <a:t>，可能有</a:t>
            </a:r>
            <a:r>
              <a:rPr lang="zh-CN" altLang="en-US">
                <a:solidFill>
                  <a:srgbClr val="FF0000"/>
                </a:solidFill>
              </a:rPr>
              <a:t>不同的算法</a:t>
            </a:r>
            <a:r>
              <a:rPr lang="zh-CN" altLang="en-US"/>
              <a:t>，也可能没有算法。</a:t>
            </a:r>
          </a:p>
          <a:p>
            <a:pPr lvl="1">
              <a:buFont typeface="Wingdings" pitchFamily="2" charset="2"/>
              <a:buAutoNum type="arabicPeriod"/>
            </a:pPr>
            <a:endParaRPr lang="zh-CN" altLang="en-US" b="1">
              <a:solidFill>
                <a:prstClr val="black"/>
              </a:solidFill>
            </a:endParaRPr>
          </a:p>
          <a:p>
            <a:endParaRPr lang="zh-CN" altLang="en-US"/>
          </a:p>
        </p:txBody>
      </p:sp>
      <p:sp>
        <p:nvSpPr>
          <p:cNvPr id="5" name="标题 4"/>
          <p:cNvSpPr>
            <a:spLocks noGrp="1"/>
          </p:cNvSpPr>
          <p:nvPr>
            <p:ph type="title"/>
          </p:nvPr>
        </p:nvSpPr>
        <p:spPr>
          <a:xfrm>
            <a:off x="899592" y="337220"/>
            <a:ext cx="7676104" cy="540314"/>
          </a:xfrm>
        </p:spPr>
        <p:txBody>
          <a:bodyPr>
            <a:normAutofit/>
          </a:bodyPr>
          <a:lstStyle/>
          <a:p>
            <a:r>
              <a:rPr lang="zh-CN" altLang="en-US" sz="2800">
                <a:solidFill>
                  <a:schemeClr val="bg1">
                    <a:lumMod val="95000"/>
                  </a:schemeClr>
                </a:solidFill>
              </a:rPr>
              <a:t>求</a:t>
            </a:r>
            <a:r>
              <a:rPr lang="zh-CN" altLang="en-US" sz="2800" smtClean="0">
                <a:solidFill>
                  <a:schemeClr val="bg1">
                    <a:lumMod val="95000"/>
                  </a:schemeClr>
                </a:solidFill>
              </a:rPr>
              <a:t>任意正</a:t>
            </a:r>
            <a:r>
              <a:rPr lang="zh-CN" altLang="en-US" sz="2800" smtClean="0">
                <a:solidFill>
                  <a:schemeClr val="bg1">
                    <a:lumMod val="95000"/>
                  </a:schemeClr>
                </a:solidFill>
              </a:rPr>
              <a:t>实数</a:t>
            </a:r>
            <a:r>
              <a:rPr lang="en-US" altLang="zh-CN" sz="2800" smtClean="0">
                <a:solidFill>
                  <a:schemeClr val="bg1">
                    <a:lumMod val="95000"/>
                  </a:schemeClr>
                </a:solidFill>
              </a:rPr>
              <a:t>a</a:t>
            </a:r>
            <a:r>
              <a:rPr lang="zh-CN" altLang="en-US" sz="2800" smtClean="0">
                <a:solidFill>
                  <a:schemeClr val="bg1">
                    <a:lumMod val="95000"/>
                  </a:schemeClr>
                </a:solidFill>
              </a:rPr>
              <a:t>的</a:t>
            </a:r>
            <a:r>
              <a:rPr lang="zh-CN" altLang="en-US" sz="2800" smtClean="0">
                <a:solidFill>
                  <a:schemeClr val="bg1">
                    <a:lumMod val="95000"/>
                  </a:schemeClr>
                </a:solidFill>
              </a:rPr>
              <a:t>平方根的算法</a:t>
            </a:r>
            <a:r>
              <a:rPr lang="zh-CN" altLang="en-US" sz="2800">
                <a:solidFill>
                  <a:schemeClr val="bg1">
                    <a:lumMod val="95000"/>
                  </a:schemeClr>
                </a:solidFill>
              </a:rPr>
              <a:t>（牛顿迭代法</a:t>
            </a:r>
            <a:r>
              <a:rPr lang="zh-CN" altLang="en-US" sz="2800" smtClean="0">
                <a:solidFill>
                  <a:schemeClr val="bg1">
                    <a:lumMod val="95000"/>
                  </a:schemeClr>
                </a:solidFill>
              </a:rPr>
              <a:t>）</a:t>
            </a:r>
            <a:endParaRPr lang="zh-CN" altLang="en-US" sz="2800">
              <a:solidFill>
                <a:schemeClr val="bg1">
                  <a:lumMod val="95000"/>
                </a:schemeClr>
              </a:solidFill>
            </a:endParaRPr>
          </a:p>
        </p:txBody>
      </p:sp>
      <p:sp>
        <p:nvSpPr>
          <p:cNvPr id="9" name="文本占位符 6"/>
          <p:cNvSpPr txBox="1">
            <a:spLocks/>
          </p:cNvSpPr>
          <p:nvPr/>
        </p:nvSpPr>
        <p:spPr>
          <a:xfrm>
            <a:off x="418438" y="1057300"/>
            <a:ext cx="8053659" cy="1870145"/>
          </a:xfrm>
          <a:prstGeom prst="rect">
            <a:avLst/>
          </a:prstGeom>
        </p:spPr>
        <p:txBody>
          <a:bodyPr vert="horz" lIns="91440" tIns="45720" rIns="91440" bIns="45720" rtlCol="0">
            <a:normAutofit/>
          </a:bodyPr>
          <a:lstStyle>
            <a:lvl1pPr marL="342900" indent="-342900" algn="just" defTabSz="457200" rtl="0" eaLnBrk="1" latinLnBrk="0" hangingPunct="1">
              <a:spcBef>
                <a:spcPts val="600"/>
              </a:spcBef>
              <a:spcAft>
                <a:spcPts val="600"/>
              </a:spcAft>
              <a:buFont typeface="Arial"/>
              <a:buChar char="•"/>
              <a:defRPr sz="2000" b="1" kern="1200" baseline="0">
                <a:solidFill>
                  <a:schemeClr val="tx1"/>
                </a:solidFill>
                <a:effectLst/>
                <a:latin typeface="Calibri" panose="020F0502020204030204" pitchFamily="34" charset="0"/>
                <a:ea typeface="+mn-ea"/>
                <a:cs typeface="+mn-cs"/>
              </a:defRPr>
            </a:lvl1pPr>
            <a:lvl2pPr marL="742950" indent="-285750" algn="just" defTabSz="457200" rtl="0" eaLnBrk="1" latinLnBrk="0" hangingPunct="1">
              <a:spcBef>
                <a:spcPts val="600"/>
              </a:spcBef>
              <a:spcAft>
                <a:spcPts val="600"/>
              </a:spcAft>
              <a:buFont typeface="Arial"/>
              <a:buChar char="–"/>
              <a:defRPr sz="2000" b="0" kern="1200" baseline="0">
                <a:solidFill>
                  <a:schemeClr val="tx1"/>
                </a:solidFill>
                <a:effectLst/>
                <a:latin typeface="Calibri" panose="020F0502020204030204" pitchFamily="34" charset="0"/>
                <a:ea typeface="+mn-ea"/>
                <a:cs typeface="+mn-cs"/>
              </a:defRPr>
            </a:lvl2pPr>
            <a:lvl3pPr marL="1143000" indent="-228600" algn="just" defTabSz="457200" rtl="0" eaLnBrk="1" latinLnBrk="0" hangingPunct="1">
              <a:spcBef>
                <a:spcPts val="600"/>
              </a:spcBef>
              <a:spcAft>
                <a:spcPts val="600"/>
              </a:spcAft>
              <a:buFont typeface="Arial"/>
              <a:buChar char="•"/>
              <a:defRPr sz="2000" b="0" kern="1200" baseline="0">
                <a:solidFill>
                  <a:schemeClr val="tx1"/>
                </a:solidFill>
                <a:effectLst/>
                <a:latin typeface="Calibri" panose="020F0502020204030204" pitchFamily="34" charset="0"/>
                <a:ea typeface="+mn-ea"/>
                <a:cs typeface="+mn-cs"/>
              </a:defRPr>
            </a:lvl3pPr>
            <a:lvl4pPr marL="1600200" indent="-228600" algn="just" defTabSz="457200" rtl="0" eaLnBrk="1" latinLnBrk="0" hangingPunct="1">
              <a:spcBef>
                <a:spcPts val="600"/>
              </a:spcBef>
              <a:spcAft>
                <a:spcPts val="600"/>
              </a:spcAft>
              <a:buFont typeface="Arial"/>
              <a:buChar char="–"/>
              <a:defRPr sz="2000" b="0" kern="1200" baseline="0">
                <a:solidFill>
                  <a:schemeClr val="tx1"/>
                </a:solidFill>
                <a:effectLst/>
                <a:latin typeface="Calibri" panose="020F0502020204030204" pitchFamily="34" charset="0"/>
                <a:ea typeface="+mn-ea"/>
                <a:cs typeface="+mn-cs"/>
              </a:defRPr>
            </a:lvl4pPr>
            <a:lvl5pPr marL="2057400" indent="-228600" algn="just" defTabSz="457200" rtl="0" eaLnBrk="1" latinLnBrk="0" hangingPunct="1">
              <a:spcBef>
                <a:spcPts val="600"/>
              </a:spcBef>
              <a:spcAft>
                <a:spcPts val="600"/>
              </a:spcAft>
              <a:buFont typeface="Arial"/>
              <a:buChar char="»"/>
              <a:defRPr sz="2000" b="0" kern="1200" baseline="0">
                <a:solidFill>
                  <a:schemeClr val="tx1"/>
                </a:solidFill>
                <a:effectLst/>
                <a:latin typeface="Calibri" panose="020F050202020403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buFont typeface="Wingdings" pitchFamily="2" charset="2"/>
              <a:buAutoNum type="arabicPeriod"/>
            </a:pPr>
            <a:r>
              <a:rPr lang="zh-CN" altLang="en-US" b="1" smtClean="0">
                <a:solidFill>
                  <a:prstClr val="black"/>
                </a:solidFill>
              </a:rPr>
              <a:t>任取一个非 0 的初始值 </a:t>
            </a:r>
            <a:r>
              <a:rPr lang="en-US" altLang="zh-CN" b="1" smtClean="0">
                <a:solidFill>
                  <a:prstClr val="black"/>
                </a:solidFill>
              </a:rPr>
              <a:t>x（</a:t>
            </a:r>
            <a:r>
              <a:rPr lang="zh-CN" altLang="en-US" b="1" smtClean="0">
                <a:solidFill>
                  <a:prstClr val="black"/>
                </a:solidFill>
              </a:rPr>
              <a:t>例如取 </a:t>
            </a:r>
            <a:r>
              <a:rPr lang="en-US" altLang="zh-CN" b="1" smtClean="0">
                <a:solidFill>
                  <a:prstClr val="black"/>
                </a:solidFill>
              </a:rPr>
              <a:t>x </a:t>
            </a:r>
            <a:r>
              <a:rPr lang="en-US" altLang="zh-CN" b="1" smtClean="0">
                <a:solidFill>
                  <a:prstClr val="black"/>
                </a:solidFill>
              </a:rPr>
              <a:t>= 1）</a:t>
            </a:r>
            <a:r>
              <a:rPr lang="zh-CN" altLang="en-US" b="1" smtClean="0">
                <a:solidFill>
                  <a:prstClr val="black"/>
                </a:solidFill>
              </a:rPr>
              <a:t>；</a:t>
            </a:r>
            <a:endParaRPr lang="en-US" altLang="zh-CN" b="1" smtClean="0">
              <a:solidFill>
                <a:prstClr val="black"/>
              </a:solidFill>
            </a:endParaRPr>
          </a:p>
          <a:p>
            <a:pPr lvl="1">
              <a:buFont typeface="Wingdings" pitchFamily="2" charset="2"/>
              <a:buAutoNum type="arabicPeriod"/>
            </a:pPr>
            <a:r>
              <a:rPr lang="zh-CN" altLang="en-US" b="1" smtClean="0">
                <a:solidFill>
                  <a:prstClr val="black"/>
                </a:solidFill>
              </a:rPr>
              <a:t>当</a:t>
            </a:r>
            <a:r>
              <a:rPr lang="en-US" altLang="zh-CN" b="1" smtClean="0">
                <a:solidFill>
                  <a:prstClr val="black"/>
                </a:solidFill>
              </a:rPr>
              <a:t>x</a:t>
            </a:r>
            <a:r>
              <a:rPr lang="en-US" altLang="zh-CN" b="1" baseline="30000" smtClean="0">
                <a:solidFill>
                  <a:prstClr val="black"/>
                </a:solidFill>
              </a:rPr>
              <a:t>2</a:t>
            </a:r>
            <a:r>
              <a:rPr lang="en-US" altLang="zh-CN" b="1" smtClean="0">
                <a:solidFill>
                  <a:prstClr val="black"/>
                </a:solidFill>
              </a:rPr>
              <a:t> </a:t>
            </a:r>
            <a:r>
              <a:rPr lang="zh-CN" altLang="en-US" b="1" smtClean="0">
                <a:solidFill>
                  <a:prstClr val="black"/>
                </a:solidFill>
              </a:rPr>
              <a:t>与 </a:t>
            </a:r>
            <a:r>
              <a:rPr lang="en-US" altLang="zh-CN" b="1" smtClean="0">
                <a:solidFill>
                  <a:prstClr val="black"/>
                </a:solidFill>
              </a:rPr>
              <a:t>a</a:t>
            </a:r>
            <a:r>
              <a:rPr lang="zh-CN" altLang="en-US" b="1" smtClean="0">
                <a:solidFill>
                  <a:prstClr val="black"/>
                </a:solidFill>
              </a:rPr>
              <a:t>之间</a:t>
            </a:r>
            <a:r>
              <a:rPr lang="zh-CN" altLang="en-US" b="1" smtClean="0">
                <a:solidFill>
                  <a:prstClr val="black"/>
                </a:solidFill>
              </a:rPr>
              <a:t>的差大于误差，执行循环： </a:t>
            </a:r>
            <a:r>
              <a:rPr lang="en-US" altLang="zh-CN" b="1">
                <a:solidFill>
                  <a:prstClr val="black"/>
                </a:solidFill>
              </a:rPr>
              <a:t>x= x-((x</a:t>
            </a:r>
            <a:r>
              <a:rPr lang="en-US" altLang="zh-CN" b="1" baseline="30000">
                <a:solidFill>
                  <a:prstClr val="black"/>
                </a:solidFill>
              </a:rPr>
              <a:t>2</a:t>
            </a:r>
            <a:r>
              <a:rPr lang="en-US" altLang="zh-CN" b="1">
                <a:solidFill>
                  <a:prstClr val="black"/>
                </a:solidFill>
              </a:rPr>
              <a:t>-a)/(2x))</a:t>
            </a:r>
            <a:r>
              <a:rPr lang="zh-CN" altLang="en-US" b="1">
                <a:solidFill>
                  <a:prstClr val="black"/>
                </a:solidFill>
              </a:rPr>
              <a:t>；</a:t>
            </a:r>
            <a:endParaRPr lang="en-US" altLang="zh-CN" b="1">
              <a:solidFill>
                <a:prstClr val="black"/>
              </a:solidFill>
            </a:endParaRPr>
          </a:p>
          <a:p>
            <a:pPr lvl="1">
              <a:buFont typeface="Wingdings" pitchFamily="2" charset="2"/>
              <a:buAutoNum type="arabicPeriod"/>
            </a:pPr>
            <a:r>
              <a:rPr lang="zh-CN" altLang="en-US" b="1" smtClean="0">
                <a:solidFill>
                  <a:prstClr val="black"/>
                </a:solidFill>
              </a:rPr>
              <a:t> 将</a:t>
            </a:r>
            <a:r>
              <a:rPr lang="en-US" altLang="zh-CN" b="1" smtClean="0">
                <a:solidFill>
                  <a:prstClr val="black"/>
                </a:solidFill>
              </a:rPr>
              <a:t>x </a:t>
            </a:r>
            <a:r>
              <a:rPr lang="zh-CN" altLang="en-US" b="1" smtClean="0">
                <a:solidFill>
                  <a:prstClr val="black"/>
                </a:solidFill>
              </a:rPr>
              <a:t>作为 </a:t>
            </a:r>
            <a:r>
              <a:rPr lang="en-US" altLang="zh-CN" b="1" smtClean="0">
                <a:solidFill>
                  <a:prstClr val="black"/>
                </a:solidFill>
              </a:rPr>
              <a:t>a </a:t>
            </a:r>
            <a:r>
              <a:rPr lang="zh-CN" altLang="en-US" b="1" smtClean="0">
                <a:solidFill>
                  <a:prstClr val="black"/>
                </a:solidFill>
              </a:rPr>
              <a:t>的平方根返回；</a:t>
            </a:r>
            <a:endParaRPr lang="en-US" altLang="zh-CN" b="1" smtClean="0">
              <a:solidFill>
                <a:prstClr val="black"/>
              </a:solidFill>
            </a:endParaRPr>
          </a:p>
          <a:p>
            <a:pPr lvl="1">
              <a:buFont typeface="Wingdings" pitchFamily="2" charset="2"/>
              <a:buAutoNum type="arabicPeriod"/>
            </a:pPr>
            <a:endParaRPr lang="zh-CN" altLang="en-US"/>
          </a:p>
        </p:txBody>
      </p:sp>
    </p:spTree>
    <p:extLst>
      <p:ext uri="{BB962C8B-B14F-4D97-AF65-F5344CB8AC3E}">
        <p14:creationId xmlns:p14="http://schemas.microsoft.com/office/powerpoint/2010/main" val="14537167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683568" y="1057300"/>
            <a:ext cx="8053659" cy="4055893"/>
          </a:xfrm>
        </p:spPr>
        <p:txBody>
          <a:bodyPr/>
          <a:lstStyle/>
          <a:p>
            <a:r>
              <a:rPr lang="zh-CN" altLang="en-US" dirty="0"/>
              <a:t>①</a:t>
            </a:r>
            <a:r>
              <a:rPr lang="zh-CN" altLang="en-US" dirty="0">
                <a:solidFill>
                  <a:srgbClr val="FF0000"/>
                </a:solidFill>
              </a:rPr>
              <a:t>有穷</a:t>
            </a:r>
            <a:r>
              <a:rPr lang="zh-CN" altLang="en-US">
                <a:solidFill>
                  <a:srgbClr val="FF0000"/>
                </a:solidFill>
              </a:rPr>
              <a:t>性</a:t>
            </a:r>
            <a:r>
              <a:rPr lang="zh-CN" altLang="en-US"/>
              <a:t>，算法必须在执行有穷步骤后结束，而且其中的每一步骤都是有穷的</a:t>
            </a:r>
            <a:r>
              <a:rPr lang="zh-CN" altLang="en-US" smtClean="0"/>
              <a:t>；</a:t>
            </a:r>
            <a:endParaRPr lang="zh-CN" altLang="en-US" dirty="0"/>
          </a:p>
          <a:p>
            <a:r>
              <a:rPr lang="zh-CN" altLang="en-US" smtClean="0"/>
              <a:t>②</a:t>
            </a:r>
            <a:r>
              <a:rPr lang="zh-CN" altLang="en-US">
                <a:solidFill>
                  <a:srgbClr val="FF0000"/>
                </a:solidFill>
              </a:rPr>
              <a:t>可行性</a:t>
            </a:r>
            <a:r>
              <a:rPr lang="zh-CN" altLang="en-US" smtClean="0"/>
              <a:t>，</a:t>
            </a:r>
            <a:r>
              <a:rPr lang="zh-CN" altLang="en-US"/>
              <a:t>算法的每一条指令所对应的操作可以完全机械地进行，并且可在有限的时间、空间资源下</a:t>
            </a:r>
            <a:r>
              <a:rPr lang="zh-CN" altLang="en-US" smtClean="0"/>
              <a:t>完成；</a:t>
            </a:r>
            <a:endParaRPr lang="en-US" altLang="zh-CN" smtClean="0"/>
          </a:p>
          <a:p>
            <a:r>
              <a:rPr lang="zh-CN" altLang="en-US" smtClean="0"/>
              <a:t>③</a:t>
            </a:r>
            <a:r>
              <a:rPr lang="zh-CN" altLang="en-US">
                <a:solidFill>
                  <a:srgbClr val="FF0000"/>
                </a:solidFill>
              </a:rPr>
              <a:t>确定性</a:t>
            </a:r>
            <a:r>
              <a:rPr lang="zh-CN" altLang="en-US"/>
              <a:t>，算法中的每条指令应确切定义、没有歧义，即对于某个确定的输入，算法的执行路径和执行结果都是唯一的</a:t>
            </a:r>
            <a:r>
              <a:rPr lang="zh-CN" altLang="en-US" smtClean="0"/>
              <a:t>；</a:t>
            </a:r>
            <a:endParaRPr lang="zh-CN" altLang="en-US" dirty="0"/>
          </a:p>
          <a:p>
            <a:r>
              <a:rPr lang="zh-CN" altLang="en-US" dirty="0"/>
              <a:t>④</a:t>
            </a:r>
            <a:r>
              <a:rPr lang="zh-CN" altLang="en-US">
                <a:solidFill>
                  <a:srgbClr val="FF0000"/>
                </a:solidFill>
              </a:rPr>
              <a:t>输入</a:t>
            </a:r>
            <a:r>
              <a:rPr lang="zh-CN" altLang="en-US"/>
              <a:t>，算法</a:t>
            </a:r>
            <a:r>
              <a:rPr lang="zh-CN" altLang="en-US" smtClean="0"/>
              <a:t>有明确</a:t>
            </a:r>
            <a:r>
              <a:rPr lang="zh-CN" altLang="en-US" dirty="0"/>
              <a:t>定义的</a:t>
            </a:r>
            <a:r>
              <a:rPr lang="en-US" altLang="zh-CN" dirty="0"/>
              <a:t>0</a:t>
            </a:r>
            <a:r>
              <a:rPr lang="zh-CN" altLang="en-US" dirty="0"/>
              <a:t>个或多</a:t>
            </a:r>
            <a:r>
              <a:rPr lang="zh-CN" altLang="en-US"/>
              <a:t>个</a:t>
            </a:r>
            <a:r>
              <a:rPr lang="zh-CN" altLang="en-US" smtClean="0"/>
              <a:t>输入；</a:t>
            </a:r>
            <a:endParaRPr lang="zh-CN" altLang="en-US" dirty="0"/>
          </a:p>
          <a:p>
            <a:r>
              <a:rPr lang="zh-CN" altLang="en-US" dirty="0"/>
              <a:t>⑤</a:t>
            </a:r>
            <a:r>
              <a:rPr lang="zh-CN" altLang="en-US">
                <a:solidFill>
                  <a:srgbClr val="FF0000"/>
                </a:solidFill>
              </a:rPr>
              <a:t>输出</a:t>
            </a:r>
            <a:r>
              <a:rPr lang="zh-CN" altLang="en-US"/>
              <a:t>，算法有明确定义的</a:t>
            </a:r>
            <a:r>
              <a:rPr lang="en-US" altLang="zh-CN"/>
              <a:t>1</a:t>
            </a:r>
            <a:r>
              <a:rPr lang="zh-CN" altLang="en-US"/>
              <a:t>个或多个输出，表示算法的处理结果</a:t>
            </a:r>
            <a:r>
              <a:rPr lang="zh-CN" altLang="en-US" smtClean="0"/>
              <a:t>。</a:t>
            </a:r>
            <a:endParaRPr lang="zh-CN" altLang="en-US" dirty="0"/>
          </a:p>
          <a:p>
            <a:endParaRPr lang="zh-CN" altLang="en-US" dirty="0"/>
          </a:p>
        </p:txBody>
      </p:sp>
      <p:sp>
        <p:nvSpPr>
          <p:cNvPr id="3" name="标题 2"/>
          <p:cNvSpPr>
            <a:spLocks noGrp="1"/>
          </p:cNvSpPr>
          <p:nvPr>
            <p:ph type="title"/>
          </p:nvPr>
        </p:nvSpPr>
        <p:spPr>
          <a:xfrm>
            <a:off x="1043608" y="137199"/>
            <a:ext cx="7676104" cy="540314"/>
          </a:xfrm>
        </p:spPr>
        <p:txBody>
          <a:bodyPr>
            <a:normAutofit fontScale="90000"/>
          </a:bodyPr>
          <a:lstStyle/>
          <a:p>
            <a:pPr algn="l"/>
            <a:r>
              <a:rPr lang="zh-CN" altLang="en-US" smtClean="0"/>
              <a:t>算法的性质</a:t>
            </a:r>
            <a:endParaRPr lang="zh-CN" altLang="en-US" dirty="0"/>
          </a:p>
        </p:txBody>
      </p:sp>
    </p:spTree>
    <p:extLst>
      <p:ext uri="{BB962C8B-B14F-4D97-AF65-F5344CB8AC3E}">
        <p14:creationId xmlns:p14="http://schemas.microsoft.com/office/powerpoint/2010/main" val="36579745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type="body" sz="quarter" idx="10"/>
          </p:nvPr>
        </p:nvSpPr>
        <p:spPr/>
        <p:txBody>
          <a:bodyPr>
            <a:normAutofit/>
          </a:bodyPr>
          <a:lstStyle/>
          <a:p>
            <a:pPr>
              <a:lnSpc>
                <a:spcPct val="120000"/>
              </a:lnSpc>
            </a:pPr>
            <a:r>
              <a:rPr lang="zh-CN" altLang="en-US"/>
              <a:t>算法描述了一个问题的解决过程</a:t>
            </a:r>
            <a:r>
              <a:rPr lang="zh-CN" altLang="en-US" smtClean="0"/>
              <a:t>，</a:t>
            </a:r>
            <a:r>
              <a:rPr lang="zh-CN" altLang="zh-CN" smtClean="0"/>
              <a:t>用于</a:t>
            </a:r>
            <a:r>
              <a:rPr lang="zh-CN" altLang="zh-CN"/>
              <a:t>人与人之间的交流，交流的内容是某一问题的求解过程，主要目的是帮助人们理解和思考相应问题的求解思想、方法、所用技术和过程。</a:t>
            </a:r>
            <a:endParaRPr lang="zh-CN" altLang="en-US"/>
          </a:p>
          <a:p>
            <a:pPr>
              <a:lnSpc>
                <a:spcPct val="120000"/>
              </a:lnSpc>
            </a:pPr>
            <a:r>
              <a:rPr lang="zh-CN" altLang="en-US"/>
              <a:t>在抽象考虑一个计算过程，或考虑该求解过程的抽象性质时</a:t>
            </a:r>
            <a:r>
              <a:rPr lang="zh-CN" altLang="en-US" smtClean="0"/>
              <a:t>，常用“算法”</a:t>
            </a:r>
            <a:r>
              <a:rPr lang="zh-CN" altLang="en-US"/>
              <a:t>作为术语。</a:t>
            </a:r>
            <a:endParaRPr lang="zh-CN" altLang="en-US" sz="2000" dirty="0"/>
          </a:p>
          <a:p>
            <a:pPr>
              <a:lnSpc>
                <a:spcPct val="120000"/>
              </a:lnSpc>
            </a:pPr>
            <a:r>
              <a:rPr lang="zh-CN" altLang="zh-CN" smtClean="0"/>
              <a:t>在</a:t>
            </a:r>
            <a:r>
              <a:rPr lang="zh-CN" altLang="zh-CN"/>
              <a:t>考虑一个求解过程在某种高级语言下的具体实现时</a:t>
            </a:r>
            <a:r>
              <a:rPr lang="zh-CN" altLang="zh-CN" smtClean="0"/>
              <a:t>，常用</a:t>
            </a:r>
            <a:r>
              <a:rPr lang="zh-CN" altLang="zh-CN"/>
              <a:t>“程序”这一术语。</a:t>
            </a:r>
            <a:endParaRPr lang="zh-CN" altLang="en-US" sz="2000" dirty="0"/>
          </a:p>
        </p:txBody>
      </p:sp>
      <p:sp>
        <p:nvSpPr>
          <p:cNvPr id="3" name="标题 2"/>
          <p:cNvSpPr>
            <a:spLocks noGrp="1"/>
          </p:cNvSpPr>
          <p:nvPr>
            <p:ph type="title"/>
          </p:nvPr>
        </p:nvSpPr>
        <p:spPr/>
        <p:txBody>
          <a:bodyPr>
            <a:normAutofit fontScale="90000"/>
          </a:bodyPr>
          <a:lstStyle/>
          <a:p>
            <a:r>
              <a:rPr lang="zh-CN" altLang="en-US"/>
              <a:t>算法和程序</a:t>
            </a:r>
          </a:p>
        </p:txBody>
      </p:sp>
      <p:sp>
        <p:nvSpPr>
          <p:cNvPr id="2" name="矩形 1"/>
          <p:cNvSpPr/>
          <p:nvPr/>
        </p:nvSpPr>
        <p:spPr>
          <a:xfrm>
            <a:off x="4860032" y="4457678"/>
            <a:ext cx="4572000" cy="369332"/>
          </a:xfrm>
          <a:prstGeom prst="rect">
            <a:avLst/>
          </a:prstGeom>
        </p:spPr>
        <p:txBody>
          <a:bodyPr>
            <a:spAutoFit/>
          </a:bodyPr>
          <a:lstStyle/>
          <a:p>
            <a:r>
              <a:rPr lang="zh-CN" altLang="en-US" b="1" dirty="0" smtClean="0">
                <a:solidFill>
                  <a:srgbClr val="00007D"/>
                </a:solidFill>
                <a:ea typeface="楷体_GB2312" pitchFamily="49" charset="-122"/>
              </a:rPr>
              <a:t> </a:t>
            </a:r>
            <a:endParaRPr lang="zh-CN" altLang="en-US" dirty="0"/>
          </a:p>
        </p:txBody>
      </p:sp>
    </p:spTree>
    <p:extLst>
      <p:ext uri="{BB962C8B-B14F-4D97-AF65-F5344CB8AC3E}">
        <p14:creationId xmlns:p14="http://schemas.microsoft.com/office/powerpoint/2010/main" val="28384776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数据</a:t>
            </a:r>
            <a:r>
              <a:rPr lang="en-US" altLang="zh-CN" dirty="0" smtClean="0"/>
              <a:t> (</a:t>
            </a:r>
            <a:r>
              <a:rPr lang="en-US" altLang="zh-CN" dirty="0"/>
              <a:t>Data)</a:t>
            </a:r>
            <a:endParaRPr lang="zh-CN" altLang="en-US" dirty="0"/>
          </a:p>
        </p:txBody>
      </p:sp>
      <p:sp>
        <p:nvSpPr>
          <p:cNvPr id="4" name="文本占位符 3"/>
          <p:cNvSpPr>
            <a:spLocks noGrp="1"/>
          </p:cNvSpPr>
          <p:nvPr>
            <p:ph type="body" sz="quarter" idx="10"/>
          </p:nvPr>
        </p:nvSpPr>
        <p:spPr/>
        <p:txBody>
          <a:bodyPr/>
          <a:lstStyle/>
          <a:p>
            <a:r>
              <a:rPr lang="zh-CN" altLang="en-US"/>
              <a:t>所有能</a:t>
            </a:r>
            <a:r>
              <a:rPr lang="zh-CN" altLang="en-US">
                <a:solidFill>
                  <a:srgbClr val="FF0000"/>
                </a:solidFill>
              </a:rPr>
              <a:t>输入</a:t>
            </a:r>
            <a:r>
              <a:rPr lang="zh-CN" altLang="en-US"/>
              <a:t>到计算机中，并被计算机</a:t>
            </a:r>
            <a:r>
              <a:rPr lang="zh-CN" altLang="en-US">
                <a:solidFill>
                  <a:srgbClr val="FF0000"/>
                </a:solidFill>
              </a:rPr>
              <a:t>识别</a:t>
            </a:r>
            <a:r>
              <a:rPr lang="zh-CN" altLang="en-US"/>
              <a:t>和</a:t>
            </a:r>
            <a:r>
              <a:rPr lang="zh-CN" altLang="en-US">
                <a:solidFill>
                  <a:srgbClr val="FF0000"/>
                </a:solidFill>
              </a:rPr>
              <a:t>处理</a:t>
            </a:r>
            <a:r>
              <a:rPr lang="zh-CN" altLang="en-US"/>
              <a:t>的符号的</a:t>
            </a:r>
            <a:r>
              <a:rPr lang="zh-CN" altLang="en-US">
                <a:solidFill>
                  <a:srgbClr val="FF0000"/>
                </a:solidFill>
              </a:rPr>
              <a:t>总称</a:t>
            </a:r>
            <a:r>
              <a:rPr lang="zh-CN" altLang="en-US"/>
              <a:t>。</a:t>
            </a:r>
          </a:p>
          <a:p>
            <a:r>
              <a:rPr lang="zh-CN" altLang="en-US">
                <a:solidFill>
                  <a:srgbClr val="FF0000"/>
                </a:solidFill>
              </a:rPr>
              <a:t>数值型数据：整数、实数</a:t>
            </a:r>
            <a:r>
              <a:rPr lang="zh-CN" altLang="en-US"/>
              <a:t>等；</a:t>
            </a:r>
          </a:p>
          <a:p>
            <a:r>
              <a:rPr lang="zh-CN" altLang="en-US">
                <a:solidFill>
                  <a:srgbClr val="FF0000"/>
                </a:solidFill>
              </a:rPr>
              <a:t>非数值型数据：字符、文本、声音、图像、视频</a:t>
            </a:r>
            <a:r>
              <a:rPr lang="zh-CN" altLang="en-US"/>
              <a:t>等；</a:t>
            </a:r>
          </a:p>
          <a:p>
            <a:r>
              <a:rPr lang="zh-CN" altLang="en-US" smtClean="0"/>
              <a:t>数据是</a:t>
            </a:r>
            <a:r>
              <a:rPr lang="zh-CN" altLang="en-US">
                <a:solidFill>
                  <a:srgbClr val="FF0000"/>
                </a:solidFill>
              </a:rPr>
              <a:t>计算机程序加工的原料</a:t>
            </a:r>
            <a:r>
              <a:rPr lang="zh-CN" altLang="en-US"/>
              <a:t>，是信息的编码表示。</a:t>
            </a:r>
          </a:p>
          <a:p>
            <a:pPr lvl="1"/>
            <a:r>
              <a:rPr lang="zh-CN" altLang="en-US" smtClean="0"/>
              <a:t>文字</a:t>
            </a:r>
            <a:r>
              <a:rPr lang="zh-CN" altLang="en-US"/>
              <a:t>翻译程序处理的数据是各国语言文本</a:t>
            </a:r>
            <a:r>
              <a:rPr lang="zh-CN" altLang="en-US" smtClean="0"/>
              <a:t>字符串；</a:t>
            </a:r>
            <a:endParaRPr lang="en-US" altLang="zh-CN" smtClean="0"/>
          </a:p>
          <a:p>
            <a:pPr lvl="1"/>
            <a:r>
              <a:rPr lang="zh-CN" altLang="en-US" smtClean="0"/>
              <a:t>视频</a:t>
            </a:r>
            <a:r>
              <a:rPr lang="zh-CN" altLang="en-US"/>
              <a:t>编辑软件则处理的是视频、图片、音乐等多媒体数据。</a:t>
            </a:r>
          </a:p>
          <a:p>
            <a:endParaRPr lang="zh-CN" altLang="en-US"/>
          </a:p>
        </p:txBody>
      </p:sp>
    </p:spTree>
    <p:extLst>
      <p:ext uri="{BB962C8B-B14F-4D97-AF65-F5344CB8AC3E}">
        <p14:creationId xmlns:p14="http://schemas.microsoft.com/office/powerpoint/2010/main" val="9190129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zh-CN" sz="1800" smtClean="0"/>
              <a:t>程序</a:t>
            </a:r>
            <a:r>
              <a:rPr lang="zh-CN" altLang="zh-CN" sz="1800"/>
              <a:t>是一个或多个算法的具体实现，而</a:t>
            </a:r>
            <a:r>
              <a:rPr lang="zh-CN" altLang="zh-CN" sz="1800" smtClean="0"/>
              <a:t>算法</a:t>
            </a:r>
            <a:r>
              <a:rPr lang="zh-CN" altLang="en-US" sz="1800" smtClean="0"/>
              <a:t>是程序</a:t>
            </a:r>
            <a:r>
              <a:rPr lang="zh-CN" altLang="en-US" sz="1800"/>
              <a:t>的</a:t>
            </a:r>
            <a:r>
              <a:rPr lang="zh-CN" altLang="en-US" sz="1800" smtClean="0"/>
              <a:t>抽象、精髓和灵魂</a:t>
            </a:r>
            <a:r>
              <a:rPr lang="zh-CN" altLang="en-US" sz="1800"/>
              <a:t>；</a:t>
            </a:r>
          </a:p>
          <a:p>
            <a:r>
              <a:rPr lang="zh-CN" altLang="en-US" sz="1800" smtClean="0"/>
              <a:t>同</a:t>
            </a:r>
            <a:r>
              <a:rPr lang="zh-CN" altLang="en-US" sz="1800" dirty="0"/>
              <a:t>一算法可用不同的计算机语言</a:t>
            </a:r>
            <a:r>
              <a:rPr lang="zh-CN" altLang="en-US" sz="1800"/>
              <a:t>实现</a:t>
            </a:r>
            <a:r>
              <a:rPr lang="zh-CN" altLang="en-US" sz="1800" smtClean="0"/>
              <a:t>。</a:t>
            </a:r>
            <a:endParaRPr lang="en-US" altLang="zh-CN" sz="1800" smtClean="0"/>
          </a:p>
          <a:p>
            <a:r>
              <a:rPr lang="zh-CN" altLang="zh-CN" sz="1800"/>
              <a:t>程序的性能由其蕴含的算法和运行的环境决定。</a:t>
            </a:r>
            <a:r>
              <a:rPr lang="zh-CN" altLang="en-US" sz="1800" smtClean="0"/>
              <a:t>通常</a:t>
            </a:r>
            <a:r>
              <a:rPr lang="zh-CN" altLang="en-US" sz="1800" dirty="0"/>
              <a:t>语言越</a:t>
            </a:r>
            <a:r>
              <a:rPr lang="zh-CN" altLang="en-US" sz="1800"/>
              <a:t>高级</a:t>
            </a:r>
            <a:r>
              <a:rPr lang="zh-CN" altLang="en-US" sz="1800" smtClean="0"/>
              <a:t>，程序的效率</a:t>
            </a:r>
            <a:r>
              <a:rPr lang="zh-CN" altLang="en-US" sz="1800" dirty="0"/>
              <a:t>越差。</a:t>
            </a:r>
          </a:p>
          <a:p>
            <a:r>
              <a:rPr lang="zh-CN" altLang="en-US" sz="1800" dirty="0"/>
              <a:t>每一个程序的背后，都隐藏着一个或一些算法，正确实现的程序能解决相关算法所解决的问题，其（运行时的）动态性质反应了相关算法的特征（是相应算法的合理实现）</a:t>
            </a:r>
          </a:p>
          <a:p>
            <a:r>
              <a:rPr lang="zh-CN" altLang="en-US" sz="1800" dirty="0"/>
              <a:t>程序用某种计算机能处理的具体编程语言描述，通常会包含一些与具体语言有关的细节结构和描述方式方面的特征。</a:t>
            </a:r>
          </a:p>
          <a:p>
            <a:r>
              <a:rPr lang="zh-CN" altLang="en-US" sz="1800" dirty="0"/>
              <a:t>算法具有有穷性，程序不需要具备有穷性。一般的程序都会在有限时间内终止，但有的程序却可以不在有限时间内终止</a:t>
            </a:r>
            <a:r>
              <a:rPr lang="zh-CN" altLang="en-US" sz="1800"/>
              <a:t>，</a:t>
            </a:r>
            <a:r>
              <a:rPr lang="zh-CN" altLang="en-US" sz="1800" smtClean="0"/>
              <a:t>如操作系统</a:t>
            </a:r>
            <a:r>
              <a:rPr lang="zh-CN" altLang="en-US" sz="1800" dirty="0"/>
              <a:t>在正常情况下永远都不会终止。 </a:t>
            </a:r>
          </a:p>
          <a:p>
            <a:endParaRPr lang="zh-CN" altLang="en-US" sz="1800" dirty="0"/>
          </a:p>
        </p:txBody>
      </p:sp>
      <p:sp>
        <p:nvSpPr>
          <p:cNvPr id="3" name="标题 2"/>
          <p:cNvSpPr>
            <a:spLocks noGrp="1"/>
          </p:cNvSpPr>
          <p:nvPr>
            <p:ph type="title"/>
          </p:nvPr>
        </p:nvSpPr>
        <p:spPr/>
        <p:txBody>
          <a:bodyPr>
            <a:normAutofit fontScale="90000"/>
          </a:bodyPr>
          <a:lstStyle/>
          <a:p>
            <a:r>
              <a:rPr lang="zh-CN" altLang="en-US" dirty="0"/>
              <a:t>算法和程序</a:t>
            </a:r>
          </a:p>
        </p:txBody>
      </p:sp>
    </p:spTree>
    <p:extLst>
      <p:ext uri="{BB962C8B-B14F-4D97-AF65-F5344CB8AC3E}">
        <p14:creationId xmlns:p14="http://schemas.microsoft.com/office/powerpoint/2010/main" val="40058217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3"/>
          <p:cNvSpPr>
            <a:spLocks noGrp="1" noChangeArrowheads="1"/>
          </p:cNvSpPr>
          <p:nvPr>
            <p:ph type="body" sz="quarter" idx="10"/>
          </p:nvPr>
        </p:nvSpPr>
        <p:spPr/>
        <p:txBody>
          <a:bodyPr>
            <a:noAutofit/>
          </a:bodyPr>
          <a:lstStyle/>
          <a:p>
            <a:pPr eaLnBrk="1" hangingPunct="1"/>
            <a:r>
              <a:rPr lang="zh-CN" altLang="en-US" dirty="0" smtClean="0"/>
              <a:t>算法可以用不同的方式描述</a:t>
            </a:r>
          </a:p>
          <a:p>
            <a:pPr lvl="1" eaLnBrk="1" hangingPunct="1">
              <a:buFont typeface="Wingdings" pitchFamily="2" charset="2"/>
              <a:buNone/>
            </a:pPr>
            <a:r>
              <a:rPr lang="zh-CN" altLang="en-US" dirty="0" smtClean="0"/>
              <a:t>需要在</a:t>
            </a:r>
            <a:r>
              <a:rPr lang="zh-CN" altLang="en-US" b="1" dirty="0">
                <a:solidFill>
                  <a:srgbClr val="FF0000"/>
                </a:solidFill>
              </a:rPr>
              <a:t>易读易理解</a:t>
            </a:r>
            <a:r>
              <a:rPr lang="zh-CN" altLang="en-US" dirty="0" smtClean="0"/>
              <a:t>和</a:t>
            </a:r>
            <a:r>
              <a:rPr lang="zh-CN" altLang="en-US" b="1" dirty="0">
                <a:solidFill>
                  <a:srgbClr val="FF0000"/>
                </a:solidFill>
              </a:rPr>
              <a:t>严格性</a:t>
            </a:r>
            <a:r>
              <a:rPr lang="zh-CN" altLang="en-US" dirty="0" smtClean="0"/>
              <a:t>之间取得某种平衡</a:t>
            </a:r>
          </a:p>
          <a:p>
            <a:pPr eaLnBrk="1" hangingPunct="1"/>
            <a:r>
              <a:rPr lang="zh-CN" altLang="en-US" dirty="0" smtClean="0"/>
              <a:t>用</a:t>
            </a:r>
            <a:r>
              <a:rPr lang="zh-CN" altLang="en-US" dirty="0" smtClean="0">
                <a:solidFill>
                  <a:srgbClr val="FF0000"/>
                </a:solidFill>
              </a:rPr>
              <a:t>自然语言描述</a:t>
            </a:r>
            <a:r>
              <a:rPr lang="zh-CN" altLang="en-US" dirty="0" smtClean="0"/>
              <a:t>的计算过程（可能易读，但可能出现歧义）</a:t>
            </a:r>
          </a:p>
          <a:p>
            <a:pPr lvl="1" eaLnBrk="1" hangingPunct="1">
              <a:buFont typeface="Wingdings" pitchFamily="2" charset="2"/>
              <a:buNone/>
            </a:pPr>
            <a:r>
              <a:rPr lang="zh-CN" altLang="en-US" smtClean="0"/>
              <a:t>在</a:t>
            </a:r>
            <a:r>
              <a:rPr lang="zh-CN" altLang="en-US" dirty="0" smtClean="0"/>
              <a:t>自然语言描述中结合一些数学形式的描述（减少歧义）</a:t>
            </a:r>
          </a:p>
          <a:p>
            <a:pPr eaLnBrk="1" hangingPunct="1"/>
            <a:r>
              <a:rPr lang="zh-CN" altLang="en-US" dirty="0" smtClean="0"/>
              <a:t>流程图等框图</a:t>
            </a:r>
            <a:endParaRPr lang="en-US" altLang="zh-CN" dirty="0" smtClean="0"/>
          </a:p>
          <a:p>
            <a:pPr eaLnBrk="1" hangingPunct="1"/>
            <a:r>
              <a:rPr lang="zh-CN" altLang="en-US" dirty="0" smtClean="0"/>
              <a:t>采用</a:t>
            </a:r>
            <a:r>
              <a:rPr lang="zh-CN" altLang="en-US" dirty="0" smtClean="0">
                <a:solidFill>
                  <a:srgbClr val="FF0000"/>
                </a:solidFill>
              </a:rPr>
              <a:t>伪代码形式</a:t>
            </a:r>
            <a:r>
              <a:rPr lang="zh-CN" altLang="en-US" smtClean="0"/>
              <a:t>，结合高级语言和</a:t>
            </a:r>
            <a:r>
              <a:rPr lang="zh-CN" altLang="en-US" dirty="0" smtClean="0"/>
              <a:t>自然语言</a:t>
            </a:r>
          </a:p>
          <a:p>
            <a:pPr lvl="1" eaLnBrk="1" hangingPunct="1"/>
            <a:r>
              <a:rPr lang="zh-CN" altLang="en-US" smtClean="0"/>
              <a:t>用 </a:t>
            </a:r>
            <a:r>
              <a:rPr lang="en-US" altLang="zh-CN" dirty="0" smtClean="0">
                <a:solidFill>
                  <a:srgbClr val="FF0000"/>
                </a:solidFill>
              </a:rPr>
              <a:t>Python </a:t>
            </a:r>
            <a:r>
              <a:rPr lang="zh-CN" altLang="en-US" dirty="0" smtClean="0">
                <a:solidFill>
                  <a:srgbClr val="FF0000"/>
                </a:solidFill>
              </a:rPr>
              <a:t>语言</a:t>
            </a:r>
            <a:r>
              <a:rPr lang="zh-CN" altLang="en-US" dirty="0" smtClean="0"/>
              <a:t>，结合自然语言帮助说明</a:t>
            </a:r>
            <a:endParaRPr lang="en-US" altLang="zh-CN" dirty="0" smtClean="0"/>
          </a:p>
          <a:p>
            <a:pPr lvl="1"/>
            <a:r>
              <a:rPr lang="zh-CN" altLang="en-US" smtClean="0">
                <a:solidFill>
                  <a:srgbClr val="FF0000"/>
                </a:solidFill>
              </a:rPr>
              <a:t>利用</a:t>
            </a:r>
            <a:r>
              <a:rPr lang="en-US" altLang="zh-CN">
                <a:solidFill>
                  <a:srgbClr val="FF0000"/>
                </a:solidFill>
              </a:rPr>
              <a:t>Python</a:t>
            </a:r>
            <a:r>
              <a:rPr lang="zh-CN" altLang="en-US">
                <a:solidFill>
                  <a:srgbClr val="FF0000"/>
                </a:solidFill>
              </a:rPr>
              <a:t>语言的函数或类的方法来描述一个特定算法，采用自顶向下逐步求精的思想进行算法设计，通常使得每个函数或方法完成相对较集中的一个功能</a:t>
            </a:r>
            <a:r>
              <a:rPr lang="zh-CN" altLang="en-US" smtClean="0">
                <a:solidFill>
                  <a:srgbClr val="FF0000"/>
                </a:solidFill>
              </a:rPr>
              <a:t>。</a:t>
            </a:r>
            <a:endParaRPr lang="zh-CN" altLang="en-US" dirty="0" smtClean="0">
              <a:solidFill>
                <a:srgbClr val="FF0000"/>
              </a:solidFill>
            </a:endParaRPr>
          </a:p>
          <a:p>
            <a:pPr eaLnBrk="1" hangingPunct="1"/>
            <a:endParaRPr lang="zh-CN" altLang="en-US" dirty="0" smtClean="0"/>
          </a:p>
        </p:txBody>
      </p:sp>
      <p:sp>
        <p:nvSpPr>
          <p:cNvPr id="27650" name="Rectangle 2"/>
          <p:cNvSpPr>
            <a:spLocks noGrp="1" noChangeArrowheads="1"/>
          </p:cNvSpPr>
          <p:nvPr>
            <p:ph type="title"/>
          </p:nvPr>
        </p:nvSpPr>
        <p:spPr/>
        <p:txBody>
          <a:bodyPr>
            <a:normAutofit fontScale="90000"/>
          </a:bodyPr>
          <a:lstStyle/>
          <a:p>
            <a:r>
              <a:rPr lang="zh-CN" altLang="en-US" sz="3600" dirty="0" smtClean="0"/>
              <a:t>算法的描述方法</a:t>
            </a:r>
          </a:p>
        </p:txBody>
      </p:sp>
    </p:spTree>
    <p:extLst>
      <p:ext uri="{BB962C8B-B14F-4D97-AF65-F5344CB8AC3E}">
        <p14:creationId xmlns:p14="http://schemas.microsoft.com/office/powerpoint/2010/main" val="9677943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65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65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651">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65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683568" y="1129308"/>
            <a:ext cx="8280920" cy="1580052"/>
          </a:xfrm>
        </p:spPr>
        <p:txBody>
          <a:bodyPr>
            <a:normAutofit fontScale="77500" lnSpcReduction="20000"/>
          </a:bodyPr>
          <a:lstStyle/>
          <a:p>
            <a:pPr lvl="1">
              <a:buFont typeface="Wingdings" pitchFamily="2" charset="2"/>
              <a:buAutoNum type="arabicPeriod"/>
            </a:pPr>
            <a:r>
              <a:rPr lang="zh-CN" altLang="en-US" b="1">
                <a:solidFill>
                  <a:prstClr val="black"/>
                </a:solidFill>
              </a:rPr>
              <a:t>任取一个非 0 的初始值 </a:t>
            </a:r>
            <a:r>
              <a:rPr lang="en-US" altLang="zh-CN" b="1" smtClean="0">
                <a:solidFill>
                  <a:prstClr val="black"/>
                </a:solidFill>
              </a:rPr>
              <a:t>x（</a:t>
            </a:r>
            <a:r>
              <a:rPr lang="zh-CN" altLang="en-US" b="1">
                <a:solidFill>
                  <a:prstClr val="black"/>
                </a:solidFill>
              </a:rPr>
              <a:t>例如取 </a:t>
            </a:r>
            <a:r>
              <a:rPr lang="en-US" altLang="zh-CN" b="1" smtClean="0">
                <a:solidFill>
                  <a:prstClr val="black"/>
                </a:solidFill>
              </a:rPr>
              <a:t>x </a:t>
            </a:r>
            <a:r>
              <a:rPr lang="en-US" altLang="zh-CN" b="1">
                <a:solidFill>
                  <a:prstClr val="black"/>
                </a:solidFill>
              </a:rPr>
              <a:t>= 1）</a:t>
            </a:r>
            <a:r>
              <a:rPr lang="zh-CN" altLang="en-US" b="1">
                <a:solidFill>
                  <a:prstClr val="black"/>
                </a:solidFill>
              </a:rPr>
              <a:t>；</a:t>
            </a:r>
            <a:endParaRPr lang="en-US" altLang="zh-CN" b="1">
              <a:solidFill>
                <a:prstClr val="black"/>
              </a:solidFill>
            </a:endParaRPr>
          </a:p>
          <a:p>
            <a:pPr lvl="1">
              <a:buFont typeface="Wingdings" pitchFamily="2" charset="2"/>
              <a:buAutoNum type="arabicPeriod"/>
            </a:pPr>
            <a:r>
              <a:rPr lang="zh-CN" altLang="en-US" b="1" smtClean="0">
                <a:solidFill>
                  <a:prstClr val="black"/>
                </a:solidFill>
              </a:rPr>
              <a:t>当</a:t>
            </a:r>
            <a:r>
              <a:rPr lang="en-US" altLang="zh-CN" b="1" smtClean="0">
                <a:solidFill>
                  <a:prstClr val="black"/>
                </a:solidFill>
              </a:rPr>
              <a:t>x</a:t>
            </a:r>
            <a:r>
              <a:rPr lang="en-US" altLang="zh-CN" b="1" baseline="30000" smtClean="0">
                <a:solidFill>
                  <a:prstClr val="black"/>
                </a:solidFill>
              </a:rPr>
              <a:t>2</a:t>
            </a:r>
            <a:r>
              <a:rPr lang="en-US" altLang="zh-CN" b="1" smtClean="0">
                <a:solidFill>
                  <a:prstClr val="black"/>
                </a:solidFill>
              </a:rPr>
              <a:t> </a:t>
            </a:r>
            <a:r>
              <a:rPr lang="zh-CN" altLang="en-US" b="1">
                <a:solidFill>
                  <a:prstClr val="black"/>
                </a:solidFill>
              </a:rPr>
              <a:t>与 </a:t>
            </a:r>
            <a:r>
              <a:rPr lang="en-US" altLang="zh-CN" b="1" smtClean="0">
                <a:solidFill>
                  <a:prstClr val="black"/>
                </a:solidFill>
              </a:rPr>
              <a:t>a </a:t>
            </a:r>
            <a:r>
              <a:rPr lang="zh-CN" altLang="en-US" b="1" smtClean="0">
                <a:solidFill>
                  <a:prstClr val="black"/>
                </a:solidFill>
              </a:rPr>
              <a:t>之间的差大于误差，执行循环</a:t>
            </a:r>
            <a:r>
              <a:rPr lang="zh-CN" altLang="en-US" b="1" smtClean="0">
                <a:solidFill>
                  <a:prstClr val="black"/>
                </a:solidFill>
              </a:rPr>
              <a:t>：</a:t>
            </a:r>
            <a:endParaRPr lang="en-US" altLang="zh-CN" b="1" smtClean="0">
              <a:solidFill>
                <a:prstClr val="black"/>
              </a:solidFill>
            </a:endParaRPr>
          </a:p>
          <a:p>
            <a:pPr marL="914400" lvl="2" indent="0" algn="l">
              <a:buNone/>
            </a:pPr>
            <a:r>
              <a:rPr lang="zh-CN" altLang="en-US" b="1" smtClean="0">
                <a:solidFill>
                  <a:prstClr val="black"/>
                </a:solidFill>
              </a:rPr>
              <a:t> </a:t>
            </a:r>
            <a:r>
              <a:rPr lang="en-US" altLang="zh-CN" b="1" smtClean="0">
                <a:solidFill>
                  <a:prstClr val="black"/>
                </a:solidFill>
              </a:rPr>
              <a:t>x= x-((x</a:t>
            </a:r>
            <a:r>
              <a:rPr lang="en-US" altLang="zh-CN" b="1" baseline="30000" smtClean="0">
                <a:solidFill>
                  <a:prstClr val="black"/>
                </a:solidFill>
              </a:rPr>
              <a:t>2</a:t>
            </a:r>
            <a:r>
              <a:rPr lang="en-US" altLang="zh-CN" b="1" smtClean="0">
                <a:solidFill>
                  <a:prstClr val="black"/>
                </a:solidFill>
              </a:rPr>
              <a:t>-a)/(2x)),</a:t>
            </a:r>
            <a:r>
              <a:rPr lang="zh-CN" altLang="en-US" b="1" smtClean="0">
                <a:solidFill>
                  <a:prstClr val="black"/>
                </a:solidFill>
              </a:rPr>
              <a:t>即：</a:t>
            </a:r>
            <a:r>
              <a:rPr lang="zh-CN" altLang="zh-CN" smtClean="0">
                <a:latin typeface="Consolas" panose="020B0609020204030204" pitchFamily="49" charset="0"/>
              </a:rPr>
              <a:t>x </a:t>
            </a:r>
            <a:r>
              <a:rPr lang="zh-CN" altLang="zh-CN">
                <a:latin typeface="Consolas" panose="020B0609020204030204" pitchFamily="49" charset="0"/>
              </a:rPr>
              <a:t>= (x + a / x) / </a:t>
            </a:r>
            <a:r>
              <a:rPr lang="zh-CN" altLang="zh-CN">
                <a:solidFill>
                  <a:srgbClr val="0000FF"/>
                </a:solidFill>
                <a:latin typeface="Consolas" panose="020B0609020204030204" pitchFamily="49" charset="0"/>
              </a:rPr>
              <a:t>2</a:t>
            </a:r>
            <a:br>
              <a:rPr lang="zh-CN" altLang="zh-CN">
                <a:solidFill>
                  <a:srgbClr val="0000FF"/>
                </a:solidFill>
                <a:latin typeface="Consolas" panose="020B0609020204030204" pitchFamily="49" charset="0"/>
              </a:rPr>
            </a:br>
            <a:endParaRPr lang="en-US" altLang="zh-CN" b="1" smtClean="0">
              <a:solidFill>
                <a:prstClr val="black"/>
              </a:solidFill>
            </a:endParaRPr>
          </a:p>
          <a:p>
            <a:pPr lvl="1">
              <a:buFont typeface="Wingdings" pitchFamily="2" charset="2"/>
              <a:buAutoNum type="arabicPeriod"/>
            </a:pPr>
            <a:r>
              <a:rPr lang="zh-CN" altLang="en-US" b="1">
                <a:solidFill>
                  <a:prstClr val="black"/>
                </a:solidFill>
              </a:rPr>
              <a:t> </a:t>
            </a:r>
            <a:r>
              <a:rPr lang="zh-CN" altLang="en-US" b="1" smtClean="0">
                <a:solidFill>
                  <a:prstClr val="black"/>
                </a:solidFill>
              </a:rPr>
              <a:t>将</a:t>
            </a:r>
            <a:r>
              <a:rPr lang="en-US" altLang="zh-CN" b="1" smtClean="0">
                <a:solidFill>
                  <a:prstClr val="black"/>
                </a:solidFill>
              </a:rPr>
              <a:t>x </a:t>
            </a:r>
            <a:r>
              <a:rPr lang="zh-CN" altLang="en-US" b="1">
                <a:solidFill>
                  <a:prstClr val="black"/>
                </a:solidFill>
              </a:rPr>
              <a:t>作为 </a:t>
            </a:r>
            <a:r>
              <a:rPr lang="en-US" altLang="zh-CN" b="1" smtClean="0">
                <a:solidFill>
                  <a:prstClr val="black"/>
                </a:solidFill>
              </a:rPr>
              <a:t>a </a:t>
            </a:r>
            <a:r>
              <a:rPr lang="zh-CN" altLang="en-US" b="1">
                <a:solidFill>
                  <a:prstClr val="black"/>
                </a:solidFill>
              </a:rPr>
              <a:t>的平方根返回</a:t>
            </a:r>
            <a:r>
              <a:rPr lang="zh-CN" altLang="en-US" b="1" smtClean="0">
                <a:solidFill>
                  <a:prstClr val="black"/>
                </a:solidFill>
              </a:rPr>
              <a:t>；</a:t>
            </a:r>
            <a:endParaRPr lang="zh-CN" altLang="en-US"/>
          </a:p>
        </p:txBody>
      </p:sp>
      <p:sp>
        <p:nvSpPr>
          <p:cNvPr id="5" name="标题 4"/>
          <p:cNvSpPr>
            <a:spLocks noGrp="1"/>
          </p:cNvSpPr>
          <p:nvPr>
            <p:ph type="title"/>
          </p:nvPr>
        </p:nvSpPr>
        <p:spPr>
          <a:xfrm>
            <a:off x="1043608" y="94848"/>
            <a:ext cx="8064896" cy="540314"/>
          </a:xfrm>
        </p:spPr>
        <p:txBody>
          <a:bodyPr>
            <a:normAutofit fontScale="90000"/>
          </a:bodyPr>
          <a:lstStyle/>
          <a:p>
            <a:r>
              <a:rPr lang="zh-CN" altLang="en-US"/>
              <a:t>求任意</a:t>
            </a:r>
            <a:r>
              <a:rPr lang="zh-CN" altLang="en-US" smtClean="0"/>
              <a:t>实数</a:t>
            </a:r>
            <a:r>
              <a:rPr lang="en-US" altLang="zh-CN" smtClean="0"/>
              <a:t>a</a:t>
            </a:r>
            <a:r>
              <a:rPr lang="zh-CN" altLang="en-US" smtClean="0"/>
              <a:t>的</a:t>
            </a:r>
            <a:r>
              <a:rPr lang="zh-CN" altLang="en-US"/>
              <a:t>平方根的算法（牛顿迭代法</a:t>
            </a:r>
            <a:r>
              <a:rPr lang="zh-CN" altLang="en-US" smtClean="0"/>
              <a:t>）</a:t>
            </a:r>
            <a:endParaRPr lang="zh-CN" altLang="en-US"/>
          </a:p>
        </p:txBody>
      </p:sp>
      <p:sp>
        <p:nvSpPr>
          <p:cNvPr id="2" name="Rectangle 1"/>
          <p:cNvSpPr>
            <a:spLocks noChangeArrowheads="1"/>
          </p:cNvSpPr>
          <p:nvPr/>
        </p:nvSpPr>
        <p:spPr bwMode="auto">
          <a:xfrm>
            <a:off x="1619672" y="3233062"/>
            <a:ext cx="5688632"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zh-CN" sz="1600" b="1" i="0" u="none" strike="noStrike" cap="none" normalizeH="0" baseline="0" smtClean="0">
                <a:ln>
                  <a:noFill/>
                </a:ln>
                <a:solidFill>
                  <a:srgbClr val="000080"/>
                </a:solidFill>
                <a:effectLst/>
                <a:latin typeface="Consolas" panose="020B0609020204030204" pitchFamily="49" charset="0"/>
              </a:rPr>
              <a:t>def </a:t>
            </a:r>
            <a:r>
              <a:rPr kumimoji="0" lang="zh-CN" altLang="zh-CN" sz="1600" b="0" i="0" u="none" strike="noStrike" cap="none" normalizeH="0" baseline="0" smtClean="0">
                <a:ln>
                  <a:noFill/>
                </a:ln>
                <a:solidFill>
                  <a:srgbClr val="000000"/>
                </a:solidFill>
                <a:effectLst/>
                <a:latin typeface="Consolas" panose="020B0609020204030204" pitchFamily="49" charset="0"/>
              </a:rPr>
              <a:t>my_square_root(a,delta):</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x = </a:t>
            </a:r>
            <a:r>
              <a:rPr kumimoji="0" lang="zh-CN" altLang="zh-CN" sz="1600" b="0" i="0" u="none" strike="noStrike" cap="none" normalizeH="0" baseline="0" smtClean="0">
                <a:ln>
                  <a:noFill/>
                </a:ln>
                <a:solidFill>
                  <a:srgbClr val="0000FF"/>
                </a:solidFill>
                <a:effectLst/>
                <a:latin typeface="Consolas" panose="020B0609020204030204" pitchFamily="49" charset="0"/>
              </a:rPr>
              <a:t>1</a:t>
            </a:r>
            <a:br>
              <a:rPr kumimoji="0" lang="zh-CN" altLang="zh-CN" sz="1600" b="0" i="0" u="none" strike="noStrike" cap="none" normalizeH="0" baseline="0" smtClean="0">
                <a:ln>
                  <a:noFill/>
                </a:ln>
                <a:solidFill>
                  <a:srgbClr val="0000FF"/>
                </a:solidFill>
                <a:effectLst/>
                <a:latin typeface="Consolas" panose="020B0609020204030204" pitchFamily="49" charset="0"/>
              </a:rPr>
            </a:br>
            <a:r>
              <a:rPr kumimoji="0" lang="zh-CN" altLang="zh-CN" sz="1600" b="0" i="0" u="none" strike="noStrike" cap="none" normalizeH="0" baseline="0" smtClean="0">
                <a:ln>
                  <a:noFill/>
                </a:ln>
                <a:solidFill>
                  <a:srgbClr val="0000FF"/>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while </a:t>
            </a:r>
            <a:r>
              <a:rPr kumimoji="0" lang="zh-CN" altLang="zh-CN" sz="1600" b="0" i="0" u="none" strike="noStrike" cap="none" normalizeH="0" baseline="0" smtClean="0">
                <a:ln>
                  <a:noFill/>
                </a:ln>
                <a:solidFill>
                  <a:srgbClr val="000000"/>
                </a:solidFill>
                <a:effectLst/>
                <a:latin typeface="Consolas" panose="020B0609020204030204" pitchFamily="49" charset="0"/>
              </a:rPr>
              <a:t>math.fabs(x * x - a) &gt; delta:</a:t>
            </a:r>
            <a:br>
              <a:rPr kumimoji="0" lang="zh-CN" altLang="zh-CN" sz="1600" b="0" i="0" u="none" strike="noStrike" cap="none" normalizeH="0" baseline="0" smtClean="0">
                <a:ln>
                  <a:noFill/>
                </a:ln>
                <a:solidFill>
                  <a:srgbClr val="000000"/>
                </a:solidFill>
                <a:effectLst/>
                <a:latin typeface="Consolas" panose="020B0609020204030204" pitchFamily="49" charset="0"/>
              </a:rPr>
            </a:br>
            <a:r>
              <a:rPr kumimoji="0" lang="zh-CN" altLang="zh-CN" sz="1600" b="0" i="0" u="none" strike="noStrike" cap="none" normalizeH="0" baseline="0" smtClean="0">
                <a:ln>
                  <a:noFill/>
                </a:ln>
                <a:solidFill>
                  <a:srgbClr val="000000"/>
                </a:solidFill>
                <a:effectLst/>
                <a:latin typeface="Consolas" panose="020B0609020204030204" pitchFamily="49" charset="0"/>
              </a:rPr>
              <a:t>       x = (x + a / x) / </a:t>
            </a:r>
            <a:r>
              <a:rPr kumimoji="0" lang="zh-CN" altLang="zh-CN" sz="1600" b="0" i="0" u="none" strike="noStrike" cap="none" normalizeH="0" baseline="0" smtClean="0">
                <a:ln>
                  <a:noFill/>
                </a:ln>
                <a:solidFill>
                  <a:srgbClr val="0000FF"/>
                </a:solidFill>
                <a:effectLst/>
                <a:latin typeface="Consolas" panose="020B0609020204030204" pitchFamily="49" charset="0"/>
              </a:rPr>
              <a:t>2</a:t>
            </a:r>
            <a:br>
              <a:rPr kumimoji="0" lang="zh-CN" altLang="zh-CN" sz="1600" b="0" i="0" u="none" strike="noStrike" cap="none" normalizeH="0" baseline="0" smtClean="0">
                <a:ln>
                  <a:noFill/>
                </a:ln>
                <a:solidFill>
                  <a:srgbClr val="0000FF"/>
                </a:solidFill>
                <a:effectLst/>
                <a:latin typeface="Consolas" panose="020B0609020204030204" pitchFamily="49" charset="0"/>
              </a:rPr>
            </a:br>
            <a:r>
              <a:rPr kumimoji="0" lang="zh-CN" altLang="zh-CN" sz="1600" b="0" i="0" u="none" strike="noStrike" cap="none" normalizeH="0" baseline="0" smtClean="0">
                <a:ln>
                  <a:noFill/>
                </a:ln>
                <a:solidFill>
                  <a:srgbClr val="0000FF"/>
                </a:solidFill>
                <a:effectLst/>
                <a:latin typeface="Consolas" panose="020B0609020204030204" pitchFamily="49" charset="0"/>
              </a:rPr>
              <a:t>    </a:t>
            </a:r>
            <a:r>
              <a:rPr kumimoji="0" lang="zh-CN" altLang="zh-CN" sz="1600" b="1" i="0" u="none" strike="noStrike" cap="none" normalizeH="0" baseline="0" smtClean="0">
                <a:ln>
                  <a:noFill/>
                </a:ln>
                <a:solidFill>
                  <a:srgbClr val="000080"/>
                </a:solidFill>
                <a:effectLst/>
                <a:latin typeface="Consolas" panose="020B0609020204030204" pitchFamily="49" charset="0"/>
              </a:rPr>
              <a:t>return </a:t>
            </a:r>
            <a:r>
              <a:rPr kumimoji="0" lang="zh-CN" altLang="zh-CN" sz="1600" b="0" i="0" u="none" strike="noStrike" cap="none" normalizeH="0" baseline="0" smtClean="0">
                <a:ln>
                  <a:noFill/>
                </a:ln>
                <a:solidFill>
                  <a:srgbClr val="000000"/>
                </a:solidFill>
                <a:effectLst/>
                <a:latin typeface="Consolas" panose="020B0609020204030204" pitchFamily="49" charset="0"/>
              </a:rPr>
              <a:t>x</a:t>
            </a:r>
            <a:endParaRPr kumimoji="0" lang="zh-CN" altLang="zh-CN" sz="24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13787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type="body" sz="quarter" idx="10"/>
          </p:nvPr>
        </p:nvSpPr>
        <p:spPr/>
        <p:txBody>
          <a:bodyPr>
            <a:normAutofit fontScale="92500" lnSpcReduction="20000"/>
          </a:bodyPr>
          <a:lstStyle/>
          <a:p>
            <a:r>
              <a:rPr lang="zh-CN" altLang="en-US" dirty="0" smtClean="0"/>
              <a:t>实际应用中的</a:t>
            </a:r>
            <a:r>
              <a:rPr lang="zh-CN" altLang="en-US" smtClean="0"/>
              <a:t>算法</a:t>
            </a:r>
            <a:r>
              <a:rPr lang="zh-CN" altLang="en-US"/>
              <a:t>，具体实现注定</a:t>
            </a:r>
            <a:r>
              <a:rPr lang="zh-CN" altLang="en-US" smtClean="0"/>
              <a:t>千差万别。</a:t>
            </a:r>
            <a:endParaRPr lang="en-US" altLang="zh-CN" smtClean="0"/>
          </a:p>
          <a:p>
            <a:pPr lvl="1"/>
            <a:r>
              <a:rPr lang="zh-CN" altLang="en-US" smtClean="0"/>
              <a:t>但</a:t>
            </a:r>
            <a:r>
              <a:rPr lang="zh-CN" altLang="en-US" dirty="0" smtClean="0"/>
              <a:t>也有许多算法的设计思想有相似之处</a:t>
            </a:r>
          </a:p>
          <a:p>
            <a:pPr lvl="1" eaLnBrk="1" hangingPunct="1"/>
            <a:r>
              <a:rPr lang="zh-CN" altLang="en-US" dirty="0" smtClean="0"/>
              <a:t>可以对它们分类，进行学习和研究</a:t>
            </a:r>
          </a:p>
          <a:p>
            <a:pPr eaLnBrk="1" hangingPunct="1"/>
            <a:r>
              <a:rPr lang="zh-CN" altLang="en-US" dirty="0" smtClean="0"/>
              <a:t>设计算法</a:t>
            </a:r>
            <a:r>
              <a:rPr lang="zh-CN" altLang="en-US" smtClean="0"/>
              <a:t>的一些通用思想称为</a:t>
            </a:r>
            <a:r>
              <a:rPr lang="zh-CN" altLang="en-US" dirty="0" smtClean="0">
                <a:solidFill>
                  <a:srgbClr val="FF0000"/>
                </a:solidFill>
              </a:rPr>
              <a:t>算法设计模式</a:t>
            </a:r>
            <a:r>
              <a:rPr lang="zh-CN" altLang="en-US" dirty="0" smtClean="0">
                <a:solidFill>
                  <a:srgbClr val="003366"/>
                </a:solidFill>
              </a:rPr>
              <a:t>。如</a:t>
            </a:r>
            <a:r>
              <a:rPr lang="zh-CN" altLang="en-US" dirty="0" smtClean="0"/>
              <a:t>：</a:t>
            </a:r>
          </a:p>
          <a:p>
            <a:pPr lvl="1" eaLnBrk="1" hangingPunct="1"/>
            <a:r>
              <a:rPr lang="zh-CN" altLang="en-US" dirty="0" smtClean="0"/>
              <a:t>暴力枚举法</a:t>
            </a:r>
            <a:endParaRPr lang="en-US" altLang="zh-CN" dirty="0" smtClean="0"/>
          </a:p>
          <a:p>
            <a:pPr lvl="1" eaLnBrk="1" hangingPunct="1"/>
            <a:r>
              <a:rPr lang="zh-CN" altLang="en-US" dirty="0" smtClean="0"/>
              <a:t>贪心法</a:t>
            </a:r>
          </a:p>
          <a:p>
            <a:pPr lvl="1" eaLnBrk="1" hangingPunct="1"/>
            <a:r>
              <a:rPr lang="zh-CN" altLang="en-US" smtClean="0"/>
              <a:t>分</a:t>
            </a:r>
            <a:r>
              <a:rPr lang="zh-CN" altLang="en-US" dirty="0" smtClean="0"/>
              <a:t>治法</a:t>
            </a:r>
          </a:p>
          <a:p>
            <a:pPr lvl="1" eaLnBrk="1" hangingPunct="1"/>
            <a:r>
              <a:rPr lang="zh-CN" altLang="en-US" smtClean="0"/>
              <a:t>回溯</a:t>
            </a:r>
            <a:r>
              <a:rPr lang="zh-CN" altLang="en-US" dirty="0" smtClean="0"/>
              <a:t>法</a:t>
            </a:r>
          </a:p>
          <a:p>
            <a:pPr lvl="1" eaLnBrk="1" hangingPunct="1"/>
            <a:r>
              <a:rPr lang="zh-CN" altLang="en-US" dirty="0" smtClean="0"/>
              <a:t>动态规划法</a:t>
            </a:r>
            <a:endParaRPr lang="en-US" altLang="zh-CN" dirty="0" smtClean="0"/>
          </a:p>
          <a:p>
            <a:pPr lvl="1" eaLnBrk="1" hangingPunct="1"/>
            <a:r>
              <a:rPr lang="zh-CN" altLang="en-US" dirty="0" smtClean="0"/>
              <a:t>分支限界法</a:t>
            </a:r>
          </a:p>
        </p:txBody>
      </p:sp>
      <p:sp>
        <p:nvSpPr>
          <p:cNvPr id="30722" name="Rectangle 2"/>
          <p:cNvSpPr>
            <a:spLocks noGrp="1" noChangeArrowheads="1"/>
          </p:cNvSpPr>
          <p:nvPr>
            <p:ph type="title"/>
          </p:nvPr>
        </p:nvSpPr>
        <p:spPr/>
        <p:txBody>
          <a:bodyPr>
            <a:normAutofit fontScale="90000"/>
          </a:bodyPr>
          <a:lstStyle/>
          <a:p>
            <a:r>
              <a:rPr lang="zh-CN" altLang="en-US" dirty="0" smtClean="0"/>
              <a:t>算法设计</a:t>
            </a:r>
          </a:p>
        </p:txBody>
      </p:sp>
    </p:spTree>
    <p:extLst>
      <p:ext uri="{BB962C8B-B14F-4D97-AF65-F5344CB8AC3E}">
        <p14:creationId xmlns:p14="http://schemas.microsoft.com/office/powerpoint/2010/main" val="978024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2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72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72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2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72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72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2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2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算法性能分析</a:t>
            </a:r>
            <a:endParaRPr lang="zh-CN" altLang="en-US" dirty="0"/>
          </a:p>
        </p:txBody>
      </p:sp>
    </p:spTree>
    <p:extLst>
      <p:ext uri="{BB962C8B-B14F-4D97-AF65-F5344CB8AC3E}">
        <p14:creationId xmlns:p14="http://schemas.microsoft.com/office/powerpoint/2010/main" val="38663219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normAutofit/>
          </a:bodyPr>
          <a:lstStyle/>
          <a:p>
            <a:pPr marL="0" indent="0">
              <a:buNone/>
            </a:pPr>
            <a:r>
              <a:rPr lang="zh-CN" altLang="en-US" dirty="0"/>
              <a:t>（</a:t>
            </a:r>
            <a:r>
              <a:rPr lang="en-US" altLang="zh-CN" dirty="0"/>
              <a:t>1</a:t>
            </a:r>
            <a:r>
              <a:rPr lang="zh-CN" altLang="en-US" dirty="0"/>
              <a:t>）正确性：要求算法能够正确地执行，并满足预先设定的功能和性能要求，大致分为以下</a:t>
            </a:r>
            <a:r>
              <a:rPr lang="en-US" altLang="zh-CN" dirty="0"/>
              <a:t>4</a:t>
            </a:r>
            <a:r>
              <a:rPr lang="zh-CN" altLang="en-US" dirty="0"/>
              <a:t>个</a:t>
            </a:r>
            <a:r>
              <a:rPr lang="zh-CN" altLang="en-US" dirty="0" smtClean="0"/>
              <a:t>层次：</a:t>
            </a:r>
            <a:endParaRPr lang="zh-CN" altLang="en-US" dirty="0"/>
          </a:p>
          <a:p>
            <a:pPr marL="400050" lvl="1" indent="0">
              <a:buNone/>
            </a:pPr>
            <a:r>
              <a:rPr lang="zh-CN" altLang="en-US"/>
              <a:t>① </a:t>
            </a:r>
            <a:r>
              <a:rPr lang="zh-CN" altLang="en-US" smtClean="0"/>
              <a:t>不</a:t>
            </a:r>
            <a:r>
              <a:rPr lang="zh-CN" altLang="en-US" dirty="0"/>
              <a:t>含语法错误。</a:t>
            </a:r>
          </a:p>
          <a:p>
            <a:pPr marL="400050" lvl="1" indent="0">
              <a:buNone/>
            </a:pPr>
            <a:r>
              <a:rPr lang="zh-CN" altLang="en-US"/>
              <a:t>② </a:t>
            </a:r>
            <a:r>
              <a:rPr lang="zh-CN" altLang="en-US" smtClean="0"/>
              <a:t>对于</a:t>
            </a:r>
            <a:r>
              <a:rPr lang="zh-CN" altLang="en-US" dirty="0"/>
              <a:t>若干</a:t>
            </a:r>
            <a:r>
              <a:rPr lang="zh-CN" altLang="en-US" smtClean="0"/>
              <a:t>组</a:t>
            </a:r>
            <a:r>
              <a:rPr lang="zh-CN" altLang="en-US" dirty="0"/>
              <a:t>输入数据，能够得出满足要求的结果。</a:t>
            </a:r>
          </a:p>
          <a:p>
            <a:pPr marL="400050" lvl="1" indent="0">
              <a:buNone/>
            </a:pPr>
            <a:r>
              <a:rPr lang="zh-CN" altLang="en-US"/>
              <a:t>③ </a:t>
            </a:r>
            <a:r>
              <a:rPr lang="zh-CN" altLang="en-US" smtClean="0"/>
              <a:t>对于</a:t>
            </a:r>
            <a:r>
              <a:rPr lang="zh-CN" altLang="en-US" dirty="0"/>
              <a:t>精心选择的典型、苛刻而带有刁难</a:t>
            </a:r>
            <a:r>
              <a:rPr lang="zh-CN" altLang="en-US"/>
              <a:t>性</a:t>
            </a:r>
            <a:r>
              <a:rPr lang="zh-CN" altLang="en-US" smtClean="0"/>
              <a:t>的输入数据</a:t>
            </a:r>
            <a:r>
              <a:rPr lang="zh-CN" altLang="en-US" dirty="0"/>
              <a:t>，能够得出满足要求的结果。</a:t>
            </a:r>
          </a:p>
          <a:p>
            <a:pPr marL="400050" lvl="1" indent="0">
              <a:buNone/>
            </a:pPr>
            <a:r>
              <a:rPr lang="zh-CN" altLang="en-US"/>
              <a:t>④ </a:t>
            </a:r>
            <a:r>
              <a:rPr lang="zh-CN" altLang="en-US" smtClean="0"/>
              <a:t>对于</a:t>
            </a:r>
            <a:r>
              <a:rPr lang="zh-CN" altLang="en-US" dirty="0"/>
              <a:t>一切合法的输入数据，都能够得出满足要求的结果。</a:t>
            </a:r>
          </a:p>
          <a:p>
            <a:endParaRPr lang="zh-CN" altLang="en-US" dirty="0"/>
          </a:p>
        </p:txBody>
      </p:sp>
      <p:sp>
        <p:nvSpPr>
          <p:cNvPr id="5" name="标题 4"/>
          <p:cNvSpPr>
            <a:spLocks noGrp="1"/>
          </p:cNvSpPr>
          <p:nvPr>
            <p:ph type="title"/>
          </p:nvPr>
        </p:nvSpPr>
        <p:spPr/>
        <p:txBody>
          <a:bodyPr>
            <a:normAutofit fontScale="90000"/>
          </a:bodyPr>
          <a:lstStyle/>
          <a:p>
            <a:r>
              <a:rPr lang="zh-CN" altLang="en-US" dirty="0" smtClean="0"/>
              <a:t>算法设计的目标</a:t>
            </a:r>
            <a:endParaRPr lang="zh-CN" altLang="en-US" dirty="0"/>
          </a:p>
        </p:txBody>
      </p:sp>
    </p:spTree>
    <p:extLst>
      <p:ext uri="{BB962C8B-B14F-4D97-AF65-F5344CB8AC3E}">
        <p14:creationId xmlns:p14="http://schemas.microsoft.com/office/powerpoint/2010/main" val="3087784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marL="0" indent="0">
              <a:buNone/>
            </a:pPr>
            <a:r>
              <a:rPr lang="zh-CN" altLang="en-US" dirty="0"/>
              <a:t>（</a:t>
            </a:r>
            <a:r>
              <a:rPr lang="en-US" altLang="zh-CN" dirty="0"/>
              <a:t>2</a:t>
            </a:r>
            <a:r>
              <a:rPr lang="zh-CN" altLang="en-US" dirty="0"/>
              <a:t>）</a:t>
            </a:r>
            <a:r>
              <a:rPr lang="zh-CN" altLang="en-US"/>
              <a:t>可读性：算法应该容易阅读，一个容易阅读的算法便于人们理解，人们才有可能基于该算法写出正确的程序。提高算法可读性的方法主要有两</a:t>
            </a:r>
            <a:r>
              <a:rPr lang="zh-CN" altLang="en-US" smtClean="0"/>
              <a:t>个</a:t>
            </a:r>
            <a:r>
              <a:rPr lang="en-US" altLang="zh-CN" smtClean="0"/>
              <a:t>:</a:t>
            </a:r>
            <a:endParaRPr lang="zh-CN" altLang="en-US" dirty="0"/>
          </a:p>
          <a:p>
            <a:pPr marL="400050" lvl="1" indent="0">
              <a:buNone/>
            </a:pPr>
            <a:r>
              <a:rPr lang="zh-CN" altLang="en-US" dirty="0" smtClean="0"/>
              <a:t>①</a:t>
            </a:r>
            <a:r>
              <a:rPr lang="zh-CN" altLang="en-US" smtClean="0"/>
              <a:t>注释</a:t>
            </a:r>
            <a:r>
              <a:rPr lang="zh-CN" altLang="en-US"/>
              <a:t>：一是给算法添加注释，以方便程序设计者和后续维护人员阅读和查错。</a:t>
            </a:r>
            <a:endParaRPr lang="zh-CN" altLang="en-US" dirty="0"/>
          </a:p>
          <a:p>
            <a:pPr marL="400050" lvl="1" indent="0">
              <a:buNone/>
            </a:pPr>
            <a:r>
              <a:rPr lang="zh-CN" altLang="en-US" dirty="0" smtClean="0"/>
              <a:t>②</a:t>
            </a:r>
            <a:r>
              <a:rPr lang="zh-CN" altLang="en-US" smtClean="0"/>
              <a:t>命名</a:t>
            </a:r>
            <a:r>
              <a:rPr lang="zh-CN" altLang="en-US"/>
              <a:t>：要注意对函数、变量等对象进行合理命名。</a:t>
            </a:r>
            <a:endParaRPr lang="zh-CN" altLang="en-US" dirty="0"/>
          </a:p>
          <a:p>
            <a:endParaRPr lang="zh-CN" altLang="en-US" dirty="0"/>
          </a:p>
        </p:txBody>
      </p:sp>
      <p:sp>
        <p:nvSpPr>
          <p:cNvPr id="4" name="标题 4"/>
          <p:cNvSpPr>
            <a:spLocks noGrp="1"/>
          </p:cNvSpPr>
          <p:nvPr>
            <p:ph type="title"/>
          </p:nvPr>
        </p:nvSpPr>
        <p:spPr/>
        <p:txBody>
          <a:bodyPr>
            <a:normAutofit fontScale="90000"/>
          </a:bodyPr>
          <a:lstStyle/>
          <a:p>
            <a:r>
              <a:rPr lang="zh-CN" altLang="en-US" dirty="0"/>
              <a:t>如何评价一个算法的</a:t>
            </a:r>
            <a:r>
              <a:rPr lang="zh-CN" altLang="en-US" dirty="0" smtClean="0"/>
              <a:t>好坏</a:t>
            </a:r>
            <a:endParaRPr lang="zh-CN" altLang="en-US" dirty="0"/>
          </a:p>
        </p:txBody>
      </p:sp>
    </p:spTree>
    <p:extLst>
      <p:ext uri="{BB962C8B-B14F-4D97-AF65-F5344CB8AC3E}">
        <p14:creationId xmlns:p14="http://schemas.microsoft.com/office/powerpoint/2010/main" val="1730440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marL="0" indent="0">
              <a:buNone/>
            </a:pPr>
            <a:r>
              <a:rPr lang="zh-CN" altLang="en-US" dirty="0"/>
              <a:t>（</a:t>
            </a:r>
            <a:r>
              <a:rPr lang="en-US" altLang="zh-CN" dirty="0"/>
              <a:t>3</a:t>
            </a:r>
            <a:r>
              <a:rPr lang="zh-CN" altLang="en-US" dirty="0"/>
              <a:t>）</a:t>
            </a:r>
            <a:r>
              <a:rPr lang="zh-CN" altLang="en-US"/>
              <a:t>健壮</a:t>
            </a:r>
            <a:r>
              <a:rPr lang="zh-CN" altLang="en-US" smtClean="0"/>
              <a:t>性</a:t>
            </a:r>
            <a:endParaRPr lang="en-US" altLang="zh-CN" smtClean="0"/>
          </a:p>
          <a:p>
            <a:pPr lvl="1" indent="-342900"/>
            <a:r>
              <a:rPr lang="zh-CN" altLang="zh-CN"/>
              <a:t>算法应具有容错处理的功能，当输入的数据不合法或运行环境改变时，算法都能恰当地做出反应或进行处理，而不是产生莫名其妙的输出结果</a:t>
            </a:r>
            <a:r>
              <a:rPr lang="zh-CN" altLang="zh-CN" smtClean="0"/>
              <a:t>。</a:t>
            </a:r>
            <a:endParaRPr lang="en-US" altLang="zh-CN" smtClean="0"/>
          </a:p>
          <a:p>
            <a:pPr lvl="1" indent="-342900"/>
            <a:r>
              <a:rPr lang="zh-CN" altLang="zh-CN" smtClean="0"/>
              <a:t>可以</a:t>
            </a:r>
            <a:r>
              <a:rPr lang="zh-CN" altLang="zh-CN"/>
              <a:t>通过在算法中增加异常处理语句，对算法进行不断测试和优化达到算法的健壮性。</a:t>
            </a:r>
          </a:p>
          <a:p>
            <a:pPr lvl="1"/>
            <a:endParaRPr lang="zh-CN" altLang="en-US" dirty="0"/>
          </a:p>
        </p:txBody>
      </p:sp>
      <p:sp>
        <p:nvSpPr>
          <p:cNvPr id="4" name="标题 4"/>
          <p:cNvSpPr>
            <a:spLocks noGrp="1"/>
          </p:cNvSpPr>
          <p:nvPr>
            <p:ph type="title"/>
          </p:nvPr>
        </p:nvSpPr>
        <p:spPr/>
        <p:txBody>
          <a:bodyPr>
            <a:normAutofit fontScale="90000"/>
          </a:bodyPr>
          <a:lstStyle/>
          <a:p>
            <a:r>
              <a:rPr lang="zh-CN" altLang="en-US" dirty="0"/>
              <a:t>如何评价一个算法的</a:t>
            </a:r>
            <a:r>
              <a:rPr lang="zh-CN" altLang="en-US" dirty="0" smtClean="0"/>
              <a:t>好坏</a:t>
            </a:r>
            <a:endParaRPr lang="zh-CN" altLang="en-US" dirty="0"/>
          </a:p>
        </p:txBody>
      </p:sp>
    </p:spTree>
    <p:extLst>
      <p:ext uri="{BB962C8B-B14F-4D97-AF65-F5344CB8AC3E}">
        <p14:creationId xmlns:p14="http://schemas.microsoft.com/office/powerpoint/2010/main" val="907987283"/>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rmAutofit/>
          </a:bodyPr>
          <a:lstStyle/>
          <a:p>
            <a:pPr marL="0" indent="0">
              <a:buNone/>
            </a:pPr>
            <a:r>
              <a:rPr lang="zh-CN" altLang="en-US" smtClean="0"/>
              <a:t>（</a:t>
            </a:r>
            <a:r>
              <a:rPr lang="en-US" altLang="zh-CN" smtClean="0"/>
              <a:t>4</a:t>
            </a:r>
            <a:r>
              <a:rPr lang="zh-CN" altLang="en-US" smtClean="0"/>
              <a:t>）高效率</a:t>
            </a:r>
            <a:endParaRPr lang="en-US" altLang="zh-CN" smtClean="0"/>
          </a:p>
          <a:p>
            <a:pPr lvl="1" indent="-342900"/>
            <a:r>
              <a:rPr lang="zh-CN" altLang="zh-CN" b="1" smtClean="0"/>
              <a:t>算法</a:t>
            </a:r>
            <a:r>
              <a:rPr lang="zh-CN" altLang="zh-CN" b="1"/>
              <a:t>的效率分为</a:t>
            </a:r>
            <a:r>
              <a:rPr lang="zh-CN" altLang="zh-CN" b="1">
                <a:solidFill>
                  <a:srgbClr val="FF0000"/>
                </a:solidFill>
              </a:rPr>
              <a:t>时间效率</a:t>
            </a:r>
            <a:r>
              <a:rPr lang="zh-CN" altLang="zh-CN" b="1"/>
              <a:t>和</a:t>
            </a:r>
            <a:r>
              <a:rPr lang="zh-CN" altLang="zh-CN" b="1">
                <a:solidFill>
                  <a:srgbClr val="FF0000"/>
                </a:solidFill>
              </a:rPr>
              <a:t>空间</a:t>
            </a:r>
            <a:r>
              <a:rPr lang="zh-CN" altLang="zh-CN" b="1" smtClean="0">
                <a:solidFill>
                  <a:srgbClr val="FF0000"/>
                </a:solidFill>
              </a:rPr>
              <a:t>效率</a:t>
            </a:r>
            <a:r>
              <a:rPr lang="zh-CN" altLang="en-US" b="1"/>
              <a:t>；</a:t>
            </a:r>
            <a:endParaRPr lang="en-US" altLang="zh-CN" b="1" smtClean="0"/>
          </a:p>
          <a:p>
            <a:pPr lvl="1" indent="-342900"/>
            <a:r>
              <a:rPr lang="zh-CN" altLang="zh-CN" b="1"/>
              <a:t>时间效率</a:t>
            </a:r>
            <a:r>
              <a:rPr lang="zh-CN" altLang="zh-CN" b="1" smtClean="0"/>
              <a:t>高</a:t>
            </a:r>
            <a:r>
              <a:rPr lang="zh-CN" altLang="en-US" b="1" smtClean="0"/>
              <a:t>：</a:t>
            </a:r>
            <a:r>
              <a:rPr lang="zh-CN" altLang="zh-CN" b="1" smtClean="0"/>
              <a:t>运行</a:t>
            </a:r>
            <a:r>
              <a:rPr lang="zh-CN" altLang="en-US" b="1" smtClean="0"/>
              <a:t>速度快</a:t>
            </a:r>
            <a:r>
              <a:rPr lang="zh-CN" altLang="zh-CN" b="1" smtClean="0"/>
              <a:t>的算法；</a:t>
            </a:r>
            <a:endParaRPr lang="en-US" altLang="zh-CN" b="1" smtClean="0"/>
          </a:p>
          <a:p>
            <a:pPr lvl="1" indent="-342900"/>
            <a:r>
              <a:rPr lang="zh-CN" altLang="zh-CN" b="1" smtClean="0"/>
              <a:t>空间</a:t>
            </a:r>
            <a:r>
              <a:rPr lang="zh-CN" altLang="zh-CN" b="1"/>
              <a:t>效率</a:t>
            </a:r>
            <a:r>
              <a:rPr lang="zh-CN" altLang="zh-CN" b="1" smtClean="0"/>
              <a:t>高</a:t>
            </a:r>
            <a:r>
              <a:rPr lang="zh-CN" altLang="en-US" b="1" smtClean="0"/>
              <a:t>：</a:t>
            </a:r>
            <a:r>
              <a:rPr lang="zh-CN" altLang="zh-CN" b="1" smtClean="0"/>
              <a:t>算法</a:t>
            </a:r>
            <a:r>
              <a:rPr lang="zh-CN" altLang="zh-CN" b="1"/>
              <a:t>执行过程中占用内存空间</a:t>
            </a:r>
            <a:r>
              <a:rPr lang="zh-CN" altLang="zh-CN" b="1" smtClean="0"/>
              <a:t>少</a:t>
            </a:r>
            <a:r>
              <a:rPr lang="zh-CN" altLang="en-US" b="1" smtClean="0"/>
              <a:t>；</a:t>
            </a:r>
            <a:endParaRPr lang="en-US" altLang="zh-CN" b="1" smtClean="0"/>
          </a:p>
          <a:p>
            <a:pPr lvl="1" indent="-342900"/>
            <a:r>
              <a:rPr lang="zh-CN" altLang="zh-CN" b="1" smtClean="0"/>
              <a:t>时间</a:t>
            </a:r>
            <a:r>
              <a:rPr lang="zh-CN" altLang="zh-CN" b="1"/>
              <a:t>效率和空间效率常常不能同时兼顾，时间效率较高的算法可能是牺牲了部分空间效率而获得</a:t>
            </a:r>
            <a:r>
              <a:rPr lang="zh-CN" altLang="zh-CN" b="1" smtClean="0"/>
              <a:t>。</a:t>
            </a:r>
            <a:endParaRPr lang="en-US" altLang="zh-CN" b="1" smtClean="0"/>
          </a:p>
          <a:p>
            <a:pPr lvl="1" indent="-342900"/>
            <a:r>
              <a:rPr lang="zh-CN" altLang="en-US" b="1" smtClean="0"/>
              <a:t>通常</a:t>
            </a:r>
            <a:r>
              <a:rPr lang="zh-CN" altLang="zh-CN" b="1" smtClean="0"/>
              <a:t>更关注</a:t>
            </a:r>
            <a:r>
              <a:rPr lang="zh-CN" altLang="zh-CN" b="1" smtClean="0">
                <a:solidFill>
                  <a:srgbClr val="FF0000"/>
                </a:solidFill>
              </a:rPr>
              <a:t>时间效率</a:t>
            </a:r>
            <a:r>
              <a:rPr lang="zh-CN" altLang="en-US" b="1" smtClean="0">
                <a:solidFill>
                  <a:srgbClr val="FF0000"/>
                </a:solidFill>
              </a:rPr>
              <a:t>。</a:t>
            </a:r>
            <a:endParaRPr lang="en-US" altLang="zh-CN" b="1" smtClean="0">
              <a:solidFill>
                <a:srgbClr val="FF0000"/>
              </a:solidFill>
            </a:endParaRPr>
          </a:p>
          <a:p>
            <a:endParaRPr lang="zh-CN" altLang="en-US" dirty="0"/>
          </a:p>
        </p:txBody>
      </p:sp>
      <p:sp>
        <p:nvSpPr>
          <p:cNvPr id="4" name="标题 4"/>
          <p:cNvSpPr>
            <a:spLocks noGrp="1"/>
          </p:cNvSpPr>
          <p:nvPr>
            <p:ph type="title"/>
          </p:nvPr>
        </p:nvSpPr>
        <p:spPr/>
        <p:txBody>
          <a:bodyPr>
            <a:normAutofit fontScale="90000"/>
          </a:bodyPr>
          <a:lstStyle/>
          <a:p>
            <a:r>
              <a:rPr lang="zh-CN" altLang="en-US" dirty="0"/>
              <a:t>如何评价一个算法的</a:t>
            </a:r>
            <a:r>
              <a:rPr lang="zh-CN" altLang="en-US" dirty="0" smtClean="0"/>
              <a:t>好坏</a:t>
            </a:r>
            <a:endParaRPr lang="zh-CN" altLang="en-US" dirty="0"/>
          </a:p>
        </p:txBody>
      </p:sp>
    </p:spTree>
    <p:extLst>
      <p:ext uri="{BB962C8B-B14F-4D97-AF65-F5344CB8AC3E}">
        <p14:creationId xmlns:p14="http://schemas.microsoft.com/office/powerpoint/2010/main" val="187957887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0" indent="0">
              <a:buNone/>
            </a:pPr>
            <a:r>
              <a:rPr lang="zh-CN" altLang="en-US"/>
              <a:t>（</a:t>
            </a:r>
            <a:r>
              <a:rPr lang="en-US" altLang="zh-CN"/>
              <a:t>4</a:t>
            </a:r>
            <a:r>
              <a:rPr lang="zh-CN" altLang="en-US"/>
              <a:t>）</a:t>
            </a:r>
            <a:r>
              <a:rPr lang="zh-CN" altLang="en-US" smtClean="0"/>
              <a:t>高效率</a:t>
            </a:r>
            <a:endParaRPr lang="en-US" altLang="zh-CN" smtClean="0"/>
          </a:p>
          <a:p>
            <a:pPr lvl="1" indent="-342900"/>
            <a:r>
              <a:rPr lang="zh-CN" altLang="en-US" b="1" smtClean="0"/>
              <a:t>在</a:t>
            </a:r>
            <a:r>
              <a:rPr lang="zh-CN" altLang="en-US" b="1"/>
              <a:t>一些应用中，为了获得理想的时间效率，甚至会降低算法的正确性要求</a:t>
            </a:r>
            <a:r>
              <a:rPr lang="zh-CN" altLang="en-US" b="1" smtClean="0"/>
              <a:t>。</a:t>
            </a:r>
            <a:endParaRPr lang="en-US" altLang="zh-CN" b="1" smtClean="0"/>
          </a:p>
          <a:p>
            <a:pPr lvl="2" indent="-342900"/>
            <a:r>
              <a:rPr lang="zh-CN" altLang="en-US" b="1" smtClean="0"/>
              <a:t>天气预报</a:t>
            </a:r>
            <a:r>
              <a:rPr lang="zh-CN" altLang="en-US" b="1"/>
              <a:t>的程序，明天的天气预报计算至少要在今天下午完成；</a:t>
            </a:r>
            <a:endParaRPr lang="en-US" altLang="zh-CN" b="1"/>
          </a:p>
          <a:p>
            <a:pPr lvl="2" indent="-342900"/>
            <a:r>
              <a:rPr lang="zh-CN" altLang="en-US" b="1"/>
              <a:t>数字相机的人脸识别程序，必须在几分之一秒完成工作。用户不会接受更慢的算法。</a:t>
            </a:r>
            <a:endParaRPr lang="en-US" altLang="zh-CN" b="1"/>
          </a:p>
          <a:p>
            <a:endParaRPr lang="zh-CN" altLang="en-US"/>
          </a:p>
          <a:p>
            <a:endParaRPr lang="zh-CN" altLang="en-US"/>
          </a:p>
        </p:txBody>
      </p:sp>
      <p:sp>
        <p:nvSpPr>
          <p:cNvPr id="4" name="标题 4"/>
          <p:cNvSpPr>
            <a:spLocks noGrp="1"/>
          </p:cNvSpPr>
          <p:nvPr>
            <p:ph type="title"/>
          </p:nvPr>
        </p:nvSpPr>
        <p:spPr/>
        <p:txBody>
          <a:bodyPr>
            <a:normAutofit fontScale="90000"/>
          </a:bodyPr>
          <a:lstStyle/>
          <a:p>
            <a:r>
              <a:rPr lang="zh-CN" altLang="en-US" dirty="0"/>
              <a:t>如何评价一个算法的</a:t>
            </a:r>
            <a:r>
              <a:rPr lang="zh-CN" altLang="en-US" dirty="0" smtClean="0"/>
              <a:t>好坏</a:t>
            </a:r>
            <a:endParaRPr lang="zh-CN" altLang="en-US" dirty="0"/>
          </a:p>
        </p:txBody>
      </p:sp>
    </p:spTree>
    <p:extLst>
      <p:ext uri="{BB962C8B-B14F-4D97-AF65-F5344CB8AC3E}">
        <p14:creationId xmlns:p14="http://schemas.microsoft.com/office/powerpoint/2010/main" val="4202076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prstGeom prst="rect">
            <a:avLst/>
          </a:prstGeom>
        </p:spPr>
        <p:txBody>
          <a:bodyPr>
            <a:normAutofit fontScale="90000"/>
          </a:bodyPr>
          <a:lstStyle/>
          <a:p>
            <a:r>
              <a:rPr lang="zh-CN" altLang="en-US" dirty="0"/>
              <a:t>数据元素</a:t>
            </a:r>
            <a:r>
              <a:rPr lang="en-US" altLang="zh-CN" dirty="0" smtClean="0"/>
              <a:t>(Data </a:t>
            </a:r>
            <a:r>
              <a:rPr lang="en-US" altLang="zh-CN" dirty="0"/>
              <a:t>Element)</a:t>
            </a:r>
            <a:endParaRPr lang="zh-CN" altLang="en-US" dirty="0"/>
          </a:p>
        </p:txBody>
      </p:sp>
      <p:sp>
        <p:nvSpPr>
          <p:cNvPr id="4" name="文本占位符 3"/>
          <p:cNvSpPr>
            <a:spLocks noGrp="1"/>
          </p:cNvSpPr>
          <p:nvPr>
            <p:ph type="body" sz="quarter" idx="10"/>
          </p:nvPr>
        </p:nvSpPr>
        <p:spPr/>
        <p:txBody>
          <a:bodyPr/>
          <a:lstStyle/>
          <a:p>
            <a:r>
              <a:rPr lang="zh-CN" altLang="en-US"/>
              <a:t>数据集合中的</a:t>
            </a:r>
            <a:r>
              <a:rPr lang="zh-CN" altLang="en-US">
                <a:solidFill>
                  <a:srgbClr val="FF0000"/>
                </a:solidFill>
              </a:rPr>
              <a:t>一个个体</a:t>
            </a:r>
            <a:r>
              <a:rPr lang="zh-CN" altLang="en-US"/>
              <a:t>。</a:t>
            </a:r>
          </a:p>
          <a:p>
            <a:r>
              <a:rPr lang="zh-CN" altLang="en-US"/>
              <a:t>是数据的基本单位，在计算机程序中通常将其作为一个</a:t>
            </a:r>
            <a:r>
              <a:rPr lang="zh-CN" altLang="en-US">
                <a:solidFill>
                  <a:srgbClr val="FF0000"/>
                </a:solidFill>
              </a:rPr>
              <a:t>逻辑整体</a:t>
            </a:r>
            <a:r>
              <a:rPr lang="zh-CN" altLang="en-US"/>
              <a:t>进行处理。</a:t>
            </a:r>
          </a:p>
          <a:p>
            <a:r>
              <a:rPr lang="zh-CN" altLang="en-US"/>
              <a:t>如一个整数</a:t>
            </a:r>
            <a:r>
              <a:rPr lang="en-US" altLang="zh-CN"/>
              <a:t>30</a:t>
            </a:r>
            <a:r>
              <a:rPr lang="zh-CN" altLang="en-US"/>
              <a:t>，一个字符串</a:t>
            </a:r>
            <a:r>
              <a:rPr lang="en-US" altLang="zh-CN"/>
              <a:t>"hello world"</a:t>
            </a:r>
            <a:r>
              <a:rPr lang="zh-CN" altLang="en-US"/>
              <a:t>，一个商品，一节讲课视频等。</a:t>
            </a:r>
          </a:p>
          <a:p>
            <a:r>
              <a:rPr lang="zh-CN" altLang="en-US"/>
              <a:t>在不同场合下，数据元素也常被称为</a:t>
            </a:r>
            <a:r>
              <a:rPr lang="zh-CN" altLang="en-US">
                <a:solidFill>
                  <a:srgbClr val="FF0000"/>
                </a:solidFill>
              </a:rPr>
              <a:t>元素</a:t>
            </a:r>
            <a:r>
              <a:rPr lang="zh-CN" altLang="en-US"/>
              <a:t>、</a:t>
            </a:r>
            <a:r>
              <a:rPr lang="zh-CN" altLang="en-US">
                <a:solidFill>
                  <a:srgbClr val="FF0000"/>
                </a:solidFill>
              </a:rPr>
              <a:t>结点</a:t>
            </a:r>
            <a:r>
              <a:rPr lang="zh-CN" altLang="en-US"/>
              <a:t>、</a:t>
            </a:r>
            <a:r>
              <a:rPr lang="zh-CN" altLang="en-US">
                <a:solidFill>
                  <a:srgbClr val="FF0000"/>
                </a:solidFill>
              </a:rPr>
              <a:t>顶点</a:t>
            </a:r>
            <a:r>
              <a:rPr lang="zh-CN" altLang="en-US"/>
              <a:t>和</a:t>
            </a:r>
            <a:r>
              <a:rPr lang="zh-CN" altLang="en-US">
                <a:solidFill>
                  <a:srgbClr val="FF0000"/>
                </a:solidFill>
              </a:rPr>
              <a:t>记录</a:t>
            </a:r>
            <a:r>
              <a:rPr lang="zh-CN" altLang="en-US"/>
              <a:t>等。</a:t>
            </a:r>
          </a:p>
          <a:p>
            <a:r>
              <a:rPr lang="zh-CN" altLang="en-US"/>
              <a:t>当一个数据元素包含有多个部分信息时，通常被称为</a:t>
            </a:r>
            <a:r>
              <a:rPr lang="zh-CN" altLang="en-US">
                <a:solidFill>
                  <a:srgbClr val="FF0000"/>
                </a:solidFill>
              </a:rPr>
              <a:t>记录</a:t>
            </a:r>
            <a:r>
              <a:rPr lang="zh-CN" altLang="en-US"/>
              <a:t>。</a:t>
            </a:r>
          </a:p>
          <a:p>
            <a:endParaRPr lang="zh-CN" altLang="en-US"/>
          </a:p>
        </p:txBody>
      </p:sp>
    </p:spTree>
    <p:extLst>
      <p:ext uri="{BB962C8B-B14F-4D97-AF65-F5344CB8AC3E}">
        <p14:creationId xmlns:p14="http://schemas.microsoft.com/office/powerpoint/2010/main" val="1583148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dirty="0" smtClean="0"/>
              <a:t>选取最</a:t>
            </a:r>
            <a:r>
              <a:rPr lang="zh-CN" altLang="en-US" dirty="0"/>
              <a:t>优</a:t>
            </a:r>
            <a:r>
              <a:rPr lang="zh-CN" altLang="en-US"/>
              <a:t>的</a:t>
            </a:r>
            <a:r>
              <a:rPr lang="zh-CN" altLang="en-US" smtClean="0"/>
              <a:t>算法</a:t>
            </a:r>
            <a:endParaRPr lang="en-US" altLang="zh-CN" smtClean="0"/>
          </a:p>
          <a:p>
            <a:r>
              <a:rPr lang="zh-CN" altLang="en-US" smtClean="0"/>
              <a:t>对当前</a:t>
            </a:r>
            <a:r>
              <a:rPr lang="zh-CN" altLang="en-US" dirty="0"/>
              <a:t>算法的不足加以</a:t>
            </a:r>
            <a:r>
              <a:rPr lang="zh-CN" altLang="en-US" dirty="0" smtClean="0"/>
              <a:t>改进</a:t>
            </a:r>
            <a:endParaRPr lang="en-US" altLang="zh-CN" dirty="0" smtClean="0"/>
          </a:p>
          <a:p>
            <a:r>
              <a:rPr lang="zh-CN" altLang="en-US" dirty="0" smtClean="0"/>
              <a:t>根据</a:t>
            </a:r>
            <a:r>
              <a:rPr lang="zh-CN" altLang="zh-CN" dirty="0" smtClean="0"/>
              <a:t>算法分析</a:t>
            </a:r>
            <a:r>
              <a:rPr lang="zh-CN" altLang="zh-CN" dirty="0"/>
              <a:t>的</a:t>
            </a:r>
            <a:r>
              <a:rPr lang="zh-CN" altLang="zh-CN" dirty="0" smtClean="0"/>
              <a:t>结果进一步</a:t>
            </a:r>
            <a:r>
              <a:rPr lang="zh-CN" altLang="zh-CN" dirty="0"/>
              <a:t>优化数据结构的逻辑结构和存储</a:t>
            </a:r>
            <a:r>
              <a:rPr lang="zh-CN" altLang="zh-CN" dirty="0" smtClean="0"/>
              <a:t>结构</a:t>
            </a:r>
            <a:endParaRPr lang="zh-CN" altLang="en-US" dirty="0"/>
          </a:p>
        </p:txBody>
      </p:sp>
      <p:sp>
        <p:nvSpPr>
          <p:cNvPr id="3" name="标题 2"/>
          <p:cNvSpPr>
            <a:spLocks noGrp="1"/>
          </p:cNvSpPr>
          <p:nvPr>
            <p:ph type="title"/>
          </p:nvPr>
        </p:nvSpPr>
        <p:spPr/>
        <p:txBody>
          <a:bodyPr>
            <a:normAutofit fontScale="90000"/>
          </a:bodyPr>
          <a:lstStyle/>
          <a:p>
            <a:r>
              <a:rPr lang="zh-CN" altLang="en-US" dirty="0" smtClean="0"/>
              <a:t>算法分析的目的</a:t>
            </a:r>
            <a:endParaRPr lang="zh-CN" altLang="en-US" dirty="0"/>
          </a:p>
        </p:txBody>
      </p:sp>
    </p:spTree>
    <p:extLst>
      <p:ext uri="{BB962C8B-B14F-4D97-AF65-F5344CB8AC3E}">
        <p14:creationId xmlns:p14="http://schemas.microsoft.com/office/powerpoint/2010/main" val="20827947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normAutofit/>
          </a:bodyPr>
          <a:lstStyle/>
          <a:p>
            <a:r>
              <a:rPr lang="zh-CN" altLang="en-US" sz="2800" smtClean="0"/>
              <a:t>事后统计法步骤：</a:t>
            </a:r>
            <a:endParaRPr lang="en-US" altLang="zh-CN" sz="2800" smtClean="0"/>
          </a:p>
          <a:p>
            <a:pPr lvl="1"/>
            <a:r>
              <a:rPr lang="zh-CN" altLang="en-US" sz="2400" smtClean="0">
                <a:solidFill>
                  <a:srgbClr val="FF0000"/>
                </a:solidFill>
              </a:rPr>
              <a:t>将算法编制成完整的程序</a:t>
            </a:r>
            <a:endParaRPr lang="en-US" altLang="zh-CN" sz="2400" smtClean="0"/>
          </a:p>
          <a:p>
            <a:pPr lvl="1"/>
            <a:r>
              <a:rPr lang="zh-CN" altLang="en-US" sz="2400" smtClean="0"/>
              <a:t>在不同问题规模、不同输入案例下执行</a:t>
            </a:r>
            <a:r>
              <a:rPr lang="zh-CN" altLang="zh-CN" sz="2400" smtClean="0"/>
              <a:t>程序</a:t>
            </a:r>
            <a:endParaRPr lang="en-US" altLang="zh-CN" sz="2400" smtClean="0"/>
          </a:p>
          <a:p>
            <a:pPr lvl="1"/>
            <a:r>
              <a:rPr lang="zh-CN" altLang="en-US" sz="2400" b="1" smtClean="0"/>
              <a:t>统计</a:t>
            </a:r>
            <a:r>
              <a:rPr lang="zh-CN" altLang="en-US" sz="2400" smtClean="0">
                <a:solidFill>
                  <a:srgbClr val="FF0000"/>
                </a:solidFill>
              </a:rPr>
              <a:t>程序的绝对运行时间</a:t>
            </a:r>
            <a:r>
              <a:rPr lang="zh-CN" altLang="en-US" sz="2400" smtClean="0"/>
              <a:t>来度量和研究算法的时间效率。</a:t>
            </a:r>
          </a:p>
          <a:p>
            <a:pPr lvl="1"/>
            <a:endParaRPr lang="zh-CN" altLang="en-US" smtClean="0">
              <a:solidFill>
                <a:srgbClr val="00007D"/>
              </a:solidFill>
              <a:latin typeface="Comic Sans MS" pitchFamily="66" charset="0"/>
              <a:ea typeface="楷体_GB2312" pitchFamily="49" charset="-122"/>
            </a:endParaRPr>
          </a:p>
          <a:p>
            <a:endParaRPr lang="zh-CN" altLang="en-US" dirty="0">
              <a:solidFill>
                <a:srgbClr val="00007D"/>
              </a:solidFill>
              <a:latin typeface="Comic Sans MS" pitchFamily="66" charset="0"/>
              <a:ea typeface="楷体_GB2312" pitchFamily="49" charset="-122"/>
            </a:endParaRPr>
          </a:p>
          <a:p>
            <a:pPr lvl="1"/>
            <a:endParaRPr lang="zh-CN" altLang="en-US" dirty="0"/>
          </a:p>
        </p:txBody>
      </p:sp>
      <p:sp>
        <p:nvSpPr>
          <p:cNvPr id="5" name="标题 4"/>
          <p:cNvSpPr>
            <a:spLocks noGrp="1"/>
          </p:cNvSpPr>
          <p:nvPr>
            <p:ph type="title"/>
          </p:nvPr>
        </p:nvSpPr>
        <p:spPr/>
        <p:txBody>
          <a:bodyPr>
            <a:normAutofit fontScale="90000"/>
          </a:bodyPr>
          <a:lstStyle/>
          <a:p>
            <a:r>
              <a:rPr lang="zh-CN" altLang="en-US" dirty="0"/>
              <a:t>衡量算法时间</a:t>
            </a:r>
            <a:r>
              <a:rPr lang="zh-CN" altLang="en-US" dirty="0" smtClean="0"/>
              <a:t>效率方法</a:t>
            </a:r>
            <a:r>
              <a:rPr lang="zh-CN" altLang="en-US" dirty="0"/>
              <a:t>一：事后</a:t>
            </a:r>
            <a:r>
              <a:rPr lang="zh-CN" altLang="en-US" dirty="0" smtClean="0"/>
              <a:t>统计法</a:t>
            </a:r>
            <a:endParaRPr lang="zh-CN" altLang="en-US" dirty="0"/>
          </a:p>
        </p:txBody>
      </p:sp>
    </p:spTree>
    <p:extLst>
      <p:ext uri="{BB962C8B-B14F-4D97-AF65-F5344CB8AC3E}">
        <p14:creationId xmlns:p14="http://schemas.microsoft.com/office/powerpoint/2010/main" val="395324947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利用</a:t>
            </a:r>
            <a:r>
              <a:rPr lang="zh-CN" altLang="en-US" dirty="0"/>
              <a:t>高级语言中的时间函数测量程序运行所花的绝对挂钟</a:t>
            </a:r>
            <a:r>
              <a:rPr lang="zh-CN" altLang="en-US" dirty="0" smtClean="0"/>
              <a:t>时间，</a:t>
            </a:r>
            <a:r>
              <a:rPr lang="zh-CN" altLang="en-US" dirty="0" smtClean="0">
                <a:solidFill>
                  <a:srgbClr val="FF0000"/>
                </a:solidFill>
              </a:rPr>
              <a:t>并对时间数据</a:t>
            </a:r>
            <a:r>
              <a:rPr lang="zh-CN" altLang="en-US" smtClean="0">
                <a:solidFill>
                  <a:srgbClr val="FF0000"/>
                </a:solidFill>
              </a:rPr>
              <a:t>进行分析；</a:t>
            </a:r>
            <a:endParaRPr lang="zh-CN" altLang="en-US" dirty="0"/>
          </a:p>
          <a:p>
            <a:r>
              <a:rPr lang="zh-CN" altLang="en-US" dirty="0"/>
              <a:t>在</a:t>
            </a:r>
            <a:r>
              <a:rPr lang="en-US" altLang="zh-CN" dirty="0"/>
              <a:t>Python</a:t>
            </a:r>
            <a:r>
              <a:rPr lang="zh-CN" altLang="en-US" dirty="0"/>
              <a:t>语言中</a:t>
            </a:r>
            <a:r>
              <a:rPr lang="zh-CN" altLang="en-US" dirty="0" smtClean="0"/>
              <a:t>，可使用</a:t>
            </a:r>
            <a:r>
              <a:rPr lang="en-US" altLang="zh-CN" dirty="0"/>
              <a:t>time</a:t>
            </a:r>
            <a:r>
              <a:rPr lang="zh-CN" altLang="en-US" dirty="0"/>
              <a:t>模块</a:t>
            </a:r>
            <a:r>
              <a:rPr lang="zh-CN" altLang="en-US" dirty="0" smtClean="0"/>
              <a:t>的或</a:t>
            </a:r>
            <a:r>
              <a:rPr lang="en-US" altLang="zh-CN" dirty="0" err="1" smtClean="0"/>
              <a:t>perf_counter</a:t>
            </a:r>
            <a:r>
              <a:rPr lang="en-US" altLang="zh-CN" smtClean="0"/>
              <a:t>()</a:t>
            </a:r>
            <a:r>
              <a:rPr lang="zh-CN" altLang="en-US" smtClean="0"/>
              <a:t>或</a:t>
            </a:r>
            <a:r>
              <a:rPr lang="en-US" altLang="zh-CN" smtClean="0"/>
              <a:t>time</a:t>
            </a:r>
            <a:r>
              <a:rPr lang="en-US" altLang="zh-CN" dirty="0"/>
              <a:t>()</a:t>
            </a:r>
            <a:r>
              <a:rPr lang="zh-CN" altLang="en-US" smtClean="0"/>
              <a:t>等函数；</a:t>
            </a:r>
            <a:endParaRPr lang="zh-CN" altLang="en-US" dirty="0"/>
          </a:p>
          <a:p>
            <a:r>
              <a:rPr lang="zh-CN" altLang="en-US" dirty="0"/>
              <a:t>也可以引入 </a:t>
            </a:r>
            <a:r>
              <a:rPr lang="en-US" altLang="zh-CN" dirty="0" err="1"/>
              <a:t>timeit</a:t>
            </a:r>
            <a:r>
              <a:rPr lang="en-US" altLang="zh-CN" dirty="0"/>
              <a:t> </a:t>
            </a:r>
            <a:r>
              <a:rPr lang="zh-CN" altLang="en-US" dirty="0"/>
              <a:t>模块，通过在 </a:t>
            </a:r>
            <a:r>
              <a:rPr lang="en-US" altLang="zh-CN" dirty="0" err="1"/>
              <a:t>timeit</a:t>
            </a:r>
            <a:r>
              <a:rPr lang="en-US" altLang="zh-CN" dirty="0"/>
              <a:t> </a:t>
            </a:r>
            <a:r>
              <a:rPr lang="zh-CN" altLang="en-US" dirty="0"/>
              <a:t>模块 中创建</a:t>
            </a:r>
            <a:r>
              <a:rPr lang="en-US" altLang="zh-CN" dirty="0"/>
              <a:t>Timer </a:t>
            </a:r>
            <a:r>
              <a:rPr lang="zh-CN" altLang="en-US" dirty="0"/>
              <a:t>对象并进行相应操作，可以测量出指定语句执行一定次数（默认</a:t>
            </a:r>
            <a:r>
              <a:rPr lang="en-US" altLang="zh-CN" dirty="0"/>
              <a:t>100</a:t>
            </a:r>
            <a:r>
              <a:rPr lang="zh-CN" altLang="en-US" dirty="0"/>
              <a:t>万次）所花费</a:t>
            </a:r>
            <a:r>
              <a:rPr lang="zh-CN" altLang="en-US"/>
              <a:t>的</a:t>
            </a:r>
            <a:r>
              <a:rPr lang="zh-CN" altLang="en-US" smtClean="0"/>
              <a:t>时间</a:t>
            </a:r>
            <a:r>
              <a:rPr lang="zh-CN" altLang="en-US"/>
              <a:t>。</a:t>
            </a:r>
            <a:endParaRPr lang="zh-CN" altLang="en-US"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具体方法</a:t>
            </a:r>
            <a:endParaRPr lang="zh-CN" altLang="en-US" dirty="0"/>
          </a:p>
        </p:txBody>
      </p:sp>
      <p:sp>
        <p:nvSpPr>
          <p:cNvPr id="4" name="TextBox 3"/>
          <p:cNvSpPr txBox="1"/>
          <p:nvPr/>
        </p:nvSpPr>
        <p:spPr>
          <a:xfrm>
            <a:off x="6876256" y="5416650"/>
            <a:ext cx="2016224" cy="369332"/>
          </a:xfrm>
          <a:prstGeom prst="rect">
            <a:avLst/>
          </a:prstGeom>
          <a:noFill/>
        </p:spPr>
        <p:txBody>
          <a:bodyPr wrap="square" rtlCol="0">
            <a:spAutoFit/>
          </a:bodyPr>
          <a:lstStyle/>
          <a:p>
            <a:pPr algn="r"/>
            <a:fld id="{C7C6DBEA-7B4A-45F2-A823-46D6D2D5125A}" type="slidenum">
              <a:rPr lang="zh-CN" altLang="en-US" smtClean="0"/>
              <a:pPr algn="r"/>
              <a:t>62</a:t>
            </a:fld>
            <a:endParaRPr lang="zh-CN" altLang="en-US"/>
          </a:p>
        </p:txBody>
      </p:sp>
    </p:spTree>
    <p:extLst>
      <p:ext uri="{BB962C8B-B14F-4D97-AF65-F5344CB8AC3E}">
        <p14:creationId xmlns:p14="http://schemas.microsoft.com/office/powerpoint/2010/main" val="1246177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t>1</a:t>
            </a:r>
            <a:r>
              <a:rPr lang="zh-CN" altLang="en-US" dirty="0" smtClean="0"/>
              <a:t>．</a:t>
            </a:r>
            <a:r>
              <a:rPr lang="zh-CN" altLang="en-US" dirty="0"/>
              <a:t>其它因素</a:t>
            </a:r>
            <a:r>
              <a:rPr lang="zh-CN" altLang="en-US" dirty="0" smtClean="0"/>
              <a:t>可掩盖</a:t>
            </a:r>
            <a:r>
              <a:rPr lang="zh-CN" altLang="en-US" dirty="0"/>
              <a:t>算法</a:t>
            </a:r>
            <a:r>
              <a:rPr lang="zh-CN" altLang="en-US" dirty="0" smtClean="0"/>
              <a:t>本质，并不是</a:t>
            </a:r>
            <a:r>
              <a:rPr lang="zh-CN" altLang="en-US" dirty="0"/>
              <a:t>客观的算法</a:t>
            </a:r>
            <a:r>
              <a:rPr lang="zh-CN" altLang="en-US" dirty="0" smtClean="0"/>
              <a:t>性能评价方法。</a:t>
            </a:r>
            <a:endParaRPr lang="en-US" altLang="zh-CN" dirty="0" smtClean="0"/>
          </a:p>
          <a:p>
            <a:pPr lvl="1"/>
            <a:r>
              <a:rPr lang="zh-CN" altLang="zh-CN" smtClean="0"/>
              <a:t>程序</a:t>
            </a:r>
            <a:r>
              <a:rPr lang="zh-CN" altLang="zh-CN"/>
              <a:t>的绝对运行时间与软硬件环境有关</a:t>
            </a:r>
            <a:r>
              <a:rPr lang="zh-CN" altLang="zh-CN" smtClean="0"/>
              <a:t>，受</a:t>
            </a:r>
            <a:r>
              <a:rPr lang="zh-CN" altLang="zh-CN"/>
              <a:t>硬件环境（如处理器性能、内存和硬盘容量）以及算法运行的软件环境（如操作系统，程序设计语言）等的</a:t>
            </a:r>
            <a:r>
              <a:rPr lang="zh-CN" altLang="zh-CN" smtClean="0"/>
              <a:t>影响。</a:t>
            </a:r>
            <a:endParaRPr lang="zh-CN" altLang="en-US" dirty="0"/>
          </a:p>
          <a:p>
            <a:r>
              <a:rPr lang="en-US" altLang="zh-CN" dirty="0" smtClean="0"/>
              <a:t>2</a:t>
            </a:r>
            <a:r>
              <a:rPr lang="zh-CN" altLang="en-US" smtClean="0"/>
              <a:t>．必须编写完整程序并运行。</a:t>
            </a:r>
            <a:endParaRPr lang="zh-CN" altLang="en-US"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a:t>事后统计法的</a:t>
            </a:r>
            <a:r>
              <a:rPr lang="zh-CN" altLang="en-US" dirty="0" smtClean="0"/>
              <a:t>缺点</a:t>
            </a:r>
            <a:endParaRPr lang="zh-CN" altLang="en-US" dirty="0"/>
          </a:p>
        </p:txBody>
      </p:sp>
    </p:spTree>
    <p:extLst>
      <p:ext uri="{BB962C8B-B14F-4D97-AF65-F5344CB8AC3E}">
        <p14:creationId xmlns:p14="http://schemas.microsoft.com/office/powerpoint/2010/main" val="11313618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dirty="0" smtClean="0"/>
              <a:t>程序运行时间相关因素</a:t>
            </a:r>
            <a:endParaRPr lang="zh-CN" altLang="en-US" dirty="0"/>
          </a:p>
        </p:txBody>
      </p:sp>
      <p:sp>
        <p:nvSpPr>
          <p:cNvPr id="5" name="文本占位符 4"/>
          <p:cNvSpPr>
            <a:spLocks noGrp="1"/>
          </p:cNvSpPr>
          <p:nvPr>
            <p:ph idx="1"/>
          </p:nvPr>
        </p:nvSpPr>
        <p:spPr/>
        <p:txBody>
          <a:bodyPr/>
          <a:lstStyle/>
          <a:p>
            <a:pPr>
              <a:lnSpc>
                <a:spcPct val="150000"/>
              </a:lnSpc>
            </a:pPr>
            <a:r>
              <a:rPr lang="zh-CN" altLang="en-US" smtClean="0"/>
              <a:t>程序</a:t>
            </a:r>
            <a:r>
              <a:rPr lang="zh-CN" altLang="en-US"/>
              <a:t>在计算机上运行所花时间取决于下列因素：</a:t>
            </a:r>
          </a:p>
          <a:p>
            <a:pPr lvl="1">
              <a:lnSpc>
                <a:spcPct val="150000"/>
              </a:lnSpc>
            </a:pPr>
            <a:r>
              <a:rPr lang="zh-CN" altLang="en-US">
                <a:solidFill>
                  <a:srgbClr val="FF0000"/>
                </a:solidFill>
              </a:rPr>
              <a:t>① 算法选用何种策略；</a:t>
            </a:r>
          </a:p>
          <a:p>
            <a:pPr lvl="1">
              <a:lnSpc>
                <a:spcPct val="150000"/>
              </a:lnSpc>
            </a:pPr>
            <a:r>
              <a:rPr lang="zh-CN" altLang="en-US">
                <a:solidFill>
                  <a:srgbClr val="FF0000"/>
                </a:solidFill>
              </a:rPr>
              <a:t>② 问题的规模；</a:t>
            </a:r>
          </a:p>
          <a:p>
            <a:pPr lvl="1">
              <a:lnSpc>
                <a:spcPct val="150000"/>
              </a:lnSpc>
            </a:pPr>
            <a:r>
              <a:rPr lang="zh-CN" altLang="en-US"/>
              <a:t>③ 所使用的程序设计语言，就同一个算法而言，用级别越高的语言实现，其执行的效率越低；</a:t>
            </a:r>
          </a:p>
          <a:p>
            <a:pPr lvl="1">
              <a:lnSpc>
                <a:spcPct val="150000"/>
              </a:lnSpc>
            </a:pPr>
            <a:r>
              <a:rPr lang="zh-CN" altLang="en-US"/>
              <a:t>④ 编译程序所产生的机器代码的质量；</a:t>
            </a:r>
          </a:p>
          <a:p>
            <a:pPr lvl="1">
              <a:lnSpc>
                <a:spcPct val="150000"/>
              </a:lnSpc>
            </a:pPr>
            <a:r>
              <a:rPr lang="zh-CN" altLang="en-US"/>
              <a:t>⑤ 处理器性能、内存和硬盘容量等。</a:t>
            </a:r>
          </a:p>
          <a:p>
            <a:pPr>
              <a:lnSpc>
                <a:spcPct val="150000"/>
              </a:lnSpc>
            </a:pPr>
            <a:endParaRPr lang="zh-CN" altLang="en-US" dirty="0"/>
          </a:p>
        </p:txBody>
      </p:sp>
    </p:spTree>
    <p:extLst>
      <p:ext uri="{BB962C8B-B14F-4D97-AF65-F5344CB8AC3E}">
        <p14:creationId xmlns:p14="http://schemas.microsoft.com/office/powerpoint/2010/main" val="2587807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zh-CN" smtClean="0"/>
              <a:t>独立</a:t>
            </a:r>
            <a:r>
              <a:rPr lang="zh-CN" altLang="zh-CN"/>
              <a:t>于所有软硬件因素，并不获得程序执行的精准时间</a:t>
            </a:r>
            <a:r>
              <a:rPr lang="zh-CN" altLang="zh-CN" smtClean="0"/>
              <a:t>值</a:t>
            </a:r>
            <a:r>
              <a:rPr lang="zh-CN" altLang="en-US" smtClean="0"/>
              <a:t>；</a:t>
            </a:r>
            <a:endParaRPr lang="en-US" altLang="zh-CN" smtClean="0"/>
          </a:p>
          <a:p>
            <a:r>
              <a:rPr lang="zh-CN" altLang="zh-CN" smtClean="0"/>
              <a:t>用</a:t>
            </a:r>
            <a:r>
              <a:rPr lang="zh-CN" altLang="zh-CN"/>
              <a:t>称为“</a:t>
            </a:r>
            <a:r>
              <a:rPr lang="zh-CN" altLang="zh-CN">
                <a:solidFill>
                  <a:srgbClr val="FF0000"/>
                </a:solidFill>
              </a:rPr>
              <a:t>时间复杂度</a:t>
            </a:r>
            <a:r>
              <a:rPr lang="zh-CN" altLang="zh-CN"/>
              <a:t>”</a:t>
            </a:r>
            <a:r>
              <a:rPr lang="zh-CN" altLang="zh-CN" smtClean="0"/>
              <a:t>的数量级</a:t>
            </a:r>
            <a:r>
              <a:rPr lang="zh-CN" altLang="zh-CN"/>
              <a:t>的量度，反映出</a:t>
            </a:r>
            <a:r>
              <a:rPr lang="zh-CN" altLang="zh-CN">
                <a:solidFill>
                  <a:srgbClr val="FF0000"/>
                </a:solidFill>
              </a:rPr>
              <a:t>随着问题规模的增大</a:t>
            </a:r>
            <a:r>
              <a:rPr lang="zh-CN" altLang="zh-CN"/>
              <a:t>，</a:t>
            </a:r>
            <a:r>
              <a:rPr lang="zh-CN" altLang="zh-CN">
                <a:solidFill>
                  <a:srgbClr val="FF0000"/>
                </a:solidFill>
              </a:rPr>
              <a:t>算法运行时间的增长</a:t>
            </a:r>
            <a:r>
              <a:rPr lang="zh-CN" altLang="zh-CN" smtClean="0">
                <a:solidFill>
                  <a:srgbClr val="FF0000"/>
                </a:solidFill>
              </a:rPr>
              <a:t>趋势</a:t>
            </a:r>
            <a:r>
              <a:rPr lang="zh-CN" altLang="en-US" smtClean="0"/>
              <a:t>；</a:t>
            </a:r>
            <a:endParaRPr lang="zh-CN" altLang="zh-CN"/>
          </a:p>
          <a:p>
            <a:r>
              <a:rPr lang="zh-CN" altLang="zh-CN"/>
              <a:t>在算法编制成完整程序前即</a:t>
            </a:r>
            <a:r>
              <a:rPr lang="zh-CN" altLang="en-US"/>
              <a:t>可衡量出</a:t>
            </a:r>
            <a:r>
              <a:rPr lang="zh-CN" altLang="zh-CN"/>
              <a:t>算法的</a:t>
            </a:r>
            <a:r>
              <a:rPr lang="zh-CN" altLang="zh-CN" smtClean="0"/>
              <a:t>性能</a:t>
            </a:r>
            <a:r>
              <a:rPr lang="zh-CN" altLang="en-US" smtClean="0"/>
              <a:t>。</a:t>
            </a:r>
            <a:endParaRPr lang="en-US" altLang="zh-CN"/>
          </a:p>
          <a:p>
            <a:endParaRPr lang="zh-CN" altLang="en-US"/>
          </a:p>
        </p:txBody>
      </p:sp>
      <p:sp>
        <p:nvSpPr>
          <p:cNvPr id="7" name="标题 6"/>
          <p:cNvSpPr>
            <a:spLocks noGrp="1"/>
          </p:cNvSpPr>
          <p:nvPr>
            <p:ph type="title"/>
          </p:nvPr>
        </p:nvSpPr>
        <p:spPr>
          <a:xfrm>
            <a:off x="1043609" y="265212"/>
            <a:ext cx="7920880" cy="540314"/>
          </a:xfrm>
        </p:spPr>
        <p:txBody>
          <a:bodyPr>
            <a:normAutofit fontScale="90000"/>
          </a:bodyPr>
          <a:lstStyle/>
          <a:p>
            <a:r>
              <a:rPr lang="zh-CN" altLang="en-US" dirty="0" smtClean="0"/>
              <a:t>衡量算法时间效率方法二：</a:t>
            </a:r>
            <a:r>
              <a:rPr lang="zh-CN" altLang="en-US" dirty="0">
                <a:solidFill>
                  <a:srgbClr val="FF0000"/>
                </a:solidFill>
              </a:rPr>
              <a:t>事前分析</a:t>
            </a:r>
            <a:r>
              <a:rPr lang="zh-CN" altLang="en-US" dirty="0" smtClean="0">
                <a:solidFill>
                  <a:srgbClr val="FF0000"/>
                </a:solidFill>
              </a:rPr>
              <a:t>估算</a:t>
            </a:r>
            <a:endParaRPr lang="zh-CN" altLang="en-US" dirty="0">
              <a:solidFill>
                <a:srgbClr val="FF0000"/>
              </a:solidFill>
            </a:endParaRPr>
          </a:p>
        </p:txBody>
      </p:sp>
    </p:spTree>
    <p:extLst>
      <p:ext uri="{BB962C8B-B14F-4D97-AF65-F5344CB8AC3E}">
        <p14:creationId xmlns:p14="http://schemas.microsoft.com/office/powerpoint/2010/main" val="11324956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a:xfrm>
            <a:off x="683569" y="1017296"/>
            <a:ext cx="7704856" cy="4432492"/>
          </a:xfrm>
        </p:spPr>
        <p:txBody>
          <a:bodyPr>
            <a:normAutofit lnSpcReduction="10000"/>
          </a:bodyPr>
          <a:lstStyle/>
          <a:p>
            <a:pPr>
              <a:lnSpc>
                <a:spcPct val="120000"/>
              </a:lnSpc>
              <a:spcBef>
                <a:spcPts val="0"/>
              </a:spcBef>
            </a:pPr>
            <a:r>
              <a:rPr lang="zh-CN" altLang="en-US" smtClean="0"/>
              <a:t>将</a:t>
            </a:r>
            <a:r>
              <a:rPr lang="zh-CN" altLang="en-US" dirty="0" smtClean="0">
                <a:solidFill>
                  <a:srgbClr val="FF0000"/>
                </a:solidFill>
                <a:latin typeface="楷体_GB2312" pitchFamily="49" charset="-122"/>
                <a:ea typeface="楷体_GB2312" pitchFamily="49" charset="-122"/>
              </a:rPr>
              <a:t>算法运行总工作量</a:t>
            </a:r>
            <a:r>
              <a:rPr lang="zh-CN" altLang="en-US" dirty="0" smtClean="0"/>
              <a:t>用算法中</a:t>
            </a:r>
            <a:r>
              <a:rPr lang="zh-CN" altLang="en-US" u="sng" dirty="0" smtClean="0">
                <a:solidFill>
                  <a:srgbClr val="FF0000"/>
                </a:solidFill>
              </a:rPr>
              <a:t>所有语句执行</a:t>
            </a:r>
            <a:r>
              <a:rPr lang="zh-CN" altLang="en-US" dirty="0" smtClean="0">
                <a:solidFill>
                  <a:srgbClr val="0070C0"/>
                </a:solidFill>
              </a:rPr>
              <a:t>原操作</a:t>
            </a:r>
            <a:r>
              <a:rPr lang="zh-CN" altLang="en-US" dirty="0" smtClean="0">
                <a:solidFill>
                  <a:srgbClr val="FF0000"/>
                </a:solidFill>
              </a:rPr>
              <a:t>的次数之和</a:t>
            </a:r>
            <a:r>
              <a:rPr lang="en-US" altLang="zh-CN" dirty="0" smtClean="0"/>
              <a:t>T(n)</a:t>
            </a:r>
            <a:r>
              <a:rPr lang="zh-CN" altLang="en-US" dirty="0" smtClean="0"/>
              <a:t>表示，</a:t>
            </a:r>
            <a:r>
              <a:rPr lang="en-US" altLang="zh-CN" dirty="0" smtClean="0"/>
              <a:t>T(n)</a:t>
            </a:r>
            <a:r>
              <a:rPr lang="zh-CN" altLang="en-US" dirty="0" smtClean="0"/>
              <a:t>称为时间函数或时间代价函数。</a:t>
            </a:r>
            <a:endParaRPr lang="en-US" altLang="zh-CN" dirty="0" smtClean="0"/>
          </a:p>
          <a:p>
            <a:pPr lvl="1">
              <a:lnSpc>
                <a:spcPct val="120000"/>
              </a:lnSpc>
              <a:spcBef>
                <a:spcPts val="0"/>
              </a:spcBef>
            </a:pPr>
            <a:r>
              <a:rPr lang="zh-CN" altLang="en-US" smtClean="0">
                <a:solidFill>
                  <a:srgbClr val="FF0000"/>
                </a:solidFill>
              </a:rPr>
              <a:t>原</a:t>
            </a:r>
            <a:r>
              <a:rPr lang="zh-CN" altLang="en-US" dirty="0">
                <a:solidFill>
                  <a:srgbClr val="FF0000"/>
                </a:solidFill>
              </a:rPr>
              <a:t>操作</a:t>
            </a:r>
            <a:r>
              <a:rPr lang="zh-CN" altLang="en-US" dirty="0"/>
              <a:t>是指运行时间是</a:t>
            </a:r>
            <a:r>
              <a:rPr lang="zh-CN" altLang="en-US" dirty="0">
                <a:solidFill>
                  <a:srgbClr val="FF0000"/>
                </a:solidFill>
              </a:rPr>
              <a:t>常量时间</a:t>
            </a:r>
            <a:r>
              <a:rPr lang="zh-CN" altLang="en-US"/>
              <a:t>的</a:t>
            </a:r>
            <a:r>
              <a:rPr lang="zh-CN" altLang="en-US" smtClean="0"/>
              <a:t>操作；</a:t>
            </a:r>
            <a:endParaRPr lang="en-US" altLang="zh-CN" smtClean="0"/>
          </a:p>
          <a:p>
            <a:pPr lvl="1">
              <a:lnSpc>
                <a:spcPct val="120000"/>
              </a:lnSpc>
              <a:spcBef>
                <a:spcPts val="0"/>
              </a:spcBef>
            </a:pPr>
            <a:r>
              <a:rPr lang="zh-CN" altLang="zh-CN" smtClean="0">
                <a:solidFill>
                  <a:srgbClr val="FF0000"/>
                </a:solidFill>
              </a:rPr>
              <a:t>数值</a:t>
            </a:r>
            <a:r>
              <a:rPr lang="zh-CN" altLang="zh-CN">
                <a:solidFill>
                  <a:srgbClr val="FF0000"/>
                </a:solidFill>
              </a:rPr>
              <a:t>类型数据</a:t>
            </a:r>
            <a:r>
              <a:rPr lang="zh-CN" altLang="zh-CN"/>
              <a:t>的赋值、所有数学运算、原子</a:t>
            </a:r>
            <a:r>
              <a:rPr lang="zh-CN" altLang="zh-CN" smtClean="0"/>
              <a:t>类型数据</a:t>
            </a:r>
            <a:r>
              <a:rPr lang="zh-CN" altLang="zh-CN"/>
              <a:t>的输入和输出等都是原</a:t>
            </a:r>
            <a:r>
              <a:rPr lang="zh-CN" altLang="zh-CN" smtClean="0"/>
              <a:t>操作</a:t>
            </a:r>
            <a:r>
              <a:rPr lang="zh-CN" altLang="en-US" smtClean="0"/>
              <a:t>；</a:t>
            </a:r>
            <a:endParaRPr lang="en-US" altLang="zh-CN" smtClean="0"/>
          </a:p>
          <a:p>
            <a:pPr lvl="1">
              <a:lnSpc>
                <a:spcPct val="120000"/>
              </a:lnSpc>
              <a:spcBef>
                <a:spcPts val="0"/>
              </a:spcBef>
            </a:pPr>
            <a:r>
              <a:rPr lang="zh-CN" altLang="zh-CN" smtClean="0"/>
              <a:t>而</a:t>
            </a:r>
            <a:r>
              <a:rPr lang="zh-CN" altLang="zh-CN"/>
              <a:t>判断值</a:t>
            </a:r>
            <a:r>
              <a:rPr lang="en-US" altLang="zh-CN"/>
              <a:t>x</a:t>
            </a:r>
            <a:r>
              <a:rPr lang="zh-CN" altLang="zh-CN"/>
              <a:t>是否在长度为</a:t>
            </a:r>
            <a:r>
              <a:rPr lang="en-US" altLang="zh-CN"/>
              <a:t>n</a:t>
            </a:r>
            <a:r>
              <a:rPr lang="zh-CN" altLang="zh-CN"/>
              <a:t>的列表中的</a:t>
            </a:r>
            <a:r>
              <a:rPr lang="en-US" altLang="zh-CN"/>
              <a:t>in</a:t>
            </a:r>
            <a:r>
              <a:rPr lang="zh-CN" altLang="zh-CN"/>
              <a:t>操作则不是原操作，它包含了若干</a:t>
            </a:r>
            <a:r>
              <a:rPr lang="zh-CN" altLang="zh-CN" smtClean="0"/>
              <a:t>次值</a:t>
            </a:r>
            <a:r>
              <a:rPr lang="zh-CN" altLang="zh-CN"/>
              <a:t>的</a:t>
            </a:r>
            <a:r>
              <a:rPr lang="zh-CN" altLang="zh-CN" smtClean="0"/>
              <a:t>比较</a:t>
            </a:r>
            <a:r>
              <a:rPr lang="zh-CN" altLang="zh-CN"/>
              <a:t>原操作</a:t>
            </a:r>
            <a:r>
              <a:rPr lang="zh-CN" altLang="zh-CN" smtClean="0"/>
              <a:t>。</a:t>
            </a:r>
            <a:endParaRPr lang="en-US" altLang="zh-CN" smtClean="0"/>
          </a:p>
          <a:p>
            <a:pPr marL="228600">
              <a:lnSpc>
                <a:spcPct val="120000"/>
              </a:lnSpc>
              <a:spcBef>
                <a:spcPts val="0"/>
              </a:spcBef>
              <a:defRPr/>
            </a:pPr>
            <a:r>
              <a:rPr lang="zh-CN" altLang="zh-CN">
                <a:solidFill>
                  <a:srgbClr val="000000"/>
                </a:solidFill>
              </a:rPr>
              <a:t>当</a:t>
            </a:r>
            <a:r>
              <a:rPr lang="en-US" altLang="zh-CN">
                <a:solidFill>
                  <a:srgbClr val="000000"/>
                </a:solidFill>
              </a:rPr>
              <a:t>n</a:t>
            </a:r>
            <a:r>
              <a:rPr lang="en-US" altLang="zh-CN">
                <a:solidFill>
                  <a:srgbClr val="000000"/>
                </a:solidFill>
                <a:sym typeface="Symbol" panose="05050102010706020507" pitchFamily="18" charset="2"/>
              </a:rPr>
              <a:t></a:t>
            </a:r>
            <a:r>
              <a:rPr lang="en-US" altLang="zh-CN">
                <a:solidFill>
                  <a:srgbClr val="000000"/>
                </a:solidFill>
              </a:rPr>
              <a:t> </a:t>
            </a:r>
            <a:r>
              <a:rPr lang="zh-CN" altLang="zh-CN">
                <a:solidFill>
                  <a:srgbClr val="000000"/>
                </a:solidFill>
              </a:rPr>
              <a:t>时，时间</a:t>
            </a:r>
            <a:r>
              <a:rPr lang="zh-CN" altLang="zh-CN" smtClean="0">
                <a:solidFill>
                  <a:srgbClr val="000000"/>
                </a:solidFill>
              </a:rPr>
              <a:t>函数</a:t>
            </a:r>
            <a:r>
              <a:rPr lang="en-US" altLang="zh-CN"/>
              <a:t>T(n)</a:t>
            </a:r>
            <a:r>
              <a:rPr lang="zh-CN" altLang="zh-CN" smtClean="0">
                <a:solidFill>
                  <a:srgbClr val="000000"/>
                </a:solidFill>
              </a:rPr>
              <a:t>的</a:t>
            </a:r>
            <a:r>
              <a:rPr lang="zh-CN" altLang="zh-CN">
                <a:solidFill>
                  <a:srgbClr val="000000"/>
                </a:solidFill>
              </a:rPr>
              <a:t>数量级表示称为渐进时间复杂度，简称时间复杂度</a:t>
            </a:r>
            <a:r>
              <a:rPr lang="zh-CN" altLang="en-US">
                <a:solidFill>
                  <a:srgbClr val="000000"/>
                </a:solidFill>
              </a:rPr>
              <a:t>，</a:t>
            </a:r>
            <a:r>
              <a:rPr lang="zh-CN" altLang="zh-CN">
                <a:solidFill>
                  <a:srgbClr val="000000"/>
                </a:solidFill>
              </a:rPr>
              <a:t>记为</a:t>
            </a:r>
            <a:r>
              <a:rPr lang="en-US" altLang="zh-CN">
                <a:solidFill>
                  <a:srgbClr val="000000"/>
                </a:solidFill>
              </a:rPr>
              <a:t>T(n)=O(f(n))</a:t>
            </a:r>
            <a:r>
              <a:rPr lang="zh-CN" altLang="en-US">
                <a:solidFill>
                  <a:srgbClr val="000000"/>
                </a:solidFill>
              </a:rPr>
              <a:t>。</a:t>
            </a:r>
            <a:endParaRPr lang="en-US" altLang="zh-CN">
              <a:solidFill>
                <a:srgbClr val="000000"/>
              </a:solidFill>
            </a:endParaRPr>
          </a:p>
          <a:p>
            <a:pPr marL="228600">
              <a:lnSpc>
                <a:spcPct val="120000"/>
              </a:lnSpc>
              <a:spcBef>
                <a:spcPts val="0"/>
              </a:spcBef>
              <a:defRPr/>
            </a:pPr>
            <a:r>
              <a:rPr lang="zh-CN" altLang="zh-CN">
                <a:solidFill>
                  <a:srgbClr val="FF0000"/>
                </a:solidFill>
              </a:rPr>
              <a:t>表示当</a:t>
            </a:r>
            <a:r>
              <a:rPr lang="en-US" altLang="zh-CN">
                <a:solidFill>
                  <a:srgbClr val="FF0000"/>
                </a:solidFill>
              </a:rPr>
              <a:t>n</a:t>
            </a:r>
            <a:r>
              <a:rPr lang="zh-CN" altLang="zh-CN">
                <a:solidFill>
                  <a:srgbClr val="FF0000"/>
                </a:solidFill>
              </a:rPr>
              <a:t>趋于无穷大时，算法运行时间由</a:t>
            </a:r>
            <a:r>
              <a:rPr lang="en-US" altLang="zh-CN">
                <a:solidFill>
                  <a:srgbClr val="FF0000"/>
                </a:solidFill>
              </a:rPr>
              <a:t>f(n)</a:t>
            </a:r>
            <a:r>
              <a:rPr lang="zh-CN" altLang="zh-CN">
                <a:solidFill>
                  <a:srgbClr val="FF0000"/>
                </a:solidFill>
              </a:rPr>
              <a:t>决定，运行时间的增长率与</a:t>
            </a:r>
            <a:r>
              <a:rPr lang="en-US" altLang="zh-CN">
                <a:solidFill>
                  <a:srgbClr val="FF0000"/>
                </a:solidFill>
              </a:rPr>
              <a:t>f(n)</a:t>
            </a:r>
            <a:r>
              <a:rPr lang="zh-CN" altLang="zh-CN">
                <a:solidFill>
                  <a:srgbClr val="FF0000"/>
                </a:solidFill>
              </a:rPr>
              <a:t>的增长率相同</a:t>
            </a:r>
            <a:r>
              <a:rPr lang="zh-CN" altLang="zh-CN" smtClean="0">
                <a:solidFill>
                  <a:srgbClr val="FF0000"/>
                </a:solidFill>
              </a:rPr>
              <a:t>。</a:t>
            </a:r>
            <a:endParaRPr lang="en-US" altLang="zh-CN" dirty="0">
              <a:solidFill>
                <a:srgbClr val="FF0000"/>
              </a:solidFill>
            </a:endParaRPr>
          </a:p>
        </p:txBody>
      </p:sp>
      <p:sp>
        <p:nvSpPr>
          <p:cNvPr id="7" name="标题 6"/>
          <p:cNvSpPr>
            <a:spLocks noGrp="1"/>
          </p:cNvSpPr>
          <p:nvPr>
            <p:ph type="title"/>
          </p:nvPr>
        </p:nvSpPr>
        <p:spPr>
          <a:xfrm>
            <a:off x="1107969" y="156946"/>
            <a:ext cx="8216559" cy="540314"/>
          </a:xfrm>
        </p:spPr>
        <p:txBody>
          <a:bodyPr>
            <a:normAutofit fontScale="90000"/>
          </a:bodyPr>
          <a:lstStyle/>
          <a:p>
            <a:r>
              <a:rPr lang="zh-CN" altLang="en-US" dirty="0" smtClean="0"/>
              <a:t>衡量算法时间效率方法二：</a:t>
            </a:r>
            <a:r>
              <a:rPr lang="zh-CN" altLang="en-US" dirty="0">
                <a:solidFill>
                  <a:srgbClr val="FF0000"/>
                </a:solidFill>
              </a:rPr>
              <a:t>事前分析</a:t>
            </a:r>
            <a:r>
              <a:rPr lang="zh-CN" altLang="en-US" dirty="0" smtClean="0">
                <a:solidFill>
                  <a:srgbClr val="FF0000"/>
                </a:solidFill>
              </a:rPr>
              <a:t>估算</a:t>
            </a:r>
            <a:endParaRPr lang="zh-CN" altLang="en-US" dirty="0">
              <a:solidFill>
                <a:srgbClr val="FF0000"/>
              </a:solidFill>
            </a:endParaRPr>
          </a:p>
        </p:txBody>
      </p:sp>
    </p:spTree>
    <p:extLst>
      <p:ext uri="{BB962C8B-B14F-4D97-AF65-F5344CB8AC3E}">
        <p14:creationId xmlns:p14="http://schemas.microsoft.com/office/powerpoint/2010/main" val="3021202001"/>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例</a:t>
            </a:r>
            <a:r>
              <a:rPr lang="en-US" altLang="zh-CN" dirty="0" smtClean="0"/>
              <a:t>1</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832147265"/>
              </p:ext>
            </p:extLst>
          </p:nvPr>
        </p:nvGraphicFramePr>
        <p:xfrm>
          <a:off x="539552" y="1257322"/>
          <a:ext cx="7560840" cy="2677553"/>
        </p:xfrm>
        <a:graphic>
          <a:graphicData uri="http://schemas.openxmlformats.org/drawingml/2006/table">
            <a:tbl>
              <a:tblPr firstRow="1" firstCol="1" bandRow="1"/>
              <a:tblGrid>
                <a:gridCol w="4176464">
                  <a:extLst>
                    <a:ext uri="{9D8B030D-6E8A-4147-A177-3AD203B41FA5}">
                      <a16:colId xmlns:a16="http://schemas.microsoft.com/office/drawing/2014/main" val="20000"/>
                    </a:ext>
                  </a:extLst>
                </a:gridCol>
                <a:gridCol w="3384376">
                  <a:extLst>
                    <a:ext uri="{9D8B030D-6E8A-4147-A177-3AD203B41FA5}">
                      <a16:colId xmlns:a16="http://schemas.microsoft.com/office/drawing/2014/main" val="20001"/>
                    </a:ext>
                  </a:extLst>
                </a:gridCol>
              </a:tblGrid>
              <a:tr h="400044">
                <a:tc>
                  <a:txBody>
                    <a:bodyPr/>
                    <a:lstStyle/>
                    <a:p>
                      <a:pPr algn="just">
                        <a:spcAft>
                          <a:spcPts val="0"/>
                        </a:spcAft>
                      </a:pPr>
                      <a:r>
                        <a:rPr lang="zh-CN" sz="2200" kern="100" dirty="0">
                          <a:effectLst/>
                          <a:latin typeface="Arial"/>
                          <a:ea typeface="宋体"/>
                        </a:rPr>
                        <a:t>程序段</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kern="100">
                          <a:effectLst/>
                          <a:latin typeface="Arial"/>
                          <a:ea typeface="宋体"/>
                        </a:rPr>
                        <a:t>语句执行原操作的次数</a:t>
                      </a:r>
                      <a:endParaRPr lang="zh-CN" sz="22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0044">
                <a:tc>
                  <a:txBody>
                    <a:bodyPr/>
                    <a:lstStyle/>
                    <a:p>
                      <a:pPr algn="just">
                        <a:spcAft>
                          <a:spcPts val="0"/>
                        </a:spcAft>
                      </a:pPr>
                      <a:r>
                        <a:rPr lang="en-US" sz="2200" kern="100" dirty="0">
                          <a:effectLst/>
                          <a:latin typeface="Arial"/>
                          <a:ea typeface="宋体"/>
                          <a:cs typeface="Times New Roman"/>
                        </a:rPr>
                        <a:t>for </a:t>
                      </a:r>
                      <a:r>
                        <a:rPr lang="en-US" sz="2200" kern="100" dirty="0" err="1">
                          <a:effectLst/>
                          <a:latin typeface="Arial"/>
                          <a:ea typeface="宋体"/>
                          <a:cs typeface="Times New Roman"/>
                        </a:rPr>
                        <a:t>i</a:t>
                      </a:r>
                      <a:r>
                        <a:rPr lang="en-US" sz="2200" kern="100" dirty="0">
                          <a:effectLst/>
                          <a:latin typeface="Arial"/>
                          <a:ea typeface="宋体"/>
                          <a:cs typeface="Times New Roman"/>
                        </a:rPr>
                        <a:t> in range(0, n):</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ctr" defTabSz="457200" rtl="0" eaLnBrk="1" latinLnBrk="0" hangingPunct="1">
                        <a:spcAft>
                          <a:spcPts val="0"/>
                        </a:spcAft>
                      </a:pPr>
                      <a:endParaRPr lang="zh-CN" sz="2200" kern="100" dirty="0">
                        <a:solidFill>
                          <a:schemeClr val="tx1"/>
                        </a:solidFill>
                        <a:effectLst/>
                        <a:latin typeface="Arial"/>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0044">
                <a:tc>
                  <a:txBody>
                    <a:bodyPr/>
                    <a:lstStyle/>
                    <a:p>
                      <a:pPr indent="266700" algn="just">
                        <a:spcAft>
                          <a:spcPts val="0"/>
                        </a:spcAft>
                      </a:pPr>
                      <a:r>
                        <a:rPr lang="en-US" sz="2200" kern="100" dirty="0">
                          <a:effectLst/>
                          <a:latin typeface="Arial"/>
                          <a:ea typeface="宋体"/>
                          <a:cs typeface="Times New Roman"/>
                        </a:rPr>
                        <a:t>for j in range(0, n):</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0044">
                <a:tc>
                  <a:txBody>
                    <a:bodyPr/>
                    <a:lstStyle/>
                    <a:p>
                      <a:pPr indent="533400"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2200" u="sng" kern="100" dirty="0">
                          <a:effectLst/>
                          <a:latin typeface="Arial"/>
                          <a:ea typeface="宋体"/>
                          <a:cs typeface="Times New Roman"/>
                        </a:rPr>
                        <a:t>mc[</a:t>
                      </a:r>
                      <a:r>
                        <a:rPr lang="en-US" sz="2200" u="sng" kern="100" dirty="0" err="1">
                          <a:effectLst/>
                          <a:latin typeface="Arial"/>
                          <a:ea typeface="宋体"/>
                          <a:cs typeface="Times New Roman"/>
                        </a:rPr>
                        <a:t>i</a:t>
                      </a:r>
                      <a:r>
                        <a:rPr lang="en-US" sz="2200" u="sng" kern="100" dirty="0">
                          <a:effectLst/>
                          <a:latin typeface="Arial"/>
                          <a:ea typeface="宋体"/>
                          <a:cs typeface="Times New Roman"/>
                        </a:rPr>
                        <a:t>][j] = ma[</a:t>
                      </a:r>
                      <a:r>
                        <a:rPr lang="en-US" sz="2200" u="sng" kern="100" dirty="0" err="1">
                          <a:effectLst/>
                          <a:latin typeface="Arial"/>
                          <a:ea typeface="宋体"/>
                          <a:cs typeface="Times New Roman"/>
                        </a:rPr>
                        <a:t>i</a:t>
                      </a:r>
                      <a:r>
                        <a:rPr lang="en-US" sz="2200" u="sng" kern="100" dirty="0">
                          <a:effectLst/>
                          <a:latin typeface="Arial"/>
                          <a:ea typeface="宋体"/>
                          <a:cs typeface="Times New Roman"/>
                        </a:rPr>
                        <a:t>][j] + </a:t>
                      </a:r>
                      <a:r>
                        <a:rPr lang="en-US" sz="2200" u="sng" kern="100" dirty="0" err="1">
                          <a:effectLst/>
                          <a:latin typeface="Arial"/>
                          <a:ea typeface="宋体"/>
                          <a:cs typeface="Times New Roman"/>
                        </a:rPr>
                        <a:t>mb</a:t>
                      </a:r>
                      <a:r>
                        <a:rPr lang="en-US" sz="2200" u="sng" kern="100" dirty="0">
                          <a:effectLst/>
                          <a:latin typeface="Arial"/>
                          <a:ea typeface="宋体"/>
                          <a:cs typeface="Times New Roman"/>
                        </a:rPr>
                        <a:t>[</a:t>
                      </a:r>
                      <a:r>
                        <a:rPr lang="en-US" sz="2200" u="sng" kern="100" dirty="0" err="1">
                          <a:effectLst/>
                          <a:latin typeface="Arial"/>
                          <a:ea typeface="宋体"/>
                          <a:cs typeface="Times New Roman"/>
                        </a:rPr>
                        <a:t>i</a:t>
                      </a:r>
                      <a:r>
                        <a:rPr lang="en-US" sz="2200" u="sng" kern="100" dirty="0">
                          <a:effectLst/>
                          <a:latin typeface="Arial"/>
                          <a:ea typeface="宋体"/>
                          <a:cs typeface="Times New Roman"/>
                        </a:rPr>
                        <a:t>][j]</a:t>
                      </a:r>
                      <a:endParaRPr lang="zh-CN" sz="2200" u="sng"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3"/>
                  </a:ext>
                </a:extLst>
              </a:tr>
              <a:tr h="400044">
                <a:tc>
                  <a:txBody>
                    <a:bodyPr/>
                    <a:lstStyle/>
                    <a:p>
                      <a:pPr algn="just">
                        <a:spcAft>
                          <a:spcPts val="0"/>
                        </a:spcAft>
                      </a:pPr>
                      <a:r>
                        <a:rPr lang="zh-CN" sz="2200" kern="100">
                          <a:effectLst/>
                          <a:latin typeface="Arial"/>
                          <a:ea typeface="宋体"/>
                        </a:rPr>
                        <a:t>时间函数</a:t>
                      </a:r>
                      <a:endParaRPr lang="zh-CN" sz="2200" kern="100">
                        <a:effectLst/>
                        <a:latin typeface="Times New Roman"/>
                        <a:ea typeface="宋体"/>
                      </a:endParaRPr>
                    </a:p>
                  </a:txBody>
                  <a:tcPr marL="68580" marR="68580" marT="0" marB="0">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677333">
                <a:tc>
                  <a:txBody>
                    <a:bodyPr/>
                    <a:lstStyle/>
                    <a:p>
                      <a:pPr algn="just">
                        <a:spcAft>
                          <a:spcPts val="0"/>
                        </a:spcAft>
                      </a:pPr>
                      <a:r>
                        <a:rPr lang="zh-CN" sz="2200" kern="100">
                          <a:effectLst/>
                          <a:latin typeface="Arial"/>
                          <a:ea typeface="宋体"/>
                        </a:rPr>
                        <a:t>渐进时间复杂度</a:t>
                      </a:r>
                      <a:endParaRPr lang="zh-CN" sz="2200" kern="100">
                        <a:effectLst/>
                        <a:latin typeface="Times New Roman"/>
                        <a:ea typeface="宋体"/>
                      </a:endParaRPr>
                    </a:p>
                  </a:txBody>
                  <a:tcPr marL="68580" marR="68580" marT="0" marB="0">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2" name="矩形 1"/>
          <p:cNvSpPr/>
          <p:nvPr/>
        </p:nvSpPr>
        <p:spPr>
          <a:xfrm>
            <a:off x="6300192" y="1705372"/>
            <a:ext cx="312906" cy="369332"/>
          </a:xfrm>
          <a:prstGeom prst="rect">
            <a:avLst/>
          </a:prstGeom>
        </p:spPr>
        <p:txBody>
          <a:bodyPr wrap="none">
            <a:spAutoFit/>
          </a:bodyPr>
          <a:lstStyle/>
          <a:p>
            <a:pPr algn="ctr" defTabSz="457200"/>
            <a:r>
              <a:rPr lang="en-US" altLang="zh-CN" kern="100">
                <a:latin typeface="Arial"/>
                <a:ea typeface="宋体"/>
                <a:cs typeface="Times New Roman"/>
              </a:rPr>
              <a:t>n</a:t>
            </a:r>
            <a:endParaRPr lang="zh-CN" altLang="zh-CN" kern="100" dirty="0">
              <a:latin typeface="Arial"/>
              <a:ea typeface="宋体"/>
              <a:cs typeface="Times New Roman"/>
            </a:endParaRPr>
          </a:p>
        </p:txBody>
      </p:sp>
      <p:sp>
        <p:nvSpPr>
          <p:cNvPr id="5" name="矩形 4"/>
          <p:cNvSpPr/>
          <p:nvPr/>
        </p:nvSpPr>
        <p:spPr>
          <a:xfrm>
            <a:off x="6300192" y="2074704"/>
            <a:ext cx="397865" cy="369332"/>
          </a:xfrm>
          <a:prstGeom prst="rect">
            <a:avLst/>
          </a:prstGeom>
        </p:spPr>
        <p:txBody>
          <a:bodyPr wrap="none">
            <a:spAutoFit/>
          </a:bodyPr>
          <a:lstStyle/>
          <a:p>
            <a:pPr algn="ctr">
              <a:spcAft>
                <a:spcPts val="0"/>
              </a:spcAft>
            </a:pPr>
            <a:r>
              <a:rPr lang="en-US" altLang="zh-CN" kern="100">
                <a:latin typeface="Arial"/>
                <a:ea typeface="宋体"/>
                <a:cs typeface="Times New Roman"/>
              </a:rPr>
              <a:t>n</a:t>
            </a:r>
            <a:r>
              <a:rPr lang="en-US" altLang="zh-CN" kern="100" baseline="30000">
                <a:latin typeface="Arial"/>
                <a:ea typeface="宋体"/>
                <a:cs typeface="Times New Roman"/>
              </a:rPr>
              <a:t>2</a:t>
            </a:r>
            <a:endParaRPr lang="zh-CN" altLang="zh-CN" kern="100" dirty="0">
              <a:latin typeface="Times New Roman"/>
              <a:ea typeface="宋体"/>
            </a:endParaRPr>
          </a:p>
        </p:txBody>
      </p:sp>
      <p:sp>
        <p:nvSpPr>
          <p:cNvPr id="6" name="矩形 5"/>
          <p:cNvSpPr/>
          <p:nvPr/>
        </p:nvSpPr>
        <p:spPr>
          <a:xfrm>
            <a:off x="6257712" y="2488168"/>
            <a:ext cx="397865" cy="369332"/>
          </a:xfrm>
          <a:prstGeom prst="rect">
            <a:avLst/>
          </a:prstGeom>
        </p:spPr>
        <p:txBody>
          <a:bodyPr wrap="none">
            <a:spAutoFit/>
          </a:bodyPr>
          <a:lstStyle/>
          <a:p>
            <a:pPr algn="ctr">
              <a:spcAft>
                <a:spcPts val="0"/>
              </a:spcAft>
            </a:pPr>
            <a:r>
              <a:rPr lang="en-US" altLang="zh-CN" kern="100" smtClean="0">
                <a:latin typeface="Arial"/>
                <a:ea typeface="宋体"/>
                <a:cs typeface="Times New Roman"/>
              </a:rPr>
              <a:t>n</a:t>
            </a:r>
            <a:r>
              <a:rPr lang="en-US" altLang="zh-CN" kern="100" baseline="30000" smtClean="0">
                <a:latin typeface="Arial"/>
                <a:ea typeface="宋体"/>
                <a:cs typeface="Times New Roman"/>
              </a:rPr>
              <a:t>2</a:t>
            </a:r>
            <a:endParaRPr lang="zh-CN" altLang="zh-CN" kern="100" dirty="0">
              <a:latin typeface="Times New Roman"/>
              <a:ea typeface="宋体"/>
            </a:endParaRPr>
          </a:p>
        </p:txBody>
      </p:sp>
      <p:sp>
        <p:nvSpPr>
          <p:cNvPr id="7" name="矩形 6"/>
          <p:cNvSpPr/>
          <p:nvPr/>
        </p:nvSpPr>
        <p:spPr>
          <a:xfrm>
            <a:off x="5793642" y="2929508"/>
            <a:ext cx="1410963" cy="369332"/>
          </a:xfrm>
          <a:prstGeom prst="rect">
            <a:avLst/>
          </a:prstGeom>
        </p:spPr>
        <p:txBody>
          <a:bodyPr wrap="none">
            <a:spAutoFit/>
          </a:bodyPr>
          <a:lstStyle/>
          <a:p>
            <a:pPr algn="ctr">
              <a:spcAft>
                <a:spcPts val="0"/>
              </a:spcAft>
            </a:pPr>
            <a:r>
              <a:rPr lang="en-US" altLang="zh-CN" kern="100">
                <a:latin typeface="Arial"/>
                <a:ea typeface="宋体"/>
                <a:cs typeface="Times New Roman"/>
              </a:rPr>
              <a:t>T(n)= </a:t>
            </a:r>
            <a:r>
              <a:rPr lang="en-US" altLang="zh-CN" kern="100" smtClean="0">
                <a:latin typeface="Arial"/>
                <a:ea typeface="宋体"/>
                <a:cs typeface="Times New Roman"/>
              </a:rPr>
              <a:t>2n</a:t>
            </a:r>
            <a:r>
              <a:rPr lang="en-US" altLang="zh-CN" kern="100" baseline="30000" smtClean="0">
                <a:latin typeface="Arial"/>
                <a:ea typeface="宋体"/>
                <a:cs typeface="Times New Roman"/>
              </a:rPr>
              <a:t>2</a:t>
            </a:r>
            <a:r>
              <a:rPr lang="en-US" altLang="zh-CN" kern="100" smtClean="0">
                <a:latin typeface="Arial"/>
                <a:ea typeface="宋体"/>
                <a:cs typeface="Times New Roman"/>
              </a:rPr>
              <a:t>+n</a:t>
            </a:r>
            <a:endParaRPr lang="zh-CN" altLang="zh-CN" kern="100" dirty="0">
              <a:latin typeface="Times New Roman"/>
              <a:ea typeface="宋体"/>
            </a:endParaRPr>
          </a:p>
        </p:txBody>
      </p:sp>
      <p:sp>
        <p:nvSpPr>
          <p:cNvPr id="8" name="矩形 7"/>
          <p:cNvSpPr/>
          <p:nvPr/>
        </p:nvSpPr>
        <p:spPr>
          <a:xfrm>
            <a:off x="4788024" y="3298840"/>
            <a:ext cx="3024336" cy="646331"/>
          </a:xfrm>
          <a:prstGeom prst="rect">
            <a:avLst/>
          </a:prstGeom>
        </p:spPr>
        <p:txBody>
          <a:bodyPr wrap="square">
            <a:spAutoFit/>
          </a:bodyPr>
          <a:lstStyle/>
          <a:p>
            <a:pPr algn="ctr">
              <a:spcAft>
                <a:spcPts val="0"/>
              </a:spcAft>
            </a:pPr>
            <a:r>
              <a:rPr lang="zh-CN" altLang="zh-CN" kern="100">
                <a:latin typeface="Arial"/>
                <a:ea typeface="宋体"/>
              </a:rPr>
              <a:t>取时间函数的最高次</a:t>
            </a:r>
            <a:r>
              <a:rPr lang="zh-CN" altLang="zh-CN" kern="100" smtClean="0">
                <a:latin typeface="Arial"/>
                <a:ea typeface="宋体"/>
              </a:rPr>
              <a:t>项</a:t>
            </a:r>
            <a:r>
              <a:rPr lang="zh-CN" altLang="en-US" kern="100" smtClean="0">
                <a:latin typeface="Arial"/>
                <a:ea typeface="宋体"/>
              </a:rPr>
              <a:t>，</a:t>
            </a:r>
            <a:r>
              <a:rPr lang="zh-CN" altLang="zh-CN" kern="100" smtClean="0">
                <a:latin typeface="Arial"/>
                <a:ea typeface="宋体"/>
              </a:rPr>
              <a:t>得</a:t>
            </a:r>
            <a:r>
              <a:rPr lang="zh-CN" altLang="en-US" kern="100" smtClean="0">
                <a:latin typeface="Arial"/>
                <a:ea typeface="宋体"/>
              </a:rPr>
              <a:t>：</a:t>
            </a:r>
            <a:r>
              <a:rPr lang="en-US" altLang="zh-CN" kern="100" smtClean="0">
                <a:latin typeface="Arial"/>
                <a:ea typeface="宋体"/>
                <a:cs typeface="Times New Roman"/>
              </a:rPr>
              <a:t>T(n</a:t>
            </a:r>
            <a:r>
              <a:rPr lang="en-US" altLang="zh-CN" kern="100">
                <a:latin typeface="Arial"/>
                <a:ea typeface="宋体"/>
                <a:cs typeface="Times New Roman"/>
              </a:rPr>
              <a:t>)=O(n</a:t>
            </a:r>
            <a:r>
              <a:rPr lang="en-US" altLang="zh-CN" kern="100" baseline="30000">
                <a:latin typeface="Arial"/>
                <a:ea typeface="宋体"/>
                <a:cs typeface="Times New Roman"/>
              </a:rPr>
              <a:t>2</a:t>
            </a:r>
            <a:r>
              <a:rPr lang="en-US" altLang="zh-CN" kern="100">
                <a:latin typeface="Arial"/>
                <a:ea typeface="宋体"/>
                <a:cs typeface="Times New Roman"/>
              </a:rPr>
              <a:t>)</a:t>
            </a:r>
            <a:endParaRPr lang="zh-CN" altLang="zh-CN" kern="100" dirty="0">
              <a:latin typeface="Times New Roman"/>
              <a:ea typeface="宋体"/>
            </a:endParaRPr>
          </a:p>
        </p:txBody>
      </p:sp>
    </p:spTree>
    <p:extLst>
      <p:ext uri="{BB962C8B-B14F-4D97-AF65-F5344CB8AC3E}">
        <p14:creationId xmlns:p14="http://schemas.microsoft.com/office/powerpoint/2010/main" val="24041832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解释</a:t>
            </a:r>
            <a:endParaRPr lang="zh-CN" altLang="en-US" dirty="0"/>
          </a:p>
        </p:txBody>
      </p:sp>
      <p:sp>
        <p:nvSpPr>
          <p:cNvPr id="5" name="文本占位符 4"/>
          <p:cNvSpPr>
            <a:spLocks noGrp="1"/>
          </p:cNvSpPr>
          <p:nvPr>
            <p:ph type="body" sz="quarter" idx="10"/>
          </p:nvPr>
        </p:nvSpPr>
        <p:spPr>
          <a:xfrm>
            <a:off x="539552" y="1129308"/>
            <a:ext cx="7848872" cy="4055893"/>
          </a:xfrm>
        </p:spPr>
        <p:txBody>
          <a:bodyPr>
            <a:normAutofit lnSpcReduction="10000"/>
          </a:bodyPr>
          <a:lstStyle/>
          <a:p>
            <a:r>
              <a:rPr lang="zh-CN" altLang="en-US"/>
              <a:t>在方阵相加算法中，将所有原操作执行次数加起来，得到时间函数</a:t>
            </a:r>
            <a:r>
              <a:rPr lang="en-US" altLang="zh-CN"/>
              <a:t>T(n)=2n</a:t>
            </a:r>
            <a:r>
              <a:rPr lang="en-US" altLang="zh-CN" baseline="30000"/>
              <a:t>2</a:t>
            </a:r>
            <a:r>
              <a:rPr lang="en-US" altLang="zh-CN"/>
              <a:t>+n</a:t>
            </a:r>
            <a:r>
              <a:rPr lang="zh-CN" altLang="en-US"/>
              <a:t>，</a:t>
            </a:r>
            <a:r>
              <a:rPr lang="en-US" altLang="zh-CN"/>
              <a:t>n</a:t>
            </a:r>
            <a:r>
              <a:rPr lang="zh-CN" altLang="en-US"/>
              <a:t>是方阵的阶数（</a:t>
            </a:r>
            <a:r>
              <a:rPr lang="zh-CN" altLang="en-US">
                <a:solidFill>
                  <a:srgbClr val="FF0000"/>
                </a:solidFill>
              </a:rPr>
              <a:t>问题的规模，规模因子</a:t>
            </a:r>
            <a:r>
              <a:rPr lang="zh-CN" altLang="en-US"/>
              <a:t>）。</a:t>
            </a:r>
          </a:p>
          <a:p>
            <a:r>
              <a:rPr lang="zh-CN" altLang="en-US"/>
              <a:t>当</a:t>
            </a:r>
            <a:r>
              <a:rPr lang="en-US" altLang="zh-CN"/>
              <a:t>n</a:t>
            </a:r>
            <a:r>
              <a:rPr lang="zh-CN" altLang="en-US"/>
              <a:t>足够大时，对</a:t>
            </a:r>
            <a:r>
              <a:rPr lang="en-US" altLang="zh-CN"/>
              <a:t>T(n)</a:t>
            </a:r>
            <a:r>
              <a:rPr lang="zh-CN" altLang="en-US"/>
              <a:t>的值起决定性影响的是第一项</a:t>
            </a:r>
            <a:r>
              <a:rPr lang="en-US" altLang="zh-CN"/>
              <a:t>2n</a:t>
            </a:r>
            <a:r>
              <a:rPr lang="en-US" altLang="zh-CN" baseline="30000"/>
              <a:t>2</a:t>
            </a:r>
            <a:r>
              <a:rPr lang="zh-CN" altLang="en-US"/>
              <a:t>，第二项可以忽略不计，即可以认为</a:t>
            </a:r>
            <a:r>
              <a:rPr lang="en-US" altLang="zh-CN"/>
              <a:t>T(n)</a:t>
            </a:r>
            <a:r>
              <a:rPr lang="zh-CN" altLang="en-US"/>
              <a:t>的值接近于</a:t>
            </a:r>
            <a:r>
              <a:rPr lang="en-US" altLang="zh-CN"/>
              <a:t>2n</a:t>
            </a:r>
            <a:r>
              <a:rPr lang="en-US" altLang="zh-CN" baseline="30000"/>
              <a:t>2</a:t>
            </a:r>
            <a:r>
              <a:rPr lang="zh-CN" altLang="en-US"/>
              <a:t>，进而认为该算法运行时间的增长率与</a:t>
            </a:r>
            <a:r>
              <a:rPr lang="en-US" altLang="zh-CN"/>
              <a:t>n</a:t>
            </a:r>
            <a:r>
              <a:rPr lang="en-US" altLang="zh-CN" baseline="30000"/>
              <a:t>2</a:t>
            </a:r>
            <a:r>
              <a:rPr lang="zh-CN" altLang="en-US"/>
              <a:t>的增长率是相同的，表示为</a:t>
            </a:r>
            <a:r>
              <a:rPr lang="en-US" altLang="zh-CN"/>
              <a:t>T(n)=O(n</a:t>
            </a:r>
            <a:r>
              <a:rPr lang="en-US" altLang="zh-CN" baseline="30000"/>
              <a:t>2</a:t>
            </a:r>
            <a:r>
              <a:rPr lang="en-US" altLang="zh-CN"/>
              <a:t>)</a:t>
            </a:r>
            <a:r>
              <a:rPr lang="zh-CN" altLang="en-US"/>
              <a:t>。</a:t>
            </a:r>
          </a:p>
          <a:p>
            <a:r>
              <a:rPr lang="zh-CN" altLang="en-US"/>
              <a:t>这种时间性能的表示方法称为算法的</a:t>
            </a:r>
            <a:r>
              <a:rPr lang="zh-CN" altLang="en-US">
                <a:solidFill>
                  <a:srgbClr val="FF0000"/>
                </a:solidFill>
              </a:rPr>
              <a:t>渐进时间复杂度</a:t>
            </a:r>
            <a:r>
              <a:rPr lang="zh-CN" altLang="en-US"/>
              <a:t>，是一个数量级的概念，用大</a:t>
            </a:r>
            <a:r>
              <a:rPr lang="en-US" altLang="zh-CN"/>
              <a:t>O</a:t>
            </a:r>
            <a:r>
              <a:rPr lang="zh-CN" altLang="en-US"/>
              <a:t>记号表示，反映出在规模</a:t>
            </a:r>
            <a:r>
              <a:rPr lang="en-US" altLang="zh-CN"/>
              <a:t>n</a:t>
            </a:r>
            <a:r>
              <a:rPr lang="zh-CN" altLang="en-US"/>
              <a:t>趋于无穷大的过程中，算法代价增长的速度。</a:t>
            </a:r>
          </a:p>
          <a:p>
            <a:r>
              <a:rPr lang="en-US" altLang="zh-CN"/>
              <a:t>T(n)=O(n</a:t>
            </a:r>
            <a:r>
              <a:rPr lang="en-US" altLang="zh-CN" baseline="30000"/>
              <a:t>2</a:t>
            </a:r>
            <a:r>
              <a:rPr lang="en-US" altLang="zh-CN"/>
              <a:t>)</a:t>
            </a:r>
            <a:r>
              <a:rPr lang="zh-CN" altLang="en-US"/>
              <a:t>，称为平方阶的时间复杂度。</a:t>
            </a:r>
          </a:p>
          <a:p>
            <a:endParaRPr lang="zh-CN" altLang="en-US"/>
          </a:p>
        </p:txBody>
      </p:sp>
    </p:spTree>
    <p:extLst>
      <p:ext uri="{BB962C8B-B14F-4D97-AF65-F5344CB8AC3E}">
        <p14:creationId xmlns:p14="http://schemas.microsoft.com/office/powerpoint/2010/main" val="3568409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a:t>当且仅当存在正常数</a:t>
            </a:r>
            <a:r>
              <a:rPr lang="en-US" altLang="zh-CN"/>
              <a:t>c</a:t>
            </a:r>
            <a:r>
              <a:rPr lang="zh-CN" altLang="en-US"/>
              <a:t>和</a:t>
            </a:r>
            <a:r>
              <a:rPr lang="en-US" altLang="zh-CN"/>
              <a:t>n</a:t>
            </a:r>
            <a:r>
              <a:rPr lang="en-US" altLang="zh-CN" baseline="-25000"/>
              <a:t>0</a:t>
            </a:r>
            <a:r>
              <a:rPr lang="zh-CN" altLang="en-US"/>
              <a:t>，当</a:t>
            </a:r>
            <a:r>
              <a:rPr lang="en-US" altLang="zh-CN"/>
              <a:t>n≥n</a:t>
            </a:r>
            <a:r>
              <a:rPr lang="en-US" altLang="zh-CN" baseline="-25000"/>
              <a:t>0</a:t>
            </a:r>
            <a:r>
              <a:rPr lang="zh-CN" altLang="en-US"/>
              <a:t>，</a:t>
            </a:r>
            <a:r>
              <a:rPr lang="en-US" altLang="zh-CN">
                <a:solidFill>
                  <a:srgbClr val="FF0000"/>
                </a:solidFill>
              </a:rPr>
              <a:t>T(n)≤c×f(n)</a:t>
            </a:r>
            <a:r>
              <a:rPr lang="zh-CN" altLang="en-US"/>
              <a:t>总是成立，则称该算法的时间复杂度为</a:t>
            </a:r>
            <a:r>
              <a:rPr lang="en-US" altLang="zh-CN"/>
              <a:t>O(f(n))</a:t>
            </a:r>
            <a:r>
              <a:rPr lang="zh-CN" altLang="en-US"/>
              <a:t>，记为</a:t>
            </a:r>
            <a:r>
              <a:rPr lang="en-US" altLang="zh-CN"/>
              <a:t>T(n)=O(f(n))</a:t>
            </a:r>
            <a:r>
              <a:rPr lang="zh-CN" altLang="en-US"/>
              <a:t>。</a:t>
            </a:r>
          </a:p>
          <a:p>
            <a:pPr lvl="1"/>
            <a:r>
              <a:rPr lang="zh-CN" altLang="en-US"/>
              <a:t>上例中， </a:t>
            </a:r>
            <a:r>
              <a:rPr lang="en-US" altLang="zh-CN"/>
              <a:t>T(n)=2n</a:t>
            </a:r>
            <a:r>
              <a:rPr lang="en-US" altLang="zh-CN" baseline="30000"/>
              <a:t>2</a:t>
            </a:r>
            <a:r>
              <a:rPr lang="en-US" altLang="zh-CN"/>
              <a:t>+n</a:t>
            </a:r>
          </a:p>
          <a:p>
            <a:pPr lvl="1"/>
            <a:r>
              <a:rPr lang="en-US" altLang="zh-CN" smtClean="0"/>
              <a:t>	</a:t>
            </a:r>
            <a:r>
              <a:rPr lang="zh-CN" altLang="en-US" smtClean="0"/>
              <a:t>存在正常数</a:t>
            </a:r>
            <a:r>
              <a:rPr lang="en-US" altLang="zh-CN" smtClean="0"/>
              <a:t>c=3</a:t>
            </a:r>
            <a:r>
              <a:rPr lang="zh-CN" altLang="en-US" smtClean="0"/>
              <a:t>和</a:t>
            </a:r>
            <a:r>
              <a:rPr lang="en-US" altLang="zh-CN" smtClean="0"/>
              <a:t>n</a:t>
            </a:r>
            <a:r>
              <a:rPr lang="en-US" altLang="zh-CN" baseline="-25000" smtClean="0"/>
              <a:t>0</a:t>
            </a:r>
            <a:r>
              <a:rPr lang="en-US" altLang="zh-CN" smtClean="0"/>
              <a:t>=1</a:t>
            </a:r>
            <a:r>
              <a:rPr lang="zh-CN" altLang="en-US" smtClean="0"/>
              <a:t>，当</a:t>
            </a:r>
            <a:r>
              <a:rPr lang="en-US" altLang="zh-CN" smtClean="0"/>
              <a:t>n≥n</a:t>
            </a:r>
            <a:r>
              <a:rPr lang="en-US" altLang="zh-CN" baseline="-25000" smtClean="0"/>
              <a:t>0</a:t>
            </a:r>
            <a:r>
              <a:rPr lang="zh-CN" altLang="en-US" smtClean="0"/>
              <a:t>时，</a:t>
            </a:r>
            <a:r>
              <a:rPr lang="en-US" altLang="zh-CN" smtClean="0"/>
              <a:t>T(n)=2n</a:t>
            </a:r>
            <a:r>
              <a:rPr lang="en-US" altLang="zh-CN" baseline="30000" smtClean="0"/>
              <a:t>2</a:t>
            </a:r>
            <a:r>
              <a:rPr lang="en-US" altLang="zh-CN" smtClean="0"/>
              <a:t>+n≤2n</a:t>
            </a:r>
            <a:r>
              <a:rPr lang="en-US" altLang="zh-CN" baseline="30000" smtClean="0"/>
              <a:t>2</a:t>
            </a:r>
            <a:r>
              <a:rPr lang="en-US" altLang="zh-CN" smtClean="0"/>
              <a:t>+n</a:t>
            </a:r>
            <a:r>
              <a:rPr lang="en-US" altLang="zh-CN" baseline="30000" smtClean="0"/>
              <a:t>2</a:t>
            </a:r>
            <a:r>
              <a:rPr lang="en-US" altLang="zh-CN" smtClean="0"/>
              <a:t>≤cn</a:t>
            </a:r>
            <a:r>
              <a:rPr lang="en-US" altLang="zh-CN" baseline="30000" smtClean="0"/>
              <a:t>2</a:t>
            </a:r>
            <a:r>
              <a:rPr lang="zh-CN" altLang="en-US" smtClean="0"/>
              <a:t>，总是成立，因此</a:t>
            </a:r>
            <a:r>
              <a:rPr lang="en-US" altLang="zh-CN" smtClean="0"/>
              <a:t>T(n)=O(n</a:t>
            </a:r>
            <a:r>
              <a:rPr lang="en-US" altLang="zh-CN" baseline="30000" smtClean="0"/>
              <a:t>2</a:t>
            </a:r>
            <a:r>
              <a:rPr lang="en-US" altLang="zh-CN" smtClean="0"/>
              <a:t>)</a:t>
            </a:r>
            <a:r>
              <a:rPr lang="zh-CN" altLang="en-US" smtClean="0"/>
              <a:t>。</a:t>
            </a:r>
          </a:p>
          <a:p>
            <a:r>
              <a:rPr lang="zh-CN" altLang="en-US" smtClean="0"/>
              <a:t>以大</a:t>
            </a:r>
            <a:r>
              <a:rPr lang="en-US" altLang="zh-CN" smtClean="0"/>
              <a:t>O</a:t>
            </a:r>
            <a:r>
              <a:rPr lang="zh-CN" altLang="en-US" smtClean="0"/>
              <a:t>表示的时间复杂度，是对算法执行时间的一种</a:t>
            </a:r>
            <a:r>
              <a:rPr lang="zh-CN" altLang="en-US" smtClean="0">
                <a:solidFill>
                  <a:srgbClr val="FF0000"/>
                </a:solidFill>
              </a:rPr>
              <a:t>保守估计</a:t>
            </a:r>
            <a:r>
              <a:rPr lang="zh-CN" altLang="en-US" smtClean="0"/>
              <a:t>，是算法性能的</a:t>
            </a:r>
            <a:r>
              <a:rPr lang="zh-CN" altLang="en-US" smtClean="0">
                <a:solidFill>
                  <a:srgbClr val="FF0000"/>
                </a:solidFill>
              </a:rPr>
              <a:t>上界</a:t>
            </a:r>
            <a:r>
              <a:rPr lang="zh-CN" altLang="en-US" smtClean="0"/>
              <a:t>，即对于规模为</a:t>
            </a:r>
            <a:r>
              <a:rPr lang="en-US" altLang="zh-CN" smtClean="0"/>
              <a:t>n</a:t>
            </a:r>
            <a:r>
              <a:rPr lang="zh-CN" altLang="en-US" smtClean="0"/>
              <a:t>的任意输入，算法的运行时间都</a:t>
            </a:r>
            <a:r>
              <a:rPr lang="zh-CN" altLang="en-US" smtClean="0">
                <a:solidFill>
                  <a:srgbClr val="FF0000"/>
                </a:solidFill>
              </a:rPr>
              <a:t>不会超过</a:t>
            </a:r>
            <a:r>
              <a:rPr lang="en-US" altLang="zh-CN" smtClean="0">
                <a:solidFill>
                  <a:srgbClr val="FF0000"/>
                </a:solidFill>
              </a:rPr>
              <a:t>O(f(n))</a:t>
            </a:r>
            <a:r>
              <a:rPr lang="zh-CN" altLang="en-US" smtClean="0"/>
              <a:t>，即时间性能不会差于</a:t>
            </a:r>
            <a:r>
              <a:rPr lang="en-US" altLang="zh-CN" smtClean="0"/>
              <a:t>O(f(n))</a:t>
            </a:r>
            <a:r>
              <a:rPr lang="zh-CN" altLang="en-US" smtClean="0"/>
              <a:t>。</a:t>
            </a:r>
            <a:endParaRPr lang="zh-CN" altLang="en-US" dirty="0"/>
          </a:p>
        </p:txBody>
      </p:sp>
      <p:sp>
        <p:nvSpPr>
          <p:cNvPr id="3" name="标题 2"/>
          <p:cNvSpPr>
            <a:spLocks noGrp="1"/>
          </p:cNvSpPr>
          <p:nvPr>
            <p:ph type="title"/>
          </p:nvPr>
        </p:nvSpPr>
        <p:spPr/>
        <p:txBody>
          <a:bodyPr>
            <a:normAutofit fontScale="90000"/>
          </a:bodyPr>
          <a:lstStyle/>
          <a:p>
            <a:r>
              <a:rPr lang="zh-CN" altLang="en-US" dirty="0"/>
              <a:t>时间复杂度的数学</a:t>
            </a:r>
            <a:r>
              <a:rPr lang="zh-CN" altLang="en-US" dirty="0" smtClean="0"/>
              <a:t>定义</a:t>
            </a:r>
            <a:endParaRPr lang="zh-CN" altLang="en-US" dirty="0"/>
          </a:p>
        </p:txBody>
      </p:sp>
    </p:spTree>
    <p:extLst>
      <p:ext uri="{BB962C8B-B14F-4D97-AF65-F5344CB8AC3E}">
        <p14:creationId xmlns:p14="http://schemas.microsoft.com/office/powerpoint/2010/main" val="15639445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Autofit/>
          </a:bodyPr>
          <a:lstStyle/>
          <a:p>
            <a:r>
              <a:rPr lang="zh-CN" altLang="en-US" dirty="0"/>
              <a:t>当一个</a:t>
            </a:r>
            <a:r>
              <a:rPr lang="zh-CN" altLang="en-US"/>
              <a:t>数据</a:t>
            </a:r>
            <a:r>
              <a:rPr lang="zh-CN" altLang="en-US" smtClean="0"/>
              <a:t>元素（</a:t>
            </a:r>
            <a:r>
              <a:rPr lang="zh-CN" altLang="en-US" smtClean="0">
                <a:solidFill>
                  <a:srgbClr val="FF0000"/>
                </a:solidFill>
              </a:rPr>
              <a:t>记录</a:t>
            </a:r>
            <a:r>
              <a:rPr lang="zh-CN" altLang="en-US" smtClean="0"/>
              <a:t>）包含</a:t>
            </a:r>
            <a:r>
              <a:rPr lang="zh-CN" altLang="en-US" dirty="0"/>
              <a:t>有多个部分信息时，其中每个部分的信息被</a:t>
            </a:r>
            <a:r>
              <a:rPr lang="zh-CN" altLang="en-US" dirty="0" smtClean="0"/>
              <a:t>称为一个</a:t>
            </a:r>
            <a:r>
              <a:rPr lang="zh-CN" altLang="en-US" dirty="0">
                <a:solidFill>
                  <a:srgbClr val="FF0000"/>
                </a:solidFill>
              </a:rPr>
              <a:t>数据项</a:t>
            </a:r>
            <a:r>
              <a:rPr lang="zh-CN" altLang="en-US" dirty="0" smtClean="0"/>
              <a:t>。</a:t>
            </a:r>
            <a:endParaRPr lang="en-US" altLang="zh-CN" dirty="0" smtClean="0"/>
          </a:p>
          <a:p>
            <a:r>
              <a:rPr lang="zh-CN" altLang="en-US" smtClean="0"/>
              <a:t>如</a:t>
            </a:r>
            <a:r>
              <a:rPr lang="zh-CN" altLang="en-US" dirty="0"/>
              <a:t>一件商品的记录可能包含商品名称、编号、类别、价格等多个数据项</a:t>
            </a:r>
            <a:r>
              <a:rPr lang="zh-CN" altLang="en-US" dirty="0" smtClean="0"/>
              <a:t>。</a:t>
            </a:r>
            <a:endParaRPr lang="en-US" altLang="zh-CN" dirty="0" smtClean="0"/>
          </a:p>
          <a:p>
            <a:r>
              <a:rPr lang="zh-CN" altLang="en-US" dirty="0" smtClean="0"/>
              <a:t>数据项</a:t>
            </a:r>
            <a:r>
              <a:rPr lang="zh-CN" altLang="en-US" dirty="0"/>
              <a:t>是构成数据元素的不可分割的最小单位，也被称为</a:t>
            </a:r>
            <a:r>
              <a:rPr lang="zh-CN" altLang="en-US" dirty="0">
                <a:solidFill>
                  <a:srgbClr val="FF0000"/>
                </a:solidFill>
              </a:rPr>
              <a:t>字段</a:t>
            </a:r>
            <a:r>
              <a:rPr lang="zh-CN" altLang="en-US" dirty="0"/>
              <a:t>、</a:t>
            </a:r>
            <a:r>
              <a:rPr lang="zh-CN" altLang="en-US" dirty="0">
                <a:solidFill>
                  <a:srgbClr val="FF0000"/>
                </a:solidFill>
              </a:rPr>
              <a:t>域</a:t>
            </a:r>
            <a:r>
              <a:rPr lang="zh-CN" altLang="en-US" dirty="0"/>
              <a:t>或</a:t>
            </a:r>
            <a:r>
              <a:rPr lang="zh-CN" altLang="en-US" dirty="0">
                <a:solidFill>
                  <a:srgbClr val="FF0000"/>
                </a:solidFill>
              </a:rPr>
              <a:t>属性</a:t>
            </a:r>
            <a:r>
              <a:rPr lang="zh-CN" altLang="en-US" dirty="0"/>
              <a:t>。</a:t>
            </a:r>
            <a:endParaRPr lang="en-US" dirty="0"/>
          </a:p>
          <a:p>
            <a:endParaRPr lang="en-US" altLang="zh-CN" dirty="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数据项</a:t>
            </a:r>
            <a:r>
              <a:rPr lang="en-US" altLang="zh-CN" dirty="0" smtClean="0"/>
              <a:t> (</a:t>
            </a:r>
            <a:r>
              <a:rPr lang="en-US" altLang="zh-CN" dirty="0"/>
              <a:t>Data Item)</a:t>
            </a:r>
            <a:endParaRPr lang="zh-CN" altLang="en-US" dirty="0"/>
          </a:p>
        </p:txBody>
      </p:sp>
    </p:spTree>
    <p:extLst>
      <p:ext uri="{BB962C8B-B14F-4D97-AF65-F5344CB8AC3E}">
        <p14:creationId xmlns:p14="http://schemas.microsoft.com/office/powerpoint/2010/main" val="3288529738"/>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例</a:t>
            </a:r>
            <a:r>
              <a:rPr lang="en-US" altLang="zh-CN" dirty="0" smtClean="0"/>
              <a:t>2</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2494306865"/>
              </p:ext>
            </p:extLst>
          </p:nvPr>
        </p:nvGraphicFramePr>
        <p:xfrm>
          <a:off x="1043608" y="1417340"/>
          <a:ext cx="7488832" cy="3557651"/>
        </p:xfrm>
        <a:graphic>
          <a:graphicData uri="http://schemas.openxmlformats.org/drawingml/2006/table">
            <a:tbl>
              <a:tblPr firstRow="1" firstCol="1" bandRow="1"/>
              <a:tblGrid>
                <a:gridCol w="3744416">
                  <a:extLst>
                    <a:ext uri="{9D8B030D-6E8A-4147-A177-3AD203B41FA5}">
                      <a16:colId xmlns:a16="http://schemas.microsoft.com/office/drawing/2014/main" val="20000"/>
                    </a:ext>
                  </a:extLst>
                </a:gridCol>
                <a:gridCol w="3744416">
                  <a:extLst>
                    <a:ext uri="{9D8B030D-6E8A-4147-A177-3AD203B41FA5}">
                      <a16:colId xmlns:a16="http://schemas.microsoft.com/office/drawing/2014/main" val="20001"/>
                    </a:ext>
                  </a:extLst>
                </a:gridCol>
              </a:tblGrid>
              <a:tr h="480053">
                <a:tc>
                  <a:txBody>
                    <a:bodyPr/>
                    <a:lstStyle/>
                    <a:p>
                      <a:pPr algn="just">
                        <a:spcAft>
                          <a:spcPts val="0"/>
                        </a:spcAft>
                      </a:pPr>
                      <a:r>
                        <a:rPr lang="zh-CN" sz="2200" kern="100" dirty="0">
                          <a:effectLst/>
                          <a:latin typeface="Arial"/>
                          <a:ea typeface="宋体"/>
                        </a:rPr>
                        <a:t>程序段</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200" kern="100">
                          <a:effectLst/>
                          <a:latin typeface="Arial"/>
                          <a:ea typeface="宋体"/>
                        </a:rPr>
                        <a:t>语句执行原操作的次数</a:t>
                      </a:r>
                      <a:endParaRPr lang="zh-CN" sz="22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80053">
                <a:tc>
                  <a:txBody>
                    <a:bodyPr/>
                    <a:lstStyle/>
                    <a:p>
                      <a:pPr algn="just">
                        <a:spcAft>
                          <a:spcPts val="0"/>
                        </a:spcAft>
                      </a:pPr>
                      <a:r>
                        <a:rPr lang="en-US" sz="2200" kern="100" dirty="0">
                          <a:effectLst/>
                          <a:latin typeface="Arial"/>
                          <a:ea typeface="宋体"/>
                          <a:cs typeface="Times New Roman"/>
                        </a:rPr>
                        <a:t>m = 0;</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80053">
                <a:tc>
                  <a:txBody>
                    <a:bodyPr/>
                    <a:lstStyle/>
                    <a:p>
                      <a:pPr algn="just">
                        <a:spcAft>
                          <a:spcPts val="0"/>
                        </a:spcAft>
                      </a:pPr>
                      <a:r>
                        <a:rPr lang="en-US" sz="2200" kern="100" dirty="0">
                          <a:effectLst/>
                          <a:latin typeface="Arial"/>
                          <a:ea typeface="宋体"/>
                          <a:cs typeface="Times New Roman"/>
                        </a:rPr>
                        <a:t>for </a:t>
                      </a:r>
                      <a:r>
                        <a:rPr lang="en-US" sz="2200" kern="100" dirty="0" err="1">
                          <a:effectLst/>
                          <a:latin typeface="Arial"/>
                          <a:ea typeface="宋体"/>
                          <a:cs typeface="Times New Roman"/>
                        </a:rPr>
                        <a:t>i</a:t>
                      </a:r>
                      <a:r>
                        <a:rPr lang="en-US" sz="2200" kern="100" dirty="0">
                          <a:effectLst/>
                          <a:latin typeface="Arial"/>
                          <a:ea typeface="宋体"/>
                          <a:cs typeface="Times New Roman"/>
                        </a:rPr>
                        <a:t> in range(1, n+1):</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80053">
                <a:tc>
                  <a:txBody>
                    <a:bodyPr/>
                    <a:lstStyle/>
                    <a:p>
                      <a:pPr indent="266700" algn="just">
                        <a:spcAft>
                          <a:spcPts val="0"/>
                        </a:spcAft>
                      </a:pPr>
                      <a:r>
                        <a:rPr lang="en-US" sz="2200" kern="100" dirty="0">
                          <a:effectLst/>
                          <a:latin typeface="Arial"/>
                          <a:ea typeface="宋体"/>
                          <a:cs typeface="Times New Roman"/>
                        </a:rPr>
                        <a:t>for j in range(</a:t>
                      </a:r>
                      <a:r>
                        <a:rPr lang="en-US" sz="2200" kern="100" dirty="0" err="1">
                          <a:effectLst/>
                          <a:latin typeface="Arial"/>
                          <a:ea typeface="宋体"/>
                          <a:cs typeface="Times New Roman"/>
                        </a:rPr>
                        <a:t>i</a:t>
                      </a:r>
                      <a:r>
                        <a:rPr lang="en-US" sz="2200" kern="100" dirty="0">
                          <a:effectLst/>
                          <a:latin typeface="Arial"/>
                          <a:ea typeface="宋体"/>
                          <a:cs typeface="Times New Roman"/>
                        </a:rPr>
                        <a:t>, n+1):</a:t>
                      </a: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80053">
                <a:tc>
                  <a:txBody>
                    <a:bodyPr/>
                    <a:lstStyle/>
                    <a:p>
                      <a:pPr indent="533400" algn="just">
                        <a:spcAft>
                          <a:spcPts val="0"/>
                        </a:spcAft>
                      </a:pPr>
                      <a:r>
                        <a:rPr lang="en-US" sz="2200" kern="100">
                          <a:effectLst/>
                          <a:latin typeface="Arial"/>
                          <a:ea typeface="宋体"/>
                          <a:cs typeface="Times New Roman"/>
                        </a:rPr>
                        <a:t>m += 1</a:t>
                      </a:r>
                      <a:endParaRPr lang="zh-CN" sz="2200" kern="10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4"/>
                  </a:ext>
                </a:extLst>
              </a:tr>
              <a:tr h="480053">
                <a:tc>
                  <a:txBody>
                    <a:bodyPr/>
                    <a:lstStyle/>
                    <a:p>
                      <a:pPr algn="just">
                        <a:spcAft>
                          <a:spcPts val="0"/>
                        </a:spcAft>
                      </a:pPr>
                      <a:r>
                        <a:rPr lang="zh-CN" sz="2200" kern="100">
                          <a:effectLst/>
                          <a:latin typeface="Arial"/>
                          <a:ea typeface="宋体"/>
                        </a:rPr>
                        <a:t>时间函数</a:t>
                      </a:r>
                      <a:endParaRPr lang="zh-CN" sz="2200" kern="100">
                        <a:effectLst/>
                        <a:latin typeface="Times New Roman"/>
                        <a:ea typeface="宋体"/>
                      </a:endParaRPr>
                    </a:p>
                  </a:txBody>
                  <a:tcPr marL="68580" marR="68580" marT="0" marB="0">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677333">
                <a:tc>
                  <a:txBody>
                    <a:bodyPr/>
                    <a:lstStyle/>
                    <a:p>
                      <a:pPr algn="just">
                        <a:spcAft>
                          <a:spcPts val="0"/>
                        </a:spcAft>
                      </a:pPr>
                      <a:r>
                        <a:rPr lang="zh-CN" sz="2200" kern="100">
                          <a:effectLst/>
                          <a:latin typeface="Arial"/>
                          <a:ea typeface="宋体"/>
                        </a:rPr>
                        <a:t>渐进时间复杂度</a:t>
                      </a:r>
                      <a:endParaRPr lang="zh-CN" sz="2200" kern="100">
                        <a:effectLst/>
                        <a:latin typeface="Times New Roman"/>
                        <a:ea typeface="宋体"/>
                      </a:endParaRPr>
                    </a:p>
                  </a:txBody>
                  <a:tcPr marL="68580" marR="68580" marT="0" marB="0">
                    <a:lnL w="28575" cap="flat" cmpd="sng" algn="ctr">
                      <a:solidFill>
                        <a:srgbClr val="FF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tc>
                  <a:txBody>
                    <a:bodyPr/>
                    <a:lstStyle/>
                    <a:p>
                      <a:pPr algn="ctr">
                        <a:spcAft>
                          <a:spcPts val="0"/>
                        </a:spcAft>
                      </a:pPr>
                      <a:endParaRPr lang="zh-CN" sz="2200" kern="100" dirty="0">
                        <a:effectLst/>
                        <a:latin typeface="Times New Roman"/>
                        <a:ea typeface="宋体"/>
                      </a:endParaRPr>
                    </a:p>
                  </a:txBody>
                  <a:tcPr marL="68580" marR="68580" marT="0" marB="0">
                    <a:lnL w="12700" cap="flat" cmpd="sng" algn="ctr">
                      <a:solidFill>
                        <a:srgbClr val="00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2" name="矩形 1"/>
          <p:cNvSpPr/>
          <p:nvPr/>
        </p:nvSpPr>
        <p:spPr>
          <a:xfrm>
            <a:off x="6660232" y="1993404"/>
            <a:ext cx="312906" cy="369332"/>
          </a:xfrm>
          <a:prstGeom prst="rect">
            <a:avLst/>
          </a:prstGeom>
        </p:spPr>
        <p:txBody>
          <a:bodyPr wrap="none">
            <a:spAutoFit/>
          </a:bodyPr>
          <a:lstStyle/>
          <a:p>
            <a:pPr algn="ctr">
              <a:spcAft>
                <a:spcPts val="0"/>
              </a:spcAft>
            </a:pPr>
            <a:r>
              <a:rPr lang="en-US" altLang="zh-CN" kern="100">
                <a:latin typeface="Arial"/>
                <a:ea typeface="宋体"/>
                <a:cs typeface="Times New Roman"/>
              </a:rPr>
              <a:t>1</a:t>
            </a:r>
            <a:endParaRPr lang="zh-CN" altLang="zh-CN" kern="100">
              <a:latin typeface="Times New Roman"/>
              <a:ea typeface="宋体"/>
            </a:endParaRPr>
          </a:p>
        </p:txBody>
      </p:sp>
      <p:sp>
        <p:nvSpPr>
          <p:cNvPr id="5" name="矩形 4"/>
          <p:cNvSpPr/>
          <p:nvPr/>
        </p:nvSpPr>
        <p:spPr>
          <a:xfrm>
            <a:off x="6622725" y="2488168"/>
            <a:ext cx="312906" cy="369332"/>
          </a:xfrm>
          <a:prstGeom prst="rect">
            <a:avLst/>
          </a:prstGeom>
        </p:spPr>
        <p:txBody>
          <a:bodyPr wrap="none">
            <a:spAutoFit/>
          </a:bodyPr>
          <a:lstStyle/>
          <a:p>
            <a:pPr algn="ctr">
              <a:spcAft>
                <a:spcPts val="0"/>
              </a:spcAft>
            </a:pPr>
            <a:r>
              <a:rPr lang="en-US" altLang="zh-CN" kern="100">
                <a:latin typeface="Arial"/>
                <a:ea typeface="宋体"/>
                <a:cs typeface="Times New Roman"/>
              </a:rPr>
              <a:t>n</a:t>
            </a:r>
            <a:endParaRPr lang="zh-CN" altLang="zh-CN" kern="100">
              <a:latin typeface="Times New Roman"/>
              <a:ea typeface="宋体"/>
            </a:endParaRPr>
          </a:p>
        </p:txBody>
      </p:sp>
      <p:sp>
        <p:nvSpPr>
          <p:cNvPr id="6" name="矩形 5"/>
          <p:cNvSpPr/>
          <p:nvPr/>
        </p:nvSpPr>
        <p:spPr>
          <a:xfrm>
            <a:off x="6254034" y="2929508"/>
            <a:ext cx="1050288" cy="369332"/>
          </a:xfrm>
          <a:prstGeom prst="rect">
            <a:avLst/>
          </a:prstGeom>
        </p:spPr>
        <p:txBody>
          <a:bodyPr wrap="none">
            <a:spAutoFit/>
          </a:bodyPr>
          <a:lstStyle/>
          <a:p>
            <a:pPr algn="ctr">
              <a:spcAft>
                <a:spcPts val="0"/>
              </a:spcAft>
            </a:pPr>
            <a:r>
              <a:rPr lang="en-US" altLang="zh-CN" kern="100">
                <a:latin typeface="Arial"/>
                <a:ea typeface="宋体"/>
                <a:cs typeface="Times New Roman"/>
              </a:rPr>
              <a:t>n(n+1)/2</a:t>
            </a:r>
            <a:endParaRPr lang="zh-CN" altLang="zh-CN" kern="100" dirty="0">
              <a:latin typeface="Times New Roman"/>
              <a:ea typeface="宋体"/>
            </a:endParaRPr>
          </a:p>
        </p:txBody>
      </p:sp>
      <p:sp>
        <p:nvSpPr>
          <p:cNvPr id="7" name="矩形 6"/>
          <p:cNvSpPr/>
          <p:nvPr/>
        </p:nvSpPr>
        <p:spPr>
          <a:xfrm>
            <a:off x="6254034" y="3361556"/>
            <a:ext cx="1050288" cy="369332"/>
          </a:xfrm>
          <a:prstGeom prst="rect">
            <a:avLst/>
          </a:prstGeom>
        </p:spPr>
        <p:txBody>
          <a:bodyPr wrap="none">
            <a:spAutoFit/>
          </a:bodyPr>
          <a:lstStyle/>
          <a:p>
            <a:pPr algn="ctr">
              <a:spcAft>
                <a:spcPts val="0"/>
              </a:spcAft>
            </a:pPr>
            <a:r>
              <a:rPr lang="en-US" altLang="zh-CN" kern="100">
                <a:latin typeface="Arial"/>
                <a:ea typeface="宋体"/>
                <a:cs typeface="Times New Roman"/>
              </a:rPr>
              <a:t>n(n+1)/2</a:t>
            </a:r>
            <a:endParaRPr lang="zh-CN" altLang="zh-CN" kern="100" dirty="0">
              <a:latin typeface="Times New Roman"/>
              <a:ea typeface="宋体"/>
            </a:endParaRPr>
          </a:p>
        </p:txBody>
      </p:sp>
      <p:sp>
        <p:nvSpPr>
          <p:cNvPr id="8" name="矩形 7"/>
          <p:cNvSpPr/>
          <p:nvPr/>
        </p:nvSpPr>
        <p:spPr>
          <a:xfrm>
            <a:off x="5855364" y="3865612"/>
            <a:ext cx="1609735" cy="369332"/>
          </a:xfrm>
          <a:prstGeom prst="rect">
            <a:avLst/>
          </a:prstGeom>
        </p:spPr>
        <p:txBody>
          <a:bodyPr wrap="none">
            <a:spAutoFit/>
          </a:bodyPr>
          <a:lstStyle/>
          <a:p>
            <a:pPr algn="ctr">
              <a:spcAft>
                <a:spcPts val="0"/>
              </a:spcAft>
            </a:pPr>
            <a:r>
              <a:rPr lang="en-US" altLang="zh-CN" kern="100">
                <a:latin typeface="Arial"/>
                <a:ea typeface="宋体"/>
                <a:cs typeface="Times New Roman"/>
              </a:rPr>
              <a:t>T(n)=n</a:t>
            </a:r>
            <a:r>
              <a:rPr lang="en-US" altLang="zh-CN" kern="100" baseline="30000">
                <a:latin typeface="Arial"/>
                <a:ea typeface="宋体"/>
                <a:cs typeface="Times New Roman"/>
              </a:rPr>
              <a:t>2</a:t>
            </a:r>
            <a:r>
              <a:rPr lang="en-US" altLang="zh-CN" kern="100">
                <a:latin typeface="Arial"/>
                <a:ea typeface="宋体"/>
                <a:cs typeface="Times New Roman"/>
              </a:rPr>
              <a:t>+2n+1</a:t>
            </a:r>
            <a:endParaRPr lang="zh-CN" altLang="zh-CN" kern="100" dirty="0">
              <a:latin typeface="Times New Roman"/>
              <a:ea typeface="宋体"/>
            </a:endParaRPr>
          </a:p>
        </p:txBody>
      </p:sp>
      <p:sp>
        <p:nvSpPr>
          <p:cNvPr id="9" name="矩形 8"/>
          <p:cNvSpPr/>
          <p:nvPr/>
        </p:nvSpPr>
        <p:spPr>
          <a:xfrm>
            <a:off x="5112010" y="4369668"/>
            <a:ext cx="3204406" cy="646331"/>
          </a:xfrm>
          <a:prstGeom prst="rect">
            <a:avLst/>
          </a:prstGeom>
        </p:spPr>
        <p:txBody>
          <a:bodyPr wrap="square">
            <a:spAutoFit/>
          </a:bodyPr>
          <a:lstStyle/>
          <a:p>
            <a:pPr algn="ctr">
              <a:spcAft>
                <a:spcPts val="0"/>
              </a:spcAft>
            </a:pPr>
            <a:r>
              <a:rPr lang="zh-CN" altLang="zh-CN" kern="100">
                <a:latin typeface="Arial"/>
                <a:ea typeface="宋体"/>
              </a:rPr>
              <a:t>取时间函数的最高次项，得</a:t>
            </a:r>
            <a:r>
              <a:rPr lang="en-US" altLang="zh-CN" kern="100">
                <a:latin typeface="Arial"/>
                <a:ea typeface="宋体"/>
                <a:cs typeface="Times New Roman"/>
              </a:rPr>
              <a:t>T(n)=O(n</a:t>
            </a:r>
            <a:r>
              <a:rPr lang="en-US" altLang="zh-CN" kern="100" baseline="30000">
                <a:latin typeface="Arial"/>
                <a:ea typeface="宋体"/>
                <a:cs typeface="Times New Roman"/>
              </a:rPr>
              <a:t>2</a:t>
            </a:r>
            <a:r>
              <a:rPr lang="en-US" altLang="zh-CN" kern="100">
                <a:latin typeface="Arial"/>
                <a:ea typeface="宋体"/>
                <a:cs typeface="Times New Roman"/>
              </a:rPr>
              <a:t>)</a:t>
            </a:r>
            <a:endParaRPr lang="zh-CN" altLang="zh-CN" kern="100" dirty="0">
              <a:latin typeface="Times New Roman"/>
              <a:ea typeface="宋体"/>
            </a:endParaRPr>
          </a:p>
        </p:txBody>
      </p:sp>
    </p:spTree>
    <p:extLst>
      <p:ext uri="{BB962C8B-B14F-4D97-AF65-F5344CB8AC3E}">
        <p14:creationId xmlns:p14="http://schemas.microsoft.com/office/powerpoint/2010/main" val="1329933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8" grpId="0"/>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lstStyle/>
          <a:p>
            <a:pPr marL="228600">
              <a:defRPr/>
            </a:pPr>
            <a:r>
              <a:rPr lang="zh-CN" altLang="zh-CN">
                <a:solidFill>
                  <a:srgbClr val="000000"/>
                </a:solidFill>
              </a:rPr>
              <a:t>（</a:t>
            </a:r>
            <a:r>
              <a:rPr lang="en-US" altLang="zh-CN">
                <a:solidFill>
                  <a:srgbClr val="000000"/>
                </a:solidFill>
              </a:rPr>
              <a:t>1</a:t>
            </a:r>
            <a:r>
              <a:rPr lang="zh-CN" altLang="zh-CN">
                <a:solidFill>
                  <a:srgbClr val="000000"/>
                </a:solidFill>
              </a:rPr>
              <a:t>）将所有语句的</a:t>
            </a:r>
            <a:r>
              <a:rPr lang="zh-CN" altLang="en-US">
                <a:solidFill>
                  <a:srgbClr val="000000"/>
                </a:solidFill>
              </a:rPr>
              <a:t>原操作</a:t>
            </a:r>
            <a:r>
              <a:rPr lang="zh-CN" altLang="zh-CN">
                <a:solidFill>
                  <a:srgbClr val="000000"/>
                </a:solidFill>
              </a:rPr>
              <a:t>执行次数之和作为算法的运行时间函数</a:t>
            </a:r>
            <a:r>
              <a:rPr lang="en-US" altLang="zh-CN">
                <a:solidFill>
                  <a:srgbClr val="000000"/>
                </a:solidFill>
              </a:rPr>
              <a:t>T(n)</a:t>
            </a:r>
            <a:r>
              <a:rPr lang="zh-CN" altLang="zh-CN">
                <a:solidFill>
                  <a:srgbClr val="000000"/>
                </a:solidFill>
              </a:rPr>
              <a:t>。</a:t>
            </a:r>
          </a:p>
          <a:p>
            <a:pPr marL="228600">
              <a:defRPr/>
            </a:pPr>
            <a:r>
              <a:rPr lang="zh-CN" altLang="zh-CN">
                <a:solidFill>
                  <a:srgbClr val="000000"/>
                </a:solidFill>
              </a:rPr>
              <a:t>（</a:t>
            </a:r>
            <a:r>
              <a:rPr lang="en-US" altLang="zh-CN">
                <a:solidFill>
                  <a:srgbClr val="000000"/>
                </a:solidFill>
              </a:rPr>
              <a:t>2</a:t>
            </a:r>
            <a:r>
              <a:rPr lang="zh-CN" altLang="zh-CN">
                <a:solidFill>
                  <a:srgbClr val="000000"/>
                </a:solidFill>
              </a:rPr>
              <a:t>）</a:t>
            </a:r>
            <a:r>
              <a:rPr lang="zh-CN" altLang="en-US">
                <a:solidFill>
                  <a:srgbClr val="000000"/>
                </a:solidFill>
              </a:rPr>
              <a:t>忽略时间函数</a:t>
            </a:r>
            <a:r>
              <a:rPr lang="en-US" altLang="zh-CN">
                <a:solidFill>
                  <a:srgbClr val="000000"/>
                </a:solidFill>
              </a:rPr>
              <a:t>T(n)</a:t>
            </a:r>
            <a:r>
              <a:rPr lang="zh-CN" altLang="en-US">
                <a:solidFill>
                  <a:srgbClr val="000000"/>
                </a:solidFill>
              </a:rPr>
              <a:t>的低次项部分和最高次项的系数，只取时间函数的最高次项，并辅以大</a:t>
            </a:r>
            <a:r>
              <a:rPr lang="en-US" altLang="zh-CN">
                <a:solidFill>
                  <a:srgbClr val="000000"/>
                </a:solidFill>
              </a:rPr>
              <a:t>O</a:t>
            </a:r>
            <a:r>
              <a:rPr lang="zh-CN" altLang="en-US">
                <a:solidFill>
                  <a:srgbClr val="000000"/>
                </a:solidFill>
              </a:rPr>
              <a:t>记号表示</a:t>
            </a:r>
            <a:r>
              <a:rPr lang="zh-CN" altLang="en-US" smtClean="0">
                <a:solidFill>
                  <a:srgbClr val="000000"/>
                </a:solidFill>
              </a:rPr>
              <a:t>。</a:t>
            </a:r>
            <a:endParaRPr lang="en-US" altLang="zh-CN" smtClean="0">
              <a:solidFill>
                <a:srgbClr val="000000"/>
              </a:solidFill>
            </a:endParaRPr>
          </a:p>
          <a:p>
            <a:pPr marL="628650" lvl="1">
              <a:defRPr/>
            </a:pPr>
            <a:r>
              <a:rPr lang="en-US" altLang="zh-CN" smtClean="0">
                <a:solidFill>
                  <a:srgbClr val="0070C0"/>
                </a:solidFill>
              </a:rPr>
              <a:t>n</a:t>
            </a:r>
            <a:r>
              <a:rPr lang="zh-CN" altLang="zh-CN">
                <a:solidFill>
                  <a:srgbClr val="0070C0"/>
                </a:solidFill>
              </a:rPr>
              <a:t>指的是问题的规模，</a:t>
            </a:r>
            <a:r>
              <a:rPr lang="zh-CN" altLang="zh-CN">
                <a:solidFill>
                  <a:srgbClr val="000000"/>
                </a:solidFill>
              </a:rPr>
              <a:t>如被排序的数组中元素的个数，矩阵的阶数等。</a:t>
            </a:r>
          </a:p>
          <a:p>
            <a:endParaRPr lang="zh-CN" altLang="en-US"/>
          </a:p>
        </p:txBody>
      </p:sp>
      <p:sp>
        <p:nvSpPr>
          <p:cNvPr id="4" name="标题 3"/>
          <p:cNvSpPr>
            <a:spLocks noGrp="1"/>
          </p:cNvSpPr>
          <p:nvPr>
            <p:ph type="title"/>
          </p:nvPr>
        </p:nvSpPr>
        <p:spPr/>
        <p:txBody>
          <a:bodyPr>
            <a:normAutofit fontScale="90000"/>
          </a:bodyPr>
          <a:lstStyle/>
          <a:p>
            <a:pPr algn="l"/>
            <a:r>
              <a:rPr lang="zh-CN" altLang="en-US" dirty="0"/>
              <a:t>时间复杂</a:t>
            </a:r>
            <a:r>
              <a:rPr lang="zh-CN" altLang="en-US"/>
              <a:t>度</a:t>
            </a:r>
            <a:r>
              <a:rPr lang="zh-CN" altLang="en-US" smtClean="0"/>
              <a:t>计算方法</a:t>
            </a:r>
            <a:endParaRPr lang="zh-CN" altLang="en-US" dirty="0"/>
          </a:p>
        </p:txBody>
      </p:sp>
    </p:spTree>
    <p:extLst>
      <p:ext uri="{BB962C8B-B14F-4D97-AF65-F5344CB8AC3E}">
        <p14:creationId xmlns:p14="http://schemas.microsoft.com/office/powerpoint/2010/main" val="21474933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92470692"/>
              </p:ext>
            </p:extLst>
          </p:nvPr>
        </p:nvGraphicFramePr>
        <p:xfrm>
          <a:off x="1331640" y="1177313"/>
          <a:ext cx="5184576" cy="2880360"/>
        </p:xfrm>
        <a:graphic>
          <a:graphicData uri="http://schemas.openxmlformats.org/drawingml/2006/table">
            <a:tbl>
              <a:tblPr firstRow="1" firstCol="1" bandRow="1"/>
              <a:tblGrid>
                <a:gridCol w="2952328">
                  <a:extLst>
                    <a:ext uri="{9D8B030D-6E8A-4147-A177-3AD203B41FA5}">
                      <a16:colId xmlns:a16="http://schemas.microsoft.com/office/drawing/2014/main" val="20000"/>
                    </a:ext>
                  </a:extLst>
                </a:gridCol>
                <a:gridCol w="2232248">
                  <a:extLst>
                    <a:ext uri="{9D8B030D-6E8A-4147-A177-3AD203B41FA5}">
                      <a16:colId xmlns:a16="http://schemas.microsoft.com/office/drawing/2014/main" val="20001"/>
                    </a:ext>
                  </a:extLst>
                </a:gridCol>
              </a:tblGrid>
              <a:tr h="406400">
                <a:tc>
                  <a:txBody>
                    <a:bodyPr/>
                    <a:lstStyle/>
                    <a:p>
                      <a:pPr algn="l">
                        <a:spcAft>
                          <a:spcPts val="0"/>
                        </a:spcAft>
                      </a:pPr>
                      <a:r>
                        <a:rPr lang="zh-CN" sz="2700" kern="0" dirty="0">
                          <a:effectLst/>
                          <a:latin typeface="Arial"/>
                          <a:ea typeface="宋体"/>
                          <a:cs typeface="宋体"/>
                        </a:rPr>
                        <a:t>时间函数</a:t>
                      </a: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r>
                        <a:rPr lang="zh-CN" sz="2700" kern="0">
                          <a:effectLst/>
                          <a:latin typeface="Arial"/>
                          <a:ea typeface="宋体"/>
                          <a:cs typeface="宋体"/>
                        </a:rPr>
                        <a:t>时间复杂度</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6400">
                <a:tc>
                  <a:txBody>
                    <a:bodyPr/>
                    <a:lstStyle/>
                    <a:p>
                      <a:pPr algn="l">
                        <a:spcAft>
                          <a:spcPts val="0"/>
                        </a:spcAft>
                      </a:pPr>
                      <a:r>
                        <a:rPr lang="en-US" sz="2700" kern="0">
                          <a:effectLst/>
                          <a:latin typeface="Arial"/>
                          <a:ea typeface="宋体"/>
                          <a:cs typeface="宋体"/>
                        </a:rPr>
                        <a:t>(1)n</a:t>
                      </a:r>
                      <a:r>
                        <a:rPr lang="en-US" sz="2700" kern="0" baseline="30000">
                          <a:effectLst/>
                          <a:latin typeface="Arial"/>
                          <a:ea typeface="宋体"/>
                          <a:cs typeface="宋体"/>
                        </a:rPr>
                        <a:t>2</a:t>
                      </a:r>
                      <a:r>
                        <a:rPr lang="en-US" sz="2700" kern="0">
                          <a:effectLst/>
                          <a:latin typeface="Arial"/>
                          <a:ea typeface="宋体"/>
                          <a:cs typeface="宋体"/>
                        </a:rPr>
                        <a:t>+1000n</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406400">
                <a:tc>
                  <a:txBody>
                    <a:bodyPr/>
                    <a:lstStyle/>
                    <a:p>
                      <a:pPr algn="l">
                        <a:spcAft>
                          <a:spcPts val="0"/>
                        </a:spcAft>
                      </a:pPr>
                      <a:r>
                        <a:rPr lang="en-US" sz="2700" kern="0">
                          <a:effectLst/>
                          <a:latin typeface="Arial"/>
                          <a:ea typeface="宋体"/>
                          <a:cs typeface="宋体"/>
                        </a:rPr>
                        <a:t>(2)3n</a:t>
                      </a:r>
                      <a:r>
                        <a:rPr lang="en-US" sz="2700" kern="0" baseline="30000">
                          <a:effectLst/>
                          <a:latin typeface="Arial"/>
                          <a:ea typeface="宋体"/>
                          <a:cs typeface="宋体"/>
                        </a:rPr>
                        <a:t>3</a:t>
                      </a:r>
                      <a:r>
                        <a:rPr lang="en-US" sz="2700" kern="0">
                          <a:effectLst/>
                          <a:latin typeface="Arial"/>
                          <a:ea typeface="宋体"/>
                          <a:cs typeface="宋体"/>
                        </a:rPr>
                        <a:t>+100n</a:t>
                      </a:r>
                      <a:r>
                        <a:rPr lang="en-US" sz="2700" kern="0" baseline="30000">
                          <a:effectLst/>
                          <a:latin typeface="Arial"/>
                          <a:ea typeface="宋体"/>
                          <a:cs typeface="宋体"/>
                        </a:rPr>
                        <a:t>2</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406400">
                <a:tc>
                  <a:txBody>
                    <a:bodyPr/>
                    <a:lstStyle/>
                    <a:p>
                      <a:pPr algn="l">
                        <a:spcAft>
                          <a:spcPts val="0"/>
                        </a:spcAft>
                      </a:pPr>
                      <a:r>
                        <a:rPr lang="en-US" sz="2700" kern="0">
                          <a:effectLst/>
                          <a:latin typeface="Arial"/>
                          <a:ea typeface="宋体"/>
                          <a:cs typeface="宋体"/>
                        </a:rPr>
                        <a:t>(3)10+3log</a:t>
                      </a:r>
                      <a:r>
                        <a:rPr lang="en-US" sz="2700" kern="0" baseline="-25000">
                          <a:effectLst/>
                          <a:latin typeface="Arial"/>
                          <a:ea typeface="宋体"/>
                          <a:cs typeface="宋体"/>
                        </a:rPr>
                        <a:t>10</a:t>
                      </a:r>
                      <a:r>
                        <a:rPr lang="en-US" sz="2700" kern="0">
                          <a:effectLst/>
                          <a:latin typeface="Arial"/>
                          <a:ea typeface="宋体"/>
                          <a:cs typeface="宋体"/>
                        </a:rPr>
                        <a:t>n</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406400">
                <a:tc>
                  <a:txBody>
                    <a:bodyPr/>
                    <a:lstStyle/>
                    <a:p>
                      <a:pPr algn="l">
                        <a:spcAft>
                          <a:spcPts val="0"/>
                        </a:spcAft>
                      </a:pPr>
                      <a:r>
                        <a:rPr lang="en-US" sz="2700" kern="0">
                          <a:effectLst/>
                          <a:latin typeface="Arial"/>
                          <a:ea typeface="宋体"/>
                          <a:cs typeface="宋体"/>
                        </a:rPr>
                        <a:t>(4)10n+20nlog</a:t>
                      </a:r>
                      <a:r>
                        <a:rPr lang="en-US" sz="2700" kern="0" baseline="-25000">
                          <a:effectLst/>
                          <a:latin typeface="Arial"/>
                          <a:ea typeface="宋体"/>
                          <a:cs typeface="宋体"/>
                        </a:rPr>
                        <a:t>10</a:t>
                      </a:r>
                      <a:r>
                        <a:rPr lang="en-US" sz="2700" kern="0">
                          <a:effectLst/>
                          <a:latin typeface="Arial"/>
                          <a:ea typeface="宋体"/>
                          <a:cs typeface="宋体"/>
                        </a:rPr>
                        <a:t>n</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406400">
                <a:tc>
                  <a:txBody>
                    <a:bodyPr/>
                    <a:lstStyle/>
                    <a:p>
                      <a:pPr algn="l">
                        <a:spcAft>
                          <a:spcPts val="0"/>
                        </a:spcAft>
                      </a:pPr>
                      <a:r>
                        <a:rPr lang="en-US" sz="2700" kern="0">
                          <a:effectLst/>
                          <a:latin typeface="Arial"/>
                          <a:ea typeface="宋体"/>
                          <a:cs typeface="宋体"/>
                        </a:rPr>
                        <a:t>(5)12+n</a:t>
                      </a:r>
                      <a:r>
                        <a:rPr lang="en-US" sz="2700" kern="0" baseline="30000">
                          <a:effectLst/>
                          <a:latin typeface="Arial"/>
                          <a:ea typeface="宋体"/>
                          <a:cs typeface="宋体"/>
                        </a:rPr>
                        <a:t>3</a:t>
                      </a:r>
                      <a:r>
                        <a:rPr lang="en-US" sz="2700" kern="0">
                          <a:effectLst/>
                          <a:latin typeface="Arial"/>
                          <a:ea typeface="宋体"/>
                          <a:cs typeface="宋体"/>
                        </a:rPr>
                        <a:t>+2</a:t>
                      </a:r>
                      <a:r>
                        <a:rPr lang="en-US" sz="2700" kern="0" baseline="30000">
                          <a:effectLst/>
                          <a:latin typeface="Arial"/>
                          <a:ea typeface="宋体"/>
                          <a:cs typeface="宋体"/>
                        </a:rPr>
                        <a:t>n</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406400">
                <a:tc>
                  <a:txBody>
                    <a:bodyPr/>
                    <a:lstStyle/>
                    <a:p>
                      <a:pPr algn="l">
                        <a:spcAft>
                          <a:spcPts val="0"/>
                        </a:spcAft>
                      </a:pPr>
                      <a:r>
                        <a:rPr lang="en-US" sz="2700" kern="0">
                          <a:effectLst/>
                          <a:latin typeface="Arial"/>
                          <a:ea typeface="宋体"/>
                          <a:cs typeface="宋体"/>
                        </a:rPr>
                        <a:t>(6)1000n</a:t>
                      </a:r>
                      <a:endParaRPr lang="zh-CN" sz="2700" kern="10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Aft>
                          <a:spcPts val="0"/>
                        </a:spcAft>
                      </a:pPr>
                      <a:endParaRPr lang="zh-CN" sz="2700" kern="100" dirty="0">
                        <a:effectLst/>
                        <a:latin typeface="Times New Roman"/>
                        <a:ea typeface="宋体"/>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
        <p:nvSpPr>
          <p:cNvPr id="3" name="矩形 2"/>
          <p:cNvSpPr/>
          <p:nvPr/>
        </p:nvSpPr>
        <p:spPr>
          <a:xfrm>
            <a:off x="4549691" y="1577358"/>
            <a:ext cx="731290" cy="369332"/>
          </a:xfrm>
          <a:prstGeom prst="rect">
            <a:avLst/>
          </a:prstGeom>
        </p:spPr>
        <p:txBody>
          <a:bodyPr wrap="none">
            <a:spAutoFit/>
          </a:bodyPr>
          <a:lstStyle/>
          <a:p>
            <a:r>
              <a:rPr lang="en-US" altLang="zh-CN" kern="0" dirty="0">
                <a:latin typeface="Arial"/>
                <a:cs typeface="宋体"/>
              </a:rPr>
              <a:t>O(n</a:t>
            </a:r>
            <a:r>
              <a:rPr lang="en-US" altLang="zh-CN" kern="0" baseline="30000" dirty="0">
                <a:latin typeface="Arial"/>
                <a:cs typeface="宋体"/>
              </a:rPr>
              <a:t>2</a:t>
            </a:r>
            <a:r>
              <a:rPr lang="en-US" altLang="zh-CN" kern="0" dirty="0">
                <a:latin typeface="Arial"/>
                <a:cs typeface="宋体"/>
              </a:rPr>
              <a:t>)</a:t>
            </a:r>
            <a:endParaRPr lang="zh-CN" altLang="zh-CN" kern="100" dirty="0">
              <a:latin typeface="Times New Roman"/>
            </a:endParaRPr>
          </a:p>
        </p:txBody>
      </p:sp>
      <p:sp>
        <p:nvSpPr>
          <p:cNvPr id="4" name="矩形 3"/>
          <p:cNvSpPr/>
          <p:nvPr/>
        </p:nvSpPr>
        <p:spPr>
          <a:xfrm>
            <a:off x="4572000" y="1987727"/>
            <a:ext cx="731290" cy="369332"/>
          </a:xfrm>
          <a:prstGeom prst="rect">
            <a:avLst/>
          </a:prstGeom>
        </p:spPr>
        <p:txBody>
          <a:bodyPr wrap="none">
            <a:spAutoFit/>
          </a:bodyPr>
          <a:lstStyle/>
          <a:p>
            <a:r>
              <a:rPr lang="en-US" altLang="zh-CN" kern="0" dirty="0">
                <a:latin typeface="Arial"/>
                <a:cs typeface="宋体"/>
              </a:rPr>
              <a:t>O(n</a:t>
            </a:r>
            <a:r>
              <a:rPr lang="en-US" altLang="zh-CN" kern="0" baseline="30000" dirty="0">
                <a:latin typeface="Arial"/>
                <a:cs typeface="宋体"/>
              </a:rPr>
              <a:t>3</a:t>
            </a:r>
            <a:r>
              <a:rPr lang="en-US" altLang="zh-CN" kern="0" dirty="0">
                <a:latin typeface="Arial"/>
                <a:cs typeface="宋体"/>
              </a:rPr>
              <a:t>)</a:t>
            </a:r>
            <a:endParaRPr lang="zh-CN" altLang="zh-CN" kern="100" dirty="0">
              <a:latin typeface="Times New Roman"/>
            </a:endParaRPr>
          </a:p>
        </p:txBody>
      </p:sp>
      <p:sp>
        <p:nvSpPr>
          <p:cNvPr id="5" name="矩形 4"/>
          <p:cNvSpPr/>
          <p:nvPr/>
        </p:nvSpPr>
        <p:spPr>
          <a:xfrm>
            <a:off x="4499992" y="2398096"/>
            <a:ext cx="1124026" cy="369332"/>
          </a:xfrm>
          <a:prstGeom prst="rect">
            <a:avLst/>
          </a:prstGeom>
        </p:spPr>
        <p:txBody>
          <a:bodyPr wrap="none">
            <a:spAutoFit/>
          </a:bodyPr>
          <a:lstStyle/>
          <a:p>
            <a:r>
              <a:rPr lang="en-US" altLang="zh-CN" kern="0" dirty="0">
                <a:latin typeface="Arial"/>
                <a:cs typeface="宋体"/>
              </a:rPr>
              <a:t>O(log</a:t>
            </a:r>
            <a:r>
              <a:rPr lang="en-US" altLang="zh-CN" kern="0" baseline="-25000" dirty="0">
                <a:latin typeface="Arial"/>
                <a:cs typeface="宋体"/>
              </a:rPr>
              <a:t>10</a:t>
            </a:r>
            <a:r>
              <a:rPr lang="en-US" altLang="zh-CN" kern="0" dirty="0">
                <a:latin typeface="Arial"/>
                <a:cs typeface="宋体"/>
              </a:rPr>
              <a:t>n)</a:t>
            </a:r>
            <a:endParaRPr lang="zh-CN" altLang="zh-CN" kern="100" dirty="0">
              <a:latin typeface="Times New Roman"/>
            </a:endParaRPr>
          </a:p>
        </p:txBody>
      </p:sp>
      <p:sp>
        <p:nvSpPr>
          <p:cNvPr id="6" name="矩形 5"/>
          <p:cNvSpPr/>
          <p:nvPr/>
        </p:nvSpPr>
        <p:spPr>
          <a:xfrm>
            <a:off x="4435872" y="2808464"/>
            <a:ext cx="1252266" cy="369332"/>
          </a:xfrm>
          <a:prstGeom prst="rect">
            <a:avLst/>
          </a:prstGeom>
        </p:spPr>
        <p:txBody>
          <a:bodyPr wrap="none">
            <a:spAutoFit/>
          </a:bodyPr>
          <a:lstStyle/>
          <a:p>
            <a:r>
              <a:rPr lang="en-US" altLang="zh-CN" kern="0" dirty="0">
                <a:latin typeface="Arial"/>
                <a:cs typeface="宋体"/>
              </a:rPr>
              <a:t>O(nlog</a:t>
            </a:r>
            <a:r>
              <a:rPr lang="en-US" altLang="zh-CN" kern="0" baseline="-25000" dirty="0">
                <a:latin typeface="Arial"/>
                <a:cs typeface="宋体"/>
              </a:rPr>
              <a:t>10</a:t>
            </a:r>
            <a:r>
              <a:rPr lang="en-US" altLang="zh-CN" kern="0" dirty="0">
                <a:latin typeface="Arial"/>
                <a:cs typeface="宋体"/>
              </a:rPr>
              <a:t>n)</a:t>
            </a:r>
            <a:endParaRPr lang="zh-CN" altLang="zh-CN" kern="100" dirty="0">
              <a:latin typeface="Times New Roman"/>
            </a:endParaRPr>
          </a:p>
        </p:txBody>
      </p:sp>
      <p:sp>
        <p:nvSpPr>
          <p:cNvPr id="7" name="矩形 6"/>
          <p:cNvSpPr/>
          <p:nvPr/>
        </p:nvSpPr>
        <p:spPr>
          <a:xfrm>
            <a:off x="4644008" y="3199618"/>
            <a:ext cx="731290" cy="369332"/>
          </a:xfrm>
          <a:prstGeom prst="rect">
            <a:avLst/>
          </a:prstGeom>
        </p:spPr>
        <p:txBody>
          <a:bodyPr wrap="none">
            <a:spAutoFit/>
          </a:bodyPr>
          <a:lstStyle/>
          <a:p>
            <a:r>
              <a:rPr lang="en-US" altLang="zh-CN" kern="0" dirty="0">
                <a:latin typeface="Arial"/>
                <a:cs typeface="宋体"/>
              </a:rPr>
              <a:t>O(2</a:t>
            </a:r>
            <a:r>
              <a:rPr lang="en-US" altLang="zh-CN" kern="0" baseline="30000" dirty="0">
                <a:latin typeface="Arial"/>
                <a:cs typeface="宋体"/>
              </a:rPr>
              <a:t>n</a:t>
            </a:r>
            <a:r>
              <a:rPr lang="en-US" altLang="zh-CN" kern="0" dirty="0">
                <a:latin typeface="Arial"/>
                <a:cs typeface="宋体"/>
              </a:rPr>
              <a:t>)</a:t>
            </a:r>
            <a:endParaRPr lang="zh-CN" altLang="zh-CN" kern="100" dirty="0">
              <a:latin typeface="Times New Roman"/>
            </a:endParaRPr>
          </a:p>
        </p:txBody>
      </p:sp>
      <p:sp>
        <p:nvSpPr>
          <p:cNvPr id="8" name="矩形 7"/>
          <p:cNvSpPr/>
          <p:nvPr/>
        </p:nvSpPr>
        <p:spPr>
          <a:xfrm>
            <a:off x="4716144" y="3609987"/>
            <a:ext cx="646331" cy="369332"/>
          </a:xfrm>
          <a:prstGeom prst="rect">
            <a:avLst/>
          </a:prstGeom>
        </p:spPr>
        <p:txBody>
          <a:bodyPr wrap="none">
            <a:spAutoFit/>
          </a:bodyPr>
          <a:lstStyle/>
          <a:p>
            <a:r>
              <a:rPr lang="en-US" altLang="zh-CN" kern="0" dirty="0">
                <a:latin typeface="Arial"/>
                <a:cs typeface="宋体"/>
              </a:rPr>
              <a:t>O(n)</a:t>
            </a:r>
            <a:endParaRPr lang="zh-CN" altLang="zh-CN" kern="100" dirty="0">
              <a:latin typeface="Times New Roman"/>
            </a:endParaRPr>
          </a:p>
        </p:txBody>
      </p:sp>
    </p:spTree>
    <p:extLst>
      <p:ext uri="{BB962C8B-B14F-4D97-AF65-F5344CB8AC3E}">
        <p14:creationId xmlns:p14="http://schemas.microsoft.com/office/powerpoint/2010/main" val="1165819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zh-CN" altLang="en-US" dirty="0" smtClean="0"/>
              <a:t>从</a:t>
            </a:r>
            <a:r>
              <a:rPr lang="zh-CN" altLang="en-US" dirty="0"/>
              <a:t>算法中选取对于所研究的问题来说是</a:t>
            </a:r>
            <a:r>
              <a:rPr lang="zh-CN" altLang="en-US" dirty="0">
                <a:solidFill>
                  <a:srgbClr val="FF0000"/>
                </a:solidFill>
              </a:rPr>
              <a:t>关键操作</a:t>
            </a:r>
            <a:r>
              <a:rPr lang="zh-CN" altLang="en-US" dirty="0"/>
              <a:t>的语句，以该关键操作语句中重复执行</a:t>
            </a:r>
            <a:r>
              <a:rPr lang="zh-CN" altLang="en-US" dirty="0">
                <a:solidFill>
                  <a:srgbClr val="FF0000"/>
                </a:solidFill>
              </a:rPr>
              <a:t>原操作的次数的数量级</a:t>
            </a:r>
            <a:r>
              <a:rPr lang="zh-CN" altLang="en-US" dirty="0"/>
              <a:t>作为算法运行时间效率的量度。</a:t>
            </a:r>
          </a:p>
          <a:p>
            <a:pPr lvl="1"/>
            <a:r>
              <a:rPr lang="zh-CN" altLang="en-US" dirty="0"/>
              <a:t>关键操作通常是循环最深层的一句语句</a:t>
            </a:r>
            <a:r>
              <a:rPr lang="zh-CN" altLang="en-US" dirty="0" smtClean="0"/>
              <a:t>，是</a:t>
            </a:r>
            <a:r>
              <a:rPr lang="zh-CN" altLang="en-US" dirty="0"/>
              <a:t>算法中</a:t>
            </a:r>
            <a:r>
              <a:rPr lang="zh-CN" altLang="en-US" dirty="0" smtClean="0"/>
              <a:t>执行</a:t>
            </a:r>
            <a:r>
              <a:rPr lang="zh-CN" altLang="zh-CN" dirty="0"/>
              <a:t>原操作的</a:t>
            </a:r>
            <a:r>
              <a:rPr lang="zh-CN" altLang="zh-CN" dirty="0" smtClean="0"/>
              <a:t>次数</a:t>
            </a:r>
            <a:r>
              <a:rPr lang="zh-CN" altLang="en-US" dirty="0" smtClean="0"/>
              <a:t>数量级</a:t>
            </a:r>
            <a:r>
              <a:rPr lang="zh-CN" altLang="en-US" dirty="0"/>
              <a:t>最高的一句语句，当执行次数最高的语句有多句时，可以选择任意一句为其关键操作，通常</a:t>
            </a:r>
            <a:r>
              <a:rPr lang="zh-CN" altLang="en-US" dirty="0" smtClean="0"/>
              <a:t>选取算法中</a:t>
            </a:r>
            <a:r>
              <a:rPr lang="zh-CN" altLang="en-US" dirty="0"/>
              <a:t>完成主要任务的语句为关键操作。</a:t>
            </a:r>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求解时间复杂度</a:t>
            </a:r>
            <a:r>
              <a:rPr lang="zh-CN" altLang="en-US" dirty="0" smtClean="0">
                <a:solidFill>
                  <a:srgbClr val="FF0000"/>
                </a:solidFill>
              </a:rPr>
              <a:t>简化方法</a:t>
            </a:r>
            <a:endParaRPr lang="zh-CN" altLang="en-US" dirty="0">
              <a:solidFill>
                <a:srgbClr val="FF0000"/>
              </a:solidFill>
            </a:endParaRPr>
          </a:p>
        </p:txBody>
      </p:sp>
    </p:spTree>
    <p:extLst>
      <p:ext uri="{BB962C8B-B14F-4D97-AF65-F5344CB8AC3E}">
        <p14:creationId xmlns:p14="http://schemas.microsoft.com/office/powerpoint/2010/main" val="4534759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38254975"/>
              </p:ext>
            </p:extLst>
          </p:nvPr>
        </p:nvGraphicFramePr>
        <p:xfrm>
          <a:off x="1547664" y="857278"/>
          <a:ext cx="6480720" cy="4472489"/>
        </p:xfrm>
        <a:graphic>
          <a:graphicData uri="http://schemas.openxmlformats.org/drawingml/2006/table">
            <a:tbl>
              <a:tblPr firstRow="1" firstCol="1" bandRow="1"/>
              <a:tblGrid>
                <a:gridCol w="3888432">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270933">
                <a:tc>
                  <a:txBody>
                    <a:bodyPr/>
                    <a:lstStyle/>
                    <a:p>
                      <a:pPr indent="266700" algn="l">
                        <a:spcAft>
                          <a:spcPts val="0"/>
                        </a:spcAft>
                      </a:pPr>
                      <a:r>
                        <a:rPr lang="zh-CN" sz="1800" kern="100" dirty="0">
                          <a:effectLst/>
                          <a:latin typeface="Arial"/>
                          <a:ea typeface="宋体"/>
                        </a:rPr>
                        <a:t>算法</a:t>
                      </a: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800" kern="100">
                          <a:effectLst/>
                          <a:latin typeface="Arial"/>
                          <a:ea typeface="宋体"/>
                        </a:rPr>
                        <a:t>时间复杂度</a:t>
                      </a:r>
                      <a:endParaRPr lang="zh-CN" sz="18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69182">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b="1" kern="100" dirty="0" err="1">
                          <a:solidFill>
                            <a:srgbClr val="000080"/>
                          </a:solidFill>
                          <a:effectLst/>
                          <a:latin typeface="Consolas"/>
                          <a:ea typeface="宋体"/>
                          <a:cs typeface="宋体"/>
                        </a:rPr>
                        <a:t>def</a:t>
                      </a:r>
                      <a:r>
                        <a:rPr lang="en-US" sz="1800" b="1" kern="100" dirty="0">
                          <a:solidFill>
                            <a:srgbClr val="000080"/>
                          </a:solidFill>
                          <a:effectLst/>
                          <a:latin typeface="Consolas"/>
                          <a:ea typeface="宋体"/>
                          <a:cs typeface="宋体"/>
                        </a:rPr>
                        <a:t> </a:t>
                      </a:r>
                      <a:r>
                        <a:rPr lang="en-US" sz="1800" kern="100" dirty="0">
                          <a:solidFill>
                            <a:srgbClr val="000000"/>
                          </a:solidFill>
                          <a:effectLst/>
                          <a:latin typeface="Consolas"/>
                          <a:ea typeface="宋体"/>
                          <a:cs typeface="宋体"/>
                        </a:rPr>
                        <a:t>f3(</a:t>
                      </a:r>
                      <a:r>
                        <a:rPr lang="en-US" sz="1800" kern="100" dirty="0" err="1">
                          <a:solidFill>
                            <a:srgbClr val="000000"/>
                          </a:solidFill>
                          <a:effectLst/>
                          <a:latin typeface="Consolas"/>
                          <a:ea typeface="宋体"/>
                          <a:cs typeface="宋体"/>
                        </a:rPr>
                        <a:t>lst</a:t>
                      </a:r>
                      <a:r>
                        <a:rPr lang="en-US" sz="1800" kern="100" dirty="0">
                          <a:solidFill>
                            <a:srgbClr val="000000"/>
                          </a:solidFill>
                          <a:effectLst/>
                          <a:latin typeface="Consolas"/>
                          <a:ea typeface="宋体"/>
                          <a:cs typeface="宋体"/>
                        </a:rPr>
                        <a:t>,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u="sng" kern="100" dirty="0" err="1">
                          <a:solidFill>
                            <a:srgbClr val="000000"/>
                          </a:solidFill>
                          <a:effectLst/>
                          <a:latin typeface="Consolas"/>
                          <a:ea typeface="宋体"/>
                          <a:cs typeface="宋体"/>
                        </a:rPr>
                        <a:t>lst</a:t>
                      </a:r>
                      <a:r>
                        <a:rPr lang="en-US" sz="1800" u="sng" kern="100" dirty="0">
                          <a:solidFill>
                            <a:srgbClr val="000000"/>
                          </a:solidFill>
                          <a:effectLst/>
                          <a:latin typeface="Consolas"/>
                          <a:ea typeface="宋体"/>
                          <a:cs typeface="宋体"/>
                        </a:rPr>
                        <a:t>[</a:t>
                      </a:r>
                      <a:r>
                        <a:rPr lang="en-US" sz="1800" u="sng" kern="100" dirty="0" err="1">
                          <a:solidFill>
                            <a:srgbClr val="000000"/>
                          </a:solidFill>
                          <a:effectLst/>
                          <a:latin typeface="Consolas"/>
                          <a:ea typeface="宋体"/>
                          <a:cs typeface="宋体"/>
                        </a:rPr>
                        <a:t>i</a:t>
                      </a:r>
                      <a:r>
                        <a:rPr lang="en-US" sz="1800" u="sng" kern="100" dirty="0">
                          <a:solidFill>
                            <a:srgbClr val="000000"/>
                          </a:solidFill>
                          <a:effectLst/>
                          <a:latin typeface="Consolas"/>
                          <a:ea typeface="宋体"/>
                          <a:cs typeface="宋体"/>
                        </a:rPr>
                        <a:t>] = </a:t>
                      </a:r>
                      <a:r>
                        <a:rPr lang="en-US" sz="1800" u="sng" kern="100" dirty="0" err="1">
                          <a:solidFill>
                            <a:srgbClr val="000000"/>
                          </a:solidFill>
                          <a:effectLst/>
                          <a:latin typeface="Consolas"/>
                          <a:ea typeface="宋体"/>
                          <a:cs typeface="宋体"/>
                        </a:rPr>
                        <a:t>lst</a:t>
                      </a:r>
                      <a:r>
                        <a:rPr lang="en-US" sz="1800" u="sng" kern="100" dirty="0">
                          <a:solidFill>
                            <a:srgbClr val="000000"/>
                          </a:solidFill>
                          <a:effectLst/>
                          <a:latin typeface="Consolas"/>
                          <a:ea typeface="宋体"/>
                          <a:cs typeface="宋体"/>
                        </a:rPr>
                        <a:t>[</a:t>
                      </a:r>
                      <a:r>
                        <a:rPr lang="en-US" sz="1800" u="sng" kern="100" dirty="0" err="1">
                          <a:solidFill>
                            <a:srgbClr val="000000"/>
                          </a:solidFill>
                          <a:effectLst/>
                          <a:latin typeface="Consolas"/>
                          <a:ea typeface="宋体"/>
                          <a:cs typeface="宋体"/>
                        </a:rPr>
                        <a:t>i</a:t>
                      </a:r>
                      <a:r>
                        <a:rPr lang="en-US" sz="1800" u="sng" kern="100" dirty="0">
                          <a:solidFill>
                            <a:srgbClr val="000000"/>
                          </a:solidFill>
                          <a:effectLst/>
                          <a:latin typeface="Consolas"/>
                          <a:ea typeface="宋体"/>
                          <a:cs typeface="宋体"/>
                        </a:rPr>
                        <a:t>] + </a:t>
                      </a:r>
                      <a:r>
                        <a:rPr lang="en-US" sz="1800" u="sng" kern="100" dirty="0">
                          <a:solidFill>
                            <a:srgbClr val="0000FF"/>
                          </a:solidFill>
                          <a:effectLst/>
                          <a:latin typeface="Consolas"/>
                          <a:ea typeface="宋体"/>
                          <a:cs typeface="宋体"/>
                        </a:rPr>
                        <a:t>1</a:t>
                      </a: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60107">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b="1" kern="100" dirty="0" err="1">
                          <a:solidFill>
                            <a:srgbClr val="000080"/>
                          </a:solidFill>
                          <a:effectLst/>
                          <a:latin typeface="Consolas"/>
                          <a:ea typeface="宋体"/>
                          <a:cs typeface="宋体"/>
                        </a:rPr>
                        <a:t>def</a:t>
                      </a:r>
                      <a:r>
                        <a:rPr lang="en-US" sz="1800" b="1" kern="100" dirty="0">
                          <a:solidFill>
                            <a:srgbClr val="000080"/>
                          </a:solidFill>
                          <a:effectLst/>
                          <a:latin typeface="Consolas"/>
                          <a:ea typeface="宋体"/>
                          <a:cs typeface="宋体"/>
                        </a:rPr>
                        <a:t> </a:t>
                      </a:r>
                      <a:r>
                        <a:rPr lang="en-US" sz="1800" kern="100" dirty="0">
                          <a:solidFill>
                            <a:srgbClr val="000000"/>
                          </a:solidFill>
                          <a:effectLst/>
                          <a:latin typeface="Consolas"/>
                          <a:ea typeface="宋体"/>
                          <a:cs typeface="宋体"/>
                        </a:rPr>
                        <a:t>f4(</a:t>
                      </a:r>
                      <a:r>
                        <a:rPr lang="en-US" sz="1800" kern="100" dirty="0" err="1">
                          <a:solidFill>
                            <a:srgbClr val="000000"/>
                          </a:solidFill>
                          <a:effectLst/>
                          <a:latin typeface="Consolas"/>
                          <a:ea typeface="宋体"/>
                          <a:cs typeface="宋体"/>
                        </a:rPr>
                        <a:t>lst</a:t>
                      </a:r>
                      <a:r>
                        <a:rPr lang="en-US" sz="1800" kern="100" dirty="0">
                          <a:solidFill>
                            <a:srgbClr val="000000"/>
                          </a:solidFill>
                          <a:effectLst/>
                          <a:latin typeface="Consolas"/>
                          <a:ea typeface="宋体"/>
                          <a:cs typeface="宋体"/>
                        </a:rPr>
                        <a:t>, n):        </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b="1" kern="100" dirty="0">
                          <a:solidFill>
                            <a:srgbClr val="000080"/>
                          </a:solidFill>
                          <a:effectLst/>
                          <a:latin typeface="Consolas"/>
                          <a:ea typeface="宋体"/>
                          <a:cs typeface="宋体"/>
                        </a:rPr>
                        <a:t>for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 </a:t>
                      </a:r>
                      <a:r>
                        <a:rPr lang="en-US" sz="1800" b="1" kern="100" dirty="0">
                          <a:solidFill>
                            <a:srgbClr val="000080"/>
                          </a:solidFill>
                          <a:effectLst/>
                          <a:latin typeface="Consolas"/>
                          <a:ea typeface="宋体"/>
                          <a:cs typeface="宋体"/>
                        </a:rPr>
                        <a:t>in </a:t>
                      </a:r>
                      <a:r>
                        <a:rPr lang="en-US" sz="1800" kern="100" dirty="0">
                          <a:solidFill>
                            <a:srgbClr val="000080"/>
                          </a:solidFill>
                          <a:effectLst/>
                          <a:latin typeface="Consolas"/>
                          <a:ea typeface="宋体"/>
                          <a:cs typeface="宋体"/>
                        </a:rPr>
                        <a:t>range</a:t>
                      </a:r>
                      <a:r>
                        <a:rPr lang="en-US" sz="1800" kern="100" dirty="0">
                          <a:solidFill>
                            <a:srgbClr val="000000"/>
                          </a:solidFill>
                          <a:effectLst/>
                          <a:latin typeface="Consolas"/>
                          <a:ea typeface="宋体"/>
                          <a:cs typeface="宋体"/>
                        </a:rPr>
                        <a:t>(</a:t>
                      </a:r>
                      <a:r>
                        <a:rPr lang="en-US" sz="1800" kern="100" dirty="0">
                          <a:solidFill>
                            <a:srgbClr val="0000FF"/>
                          </a:solidFill>
                          <a:effectLst/>
                          <a:latin typeface="Consolas"/>
                          <a:ea typeface="宋体"/>
                          <a:cs typeface="宋体"/>
                        </a:rPr>
                        <a:t>0</a:t>
                      </a:r>
                      <a:r>
                        <a:rPr lang="en-US" sz="1800" kern="100" dirty="0">
                          <a:solidFill>
                            <a:srgbClr val="000000"/>
                          </a:solidFill>
                          <a:effectLst/>
                          <a:latin typeface="Consolas"/>
                          <a:ea typeface="宋体"/>
                          <a:cs typeface="宋体"/>
                        </a:rPr>
                        <a:t>, n, </a:t>
                      </a:r>
                      <a:r>
                        <a:rPr lang="en-US" sz="1800" kern="100" dirty="0">
                          <a:solidFill>
                            <a:srgbClr val="0000FF"/>
                          </a:solidFill>
                          <a:effectLst/>
                          <a:latin typeface="Consolas"/>
                          <a:ea typeface="宋体"/>
                          <a:cs typeface="宋体"/>
                        </a:rPr>
                        <a:t>2</a:t>
                      </a:r>
                      <a:r>
                        <a:rPr lang="en-US" sz="1800" kern="100" dirty="0">
                          <a:solidFill>
                            <a:srgbClr val="000000"/>
                          </a:solidFill>
                          <a:effectLst/>
                          <a:latin typeface="Consolas"/>
                          <a:ea typeface="宋体"/>
                          <a:cs typeface="宋体"/>
                        </a:rPr>
                        <a:t>):</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u="sng" kern="100" dirty="0" err="1">
                          <a:solidFill>
                            <a:srgbClr val="000000"/>
                          </a:solidFill>
                          <a:effectLst/>
                          <a:latin typeface="Consolas"/>
                          <a:ea typeface="宋体"/>
                          <a:cs typeface="宋体"/>
                        </a:rPr>
                        <a:t>lst</a:t>
                      </a:r>
                      <a:r>
                        <a:rPr lang="en-US" sz="1800" u="sng" kern="100" dirty="0">
                          <a:solidFill>
                            <a:srgbClr val="000000"/>
                          </a:solidFill>
                          <a:effectLst/>
                          <a:latin typeface="Consolas"/>
                          <a:ea typeface="宋体"/>
                          <a:cs typeface="宋体"/>
                        </a:rPr>
                        <a:t>[</a:t>
                      </a:r>
                      <a:r>
                        <a:rPr lang="en-US" sz="1800" u="sng" kern="100" dirty="0" err="1">
                          <a:solidFill>
                            <a:srgbClr val="000000"/>
                          </a:solidFill>
                          <a:effectLst/>
                          <a:latin typeface="Consolas"/>
                          <a:ea typeface="宋体"/>
                          <a:cs typeface="宋体"/>
                        </a:rPr>
                        <a:t>i</a:t>
                      </a:r>
                      <a:r>
                        <a:rPr lang="en-US" sz="1800" u="sng" kern="100" dirty="0">
                          <a:solidFill>
                            <a:srgbClr val="000000"/>
                          </a:solidFill>
                          <a:effectLst/>
                          <a:latin typeface="Consolas"/>
                          <a:ea typeface="宋体"/>
                          <a:cs typeface="宋体"/>
                        </a:rPr>
                        <a:t>] = </a:t>
                      </a:r>
                      <a:r>
                        <a:rPr lang="en-US" sz="1800" u="sng" kern="100" dirty="0" err="1">
                          <a:solidFill>
                            <a:srgbClr val="000000"/>
                          </a:solidFill>
                          <a:effectLst/>
                          <a:latin typeface="Consolas"/>
                          <a:ea typeface="宋体"/>
                          <a:cs typeface="宋体"/>
                        </a:rPr>
                        <a:t>lst</a:t>
                      </a:r>
                      <a:r>
                        <a:rPr lang="en-US" sz="1800" u="sng" kern="100" dirty="0">
                          <a:solidFill>
                            <a:srgbClr val="000000"/>
                          </a:solidFill>
                          <a:effectLst/>
                          <a:latin typeface="Consolas"/>
                          <a:ea typeface="宋体"/>
                          <a:cs typeface="宋体"/>
                        </a:rPr>
                        <a:t>[</a:t>
                      </a:r>
                      <a:r>
                        <a:rPr lang="en-US" sz="1800" u="sng" kern="100" dirty="0" err="1">
                          <a:solidFill>
                            <a:srgbClr val="000000"/>
                          </a:solidFill>
                          <a:effectLst/>
                          <a:latin typeface="Consolas"/>
                          <a:ea typeface="宋体"/>
                          <a:cs typeface="宋体"/>
                        </a:rPr>
                        <a:t>i</a:t>
                      </a:r>
                      <a:r>
                        <a:rPr lang="en-US" sz="1800" u="sng" kern="100" dirty="0">
                          <a:solidFill>
                            <a:srgbClr val="000000"/>
                          </a:solidFill>
                          <a:effectLst/>
                          <a:latin typeface="Consolas"/>
                          <a:ea typeface="宋体"/>
                          <a:cs typeface="宋体"/>
                        </a:rPr>
                        <a:t>] + </a:t>
                      </a:r>
                      <a:r>
                        <a:rPr lang="en-US" sz="1800" u="sng" kern="100" dirty="0">
                          <a:solidFill>
                            <a:srgbClr val="0000FF"/>
                          </a:solidFill>
                          <a:effectLst/>
                          <a:latin typeface="Consolas"/>
                          <a:ea typeface="宋体"/>
                          <a:cs typeface="宋体"/>
                        </a:rPr>
                        <a:t>1</a:t>
                      </a: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083733">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b="1" kern="100">
                          <a:solidFill>
                            <a:srgbClr val="000080"/>
                          </a:solidFill>
                          <a:effectLst/>
                          <a:latin typeface="Consolas"/>
                          <a:ea typeface="宋体"/>
                          <a:cs typeface="宋体"/>
                        </a:rPr>
                        <a:t>def </a:t>
                      </a:r>
                      <a:r>
                        <a:rPr lang="en-US" sz="1800" kern="100">
                          <a:solidFill>
                            <a:srgbClr val="000000"/>
                          </a:solidFill>
                          <a:effectLst/>
                          <a:latin typeface="Consolas"/>
                          <a:ea typeface="宋体"/>
                          <a:cs typeface="宋体"/>
                        </a:rPr>
                        <a:t>f5(x, n):</a:t>
                      </a:r>
                      <a:br>
                        <a:rPr lang="en-US" sz="1800" kern="100">
                          <a:solidFill>
                            <a:srgbClr val="000000"/>
                          </a:solidFill>
                          <a:effectLst/>
                          <a:latin typeface="Consolas"/>
                          <a:ea typeface="宋体"/>
                          <a:cs typeface="宋体"/>
                        </a:rPr>
                      </a:br>
                      <a:r>
                        <a:rPr lang="en-US" sz="1800" kern="100">
                          <a:solidFill>
                            <a:srgbClr val="000000"/>
                          </a:solidFill>
                          <a:effectLst/>
                          <a:latin typeface="Consolas"/>
                          <a:ea typeface="宋体"/>
                          <a:cs typeface="宋体"/>
                        </a:rPr>
                        <a:t>    </a:t>
                      </a:r>
                      <a:r>
                        <a:rPr lang="en-US" sz="1800" b="1" kern="100">
                          <a:solidFill>
                            <a:srgbClr val="000080"/>
                          </a:solidFill>
                          <a:effectLst/>
                          <a:latin typeface="Consolas"/>
                          <a:ea typeface="宋体"/>
                          <a:cs typeface="宋体"/>
                        </a:rPr>
                        <a:t>for </a:t>
                      </a:r>
                      <a:r>
                        <a:rPr lang="en-US" sz="1800" kern="100">
                          <a:solidFill>
                            <a:srgbClr val="000000"/>
                          </a:solidFill>
                          <a:effectLst/>
                          <a:latin typeface="Consolas"/>
                          <a:ea typeface="宋体"/>
                          <a:cs typeface="宋体"/>
                        </a:rPr>
                        <a:t>i </a:t>
                      </a:r>
                      <a:r>
                        <a:rPr lang="en-US" sz="1800" b="1" kern="100">
                          <a:solidFill>
                            <a:srgbClr val="000080"/>
                          </a:solidFill>
                          <a:effectLst/>
                          <a:latin typeface="Consolas"/>
                          <a:ea typeface="宋体"/>
                          <a:cs typeface="宋体"/>
                        </a:rPr>
                        <a:t>in </a:t>
                      </a:r>
                      <a:r>
                        <a:rPr lang="en-US" sz="1800" kern="100">
                          <a:solidFill>
                            <a:srgbClr val="000080"/>
                          </a:solidFill>
                          <a:effectLst/>
                          <a:latin typeface="Consolas"/>
                          <a:ea typeface="宋体"/>
                          <a:cs typeface="宋体"/>
                        </a:rPr>
                        <a:t>range</a:t>
                      </a:r>
                      <a:r>
                        <a:rPr lang="en-US" sz="1800" kern="100">
                          <a:solidFill>
                            <a:srgbClr val="000000"/>
                          </a:solidFill>
                          <a:effectLst/>
                          <a:latin typeface="Consolas"/>
                          <a:ea typeface="宋体"/>
                          <a:cs typeface="宋体"/>
                        </a:rPr>
                        <a:t>(</a:t>
                      </a:r>
                      <a:r>
                        <a:rPr lang="en-US" sz="1800" kern="100">
                          <a:solidFill>
                            <a:srgbClr val="0000FF"/>
                          </a:solidFill>
                          <a:effectLst/>
                          <a:latin typeface="Consolas"/>
                          <a:ea typeface="宋体"/>
                          <a:cs typeface="宋体"/>
                        </a:rPr>
                        <a:t>0</a:t>
                      </a:r>
                      <a:r>
                        <a:rPr lang="en-US" sz="1800" kern="100">
                          <a:solidFill>
                            <a:srgbClr val="000000"/>
                          </a:solidFill>
                          <a:effectLst/>
                          <a:latin typeface="Consolas"/>
                          <a:ea typeface="宋体"/>
                          <a:cs typeface="宋体"/>
                        </a:rPr>
                        <a:t>, n):</a:t>
                      </a:r>
                      <a:br>
                        <a:rPr lang="en-US" sz="1800" kern="100">
                          <a:solidFill>
                            <a:srgbClr val="000000"/>
                          </a:solidFill>
                          <a:effectLst/>
                          <a:latin typeface="Consolas"/>
                          <a:ea typeface="宋体"/>
                          <a:cs typeface="宋体"/>
                        </a:rPr>
                      </a:br>
                      <a:r>
                        <a:rPr lang="en-US" sz="1800" kern="100">
                          <a:solidFill>
                            <a:srgbClr val="000000"/>
                          </a:solidFill>
                          <a:effectLst/>
                          <a:latin typeface="Consolas"/>
                          <a:ea typeface="宋体"/>
                          <a:cs typeface="宋体"/>
                        </a:rPr>
                        <a:t>        </a:t>
                      </a:r>
                      <a:r>
                        <a:rPr lang="en-US" sz="1800" b="1" kern="100">
                          <a:solidFill>
                            <a:srgbClr val="000080"/>
                          </a:solidFill>
                          <a:effectLst/>
                          <a:latin typeface="Consolas"/>
                          <a:ea typeface="宋体"/>
                          <a:cs typeface="宋体"/>
                        </a:rPr>
                        <a:t>for </a:t>
                      </a:r>
                      <a:r>
                        <a:rPr lang="en-US" sz="1800" kern="100">
                          <a:solidFill>
                            <a:srgbClr val="000000"/>
                          </a:solidFill>
                          <a:effectLst/>
                          <a:latin typeface="Consolas"/>
                          <a:ea typeface="宋体"/>
                          <a:cs typeface="宋体"/>
                        </a:rPr>
                        <a:t>j </a:t>
                      </a:r>
                      <a:r>
                        <a:rPr lang="en-US" sz="1800" b="1" kern="100">
                          <a:solidFill>
                            <a:srgbClr val="000080"/>
                          </a:solidFill>
                          <a:effectLst/>
                          <a:latin typeface="Consolas"/>
                          <a:ea typeface="宋体"/>
                          <a:cs typeface="宋体"/>
                        </a:rPr>
                        <a:t>in </a:t>
                      </a:r>
                      <a:r>
                        <a:rPr lang="en-US" sz="1800" kern="100">
                          <a:solidFill>
                            <a:srgbClr val="000080"/>
                          </a:solidFill>
                          <a:effectLst/>
                          <a:latin typeface="Consolas"/>
                          <a:ea typeface="宋体"/>
                          <a:cs typeface="宋体"/>
                        </a:rPr>
                        <a:t>range</a:t>
                      </a:r>
                      <a:r>
                        <a:rPr lang="en-US" sz="1800" kern="100">
                          <a:solidFill>
                            <a:srgbClr val="000000"/>
                          </a:solidFill>
                          <a:effectLst/>
                          <a:latin typeface="Consolas"/>
                          <a:ea typeface="宋体"/>
                          <a:cs typeface="宋体"/>
                        </a:rPr>
                        <a:t>(</a:t>
                      </a:r>
                      <a:r>
                        <a:rPr lang="en-US" sz="1800" kern="100">
                          <a:solidFill>
                            <a:srgbClr val="0000FF"/>
                          </a:solidFill>
                          <a:effectLst/>
                          <a:latin typeface="Consolas"/>
                          <a:ea typeface="宋体"/>
                          <a:cs typeface="宋体"/>
                        </a:rPr>
                        <a:t>0</a:t>
                      </a:r>
                      <a:r>
                        <a:rPr lang="en-US" sz="1800" kern="100">
                          <a:solidFill>
                            <a:srgbClr val="000000"/>
                          </a:solidFill>
                          <a:effectLst/>
                          <a:latin typeface="Consolas"/>
                          <a:ea typeface="宋体"/>
                          <a:cs typeface="宋体"/>
                        </a:rPr>
                        <a:t>, n):</a:t>
                      </a:r>
                      <a:br>
                        <a:rPr lang="en-US" sz="1800" kern="100">
                          <a:solidFill>
                            <a:srgbClr val="000000"/>
                          </a:solidFill>
                          <a:effectLst/>
                          <a:latin typeface="Consolas"/>
                          <a:ea typeface="宋体"/>
                          <a:cs typeface="宋体"/>
                        </a:rPr>
                      </a:br>
                      <a:r>
                        <a:rPr lang="en-US" sz="1800" kern="100">
                          <a:solidFill>
                            <a:srgbClr val="000000"/>
                          </a:solidFill>
                          <a:effectLst/>
                          <a:latin typeface="Consolas"/>
                          <a:ea typeface="宋体"/>
                          <a:cs typeface="宋体"/>
                        </a:rPr>
                        <a:t>            </a:t>
                      </a:r>
                      <a:r>
                        <a:rPr lang="en-US" sz="1800" u="sng" kern="100">
                          <a:solidFill>
                            <a:srgbClr val="000000"/>
                          </a:solidFill>
                          <a:effectLst/>
                          <a:latin typeface="Consolas"/>
                          <a:ea typeface="宋体"/>
                          <a:cs typeface="宋体"/>
                        </a:rPr>
                        <a:t>x = x + </a:t>
                      </a:r>
                      <a:r>
                        <a:rPr lang="en-US" sz="1800" u="sng" kern="100">
                          <a:solidFill>
                            <a:srgbClr val="0000FF"/>
                          </a:solidFill>
                          <a:effectLst/>
                          <a:latin typeface="Consolas"/>
                          <a:ea typeface="宋体"/>
                          <a:cs typeface="宋体"/>
                        </a:rPr>
                        <a:t>1</a:t>
                      </a:r>
                      <a:endParaRPr lang="zh-CN" sz="1800" kern="10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54667">
                <a:tc>
                  <a:txBody>
                    <a:bodyPr/>
                    <a:lstStyle/>
                    <a:p>
                      <a:pPr algn="l">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800" b="1" kern="100" dirty="0" err="1">
                          <a:solidFill>
                            <a:srgbClr val="000080"/>
                          </a:solidFill>
                          <a:effectLst/>
                          <a:latin typeface="Consolas"/>
                          <a:ea typeface="宋体"/>
                          <a:cs typeface="宋体"/>
                        </a:rPr>
                        <a:t>def</a:t>
                      </a:r>
                      <a:r>
                        <a:rPr lang="en-US" sz="1800" b="1" kern="100" dirty="0">
                          <a:solidFill>
                            <a:srgbClr val="000080"/>
                          </a:solidFill>
                          <a:effectLst/>
                          <a:latin typeface="Consolas"/>
                          <a:ea typeface="宋体"/>
                          <a:cs typeface="宋体"/>
                        </a:rPr>
                        <a:t> </a:t>
                      </a:r>
                      <a:r>
                        <a:rPr lang="en-US" sz="1800" kern="100" dirty="0">
                          <a:solidFill>
                            <a:srgbClr val="000000"/>
                          </a:solidFill>
                          <a:effectLst/>
                          <a:latin typeface="Consolas"/>
                          <a:ea typeface="宋体"/>
                          <a:cs typeface="宋体"/>
                        </a:rPr>
                        <a:t>f6(n):</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 = </a:t>
                      </a:r>
                      <a:r>
                        <a:rPr lang="en-US" sz="1800" kern="100" dirty="0">
                          <a:solidFill>
                            <a:srgbClr val="0000FF"/>
                          </a:solidFill>
                          <a:effectLst/>
                          <a:latin typeface="Consolas"/>
                          <a:ea typeface="宋体"/>
                          <a:cs typeface="宋体"/>
                        </a:rPr>
                        <a:t>1</a:t>
                      </a:r>
                      <a:br>
                        <a:rPr lang="en-US" sz="1800" kern="100" dirty="0">
                          <a:solidFill>
                            <a:srgbClr val="0000FF"/>
                          </a:solidFill>
                          <a:effectLst/>
                          <a:latin typeface="Consolas"/>
                          <a:ea typeface="宋体"/>
                          <a:cs typeface="宋体"/>
                        </a:rPr>
                      </a:br>
                      <a:r>
                        <a:rPr lang="en-US" sz="1800" kern="100" dirty="0">
                          <a:solidFill>
                            <a:srgbClr val="0000FF"/>
                          </a:solidFill>
                          <a:effectLst/>
                          <a:latin typeface="Consolas"/>
                          <a:ea typeface="宋体"/>
                          <a:cs typeface="宋体"/>
                        </a:rPr>
                        <a:t>    </a:t>
                      </a:r>
                      <a:r>
                        <a:rPr lang="en-US" sz="1800" b="1" kern="100" dirty="0">
                          <a:solidFill>
                            <a:srgbClr val="000080"/>
                          </a:solidFill>
                          <a:effectLst/>
                          <a:latin typeface="Consolas"/>
                          <a:ea typeface="宋体"/>
                          <a:cs typeface="宋体"/>
                        </a:rPr>
                        <a:t>while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 &lt; n:</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u="sng" kern="100" dirty="0">
                          <a:solidFill>
                            <a:srgbClr val="000080"/>
                          </a:solidFill>
                          <a:effectLst/>
                          <a:latin typeface="Consolas"/>
                          <a:ea typeface="宋体"/>
                          <a:cs typeface="宋体"/>
                        </a:rPr>
                        <a:t>print</a:t>
                      </a:r>
                      <a:r>
                        <a:rPr lang="en-US" sz="1800" u="sng" kern="100" dirty="0">
                          <a:solidFill>
                            <a:srgbClr val="000000"/>
                          </a:solidFill>
                          <a:effectLst/>
                          <a:latin typeface="Consolas"/>
                          <a:ea typeface="宋体"/>
                          <a:cs typeface="宋体"/>
                        </a:rPr>
                        <a:t>(</a:t>
                      </a:r>
                      <a:r>
                        <a:rPr lang="en-US" sz="1800" u="sng" kern="100" dirty="0" err="1">
                          <a:solidFill>
                            <a:srgbClr val="000000"/>
                          </a:solidFill>
                          <a:effectLst/>
                          <a:latin typeface="Consolas"/>
                          <a:ea typeface="宋体"/>
                          <a:cs typeface="宋体"/>
                        </a:rPr>
                        <a:t>i</a:t>
                      </a:r>
                      <a:r>
                        <a:rPr lang="en-US" sz="1800" u="sng" kern="100" dirty="0">
                          <a:solidFill>
                            <a:srgbClr val="000000"/>
                          </a:solidFill>
                          <a:effectLst/>
                          <a:latin typeface="Consolas"/>
                          <a:ea typeface="宋体"/>
                          <a:cs typeface="宋体"/>
                        </a:rPr>
                        <a:t>)</a:t>
                      </a:r>
                      <a:r>
                        <a:rPr lang="en-US" sz="1800" kern="100" dirty="0">
                          <a:solidFill>
                            <a:srgbClr val="000000"/>
                          </a:solidFill>
                          <a:effectLst/>
                          <a:latin typeface="Consolas"/>
                          <a:ea typeface="宋体"/>
                          <a:cs typeface="宋体"/>
                        </a:rPr>
                        <a:t/>
                      </a:r>
                      <a:br>
                        <a:rPr lang="en-US" sz="1800" kern="100" dirty="0">
                          <a:solidFill>
                            <a:srgbClr val="000000"/>
                          </a:solidFill>
                          <a:effectLst/>
                          <a:latin typeface="Consolas"/>
                          <a:ea typeface="宋体"/>
                          <a:cs typeface="宋体"/>
                        </a:rPr>
                      </a:br>
                      <a:r>
                        <a:rPr lang="en-US" sz="1800" kern="100" dirty="0">
                          <a:solidFill>
                            <a:srgbClr val="000000"/>
                          </a:solidFill>
                          <a:effectLst/>
                          <a:latin typeface="Consolas"/>
                          <a:ea typeface="宋体"/>
                          <a:cs typeface="宋体"/>
                        </a:rPr>
                        <a:t>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 = </a:t>
                      </a:r>
                      <a:r>
                        <a:rPr lang="en-US" sz="1800" kern="100" dirty="0" err="1">
                          <a:solidFill>
                            <a:srgbClr val="000000"/>
                          </a:solidFill>
                          <a:effectLst/>
                          <a:latin typeface="Consolas"/>
                          <a:ea typeface="宋体"/>
                          <a:cs typeface="宋体"/>
                        </a:rPr>
                        <a:t>i</a:t>
                      </a:r>
                      <a:r>
                        <a:rPr lang="en-US" sz="1800" kern="100" dirty="0">
                          <a:solidFill>
                            <a:srgbClr val="000000"/>
                          </a:solidFill>
                          <a:effectLst/>
                          <a:latin typeface="Consolas"/>
                          <a:ea typeface="宋体"/>
                          <a:cs typeface="宋体"/>
                        </a:rPr>
                        <a:t> * </a:t>
                      </a:r>
                      <a:r>
                        <a:rPr lang="en-US" sz="1800" kern="100" dirty="0">
                          <a:solidFill>
                            <a:srgbClr val="0000FF"/>
                          </a:solidFill>
                          <a:effectLst/>
                          <a:latin typeface="Consolas"/>
                          <a:ea typeface="宋体"/>
                          <a:cs typeface="宋体"/>
                        </a:rPr>
                        <a:t>2</a:t>
                      </a: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zh-CN" sz="1800" kern="100" dirty="0">
                        <a:effectLst/>
                        <a:latin typeface="Times New Roman"/>
                        <a:ea typeface="宋体"/>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标题 3"/>
          <p:cNvSpPr>
            <a:spLocks noGrp="1"/>
          </p:cNvSpPr>
          <p:nvPr>
            <p:ph type="title"/>
          </p:nvPr>
        </p:nvSpPr>
        <p:spPr/>
        <p:txBody>
          <a:bodyPr>
            <a:normAutofit fontScale="90000"/>
          </a:bodyPr>
          <a:lstStyle/>
          <a:p>
            <a:r>
              <a:rPr lang="zh-CN" altLang="en-US" dirty="0" smtClean="0"/>
              <a:t>例</a:t>
            </a:r>
            <a:r>
              <a:rPr lang="en-US" altLang="zh-CN" dirty="0" smtClean="0"/>
              <a:t>3</a:t>
            </a:r>
            <a:endParaRPr lang="zh-CN" altLang="en-US" dirty="0"/>
          </a:p>
        </p:txBody>
      </p:sp>
      <p:sp>
        <p:nvSpPr>
          <p:cNvPr id="2" name="矩形 1"/>
          <p:cNvSpPr/>
          <p:nvPr/>
        </p:nvSpPr>
        <p:spPr>
          <a:xfrm>
            <a:off x="5541965" y="1152161"/>
            <a:ext cx="2252139" cy="646331"/>
          </a:xfrm>
          <a:prstGeom prst="rect">
            <a:avLst/>
          </a:prstGeom>
        </p:spPr>
        <p:txBody>
          <a:bodyPr wrap="square">
            <a:spAutoFit/>
          </a:bodyPr>
          <a:lstStyle/>
          <a:p>
            <a:pPr algn="just">
              <a:spcAft>
                <a:spcPts val="0"/>
              </a:spcAft>
            </a:pPr>
            <a:r>
              <a:rPr lang="en-US" altLang="zh-CN" kern="100" dirty="0">
                <a:latin typeface="Arial"/>
                <a:cs typeface="Times New Roman"/>
              </a:rPr>
              <a:t>T(n)=O(1)</a:t>
            </a:r>
            <a:endParaRPr lang="zh-CN" altLang="zh-CN" kern="100" dirty="0">
              <a:latin typeface="Times New Roman"/>
            </a:endParaRPr>
          </a:p>
          <a:p>
            <a:r>
              <a:rPr lang="zh-CN" altLang="zh-CN" kern="100" dirty="0">
                <a:latin typeface="Arial"/>
                <a:cs typeface="Times New Roman"/>
              </a:rPr>
              <a:t>时间效率与</a:t>
            </a:r>
            <a:r>
              <a:rPr lang="en-US" altLang="zh-CN" kern="100" dirty="0">
                <a:latin typeface="Arial"/>
                <a:cs typeface="Times New Roman"/>
              </a:rPr>
              <a:t>n</a:t>
            </a:r>
            <a:r>
              <a:rPr lang="zh-CN" altLang="zh-CN" kern="100" dirty="0">
                <a:latin typeface="Arial"/>
                <a:cs typeface="Times New Roman"/>
              </a:rPr>
              <a:t>无关</a:t>
            </a:r>
            <a:endParaRPr lang="zh-CN" altLang="en-US" dirty="0"/>
          </a:p>
        </p:txBody>
      </p:sp>
      <p:sp>
        <p:nvSpPr>
          <p:cNvPr id="5" name="矩形 4"/>
          <p:cNvSpPr/>
          <p:nvPr/>
        </p:nvSpPr>
        <p:spPr>
          <a:xfrm>
            <a:off x="5574970" y="2057411"/>
            <a:ext cx="2376264" cy="646331"/>
          </a:xfrm>
          <a:prstGeom prst="rect">
            <a:avLst/>
          </a:prstGeom>
        </p:spPr>
        <p:txBody>
          <a:bodyPr wrap="square">
            <a:spAutoFit/>
          </a:bodyPr>
          <a:lstStyle/>
          <a:p>
            <a:r>
              <a:rPr lang="en-US" altLang="zh-CN" dirty="0"/>
              <a:t>T(n)=O(n)</a:t>
            </a:r>
            <a:endParaRPr lang="zh-CN" altLang="zh-CN" dirty="0"/>
          </a:p>
          <a:p>
            <a:r>
              <a:rPr lang="zh-CN" altLang="zh-CN" dirty="0"/>
              <a:t>线性阶时间复杂度</a:t>
            </a:r>
            <a:endParaRPr lang="zh-CN" altLang="en-US" dirty="0"/>
          </a:p>
        </p:txBody>
      </p:sp>
      <p:sp>
        <p:nvSpPr>
          <p:cNvPr id="6" name="矩形 5"/>
          <p:cNvSpPr/>
          <p:nvPr/>
        </p:nvSpPr>
        <p:spPr>
          <a:xfrm>
            <a:off x="5553236" y="3097527"/>
            <a:ext cx="2286000" cy="646331"/>
          </a:xfrm>
          <a:prstGeom prst="rect">
            <a:avLst/>
          </a:prstGeom>
        </p:spPr>
        <p:txBody>
          <a:bodyPr wrap="square">
            <a:spAutoFit/>
          </a:bodyPr>
          <a:lstStyle/>
          <a:p>
            <a:pPr algn="just">
              <a:spcAft>
                <a:spcPts val="0"/>
              </a:spcAft>
            </a:pPr>
            <a:r>
              <a:rPr lang="en-US" altLang="zh-CN" kern="100" dirty="0">
                <a:latin typeface="Arial"/>
                <a:cs typeface="Times New Roman"/>
              </a:rPr>
              <a:t>T(n)=O(n</a:t>
            </a:r>
            <a:r>
              <a:rPr lang="en-US" altLang="zh-CN" kern="100" baseline="30000" dirty="0">
                <a:latin typeface="Arial"/>
                <a:cs typeface="Times New Roman"/>
              </a:rPr>
              <a:t>2</a:t>
            </a:r>
            <a:r>
              <a:rPr lang="en-US" altLang="zh-CN" kern="100" dirty="0">
                <a:latin typeface="Arial"/>
                <a:cs typeface="Times New Roman"/>
              </a:rPr>
              <a:t>)</a:t>
            </a:r>
            <a:endParaRPr lang="zh-CN" altLang="zh-CN" kern="100" dirty="0">
              <a:latin typeface="Times New Roman"/>
            </a:endParaRPr>
          </a:p>
          <a:p>
            <a:r>
              <a:rPr lang="zh-CN" altLang="zh-CN" kern="100" dirty="0">
                <a:latin typeface="Arial"/>
                <a:cs typeface="Times New Roman"/>
              </a:rPr>
              <a:t>平方阶时间复杂度</a:t>
            </a:r>
            <a:endParaRPr lang="zh-CN" altLang="en-US" dirty="0"/>
          </a:p>
        </p:txBody>
      </p:sp>
      <mc:AlternateContent xmlns:mc="http://schemas.openxmlformats.org/markup-compatibility/2006" xmlns:a14="http://schemas.microsoft.com/office/drawing/2010/main">
        <mc:Choice Requires="a14">
          <p:sp>
            <p:nvSpPr>
              <p:cNvPr id="7" name="矩形 6"/>
              <p:cNvSpPr/>
              <p:nvPr/>
            </p:nvSpPr>
            <p:spPr>
              <a:xfrm>
                <a:off x="5574970" y="4217651"/>
                <a:ext cx="2286000" cy="646331"/>
              </a:xfrm>
              <a:prstGeom prst="rect">
                <a:avLst/>
              </a:prstGeom>
            </p:spPr>
            <p:txBody>
              <a:bodyPr wrap="square">
                <a:spAutoFit/>
              </a:bodyPr>
              <a:lstStyle/>
              <a:p>
                <a:pPr algn="just">
                  <a:spcAft>
                    <a:spcPts val="0"/>
                  </a:spcAft>
                </a:pPr>
                <a:r>
                  <a:rPr lang="en-US" altLang="zh-CN" kern="100" dirty="0">
                    <a:latin typeface="Arial"/>
                    <a:cs typeface="Times New Roman"/>
                  </a:rPr>
                  <a:t>T(n)=</a:t>
                </a:r>
                <a:r>
                  <a:rPr lang="en-US" altLang="zh-CN" i="1" kern="100" dirty="0">
                    <a:latin typeface="Arial"/>
                    <a:cs typeface="Times New Roman"/>
                  </a:rPr>
                  <a:t>O</a:t>
                </a:r>
                <a:r>
                  <a:rPr lang="en-US" altLang="zh-CN" kern="100" dirty="0">
                    <a:latin typeface="Arial"/>
                    <a:cs typeface="Times New Roman"/>
                  </a:rPr>
                  <a:t>(</a:t>
                </a:r>
                <a14:m>
                  <m:oMath xmlns:m="http://schemas.openxmlformats.org/officeDocument/2006/math">
                    <m:sSub>
                      <m:sSubPr>
                        <m:ctrlPr>
                          <a:rPr lang="zh-CN" altLang="zh-CN" i="1" kern="100">
                            <a:effectLst/>
                            <a:latin typeface="Cambria Math" panose="02040503050406030204" pitchFamily="18" charset="0"/>
                            <a:ea typeface="Cambria Math"/>
                          </a:rPr>
                        </m:ctrlPr>
                      </m:sSubPr>
                      <m:e>
                        <m:r>
                          <a:rPr lang="en-US" altLang="zh-CN" i="1" kern="100">
                            <a:latin typeface="Cambria Math"/>
                          </a:rPr>
                          <m:t>𝑙𝑜𝑔</m:t>
                        </m:r>
                      </m:e>
                      <m:sub>
                        <m:r>
                          <a:rPr lang="en-US" altLang="zh-CN" i="1" kern="100">
                            <a:latin typeface="Cambria Math"/>
                          </a:rPr>
                          <m:t>2</m:t>
                        </m:r>
                      </m:sub>
                    </m:sSub>
                    <m:r>
                      <a:rPr lang="en-US" altLang="zh-CN" i="1" kern="100">
                        <a:latin typeface="Cambria Math"/>
                      </a:rPr>
                      <m:t>𝑛</m:t>
                    </m:r>
                    <m:r>
                      <a:rPr lang="en-US" altLang="zh-CN" i="1" kern="100">
                        <a:latin typeface="Cambria Math"/>
                      </a:rPr>
                      <m:t>)</m:t>
                    </m:r>
                  </m:oMath>
                </a14:m>
                <a:endParaRPr lang="zh-CN" altLang="zh-CN" kern="100" dirty="0">
                  <a:latin typeface="Times New Roman"/>
                </a:endParaRPr>
              </a:p>
              <a:p>
                <a:r>
                  <a:rPr lang="zh-CN" altLang="zh-CN" kern="100" dirty="0">
                    <a:latin typeface="Arial"/>
                    <a:cs typeface="Times New Roman"/>
                  </a:rPr>
                  <a:t>对数阶时间复杂度</a:t>
                </a:r>
                <a:endParaRPr lang="zh-CN" altLang="en-US" dirty="0"/>
              </a:p>
            </p:txBody>
          </p:sp>
        </mc:Choice>
        <mc:Fallback xmlns="">
          <p:sp>
            <p:nvSpPr>
              <p:cNvPr id="7" name="矩形 6"/>
              <p:cNvSpPr>
                <a:spLocks noRot="1" noChangeAspect="1" noMove="1" noResize="1" noEditPoints="1" noAdjustHandles="1" noChangeArrowheads="1" noChangeShapeType="1" noTextEdit="1"/>
              </p:cNvSpPr>
              <p:nvPr/>
            </p:nvSpPr>
            <p:spPr>
              <a:xfrm>
                <a:off x="5574970" y="3795886"/>
                <a:ext cx="2286000" cy="646331"/>
              </a:xfrm>
              <a:prstGeom prst="rect">
                <a:avLst/>
              </a:prstGeom>
              <a:blipFill rotWithShape="1">
                <a:blip r:embed="rId2"/>
                <a:stretch>
                  <a:fillRect l="-2400" t="-4717" b="-11321"/>
                </a:stretch>
              </a:blipFill>
            </p:spPr>
            <p:txBody>
              <a:bodyPr/>
              <a:lstStyle/>
              <a:p>
                <a:r>
                  <a:rPr lang="zh-CN" altLang="en-US">
                    <a:noFill/>
                  </a:rPr>
                  <a:t> </a:t>
                </a:r>
              </a:p>
            </p:txBody>
          </p:sp>
        </mc:Fallback>
      </mc:AlternateContent>
      <p:sp>
        <p:nvSpPr>
          <p:cNvPr id="9" name="矩形 8"/>
          <p:cNvSpPr/>
          <p:nvPr/>
        </p:nvSpPr>
        <p:spPr>
          <a:xfrm>
            <a:off x="403838" y="3319793"/>
            <a:ext cx="1127334" cy="2031325"/>
          </a:xfrm>
          <a:prstGeom prst="rect">
            <a:avLst/>
          </a:prstGeom>
        </p:spPr>
        <p:txBody>
          <a:bodyPr wrap="square">
            <a:spAutoFit/>
          </a:bodyPr>
          <a:lstStyle/>
          <a:p>
            <a:r>
              <a:rPr lang="zh-CN" altLang="en-US" dirty="0">
                <a:solidFill>
                  <a:prstClr val="black"/>
                </a:solidFill>
              </a:rPr>
              <a:t>输出：</a:t>
            </a:r>
            <a:endParaRPr lang="en-US" altLang="zh-CN" dirty="0">
              <a:solidFill>
                <a:prstClr val="black"/>
              </a:solidFill>
            </a:endParaRPr>
          </a:p>
          <a:p>
            <a:r>
              <a:rPr lang="en-US" altLang="zh-CN" dirty="0">
                <a:solidFill>
                  <a:prstClr val="black"/>
                </a:solidFill>
              </a:rPr>
              <a:t>1</a:t>
            </a:r>
          </a:p>
          <a:p>
            <a:r>
              <a:rPr lang="en-US" altLang="zh-CN" dirty="0">
                <a:solidFill>
                  <a:prstClr val="black"/>
                </a:solidFill>
              </a:rPr>
              <a:t>2</a:t>
            </a:r>
          </a:p>
          <a:p>
            <a:r>
              <a:rPr lang="en-US" altLang="zh-CN" dirty="0">
                <a:solidFill>
                  <a:prstClr val="black"/>
                </a:solidFill>
              </a:rPr>
              <a:t>4</a:t>
            </a:r>
          </a:p>
          <a:p>
            <a:r>
              <a:rPr lang="en-US" altLang="zh-CN" dirty="0">
                <a:solidFill>
                  <a:prstClr val="black"/>
                </a:solidFill>
              </a:rPr>
              <a:t>8</a:t>
            </a:r>
          </a:p>
          <a:p>
            <a:r>
              <a:rPr lang="en-US" altLang="zh-CN" dirty="0">
                <a:solidFill>
                  <a:prstClr val="black"/>
                </a:solidFill>
              </a:rPr>
              <a:t>16</a:t>
            </a:r>
          </a:p>
          <a:p>
            <a:r>
              <a:rPr lang="en-US" altLang="zh-CN" dirty="0">
                <a:solidFill>
                  <a:prstClr val="black"/>
                </a:solidFill>
              </a:rPr>
              <a:t>32</a:t>
            </a:r>
          </a:p>
        </p:txBody>
      </p:sp>
      <p:sp>
        <p:nvSpPr>
          <p:cNvPr id="10" name="矩形 9"/>
          <p:cNvSpPr/>
          <p:nvPr/>
        </p:nvSpPr>
        <p:spPr>
          <a:xfrm>
            <a:off x="3788763" y="4057633"/>
            <a:ext cx="886781" cy="369332"/>
          </a:xfrm>
          <a:prstGeom prst="rect">
            <a:avLst/>
          </a:prstGeom>
        </p:spPr>
        <p:txBody>
          <a:bodyPr wrap="none">
            <a:spAutoFit/>
          </a:bodyPr>
          <a:lstStyle/>
          <a:p>
            <a:r>
              <a:rPr lang="en-US" altLang="zh-CN" dirty="0">
                <a:solidFill>
                  <a:srgbClr val="000000"/>
                </a:solidFill>
              </a:rPr>
              <a:t>n=64</a:t>
            </a:r>
            <a:r>
              <a:rPr lang="zh-CN" altLang="en-US" dirty="0">
                <a:solidFill>
                  <a:srgbClr val="000000"/>
                </a:solidFill>
              </a:rPr>
              <a:t>时</a:t>
            </a:r>
            <a:endParaRPr lang="zh-CN" altLang="en-US" dirty="0">
              <a:solidFill>
                <a:prstClr val="black"/>
              </a:solidFill>
            </a:endParaRPr>
          </a:p>
        </p:txBody>
      </p:sp>
      <p:sp>
        <p:nvSpPr>
          <p:cNvPr id="8" name="右箭头 7"/>
          <p:cNvSpPr/>
          <p:nvPr/>
        </p:nvSpPr>
        <p:spPr>
          <a:xfrm>
            <a:off x="7038761" y="5318083"/>
            <a:ext cx="840698" cy="222991"/>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79538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P spid="9" grpId="0"/>
      <p:bldP spid="10"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Python</a:t>
            </a:r>
            <a:r>
              <a:rPr lang="zh-CN" altLang="en-US" smtClean="0"/>
              <a:t>内置类型基本操作的</a:t>
            </a:r>
            <a:r>
              <a:rPr lang="zh-CN" altLang="en-US" dirty="0" smtClean="0"/>
              <a:t>性能</a:t>
            </a:r>
            <a:endParaRPr lang="zh-CN" altLang="en-US" dirty="0"/>
          </a:p>
        </p:txBody>
      </p:sp>
    </p:spTree>
    <p:extLst>
      <p:ext uri="{BB962C8B-B14F-4D97-AF65-F5344CB8AC3E}">
        <p14:creationId xmlns:p14="http://schemas.microsoft.com/office/powerpoint/2010/main" val="3858139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zh-CN" altLang="en-US" dirty="0" smtClean="0"/>
              <a:t>例</a:t>
            </a:r>
            <a:r>
              <a:rPr lang="en-US" altLang="zh-CN" dirty="0" smtClean="0"/>
              <a:t>4</a:t>
            </a:r>
            <a:endParaRPr lang="zh-CN" altLang="en-US" dirty="0"/>
          </a:p>
        </p:txBody>
      </p:sp>
      <p:sp>
        <p:nvSpPr>
          <p:cNvPr id="4" name="Rectangle 1"/>
          <p:cNvSpPr>
            <a:spLocks noChangeArrowheads="1"/>
          </p:cNvSpPr>
          <p:nvPr/>
        </p:nvSpPr>
        <p:spPr bwMode="auto">
          <a:xfrm>
            <a:off x="827584" y="1151811"/>
            <a:ext cx="6336704" cy="1277273"/>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600" b="1" i="0" u="none" strike="noStrike" cap="none" normalizeH="0" baseline="0" dirty="0" err="1" smtClean="0">
                <a:ln>
                  <a:noFill/>
                </a:ln>
                <a:solidFill>
                  <a:srgbClr val="000080"/>
                </a:solidFill>
                <a:effectLst/>
                <a:latin typeface="Consolas" pitchFamily="49" charset="0"/>
                <a:ea typeface="宋体" pitchFamily="2" charset="-122"/>
                <a:cs typeface="宋体" pitchFamily="2" charset="-122"/>
              </a:rPr>
              <a:t>def</a:t>
            </a:r>
            <a:r>
              <a:rPr kumimoji="0" lang="en-US"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a:t>
            </a: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f7(n):</a:t>
            </a:r>
            <a:b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b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data = []</a:t>
            </a:r>
            <a:b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b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a:t>
            </a:r>
            <a:r>
              <a:rPr kumimoji="0" lang="en-US"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en-US" altLang="zh-CN" sz="1600" b="0" i="0" u="none" strike="noStrike" cap="none" normalizeH="0" baseline="0" dirty="0" err="1" smtClean="0">
                <a:ln>
                  <a:noFill/>
                </a:ln>
                <a:solidFill>
                  <a:schemeClr val="tx1"/>
                </a:solidFill>
                <a:effectLst/>
                <a:latin typeface="Consolas" pitchFamily="49" charset="0"/>
                <a:ea typeface="宋体" pitchFamily="2" charset="-122"/>
                <a:cs typeface="宋体" pitchFamily="2" charset="-122"/>
              </a:rPr>
              <a:t>i</a:t>
            </a: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a:t>
            </a:r>
            <a:r>
              <a:rPr kumimoji="0" lang="en-US"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en-US"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(n):</a:t>
            </a:r>
            <a:b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b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a:t>
            </a:r>
            <a:r>
              <a:rPr kumimoji="0" lang="en-US" altLang="zh-CN" sz="1600" b="0" i="0" u="sng" strike="noStrike" cap="none" normalizeH="0" baseline="0" dirty="0" err="1" smtClean="0">
                <a:ln>
                  <a:noFill/>
                </a:ln>
                <a:solidFill>
                  <a:schemeClr val="tx1"/>
                </a:solidFill>
                <a:effectLst/>
                <a:latin typeface="Consolas" pitchFamily="49" charset="0"/>
                <a:ea typeface="宋体" pitchFamily="2" charset="-122"/>
                <a:cs typeface="宋体" pitchFamily="2" charset="-122"/>
              </a:rPr>
              <a:t>data.insert</a:t>
            </a:r>
            <a:r>
              <a:rPr kumimoji="0" lang="en-US" altLang="zh-CN" sz="1600" b="0" i="0" u="sng" strike="noStrike" cap="none" normalizeH="0" baseline="0" dirty="0" smtClean="0">
                <a:ln>
                  <a:noFill/>
                </a:ln>
                <a:solidFill>
                  <a:schemeClr val="tx1"/>
                </a:solidFill>
                <a:effectLst/>
                <a:latin typeface="Consolas" pitchFamily="49" charset="0"/>
                <a:ea typeface="宋体" pitchFamily="2" charset="-122"/>
                <a:cs typeface="宋体" pitchFamily="2" charset="-122"/>
              </a:rPr>
              <a:t>(</a:t>
            </a:r>
            <a:r>
              <a:rPr kumimoji="0" lang="en-US" altLang="zh-CN" sz="1600" b="0" i="0" u="sng"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en-US" altLang="zh-CN" sz="1600" b="0" i="0" u="sng" strike="noStrike" cap="none" normalizeH="0" baseline="0" dirty="0" smtClean="0">
                <a:ln>
                  <a:noFill/>
                </a:ln>
                <a:solidFill>
                  <a:schemeClr val="tx1"/>
                </a:solidFill>
                <a:effectLst/>
                <a:latin typeface="Consolas" pitchFamily="49" charset="0"/>
                <a:ea typeface="宋体" pitchFamily="2" charset="-122"/>
                <a:cs typeface="宋体" pitchFamily="2" charset="-122"/>
              </a:rPr>
              <a:t>, </a:t>
            </a:r>
            <a:r>
              <a:rPr kumimoji="0" lang="en-US" altLang="zh-CN" sz="1600" b="0" i="0" u="sng" strike="noStrike" cap="none" normalizeH="0" baseline="0" dirty="0" err="1" smtClean="0">
                <a:ln>
                  <a:noFill/>
                </a:ln>
                <a:solidFill>
                  <a:schemeClr val="tx1"/>
                </a:solidFill>
                <a:effectLst/>
                <a:latin typeface="Consolas" pitchFamily="49" charset="0"/>
                <a:ea typeface="宋体" pitchFamily="2" charset="-122"/>
                <a:cs typeface="宋体" pitchFamily="2" charset="-122"/>
              </a:rPr>
              <a:t>i</a:t>
            </a:r>
            <a:r>
              <a:rPr kumimoji="0" lang="en-US" altLang="zh-CN" sz="1600" b="0" i="0" u="sng" strike="noStrike" cap="none" normalizeH="0" baseline="0" dirty="0" smtClean="0">
                <a:ln>
                  <a:noFill/>
                </a:ln>
                <a:solidFill>
                  <a:schemeClr val="tx1"/>
                </a:solidFill>
                <a:effectLst/>
                <a:latin typeface="Consolas" pitchFamily="49" charset="0"/>
                <a:ea typeface="宋体" pitchFamily="2" charset="-122"/>
                <a:cs typeface="宋体" pitchFamily="2" charset="-122"/>
              </a:rPr>
              <a:t>)</a:t>
            </a: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a:r>
            <a:b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b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    </a:t>
            </a:r>
            <a:r>
              <a:rPr kumimoji="0" lang="en-US"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a:t>
            </a:r>
            <a:r>
              <a:rPr kumimoji="0" lang="en-US" altLang="zh-CN" sz="1600" b="0" i="0" u="none" strike="noStrike" cap="none" normalizeH="0" baseline="0" dirty="0" smtClean="0">
                <a:ln>
                  <a:noFill/>
                </a:ln>
                <a:solidFill>
                  <a:schemeClr val="tx1"/>
                </a:solidFill>
                <a:effectLst/>
                <a:latin typeface="Consolas" pitchFamily="49" charset="0"/>
                <a:ea typeface="宋体" pitchFamily="2" charset="-122"/>
                <a:cs typeface="宋体" pitchFamily="2" charset="-122"/>
              </a:rPr>
              <a:t>data</a:t>
            </a:r>
            <a:r>
              <a:rPr kumimoji="0" lang="en-US" altLang="zh-CN"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rPr>
              <a:t> </a:t>
            </a:r>
          </a:p>
        </p:txBody>
      </p:sp>
      <p:sp>
        <p:nvSpPr>
          <p:cNvPr id="5" name="Rectangle 2"/>
          <p:cNvSpPr>
            <a:spLocks noChangeArrowheads="1"/>
          </p:cNvSpPr>
          <p:nvPr/>
        </p:nvSpPr>
        <p:spPr bwMode="auto">
          <a:xfrm>
            <a:off x="971600" y="3009843"/>
            <a:ext cx="3816424" cy="13234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f8(n):</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data = []</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(n):</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sng" strike="noStrike" cap="none" normalizeH="0" baseline="0" dirty="0" smtClean="0">
                <a:ln>
                  <a:noFill/>
                </a:ln>
                <a:solidFill>
                  <a:srgbClr val="000000"/>
                </a:solidFill>
                <a:effectLst/>
                <a:latin typeface="Consolas" pitchFamily="49" charset="0"/>
                <a:ea typeface="宋体" pitchFamily="2" charset="-122"/>
                <a:cs typeface="宋体" pitchFamily="2" charset="-122"/>
              </a:rPr>
              <a:t>data.insert(</a:t>
            </a:r>
            <a:r>
              <a:rPr kumimoji="0" lang="en-US" altLang="zh-CN" sz="1600" b="0" i="0" u="sng" strike="noStrike" cap="none" normalizeH="0" baseline="0" dirty="0" err="1" smtClean="0">
                <a:ln>
                  <a:noFill/>
                </a:ln>
                <a:solidFill>
                  <a:srgbClr val="000000"/>
                </a:solidFill>
                <a:effectLst/>
                <a:latin typeface="Consolas" pitchFamily="49" charset="0"/>
                <a:ea typeface="宋体" pitchFamily="2" charset="-122"/>
                <a:cs typeface="宋体" pitchFamily="2" charset="-122"/>
              </a:rPr>
              <a:t>i</a:t>
            </a:r>
            <a:r>
              <a:rPr kumimoji="0" lang="zh-CN" altLang="zh-CN" sz="1600" b="0" i="0" u="sng" strike="noStrike" cap="none" normalizeH="0" baseline="0" dirty="0" smtClean="0">
                <a:ln>
                  <a:noFill/>
                </a:ln>
                <a:solidFill>
                  <a:srgbClr val="000000"/>
                </a:solidFill>
                <a:effectLst/>
                <a:latin typeface="Consolas" pitchFamily="49" charset="0"/>
                <a:ea typeface="宋体" pitchFamily="2" charset="-122"/>
                <a:cs typeface="宋体" pitchFamily="2" charset="-122"/>
              </a:rPr>
              <a:t>, i)</a:t>
            </a:r>
            <a:br>
              <a:rPr kumimoji="0" lang="zh-CN" altLang="zh-CN" sz="1600" b="0" i="0" u="sng"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data</a:t>
            </a:r>
            <a:endParaRPr kumimoji="0" lang="zh-CN"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6" name="矩形 5"/>
          <p:cNvSpPr/>
          <p:nvPr/>
        </p:nvSpPr>
        <p:spPr>
          <a:xfrm>
            <a:off x="4932040" y="3713805"/>
            <a:ext cx="2376264" cy="646331"/>
          </a:xfrm>
          <a:prstGeom prst="rect">
            <a:avLst/>
          </a:prstGeom>
        </p:spPr>
        <p:txBody>
          <a:bodyPr wrap="square">
            <a:spAutoFit/>
          </a:bodyPr>
          <a:lstStyle/>
          <a:p>
            <a:r>
              <a:rPr lang="en-US" altLang="zh-CN" dirty="0"/>
              <a:t>T(n)=O(n)</a:t>
            </a:r>
            <a:endParaRPr lang="zh-CN" altLang="zh-CN" dirty="0"/>
          </a:p>
          <a:p>
            <a:r>
              <a:rPr lang="zh-CN" altLang="zh-CN" dirty="0"/>
              <a:t>线性阶时间复杂度</a:t>
            </a:r>
            <a:endParaRPr lang="zh-CN" altLang="en-US" dirty="0"/>
          </a:p>
        </p:txBody>
      </p:sp>
      <p:sp>
        <p:nvSpPr>
          <p:cNvPr id="7" name="矩形 6"/>
          <p:cNvSpPr/>
          <p:nvPr/>
        </p:nvSpPr>
        <p:spPr>
          <a:xfrm>
            <a:off x="4898531" y="1467281"/>
            <a:ext cx="2286000" cy="646331"/>
          </a:xfrm>
          <a:prstGeom prst="rect">
            <a:avLst/>
          </a:prstGeom>
        </p:spPr>
        <p:txBody>
          <a:bodyPr wrap="square">
            <a:spAutoFit/>
          </a:bodyPr>
          <a:lstStyle/>
          <a:p>
            <a:pPr algn="just">
              <a:spcAft>
                <a:spcPts val="0"/>
              </a:spcAft>
            </a:pPr>
            <a:r>
              <a:rPr lang="en-US" altLang="zh-CN" kern="100" dirty="0">
                <a:latin typeface="Arial"/>
                <a:cs typeface="Times New Roman"/>
              </a:rPr>
              <a:t>T(n)=O(n</a:t>
            </a:r>
            <a:r>
              <a:rPr lang="en-US" altLang="zh-CN" kern="100" baseline="30000" dirty="0">
                <a:latin typeface="Arial"/>
                <a:cs typeface="Times New Roman"/>
              </a:rPr>
              <a:t>2</a:t>
            </a:r>
            <a:r>
              <a:rPr lang="en-US" altLang="zh-CN" kern="100" dirty="0">
                <a:latin typeface="Arial"/>
                <a:cs typeface="Times New Roman"/>
              </a:rPr>
              <a:t>)</a:t>
            </a:r>
            <a:endParaRPr lang="zh-CN" altLang="zh-CN" kern="100" dirty="0">
              <a:latin typeface="Times New Roman"/>
            </a:endParaRPr>
          </a:p>
          <a:p>
            <a:r>
              <a:rPr lang="zh-CN" altLang="zh-CN" kern="100" dirty="0">
                <a:latin typeface="Arial"/>
                <a:cs typeface="Times New Roman"/>
              </a:rPr>
              <a:t>平方阶时间复杂度</a:t>
            </a:r>
            <a:endParaRPr lang="zh-CN" altLang="en-US" dirty="0"/>
          </a:p>
        </p:txBody>
      </p:sp>
    </p:spTree>
    <p:extLst>
      <p:ext uri="{BB962C8B-B14F-4D97-AF65-F5344CB8AC3E}">
        <p14:creationId xmlns:p14="http://schemas.microsoft.com/office/powerpoint/2010/main" val="1693079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normAutofit fontScale="92500" lnSpcReduction="20000"/>
          </a:bodyPr>
          <a:lstStyle/>
          <a:p>
            <a:r>
              <a:rPr lang="en-US" altLang="zh-CN" dirty="0" smtClean="0">
                <a:solidFill>
                  <a:srgbClr val="FF0000"/>
                </a:solidFill>
              </a:rPr>
              <a:t>Python </a:t>
            </a:r>
            <a:r>
              <a:rPr lang="zh-CN" altLang="en-US" dirty="0">
                <a:solidFill>
                  <a:srgbClr val="FF0000"/>
                </a:solidFill>
              </a:rPr>
              <a:t>的很多基本操作不是原</a:t>
            </a:r>
            <a:r>
              <a:rPr lang="zh-CN" altLang="en-US">
                <a:solidFill>
                  <a:srgbClr val="FF0000"/>
                </a:solidFill>
              </a:rPr>
              <a:t>操作</a:t>
            </a:r>
            <a:r>
              <a:rPr lang="zh-CN" altLang="en-US" smtClean="0"/>
              <a:t>！</a:t>
            </a:r>
            <a:endParaRPr lang="en-US" altLang="zh-CN" smtClean="0"/>
          </a:p>
          <a:p>
            <a:pPr marL="0" indent="0">
              <a:buNone/>
            </a:pPr>
            <a:r>
              <a:rPr lang="zh-CN" altLang="en-US" smtClean="0"/>
              <a:t>（</a:t>
            </a:r>
            <a:r>
              <a:rPr lang="en-US" altLang="zh-CN" dirty="0" smtClean="0"/>
              <a:t>1</a:t>
            </a:r>
            <a:r>
              <a:rPr lang="zh-CN" altLang="en-US" dirty="0" smtClean="0"/>
              <a:t>）构造</a:t>
            </a:r>
            <a:r>
              <a:rPr lang="zh-CN" altLang="en-US" dirty="0"/>
              <a:t>一个包含 </a:t>
            </a:r>
            <a:r>
              <a:rPr lang="en-US" altLang="zh-CN" dirty="0"/>
              <a:t>n </a:t>
            </a:r>
            <a:r>
              <a:rPr lang="zh-CN" altLang="en-US" dirty="0"/>
              <a:t>个元素的</a:t>
            </a:r>
            <a:r>
              <a:rPr lang="zh-CN" altLang="en-US" dirty="0" smtClean="0"/>
              <a:t>结构</a:t>
            </a:r>
            <a:endParaRPr lang="en-US" altLang="zh-CN" dirty="0" smtClean="0"/>
          </a:p>
          <a:p>
            <a:pPr marL="0" indent="0">
              <a:buNone/>
            </a:pPr>
            <a:r>
              <a:rPr lang="zh-CN" altLang="en-US" dirty="0" smtClean="0"/>
              <a:t>（</a:t>
            </a:r>
            <a:r>
              <a:rPr lang="en-US" altLang="zh-CN" dirty="0" smtClean="0"/>
              <a:t>2</a:t>
            </a:r>
            <a:r>
              <a:rPr lang="zh-CN" altLang="en-US" dirty="0" smtClean="0"/>
              <a:t>）</a:t>
            </a:r>
            <a:r>
              <a:rPr lang="en-US" altLang="zh-CN" dirty="0" smtClean="0"/>
              <a:t>list </a:t>
            </a:r>
            <a:r>
              <a:rPr lang="zh-CN" altLang="en-US" dirty="0"/>
              <a:t>操作的效率，如</a:t>
            </a:r>
          </a:p>
          <a:p>
            <a:pPr lvl="1"/>
            <a:r>
              <a:rPr lang="zh-CN" altLang="en-US" dirty="0" smtClean="0"/>
              <a:t>元素</a:t>
            </a:r>
            <a:r>
              <a:rPr lang="zh-CN" altLang="en-US" dirty="0"/>
              <a:t>访问和元素赋值</a:t>
            </a:r>
            <a:r>
              <a:rPr lang="zh-CN" altLang="en-US" dirty="0" smtClean="0"/>
              <a:t>，</a:t>
            </a:r>
            <a:endParaRPr lang="en-US" altLang="zh-CN" dirty="0" smtClean="0"/>
          </a:p>
          <a:p>
            <a:pPr lvl="1"/>
            <a:r>
              <a:rPr lang="zh-CN" altLang="en-US" dirty="0" smtClean="0"/>
              <a:t>加入</a:t>
            </a:r>
            <a:r>
              <a:rPr lang="zh-CN" altLang="en-US" dirty="0"/>
              <a:t>删除元素</a:t>
            </a:r>
            <a:r>
              <a:rPr lang="zh-CN" altLang="en-US" dirty="0" smtClean="0"/>
              <a:t>等   ？</a:t>
            </a:r>
            <a:endParaRPr lang="zh-CN" altLang="en-US" dirty="0"/>
          </a:p>
          <a:p>
            <a:pPr lvl="1"/>
            <a:r>
              <a:rPr lang="zh-CN" altLang="en-US" dirty="0" smtClean="0"/>
              <a:t>复制</a:t>
            </a:r>
            <a:r>
              <a:rPr lang="zh-CN" altLang="en-US" dirty="0"/>
              <a:t>和切片</a:t>
            </a:r>
            <a:r>
              <a:rPr lang="zh-CN" altLang="en-US" dirty="0" smtClean="0"/>
              <a:t>操作</a:t>
            </a:r>
            <a:r>
              <a:rPr lang="zh-CN" altLang="en-US" dirty="0"/>
              <a:t>？</a:t>
            </a:r>
            <a:endParaRPr lang="en-US" altLang="zh-CN" dirty="0" smtClean="0"/>
          </a:p>
          <a:p>
            <a:pPr marL="57150" indent="0">
              <a:buNone/>
            </a:pPr>
            <a:r>
              <a:rPr lang="zh-CN" altLang="en-US" dirty="0" smtClean="0"/>
              <a:t>（</a:t>
            </a:r>
            <a:r>
              <a:rPr lang="en-US" altLang="zh-CN" dirty="0"/>
              <a:t>3</a:t>
            </a:r>
            <a:r>
              <a:rPr lang="zh-CN" altLang="en-US" dirty="0" smtClean="0"/>
              <a:t>）字典 </a:t>
            </a:r>
            <a:r>
              <a:rPr lang="en-US" altLang="zh-CN" dirty="0" err="1"/>
              <a:t>dict</a:t>
            </a:r>
            <a:r>
              <a:rPr lang="en-US" altLang="zh-CN" dirty="0"/>
              <a:t> </a:t>
            </a:r>
            <a:r>
              <a:rPr lang="zh-CN" altLang="en-US" dirty="0"/>
              <a:t>操作的效率</a:t>
            </a:r>
          </a:p>
          <a:p>
            <a:pPr lvl="1"/>
            <a:r>
              <a:rPr lang="zh-CN" altLang="en-US" dirty="0"/>
              <a:t>加入新的关键码</a:t>
            </a:r>
            <a:r>
              <a:rPr lang="en-US" altLang="zh-CN" dirty="0"/>
              <a:t>-</a:t>
            </a:r>
            <a:r>
              <a:rPr lang="zh-CN" altLang="en-US" dirty="0"/>
              <a:t>值对，关键码查找等</a:t>
            </a:r>
          </a:p>
          <a:p>
            <a:r>
              <a:rPr lang="zh-CN" altLang="en-US" dirty="0"/>
              <a:t>程序里经常用到这些</a:t>
            </a:r>
            <a:r>
              <a:rPr lang="zh-CN" altLang="en-US" dirty="0" smtClean="0"/>
              <a:t>操作，它们</a:t>
            </a:r>
            <a:r>
              <a:rPr lang="zh-CN" altLang="en-US" dirty="0"/>
              <a:t>的效率对程序效率有重大影响</a:t>
            </a:r>
          </a:p>
          <a:p>
            <a:r>
              <a:rPr lang="zh-CN" altLang="en-US" dirty="0"/>
              <a:t>有些操作效率更高，应该优先选用</a:t>
            </a:r>
          </a:p>
          <a:p>
            <a:pPr lvl="1"/>
            <a:endParaRPr lang="zh-CN" altLang="en-US" dirty="0"/>
          </a:p>
          <a:p>
            <a:endParaRPr lang="zh-CN" altLang="en-US" dirty="0"/>
          </a:p>
          <a:p>
            <a:endParaRPr lang="zh-CN" altLang="en-US" dirty="0"/>
          </a:p>
          <a:p>
            <a:endParaRPr lang="zh-CN" altLang="en-US" dirty="0"/>
          </a:p>
        </p:txBody>
      </p:sp>
      <p:sp>
        <p:nvSpPr>
          <p:cNvPr id="2" name="标题 1"/>
          <p:cNvSpPr>
            <a:spLocks noGrp="1"/>
          </p:cNvSpPr>
          <p:nvPr>
            <p:ph type="title"/>
          </p:nvPr>
        </p:nvSpPr>
        <p:spPr/>
        <p:txBody>
          <a:bodyPr>
            <a:normAutofit fontScale="90000"/>
          </a:bodyPr>
          <a:lstStyle/>
          <a:p>
            <a:r>
              <a:rPr lang="en-US" altLang="zh-CN" dirty="0" smtClean="0"/>
              <a:t>Python</a:t>
            </a:r>
            <a:r>
              <a:rPr lang="zh-CN" altLang="en-US" dirty="0" smtClean="0"/>
              <a:t>对象常见</a:t>
            </a:r>
            <a:r>
              <a:rPr lang="zh-CN" altLang="en-US" dirty="0"/>
              <a:t>操作时间复杂</a:t>
            </a:r>
            <a:r>
              <a:rPr lang="zh-CN" altLang="en-US" dirty="0" smtClean="0"/>
              <a:t>度</a:t>
            </a:r>
            <a:endParaRPr lang="zh-CN" altLang="en-US" dirty="0"/>
          </a:p>
        </p:txBody>
      </p:sp>
      <p:sp>
        <p:nvSpPr>
          <p:cNvPr id="4" name="矩形 3"/>
          <p:cNvSpPr/>
          <p:nvPr/>
        </p:nvSpPr>
        <p:spPr>
          <a:xfrm>
            <a:off x="3923928" y="2281436"/>
            <a:ext cx="601447" cy="369332"/>
          </a:xfrm>
          <a:prstGeom prst="rect">
            <a:avLst/>
          </a:prstGeom>
        </p:spPr>
        <p:txBody>
          <a:bodyPr wrap="none">
            <a:spAutoFit/>
          </a:bodyPr>
          <a:lstStyle/>
          <a:p>
            <a:r>
              <a:rPr lang="en-US" altLang="zh-CN" b="1" dirty="0">
                <a:solidFill>
                  <a:srgbClr val="FF0000"/>
                </a:solidFill>
                <a:latin typeface="Calibri" panose="020F0502020204030204" pitchFamily="34" charset="0"/>
              </a:rPr>
              <a:t>O(1)</a:t>
            </a:r>
            <a:endParaRPr lang="zh-CN" altLang="en-US" sz="1400" dirty="0">
              <a:solidFill>
                <a:srgbClr val="FF0000"/>
              </a:solidFill>
            </a:endParaRPr>
          </a:p>
        </p:txBody>
      </p:sp>
      <p:sp>
        <p:nvSpPr>
          <p:cNvPr id="5" name="矩形 4"/>
          <p:cNvSpPr/>
          <p:nvPr/>
        </p:nvSpPr>
        <p:spPr>
          <a:xfrm>
            <a:off x="4890291" y="1474399"/>
            <a:ext cx="607859" cy="369332"/>
          </a:xfrm>
          <a:prstGeom prst="rect">
            <a:avLst/>
          </a:prstGeom>
        </p:spPr>
        <p:txBody>
          <a:bodyPr wrap="none">
            <a:spAutoFit/>
          </a:bodyPr>
          <a:lstStyle/>
          <a:p>
            <a:r>
              <a:rPr lang="en-US" altLang="zh-CN" b="1" dirty="0">
                <a:solidFill>
                  <a:srgbClr val="FF0000"/>
                </a:solidFill>
                <a:latin typeface="Calibri" panose="020F0502020204030204" pitchFamily="34" charset="0"/>
              </a:rPr>
              <a:t>O(n)</a:t>
            </a:r>
            <a:endParaRPr lang="zh-CN" altLang="en-US" sz="1400" dirty="0">
              <a:solidFill>
                <a:srgbClr val="FF0000"/>
              </a:solidFill>
            </a:endParaRPr>
          </a:p>
        </p:txBody>
      </p:sp>
      <p:sp>
        <p:nvSpPr>
          <p:cNvPr id="7" name="矩形 6"/>
          <p:cNvSpPr/>
          <p:nvPr/>
        </p:nvSpPr>
        <p:spPr>
          <a:xfrm>
            <a:off x="5586524" y="3487561"/>
            <a:ext cx="601447" cy="369332"/>
          </a:xfrm>
          <a:prstGeom prst="rect">
            <a:avLst/>
          </a:prstGeom>
        </p:spPr>
        <p:txBody>
          <a:bodyPr wrap="none">
            <a:spAutoFit/>
          </a:bodyPr>
          <a:lstStyle/>
          <a:p>
            <a:r>
              <a:rPr lang="en-US" altLang="zh-CN" b="1" dirty="0">
                <a:solidFill>
                  <a:srgbClr val="FF0000"/>
                </a:solidFill>
                <a:latin typeface="Calibri" panose="020F0502020204030204" pitchFamily="34" charset="0"/>
              </a:rPr>
              <a:t>O(1)</a:t>
            </a:r>
            <a:endParaRPr lang="zh-CN" altLang="en-US" sz="1400" dirty="0">
              <a:solidFill>
                <a:srgbClr val="FF0000"/>
              </a:solidFill>
            </a:endParaRPr>
          </a:p>
        </p:txBody>
      </p:sp>
    </p:spTree>
    <p:extLst>
      <p:ext uri="{BB962C8B-B14F-4D97-AF65-F5344CB8AC3E}">
        <p14:creationId xmlns:p14="http://schemas.microsoft.com/office/powerpoint/2010/main" val="3507006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r>
              <a:rPr lang="en-US" altLang="zh-CN" dirty="0"/>
              <a:t>Python</a:t>
            </a:r>
            <a:r>
              <a:rPr lang="zh-CN" altLang="en-US" dirty="0"/>
              <a:t>列表常见操作时间复杂度</a:t>
            </a:r>
          </a:p>
        </p:txBody>
      </p:sp>
      <p:graphicFrame>
        <p:nvGraphicFramePr>
          <p:cNvPr id="4" name="表格 3"/>
          <p:cNvGraphicFramePr>
            <a:graphicFrameLocks noGrp="1"/>
          </p:cNvGraphicFramePr>
          <p:nvPr>
            <p:extLst>
              <p:ext uri="{D42A27DB-BD31-4B8C-83A1-F6EECF244321}">
                <p14:modId xmlns:p14="http://schemas.microsoft.com/office/powerpoint/2010/main" val="3774531967"/>
              </p:ext>
            </p:extLst>
          </p:nvPr>
        </p:nvGraphicFramePr>
        <p:xfrm>
          <a:off x="971600" y="1119272"/>
          <a:ext cx="6552728" cy="4514427"/>
        </p:xfrm>
        <a:graphic>
          <a:graphicData uri="http://schemas.openxmlformats.org/drawingml/2006/table">
            <a:tbl>
              <a:tblPr firstRow="1" firstCol="1" bandRow="1"/>
              <a:tblGrid>
                <a:gridCol w="1882552">
                  <a:extLst>
                    <a:ext uri="{9D8B030D-6E8A-4147-A177-3AD203B41FA5}">
                      <a16:colId xmlns:a16="http://schemas.microsoft.com/office/drawing/2014/main" val="20000"/>
                    </a:ext>
                  </a:extLst>
                </a:gridCol>
                <a:gridCol w="2581944">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tblGrid>
              <a:tr h="270933">
                <a:tc>
                  <a:txBody>
                    <a:bodyPr/>
                    <a:lstStyle/>
                    <a:p>
                      <a:pPr algn="just"/>
                      <a:r>
                        <a:rPr lang="zh-CN" sz="1800" b="1" dirty="0">
                          <a:effectLst/>
                          <a:latin typeface="Arial"/>
                          <a:ea typeface="宋体"/>
                          <a:cs typeface="宋体"/>
                        </a:rPr>
                        <a:t>基本操作</a:t>
                      </a:r>
                      <a:r>
                        <a:rPr lang="zh-CN" sz="1800" dirty="0">
                          <a:effectLst/>
                          <a:latin typeface="宋体"/>
                          <a:ea typeface="Arial"/>
                          <a:cs typeface="宋体"/>
                        </a:rPr>
                        <a:t> </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b="1">
                          <a:effectLst/>
                          <a:latin typeface="Arial"/>
                          <a:ea typeface="宋体"/>
                          <a:cs typeface="宋体"/>
                        </a:rPr>
                        <a:t>说明</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altLang="en-US" sz="1800" b="1" dirty="0" smtClean="0">
                          <a:solidFill>
                            <a:srgbClr val="FF0000"/>
                          </a:solidFill>
                          <a:effectLst/>
                          <a:latin typeface="Arial"/>
                          <a:ea typeface="宋体"/>
                          <a:cs typeface="宋体"/>
                        </a:rPr>
                        <a:t>平均</a:t>
                      </a:r>
                      <a:r>
                        <a:rPr lang="zh-CN" sz="1800" b="1" dirty="0" smtClean="0">
                          <a:effectLst/>
                          <a:latin typeface="Arial"/>
                          <a:ea typeface="宋体"/>
                          <a:cs typeface="宋体"/>
                        </a:rPr>
                        <a:t>时间</a:t>
                      </a:r>
                      <a:r>
                        <a:rPr lang="zh-CN" sz="1800" b="1" dirty="0">
                          <a:effectLst/>
                          <a:latin typeface="Arial"/>
                          <a:ea typeface="宋体"/>
                          <a:cs typeface="宋体"/>
                        </a:rPr>
                        <a:t>复杂度</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38667">
                <a:tc>
                  <a:txBody>
                    <a:bodyPr/>
                    <a:lstStyle/>
                    <a:p>
                      <a:pPr algn="just"/>
                      <a:r>
                        <a:rPr lang="en-US" sz="1800" smtClean="0">
                          <a:effectLst/>
                          <a:latin typeface="Arial"/>
                          <a:cs typeface="宋体"/>
                        </a:rPr>
                        <a:t>copy </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复制</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zh-CN" sz="2200" dirty="0">
                        <a:solidFill>
                          <a:srgbClr val="FF0000"/>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70933">
                <a:tc>
                  <a:txBody>
                    <a:bodyPr/>
                    <a:lstStyle/>
                    <a:p>
                      <a:pPr algn="just"/>
                      <a:r>
                        <a:rPr lang="en-US" sz="1800" smtClean="0">
                          <a:effectLst/>
                          <a:latin typeface="Arial"/>
                          <a:cs typeface="宋体"/>
                        </a:rPr>
                        <a:t>append </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尾部插入</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O(1)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70933">
                <a:tc>
                  <a:txBody>
                    <a:bodyPr/>
                    <a:lstStyle/>
                    <a:p>
                      <a:pPr algn="just"/>
                      <a:r>
                        <a:rPr lang="en-US" sz="1800" smtClean="0">
                          <a:effectLst/>
                          <a:latin typeface="Arial"/>
                          <a:cs typeface="宋体"/>
                        </a:rPr>
                        <a:t>pop </a:t>
                      </a:r>
                      <a:r>
                        <a:rPr lang="en-US" sz="1800" dirty="0">
                          <a:effectLst/>
                          <a:latin typeface="Arial"/>
                          <a:cs typeface="宋体"/>
                        </a:rPr>
                        <a:t>last </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删除最后一个元素</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O(1)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70933">
                <a:tc>
                  <a:txBody>
                    <a:bodyPr/>
                    <a:lstStyle/>
                    <a:p>
                      <a:pPr algn="just"/>
                      <a:r>
                        <a:rPr lang="en-US" sz="1800" smtClean="0">
                          <a:effectLst/>
                          <a:latin typeface="Arial"/>
                          <a:cs typeface="宋体"/>
                        </a:rPr>
                        <a:t>pop </a:t>
                      </a:r>
                      <a:r>
                        <a:rPr lang="en-US" sz="1800">
                          <a:effectLst/>
                          <a:latin typeface="Arial"/>
                          <a:cs typeface="宋体"/>
                        </a:rPr>
                        <a:t>intermediate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dirty="0">
                          <a:effectLst/>
                          <a:latin typeface="Arial"/>
                          <a:cs typeface="宋体"/>
                        </a:rPr>
                        <a:t>删除非尾部位置的元素</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O(k)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0933">
                <a:tc>
                  <a:txBody>
                    <a:bodyPr/>
                    <a:lstStyle/>
                    <a:p>
                      <a:pPr algn="just"/>
                      <a:r>
                        <a:rPr lang="en-US" sz="1800" smtClean="0">
                          <a:effectLst/>
                          <a:latin typeface="Arial"/>
                          <a:cs typeface="宋体"/>
                        </a:rPr>
                        <a:t>insert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dirty="0">
                          <a:effectLst/>
                          <a:latin typeface="Arial"/>
                          <a:cs typeface="宋体"/>
                        </a:rPr>
                        <a:t>插入</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70933">
                <a:tc>
                  <a:txBody>
                    <a:bodyPr/>
                    <a:lstStyle/>
                    <a:p>
                      <a:pPr algn="just"/>
                      <a:r>
                        <a:rPr lang="en-US" sz="1800" smtClean="0">
                          <a:effectLst/>
                          <a:latin typeface="Arial"/>
                          <a:cs typeface="宋体"/>
                        </a:rPr>
                        <a:t>get </a:t>
                      </a:r>
                      <a:r>
                        <a:rPr lang="en-US" sz="1800">
                          <a:effectLst/>
                          <a:latin typeface="Arial"/>
                          <a:cs typeface="宋体"/>
                        </a:rPr>
                        <a:t>Item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dirty="0">
                          <a:effectLst/>
                          <a:latin typeface="Arial"/>
                          <a:cs typeface="宋体"/>
                        </a:rPr>
                        <a:t>元素值的读取</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O(1)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0933">
                <a:tc>
                  <a:txBody>
                    <a:bodyPr/>
                    <a:lstStyle/>
                    <a:p>
                      <a:pPr algn="just"/>
                      <a:r>
                        <a:rPr lang="en-US" sz="1800" smtClean="0">
                          <a:effectLst/>
                          <a:latin typeface="Arial"/>
                          <a:cs typeface="宋体"/>
                        </a:rPr>
                        <a:t>set </a:t>
                      </a:r>
                      <a:r>
                        <a:rPr lang="en-US" sz="1800">
                          <a:effectLst/>
                          <a:latin typeface="Arial"/>
                          <a:cs typeface="宋体"/>
                        </a:rPr>
                        <a:t>Item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dirty="0">
                          <a:effectLst/>
                          <a:latin typeface="Arial"/>
                          <a:cs typeface="宋体"/>
                        </a:rPr>
                        <a:t>元素值的写入</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O(1)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70933">
                <a:tc>
                  <a:txBody>
                    <a:bodyPr/>
                    <a:lstStyle/>
                    <a:p>
                      <a:pPr algn="just"/>
                      <a:r>
                        <a:rPr lang="en-US" sz="1800" smtClean="0">
                          <a:effectLst/>
                          <a:latin typeface="Arial"/>
                          <a:cs typeface="宋体"/>
                        </a:rPr>
                        <a:t>delete </a:t>
                      </a:r>
                      <a:r>
                        <a:rPr lang="en-US" sz="1800">
                          <a:effectLst/>
                          <a:latin typeface="Arial"/>
                          <a:cs typeface="宋体"/>
                        </a:rPr>
                        <a:t>Item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dirty="0">
                          <a:effectLst/>
                          <a:latin typeface="Arial"/>
                          <a:cs typeface="宋体"/>
                        </a:rPr>
                        <a:t>删除值为</a:t>
                      </a:r>
                      <a:r>
                        <a:rPr lang="en-US" sz="1800" dirty="0">
                          <a:effectLst/>
                          <a:latin typeface="Arial"/>
                          <a:cs typeface="宋体"/>
                        </a:rPr>
                        <a:t>item</a:t>
                      </a:r>
                      <a:r>
                        <a:rPr lang="zh-CN" sz="1800" dirty="0">
                          <a:effectLst/>
                          <a:latin typeface="Arial"/>
                          <a:cs typeface="宋体"/>
                        </a:rPr>
                        <a:t>的元素</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270933">
                <a:tc>
                  <a:txBody>
                    <a:bodyPr/>
                    <a:lstStyle/>
                    <a:p>
                      <a:pPr algn="just"/>
                      <a:r>
                        <a:rPr lang="en-US" sz="1800" smtClean="0">
                          <a:effectLst/>
                          <a:latin typeface="Arial"/>
                          <a:cs typeface="宋体"/>
                        </a:rPr>
                        <a:t>set </a:t>
                      </a:r>
                      <a:r>
                        <a:rPr lang="en-US" sz="1800" dirty="0">
                          <a:effectLst/>
                          <a:latin typeface="Arial"/>
                          <a:cs typeface="宋体"/>
                        </a:rPr>
                        <a:t>s</a:t>
                      </a:r>
                      <a:r>
                        <a:rPr lang="en-US" sz="1800" smtClean="0">
                          <a:effectLst/>
                          <a:latin typeface="Arial"/>
                          <a:cs typeface="宋体"/>
                        </a:rPr>
                        <a:t>lice</a:t>
                      </a:r>
                      <a:endParaRPr lang="zh-CN" sz="2200" dirty="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设置切片</a:t>
                      </a:r>
                      <a:r>
                        <a:rPr lang="en-US" sz="1800">
                          <a:effectLst/>
                          <a:latin typeface="Arial"/>
                          <a:cs typeface="宋体"/>
                        </a:rPr>
                        <a:t>(</a:t>
                      </a:r>
                      <a:r>
                        <a:rPr lang="zh-CN" sz="1800">
                          <a:effectLst/>
                          <a:latin typeface="Arial"/>
                          <a:cs typeface="宋体"/>
                        </a:rPr>
                        <a:t>切片长度为</a:t>
                      </a:r>
                      <a:r>
                        <a:rPr lang="en-US" sz="1800">
                          <a:effectLst/>
                          <a:latin typeface="Arial"/>
                          <a:cs typeface="宋体"/>
                        </a:rPr>
                        <a:t>k)</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O(n+k)</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70933">
                <a:tc>
                  <a:txBody>
                    <a:bodyPr/>
                    <a:lstStyle/>
                    <a:p>
                      <a:pPr algn="just"/>
                      <a:r>
                        <a:rPr lang="en-US" sz="1800">
                          <a:effectLst/>
                          <a:latin typeface="Arial"/>
                          <a:cs typeface="宋体"/>
                        </a:rPr>
                        <a:t>g</a:t>
                      </a:r>
                      <a:r>
                        <a:rPr lang="en-US" sz="1800" smtClean="0">
                          <a:effectLst/>
                          <a:latin typeface="Arial"/>
                          <a:cs typeface="宋体"/>
                        </a:rPr>
                        <a:t>et slice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切片</a:t>
                      </a:r>
                      <a:r>
                        <a:rPr lang="en-US" sz="1800">
                          <a:effectLst/>
                          <a:latin typeface="Arial"/>
                          <a:cs typeface="宋体"/>
                        </a:rPr>
                        <a:t>k</a:t>
                      </a:r>
                      <a:r>
                        <a:rPr lang="zh-CN" sz="1800">
                          <a:effectLst/>
                          <a:latin typeface="Arial"/>
                          <a:cs typeface="宋体"/>
                        </a:rPr>
                        <a:t>个元素</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O(k)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270933">
                <a:tc>
                  <a:txBody>
                    <a:bodyPr/>
                    <a:lstStyle/>
                    <a:p>
                      <a:pPr algn="just"/>
                      <a:r>
                        <a:rPr lang="en-US" sz="1800" smtClean="0">
                          <a:effectLst/>
                          <a:latin typeface="Arial"/>
                          <a:cs typeface="宋体"/>
                        </a:rPr>
                        <a:t>Sort</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排序</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O(nlogn)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270933">
                <a:tc>
                  <a:txBody>
                    <a:bodyPr/>
                    <a:lstStyle/>
                    <a:p>
                      <a:pPr algn="just"/>
                      <a:r>
                        <a:rPr lang="en-US" sz="1800">
                          <a:effectLst/>
                          <a:latin typeface="Arial"/>
                          <a:cs typeface="宋体"/>
                        </a:rPr>
                        <a:t>m</a:t>
                      </a:r>
                      <a:r>
                        <a:rPr lang="en-US" sz="1800" smtClean="0">
                          <a:effectLst/>
                          <a:latin typeface="Arial"/>
                          <a:cs typeface="宋体"/>
                        </a:rPr>
                        <a:t>ultiply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乘</a:t>
                      </a:r>
                      <a:r>
                        <a:rPr lang="en-US" sz="1800">
                          <a:effectLst/>
                          <a:latin typeface="Arial"/>
                          <a:cs typeface="宋体"/>
                        </a:rPr>
                        <a:t>k</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O(nk)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270933">
                <a:tc>
                  <a:txBody>
                    <a:bodyPr/>
                    <a:lstStyle/>
                    <a:p>
                      <a:pPr algn="just"/>
                      <a:r>
                        <a:rPr lang="en-US" sz="1800">
                          <a:effectLst/>
                          <a:latin typeface="Arial"/>
                          <a:cs typeface="宋体"/>
                        </a:rPr>
                        <a:t>x in s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判断</a:t>
                      </a:r>
                      <a:r>
                        <a:rPr lang="en-US" sz="1800">
                          <a:effectLst/>
                          <a:latin typeface="Arial"/>
                          <a:cs typeface="宋体"/>
                        </a:rPr>
                        <a:t>x</a:t>
                      </a:r>
                      <a:r>
                        <a:rPr lang="zh-CN" sz="1800">
                          <a:effectLst/>
                          <a:latin typeface="Arial"/>
                          <a:cs typeface="宋体"/>
                        </a:rPr>
                        <a:t>是否在表</a:t>
                      </a:r>
                      <a:r>
                        <a:rPr lang="en-US" sz="1800">
                          <a:effectLst/>
                          <a:latin typeface="Arial"/>
                          <a:cs typeface="宋体"/>
                        </a:rPr>
                        <a:t>s</a:t>
                      </a:r>
                      <a:r>
                        <a:rPr lang="zh-CN" sz="1800">
                          <a:effectLst/>
                          <a:latin typeface="Arial"/>
                          <a:cs typeface="宋体"/>
                        </a:rPr>
                        <a:t>中</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270933">
                <a:tc>
                  <a:txBody>
                    <a:bodyPr/>
                    <a:lstStyle/>
                    <a:p>
                      <a:pPr algn="just"/>
                      <a:r>
                        <a:rPr lang="en-US" sz="1800" smtClean="0">
                          <a:effectLst/>
                          <a:latin typeface="Arial"/>
                          <a:cs typeface="宋体"/>
                        </a:rPr>
                        <a:t>min(s), max(s)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查找表</a:t>
                      </a:r>
                      <a:r>
                        <a:rPr lang="en-US" sz="1800">
                          <a:effectLst/>
                          <a:latin typeface="Arial"/>
                          <a:cs typeface="宋体"/>
                        </a:rPr>
                        <a:t>s</a:t>
                      </a:r>
                      <a:r>
                        <a:rPr lang="zh-CN" sz="1800">
                          <a:effectLst/>
                          <a:latin typeface="Arial"/>
                          <a:cs typeface="宋体"/>
                        </a:rPr>
                        <a:t>的最小、最大值</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en-US" sz="1800" smtClean="0">
                          <a:solidFill>
                            <a:schemeClr val="bg1"/>
                          </a:solidFill>
                          <a:effectLst/>
                          <a:latin typeface="Arial"/>
                          <a:cs typeface="宋体"/>
                        </a:rPr>
                        <a:t>O(n) </a:t>
                      </a:r>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270933">
                <a:tc>
                  <a:txBody>
                    <a:bodyPr/>
                    <a:lstStyle/>
                    <a:p>
                      <a:pPr algn="just"/>
                      <a:r>
                        <a:rPr lang="en-US" sz="1800" smtClean="0">
                          <a:effectLst/>
                          <a:latin typeface="Arial"/>
                          <a:cs typeface="宋体"/>
                        </a:rPr>
                        <a:t>get length </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zh-CN" sz="1800">
                          <a:effectLst/>
                          <a:latin typeface="Arial"/>
                          <a:cs typeface="宋体"/>
                        </a:rPr>
                        <a:t>求表长</a:t>
                      </a:r>
                      <a:endParaRPr lang="zh-CN" sz="2200">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endParaRPr lang="zh-CN" sz="2200" dirty="0">
                        <a:solidFill>
                          <a:schemeClr val="bg1"/>
                        </a:solidFill>
                        <a:effectLst/>
                        <a:latin typeface="宋体"/>
                        <a:cs typeface="宋体"/>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bl>
          </a:graphicData>
        </a:graphic>
      </p:graphicFrame>
      <p:sp>
        <p:nvSpPr>
          <p:cNvPr id="2" name="矩形 1"/>
          <p:cNvSpPr/>
          <p:nvPr/>
        </p:nvSpPr>
        <p:spPr>
          <a:xfrm>
            <a:off x="3491880" y="750516"/>
            <a:ext cx="4557530" cy="369332"/>
          </a:xfrm>
          <a:prstGeom prst="rect">
            <a:avLst/>
          </a:prstGeom>
        </p:spPr>
        <p:txBody>
          <a:bodyPr wrap="none">
            <a:spAutoFit/>
          </a:bodyPr>
          <a:lstStyle/>
          <a:p>
            <a:r>
              <a:rPr lang="en-US" altLang="zh-CN" dirty="0">
                <a:solidFill>
                  <a:srgbClr val="FF0000"/>
                </a:solidFill>
              </a:rPr>
              <a:t>https://wiki.python.org/moin/TimeComplexity</a:t>
            </a:r>
            <a:endParaRPr lang="zh-CN" altLang="en-US" dirty="0">
              <a:solidFill>
                <a:srgbClr val="FF0000"/>
              </a:solidFill>
            </a:endParaRPr>
          </a:p>
        </p:txBody>
      </p:sp>
      <p:sp>
        <p:nvSpPr>
          <p:cNvPr id="5" name="矩形 4"/>
          <p:cNvSpPr/>
          <p:nvPr/>
        </p:nvSpPr>
        <p:spPr>
          <a:xfrm>
            <a:off x="5896196" y="1435859"/>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
        <p:nvSpPr>
          <p:cNvPr id="6" name="矩形 5"/>
          <p:cNvSpPr/>
          <p:nvPr/>
        </p:nvSpPr>
        <p:spPr>
          <a:xfrm>
            <a:off x="6058677" y="1745828"/>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8" name="矩形 7"/>
          <p:cNvSpPr/>
          <p:nvPr/>
        </p:nvSpPr>
        <p:spPr>
          <a:xfrm>
            <a:off x="6211077" y="2009728"/>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9" name="矩形 8"/>
          <p:cNvSpPr/>
          <p:nvPr/>
        </p:nvSpPr>
        <p:spPr>
          <a:xfrm>
            <a:off x="6161787" y="2291333"/>
            <a:ext cx="643125" cy="338554"/>
          </a:xfrm>
          <a:prstGeom prst="rect">
            <a:avLst/>
          </a:prstGeom>
        </p:spPr>
        <p:txBody>
          <a:bodyPr wrap="none">
            <a:spAutoFit/>
          </a:bodyPr>
          <a:lstStyle/>
          <a:p>
            <a:pPr algn="just"/>
            <a:r>
              <a:rPr lang="en-US" altLang="zh-CN" sz="1600" dirty="0" smtClean="0">
                <a:solidFill>
                  <a:srgbClr val="FF0000"/>
                </a:solidFill>
                <a:latin typeface="Arial"/>
                <a:cs typeface="宋体"/>
              </a:rPr>
              <a:t>O(k) </a:t>
            </a:r>
            <a:endParaRPr lang="zh-CN" altLang="zh-CN" sz="2000" dirty="0">
              <a:solidFill>
                <a:srgbClr val="FF0000"/>
              </a:solidFill>
              <a:latin typeface="宋体"/>
              <a:cs typeface="宋体"/>
            </a:endParaRPr>
          </a:p>
        </p:txBody>
      </p:sp>
      <p:sp>
        <p:nvSpPr>
          <p:cNvPr id="10" name="矩形 9"/>
          <p:cNvSpPr/>
          <p:nvPr/>
        </p:nvSpPr>
        <p:spPr>
          <a:xfrm>
            <a:off x="6201531" y="2545917"/>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O(n) </a:t>
            </a:r>
            <a:endParaRPr lang="zh-CN" altLang="zh-CN" sz="2000" dirty="0">
              <a:solidFill>
                <a:srgbClr val="FF0000"/>
              </a:solidFill>
              <a:latin typeface="宋体"/>
              <a:cs typeface="宋体"/>
            </a:endParaRPr>
          </a:p>
        </p:txBody>
      </p:sp>
      <p:sp>
        <p:nvSpPr>
          <p:cNvPr id="11" name="矩形 10"/>
          <p:cNvSpPr/>
          <p:nvPr/>
        </p:nvSpPr>
        <p:spPr>
          <a:xfrm>
            <a:off x="6191032" y="2811557"/>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12" name="矩形 11"/>
          <p:cNvSpPr/>
          <p:nvPr/>
        </p:nvSpPr>
        <p:spPr>
          <a:xfrm>
            <a:off x="6243599" y="3105979"/>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13" name="矩形 12"/>
          <p:cNvSpPr/>
          <p:nvPr/>
        </p:nvSpPr>
        <p:spPr>
          <a:xfrm>
            <a:off x="6247763" y="3346006"/>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
        <p:nvSpPr>
          <p:cNvPr id="14" name="矩形 13"/>
          <p:cNvSpPr/>
          <p:nvPr/>
        </p:nvSpPr>
        <p:spPr>
          <a:xfrm>
            <a:off x="6248278" y="3609906"/>
            <a:ext cx="877163" cy="338554"/>
          </a:xfrm>
          <a:prstGeom prst="rect">
            <a:avLst/>
          </a:prstGeom>
        </p:spPr>
        <p:txBody>
          <a:bodyPr wrap="none">
            <a:spAutoFit/>
          </a:bodyPr>
          <a:lstStyle/>
          <a:p>
            <a:pPr algn="just"/>
            <a:r>
              <a:rPr lang="en-US" altLang="zh-CN" sz="1600" dirty="0" smtClean="0">
                <a:solidFill>
                  <a:srgbClr val="FF0000"/>
                </a:solidFill>
                <a:latin typeface="Arial"/>
                <a:cs typeface="宋体"/>
              </a:rPr>
              <a:t>O(</a:t>
            </a:r>
            <a:r>
              <a:rPr lang="en-US" altLang="zh-CN" sz="1600" dirty="0" err="1" smtClean="0">
                <a:solidFill>
                  <a:srgbClr val="FF0000"/>
                </a:solidFill>
                <a:latin typeface="Arial"/>
                <a:cs typeface="宋体"/>
              </a:rPr>
              <a:t>n+k</a:t>
            </a:r>
            <a:r>
              <a:rPr lang="en-US" altLang="zh-CN" sz="1600" dirty="0" smtClean="0">
                <a:solidFill>
                  <a:srgbClr val="FF0000"/>
                </a:solidFill>
                <a:latin typeface="Arial"/>
                <a:cs typeface="宋体"/>
              </a:rPr>
              <a:t>) </a:t>
            </a:r>
            <a:endParaRPr lang="zh-CN" altLang="zh-CN" sz="2000" dirty="0">
              <a:solidFill>
                <a:srgbClr val="FF0000"/>
              </a:solidFill>
              <a:latin typeface="宋体"/>
              <a:cs typeface="宋体"/>
            </a:endParaRPr>
          </a:p>
        </p:txBody>
      </p:sp>
      <p:sp>
        <p:nvSpPr>
          <p:cNvPr id="15" name="矩形 14"/>
          <p:cNvSpPr/>
          <p:nvPr/>
        </p:nvSpPr>
        <p:spPr>
          <a:xfrm>
            <a:off x="6365295" y="3906068"/>
            <a:ext cx="643125" cy="338554"/>
          </a:xfrm>
          <a:prstGeom prst="rect">
            <a:avLst/>
          </a:prstGeom>
        </p:spPr>
        <p:txBody>
          <a:bodyPr wrap="none">
            <a:spAutoFit/>
          </a:bodyPr>
          <a:lstStyle/>
          <a:p>
            <a:pPr algn="just"/>
            <a:r>
              <a:rPr lang="en-US" altLang="zh-CN" sz="1600" dirty="0" smtClean="0">
                <a:solidFill>
                  <a:srgbClr val="FF0000"/>
                </a:solidFill>
                <a:latin typeface="Arial"/>
                <a:cs typeface="宋体"/>
              </a:rPr>
              <a:t>O(k) </a:t>
            </a:r>
            <a:endParaRPr lang="zh-CN" altLang="zh-CN" sz="2000" dirty="0">
              <a:solidFill>
                <a:srgbClr val="FF0000"/>
              </a:solidFill>
              <a:latin typeface="宋体"/>
              <a:cs typeface="宋体"/>
            </a:endParaRPr>
          </a:p>
        </p:txBody>
      </p:sp>
      <p:sp>
        <p:nvSpPr>
          <p:cNvPr id="16" name="矩形 15"/>
          <p:cNvSpPr/>
          <p:nvPr/>
        </p:nvSpPr>
        <p:spPr>
          <a:xfrm>
            <a:off x="6263723" y="4146095"/>
            <a:ext cx="1040670" cy="338554"/>
          </a:xfrm>
          <a:prstGeom prst="rect">
            <a:avLst/>
          </a:prstGeom>
        </p:spPr>
        <p:txBody>
          <a:bodyPr wrap="none">
            <a:spAutoFit/>
          </a:bodyPr>
          <a:lstStyle/>
          <a:p>
            <a:pPr algn="just"/>
            <a:r>
              <a:rPr lang="en-US" altLang="zh-CN" sz="1600" dirty="0" smtClean="0">
                <a:solidFill>
                  <a:srgbClr val="FF0000"/>
                </a:solidFill>
                <a:latin typeface="Arial"/>
                <a:cs typeface="宋体"/>
              </a:rPr>
              <a:t>O(</a:t>
            </a:r>
            <a:r>
              <a:rPr lang="en-US" altLang="zh-CN" sz="1600" dirty="0" err="1" smtClean="0">
                <a:solidFill>
                  <a:srgbClr val="FF0000"/>
                </a:solidFill>
                <a:latin typeface="Arial"/>
                <a:cs typeface="宋体"/>
              </a:rPr>
              <a:t>nlogn</a:t>
            </a:r>
            <a:r>
              <a:rPr lang="en-US" altLang="zh-CN" sz="1600" dirty="0" smtClean="0">
                <a:solidFill>
                  <a:srgbClr val="FF0000"/>
                </a:solidFill>
                <a:latin typeface="Arial"/>
                <a:cs typeface="宋体"/>
              </a:rPr>
              <a:t>) </a:t>
            </a:r>
            <a:endParaRPr lang="zh-CN" altLang="zh-CN" sz="2000" dirty="0">
              <a:solidFill>
                <a:srgbClr val="FF0000"/>
              </a:solidFill>
              <a:latin typeface="宋体"/>
              <a:cs typeface="宋体"/>
            </a:endParaRPr>
          </a:p>
        </p:txBody>
      </p:sp>
      <p:sp>
        <p:nvSpPr>
          <p:cNvPr id="17" name="矩形 16"/>
          <p:cNvSpPr/>
          <p:nvPr/>
        </p:nvSpPr>
        <p:spPr>
          <a:xfrm>
            <a:off x="6419798" y="4466130"/>
            <a:ext cx="756938" cy="338554"/>
          </a:xfrm>
          <a:prstGeom prst="rect">
            <a:avLst/>
          </a:prstGeom>
        </p:spPr>
        <p:txBody>
          <a:bodyPr wrap="none">
            <a:spAutoFit/>
          </a:bodyPr>
          <a:lstStyle/>
          <a:p>
            <a:pPr algn="just"/>
            <a:r>
              <a:rPr lang="en-US" altLang="zh-CN" sz="1600" dirty="0" smtClean="0">
                <a:solidFill>
                  <a:srgbClr val="FF0000"/>
                </a:solidFill>
                <a:latin typeface="Arial"/>
                <a:cs typeface="宋体"/>
              </a:rPr>
              <a:t>O(</a:t>
            </a:r>
            <a:r>
              <a:rPr lang="en-US" altLang="zh-CN" sz="1600" dirty="0" err="1" smtClean="0">
                <a:solidFill>
                  <a:srgbClr val="FF0000"/>
                </a:solidFill>
                <a:latin typeface="Arial"/>
                <a:cs typeface="宋体"/>
              </a:rPr>
              <a:t>nk</a:t>
            </a:r>
            <a:r>
              <a:rPr lang="en-US" altLang="zh-CN" sz="1600" dirty="0" smtClean="0">
                <a:solidFill>
                  <a:srgbClr val="FF0000"/>
                </a:solidFill>
                <a:latin typeface="Arial"/>
                <a:cs typeface="宋体"/>
              </a:rPr>
              <a:t>) </a:t>
            </a:r>
            <a:endParaRPr lang="zh-CN" altLang="zh-CN" sz="2000" dirty="0">
              <a:solidFill>
                <a:srgbClr val="FF0000"/>
              </a:solidFill>
              <a:latin typeface="宋体"/>
              <a:cs typeface="宋体"/>
            </a:endParaRPr>
          </a:p>
        </p:txBody>
      </p:sp>
      <p:sp>
        <p:nvSpPr>
          <p:cNvPr id="18" name="矩形 17"/>
          <p:cNvSpPr/>
          <p:nvPr/>
        </p:nvSpPr>
        <p:spPr>
          <a:xfrm>
            <a:off x="6277115" y="4730030"/>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
        <p:nvSpPr>
          <p:cNvPr id="19" name="矩形 18"/>
          <p:cNvSpPr/>
          <p:nvPr/>
        </p:nvSpPr>
        <p:spPr>
          <a:xfrm>
            <a:off x="6356960" y="4970057"/>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
        <p:nvSpPr>
          <p:cNvPr id="20" name="矩形 19"/>
          <p:cNvSpPr/>
          <p:nvPr/>
        </p:nvSpPr>
        <p:spPr>
          <a:xfrm>
            <a:off x="6347300" y="5255250"/>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Tree>
    <p:extLst>
      <p:ext uri="{BB962C8B-B14F-4D97-AF65-F5344CB8AC3E}">
        <p14:creationId xmlns:p14="http://schemas.microsoft.com/office/powerpoint/2010/main" val="29034241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713281303"/>
              </p:ext>
            </p:extLst>
          </p:nvPr>
        </p:nvGraphicFramePr>
        <p:xfrm>
          <a:off x="1259632" y="1337331"/>
          <a:ext cx="5760640" cy="2539998"/>
        </p:xfrm>
        <a:graphic>
          <a:graphicData uri="http://schemas.openxmlformats.org/drawingml/2006/table">
            <a:tbl>
              <a:tblPr firstRow="1" firstCol="1" bandRow="1">
                <a:tableStyleId>{5940675A-B579-460E-94D1-54222C63F5DA}</a:tableStyleId>
              </a:tblPr>
              <a:tblGrid>
                <a:gridCol w="1872208">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2664296">
                  <a:extLst>
                    <a:ext uri="{9D8B030D-6E8A-4147-A177-3AD203B41FA5}">
                      <a16:colId xmlns:a16="http://schemas.microsoft.com/office/drawing/2014/main" val="20002"/>
                    </a:ext>
                  </a:extLst>
                </a:gridCol>
              </a:tblGrid>
              <a:tr h="423333">
                <a:tc>
                  <a:txBody>
                    <a:bodyPr/>
                    <a:lstStyle/>
                    <a:p>
                      <a:pPr algn="l">
                        <a:spcAft>
                          <a:spcPts val="0"/>
                        </a:spcAft>
                      </a:pPr>
                      <a:r>
                        <a:rPr lang="zh-CN" sz="2200" kern="100" dirty="0">
                          <a:effectLst/>
                        </a:rPr>
                        <a:t>基本操作 </a:t>
                      </a:r>
                      <a:endParaRPr lang="zh-CN" sz="2200" kern="100" dirty="0">
                        <a:effectLst/>
                        <a:latin typeface="Times New Roman"/>
                        <a:ea typeface="宋体"/>
                      </a:endParaRPr>
                    </a:p>
                  </a:txBody>
                  <a:tcPr marL="76200" marR="76200" marT="42333" marB="42333"/>
                </a:tc>
                <a:tc>
                  <a:txBody>
                    <a:bodyPr/>
                    <a:lstStyle/>
                    <a:p>
                      <a:pPr algn="l">
                        <a:spcAft>
                          <a:spcPts val="0"/>
                        </a:spcAft>
                      </a:pPr>
                      <a:r>
                        <a:rPr lang="zh-CN" sz="2200" kern="100">
                          <a:effectLst/>
                        </a:rPr>
                        <a:t>说明</a:t>
                      </a:r>
                      <a:endParaRPr lang="zh-CN" sz="2200" kern="100">
                        <a:effectLst/>
                        <a:latin typeface="Times New Roman"/>
                        <a:ea typeface="宋体"/>
                      </a:endParaRPr>
                    </a:p>
                  </a:txBody>
                  <a:tcPr marL="9525" marR="9525" marT="10583" marB="10583"/>
                </a:tc>
                <a:tc>
                  <a:txBody>
                    <a:bodyPr/>
                    <a:lstStyle/>
                    <a:p>
                      <a:pPr algn="l">
                        <a:spcAft>
                          <a:spcPts val="0"/>
                        </a:spcAft>
                      </a:pPr>
                      <a:r>
                        <a:rPr lang="zh-CN" sz="2200" kern="100" dirty="0">
                          <a:solidFill>
                            <a:srgbClr val="FF0000"/>
                          </a:solidFill>
                          <a:effectLst/>
                        </a:rPr>
                        <a:t>平均</a:t>
                      </a:r>
                      <a:r>
                        <a:rPr lang="zh-CN" sz="2200" kern="100" dirty="0">
                          <a:effectLst/>
                        </a:rPr>
                        <a:t>时间复杂度</a:t>
                      </a:r>
                      <a:endParaRPr lang="zh-CN" sz="2200" kern="100" dirty="0">
                        <a:effectLst/>
                        <a:latin typeface="Times New Roman"/>
                        <a:ea typeface="宋体"/>
                      </a:endParaRPr>
                    </a:p>
                  </a:txBody>
                  <a:tcPr marL="76200" marR="76200" marT="42333" marB="42333"/>
                </a:tc>
                <a:extLst>
                  <a:ext uri="{0D108BD9-81ED-4DB2-BD59-A6C34878D82A}">
                    <a16:rowId xmlns:a16="http://schemas.microsoft.com/office/drawing/2014/main" val="10000"/>
                  </a:ext>
                </a:extLst>
              </a:tr>
              <a:tr h="423333">
                <a:tc>
                  <a:txBody>
                    <a:bodyPr/>
                    <a:lstStyle/>
                    <a:p>
                      <a:pPr algn="l">
                        <a:spcAft>
                          <a:spcPts val="0"/>
                        </a:spcAft>
                      </a:pPr>
                      <a:r>
                        <a:rPr lang="en-US" sz="2200" kern="0" smtClean="0">
                          <a:effectLst/>
                        </a:rPr>
                        <a:t>copy </a:t>
                      </a:r>
                      <a:endParaRPr lang="zh-CN" sz="2200" kern="100">
                        <a:effectLst/>
                        <a:latin typeface="Times New Roman"/>
                        <a:ea typeface="宋体"/>
                      </a:endParaRPr>
                    </a:p>
                  </a:txBody>
                  <a:tcPr marL="76200" marR="76200" marT="42333" marB="42333" anchor="ctr"/>
                </a:tc>
                <a:tc>
                  <a:txBody>
                    <a:bodyPr/>
                    <a:lstStyle/>
                    <a:p>
                      <a:pPr algn="l">
                        <a:spcAft>
                          <a:spcPts val="0"/>
                        </a:spcAft>
                      </a:pPr>
                      <a:r>
                        <a:rPr lang="zh-CN" sz="2200" kern="0">
                          <a:effectLst/>
                        </a:rPr>
                        <a:t>复制</a:t>
                      </a:r>
                      <a:endParaRPr lang="zh-CN" sz="2200" kern="100">
                        <a:effectLst/>
                        <a:latin typeface="Times New Roman"/>
                        <a:ea typeface="宋体"/>
                      </a:endParaRPr>
                    </a:p>
                  </a:txBody>
                  <a:tcPr marL="9525" marR="9525" marT="10583" marB="10583"/>
                </a:tc>
                <a:tc>
                  <a:txBody>
                    <a:bodyPr/>
                    <a:lstStyle/>
                    <a:p>
                      <a:pPr algn="l">
                        <a:spcAft>
                          <a:spcPts val="0"/>
                        </a:spcAft>
                      </a:pPr>
                      <a:r>
                        <a:rPr lang="en-US" sz="2200" kern="0" dirty="0">
                          <a:solidFill>
                            <a:schemeClr val="bg1"/>
                          </a:solidFill>
                          <a:effectLst/>
                        </a:rPr>
                        <a:t>O(n) </a:t>
                      </a:r>
                      <a:endParaRPr lang="zh-CN" sz="2200" kern="100" dirty="0">
                        <a:solidFill>
                          <a:schemeClr val="bg1"/>
                        </a:solidFill>
                        <a:effectLst/>
                        <a:latin typeface="Times New Roman"/>
                        <a:ea typeface="宋体"/>
                      </a:endParaRPr>
                    </a:p>
                  </a:txBody>
                  <a:tcPr marL="76200" marR="76200" marT="42333" marB="42333" anchor="ctr"/>
                </a:tc>
                <a:extLst>
                  <a:ext uri="{0D108BD9-81ED-4DB2-BD59-A6C34878D82A}">
                    <a16:rowId xmlns:a16="http://schemas.microsoft.com/office/drawing/2014/main" val="10001"/>
                  </a:ext>
                </a:extLst>
              </a:tr>
              <a:tr h="423333">
                <a:tc>
                  <a:txBody>
                    <a:bodyPr/>
                    <a:lstStyle/>
                    <a:p>
                      <a:pPr algn="l">
                        <a:spcAft>
                          <a:spcPts val="0"/>
                        </a:spcAft>
                      </a:pPr>
                      <a:r>
                        <a:rPr lang="en-US" sz="2200" kern="0">
                          <a:effectLst/>
                        </a:rPr>
                        <a:t>g</a:t>
                      </a:r>
                      <a:r>
                        <a:rPr lang="en-US" sz="2200" kern="0" smtClean="0">
                          <a:effectLst/>
                        </a:rPr>
                        <a:t>et item </a:t>
                      </a:r>
                      <a:endParaRPr lang="zh-CN" sz="2200" kern="100">
                        <a:effectLst/>
                        <a:latin typeface="Times New Roman"/>
                        <a:ea typeface="宋体"/>
                      </a:endParaRPr>
                    </a:p>
                  </a:txBody>
                  <a:tcPr marL="76200" marR="76200" marT="42333" marB="42333" anchor="ctr"/>
                </a:tc>
                <a:tc>
                  <a:txBody>
                    <a:bodyPr/>
                    <a:lstStyle/>
                    <a:p>
                      <a:pPr algn="l">
                        <a:spcAft>
                          <a:spcPts val="0"/>
                        </a:spcAft>
                      </a:pPr>
                      <a:r>
                        <a:rPr lang="zh-CN" sz="2200" kern="0">
                          <a:effectLst/>
                        </a:rPr>
                        <a:t>读取元素</a:t>
                      </a:r>
                      <a:endParaRPr lang="zh-CN" sz="2200" kern="100">
                        <a:effectLst/>
                        <a:latin typeface="Times New Roman"/>
                        <a:ea typeface="宋体"/>
                      </a:endParaRPr>
                    </a:p>
                  </a:txBody>
                  <a:tcPr marL="9525" marR="9525" marT="10583" marB="10583"/>
                </a:tc>
                <a:tc>
                  <a:txBody>
                    <a:bodyPr/>
                    <a:lstStyle/>
                    <a:p>
                      <a:pPr algn="l">
                        <a:spcAft>
                          <a:spcPts val="0"/>
                        </a:spcAft>
                      </a:pPr>
                      <a:r>
                        <a:rPr lang="en-US" sz="2200" kern="0" dirty="0">
                          <a:solidFill>
                            <a:schemeClr val="bg1"/>
                          </a:solidFill>
                          <a:effectLst/>
                        </a:rPr>
                        <a:t>O(1) </a:t>
                      </a:r>
                      <a:endParaRPr lang="zh-CN" sz="2200" kern="100" dirty="0">
                        <a:solidFill>
                          <a:schemeClr val="bg1"/>
                        </a:solidFill>
                        <a:effectLst/>
                        <a:latin typeface="Times New Roman"/>
                        <a:ea typeface="宋体"/>
                      </a:endParaRPr>
                    </a:p>
                  </a:txBody>
                  <a:tcPr marL="76200" marR="76200" marT="42333" marB="42333" anchor="ctr"/>
                </a:tc>
                <a:extLst>
                  <a:ext uri="{0D108BD9-81ED-4DB2-BD59-A6C34878D82A}">
                    <a16:rowId xmlns:a16="http://schemas.microsoft.com/office/drawing/2014/main" val="10002"/>
                  </a:ext>
                </a:extLst>
              </a:tr>
              <a:tr h="423333">
                <a:tc>
                  <a:txBody>
                    <a:bodyPr/>
                    <a:lstStyle/>
                    <a:p>
                      <a:pPr algn="l">
                        <a:spcAft>
                          <a:spcPts val="0"/>
                        </a:spcAft>
                      </a:pPr>
                      <a:r>
                        <a:rPr lang="en-US" sz="2200" kern="0" smtClean="0">
                          <a:effectLst/>
                        </a:rPr>
                        <a:t>set item </a:t>
                      </a:r>
                      <a:endParaRPr lang="zh-CN" sz="2200" kern="100">
                        <a:effectLst/>
                        <a:latin typeface="Times New Roman"/>
                        <a:ea typeface="宋体"/>
                      </a:endParaRPr>
                    </a:p>
                  </a:txBody>
                  <a:tcPr marL="76200" marR="76200" marT="42333" marB="42333" anchor="ctr"/>
                </a:tc>
                <a:tc>
                  <a:txBody>
                    <a:bodyPr/>
                    <a:lstStyle/>
                    <a:p>
                      <a:pPr algn="l">
                        <a:spcAft>
                          <a:spcPts val="0"/>
                        </a:spcAft>
                      </a:pPr>
                      <a:r>
                        <a:rPr lang="zh-CN" sz="2200" kern="0">
                          <a:effectLst/>
                        </a:rPr>
                        <a:t>写入元素</a:t>
                      </a:r>
                      <a:endParaRPr lang="zh-CN" sz="2200" kern="100">
                        <a:effectLst/>
                        <a:latin typeface="Times New Roman"/>
                        <a:ea typeface="宋体"/>
                      </a:endParaRPr>
                    </a:p>
                  </a:txBody>
                  <a:tcPr marL="9525" marR="9525" marT="10583" marB="10583"/>
                </a:tc>
                <a:tc>
                  <a:txBody>
                    <a:bodyPr/>
                    <a:lstStyle/>
                    <a:p>
                      <a:pPr algn="l">
                        <a:spcAft>
                          <a:spcPts val="0"/>
                        </a:spcAft>
                      </a:pPr>
                      <a:r>
                        <a:rPr lang="en-US" sz="2200" kern="0" dirty="0">
                          <a:solidFill>
                            <a:schemeClr val="bg1"/>
                          </a:solidFill>
                          <a:effectLst/>
                        </a:rPr>
                        <a:t>O(1) </a:t>
                      </a:r>
                      <a:endParaRPr lang="zh-CN" sz="2200" kern="100" dirty="0">
                        <a:solidFill>
                          <a:schemeClr val="bg1"/>
                        </a:solidFill>
                        <a:effectLst/>
                        <a:latin typeface="Times New Roman"/>
                        <a:ea typeface="宋体"/>
                      </a:endParaRPr>
                    </a:p>
                  </a:txBody>
                  <a:tcPr marL="76200" marR="76200" marT="42333" marB="42333" anchor="ctr"/>
                </a:tc>
                <a:extLst>
                  <a:ext uri="{0D108BD9-81ED-4DB2-BD59-A6C34878D82A}">
                    <a16:rowId xmlns:a16="http://schemas.microsoft.com/office/drawing/2014/main" val="10003"/>
                  </a:ext>
                </a:extLst>
              </a:tr>
              <a:tr h="423333">
                <a:tc>
                  <a:txBody>
                    <a:bodyPr/>
                    <a:lstStyle/>
                    <a:p>
                      <a:pPr algn="l">
                        <a:spcAft>
                          <a:spcPts val="0"/>
                        </a:spcAft>
                      </a:pPr>
                      <a:r>
                        <a:rPr lang="en-US" sz="2200" kern="0">
                          <a:effectLst/>
                        </a:rPr>
                        <a:t>d</a:t>
                      </a:r>
                      <a:r>
                        <a:rPr lang="en-US" sz="2200" kern="0" smtClean="0">
                          <a:effectLst/>
                        </a:rPr>
                        <a:t>elete item </a:t>
                      </a:r>
                      <a:endParaRPr lang="zh-CN" sz="2200" kern="100">
                        <a:effectLst/>
                        <a:latin typeface="Times New Roman"/>
                        <a:ea typeface="宋体"/>
                      </a:endParaRPr>
                    </a:p>
                  </a:txBody>
                  <a:tcPr marL="76200" marR="76200" marT="42333" marB="42333" anchor="ctr"/>
                </a:tc>
                <a:tc>
                  <a:txBody>
                    <a:bodyPr/>
                    <a:lstStyle/>
                    <a:p>
                      <a:pPr algn="l">
                        <a:spcAft>
                          <a:spcPts val="0"/>
                        </a:spcAft>
                      </a:pPr>
                      <a:r>
                        <a:rPr lang="zh-CN" sz="2200" kern="0">
                          <a:effectLst/>
                        </a:rPr>
                        <a:t>删除元素</a:t>
                      </a:r>
                      <a:endParaRPr lang="zh-CN" sz="2200" kern="100">
                        <a:effectLst/>
                        <a:latin typeface="Times New Roman"/>
                        <a:ea typeface="宋体"/>
                      </a:endParaRPr>
                    </a:p>
                  </a:txBody>
                  <a:tcPr marL="9525" marR="9525" marT="10583" marB="10583"/>
                </a:tc>
                <a:tc>
                  <a:txBody>
                    <a:bodyPr/>
                    <a:lstStyle/>
                    <a:p>
                      <a:pPr algn="l">
                        <a:spcAft>
                          <a:spcPts val="0"/>
                        </a:spcAft>
                      </a:pPr>
                      <a:r>
                        <a:rPr lang="en-US" sz="2200" kern="0" dirty="0">
                          <a:solidFill>
                            <a:schemeClr val="bg1"/>
                          </a:solidFill>
                          <a:effectLst/>
                        </a:rPr>
                        <a:t>O(1) </a:t>
                      </a:r>
                      <a:endParaRPr lang="zh-CN" sz="2200" kern="100" dirty="0">
                        <a:solidFill>
                          <a:schemeClr val="bg1"/>
                        </a:solidFill>
                        <a:effectLst/>
                        <a:latin typeface="Times New Roman"/>
                        <a:ea typeface="宋体"/>
                      </a:endParaRPr>
                    </a:p>
                  </a:txBody>
                  <a:tcPr marL="76200" marR="76200" marT="42333" marB="42333" anchor="ctr"/>
                </a:tc>
                <a:extLst>
                  <a:ext uri="{0D108BD9-81ED-4DB2-BD59-A6C34878D82A}">
                    <a16:rowId xmlns:a16="http://schemas.microsoft.com/office/drawing/2014/main" val="10004"/>
                  </a:ext>
                </a:extLst>
              </a:tr>
              <a:tr h="423333">
                <a:tc>
                  <a:txBody>
                    <a:bodyPr/>
                    <a:lstStyle/>
                    <a:p>
                      <a:pPr algn="l">
                        <a:spcAft>
                          <a:spcPts val="0"/>
                        </a:spcAft>
                      </a:pPr>
                      <a:r>
                        <a:rPr lang="en-US" sz="2200" kern="0">
                          <a:effectLst/>
                        </a:rPr>
                        <a:t>i</a:t>
                      </a:r>
                      <a:r>
                        <a:rPr lang="en-US" sz="2200" kern="0" smtClean="0">
                          <a:effectLst/>
                        </a:rPr>
                        <a:t>teration </a:t>
                      </a:r>
                      <a:endParaRPr lang="zh-CN" sz="2200" kern="100">
                        <a:effectLst/>
                        <a:latin typeface="Times New Roman"/>
                        <a:ea typeface="宋体"/>
                      </a:endParaRPr>
                    </a:p>
                  </a:txBody>
                  <a:tcPr marL="76200" marR="76200" marT="42333" marB="42333" anchor="ctr"/>
                </a:tc>
                <a:tc>
                  <a:txBody>
                    <a:bodyPr/>
                    <a:lstStyle/>
                    <a:p>
                      <a:pPr algn="l">
                        <a:spcAft>
                          <a:spcPts val="0"/>
                        </a:spcAft>
                      </a:pPr>
                      <a:r>
                        <a:rPr lang="zh-CN" sz="2200" kern="0">
                          <a:effectLst/>
                        </a:rPr>
                        <a:t>遍历</a:t>
                      </a:r>
                      <a:endParaRPr lang="zh-CN" sz="2200" kern="100">
                        <a:effectLst/>
                        <a:latin typeface="Times New Roman"/>
                        <a:ea typeface="宋体"/>
                      </a:endParaRPr>
                    </a:p>
                  </a:txBody>
                  <a:tcPr marL="9525" marR="9525" marT="10583" marB="10583"/>
                </a:tc>
                <a:tc>
                  <a:txBody>
                    <a:bodyPr/>
                    <a:lstStyle/>
                    <a:p>
                      <a:pPr algn="l">
                        <a:spcAft>
                          <a:spcPts val="0"/>
                        </a:spcAft>
                      </a:pPr>
                      <a:r>
                        <a:rPr lang="en-US" sz="2200" kern="0" dirty="0">
                          <a:solidFill>
                            <a:schemeClr val="bg1"/>
                          </a:solidFill>
                          <a:effectLst/>
                        </a:rPr>
                        <a:t>O(n) </a:t>
                      </a:r>
                      <a:endParaRPr lang="zh-CN" sz="2200" kern="100" dirty="0">
                        <a:solidFill>
                          <a:schemeClr val="bg1"/>
                        </a:solidFill>
                        <a:effectLst/>
                        <a:latin typeface="Times New Roman"/>
                        <a:ea typeface="宋体"/>
                      </a:endParaRPr>
                    </a:p>
                  </a:txBody>
                  <a:tcPr marL="76200" marR="76200" marT="42333" marB="42333" anchor="ctr"/>
                </a:tc>
                <a:extLst>
                  <a:ext uri="{0D108BD9-81ED-4DB2-BD59-A6C34878D82A}">
                    <a16:rowId xmlns:a16="http://schemas.microsoft.com/office/drawing/2014/main" val="10005"/>
                  </a:ext>
                </a:extLst>
              </a:tr>
            </a:tbl>
          </a:graphicData>
        </a:graphic>
      </p:graphicFrame>
      <p:sp>
        <p:nvSpPr>
          <p:cNvPr id="5" name="标题 2"/>
          <p:cNvSpPr>
            <a:spLocks noGrp="1"/>
          </p:cNvSpPr>
          <p:nvPr>
            <p:ph type="title"/>
          </p:nvPr>
        </p:nvSpPr>
        <p:spPr/>
        <p:txBody>
          <a:bodyPr>
            <a:normAutofit fontScale="90000"/>
          </a:bodyPr>
          <a:lstStyle/>
          <a:p>
            <a:r>
              <a:rPr lang="en-US" altLang="zh-CN" dirty="0" smtClean="0"/>
              <a:t>Python</a:t>
            </a:r>
            <a:r>
              <a:rPr lang="zh-CN" altLang="en-US" dirty="0" smtClean="0"/>
              <a:t>字典常见</a:t>
            </a:r>
            <a:r>
              <a:rPr lang="zh-CN" altLang="en-US" dirty="0"/>
              <a:t>操作时间复杂度</a:t>
            </a:r>
          </a:p>
        </p:txBody>
      </p:sp>
      <p:sp>
        <p:nvSpPr>
          <p:cNvPr id="6" name="矩形 5"/>
          <p:cNvSpPr/>
          <p:nvPr/>
        </p:nvSpPr>
        <p:spPr>
          <a:xfrm>
            <a:off x="5436096" y="1817385"/>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
        <p:nvSpPr>
          <p:cNvPr id="7" name="矩形 6"/>
          <p:cNvSpPr/>
          <p:nvPr/>
        </p:nvSpPr>
        <p:spPr>
          <a:xfrm>
            <a:off x="5436096" y="2198020"/>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8" name="矩形 7"/>
          <p:cNvSpPr/>
          <p:nvPr/>
        </p:nvSpPr>
        <p:spPr>
          <a:xfrm>
            <a:off x="5437361" y="2617473"/>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9" name="矩形 8"/>
          <p:cNvSpPr/>
          <p:nvPr/>
        </p:nvSpPr>
        <p:spPr>
          <a:xfrm>
            <a:off x="5521187" y="2993645"/>
            <a:ext cx="654346" cy="338554"/>
          </a:xfrm>
          <a:prstGeom prst="rect">
            <a:avLst/>
          </a:prstGeom>
        </p:spPr>
        <p:txBody>
          <a:bodyPr wrap="none">
            <a:spAutoFit/>
          </a:bodyPr>
          <a:lstStyle/>
          <a:p>
            <a:pPr algn="just"/>
            <a:r>
              <a:rPr lang="en-US" altLang="zh-CN" sz="1600" dirty="0" smtClean="0">
                <a:solidFill>
                  <a:srgbClr val="FF0000"/>
                </a:solidFill>
                <a:latin typeface="Arial"/>
                <a:cs typeface="宋体"/>
              </a:rPr>
              <a:t>O(1) </a:t>
            </a:r>
            <a:endParaRPr lang="zh-CN" altLang="zh-CN" sz="2000" dirty="0">
              <a:solidFill>
                <a:srgbClr val="FF0000"/>
              </a:solidFill>
              <a:latin typeface="宋体"/>
              <a:cs typeface="宋体"/>
            </a:endParaRPr>
          </a:p>
        </p:txBody>
      </p:sp>
      <p:sp>
        <p:nvSpPr>
          <p:cNvPr id="10" name="矩形 9"/>
          <p:cNvSpPr/>
          <p:nvPr/>
        </p:nvSpPr>
        <p:spPr>
          <a:xfrm>
            <a:off x="5472086" y="3497571"/>
            <a:ext cx="654346" cy="338554"/>
          </a:xfrm>
          <a:prstGeom prst="rect">
            <a:avLst/>
          </a:prstGeom>
        </p:spPr>
        <p:txBody>
          <a:bodyPr wrap="none">
            <a:spAutoFit/>
          </a:bodyPr>
          <a:lstStyle/>
          <a:p>
            <a:pPr algn="just"/>
            <a:r>
              <a:rPr lang="en-US" altLang="zh-CN" sz="1600" dirty="0">
                <a:solidFill>
                  <a:srgbClr val="FF0000"/>
                </a:solidFill>
                <a:latin typeface="Arial"/>
                <a:cs typeface="宋体"/>
              </a:rPr>
              <a:t>O(n) </a:t>
            </a:r>
            <a:endParaRPr lang="zh-CN" altLang="zh-CN" sz="2000" dirty="0">
              <a:solidFill>
                <a:srgbClr val="FF0000"/>
              </a:solidFill>
              <a:latin typeface="宋体"/>
              <a:cs typeface="宋体"/>
            </a:endParaRPr>
          </a:p>
        </p:txBody>
      </p:sp>
    </p:spTree>
    <p:extLst>
      <p:ext uri="{BB962C8B-B14F-4D97-AF65-F5344CB8AC3E}">
        <p14:creationId xmlns:p14="http://schemas.microsoft.com/office/powerpoint/2010/main" val="2143525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lgn="l"/>
            <a:r>
              <a:rPr lang="zh-CN" altLang="en-US" dirty="0"/>
              <a:t>数据</a:t>
            </a:r>
            <a:r>
              <a:rPr lang="zh-CN" altLang="en-US" dirty="0" smtClean="0"/>
              <a:t>对象</a:t>
            </a:r>
            <a:r>
              <a:rPr lang="en-US" altLang="zh-CN" dirty="0" smtClean="0"/>
              <a:t> (</a:t>
            </a:r>
            <a:r>
              <a:rPr lang="en-US" altLang="zh-CN" dirty="0"/>
              <a:t>Data Object)</a:t>
            </a:r>
            <a:endParaRPr lang="zh-CN" altLang="en-US" dirty="0"/>
          </a:p>
        </p:txBody>
      </p:sp>
      <p:sp>
        <p:nvSpPr>
          <p:cNvPr id="4" name="文本占位符 3"/>
          <p:cNvSpPr>
            <a:spLocks noGrp="1"/>
          </p:cNvSpPr>
          <p:nvPr>
            <p:ph type="body" sz="quarter" idx="10"/>
          </p:nvPr>
        </p:nvSpPr>
        <p:spPr/>
        <p:txBody>
          <a:bodyPr/>
          <a:lstStyle/>
          <a:p>
            <a:pPr>
              <a:buSzPct val="70000"/>
            </a:pPr>
            <a:r>
              <a:rPr lang="zh-CN" altLang="en-US"/>
              <a:t>数据对象是性质相同的数据元素的集合，是数据的一个子集。</a:t>
            </a:r>
            <a:endParaRPr lang="en-US" altLang="zh-CN"/>
          </a:p>
          <a:p>
            <a:pPr>
              <a:lnSpc>
                <a:spcPct val="90000"/>
              </a:lnSpc>
              <a:buSzPct val="70000"/>
            </a:pPr>
            <a:r>
              <a:rPr lang="zh-CN" altLang="en-US"/>
              <a:t>例如，整数的数据对象是集合</a:t>
            </a:r>
            <a:r>
              <a:rPr lang="en-US" altLang="zh-CN"/>
              <a:t>{0, ±1, ±2, …}</a:t>
            </a:r>
            <a:r>
              <a:rPr lang="zh-CN" altLang="en-US"/>
              <a:t>，英文字母的数据对象是集合</a:t>
            </a:r>
            <a:r>
              <a:rPr lang="en-US" altLang="zh-CN"/>
              <a:t>{'a', 'A', 'b', 'B', …}</a:t>
            </a:r>
            <a:r>
              <a:rPr lang="zh-CN" altLang="en-US"/>
              <a:t>。</a:t>
            </a:r>
            <a:endParaRPr lang="en-US" altLang="zh-CN"/>
          </a:p>
          <a:p>
            <a:pPr>
              <a:lnSpc>
                <a:spcPct val="90000"/>
              </a:lnSpc>
              <a:buSzPct val="70000"/>
            </a:pPr>
            <a:r>
              <a:rPr lang="zh-CN" altLang="en-US"/>
              <a:t>在具体应用中，一个数据对象中的元素通常相互之间存在某种</a:t>
            </a:r>
            <a:r>
              <a:rPr lang="zh-CN" altLang="en-US">
                <a:solidFill>
                  <a:srgbClr val="FF0000"/>
                </a:solidFill>
              </a:rPr>
              <a:t>关系</a:t>
            </a:r>
            <a:r>
              <a:rPr lang="zh-CN" altLang="en-US"/>
              <a:t>。</a:t>
            </a:r>
            <a:endParaRPr lang="en-US" altLang="zh-CN"/>
          </a:p>
          <a:p>
            <a:endParaRPr lang="zh-CN" altLang="en-US"/>
          </a:p>
        </p:txBody>
      </p:sp>
    </p:spTree>
    <p:extLst>
      <p:ext uri="{BB962C8B-B14F-4D97-AF65-F5344CB8AC3E}">
        <p14:creationId xmlns:p14="http://schemas.microsoft.com/office/powerpoint/2010/main" val="1309212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sz="quarter" idx="10"/>
          </p:nvPr>
        </p:nvSpPr>
        <p:spPr/>
        <p:txBody>
          <a:bodyPr>
            <a:normAutofit/>
          </a:bodyPr>
          <a:lstStyle/>
          <a:p>
            <a:pPr eaLnBrk="1" hangingPunct="1"/>
            <a:r>
              <a:rPr lang="zh-CN" altLang="en-US" dirty="0" smtClean="0"/>
              <a:t>用 </a:t>
            </a:r>
            <a:r>
              <a:rPr lang="en-US" altLang="zh-CN" dirty="0" smtClean="0"/>
              <a:t>Python </a:t>
            </a:r>
            <a:r>
              <a:rPr lang="zh-CN" altLang="en-US" dirty="0" smtClean="0"/>
              <a:t>等高级语言编程，存在一些“效率陷阱”</a:t>
            </a:r>
          </a:p>
          <a:p>
            <a:pPr lvl="1"/>
            <a:r>
              <a:rPr lang="zh-CN" altLang="en-US"/>
              <a:t>有些看起来很简短的程序，实际上需要很高的时间</a:t>
            </a:r>
            <a:r>
              <a:rPr lang="zh-CN" altLang="en-US" smtClean="0"/>
              <a:t>代价；</a:t>
            </a:r>
            <a:endParaRPr lang="en-US" altLang="zh-CN" smtClean="0"/>
          </a:p>
          <a:p>
            <a:pPr lvl="1"/>
            <a:r>
              <a:rPr lang="zh-CN" altLang="en-US"/>
              <a:t>这样的缺陷会损害软件的可用性，甚至葬送一个</a:t>
            </a:r>
            <a:r>
              <a:rPr lang="zh-CN" altLang="en-US" smtClean="0"/>
              <a:t>软件；</a:t>
            </a:r>
            <a:endParaRPr lang="en-US" altLang="zh-CN" smtClean="0"/>
          </a:p>
          <a:p>
            <a:r>
              <a:rPr lang="zh-CN" altLang="en-US"/>
              <a:t>为了有效使用</a:t>
            </a:r>
            <a:r>
              <a:rPr lang="en-US" altLang="zh-CN"/>
              <a:t>Python</a:t>
            </a:r>
            <a:r>
              <a:rPr lang="zh-CN" altLang="en-US"/>
              <a:t>语言中的各种类型，应深入了解各</a:t>
            </a:r>
            <a:r>
              <a:rPr lang="zh-CN" altLang="en-US">
                <a:solidFill>
                  <a:srgbClr val="FF0000"/>
                </a:solidFill>
              </a:rPr>
              <a:t>内置类型的具体实现方案及其常见操作的</a:t>
            </a:r>
            <a:r>
              <a:rPr lang="zh-CN" altLang="en-US" smtClean="0">
                <a:solidFill>
                  <a:srgbClr val="FF0000"/>
                </a:solidFill>
              </a:rPr>
              <a:t>性能</a:t>
            </a:r>
            <a:r>
              <a:rPr lang="zh-CN" altLang="en-US" smtClean="0"/>
              <a:t>。</a:t>
            </a:r>
            <a:endParaRPr lang="zh-CN" altLang="en-US" dirty="0" smtClean="0"/>
          </a:p>
        </p:txBody>
      </p:sp>
      <p:sp>
        <p:nvSpPr>
          <p:cNvPr id="53250" name="Rectangle 2"/>
          <p:cNvSpPr>
            <a:spLocks noGrp="1" noChangeArrowheads="1"/>
          </p:cNvSpPr>
          <p:nvPr>
            <p:ph type="title"/>
          </p:nvPr>
        </p:nvSpPr>
        <p:spPr/>
        <p:txBody>
          <a:bodyPr>
            <a:normAutofit fontScale="90000"/>
          </a:bodyPr>
          <a:lstStyle/>
          <a:p>
            <a:r>
              <a:rPr lang="zh-CN" altLang="en-US" smtClean="0"/>
              <a:t>效率陷阱</a:t>
            </a:r>
          </a:p>
        </p:txBody>
      </p:sp>
    </p:spTree>
    <p:extLst>
      <p:ext uri="{BB962C8B-B14F-4D97-AF65-F5344CB8AC3E}">
        <p14:creationId xmlns:p14="http://schemas.microsoft.com/office/powerpoint/2010/main" val="3730241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251">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251">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32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常见的时间复杂度</a:t>
            </a:r>
            <a:endParaRPr lang="zh-CN" altLang="en-US" dirty="0"/>
          </a:p>
        </p:txBody>
      </p:sp>
    </p:spTree>
    <p:extLst>
      <p:ext uri="{BB962C8B-B14F-4D97-AF65-F5344CB8AC3E}">
        <p14:creationId xmlns:p14="http://schemas.microsoft.com/office/powerpoint/2010/main" val="31092139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文本占位符 2"/>
              <p:cNvSpPr>
                <a:spLocks noGrp="1"/>
              </p:cNvSpPr>
              <p:nvPr>
                <p:ph type="body" sz="quarter" idx="10"/>
              </p:nvPr>
            </p:nvSpPr>
            <p:spPr/>
            <p:txBody>
              <a:bodyPr>
                <a:normAutofit fontScale="92500"/>
              </a:bodyPr>
              <a:lstStyle/>
              <a:p>
                <a:pPr algn="l"/>
                <a:r>
                  <a:rPr lang="zh-CN" altLang="zh-CN" smtClean="0"/>
                  <a:t>（</a:t>
                </a:r>
                <a:r>
                  <a:rPr lang="en-US" altLang="zh-CN" smtClean="0"/>
                  <a:t>1</a:t>
                </a:r>
                <a:r>
                  <a:rPr lang="zh-CN" altLang="zh-CN"/>
                  <a:t>）常量阶：</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(1)</m:t>
                    </m:r>
                  </m:oMath>
                </a14:m>
                <a:r>
                  <a:rPr lang="zh-CN" altLang="zh-CN"/>
                  <a:t>；</a:t>
                </a:r>
              </a:p>
              <a:p>
                <a:pPr algn="l"/>
                <a:r>
                  <a:rPr lang="zh-CN" altLang="zh-CN"/>
                  <a:t>（</a:t>
                </a:r>
                <a:r>
                  <a:rPr lang="en-US" altLang="zh-CN"/>
                  <a:t>2</a:t>
                </a:r>
                <a:r>
                  <a:rPr lang="zh-CN" altLang="zh-CN"/>
                  <a:t>）对数阶：</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log</m:t>
                        </m:r>
                      </m:e>
                      <m:sub>
                        <m:r>
                          <m:rPr>
                            <m:sty m:val="p"/>
                          </m:rPr>
                          <a:rPr lang="en-US" altLang="zh-CN">
                            <a:latin typeface="Cambria Math" panose="02040503050406030204" pitchFamily="18" charset="0"/>
                          </a:rPr>
                          <m:t>m</m:t>
                        </m:r>
                      </m:sub>
                    </m:sSub>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 ，其中</a:t>
                </a:r>
                <a:r>
                  <a:rPr lang="en-US" altLang="zh-CN"/>
                  <a:t>m</a:t>
                </a:r>
                <a:r>
                  <a:rPr lang="zh-CN" altLang="zh-CN" smtClean="0"/>
                  <a:t>为</a:t>
                </a:r>
                <a:r>
                  <a:rPr lang="zh-CN" altLang="en-US" smtClean="0"/>
                  <a:t>大于</a:t>
                </a:r>
                <a:r>
                  <a:rPr lang="en-US" altLang="zh-CN" smtClean="0"/>
                  <a:t>1</a:t>
                </a:r>
                <a:r>
                  <a:rPr lang="zh-CN" altLang="en-US" smtClean="0"/>
                  <a:t>的正</a:t>
                </a:r>
                <a:r>
                  <a:rPr lang="zh-CN" altLang="zh-CN" smtClean="0"/>
                  <a:t>常数</a:t>
                </a:r>
                <a:r>
                  <a:rPr lang="zh-CN" altLang="zh-CN"/>
                  <a:t>；</a:t>
                </a:r>
              </a:p>
              <a:p>
                <a:pPr algn="l"/>
                <a:r>
                  <a:rPr lang="zh-CN" altLang="zh-CN"/>
                  <a:t>（</a:t>
                </a:r>
                <a:r>
                  <a:rPr lang="en-US" altLang="zh-CN"/>
                  <a:t>3</a:t>
                </a:r>
                <a:r>
                  <a:rPr lang="zh-CN" altLang="zh-CN"/>
                  <a:t>）线性阶：</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a:t>
                </a:r>
              </a:p>
              <a:p>
                <a:pPr algn="l"/>
                <a:r>
                  <a:rPr lang="zh-CN" altLang="zh-CN"/>
                  <a:t>（</a:t>
                </a:r>
                <a:r>
                  <a:rPr lang="en-US" altLang="zh-CN"/>
                  <a:t>4</a:t>
                </a:r>
                <a:r>
                  <a:rPr lang="zh-CN" altLang="zh-CN"/>
                  <a:t>）线性对数阶：</a:t>
                </a:r>
                <a14:m>
                  <m:oMath xmlns:m="http://schemas.openxmlformats.org/officeDocument/2006/math">
                    <m:sSub>
                      <m:sSubPr>
                        <m:ctrlPr>
                          <a:rPr lang="zh-CN" altLang="zh-CN" i="1">
                            <a:latin typeface="Cambria Math" panose="02040503050406030204" pitchFamily="18" charset="0"/>
                          </a:rPr>
                        </m:ctrlPr>
                      </m:sSubPr>
                      <m:e>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nlog</m:t>
                        </m:r>
                      </m:e>
                      <m:sub>
                        <m:r>
                          <a:rPr lang="en-US" altLang="zh-CN" i="1">
                            <a:latin typeface="Cambria Math" panose="02040503050406030204" pitchFamily="18" charset="0"/>
                          </a:rPr>
                          <m:t>𝑚</m:t>
                        </m:r>
                      </m:sub>
                    </m:sSub>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a:t>
                </a:r>
              </a:p>
              <a:p>
                <a:pPr algn="l"/>
                <a:r>
                  <a:rPr lang="zh-CN" altLang="zh-CN"/>
                  <a:t>（</a:t>
                </a:r>
                <a:r>
                  <a:rPr lang="en-US" altLang="zh-CN"/>
                  <a:t>5</a:t>
                </a:r>
                <a:r>
                  <a:rPr lang="zh-CN" altLang="zh-CN"/>
                  <a:t>）多项式阶：</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n</m:t>
                        </m:r>
                      </m:e>
                      <m:sup>
                        <m:r>
                          <m:rPr>
                            <m:sty m:val="p"/>
                          </m:rPr>
                          <a:rPr lang="en-US" altLang="zh-CN">
                            <a:latin typeface="Cambria Math" panose="02040503050406030204" pitchFamily="18" charset="0"/>
                          </a:rPr>
                          <m:t>m</m:t>
                        </m:r>
                      </m:sup>
                    </m:sSup>
                    <m:r>
                      <a:rPr lang="en-US" altLang="zh-CN">
                        <a:latin typeface="Cambria Math" panose="02040503050406030204" pitchFamily="18" charset="0"/>
                      </a:rPr>
                      <m:t>)</m:t>
                    </m:r>
                  </m:oMath>
                </a14:m>
                <a:r>
                  <a:rPr lang="zh-CN" altLang="zh-CN"/>
                  <a:t>，其中</a:t>
                </a:r>
                <a:r>
                  <a:rPr lang="en-US" altLang="zh-CN"/>
                  <a:t>m</a:t>
                </a:r>
                <a:r>
                  <a:rPr lang="zh-CN" altLang="zh-CN"/>
                  <a:t>为常数，如</a:t>
                </a:r>
                <a14:m>
                  <m:oMath xmlns:m="http://schemas.openxmlformats.org/officeDocument/2006/math">
                    <m:r>
                      <m:rPr>
                        <m:sty m:val="p"/>
                      </m:rPr>
                      <a:rPr lang="en-US" altLang="zh-CN">
                        <a:latin typeface="Cambria Math" panose="02040503050406030204" pitchFamily="18" charset="0"/>
                      </a:rPr>
                      <m:t>O</m:t>
                    </m:r>
                    <m:d>
                      <m:dPr>
                        <m:ctrlPr>
                          <a:rPr lang="zh-CN" altLang="zh-CN" i="1">
                            <a:latin typeface="Cambria Math" panose="02040503050406030204" pitchFamily="18" charset="0"/>
                          </a:rPr>
                        </m:ctrlPr>
                      </m:dPr>
                      <m:e>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n</m:t>
                            </m:r>
                          </m:e>
                          <m:sup>
                            <m:r>
                              <a:rPr lang="en-US" altLang="zh-CN">
                                <a:latin typeface="Cambria Math" panose="02040503050406030204" pitchFamily="18" charset="0"/>
                              </a:rPr>
                              <m:t>2</m:t>
                            </m:r>
                          </m:sup>
                        </m:sSup>
                      </m:e>
                    </m:d>
                    <m:r>
                      <a:rPr lang="zh-CN" altLang="zh-CN">
                        <a:latin typeface="Cambria Math" panose="02040503050406030204" pitchFamily="18" charset="0"/>
                      </a:rPr>
                      <m:t>、</m:t>
                    </m:r>
                    <m:r>
                      <m:rPr>
                        <m:sty m:val="p"/>
                      </m:rPr>
                      <a:rPr lang="en-US" altLang="zh-CN">
                        <a:latin typeface="Cambria Math" panose="02040503050406030204" pitchFamily="18" charset="0"/>
                      </a:rPr>
                      <m:t>O</m:t>
                    </m:r>
                    <m:r>
                      <a:rPr lang="en-US" altLang="zh-CN">
                        <a:latin typeface="Cambria Math" panose="02040503050406030204" pitchFamily="18" charset="0"/>
                      </a:rPr>
                      <m:t>(</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n</m:t>
                        </m:r>
                      </m:e>
                      <m:sup>
                        <m:r>
                          <a:rPr lang="en-US" altLang="zh-CN">
                            <a:latin typeface="Cambria Math" panose="02040503050406030204" pitchFamily="18" charset="0"/>
                          </a:rPr>
                          <m:t>3</m:t>
                        </m:r>
                      </m:sup>
                    </m:sSup>
                    <m:r>
                      <a:rPr lang="en-US" altLang="zh-CN">
                        <a:latin typeface="Cambria Math" panose="02040503050406030204" pitchFamily="18" charset="0"/>
                      </a:rPr>
                      <m:t>)</m:t>
                    </m:r>
                  </m:oMath>
                </a14:m>
                <a:r>
                  <a:rPr lang="zh-CN" altLang="zh-CN"/>
                  <a:t>等；</a:t>
                </a:r>
              </a:p>
              <a:p>
                <a:pPr algn="l"/>
                <a:r>
                  <a:rPr lang="zh-CN" altLang="zh-CN"/>
                  <a:t>（</a:t>
                </a:r>
                <a:r>
                  <a:rPr lang="en-US" altLang="zh-CN"/>
                  <a:t>6</a:t>
                </a:r>
                <a:r>
                  <a:rPr lang="zh-CN" altLang="zh-CN"/>
                  <a:t>）指数阶：</a:t>
                </a:r>
                <a14:m>
                  <m:oMath xmlns:m="http://schemas.openxmlformats.org/officeDocument/2006/math">
                    <m:r>
                      <m:rPr>
                        <m:sty m:val="p"/>
                      </m:rPr>
                      <a:rPr lang="en-US" altLang="zh-CN">
                        <a:latin typeface="Cambria Math" panose="02040503050406030204" pitchFamily="18" charset="0"/>
                      </a:rPr>
                      <m:t>O</m:t>
                    </m:r>
                    <m:r>
                      <a:rPr lang="en-US" altLang="zh-CN">
                        <a:latin typeface="Cambria Math" panose="02040503050406030204" pitchFamily="18" charset="0"/>
                      </a:rPr>
                      <m:t>(</m:t>
                    </m:r>
                    <m:sSup>
                      <m:sSupPr>
                        <m:ctrlPr>
                          <a:rPr lang="zh-CN" altLang="zh-CN" i="1">
                            <a:latin typeface="Cambria Math" panose="02040503050406030204" pitchFamily="18" charset="0"/>
                          </a:rPr>
                        </m:ctrlPr>
                      </m:sSupPr>
                      <m:e>
                        <m:r>
                          <m:rPr>
                            <m:sty m:val="p"/>
                          </m:rPr>
                          <a:rPr lang="en-US" altLang="zh-CN">
                            <a:latin typeface="Cambria Math" panose="02040503050406030204" pitchFamily="18" charset="0"/>
                          </a:rPr>
                          <m:t>m</m:t>
                        </m:r>
                      </m:e>
                      <m:sup>
                        <m:r>
                          <m:rPr>
                            <m:sty m:val="p"/>
                          </m:rPr>
                          <a:rPr lang="en-US" altLang="zh-CN">
                            <a:latin typeface="Cambria Math" panose="02040503050406030204" pitchFamily="18" charset="0"/>
                          </a:rPr>
                          <m:t>n</m:t>
                        </m:r>
                      </m:sup>
                    </m:sSup>
                    <m:r>
                      <a:rPr lang="en-US" altLang="zh-CN">
                        <a:latin typeface="Cambria Math" panose="02040503050406030204" pitchFamily="18" charset="0"/>
                      </a:rPr>
                      <m:t>)</m:t>
                    </m:r>
                  </m:oMath>
                </a14:m>
                <a:r>
                  <a:rPr lang="zh-CN" altLang="zh-CN"/>
                  <a:t>，其中</a:t>
                </a:r>
                <a:r>
                  <a:rPr lang="en-US" altLang="zh-CN"/>
                  <a:t>m</a:t>
                </a:r>
                <a:r>
                  <a:rPr lang="zh-CN" altLang="zh-CN"/>
                  <a:t>为常数</a:t>
                </a:r>
                <a:r>
                  <a:rPr lang="zh-CN" altLang="zh-CN" smtClean="0"/>
                  <a:t>，</a:t>
                </a:r>
                <a:endParaRPr lang="en-US" altLang="zh-CN" smtClean="0"/>
              </a:p>
              <a:p>
                <a:pPr marL="0" indent="0" algn="l">
                  <a:buNone/>
                </a:pPr>
                <a:r>
                  <a:rPr lang="en-US" altLang="zh-CN"/>
                  <a:t> </a:t>
                </a:r>
                <a:r>
                  <a:rPr lang="en-US" altLang="zh-CN" smtClean="0"/>
                  <a:t>                                  </a:t>
                </a:r>
                <a:r>
                  <a:rPr lang="zh-CN" altLang="zh-CN" smtClean="0"/>
                  <a:t>如</a:t>
                </a:r>
                <a14:m>
                  <m:oMath xmlns:m="http://schemas.openxmlformats.org/officeDocument/2006/math">
                    <m:r>
                      <m:rPr>
                        <m:sty m:val="p"/>
                      </m:rPr>
                      <a:rPr lang="en-US" altLang="zh-CN">
                        <a:latin typeface="Cambria Math" panose="02040503050406030204" pitchFamily="18" charset="0"/>
                      </a:rPr>
                      <m:t>O</m:t>
                    </m:r>
                    <m:d>
                      <m:dPr>
                        <m:ctrlPr>
                          <a:rPr lang="zh-CN" altLang="zh-CN" i="1">
                            <a:latin typeface="Cambria Math" panose="02040503050406030204" pitchFamily="18" charset="0"/>
                          </a:rPr>
                        </m:ctrlPr>
                      </m:dPr>
                      <m:e>
                        <m:sSup>
                          <m:sSupPr>
                            <m:ctrlPr>
                              <a:rPr lang="zh-CN" altLang="zh-CN" i="1">
                                <a:latin typeface="Cambria Math" panose="02040503050406030204" pitchFamily="18" charset="0"/>
                              </a:rPr>
                            </m:ctrlPr>
                          </m:sSupPr>
                          <m:e>
                            <m:r>
                              <a:rPr lang="en-US" altLang="zh-CN">
                                <a:latin typeface="Cambria Math" panose="02040503050406030204" pitchFamily="18" charset="0"/>
                              </a:rPr>
                              <m:t>2</m:t>
                            </m:r>
                          </m:e>
                          <m:sup>
                            <m:r>
                              <m:rPr>
                                <m:sty m:val="p"/>
                              </m:rPr>
                              <a:rPr lang="en-US" altLang="zh-CN">
                                <a:latin typeface="Cambria Math" panose="02040503050406030204" pitchFamily="18" charset="0"/>
                              </a:rPr>
                              <m:t>n</m:t>
                            </m:r>
                          </m:sup>
                        </m:sSup>
                      </m:e>
                    </m:d>
                    <m:r>
                      <a:rPr lang="zh-CN" altLang="zh-CN">
                        <a:latin typeface="Cambria Math" panose="02040503050406030204" pitchFamily="18" charset="0"/>
                      </a:rPr>
                      <m:t>、</m:t>
                    </m:r>
                    <m:r>
                      <m:rPr>
                        <m:sty m:val="p"/>
                      </m:rPr>
                      <a:rPr lang="en-US" altLang="zh-CN">
                        <a:latin typeface="Cambria Math" panose="02040503050406030204" pitchFamily="18" charset="0"/>
                      </a:rPr>
                      <m:t>O</m:t>
                    </m:r>
                    <m:d>
                      <m:dPr>
                        <m:ctrlPr>
                          <a:rPr lang="zh-CN" altLang="zh-CN" i="1">
                            <a:latin typeface="Cambria Math" panose="02040503050406030204" pitchFamily="18" charset="0"/>
                          </a:rPr>
                        </m:ctrlPr>
                      </m:dPr>
                      <m:e>
                        <m:sSup>
                          <m:sSupPr>
                            <m:ctrlPr>
                              <a:rPr lang="zh-CN" altLang="zh-CN" i="1">
                                <a:latin typeface="Cambria Math" panose="02040503050406030204" pitchFamily="18" charset="0"/>
                              </a:rPr>
                            </m:ctrlPr>
                          </m:sSupPr>
                          <m:e>
                            <m:r>
                              <a:rPr lang="en-US" altLang="zh-CN">
                                <a:latin typeface="Cambria Math" panose="02040503050406030204" pitchFamily="18" charset="0"/>
                              </a:rPr>
                              <m:t>3</m:t>
                            </m:r>
                          </m:e>
                          <m:sup>
                            <m:r>
                              <m:rPr>
                                <m:sty m:val="p"/>
                              </m:rPr>
                              <a:rPr lang="en-US" altLang="zh-CN">
                                <a:latin typeface="Cambria Math" panose="02040503050406030204" pitchFamily="18" charset="0"/>
                              </a:rPr>
                              <m:t>n</m:t>
                            </m:r>
                          </m:sup>
                        </m:sSup>
                      </m:e>
                    </m:d>
                    <m:r>
                      <a:rPr lang="zh-CN" altLang="zh-CN">
                        <a:latin typeface="Cambria Math" panose="02040503050406030204" pitchFamily="18" charset="0"/>
                      </a:rPr>
                      <m:t>、</m:t>
                    </m:r>
                    <m:r>
                      <m:rPr>
                        <m:sty m:val="p"/>
                      </m:rPr>
                      <a:rPr lang="en-US" altLang="zh-CN">
                        <a:latin typeface="Cambria Math" panose="02040503050406030204" pitchFamily="18" charset="0"/>
                      </a:rPr>
                      <m:t>O</m:t>
                    </m:r>
                    <m:r>
                      <a:rPr lang="en-US" altLang="zh-CN">
                        <a:latin typeface="Cambria Math" panose="02040503050406030204" pitchFamily="18" charset="0"/>
                      </a:rPr>
                      <m:t>(</m:t>
                    </m:r>
                    <m:r>
                      <m:rPr>
                        <m:sty m:val="p"/>
                      </m:rPr>
                      <a:rPr lang="en-US" altLang="zh-CN">
                        <a:latin typeface="Cambria Math" panose="02040503050406030204" pitchFamily="18" charset="0"/>
                      </a:rPr>
                      <m:t>n</m:t>
                    </m:r>
                    <m:r>
                      <a:rPr lang="en-US" altLang="zh-CN">
                        <a:latin typeface="Cambria Math" panose="02040503050406030204" pitchFamily="18" charset="0"/>
                      </a:rPr>
                      <m:t>!)</m:t>
                    </m:r>
                  </m:oMath>
                </a14:m>
                <a:r>
                  <a:rPr lang="zh-CN" altLang="zh-CN"/>
                  <a:t>等。</a:t>
                </a:r>
              </a:p>
              <a:p>
                <a:endParaRPr lang="zh-CN" altLang="en-US"/>
              </a:p>
            </p:txBody>
          </p:sp>
        </mc:Choice>
        <mc:Fallback xmlns="">
          <p:sp>
            <p:nvSpPr>
              <p:cNvPr id="3" name="文本占位符 2"/>
              <p:cNvSpPr>
                <a:spLocks noGrp="1" noRot="1" noChangeAspect="1" noMove="1" noResize="1" noEditPoints="1" noAdjustHandles="1" noChangeArrowheads="1" noChangeShapeType="1" noTextEdit="1"/>
              </p:cNvSpPr>
              <p:nvPr>
                <p:ph type="body" sz="quarter" idx="10"/>
              </p:nvPr>
            </p:nvSpPr>
            <p:spPr>
              <a:blipFill>
                <a:blip r:embed="rId2"/>
                <a:stretch>
                  <a:fillRect l="-681" t="-901"/>
                </a:stretch>
              </a:blipFill>
            </p:spPr>
            <p:txBody>
              <a:bodyPr/>
              <a:lstStyle/>
              <a:p>
                <a:r>
                  <a:rPr lang="zh-CN" altLang="en-US">
                    <a:noFill/>
                  </a:rPr>
                  <a:t> </a:t>
                </a:r>
              </a:p>
            </p:txBody>
          </p:sp>
        </mc:Fallback>
      </mc:AlternateContent>
      <p:sp>
        <p:nvSpPr>
          <p:cNvPr id="2" name="标题 1"/>
          <p:cNvSpPr>
            <a:spLocks noGrp="1"/>
          </p:cNvSpPr>
          <p:nvPr>
            <p:ph type="title"/>
          </p:nvPr>
        </p:nvSpPr>
        <p:spPr/>
        <p:txBody>
          <a:bodyPr>
            <a:normAutofit fontScale="90000"/>
          </a:bodyPr>
          <a:lstStyle/>
          <a:p>
            <a:r>
              <a:rPr lang="zh-CN" altLang="en-US"/>
              <a:t>常见的时间复杂度</a:t>
            </a:r>
            <a:endParaRPr lang="zh-CN" altLang="en-US" dirty="0"/>
          </a:p>
        </p:txBody>
      </p:sp>
    </p:spTree>
    <p:extLst>
      <p:ext uri="{BB962C8B-B14F-4D97-AF65-F5344CB8AC3E}">
        <p14:creationId xmlns:p14="http://schemas.microsoft.com/office/powerpoint/2010/main" val="4795710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type="body" sz="quarter" idx="10"/>
          </p:nvPr>
        </p:nvSpPr>
        <p:spPr/>
        <p:txBody>
          <a:bodyPr>
            <a:normAutofit/>
          </a:bodyPr>
          <a:lstStyle/>
          <a:p>
            <a:pPr eaLnBrk="1" hangingPunct="1"/>
            <a:r>
              <a:rPr lang="zh-CN" altLang="en-US" dirty="0" smtClean="0"/>
              <a:t>例：设解决某具体问题的关键操作每秒做 10000次，</a:t>
            </a:r>
            <a:r>
              <a:rPr lang="zh-CN" altLang="en-US" dirty="0"/>
              <a:t>问题</a:t>
            </a:r>
            <a:r>
              <a:rPr lang="zh-CN" altLang="en-US" dirty="0" smtClean="0"/>
              <a:t>规模</a:t>
            </a:r>
            <a:r>
              <a:rPr lang="en-US" altLang="zh-CN" dirty="0" smtClean="0"/>
              <a:t>n</a:t>
            </a:r>
            <a:r>
              <a:rPr lang="zh-CN" altLang="en-US" dirty="0"/>
              <a:t>为</a:t>
            </a:r>
            <a:r>
              <a:rPr lang="zh-CN" altLang="en-US" dirty="0" smtClean="0"/>
              <a:t> 100</a:t>
            </a:r>
          </a:p>
          <a:p>
            <a:pPr lvl="1" eaLnBrk="1" hangingPunct="1"/>
            <a:r>
              <a:rPr lang="en-US" altLang="zh-CN" dirty="0" smtClean="0"/>
              <a:t>O(n) </a:t>
            </a:r>
            <a:r>
              <a:rPr lang="zh-CN" altLang="en-US" dirty="0" smtClean="0"/>
              <a:t>的算法，所需时间可忽略不计（1/100秒）</a:t>
            </a:r>
          </a:p>
          <a:p>
            <a:pPr lvl="1" eaLnBrk="1" hangingPunct="1"/>
            <a:r>
              <a:rPr lang="en-US" altLang="zh-CN" dirty="0" smtClean="0"/>
              <a:t>O(n</a:t>
            </a:r>
            <a:r>
              <a:rPr lang="en-US" altLang="zh-CN" baseline="30000" dirty="0" smtClean="0"/>
              <a:t>3</a:t>
            </a:r>
            <a:r>
              <a:rPr lang="en-US" altLang="zh-CN" dirty="0" smtClean="0"/>
              <a:t>) </a:t>
            </a:r>
            <a:r>
              <a:rPr lang="zh-CN" altLang="en-US" dirty="0" smtClean="0"/>
              <a:t>的算法，所需时间是分钟的量级</a:t>
            </a:r>
          </a:p>
          <a:p>
            <a:pPr lvl="1" eaLnBrk="1" hangingPunct="1"/>
            <a:r>
              <a:rPr lang="en-US" altLang="zh-CN" dirty="0" smtClean="0"/>
              <a:t>O(2</a:t>
            </a:r>
            <a:r>
              <a:rPr lang="en-US" altLang="zh-CN" baseline="30000" dirty="0" smtClean="0"/>
              <a:t>n</a:t>
            </a:r>
            <a:r>
              <a:rPr lang="en-US" altLang="zh-CN" dirty="0" smtClean="0"/>
              <a:t>) </a:t>
            </a:r>
            <a:r>
              <a:rPr lang="zh-CN" altLang="en-US" dirty="0" smtClean="0"/>
              <a:t>的算法，所需时间是 4.0*10</a:t>
            </a:r>
            <a:r>
              <a:rPr lang="zh-CN" altLang="en-US" baseline="30000" dirty="0" smtClean="0"/>
              <a:t>18</a:t>
            </a:r>
            <a:r>
              <a:rPr lang="zh-CN" altLang="en-US" dirty="0" smtClean="0"/>
              <a:t> 年的量级。</a:t>
            </a:r>
            <a:endParaRPr lang="en-US" altLang="zh-CN" dirty="0" smtClean="0"/>
          </a:p>
          <a:p>
            <a:pPr marL="457200" lvl="1" indent="0" eaLnBrk="1" hangingPunct="1">
              <a:buNone/>
            </a:pPr>
            <a:r>
              <a:rPr lang="zh-CN" altLang="en-US" dirty="0" smtClean="0">
                <a:solidFill>
                  <a:srgbClr val="FF0000"/>
                </a:solidFill>
              </a:rPr>
              <a:t>（迄今为之的宇宙寿命估计为 10</a:t>
            </a:r>
            <a:r>
              <a:rPr lang="zh-CN" altLang="en-US" baseline="30000" dirty="0" smtClean="0">
                <a:solidFill>
                  <a:srgbClr val="FF0000"/>
                </a:solidFill>
              </a:rPr>
              <a:t>10</a:t>
            </a:r>
            <a:r>
              <a:rPr lang="zh-CN" altLang="en-US" dirty="0" smtClean="0">
                <a:solidFill>
                  <a:srgbClr val="FF0000"/>
                </a:solidFill>
              </a:rPr>
              <a:t> 年的量级）</a:t>
            </a:r>
            <a:endParaRPr lang="en-US" altLang="zh-CN" dirty="0" smtClean="0">
              <a:solidFill>
                <a:srgbClr val="FF0000"/>
              </a:solidFill>
            </a:endParaRPr>
          </a:p>
        </p:txBody>
      </p:sp>
      <p:sp>
        <p:nvSpPr>
          <p:cNvPr id="44034" name="Rectangle 2"/>
          <p:cNvSpPr>
            <a:spLocks noGrp="1" noChangeArrowheads="1"/>
          </p:cNvSpPr>
          <p:nvPr>
            <p:ph type="title"/>
          </p:nvPr>
        </p:nvSpPr>
        <p:spPr/>
        <p:txBody>
          <a:bodyPr>
            <a:normAutofit fontScale="90000"/>
          </a:bodyPr>
          <a:lstStyle/>
          <a:p>
            <a:r>
              <a:rPr lang="zh-CN" altLang="en-US" dirty="0" smtClean="0"/>
              <a:t>算法的</a:t>
            </a:r>
            <a:r>
              <a:rPr lang="zh-CN" altLang="en-US" dirty="0"/>
              <a:t>时间复杂</a:t>
            </a:r>
            <a:r>
              <a:rPr lang="zh-CN" altLang="en-US" dirty="0" smtClean="0"/>
              <a:t>度比较</a:t>
            </a:r>
          </a:p>
        </p:txBody>
      </p:sp>
    </p:spTree>
    <p:extLst>
      <p:ext uri="{BB962C8B-B14F-4D97-AF65-F5344CB8AC3E}">
        <p14:creationId xmlns:p14="http://schemas.microsoft.com/office/powerpoint/2010/main" val="3445163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035">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03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35765" y="265212"/>
            <a:ext cx="3455988" cy="952500"/>
          </a:xfrm>
          <a:prstGeom prst="rect">
            <a:avLst/>
          </a:prstGeom>
        </p:spPr>
        <p:txBody>
          <a:bodyPr>
            <a:noAutofit/>
          </a:bodyPr>
          <a:lstStyle/>
          <a:p>
            <a:r>
              <a:rPr lang="zh-CN" altLang="en-US" sz="2800" dirty="0" smtClean="0"/>
              <a:t>时间复杂度排序</a:t>
            </a:r>
          </a:p>
        </p:txBody>
      </p:sp>
      <p:sp>
        <p:nvSpPr>
          <p:cNvPr id="41987" name="Rectangle 3"/>
          <p:cNvSpPr>
            <a:spLocks noGrp="1" noChangeArrowheads="1"/>
          </p:cNvSpPr>
          <p:nvPr>
            <p:ph sz="quarter" idx="4294967295"/>
          </p:nvPr>
        </p:nvSpPr>
        <p:spPr>
          <a:xfrm>
            <a:off x="143508" y="1407651"/>
            <a:ext cx="3672408" cy="2541587"/>
          </a:xfrm>
          <a:solidFill>
            <a:schemeClr val="bg1"/>
          </a:solidFill>
          <a:ln>
            <a:solidFill>
              <a:srgbClr val="0070C0"/>
            </a:solidFill>
          </a:ln>
        </p:spPr>
        <p:txBody>
          <a:bodyPr>
            <a:normAutofit fontScale="92500" lnSpcReduction="20000"/>
          </a:bodyPr>
          <a:lstStyle/>
          <a:p>
            <a:pPr>
              <a:buNone/>
            </a:pPr>
            <a:r>
              <a:rPr lang="en-US" altLang="zh-CN" sz="2400" dirty="0" smtClean="0">
                <a:solidFill>
                  <a:srgbClr val="000000"/>
                </a:solidFill>
              </a:rPr>
              <a:t>O(1)	</a:t>
            </a:r>
            <a:r>
              <a:rPr lang="en-US" altLang="zh-CN" sz="2400" smtClean="0">
                <a:solidFill>
                  <a:srgbClr val="000000"/>
                </a:solidFill>
              </a:rPr>
              <a:t>	</a:t>
            </a:r>
            <a:r>
              <a:rPr lang="zh-CN" altLang="en-US" sz="2400" smtClean="0">
                <a:solidFill>
                  <a:srgbClr val="000000"/>
                </a:solidFill>
              </a:rPr>
              <a:t>常数</a:t>
            </a:r>
            <a:r>
              <a:rPr lang="zh-CN" altLang="en-US" sz="2400">
                <a:solidFill>
                  <a:srgbClr val="000000"/>
                </a:solidFill>
              </a:rPr>
              <a:t>阶</a:t>
            </a:r>
            <a:endParaRPr lang="en-US" altLang="zh-CN" sz="2400" dirty="0" smtClean="0">
              <a:solidFill>
                <a:srgbClr val="000000"/>
              </a:solidFill>
            </a:endParaRPr>
          </a:p>
          <a:p>
            <a:pPr>
              <a:buNone/>
            </a:pPr>
            <a:r>
              <a:rPr lang="en-US" altLang="zh-CN" sz="2400" smtClean="0">
                <a:solidFill>
                  <a:srgbClr val="000000"/>
                </a:solidFill>
              </a:rPr>
              <a:t>O(log</a:t>
            </a:r>
            <a:r>
              <a:rPr lang="en-US" altLang="zh-CN" sz="2400" baseline="-25000" smtClean="0">
                <a:solidFill>
                  <a:srgbClr val="000000"/>
                </a:solidFill>
              </a:rPr>
              <a:t>2</a:t>
            </a:r>
            <a:r>
              <a:rPr lang="en-US" altLang="zh-CN" sz="2400" smtClean="0">
                <a:solidFill>
                  <a:srgbClr val="000000"/>
                </a:solidFill>
              </a:rPr>
              <a:t>n</a:t>
            </a:r>
            <a:r>
              <a:rPr lang="en-US" altLang="zh-CN" sz="2400" dirty="0" smtClean="0">
                <a:solidFill>
                  <a:srgbClr val="000000"/>
                </a:solidFill>
              </a:rPr>
              <a:t>)</a:t>
            </a:r>
            <a:r>
              <a:rPr lang="en-US" altLang="zh-CN" sz="2400" smtClean="0">
                <a:solidFill>
                  <a:srgbClr val="000000"/>
                </a:solidFill>
              </a:rPr>
              <a:t>	</a:t>
            </a:r>
            <a:r>
              <a:rPr lang="zh-CN" altLang="en-US" sz="2400">
                <a:solidFill>
                  <a:srgbClr val="000000"/>
                </a:solidFill>
              </a:rPr>
              <a:t>对数阶</a:t>
            </a:r>
            <a:endParaRPr lang="en-US" altLang="zh-CN" sz="2400" dirty="0" smtClean="0">
              <a:solidFill>
                <a:srgbClr val="000000"/>
              </a:solidFill>
            </a:endParaRPr>
          </a:p>
          <a:p>
            <a:pPr>
              <a:buNone/>
            </a:pPr>
            <a:r>
              <a:rPr lang="en-US" altLang="zh-CN" sz="2400" dirty="0" smtClean="0">
                <a:solidFill>
                  <a:srgbClr val="000000"/>
                </a:solidFill>
              </a:rPr>
              <a:t>O(n)	</a:t>
            </a:r>
            <a:r>
              <a:rPr lang="en-US" altLang="zh-CN" sz="2400" smtClean="0">
                <a:solidFill>
                  <a:srgbClr val="000000"/>
                </a:solidFill>
              </a:rPr>
              <a:t>	</a:t>
            </a:r>
            <a:r>
              <a:rPr lang="zh-CN" altLang="en-US" sz="2400">
                <a:solidFill>
                  <a:srgbClr val="000000"/>
                </a:solidFill>
              </a:rPr>
              <a:t>线性阶</a:t>
            </a:r>
            <a:endParaRPr lang="en-US" altLang="zh-CN" sz="2400" dirty="0" smtClean="0">
              <a:solidFill>
                <a:srgbClr val="000000"/>
              </a:solidFill>
            </a:endParaRPr>
          </a:p>
          <a:p>
            <a:pPr>
              <a:buNone/>
            </a:pPr>
            <a:r>
              <a:rPr lang="en-US" altLang="zh-CN" sz="2400" smtClean="0">
                <a:solidFill>
                  <a:srgbClr val="000000"/>
                </a:solidFill>
              </a:rPr>
              <a:t>O(nlog</a:t>
            </a:r>
            <a:r>
              <a:rPr lang="en-US" altLang="zh-CN" sz="2400" baseline="-25000" smtClean="0">
                <a:solidFill>
                  <a:srgbClr val="000000"/>
                </a:solidFill>
              </a:rPr>
              <a:t>2</a:t>
            </a:r>
            <a:r>
              <a:rPr lang="en-US" altLang="zh-CN" sz="2400" smtClean="0">
                <a:solidFill>
                  <a:srgbClr val="000000"/>
                </a:solidFill>
              </a:rPr>
              <a:t>n</a:t>
            </a:r>
            <a:r>
              <a:rPr lang="en-US" altLang="zh-CN" sz="2400" dirty="0" smtClean="0">
                <a:solidFill>
                  <a:srgbClr val="000000"/>
                </a:solidFill>
              </a:rPr>
              <a:t>)   </a:t>
            </a:r>
            <a:r>
              <a:rPr lang="zh-CN" altLang="en-US" sz="2400" smtClean="0">
                <a:solidFill>
                  <a:srgbClr val="000000"/>
                </a:solidFill>
              </a:rPr>
              <a:t>线性</a:t>
            </a:r>
            <a:r>
              <a:rPr lang="zh-CN" altLang="en-US" sz="2400">
                <a:solidFill>
                  <a:srgbClr val="000000"/>
                </a:solidFill>
              </a:rPr>
              <a:t>对数阶</a:t>
            </a:r>
            <a:endParaRPr lang="en-US" altLang="zh-CN" sz="2400" dirty="0" smtClean="0">
              <a:solidFill>
                <a:srgbClr val="000000"/>
              </a:solidFill>
            </a:endParaRPr>
          </a:p>
          <a:p>
            <a:pPr>
              <a:buNone/>
            </a:pPr>
            <a:r>
              <a:rPr lang="en-US" altLang="zh-CN" sz="2400" dirty="0" smtClean="0">
                <a:solidFill>
                  <a:srgbClr val="000000"/>
                </a:solidFill>
              </a:rPr>
              <a:t>O(n</a:t>
            </a:r>
            <a:r>
              <a:rPr lang="en-US" altLang="zh-CN" sz="2400" baseline="30000" dirty="0" smtClean="0">
                <a:solidFill>
                  <a:srgbClr val="000000"/>
                </a:solidFill>
              </a:rPr>
              <a:t>2</a:t>
            </a:r>
            <a:r>
              <a:rPr lang="en-US" altLang="zh-CN" sz="2400" dirty="0" smtClean="0">
                <a:solidFill>
                  <a:srgbClr val="000000"/>
                </a:solidFill>
              </a:rPr>
              <a:t>)	</a:t>
            </a:r>
            <a:r>
              <a:rPr lang="en-US" altLang="zh-CN" sz="2400" smtClean="0">
                <a:solidFill>
                  <a:srgbClr val="000000"/>
                </a:solidFill>
              </a:rPr>
              <a:t>	</a:t>
            </a:r>
            <a:r>
              <a:rPr lang="zh-CN" altLang="en-US" sz="2400">
                <a:solidFill>
                  <a:srgbClr val="000000"/>
                </a:solidFill>
              </a:rPr>
              <a:t>平方阶</a:t>
            </a:r>
            <a:endParaRPr lang="en-US" altLang="zh-CN" sz="2400" dirty="0" smtClean="0">
              <a:solidFill>
                <a:srgbClr val="000000"/>
              </a:solidFill>
            </a:endParaRPr>
          </a:p>
          <a:p>
            <a:pPr>
              <a:buNone/>
            </a:pPr>
            <a:r>
              <a:rPr lang="en-US" altLang="zh-CN" sz="2400" dirty="0" smtClean="0">
                <a:solidFill>
                  <a:srgbClr val="000000"/>
                </a:solidFill>
              </a:rPr>
              <a:t>O(n</a:t>
            </a:r>
            <a:r>
              <a:rPr lang="en-US" altLang="zh-CN" sz="2400" baseline="30000" dirty="0" smtClean="0">
                <a:solidFill>
                  <a:srgbClr val="000000"/>
                </a:solidFill>
              </a:rPr>
              <a:t>3</a:t>
            </a:r>
            <a:r>
              <a:rPr lang="en-US" altLang="zh-CN" sz="2400" dirty="0" smtClean="0">
                <a:solidFill>
                  <a:srgbClr val="000000"/>
                </a:solidFill>
              </a:rPr>
              <a:t>)</a:t>
            </a:r>
            <a:r>
              <a:rPr lang="en-US" altLang="zh-CN" sz="2400" dirty="0">
                <a:solidFill>
                  <a:srgbClr val="000000"/>
                </a:solidFill>
              </a:rPr>
              <a:t>	</a:t>
            </a:r>
            <a:r>
              <a:rPr lang="en-US" altLang="zh-CN" sz="2400">
                <a:solidFill>
                  <a:srgbClr val="000000"/>
                </a:solidFill>
              </a:rPr>
              <a:t>	</a:t>
            </a:r>
            <a:r>
              <a:rPr lang="zh-CN" altLang="en-US" sz="2400">
                <a:solidFill>
                  <a:srgbClr val="000000"/>
                </a:solidFill>
              </a:rPr>
              <a:t>立方阶</a:t>
            </a:r>
            <a:endParaRPr lang="en-US" altLang="zh-CN" sz="2400" dirty="0">
              <a:solidFill>
                <a:srgbClr val="000000"/>
              </a:solidFill>
            </a:endParaRPr>
          </a:p>
          <a:p>
            <a:pPr>
              <a:buNone/>
            </a:pPr>
            <a:r>
              <a:rPr lang="en-US" altLang="zh-CN" sz="2400" dirty="0" smtClean="0">
                <a:solidFill>
                  <a:srgbClr val="000000"/>
                </a:solidFill>
              </a:rPr>
              <a:t>O(2</a:t>
            </a:r>
            <a:r>
              <a:rPr lang="en-US" altLang="zh-CN" sz="2400" baseline="30000" dirty="0" smtClean="0">
                <a:solidFill>
                  <a:srgbClr val="000000"/>
                </a:solidFill>
              </a:rPr>
              <a:t>n</a:t>
            </a:r>
            <a:r>
              <a:rPr lang="en-US" altLang="zh-CN" sz="2400" dirty="0" smtClean="0">
                <a:solidFill>
                  <a:srgbClr val="000000"/>
                </a:solidFill>
              </a:rPr>
              <a:t>)	</a:t>
            </a:r>
            <a:r>
              <a:rPr lang="en-US" altLang="zh-CN" sz="2400" smtClean="0">
                <a:solidFill>
                  <a:srgbClr val="000000"/>
                </a:solidFill>
              </a:rPr>
              <a:t>	</a:t>
            </a:r>
            <a:r>
              <a:rPr lang="zh-CN" altLang="en-US" sz="2400">
                <a:solidFill>
                  <a:srgbClr val="000000"/>
                </a:solidFill>
              </a:rPr>
              <a:t>指数阶</a:t>
            </a:r>
            <a:endParaRPr lang="en-US" altLang="zh-CN" sz="2400" dirty="0" smtClean="0">
              <a:solidFill>
                <a:srgbClr val="000000"/>
              </a:solidFill>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93204"/>
            <a:ext cx="5108610" cy="52751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矩形 2"/>
          <p:cNvSpPr/>
          <p:nvPr/>
        </p:nvSpPr>
        <p:spPr>
          <a:xfrm>
            <a:off x="611560" y="4090749"/>
            <a:ext cx="2736304" cy="1323439"/>
          </a:xfrm>
          <a:prstGeom prst="rect">
            <a:avLst/>
          </a:prstGeom>
        </p:spPr>
        <p:txBody>
          <a:bodyPr wrap="square">
            <a:spAutoFit/>
          </a:bodyPr>
          <a:lstStyle/>
          <a:p>
            <a:pPr marL="342900" indent="-342900">
              <a:buFont typeface="Arial" panose="020B0604020202020204" pitchFamily="34" charset="0"/>
              <a:buChar char="•"/>
            </a:pPr>
            <a:r>
              <a:rPr lang="zh-CN" altLang="en-US" sz="2000" smtClean="0">
                <a:solidFill>
                  <a:srgbClr val="FF0000"/>
                </a:solidFill>
              </a:rPr>
              <a:t>从上到下</a:t>
            </a:r>
            <a:endParaRPr lang="en-US" altLang="zh-CN" sz="2000" smtClean="0">
              <a:solidFill>
                <a:srgbClr val="FF0000"/>
              </a:solidFill>
            </a:endParaRPr>
          </a:p>
          <a:p>
            <a:pPr marL="342900" indent="-342900">
              <a:buFont typeface="Arial" panose="020B0604020202020204" pitchFamily="34" charset="0"/>
              <a:buChar char="•"/>
            </a:pPr>
            <a:r>
              <a:rPr lang="zh-CN" altLang="en-US" sz="2000" smtClean="0">
                <a:solidFill>
                  <a:srgbClr val="FF0000"/>
                </a:solidFill>
              </a:rPr>
              <a:t>从好到坏</a:t>
            </a:r>
            <a:endParaRPr lang="en-US" altLang="zh-CN" sz="2000" smtClean="0">
              <a:solidFill>
                <a:srgbClr val="FF0000"/>
              </a:solidFill>
            </a:endParaRPr>
          </a:p>
          <a:p>
            <a:pPr marL="342900" indent="-342900">
              <a:buFont typeface="Arial" panose="020B0604020202020204" pitchFamily="34" charset="0"/>
              <a:buChar char="•"/>
            </a:pPr>
            <a:r>
              <a:rPr lang="zh-CN" altLang="en-US" sz="2000" smtClean="0">
                <a:solidFill>
                  <a:srgbClr val="FF0000"/>
                </a:solidFill>
              </a:rPr>
              <a:t>复杂</a:t>
            </a:r>
            <a:r>
              <a:rPr lang="zh-CN" altLang="en-US" sz="2000" dirty="0">
                <a:solidFill>
                  <a:srgbClr val="FF0000"/>
                </a:solidFill>
              </a:rPr>
              <a:t>度从低到高</a:t>
            </a:r>
            <a:endParaRPr lang="en-US" altLang="zh-CN" sz="2000" dirty="0">
              <a:solidFill>
                <a:srgbClr val="FF0000"/>
              </a:solidFill>
            </a:endParaRPr>
          </a:p>
          <a:p>
            <a:pPr marL="342900" indent="-342900">
              <a:buFont typeface="Arial" panose="020B0604020202020204" pitchFamily="34" charset="0"/>
              <a:buChar char="•"/>
            </a:pPr>
            <a:r>
              <a:rPr lang="zh-CN" altLang="en-US" sz="2000" dirty="0">
                <a:solidFill>
                  <a:srgbClr val="FF0000"/>
                </a:solidFill>
              </a:rPr>
              <a:t>时间效率从高到低</a:t>
            </a:r>
            <a:endParaRPr lang="en-US" altLang="zh-CN" sz="2000" dirty="0">
              <a:solidFill>
                <a:srgbClr val="FF0000"/>
              </a:solidFill>
            </a:endParaRPr>
          </a:p>
        </p:txBody>
      </p:sp>
    </p:spTree>
    <p:extLst>
      <p:ext uri="{BB962C8B-B14F-4D97-AF65-F5344CB8AC3E}">
        <p14:creationId xmlns:p14="http://schemas.microsoft.com/office/powerpoint/2010/main" val="33608385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时间</a:t>
            </a:r>
            <a:r>
              <a:rPr lang="zh-CN" altLang="en-US"/>
              <a:t>复杂</a:t>
            </a:r>
            <a:r>
              <a:rPr lang="zh-CN" altLang="en-US" smtClean="0"/>
              <a:t>度计算原则</a:t>
            </a:r>
            <a:endParaRPr lang="zh-CN" altLang="en-US" dirty="0"/>
          </a:p>
        </p:txBody>
      </p:sp>
    </p:spTree>
    <p:extLst>
      <p:ext uri="{BB962C8B-B14F-4D97-AF65-F5344CB8AC3E}">
        <p14:creationId xmlns:p14="http://schemas.microsoft.com/office/powerpoint/2010/main" val="17978179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smtClean="0"/>
              <a:t>并列</a:t>
            </a:r>
            <a:r>
              <a:rPr lang="zh-CN" altLang="en-US" dirty="0"/>
              <a:t>程序段</a:t>
            </a:r>
            <a:r>
              <a:rPr lang="en-US" altLang="zh-CN" dirty="0"/>
              <a:t>----</a:t>
            </a:r>
            <a:r>
              <a:rPr lang="zh-CN" altLang="en-US" dirty="0"/>
              <a:t>加法原则 </a:t>
            </a:r>
          </a:p>
          <a:p>
            <a:pPr lvl="1"/>
            <a:r>
              <a:rPr lang="zh-CN" altLang="en-US" b="1" dirty="0"/>
              <a:t>当算法由并列的若干程序段组成时，整个算法的时间复杂度可以取所有程序段</a:t>
            </a:r>
            <a:r>
              <a:rPr lang="zh-CN" altLang="en-US" b="1"/>
              <a:t>中</a:t>
            </a:r>
            <a:r>
              <a:rPr lang="zh-CN" altLang="en-US" b="1" smtClean="0"/>
              <a:t>的时间</a:t>
            </a:r>
            <a:r>
              <a:rPr lang="zh-CN" altLang="en-US" b="1"/>
              <a:t>复杂</a:t>
            </a:r>
            <a:r>
              <a:rPr lang="zh-CN" altLang="en-US" b="1" smtClean="0"/>
              <a:t>度之和，称为</a:t>
            </a:r>
            <a:r>
              <a:rPr lang="zh-CN" altLang="en-US" b="1" dirty="0"/>
              <a:t>加法</a:t>
            </a:r>
            <a:r>
              <a:rPr lang="zh-CN" altLang="en-US" b="1" dirty="0" smtClean="0"/>
              <a:t>原则。</a:t>
            </a:r>
            <a:endParaRPr lang="en-US" altLang="zh-CN" b="1" dirty="0" smtClean="0"/>
          </a:p>
          <a:p>
            <a:pPr lvl="1"/>
            <a:r>
              <a:rPr lang="en-US" altLang="zh-CN" b="1" dirty="0" smtClean="0"/>
              <a:t>T(n</a:t>
            </a:r>
            <a:r>
              <a:rPr lang="en-US" altLang="zh-CN" b="1" dirty="0"/>
              <a:t>) = T1(n) + T2(n)  = O(T1(n)) + O(T2(n))</a:t>
            </a:r>
          </a:p>
          <a:p>
            <a:pPr marL="457200" lvl="1" indent="0">
              <a:buNone/>
            </a:pPr>
            <a:r>
              <a:rPr lang="en-US" altLang="zh-CN" b="1" dirty="0"/>
              <a:t>              = O(max(T1(n), T2(n)))</a:t>
            </a:r>
          </a:p>
          <a:p>
            <a:pPr lvl="1"/>
            <a:r>
              <a:rPr lang="zh-CN" altLang="en-US" b="1" dirty="0"/>
              <a:t>由于忽略常量因子，加法等价于求</a:t>
            </a:r>
            <a:r>
              <a:rPr lang="zh-CN" altLang="en-US" b="1"/>
              <a:t>最大</a:t>
            </a:r>
            <a:r>
              <a:rPr lang="zh-CN" altLang="en-US" b="1" smtClean="0"/>
              <a:t>值。</a:t>
            </a:r>
            <a:endParaRPr lang="zh-CN" altLang="en-US" b="1" dirty="0"/>
          </a:p>
        </p:txBody>
      </p:sp>
      <p:sp>
        <p:nvSpPr>
          <p:cNvPr id="3" name="标题 2"/>
          <p:cNvSpPr>
            <a:spLocks noGrp="1"/>
          </p:cNvSpPr>
          <p:nvPr>
            <p:ph type="title"/>
          </p:nvPr>
        </p:nvSpPr>
        <p:spPr/>
        <p:txBody>
          <a:bodyPr>
            <a:normAutofit fontScale="90000"/>
          </a:bodyPr>
          <a:lstStyle/>
          <a:p>
            <a:r>
              <a:rPr lang="zh-CN" altLang="en-US" dirty="0"/>
              <a:t>加法</a:t>
            </a:r>
            <a:r>
              <a:rPr lang="zh-CN" altLang="en-US" dirty="0" smtClean="0"/>
              <a:t>原则</a:t>
            </a:r>
            <a:endParaRPr lang="zh-CN" altLang="en-US" dirty="0"/>
          </a:p>
        </p:txBody>
      </p:sp>
    </p:spTree>
    <p:extLst>
      <p:ext uri="{BB962C8B-B14F-4D97-AF65-F5344CB8AC3E}">
        <p14:creationId xmlns:p14="http://schemas.microsoft.com/office/powerpoint/2010/main" val="699758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r>
              <a:rPr lang="zh-CN" altLang="en-US" dirty="0"/>
              <a:t>嵌套程序段</a:t>
            </a:r>
            <a:r>
              <a:rPr lang="en-US" altLang="zh-CN" dirty="0"/>
              <a:t>----</a:t>
            </a:r>
            <a:r>
              <a:rPr lang="zh-CN" altLang="en-US" dirty="0"/>
              <a:t>乘法</a:t>
            </a:r>
            <a:r>
              <a:rPr lang="zh-CN" altLang="en-US" dirty="0" smtClean="0"/>
              <a:t>原则</a:t>
            </a:r>
            <a:endParaRPr lang="en-US" altLang="zh-CN" dirty="0" smtClean="0"/>
          </a:p>
          <a:p>
            <a:pPr lvl="1"/>
            <a:r>
              <a:rPr lang="zh-CN" altLang="en-US" b="1" dirty="0" smtClean="0"/>
              <a:t>如果算法由若干嵌套循环的程序段组成时，整个算法的时间复杂度取所有程序段中的时间复杂度的乘积，称为乘法原则。</a:t>
            </a:r>
            <a:endParaRPr lang="zh-CN" altLang="en-US" b="1" dirty="0"/>
          </a:p>
          <a:p>
            <a:pPr lvl="1"/>
            <a:r>
              <a:rPr lang="zh-CN" altLang="en-US" b="1" dirty="0" smtClean="0"/>
              <a:t>如果</a:t>
            </a:r>
            <a:r>
              <a:rPr lang="zh-CN" altLang="en-US" b="1" dirty="0"/>
              <a:t>算法中循环执行 </a:t>
            </a:r>
            <a:r>
              <a:rPr lang="en-US" altLang="zh-CN" b="1" dirty="0"/>
              <a:t>T1(n) </a:t>
            </a:r>
            <a:r>
              <a:rPr lang="zh-CN" altLang="en-US" b="1" dirty="0"/>
              <a:t>次，每次循环用 </a:t>
            </a:r>
            <a:r>
              <a:rPr lang="en-US" altLang="zh-CN" b="1" dirty="0"/>
              <a:t>T2(n) </a:t>
            </a:r>
            <a:r>
              <a:rPr lang="zh-CN" altLang="en-US" b="1" dirty="0"/>
              <a:t>时间，</a:t>
            </a:r>
            <a:r>
              <a:rPr lang="zh-CN" altLang="en-US" b="1" dirty="0" smtClean="0"/>
              <a:t>则</a:t>
            </a:r>
            <a:endParaRPr lang="en-US" altLang="zh-CN" b="1" dirty="0" smtClean="0"/>
          </a:p>
          <a:p>
            <a:pPr lvl="1"/>
            <a:r>
              <a:rPr lang="zh-CN" altLang="en-US" b="1" dirty="0" smtClean="0"/>
              <a:t>     </a:t>
            </a:r>
            <a:r>
              <a:rPr lang="en-US" altLang="zh-CN" b="1" dirty="0"/>
              <a:t>T(n) = T1(n)×T2(n) </a:t>
            </a:r>
            <a:endParaRPr lang="en-US" altLang="zh-CN" b="1" dirty="0" smtClean="0"/>
          </a:p>
          <a:p>
            <a:pPr marL="457200" lvl="1" indent="0">
              <a:buNone/>
            </a:pPr>
            <a:r>
              <a:rPr lang="en-US" altLang="zh-CN" b="1" dirty="0"/>
              <a:t> </a:t>
            </a:r>
            <a:r>
              <a:rPr lang="en-US" altLang="zh-CN" b="1" dirty="0" smtClean="0"/>
              <a:t>                 </a:t>
            </a:r>
            <a:r>
              <a:rPr lang="en-US" altLang="zh-CN" b="1" dirty="0"/>
              <a:t>= O(T1(n)) ×O(T2(n))= O(T1(n)×T2(n)) </a:t>
            </a:r>
          </a:p>
          <a:p>
            <a:endParaRPr lang="zh-CN" altLang="en-US" dirty="0"/>
          </a:p>
        </p:txBody>
      </p:sp>
      <p:sp>
        <p:nvSpPr>
          <p:cNvPr id="4" name="标题 2"/>
          <p:cNvSpPr>
            <a:spLocks noGrp="1"/>
          </p:cNvSpPr>
          <p:nvPr>
            <p:ph type="title"/>
          </p:nvPr>
        </p:nvSpPr>
        <p:spPr/>
        <p:txBody>
          <a:bodyPr>
            <a:normAutofit fontScale="90000"/>
          </a:bodyPr>
          <a:lstStyle/>
          <a:p>
            <a:r>
              <a:rPr lang="zh-CN" altLang="en-US" dirty="0"/>
              <a:t>乘法</a:t>
            </a:r>
            <a:r>
              <a:rPr lang="zh-CN" altLang="en-US" dirty="0" smtClean="0"/>
              <a:t>原则</a:t>
            </a:r>
            <a:endParaRPr lang="zh-CN" altLang="en-US" dirty="0"/>
          </a:p>
        </p:txBody>
      </p:sp>
    </p:spTree>
    <p:extLst>
      <p:ext uri="{BB962C8B-B14F-4D97-AF65-F5344CB8AC3E}">
        <p14:creationId xmlns:p14="http://schemas.microsoft.com/office/powerpoint/2010/main" val="14926518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115616" y="137199"/>
            <a:ext cx="7676104" cy="540314"/>
          </a:xfrm>
        </p:spPr>
        <p:txBody>
          <a:bodyPr>
            <a:normAutofit fontScale="90000"/>
          </a:bodyPr>
          <a:lstStyle/>
          <a:p>
            <a:r>
              <a:rPr lang="zh-CN" altLang="en-US" dirty="0" smtClean="0"/>
              <a:t>举例</a:t>
            </a:r>
            <a:endParaRPr lang="zh-CN" altLang="en-US" dirty="0"/>
          </a:p>
        </p:txBody>
      </p:sp>
      <p:sp>
        <p:nvSpPr>
          <p:cNvPr id="5" name="矩形 4"/>
          <p:cNvSpPr/>
          <p:nvPr/>
        </p:nvSpPr>
        <p:spPr>
          <a:xfrm>
            <a:off x="683568" y="1201316"/>
            <a:ext cx="7272808" cy="3247043"/>
          </a:xfrm>
          <a:prstGeom prst="rect">
            <a:avLst/>
          </a:prstGeom>
          <a:solidFill>
            <a:schemeClr val="accent4">
              <a:lumMod val="20000"/>
              <a:lumOff val="80000"/>
            </a:schemeClr>
          </a:solidFill>
        </p:spPr>
        <p:txBody>
          <a:bodyPr wrap="square">
            <a:spAutoFit/>
          </a:bodyPr>
          <a:lstStyle/>
          <a:p>
            <a:pPr>
              <a:spcBef>
                <a:spcPts val="600"/>
              </a:spcBef>
            </a:pPr>
            <a:r>
              <a:rPr lang="en-US" altLang="zh-CN" sz="1600" smtClean="0"/>
              <a:t>1 def mult(m1, m2):</a:t>
            </a:r>
            <a:endParaRPr lang="zh-CN" altLang="zh-CN" sz="1600"/>
          </a:p>
          <a:p>
            <a:pPr>
              <a:spcBef>
                <a:spcPts val="600"/>
              </a:spcBef>
            </a:pPr>
            <a:r>
              <a:rPr lang="en-US" altLang="zh-CN" sz="1600"/>
              <a:t>2     n = len(m1)				</a:t>
            </a:r>
            <a:r>
              <a:rPr lang="en-US" altLang="zh-CN" sz="1600" smtClean="0"/>
              <a:t>         </a:t>
            </a:r>
            <a:r>
              <a:rPr lang="en-US" altLang="zh-CN" sz="1600" smtClean="0">
                <a:solidFill>
                  <a:srgbClr val="FF0000"/>
                </a:solidFill>
              </a:rPr>
              <a:t>#</a:t>
            </a:r>
            <a:endParaRPr lang="zh-CN" altLang="zh-CN" sz="1600">
              <a:solidFill>
                <a:srgbClr val="FF0000"/>
              </a:solidFill>
            </a:endParaRPr>
          </a:p>
          <a:p>
            <a:pPr>
              <a:spcBef>
                <a:spcPts val="600"/>
              </a:spcBef>
            </a:pPr>
            <a:r>
              <a:rPr lang="en-US" altLang="zh-CN" sz="1600"/>
              <a:t>3     m = [[0 for i in range(n)] for j in range(n</a:t>
            </a:r>
            <a:r>
              <a:rPr lang="en-US" altLang="zh-CN" sz="1600" smtClean="0"/>
              <a:t>)]    </a:t>
            </a:r>
            <a:r>
              <a:rPr lang="en-US" altLang="zh-CN" sz="1600" smtClean="0">
                <a:solidFill>
                  <a:srgbClr val="FF0000"/>
                </a:solidFill>
              </a:rPr>
              <a:t>#</a:t>
            </a:r>
            <a:endParaRPr lang="zh-CN" altLang="zh-CN" sz="1600">
              <a:solidFill>
                <a:srgbClr val="FF0000"/>
              </a:solidFill>
            </a:endParaRPr>
          </a:p>
          <a:p>
            <a:pPr>
              <a:spcBef>
                <a:spcPts val="600"/>
              </a:spcBef>
            </a:pPr>
            <a:r>
              <a:rPr lang="en-US" altLang="zh-CN" sz="1600"/>
              <a:t>4     for i in range(n</a:t>
            </a:r>
            <a:r>
              <a:rPr lang="en-US" altLang="zh-CN" sz="1600" smtClean="0"/>
              <a:t>):</a:t>
            </a:r>
            <a:r>
              <a:rPr lang="en-US" altLang="zh-CN" sz="1600"/>
              <a:t>			</a:t>
            </a:r>
            <a:r>
              <a:rPr lang="en-US" altLang="zh-CN" sz="1600" smtClean="0"/>
              <a:t>         </a:t>
            </a:r>
            <a:r>
              <a:rPr lang="en-US" altLang="zh-CN" sz="1600" smtClean="0">
                <a:solidFill>
                  <a:srgbClr val="FF0000"/>
                </a:solidFill>
              </a:rPr>
              <a:t>#</a:t>
            </a:r>
            <a:endParaRPr lang="zh-CN" altLang="zh-CN" sz="1600">
              <a:solidFill>
                <a:srgbClr val="FF0000"/>
              </a:solidFill>
            </a:endParaRPr>
          </a:p>
          <a:p>
            <a:pPr>
              <a:spcBef>
                <a:spcPts val="600"/>
              </a:spcBef>
            </a:pPr>
            <a:r>
              <a:rPr lang="en-US" altLang="zh-CN" sz="1600"/>
              <a:t>5        for j in range(n) :			 </a:t>
            </a:r>
            <a:r>
              <a:rPr lang="en-US" altLang="zh-CN" sz="1600" smtClean="0"/>
              <a:t>           # </a:t>
            </a:r>
            <a:endParaRPr lang="zh-CN" altLang="zh-CN" sz="1600"/>
          </a:p>
          <a:p>
            <a:pPr>
              <a:spcBef>
                <a:spcPts val="600"/>
              </a:spcBef>
            </a:pPr>
            <a:r>
              <a:rPr lang="en-US" altLang="zh-CN" sz="1600"/>
              <a:t>6            x = 0				</a:t>
            </a:r>
            <a:r>
              <a:rPr lang="en-US" altLang="zh-CN" sz="1600" smtClean="0"/>
              <a:t>                # </a:t>
            </a:r>
            <a:endParaRPr lang="zh-CN" altLang="zh-CN" sz="1600"/>
          </a:p>
          <a:p>
            <a:pPr>
              <a:spcBef>
                <a:spcPts val="600"/>
              </a:spcBef>
            </a:pPr>
            <a:r>
              <a:rPr lang="en-US" altLang="zh-CN" sz="1600"/>
              <a:t>7            for k in range(n):		</a:t>
            </a:r>
            <a:r>
              <a:rPr lang="en-US" altLang="zh-CN" sz="1600" smtClean="0"/>
              <a:t>                # </a:t>
            </a:r>
            <a:endParaRPr lang="zh-CN" altLang="zh-CN" sz="1600"/>
          </a:p>
          <a:p>
            <a:pPr>
              <a:spcBef>
                <a:spcPts val="600"/>
              </a:spcBef>
            </a:pPr>
            <a:r>
              <a:rPr lang="en-US" altLang="zh-CN" sz="1600"/>
              <a:t>8                x += m1[i][k] * m2[k][j] </a:t>
            </a:r>
            <a:r>
              <a:rPr lang="en-US" altLang="zh-CN" sz="1600" smtClean="0"/>
              <a:t>                            #</a:t>
            </a:r>
            <a:endParaRPr lang="zh-CN" altLang="zh-CN" sz="1600" smtClean="0"/>
          </a:p>
          <a:p>
            <a:pPr>
              <a:spcBef>
                <a:spcPts val="600"/>
              </a:spcBef>
            </a:pPr>
            <a:r>
              <a:rPr lang="en-US" altLang="zh-CN" sz="1600"/>
              <a:t>9            m[i][j] = x			</a:t>
            </a:r>
            <a:r>
              <a:rPr lang="en-US" altLang="zh-CN" sz="1600" smtClean="0"/>
              <a:t>           #</a:t>
            </a:r>
            <a:endParaRPr lang="zh-CN" altLang="zh-CN" sz="1600"/>
          </a:p>
          <a:p>
            <a:pPr>
              <a:spcBef>
                <a:spcPts val="600"/>
              </a:spcBef>
            </a:pPr>
            <a:r>
              <a:rPr lang="en-US" altLang="zh-CN" sz="1600"/>
              <a:t>10    return m				</a:t>
            </a:r>
            <a:r>
              <a:rPr lang="en-US" altLang="zh-CN" sz="1600" smtClean="0"/>
              <a:t>         </a:t>
            </a:r>
            <a:r>
              <a:rPr lang="en-US" altLang="zh-CN" sz="1600" smtClean="0">
                <a:solidFill>
                  <a:srgbClr val="FF0000"/>
                </a:solidFill>
              </a:rPr>
              <a:t>#</a:t>
            </a:r>
            <a:endParaRPr lang="zh-CN" altLang="zh-CN" sz="1600">
              <a:solidFill>
                <a:srgbClr val="FF0000"/>
              </a:solidFill>
            </a:endParaRPr>
          </a:p>
        </p:txBody>
      </p:sp>
      <mc:AlternateContent xmlns:mc="http://schemas.openxmlformats.org/markup-compatibility/2006" xmlns:a14="http://schemas.microsoft.com/office/drawing/2010/main">
        <mc:Choice Requires="a14">
          <p:sp>
            <p:nvSpPr>
              <p:cNvPr id="7" name="矩形 6"/>
              <p:cNvSpPr/>
              <p:nvPr/>
            </p:nvSpPr>
            <p:spPr>
              <a:xfrm>
                <a:off x="1331639" y="4441676"/>
                <a:ext cx="448892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mtClean="0">
                          <a:latin typeface="Cambria Math"/>
                        </a:rPr>
                        <m:t>O</m:t>
                      </m:r>
                      <m:d>
                        <m:dPr>
                          <m:ctrlPr>
                            <a:rPr lang="zh-CN" altLang="zh-CN" i="1">
                              <a:latin typeface="Cambria Math" panose="02040503050406030204" pitchFamily="18" charset="0"/>
                            </a:rPr>
                          </m:ctrlPr>
                        </m:dPr>
                        <m:e>
                          <m:r>
                            <m:rPr>
                              <m:sty m:val="p"/>
                            </m:rPr>
                            <a:rPr lang="en-US" altLang="zh-CN">
                              <a:latin typeface="Cambria Math"/>
                            </a:rPr>
                            <m:t>n</m:t>
                          </m:r>
                        </m:e>
                      </m:d>
                      <m:r>
                        <a:rPr lang="en-US" altLang="zh-CN" i="1">
                          <a:latin typeface="Cambria Math"/>
                        </a:rPr>
                        <m:t>∗</m:t>
                      </m:r>
                      <m:r>
                        <m:rPr>
                          <m:sty m:val="p"/>
                        </m:rPr>
                        <a:rPr lang="en-US" altLang="zh-CN">
                          <a:latin typeface="Cambria Math"/>
                        </a:rPr>
                        <m:t>O</m:t>
                      </m:r>
                      <m:d>
                        <m:dPr>
                          <m:ctrlPr>
                            <a:rPr lang="zh-CN" altLang="zh-CN" i="1">
                              <a:latin typeface="Cambria Math" panose="02040503050406030204" pitchFamily="18" charset="0"/>
                            </a:rPr>
                          </m:ctrlPr>
                        </m:dPr>
                        <m:e>
                          <m:r>
                            <m:rPr>
                              <m:sty m:val="p"/>
                            </m:rPr>
                            <a:rPr lang="en-US" altLang="zh-CN">
                              <a:latin typeface="Cambria Math"/>
                            </a:rPr>
                            <m:t>n</m:t>
                          </m:r>
                        </m:e>
                      </m:d>
                      <m:r>
                        <a:rPr lang="en-US" altLang="zh-CN" i="1">
                          <a:latin typeface="Cambria Math"/>
                        </a:rPr>
                        <m:t>∗</m:t>
                      </m:r>
                      <m:r>
                        <a:rPr lang="en-US" altLang="zh-CN">
                          <a:latin typeface="Cambria Math"/>
                        </a:rPr>
                        <m:t>(</m:t>
                      </m:r>
                      <m:r>
                        <m:rPr>
                          <m:sty m:val="p"/>
                        </m:rPr>
                        <a:rPr lang="en-US" altLang="zh-CN">
                          <a:latin typeface="Cambria Math"/>
                        </a:rPr>
                        <m:t>O</m:t>
                      </m:r>
                      <m:d>
                        <m:dPr>
                          <m:ctrlPr>
                            <a:rPr lang="zh-CN" altLang="zh-CN" i="1">
                              <a:latin typeface="Cambria Math" panose="02040503050406030204" pitchFamily="18" charset="0"/>
                            </a:rPr>
                          </m:ctrlPr>
                        </m:dPr>
                        <m:e>
                          <m:r>
                            <a:rPr lang="en-US" altLang="zh-CN">
                              <a:latin typeface="Cambria Math"/>
                            </a:rPr>
                            <m:t>1</m:t>
                          </m:r>
                        </m:e>
                      </m:d>
                      <m:r>
                        <a:rPr lang="en-US" altLang="zh-CN">
                          <a:latin typeface="Cambria Math"/>
                        </a:rPr>
                        <m:t>+</m:t>
                      </m:r>
                      <m:r>
                        <m:rPr>
                          <m:sty m:val="p"/>
                        </m:rPr>
                        <a:rPr lang="en-US" altLang="zh-CN">
                          <a:latin typeface="Cambria Math"/>
                        </a:rPr>
                        <m:t>O</m:t>
                      </m:r>
                      <m:d>
                        <m:dPr>
                          <m:ctrlPr>
                            <a:rPr lang="zh-CN" altLang="zh-CN" i="1">
                              <a:latin typeface="Cambria Math" panose="02040503050406030204" pitchFamily="18" charset="0"/>
                            </a:rPr>
                          </m:ctrlPr>
                        </m:dPr>
                        <m:e>
                          <m:r>
                            <m:rPr>
                              <m:sty m:val="p"/>
                            </m:rPr>
                            <a:rPr lang="en-US" altLang="zh-CN">
                              <a:latin typeface="Cambria Math"/>
                            </a:rPr>
                            <m:t>n</m:t>
                          </m:r>
                        </m:e>
                      </m:d>
                      <m:r>
                        <a:rPr lang="en-US" altLang="zh-CN" b="0" i="1" smtClean="0">
                          <a:latin typeface="Cambria Math"/>
                        </a:rPr>
                        <m:t>∗</m:t>
                      </m:r>
                      <m:r>
                        <m:rPr>
                          <m:sty m:val="p"/>
                        </m:rPr>
                        <a:rPr lang="en-US" altLang="zh-CN" b="0" i="0" smtClean="0">
                          <a:latin typeface="Cambria Math"/>
                        </a:rPr>
                        <m:t>O</m:t>
                      </m:r>
                      <m:r>
                        <a:rPr lang="en-US" altLang="zh-CN" b="0" i="0" smtClean="0">
                          <a:latin typeface="Cambria Math"/>
                        </a:rPr>
                        <m:t>(1)+</m:t>
                      </m:r>
                      <m:r>
                        <m:rPr>
                          <m:sty m:val="p"/>
                        </m:rPr>
                        <a:rPr lang="en-US" altLang="zh-CN">
                          <a:latin typeface="Cambria Math"/>
                        </a:rPr>
                        <m:t>O</m:t>
                      </m:r>
                      <m:d>
                        <m:dPr>
                          <m:ctrlPr>
                            <a:rPr lang="zh-CN" altLang="zh-CN" i="1">
                              <a:latin typeface="Cambria Math" panose="02040503050406030204" pitchFamily="18" charset="0"/>
                            </a:rPr>
                          </m:ctrlPr>
                        </m:dPr>
                        <m:e>
                          <m:r>
                            <a:rPr lang="en-US" altLang="zh-CN">
                              <a:latin typeface="Cambria Math"/>
                            </a:rPr>
                            <m:t>1</m:t>
                          </m:r>
                        </m:e>
                      </m:d>
                      <m:r>
                        <a:rPr lang="en-US" altLang="zh-CN">
                          <a:latin typeface="Cambria Math"/>
                        </a:rPr>
                        <m:t>)</m:t>
                      </m:r>
                    </m:oMath>
                  </m:oMathPara>
                </a14:m>
                <a:endParaRPr lang="zh-CN" altLang="en-US"/>
              </a:p>
            </p:txBody>
          </p:sp>
        </mc:Choice>
        <mc:Fallback xmlns="">
          <p:sp>
            <p:nvSpPr>
              <p:cNvPr id="7" name="矩形 6"/>
              <p:cNvSpPr>
                <a:spLocks noRot="1" noChangeAspect="1" noMove="1" noResize="1" noEditPoints="1" noAdjustHandles="1" noChangeArrowheads="1" noChangeShapeType="1" noTextEdit="1"/>
              </p:cNvSpPr>
              <p:nvPr/>
            </p:nvSpPr>
            <p:spPr>
              <a:xfrm>
                <a:off x="1331639" y="4441676"/>
                <a:ext cx="4488921" cy="369332"/>
              </a:xfrm>
              <a:prstGeom prst="rect">
                <a:avLst/>
              </a:prstGeom>
              <a:blipFill rotWithShape="1">
                <a:blip r:embed="rId2"/>
                <a:stretch>
                  <a:fillRect b="-16667"/>
                </a:stretch>
              </a:blipFill>
            </p:spPr>
            <p:txBody>
              <a:bodyPr/>
              <a:lstStyle/>
              <a:p>
                <a:r>
                  <a:rPr lang="zh-CN" altLang="en-US">
                    <a:noFill/>
                  </a:rPr>
                  <a:t> </a:t>
                </a:r>
              </a:p>
            </p:txBody>
          </p:sp>
        </mc:Fallback>
      </mc:AlternateContent>
      <p:sp>
        <p:nvSpPr>
          <p:cNvPr id="8" name="矩形 7"/>
          <p:cNvSpPr/>
          <p:nvPr/>
        </p:nvSpPr>
        <p:spPr>
          <a:xfrm>
            <a:off x="683568" y="2209428"/>
            <a:ext cx="7272808" cy="1944216"/>
          </a:xfrm>
          <a:prstGeom prst="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9" name="矩形 8"/>
              <p:cNvSpPr/>
              <p:nvPr/>
            </p:nvSpPr>
            <p:spPr>
              <a:xfrm>
                <a:off x="1547664" y="5017740"/>
                <a:ext cx="811376" cy="37555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a:latin typeface="Cambria Math"/>
                        </a:rPr>
                        <m:t>O</m:t>
                      </m:r>
                      <m:r>
                        <a:rPr lang="en-US" altLang="zh-CN">
                          <a:latin typeface="Cambria Math"/>
                        </a:rPr>
                        <m:t>(</m:t>
                      </m:r>
                      <m:sSup>
                        <m:sSupPr>
                          <m:ctrlPr>
                            <a:rPr lang="zh-CN" altLang="zh-CN" i="1">
                              <a:latin typeface="Cambria Math" panose="02040503050406030204" pitchFamily="18" charset="0"/>
                            </a:rPr>
                          </m:ctrlPr>
                        </m:sSupPr>
                        <m:e>
                          <m:r>
                            <m:rPr>
                              <m:sty m:val="p"/>
                            </m:rPr>
                            <a:rPr lang="en-US" altLang="zh-CN">
                              <a:latin typeface="Cambria Math"/>
                            </a:rPr>
                            <m:t>n</m:t>
                          </m:r>
                        </m:e>
                        <m:sup>
                          <m:r>
                            <a:rPr lang="en-US" altLang="zh-CN">
                              <a:latin typeface="Cambria Math"/>
                            </a:rPr>
                            <m:t>3</m:t>
                          </m:r>
                        </m:sup>
                      </m:sSup>
                      <m:r>
                        <a:rPr lang="en-US" altLang="zh-CN">
                          <a:latin typeface="Cambria Math"/>
                        </a:rPr>
                        <m:t>)</m:t>
                      </m:r>
                    </m:oMath>
                  </m:oMathPara>
                </a14:m>
                <a:endParaRPr lang="zh-CN" altLang="en-US"/>
              </a:p>
            </p:txBody>
          </p:sp>
        </mc:Choice>
        <mc:Fallback xmlns="">
          <p:sp>
            <p:nvSpPr>
              <p:cNvPr id="9" name="矩形 8"/>
              <p:cNvSpPr>
                <a:spLocks noRot="1" noChangeAspect="1" noMove="1" noResize="1" noEditPoints="1" noAdjustHandles="1" noChangeArrowheads="1" noChangeShapeType="1" noTextEdit="1"/>
              </p:cNvSpPr>
              <p:nvPr/>
            </p:nvSpPr>
            <p:spPr>
              <a:xfrm>
                <a:off x="1547664" y="5017740"/>
                <a:ext cx="811376" cy="375552"/>
              </a:xfrm>
              <a:prstGeom prst="rect">
                <a:avLst/>
              </a:prstGeom>
              <a:blipFill rotWithShape="1">
                <a:blip r:embed="rId4"/>
                <a:stretch>
                  <a:fillRect b="-1129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矩形 1"/>
              <p:cNvSpPr/>
              <p:nvPr/>
            </p:nvSpPr>
            <p:spPr>
              <a:xfrm>
                <a:off x="6255297" y="1476998"/>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a:latin typeface="Cambria Math"/>
                        </a:rPr>
                        <m:t>O</m:t>
                      </m:r>
                      <m:r>
                        <a:rPr lang="en-US" altLang="zh-CN" sz="1600">
                          <a:latin typeface="Cambria Math"/>
                        </a:rPr>
                        <m:t>(1)</m:t>
                      </m:r>
                    </m:oMath>
                  </m:oMathPara>
                </a14:m>
                <a:endParaRPr lang="zh-CN" altLang="en-US" sz="1600"/>
              </a:p>
            </p:txBody>
          </p:sp>
        </mc:Choice>
        <mc:Fallback xmlns="">
          <p:sp>
            <p:nvSpPr>
              <p:cNvPr id="2" name="矩形 1"/>
              <p:cNvSpPr>
                <a:spLocks noRot="1" noChangeAspect="1" noMove="1" noResize="1" noEditPoints="1" noAdjustHandles="1" noChangeArrowheads="1" noChangeShapeType="1" noTextEdit="1"/>
              </p:cNvSpPr>
              <p:nvPr/>
            </p:nvSpPr>
            <p:spPr>
              <a:xfrm>
                <a:off x="6255297" y="1476998"/>
                <a:ext cx="675185" cy="338554"/>
              </a:xfrm>
              <a:prstGeom prst="rect">
                <a:avLst/>
              </a:prstGeom>
              <a:blipFill rotWithShape="1">
                <a:blip r:embed="rId5"/>
                <a:stretch>
                  <a:fillRect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4" name="矩形 3"/>
              <p:cNvSpPr/>
              <p:nvPr/>
            </p:nvSpPr>
            <p:spPr>
              <a:xfrm>
                <a:off x="6318503" y="1827902"/>
                <a:ext cx="700250" cy="338554"/>
              </a:xfrm>
              <a:prstGeom prst="rect">
                <a:avLst/>
              </a:prstGeom>
            </p:spPr>
            <p:txBody>
              <a:bodyPr wrap="none">
                <a:spAutoFit/>
              </a:bodyPr>
              <a:lstStyle/>
              <a:p>
                <a:pPr lvl="0">
                  <a:spcBef>
                    <a:spcPts val="600"/>
                  </a:spcBef>
                </a:pPr>
                <a14:m>
                  <m:oMathPara xmlns:m="http://schemas.openxmlformats.org/officeDocument/2006/math">
                    <m:oMathParaPr>
                      <m:jc m:val="centerGroup"/>
                    </m:oMathParaPr>
                    <m:oMath xmlns:m="http://schemas.openxmlformats.org/officeDocument/2006/math">
                      <m:r>
                        <m:rPr>
                          <m:sty m:val="p"/>
                        </m:rPr>
                        <a:rPr lang="en-US" altLang="zh-CN" sz="1600">
                          <a:solidFill>
                            <a:srgbClr val="1F5281"/>
                          </a:solidFill>
                          <a:latin typeface="Cambria Math"/>
                        </a:rPr>
                        <m:t>O</m:t>
                      </m:r>
                      <m:r>
                        <a:rPr lang="en-US" altLang="zh-CN" sz="1600">
                          <a:solidFill>
                            <a:srgbClr val="1F5281"/>
                          </a:solidFill>
                          <a:latin typeface="Cambria Math"/>
                        </a:rPr>
                        <m:t>(</m:t>
                      </m:r>
                      <m:sSup>
                        <m:sSupPr>
                          <m:ctrlPr>
                            <a:rPr lang="zh-CN" altLang="zh-CN" sz="1600" i="1">
                              <a:solidFill>
                                <a:srgbClr val="1F5281"/>
                              </a:solidFill>
                              <a:latin typeface="Cambria Math" panose="02040503050406030204" pitchFamily="18" charset="0"/>
                            </a:rPr>
                          </m:ctrlPr>
                        </m:sSupPr>
                        <m:e>
                          <m:r>
                            <m:rPr>
                              <m:sty m:val="p"/>
                            </m:rPr>
                            <a:rPr lang="en-US" altLang="zh-CN" sz="1600">
                              <a:solidFill>
                                <a:srgbClr val="1F5281"/>
                              </a:solidFill>
                              <a:latin typeface="Cambria Math"/>
                            </a:rPr>
                            <m:t>n</m:t>
                          </m:r>
                        </m:e>
                        <m:sup>
                          <m:r>
                            <a:rPr lang="en-US" altLang="zh-CN" sz="1600">
                              <a:solidFill>
                                <a:srgbClr val="1F5281"/>
                              </a:solidFill>
                              <a:latin typeface="Cambria Math"/>
                            </a:rPr>
                            <m:t>2</m:t>
                          </m:r>
                        </m:sup>
                      </m:sSup>
                      <m:r>
                        <a:rPr lang="en-US" altLang="zh-CN" sz="1600">
                          <a:solidFill>
                            <a:srgbClr val="1F5281"/>
                          </a:solidFill>
                          <a:latin typeface="Cambria Math"/>
                        </a:rPr>
                        <m:t>)</m:t>
                      </m:r>
                    </m:oMath>
                  </m:oMathPara>
                </a14:m>
                <a:endParaRPr lang="zh-CN" altLang="zh-CN" sz="1600">
                  <a:solidFill>
                    <a:srgbClr val="1F5281"/>
                  </a:solidFill>
                </a:endParaRPr>
              </a:p>
            </p:txBody>
          </p:sp>
        </mc:Choice>
        <mc:Fallback xmlns="">
          <p:sp>
            <p:nvSpPr>
              <p:cNvPr id="4" name="矩形 3"/>
              <p:cNvSpPr>
                <a:spLocks noRot="1" noChangeAspect="1" noMove="1" noResize="1" noEditPoints="1" noAdjustHandles="1" noChangeArrowheads="1" noChangeShapeType="1" noTextEdit="1"/>
              </p:cNvSpPr>
              <p:nvPr/>
            </p:nvSpPr>
            <p:spPr>
              <a:xfrm>
                <a:off x="6318503" y="1827902"/>
                <a:ext cx="700250" cy="338554"/>
              </a:xfrm>
              <a:prstGeom prst="rect">
                <a:avLst/>
              </a:prstGeom>
              <a:blipFill rotWithShape="1">
                <a:blip r:embed="rId6"/>
                <a:stretch>
                  <a:fillRect b="-145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矩形 9"/>
              <p:cNvSpPr/>
              <p:nvPr/>
            </p:nvSpPr>
            <p:spPr>
              <a:xfrm>
                <a:off x="6273079" y="2209428"/>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a:solidFill>
                            <a:srgbClr val="1F5281"/>
                          </a:solidFill>
                          <a:latin typeface="Cambria Math"/>
                        </a:rPr>
                        <m:t>O</m:t>
                      </m:r>
                      <m:r>
                        <a:rPr lang="en-US" altLang="zh-CN" sz="1600">
                          <a:solidFill>
                            <a:srgbClr val="1F5281"/>
                          </a:solidFill>
                          <a:latin typeface="Cambria Math"/>
                        </a:rPr>
                        <m:t>(</m:t>
                      </m:r>
                      <m:r>
                        <m:rPr>
                          <m:sty m:val="p"/>
                        </m:rPr>
                        <a:rPr lang="en-US" altLang="zh-CN" sz="1600">
                          <a:solidFill>
                            <a:srgbClr val="1F5281"/>
                          </a:solidFill>
                          <a:latin typeface="Cambria Math"/>
                        </a:rPr>
                        <m:t>n</m:t>
                      </m:r>
                      <m:r>
                        <a:rPr lang="en-US" altLang="zh-CN" sz="1600">
                          <a:solidFill>
                            <a:srgbClr val="1F5281"/>
                          </a:solidFill>
                          <a:latin typeface="Cambria Math"/>
                        </a:rPr>
                        <m:t>)</m:t>
                      </m:r>
                    </m:oMath>
                  </m:oMathPara>
                </a14:m>
                <a:endParaRPr lang="zh-CN" altLang="en-US"/>
              </a:p>
            </p:txBody>
          </p:sp>
        </mc:Choice>
        <mc:Fallback xmlns="">
          <p:sp>
            <p:nvSpPr>
              <p:cNvPr id="10" name="矩形 9"/>
              <p:cNvSpPr>
                <a:spLocks noRot="1" noChangeAspect="1" noMove="1" noResize="1" noEditPoints="1" noAdjustHandles="1" noChangeArrowheads="1" noChangeShapeType="1" noTextEdit="1"/>
              </p:cNvSpPr>
              <p:nvPr/>
            </p:nvSpPr>
            <p:spPr>
              <a:xfrm>
                <a:off x="6273079" y="2209428"/>
                <a:ext cx="675185" cy="338554"/>
              </a:xfrm>
              <a:prstGeom prst="rect">
                <a:avLst/>
              </a:prstGeom>
              <a:blipFill rotWithShape="1">
                <a:blip r:embed="rId7"/>
                <a:stretch>
                  <a:fillRect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 name="矩形 10"/>
              <p:cNvSpPr/>
              <p:nvPr/>
            </p:nvSpPr>
            <p:spPr>
              <a:xfrm>
                <a:off x="6444208" y="2486283"/>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a:solidFill>
                            <a:srgbClr val="1F5281"/>
                          </a:solidFill>
                          <a:latin typeface="Cambria Math"/>
                        </a:rPr>
                        <m:t>O</m:t>
                      </m:r>
                      <m:r>
                        <a:rPr lang="en-US" altLang="zh-CN" sz="1600">
                          <a:solidFill>
                            <a:srgbClr val="1F5281"/>
                          </a:solidFill>
                          <a:latin typeface="Cambria Math"/>
                        </a:rPr>
                        <m:t>(</m:t>
                      </m:r>
                      <m:r>
                        <m:rPr>
                          <m:sty m:val="p"/>
                        </m:rPr>
                        <a:rPr lang="en-US" altLang="zh-CN" sz="1600">
                          <a:solidFill>
                            <a:srgbClr val="1F5281"/>
                          </a:solidFill>
                          <a:latin typeface="Cambria Math"/>
                        </a:rPr>
                        <m:t>n</m:t>
                      </m:r>
                      <m:r>
                        <a:rPr lang="en-US" altLang="zh-CN" sz="1600">
                          <a:solidFill>
                            <a:srgbClr val="1F5281"/>
                          </a:solidFill>
                          <a:latin typeface="Cambria Math"/>
                        </a:rPr>
                        <m:t>)</m:t>
                      </m:r>
                    </m:oMath>
                  </m:oMathPara>
                </a14:m>
                <a:endParaRPr lang="zh-CN" altLang="en-US"/>
              </a:p>
            </p:txBody>
          </p:sp>
        </mc:Choice>
        <mc:Fallback xmlns="">
          <p:sp>
            <p:nvSpPr>
              <p:cNvPr id="11" name="矩形 10"/>
              <p:cNvSpPr>
                <a:spLocks noRot="1" noChangeAspect="1" noMove="1" noResize="1" noEditPoints="1" noAdjustHandles="1" noChangeArrowheads="1" noChangeShapeType="1" noTextEdit="1"/>
              </p:cNvSpPr>
              <p:nvPr/>
            </p:nvSpPr>
            <p:spPr>
              <a:xfrm>
                <a:off x="6444208" y="2486283"/>
                <a:ext cx="675185" cy="338554"/>
              </a:xfrm>
              <a:prstGeom prst="rect">
                <a:avLst/>
              </a:prstGeom>
              <a:blipFill rotWithShape="1">
                <a:blip r:embed="rId8"/>
                <a:stretch>
                  <a:fillRect b="-145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矩形 11"/>
              <p:cNvSpPr/>
              <p:nvPr/>
            </p:nvSpPr>
            <p:spPr>
              <a:xfrm>
                <a:off x="6781800" y="2785492"/>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smtClean="0">
                          <a:solidFill>
                            <a:srgbClr val="1F5281"/>
                          </a:solidFill>
                          <a:latin typeface="Cambria Math"/>
                        </a:rPr>
                        <m:t>O</m:t>
                      </m:r>
                      <m:r>
                        <a:rPr lang="en-US" altLang="zh-CN" sz="1600" smtClean="0">
                          <a:solidFill>
                            <a:srgbClr val="1F5281"/>
                          </a:solidFill>
                          <a:latin typeface="Cambria Math"/>
                        </a:rPr>
                        <m:t>(1)</m:t>
                      </m:r>
                    </m:oMath>
                  </m:oMathPara>
                </a14:m>
                <a:endParaRPr lang="zh-CN" altLang="en-US"/>
              </a:p>
            </p:txBody>
          </p:sp>
        </mc:Choice>
        <mc:Fallback xmlns="">
          <p:sp>
            <p:nvSpPr>
              <p:cNvPr id="12" name="矩形 11"/>
              <p:cNvSpPr>
                <a:spLocks noRot="1" noChangeAspect="1" noMove="1" noResize="1" noEditPoints="1" noAdjustHandles="1" noChangeArrowheads="1" noChangeShapeType="1" noTextEdit="1"/>
              </p:cNvSpPr>
              <p:nvPr/>
            </p:nvSpPr>
            <p:spPr>
              <a:xfrm>
                <a:off x="6781800" y="2785492"/>
                <a:ext cx="675185" cy="338554"/>
              </a:xfrm>
              <a:prstGeom prst="rect">
                <a:avLst/>
              </a:prstGeom>
              <a:blipFill rotWithShape="1">
                <a:blip r:embed="rId9"/>
                <a:stretch>
                  <a:fillRect b="-14545"/>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矩形 12"/>
              <p:cNvSpPr/>
              <p:nvPr/>
            </p:nvSpPr>
            <p:spPr>
              <a:xfrm>
                <a:off x="6804248" y="3145532"/>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a:solidFill>
                            <a:srgbClr val="1F5281"/>
                          </a:solidFill>
                          <a:latin typeface="Cambria Math"/>
                        </a:rPr>
                        <m:t>O</m:t>
                      </m:r>
                      <m:r>
                        <a:rPr lang="en-US" altLang="zh-CN" sz="1600">
                          <a:solidFill>
                            <a:srgbClr val="1F5281"/>
                          </a:solidFill>
                          <a:latin typeface="Cambria Math"/>
                        </a:rPr>
                        <m:t>(</m:t>
                      </m:r>
                      <m:r>
                        <m:rPr>
                          <m:sty m:val="p"/>
                        </m:rPr>
                        <a:rPr lang="en-US" altLang="zh-CN" sz="1600">
                          <a:solidFill>
                            <a:srgbClr val="1F5281"/>
                          </a:solidFill>
                          <a:latin typeface="Cambria Math"/>
                        </a:rPr>
                        <m:t>n</m:t>
                      </m:r>
                      <m:r>
                        <a:rPr lang="en-US" altLang="zh-CN" sz="1600">
                          <a:solidFill>
                            <a:srgbClr val="1F5281"/>
                          </a:solidFill>
                          <a:latin typeface="Cambria Math"/>
                        </a:rPr>
                        <m:t>)</m:t>
                      </m:r>
                    </m:oMath>
                  </m:oMathPara>
                </a14:m>
                <a:endParaRPr lang="zh-CN" altLang="en-US"/>
              </a:p>
            </p:txBody>
          </p:sp>
        </mc:Choice>
        <mc:Fallback xmlns="">
          <p:sp>
            <p:nvSpPr>
              <p:cNvPr id="13" name="矩形 12"/>
              <p:cNvSpPr>
                <a:spLocks noRot="1" noChangeAspect="1" noMove="1" noResize="1" noEditPoints="1" noAdjustHandles="1" noChangeArrowheads="1" noChangeShapeType="1" noTextEdit="1"/>
              </p:cNvSpPr>
              <p:nvPr/>
            </p:nvSpPr>
            <p:spPr>
              <a:xfrm>
                <a:off x="6804248" y="3145532"/>
                <a:ext cx="675185" cy="338554"/>
              </a:xfrm>
              <a:prstGeom prst="rect">
                <a:avLst/>
              </a:prstGeom>
              <a:blipFill rotWithShape="1">
                <a:blip r:embed="rId10"/>
                <a:stretch>
                  <a:fillRect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4" name="矩形 13"/>
              <p:cNvSpPr/>
              <p:nvPr/>
            </p:nvSpPr>
            <p:spPr>
              <a:xfrm>
                <a:off x="6781799" y="3775359"/>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smtClean="0">
                          <a:solidFill>
                            <a:srgbClr val="1F5281"/>
                          </a:solidFill>
                          <a:latin typeface="Cambria Math"/>
                        </a:rPr>
                        <m:t>O</m:t>
                      </m:r>
                      <m:r>
                        <a:rPr lang="en-US" altLang="zh-CN" sz="1600" smtClean="0">
                          <a:solidFill>
                            <a:srgbClr val="1F5281"/>
                          </a:solidFill>
                          <a:latin typeface="Cambria Math"/>
                        </a:rPr>
                        <m:t>(1)</m:t>
                      </m:r>
                    </m:oMath>
                  </m:oMathPara>
                </a14:m>
                <a:endParaRPr lang="zh-CN" altLang="en-US"/>
              </a:p>
            </p:txBody>
          </p:sp>
        </mc:Choice>
        <mc:Fallback xmlns="">
          <p:sp>
            <p:nvSpPr>
              <p:cNvPr id="14" name="矩形 13"/>
              <p:cNvSpPr>
                <a:spLocks noRot="1" noChangeAspect="1" noMove="1" noResize="1" noEditPoints="1" noAdjustHandles="1" noChangeArrowheads="1" noChangeShapeType="1" noTextEdit="1"/>
              </p:cNvSpPr>
              <p:nvPr/>
            </p:nvSpPr>
            <p:spPr>
              <a:xfrm>
                <a:off x="6781799" y="3775359"/>
                <a:ext cx="675185" cy="338554"/>
              </a:xfrm>
              <a:prstGeom prst="rect">
                <a:avLst/>
              </a:prstGeom>
              <a:blipFill rotWithShape="1">
                <a:blip r:embed="rId11"/>
                <a:stretch>
                  <a:fillRect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矩形 14"/>
              <p:cNvSpPr/>
              <p:nvPr/>
            </p:nvSpPr>
            <p:spPr>
              <a:xfrm>
                <a:off x="6370806" y="4098518"/>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smtClean="0">
                          <a:solidFill>
                            <a:srgbClr val="1F5281"/>
                          </a:solidFill>
                          <a:latin typeface="Cambria Math"/>
                        </a:rPr>
                        <m:t>O</m:t>
                      </m:r>
                      <m:r>
                        <a:rPr lang="en-US" altLang="zh-CN" sz="1600" smtClean="0">
                          <a:solidFill>
                            <a:srgbClr val="1F5281"/>
                          </a:solidFill>
                          <a:latin typeface="Cambria Math"/>
                        </a:rPr>
                        <m:t>(1)</m:t>
                      </m:r>
                    </m:oMath>
                  </m:oMathPara>
                </a14:m>
                <a:endParaRPr lang="zh-CN" altLang="en-US"/>
              </a:p>
            </p:txBody>
          </p:sp>
        </mc:Choice>
        <mc:Fallback xmlns="">
          <p:sp>
            <p:nvSpPr>
              <p:cNvPr id="15" name="矩形 14"/>
              <p:cNvSpPr>
                <a:spLocks noRot="1" noChangeAspect="1" noMove="1" noResize="1" noEditPoints="1" noAdjustHandles="1" noChangeArrowheads="1" noChangeShapeType="1" noTextEdit="1"/>
              </p:cNvSpPr>
              <p:nvPr/>
            </p:nvSpPr>
            <p:spPr>
              <a:xfrm>
                <a:off x="6370806" y="4098518"/>
                <a:ext cx="675185" cy="338554"/>
              </a:xfrm>
              <a:prstGeom prst="rect">
                <a:avLst/>
              </a:prstGeom>
              <a:blipFill rotWithShape="1">
                <a:blip r:embed="rId12"/>
                <a:stretch>
                  <a:fillRect b="-12500"/>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6" name="矩形 15"/>
              <p:cNvSpPr/>
              <p:nvPr/>
            </p:nvSpPr>
            <p:spPr>
              <a:xfrm>
                <a:off x="7045991" y="3446769"/>
                <a:ext cx="67518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m:rPr>
                          <m:sty m:val="p"/>
                        </m:rPr>
                        <a:rPr lang="en-US" altLang="zh-CN" sz="1600" smtClean="0">
                          <a:solidFill>
                            <a:srgbClr val="1F5281"/>
                          </a:solidFill>
                          <a:latin typeface="Cambria Math"/>
                        </a:rPr>
                        <m:t>O</m:t>
                      </m:r>
                      <m:r>
                        <a:rPr lang="en-US" altLang="zh-CN" sz="1600" smtClean="0">
                          <a:solidFill>
                            <a:srgbClr val="1F5281"/>
                          </a:solidFill>
                          <a:latin typeface="Cambria Math"/>
                        </a:rPr>
                        <m:t>(1)</m:t>
                      </m:r>
                    </m:oMath>
                  </m:oMathPara>
                </a14:m>
                <a:endParaRPr lang="zh-CN" altLang="en-US"/>
              </a:p>
            </p:txBody>
          </p:sp>
        </mc:Choice>
        <mc:Fallback xmlns="">
          <p:sp>
            <p:nvSpPr>
              <p:cNvPr id="16" name="矩形 15"/>
              <p:cNvSpPr>
                <a:spLocks noRot="1" noChangeAspect="1" noMove="1" noResize="1" noEditPoints="1" noAdjustHandles="1" noChangeArrowheads="1" noChangeShapeType="1" noTextEdit="1"/>
              </p:cNvSpPr>
              <p:nvPr/>
            </p:nvSpPr>
            <p:spPr>
              <a:xfrm>
                <a:off x="7045991" y="3446769"/>
                <a:ext cx="675185" cy="338554"/>
              </a:xfrm>
              <a:prstGeom prst="rect">
                <a:avLst/>
              </a:prstGeom>
              <a:blipFill rotWithShape="1">
                <a:blip r:embed="rId13"/>
                <a:stretch>
                  <a:fillRect b="-125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9119864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2" grpId="0"/>
      <p:bldP spid="4" grpId="0"/>
      <p:bldP spid="10" grpId="0"/>
      <p:bldP spid="11" grpId="0"/>
      <p:bldP spid="12" grpId="0"/>
      <p:bldP spid="13" grpId="0"/>
      <p:bldP spid="14" grpId="0"/>
      <p:bldP spid="15" grpId="0"/>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pPr marL="0" indent="0">
              <a:buNone/>
            </a:pPr>
            <a:r>
              <a:rPr lang="zh-CN" altLang="en-US" smtClean="0"/>
              <a:t>（</a:t>
            </a:r>
            <a:r>
              <a:rPr lang="en-US" altLang="zh-CN" smtClean="0"/>
              <a:t>1</a:t>
            </a:r>
            <a:r>
              <a:rPr lang="zh-CN" altLang="en-US" smtClean="0"/>
              <a:t>）时间复杂度与输入实例的初始排列、输入参数有关。</a:t>
            </a:r>
            <a:endParaRPr lang="en-US" altLang="zh-CN" smtClean="0"/>
          </a:p>
          <a:p>
            <a:pPr marL="0" indent="0">
              <a:buNone/>
            </a:pPr>
            <a:r>
              <a:rPr lang="zh-CN" altLang="en-US"/>
              <a:t>例：</a:t>
            </a:r>
            <a:r>
              <a:rPr lang="zh-CN" altLang="zh-CN" smtClean="0"/>
              <a:t>在</a:t>
            </a:r>
            <a:r>
              <a:rPr lang="zh-CN" altLang="zh-CN"/>
              <a:t>一个长度为</a:t>
            </a:r>
            <a:r>
              <a:rPr lang="en-US" altLang="zh-CN"/>
              <a:t>n</a:t>
            </a:r>
            <a:r>
              <a:rPr lang="zh-CN" altLang="zh-CN" smtClean="0"/>
              <a:t>的</a:t>
            </a:r>
            <a:r>
              <a:rPr lang="zh-CN" altLang="en-US" smtClean="0"/>
              <a:t>列表</a:t>
            </a:r>
            <a:r>
              <a:rPr lang="zh-CN" altLang="zh-CN" smtClean="0"/>
              <a:t>中</a:t>
            </a:r>
            <a:r>
              <a:rPr lang="zh-CN" altLang="zh-CN"/>
              <a:t>查找一个值为</a:t>
            </a:r>
            <a:r>
              <a:rPr lang="en-US" altLang="zh-CN"/>
              <a:t>x</a:t>
            </a:r>
            <a:r>
              <a:rPr lang="zh-CN" altLang="zh-CN"/>
              <a:t>的元素。</a:t>
            </a:r>
          </a:p>
          <a:p>
            <a:pPr marL="0" indent="0">
              <a:buNone/>
            </a:pPr>
            <a:endParaRPr lang="zh-CN" altLang="en-US" dirty="0"/>
          </a:p>
        </p:txBody>
      </p:sp>
      <p:sp>
        <p:nvSpPr>
          <p:cNvPr id="5" name="标题 2"/>
          <p:cNvSpPr>
            <a:spLocks noGrp="1"/>
          </p:cNvSpPr>
          <p:nvPr>
            <p:ph type="title"/>
          </p:nvPr>
        </p:nvSpPr>
        <p:spPr/>
        <p:txBody>
          <a:bodyPr>
            <a:normAutofit fontScale="90000"/>
          </a:bodyPr>
          <a:lstStyle/>
          <a:p>
            <a:r>
              <a:rPr lang="zh-CN" altLang="en-US" dirty="0"/>
              <a:t>其它</a:t>
            </a:r>
            <a:r>
              <a:rPr lang="zh-CN" altLang="en-US" dirty="0" smtClean="0"/>
              <a:t>情况</a:t>
            </a:r>
            <a:endParaRPr lang="zh-CN" altLang="en-US" dirty="0"/>
          </a:p>
        </p:txBody>
      </p:sp>
      <p:sp>
        <p:nvSpPr>
          <p:cNvPr id="7" name="矩形 6"/>
          <p:cNvSpPr/>
          <p:nvPr/>
        </p:nvSpPr>
        <p:spPr>
          <a:xfrm>
            <a:off x="1115616" y="2209428"/>
            <a:ext cx="5040560" cy="1569660"/>
          </a:xfrm>
          <a:prstGeom prst="rect">
            <a:avLst/>
          </a:prstGeom>
          <a:solidFill>
            <a:schemeClr val="tx2">
              <a:lumMod val="20000"/>
              <a:lumOff val="80000"/>
            </a:schemeClr>
          </a:solidFill>
        </p:spPr>
        <p:txBody>
          <a:bodyPr wrap="square">
            <a:spAutoFit/>
          </a:bodyPr>
          <a:lstStyle/>
          <a:p>
            <a:pPr>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600" b="1" kern="0" dirty="0" err="1">
                <a:solidFill>
                  <a:srgbClr val="000080"/>
                </a:solidFill>
                <a:latin typeface="Consolas"/>
                <a:cs typeface="宋体"/>
              </a:rPr>
              <a:t>def</a:t>
            </a:r>
            <a:r>
              <a:rPr lang="en-US" altLang="zh-CN" sz="1600" b="1" kern="0" dirty="0">
                <a:solidFill>
                  <a:srgbClr val="000080"/>
                </a:solidFill>
                <a:latin typeface="Consolas"/>
                <a:cs typeface="宋体"/>
              </a:rPr>
              <a:t> </a:t>
            </a:r>
            <a:r>
              <a:rPr lang="en-US" altLang="zh-CN" sz="1600" kern="0">
                <a:solidFill>
                  <a:srgbClr val="000000"/>
                </a:solidFill>
                <a:latin typeface="Consolas"/>
                <a:cs typeface="宋体"/>
              </a:rPr>
              <a:t>find(</a:t>
            </a:r>
            <a:r>
              <a:rPr lang="en-US" altLang="zh-CN" sz="1600" kern="0" err="1">
                <a:solidFill>
                  <a:srgbClr val="000000"/>
                </a:solidFill>
                <a:latin typeface="Consolas"/>
                <a:cs typeface="宋体"/>
              </a:rPr>
              <a:t>lst</a:t>
            </a:r>
            <a:r>
              <a:rPr lang="en-US" altLang="zh-CN" sz="1600" kern="0" smtClean="0">
                <a:solidFill>
                  <a:srgbClr val="000000"/>
                </a:solidFill>
                <a:latin typeface="Consolas"/>
                <a:cs typeface="宋体"/>
              </a:rPr>
              <a:t>, </a:t>
            </a:r>
            <a:r>
              <a:rPr lang="en-US" altLang="zh-CN" sz="1600" kern="0" dirty="0">
                <a:solidFill>
                  <a:srgbClr val="000000"/>
                </a:solidFill>
                <a:latin typeface="Consolas"/>
                <a:cs typeface="宋体"/>
              </a:rPr>
              <a:t>x):</a:t>
            </a:r>
            <a:br>
              <a:rPr lang="en-US" altLang="zh-CN" sz="1600" kern="0" dirty="0">
                <a:solidFill>
                  <a:srgbClr val="000000"/>
                </a:solidFill>
                <a:latin typeface="Consolas"/>
                <a:cs typeface="宋体"/>
              </a:rPr>
            </a:br>
            <a:r>
              <a:rPr lang="en-US" altLang="zh-CN" sz="1600" kern="0" dirty="0">
                <a:solidFill>
                  <a:srgbClr val="000000"/>
                </a:solidFill>
                <a:latin typeface="Consolas"/>
                <a:cs typeface="宋体"/>
              </a:rPr>
              <a:t>    n = </a:t>
            </a:r>
            <a:r>
              <a:rPr lang="en-US" altLang="zh-CN" sz="1600" kern="0" dirty="0" err="1">
                <a:solidFill>
                  <a:srgbClr val="000080"/>
                </a:solidFill>
                <a:latin typeface="Consolas"/>
                <a:cs typeface="宋体"/>
              </a:rPr>
              <a:t>len</a:t>
            </a:r>
            <a:r>
              <a:rPr lang="en-US" altLang="zh-CN" sz="1600" kern="0" dirty="0">
                <a:solidFill>
                  <a:srgbClr val="000000"/>
                </a:solidFill>
                <a:latin typeface="Consolas"/>
                <a:cs typeface="宋体"/>
              </a:rPr>
              <a:t>(</a:t>
            </a:r>
            <a:r>
              <a:rPr lang="en-US" altLang="zh-CN" sz="1600" kern="0" dirty="0" err="1">
                <a:solidFill>
                  <a:srgbClr val="000000"/>
                </a:solidFill>
                <a:latin typeface="Consolas"/>
                <a:cs typeface="宋体"/>
              </a:rPr>
              <a:t>lst</a:t>
            </a:r>
            <a:r>
              <a:rPr lang="en-US" altLang="zh-CN" sz="1600" kern="0" dirty="0">
                <a:solidFill>
                  <a:srgbClr val="000000"/>
                </a:solidFill>
                <a:latin typeface="Consolas"/>
                <a:cs typeface="宋体"/>
              </a:rPr>
              <a:t>)</a:t>
            </a:r>
            <a:br>
              <a:rPr lang="en-US" altLang="zh-CN" sz="1600" kern="0" dirty="0">
                <a:solidFill>
                  <a:srgbClr val="000000"/>
                </a:solidFill>
                <a:latin typeface="Consolas"/>
                <a:cs typeface="宋体"/>
              </a:rPr>
            </a:br>
            <a:r>
              <a:rPr lang="en-US" altLang="zh-CN" sz="1600" kern="0" dirty="0">
                <a:solidFill>
                  <a:srgbClr val="000000"/>
                </a:solidFill>
                <a:latin typeface="Consolas"/>
                <a:cs typeface="宋体"/>
              </a:rPr>
              <a:t>    </a:t>
            </a:r>
            <a:r>
              <a:rPr lang="en-US" altLang="zh-CN" sz="1600" b="1" kern="0" dirty="0">
                <a:solidFill>
                  <a:srgbClr val="000080"/>
                </a:solidFill>
                <a:latin typeface="Consolas"/>
                <a:cs typeface="宋体"/>
              </a:rPr>
              <a:t>for </a:t>
            </a:r>
            <a:r>
              <a:rPr lang="en-US" altLang="zh-CN" sz="1600" kern="0" dirty="0" err="1">
                <a:solidFill>
                  <a:srgbClr val="000000"/>
                </a:solidFill>
                <a:latin typeface="Consolas"/>
                <a:cs typeface="宋体"/>
              </a:rPr>
              <a:t>i</a:t>
            </a:r>
            <a:r>
              <a:rPr lang="en-US" altLang="zh-CN" sz="1600" kern="0" dirty="0">
                <a:solidFill>
                  <a:srgbClr val="000000"/>
                </a:solidFill>
                <a:latin typeface="Consolas"/>
                <a:cs typeface="宋体"/>
              </a:rPr>
              <a:t> </a:t>
            </a:r>
            <a:r>
              <a:rPr lang="en-US" altLang="zh-CN" sz="1600" b="1" kern="0" dirty="0">
                <a:solidFill>
                  <a:srgbClr val="000080"/>
                </a:solidFill>
                <a:latin typeface="Consolas"/>
                <a:cs typeface="宋体"/>
              </a:rPr>
              <a:t>in </a:t>
            </a:r>
            <a:r>
              <a:rPr lang="en-US" altLang="zh-CN" sz="1600" kern="0" dirty="0">
                <a:solidFill>
                  <a:srgbClr val="000080"/>
                </a:solidFill>
                <a:latin typeface="Consolas"/>
                <a:cs typeface="宋体"/>
              </a:rPr>
              <a:t>range</a:t>
            </a:r>
            <a:r>
              <a:rPr lang="en-US" altLang="zh-CN" sz="1600" kern="0" dirty="0">
                <a:solidFill>
                  <a:srgbClr val="000000"/>
                </a:solidFill>
                <a:latin typeface="Consolas"/>
                <a:cs typeface="宋体"/>
              </a:rPr>
              <a:t>(n):</a:t>
            </a:r>
            <a:br>
              <a:rPr lang="en-US" altLang="zh-CN" sz="1600" kern="0" dirty="0">
                <a:solidFill>
                  <a:srgbClr val="000000"/>
                </a:solidFill>
                <a:latin typeface="Consolas"/>
                <a:cs typeface="宋体"/>
              </a:rPr>
            </a:br>
            <a:r>
              <a:rPr lang="en-US" altLang="zh-CN" sz="1600" kern="0" dirty="0">
                <a:solidFill>
                  <a:srgbClr val="000000"/>
                </a:solidFill>
                <a:latin typeface="Consolas"/>
                <a:cs typeface="宋体"/>
              </a:rPr>
              <a:t>        </a:t>
            </a:r>
            <a:r>
              <a:rPr lang="en-US" altLang="zh-CN" sz="1600" b="1" kern="0" dirty="0">
                <a:solidFill>
                  <a:srgbClr val="000080"/>
                </a:solidFill>
                <a:latin typeface="Consolas"/>
                <a:cs typeface="宋体"/>
              </a:rPr>
              <a:t>if </a:t>
            </a:r>
            <a:r>
              <a:rPr lang="en-US" altLang="zh-CN" sz="1600" kern="0" dirty="0" err="1">
                <a:solidFill>
                  <a:srgbClr val="000000"/>
                </a:solidFill>
                <a:latin typeface="Consolas"/>
                <a:cs typeface="宋体"/>
              </a:rPr>
              <a:t>lst</a:t>
            </a:r>
            <a:r>
              <a:rPr lang="en-US" altLang="zh-CN" sz="1600" kern="0" dirty="0">
                <a:solidFill>
                  <a:srgbClr val="000000"/>
                </a:solidFill>
                <a:latin typeface="Consolas"/>
                <a:cs typeface="宋体"/>
              </a:rPr>
              <a:t>[</a:t>
            </a:r>
            <a:r>
              <a:rPr lang="en-US" altLang="zh-CN" sz="1600" kern="0" dirty="0" err="1">
                <a:solidFill>
                  <a:srgbClr val="000000"/>
                </a:solidFill>
                <a:latin typeface="Consolas"/>
                <a:cs typeface="宋体"/>
              </a:rPr>
              <a:t>i</a:t>
            </a:r>
            <a:r>
              <a:rPr lang="en-US" altLang="zh-CN" sz="1600" kern="0" dirty="0">
                <a:solidFill>
                  <a:srgbClr val="000000"/>
                </a:solidFill>
                <a:latin typeface="Consolas"/>
                <a:cs typeface="宋体"/>
              </a:rPr>
              <a:t>] == x:</a:t>
            </a:r>
            <a:br>
              <a:rPr lang="en-US" altLang="zh-CN" sz="1600" kern="0" dirty="0">
                <a:solidFill>
                  <a:srgbClr val="000000"/>
                </a:solidFill>
                <a:latin typeface="Consolas"/>
                <a:cs typeface="宋体"/>
              </a:rPr>
            </a:br>
            <a:r>
              <a:rPr lang="en-US" altLang="zh-CN" sz="1600" kern="0" dirty="0">
                <a:solidFill>
                  <a:srgbClr val="000000"/>
                </a:solidFill>
                <a:latin typeface="Consolas"/>
                <a:cs typeface="宋体"/>
              </a:rPr>
              <a:t>            </a:t>
            </a:r>
            <a:r>
              <a:rPr lang="en-US" altLang="zh-CN" sz="1600" b="1" kern="0" dirty="0">
                <a:solidFill>
                  <a:srgbClr val="000080"/>
                </a:solidFill>
                <a:latin typeface="Consolas"/>
                <a:cs typeface="宋体"/>
              </a:rPr>
              <a:t>return </a:t>
            </a:r>
            <a:r>
              <a:rPr lang="en-US" altLang="zh-CN" sz="1600" kern="0" dirty="0" err="1">
                <a:solidFill>
                  <a:srgbClr val="000000"/>
                </a:solidFill>
                <a:latin typeface="Consolas"/>
                <a:cs typeface="宋体"/>
              </a:rPr>
              <a:t>i</a:t>
            </a:r>
            <a:r>
              <a:rPr lang="en-US" altLang="zh-CN" sz="1600" kern="0" dirty="0">
                <a:solidFill>
                  <a:srgbClr val="000000"/>
                </a:solidFill>
                <a:latin typeface="Consolas"/>
                <a:cs typeface="宋体"/>
              </a:rPr>
              <a:t/>
            </a:r>
            <a:br>
              <a:rPr lang="en-US" altLang="zh-CN" sz="1600" kern="0" dirty="0">
                <a:solidFill>
                  <a:srgbClr val="000000"/>
                </a:solidFill>
                <a:latin typeface="Consolas"/>
                <a:cs typeface="宋体"/>
              </a:rPr>
            </a:br>
            <a:r>
              <a:rPr lang="en-US" altLang="zh-CN" sz="1600" kern="0" dirty="0">
                <a:solidFill>
                  <a:srgbClr val="000000"/>
                </a:solidFill>
                <a:latin typeface="Consolas"/>
                <a:cs typeface="宋体"/>
              </a:rPr>
              <a:t>    </a:t>
            </a:r>
            <a:r>
              <a:rPr lang="en-US" altLang="zh-CN" sz="1600" b="1" kern="0" dirty="0">
                <a:solidFill>
                  <a:srgbClr val="000080"/>
                </a:solidFill>
                <a:latin typeface="Consolas"/>
                <a:cs typeface="宋体"/>
              </a:rPr>
              <a:t>return </a:t>
            </a:r>
            <a:r>
              <a:rPr lang="en-US" altLang="zh-CN" sz="1600" kern="0" dirty="0">
                <a:solidFill>
                  <a:srgbClr val="000000"/>
                </a:solidFill>
                <a:latin typeface="Consolas"/>
                <a:cs typeface="宋体"/>
              </a:rPr>
              <a:t>-</a:t>
            </a:r>
            <a:r>
              <a:rPr lang="en-US" altLang="zh-CN" sz="1600" kern="0" dirty="0">
                <a:solidFill>
                  <a:srgbClr val="0000FF"/>
                </a:solidFill>
                <a:latin typeface="Consolas"/>
                <a:cs typeface="宋体"/>
              </a:rPr>
              <a:t>1</a:t>
            </a:r>
            <a:endParaRPr lang="zh-CN" altLang="zh-CN" sz="1600" kern="100" dirty="0">
              <a:latin typeface="Times New Roman"/>
            </a:endParaRPr>
          </a:p>
        </p:txBody>
      </p:sp>
    </p:spTree>
    <p:extLst>
      <p:ext uri="{BB962C8B-B14F-4D97-AF65-F5344CB8AC3E}">
        <p14:creationId xmlns:p14="http://schemas.microsoft.com/office/powerpoint/2010/main" val="808240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691679" y="1201316"/>
            <a:ext cx="8053659" cy="1656184"/>
          </a:xfrm>
        </p:spPr>
        <p:txBody>
          <a:bodyPr>
            <a:normAutofit/>
          </a:bodyPr>
          <a:lstStyle/>
          <a:p>
            <a:pPr lvl="0">
              <a:buClr>
                <a:srgbClr val="1481B8"/>
              </a:buClr>
            </a:pPr>
            <a:r>
              <a:rPr lang="zh-CN" altLang="en-US" sz="2200"/>
              <a:t>相互之间存在一种或多种特定关系的数据元素的集合；</a:t>
            </a:r>
          </a:p>
          <a:p>
            <a:pPr lvl="0">
              <a:buClr>
                <a:srgbClr val="1481B8"/>
              </a:buClr>
            </a:pPr>
            <a:r>
              <a:rPr lang="zh-CN" altLang="en-US" sz="2200"/>
              <a:t>带关系的数据元素的集合（</a:t>
            </a:r>
            <a:r>
              <a:rPr lang="en-US" altLang="zh-CN" sz="2200"/>
              <a:t>Collection of relational data elements</a:t>
            </a:r>
            <a:r>
              <a:rPr lang="zh-CN" altLang="en-US" sz="2200"/>
              <a:t>）。</a:t>
            </a:r>
            <a:endParaRPr lang="en-US" altLang="zh-CN" sz="2200"/>
          </a:p>
        </p:txBody>
      </p:sp>
      <p:sp>
        <p:nvSpPr>
          <p:cNvPr id="3" name="标题 2"/>
          <p:cNvSpPr>
            <a:spLocks noGrp="1"/>
          </p:cNvSpPr>
          <p:nvPr>
            <p:ph type="title"/>
          </p:nvPr>
        </p:nvSpPr>
        <p:spPr/>
        <p:txBody>
          <a:bodyPr>
            <a:normAutofit fontScale="90000"/>
          </a:bodyPr>
          <a:lstStyle/>
          <a:p>
            <a:pPr algn="l"/>
            <a:r>
              <a:rPr lang="zh-CN" altLang="en-US" dirty="0" smtClean="0"/>
              <a:t>数据结构（</a:t>
            </a:r>
            <a:r>
              <a:rPr lang="en-US" altLang="zh-CN" dirty="0"/>
              <a:t>Data Structure</a:t>
            </a:r>
            <a:r>
              <a:rPr lang="zh-CN" altLang="en-US" dirty="0" smtClean="0"/>
              <a:t>）</a:t>
            </a:r>
            <a:endParaRPr lang="zh-CN" altLang="en-US" dirty="0"/>
          </a:p>
        </p:txBody>
      </p:sp>
      <p:sp>
        <p:nvSpPr>
          <p:cNvPr id="6" name="TextBox 5"/>
          <p:cNvSpPr txBox="1"/>
          <p:nvPr/>
        </p:nvSpPr>
        <p:spPr>
          <a:xfrm>
            <a:off x="1259632" y="2785492"/>
            <a:ext cx="3746909" cy="400110"/>
          </a:xfrm>
          <a:prstGeom prst="rect">
            <a:avLst/>
          </a:prstGeom>
          <a:solidFill>
            <a:schemeClr val="accent1">
              <a:lumMod val="20000"/>
              <a:lumOff val="80000"/>
            </a:schemeClr>
          </a:solidFill>
        </p:spPr>
        <p:txBody>
          <a:bodyPr wrap="square" rtlCol="0">
            <a:spAutoFit/>
          </a:bodyPr>
          <a:lstStyle/>
          <a:p>
            <a:r>
              <a:rPr lang="zh-CN" altLang="en-US" sz="2000" b="1" smtClean="0"/>
              <a:t>结 构  </a:t>
            </a:r>
            <a:r>
              <a:rPr lang="en-US" altLang="zh-CN" sz="2000" b="1" smtClean="0"/>
              <a:t>=  </a:t>
            </a:r>
            <a:r>
              <a:rPr lang="zh-CN" altLang="en-US" sz="2000" b="1" smtClean="0">
                <a:solidFill>
                  <a:srgbClr val="FF0000"/>
                </a:solidFill>
              </a:rPr>
              <a:t>实 体    </a:t>
            </a:r>
            <a:r>
              <a:rPr lang="en-US" altLang="zh-CN" sz="2000" b="1" smtClean="0">
                <a:solidFill>
                  <a:srgbClr val="FF0000"/>
                </a:solidFill>
              </a:rPr>
              <a:t>+  </a:t>
            </a:r>
            <a:r>
              <a:rPr lang="zh-CN" altLang="en-US" sz="2000" b="1" smtClean="0">
                <a:solidFill>
                  <a:srgbClr val="FF0000"/>
                </a:solidFill>
              </a:rPr>
              <a:t>关 系</a:t>
            </a:r>
            <a:endParaRPr lang="zh-CN" altLang="en-US" sz="2000" b="1" dirty="0">
              <a:solidFill>
                <a:srgbClr val="FF0000"/>
              </a:solidFill>
            </a:endParaRPr>
          </a:p>
        </p:txBody>
      </p:sp>
      <p:sp>
        <p:nvSpPr>
          <p:cNvPr id="10" name="TextBox 5"/>
          <p:cNvSpPr txBox="1"/>
          <p:nvPr/>
        </p:nvSpPr>
        <p:spPr>
          <a:xfrm>
            <a:off x="1259632" y="3649588"/>
            <a:ext cx="4178958" cy="400110"/>
          </a:xfrm>
          <a:prstGeom prst="rect">
            <a:avLst/>
          </a:prstGeom>
          <a:solidFill>
            <a:schemeClr val="accent1">
              <a:lumMod val="20000"/>
              <a:lumOff val="80000"/>
            </a:schemeClr>
          </a:solidFill>
        </p:spPr>
        <p:txBody>
          <a:bodyPr wrap="square" rtlCol="0">
            <a:spAutoFit/>
          </a:bodyPr>
          <a:lstStyle/>
          <a:p>
            <a:r>
              <a:rPr lang="zh-CN" altLang="en-US" sz="2000" b="1" dirty="0" smtClean="0"/>
              <a:t>数据结构  </a:t>
            </a:r>
            <a:r>
              <a:rPr lang="en-US" altLang="zh-CN" sz="2000" b="1" dirty="0" smtClean="0"/>
              <a:t>= </a:t>
            </a:r>
            <a:r>
              <a:rPr lang="zh-CN" altLang="en-US" sz="2000" b="1" dirty="0" smtClean="0">
                <a:solidFill>
                  <a:srgbClr val="FF0000"/>
                </a:solidFill>
              </a:rPr>
              <a:t>数据元素 </a:t>
            </a:r>
            <a:r>
              <a:rPr lang="en-US" altLang="zh-CN" sz="2000" b="1" smtClean="0">
                <a:solidFill>
                  <a:srgbClr val="FF0000"/>
                </a:solidFill>
              </a:rPr>
              <a:t>+  </a:t>
            </a:r>
            <a:r>
              <a:rPr lang="zh-CN" altLang="en-US" sz="2000" b="1" smtClean="0">
                <a:solidFill>
                  <a:srgbClr val="FF0000"/>
                </a:solidFill>
              </a:rPr>
              <a:t>关 系</a:t>
            </a:r>
            <a:endParaRPr lang="zh-CN" altLang="en-US" sz="2000" b="1" dirty="0">
              <a:solidFill>
                <a:srgbClr val="FF0000"/>
              </a:solidFill>
            </a:endParaRPr>
          </a:p>
        </p:txBody>
      </p:sp>
    </p:spTree>
    <p:extLst>
      <p:ext uri="{BB962C8B-B14F-4D97-AF65-F5344CB8AC3E}">
        <p14:creationId xmlns:p14="http://schemas.microsoft.com/office/powerpoint/2010/main" val="4486033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sz="quarter" idx="10"/>
          </p:nvPr>
        </p:nvSpPr>
        <p:spPr/>
        <p:txBody>
          <a:bodyPr>
            <a:normAutofit/>
          </a:bodyPr>
          <a:lstStyle/>
          <a:p>
            <a:pPr eaLnBrk="1" hangingPunct="1"/>
            <a:r>
              <a:rPr lang="zh-CN" altLang="en-US" smtClean="0"/>
              <a:t>最好情况；</a:t>
            </a:r>
            <a:endParaRPr lang="en-US" altLang="zh-CN" smtClean="0"/>
          </a:p>
          <a:p>
            <a:r>
              <a:rPr lang="zh-CN" altLang="en-US">
                <a:solidFill>
                  <a:srgbClr val="FF0000"/>
                </a:solidFill>
              </a:rPr>
              <a:t>最坏情况时间复杂度，</a:t>
            </a:r>
            <a:r>
              <a:rPr lang="zh-CN" altLang="en-US" dirty="0" smtClean="0">
                <a:solidFill>
                  <a:srgbClr val="FF0000"/>
                </a:solidFill>
              </a:rPr>
              <a:t>它给出一种保证：算法在该时间期限内一定能</a:t>
            </a:r>
            <a:r>
              <a:rPr lang="zh-CN" altLang="en-US" smtClean="0">
                <a:solidFill>
                  <a:srgbClr val="FF0000"/>
                </a:solidFill>
              </a:rPr>
              <a:t>完成工作；</a:t>
            </a:r>
            <a:endParaRPr lang="en-US" altLang="zh-CN" dirty="0" smtClean="0">
              <a:solidFill>
                <a:srgbClr val="FF0000"/>
              </a:solidFill>
            </a:endParaRPr>
          </a:p>
          <a:p>
            <a:r>
              <a:rPr lang="zh-CN" altLang="zh-CN" smtClean="0"/>
              <a:t>平均</a:t>
            </a:r>
            <a:r>
              <a:rPr lang="zh-CN" altLang="zh-CN"/>
              <a:t>情况下的时间复杂度是根据当前输入数据的不同分布情况，按照每种情况发生的概率进行运算而得到的平均时间效率</a:t>
            </a:r>
            <a:r>
              <a:rPr lang="zh-CN" altLang="zh-CN" smtClean="0"/>
              <a:t>，常</a:t>
            </a:r>
            <a:r>
              <a:rPr lang="zh-CN" altLang="zh-CN"/>
              <a:t>假设每种情况的发生概率</a:t>
            </a:r>
            <a:r>
              <a:rPr lang="zh-CN" altLang="zh-CN" smtClean="0"/>
              <a:t>相同</a:t>
            </a:r>
            <a:r>
              <a:rPr lang="zh-CN" altLang="en-US" smtClean="0"/>
              <a:t>；</a:t>
            </a:r>
            <a:endParaRPr lang="zh-CN" altLang="en-US" dirty="0" smtClean="0"/>
          </a:p>
          <a:p>
            <a:pPr eaLnBrk="1" hangingPunct="1"/>
            <a:r>
              <a:rPr lang="zh-CN" altLang="en-US" dirty="0" smtClean="0"/>
              <a:t>通常计算</a:t>
            </a:r>
            <a:r>
              <a:rPr lang="zh-CN" altLang="en-US" dirty="0" smtClean="0">
                <a:solidFill>
                  <a:srgbClr val="FF0000"/>
                </a:solidFill>
              </a:rPr>
              <a:t>最坏情况和平均情况</a:t>
            </a:r>
            <a:r>
              <a:rPr lang="zh-CN" altLang="en-US" dirty="0" smtClean="0">
                <a:solidFill>
                  <a:srgbClr val="003366"/>
                </a:solidFill>
              </a:rPr>
              <a:t>。</a:t>
            </a:r>
          </a:p>
        </p:txBody>
      </p:sp>
      <p:sp>
        <p:nvSpPr>
          <p:cNvPr id="39938" name="Rectangle 2"/>
          <p:cNvSpPr>
            <a:spLocks noGrp="1" noChangeArrowheads="1"/>
          </p:cNvSpPr>
          <p:nvPr>
            <p:ph type="title"/>
          </p:nvPr>
        </p:nvSpPr>
        <p:spPr/>
        <p:txBody>
          <a:bodyPr>
            <a:normAutofit fontScale="90000"/>
          </a:bodyPr>
          <a:lstStyle/>
          <a:p>
            <a:r>
              <a:rPr lang="zh-CN" altLang="en-US" dirty="0" smtClean="0">
                <a:solidFill>
                  <a:srgbClr val="FF0000"/>
                </a:solidFill>
              </a:rPr>
              <a:t>平均和最坏情况</a:t>
            </a:r>
            <a:r>
              <a:rPr lang="zh-CN" altLang="en-US" dirty="0" smtClean="0"/>
              <a:t>时间复杂度</a:t>
            </a:r>
          </a:p>
        </p:txBody>
      </p:sp>
    </p:spTree>
    <p:extLst>
      <p:ext uri="{BB962C8B-B14F-4D97-AF65-F5344CB8AC3E}">
        <p14:creationId xmlns:p14="http://schemas.microsoft.com/office/powerpoint/2010/main" val="24258580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93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993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mtClean="0"/>
              <a:t>（</a:t>
            </a:r>
            <a:r>
              <a:rPr lang="en-US" altLang="zh-CN" smtClean="0"/>
              <a:t>2</a:t>
            </a:r>
            <a:r>
              <a:rPr lang="zh-CN" altLang="en-US"/>
              <a:t>）摊销时间复杂度</a:t>
            </a:r>
          </a:p>
          <a:p>
            <a:pPr lvl="1"/>
            <a:r>
              <a:rPr lang="zh-CN" altLang="en-US"/>
              <a:t>有的算法会在触发某个条件时做额外的工作，此时，可以根据这个条件发生的概率，对整个算法进行性能评估，此时得到的时间复杂度称为摊销时间复杂度。</a:t>
            </a:r>
          </a:p>
          <a:p>
            <a:endParaRPr lang="zh-CN" altLang="en-US"/>
          </a:p>
        </p:txBody>
      </p:sp>
      <p:sp>
        <p:nvSpPr>
          <p:cNvPr id="3" name="标题 2"/>
          <p:cNvSpPr>
            <a:spLocks noGrp="1"/>
          </p:cNvSpPr>
          <p:nvPr>
            <p:ph type="title"/>
          </p:nvPr>
        </p:nvSpPr>
        <p:spPr/>
        <p:txBody>
          <a:bodyPr>
            <a:normAutofit fontScale="90000"/>
          </a:bodyPr>
          <a:lstStyle/>
          <a:p>
            <a:r>
              <a:rPr lang="zh-CN" altLang="en-US" smtClean="0"/>
              <a:t>其它情况</a:t>
            </a:r>
            <a:endParaRPr lang="zh-CN" altLang="en-US"/>
          </a:p>
        </p:txBody>
      </p:sp>
    </p:spTree>
    <p:extLst>
      <p:ext uri="{BB962C8B-B14F-4D97-AF65-F5344CB8AC3E}">
        <p14:creationId xmlns:p14="http://schemas.microsoft.com/office/powerpoint/2010/main" val="2369470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normAutofit/>
          </a:bodyPr>
          <a:lstStyle/>
          <a:p>
            <a:pPr marL="0" indent="0">
              <a:buNone/>
            </a:pPr>
            <a:r>
              <a:rPr lang="zh-CN" altLang="en-US" smtClean="0"/>
              <a:t>（</a:t>
            </a:r>
            <a:r>
              <a:rPr lang="en-US" altLang="zh-CN" smtClean="0"/>
              <a:t>3</a:t>
            </a:r>
            <a:r>
              <a:rPr lang="zh-CN" altLang="en-US" smtClean="0"/>
              <a:t>）</a:t>
            </a:r>
            <a:r>
              <a:rPr lang="zh-CN" altLang="en-US" dirty="0"/>
              <a:t>多个问题规模</a:t>
            </a:r>
          </a:p>
          <a:p>
            <a:r>
              <a:rPr lang="zh-CN" altLang="en-US" dirty="0"/>
              <a:t>一个特定算法的运行时间依赖于问题的</a:t>
            </a:r>
            <a:r>
              <a:rPr lang="zh-CN" altLang="en-US" dirty="0" smtClean="0"/>
              <a:t>规模，但</a:t>
            </a:r>
            <a:r>
              <a:rPr lang="zh-CN" altLang="en-US" dirty="0"/>
              <a:t>有的时候，问题的规模不止一个。</a:t>
            </a:r>
          </a:p>
          <a:p>
            <a:pPr lvl="1"/>
            <a:r>
              <a:rPr lang="zh-CN" altLang="en-US" dirty="0" smtClean="0"/>
              <a:t>比如</a:t>
            </a:r>
            <a:r>
              <a:rPr lang="zh-CN" altLang="en-US" dirty="0"/>
              <a:t>，对两个长度分别</a:t>
            </a:r>
            <a:r>
              <a:rPr lang="zh-CN" altLang="en-US" dirty="0" smtClean="0"/>
              <a:t>为</a:t>
            </a:r>
            <a:r>
              <a:rPr lang="en-US" altLang="zh-CN" dirty="0" smtClean="0"/>
              <a:t>n</a:t>
            </a:r>
            <a:r>
              <a:rPr lang="zh-CN" altLang="en-US" dirty="0" smtClean="0"/>
              <a:t>和</a:t>
            </a:r>
            <a:r>
              <a:rPr lang="en-US" altLang="zh-CN" dirty="0"/>
              <a:t>k</a:t>
            </a:r>
            <a:r>
              <a:rPr lang="zh-CN" altLang="en-US" dirty="0" smtClean="0"/>
              <a:t>的</a:t>
            </a:r>
            <a:r>
              <a:rPr lang="zh-CN" altLang="en-US" dirty="0"/>
              <a:t>数组进行操作，问题的规模就有</a:t>
            </a:r>
            <a:r>
              <a:rPr lang="en-US" altLang="zh-CN" dirty="0"/>
              <a:t>2</a:t>
            </a:r>
            <a:r>
              <a:rPr lang="zh-CN" altLang="en-US" dirty="0"/>
              <a:t>个，这时时间复杂度是</a:t>
            </a:r>
            <a:r>
              <a:rPr lang="zh-CN" altLang="en-US" dirty="0" smtClean="0"/>
              <a:t>关于</a:t>
            </a:r>
            <a:r>
              <a:rPr lang="en-US" altLang="zh-CN" dirty="0" smtClean="0"/>
              <a:t>n</a:t>
            </a:r>
            <a:r>
              <a:rPr lang="zh-CN" altLang="en-US" dirty="0" smtClean="0"/>
              <a:t>和</a:t>
            </a:r>
            <a:r>
              <a:rPr lang="en-US" altLang="zh-CN" dirty="0"/>
              <a:t>k</a:t>
            </a:r>
            <a:r>
              <a:rPr lang="zh-CN" altLang="en-US" dirty="0" smtClean="0"/>
              <a:t>的</a:t>
            </a:r>
            <a:r>
              <a:rPr lang="zh-CN" altLang="en-US" dirty="0"/>
              <a:t>函数</a:t>
            </a:r>
            <a:r>
              <a:rPr lang="zh-CN" altLang="en-US" dirty="0" smtClean="0"/>
              <a:t>。</a:t>
            </a:r>
            <a:endParaRPr lang="en-US" altLang="zh-CN" dirty="0" smtClean="0"/>
          </a:p>
          <a:p>
            <a:pPr lvl="1" algn="l"/>
            <a:r>
              <a:rPr lang="en-US" altLang="zh-CN" b="0" dirty="0" err="1" smtClean="0">
                <a:solidFill>
                  <a:prstClr val="black"/>
                </a:solidFill>
                <a:latin typeface="+mn-lt"/>
                <a:ea typeface="宋体" panose="02010600030101010101" pitchFamily="2" charset="-122"/>
              </a:rPr>
              <a:t>a_list</a:t>
            </a:r>
            <a:r>
              <a:rPr lang="en-US" altLang="zh-CN" b="0" dirty="0" smtClean="0">
                <a:solidFill>
                  <a:prstClr val="black"/>
                </a:solidFill>
                <a:latin typeface="+mn-lt"/>
                <a:ea typeface="宋体" panose="02010600030101010101" pitchFamily="2" charset="-122"/>
              </a:rPr>
              <a:t> </a:t>
            </a:r>
            <a:r>
              <a:rPr lang="en-US" altLang="zh-CN" b="0" dirty="0">
                <a:solidFill>
                  <a:prstClr val="black"/>
                </a:solidFill>
                <a:latin typeface="+mn-lt"/>
                <a:ea typeface="宋体" panose="02010600030101010101" pitchFamily="2" charset="-122"/>
              </a:rPr>
              <a:t>= [0, 1, 2, </a:t>
            </a:r>
            <a:r>
              <a:rPr lang="en-US" altLang="zh-CN" b="0" dirty="0">
                <a:solidFill>
                  <a:srgbClr val="FF0000"/>
                </a:solidFill>
                <a:latin typeface="+mn-lt"/>
                <a:ea typeface="宋体" panose="02010600030101010101" pitchFamily="2" charset="-122"/>
              </a:rPr>
              <a:t>3, 4, 5, 6, 7, 8, 9</a:t>
            </a:r>
            <a:r>
              <a:rPr lang="en-US" altLang="zh-CN" b="0" dirty="0">
                <a:solidFill>
                  <a:prstClr val="black"/>
                </a:solidFill>
                <a:latin typeface="+mn-lt"/>
                <a:ea typeface="宋体" panose="02010600030101010101" pitchFamily="2" charset="-122"/>
              </a:rPr>
              <a:t>]</a:t>
            </a:r>
            <a:br>
              <a:rPr lang="en-US" altLang="zh-CN" b="0" dirty="0">
                <a:solidFill>
                  <a:prstClr val="black"/>
                </a:solidFill>
                <a:latin typeface="+mn-lt"/>
                <a:ea typeface="宋体" panose="02010600030101010101" pitchFamily="2" charset="-122"/>
              </a:rPr>
            </a:br>
            <a:r>
              <a:rPr lang="en-US" altLang="zh-CN" b="0" dirty="0" err="1">
                <a:solidFill>
                  <a:prstClr val="black"/>
                </a:solidFill>
                <a:latin typeface="+mn-lt"/>
                <a:ea typeface="宋体" panose="02010600030101010101" pitchFamily="2" charset="-122"/>
              </a:rPr>
              <a:t>a_list</a:t>
            </a:r>
            <a:r>
              <a:rPr lang="en-US" altLang="zh-CN" b="0" dirty="0">
                <a:solidFill>
                  <a:prstClr val="black"/>
                </a:solidFill>
                <a:latin typeface="+mn-lt"/>
                <a:ea typeface="宋体" panose="02010600030101010101" pitchFamily="2" charset="-122"/>
              </a:rPr>
              <a:t>[1:3] = ['a', 'b', 'c', 'd', 'e']</a:t>
            </a:r>
          </a:p>
          <a:p>
            <a:pPr marL="800100" lvl="2" indent="0" algn="l" defTabSz="914400">
              <a:lnSpc>
                <a:spcPct val="110000"/>
              </a:lnSpc>
              <a:spcBef>
                <a:spcPts val="0"/>
              </a:spcBef>
              <a:spcAft>
                <a:spcPts val="0"/>
              </a:spcAft>
              <a:buNone/>
            </a:pPr>
            <a:r>
              <a:rPr lang="zh-CN" altLang="en-US" b="0" dirty="0">
                <a:solidFill>
                  <a:srgbClr val="000000"/>
                </a:solidFill>
                <a:latin typeface="+mn-lt"/>
                <a:ea typeface="宋体" panose="02010600030101010101" pitchFamily="2" charset="-122"/>
                <a:sym typeface="Microsoft Yahei"/>
              </a:rPr>
              <a:t>执行上述语句后</a:t>
            </a:r>
            <a:r>
              <a:rPr lang="en-US" altLang="zh-CN" b="0" dirty="0" err="1">
                <a:solidFill>
                  <a:srgbClr val="000000"/>
                </a:solidFill>
                <a:latin typeface="+mn-lt"/>
                <a:ea typeface="宋体" panose="02010600030101010101" pitchFamily="2" charset="-122"/>
                <a:sym typeface="Microsoft Yahei"/>
              </a:rPr>
              <a:t>a_list</a:t>
            </a:r>
            <a:r>
              <a:rPr lang="zh-CN" altLang="en-US" b="0" dirty="0">
                <a:solidFill>
                  <a:srgbClr val="000000"/>
                </a:solidFill>
                <a:latin typeface="+mn-lt"/>
                <a:ea typeface="宋体" panose="02010600030101010101" pitchFamily="2" charset="-122"/>
                <a:sym typeface="Microsoft Yahei"/>
              </a:rPr>
              <a:t>的结果是什么？分析第</a:t>
            </a:r>
            <a:r>
              <a:rPr lang="en-US" altLang="zh-CN" b="0" dirty="0">
                <a:solidFill>
                  <a:srgbClr val="000000"/>
                </a:solidFill>
                <a:latin typeface="+mn-lt"/>
                <a:ea typeface="宋体" panose="02010600030101010101" pitchFamily="2" charset="-122"/>
                <a:sym typeface="Microsoft Yahei"/>
              </a:rPr>
              <a:t>2</a:t>
            </a:r>
            <a:r>
              <a:rPr lang="zh-CN" altLang="en-US" b="0" dirty="0">
                <a:solidFill>
                  <a:srgbClr val="000000"/>
                </a:solidFill>
                <a:latin typeface="+mn-lt"/>
                <a:ea typeface="宋体" panose="02010600030101010101" pitchFamily="2" charset="-122"/>
                <a:sym typeface="Microsoft Yahei"/>
              </a:rPr>
              <a:t>行语句实际完成了哪些工作？（设原表长为</a:t>
            </a:r>
            <a:r>
              <a:rPr lang="en-US" altLang="zh-CN" b="0" dirty="0">
                <a:solidFill>
                  <a:srgbClr val="000000"/>
                </a:solidFill>
                <a:latin typeface="+mn-lt"/>
                <a:ea typeface="宋体" panose="02010600030101010101" pitchFamily="2" charset="-122"/>
                <a:sym typeface="Microsoft Yahei"/>
              </a:rPr>
              <a:t>n</a:t>
            </a:r>
            <a:r>
              <a:rPr lang="zh-CN" altLang="en-US" b="0" dirty="0">
                <a:solidFill>
                  <a:srgbClr val="000000"/>
                </a:solidFill>
                <a:latin typeface="+mn-lt"/>
                <a:ea typeface="宋体" panose="02010600030101010101" pitchFamily="2" charset="-122"/>
                <a:sym typeface="Microsoft Yahei"/>
              </a:rPr>
              <a:t>，切片</a:t>
            </a:r>
            <a:r>
              <a:rPr lang="en-US" altLang="zh-CN" b="0" dirty="0">
                <a:solidFill>
                  <a:srgbClr val="000000"/>
                </a:solidFill>
                <a:latin typeface="+mn-lt"/>
                <a:ea typeface="宋体" panose="02010600030101010101" pitchFamily="2" charset="-122"/>
                <a:sym typeface="Microsoft Yahei"/>
              </a:rPr>
              <a:t>[</a:t>
            </a:r>
            <a:r>
              <a:rPr lang="en-US" altLang="zh-CN" b="0" dirty="0" err="1">
                <a:solidFill>
                  <a:srgbClr val="000000"/>
                </a:solidFill>
                <a:latin typeface="+mn-lt"/>
                <a:ea typeface="宋体" panose="02010600030101010101" pitchFamily="2" charset="-122"/>
                <a:sym typeface="Microsoft Yahei"/>
              </a:rPr>
              <a:t>i:j</a:t>
            </a:r>
            <a:r>
              <a:rPr lang="en-US" altLang="zh-CN" b="0" dirty="0">
                <a:solidFill>
                  <a:srgbClr val="000000"/>
                </a:solidFill>
                <a:latin typeface="+mn-lt"/>
                <a:ea typeface="宋体" panose="02010600030101010101" pitchFamily="2" charset="-122"/>
                <a:sym typeface="Microsoft Yahei"/>
              </a:rPr>
              <a:t>]</a:t>
            </a:r>
            <a:r>
              <a:rPr lang="zh-CN" altLang="en-US" b="0" dirty="0">
                <a:solidFill>
                  <a:srgbClr val="000000"/>
                </a:solidFill>
                <a:latin typeface="+mn-lt"/>
                <a:ea typeface="宋体" panose="02010600030101010101" pitchFamily="2" charset="-122"/>
                <a:sym typeface="Microsoft Yahei"/>
              </a:rPr>
              <a:t>的对应长度为</a:t>
            </a:r>
            <a:r>
              <a:rPr lang="en-US" altLang="zh-CN" b="0" dirty="0">
                <a:solidFill>
                  <a:srgbClr val="000000"/>
                </a:solidFill>
                <a:latin typeface="+mn-lt"/>
                <a:ea typeface="宋体" panose="02010600030101010101" pitchFamily="2" charset="-122"/>
                <a:sym typeface="Microsoft Yahei"/>
              </a:rPr>
              <a:t>m</a:t>
            </a:r>
            <a:r>
              <a:rPr lang="zh-CN" altLang="en-US" b="0" dirty="0">
                <a:solidFill>
                  <a:srgbClr val="000000"/>
                </a:solidFill>
                <a:latin typeface="+mn-lt"/>
                <a:ea typeface="宋体" panose="02010600030101010101" pitchFamily="2" charset="-122"/>
                <a:sym typeface="Microsoft Yahei"/>
              </a:rPr>
              <a:t>，即</a:t>
            </a:r>
            <a:r>
              <a:rPr lang="en-US" altLang="zh-CN" b="0" dirty="0">
                <a:solidFill>
                  <a:srgbClr val="000000"/>
                </a:solidFill>
                <a:latin typeface="+mn-lt"/>
                <a:ea typeface="宋体" panose="02010600030101010101" pitchFamily="2" charset="-122"/>
                <a:sym typeface="Microsoft Yahei"/>
              </a:rPr>
              <a:t>m=j-</a:t>
            </a:r>
            <a:r>
              <a:rPr lang="en-US" altLang="zh-CN" b="0" dirty="0" err="1">
                <a:solidFill>
                  <a:srgbClr val="000000"/>
                </a:solidFill>
                <a:latin typeface="+mn-lt"/>
                <a:ea typeface="宋体" panose="02010600030101010101" pitchFamily="2" charset="-122"/>
                <a:sym typeface="Microsoft Yahei"/>
              </a:rPr>
              <a:t>i</a:t>
            </a:r>
            <a:r>
              <a:rPr lang="zh-CN" altLang="en-US" b="0" dirty="0">
                <a:solidFill>
                  <a:srgbClr val="000000"/>
                </a:solidFill>
                <a:latin typeface="+mn-lt"/>
                <a:ea typeface="宋体" panose="02010600030101010101" pitchFamily="2" charset="-122"/>
                <a:sym typeface="Microsoft Yahei"/>
              </a:rPr>
              <a:t>，切片替换部分长度为</a:t>
            </a:r>
            <a:r>
              <a:rPr lang="en-US" altLang="zh-CN" b="0" dirty="0">
                <a:solidFill>
                  <a:srgbClr val="000000"/>
                </a:solidFill>
                <a:latin typeface="+mn-lt"/>
                <a:ea typeface="宋体" panose="02010600030101010101" pitchFamily="2" charset="-122"/>
                <a:sym typeface="Microsoft Yahei"/>
              </a:rPr>
              <a:t>k</a:t>
            </a:r>
            <a:r>
              <a:rPr lang="zh-CN" altLang="en-US" b="0" dirty="0">
                <a:solidFill>
                  <a:srgbClr val="000000"/>
                </a:solidFill>
                <a:latin typeface="+mn-lt"/>
                <a:ea typeface="宋体" panose="02010600030101010101" pitchFamily="2" charset="-122"/>
                <a:sym typeface="Microsoft Yahei"/>
              </a:rPr>
              <a:t>）</a:t>
            </a:r>
          </a:p>
          <a:p>
            <a:pPr lvl="1"/>
            <a:endParaRPr lang="zh-CN" altLang="en-US" dirty="0" smtClean="0"/>
          </a:p>
        </p:txBody>
      </p:sp>
      <p:sp>
        <p:nvSpPr>
          <p:cNvPr id="3" name="标题 2"/>
          <p:cNvSpPr>
            <a:spLocks noGrp="1"/>
          </p:cNvSpPr>
          <p:nvPr>
            <p:ph type="title"/>
          </p:nvPr>
        </p:nvSpPr>
        <p:spPr/>
        <p:txBody>
          <a:bodyPr>
            <a:normAutofit fontScale="90000"/>
          </a:bodyPr>
          <a:lstStyle/>
          <a:p>
            <a:r>
              <a:rPr lang="zh-CN" altLang="en-US" dirty="0"/>
              <a:t>其它</a:t>
            </a:r>
            <a:r>
              <a:rPr lang="zh-CN" altLang="en-US" dirty="0" smtClean="0"/>
              <a:t>情况</a:t>
            </a:r>
            <a:endParaRPr lang="zh-CN" altLang="en-US" dirty="0"/>
          </a:p>
        </p:txBody>
      </p:sp>
      <p:sp>
        <p:nvSpPr>
          <p:cNvPr id="4" name="矩形 3"/>
          <p:cNvSpPr/>
          <p:nvPr/>
        </p:nvSpPr>
        <p:spPr>
          <a:xfrm>
            <a:off x="4139952" y="1201316"/>
            <a:ext cx="4680520" cy="2031325"/>
          </a:xfrm>
          <a:prstGeom prst="rect">
            <a:avLst/>
          </a:prstGeom>
          <a:solidFill>
            <a:schemeClr val="tx2">
              <a:lumMod val="40000"/>
              <a:lumOff val="60000"/>
            </a:schemeClr>
          </a:solidFill>
        </p:spPr>
        <p:txBody>
          <a:bodyPr wrap="square">
            <a:spAutoFit/>
          </a:bodyPr>
          <a:lstStyle/>
          <a:p>
            <a:r>
              <a:rPr lang="en-US" altLang="zh-CN" dirty="0"/>
              <a:t>[0, 'a', 'b', 'c', 'd', 'e', 3, 4, 5, 6, 7, 8, 9]</a:t>
            </a:r>
          </a:p>
          <a:p>
            <a:r>
              <a:rPr lang="en-US" altLang="zh-CN" dirty="0"/>
              <a:t>n=10, </a:t>
            </a:r>
            <a:r>
              <a:rPr lang="en-US" altLang="zh-CN" dirty="0" err="1"/>
              <a:t>i</a:t>
            </a:r>
            <a:r>
              <a:rPr lang="en-US" altLang="zh-CN" dirty="0"/>
              <a:t>=1, j=3, m=2, k=5</a:t>
            </a:r>
            <a:r>
              <a:rPr lang="zh-CN" altLang="en-US" dirty="0"/>
              <a:t>，</a:t>
            </a:r>
          </a:p>
          <a:p>
            <a:r>
              <a:rPr lang="zh-CN" altLang="en-US" dirty="0"/>
              <a:t>由于</a:t>
            </a:r>
            <a:r>
              <a:rPr lang="en-US" altLang="zh-CN" dirty="0"/>
              <a:t>k&gt;m</a:t>
            </a:r>
            <a:r>
              <a:rPr lang="zh-CN" altLang="en-US" dirty="0"/>
              <a:t>，所以将</a:t>
            </a:r>
            <a:r>
              <a:rPr lang="en-US" altLang="zh-CN" dirty="0"/>
              <a:t>n-1</a:t>
            </a:r>
            <a:r>
              <a:rPr lang="zh-CN" altLang="en-US" dirty="0"/>
              <a:t>号开始一直到</a:t>
            </a:r>
            <a:r>
              <a:rPr lang="en-US" altLang="zh-CN" dirty="0"/>
              <a:t>j</a:t>
            </a:r>
            <a:r>
              <a:rPr lang="zh-CN" altLang="en-US" dirty="0"/>
              <a:t>号位置的元素依次后移</a:t>
            </a:r>
            <a:r>
              <a:rPr lang="en-US" altLang="zh-CN" dirty="0"/>
              <a:t>k-m</a:t>
            </a:r>
            <a:r>
              <a:rPr lang="zh-CN" altLang="en-US" dirty="0"/>
              <a:t>个位置，即从</a:t>
            </a:r>
            <a:r>
              <a:rPr lang="en-US" altLang="zh-CN" dirty="0"/>
              <a:t>9</a:t>
            </a:r>
            <a:r>
              <a:rPr lang="zh-CN" altLang="en-US" dirty="0"/>
              <a:t>开始到</a:t>
            </a:r>
            <a:r>
              <a:rPr lang="en-US" altLang="zh-CN" dirty="0"/>
              <a:t>3</a:t>
            </a:r>
            <a:r>
              <a:rPr lang="zh-CN" altLang="en-US" dirty="0"/>
              <a:t>的全部元素后移</a:t>
            </a:r>
            <a:r>
              <a:rPr lang="en-US" altLang="zh-CN" dirty="0"/>
              <a:t>3</a:t>
            </a:r>
            <a:r>
              <a:rPr lang="zh-CN" altLang="en-US" dirty="0"/>
              <a:t>个位置，再将</a:t>
            </a:r>
            <a:r>
              <a:rPr lang="en-US" altLang="zh-CN" dirty="0"/>
              <a:t>, ‘a’, ‘b’, ‘c’, ‘d’, ‘e’,</a:t>
            </a:r>
            <a:r>
              <a:rPr lang="zh-CN" altLang="en-US" dirty="0"/>
              <a:t>依次赋给</a:t>
            </a:r>
            <a:r>
              <a:rPr lang="en-US" altLang="zh-CN" dirty="0" err="1"/>
              <a:t>a_list</a:t>
            </a:r>
            <a:r>
              <a:rPr lang="en-US" altLang="zh-CN" dirty="0"/>
              <a:t>[1]---</a:t>
            </a:r>
            <a:r>
              <a:rPr lang="en-US" altLang="zh-CN" dirty="0" err="1"/>
              <a:t>a_list</a:t>
            </a:r>
            <a:r>
              <a:rPr lang="en-US" altLang="zh-CN" dirty="0"/>
              <a:t>[5]</a:t>
            </a:r>
            <a:r>
              <a:rPr lang="zh-CN" altLang="en-US" dirty="0"/>
              <a:t>。</a:t>
            </a:r>
          </a:p>
        </p:txBody>
      </p:sp>
      <mc:AlternateContent xmlns:mc="http://schemas.openxmlformats.org/markup-compatibility/2006" xmlns:a14="http://schemas.microsoft.com/office/drawing/2010/main">
        <mc:Choice Requires="a14">
          <p:sp>
            <p:nvSpPr>
              <p:cNvPr id="5" name="矩形 4"/>
              <p:cNvSpPr/>
              <p:nvPr/>
            </p:nvSpPr>
            <p:spPr>
              <a:xfrm>
                <a:off x="5453922" y="4719467"/>
                <a:ext cx="1998398" cy="369332"/>
              </a:xfrm>
              <a:prstGeom prst="rect">
                <a:avLst/>
              </a:prstGeom>
              <a:solidFill>
                <a:srgbClr val="FFC000"/>
              </a:solidFill>
            </p:spPr>
            <p:txBody>
              <a:bodyPr wrap="square">
                <a:spAutoFit/>
              </a:bodyPr>
              <a:lstStyle/>
              <a:p>
                <a:r>
                  <a:rPr lang="en-US" altLang="zh-CN"/>
                  <a:t>T</a:t>
                </a:r>
                <a:r>
                  <a:rPr lang="en-US" altLang="zh-CN" smtClean="0"/>
                  <a:t>(n,k)=</a:t>
                </a:r>
                <a14:m>
                  <m:oMath xmlns:m="http://schemas.openxmlformats.org/officeDocument/2006/math">
                    <m:r>
                      <m:rPr>
                        <m:sty m:val="p"/>
                      </m:rPr>
                      <a:rPr lang="en-US" altLang="zh-CN">
                        <a:latin typeface="Cambria Math"/>
                      </a:rPr>
                      <m:t>O</m:t>
                    </m:r>
                    <m:r>
                      <a:rPr lang="en-US" altLang="zh-CN">
                        <a:latin typeface="Cambria Math"/>
                      </a:rPr>
                      <m:t>(</m:t>
                    </m:r>
                    <m:r>
                      <m:rPr>
                        <m:sty m:val="p"/>
                      </m:rPr>
                      <a:rPr lang="en-US" altLang="zh-CN">
                        <a:latin typeface="Cambria Math"/>
                      </a:rPr>
                      <m:t>n</m:t>
                    </m:r>
                    <m:r>
                      <a:rPr lang="en-US" altLang="zh-CN">
                        <a:latin typeface="Cambria Math"/>
                      </a:rPr>
                      <m:t>+</m:t>
                    </m:r>
                    <m:r>
                      <m:rPr>
                        <m:sty m:val="p"/>
                      </m:rPr>
                      <a:rPr lang="en-US" altLang="zh-CN">
                        <a:latin typeface="Cambria Math"/>
                      </a:rPr>
                      <m:t>k</m:t>
                    </m:r>
                    <m:r>
                      <a:rPr lang="en-US" altLang="zh-CN">
                        <a:latin typeface="Cambria Math"/>
                      </a:rPr>
                      <m:t>)</m:t>
                    </m:r>
                  </m:oMath>
                </a14:m>
                <a:endParaRPr lang="zh-CN" altLang="en-US"/>
              </a:p>
            </p:txBody>
          </p:sp>
        </mc:Choice>
        <mc:Fallback xmlns="">
          <p:sp>
            <p:nvSpPr>
              <p:cNvPr id="5" name="矩形 4"/>
              <p:cNvSpPr>
                <a:spLocks noRot="1" noChangeAspect="1" noMove="1" noResize="1" noEditPoints="1" noAdjustHandles="1" noChangeArrowheads="1" noChangeShapeType="1" noTextEdit="1"/>
              </p:cNvSpPr>
              <p:nvPr/>
            </p:nvSpPr>
            <p:spPr>
              <a:xfrm>
                <a:off x="5453922" y="4719467"/>
                <a:ext cx="1998398" cy="369332"/>
              </a:xfrm>
              <a:prstGeom prst="rect">
                <a:avLst/>
              </a:prstGeom>
              <a:blipFill>
                <a:blip r:embed="rId3"/>
                <a:stretch>
                  <a:fillRect l="-2752" t="-8197" b="-2459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05493978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
          <p:cNvSpPr>
            <a:spLocks noChangeArrowheads="1"/>
          </p:cNvSpPr>
          <p:nvPr/>
        </p:nvSpPr>
        <p:spPr bwMode="auto">
          <a:xfrm>
            <a:off x="922245" y="3937620"/>
            <a:ext cx="5156463" cy="1323439"/>
          </a:xfrm>
          <a:prstGeom prst="rect">
            <a:avLst/>
          </a:prstGeom>
          <a:solidFill>
            <a:schemeClr val="accent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smtClean="0">
                <a:ln>
                  <a:noFill/>
                </a:ln>
                <a:solidFill>
                  <a:srgbClr val="000080"/>
                </a:solidFill>
                <a:effectLst/>
                <a:latin typeface="Consolas" panose="020B0609020204030204" pitchFamily="49" charset="0"/>
                <a:ea typeface="宋体" pitchFamily="2" charset="-122"/>
                <a:cs typeface="宋体" pitchFamily="2" charset="-122"/>
              </a:rPr>
              <a:t>def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prime(n</a:t>
            </a: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2</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int</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(math.sqrt(n))+</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if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n % i == </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return False</a:t>
            </a:r>
            <a:b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b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return True</a:t>
            </a:r>
            <a:endParaRPr kumimoji="0" lang="zh-CN" altLang="zh-CN" sz="1600" b="0" i="0" u="none" strike="noStrike" cap="none" normalizeH="0" baseline="0" dirty="0" smtClean="0">
              <a:ln>
                <a:noFill/>
              </a:ln>
              <a:solidFill>
                <a:schemeClr val="tx1"/>
              </a:solidFill>
              <a:effectLst/>
              <a:latin typeface="Consolas" panose="020B0609020204030204" pitchFamily="49" charset="0"/>
              <a:ea typeface="宋体" pitchFamily="2" charset="-122"/>
              <a:cs typeface="宋体" pitchFamily="2" charset="-122"/>
            </a:endParaRPr>
          </a:p>
        </p:txBody>
      </p:sp>
      <p:sp>
        <p:nvSpPr>
          <p:cNvPr id="6" name="标题 2"/>
          <p:cNvSpPr>
            <a:spLocks noGrp="1"/>
          </p:cNvSpPr>
          <p:nvPr>
            <p:ph type="title"/>
          </p:nvPr>
        </p:nvSpPr>
        <p:spPr/>
        <p:txBody>
          <a:bodyPr>
            <a:normAutofit fontScale="90000"/>
          </a:bodyPr>
          <a:lstStyle/>
          <a:p>
            <a:r>
              <a:rPr lang="zh-CN" altLang="en-US" dirty="0"/>
              <a:t>其它</a:t>
            </a:r>
            <a:r>
              <a:rPr lang="zh-CN" altLang="en-US" dirty="0" smtClean="0"/>
              <a:t>情况</a:t>
            </a:r>
            <a:endParaRPr lang="zh-CN" altLang="en-US" dirty="0"/>
          </a:p>
        </p:txBody>
      </p:sp>
      <p:sp>
        <p:nvSpPr>
          <p:cNvPr id="9" name="Rectangle 1"/>
          <p:cNvSpPr>
            <a:spLocks noChangeArrowheads="1"/>
          </p:cNvSpPr>
          <p:nvPr/>
        </p:nvSpPr>
        <p:spPr bwMode="auto">
          <a:xfrm>
            <a:off x="844539" y="841276"/>
            <a:ext cx="6624736" cy="2800767"/>
          </a:xfrm>
          <a:prstGeom prst="rect">
            <a:avLst/>
          </a:prstGeom>
          <a:solidFill>
            <a:schemeClr val="tx2">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def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insertion_sort(lst):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for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i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in </a:t>
            </a:r>
            <a:r>
              <a:rPr kumimoji="0" lang="zh-CN"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range</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0"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len</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j = i-</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b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current = lst[i]</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while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j &gt;= </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0</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if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lst[j]&gt;current: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lst[j+</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 lst[j]</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else</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a:t>
            </a:r>
            <a:b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a:t>
            </a: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break</a:t>
            </a:r>
            <a:b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br>
            <a:r>
              <a:rPr kumimoji="0" lang="zh-CN" altLang="zh-CN" sz="1600" b="1" i="0" u="none" strike="noStrike" cap="none" normalizeH="0" baseline="0" dirty="0" smtClean="0">
                <a:ln>
                  <a:noFill/>
                </a:ln>
                <a:solidFill>
                  <a:srgbClr val="000080"/>
                </a:solidFill>
                <a:effectLst/>
                <a:latin typeface="Consolas" pitchFamily="49" charset="0"/>
                <a:ea typeface="宋体" pitchFamily="2" charset="-122"/>
                <a:cs typeface="宋体" pitchFamily="2" charset="-122"/>
              </a:rPr>
              <a:t>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j -= </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b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b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        </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lst[j+</a:t>
            </a:r>
            <a:r>
              <a:rPr kumimoji="0" lang="zh-CN" altLang="zh-CN" sz="1600" b="0" i="0" u="none" strike="noStrike" cap="none" normalizeH="0" baseline="0" dirty="0" smtClean="0">
                <a:ln>
                  <a:noFill/>
                </a:ln>
                <a:solidFill>
                  <a:srgbClr val="0000FF"/>
                </a:solidFill>
                <a:effectLst/>
                <a:latin typeface="Consolas" pitchFamily="49" charset="0"/>
                <a:ea typeface="宋体" pitchFamily="2" charset="-122"/>
                <a:cs typeface="宋体" pitchFamily="2" charset="-122"/>
              </a:rPr>
              <a:t>1</a:t>
            </a:r>
            <a:r>
              <a:rPr kumimoji="0" lang="zh-CN" altLang="zh-CN" sz="1600" b="0" i="0" u="none" strike="noStrike" cap="none" normalizeH="0" baseline="0" dirty="0" smtClean="0">
                <a:ln>
                  <a:noFill/>
                </a:ln>
                <a:solidFill>
                  <a:srgbClr val="000000"/>
                </a:solidFill>
                <a:effectLst/>
                <a:latin typeface="Consolas" pitchFamily="49" charset="0"/>
                <a:ea typeface="宋体" pitchFamily="2" charset="-122"/>
                <a:cs typeface="宋体" pitchFamily="2" charset="-122"/>
              </a:rPr>
              <a:t>] = current</a:t>
            </a:r>
            <a:endParaRPr kumimoji="0" lang="zh-CN"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953407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a:normAutofit lnSpcReduction="10000"/>
          </a:bodyPr>
          <a:lstStyle/>
          <a:p>
            <a:r>
              <a:rPr lang="zh-CN" altLang="en-US" dirty="0" smtClean="0"/>
              <a:t>若</a:t>
            </a:r>
            <a:r>
              <a:rPr lang="zh-CN" altLang="en-US" dirty="0"/>
              <a:t>算法中不存在</a:t>
            </a:r>
            <a:r>
              <a:rPr lang="zh-CN" altLang="en-US" dirty="0" smtClean="0"/>
              <a:t>循环</a:t>
            </a:r>
            <a:r>
              <a:rPr lang="en-US" altLang="zh-CN" dirty="0" smtClean="0"/>
              <a:t>----O(1)?</a:t>
            </a:r>
          </a:p>
          <a:p>
            <a:pPr lvl="1"/>
            <a:r>
              <a:rPr lang="zh-CN" altLang="en-US" dirty="0" smtClean="0">
                <a:solidFill>
                  <a:srgbClr val="FF0000"/>
                </a:solidFill>
              </a:rPr>
              <a:t>如算法中的每一句语句都为原操作</a:t>
            </a:r>
            <a:r>
              <a:rPr lang="zh-CN" altLang="en-US" dirty="0" smtClean="0"/>
              <a:t>，则</a:t>
            </a:r>
            <a:r>
              <a:rPr lang="zh-CN" altLang="en-US" dirty="0"/>
              <a:t>算法时间复杂度为</a:t>
            </a:r>
            <a:r>
              <a:rPr lang="zh-CN" altLang="en-US" dirty="0" smtClean="0"/>
              <a:t>常量阶；</a:t>
            </a:r>
            <a:endParaRPr lang="zh-CN" altLang="en-US" dirty="0"/>
          </a:p>
          <a:p>
            <a:r>
              <a:rPr lang="zh-CN" altLang="en-US" dirty="0"/>
              <a:t>若算法中仅</a:t>
            </a:r>
            <a:r>
              <a:rPr lang="zh-CN" altLang="en-US" dirty="0" smtClean="0"/>
              <a:t>存在一重循环</a:t>
            </a:r>
            <a:r>
              <a:rPr lang="en-US" altLang="zh-CN" dirty="0" smtClean="0"/>
              <a:t>---O(n)?</a:t>
            </a:r>
          </a:p>
          <a:p>
            <a:pPr lvl="1"/>
            <a:r>
              <a:rPr lang="zh-CN" altLang="en-US"/>
              <a:t>循环体内仅包含原操作</a:t>
            </a:r>
          </a:p>
          <a:p>
            <a:pPr lvl="1"/>
            <a:r>
              <a:rPr lang="zh-CN" altLang="en-US" smtClean="0"/>
              <a:t>决定</a:t>
            </a:r>
            <a:r>
              <a:rPr lang="zh-CN" altLang="en-US" dirty="0"/>
              <a:t>算法时间复杂度的</a:t>
            </a:r>
            <a:r>
              <a:rPr lang="zh-CN" altLang="en-US" dirty="0" smtClean="0"/>
              <a:t>是该</a:t>
            </a:r>
            <a:r>
              <a:rPr lang="zh-CN" altLang="en-US" dirty="0"/>
              <a:t>循环中关键语句的原操作执行次数</a:t>
            </a:r>
            <a:r>
              <a:rPr lang="zh-CN" altLang="en-US" dirty="0" smtClean="0"/>
              <a:t>；</a:t>
            </a:r>
            <a:endParaRPr lang="en-US" altLang="zh-CN" dirty="0" smtClean="0"/>
          </a:p>
          <a:p>
            <a:pPr lvl="1"/>
            <a:r>
              <a:rPr lang="zh-CN" altLang="en-US" dirty="0" smtClean="0"/>
              <a:t>如循环变量以常数递增或递减，。。。</a:t>
            </a:r>
            <a:endParaRPr lang="en-US" altLang="zh-CN" dirty="0" smtClean="0"/>
          </a:p>
          <a:p>
            <a:r>
              <a:rPr lang="zh-CN" altLang="en-US" smtClean="0"/>
              <a:t>若</a:t>
            </a:r>
            <a:r>
              <a:rPr lang="zh-CN" altLang="en-US" dirty="0"/>
              <a:t>算法中</a:t>
            </a:r>
            <a:r>
              <a:rPr lang="zh-CN" altLang="en-US" dirty="0" smtClean="0"/>
              <a:t>存在</a:t>
            </a:r>
            <a:r>
              <a:rPr lang="en-US" altLang="zh-CN" dirty="0" smtClean="0"/>
              <a:t>m</a:t>
            </a:r>
            <a:r>
              <a:rPr lang="zh-CN" altLang="en-US" dirty="0" smtClean="0"/>
              <a:t>重循环</a:t>
            </a:r>
            <a:r>
              <a:rPr lang="en-US" altLang="zh-CN" dirty="0" smtClean="0"/>
              <a:t>---O(n</a:t>
            </a:r>
            <a:r>
              <a:rPr lang="en-US" altLang="zh-CN" baseline="30000" dirty="0" smtClean="0"/>
              <a:t>m</a:t>
            </a:r>
            <a:r>
              <a:rPr lang="en-US" altLang="zh-CN" dirty="0" smtClean="0"/>
              <a:t>)?</a:t>
            </a:r>
          </a:p>
          <a:p>
            <a:pPr lvl="1"/>
            <a:r>
              <a:rPr lang="zh-CN" altLang="en-US" dirty="0" smtClean="0"/>
              <a:t>决定</a:t>
            </a:r>
            <a:r>
              <a:rPr lang="zh-CN" altLang="en-US" dirty="0"/>
              <a:t>算法时间复杂度的是循环嵌套层数最深的关键语句的原操作的执行次数。</a:t>
            </a:r>
          </a:p>
          <a:p>
            <a:endParaRPr lang="zh-CN" altLang="en-US" dirty="0"/>
          </a:p>
        </p:txBody>
      </p:sp>
      <p:sp>
        <p:nvSpPr>
          <p:cNvPr id="4" name="标题 3"/>
          <p:cNvSpPr>
            <a:spLocks noGrp="1"/>
          </p:cNvSpPr>
          <p:nvPr>
            <p:ph type="title"/>
          </p:nvPr>
        </p:nvSpPr>
        <p:spPr/>
        <p:txBody>
          <a:bodyPr>
            <a:normAutofit fontScale="90000"/>
          </a:bodyPr>
          <a:lstStyle/>
          <a:p>
            <a:r>
              <a:rPr lang="zh-CN" altLang="en-US" dirty="0" smtClean="0"/>
              <a:t>问题？</a:t>
            </a:r>
            <a:endParaRPr lang="zh-CN" altLang="en-US" dirty="0"/>
          </a:p>
        </p:txBody>
      </p:sp>
    </p:spTree>
    <p:extLst>
      <p:ext uri="{BB962C8B-B14F-4D97-AF65-F5344CB8AC3E}">
        <p14:creationId xmlns:p14="http://schemas.microsoft.com/office/powerpoint/2010/main" val="2213216555"/>
      </p:ext>
    </p:extLst>
  </p:cSld>
  <p:clrMapOvr>
    <a:masterClrMapping/>
  </p:clrMapOvr>
  <mc:AlternateContent xmlns:mc="http://schemas.openxmlformats.org/markup-compatibility/2006" xmlns:p14="http://schemas.microsoft.com/office/powerpoint/2010/main">
    <mc:Choice Requires="p14">
      <p:transition spd="slow" p14:dur="999"/>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算法的空间复杂度</a:t>
            </a:r>
          </a:p>
        </p:txBody>
      </p:sp>
    </p:spTree>
    <p:extLst>
      <p:ext uri="{BB962C8B-B14F-4D97-AF65-F5344CB8AC3E}">
        <p14:creationId xmlns:p14="http://schemas.microsoft.com/office/powerpoint/2010/main" val="2531014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p:txBody>
          <a:bodyPr/>
          <a:lstStyle/>
          <a:p>
            <a:r>
              <a:rPr lang="zh-CN" altLang="en-US" dirty="0" smtClean="0"/>
              <a:t>与算法</a:t>
            </a:r>
            <a:r>
              <a:rPr lang="zh-CN" altLang="en-US" dirty="0"/>
              <a:t>的时间复杂度类似，算法的空间复杂</a:t>
            </a:r>
            <a:r>
              <a:rPr lang="zh-CN" altLang="en-US" dirty="0" smtClean="0"/>
              <a:t>度也</a:t>
            </a:r>
            <a:r>
              <a:rPr lang="zh-CN" altLang="en-US" dirty="0"/>
              <a:t>认为是问题规模</a:t>
            </a:r>
            <a:r>
              <a:rPr lang="en-US" altLang="zh-CN" dirty="0"/>
              <a:t>n</a:t>
            </a:r>
            <a:r>
              <a:rPr lang="zh-CN" altLang="en-US" dirty="0"/>
              <a:t>的函数，并以数量级的形式给出，记</a:t>
            </a:r>
            <a:r>
              <a:rPr lang="zh-CN" altLang="en-US" dirty="0" smtClean="0"/>
              <a:t>作</a:t>
            </a:r>
            <a:r>
              <a:rPr lang="en-US" altLang="zh-CN" dirty="0" smtClean="0"/>
              <a:t>S(n</a:t>
            </a:r>
            <a:r>
              <a:rPr lang="en-US" altLang="zh-CN" dirty="0"/>
              <a:t>)=O(g(n))</a:t>
            </a:r>
          </a:p>
          <a:p>
            <a:r>
              <a:rPr lang="zh-CN" altLang="en-US" dirty="0" smtClean="0"/>
              <a:t>程序</a:t>
            </a:r>
            <a:r>
              <a:rPr lang="zh-CN" altLang="en-US" dirty="0"/>
              <a:t>在计算机运行时所占用的存储空间包括以下</a:t>
            </a:r>
            <a:r>
              <a:rPr lang="zh-CN" altLang="en-US"/>
              <a:t>部分</a:t>
            </a:r>
            <a:r>
              <a:rPr lang="zh-CN" altLang="en-US" smtClean="0"/>
              <a:t>：</a:t>
            </a:r>
            <a:endParaRPr lang="en-US" altLang="zh-CN" smtClean="0"/>
          </a:p>
          <a:p>
            <a:pPr lvl="1"/>
            <a:r>
              <a:rPr lang="zh-CN" altLang="en-US" smtClean="0"/>
              <a:t>输入数据</a:t>
            </a:r>
            <a:r>
              <a:rPr lang="zh-CN" altLang="en-US" dirty="0"/>
              <a:t>所占用</a:t>
            </a:r>
            <a:r>
              <a:rPr lang="zh-CN" altLang="en-US"/>
              <a:t>的</a:t>
            </a:r>
            <a:r>
              <a:rPr lang="zh-CN" altLang="en-US" smtClean="0"/>
              <a:t>存储空间</a:t>
            </a:r>
            <a:endParaRPr lang="en-US" altLang="zh-CN" smtClean="0"/>
          </a:p>
          <a:p>
            <a:pPr lvl="1"/>
            <a:r>
              <a:rPr lang="zh-CN" altLang="en-US" smtClean="0"/>
              <a:t>程序</a:t>
            </a:r>
            <a:r>
              <a:rPr lang="zh-CN" altLang="en-US" dirty="0"/>
              <a:t>本身所占用</a:t>
            </a:r>
            <a:r>
              <a:rPr lang="zh-CN" altLang="en-US"/>
              <a:t>的</a:t>
            </a:r>
            <a:r>
              <a:rPr lang="zh-CN" altLang="en-US" smtClean="0"/>
              <a:t>存储空间</a:t>
            </a:r>
            <a:endParaRPr lang="en-US" altLang="zh-CN" smtClean="0"/>
          </a:p>
          <a:p>
            <a:pPr lvl="1"/>
            <a:r>
              <a:rPr lang="zh-CN" altLang="en-US" smtClean="0"/>
              <a:t>临时</a:t>
            </a:r>
            <a:r>
              <a:rPr lang="zh-CN" altLang="en-US" dirty="0"/>
              <a:t>变量所占用</a:t>
            </a:r>
            <a:r>
              <a:rPr lang="zh-CN" altLang="en-US"/>
              <a:t>的</a:t>
            </a:r>
            <a:r>
              <a:rPr lang="zh-CN" altLang="en-US" smtClean="0"/>
              <a:t>存储空间</a:t>
            </a:r>
            <a:endParaRPr lang="en-US" altLang="zh-CN" dirty="0" smtClean="0"/>
          </a:p>
          <a:p>
            <a:r>
              <a:rPr lang="zh-CN" altLang="en-US" dirty="0" smtClean="0"/>
              <a:t>在</a:t>
            </a:r>
            <a:r>
              <a:rPr lang="zh-CN" altLang="en-US" dirty="0"/>
              <a:t>对算法的空间复杂度进行研究时，只分析</a:t>
            </a:r>
            <a:r>
              <a:rPr lang="zh-CN" altLang="en-US" dirty="0">
                <a:solidFill>
                  <a:srgbClr val="FF0000"/>
                </a:solidFill>
              </a:rPr>
              <a:t>临时变量</a:t>
            </a:r>
            <a:r>
              <a:rPr lang="zh-CN" altLang="en-US" dirty="0"/>
              <a:t>所占用的存储空间。</a:t>
            </a:r>
          </a:p>
          <a:p>
            <a:endParaRPr lang="zh-CN" altLang="en-US" dirty="0"/>
          </a:p>
        </p:txBody>
      </p:sp>
      <p:sp>
        <p:nvSpPr>
          <p:cNvPr id="5" name="标题 4"/>
          <p:cNvSpPr>
            <a:spLocks noGrp="1"/>
          </p:cNvSpPr>
          <p:nvPr>
            <p:ph type="title"/>
          </p:nvPr>
        </p:nvSpPr>
        <p:spPr/>
        <p:txBody>
          <a:bodyPr>
            <a:normAutofit fontScale="90000"/>
          </a:bodyPr>
          <a:lstStyle/>
          <a:p>
            <a:r>
              <a:rPr lang="zh-CN" altLang="en-US" dirty="0"/>
              <a:t>算法的空间复杂</a:t>
            </a:r>
            <a:r>
              <a:rPr lang="zh-CN" altLang="en-US" dirty="0" smtClean="0"/>
              <a:t>度</a:t>
            </a:r>
            <a:endParaRPr lang="zh-CN" altLang="en-US" dirty="0"/>
          </a:p>
        </p:txBody>
      </p:sp>
    </p:spTree>
    <p:extLst>
      <p:ext uri="{BB962C8B-B14F-4D97-AF65-F5344CB8AC3E}">
        <p14:creationId xmlns:p14="http://schemas.microsoft.com/office/powerpoint/2010/main" val="18917570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normAutofit fontScale="90000"/>
          </a:bodyPr>
          <a:lstStyle/>
          <a:p>
            <a:r>
              <a:rPr lang="zh-CN" altLang="en-US" dirty="0" smtClean="0"/>
              <a:t>举例</a:t>
            </a:r>
            <a:endParaRPr lang="zh-CN" altLang="en-US" dirty="0"/>
          </a:p>
        </p:txBody>
      </p:sp>
      <p:sp>
        <p:nvSpPr>
          <p:cNvPr id="5" name="矩形 4"/>
          <p:cNvSpPr/>
          <p:nvPr/>
        </p:nvSpPr>
        <p:spPr>
          <a:xfrm>
            <a:off x="971600" y="1129308"/>
            <a:ext cx="4572000" cy="1477328"/>
          </a:xfrm>
          <a:prstGeom prst="rect">
            <a:avLst/>
          </a:prstGeom>
        </p:spPr>
        <p:txBody>
          <a:bodyPr>
            <a:spAutoFit/>
          </a:bodyPr>
          <a:lstStyle/>
          <a:p>
            <a:pPr>
              <a:spcAft>
                <a:spcPts val="0"/>
              </a:spcAft>
            </a:pPr>
            <a:r>
              <a:rPr lang="en-US" altLang="zh-CN" kern="0" smtClean="0">
                <a:solidFill>
                  <a:srgbClr val="000080"/>
                </a:solidFill>
                <a:latin typeface="Consolas"/>
                <a:cs typeface="宋体"/>
              </a:rPr>
              <a:t>def </a:t>
            </a:r>
            <a:r>
              <a:rPr lang="en-US" altLang="zh-CN" kern="0" dirty="0">
                <a:solidFill>
                  <a:srgbClr val="000000"/>
                </a:solidFill>
                <a:latin typeface="Consolas"/>
                <a:cs typeface="宋体"/>
              </a:rPr>
              <a:t>sum(</a:t>
            </a:r>
            <a:r>
              <a:rPr lang="en-US" altLang="zh-CN" kern="0" dirty="0" err="1">
                <a:solidFill>
                  <a:srgbClr val="000000"/>
                </a:solidFill>
                <a:latin typeface="Consolas"/>
                <a:cs typeface="宋体"/>
              </a:rPr>
              <a:t>lst</a:t>
            </a:r>
            <a:r>
              <a:rPr lang="en-US" altLang="zh-CN" kern="0" dirty="0">
                <a:solidFill>
                  <a:srgbClr val="000000"/>
                </a:solidFill>
                <a:latin typeface="Consolas"/>
                <a:cs typeface="宋体"/>
              </a:rPr>
              <a:t>):</a:t>
            </a:r>
            <a:br>
              <a:rPr lang="en-US" altLang="zh-CN" kern="0" dirty="0">
                <a:solidFill>
                  <a:srgbClr val="000000"/>
                </a:solidFill>
                <a:latin typeface="Consolas"/>
                <a:cs typeface="宋体"/>
              </a:rPr>
            </a:br>
            <a:r>
              <a:rPr lang="en-US" altLang="zh-CN" kern="0" dirty="0">
                <a:solidFill>
                  <a:srgbClr val="000000"/>
                </a:solidFill>
                <a:latin typeface="Consolas"/>
                <a:cs typeface="宋体"/>
              </a:rPr>
              <a:t>    result = </a:t>
            </a:r>
            <a:r>
              <a:rPr lang="en-US" altLang="zh-CN" kern="0" dirty="0">
                <a:solidFill>
                  <a:srgbClr val="0000FF"/>
                </a:solidFill>
                <a:latin typeface="Consolas"/>
                <a:cs typeface="宋体"/>
              </a:rPr>
              <a:t>0</a:t>
            </a:r>
            <a:br>
              <a:rPr lang="en-US" altLang="zh-CN" kern="0" dirty="0">
                <a:solidFill>
                  <a:srgbClr val="0000FF"/>
                </a:solidFill>
                <a:latin typeface="Consolas"/>
                <a:cs typeface="宋体"/>
              </a:rPr>
            </a:br>
            <a:r>
              <a:rPr lang="en-US" altLang="zh-CN" kern="0" dirty="0">
                <a:solidFill>
                  <a:srgbClr val="0000FF"/>
                </a:solidFill>
                <a:latin typeface="Consolas"/>
                <a:cs typeface="宋体"/>
              </a:rPr>
              <a:t>    </a:t>
            </a:r>
            <a:r>
              <a:rPr lang="en-US" altLang="zh-CN" kern="0" dirty="0">
                <a:solidFill>
                  <a:srgbClr val="000080"/>
                </a:solidFill>
                <a:latin typeface="Consolas"/>
                <a:cs typeface="宋体"/>
              </a:rPr>
              <a:t>for </a:t>
            </a:r>
            <a:r>
              <a:rPr lang="en-US" altLang="zh-CN" kern="0" dirty="0" err="1">
                <a:solidFill>
                  <a:srgbClr val="000000"/>
                </a:solidFill>
                <a:latin typeface="Consolas"/>
                <a:cs typeface="宋体"/>
              </a:rPr>
              <a:t>i</a:t>
            </a:r>
            <a:r>
              <a:rPr lang="en-US" altLang="zh-CN" kern="0" dirty="0">
                <a:solidFill>
                  <a:srgbClr val="000000"/>
                </a:solidFill>
                <a:latin typeface="Consolas"/>
                <a:cs typeface="宋体"/>
              </a:rPr>
              <a:t> </a:t>
            </a:r>
            <a:r>
              <a:rPr lang="en-US" altLang="zh-CN" kern="0" dirty="0">
                <a:solidFill>
                  <a:srgbClr val="000080"/>
                </a:solidFill>
                <a:latin typeface="Consolas"/>
                <a:cs typeface="宋体"/>
              </a:rPr>
              <a:t>in range</a:t>
            </a:r>
            <a:r>
              <a:rPr lang="en-US" altLang="zh-CN" kern="0" dirty="0">
                <a:solidFill>
                  <a:srgbClr val="000000"/>
                </a:solidFill>
                <a:latin typeface="Consolas"/>
                <a:cs typeface="宋体"/>
              </a:rPr>
              <a:t>(</a:t>
            </a:r>
            <a:r>
              <a:rPr lang="en-US" altLang="zh-CN" kern="0" dirty="0">
                <a:solidFill>
                  <a:srgbClr val="0000FF"/>
                </a:solidFill>
                <a:latin typeface="Consolas"/>
                <a:cs typeface="宋体"/>
              </a:rPr>
              <a:t>0</a:t>
            </a:r>
            <a:r>
              <a:rPr lang="en-US" altLang="zh-CN" kern="0" dirty="0">
                <a:solidFill>
                  <a:srgbClr val="000000"/>
                </a:solidFill>
                <a:latin typeface="Consolas"/>
                <a:cs typeface="宋体"/>
              </a:rPr>
              <a:t>, </a:t>
            </a:r>
            <a:r>
              <a:rPr lang="en-US" altLang="zh-CN" kern="0" dirty="0" err="1">
                <a:solidFill>
                  <a:srgbClr val="000080"/>
                </a:solidFill>
                <a:latin typeface="Consolas"/>
                <a:cs typeface="宋体"/>
              </a:rPr>
              <a:t>len</a:t>
            </a:r>
            <a:r>
              <a:rPr lang="en-US" altLang="zh-CN" kern="0" dirty="0">
                <a:solidFill>
                  <a:srgbClr val="000000"/>
                </a:solidFill>
                <a:latin typeface="Consolas"/>
                <a:cs typeface="宋体"/>
              </a:rPr>
              <a:t>(</a:t>
            </a:r>
            <a:r>
              <a:rPr lang="en-US" altLang="zh-CN" kern="0" dirty="0" err="1">
                <a:solidFill>
                  <a:srgbClr val="000000"/>
                </a:solidFill>
                <a:latin typeface="Consolas"/>
                <a:cs typeface="宋体"/>
              </a:rPr>
              <a:t>lst</a:t>
            </a:r>
            <a:r>
              <a:rPr lang="en-US" altLang="zh-CN" kern="0" dirty="0">
                <a:solidFill>
                  <a:srgbClr val="000000"/>
                </a:solidFill>
                <a:latin typeface="Consolas"/>
                <a:cs typeface="宋体"/>
              </a:rPr>
              <a:t>)):</a:t>
            </a:r>
            <a:br>
              <a:rPr lang="en-US" altLang="zh-CN" kern="0" dirty="0">
                <a:solidFill>
                  <a:srgbClr val="000000"/>
                </a:solidFill>
                <a:latin typeface="Consolas"/>
                <a:cs typeface="宋体"/>
              </a:rPr>
            </a:br>
            <a:r>
              <a:rPr lang="en-US" altLang="zh-CN" kern="0" dirty="0">
                <a:solidFill>
                  <a:srgbClr val="000000"/>
                </a:solidFill>
                <a:latin typeface="Consolas"/>
                <a:cs typeface="宋体"/>
              </a:rPr>
              <a:t>        result += </a:t>
            </a:r>
            <a:r>
              <a:rPr lang="en-US" altLang="zh-CN" kern="0" dirty="0" err="1">
                <a:solidFill>
                  <a:srgbClr val="000000"/>
                </a:solidFill>
                <a:latin typeface="Consolas"/>
                <a:cs typeface="宋体"/>
              </a:rPr>
              <a:t>lst</a:t>
            </a:r>
            <a:r>
              <a:rPr lang="en-US" altLang="zh-CN" kern="0" dirty="0">
                <a:solidFill>
                  <a:srgbClr val="000000"/>
                </a:solidFill>
                <a:latin typeface="Consolas"/>
                <a:cs typeface="宋体"/>
              </a:rPr>
              <a:t>[</a:t>
            </a:r>
            <a:r>
              <a:rPr lang="en-US" altLang="zh-CN" kern="0" dirty="0" err="1">
                <a:solidFill>
                  <a:srgbClr val="000000"/>
                </a:solidFill>
                <a:latin typeface="Consolas"/>
                <a:cs typeface="宋体"/>
              </a:rPr>
              <a:t>i</a:t>
            </a:r>
            <a:r>
              <a:rPr lang="en-US" altLang="zh-CN" kern="0" dirty="0">
                <a:solidFill>
                  <a:srgbClr val="000000"/>
                </a:solidFill>
                <a:latin typeface="Consolas"/>
                <a:cs typeface="宋体"/>
              </a:rPr>
              <a:t>]</a:t>
            </a:r>
            <a:br>
              <a:rPr lang="en-US" altLang="zh-CN" kern="0" dirty="0">
                <a:solidFill>
                  <a:srgbClr val="000000"/>
                </a:solidFill>
                <a:latin typeface="Consolas"/>
                <a:cs typeface="宋体"/>
              </a:rPr>
            </a:br>
            <a:r>
              <a:rPr lang="en-US" altLang="zh-CN" kern="0" dirty="0">
                <a:solidFill>
                  <a:srgbClr val="000000"/>
                </a:solidFill>
                <a:latin typeface="Consolas"/>
                <a:cs typeface="宋体"/>
              </a:rPr>
              <a:t>    </a:t>
            </a:r>
            <a:r>
              <a:rPr lang="en-US" altLang="zh-CN" kern="0" dirty="0">
                <a:solidFill>
                  <a:srgbClr val="000080"/>
                </a:solidFill>
                <a:latin typeface="Consolas"/>
                <a:cs typeface="宋体"/>
              </a:rPr>
              <a:t>return </a:t>
            </a:r>
            <a:r>
              <a:rPr lang="en-US" altLang="zh-CN" kern="0" dirty="0">
                <a:solidFill>
                  <a:srgbClr val="000000"/>
                </a:solidFill>
                <a:latin typeface="Consolas"/>
                <a:cs typeface="宋体"/>
              </a:rPr>
              <a:t>result</a:t>
            </a:r>
            <a:endParaRPr lang="zh-CN" altLang="zh-CN" kern="100" dirty="0">
              <a:latin typeface="Times New Roman"/>
            </a:endParaRPr>
          </a:p>
        </p:txBody>
      </p:sp>
      <p:sp>
        <p:nvSpPr>
          <p:cNvPr id="6" name="矩形 5"/>
          <p:cNvSpPr/>
          <p:nvPr/>
        </p:nvSpPr>
        <p:spPr>
          <a:xfrm>
            <a:off x="971600" y="3217540"/>
            <a:ext cx="6192688" cy="1107996"/>
          </a:xfrm>
          <a:prstGeom prst="rect">
            <a:avLst/>
          </a:prstGeom>
        </p:spPr>
        <p:txBody>
          <a:bodyPr wrap="square">
            <a:spAutoFit/>
          </a:bodyPr>
          <a:lstStyle/>
          <a:p>
            <a:pPr marL="342900" indent="-342900" algn="just" fontAlgn="base">
              <a:spcBef>
                <a:spcPts val="600"/>
              </a:spcBef>
              <a:spcAft>
                <a:spcPts val="600"/>
              </a:spcAft>
              <a:buClr>
                <a:schemeClr val="hlink"/>
              </a:buClr>
              <a:buFont typeface="Wingdings" pitchFamily="2" charset="2"/>
              <a:buChar char="v"/>
            </a:pPr>
            <a:r>
              <a:rPr lang="zh-CN" altLang="zh-CN" sz="2200" b="1" dirty="0">
                <a:solidFill>
                  <a:srgbClr val="000000"/>
                </a:solidFill>
                <a:latin typeface="Calibri" panose="020F0502020204030204" pitchFamily="34" charset="0"/>
              </a:rPr>
              <a:t>不计形参</a:t>
            </a:r>
            <a:r>
              <a:rPr lang="en-US" altLang="zh-CN" sz="2200" b="1" dirty="0" err="1">
                <a:solidFill>
                  <a:srgbClr val="000000"/>
                </a:solidFill>
                <a:latin typeface="Calibri" panose="020F0502020204030204" pitchFamily="34" charset="0"/>
              </a:rPr>
              <a:t>lst</a:t>
            </a:r>
            <a:r>
              <a:rPr lang="zh-CN" altLang="zh-CN" sz="2200" b="1" dirty="0">
                <a:solidFill>
                  <a:srgbClr val="000000"/>
                </a:solidFill>
                <a:latin typeface="Calibri" panose="020F0502020204030204" pitchFamily="34" charset="0"/>
              </a:rPr>
              <a:t>所占用的空间，只计算局部变量</a:t>
            </a:r>
            <a:r>
              <a:rPr lang="en-US" altLang="zh-CN" sz="2200" b="1" dirty="0" err="1">
                <a:solidFill>
                  <a:srgbClr val="000000"/>
                </a:solidFill>
                <a:latin typeface="Calibri" panose="020F0502020204030204" pitchFamily="34" charset="0"/>
              </a:rPr>
              <a:t>i</a:t>
            </a:r>
            <a:r>
              <a:rPr lang="zh-CN" altLang="zh-CN" sz="2200" b="1" dirty="0">
                <a:solidFill>
                  <a:srgbClr val="000000"/>
                </a:solidFill>
                <a:latin typeface="Calibri" panose="020F0502020204030204" pitchFamily="34" charset="0"/>
              </a:rPr>
              <a:t>和</a:t>
            </a:r>
            <a:r>
              <a:rPr lang="en-US" altLang="zh-CN" sz="2200" b="1" dirty="0">
                <a:solidFill>
                  <a:srgbClr val="000000"/>
                </a:solidFill>
                <a:latin typeface="Calibri" panose="020F0502020204030204" pitchFamily="34" charset="0"/>
              </a:rPr>
              <a:t>result</a:t>
            </a:r>
            <a:r>
              <a:rPr lang="zh-CN" altLang="zh-CN" sz="2200" b="1" dirty="0">
                <a:solidFill>
                  <a:srgbClr val="000000"/>
                </a:solidFill>
                <a:latin typeface="Calibri" panose="020F0502020204030204" pitchFamily="34" charset="0"/>
              </a:rPr>
              <a:t>所占用的存储空间，因此该算法的空间复杂度为</a:t>
            </a:r>
            <a:r>
              <a:rPr lang="en-US" altLang="zh-CN" sz="2200" b="1" dirty="0">
                <a:solidFill>
                  <a:srgbClr val="000000"/>
                </a:solidFill>
                <a:latin typeface="Calibri" panose="020F0502020204030204" pitchFamily="34" charset="0"/>
              </a:rPr>
              <a:t>O(1)</a:t>
            </a:r>
            <a:r>
              <a:rPr lang="zh-CN" altLang="zh-CN" sz="2200" b="1" dirty="0">
                <a:solidFill>
                  <a:srgbClr val="000000"/>
                </a:solidFill>
                <a:latin typeface="Calibri" panose="020F0502020204030204" pitchFamily="34" charset="0"/>
              </a:rPr>
              <a:t>。</a:t>
            </a:r>
          </a:p>
        </p:txBody>
      </p:sp>
    </p:spTree>
    <p:extLst>
      <p:ext uri="{BB962C8B-B14F-4D97-AF65-F5344CB8AC3E}">
        <p14:creationId xmlns:p14="http://schemas.microsoft.com/office/powerpoint/2010/main" val="1458549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zh-CN" dirty="0"/>
              <a:t>算法的时间效率和空间效率不能</a:t>
            </a:r>
            <a:r>
              <a:rPr lang="zh-CN" altLang="zh-CN" dirty="0" smtClean="0"/>
              <a:t>兼顾</a:t>
            </a:r>
            <a:endParaRPr lang="en-US" altLang="zh-CN" dirty="0" smtClean="0"/>
          </a:p>
          <a:p>
            <a:r>
              <a:rPr lang="zh-CN" altLang="en-US" dirty="0" smtClean="0"/>
              <a:t>空间换取时间的例子</a:t>
            </a:r>
            <a:endParaRPr lang="en-US" altLang="zh-CN" dirty="0" smtClean="0"/>
          </a:p>
          <a:p>
            <a:pPr lvl="1"/>
            <a:r>
              <a:rPr lang="zh-CN" altLang="en-US" dirty="0" smtClean="0"/>
              <a:t>判断列表是否有</a:t>
            </a:r>
            <a:r>
              <a:rPr lang="zh-CN" altLang="en-US" smtClean="0"/>
              <a:t>重复元素</a:t>
            </a:r>
            <a:endParaRPr lang="en-US" altLang="zh-CN" dirty="0" smtClean="0"/>
          </a:p>
          <a:p>
            <a:pPr lvl="2"/>
            <a:r>
              <a:rPr lang="zh-CN" altLang="en-US" dirty="0" smtClean="0"/>
              <a:t>搜索法 ，时间复杂度</a:t>
            </a:r>
            <a:r>
              <a:rPr lang="en-US" altLang="zh-CN" dirty="0" smtClean="0"/>
              <a:t>O(n</a:t>
            </a:r>
            <a:r>
              <a:rPr lang="en-US" altLang="zh-CN" baseline="30000" dirty="0" smtClean="0"/>
              <a:t>2</a:t>
            </a:r>
            <a:r>
              <a:rPr lang="en-US" altLang="zh-CN" dirty="0" smtClean="0"/>
              <a:t>)</a:t>
            </a:r>
            <a:r>
              <a:rPr lang="zh-CN" altLang="en-US" dirty="0" smtClean="0"/>
              <a:t>，空间</a:t>
            </a:r>
            <a:r>
              <a:rPr lang="zh-CN" altLang="en-US" dirty="0"/>
              <a:t>复杂度</a:t>
            </a:r>
            <a:r>
              <a:rPr lang="en-US" altLang="zh-CN" dirty="0" smtClean="0"/>
              <a:t>O(1)</a:t>
            </a:r>
          </a:p>
          <a:p>
            <a:pPr lvl="2"/>
            <a:r>
              <a:rPr lang="zh-CN" altLang="en-US" dirty="0" smtClean="0"/>
              <a:t>集合法，时间复杂度</a:t>
            </a:r>
            <a:r>
              <a:rPr lang="en-US" altLang="zh-CN" dirty="0" smtClean="0"/>
              <a:t>O(n)</a:t>
            </a:r>
            <a:r>
              <a:rPr lang="zh-CN" altLang="en-US" dirty="0"/>
              <a:t>，</a:t>
            </a:r>
            <a:r>
              <a:rPr lang="zh-CN" altLang="en-US" dirty="0" smtClean="0"/>
              <a:t>空间</a:t>
            </a:r>
            <a:r>
              <a:rPr lang="zh-CN" altLang="en-US" dirty="0"/>
              <a:t>复杂度</a:t>
            </a:r>
            <a:r>
              <a:rPr lang="en-US" altLang="zh-CN" dirty="0" smtClean="0"/>
              <a:t>O(n</a:t>
            </a:r>
            <a:r>
              <a:rPr lang="en-US" altLang="zh-CN" dirty="0"/>
              <a:t>)</a:t>
            </a:r>
          </a:p>
          <a:p>
            <a:pPr lvl="2"/>
            <a:endParaRPr lang="en-US" altLang="zh-CN" dirty="0" smtClean="0"/>
          </a:p>
          <a:p>
            <a:endParaRPr lang="zh-CN" altLang="en-US" dirty="0"/>
          </a:p>
        </p:txBody>
      </p:sp>
      <p:sp>
        <p:nvSpPr>
          <p:cNvPr id="3" name="标题 2"/>
          <p:cNvSpPr>
            <a:spLocks noGrp="1"/>
          </p:cNvSpPr>
          <p:nvPr>
            <p:ph type="title"/>
          </p:nvPr>
        </p:nvSpPr>
        <p:spPr/>
        <p:txBody>
          <a:bodyPr>
            <a:normAutofit fontScale="90000"/>
          </a:bodyPr>
          <a:lstStyle/>
          <a:p>
            <a:r>
              <a:rPr lang="zh-CN" altLang="en-US" dirty="0" smtClean="0"/>
              <a:t>时间性能和空间性能的平衡</a:t>
            </a:r>
            <a:endParaRPr lang="zh-CN" altLang="en-US" dirty="0"/>
          </a:p>
        </p:txBody>
      </p:sp>
    </p:spTree>
    <p:extLst>
      <p:ext uri="{BB962C8B-B14F-4D97-AF65-F5344CB8AC3E}">
        <p14:creationId xmlns:p14="http://schemas.microsoft.com/office/powerpoint/2010/main" val="24314598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同一问题的不同算法</a:t>
            </a:r>
            <a:endParaRPr lang="zh-CN" altLang="en-US" dirty="0"/>
          </a:p>
        </p:txBody>
      </p:sp>
    </p:spTree>
    <p:extLst>
      <p:ext uri="{BB962C8B-B14F-4D97-AF65-F5344CB8AC3E}">
        <p14:creationId xmlns:p14="http://schemas.microsoft.com/office/powerpoint/2010/main" val="20141011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cdb2004108l">
  <a:themeElements>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fontScheme name="cdb2004108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db2004108l 1">
        <a:dk1>
          <a:srgbClr val="666699"/>
        </a:dk1>
        <a:lt1>
          <a:srgbClr val="FFFFFF"/>
        </a:lt1>
        <a:dk2>
          <a:srgbClr val="000000"/>
        </a:dk2>
        <a:lt2>
          <a:srgbClr val="F7F4D5"/>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
      <a:clrScheme name="cdb2004108l 2">
        <a:dk1>
          <a:srgbClr val="1D528D"/>
        </a:dk1>
        <a:lt1>
          <a:srgbClr val="FFFFFF"/>
        </a:lt1>
        <a:dk2>
          <a:srgbClr val="000000"/>
        </a:dk2>
        <a:lt2>
          <a:srgbClr val="DDDDDD"/>
        </a:lt2>
        <a:accent1>
          <a:srgbClr val="2CA3C8"/>
        </a:accent1>
        <a:accent2>
          <a:srgbClr val="00CC99"/>
        </a:accent2>
        <a:accent3>
          <a:srgbClr val="FFFFFF"/>
        </a:accent3>
        <a:accent4>
          <a:srgbClr val="174578"/>
        </a:accent4>
        <a:accent5>
          <a:srgbClr val="ACCEE0"/>
        </a:accent5>
        <a:accent6>
          <a:srgbClr val="00B98A"/>
        </a:accent6>
        <a:hlink>
          <a:srgbClr val="9999FF"/>
        </a:hlink>
        <a:folHlink>
          <a:srgbClr val="333399"/>
        </a:folHlink>
      </a:clrScheme>
      <a:clrMap bg1="lt1" tx1="dk1" bg2="lt2" tx2="dk2" accent1="accent1" accent2="accent2" accent3="accent3" accent4="accent4" accent5="accent5" accent6="accent6" hlink="hlink" folHlink="folHlink"/>
    </a:extraClrScheme>
    <a:extraClrScheme>
      <a:clrScheme name="cdb2004108l 3">
        <a:dk1>
          <a:srgbClr val="1F5281"/>
        </a:dk1>
        <a:lt1>
          <a:srgbClr val="FFFFFF"/>
        </a:lt1>
        <a:dk2>
          <a:srgbClr val="003399"/>
        </a:dk2>
        <a:lt2>
          <a:srgbClr val="D6E1E2"/>
        </a:lt2>
        <a:accent1>
          <a:srgbClr val="30A483"/>
        </a:accent1>
        <a:accent2>
          <a:srgbClr val="CC9900"/>
        </a:accent2>
        <a:accent3>
          <a:srgbClr val="FFFFFF"/>
        </a:accent3>
        <a:accent4>
          <a:srgbClr val="19456D"/>
        </a:accent4>
        <a:accent5>
          <a:srgbClr val="ADCFC1"/>
        </a:accent5>
        <a:accent6>
          <a:srgbClr val="B98A00"/>
        </a:accent6>
        <a:hlink>
          <a:srgbClr val="1481B8"/>
        </a:hlink>
        <a:folHlink>
          <a:srgbClr val="83A6A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模板1</Template>
  <TotalTime>5088</TotalTime>
  <Words>8729</Words>
  <Application>Microsoft Office PowerPoint</Application>
  <PresentationFormat>全屏显示(16:10)</PresentationFormat>
  <Paragraphs>801</Paragraphs>
  <Slides>109</Slides>
  <Notes>23</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109</vt:i4>
      </vt:variant>
    </vt:vector>
  </HeadingPairs>
  <TitlesOfParts>
    <vt:vector size="130" baseType="lpstr">
      <vt:lpstr>Arial Unicode MS</vt:lpstr>
      <vt:lpstr>Microsoft Yahei</vt:lpstr>
      <vt:lpstr>黑体</vt:lpstr>
      <vt:lpstr>华文楷体</vt:lpstr>
      <vt:lpstr>楷体_GB2312</vt:lpstr>
      <vt:lpstr>隶书</vt:lpstr>
      <vt:lpstr>宋体</vt:lpstr>
      <vt:lpstr>微软雅黑</vt:lpstr>
      <vt:lpstr>Arial</vt:lpstr>
      <vt:lpstr>Calibri</vt:lpstr>
      <vt:lpstr>Calibri Light</vt:lpstr>
      <vt:lpstr>Cambria</vt:lpstr>
      <vt:lpstr>Cambria Math</vt:lpstr>
      <vt:lpstr>Comic Sans MS</vt:lpstr>
      <vt:lpstr>Consolas</vt:lpstr>
      <vt:lpstr>Symbol</vt:lpstr>
      <vt:lpstr>Times New Roman</vt:lpstr>
      <vt:lpstr>Verdana</vt:lpstr>
      <vt:lpstr>Wingdings</vt:lpstr>
      <vt:lpstr>cdb2004108l</vt:lpstr>
      <vt:lpstr>Image</vt:lpstr>
      <vt:lpstr>第2章 数据结构概述</vt:lpstr>
      <vt:lpstr>主要学习内容</vt:lpstr>
      <vt:lpstr>数据结构相关概念</vt:lpstr>
      <vt:lpstr>概念</vt:lpstr>
      <vt:lpstr>数据 (Data)</vt:lpstr>
      <vt:lpstr>数据元素(Data Element)</vt:lpstr>
      <vt:lpstr>数据项 (Data Item)</vt:lpstr>
      <vt:lpstr>数据对象 (Data Object)</vt:lpstr>
      <vt:lpstr>数据结构（Data Structure）</vt:lpstr>
      <vt:lpstr>数据的层次</vt:lpstr>
      <vt:lpstr>数据结构（Data Structure）</vt:lpstr>
      <vt:lpstr>数据结构（Data Structure）</vt:lpstr>
      <vt:lpstr>逻辑结构（Logical Structure）</vt:lpstr>
      <vt:lpstr>逻辑结构（Logical Structure）</vt:lpstr>
      <vt:lpstr>逻辑结构（Logical Structure）</vt:lpstr>
      <vt:lpstr>逻辑结构（Logical Structure）</vt:lpstr>
      <vt:lpstr>逻辑结构（Logical Structure）</vt:lpstr>
      <vt:lpstr>存储结构（ Storage structure ）</vt:lpstr>
      <vt:lpstr>存储结构（ Storage structure ）</vt:lpstr>
      <vt:lpstr>存储结构（ Storage structure ）</vt:lpstr>
      <vt:lpstr>存储结构（ Storage structure ）</vt:lpstr>
      <vt:lpstr>存储结构（ Storage structure ）</vt:lpstr>
      <vt:lpstr>存储结构（ Storage structure ）</vt:lpstr>
      <vt:lpstr>存储结构（ Storage structure ）</vt:lpstr>
      <vt:lpstr>存储结构（ Storage structure ）</vt:lpstr>
      <vt:lpstr>存储结构（ Storage structure ）</vt:lpstr>
      <vt:lpstr>问题讨论</vt:lpstr>
      <vt:lpstr>数据类型（Data Type）</vt:lpstr>
      <vt:lpstr>数据类型（Data Type）</vt:lpstr>
      <vt:lpstr>抽象数据类型（Abstract Data Type）</vt:lpstr>
      <vt:lpstr>抽象数据类型（Abstract Data Type）</vt:lpstr>
      <vt:lpstr>抽象数据类型“容器”的定义</vt:lpstr>
      <vt:lpstr>抽象数据类型“容器”的定义</vt:lpstr>
      <vt:lpstr>抽象数据类型“容器”的实现</vt:lpstr>
      <vt:lpstr>抽象数据类型“容器”的实现</vt:lpstr>
      <vt:lpstr>问题</vt:lpstr>
      <vt:lpstr>数据结构课程学习的内容</vt:lpstr>
      <vt:lpstr>例：最小代价铺设通讯线路</vt:lpstr>
      <vt:lpstr>例：最小代价铺设通讯线路</vt:lpstr>
      <vt:lpstr>PowerPoint 演示文稿</vt:lpstr>
      <vt:lpstr>程序设计的实质</vt:lpstr>
      <vt:lpstr>程序设计的主要步骤</vt:lpstr>
      <vt:lpstr>课程内容</vt:lpstr>
      <vt:lpstr>课程学习目标</vt:lpstr>
      <vt:lpstr>算法及特点</vt:lpstr>
      <vt:lpstr>什么是算法</vt:lpstr>
      <vt:lpstr>求任意正实数a的平方根的算法（牛顿迭代法）</vt:lpstr>
      <vt:lpstr>算法的性质</vt:lpstr>
      <vt:lpstr>算法和程序</vt:lpstr>
      <vt:lpstr>算法和程序</vt:lpstr>
      <vt:lpstr>算法的描述方法</vt:lpstr>
      <vt:lpstr>求任意实数a的平方根的算法（牛顿迭代法）</vt:lpstr>
      <vt:lpstr>算法设计</vt:lpstr>
      <vt:lpstr>算法性能分析</vt:lpstr>
      <vt:lpstr>算法设计的目标</vt:lpstr>
      <vt:lpstr>如何评价一个算法的好坏</vt:lpstr>
      <vt:lpstr>如何评价一个算法的好坏</vt:lpstr>
      <vt:lpstr>如何评价一个算法的好坏</vt:lpstr>
      <vt:lpstr>如何评价一个算法的好坏</vt:lpstr>
      <vt:lpstr>算法分析的目的</vt:lpstr>
      <vt:lpstr>衡量算法时间效率方法一：事后统计法</vt:lpstr>
      <vt:lpstr>具体方法</vt:lpstr>
      <vt:lpstr>事后统计法的缺点</vt:lpstr>
      <vt:lpstr>程序运行时间相关因素</vt:lpstr>
      <vt:lpstr>衡量算法时间效率方法二：事前分析估算</vt:lpstr>
      <vt:lpstr>衡量算法时间效率方法二：事前分析估算</vt:lpstr>
      <vt:lpstr>例1</vt:lpstr>
      <vt:lpstr>解释</vt:lpstr>
      <vt:lpstr>时间复杂度的数学定义</vt:lpstr>
      <vt:lpstr>例2</vt:lpstr>
      <vt:lpstr>时间复杂度计算方法</vt:lpstr>
      <vt:lpstr>PowerPoint 演示文稿</vt:lpstr>
      <vt:lpstr>求解时间复杂度简化方法</vt:lpstr>
      <vt:lpstr>例3</vt:lpstr>
      <vt:lpstr>Python内置类型基本操作的性能</vt:lpstr>
      <vt:lpstr>例4</vt:lpstr>
      <vt:lpstr>Python对象常见操作时间复杂度</vt:lpstr>
      <vt:lpstr>Python列表常见操作时间复杂度</vt:lpstr>
      <vt:lpstr>Python字典常见操作时间复杂度</vt:lpstr>
      <vt:lpstr>效率陷阱</vt:lpstr>
      <vt:lpstr>常见的时间复杂度</vt:lpstr>
      <vt:lpstr>常见的时间复杂度</vt:lpstr>
      <vt:lpstr>算法的时间复杂度比较</vt:lpstr>
      <vt:lpstr>时间复杂度排序</vt:lpstr>
      <vt:lpstr>时间复杂度计算原则</vt:lpstr>
      <vt:lpstr>加法原则</vt:lpstr>
      <vt:lpstr>乘法原则</vt:lpstr>
      <vt:lpstr>举例</vt:lpstr>
      <vt:lpstr>其它情况</vt:lpstr>
      <vt:lpstr>平均和最坏情况时间复杂度</vt:lpstr>
      <vt:lpstr>其它情况</vt:lpstr>
      <vt:lpstr>其它情况</vt:lpstr>
      <vt:lpstr>其它情况</vt:lpstr>
      <vt:lpstr>问题？</vt:lpstr>
      <vt:lpstr>算法的空间复杂度</vt:lpstr>
      <vt:lpstr>算法的空间复杂度</vt:lpstr>
      <vt:lpstr>举例</vt:lpstr>
      <vt:lpstr>时间性能和空间性能的平衡</vt:lpstr>
      <vt:lpstr>同一问题的不同算法</vt:lpstr>
      <vt:lpstr>判断list中是否有重复元素</vt:lpstr>
      <vt:lpstr>方法一：搜索法</vt:lpstr>
      <vt:lpstr>方法二：排序法</vt:lpstr>
      <vt:lpstr>方法三：集合法</vt:lpstr>
      <vt:lpstr>方法四：字典法</vt:lpstr>
      <vt:lpstr>PowerPoint 演示文稿</vt:lpstr>
      <vt:lpstr>PowerPoint 演示文稿</vt:lpstr>
      <vt:lpstr>表长100万的5个随机序列表测试数据</vt:lpstr>
      <vt:lpstr>随机序列表测试结果分析</vt:lpstr>
      <vt:lpstr>更多结论</vt:lpstr>
    </vt:vector>
  </TitlesOfParts>
  <Company>P R 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User</dc:creator>
  <cp:lastModifiedBy>Windows User</cp:lastModifiedBy>
  <cp:revision>215</cp:revision>
  <dcterms:created xsi:type="dcterms:W3CDTF">2020-02-19T13:36:16Z</dcterms:created>
  <dcterms:modified xsi:type="dcterms:W3CDTF">2021-03-05T04:19:48Z</dcterms:modified>
</cp:coreProperties>
</file>