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4" r:id="rId1"/>
  </p:sldMasterIdLst>
  <p:notesMasterIdLst>
    <p:notesMasterId r:id="rId66"/>
  </p:notesMasterIdLst>
  <p:sldIdLst>
    <p:sldId id="308" r:id="rId2"/>
    <p:sldId id="309" r:id="rId3"/>
    <p:sldId id="434" r:id="rId4"/>
    <p:sldId id="374" r:id="rId5"/>
    <p:sldId id="262" r:id="rId6"/>
    <p:sldId id="435" r:id="rId7"/>
    <p:sldId id="481" r:id="rId8"/>
    <p:sldId id="483" r:id="rId9"/>
    <p:sldId id="482" r:id="rId10"/>
    <p:sldId id="484" r:id="rId11"/>
    <p:sldId id="378" r:id="rId12"/>
    <p:sldId id="263" r:id="rId13"/>
    <p:sldId id="373" r:id="rId14"/>
    <p:sldId id="438" r:id="rId15"/>
    <p:sldId id="436" r:id="rId16"/>
    <p:sldId id="494" r:id="rId17"/>
    <p:sldId id="388" r:id="rId18"/>
    <p:sldId id="437" r:id="rId19"/>
    <p:sldId id="380" r:id="rId20"/>
    <p:sldId id="485" r:id="rId21"/>
    <p:sldId id="480" r:id="rId22"/>
    <p:sldId id="439" r:id="rId23"/>
    <p:sldId id="440" r:id="rId24"/>
    <p:sldId id="441" r:id="rId25"/>
    <p:sldId id="442" r:id="rId26"/>
    <p:sldId id="430" r:id="rId27"/>
    <p:sldId id="449" r:id="rId28"/>
    <p:sldId id="448" r:id="rId29"/>
    <p:sldId id="443" r:id="rId30"/>
    <p:sldId id="447" r:id="rId31"/>
    <p:sldId id="446" r:id="rId32"/>
    <p:sldId id="384" r:id="rId33"/>
    <p:sldId id="383" r:id="rId34"/>
    <p:sldId id="266" r:id="rId35"/>
    <p:sldId id="386" r:id="rId36"/>
    <p:sldId id="387" r:id="rId37"/>
    <p:sldId id="389" r:id="rId38"/>
    <p:sldId id="488" r:id="rId39"/>
    <p:sldId id="489" r:id="rId40"/>
    <p:sldId id="433" r:id="rId41"/>
    <p:sldId id="393" r:id="rId42"/>
    <p:sldId id="396" r:id="rId43"/>
    <p:sldId id="399" r:id="rId44"/>
    <p:sldId id="455" r:id="rId45"/>
    <p:sldId id="456" r:id="rId46"/>
    <p:sldId id="457" r:id="rId47"/>
    <p:sldId id="458" r:id="rId48"/>
    <p:sldId id="452" r:id="rId49"/>
    <p:sldId id="459" r:id="rId50"/>
    <p:sldId id="495" r:id="rId51"/>
    <p:sldId id="403" r:id="rId52"/>
    <p:sldId id="465" r:id="rId53"/>
    <p:sldId id="466" r:id="rId54"/>
    <p:sldId id="467" r:id="rId55"/>
    <p:sldId id="468" r:id="rId56"/>
    <p:sldId id="469" r:id="rId57"/>
    <p:sldId id="470" r:id="rId58"/>
    <p:sldId id="471" r:id="rId59"/>
    <p:sldId id="472" r:id="rId60"/>
    <p:sldId id="474" r:id="rId61"/>
    <p:sldId id="475" r:id="rId62"/>
    <p:sldId id="476" r:id="rId63"/>
    <p:sldId id="477" r:id="rId64"/>
    <p:sldId id="327" r:id="rId65"/>
  </p:sldIdLst>
  <p:sldSz cx="9144000" cy="5715000" type="screen16x10"/>
  <p:notesSz cx="6858000" cy="9144000"/>
  <p:defaultTextStyle>
    <a:defPPr>
      <a:defRPr lang="zh-CN"/>
    </a:defPPr>
    <a:lvl1pPr marL="0" algn="l" defTabSz="914291" rtl="0" eaLnBrk="1" latinLnBrk="0" hangingPunct="1">
      <a:defRPr sz="1800" kern="1200">
        <a:solidFill>
          <a:schemeClr val="tx1"/>
        </a:solidFill>
        <a:latin typeface="+mn-lt"/>
        <a:ea typeface="+mn-ea"/>
        <a:cs typeface="+mn-cs"/>
      </a:defRPr>
    </a:lvl1pPr>
    <a:lvl2pPr marL="457145" algn="l" defTabSz="914291" rtl="0" eaLnBrk="1" latinLnBrk="0" hangingPunct="1">
      <a:defRPr sz="1800" kern="1200">
        <a:solidFill>
          <a:schemeClr val="tx1"/>
        </a:solidFill>
        <a:latin typeface="+mn-lt"/>
        <a:ea typeface="+mn-ea"/>
        <a:cs typeface="+mn-cs"/>
      </a:defRPr>
    </a:lvl2pPr>
    <a:lvl3pPr marL="914291" algn="l" defTabSz="914291" rtl="0" eaLnBrk="1" latinLnBrk="0" hangingPunct="1">
      <a:defRPr sz="1800" kern="1200">
        <a:solidFill>
          <a:schemeClr val="tx1"/>
        </a:solidFill>
        <a:latin typeface="+mn-lt"/>
        <a:ea typeface="+mn-ea"/>
        <a:cs typeface="+mn-cs"/>
      </a:defRPr>
    </a:lvl3pPr>
    <a:lvl4pPr marL="1371435" algn="l" defTabSz="914291" rtl="0" eaLnBrk="1" latinLnBrk="0" hangingPunct="1">
      <a:defRPr sz="1800" kern="1200">
        <a:solidFill>
          <a:schemeClr val="tx1"/>
        </a:solidFill>
        <a:latin typeface="+mn-lt"/>
        <a:ea typeface="+mn-ea"/>
        <a:cs typeface="+mn-cs"/>
      </a:defRPr>
    </a:lvl4pPr>
    <a:lvl5pPr marL="1828581" algn="l" defTabSz="914291" rtl="0" eaLnBrk="1" latinLnBrk="0" hangingPunct="1">
      <a:defRPr sz="1800" kern="1200">
        <a:solidFill>
          <a:schemeClr val="tx1"/>
        </a:solidFill>
        <a:latin typeface="+mn-lt"/>
        <a:ea typeface="+mn-ea"/>
        <a:cs typeface="+mn-cs"/>
      </a:defRPr>
    </a:lvl5pPr>
    <a:lvl6pPr marL="2285725" algn="l" defTabSz="914291" rtl="0" eaLnBrk="1" latinLnBrk="0" hangingPunct="1">
      <a:defRPr sz="1800" kern="1200">
        <a:solidFill>
          <a:schemeClr val="tx1"/>
        </a:solidFill>
        <a:latin typeface="+mn-lt"/>
        <a:ea typeface="+mn-ea"/>
        <a:cs typeface="+mn-cs"/>
      </a:defRPr>
    </a:lvl6pPr>
    <a:lvl7pPr marL="2742870" algn="l" defTabSz="914291" rtl="0" eaLnBrk="1" latinLnBrk="0" hangingPunct="1">
      <a:defRPr sz="1800" kern="1200">
        <a:solidFill>
          <a:schemeClr val="tx1"/>
        </a:solidFill>
        <a:latin typeface="+mn-lt"/>
        <a:ea typeface="+mn-ea"/>
        <a:cs typeface="+mn-cs"/>
      </a:defRPr>
    </a:lvl7pPr>
    <a:lvl8pPr marL="3200016" algn="l" defTabSz="914291" rtl="0" eaLnBrk="1" latinLnBrk="0" hangingPunct="1">
      <a:defRPr sz="1800" kern="1200">
        <a:solidFill>
          <a:schemeClr val="tx1"/>
        </a:solidFill>
        <a:latin typeface="+mn-lt"/>
        <a:ea typeface="+mn-ea"/>
        <a:cs typeface="+mn-cs"/>
      </a:defRPr>
    </a:lvl8pPr>
    <a:lvl9pPr marL="3657162" algn="l" defTabSz="914291"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1559" autoAdjust="0"/>
    <p:restoredTop sz="91218" autoAdjust="0"/>
  </p:normalViewPr>
  <p:slideViewPr>
    <p:cSldViewPr>
      <p:cViewPr varScale="1">
        <p:scale>
          <a:sx n="120" d="100"/>
          <a:sy n="120" d="100"/>
        </p:scale>
        <p:origin x="3198" y="-6"/>
      </p:cViewPr>
      <p:guideLst>
        <p:guide orient="horz" pos="1800"/>
        <p:guide pos="2880"/>
      </p:guideLst>
    </p:cSldViewPr>
  </p:slideViewPr>
  <p:notesTextViewPr>
    <p:cViewPr>
      <p:scale>
        <a:sx n="1" d="1"/>
        <a:sy n="1" d="1"/>
      </p:scale>
      <p:origin x="0" y="0"/>
    </p:cViewPr>
  </p:notesTextViewPr>
  <p:sorterViewPr>
    <p:cViewPr>
      <p:scale>
        <a:sx n="140" d="100"/>
        <a:sy n="140" d="100"/>
      </p:scale>
      <p:origin x="0" y="-12312"/>
    </p:cViewPr>
  </p:sorterViewPr>
  <p:notesViewPr>
    <p:cSldViewPr>
      <p:cViewPr varScale="1">
        <p:scale>
          <a:sx n="83" d="100"/>
          <a:sy n="83" d="100"/>
        </p:scale>
        <p:origin x="-5748"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FDC29E-25C7-49B5-BAFC-417295D47C88}" type="datetimeFigureOut">
              <a:rPr lang="zh-CN" altLang="en-US" smtClean="0"/>
              <a:t>2021/2/16</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1ADA4E6-DBF2-4B22-AEBC-299FDD4ED234}" type="slidenum">
              <a:rPr lang="zh-CN" altLang="en-US" smtClean="0"/>
              <a:t>‹#›</a:t>
            </a:fld>
            <a:endParaRPr lang="zh-CN" altLang="en-US"/>
          </a:p>
        </p:txBody>
      </p:sp>
    </p:spTree>
    <p:extLst>
      <p:ext uri="{BB962C8B-B14F-4D97-AF65-F5344CB8AC3E}">
        <p14:creationId xmlns:p14="http://schemas.microsoft.com/office/powerpoint/2010/main" val="1839171503"/>
      </p:ext>
    </p:extLst>
  </p:cSld>
  <p:clrMap bg1="lt1" tx1="dk1" bg2="lt2" tx2="dk2" accent1="accent1" accent2="accent2" accent3="accent3" accent4="accent4" accent5="accent5" accent6="accent6" hlink="hlink" folHlink="folHlink"/>
  <p:notesStyle>
    <a:lvl1pPr marL="0" algn="l" defTabSz="914291" rtl="0" eaLnBrk="1" latinLnBrk="0" hangingPunct="1">
      <a:defRPr sz="1200" kern="1200">
        <a:solidFill>
          <a:schemeClr val="tx1"/>
        </a:solidFill>
        <a:latin typeface="+mn-lt"/>
        <a:ea typeface="+mn-ea"/>
        <a:cs typeface="+mn-cs"/>
      </a:defRPr>
    </a:lvl1pPr>
    <a:lvl2pPr marL="457145" algn="l" defTabSz="914291" rtl="0" eaLnBrk="1" latinLnBrk="0" hangingPunct="1">
      <a:defRPr sz="1200" kern="1200">
        <a:solidFill>
          <a:schemeClr val="tx1"/>
        </a:solidFill>
        <a:latin typeface="+mn-lt"/>
        <a:ea typeface="+mn-ea"/>
        <a:cs typeface="+mn-cs"/>
      </a:defRPr>
    </a:lvl2pPr>
    <a:lvl3pPr marL="914291" algn="l" defTabSz="914291" rtl="0" eaLnBrk="1" latinLnBrk="0" hangingPunct="1">
      <a:defRPr sz="1200" kern="1200">
        <a:solidFill>
          <a:schemeClr val="tx1"/>
        </a:solidFill>
        <a:latin typeface="+mn-lt"/>
        <a:ea typeface="+mn-ea"/>
        <a:cs typeface="+mn-cs"/>
      </a:defRPr>
    </a:lvl3pPr>
    <a:lvl4pPr marL="1371435" algn="l" defTabSz="914291" rtl="0" eaLnBrk="1" latinLnBrk="0" hangingPunct="1">
      <a:defRPr sz="1200" kern="1200">
        <a:solidFill>
          <a:schemeClr val="tx1"/>
        </a:solidFill>
        <a:latin typeface="+mn-lt"/>
        <a:ea typeface="+mn-ea"/>
        <a:cs typeface="+mn-cs"/>
      </a:defRPr>
    </a:lvl4pPr>
    <a:lvl5pPr marL="1828581" algn="l" defTabSz="914291" rtl="0" eaLnBrk="1" latinLnBrk="0" hangingPunct="1">
      <a:defRPr sz="1200" kern="1200">
        <a:solidFill>
          <a:schemeClr val="tx1"/>
        </a:solidFill>
        <a:latin typeface="+mn-lt"/>
        <a:ea typeface="+mn-ea"/>
        <a:cs typeface="+mn-cs"/>
      </a:defRPr>
    </a:lvl5pPr>
    <a:lvl6pPr marL="2285725" algn="l" defTabSz="914291" rtl="0" eaLnBrk="1" latinLnBrk="0" hangingPunct="1">
      <a:defRPr sz="1200" kern="1200">
        <a:solidFill>
          <a:schemeClr val="tx1"/>
        </a:solidFill>
        <a:latin typeface="+mn-lt"/>
        <a:ea typeface="+mn-ea"/>
        <a:cs typeface="+mn-cs"/>
      </a:defRPr>
    </a:lvl6pPr>
    <a:lvl7pPr marL="2742870" algn="l" defTabSz="914291" rtl="0" eaLnBrk="1" latinLnBrk="0" hangingPunct="1">
      <a:defRPr sz="1200" kern="1200">
        <a:solidFill>
          <a:schemeClr val="tx1"/>
        </a:solidFill>
        <a:latin typeface="+mn-lt"/>
        <a:ea typeface="+mn-ea"/>
        <a:cs typeface="+mn-cs"/>
      </a:defRPr>
    </a:lvl7pPr>
    <a:lvl8pPr marL="3200016" algn="l" defTabSz="914291" rtl="0" eaLnBrk="1" latinLnBrk="0" hangingPunct="1">
      <a:defRPr sz="1200" kern="1200">
        <a:solidFill>
          <a:schemeClr val="tx1"/>
        </a:solidFill>
        <a:latin typeface="+mn-lt"/>
        <a:ea typeface="+mn-ea"/>
        <a:cs typeface="+mn-cs"/>
      </a:defRPr>
    </a:lvl8pPr>
    <a:lvl9pPr marL="3657162" algn="l" defTabSz="91429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mtClean="0"/>
              <a:t>Wait one’s turn</a:t>
            </a:r>
            <a:r>
              <a:rPr lang="en-US" altLang="zh-CN" baseline="0" smtClean="0"/>
              <a:t>  before having access to something</a:t>
            </a:r>
            <a:endParaRPr lang="zh-CN" altLang="en-US"/>
          </a:p>
        </p:txBody>
      </p:sp>
      <p:sp>
        <p:nvSpPr>
          <p:cNvPr id="4" name="灯片编号占位符 3"/>
          <p:cNvSpPr>
            <a:spLocks noGrp="1"/>
          </p:cNvSpPr>
          <p:nvPr>
            <p:ph type="sldNum" sz="quarter" idx="10"/>
          </p:nvPr>
        </p:nvSpPr>
        <p:spPr/>
        <p:txBody>
          <a:bodyPr/>
          <a:lstStyle/>
          <a:p>
            <a:fld id="{01ADA4E6-DBF2-4B22-AEBC-299FDD4ED234}" type="slidenum">
              <a:rPr lang="zh-CN" altLang="en-US" smtClean="0"/>
              <a:t>6</a:t>
            </a:fld>
            <a:endParaRPr lang="zh-CN" altLang="en-US"/>
          </a:p>
        </p:txBody>
      </p:sp>
    </p:spTree>
    <p:extLst>
      <p:ext uri="{BB962C8B-B14F-4D97-AF65-F5344CB8AC3E}">
        <p14:creationId xmlns:p14="http://schemas.microsoft.com/office/powerpoint/2010/main" val="39393744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291" rtl="0" eaLnBrk="1" fontAlgn="auto" latinLnBrk="0" hangingPunct="1">
              <a:lnSpc>
                <a:spcPct val="100000"/>
              </a:lnSpc>
              <a:spcBef>
                <a:spcPts val="0"/>
              </a:spcBef>
              <a:spcAft>
                <a:spcPts val="0"/>
              </a:spcAft>
              <a:buClrTx/>
              <a:buSzTx/>
              <a:buFontTx/>
              <a:buNone/>
              <a:tabLst/>
              <a:defRPr/>
            </a:pPr>
            <a:r>
              <a:rPr lang="en-US" altLang="zh-CN" dirty="0" smtClean="0"/>
              <a:t>python</a:t>
            </a:r>
            <a:r>
              <a:rPr lang="zh-CN" altLang="en-US" dirty="0" smtClean="0"/>
              <a:t>的对象名即于指针</a:t>
            </a:r>
          </a:p>
          <a:p>
            <a:endParaRPr lang="zh-CN" altLang="en-US" dirty="0"/>
          </a:p>
        </p:txBody>
      </p:sp>
      <p:sp>
        <p:nvSpPr>
          <p:cNvPr id="4" name="灯片编号占位符 3"/>
          <p:cNvSpPr>
            <a:spLocks noGrp="1"/>
          </p:cNvSpPr>
          <p:nvPr>
            <p:ph type="sldNum" sz="quarter" idx="10"/>
          </p:nvPr>
        </p:nvSpPr>
        <p:spPr/>
        <p:txBody>
          <a:bodyPr/>
          <a:lstStyle/>
          <a:p>
            <a:fld id="{01ADA4E6-DBF2-4B22-AEBC-299FDD4ED234}" type="slidenum">
              <a:rPr lang="zh-CN" altLang="en-US" smtClean="0"/>
              <a:t>36</a:t>
            </a:fld>
            <a:endParaRPr lang="zh-CN" altLang="en-US"/>
          </a:p>
        </p:txBody>
      </p:sp>
    </p:spTree>
    <p:extLst>
      <p:ext uri="{BB962C8B-B14F-4D97-AF65-F5344CB8AC3E}">
        <p14:creationId xmlns:p14="http://schemas.microsoft.com/office/powerpoint/2010/main" val="2001938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幻灯片图像占位符 1"/>
          <p:cNvSpPr>
            <a:spLocks noGrp="1" noRot="1" noChangeAspect="1" noChangeArrowheads="1" noTextEdit="1"/>
          </p:cNvSpPr>
          <p:nvPr>
            <p:ph type="sldImg" idx="4294967295"/>
          </p:nvPr>
        </p:nvSpPr>
        <p:spPr>
          <a:xfrm>
            <a:off x="685800" y="685800"/>
            <a:ext cx="5486400" cy="3429000"/>
          </a:xfrm>
          <a:ln/>
        </p:spPr>
      </p:sp>
      <p:sp>
        <p:nvSpPr>
          <p:cNvPr id="91139" name="备注占位符 2"/>
          <p:cNvSpPr>
            <a:spLocks noGrp="1" noChangeArrowheads="1"/>
          </p:cNvSpPr>
          <p:nvPr>
            <p:ph type="body" idx="4294967295"/>
          </p:nvPr>
        </p:nvSpPr>
        <p:spPr/>
        <p:txBody>
          <a:bodyPr>
            <a:prstTxWarp prst="textNoShape">
              <a:avLst/>
            </a:prstTxWarp>
          </a:bodyPr>
          <a:lstStyle/>
          <a:p>
            <a:endParaRPr lang="zh-CN" altLang="en-US" smtClean="0">
              <a:latin typeface="Arial" pitchFamily="34" charset="0"/>
            </a:endParaRPr>
          </a:p>
        </p:txBody>
      </p:sp>
      <p:sp>
        <p:nvSpPr>
          <p:cNvPr id="91140" name="灯片编号占位符 3"/>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itchFamily="18" charset="0"/>
                <a:ea typeface="宋体" pitchFamily="2" charset="-122"/>
              </a:defRPr>
            </a:lvl1pPr>
            <a:lvl2pPr marL="742950" indent="-285750">
              <a:spcBef>
                <a:spcPct val="30000"/>
              </a:spcBef>
              <a:defRPr sz="1200">
                <a:solidFill>
                  <a:schemeClr val="tx1"/>
                </a:solidFill>
                <a:latin typeface="Times New Roman" pitchFamily="18" charset="0"/>
                <a:ea typeface="宋体" pitchFamily="2" charset="-122"/>
              </a:defRPr>
            </a:lvl2pPr>
            <a:lvl3pPr marL="1143000" indent="-228600">
              <a:spcBef>
                <a:spcPct val="30000"/>
              </a:spcBef>
              <a:defRPr sz="1200">
                <a:solidFill>
                  <a:schemeClr val="tx1"/>
                </a:solidFill>
                <a:latin typeface="Times New Roman" pitchFamily="18" charset="0"/>
                <a:ea typeface="宋体" pitchFamily="2" charset="-122"/>
              </a:defRPr>
            </a:lvl3pPr>
            <a:lvl4pPr marL="1600200" indent="-228600">
              <a:spcBef>
                <a:spcPct val="30000"/>
              </a:spcBef>
              <a:defRPr sz="1200">
                <a:solidFill>
                  <a:schemeClr val="tx1"/>
                </a:solidFill>
                <a:latin typeface="Times New Roman" pitchFamily="18" charset="0"/>
                <a:ea typeface="宋体" pitchFamily="2" charset="-122"/>
              </a:defRPr>
            </a:lvl4pPr>
            <a:lvl5pPr marL="2057400" indent="-228600">
              <a:spcBef>
                <a:spcPct val="30000"/>
              </a:spcBef>
              <a:defRPr sz="1200">
                <a:solidFill>
                  <a:schemeClr val="tx1"/>
                </a:solidFill>
                <a:latin typeface="Times New Roman" pitchFamily="18" charset="0"/>
                <a:ea typeface="宋体" pitchFamily="2" charset="-122"/>
              </a:defRPr>
            </a:lvl5pPr>
            <a:lvl6pPr marL="2514600" indent="-228600" eaLnBrk="0" fontAlgn="base" hangingPunct="0">
              <a:spcBef>
                <a:spcPct val="30000"/>
              </a:spcBef>
              <a:spcAft>
                <a:spcPct val="0"/>
              </a:spcAft>
              <a:defRPr sz="1200">
                <a:solidFill>
                  <a:schemeClr val="tx1"/>
                </a:solidFill>
                <a:latin typeface="Times New Roman" pitchFamily="18" charset="0"/>
                <a:ea typeface="宋体" pitchFamily="2" charset="-122"/>
              </a:defRPr>
            </a:lvl6pPr>
            <a:lvl7pPr marL="2971800" indent="-228600" eaLnBrk="0" fontAlgn="base" hangingPunct="0">
              <a:spcBef>
                <a:spcPct val="30000"/>
              </a:spcBef>
              <a:spcAft>
                <a:spcPct val="0"/>
              </a:spcAft>
              <a:defRPr sz="1200">
                <a:solidFill>
                  <a:schemeClr val="tx1"/>
                </a:solidFill>
                <a:latin typeface="Times New Roman" pitchFamily="18" charset="0"/>
                <a:ea typeface="宋体" pitchFamily="2" charset="-122"/>
              </a:defRPr>
            </a:lvl7pPr>
            <a:lvl8pPr marL="3429000" indent="-228600" eaLnBrk="0" fontAlgn="base" hangingPunct="0">
              <a:spcBef>
                <a:spcPct val="30000"/>
              </a:spcBef>
              <a:spcAft>
                <a:spcPct val="0"/>
              </a:spcAft>
              <a:defRPr sz="1200">
                <a:solidFill>
                  <a:schemeClr val="tx1"/>
                </a:solidFill>
                <a:latin typeface="Times New Roman" pitchFamily="18" charset="0"/>
                <a:ea typeface="宋体" pitchFamily="2" charset="-122"/>
              </a:defRPr>
            </a:lvl8pPr>
            <a:lvl9pPr marL="3886200" indent="-228600" eaLnBrk="0" fontAlgn="base" hangingPunct="0">
              <a:spcBef>
                <a:spcPct val="30000"/>
              </a:spcBef>
              <a:spcAft>
                <a:spcPct val="0"/>
              </a:spcAft>
              <a:defRPr sz="1200">
                <a:solidFill>
                  <a:schemeClr val="tx1"/>
                </a:solidFill>
                <a:latin typeface="Times New Roman" pitchFamily="18" charset="0"/>
                <a:ea typeface="宋体" pitchFamily="2" charset="-122"/>
              </a:defRPr>
            </a:lvl9pPr>
          </a:lstStyle>
          <a:p>
            <a:pPr>
              <a:spcBef>
                <a:spcPct val="0"/>
              </a:spcBef>
              <a:buFontTx/>
              <a:buNone/>
            </a:pPr>
            <a:fld id="{AD8385AD-A04E-453B-AE4A-C70ED5E8BD1B}" type="slidenum">
              <a:rPr lang="en-US" altLang="zh-CN">
                <a:latin typeface="Arial" pitchFamily="34" charset="0"/>
              </a:rPr>
              <a:pPr>
                <a:spcBef>
                  <a:spcPct val="0"/>
                </a:spcBef>
                <a:buFontTx/>
                <a:buNone/>
              </a:pPr>
              <a:t>43</a:t>
            </a:fld>
            <a:endParaRPr lang="en-US" altLang="zh-CN">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Rectangle 17"/>
          <p:cNvSpPr>
            <a:spLocks noChangeArrowheads="1"/>
          </p:cNvSpPr>
          <p:nvPr/>
        </p:nvSpPr>
        <p:spPr bwMode="white">
          <a:xfrm>
            <a:off x="0" y="5292"/>
            <a:ext cx="9144000" cy="2455333"/>
          </a:xfrm>
          <a:prstGeom prst="rect">
            <a:avLst/>
          </a:prstGeom>
          <a:solidFill>
            <a:srgbClr val="1F5281"/>
          </a:solidFill>
          <a:ln w="9525">
            <a:noFill/>
            <a:miter lim="800000"/>
            <a:headEnd/>
            <a:tailEnd/>
          </a:ln>
          <a:effectLst/>
        </p:spPr>
        <p:txBody>
          <a:bodyPr wrap="none" anchor="ctr"/>
          <a:lstStyle/>
          <a:p>
            <a:pPr>
              <a:defRPr/>
            </a:pPr>
            <a:endParaRPr lang="zh-CN" altLang="en-US">
              <a:ea typeface="宋体" pitchFamily="2" charset="-122"/>
            </a:endParaRPr>
          </a:p>
        </p:txBody>
      </p:sp>
      <p:sp>
        <p:nvSpPr>
          <p:cNvPr id="3" name="Freeform 21"/>
          <p:cNvSpPr>
            <a:spLocks/>
          </p:cNvSpPr>
          <p:nvPr/>
        </p:nvSpPr>
        <p:spPr bwMode="gray">
          <a:xfrm>
            <a:off x="-14288" y="1609990"/>
            <a:ext cx="9158288" cy="2088885"/>
          </a:xfrm>
          <a:custGeom>
            <a:avLst/>
            <a:gdLst/>
            <a:ahLst/>
            <a:cxnLst>
              <a:cxn ang="0">
                <a:pos x="0" y="465"/>
              </a:cxn>
              <a:cxn ang="0">
                <a:pos x="2916" y="18"/>
              </a:cxn>
              <a:cxn ang="0">
                <a:pos x="5769" y="475"/>
              </a:cxn>
              <a:cxn ang="0">
                <a:pos x="5766" y="1579"/>
              </a:cxn>
              <a:cxn ang="0">
                <a:pos x="6" y="1579"/>
              </a:cxn>
              <a:cxn ang="0">
                <a:pos x="0" y="465"/>
              </a:cxn>
            </a:cxnLst>
            <a:rect l="0" t="0" r="r" b="b"/>
            <a:pathLst>
              <a:path w="5769" h="1579">
                <a:moveTo>
                  <a:pt x="0" y="465"/>
                </a:moveTo>
                <a:cubicBezTo>
                  <a:pt x="722" y="228"/>
                  <a:pt x="1673" y="36"/>
                  <a:pt x="2916" y="18"/>
                </a:cubicBezTo>
                <a:cubicBezTo>
                  <a:pt x="4159" y="0"/>
                  <a:pt x="5348" y="247"/>
                  <a:pt x="5769" y="475"/>
                </a:cubicBezTo>
                <a:lnTo>
                  <a:pt x="5766" y="1579"/>
                </a:lnTo>
                <a:lnTo>
                  <a:pt x="6" y="1579"/>
                </a:lnTo>
                <a:lnTo>
                  <a:pt x="0" y="465"/>
                </a:lnTo>
                <a:close/>
              </a:path>
            </a:pathLst>
          </a:custGeom>
          <a:solidFill>
            <a:schemeClr val="tx1"/>
          </a:solidFill>
          <a:ln w="57150" cmpd="sng">
            <a:noFill/>
            <a:round/>
            <a:headEnd/>
            <a:tailEnd/>
          </a:ln>
          <a:effectLst/>
        </p:spPr>
        <p:txBody>
          <a:bodyPr/>
          <a:lstStyle/>
          <a:p>
            <a:pPr>
              <a:defRPr/>
            </a:pPr>
            <a:endParaRPr lang="zh-CN" altLang="en-US">
              <a:ea typeface="宋体" pitchFamily="2" charset="-122"/>
            </a:endParaRPr>
          </a:p>
        </p:txBody>
      </p:sp>
      <p:sp>
        <p:nvSpPr>
          <p:cNvPr id="4" name="Rectangle 18"/>
          <p:cNvSpPr>
            <a:spLocks noChangeArrowheads="1"/>
          </p:cNvSpPr>
          <p:nvPr/>
        </p:nvSpPr>
        <p:spPr bwMode="white">
          <a:xfrm>
            <a:off x="0" y="4111625"/>
            <a:ext cx="9163050" cy="1617928"/>
          </a:xfrm>
          <a:prstGeom prst="rect">
            <a:avLst/>
          </a:prstGeom>
          <a:solidFill>
            <a:srgbClr val="30A484"/>
          </a:solidFill>
          <a:ln w="9525">
            <a:noFill/>
            <a:miter lim="800000"/>
            <a:headEnd/>
            <a:tailEnd/>
          </a:ln>
          <a:effectLst/>
        </p:spPr>
        <p:txBody>
          <a:bodyPr wrap="none" anchor="ctr"/>
          <a:lstStyle/>
          <a:p>
            <a:pPr>
              <a:defRPr/>
            </a:pPr>
            <a:endParaRPr lang="zh-CN" altLang="en-US">
              <a:ea typeface="宋体" pitchFamily="2" charset="-122"/>
            </a:endParaRPr>
          </a:p>
        </p:txBody>
      </p:sp>
      <p:sp>
        <p:nvSpPr>
          <p:cNvPr id="5" name="Freeform 19" descr="108a"/>
          <p:cNvSpPr>
            <a:spLocks/>
          </p:cNvSpPr>
          <p:nvPr/>
        </p:nvSpPr>
        <p:spPr bwMode="gray">
          <a:xfrm>
            <a:off x="-4763" y="1705240"/>
            <a:ext cx="9148763" cy="2323042"/>
          </a:xfrm>
          <a:custGeom>
            <a:avLst/>
            <a:gdLst/>
            <a:ahLst/>
            <a:cxnLst>
              <a:cxn ang="0">
                <a:pos x="0" y="586"/>
              </a:cxn>
              <a:cxn ang="0">
                <a:pos x="2929" y="18"/>
              </a:cxn>
              <a:cxn ang="0">
                <a:pos x="5763" y="593"/>
              </a:cxn>
              <a:cxn ang="0">
                <a:pos x="5763" y="1756"/>
              </a:cxn>
              <a:cxn ang="0">
                <a:pos x="0" y="1752"/>
              </a:cxn>
              <a:cxn ang="0">
                <a:pos x="0" y="586"/>
              </a:cxn>
            </a:cxnLst>
            <a:rect l="0" t="0" r="r" b="b"/>
            <a:pathLst>
              <a:path w="5763" h="1756">
                <a:moveTo>
                  <a:pt x="0" y="586"/>
                </a:moveTo>
                <a:cubicBezTo>
                  <a:pt x="693" y="340"/>
                  <a:pt x="1521" y="0"/>
                  <a:pt x="2929" y="18"/>
                </a:cubicBezTo>
                <a:cubicBezTo>
                  <a:pt x="4337" y="36"/>
                  <a:pt x="5292" y="322"/>
                  <a:pt x="5763" y="593"/>
                </a:cubicBezTo>
                <a:lnTo>
                  <a:pt x="5763" y="1756"/>
                </a:lnTo>
                <a:lnTo>
                  <a:pt x="0" y="1752"/>
                </a:lnTo>
                <a:lnTo>
                  <a:pt x="0" y="586"/>
                </a:lnTo>
                <a:close/>
              </a:path>
            </a:pathLst>
          </a:custGeom>
          <a:blipFill dpi="0" rotWithShape="1">
            <a:blip r:embed="rId2" cstate="print"/>
            <a:srcRect/>
            <a:stretch>
              <a:fillRect/>
            </a:stretch>
          </a:blipFill>
          <a:ln w="57150" cmpd="sng">
            <a:noFill/>
            <a:round/>
            <a:headEnd/>
            <a:tailEnd/>
          </a:ln>
          <a:effectLst/>
        </p:spPr>
        <p:txBody>
          <a:bodyPr/>
          <a:lstStyle/>
          <a:p>
            <a:pPr>
              <a:defRPr/>
            </a:pPr>
            <a:endParaRPr lang="zh-CN" altLang="en-US">
              <a:ea typeface="宋体" pitchFamily="2" charset="-122"/>
            </a:endParaRPr>
          </a:p>
        </p:txBody>
      </p:sp>
      <p:sp>
        <p:nvSpPr>
          <p:cNvPr id="6" name="Rectangle 20"/>
          <p:cNvSpPr>
            <a:spLocks noChangeArrowheads="1"/>
          </p:cNvSpPr>
          <p:nvPr/>
        </p:nvSpPr>
        <p:spPr bwMode="gray">
          <a:xfrm>
            <a:off x="0" y="4021667"/>
            <a:ext cx="9156700" cy="140229"/>
          </a:xfrm>
          <a:prstGeom prst="rect">
            <a:avLst/>
          </a:prstGeom>
          <a:gradFill rotWithShape="1">
            <a:gsLst>
              <a:gs pos="0">
                <a:srgbClr val="30A484"/>
              </a:gs>
              <a:gs pos="100000">
                <a:srgbClr val="30A484">
                  <a:gamma/>
                  <a:shade val="46275"/>
                  <a:invGamma/>
                </a:srgbClr>
              </a:gs>
            </a:gsLst>
            <a:lin ang="5400000" scaled="1"/>
          </a:gradFill>
          <a:ln w="9525">
            <a:noFill/>
            <a:miter lim="800000"/>
            <a:headEnd/>
            <a:tailEnd/>
          </a:ln>
          <a:effectLst/>
        </p:spPr>
        <p:txBody>
          <a:bodyPr wrap="none" anchor="ctr"/>
          <a:lstStyle/>
          <a:p>
            <a:pPr>
              <a:defRPr/>
            </a:pPr>
            <a:endParaRPr lang="zh-CN" altLang="en-US">
              <a:ea typeface="宋体" pitchFamily="2" charset="-122"/>
            </a:endParaRPr>
          </a:p>
        </p:txBody>
      </p:sp>
    </p:spTree>
    <p:extLst>
      <p:ext uri="{BB962C8B-B14F-4D97-AF65-F5344CB8AC3E}">
        <p14:creationId xmlns:p14="http://schemas.microsoft.com/office/powerpoint/2010/main" val="40798189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a:xfrm>
            <a:off x="730420" y="956619"/>
            <a:ext cx="8053659" cy="4055893"/>
          </a:xfrm>
        </p:spPr>
        <p:txBody>
          <a:bodyPr>
            <a:normAutofit/>
          </a:bodyPr>
          <a:lstStyle>
            <a:lvl1pPr algn="just">
              <a:spcBef>
                <a:spcPts val="600"/>
              </a:spcBef>
              <a:spcAft>
                <a:spcPts val="600"/>
              </a:spcAft>
              <a:defRPr sz="2400" b="1" baseline="0">
                <a:effectLst/>
                <a:latin typeface="Calibri" panose="020F0502020204030204" pitchFamily="34" charset="0"/>
              </a:defRPr>
            </a:lvl1pPr>
            <a:lvl2pPr algn="just">
              <a:spcBef>
                <a:spcPts val="600"/>
              </a:spcBef>
              <a:spcAft>
                <a:spcPts val="600"/>
              </a:spcAft>
              <a:defRPr sz="2000" b="0" baseline="0">
                <a:effectLst/>
                <a:latin typeface="Calibri" panose="020F0502020204030204" pitchFamily="34" charset="0"/>
              </a:defRPr>
            </a:lvl2pPr>
            <a:lvl3pPr algn="just">
              <a:spcBef>
                <a:spcPts val="600"/>
              </a:spcBef>
              <a:spcAft>
                <a:spcPts val="600"/>
              </a:spcAft>
              <a:defRPr b="0" baseline="0">
                <a:effectLst/>
                <a:latin typeface="Calibri" panose="020F0502020204030204" pitchFamily="34" charset="0"/>
              </a:defRPr>
            </a:lvl3pPr>
            <a:lvl4pPr algn="just">
              <a:spcBef>
                <a:spcPts val="600"/>
              </a:spcBef>
              <a:spcAft>
                <a:spcPts val="600"/>
              </a:spcAft>
              <a:defRPr b="0" baseline="0">
                <a:effectLst/>
                <a:latin typeface="Calibri" panose="020F0502020204030204" pitchFamily="34" charset="0"/>
              </a:defRPr>
            </a:lvl4pPr>
            <a:lvl5pPr algn="just">
              <a:spcBef>
                <a:spcPts val="600"/>
              </a:spcBef>
              <a:spcAft>
                <a:spcPts val="600"/>
              </a:spcAft>
              <a:defRPr b="0" baseline="0">
                <a:effectLst/>
                <a:latin typeface="Calibri" panose="020F0502020204030204"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16" name="标题 1"/>
          <p:cNvSpPr>
            <a:spLocks noGrp="1"/>
          </p:cNvSpPr>
          <p:nvPr>
            <p:ph type="title"/>
          </p:nvPr>
        </p:nvSpPr>
        <p:spPr>
          <a:xfrm>
            <a:off x="1107969" y="156946"/>
            <a:ext cx="7676104" cy="540314"/>
          </a:xfrm>
          <a:prstGeom prst="rect">
            <a:avLst/>
          </a:prstGeom>
          <a:noFill/>
        </p:spPr>
        <p:txBody>
          <a:bodyPr>
            <a:normAutofit/>
          </a:bodyPr>
          <a:lstStyle>
            <a:lvl1pPr algn="just">
              <a:defRPr sz="3600" b="0" baseline="0">
                <a:solidFill>
                  <a:srgbClr val="0000FF"/>
                </a:solidFill>
                <a:effectLst/>
                <a:latin typeface="黑体" panose="02010609060101010101" pitchFamily="49" charset="-122"/>
                <a:ea typeface="黑体" panose="0201060906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30534625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ln>
            <a:noFill/>
          </a:ln>
        </p:spPr>
        <p:txBody>
          <a:bodyPr/>
          <a:lstStyle>
            <a:lvl1pPr>
              <a:buClrTx/>
              <a:defRPr sz="2200">
                <a:solidFill>
                  <a:srgbClr val="000000"/>
                </a:solidFill>
              </a:defRPr>
            </a:lvl1pPr>
            <a:lvl2pPr>
              <a:defRPr sz="2000">
                <a:solidFill>
                  <a:srgbClr val="000000"/>
                </a:solidFill>
              </a:defRPr>
            </a:lvl2pPr>
            <a:lvl3pPr>
              <a:defRPr sz="2000">
                <a:solidFill>
                  <a:srgbClr val="000000"/>
                </a:solidFill>
              </a:defRPr>
            </a:lvl3pPr>
          </a:lstStyle>
          <a:p>
            <a:pPr lvl="0"/>
            <a:r>
              <a:rPr lang="zh-CN" altLang="en-US" smtClean="0"/>
              <a:t>单击此处编辑母版文本样式</a:t>
            </a:r>
          </a:p>
          <a:p>
            <a:pPr lvl="1"/>
            <a:r>
              <a:rPr lang="zh-CN" altLang="en-US" smtClean="0"/>
              <a:t>第二级</a:t>
            </a:r>
          </a:p>
          <a:p>
            <a:pPr lvl="2"/>
            <a:r>
              <a:rPr lang="zh-CN" altLang="en-US" smtClean="0"/>
              <a:t>第三级</a:t>
            </a:r>
          </a:p>
        </p:txBody>
      </p:sp>
      <p:sp>
        <p:nvSpPr>
          <p:cNvPr id="4" name="TextBox 3"/>
          <p:cNvSpPr txBox="1"/>
          <p:nvPr/>
        </p:nvSpPr>
        <p:spPr>
          <a:xfrm>
            <a:off x="6876256" y="5416650"/>
            <a:ext cx="2016224" cy="369332"/>
          </a:xfrm>
          <a:prstGeom prst="rect">
            <a:avLst/>
          </a:prstGeom>
          <a:noFill/>
        </p:spPr>
        <p:txBody>
          <a:bodyPr wrap="square" rtlCol="0">
            <a:spAutoFit/>
          </a:bodyPr>
          <a:lstStyle/>
          <a:p>
            <a:pPr algn="r"/>
            <a:fld id="{C7C6DBEA-7B4A-45F2-A823-46D6D2D5125A}" type="slidenum">
              <a:rPr lang="zh-CN" altLang="en-US" smtClean="0"/>
              <a:pPr algn="r"/>
              <a:t>‹#›</a:t>
            </a:fld>
            <a:endParaRPr lang="zh-CN" altLang="en-US"/>
          </a:p>
        </p:txBody>
      </p:sp>
    </p:spTree>
    <p:extLst>
      <p:ext uri="{BB962C8B-B14F-4D97-AF65-F5344CB8AC3E}">
        <p14:creationId xmlns:p14="http://schemas.microsoft.com/office/powerpoint/2010/main" val="8148237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TextBox 3"/>
          <p:cNvSpPr txBox="1"/>
          <p:nvPr/>
        </p:nvSpPr>
        <p:spPr>
          <a:xfrm>
            <a:off x="6876256" y="5416650"/>
            <a:ext cx="2016224" cy="369332"/>
          </a:xfrm>
          <a:prstGeom prst="rect">
            <a:avLst/>
          </a:prstGeom>
          <a:noFill/>
        </p:spPr>
        <p:txBody>
          <a:bodyPr wrap="square" rtlCol="0">
            <a:spAutoFit/>
          </a:bodyPr>
          <a:lstStyle/>
          <a:p>
            <a:pPr algn="r"/>
            <a:fld id="{C7C6DBEA-7B4A-45F2-A823-46D6D2D5125A}" type="slidenum">
              <a:rPr lang="zh-CN" altLang="en-US" smtClean="0"/>
              <a:pPr algn="r"/>
              <a:t>‹#›</a:t>
            </a:fld>
            <a:endParaRPr lang="zh-CN" altLang="en-US"/>
          </a:p>
        </p:txBody>
      </p:sp>
    </p:spTree>
    <p:extLst>
      <p:ext uri="{BB962C8B-B14F-4D97-AF65-F5344CB8AC3E}">
        <p14:creationId xmlns:p14="http://schemas.microsoft.com/office/powerpoint/2010/main" val="241559417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solidFill>
                  <a:srgbClr val="000000"/>
                </a:solidFill>
              </a:defRPr>
            </a:lvl1pPr>
          </a:lstStyle>
          <a:p>
            <a:r>
              <a:rPr lang="zh-CN" altLang="en-US" smtClean="0"/>
              <a:t>单击此处编辑母版标题样式</a:t>
            </a:r>
            <a:endParaRPr lang="zh-CN" altLang="en-US"/>
          </a:p>
        </p:txBody>
      </p:sp>
      <p:sp>
        <p:nvSpPr>
          <p:cNvPr id="3" name="TextBox 2"/>
          <p:cNvSpPr txBox="1"/>
          <p:nvPr/>
        </p:nvSpPr>
        <p:spPr>
          <a:xfrm>
            <a:off x="6876256" y="5416650"/>
            <a:ext cx="2016224" cy="369332"/>
          </a:xfrm>
          <a:prstGeom prst="rect">
            <a:avLst/>
          </a:prstGeom>
          <a:noFill/>
        </p:spPr>
        <p:txBody>
          <a:bodyPr wrap="square" rtlCol="0">
            <a:spAutoFit/>
          </a:bodyPr>
          <a:lstStyle/>
          <a:p>
            <a:pPr algn="r"/>
            <a:fld id="{C7C6DBEA-7B4A-45F2-A823-46D6D2D5125A}" type="slidenum">
              <a:rPr lang="zh-CN" altLang="en-US" smtClean="0"/>
              <a:pPr algn="r"/>
              <a:t>‹#›</a:t>
            </a:fld>
            <a:endParaRPr lang="zh-CN" altLang="en-US"/>
          </a:p>
        </p:txBody>
      </p:sp>
    </p:spTree>
    <p:extLst>
      <p:ext uri="{BB962C8B-B14F-4D97-AF65-F5344CB8AC3E}">
        <p14:creationId xmlns:p14="http://schemas.microsoft.com/office/powerpoint/2010/main" val="308923989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TextBox 1"/>
          <p:cNvSpPr txBox="1"/>
          <p:nvPr/>
        </p:nvSpPr>
        <p:spPr>
          <a:xfrm>
            <a:off x="6876256" y="5416650"/>
            <a:ext cx="2016224" cy="369332"/>
          </a:xfrm>
          <a:prstGeom prst="rect">
            <a:avLst/>
          </a:prstGeom>
          <a:noFill/>
        </p:spPr>
        <p:txBody>
          <a:bodyPr wrap="square" rtlCol="0">
            <a:spAutoFit/>
          </a:bodyPr>
          <a:lstStyle/>
          <a:p>
            <a:pPr algn="r"/>
            <a:fld id="{C7C6DBEA-7B4A-45F2-A823-46D6D2D5125A}" type="slidenum">
              <a:rPr lang="zh-CN" altLang="en-US" smtClean="0"/>
              <a:pPr algn="r"/>
              <a:t>‹#›</a:t>
            </a:fld>
            <a:endParaRPr lang="zh-CN" altLang="en-US"/>
          </a:p>
        </p:txBody>
      </p:sp>
    </p:spTree>
    <p:extLst>
      <p:ext uri="{BB962C8B-B14F-4D97-AF65-F5344CB8AC3E}">
        <p14:creationId xmlns:p14="http://schemas.microsoft.com/office/powerpoint/2010/main" val="202689336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cSld name="5_标题幻灯片">
    <p:spTree>
      <p:nvGrpSpPr>
        <p:cNvPr id="1" name=""/>
        <p:cNvGrpSpPr/>
        <p:nvPr/>
      </p:nvGrpSpPr>
      <p:grpSpPr>
        <a:xfrm>
          <a:off x="0" y="0"/>
          <a:ext cx="0" cy="0"/>
          <a:chOff x="0" y="0"/>
          <a:chExt cx="0" cy="0"/>
        </a:xfrm>
      </p:grpSpPr>
      <p:sp>
        <p:nvSpPr>
          <p:cNvPr id="16" name="标题 1"/>
          <p:cNvSpPr>
            <a:spLocks noGrp="1"/>
          </p:cNvSpPr>
          <p:nvPr>
            <p:ph type="title"/>
          </p:nvPr>
        </p:nvSpPr>
        <p:spPr>
          <a:xfrm>
            <a:off x="971601" y="1770044"/>
            <a:ext cx="7594059" cy="1791339"/>
          </a:xfrm>
          <a:prstGeom prst="rect">
            <a:avLst/>
          </a:prstGeom>
          <a:noFill/>
        </p:spPr>
        <p:txBody>
          <a:bodyPr>
            <a:normAutofit/>
          </a:bodyPr>
          <a:lstStyle>
            <a:lvl1pPr algn="ctr">
              <a:defRPr sz="3600" b="0" baseline="0">
                <a:solidFill>
                  <a:srgbClr val="0000FF"/>
                </a:solidFill>
                <a:effectLst/>
                <a:latin typeface="黑体" panose="02010609060101010101" pitchFamily="49" charset="-122"/>
                <a:ea typeface="黑体" panose="02010609060101010101" pitchFamily="49" charset="-122"/>
              </a:defRPr>
            </a:lvl1pPr>
          </a:lstStyle>
          <a:p>
            <a:r>
              <a:rPr lang="zh-CN" altLang="en-US" smtClean="0"/>
              <a:t>单击此处编辑母版标题样式</a:t>
            </a:r>
            <a:endParaRPr lang="zh-CN" altLang="en-US" dirty="0"/>
          </a:p>
        </p:txBody>
      </p:sp>
      <p:sp>
        <p:nvSpPr>
          <p:cNvPr id="3" name="TextBox 2"/>
          <p:cNvSpPr txBox="1"/>
          <p:nvPr/>
        </p:nvSpPr>
        <p:spPr>
          <a:xfrm>
            <a:off x="6876256" y="5416650"/>
            <a:ext cx="2016224" cy="369332"/>
          </a:xfrm>
          <a:prstGeom prst="rect">
            <a:avLst/>
          </a:prstGeom>
          <a:noFill/>
        </p:spPr>
        <p:txBody>
          <a:bodyPr wrap="square" rtlCol="0">
            <a:spAutoFit/>
          </a:bodyPr>
          <a:lstStyle/>
          <a:p>
            <a:pPr algn="r"/>
            <a:fld id="{C7C6DBEA-7B4A-45F2-A823-46D6D2D5125A}" type="slidenum">
              <a:rPr lang="zh-CN" altLang="en-US" smtClean="0"/>
              <a:pPr algn="r"/>
              <a:t>‹#›</a:t>
            </a:fld>
            <a:endParaRPr lang="zh-CN" altLang="en-US"/>
          </a:p>
        </p:txBody>
      </p:sp>
    </p:spTree>
    <p:extLst>
      <p:ext uri="{BB962C8B-B14F-4D97-AF65-F5344CB8AC3E}">
        <p14:creationId xmlns:p14="http://schemas.microsoft.com/office/powerpoint/2010/main" val="83963220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cSld name="4_标题幻灯片">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a:xfrm>
            <a:off x="683568" y="1129308"/>
            <a:ext cx="8053659" cy="4055893"/>
          </a:xfrm>
        </p:spPr>
        <p:txBody>
          <a:bodyPr>
            <a:normAutofit/>
          </a:bodyPr>
          <a:lstStyle>
            <a:lvl1pPr algn="just">
              <a:spcBef>
                <a:spcPts val="600"/>
              </a:spcBef>
              <a:spcAft>
                <a:spcPts val="600"/>
              </a:spcAft>
              <a:defRPr sz="2200" b="1" baseline="0">
                <a:solidFill>
                  <a:srgbClr val="000000"/>
                </a:solidFill>
                <a:effectLst/>
                <a:latin typeface="Calibri" panose="020F0502020204030204" pitchFamily="34" charset="0"/>
              </a:defRPr>
            </a:lvl1pPr>
            <a:lvl2pPr algn="just">
              <a:spcBef>
                <a:spcPts val="600"/>
              </a:spcBef>
              <a:spcAft>
                <a:spcPts val="600"/>
              </a:spcAft>
              <a:defRPr sz="2000" b="0" baseline="0">
                <a:solidFill>
                  <a:srgbClr val="000000"/>
                </a:solidFill>
                <a:effectLst/>
                <a:latin typeface="+mn-lt"/>
              </a:defRPr>
            </a:lvl2pPr>
            <a:lvl3pPr algn="just">
              <a:spcBef>
                <a:spcPts val="600"/>
              </a:spcBef>
              <a:spcAft>
                <a:spcPts val="600"/>
              </a:spcAft>
              <a:defRPr sz="2000" b="0" baseline="0">
                <a:solidFill>
                  <a:srgbClr val="000000"/>
                </a:solidFill>
                <a:effectLst/>
                <a:latin typeface="Cambria" panose="02040503050406030204" pitchFamily="18" charset="0"/>
              </a:defRPr>
            </a:lvl3pPr>
            <a:lvl4pPr algn="just">
              <a:spcBef>
                <a:spcPts val="600"/>
              </a:spcBef>
              <a:spcAft>
                <a:spcPts val="600"/>
              </a:spcAft>
              <a:defRPr b="0" baseline="0">
                <a:solidFill>
                  <a:srgbClr val="000000"/>
                </a:solidFill>
                <a:effectLst/>
                <a:latin typeface="Cambria" panose="02040503050406030204" pitchFamily="18" charset="0"/>
              </a:defRPr>
            </a:lvl4pPr>
            <a:lvl5pPr algn="just">
              <a:spcBef>
                <a:spcPts val="600"/>
              </a:spcBef>
              <a:spcAft>
                <a:spcPts val="600"/>
              </a:spcAft>
              <a:defRPr b="0" baseline="0">
                <a:solidFill>
                  <a:srgbClr val="000000"/>
                </a:solidFill>
                <a:effectLst/>
                <a:latin typeface="Cambria" panose="02040503050406030204" pitchFamily="18" charset="0"/>
              </a:defRPr>
            </a:lvl5pPr>
          </a:lstStyle>
          <a:p>
            <a:pPr lvl="0"/>
            <a:r>
              <a:rPr lang="zh-CN" altLang="en-US" smtClean="0"/>
              <a:t>单击此处编辑母版文本样式</a:t>
            </a:r>
          </a:p>
          <a:p>
            <a:pPr lvl="1"/>
            <a:r>
              <a:rPr lang="zh-CN" altLang="en-US" smtClean="0"/>
              <a:t>第二级</a:t>
            </a:r>
          </a:p>
          <a:p>
            <a:pPr lvl="2"/>
            <a:r>
              <a:rPr lang="zh-CN" altLang="en-US" smtClean="0"/>
              <a:t>第三级</a:t>
            </a:r>
          </a:p>
        </p:txBody>
      </p:sp>
      <p:sp>
        <p:nvSpPr>
          <p:cNvPr id="16" name="标题 1"/>
          <p:cNvSpPr>
            <a:spLocks noGrp="1"/>
          </p:cNvSpPr>
          <p:nvPr>
            <p:ph type="title"/>
          </p:nvPr>
        </p:nvSpPr>
        <p:spPr>
          <a:xfrm>
            <a:off x="1107969" y="156946"/>
            <a:ext cx="7676104" cy="540314"/>
          </a:xfrm>
          <a:prstGeom prst="rect">
            <a:avLst/>
          </a:prstGeom>
          <a:noFill/>
        </p:spPr>
        <p:txBody>
          <a:bodyPr>
            <a:normAutofit/>
          </a:bodyPr>
          <a:lstStyle>
            <a:lvl1pPr algn="l">
              <a:defRPr sz="3600" b="0" baseline="0">
                <a:solidFill>
                  <a:schemeClr val="bg1">
                    <a:lumMod val="95000"/>
                  </a:schemeClr>
                </a:solidFill>
                <a:effectLst/>
                <a:latin typeface="Calibri" panose="020F0502020204030204" pitchFamily="34" charset="0"/>
                <a:ea typeface="黑体" panose="02010609060101010101" pitchFamily="49" charset="-122"/>
              </a:defRPr>
            </a:lvl1pPr>
          </a:lstStyle>
          <a:p>
            <a:r>
              <a:rPr lang="zh-CN" altLang="en-US" smtClean="0"/>
              <a:t>单击此处编辑母版标题样式</a:t>
            </a:r>
            <a:endParaRPr lang="zh-CN" altLang="en-US" dirty="0"/>
          </a:p>
        </p:txBody>
      </p:sp>
      <p:sp>
        <p:nvSpPr>
          <p:cNvPr id="5" name="TextBox 4"/>
          <p:cNvSpPr txBox="1"/>
          <p:nvPr/>
        </p:nvSpPr>
        <p:spPr>
          <a:xfrm>
            <a:off x="6876256" y="5416650"/>
            <a:ext cx="2016224" cy="369332"/>
          </a:xfrm>
          <a:prstGeom prst="rect">
            <a:avLst/>
          </a:prstGeom>
          <a:noFill/>
        </p:spPr>
        <p:txBody>
          <a:bodyPr wrap="square" rtlCol="0">
            <a:spAutoFit/>
          </a:bodyPr>
          <a:lstStyle/>
          <a:p>
            <a:pPr algn="r"/>
            <a:fld id="{C7C6DBEA-7B4A-45F2-A823-46D6D2D5125A}" type="slidenum">
              <a:rPr lang="zh-CN" altLang="en-US" smtClean="0"/>
              <a:pPr algn="r"/>
              <a:t>‹#›</a:t>
            </a:fld>
            <a:endParaRPr lang="zh-CN" altLang="en-US"/>
          </a:p>
        </p:txBody>
      </p:sp>
    </p:spTree>
    <p:extLst>
      <p:ext uri="{BB962C8B-B14F-4D97-AF65-F5344CB8AC3E}">
        <p14:creationId xmlns:p14="http://schemas.microsoft.com/office/powerpoint/2010/main" val="178355682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a:xfrm>
            <a:off x="730418" y="956619"/>
            <a:ext cx="8053659" cy="4055893"/>
          </a:xfrm>
        </p:spPr>
        <p:txBody>
          <a:bodyPr>
            <a:normAutofit/>
          </a:bodyPr>
          <a:lstStyle>
            <a:lvl1pPr algn="just">
              <a:spcBef>
                <a:spcPts val="600"/>
              </a:spcBef>
              <a:spcAft>
                <a:spcPts val="600"/>
              </a:spcAft>
              <a:defRPr sz="2400" b="1" baseline="0">
                <a:effectLst/>
                <a:latin typeface="Calibri" panose="020F0502020204030204" pitchFamily="34" charset="0"/>
              </a:defRPr>
            </a:lvl1pPr>
            <a:lvl2pPr algn="just">
              <a:spcBef>
                <a:spcPts val="600"/>
              </a:spcBef>
              <a:spcAft>
                <a:spcPts val="600"/>
              </a:spcAft>
              <a:defRPr sz="2000" b="0" baseline="0">
                <a:effectLst/>
                <a:latin typeface="Calibri" panose="020F0502020204030204" pitchFamily="34" charset="0"/>
              </a:defRPr>
            </a:lvl2pPr>
            <a:lvl3pPr algn="just">
              <a:spcBef>
                <a:spcPts val="600"/>
              </a:spcBef>
              <a:spcAft>
                <a:spcPts val="600"/>
              </a:spcAft>
              <a:defRPr b="0" baseline="0">
                <a:effectLst/>
                <a:latin typeface="Calibri" panose="020F0502020204030204" pitchFamily="34" charset="0"/>
              </a:defRPr>
            </a:lvl3pPr>
            <a:lvl4pPr algn="just">
              <a:spcBef>
                <a:spcPts val="600"/>
              </a:spcBef>
              <a:spcAft>
                <a:spcPts val="600"/>
              </a:spcAft>
              <a:defRPr b="0" baseline="0">
                <a:effectLst/>
                <a:latin typeface="Calibri" panose="020F0502020204030204" pitchFamily="34" charset="0"/>
              </a:defRPr>
            </a:lvl4pPr>
            <a:lvl5pPr algn="just">
              <a:spcBef>
                <a:spcPts val="600"/>
              </a:spcBef>
              <a:spcAft>
                <a:spcPts val="600"/>
              </a:spcAft>
              <a:defRPr b="0" baseline="0">
                <a:effectLst/>
                <a:latin typeface="Calibri" panose="020F0502020204030204"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16" name="标题 1"/>
          <p:cNvSpPr>
            <a:spLocks noGrp="1"/>
          </p:cNvSpPr>
          <p:nvPr>
            <p:ph type="title"/>
          </p:nvPr>
        </p:nvSpPr>
        <p:spPr>
          <a:xfrm>
            <a:off x="1107969" y="156946"/>
            <a:ext cx="7676104" cy="540314"/>
          </a:xfrm>
          <a:prstGeom prst="rect">
            <a:avLst/>
          </a:prstGeom>
          <a:noFill/>
        </p:spPr>
        <p:txBody>
          <a:bodyPr>
            <a:normAutofit/>
          </a:bodyPr>
          <a:lstStyle>
            <a:lvl1pPr algn="just">
              <a:defRPr sz="3600" b="0" baseline="0">
                <a:solidFill>
                  <a:srgbClr val="0000FF"/>
                </a:solidFill>
                <a:effectLst/>
                <a:latin typeface="黑体" panose="02010609060101010101" pitchFamily="49" charset="-122"/>
                <a:ea typeface="黑体" panose="0201060906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229725149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7_标题幻灯片">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a:xfrm>
            <a:off x="730420" y="956619"/>
            <a:ext cx="8053659" cy="4055893"/>
          </a:xfrm>
        </p:spPr>
        <p:txBody>
          <a:bodyPr>
            <a:normAutofit/>
          </a:bodyPr>
          <a:lstStyle>
            <a:lvl1pPr algn="just">
              <a:spcBef>
                <a:spcPts val="600"/>
              </a:spcBef>
              <a:spcAft>
                <a:spcPts val="600"/>
              </a:spcAft>
              <a:defRPr sz="2400" b="1" baseline="0">
                <a:effectLst/>
                <a:latin typeface="Calibri" panose="020F0502020204030204" pitchFamily="34" charset="0"/>
              </a:defRPr>
            </a:lvl1pPr>
            <a:lvl2pPr algn="just">
              <a:spcBef>
                <a:spcPts val="600"/>
              </a:spcBef>
              <a:spcAft>
                <a:spcPts val="600"/>
              </a:spcAft>
              <a:defRPr sz="2000" b="0" baseline="0">
                <a:effectLst/>
                <a:latin typeface="Calibri" panose="020F0502020204030204" pitchFamily="34" charset="0"/>
              </a:defRPr>
            </a:lvl2pPr>
            <a:lvl3pPr algn="just">
              <a:spcBef>
                <a:spcPts val="600"/>
              </a:spcBef>
              <a:spcAft>
                <a:spcPts val="600"/>
              </a:spcAft>
              <a:defRPr b="0" baseline="0">
                <a:effectLst/>
                <a:latin typeface="Calibri" panose="020F0502020204030204" pitchFamily="34" charset="0"/>
              </a:defRPr>
            </a:lvl3pPr>
            <a:lvl4pPr algn="just">
              <a:spcBef>
                <a:spcPts val="600"/>
              </a:spcBef>
              <a:spcAft>
                <a:spcPts val="600"/>
              </a:spcAft>
              <a:defRPr b="0" baseline="0">
                <a:effectLst/>
                <a:latin typeface="Calibri" panose="020F0502020204030204" pitchFamily="34" charset="0"/>
              </a:defRPr>
            </a:lvl4pPr>
            <a:lvl5pPr algn="just">
              <a:spcBef>
                <a:spcPts val="600"/>
              </a:spcBef>
              <a:spcAft>
                <a:spcPts val="600"/>
              </a:spcAft>
              <a:defRPr b="0" baseline="0">
                <a:effectLst/>
                <a:latin typeface="Calibri" panose="020F0502020204030204"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16" name="标题 1"/>
          <p:cNvSpPr>
            <a:spLocks noGrp="1"/>
          </p:cNvSpPr>
          <p:nvPr>
            <p:ph type="title"/>
          </p:nvPr>
        </p:nvSpPr>
        <p:spPr>
          <a:xfrm>
            <a:off x="1107969" y="156946"/>
            <a:ext cx="7676104" cy="540314"/>
          </a:xfrm>
          <a:prstGeom prst="rect">
            <a:avLst/>
          </a:prstGeom>
          <a:noFill/>
        </p:spPr>
        <p:txBody>
          <a:bodyPr>
            <a:normAutofit/>
          </a:bodyPr>
          <a:lstStyle>
            <a:lvl1pPr algn="just">
              <a:defRPr sz="3600" b="0" baseline="0">
                <a:solidFill>
                  <a:srgbClr val="0000FF"/>
                </a:solidFill>
                <a:effectLst/>
                <a:latin typeface="黑体" panose="02010609060101010101" pitchFamily="49" charset="-122"/>
                <a:ea typeface="黑体" panose="02010609060101010101" pitchFamily="49"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404353904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vmlDrawing" Target="../drawings/vmlDrawing1.v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026" name="Object 15"/>
          <p:cNvGraphicFramePr>
            <a:graphicFrameLocks noChangeAspect="1"/>
          </p:cNvGraphicFramePr>
          <p:nvPr/>
        </p:nvGraphicFramePr>
        <p:xfrm>
          <a:off x="0" y="206375"/>
          <a:ext cx="9144000" cy="963083"/>
        </p:xfrm>
        <a:graphic>
          <a:graphicData uri="http://schemas.openxmlformats.org/presentationml/2006/ole">
            <mc:AlternateContent xmlns:mc="http://schemas.openxmlformats.org/markup-compatibility/2006">
              <mc:Choice xmlns:v="urn:schemas-microsoft-com:vml" Requires="v">
                <p:oleObj spid="_x0000_s1041" name="Image" r:id="rId13" imgW="6311111" imgH="1155148" progId="Photoshop.Image.6">
                  <p:embed/>
                </p:oleObj>
              </mc:Choice>
              <mc:Fallback>
                <p:oleObj name="Image" r:id="rId13" imgW="6311111" imgH="1155148" progId="Photoshop.Image.6">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206375"/>
                        <a:ext cx="9144000" cy="963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40" name="Rectangle 16"/>
          <p:cNvSpPr>
            <a:spLocks noChangeArrowheads="1"/>
          </p:cNvSpPr>
          <p:nvPr/>
        </p:nvSpPr>
        <p:spPr bwMode="ltGray">
          <a:xfrm>
            <a:off x="0" y="5437188"/>
            <a:ext cx="9144000" cy="277813"/>
          </a:xfrm>
          <a:prstGeom prst="rect">
            <a:avLst/>
          </a:prstGeom>
          <a:solidFill>
            <a:srgbClr val="30A383"/>
          </a:solidFill>
          <a:ln w="9525">
            <a:noFill/>
            <a:miter lim="800000"/>
            <a:headEnd/>
            <a:tailEnd/>
          </a:ln>
          <a:effectLst/>
        </p:spPr>
        <p:txBody>
          <a:bodyPr wrap="none" anchor="ctr"/>
          <a:lstStyle/>
          <a:p>
            <a:pPr>
              <a:defRPr/>
            </a:pPr>
            <a:endParaRPr lang="zh-CN" altLang="en-US">
              <a:ea typeface="宋体" pitchFamily="2" charset="-122"/>
            </a:endParaRPr>
          </a:p>
        </p:txBody>
      </p:sp>
      <p:sp>
        <p:nvSpPr>
          <p:cNvPr id="1041" name="Rectangle 17"/>
          <p:cNvSpPr>
            <a:spLocks noChangeArrowheads="1"/>
          </p:cNvSpPr>
          <p:nvPr/>
        </p:nvSpPr>
        <p:spPr bwMode="white">
          <a:xfrm>
            <a:off x="0" y="0"/>
            <a:ext cx="9144000" cy="201083"/>
          </a:xfrm>
          <a:prstGeom prst="rect">
            <a:avLst/>
          </a:prstGeom>
          <a:solidFill>
            <a:srgbClr val="1F5281"/>
          </a:solidFill>
          <a:ln w="9525">
            <a:noFill/>
            <a:miter lim="800000"/>
            <a:headEnd/>
            <a:tailEnd/>
          </a:ln>
          <a:effectLst/>
        </p:spPr>
        <p:txBody>
          <a:bodyPr wrap="none" anchor="ctr"/>
          <a:lstStyle/>
          <a:p>
            <a:pPr algn="ctr">
              <a:defRPr/>
            </a:pPr>
            <a:endParaRPr lang="zh-CN" altLang="en-US">
              <a:ea typeface="宋体" pitchFamily="2" charset="-122"/>
            </a:endParaRPr>
          </a:p>
        </p:txBody>
      </p:sp>
      <p:sp>
        <p:nvSpPr>
          <p:cNvPr id="1042" name="Freeform 18"/>
          <p:cNvSpPr>
            <a:spLocks/>
          </p:cNvSpPr>
          <p:nvPr/>
        </p:nvSpPr>
        <p:spPr bwMode="white">
          <a:xfrm>
            <a:off x="3176" y="803011"/>
            <a:ext cx="9140825" cy="384968"/>
          </a:xfrm>
          <a:custGeom>
            <a:avLst/>
            <a:gdLst/>
            <a:ahLst/>
            <a:cxnLst>
              <a:cxn ang="0">
                <a:pos x="0" y="290"/>
              </a:cxn>
              <a:cxn ang="0">
                <a:pos x="1" y="193"/>
              </a:cxn>
              <a:cxn ang="0">
                <a:pos x="1833" y="25"/>
              </a:cxn>
              <a:cxn ang="0">
                <a:pos x="3966" y="41"/>
              </a:cxn>
              <a:cxn ang="0">
                <a:pos x="5760" y="184"/>
              </a:cxn>
              <a:cxn ang="0">
                <a:pos x="5764" y="291"/>
              </a:cxn>
              <a:cxn ang="0">
                <a:pos x="0" y="290"/>
              </a:cxn>
            </a:cxnLst>
            <a:rect l="0" t="0" r="r" b="b"/>
            <a:pathLst>
              <a:path w="5764" h="291">
                <a:moveTo>
                  <a:pt x="0" y="290"/>
                </a:moveTo>
                <a:lnTo>
                  <a:pt x="1" y="193"/>
                </a:lnTo>
                <a:cubicBezTo>
                  <a:pt x="305" y="150"/>
                  <a:pt x="1172" y="50"/>
                  <a:pt x="1833" y="25"/>
                </a:cubicBezTo>
                <a:cubicBezTo>
                  <a:pt x="2494" y="0"/>
                  <a:pt x="3312" y="15"/>
                  <a:pt x="3966" y="41"/>
                </a:cubicBezTo>
                <a:cubicBezTo>
                  <a:pt x="4620" y="68"/>
                  <a:pt x="5460" y="142"/>
                  <a:pt x="5760" y="184"/>
                </a:cubicBezTo>
                <a:lnTo>
                  <a:pt x="5764" y="291"/>
                </a:lnTo>
                <a:lnTo>
                  <a:pt x="0" y="290"/>
                </a:lnTo>
                <a:close/>
              </a:path>
            </a:pathLst>
          </a:custGeom>
          <a:solidFill>
            <a:schemeClr val="bg1"/>
          </a:solidFill>
          <a:ln w="9525">
            <a:noFill/>
            <a:round/>
            <a:headEnd/>
            <a:tailEnd/>
          </a:ln>
          <a:effectLst/>
        </p:spPr>
        <p:txBody>
          <a:bodyPr/>
          <a:lstStyle/>
          <a:p>
            <a:pPr>
              <a:defRPr/>
            </a:pPr>
            <a:endParaRPr lang="zh-CN" altLang="en-US">
              <a:ea typeface="宋体" pitchFamily="2" charset="-122"/>
            </a:endParaRPr>
          </a:p>
        </p:txBody>
      </p:sp>
      <p:sp>
        <p:nvSpPr>
          <p:cNvPr id="1031" name="Rectangle 3"/>
          <p:cNvSpPr>
            <a:spLocks noGrp="1" noChangeArrowheads="1"/>
          </p:cNvSpPr>
          <p:nvPr>
            <p:ph type="body" idx="1"/>
          </p:nvPr>
        </p:nvSpPr>
        <p:spPr bwMode="auto">
          <a:xfrm>
            <a:off x="457200" y="1161521"/>
            <a:ext cx="8229600" cy="4108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7" name="TextBox 6"/>
          <p:cNvSpPr txBox="1"/>
          <p:nvPr/>
        </p:nvSpPr>
        <p:spPr>
          <a:xfrm>
            <a:off x="6876256" y="5416650"/>
            <a:ext cx="2016224" cy="369332"/>
          </a:xfrm>
          <a:prstGeom prst="rect">
            <a:avLst/>
          </a:prstGeom>
          <a:noFill/>
        </p:spPr>
        <p:txBody>
          <a:bodyPr wrap="square" rtlCol="0">
            <a:spAutoFit/>
          </a:bodyPr>
          <a:lstStyle/>
          <a:p>
            <a:pPr algn="r"/>
            <a:fld id="{C7C6DBEA-7B4A-45F2-A823-46D6D2D5125A}" type="slidenum">
              <a:rPr lang="zh-CN" altLang="en-US" smtClean="0"/>
              <a:pPr algn="r"/>
              <a:t>‹#›</a:t>
            </a:fld>
            <a:endParaRPr lang="zh-CN" altLang="en-US"/>
          </a:p>
        </p:txBody>
      </p:sp>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672" r:id="rId8"/>
    <p:sldLayoutId id="2147483703" r:id="rId9"/>
    <p:sldLayoutId id="2147483663" r:id="rId10"/>
  </p:sldLayoutIdLst>
  <p:timing>
    <p:tnLst>
      <p:par>
        <p:cTn id="1" dur="indefinite" restart="never" nodeType="tmRoot"/>
      </p:par>
    </p:tnLst>
  </p:timing>
  <p:txStyles>
    <p:titleStyle>
      <a:lvl1pPr algn="ctr" rtl="0" eaLnBrk="1" fontAlgn="base" hangingPunct="1">
        <a:spcBef>
          <a:spcPct val="0"/>
        </a:spcBef>
        <a:spcAft>
          <a:spcPct val="0"/>
        </a:spcAft>
        <a:defRPr sz="2800">
          <a:solidFill>
            <a:schemeClr val="bg1"/>
          </a:solidFill>
          <a:latin typeface="+mj-lt"/>
          <a:ea typeface="+mj-ea"/>
          <a:cs typeface="+mj-cs"/>
        </a:defRPr>
      </a:lvl1pPr>
      <a:lvl2pPr algn="ctr" rtl="0" eaLnBrk="1" fontAlgn="base" hangingPunct="1">
        <a:spcBef>
          <a:spcPct val="0"/>
        </a:spcBef>
        <a:spcAft>
          <a:spcPct val="0"/>
        </a:spcAft>
        <a:defRPr sz="2800">
          <a:solidFill>
            <a:schemeClr val="bg1"/>
          </a:solidFill>
          <a:latin typeface="Verdana" pitchFamily="34" charset="0"/>
        </a:defRPr>
      </a:lvl2pPr>
      <a:lvl3pPr algn="ctr" rtl="0" eaLnBrk="1" fontAlgn="base" hangingPunct="1">
        <a:spcBef>
          <a:spcPct val="0"/>
        </a:spcBef>
        <a:spcAft>
          <a:spcPct val="0"/>
        </a:spcAft>
        <a:defRPr sz="2800">
          <a:solidFill>
            <a:schemeClr val="bg1"/>
          </a:solidFill>
          <a:latin typeface="Verdana" pitchFamily="34" charset="0"/>
        </a:defRPr>
      </a:lvl3pPr>
      <a:lvl4pPr algn="ctr" rtl="0" eaLnBrk="1" fontAlgn="base" hangingPunct="1">
        <a:spcBef>
          <a:spcPct val="0"/>
        </a:spcBef>
        <a:spcAft>
          <a:spcPct val="0"/>
        </a:spcAft>
        <a:defRPr sz="2800">
          <a:solidFill>
            <a:schemeClr val="bg1"/>
          </a:solidFill>
          <a:latin typeface="Verdana" pitchFamily="34" charset="0"/>
        </a:defRPr>
      </a:lvl4pPr>
      <a:lvl5pPr algn="ctr" rtl="0" eaLnBrk="1" fontAlgn="base" hangingPunct="1">
        <a:spcBef>
          <a:spcPct val="0"/>
        </a:spcBef>
        <a:spcAft>
          <a:spcPct val="0"/>
        </a:spcAft>
        <a:defRPr sz="2800">
          <a:solidFill>
            <a:schemeClr val="bg1"/>
          </a:solidFill>
          <a:latin typeface="Verdana" pitchFamily="34" charset="0"/>
        </a:defRPr>
      </a:lvl5pPr>
      <a:lvl6pPr marL="457200" algn="ctr" rtl="0" eaLnBrk="1" fontAlgn="base" hangingPunct="1">
        <a:spcBef>
          <a:spcPct val="0"/>
        </a:spcBef>
        <a:spcAft>
          <a:spcPct val="0"/>
        </a:spcAft>
        <a:defRPr sz="2800">
          <a:solidFill>
            <a:schemeClr val="bg1"/>
          </a:solidFill>
          <a:latin typeface="Verdana" pitchFamily="34" charset="0"/>
        </a:defRPr>
      </a:lvl6pPr>
      <a:lvl7pPr marL="914400" algn="ctr" rtl="0" eaLnBrk="1" fontAlgn="base" hangingPunct="1">
        <a:spcBef>
          <a:spcPct val="0"/>
        </a:spcBef>
        <a:spcAft>
          <a:spcPct val="0"/>
        </a:spcAft>
        <a:defRPr sz="2800">
          <a:solidFill>
            <a:schemeClr val="bg1"/>
          </a:solidFill>
          <a:latin typeface="Verdana" pitchFamily="34" charset="0"/>
        </a:defRPr>
      </a:lvl7pPr>
      <a:lvl8pPr marL="1371600" algn="ctr" rtl="0" eaLnBrk="1" fontAlgn="base" hangingPunct="1">
        <a:spcBef>
          <a:spcPct val="0"/>
        </a:spcBef>
        <a:spcAft>
          <a:spcPct val="0"/>
        </a:spcAft>
        <a:defRPr sz="2800">
          <a:solidFill>
            <a:schemeClr val="bg1"/>
          </a:solidFill>
          <a:latin typeface="Verdana" pitchFamily="34" charset="0"/>
        </a:defRPr>
      </a:lvl8pPr>
      <a:lvl9pPr marL="1828800" algn="ctr" rtl="0" eaLnBrk="1" fontAlgn="base" hangingPunct="1">
        <a:spcBef>
          <a:spcPct val="0"/>
        </a:spcBef>
        <a:spcAft>
          <a:spcPct val="0"/>
        </a:spcAft>
        <a:defRPr sz="2800">
          <a:solidFill>
            <a:schemeClr val="bg1"/>
          </a:solidFill>
          <a:latin typeface="Verdana" pitchFamily="34" charset="0"/>
        </a:defRPr>
      </a:lvl9pPr>
    </p:titleStyle>
    <p:bodyStyle>
      <a:lvl1pPr marL="342900" indent="-342900" algn="l" rtl="0" eaLnBrk="1" fontAlgn="base" hangingPunct="1">
        <a:spcBef>
          <a:spcPct val="20000"/>
        </a:spcBef>
        <a:spcAft>
          <a:spcPct val="0"/>
        </a:spcAft>
        <a:buClr>
          <a:schemeClr val="hlink"/>
        </a:buClr>
        <a:buFont typeface="Wingdings" pitchFamily="2" charset="2"/>
        <a:buChar char="v"/>
        <a:defRPr sz="2800" b="1">
          <a:solidFill>
            <a:srgbClr val="1481B8"/>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800">
          <a:solidFill>
            <a:schemeClr val="tx1"/>
          </a:solidFill>
          <a:latin typeface="Arial" charset="0"/>
        </a:defRPr>
      </a:lvl2pPr>
      <a:lvl3pPr marL="1143000" indent="-228600" algn="l" rtl="0" eaLnBrk="1" fontAlgn="base" hangingPunct="1">
        <a:spcBef>
          <a:spcPct val="20000"/>
        </a:spcBef>
        <a:spcAft>
          <a:spcPct val="0"/>
        </a:spcAft>
        <a:buClr>
          <a:schemeClr val="tx1"/>
        </a:buClr>
        <a:buChar char="•"/>
        <a:defRPr sz="2400">
          <a:solidFill>
            <a:schemeClr val="tx1"/>
          </a:solidFill>
          <a:latin typeface="Arial" charset="0"/>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2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microsoft.com/office/2007/relationships/media" Target="../media/media1.mp4"/><Relationship Id="rId1" Type="http://schemas.openxmlformats.org/officeDocument/2006/relationships/video" Target="NULL" TargetMode="External"/><Relationship Id="rId4" Type="http://schemas.openxmlformats.org/officeDocument/2006/relationships/image" Target="../media/image30.png"/></Relationships>
</file>

<file path=ppt/slides/_rels/slide4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115616" y="4513684"/>
            <a:ext cx="7594600" cy="854596"/>
          </a:xfrm>
          <a:prstGeom prst="rect">
            <a:avLst/>
          </a:prstGeom>
        </p:spPr>
        <p:txBody>
          <a:bodyPr/>
          <a:lstStyle/>
          <a:p>
            <a:r>
              <a:rPr lang="zh-CN" altLang="en-US" smtClean="0">
                <a:solidFill>
                  <a:srgbClr val="000000"/>
                </a:solidFill>
              </a:rPr>
              <a:t>第</a:t>
            </a:r>
            <a:r>
              <a:rPr lang="en-US" altLang="zh-CN" smtClean="0">
                <a:solidFill>
                  <a:srgbClr val="000000"/>
                </a:solidFill>
              </a:rPr>
              <a:t>5</a:t>
            </a:r>
            <a:r>
              <a:rPr lang="zh-CN" altLang="en-US" smtClean="0">
                <a:solidFill>
                  <a:srgbClr val="000000"/>
                </a:solidFill>
              </a:rPr>
              <a:t>章 队列</a:t>
            </a:r>
            <a:endParaRPr lang="zh-CN" altLang="en-US" dirty="0">
              <a:solidFill>
                <a:srgbClr val="000000"/>
              </a:solidFill>
            </a:endParaRPr>
          </a:p>
        </p:txBody>
      </p:sp>
    </p:spTree>
    <p:extLst>
      <p:ext uri="{BB962C8B-B14F-4D97-AF65-F5344CB8AC3E}">
        <p14:creationId xmlns:p14="http://schemas.microsoft.com/office/powerpoint/2010/main" val="727093422"/>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zh-CN"/>
              <a:t>队列广泛应用于计算机系统的资源分配、数据缓冲和任务调度等场景中</a:t>
            </a:r>
            <a:r>
              <a:rPr lang="zh-CN" altLang="zh-CN" smtClean="0"/>
              <a:t>。</a:t>
            </a:r>
            <a:endParaRPr lang="en-US" altLang="zh-CN" smtClean="0"/>
          </a:p>
          <a:p>
            <a:pPr lvl="1"/>
            <a:r>
              <a:rPr lang="zh-CN" altLang="zh-CN" smtClean="0"/>
              <a:t>比如</a:t>
            </a:r>
            <a:r>
              <a:rPr lang="zh-CN" altLang="zh-CN"/>
              <a:t>，局域网用户申请使用网络打印机，多台终端访问</a:t>
            </a:r>
            <a:r>
              <a:rPr lang="en-US" altLang="zh-CN"/>
              <a:t>Web</a:t>
            </a:r>
            <a:r>
              <a:rPr lang="zh-CN" altLang="zh-CN"/>
              <a:t>服务器，键盘输入缓冲，操作系统的作业调度等都基于队列结构。</a:t>
            </a:r>
          </a:p>
          <a:p>
            <a:r>
              <a:rPr lang="zh-CN" altLang="zh-CN"/>
              <a:t>在程序设计中，队列也经常用于保存动态生成的多个任务或数据，以确保相应任务或数据按照先进先出的次序进行处理。</a:t>
            </a:r>
          </a:p>
          <a:p>
            <a:endParaRPr lang="zh-CN" altLang="en-US"/>
          </a:p>
        </p:txBody>
      </p:sp>
      <p:sp>
        <p:nvSpPr>
          <p:cNvPr id="3" name="标题 2"/>
          <p:cNvSpPr>
            <a:spLocks noGrp="1"/>
          </p:cNvSpPr>
          <p:nvPr>
            <p:ph type="title"/>
          </p:nvPr>
        </p:nvSpPr>
        <p:spPr/>
        <p:txBody>
          <a:bodyPr>
            <a:normAutofit fontScale="90000"/>
          </a:bodyPr>
          <a:lstStyle/>
          <a:p>
            <a:r>
              <a:rPr lang="zh-CN" altLang="en-US" smtClean="0"/>
              <a:t>队列应用场合</a:t>
            </a:r>
            <a:endParaRPr lang="zh-CN" altLang="en-US"/>
          </a:p>
        </p:txBody>
      </p:sp>
    </p:spTree>
    <p:extLst>
      <p:ext uri="{BB962C8B-B14F-4D97-AF65-F5344CB8AC3E}">
        <p14:creationId xmlns:p14="http://schemas.microsoft.com/office/powerpoint/2010/main" val="676162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pPr marL="0" indent="0">
              <a:buNone/>
            </a:pPr>
            <a:r>
              <a:rPr lang="en-US" altLang="zh-CN" dirty="0">
                <a:solidFill>
                  <a:srgbClr val="0070C0"/>
                </a:solidFill>
              </a:rPr>
              <a:t>T</a:t>
            </a:r>
            <a:r>
              <a:rPr lang="zh-CN" altLang="en-US" dirty="0">
                <a:solidFill>
                  <a:srgbClr val="0070C0"/>
                </a:solidFill>
              </a:rPr>
              <a:t>类型</a:t>
            </a:r>
            <a:r>
              <a:rPr lang="zh-CN" altLang="en-US" dirty="0">
                <a:solidFill>
                  <a:srgbClr val="FF0000"/>
                </a:solidFill>
              </a:rPr>
              <a:t>元素</a:t>
            </a:r>
            <a:r>
              <a:rPr lang="zh-CN" altLang="en-US">
                <a:solidFill>
                  <a:srgbClr val="FF0000"/>
                </a:solidFill>
              </a:rPr>
              <a:t>构成</a:t>
            </a:r>
            <a:r>
              <a:rPr lang="zh-CN" altLang="en-US" smtClean="0">
                <a:solidFill>
                  <a:srgbClr val="FF0000"/>
                </a:solidFill>
              </a:rPr>
              <a:t>的队列是</a:t>
            </a:r>
            <a:r>
              <a:rPr lang="zh-CN" altLang="en-US" dirty="0">
                <a:solidFill>
                  <a:srgbClr val="FF0000"/>
                </a:solidFill>
              </a:rPr>
              <a:t>由</a:t>
            </a:r>
            <a:r>
              <a:rPr lang="en-US" altLang="zh-CN" dirty="0">
                <a:solidFill>
                  <a:srgbClr val="0070C0"/>
                </a:solidFill>
              </a:rPr>
              <a:t>T</a:t>
            </a:r>
            <a:r>
              <a:rPr lang="zh-CN" altLang="en-US" dirty="0">
                <a:solidFill>
                  <a:srgbClr val="0070C0"/>
                </a:solidFill>
              </a:rPr>
              <a:t>类型</a:t>
            </a:r>
            <a:r>
              <a:rPr lang="zh-CN" altLang="en-US" dirty="0">
                <a:solidFill>
                  <a:srgbClr val="FF0000"/>
                </a:solidFill>
              </a:rPr>
              <a:t>元素构成的有限序列</a:t>
            </a:r>
            <a:r>
              <a:rPr lang="zh-CN" altLang="en-US" dirty="0"/>
              <a:t>，并且具有以下基本操作：</a:t>
            </a:r>
          </a:p>
          <a:p>
            <a:pPr marL="0" indent="0">
              <a:buNone/>
            </a:pPr>
            <a:r>
              <a:rPr lang="zh-CN" altLang="en-US" dirty="0"/>
              <a:t>（</a:t>
            </a:r>
            <a:r>
              <a:rPr lang="en-US" altLang="zh-CN" dirty="0"/>
              <a:t>1</a:t>
            </a:r>
            <a:r>
              <a:rPr lang="zh-CN" altLang="en-US" dirty="0" smtClean="0"/>
              <a:t>）</a:t>
            </a:r>
            <a:r>
              <a:rPr lang="zh-CN" altLang="zh-CN" dirty="0" smtClean="0"/>
              <a:t>构造</a:t>
            </a:r>
            <a:r>
              <a:rPr lang="zh-CN" altLang="zh-CN" dirty="0"/>
              <a:t>一个空队列</a:t>
            </a:r>
            <a:r>
              <a:rPr lang="en-US" altLang="zh-CN" dirty="0"/>
              <a:t>(</a:t>
            </a:r>
            <a:r>
              <a:rPr lang="en-US" altLang="zh-CN" dirty="0" err="1"/>
              <a:t>init</a:t>
            </a:r>
            <a:r>
              <a:rPr lang="en-US" altLang="zh-CN" dirty="0"/>
              <a:t>)</a:t>
            </a:r>
            <a:endParaRPr lang="zh-CN" altLang="zh-CN" dirty="0"/>
          </a:p>
          <a:p>
            <a:pPr marL="0" lvl="0" indent="0">
              <a:buNone/>
            </a:pPr>
            <a:r>
              <a:rPr lang="zh-CN" altLang="en-US" dirty="0"/>
              <a:t>（</a:t>
            </a:r>
            <a:r>
              <a:rPr lang="en-US" altLang="zh-CN" dirty="0"/>
              <a:t>2</a:t>
            </a:r>
            <a:r>
              <a:rPr lang="zh-CN" altLang="en-US" dirty="0"/>
              <a:t>）</a:t>
            </a:r>
            <a:r>
              <a:rPr lang="zh-CN" altLang="zh-CN" dirty="0" smtClean="0"/>
              <a:t>判断</a:t>
            </a:r>
            <a:r>
              <a:rPr lang="zh-CN" altLang="zh-CN" dirty="0"/>
              <a:t>一个队列是否为空队列</a:t>
            </a:r>
            <a:r>
              <a:rPr lang="en-US" altLang="zh-CN" dirty="0"/>
              <a:t>(empty)</a:t>
            </a:r>
            <a:endParaRPr lang="zh-CN" altLang="zh-CN" dirty="0"/>
          </a:p>
          <a:p>
            <a:pPr marL="0" lvl="0" indent="0">
              <a:buNone/>
            </a:pPr>
            <a:r>
              <a:rPr lang="zh-CN" altLang="en-US" dirty="0" smtClean="0"/>
              <a:t>（</a:t>
            </a:r>
            <a:r>
              <a:rPr lang="en-US" altLang="zh-CN" dirty="0" smtClean="0"/>
              <a:t>3</a:t>
            </a:r>
            <a:r>
              <a:rPr lang="zh-CN" altLang="en-US" dirty="0" smtClean="0"/>
              <a:t>）</a:t>
            </a:r>
            <a:r>
              <a:rPr lang="zh-CN" altLang="zh-CN" dirty="0" smtClean="0"/>
              <a:t>求</a:t>
            </a:r>
            <a:r>
              <a:rPr lang="zh-CN" altLang="zh-CN" dirty="0"/>
              <a:t>队列的长度</a:t>
            </a:r>
            <a:r>
              <a:rPr lang="en-US" altLang="zh-CN" dirty="0"/>
              <a:t>(</a:t>
            </a:r>
            <a:r>
              <a:rPr lang="en-US" altLang="zh-CN" dirty="0" err="1"/>
              <a:t>len</a:t>
            </a:r>
            <a:r>
              <a:rPr lang="en-US" altLang="zh-CN" dirty="0"/>
              <a:t>)</a:t>
            </a:r>
            <a:endParaRPr lang="zh-CN" altLang="zh-CN" dirty="0"/>
          </a:p>
          <a:p>
            <a:pPr marL="0" lvl="0" indent="0">
              <a:buNone/>
            </a:pPr>
            <a:r>
              <a:rPr lang="zh-CN" altLang="en-US" dirty="0" smtClean="0"/>
              <a:t>（</a:t>
            </a:r>
            <a:r>
              <a:rPr lang="en-US" altLang="zh-CN" dirty="0" smtClean="0"/>
              <a:t>4</a:t>
            </a:r>
            <a:r>
              <a:rPr lang="zh-CN" altLang="en-US" dirty="0" smtClean="0"/>
              <a:t>）</a:t>
            </a:r>
            <a:r>
              <a:rPr lang="zh-CN" altLang="zh-CN" dirty="0" smtClean="0"/>
              <a:t>入队</a:t>
            </a:r>
            <a:r>
              <a:rPr lang="zh-CN" altLang="zh-CN" dirty="0"/>
              <a:t>一个元素</a:t>
            </a:r>
            <a:r>
              <a:rPr lang="en-US" altLang="zh-CN" dirty="0"/>
              <a:t>(append)</a:t>
            </a:r>
            <a:endParaRPr lang="zh-CN" altLang="zh-CN" dirty="0"/>
          </a:p>
          <a:p>
            <a:pPr marL="0" lvl="0" indent="0">
              <a:buNone/>
            </a:pPr>
            <a:r>
              <a:rPr lang="zh-CN" altLang="en-US" dirty="0" smtClean="0"/>
              <a:t>（</a:t>
            </a:r>
            <a:r>
              <a:rPr lang="en-US" altLang="zh-CN" dirty="0" smtClean="0"/>
              <a:t>5</a:t>
            </a:r>
            <a:r>
              <a:rPr lang="zh-CN" altLang="en-US" dirty="0" smtClean="0"/>
              <a:t>）</a:t>
            </a:r>
            <a:r>
              <a:rPr lang="zh-CN" altLang="zh-CN" dirty="0" smtClean="0"/>
              <a:t>读取</a:t>
            </a:r>
            <a:r>
              <a:rPr lang="zh-CN" altLang="zh-CN" dirty="0"/>
              <a:t>队首元素并出队</a:t>
            </a:r>
            <a:r>
              <a:rPr lang="en-US" altLang="zh-CN" dirty="0"/>
              <a:t>(serve</a:t>
            </a:r>
            <a:r>
              <a:rPr lang="en-US" altLang="zh-CN" dirty="0" smtClean="0"/>
              <a:t>)</a:t>
            </a:r>
          </a:p>
          <a:p>
            <a:pPr marL="0" lvl="0" indent="0">
              <a:buNone/>
            </a:pPr>
            <a:r>
              <a:rPr lang="zh-CN" altLang="en-US" dirty="0" smtClean="0"/>
              <a:t>（</a:t>
            </a:r>
            <a:r>
              <a:rPr lang="en-US" altLang="zh-CN" smtClean="0"/>
              <a:t>6</a:t>
            </a:r>
            <a:r>
              <a:rPr lang="zh-CN" altLang="en-US" smtClean="0"/>
              <a:t>）</a:t>
            </a:r>
            <a:r>
              <a:rPr lang="zh-CN" altLang="zh-CN"/>
              <a:t>读取</a:t>
            </a:r>
            <a:r>
              <a:rPr lang="zh-CN" altLang="zh-CN" dirty="0"/>
              <a:t>队首元素</a:t>
            </a:r>
            <a:r>
              <a:rPr lang="en-US" altLang="zh-CN" dirty="0"/>
              <a:t>(retrieve)</a:t>
            </a:r>
            <a:endParaRPr lang="zh-CN" altLang="zh-CN" dirty="0"/>
          </a:p>
          <a:p>
            <a:endParaRPr lang="zh-CN" altLang="en-US" dirty="0"/>
          </a:p>
        </p:txBody>
      </p:sp>
      <p:sp>
        <p:nvSpPr>
          <p:cNvPr id="3" name="标题 2"/>
          <p:cNvSpPr>
            <a:spLocks noGrp="1"/>
          </p:cNvSpPr>
          <p:nvPr>
            <p:ph type="title"/>
          </p:nvPr>
        </p:nvSpPr>
        <p:spPr/>
        <p:txBody>
          <a:bodyPr>
            <a:normAutofit fontScale="90000"/>
          </a:bodyPr>
          <a:lstStyle/>
          <a:p>
            <a:r>
              <a:rPr lang="zh-CN" altLang="en-US" dirty="0" smtClean="0"/>
              <a:t>队列的抽象数据类型</a:t>
            </a:r>
            <a:r>
              <a:rPr lang="en-US" altLang="zh-CN" dirty="0" smtClean="0"/>
              <a:t>ADT</a:t>
            </a:r>
            <a:endParaRPr lang="zh-CN" altLang="en-US" dirty="0"/>
          </a:p>
        </p:txBody>
      </p:sp>
    </p:spTree>
    <p:extLst>
      <p:ext uri="{BB962C8B-B14F-4D97-AF65-F5344CB8AC3E}">
        <p14:creationId xmlns:p14="http://schemas.microsoft.com/office/powerpoint/2010/main" val="12193326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type="body" sz="quarter" idx="10"/>
          </p:nvPr>
        </p:nvSpPr>
        <p:spPr>
          <a:xfrm>
            <a:off x="611561" y="777272"/>
            <a:ext cx="8053659" cy="4560507"/>
          </a:xfrm>
        </p:spPr>
        <p:txBody>
          <a:bodyPr>
            <a:normAutofit/>
          </a:bodyPr>
          <a:lstStyle/>
          <a:p>
            <a:pPr>
              <a:lnSpc>
                <a:spcPct val="120000"/>
              </a:lnSpc>
            </a:pPr>
            <a:r>
              <a:rPr lang="en-US" altLang="zh-CN" dirty="0" smtClean="0"/>
              <a:t>Python</a:t>
            </a:r>
            <a:r>
              <a:rPr lang="zh-CN" altLang="en-US" dirty="0" smtClean="0"/>
              <a:t>有没有</a:t>
            </a:r>
            <a:r>
              <a:rPr lang="zh-CN" altLang="en-US" smtClean="0"/>
              <a:t>内置的队列类</a:t>
            </a:r>
            <a:r>
              <a:rPr lang="zh-CN" altLang="en-US" dirty="0" smtClean="0"/>
              <a:t>？</a:t>
            </a:r>
            <a:endParaRPr lang="en-US" altLang="zh-CN" dirty="0" smtClean="0"/>
          </a:p>
          <a:p>
            <a:pPr lvl="1">
              <a:lnSpc>
                <a:spcPct val="120000"/>
              </a:lnSpc>
            </a:pPr>
            <a:r>
              <a:rPr lang="en-US" altLang="zh-CN" dirty="0"/>
              <a:t>Python</a:t>
            </a:r>
            <a:r>
              <a:rPr lang="zh-CN" altLang="zh-CN" dirty="0"/>
              <a:t>标准</a:t>
            </a:r>
            <a:r>
              <a:rPr lang="zh-CN" altLang="zh-CN"/>
              <a:t>库</a:t>
            </a:r>
            <a:r>
              <a:rPr lang="en-US" altLang="zh-CN" smtClean="0"/>
              <a:t>queue</a:t>
            </a:r>
            <a:r>
              <a:rPr lang="zh-CN" altLang="en-US" smtClean="0"/>
              <a:t>模块</a:t>
            </a:r>
            <a:r>
              <a:rPr lang="zh-CN" altLang="zh-CN" smtClean="0"/>
              <a:t>中</a:t>
            </a:r>
            <a:r>
              <a:rPr lang="zh-CN" altLang="zh-CN" dirty="0"/>
              <a:t>，</a:t>
            </a:r>
            <a:r>
              <a:rPr lang="zh-CN" altLang="zh-CN"/>
              <a:t>提供</a:t>
            </a:r>
            <a:r>
              <a:rPr lang="zh-CN" altLang="zh-CN" smtClean="0"/>
              <a:t>了</a:t>
            </a:r>
            <a:r>
              <a:rPr lang="en-US" altLang="zh-CN" smtClean="0"/>
              <a:t>FIFO</a:t>
            </a:r>
            <a:r>
              <a:rPr lang="zh-CN" altLang="zh-CN"/>
              <a:t>队列</a:t>
            </a:r>
            <a:r>
              <a:rPr lang="zh-CN" altLang="zh-CN" smtClean="0"/>
              <a:t>类</a:t>
            </a:r>
            <a:r>
              <a:rPr lang="en-US" altLang="zh-CN" smtClean="0">
                <a:solidFill>
                  <a:srgbClr val="FF0000"/>
                </a:solidFill>
              </a:rPr>
              <a:t>Queue</a:t>
            </a:r>
            <a:r>
              <a:rPr lang="zh-CN" altLang="en-US" smtClean="0"/>
              <a:t>，</a:t>
            </a:r>
            <a:r>
              <a:rPr lang="en-US" altLang="zh-CN" smtClean="0"/>
              <a:t>SimpleQueue</a:t>
            </a:r>
            <a:r>
              <a:rPr lang="zh-CN" altLang="en-US" smtClean="0"/>
              <a:t>等</a:t>
            </a:r>
            <a:endParaRPr lang="en-US" altLang="zh-CN" dirty="0" smtClean="0"/>
          </a:p>
          <a:p>
            <a:pPr lvl="1">
              <a:lnSpc>
                <a:spcPct val="120000"/>
              </a:lnSpc>
            </a:pPr>
            <a:r>
              <a:rPr lang="en-US" altLang="zh-CN" smtClean="0"/>
              <a:t>Queue</a:t>
            </a:r>
            <a:r>
              <a:rPr lang="zh-CN" altLang="en-US" dirty="0" smtClean="0"/>
              <a:t>的存储方法？</a:t>
            </a:r>
            <a:endParaRPr lang="en-US" altLang="zh-CN" dirty="0"/>
          </a:p>
          <a:p>
            <a:pPr lvl="2">
              <a:lnSpc>
                <a:spcPct val="120000"/>
              </a:lnSpc>
            </a:pPr>
            <a:r>
              <a:rPr lang="zh-CN" altLang="zh-CN" sz="2000" smtClean="0"/>
              <a:t>双向块链结构，用</a:t>
            </a:r>
            <a:r>
              <a:rPr lang="zh-CN" altLang="en-US" sz="2000"/>
              <a:t>双端</a:t>
            </a:r>
            <a:r>
              <a:rPr lang="zh-CN" altLang="en-US" sz="2000" smtClean="0"/>
              <a:t>队列</a:t>
            </a:r>
            <a:r>
              <a:rPr lang="en-US" altLang="zh-CN" sz="2000" smtClean="0"/>
              <a:t>deque</a:t>
            </a:r>
            <a:r>
              <a:rPr lang="zh-CN" altLang="zh-CN" sz="2000" smtClean="0"/>
              <a:t>实现</a:t>
            </a:r>
            <a:endParaRPr lang="zh-CN" altLang="en-US" sz="2000" dirty="0"/>
          </a:p>
        </p:txBody>
      </p:sp>
      <p:sp>
        <p:nvSpPr>
          <p:cNvPr id="6" name="标题 2"/>
          <p:cNvSpPr>
            <a:spLocks noGrp="1"/>
          </p:cNvSpPr>
          <p:nvPr>
            <p:ph type="title"/>
          </p:nvPr>
        </p:nvSpPr>
        <p:spPr/>
        <p:txBody>
          <a:bodyPr>
            <a:normAutofit fontScale="90000"/>
          </a:bodyPr>
          <a:lstStyle/>
          <a:p>
            <a:r>
              <a:rPr lang="zh-CN" altLang="en-US" dirty="0" smtClean="0"/>
              <a:t>问题</a:t>
            </a:r>
            <a:endParaRPr lang="zh-CN" altLang="en-US" dirty="0"/>
          </a:p>
        </p:txBody>
      </p:sp>
      <p:sp>
        <p:nvSpPr>
          <p:cNvPr id="2" name="矩形 1"/>
          <p:cNvSpPr/>
          <p:nvPr/>
        </p:nvSpPr>
        <p:spPr>
          <a:xfrm>
            <a:off x="4860032" y="4457678"/>
            <a:ext cx="4572000" cy="369320"/>
          </a:xfrm>
          <a:prstGeom prst="rect">
            <a:avLst/>
          </a:prstGeom>
        </p:spPr>
        <p:txBody>
          <a:bodyPr lIns="91428" tIns="45714" rIns="91428" bIns="45714">
            <a:spAutoFit/>
          </a:bodyPr>
          <a:lstStyle/>
          <a:p>
            <a:r>
              <a:rPr lang="zh-CN" altLang="en-US" b="1" dirty="0" smtClean="0">
                <a:solidFill>
                  <a:srgbClr val="00007D"/>
                </a:solidFill>
                <a:ea typeface="楷体_GB2312" pitchFamily="49" charset="-122"/>
              </a:rPr>
              <a:t> </a:t>
            </a:r>
            <a:endParaRPr lang="zh-CN" alt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49188"/>
            <a:ext cx="7905750" cy="5734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61815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67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67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67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zh-CN" altLang="en-US" dirty="0" smtClean="0"/>
              <a:t>顺序存储</a:t>
            </a:r>
            <a:endParaRPr lang="en-US" altLang="zh-CN" dirty="0" smtClean="0"/>
          </a:p>
          <a:p>
            <a:r>
              <a:rPr lang="zh-CN" altLang="en-US" dirty="0" smtClean="0"/>
              <a:t>链式存储</a:t>
            </a:r>
            <a:endParaRPr lang="zh-CN" altLang="en-US" dirty="0"/>
          </a:p>
        </p:txBody>
      </p:sp>
      <p:sp>
        <p:nvSpPr>
          <p:cNvPr id="2" name="标题 1"/>
          <p:cNvSpPr>
            <a:spLocks noGrp="1"/>
          </p:cNvSpPr>
          <p:nvPr>
            <p:ph type="title"/>
          </p:nvPr>
        </p:nvSpPr>
        <p:spPr/>
        <p:txBody>
          <a:bodyPr>
            <a:normAutofit fontScale="90000"/>
          </a:bodyPr>
          <a:lstStyle/>
          <a:p>
            <a:r>
              <a:rPr lang="zh-CN" altLang="en-US" dirty="0" smtClean="0"/>
              <a:t>队列的存储</a:t>
            </a:r>
            <a:endParaRPr lang="zh-CN" altLang="en-US" dirty="0"/>
          </a:p>
        </p:txBody>
      </p:sp>
    </p:spTree>
    <p:extLst>
      <p:ext uri="{BB962C8B-B14F-4D97-AF65-F5344CB8AC3E}">
        <p14:creationId xmlns:p14="http://schemas.microsoft.com/office/powerpoint/2010/main" val="23941041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队列的顺序存储</a:t>
            </a:r>
            <a:endParaRPr lang="zh-CN" altLang="en-US"/>
          </a:p>
        </p:txBody>
      </p:sp>
    </p:spTree>
    <p:extLst>
      <p:ext uri="{BB962C8B-B14F-4D97-AF65-F5344CB8AC3E}">
        <p14:creationId xmlns:p14="http://schemas.microsoft.com/office/powerpoint/2010/main" val="36613870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某同学方案</a:t>
            </a:r>
            <a:endParaRPr lang="zh-CN" altLang="en-US"/>
          </a:p>
        </p:txBody>
      </p:sp>
      <p:sp>
        <p:nvSpPr>
          <p:cNvPr id="4" name="内容占位符 3"/>
          <p:cNvSpPr>
            <a:spLocks noGrp="1"/>
          </p:cNvSpPr>
          <p:nvPr>
            <p:ph idx="1"/>
          </p:nvPr>
        </p:nvSpPr>
        <p:spPr/>
        <p:txBody>
          <a:bodyPr/>
          <a:lstStyle/>
          <a:p>
            <a:r>
              <a:rPr lang="zh-CN" altLang="en-US" smtClean="0"/>
              <a:t>采用</a:t>
            </a:r>
            <a:r>
              <a:rPr lang="en-US" altLang="zh-CN" smtClean="0"/>
              <a:t>Python</a:t>
            </a:r>
            <a:r>
              <a:rPr lang="zh-CN" altLang="en-US" smtClean="0"/>
              <a:t>的</a:t>
            </a:r>
            <a:r>
              <a:rPr lang="en-US" altLang="zh-CN" smtClean="0"/>
              <a:t>list</a:t>
            </a:r>
            <a:r>
              <a:rPr lang="zh-CN" altLang="en-US" smtClean="0"/>
              <a:t>容纳</a:t>
            </a:r>
            <a:r>
              <a:rPr lang="en-US" altLang="zh-CN" smtClean="0"/>
              <a:t>Queue</a:t>
            </a:r>
            <a:r>
              <a:rPr lang="zh-CN" altLang="en-US" smtClean="0"/>
              <a:t>的数据元素</a:t>
            </a:r>
            <a:endParaRPr lang="en-US" altLang="zh-CN" smtClean="0"/>
          </a:p>
          <a:p>
            <a:pPr lvl="1"/>
            <a:r>
              <a:rPr lang="zh-CN" altLang="en-US" smtClean="0"/>
              <a:t>将</a:t>
            </a:r>
            <a:r>
              <a:rPr lang="en-US" altLang="zh-CN" smtClean="0"/>
              <a:t>list</a:t>
            </a:r>
            <a:r>
              <a:rPr lang="zh-CN" altLang="en-US"/>
              <a:t>首</a:t>
            </a:r>
            <a:r>
              <a:rPr lang="zh-CN" altLang="en-US" smtClean="0"/>
              <a:t>端作为队列尾部</a:t>
            </a:r>
            <a:endParaRPr lang="en-US" altLang="zh-CN" smtClean="0"/>
          </a:p>
          <a:p>
            <a:pPr lvl="1"/>
            <a:r>
              <a:rPr lang="en-US" altLang="zh-CN" smtClean="0"/>
              <a:t>list</a:t>
            </a:r>
            <a:r>
              <a:rPr lang="zh-CN" altLang="en-US" smtClean="0"/>
              <a:t>末端作为队列首端</a:t>
            </a:r>
            <a:endParaRPr lang="en-US" altLang="zh-CN" smtClean="0"/>
          </a:p>
          <a:p>
            <a:pPr lvl="1"/>
            <a:r>
              <a:rPr lang="en-US" altLang="zh-CN" smtClean="0"/>
              <a:t>append</a:t>
            </a:r>
            <a:r>
              <a:rPr lang="zh-CN" altLang="en-US" smtClean="0"/>
              <a:t>操作时间复杂度为</a:t>
            </a:r>
            <a:r>
              <a:rPr lang="en-US" altLang="zh-CN" smtClean="0"/>
              <a:t>O(n)</a:t>
            </a:r>
          </a:p>
          <a:p>
            <a:pPr lvl="1"/>
            <a:r>
              <a:rPr lang="en-US" altLang="zh-CN"/>
              <a:t>s</a:t>
            </a:r>
            <a:r>
              <a:rPr lang="en-US" altLang="zh-CN" smtClean="0"/>
              <a:t>erve</a:t>
            </a:r>
            <a:r>
              <a:rPr lang="zh-CN" altLang="en-US" smtClean="0"/>
              <a:t>操作时间复杂度为</a:t>
            </a:r>
            <a:r>
              <a:rPr lang="en-US" altLang="zh-CN" smtClean="0"/>
              <a:t>O(1)</a:t>
            </a:r>
          </a:p>
          <a:p>
            <a:r>
              <a:rPr lang="zh-CN" altLang="en-US" smtClean="0"/>
              <a:t>首尾倒过来的实现</a:t>
            </a:r>
            <a:endParaRPr lang="zh-CN" altLang="en-US"/>
          </a:p>
        </p:txBody>
      </p:sp>
      <p:sp>
        <p:nvSpPr>
          <p:cNvPr id="6" name="圆角矩形标注 5"/>
          <p:cNvSpPr/>
          <p:nvPr/>
        </p:nvSpPr>
        <p:spPr>
          <a:xfrm>
            <a:off x="5652120" y="1713764"/>
            <a:ext cx="2160240" cy="1008112"/>
          </a:xfrm>
          <a:prstGeom prst="wedgeRoundRectCallout">
            <a:avLst/>
          </a:prstGeom>
        </p:spPr>
        <p:style>
          <a:lnRef idx="1">
            <a:schemeClr val="accent1"/>
          </a:lnRef>
          <a:fillRef idx="3">
            <a:schemeClr val="accent1"/>
          </a:fillRef>
          <a:effectRef idx="2">
            <a:schemeClr val="accent1"/>
          </a:effectRef>
          <a:fontRef idx="minor">
            <a:schemeClr val="lt1"/>
          </a:fontRef>
        </p:style>
        <p:txBody>
          <a:bodyPr lIns="91428" tIns="45714" rIns="91428" bIns="45714" rtlCol="0" anchor="ctr"/>
          <a:lstStyle/>
          <a:p>
            <a:pPr algn="ctr"/>
            <a:r>
              <a:rPr lang="zh-CN" altLang="en-US" smtClean="0"/>
              <a:t>方案不够合理</a:t>
            </a:r>
            <a:endParaRPr lang="zh-CN" altLang="en-US" dirty="0"/>
          </a:p>
        </p:txBody>
      </p:sp>
    </p:spTree>
    <p:extLst>
      <p:ext uri="{BB962C8B-B14F-4D97-AF65-F5344CB8AC3E}">
        <p14:creationId xmlns:p14="http://schemas.microsoft.com/office/powerpoint/2010/main" val="38530011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smtClean="0"/>
              <a:t>物理模型法</a:t>
            </a:r>
            <a:endParaRPr lang="en-US" altLang="zh-CN" smtClean="0"/>
          </a:p>
          <a:p>
            <a:r>
              <a:rPr lang="zh-CN" altLang="en-US" smtClean="0"/>
              <a:t>线性顺序队列</a:t>
            </a:r>
            <a:endParaRPr lang="en-US" altLang="zh-CN" smtClean="0"/>
          </a:p>
          <a:p>
            <a:r>
              <a:rPr lang="zh-CN" altLang="en-US" smtClean="0"/>
              <a:t>循环队列</a:t>
            </a:r>
            <a:endParaRPr lang="zh-CN" altLang="en-US"/>
          </a:p>
        </p:txBody>
      </p:sp>
      <p:sp>
        <p:nvSpPr>
          <p:cNvPr id="3" name="标题 2"/>
          <p:cNvSpPr>
            <a:spLocks noGrp="1"/>
          </p:cNvSpPr>
          <p:nvPr>
            <p:ph type="title"/>
          </p:nvPr>
        </p:nvSpPr>
        <p:spPr/>
        <p:txBody>
          <a:bodyPr>
            <a:normAutofit fontScale="90000"/>
          </a:bodyPr>
          <a:lstStyle/>
          <a:p>
            <a:r>
              <a:rPr lang="zh-CN" altLang="en-US" smtClean="0"/>
              <a:t>队列的顺序实现</a:t>
            </a:r>
            <a:endParaRPr lang="zh-CN" altLang="en-US"/>
          </a:p>
        </p:txBody>
      </p:sp>
    </p:spTree>
    <p:extLst>
      <p:ext uri="{BB962C8B-B14F-4D97-AF65-F5344CB8AC3E}">
        <p14:creationId xmlns:p14="http://schemas.microsoft.com/office/powerpoint/2010/main" val="38311871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smtClean="0"/>
              <a:t>一、物理模型</a:t>
            </a:r>
            <a:r>
              <a:rPr lang="zh-CN" altLang="en-US" dirty="0" smtClean="0"/>
              <a:t>表示法</a:t>
            </a:r>
            <a:endParaRPr lang="zh-CN" altLang="en-US" dirty="0"/>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9412" y="1921396"/>
            <a:ext cx="7643267" cy="22799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圆角矩形标注 5"/>
          <p:cNvSpPr/>
          <p:nvPr/>
        </p:nvSpPr>
        <p:spPr>
          <a:xfrm>
            <a:off x="5868144" y="1354658"/>
            <a:ext cx="2160240" cy="680965"/>
          </a:xfrm>
          <a:prstGeom prst="wedgeRoundRectCallout">
            <a:avLst/>
          </a:prstGeom>
        </p:spPr>
        <p:style>
          <a:lnRef idx="1">
            <a:schemeClr val="accent1"/>
          </a:lnRef>
          <a:fillRef idx="3">
            <a:schemeClr val="accent1"/>
          </a:fillRef>
          <a:effectRef idx="2">
            <a:schemeClr val="accent1"/>
          </a:effectRef>
          <a:fontRef idx="minor">
            <a:schemeClr val="lt1"/>
          </a:fontRef>
        </p:style>
        <p:txBody>
          <a:bodyPr lIns="91428" tIns="45714" rIns="91428" bIns="45714" rtlCol="0" anchor="ctr"/>
          <a:lstStyle/>
          <a:p>
            <a:pPr algn="ctr"/>
            <a:r>
              <a:rPr lang="zh-CN" altLang="en-US" smtClean="0"/>
              <a:t>入队操作</a:t>
            </a:r>
            <a:r>
              <a:rPr lang="en-US" altLang="zh-CN" smtClean="0"/>
              <a:t>O(1)</a:t>
            </a:r>
            <a:endParaRPr lang="zh-CN" altLang="en-US" dirty="0"/>
          </a:p>
        </p:txBody>
      </p:sp>
      <p:sp>
        <p:nvSpPr>
          <p:cNvPr id="7" name="圆角矩形标注 6"/>
          <p:cNvSpPr/>
          <p:nvPr/>
        </p:nvSpPr>
        <p:spPr>
          <a:xfrm>
            <a:off x="1259632" y="1273323"/>
            <a:ext cx="2160240" cy="659859"/>
          </a:xfrm>
          <a:prstGeom prst="wedgeRoundRectCallout">
            <a:avLst/>
          </a:prstGeom>
        </p:spPr>
        <p:style>
          <a:lnRef idx="1">
            <a:schemeClr val="accent1"/>
          </a:lnRef>
          <a:fillRef idx="3">
            <a:schemeClr val="accent1"/>
          </a:fillRef>
          <a:effectRef idx="2">
            <a:schemeClr val="accent1"/>
          </a:effectRef>
          <a:fontRef idx="minor">
            <a:schemeClr val="lt1"/>
          </a:fontRef>
        </p:style>
        <p:txBody>
          <a:bodyPr lIns="91428" tIns="45714" rIns="91428" bIns="45714" rtlCol="0" anchor="ctr"/>
          <a:lstStyle/>
          <a:p>
            <a:pPr algn="ctr"/>
            <a:r>
              <a:rPr lang="zh-CN" altLang="en-US"/>
              <a:t>出</a:t>
            </a:r>
            <a:r>
              <a:rPr lang="zh-CN" altLang="en-US" smtClean="0"/>
              <a:t>队操作</a:t>
            </a:r>
            <a:r>
              <a:rPr lang="en-US" altLang="zh-CN" smtClean="0"/>
              <a:t>O(n)</a:t>
            </a:r>
            <a:endParaRPr lang="zh-CN" altLang="en-US" dirty="0"/>
          </a:p>
        </p:txBody>
      </p:sp>
    </p:spTree>
    <p:extLst>
      <p:ext uri="{BB962C8B-B14F-4D97-AF65-F5344CB8AC3E}">
        <p14:creationId xmlns:p14="http://schemas.microsoft.com/office/powerpoint/2010/main" val="10913416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smtClean="0"/>
              <a:t>物理模型表示法</a:t>
            </a:r>
            <a:endParaRPr lang="zh-CN" alt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110142"/>
            <a:ext cx="3619500" cy="3429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0348" y="1136271"/>
            <a:ext cx="3476625" cy="2952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391823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smtClean="0"/>
              <a:t>使用</a:t>
            </a:r>
            <a:r>
              <a:rPr lang="zh-CN" altLang="en-US"/>
              <a:t>初始容量为</a:t>
            </a:r>
            <a:r>
              <a:rPr lang="en-US" altLang="zh-CN"/>
              <a:t>capacity</a:t>
            </a:r>
            <a:r>
              <a:rPr lang="zh-CN" altLang="en-US"/>
              <a:t>的</a:t>
            </a:r>
            <a:r>
              <a:rPr lang="en-US" altLang="zh-CN"/>
              <a:t>Python</a:t>
            </a:r>
            <a:r>
              <a:rPr lang="zh-CN" altLang="en-US"/>
              <a:t>列表</a:t>
            </a:r>
            <a:r>
              <a:rPr lang="en-US" altLang="zh-CN"/>
              <a:t>entry</a:t>
            </a:r>
            <a:r>
              <a:rPr lang="zh-CN" altLang="en-US"/>
              <a:t>依次存储从队首</a:t>
            </a:r>
            <a:r>
              <a:rPr lang="zh-CN" altLang="en-US" smtClean="0"/>
              <a:t>到队</a:t>
            </a:r>
            <a:r>
              <a:rPr lang="zh-CN" altLang="en-US"/>
              <a:t>尾的所有</a:t>
            </a:r>
            <a:r>
              <a:rPr lang="zh-CN" altLang="en-US" smtClean="0"/>
              <a:t>元素；</a:t>
            </a:r>
            <a:endParaRPr lang="en-US" altLang="zh-CN"/>
          </a:p>
          <a:p>
            <a:r>
              <a:rPr lang="zh-CN" altLang="en-US" smtClean="0"/>
              <a:t>设整型</a:t>
            </a:r>
            <a:r>
              <a:rPr lang="zh-CN" altLang="en-US"/>
              <a:t>下标</a:t>
            </a:r>
            <a:r>
              <a:rPr lang="en-US" altLang="zh-CN"/>
              <a:t>front</a:t>
            </a:r>
            <a:r>
              <a:rPr lang="zh-CN" altLang="en-US"/>
              <a:t>和</a:t>
            </a:r>
            <a:r>
              <a:rPr lang="en-US" altLang="zh-CN"/>
              <a:t>rear</a:t>
            </a:r>
            <a:r>
              <a:rPr lang="zh-CN" altLang="en-US"/>
              <a:t>分别指示队列的队首位置和队尾</a:t>
            </a:r>
            <a:r>
              <a:rPr lang="zh-CN" altLang="en-US" smtClean="0"/>
              <a:t>位置；</a:t>
            </a:r>
            <a:endParaRPr lang="zh-CN" altLang="en-US"/>
          </a:p>
        </p:txBody>
      </p:sp>
      <p:sp>
        <p:nvSpPr>
          <p:cNvPr id="3" name="标题 2"/>
          <p:cNvSpPr>
            <a:spLocks noGrp="1"/>
          </p:cNvSpPr>
          <p:nvPr>
            <p:ph type="title"/>
          </p:nvPr>
        </p:nvSpPr>
        <p:spPr/>
        <p:txBody>
          <a:bodyPr>
            <a:normAutofit fontScale="90000"/>
          </a:bodyPr>
          <a:lstStyle/>
          <a:p>
            <a:r>
              <a:rPr lang="zh-CN" altLang="en-US" smtClean="0"/>
              <a:t>二、线性</a:t>
            </a:r>
            <a:r>
              <a:rPr lang="zh-CN" altLang="en-US"/>
              <a:t>顺序队列</a:t>
            </a:r>
            <a:endParaRPr lang="zh-CN" altLang="en-US" dirty="0"/>
          </a:p>
        </p:txBody>
      </p:sp>
      <p:pic>
        <p:nvPicPr>
          <p:cNvPr id="5" name="图片 4"/>
          <p:cNvPicPr>
            <a:picLocks noChangeAspect="1"/>
          </p:cNvPicPr>
          <p:nvPr/>
        </p:nvPicPr>
        <p:blipFill>
          <a:blip r:embed="rId2"/>
          <a:stretch>
            <a:fillRect/>
          </a:stretch>
        </p:blipFill>
        <p:spPr>
          <a:xfrm>
            <a:off x="1259632" y="2929508"/>
            <a:ext cx="6514303" cy="1432863"/>
          </a:xfrm>
          <a:prstGeom prst="rect">
            <a:avLst/>
          </a:prstGeom>
        </p:spPr>
      </p:pic>
    </p:spTree>
    <p:extLst>
      <p:ext uri="{BB962C8B-B14F-4D97-AF65-F5344CB8AC3E}">
        <p14:creationId xmlns:p14="http://schemas.microsoft.com/office/powerpoint/2010/main" val="31954782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dirty="0" smtClean="0"/>
              <a:t>主要学习内容</a:t>
            </a:r>
            <a:endParaRPr lang="zh-CN" altLang="en-US" dirty="0"/>
          </a:p>
        </p:txBody>
      </p:sp>
      <p:sp>
        <p:nvSpPr>
          <p:cNvPr id="6" name="圆角矩形 5"/>
          <p:cNvSpPr/>
          <p:nvPr/>
        </p:nvSpPr>
        <p:spPr>
          <a:xfrm>
            <a:off x="1513600" y="1455945"/>
            <a:ext cx="654003" cy="540060"/>
          </a:xfrm>
          <a:prstGeom prst="round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lIns="91428" tIns="45714" rIns="91428" bIns="45714" rtlCol="0" anchor="ctr"/>
          <a:lstStyle/>
          <a:p>
            <a:pPr algn="ctr"/>
            <a:r>
              <a:rPr lang="en-US" altLang="zh-CN" sz="2800" b="1" dirty="0">
                <a:solidFill>
                  <a:prstClr val="black"/>
                </a:solidFill>
              </a:rPr>
              <a:t>1</a:t>
            </a:r>
            <a:endParaRPr lang="zh-CN" altLang="en-US" sz="2800" b="1" dirty="0">
              <a:solidFill>
                <a:prstClr val="black"/>
              </a:solidFill>
            </a:endParaRPr>
          </a:p>
        </p:txBody>
      </p:sp>
      <p:sp>
        <p:nvSpPr>
          <p:cNvPr id="12" name="圆角矩形 11"/>
          <p:cNvSpPr/>
          <p:nvPr/>
        </p:nvSpPr>
        <p:spPr>
          <a:xfrm>
            <a:off x="2255312" y="1449546"/>
            <a:ext cx="5350745" cy="546459"/>
          </a:xfrm>
          <a:prstGeom prst="roundRect">
            <a:avLst/>
          </a:prstGeom>
          <a:gradFill>
            <a:gsLst>
              <a:gs pos="0">
                <a:schemeClr val="accent5">
                  <a:tint val="100000"/>
                  <a:shade val="100000"/>
                  <a:satMod val="130000"/>
                </a:schemeClr>
              </a:gs>
              <a:gs pos="100000">
                <a:schemeClr val="accent5">
                  <a:tint val="50000"/>
                  <a:shade val="100000"/>
                  <a:satMod val="350000"/>
                </a:schemeClr>
              </a:gs>
            </a:gsLst>
            <a:lin ang="16200000" scaled="0"/>
          </a:gra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lIns="91428" tIns="45714" rIns="91428" bIns="45714" rtlCol="0" anchor="ctr"/>
          <a:lstStyle/>
          <a:p>
            <a:pPr algn="just"/>
            <a:r>
              <a:rPr lang="zh-CN" altLang="en-US" sz="2800" b="1" dirty="0" smtClean="0">
                <a:solidFill>
                  <a:srgbClr val="000000"/>
                </a:solidFill>
              </a:rPr>
              <a:t>队列的概念和性质</a:t>
            </a:r>
            <a:endParaRPr lang="zh-CN" altLang="en-US" sz="2800" b="1" dirty="0">
              <a:solidFill>
                <a:srgbClr val="000000"/>
              </a:solidFill>
            </a:endParaRPr>
          </a:p>
        </p:txBody>
      </p:sp>
      <p:sp>
        <p:nvSpPr>
          <p:cNvPr id="15" name="圆角矩形 14"/>
          <p:cNvSpPr/>
          <p:nvPr/>
        </p:nvSpPr>
        <p:spPr>
          <a:xfrm>
            <a:off x="2255313" y="2235701"/>
            <a:ext cx="5350745" cy="546459"/>
          </a:xfrm>
          <a:prstGeom prst="roundRect">
            <a:avLst/>
          </a:prstGeom>
          <a:gradFill>
            <a:gsLst>
              <a:gs pos="0">
                <a:schemeClr val="accent5">
                  <a:tint val="100000"/>
                  <a:shade val="100000"/>
                  <a:satMod val="130000"/>
                </a:schemeClr>
              </a:gs>
              <a:gs pos="100000">
                <a:schemeClr val="accent5">
                  <a:tint val="50000"/>
                  <a:shade val="100000"/>
                  <a:satMod val="350000"/>
                </a:schemeClr>
              </a:gs>
            </a:gsLst>
            <a:lin ang="16200000" scaled="0"/>
          </a:gra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lIns="91428" tIns="45714" rIns="91428" bIns="45714" rtlCol="0" anchor="ctr"/>
          <a:lstStyle/>
          <a:p>
            <a:pPr algn="just"/>
            <a:r>
              <a:rPr lang="zh-CN" altLang="en-US" sz="2800" b="1" dirty="0">
                <a:solidFill>
                  <a:prstClr val="black"/>
                </a:solidFill>
              </a:rPr>
              <a:t>队列的顺序实现</a:t>
            </a:r>
          </a:p>
        </p:txBody>
      </p:sp>
      <p:sp>
        <p:nvSpPr>
          <p:cNvPr id="17" name="圆角矩形 16"/>
          <p:cNvSpPr/>
          <p:nvPr/>
        </p:nvSpPr>
        <p:spPr>
          <a:xfrm>
            <a:off x="1510936" y="2235699"/>
            <a:ext cx="654003" cy="540337"/>
          </a:xfrm>
          <a:prstGeom prst="round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lIns="91428" tIns="45714" rIns="91428" bIns="45714" rtlCol="0" anchor="ctr"/>
          <a:lstStyle/>
          <a:p>
            <a:pPr algn="ctr"/>
            <a:r>
              <a:rPr lang="en-US" altLang="zh-CN" sz="2800" b="1" dirty="0">
                <a:solidFill>
                  <a:prstClr val="black"/>
                </a:solidFill>
              </a:rPr>
              <a:t>2</a:t>
            </a:r>
            <a:endParaRPr lang="zh-CN" altLang="en-US" sz="2800" b="1" dirty="0">
              <a:solidFill>
                <a:prstClr val="black"/>
              </a:solidFill>
            </a:endParaRPr>
          </a:p>
        </p:txBody>
      </p:sp>
      <p:sp>
        <p:nvSpPr>
          <p:cNvPr id="20" name="圆角矩形 19"/>
          <p:cNvSpPr/>
          <p:nvPr/>
        </p:nvSpPr>
        <p:spPr>
          <a:xfrm>
            <a:off x="1510936" y="3026494"/>
            <a:ext cx="654003" cy="540337"/>
          </a:xfrm>
          <a:prstGeom prst="round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lIns="91428" tIns="45714" rIns="91428" bIns="45714" rtlCol="0" anchor="ctr"/>
          <a:lstStyle/>
          <a:p>
            <a:pPr algn="ctr"/>
            <a:r>
              <a:rPr lang="en-US" altLang="zh-CN" sz="2800" b="1" dirty="0">
                <a:solidFill>
                  <a:prstClr val="black"/>
                </a:solidFill>
              </a:rPr>
              <a:t>3</a:t>
            </a:r>
            <a:endParaRPr lang="zh-CN" altLang="en-US" sz="2800" b="1" dirty="0">
              <a:solidFill>
                <a:prstClr val="black"/>
              </a:solidFill>
            </a:endParaRPr>
          </a:p>
        </p:txBody>
      </p:sp>
      <p:sp>
        <p:nvSpPr>
          <p:cNvPr id="21" name="圆角矩形 20"/>
          <p:cNvSpPr/>
          <p:nvPr/>
        </p:nvSpPr>
        <p:spPr>
          <a:xfrm>
            <a:off x="2255313" y="3026770"/>
            <a:ext cx="5350745" cy="540060"/>
          </a:xfrm>
          <a:prstGeom prst="roundRect">
            <a:avLst/>
          </a:prstGeom>
          <a:gradFill>
            <a:gsLst>
              <a:gs pos="0">
                <a:schemeClr val="accent5">
                  <a:tint val="100000"/>
                  <a:shade val="100000"/>
                  <a:satMod val="130000"/>
                </a:schemeClr>
              </a:gs>
              <a:gs pos="100000">
                <a:schemeClr val="accent5">
                  <a:tint val="50000"/>
                  <a:shade val="100000"/>
                  <a:satMod val="350000"/>
                </a:schemeClr>
              </a:gs>
            </a:gsLst>
            <a:lin ang="16200000" scaled="0"/>
          </a:gra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lIns="91428" tIns="45714" rIns="91428" bIns="45714" rtlCol="0" anchor="ctr"/>
          <a:lstStyle/>
          <a:p>
            <a:pPr algn="just"/>
            <a:r>
              <a:rPr lang="zh-CN" altLang="en-US" sz="2800" b="1" dirty="0">
                <a:solidFill>
                  <a:prstClr val="black"/>
                </a:solidFill>
              </a:rPr>
              <a:t>队列的链式实现</a:t>
            </a:r>
          </a:p>
        </p:txBody>
      </p:sp>
      <p:sp>
        <p:nvSpPr>
          <p:cNvPr id="24" name="圆角矩形 23"/>
          <p:cNvSpPr/>
          <p:nvPr/>
        </p:nvSpPr>
        <p:spPr>
          <a:xfrm>
            <a:off x="1535227" y="3871419"/>
            <a:ext cx="654003" cy="540337"/>
          </a:xfrm>
          <a:prstGeom prst="round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lIns="91428" tIns="45714" rIns="91428" bIns="45714" rtlCol="0" anchor="ctr"/>
          <a:lstStyle/>
          <a:p>
            <a:pPr algn="ctr"/>
            <a:r>
              <a:rPr lang="en-US" altLang="zh-CN" sz="2800" b="1" dirty="0">
                <a:solidFill>
                  <a:prstClr val="black"/>
                </a:solidFill>
              </a:rPr>
              <a:t>4</a:t>
            </a:r>
            <a:endParaRPr lang="zh-CN" altLang="en-US" sz="2800" b="1" dirty="0">
              <a:solidFill>
                <a:prstClr val="black"/>
              </a:solidFill>
            </a:endParaRPr>
          </a:p>
        </p:txBody>
      </p:sp>
      <p:sp>
        <p:nvSpPr>
          <p:cNvPr id="25" name="圆角矩形 24"/>
          <p:cNvSpPr/>
          <p:nvPr/>
        </p:nvSpPr>
        <p:spPr>
          <a:xfrm>
            <a:off x="2279604" y="3871695"/>
            <a:ext cx="5350745" cy="540060"/>
          </a:xfrm>
          <a:prstGeom prst="roundRect">
            <a:avLst/>
          </a:prstGeom>
          <a:gradFill>
            <a:gsLst>
              <a:gs pos="0">
                <a:schemeClr val="accent5">
                  <a:tint val="100000"/>
                  <a:shade val="100000"/>
                  <a:satMod val="130000"/>
                </a:schemeClr>
              </a:gs>
              <a:gs pos="100000">
                <a:schemeClr val="accent5">
                  <a:tint val="50000"/>
                  <a:shade val="100000"/>
                  <a:satMod val="350000"/>
                </a:schemeClr>
              </a:gs>
            </a:gsLst>
            <a:lin ang="16200000" scaled="0"/>
          </a:gra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lIns="91428" tIns="45714" rIns="91428" bIns="45714" rtlCol="0" anchor="ctr"/>
          <a:lstStyle/>
          <a:p>
            <a:pPr algn="just"/>
            <a:r>
              <a:rPr lang="zh-CN" altLang="en-US" sz="2800" b="1" dirty="0">
                <a:solidFill>
                  <a:prstClr val="black"/>
                </a:solidFill>
              </a:rPr>
              <a:t>队列的应用</a:t>
            </a:r>
          </a:p>
        </p:txBody>
      </p:sp>
    </p:spTree>
    <p:extLst>
      <p:ext uri="{BB962C8B-B14F-4D97-AF65-F5344CB8AC3E}">
        <p14:creationId xmlns:p14="http://schemas.microsoft.com/office/powerpoint/2010/main" val="1583465111"/>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P spid="15" grpId="0" animBg="1"/>
      <p:bldP spid="17" grpId="0" animBg="1"/>
      <p:bldP spid="20" grpId="0" animBg="1"/>
      <p:bldP spid="21" grpId="0" animBg="1"/>
      <p:bldP spid="24" grpId="0" animBg="1"/>
      <p:bldP spid="2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79512" y="2779432"/>
            <a:ext cx="4081664" cy="1080120"/>
          </a:xfrm>
          <a:prstGeom prst="rect">
            <a:avLst/>
          </a:prstGeom>
        </p:spPr>
      </p:pic>
      <p:pic>
        <p:nvPicPr>
          <p:cNvPr id="5" name="图片 4"/>
          <p:cNvPicPr>
            <a:picLocks noChangeAspect="1"/>
          </p:cNvPicPr>
          <p:nvPr/>
        </p:nvPicPr>
        <p:blipFill>
          <a:blip r:embed="rId3"/>
          <a:stretch>
            <a:fillRect/>
          </a:stretch>
        </p:blipFill>
        <p:spPr>
          <a:xfrm>
            <a:off x="4788024" y="2762272"/>
            <a:ext cx="4140518" cy="1097280"/>
          </a:xfrm>
          <a:prstGeom prst="rect">
            <a:avLst/>
          </a:prstGeom>
        </p:spPr>
      </p:pic>
      <p:sp>
        <p:nvSpPr>
          <p:cNvPr id="6" name="矩形 5"/>
          <p:cNvSpPr/>
          <p:nvPr/>
        </p:nvSpPr>
        <p:spPr>
          <a:xfrm>
            <a:off x="1187624" y="3972201"/>
            <a:ext cx="2137124" cy="369332"/>
          </a:xfrm>
          <a:prstGeom prst="rect">
            <a:avLst/>
          </a:prstGeom>
        </p:spPr>
        <p:txBody>
          <a:bodyPr wrap="none">
            <a:spAutoFit/>
          </a:bodyPr>
          <a:lstStyle/>
          <a:p>
            <a:r>
              <a:rPr lang="zh-CN" altLang="zh-CN" smtClean="0"/>
              <a:t>入队元素</a:t>
            </a:r>
            <a:r>
              <a:rPr lang="en-US" altLang="zh-CN" smtClean="0"/>
              <a:t>a</a:t>
            </a:r>
            <a:r>
              <a:rPr lang="en-US" altLang="zh-CN" baseline="-25000" smtClean="0"/>
              <a:t>0</a:t>
            </a:r>
            <a:r>
              <a:rPr lang="zh-CN" altLang="zh-CN" smtClean="0"/>
              <a:t>、</a:t>
            </a:r>
            <a:r>
              <a:rPr lang="en-US" altLang="zh-CN" smtClean="0"/>
              <a:t>a</a:t>
            </a:r>
            <a:r>
              <a:rPr lang="en-US" altLang="zh-CN" baseline="-25000" smtClean="0"/>
              <a:t>1</a:t>
            </a:r>
            <a:r>
              <a:rPr lang="zh-CN" altLang="zh-CN" smtClean="0"/>
              <a:t>、</a:t>
            </a:r>
            <a:r>
              <a:rPr lang="en-US" altLang="zh-CN" smtClean="0"/>
              <a:t>a</a:t>
            </a:r>
            <a:r>
              <a:rPr lang="en-US" altLang="zh-CN" baseline="-25000" smtClean="0"/>
              <a:t>2</a:t>
            </a:r>
            <a:endParaRPr lang="zh-CN" altLang="zh-CN"/>
          </a:p>
        </p:txBody>
      </p:sp>
      <p:sp>
        <p:nvSpPr>
          <p:cNvPr id="7" name="矩形 6"/>
          <p:cNvSpPr/>
          <p:nvPr/>
        </p:nvSpPr>
        <p:spPr>
          <a:xfrm>
            <a:off x="6372200" y="4067796"/>
            <a:ext cx="1255472" cy="369332"/>
          </a:xfrm>
          <a:prstGeom prst="rect">
            <a:avLst/>
          </a:prstGeom>
        </p:spPr>
        <p:txBody>
          <a:bodyPr wrap="none">
            <a:spAutoFit/>
          </a:bodyPr>
          <a:lstStyle/>
          <a:p>
            <a:r>
              <a:rPr lang="zh-CN" altLang="zh-CN" smtClean="0"/>
              <a:t>出</a:t>
            </a:r>
            <a:r>
              <a:rPr lang="zh-CN" altLang="zh-CN"/>
              <a:t>队</a:t>
            </a:r>
            <a:r>
              <a:rPr lang="en-US" altLang="zh-CN"/>
              <a:t>a</a:t>
            </a:r>
            <a:r>
              <a:rPr lang="en-US" altLang="zh-CN" baseline="-25000"/>
              <a:t>0</a:t>
            </a:r>
            <a:r>
              <a:rPr lang="zh-CN" altLang="zh-CN"/>
              <a:t>、</a:t>
            </a:r>
            <a:r>
              <a:rPr lang="en-US" altLang="zh-CN"/>
              <a:t>a</a:t>
            </a:r>
            <a:r>
              <a:rPr lang="en-US" altLang="zh-CN" baseline="-25000"/>
              <a:t>1</a:t>
            </a:r>
            <a:endParaRPr lang="zh-CN" altLang="zh-CN"/>
          </a:p>
        </p:txBody>
      </p:sp>
      <p:pic>
        <p:nvPicPr>
          <p:cNvPr id="8" name="图片 7"/>
          <p:cNvPicPr>
            <a:picLocks noChangeAspect="1"/>
          </p:cNvPicPr>
          <p:nvPr/>
        </p:nvPicPr>
        <p:blipFill>
          <a:blip r:embed="rId4"/>
          <a:stretch>
            <a:fillRect/>
          </a:stretch>
        </p:blipFill>
        <p:spPr>
          <a:xfrm>
            <a:off x="557137" y="913284"/>
            <a:ext cx="4946333" cy="1088708"/>
          </a:xfrm>
          <a:prstGeom prst="rect">
            <a:avLst/>
          </a:prstGeom>
        </p:spPr>
      </p:pic>
      <p:sp>
        <p:nvSpPr>
          <p:cNvPr id="9" name="标题 2"/>
          <p:cNvSpPr>
            <a:spLocks noGrp="1"/>
          </p:cNvSpPr>
          <p:nvPr>
            <p:ph type="title"/>
          </p:nvPr>
        </p:nvSpPr>
        <p:spPr/>
        <p:txBody>
          <a:bodyPr>
            <a:normAutofit fontScale="90000"/>
          </a:bodyPr>
          <a:lstStyle/>
          <a:p>
            <a:r>
              <a:rPr lang="zh-CN" altLang="en-US"/>
              <a:t>线性顺序队列</a:t>
            </a:r>
            <a:endParaRPr lang="zh-CN" altLang="en-US" dirty="0"/>
          </a:p>
        </p:txBody>
      </p:sp>
    </p:spTree>
    <p:extLst>
      <p:ext uri="{BB962C8B-B14F-4D97-AF65-F5344CB8AC3E}">
        <p14:creationId xmlns:p14="http://schemas.microsoft.com/office/powerpoint/2010/main" val="20699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endParaRPr lang="zh-CN" altLang="en-US"/>
          </a:p>
        </p:txBody>
      </p:sp>
      <p:sp>
        <p:nvSpPr>
          <p:cNvPr id="3" name="标题 2"/>
          <p:cNvSpPr>
            <a:spLocks noGrp="1"/>
          </p:cNvSpPr>
          <p:nvPr>
            <p:ph type="title"/>
          </p:nvPr>
        </p:nvSpPr>
        <p:spPr/>
        <p:txBody>
          <a:bodyPr>
            <a:normAutofit fontScale="90000"/>
          </a:bodyPr>
          <a:lstStyle/>
          <a:p>
            <a:r>
              <a:rPr lang="zh-CN" altLang="en-US" smtClean="0"/>
              <a:t>线性顺序队列实现</a:t>
            </a:r>
            <a:endParaRPr lang="zh-CN" altLang="en-US"/>
          </a:p>
        </p:txBody>
      </p:sp>
      <p:pic>
        <p:nvPicPr>
          <p:cNvPr id="4" name="图片 3"/>
          <p:cNvPicPr>
            <a:picLocks noChangeAspect="1"/>
          </p:cNvPicPr>
          <p:nvPr/>
        </p:nvPicPr>
        <p:blipFill>
          <a:blip r:embed="rId2"/>
          <a:stretch>
            <a:fillRect/>
          </a:stretch>
        </p:blipFill>
        <p:spPr>
          <a:xfrm>
            <a:off x="293933" y="988468"/>
            <a:ext cx="5083216" cy="4337571"/>
          </a:xfrm>
          <a:prstGeom prst="rect">
            <a:avLst/>
          </a:prstGeom>
        </p:spPr>
      </p:pic>
      <p:pic>
        <p:nvPicPr>
          <p:cNvPr id="5" name="图片 4"/>
          <p:cNvPicPr>
            <a:picLocks noChangeAspect="1"/>
          </p:cNvPicPr>
          <p:nvPr/>
        </p:nvPicPr>
        <p:blipFill>
          <a:blip r:embed="rId3"/>
          <a:stretch>
            <a:fillRect/>
          </a:stretch>
        </p:blipFill>
        <p:spPr>
          <a:xfrm>
            <a:off x="4987514" y="2186739"/>
            <a:ext cx="3749713" cy="2991619"/>
          </a:xfrm>
          <a:prstGeom prst="rect">
            <a:avLst/>
          </a:prstGeom>
        </p:spPr>
      </p:pic>
      <p:sp>
        <p:nvSpPr>
          <p:cNvPr id="8" name="圆角矩形标注 7"/>
          <p:cNvSpPr/>
          <p:nvPr/>
        </p:nvSpPr>
        <p:spPr>
          <a:xfrm>
            <a:off x="3217612" y="2156352"/>
            <a:ext cx="1426396" cy="680965"/>
          </a:xfrm>
          <a:prstGeom prst="wedgeRoundRectCallout">
            <a:avLst/>
          </a:prstGeom>
        </p:spPr>
        <p:style>
          <a:lnRef idx="1">
            <a:schemeClr val="accent1"/>
          </a:lnRef>
          <a:fillRef idx="3">
            <a:schemeClr val="accent1"/>
          </a:fillRef>
          <a:effectRef idx="2">
            <a:schemeClr val="accent1"/>
          </a:effectRef>
          <a:fontRef idx="minor">
            <a:schemeClr val="lt1"/>
          </a:fontRef>
        </p:style>
        <p:txBody>
          <a:bodyPr lIns="91428" tIns="45714" rIns="91428" bIns="45714" rtlCol="0" anchor="ctr"/>
          <a:lstStyle/>
          <a:p>
            <a:pPr algn="ctr"/>
            <a:r>
              <a:rPr lang="zh-CN" altLang="en-US" smtClean="0"/>
              <a:t>队空条件</a:t>
            </a:r>
            <a:endParaRPr lang="zh-CN" altLang="en-US" dirty="0"/>
          </a:p>
        </p:txBody>
      </p:sp>
      <p:sp>
        <p:nvSpPr>
          <p:cNvPr id="9" name="圆角矩形标注 8"/>
          <p:cNvSpPr/>
          <p:nvPr/>
        </p:nvSpPr>
        <p:spPr>
          <a:xfrm>
            <a:off x="3635896" y="3321882"/>
            <a:ext cx="1440160" cy="721331"/>
          </a:xfrm>
          <a:prstGeom prst="wedgeRoundRectCallout">
            <a:avLst>
              <a:gd name="adj1" fmla="val -48872"/>
              <a:gd name="adj2" fmla="val 79631"/>
              <a:gd name="adj3" fmla="val 16667"/>
            </a:avLst>
          </a:prstGeom>
        </p:spPr>
        <p:style>
          <a:lnRef idx="1">
            <a:schemeClr val="accent1"/>
          </a:lnRef>
          <a:fillRef idx="3">
            <a:schemeClr val="accent1"/>
          </a:fillRef>
          <a:effectRef idx="2">
            <a:schemeClr val="accent1"/>
          </a:effectRef>
          <a:fontRef idx="minor">
            <a:schemeClr val="lt1"/>
          </a:fontRef>
        </p:style>
        <p:txBody>
          <a:bodyPr lIns="91428" tIns="45714" rIns="91428" bIns="45714" rtlCol="0" anchor="ctr"/>
          <a:lstStyle/>
          <a:p>
            <a:pPr algn="ctr"/>
            <a:r>
              <a:rPr lang="zh-CN" altLang="en-US" smtClean="0"/>
              <a:t>队满条件？</a:t>
            </a:r>
            <a:endParaRPr lang="zh-CN" altLang="en-US" dirty="0"/>
          </a:p>
        </p:txBody>
      </p:sp>
    </p:spTree>
    <p:extLst>
      <p:ext uri="{BB962C8B-B14F-4D97-AF65-F5344CB8AC3E}">
        <p14:creationId xmlns:p14="http://schemas.microsoft.com/office/powerpoint/2010/main" val="9946940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stretch>
            <a:fillRect/>
          </a:stretch>
        </p:blipFill>
        <p:spPr>
          <a:xfrm>
            <a:off x="4860032" y="913284"/>
            <a:ext cx="4174808" cy="1054418"/>
          </a:xfrm>
          <a:prstGeom prst="rect">
            <a:avLst/>
          </a:prstGeom>
        </p:spPr>
      </p:pic>
      <p:sp>
        <p:nvSpPr>
          <p:cNvPr id="10" name="矩形 9"/>
          <p:cNvSpPr/>
          <p:nvPr/>
        </p:nvSpPr>
        <p:spPr>
          <a:xfrm>
            <a:off x="5436096" y="2024762"/>
            <a:ext cx="1675459" cy="369332"/>
          </a:xfrm>
          <a:prstGeom prst="rect">
            <a:avLst/>
          </a:prstGeom>
        </p:spPr>
        <p:txBody>
          <a:bodyPr wrap="none">
            <a:spAutoFit/>
          </a:bodyPr>
          <a:lstStyle/>
          <a:p>
            <a:r>
              <a:rPr lang="zh-CN" altLang="zh-CN" smtClean="0"/>
              <a:t>入队</a:t>
            </a:r>
            <a:r>
              <a:rPr lang="en-US" altLang="zh-CN" smtClean="0"/>
              <a:t>a</a:t>
            </a:r>
            <a:r>
              <a:rPr lang="en-US" altLang="zh-CN" baseline="-25000" smtClean="0"/>
              <a:t>3</a:t>
            </a:r>
            <a:r>
              <a:rPr lang="zh-CN" altLang="zh-CN" smtClean="0"/>
              <a:t>、</a:t>
            </a:r>
            <a:r>
              <a:rPr lang="en-US" altLang="zh-CN" smtClean="0"/>
              <a:t>a</a:t>
            </a:r>
            <a:r>
              <a:rPr lang="en-US" altLang="zh-CN" baseline="-25000" smtClean="0"/>
              <a:t>4</a:t>
            </a:r>
            <a:r>
              <a:rPr lang="zh-CN" altLang="zh-CN" smtClean="0"/>
              <a:t>、</a:t>
            </a:r>
            <a:r>
              <a:rPr lang="en-US" altLang="zh-CN" smtClean="0"/>
              <a:t>a</a:t>
            </a:r>
            <a:r>
              <a:rPr lang="en-US" altLang="zh-CN" baseline="-25000" smtClean="0"/>
              <a:t>5</a:t>
            </a:r>
            <a:endParaRPr lang="zh-CN" altLang="zh-CN"/>
          </a:p>
        </p:txBody>
      </p:sp>
      <p:sp>
        <p:nvSpPr>
          <p:cNvPr id="12" name="文本占位符 11"/>
          <p:cNvSpPr>
            <a:spLocks noGrp="1"/>
          </p:cNvSpPr>
          <p:nvPr>
            <p:ph type="body" sz="quarter" idx="10"/>
          </p:nvPr>
        </p:nvSpPr>
        <p:spPr>
          <a:xfrm>
            <a:off x="653240" y="2546023"/>
            <a:ext cx="8053659" cy="2903765"/>
          </a:xfrm>
        </p:spPr>
        <p:txBody>
          <a:bodyPr>
            <a:normAutofit/>
          </a:bodyPr>
          <a:lstStyle/>
          <a:p>
            <a:r>
              <a:rPr lang="zh-CN" altLang="zh-CN" smtClean="0"/>
              <a:t>队</a:t>
            </a:r>
            <a:r>
              <a:rPr lang="zh-CN" altLang="zh-CN"/>
              <a:t>尾指示</a:t>
            </a:r>
            <a:r>
              <a:rPr lang="en-US" altLang="zh-CN"/>
              <a:t>rear</a:t>
            </a:r>
            <a:r>
              <a:rPr lang="zh-CN" altLang="zh-CN"/>
              <a:t>已到达数组尾部，无法再入队新的元素，是一种满的状态，如果需再入队，则会发生上溢出</a:t>
            </a:r>
            <a:r>
              <a:rPr lang="zh-CN" altLang="zh-CN" smtClean="0"/>
              <a:t>。</a:t>
            </a:r>
            <a:endParaRPr lang="en-US" altLang="zh-CN" smtClean="0"/>
          </a:p>
          <a:p>
            <a:r>
              <a:rPr lang="zh-CN" altLang="en-US"/>
              <a:t>表</a:t>
            </a:r>
            <a:r>
              <a:rPr lang="zh-CN" altLang="zh-CN" smtClean="0"/>
              <a:t>的</a:t>
            </a:r>
            <a:r>
              <a:rPr lang="zh-CN" altLang="zh-CN"/>
              <a:t>前端还有空余位置（即</a:t>
            </a:r>
            <a:r>
              <a:rPr lang="en-US" altLang="zh-CN"/>
              <a:t>front</a:t>
            </a:r>
            <a:r>
              <a:rPr lang="zh-CN" altLang="zh-CN"/>
              <a:t>大于</a:t>
            </a:r>
            <a:r>
              <a:rPr lang="en-US" altLang="zh-CN"/>
              <a:t>0</a:t>
            </a:r>
            <a:r>
              <a:rPr lang="zh-CN" altLang="zh-CN"/>
              <a:t>），</a:t>
            </a:r>
            <a:r>
              <a:rPr lang="zh-CN" altLang="zh-CN" smtClean="0"/>
              <a:t>整个</a:t>
            </a:r>
            <a:r>
              <a:rPr lang="zh-CN" altLang="en-US" smtClean="0"/>
              <a:t>表</a:t>
            </a:r>
            <a:r>
              <a:rPr lang="zh-CN" altLang="zh-CN" smtClean="0"/>
              <a:t>并没有</a:t>
            </a:r>
            <a:r>
              <a:rPr lang="zh-CN" altLang="zh-CN"/>
              <a:t>占满，但队尾指示器</a:t>
            </a:r>
            <a:r>
              <a:rPr lang="en-US" altLang="zh-CN"/>
              <a:t>rear</a:t>
            </a:r>
            <a:r>
              <a:rPr lang="zh-CN" altLang="zh-CN"/>
              <a:t>已</a:t>
            </a:r>
            <a:r>
              <a:rPr lang="zh-CN" altLang="zh-CN" smtClean="0"/>
              <a:t>到达</a:t>
            </a:r>
            <a:r>
              <a:rPr lang="zh-CN" altLang="en-US" smtClean="0"/>
              <a:t>表的</a:t>
            </a:r>
            <a:r>
              <a:rPr lang="zh-CN" altLang="zh-CN" smtClean="0"/>
              <a:t>末端</a:t>
            </a:r>
            <a:r>
              <a:rPr lang="zh-CN" altLang="zh-CN"/>
              <a:t>而无法在当前空间入队新的元素，这种现象被称为</a:t>
            </a:r>
            <a:r>
              <a:rPr lang="zh-CN" altLang="zh-CN">
                <a:solidFill>
                  <a:srgbClr val="FF0000"/>
                </a:solidFill>
              </a:rPr>
              <a:t>虚溢出</a:t>
            </a:r>
            <a:r>
              <a:rPr lang="zh-CN" altLang="zh-CN"/>
              <a:t>或</a:t>
            </a:r>
            <a:r>
              <a:rPr lang="zh-CN" altLang="zh-CN">
                <a:solidFill>
                  <a:srgbClr val="FF0000"/>
                </a:solidFill>
              </a:rPr>
              <a:t>假溢出</a:t>
            </a:r>
            <a:r>
              <a:rPr lang="zh-CN" altLang="zh-CN" smtClean="0"/>
              <a:t>。</a:t>
            </a:r>
            <a:endParaRPr lang="en-US" altLang="zh-CN" smtClean="0"/>
          </a:p>
          <a:p>
            <a:r>
              <a:rPr lang="zh-CN" altLang="zh-CN"/>
              <a:t>每出队一个元素，相应的空间就遭到丢弃无法再利用</a:t>
            </a:r>
            <a:r>
              <a:rPr lang="zh-CN" altLang="zh-CN" smtClean="0"/>
              <a:t>。</a:t>
            </a:r>
            <a:endParaRPr lang="zh-CN" altLang="en-US"/>
          </a:p>
        </p:txBody>
      </p:sp>
      <p:sp>
        <p:nvSpPr>
          <p:cNvPr id="13" name="标题 2"/>
          <p:cNvSpPr>
            <a:spLocks noGrp="1"/>
          </p:cNvSpPr>
          <p:nvPr>
            <p:ph type="title"/>
          </p:nvPr>
        </p:nvSpPr>
        <p:spPr/>
        <p:txBody>
          <a:bodyPr>
            <a:normAutofit fontScale="90000"/>
          </a:bodyPr>
          <a:lstStyle/>
          <a:p>
            <a:r>
              <a:rPr lang="zh-CN" altLang="en-US" smtClean="0"/>
              <a:t>假溢出</a:t>
            </a:r>
            <a:endParaRPr lang="zh-CN" altLang="en-US" dirty="0"/>
          </a:p>
        </p:txBody>
      </p:sp>
      <p:pic>
        <p:nvPicPr>
          <p:cNvPr id="16" name="图片 15"/>
          <p:cNvPicPr>
            <a:picLocks noChangeAspect="1"/>
          </p:cNvPicPr>
          <p:nvPr/>
        </p:nvPicPr>
        <p:blipFill>
          <a:blip r:embed="rId3"/>
          <a:stretch>
            <a:fillRect/>
          </a:stretch>
        </p:blipFill>
        <p:spPr>
          <a:xfrm>
            <a:off x="539552" y="913284"/>
            <a:ext cx="4140518" cy="1097280"/>
          </a:xfrm>
          <a:prstGeom prst="rect">
            <a:avLst/>
          </a:prstGeom>
        </p:spPr>
      </p:pic>
    </p:spTree>
    <p:extLst>
      <p:ext uri="{BB962C8B-B14F-4D97-AF65-F5344CB8AC3E}">
        <p14:creationId xmlns:p14="http://schemas.microsoft.com/office/powerpoint/2010/main" val="5300067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smtClean="0"/>
              <a:t>举例</a:t>
            </a:r>
            <a:endParaRPr lang="zh-CN" altLang="en-US"/>
          </a:p>
        </p:txBody>
      </p:sp>
      <p:sp>
        <p:nvSpPr>
          <p:cNvPr id="4" name="Rectangle 3" descr="白色大理石"/>
          <p:cNvSpPr>
            <a:spLocks noChangeArrowheads="1"/>
          </p:cNvSpPr>
          <p:nvPr/>
        </p:nvSpPr>
        <p:spPr bwMode="auto">
          <a:xfrm>
            <a:off x="1547664" y="1993404"/>
            <a:ext cx="1066800" cy="685800"/>
          </a:xfrm>
          <a:prstGeom prst="rect">
            <a:avLst/>
          </a:prstGeom>
          <a:blipFill dpi="0" rotWithShape="0">
            <a:blip r:embed="rId2"/>
            <a:srcRect/>
            <a:tile tx="0" ty="0" sx="100000" sy="100000" flip="none" algn="tl"/>
          </a:blipFill>
          <a:ln w="50800">
            <a:solidFill>
              <a:schemeClr val="tx1"/>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400" b="1"/>
              <a:t>Job 1</a:t>
            </a:r>
            <a:endParaRPr kumimoji="1" lang="en-US" altLang="zh-CN" sz="2400" b="1">
              <a:latin typeface="Times New Roman" pitchFamily="18" charset="0"/>
            </a:endParaRPr>
          </a:p>
        </p:txBody>
      </p:sp>
      <p:sp>
        <p:nvSpPr>
          <p:cNvPr id="5" name="Rectangle 4" descr="白色大理石"/>
          <p:cNvSpPr>
            <a:spLocks noChangeArrowheads="1"/>
          </p:cNvSpPr>
          <p:nvPr/>
        </p:nvSpPr>
        <p:spPr bwMode="auto">
          <a:xfrm>
            <a:off x="2614464" y="1993404"/>
            <a:ext cx="1066800" cy="685800"/>
          </a:xfrm>
          <a:prstGeom prst="rect">
            <a:avLst/>
          </a:prstGeom>
          <a:blipFill dpi="0" rotWithShape="0">
            <a:blip r:embed="rId2"/>
            <a:srcRect/>
            <a:tile tx="0" ty="0" sx="100000" sy="100000" flip="none" algn="tl"/>
          </a:blipFill>
          <a:ln w="50800">
            <a:solidFill>
              <a:schemeClr val="tx1"/>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400" b="1"/>
              <a:t>Job 2</a:t>
            </a:r>
            <a:endParaRPr kumimoji="1" lang="en-US" altLang="zh-CN" sz="2400" b="1">
              <a:latin typeface="Times New Roman" pitchFamily="18" charset="0"/>
            </a:endParaRPr>
          </a:p>
        </p:txBody>
      </p:sp>
      <p:sp>
        <p:nvSpPr>
          <p:cNvPr id="6" name="Rectangle 5" descr="白色大理石"/>
          <p:cNvSpPr>
            <a:spLocks noChangeArrowheads="1"/>
          </p:cNvSpPr>
          <p:nvPr/>
        </p:nvSpPr>
        <p:spPr bwMode="auto">
          <a:xfrm>
            <a:off x="3681264" y="1993404"/>
            <a:ext cx="1066800" cy="685800"/>
          </a:xfrm>
          <a:prstGeom prst="rect">
            <a:avLst/>
          </a:prstGeom>
          <a:blipFill dpi="0" rotWithShape="0">
            <a:blip r:embed="rId2"/>
            <a:srcRect/>
            <a:tile tx="0" ty="0" sx="100000" sy="100000" flip="none" algn="tl"/>
          </a:blipFill>
          <a:ln w="50800">
            <a:solidFill>
              <a:schemeClr val="tx1"/>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400" b="1"/>
              <a:t>Job 3</a:t>
            </a:r>
            <a:endParaRPr kumimoji="1" lang="en-US" altLang="zh-CN" sz="2400" b="1">
              <a:latin typeface="Times New Roman" pitchFamily="18" charset="0"/>
            </a:endParaRPr>
          </a:p>
        </p:txBody>
      </p:sp>
      <p:sp>
        <p:nvSpPr>
          <p:cNvPr id="7" name="Rectangle 6" descr="羊皮纸"/>
          <p:cNvSpPr>
            <a:spLocks noChangeArrowheads="1"/>
          </p:cNvSpPr>
          <p:nvPr/>
        </p:nvSpPr>
        <p:spPr bwMode="auto">
          <a:xfrm>
            <a:off x="1547664" y="1993404"/>
            <a:ext cx="1066800" cy="685800"/>
          </a:xfrm>
          <a:prstGeom prst="rect">
            <a:avLst/>
          </a:prstGeom>
          <a:blipFill dpi="0" rotWithShape="0">
            <a:blip r:embed="rId3"/>
            <a:srcRect/>
            <a:tile tx="0" ty="0" sx="100000" sy="100000" flip="none" algn="tl"/>
          </a:blipFill>
          <a:ln w="50800">
            <a:solidFill>
              <a:schemeClr val="tx1"/>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endParaRPr kumimoji="1" lang="zh-CN" altLang="zh-CN" sz="2400">
              <a:latin typeface="Times New Roman" pitchFamily="18" charset="0"/>
            </a:endParaRPr>
          </a:p>
        </p:txBody>
      </p:sp>
      <p:sp>
        <p:nvSpPr>
          <p:cNvPr id="8" name="Rectangle 7" descr="白色大理石"/>
          <p:cNvSpPr>
            <a:spLocks noChangeArrowheads="1"/>
          </p:cNvSpPr>
          <p:nvPr/>
        </p:nvSpPr>
        <p:spPr bwMode="auto">
          <a:xfrm>
            <a:off x="4748064" y="1993404"/>
            <a:ext cx="1066800" cy="685800"/>
          </a:xfrm>
          <a:prstGeom prst="rect">
            <a:avLst/>
          </a:prstGeom>
          <a:blipFill dpi="0" rotWithShape="0">
            <a:blip r:embed="rId2"/>
            <a:srcRect/>
            <a:tile tx="0" ty="0" sx="100000" sy="100000" flip="none" algn="tl"/>
          </a:blipFill>
          <a:ln w="50800">
            <a:solidFill>
              <a:schemeClr val="tx1"/>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400" b="1"/>
              <a:t>Job 4</a:t>
            </a:r>
            <a:endParaRPr kumimoji="1" lang="en-US" altLang="zh-CN" sz="2400" b="1">
              <a:latin typeface="Times New Roman" pitchFamily="18" charset="0"/>
            </a:endParaRPr>
          </a:p>
        </p:txBody>
      </p:sp>
      <p:sp>
        <p:nvSpPr>
          <p:cNvPr id="9" name="Rectangle 8" descr="白色大理石"/>
          <p:cNvSpPr>
            <a:spLocks noChangeArrowheads="1"/>
          </p:cNvSpPr>
          <p:nvPr/>
        </p:nvSpPr>
        <p:spPr bwMode="auto">
          <a:xfrm>
            <a:off x="5814864" y="1993404"/>
            <a:ext cx="1066800" cy="685800"/>
          </a:xfrm>
          <a:prstGeom prst="rect">
            <a:avLst/>
          </a:prstGeom>
          <a:blipFill dpi="0" rotWithShape="0">
            <a:blip r:embed="rId2"/>
            <a:srcRect/>
            <a:tile tx="0" ty="0" sx="100000" sy="100000" flip="none" algn="tl"/>
          </a:blipFill>
          <a:ln w="50800">
            <a:solidFill>
              <a:schemeClr val="tx1"/>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400" b="1"/>
              <a:t>Job 5</a:t>
            </a:r>
            <a:endParaRPr kumimoji="1" lang="en-US" altLang="zh-CN" sz="2400" b="1">
              <a:latin typeface="Times New Roman" pitchFamily="18" charset="0"/>
            </a:endParaRPr>
          </a:p>
        </p:txBody>
      </p:sp>
      <p:sp>
        <p:nvSpPr>
          <p:cNvPr id="10" name="Rectangle 9" descr="白色大理石"/>
          <p:cNvSpPr>
            <a:spLocks noChangeArrowheads="1"/>
          </p:cNvSpPr>
          <p:nvPr/>
        </p:nvSpPr>
        <p:spPr bwMode="auto">
          <a:xfrm>
            <a:off x="6881664" y="1993404"/>
            <a:ext cx="1066800" cy="685800"/>
          </a:xfrm>
          <a:prstGeom prst="rect">
            <a:avLst/>
          </a:prstGeom>
          <a:blipFill dpi="0" rotWithShape="0">
            <a:blip r:embed="rId2"/>
            <a:srcRect/>
            <a:tile tx="0" ty="0" sx="100000" sy="100000" flip="none" algn="tl"/>
          </a:blipFill>
          <a:ln w="50800">
            <a:solidFill>
              <a:schemeClr val="tx1"/>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400" b="1"/>
              <a:t>Job 6</a:t>
            </a:r>
            <a:endParaRPr kumimoji="1" lang="en-US" altLang="zh-CN" sz="2400" b="1">
              <a:latin typeface="Times New Roman" pitchFamily="18" charset="0"/>
            </a:endParaRPr>
          </a:p>
        </p:txBody>
      </p:sp>
      <p:sp>
        <p:nvSpPr>
          <p:cNvPr id="11" name="Rectangle 10" descr="羊皮纸"/>
          <p:cNvSpPr>
            <a:spLocks noChangeArrowheads="1"/>
          </p:cNvSpPr>
          <p:nvPr/>
        </p:nvSpPr>
        <p:spPr bwMode="auto">
          <a:xfrm>
            <a:off x="2614464" y="1993404"/>
            <a:ext cx="1066800" cy="685800"/>
          </a:xfrm>
          <a:prstGeom prst="rect">
            <a:avLst/>
          </a:prstGeom>
          <a:blipFill dpi="0" rotWithShape="0">
            <a:blip r:embed="rId3"/>
            <a:srcRect/>
            <a:tile tx="0" ty="0" sx="100000" sy="100000" flip="none" algn="tl"/>
          </a:blipFill>
          <a:ln w="50800">
            <a:solidFill>
              <a:schemeClr val="tx1"/>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endParaRPr kumimoji="1" lang="zh-CN" altLang="zh-CN" sz="2400">
              <a:latin typeface="Times New Roman" pitchFamily="18" charset="0"/>
            </a:endParaRPr>
          </a:p>
        </p:txBody>
      </p:sp>
      <p:sp>
        <p:nvSpPr>
          <p:cNvPr id="12" name="Rectangle 11"/>
          <p:cNvSpPr>
            <a:spLocks noChangeArrowheads="1"/>
          </p:cNvSpPr>
          <p:nvPr/>
        </p:nvSpPr>
        <p:spPr bwMode="auto">
          <a:xfrm>
            <a:off x="1547664" y="1993404"/>
            <a:ext cx="1066800" cy="685800"/>
          </a:xfrm>
          <a:prstGeom prst="rect">
            <a:avLst/>
          </a:prstGeom>
          <a:noFill/>
          <a:ln w="508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endParaRPr kumimoji="1" lang="zh-CN" altLang="zh-CN" sz="2400">
              <a:latin typeface="Times New Roman" pitchFamily="18" charset="0"/>
            </a:endParaRPr>
          </a:p>
        </p:txBody>
      </p:sp>
      <p:sp>
        <p:nvSpPr>
          <p:cNvPr id="13" name="Rectangle 12"/>
          <p:cNvSpPr>
            <a:spLocks noChangeArrowheads="1"/>
          </p:cNvSpPr>
          <p:nvPr/>
        </p:nvSpPr>
        <p:spPr bwMode="auto">
          <a:xfrm>
            <a:off x="2614464" y="1993404"/>
            <a:ext cx="1066800" cy="685800"/>
          </a:xfrm>
          <a:prstGeom prst="rect">
            <a:avLst/>
          </a:prstGeom>
          <a:noFill/>
          <a:ln w="508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endParaRPr kumimoji="1" lang="zh-CN" altLang="zh-CN" sz="2400">
              <a:latin typeface="Times New Roman" pitchFamily="18" charset="0"/>
            </a:endParaRPr>
          </a:p>
        </p:txBody>
      </p:sp>
      <p:sp>
        <p:nvSpPr>
          <p:cNvPr id="14" name="Rectangle 13"/>
          <p:cNvSpPr>
            <a:spLocks noChangeArrowheads="1"/>
          </p:cNvSpPr>
          <p:nvPr/>
        </p:nvSpPr>
        <p:spPr bwMode="auto">
          <a:xfrm>
            <a:off x="3681264" y="1993404"/>
            <a:ext cx="1066800" cy="685800"/>
          </a:xfrm>
          <a:prstGeom prst="rect">
            <a:avLst/>
          </a:prstGeom>
          <a:noFill/>
          <a:ln w="508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endParaRPr kumimoji="1" lang="zh-CN" altLang="zh-CN" sz="2400">
              <a:latin typeface="Times New Roman" pitchFamily="18" charset="0"/>
            </a:endParaRPr>
          </a:p>
        </p:txBody>
      </p:sp>
      <p:sp>
        <p:nvSpPr>
          <p:cNvPr id="15" name="Rectangle 14"/>
          <p:cNvSpPr>
            <a:spLocks noChangeArrowheads="1"/>
          </p:cNvSpPr>
          <p:nvPr/>
        </p:nvSpPr>
        <p:spPr bwMode="auto">
          <a:xfrm>
            <a:off x="4748064" y="1993404"/>
            <a:ext cx="1066800" cy="685800"/>
          </a:xfrm>
          <a:prstGeom prst="rect">
            <a:avLst/>
          </a:prstGeom>
          <a:noFill/>
          <a:ln w="508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endParaRPr kumimoji="1" lang="zh-CN" altLang="zh-CN" sz="2400">
              <a:latin typeface="Times New Roman" pitchFamily="18" charset="0"/>
            </a:endParaRPr>
          </a:p>
        </p:txBody>
      </p:sp>
      <p:sp>
        <p:nvSpPr>
          <p:cNvPr id="16" name="Rectangle 15"/>
          <p:cNvSpPr>
            <a:spLocks noChangeArrowheads="1"/>
          </p:cNvSpPr>
          <p:nvPr/>
        </p:nvSpPr>
        <p:spPr bwMode="auto">
          <a:xfrm>
            <a:off x="5814864" y="1993404"/>
            <a:ext cx="1066800" cy="685800"/>
          </a:xfrm>
          <a:prstGeom prst="rect">
            <a:avLst/>
          </a:prstGeom>
          <a:noFill/>
          <a:ln w="508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endParaRPr kumimoji="1" lang="zh-CN" altLang="zh-CN" sz="2400">
              <a:latin typeface="Times New Roman" pitchFamily="18" charset="0"/>
            </a:endParaRPr>
          </a:p>
        </p:txBody>
      </p:sp>
      <p:sp>
        <p:nvSpPr>
          <p:cNvPr id="17" name="Rectangle 16"/>
          <p:cNvSpPr>
            <a:spLocks noChangeArrowheads="1"/>
          </p:cNvSpPr>
          <p:nvPr/>
        </p:nvSpPr>
        <p:spPr bwMode="auto">
          <a:xfrm>
            <a:off x="6881664" y="1993404"/>
            <a:ext cx="1066800" cy="685800"/>
          </a:xfrm>
          <a:prstGeom prst="rect">
            <a:avLst/>
          </a:prstGeom>
          <a:noFill/>
          <a:ln w="508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endParaRPr kumimoji="1" lang="zh-CN" altLang="zh-CN" sz="2400">
              <a:latin typeface="Times New Roman" pitchFamily="18" charset="0"/>
            </a:endParaRPr>
          </a:p>
        </p:txBody>
      </p:sp>
      <p:grpSp>
        <p:nvGrpSpPr>
          <p:cNvPr id="18" name="Group 17"/>
          <p:cNvGrpSpPr>
            <a:grpSpLocks/>
          </p:cNvGrpSpPr>
          <p:nvPr/>
        </p:nvGrpSpPr>
        <p:grpSpPr bwMode="auto">
          <a:xfrm>
            <a:off x="1547664" y="1917204"/>
            <a:ext cx="6394450" cy="838200"/>
            <a:chOff x="432" y="2112"/>
            <a:chExt cx="4800" cy="528"/>
          </a:xfrm>
        </p:grpSpPr>
        <p:sp>
          <p:nvSpPr>
            <p:cNvPr id="19" name="Rectangle 18" descr="栎木"/>
            <p:cNvSpPr>
              <a:spLocks noChangeArrowheads="1"/>
            </p:cNvSpPr>
            <p:nvPr/>
          </p:nvSpPr>
          <p:spPr bwMode="auto">
            <a:xfrm>
              <a:off x="432" y="2112"/>
              <a:ext cx="4800" cy="48"/>
            </a:xfrm>
            <a:prstGeom prst="rect">
              <a:avLst/>
            </a:prstGeom>
            <a:blipFill dpi="0" rotWithShape="0">
              <a:blip r:embed="rId4"/>
              <a:srcRect/>
              <a:tile tx="0" ty="0" sx="100000" sy="100000" flip="none" algn="tl"/>
            </a:blipFill>
            <a:ln w="9525">
              <a:solidFill>
                <a:srgbClr val="993300"/>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Tx/>
                <a:buNone/>
              </a:pPr>
              <a:endParaRPr lang="zh-CN" altLang="en-US" sz="2400"/>
            </a:p>
          </p:txBody>
        </p:sp>
        <p:sp>
          <p:nvSpPr>
            <p:cNvPr id="20" name="Rectangle 19" descr="栎木"/>
            <p:cNvSpPr>
              <a:spLocks noChangeArrowheads="1"/>
            </p:cNvSpPr>
            <p:nvPr/>
          </p:nvSpPr>
          <p:spPr bwMode="auto">
            <a:xfrm>
              <a:off x="432" y="2592"/>
              <a:ext cx="4800" cy="48"/>
            </a:xfrm>
            <a:prstGeom prst="rect">
              <a:avLst/>
            </a:prstGeom>
            <a:blipFill dpi="0" rotWithShape="0">
              <a:blip r:embed="rId4"/>
              <a:srcRect/>
              <a:tile tx="0" ty="0" sx="100000" sy="100000" flip="none" algn="tl"/>
            </a:blipFill>
            <a:ln w="9525">
              <a:solidFill>
                <a:srgbClr val="993300"/>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Tx/>
                <a:buNone/>
              </a:pPr>
              <a:endParaRPr lang="zh-CN" altLang="en-US" sz="2400"/>
            </a:p>
          </p:txBody>
        </p:sp>
      </p:grpSp>
      <p:sp>
        <p:nvSpPr>
          <p:cNvPr id="21" name="Rectangle 20"/>
          <p:cNvSpPr>
            <a:spLocks noChangeArrowheads="1"/>
          </p:cNvSpPr>
          <p:nvPr/>
        </p:nvSpPr>
        <p:spPr bwMode="auto">
          <a:xfrm>
            <a:off x="1014264" y="1612404"/>
            <a:ext cx="45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000" b="1">
                <a:latin typeface="Times New Roman" pitchFamily="18" charset="0"/>
                <a:sym typeface="Symbol" pitchFamily="18" charset="2"/>
              </a:rPr>
              <a:t>1</a:t>
            </a:r>
            <a:endParaRPr kumimoji="1" lang="en-US" altLang="zh-CN" sz="2000" b="1">
              <a:latin typeface="Times New Roman" pitchFamily="18" charset="0"/>
            </a:endParaRPr>
          </a:p>
        </p:txBody>
      </p:sp>
      <p:sp>
        <p:nvSpPr>
          <p:cNvPr id="22" name="Rectangle 21"/>
          <p:cNvSpPr>
            <a:spLocks noChangeArrowheads="1"/>
          </p:cNvSpPr>
          <p:nvPr/>
        </p:nvSpPr>
        <p:spPr bwMode="auto">
          <a:xfrm>
            <a:off x="1852464" y="1612404"/>
            <a:ext cx="45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000" b="1">
                <a:latin typeface="Times New Roman" pitchFamily="18" charset="0"/>
                <a:sym typeface="Symbol" pitchFamily="18" charset="2"/>
              </a:rPr>
              <a:t>0</a:t>
            </a:r>
            <a:endParaRPr kumimoji="1" lang="en-US" altLang="zh-CN" sz="2000" b="1">
              <a:latin typeface="Times New Roman" pitchFamily="18" charset="0"/>
            </a:endParaRPr>
          </a:p>
        </p:txBody>
      </p:sp>
      <p:sp>
        <p:nvSpPr>
          <p:cNvPr id="23" name="Rectangle 22"/>
          <p:cNvSpPr>
            <a:spLocks noChangeArrowheads="1"/>
          </p:cNvSpPr>
          <p:nvPr/>
        </p:nvSpPr>
        <p:spPr bwMode="auto">
          <a:xfrm>
            <a:off x="2919264" y="1612404"/>
            <a:ext cx="45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000" b="1">
                <a:latin typeface="Times New Roman" pitchFamily="18" charset="0"/>
                <a:sym typeface="Symbol" pitchFamily="18" charset="2"/>
              </a:rPr>
              <a:t>1</a:t>
            </a:r>
            <a:endParaRPr kumimoji="1" lang="en-US" altLang="zh-CN" sz="2000" b="1">
              <a:latin typeface="Times New Roman" pitchFamily="18" charset="0"/>
            </a:endParaRPr>
          </a:p>
        </p:txBody>
      </p:sp>
      <p:sp>
        <p:nvSpPr>
          <p:cNvPr id="24" name="Rectangle 23"/>
          <p:cNvSpPr>
            <a:spLocks noChangeArrowheads="1"/>
          </p:cNvSpPr>
          <p:nvPr/>
        </p:nvSpPr>
        <p:spPr bwMode="auto">
          <a:xfrm>
            <a:off x="3986064" y="1612404"/>
            <a:ext cx="45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000" b="1">
                <a:latin typeface="Times New Roman" pitchFamily="18" charset="0"/>
                <a:sym typeface="Symbol" pitchFamily="18" charset="2"/>
              </a:rPr>
              <a:t>2</a:t>
            </a:r>
            <a:endParaRPr kumimoji="1" lang="en-US" altLang="zh-CN" sz="2000" b="1">
              <a:latin typeface="Times New Roman" pitchFamily="18" charset="0"/>
            </a:endParaRPr>
          </a:p>
        </p:txBody>
      </p:sp>
      <p:sp>
        <p:nvSpPr>
          <p:cNvPr id="25" name="Rectangle 24"/>
          <p:cNvSpPr>
            <a:spLocks noChangeArrowheads="1"/>
          </p:cNvSpPr>
          <p:nvPr/>
        </p:nvSpPr>
        <p:spPr bwMode="auto">
          <a:xfrm>
            <a:off x="4976664" y="1612404"/>
            <a:ext cx="45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000" b="1">
                <a:latin typeface="Times New Roman" pitchFamily="18" charset="0"/>
                <a:sym typeface="Symbol" pitchFamily="18" charset="2"/>
              </a:rPr>
              <a:t>3</a:t>
            </a:r>
            <a:endParaRPr kumimoji="1" lang="en-US" altLang="zh-CN" sz="2000" b="1">
              <a:latin typeface="Times New Roman" pitchFamily="18" charset="0"/>
            </a:endParaRPr>
          </a:p>
        </p:txBody>
      </p:sp>
      <p:sp>
        <p:nvSpPr>
          <p:cNvPr id="26" name="Rectangle 25"/>
          <p:cNvSpPr>
            <a:spLocks noChangeArrowheads="1"/>
          </p:cNvSpPr>
          <p:nvPr/>
        </p:nvSpPr>
        <p:spPr bwMode="auto">
          <a:xfrm>
            <a:off x="6119664" y="1612404"/>
            <a:ext cx="45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000" b="1">
                <a:latin typeface="Times New Roman" pitchFamily="18" charset="0"/>
                <a:sym typeface="Symbol" pitchFamily="18" charset="2"/>
              </a:rPr>
              <a:t>4</a:t>
            </a:r>
            <a:endParaRPr kumimoji="1" lang="en-US" altLang="zh-CN" sz="2000" b="1">
              <a:latin typeface="Times New Roman" pitchFamily="18" charset="0"/>
            </a:endParaRPr>
          </a:p>
        </p:txBody>
      </p:sp>
      <p:sp>
        <p:nvSpPr>
          <p:cNvPr id="27" name="Rectangle 26"/>
          <p:cNvSpPr>
            <a:spLocks noChangeArrowheads="1"/>
          </p:cNvSpPr>
          <p:nvPr/>
        </p:nvSpPr>
        <p:spPr bwMode="auto">
          <a:xfrm>
            <a:off x="7186464" y="1612404"/>
            <a:ext cx="45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000" b="1">
                <a:latin typeface="Times New Roman" pitchFamily="18" charset="0"/>
                <a:sym typeface="Symbol" pitchFamily="18" charset="2"/>
              </a:rPr>
              <a:t>5</a:t>
            </a:r>
            <a:endParaRPr kumimoji="1" lang="en-US" altLang="zh-CN" sz="2000" b="1">
              <a:latin typeface="Times New Roman" pitchFamily="18" charset="0"/>
            </a:endParaRPr>
          </a:p>
        </p:txBody>
      </p:sp>
      <p:sp>
        <p:nvSpPr>
          <p:cNvPr id="28" name="Text Box 27"/>
          <p:cNvSpPr txBox="1">
            <a:spLocks noChangeArrowheads="1"/>
          </p:cNvSpPr>
          <p:nvPr/>
        </p:nvSpPr>
        <p:spPr bwMode="auto">
          <a:xfrm>
            <a:off x="1547664" y="2907804"/>
            <a:ext cx="2133600"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50000"/>
              </a:spcBef>
              <a:buClrTx/>
              <a:buSzTx/>
              <a:buFontTx/>
              <a:buNone/>
            </a:pPr>
            <a:r>
              <a:rPr kumimoji="1" lang="en-US" altLang="zh-CN" sz="2400">
                <a:latin typeface="Times New Roman" pitchFamily="18" charset="0"/>
                <a:sym typeface="Wingdings" pitchFamily="2" charset="2"/>
              </a:rPr>
              <a:t> </a:t>
            </a:r>
            <a:r>
              <a:rPr kumimoji="1" lang="en-US" altLang="zh-CN" sz="2000" b="1">
                <a:latin typeface="Times New Roman" pitchFamily="18" charset="0"/>
                <a:sym typeface="Wingdings" pitchFamily="2" charset="2"/>
              </a:rPr>
              <a:t>append Job 1</a:t>
            </a:r>
            <a:endParaRPr kumimoji="1" lang="en-US" altLang="zh-CN" sz="2400" b="1">
              <a:latin typeface="Times New Roman" pitchFamily="18" charset="0"/>
            </a:endParaRPr>
          </a:p>
        </p:txBody>
      </p:sp>
      <p:sp>
        <p:nvSpPr>
          <p:cNvPr id="29" name="Text Box 28"/>
          <p:cNvSpPr txBox="1">
            <a:spLocks noChangeArrowheads="1"/>
          </p:cNvSpPr>
          <p:nvPr/>
        </p:nvSpPr>
        <p:spPr bwMode="auto">
          <a:xfrm>
            <a:off x="3681264" y="2907804"/>
            <a:ext cx="2133600"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50000"/>
              </a:spcBef>
              <a:buClrTx/>
              <a:buSzTx/>
              <a:buFontTx/>
              <a:buNone/>
            </a:pPr>
            <a:r>
              <a:rPr kumimoji="1" lang="en-US" altLang="zh-CN" sz="2400">
                <a:latin typeface="Times New Roman" pitchFamily="18" charset="0"/>
                <a:sym typeface="Wingdings" pitchFamily="2" charset="2"/>
              </a:rPr>
              <a:t> </a:t>
            </a:r>
            <a:r>
              <a:rPr kumimoji="1" lang="en-US" altLang="zh-CN" sz="2000" b="1">
                <a:latin typeface="Times New Roman" pitchFamily="18" charset="0"/>
                <a:sym typeface="Wingdings" pitchFamily="2" charset="2"/>
              </a:rPr>
              <a:t>append Job 2</a:t>
            </a:r>
          </a:p>
        </p:txBody>
      </p:sp>
      <p:sp>
        <p:nvSpPr>
          <p:cNvPr id="30" name="Text Box 29"/>
          <p:cNvSpPr txBox="1">
            <a:spLocks noChangeArrowheads="1"/>
          </p:cNvSpPr>
          <p:nvPr/>
        </p:nvSpPr>
        <p:spPr bwMode="auto">
          <a:xfrm>
            <a:off x="5814864" y="2907804"/>
            <a:ext cx="2133600"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50000"/>
              </a:spcBef>
              <a:buClrTx/>
              <a:buSzTx/>
              <a:buFontTx/>
              <a:buNone/>
            </a:pPr>
            <a:r>
              <a:rPr kumimoji="1" lang="en-US" altLang="zh-CN" sz="2400">
                <a:latin typeface="Times New Roman" pitchFamily="18" charset="0"/>
                <a:sym typeface="Wingdings" pitchFamily="2" charset="2"/>
              </a:rPr>
              <a:t> </a:t>
            </a:r>
            <a:r>
              <a:rPr kumimoji="1" lang="en-US" altLang="zh-CN" sz="2000" b="1">
                <a:latin typeface="Times New Roman" pitchFamily="18" charset="0"/>
                <a:sym typeface="Wingdings" pitchFamily="2" charset="2"/>
              </a:rPr>
              <a:t>append Job 3</a:t>
            </a:r>
          </a:p>
        </p:txBody>
      </p:sp>
      <p:sp>
        <p:nvSpPr>
          <p:cNvPr id="31" name="Text Box 30"/>
          <p:cNvSpPr txBox="1">
            <a:spLocks noChangeArrowheads="1"/>
          </p:cNvSpPr>
          <p:nvPr/>
        </p:nvSpPr>
        <p:spPr bwMode="auto">
          <a:xfrm>
            <a:off x="1547664" y="3365004"/>
            <a:ext cx="2133600"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50000"/>
              </a:spcBef>
              <a:buClrTx/>
              <a:buSzTx/>
              <a:buFontTx/>
              <a:buNone/>
            </a:pPr>
            <a:r>
              <a:rPr kumimoji="1" lang="en-US" altLang="zh-CN" sz="2400">
                <a:latin typeface="Times New Roman" pitchFamily="18" charset="0"/>
                <a:sym typeface="Wingdings" pitchFamily="2" charset="2"/>
              </a:rPr>
              <a:t> </a:t>
            </a:r>
            <a:r>
              <a:rPr kumimoji="1" lang="en-US" altLang="zh-CN" sz="2000" b="1">
                <a:latin typeface="Times New Roman" pitchFamily="18" charset="0"/>
                <a:sym typeface="Wingdings" pitchFamily="2" charset="2"/>
              </a:rPr>
              <a:t>serve Job 1</a:t>
            </a:r>
          </a:p>
        </p:txBody>
      </p:sp>
      <p:sp>
        <p:nvSpPr>
          <p:cNvPr id="32" name="Text Box 31"/>
          <p:cNvSpPr txBox="1">
            <a:spLocks noChangeArrowheads="1"/>
          </p:cNvSpPr>
          <p:nvPr/>
        </p:nvSpPr>
        <p:spPr bwMode="auto">
          <a:xfrm>
            <a:off x="3681264" y="3365004"/>
            <a:ext cx="2133600"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50000"/>
              </a:spcBef>
              <a:buClrTx/>
              <a:buSzTx/>
              <a:buFontTx/>
              <a:buNone/>
            </a:pPr>
            <a:r>
              <a:rPr kumimoji="1" lang="en-US" altLang="zh-CN" sz="2400">
                <a:latin typeface="Times New Roman" pitchFamily="18" charset="0"/>
                <a:sym typeface="Wingdings" pitchFamily="2" charset="2"/>
              </a:rPr>
              <a:t> </a:t>
            </a:r>
            <a:r>
              <a:rPr kumimoji="1" lang="en-US" altLang="zh-CN" sz="2000" b="1">
                <a:latin typeface="Times New Roman" pitchFamily="18" charset="0"/>
                <a:sym typeface="Wingdings" pitchFamily="2" charset="2"/>
              </a:rPr>
              <a:t>append Job 4</a:t>
            </a:r>
          </a:p>
        </p:txBody>
      </p:sp>
      <p:sp>
        <p:nvSpPr>
          <p:cNvPr id="33" name="Text Box 32"/>
          <p:cNvSpPr txBox="1">
            <a:spLocks noChangeArrowheads="1"/>
          </p:cNvSpPr>
          <p:nvPr/>
        </p:nvSpPr>
        <p:spPr bwMode="auto">
          <a:xfrm>
            <a:off x="5814864" y="3365004"/>
            <a:ext cx="2133600"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50000"/>
              </a:spcBef>
              <a:buClrTx/>
              <a:buSzTx/>
              <a:buFontTx/>
              <a:buNone/>
            </a:pPr>
            <a:r>
              <a:rPr kumimoji="1" lang="en-US" altLang="zh-CN" sz="2400">
                <a:latin typeface="Times New Roman" pitchFamily="18" charset="0"/>
                <a:sym typeface="Wingdings" pitchFamily="2" charset="2"/>
              </a:rPr>
              <a:t> </a:t>
            </a:r>
            <a:r>
              <a:rPr kumimoji="1" lang="en-US" altLang="zh-CN" sz="2000" b="1">
                <a:latin typeface="Times New Roman" pitchFamily="18" charset="0"/>
                <a:sym typeface="Wingdings" pitchFamily="2" charset="2"/>
              </a:rPr>
              <a:t>append Job 5</a:t>
            </a:r>
          </a:p>
        </p:txBody>
      </p:sp>
      <p:sp>
        <p:nvSpPr>
          <p:cNvPr id="34" name="Text Box 33"/>
          <p:cNvSpPr txBox="1">
            <a:spLocks noChangeArrowheads="1"/>
          </p:cNvSpPr>
          <p:nvPr/>
        </p:nvSpPr>
        <p:spPr bwMode="auto">
          <a:xfrm>
            <a:off x="1547664" y="3822204"/>
            <a:ext cx="2133600"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50000"/>
              </a:spcBef>
              <a:buClrTx/>
              <a:buSzTx/>
              <a:buFontTx/>
              <a:buNone/>
            </a:pPr>
            <a:r>
              <a:rPr kumimoji="1" lang="en-US" altLang="zh-CN" sz="2400">
                <a:latin typeface="Times New Roman" pitchFamily="18" charset="0"/>
                <a:sym typeface="Wingdings" pitchFamily="2" charset="2"/>
              </a:rPr>
              <a:t> </a:t>
            </a:r>
            <a:r>
              <a:rPr kumimoji="1" lang="en-US" altLang="zh-CN" sz="2000" b="1">
                <a:latin typeface="Times New Roman" pitchFamily="18" charset="0"/>
                <a:sym typeface="Wingdings" pitchFamily="2" charset="2"/>
              </a:rPr>
              <a:t>append Job 6</a:t>
            </a:r>
          </a:p>
        </p:txBody>
      </p:sp>
      <p:sp>
        <p:nvSpPr>
          <p:cNvPr id="35" name="Text Box 34"/>
          <p:cNvSpPr txBox="1">
            <a:spLocks noChangeArrowheads="1"/>
          </p:cNvSpPr>
          <p:nvPr/>
        </p:nvSpPr>
        <p:spPr bwMode="auto">
          <a:xfrm>
            <a:off x="3681264" y="3822204"/>
            <a:ext cx="2133600"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50000"/>
              </a:spcBef>
              <a:buClrTx/>
              <a:buSzTx/>
              <a:buFontTx/>
              <a:buNone/>
            </a:pPr>
            <a:r>
              <a:rPr kumimoji="1" lang="en-US" altLang="zh-CN" sz="2400">
                <a:latin typeface="Times New Roman" pitchFamily="18" charset="0"/>
                <a:sym typeface="Wingdings" pitchFamily="2" charset="2"/>
              </a:rPr>
              <a:t> </a:t>
            </a:r>
            <a:r>
              <a:rPr kumimoji="1" lang="en-US" altLang="zh-CN" sz="2000" b="1">
                <a:latin typeface="Times New Roman" pitchFamily="18" charset="0"/>
                <a:sym typeface="Wingdings" pitchFamily="2" charset="2"/>
              </a:rPr>
              <a:t>serve Job 2</a:t>
            </a:r>
          </a:p>
        </p:txBody>
      </p:sp>
      <p:sp>
        <p:nvSpPr>
          <p:cNvPr id="36" name="Text Box 35"/>
          <p:cNvSpPr txBox="1">
            <a:spLocks noChangeArrowheads="1"/>
          </p:cNvSpPr>
          <p:nvPr/>
        </p:nvSpPr>
        <p:spPr bwMode="auto">
          <a:xfrm>
            <a:off x="5814864" y="3822204"/>
            <a:ext cx="2133600"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50000"/>
              </a:spcBef>
              <a:buClrTx/>
              <a:buSzTx/>
              <a:buFontTx/>
              <a:buNone/>
            </a:pPr>
            <a:r>
              <a:rPr kumimoji="1" lang="en-US" altLang="zh-CN" sz="2400">
                <a:latin typeface="Times New Roman" pitchFamily="18" charset="0"/>
                <a:sym typeface="Wingdings" pitchFamily="2" charset="2"/>
              </a:rPr>
              <a:t> </a:t>
            </a:r>
            <a:r>
              <a:rPr kumimoji="1" lang="en-US" altLang="zh-CN" sz="2000" b="1">
                <a:latin typeface="Times New Roman" pitchFamily="18" charset="0"/>
                <a:sym typeface="Wingdings" pitchFamily="2" charset="2"/>
              </a:rPr>
              <a:t>append Job 7</a:t>
            </a:r>
          </a:p>
        </p:txBody>
      </p:sp>
      <p:sp>
        <p:nvSpPr>
          <p:cNvPr id="37" name="Oval 36"/>
          <p:cNvSpPr>
            <a:spLocks noChangeArrowheads="1"/>
          </p:cNvSpPr>
          <p:nvPr/>
        </p:nvSpPr>
        <p:spPr bwMode="auto">
          <a:xfrm>
            <a:off x="7992914" y="3915866"/>
            <a:ext cx="381000" cy="381000"/>
          </a:xfrm>
          <a:prstGeom prst="ellipse">
            <a:avLst/>
          </a:prstGeom>
          <a:gradFill rotWithShape="0">
            <a:gsLst>
              <a:gs pos="0">
                <a:srgbClr val="FFCC99"/>
              </a:gs>
              <a:gs pos="100000">
                <a:srgbClr val="FF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Tx/>
              <a:buNone/>
            </a:pPr>
            <a:endParaRPr lang="zh-CN" altLang="en-US" sz="2400"/>
          </a:p>
        </p:txBody>
      </p:sp>
      <p:sp>
        <p:nvSpPr>
          <p:cNvPr id="38" name="矩形 37"/>
          <p:cNvSpPr/>
          <p:nvPr/>
        </p:nvSpPr>
        <p:spPr>
          <a:xfrm>
            <a:off x="4244190" y="4657700"/>
            <a:ext cx="1107996" cy="461665"/>
          </a:xfrm>
          <a:prstGeom prst="rect">
            <a:avLst/>
          </a:prstGeom>
        </p:spPr>
        <p:txBody>
          <a:bodyPr wrap="none">
            <a:spAutoFit/>
          </a:bodyPr>
          <a:lstStyle/>
          <a:p>
            <a:r>
              <a:rPr lang="zh-CN" altLang="en-US" sz="2400" b="1" smtClean="0">
                <a:solidFill>
                  <a:srgbClr val="0000DA"/>
                </a:solidFill>
                <a:latin typeface="Comic Sans MS" pitchFamily="66" charset="0"/>
              </a:rPr>
              <a:t>假溢出</a:t>
            </a:r>
            <a:endParaRPr lang="zh-CN" altLang="en-US" sz="2400" b="1"/>
          </a:p>
        </p:txBody>
      </p:sp>
    </p:spTree>
    <p:extLst>
      <p:ext uri="{BB962C8B-B14F-4D97-AF65-F5344CB8AC3E}">
        <p14:creationId xmlns:p14="http://schemas.microsoft.com/office/powerpoint/2010/main" val="4562224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ppt_x</p:attrName>
                                        </p:attrNameLst>
                                      </p:cBhvr>
                                      <p:tavLst>
                                        <p:tav tm="0">
                                          <p:val>
                                            <p:strVal val="#ppt_x"/>
                                          </p:val>
                                        </p:tav>
                                        <p:tav tm="100000">
                                          <p:val>
                                            <p:strVal val="#ppt_x"/>
                                          </p:val>
                                        </p:tav>
                                      </p:tavLst>
                                    </p:anim>
                                    <p:anim calcmode="lin" valueType="num">
                                      <p:cBhvr>
                                        <p:cTn id="8" dur="500" fill="hold"/>
                                        <p:tgtEl>
                                          <p:spTgt spid="28"/>
                                        </p:tgtEl>
                                        <p:attrNameLst>
                                          <p:attrName>ppt_y</p:attrName>
                                        </p:attrNameLst>
                                      </p:cBhvr>
                                      <p:tavLst>
                                        <p:tav tm="0">
                                          <p:val>
                                            <p:strVal val="#ppt_y-#ppt_h/2"/>
                                          </p:val>
                                        </p:tav>
                                        <p:tav tm="100000">
                                          <p:val>
                                            <p:strVal val="#ppt_y"/>
                                          </p:val>
                                        </p:tav>
                                      </p:tavLst>
                                    </p:anim>
                                    <p:anim calcmode="lin" valueType="num">
                                      <p:cBhvr>
                                        <p:cTn id="9" dur="500" fill="hold"/>
                                        <p:tgtEl>
                                          <p:spTgt spid="28"/>
                                        </p:tgtEl>
                                        <p:attrNameLst>
                                          <p:attrName>ppt_w</p:attrName>
                                        </p:attrNameLst>
                                      </p:cBhvr>
                                      <p:tavLst>
                                        <p:tav tm="0">
                                          <p:val>
                                            <p:strVal val="#ppt_w"/>
                                          </p:val>
                                        </p:tav>
                                        <p:tav tm="100000">
                                          <p:val>
                                            <p:strVal val="#ppt_w"/>
                                          </p:val>
                                        </p:tav>
                                      </p:tavLst>
                                    </p:anim>
                                    <p:anim calcmode="lin" valueType="num">
                                      <p:cBhvr>
                                        <p:cTn id="10" dur="500" fill="hold"/>
                                        <p:tgtEl>
                                          <p:spTgt spid="28"/>
                                        </p:tgtEl>
                                        <p:attrNameLst>
                                          <p:attrName>ppt_h</p:attrName>
                                        </p:attrNameLst>
                                      </p:cBhvr>
                                      <p:tavLst>
                                        <p:tav tm="0">
                                          <p:val>
                                            <p:fltVal val="0"/>
                                          </p:val>
                                        </p:tav>
                                        <p:tav tm="100000">
                                          <p:val>
                                            <p:strVal val="#ppt_h"/>
                                          </p:val>
                                        </p:tav>
                                      </p:tavLst>
                                    </p:anim>
                                  </p:childTnLst>
                                </p:cTn>
                              </p:par>
                            </p:childTnLst>
                          </p:cTn>
                        </p:par>
                        <p:par>
                          <p:cTn id="11" fill="hold">
                            <p:stCondLst>
                              <p:cond delay="500"/>
                            </p:stCondLst>
                            <p:childTnLst>
                              <p:par>
                                <p:cTn id="12" presetID="2" presetClass="entr" presetSubtype="2"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1+#ppt_w/2"/>
                                          </p:val>
                                        </p:tav>
                                        <p:tav tm="100000">
                                          <p:val>
                                            <p:strVal val="#ppt_x"/>
                                          </p:val>
                                        </p:tav>
                                      </p:tavLst>
                                    </p:anim>
                                    <p:anim calcmode="lin" valueType="num">
                                      <p:cBhvr additive="base">
                                        <p:cTn id="15"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7" presetClass="entr" presetSubtype="1" fill="hold" grpId="0" nodeType="click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p:cTn id="20" dur="500" fill="hold"/>
                                        <p:tgtEl>
                                          <p:spTgt spid="29"/>
                                        </p:tgtEl>
                                        <p:attrNameLst>
                                          <p:attrName>ppt_x</p:attrName>
                                        </p:attrNameLst>
                                      </p:cBhvr>
                                      <p:tavLst>
                                        <p:tav tm="0">
                                          <p:val>
                                            <p:strVal val="#ppt_x"/>
                                          </p:val>
                                        </p:tav>
                                        <p:tav tm="100000">
                                          <p:val>
                                            <p:strVal val="#ppt_x"/>
                                          </p:val>
                                        </p:tav>
                                      </p:tavLst>
                                    </p:anim>
                                    <p:anim calcmode="lin" valueType="num">
                                      <p:cBhvr>
                                        <p:cTn id="21" dur="500" fill="hold"/>
                                        <p:tgtEl>
                                          <p:spTgt spid="29"/>
                                        </p:tgtEl>
                                        <p:attrNameLst>
                                          <p:attrName>ppt_y</p:attrName>
                                        </p:attrNameLst>
                                      </p:cBhvr>
                                      <p:tavLst>
                                        <p:tav tm="0">
                                          <p:val>
                                            <p:strVal val="#ppt_y-#ppt_h/2"/>
                                          </p:val>
                                        </p:tav>
                                        <p:tav tm="100000">
                                          <p:val>
                                            <p:strVal val="#ppt_y"/>
                                          </p:val>
                                        </p:tav>
                                      </p:tavLst>
                                    </p:anim>
                                    <p:anim calcmode="lin" valueType="num">
                                      <p:cBhvr>
                                        <p:cTn id="22" dur="500" fill="hold"/>
                                        <p:tgtEl>
                                          <p:spTgt spid="29"/>
                                        </p:tgtEl>
                                        <p:attrNameLst>
                                          <p:attrName>ppt_w</p:attrName>
                                        </p:attrNameLst>
                                      </p:cBhvr>
                                      <p:tavLst>
                                        <p:tav tm="0">
                                          <p:val>
                                            <p:strVal val="#ppt_w"/>
                                          </p:val>
                                        </p:tav>
                                        <p:tav tm="100000">
                                          <p:val>
                                            <p:strVal val="#ppt_w"/>
                                          </p:val>
                                        </p:tav>
                                      </p:tavLst>
                                    </p:anim>
                                    <p:anim calcmode="lin" valueType="num">
                                      <p:cBhvr>
                                        <p:cTn id="23" dur="500" fill="hold"/>
                                        <p:tgtEl>
                                          <p:spTgt spid="29"/>
                                        </p:tgtEl>
                                        <p:attrNameLst>
                                          <p:attrName>ppt_h</p:attrName>
                                        </p:attrNameLst>
                                      </p:cBhvr>
                                      <p:tavLst>
                                        <p:tav tm="0">
                                          <p:val>
                                            <p:fltVal val="0"/>
                                          </p:val>
                                        </p:tav>
                                        <p:tav tm="100000">
                                          <p:val>
                                            <p:strVal val="#ppt_h"/>
                                          </p:val>
                                        </p:tav>
                                      </p:tavLst>
                                    </p:anim>
                                  </p:childTnLst>
                                </p:cTn>
                              </p:par>
                            </p:childTnLst>
                          </p:cTn>
                        </p:par>
                        <p:par>
                          <p:cTn id="24" fill="hold">
                            <p:stCondLst>
                              <p:cond delay="500"/>
                            </p:stCondLst>
                            <p:childTnLst>
                              <p:par>
                                <p:cTn id="25" presetID="2" presetClass="entr" presetSubtype="2"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1+#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7" presetClass="entr" presetSubtype="1"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p:cTn id="33" dur="500" fill="hold"/>
                                        <p:tgtEl>
                                          <p:spTgt spid="30"/>
                                        </p:tgtEl>
                                        <p:attrNameLst>
                                          <p:attrName>ppt_x</p:attrName>
                                        </p:attrNameLst>
                                      </p:cBhvr>
                                      <p:tavLst>
                                        <p:tav tm="0">
                                          <p:val>
                                            <p:strVal val="#ppt_x"/>
                                          </p:val>
                                        </p:tav>
                                        <p:tav tm="100000">
                                          <p:val>
                                            <p:strVal val="#ppt_x"/>
                                          </p:val>
                                        </p:tav>
                                      </p:tavLst>
                                    </p:anim>
                                    <p:anim calcmode="lin" valueType="num">
                                      <p:cBhvr>
                                        <p:cTn id="34" dur="500" fill="hold"/>
                                        <p:tgtEl>
                                          <p:spTgt spid="30"/>
                                        </p:tgtEl>
                                        <p:attrNameLst>
                                          <p:attrName>ppt_y</p:attrName>
                                        </p:attrNameLst>
                                      </p:cBhvr>
                                      <p:tavLst>
                                        <p:tav tm="0">
                                          <p:val>
                                            <p:strVal val="#ppt_y-#ppt_h/2"/>
                                          </p:val>
                                        </p:tav>
                                        <p:tav tm="100000">
                                          <p:val>
                                            <p:strVal val="#ppt_y"/>
                                          </p:val>
                                        </p:tav>
                                      </p:tavLst>
                                    </p:anim>
                                    <p:anim calcmode="lin" valueType="num">
                                      <p:cBhvr>
                                        <p:cTn id="35" dur="500" fill="hold"/>
                                        <p:tgtEl>
                                          <p:spTgt spid="30"/>
                                        </p:tgtEl>
                                        <p:attrNameLst>
                                          <p:attrName>ppt_w</p:attrName>
                                        </p:attrNameLst>
                                      </p:cBhvr>
                                      <p:tavLst>
                                        <p:tav tm="0">
                                          <p:val>
                                            <p:strVal val="#ppt_w"/>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childTnLst>
                                </p:cTn>
                              </p:par>
                            </p:childTnLst>
                          </p:cTn>
                        </p:par>
                        <p:par>
                          <p:cTn id="37" fill="hold">
                            <p:stCondLst>
                              <p:cond delay="500"/>
                            </p:stCondLst>
                            <p:childTnLst>
                              <p:par>
                                <p:cTn id="38" presetID="2" presetClass="entr" presetSubtype="2"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1+#ppt_w/2"/>
                                          </p:val>
                                        </p:tav>
                                        <p:tav tm="100000">
                                          <p:val>
                                            <p:strVal val="#ppt_x"/>
                                          </p:val>
                                        </p:tav>
                                      </p:tavLst>
                                    </p:anim>
                                    <p:anim calcmode="lin" valueType="num">
                                      <p:cBhvr additive="base">
                                        <p:cTn id="41"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7" presetClass="entr" presetSubtype="1" fill="hold" grpId="0" nodeType="clickEffect">
                                  <p:stCondLst>
                                    <p:cond delay="0"/>
                                  </p:stCondLst>
                                  <p:childTnLst>
                                    <p:set>
                                      <p:cBhvr>
                                        <p:cTn id="45" dur="1" fill="hold">
                                          <p:stCondLst>
                                            <p:cond delay="0"/>
                                          </p:stCondLst>
                                        </p:cTn>
                                        <p:tgtEl>
                                          <p:spTgt spid="31"/>
                                        </p:tgtEl>
                                        <p:attrNameLst>
                                          <p:attrName>style.visibility</p:attrName>
                                        </p:attrNameLst>
                                      </p:cBhvr>
                                      <p:to>
                                        <p:strVal val="visible"/>
                                      </p:to>
                                    </p:set>
                                    <p:anim calcmode="lin" valueType="num">
                                      <p:cBhvr>
                                        <p:cTn id="46" dur="500" fill="hold"/>
                                        <p:tgtEl>
                                          <p:spTgt spid="31"/>
                                        </p:tgtEl>
                                        <p:attrNameLst>
                                          <p:attrName>ppt_x</p:attrName>
                                        </p:attrNameLst>
                                      </p:cBhvr>
                                      <p:tavLst>
                                        <p:tav tm="0">
                                          <p:val>
                                            <p:strVal val="#ppt_x"/>
                                          </p:val>
                                        </p:tav>
                                        <p:tav tm="100000">
                                          <p:val>
                                            <p:strVal val="#ppt_x"/>
                                          </p:val>
                                        </p:tav>
                                      </p:tavLst>
                                    </p:anim>
                                    <p:anim calcmode="lin" valueType="num">
                                      <p:cBhvr>
                                        <p:cTn id="47" dur="500" fill="hold"/>
                                        <p:tgtEl>
                                          <p:spTgt spid="31"/>
                                        </p:tgtEl>
                                        <p:attrNameLst>
                                          <p:attrName>ppt_y</p:attrName>
                                        </p:attrNameLst>
                                      </p:cBhvr>
                                      <p:tavLst>
                                        <p:tav tm="0">
                                          <p:val>
                                            <p:strVal val="#ppt_y-#ppt_h/2"/>
                                          </p:val>
                                        </p:tav>
                                        <p:tav tm="100000">
                                          <p:val>
                                            <p:strVal val="#ppt_y"/>
                                          </p:val>
                                        </p:tav>
                                      </p:tavLst>
                                    </p:anim>
                                    <p:anim calcmode="lin" valueType="num">
                                      <p:cBhvr>
                                        <p:cTn id="48" dur="500" fill="hold"/>
                                        <p:tgtEl>
                                          <p:spTgt spid="31"/>
                                        </p:tgtEl>
                                        <p:attrNameLst>
                                          <p:attrName>ppt_w</p:attrName>
                                        </p:attrNameLst>
                                      </p:cBhvr>
                                      <p:tavLst>
                                        <p:tav tm="0">
                                          <p:val>
                                            <p:strVal val="#ppt_w"/>
                                          </p:val>
                                        </p:tav>
                                        <p:tav tm="100000">
                                          <p:val>
                                            <p:strVal val="#ppt_w"/>
                                          </p:val>
                                        </p:tav>
                                      </p:tavLst>
                                    </p:anim>
                                    <p:anim calcmode="lin" valueType="num">
                                      <p:cBhvr>
                                        <p:cTn id="49" dur="500" fill="hold"/>
                                        <p:tgtEl>
                                          <p:spTgt spid="31"/>
                                        </p:tgtEl>
                                        <p:attrNameLst>
                                          <p:attrName>ppt_h</p:attrName>
                                        </p:attrNameLst>
                                      </p:cBhvr>
                                      <p:tavLst>
                                        <p:tav tm="0">
                                          <p:val>
                                            <p:fltVal val="0"/>
                                          </p:val>
                                        </p:tav>
                                        <p:tav tm="100000">
                                          <p:val>
                                            <p:strVal val="#ppt_h"/>
                                          </p:val>
                                        </p:tav>
                                      </p:tavLst>
                                    </p:anim>
                                  </p:childTnLst>
                                </p:cTn>
                              </p:par>
                            </p:childTnLst>
                          </p:cTn>
                        </p:par>
                        <p:par>
                          <p:cTn id="50" fill="hold">
                            <p:stCondLst>
                              <p:cond delay="500"/>
                            </p:stCondLst>
                            <p:childTnLst>
                              <p:par>
                                <p:cTn id="51" presetID="9" presetClass="entr" presetSubtype="0"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dissolve">
                                      <p:cBhvr>
                                        <p:cTn id="53" dur="500"/>
                                        <p:tgtEl>
                                          <p:spTgt spid="7"/>
                                        </p:tgtEl>
                                      </p:cBhvr>
                                    </p:animEffect>
                                  </p:childTnLst>
                                </p:cTn>
                              </p:par>
                            </p:childTnLst>
                          </p:cTn>
                        </p:par>
                      </p:childTnLst>
                    </p:cTn>
                  </p:par>
                  <p:par>
                    <p:cTn id="54" fill="hold">
                      <p:stCondLst>
                        <p:cond delay="indefinite"/>
                      </p:stCondLst>
                      <p:childTnLst>
                        <p:par>
                          <p:cTn id="55" fill="hold">
                            <p:stCondLst>
                              <p:cond delay="0"/>
                            </p:stCondLst>
                            <p:childTnLst>
                              <p:par>
                                <p:cTn id="56" presetID="17" presetClass="entr" presetSubtype="1" fill="hold" grpId="0" nodeType="click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p:cTn id="58" dur="500" fill="hold"/>
                                        <p:tgtEl>
                                          <p:spTgt spid="32"/>
                                        </p:tgtEl>
                                        <p:attrNameLst>
                                          <p:attrName>ppt_x</p:attrName>
                                        </p:attrNameLst>
                                      </p:cBhvr>
                                      <p:tavLst>
                                        <p:tav tm="0">
                                          <p:val>
                                            <p:strVal val="#ppt_x"/>
                                          </p:val>
                                        </p:tav>
                                        <p:tav tm="100000">
                                          <p:val>
                                            <p:strVal val="#ppt_x"/>
                                          </p:val>
                                        </p:tav>
                                      </p:tavLst>
                                    </p:anim>
                                    <p:anim calcmode="lin" valueType="num">
                                      <p:cBhvr>
                                        <p:cTn id="59" dur="500" fill="hold"/>
                                        <p:tgtEl>
                                          <p:spTgt spid="32"/>
                                        </p:tgtEl>
                                        <p:attrNameLst>
                                          <p:attrName>ppt_y</p:attrName>
                                        </p:attrNameLst>
                                      </p:cBhvr>
                                      <p:tavLst>
                                        <p:tav tm="0">
                                          <p:val>
                                            <p:strVal val="#ppt_y-#ppt_h/2"/>
                                          </p:val>
                                        </p:tav>
                                        <p:tav tm="100000">
                                          <p:val>
                                            <p:strVal val="#ppt_y"/>
                                          </p:val>
                                        </p:tav>
                                      </p:tavLst>
                                    </p:anim>
                                    <p:anim calcmode="lin" valueType="num">
                                      <p:cBhvr>
                                        <p:cTn id="60" dur="500" fill="hold"/>
                                        <p:tgtEl>
                                          <p:spTgt spid="32"/>
                                        </p:tgtEl>
                                        <p:attrNameLst>
                                          <p:attrName>ppt_w</p:attrName>
                                        </p:attrNameLst>
                                      </p:cBhvr>
                                      <p:tavLst>
                                        <p:tav tm="0">
                                          <p:val>
                                            <p:strVal val="#ppt_w"/>
                                          </p:val>
                                        </p:tav>
                                        <p:tav tm="100000">
                                          <p:val>
                                            <p:strVal val="#ppt_w"/>
                                          </p:val>
                                        </p:tav>
                                      </p:tavLst>
                                    </p:anim>
                                    <p:anim calcmode="lin" valueType="num">
                                      <p:cBhvr>
                                        <p:cTn id="61" dur="500" fill="hold"/>
                                        <p:tgtEl>
                                          <p:spTgt spid="32"/>
                                        </p:tgtEl>
                                        <p:attrNameLst>
                                          <p:attrName>ppt_h</p:attrName>
                                        </p:attrNameLst>
                                      </p:cBhvr>
                                      <p:tavLst>
                                        <p:tav tm="0">
                                          <p:val>
                                            <p:fltVal val="0"/>
                                          </p:val>
                                        </p:tav>
                                        <p:tav tm="100000">
                                          <p:val>
                                            <p:strVal val="#ppt_h"/>
                                          </p:val>
                                        </p:tav>
                                      </p:tavLst>
                                    </p:anim>
                                  </p:childTnLst>
                                </p:cTn>
                              </p:par>
                            </p:childTnLst>
                          </p:cTn>
                        </p:par>
                        <p:par>
                          <p:cTn id="62" fill="hold">
                            <p:stCondLst>
                              <p:cond delay="500"/>
                            </p:stCondLst>
                            <p:childTnLst>
                              <p:par>
                                <p:cTn id="63" presetID="2" presetClass="entr" presetSubtype="2" fill="hold" grpId="0" nodeType="afterEffect">
                                  <p:stCondLst>
                                    <p:cond delay="0"/>
                                  </p:stCondLst>
                                  <p:childTnLst>
                                    <p:set>
                                      <p:cBhvr>
                                        <p:cTn id="64" dur="1" fill="hold">
                                          <p:stCondLst>
                                            <p:cond delay="0"/>
                                          </p:stCondLst>
                                        </p:cTn>
                                        <p:tgtEl>
                                          <p:spTgt spid="8"/>
                                        </p:tgtEl>
                                        <p:attrNameLst>
                                          <p:attrName>style.visibility</p:attrName>
                                        </p:attrNameLst>
                                      </p:cBhvr>
                                      <p:to>
                                        <p:strVal val="visible"/>
                                      </p:to>
                                    </p:set>
                                    <p:anim calcmode="lin" valueType="num">
                                      <p:cBhvr additive="base">
                                        <p:cTn id="65" dur="500" fill="hold"/>
                                        <p:tgtEl>
                                          <p:spTgt spid="8"/>
                                        </p:tgtEl>
                                        <p:attrNameLst>
                                          <p:attrName>ppt_x</p:attrName>
                                        </p:attrNameLst>
                                      </p:cBhvr>
                                      <p:tavLst>
                                        <p:tav tm="0">
                                          <p:val>
                                            <p:strVal val="1+#ppt_w/2"/>
                                          </p:val>
                                        </p:tav>
                                        <p:tav tm="100000">
                                          <p:val>
                                            <p:strVal val="#ppt_x"/>
                                          </p:val>
                                        </p:tav>
                                      </p:tavLst>
                                    </p:anim>
                                    <p:anim calcmode="lin" valueType="num">
                                      <p:cBhvr additive="base">
                                        <p:cTn id="66"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17" presetClass="entr" presetSubtype="1" fill="hold" grpId="0" nodeType="click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p:cTn id="71" dur="500" fill="hold"/>
                                        <p:tgtEl>
                                          <p:spTgt spid="33"/>
                                        </p:tgtEl>
                                        <p:attrNameLst>
                                          <p:attrName>ppt_x</p:attrName>
                                        </p:attrNameLst>
                                      </p:cBhvr>
                                      <p:tavLst>
                                        <p:tav tm="0">
                                          <p:val>
                                            <p:strVal val="#ppt_x"/>
                                          </p:val>
                                        </p:tav>
                                        <p:tav tm="100000">
                                          <p:val>
                                            <p:strVal val="#ppt_x"/>
                                          </p:val>
                                        </p:tav>
                                      </p:tavLst>
                                    </p:anim>
                                    <p:anim calcmode="lin" valueType="num">
                                      <p:cBhvr>
                                        <p:cTn id="72" dur="500" fill="hold"/>
                                        <p:tgtEl>
                                          <p:spTgt spid="33"/>
                                        </p:tgtEl>
                                        <p:attrNameLst>
                                          <p:attrName>ppt_y</p:attrName>
                                        </p:attrNameLst>
                                      </p:cBhvr>
                                      <p:tavLst>
                                        <p:tav tm="0">
                                          <p:val>
                                            <p:strVal val="#ppt_y-#ppt_h/2"/>
                                          </p:val>
                                        </p:tav>
                                        <p:tav tm="100000">
                                          <p:val>
                                            <p:strVal val="#ppt_y"/>
                                          </p:val>
                                        </p:tav>
                                      </p:tavLst>
                                    </p:anim>
                                    <p:anim calcmode="lin" valueType="num">
                                      <p:cBhvr>
                                        <p:cTn id="73" dur="500" fill="hold"/>
                                        <p:tgtEl>
                                          <p:spTgt spid="33"/>
                                        </p:tgtEl>
                                        <p:attrNameLst>
                                          <p:attrName>ppt_w</p:attrName>
                                        </p:attrNameLst>
                                      </p:cBhvr>
                                      <p:tavLst>
                                        <p:tav tm="0">
                                          <p:val>
                                            <p:strVal val="#ppt_w"/>
                                          </p:val>
                                        </p:tav>
                                        <p:tav tm="100000">
                                          <p:val>
                                            <p:strVal val="#ppt_w"/>
                                          </p:val>
                                        </p:tav>
                                      </p:tavLst>
                                    </p:anim>
                                    <p:anim calcmode="lin" valueType="num">
                                      <p:cBhvr>
                                        <p:cTn id="74" dur="500" fill="hold"/>
                                        <p:tgtEl>
                                          <p:spTgt spid="33"/>
                                        </p:tgtEl>
                                        <p:attrNameLst>
                                          <p:attrName>ppt_h</p:attrName>
                                        </p:attrNameLst>
                                      </p:cBhvr>
                                      <p:tavLst>
                                        <p:tav tm="0">
                                          <p:val>
                                            <p:fltVal val="0"/>
                                          </p:val>
                                        </p:tav>
                                        <p:tav tm="100000">
                                          <p:val>
                                            <p:strVal val="#ppt_h"/>
                                          </p:val>
                                        </p:tav>
                                      </p:tavLst>
                                    </p:anim>
                                  </p:childTnLst>
                                </p:cTn>
                              </p:par>
                            </p:childTnLst>
                          </p:cTn>
                        </p:par>
                        <p:par>
                          <p:cTn id="75" fill="hold">
                            <p:stCondLst>
                              <p:cond delay="500"/>
                            </p:stCondLst>
                            <p:childTnLst>
                              <p:par>
                                <p:cTn id="76" presetID="2" presetClass="entr" presetSubtype="2" fill="hold" grpId="0" nodeType="afterEffect">
                                  <p:stCondLst>
                                    <p:cond delay="0"/>
                                  </p:stCondLst>
                                  <p:childTnLst>
                                    <p:set>
                                      <p:cBhvr>
                                        <p:cTn id="77" dur="1" fill="hold">
                                          <p:stCondLst>
                                            <p:cond delay="0"/>
                                          </p:stCondLst>
                                        </p:cTn>
                                        <p:tgtEl>
                                          <p:spTgt spid="9"/>
                                        </p:tgtEl>
                                        <p:attrNameLst>
                                          <p:attrName>style.visibility</p:attrName>
                                        </p:attrNameLst>
                                      </p:cBhvr>
                                      <p:to>
                                        <p:strVal val="visible"/>
                                      </p:to>
                                    </p:set>
                                    <p:anim calcmode="lin" valueType="num">
                                      <p:cBhvr additive="base">
                                        <p:cTn id="78" dur="500" fill="hold"/>
                                        <p:tgtEl>
                                          <p:spTgt spid="9"/>
                                        </p:tgtEl>
                                        <p:attrNameLst>
                                          <p:attrName>ppt_x</p:attrName>
                                        </p:attrNameLst>
                                      </p:cBhvr>
                                      <p:tavLst>
                                        <p:tav tm="0">
                                          <p:val>
                                            <p:strVal val="1+#ppt_w/2"/>
                                          </p:val>
                                        </p:tav>
                                        <p:tav tm="100000">
                                          <p:val>
                                            <p:strVal val="#ppt_x"/>
                                          </p:val>
                                        </p:tav>
                                      </p:tavLst>
                                    </p:anim>
                                    <p:anim calcmode="lin" valueType="num">
                                      <p:cBhvr additive="base">
                                        <p:cTn id="79"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17" presetClass="entr" presetSubtype="1" fill="hold" grpId="0" nodeType="clickEffect">
                                  <p:stCondLst>
                                    <p:cond delay="0"/>
                                  </p:stCondLst>
                                  <p:childTnLst>
                                    <p:set>
                                      <p:cBhvr>
                                        <p:cTn id="83" dur="1" fill="hold">
                                          <p:stCondLst>
                                            <p:cond delay="0"/>
                                          </p:stCondLst>
                                        </p:cTn>
                                        <p:tgtEl>
                                          <p:spTgt spid="34"/>
                                        </p:tgtEl>
                                        <p:attrNameLst>
                                          <p:attrName>style.visibility</p:attrName>
                                        </p:attrNameLst>
                                      </p:cBhvr>
                                      <p:to>
                                        <p:strVal val="visible"/>
                                      </p:to>
                                    </p:set>
                                    <p:anim calcmode="lin" valueType="num">
                                      <p:cBhvr>
                                        <p:cTn id="84" dur="500" fill="hold"/>
                                        <p:tgtEl>
                                          <p:spTgt spid="34"/>
                                        </p:tgtEl>
                                        <p:attrNameLst>
                                          <p:attrName>ppt_x</p:attrName>
                                        </p:attrNameLst>
                                      </p:cBhvr>
                                      <p:tavLst>
                                        <p:tav tm="0">
                                          <p:val>
                                            <p:strVal val="#ppt_x"/>
                                          </p:val>
                                        </p:tav>
                                        <p:tav tm="100000">
                                          <p:val>
                                            <p:strVal val="#ppt_x"/>
                                          </p:val>
                                        </p:tav>
                                      </p:tavLst>
                                    </p:anim>
                                    <p:anim calcmode="lin" valueType="num">
                                      <p:cBhvr>
                                        <p:cTn id="85" dur="500" fill="hold"/>
                                        <p:tgtEl>
                                          <p:spTgt spid="34"/>
                                        </p:tgtEl>
                                        <p:attrNameLst>
                                          <p:attrName>ppt_y</p:attrName>
                                        </p:attrNameLst>
                                      </p:cBhvr>
                                      <p:tavLst>
                                        <p:tav tm="0">
                                          <p:val>
                                            <p:strVal val="#ppt_y-#ppt_h/2"/>
                                          </p:val>
                                        </p:tav>
                                        <p:tav tm="100000">
                                          <p:val>
                                            <p:strVal val="#ppt_y"/>
                                          </p:val>
                                        </p:tav>
                                      </p:tavLst>
                                    </p:anim>
                                    <p:anim calcmode="lin" valueType="num">
                                      <p:cBhvr>
                                        <p:cTn id="86" dur="500" fill="hold"/>
                                        <p:tgtEl>
                                          <p:spTgt spid="34"/>
                                        </p:tgtEl>
                                        <p:attrNameLst>
                                          <p:attrName>ppt_w</p:attrName>
                                        </p:attrNameLst>
                                      </p:cBhvr>
                                      <p:tavLst>
                                        <p:tav tm="0">
                                          <p:val>
                                            <p:strVal val="#ppt_w"/>
                                          </p:val>
                                        </p:tav>
                                        <p:tav tm="100000">
                                          <p:val>
                                            <p:strVal val="#ppt_w"/>
                                          </p:val>
                                        </p:tav>
                                      </p:tavLst>
                                    </p:anim>
                                    <p:anim calcmode="lin" valueType="num">
                                      <p:cBhvr>
                                        <p:cTn id="87" dur="500" fill="hold"/>
                                        <p:tgtEl>
                                          <p:spTgt spid="34"/>
                                        </p:tgtEl>
                                        <p:attrNameLst>
                                          <p:attrName>ppt_h</p:attrName>
                                        </p:attrNameLst>
                                      </p:cBhvr>
                                      <p:tavLst>
                                        <p:tav tm="0">
                                          <p:val>
                                            <p:fltVal val="0"/>
                                          </p:val>
                                        </p:tav>
                                        <p:tav tm="100000">
                                          <p:val>
                                            <p:strVal val="#ppt_h"/>
                                          </p:val>
                                        </p:tav>
                                      </p:tavLst>
                                    </p:anim>
                                  </p:childTnLst>
                                </p:cTn>
                              </p:par>
                            </p:childTnLst>
                          </p:cTn>
                        </p:par>
                        <p:par>
                          <p:cTn id="88" fill="hold">
                            <p:stCondLst>
                              <p:cond delay="500"/>
                            </p:stCondLst>
                            <p:childTnLst>
                              <p:par>
                                <p:cTn id="89" presetID="2" presetClass="entr" presetSubtype="2" fill="hold" grpId="0" nodeType="afterEffect">
                                  <p:stCondLst>
                                    <p:cond delay="0"/>
                                  </p:stCondLst>
                                  <p:childTnLst>
                                    <p:set>
                                      <p:cBhvr>
                                        <p:cTn id="90" dur="1" fill="hold">
                                          <p:stCondLst>
                                            <p:cond delay="0"/>
                                          </p:stCondLst>
                                        </p:cTn>
                                        <p:tgtEl>
                                          <p:spTgt spid="10"/>
                                        </p:tgtEl>
                                        <p:attrNameLst>
                                          <p:attrName>style.visibility</p:attrName>
                                        </p:attrNameLst>
                                      </p:cBhvr>
                                      <p:to>
                                        <p:strVal val="visible"/>
                                      </p:to>
                                    </p:set>
                                    <p:anim calcmode="lin" valueType="num">
                                      <p:cBhvr additive="base">
                                        <p:cTn id="91" dur="500" fill="hold"/>
                                        <p:tgtEl>
                                          <p:spTgt spid="10"/>
                                        </p:tgtEl>
                                        <p:attrNameLst>
                                          <p:attrName>ppt_x</p:attrName>
                                        </p:attrNameLst>
                                      </p:cBhvr>
                                      <p:tavLst>
                                        <p:tav tm="0">
                                          <p:val>
                                            <p:strVal val="1+#ppt_w/2"/>
                                          </p:val>
                                        </p:tav>
                                        <p:tav tm="100000">
                                          <p:val>
                                            <p:strVal val="#ppt_x"/>
                                          </p:val>
                                        </p:tav>
                                      </p:tavLst>
                                    </p:anim>
                                    <p:anim calcmode="lin" valueType="num">
                                      <p:cBhvr additive="base">
                                        <p:cTn id="9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17" presetClass="entr" presetSubtype="1" fill="hold" grpId="0" nodeType="clickEffect">
                                  <p:stCondLst>
                                    <p:cond delay="0"/>
                                  </p:stCondLst>
                                  <p:childTnLst>
                                    <p:set>
                                      <p:cBhvr>
                                        <p:cTn id="96" dur="1" fill="hold">
                                          <p:stCondLst>
                                            <p:cond delay="0"/>
                                          </p:stCondLst>
                                        </p:cTn>
                                        <p:tgtEl>
                                          <p:spTgt spid="35"/>
                                        </p:tgtEl>
                                        <p:attrNameLst>
                                          <p:attrName>style.visibility</p:attrName>
                                        </p:attrNameLst>
                                      </p:cBhvr>
                                      <p:to>
                                        <p:strVal val="visible"/>
                                      </p:to>
                                    </p:set>
                                    <p:anim calcmode="lin" valueType="num">
                                      <p:cBhvr>
                                        <p:cTn id="97" dur="500" fill="hold"/>
                                        <p:tgtEl>
                                          <p:spTgt spid="35"/>
                                        </p:tgtEl>
                                        <p:attrNameLst>
                                          <p:attrName>ppt_x</p:attrName>
                                        </p:attrNameLst>
                                      </p:cBhvr>
                                      <p:tavLst>
                                        <p:tav tm="0">
                                          <p:val>
                                            <p:strVal val="#ppt_x"/>
                                          </p:val>
                                        </p:tav>
                                        <p:tav tm="100000">
                                          <p:val>
                                            <p:strVal val="#ppt_x"/>
                                          </p:val>
                                        </p:tav>
                                      </p:tavLst>
                                    </p:anim>
                                    <p:anim calcmode="lin" valueType="num">
                                      <p:cBhvr>
                                        <p:cTn id="98" dur="500" fill="hold"/>
                                        <p:tgtEl>
                                          <p:spTgt spid="35"/>
                                        </p:tgtEl>
                                        <p:attrNameLst>
                                          <p:attrName>ppt_y</p:attrName>
                                        </p:attrNameLst>
                                      </p:cBhvr>
                                      <p:tavLst>
                                        <p:tav tm="0">
                                          <p:val>
                                            <p:strVal val="#ppt_y-#ppt_h/2"/>
                                          </p:val>
                                        </p:tav>
                                        <p:tav tm="100000">
                                          <p:val>
                                            <p:strVal val="#ppt_y"/>
                                          </p:val>
                                        </p:tav>
                                      </p:tavLst>
                                    </p:anim>
                                    <p:anim calcmode="lin" valueType="num">
                                      <p:cBhvr>
                                        <p:cTn id="99" dur="500" fill="hold"/>
                                        <p:tgtEl>
                                          <p:spTgt spid="35"/>
                                        </p:tgtEl>
                                        <p:attrNameLst>
                                          <p:attrName>ppt_w</p:attrName>
                                        </p:attrNameLst>
                                      </p:cBhvr>
                                      <p:tavLst>
                                        <p:tav tm="0">
                                          <p:val>
                                            <p:strVal val="#ppt_w"/>
                                          </p:val>
                                        </p:tav>
                                        <p:tav tm="100000">
                                          <p:val>
                                            <p:strVal val="#ppt_w"/>
                                          </p:val>
                                        </p:tav>
                                      </p:tavLst>
                                    </p:anim>
                                    <p:anim calcmode="lin" valueType="num">
                                      <p:cBhvr>
                                        <p:cTn id="100" dur="500" fill="hold"/>
                                        <p:tgtEl>
                                          <p:spTgt spid="35"/>
                                        </p:tgtEl>
                                        <p:attrNameLst>
                                          <p:attrName>ppt_h</p:attrName>
                                        </p:attrNameLst>
                                      </p:cBhvr>
                                      <p:tavLst>
                                        <p:tav tm="0">
                                          <p:val>
                                            <p:fltVal val="0"/>
                                          </p:val>
                                        </p:tav>
                                        <p:tav tm="100000">
                                          <p:val>
                                            <p:strVal val="#ppt_h"/>
                                          </p:val>
                                        </p:tav>
                                      </p:tavLst>
                                    </p:anim>
                                  </p:childTnLst>
                                </p:cTn>
                              </p:par>
                            </p:childTnLst>
                          </p:cTn>
                        </p:par>
                        <p:par>
                          <p:cTn id="101" fill="hold">
                            <p:stCondLst>
                              <p:cond delay="500"/>
                            </p:stCondLst>
                            <p:childTnLst>
                              <p:par>
                                <p:cTn id="102" presetID="9" presetClass="entr" presetSubtype="0" fill="hold" grpId="0" nodeType="afterEffect">
                                  <p:stCondLst>
                                    <p:cond delay="0"/>
                                  </p:stCondLst>
                                  <p:childTnLst>
                                    <p:set>
                                      <p:cBhvr>
                                        <p:cTn id="103" dur="1" fill="hold">
                                          <p:stCondLst>
                                            <p:cond delay="0"/>
                                          </p:stCondLst>
                                        </p:cTn>
                                        <p:tgtEl>
                                          <p:spTgt spid="11"/>
                                        </p:tgtEl>
                                        <p:attrNameLst>
                                          <p:attrName>style.visibility</p:attrName>
                                        </p:attrNameLst>
                                      </p:cBhvr>
                                      <p:to>
                                        <p:strVal val="visible"/>
                                      </p:to>
                                    </p:set>
                                    <p:animEffect transition="in" filter="dissolve">
                                      <p:cBhvr>
                                        <p:cTn id="104" dur="500"/>
                                        <p:tgtEl>
                                          <p:spTgt spid="11"/>
                                        </p:tgtEl>
                                      </p:cBhvr>
                                    </p:animEffect>
                                  </p:childTnLst>
                                </p:cTn>
                              </p:par>
                            </p:childTnLst>
                          </p:cTn>
                        </p:par>
                      </p:childTnLst>
                    </p:cTn>
                  </p:par>
                  <p:par>
                    <p:cTn id="105" fill="hold">
                      <p:stCondLst>
                        <p:cond delay="indefinite"/>
                      </p:stCondLst>
                      <p:childTnLst>
                        <p:par>
                          <p:cTn id="106" fill="hold">
                            <p:stCondLst>
                              <p:cond delay="0"/>
                            </p:stCondLst>
                            <p:childTnLst>
                              <p:par>
                                <p:cTn id="107" presetID="17" presetClass="entr" presetSubtype="1" fill="hold" grpId="0" nodeType="clickEffect">
                                  <p:stCondLst>
                                    <p:cond delay="0"/>
                                  </p:stCondLst>
                                  <p:childTnLst>
                                    <p:set>
                                      <p:cBhvr>
                                        <p:cTn id="108" dur="1" fill="hold">
                                          <p:stCondLst>
                                            <p:cond delay="0"/>
                                          </p:stCondLst>
                                        </p:cTn>
                                        <p:tgtEl>
                                          <p:spTgt spid="36"/>
                                        </p:tgtEl>
                                        <p:attrNameLst>
                                          <p:attrName>style.visibility</p:attrName>
                                        </p:attrNameLst>
                                      </p:cBhvr>
                                      <p:to>
                                        <p:strVal val="visible"/>
                                      </p:to>
                                    </p:set>
                                    <p:anim calcmode="lin" valueType="num">
                                      <p:cBhvr>
                                        <p:cTn id="109" dur="500" fill="hold"/>
                                        <p:tgtEl>
                                          <p:spTgt spid="36"/>
                                        </p:tgtEl>
                                        <p:attrNameLst>
                                          <p:attrName>ppt_x</p:attrName>
                                        </p:attrNameLst>
                                      </p:cBhvr>
                                      <p:tavLst>
                                        <p:tav tm="0">
                                          <p:val>
                                            <p:strVal val="#ppt_x"/>
                                          </p:val>
                                        </p:tav>
                                        <p:tav tm="100000">
                                          <p:val>
                                            <p:strVal val="#ppt_x"/>
                                          </p:val>
                                        </p:tav>
                                      </p:tavLst>
                                    </p:anim>
                                    <p:anim calcmode="lin" valueType="num">
                                      <p:cBhvr>
                                        <p:cTn id="110" dur="500" fill="hold"/>
                                        <p:tgtEl>
                                          <p:spTgt spid="36"/>
                                        </p:tgtEl>
                                        <p:attrNameLst>
                                          <p:attrName>ppt_y</p:attrName>
                                        </p:attrNameLst>
                                      </p:cBhvr>
                                      <p:tavLst>
                                        <p:tav tm="0">
                                          <p:val>
                                            <p:strVal val="#ppt_y-#ppt_h/2"/>
                                          </p:val>
                                        </p:tav>
                                        <p:tav tm="100000">
                                          <p:val>
                                            <p:strVal val="#ppt_y"/>
                                          </p:val>
                                        </p:tav>
                                      </p:tavLst>
                                    </p:anim>
                                    <p:anim calcmode="lin" valueType="num">
                                      <p:cBhvr>
                                        <p:cTn id="111" dur="500" fill="hold"/>
                                        <p:tgtEl>
                                          <p:spTgt spid="36"/>
                                        </p:tgtEl>
                                        <p:attrNameLst>
                                          <p:attrName>ppt_w</p:attrName>
                                        </p:attrNameLst>
                                      </p:cBhvr>
                                      <p:tavLst>
                                        <p:tav tm="0">
                                          <p:val>
                                            <p:strVal val="#ppt_w"/>
                                          </p:val>
                                        </p:tav>
                                        <p:tav tm="100000">
                                          <p:val>
                                            <p:strVal val="#ppt_w"/>
                                          </p:val>
                                        </p:tav>
                                      </p:tavLst>
                                    </p:anim>
                                    <p:anim calcmode="lin" valueType="num">
                                      <p:cBhvr>
                                        <p:cTn id="112" dur="500" fill="hold"/>
                                        <p:tgtEl>
                                          <p:spTgt spid="36"/>
                                        </p:tgtEl>
                                        <p:attrNameLst>
                                          <p:attrName>ppt_h</p:attrName>
                                        </p:attrNameLst>
                                      </p:cBhvr>
                                      <p:tavLst>
                                        <p:tav tm="0">
                                          <p:val>
                                            <p:fltVal val="0"/>
                                          </p:val>
                                        </p:tav>
                                        <p:tav tm="100000">
                                          <p:val>
                                            <p:strVal val="#ppt_h"/>
                                          </p:val>
                                        </p:tav>
                                      </p:tavLst>
                                    </p:anim>
                                  </p:childTnLst>
                                </p:cTn>
                              </p:par>
                            </p:childTnLst>
                          </p:cTn>
                        </p:par>
                        <p:par>
                          <p:cTn id="113" fill="hold">
                            <p:stCondLst>
                              <p:cond delay="500"/>
                            </p:stCondLst>
                            <p:childTnLst>
                              <p:par>
                                <p:cTn id="114" presetID="23" presetClass="entr" presetSubtype="272" fill="hold" grpId="0" nodeType="afterEffect">
                                  <p:stCondLst>
                                    <p:cond delay="1000"/>
                                  </p:stCondLst>
                                  <p:childTnLst>
                                    <p:set>
                                      <p:cBhvr>
                                        <p:cTn id="115" dur="1" fill="hold">
                                          <p:stCondLst>
                                            <p:cond delay="0"/>
                                          </p:stCondLst>
                                        </p:cTn>
                                        <p:tgtEl>
                                          <p:spTgt spid="37"/>
                                        </p:tgtEl>
                                        <p:attrNameLst>
                                          <p:attrName>style.visibility</p:attrName>
                                        </p:attrNameLst>
                                      </p:cBhvr>
                                      <p:to>
                                        <p:strVal val="visible"/>
                                      </p:to>
                                    </p:set>
                                    <p:anim calcmode="lin" valueType="num">
                                      <p:cBhvr>
                                        <p:cTn id="116" dur="500" fill="hold"/>
                                        <p:tgtEl>
                                          <p:spTgt spid="37"/>
                                        </p:tgtEl>
                                        <p:attrNameLst>
                                          <p:attrName>ppt_w</p:attrName>
                                        </p:attrNameLst>
                                      </p:cBhvr>
                                      <p:tavLst>
                                        <p:tav tm="0">
                                          <p:val>
                                            <p:strVal val="2/3*#ppt_w"/>
                                          </p:val>
                                        </p:tav>
                                        <p:tav tm="100000">
                                          <p:val>
                                            <p:strVal val="#ppt_w"/>
                                          </p:val>
                                        </p:tav>
                                      </p:tavLst>
                                    </p:anim>
                                    <p:anim calcmode="lin" valueType="num">
                                      <p:cBhvr>
                                        <p:cTn id="117" dur="500" fill="hold"/>
                                        <p:tgtEl>
                                          <p:spTgt spid="37"/>
                                        </p:tgtEl>
                                        <p:attrNameLst>
                                          <p:attrName>ppt_h</p:attrName>
                                        </p:attrNameLst>
                                      </p:cBhvr>
                                      <p:tavLst>
                                        <p:tav tm="0">
                                          <p:val>
                                            <p:strVal val="2/3*#ppt_h"/>
                                          </p:val>
                                        </p:tav>
                                        <p:tav tm="100000">
                                          <p:val>
                                            <p:strVal val="#ppt_h"/>
                                          </p:val>
                                        </p:tav>
                                      </p:tavLst>
                                    </p:anim>
                                  </p:childTnLst>
                                </p:cTn>
                              </p:par>
                            </p:childTnLst>
                          </p:cTn>
                        </p:par>
                      </p:childTnLst>
                    </p:cTn>
                  </p:par>
                  <p:par>
                    <p:cTn id="118" fill="hold">
                      <p:stCondLst>
                        <p:cond delay="indefinite"/>
                      </p:stCondLst>
                      <p:childTnLst>
                        <p:par>
                          <p:cTn id="119" fill="hold">
                            <p:stCondLst>
                              <p:cond delay="0"/>
                            </p:stCondLst>
                            <p:childTnLst>
                              <p:par>
                                <p:cTn id="120" presetID="1" presetClass="entr" presetSubtype="0" fill="hold" grpId="0" nodeType="clickEffect">
                                  <p:stCondLst>
                                    <p:cond delay="0"/>
                                  </p:stCondLst>
                                  <p:childTnLst>
                                    <p:set>
                                      <p:cBhvr>
                                        <p:cTn id="121"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5" grpId="0" animBg="1" autoUpdateAnimBg="0"/>
      <p:bldP spid="6" grpId="0" animBg="1" autoUpdateAnimBg="0"/>
      <p:bldP spid="7" grpId="0" animBg="1" autoUpdateAnimBg="0"/>
      <p:bldP spid="8" grpId="0" animBg="1" autoUpdateAnimBg="0"/>
      <p:bldP spid="9" grpId="0" animBg="1" autoUpdateAnimBg="0"/>
      <p:bldP spid="10" grpId="0" animBg="1" autoUpdateAnimBg="0"/>
      <p:bldP spid="11" grpId="0" animBg="1" autoUpdateAnimBg="0"/>
      <p:bldP spid="28" grpId="0" animBg="1" autoUpdateAnimBg="0"/>
      <p:bldP spid="29" grpId="0" animBg="1" autoUpdateAnimBg="0"/>
      <p:bldP spid="30" grpId="0" animBg="1" autoUpdateAnimBg="0"/>
      <p:bldP spid="31" grpId="0" animBg="1" autoUpdateAnimBg="0"/>
      <p:bldP spid="32" grpId="0" animBg="1" autoUpdateAnimBg="0"/>
      <p:bldP spid="33" grpId="0" animBg="1" autoUpdateAnimBg="0"/>
      <p:bldP spid="34" grpId="0" animBg="1" autoUpdateAnimBg="0"/>
      <p:bldP spid="35" grpId="0" animBg="1" autoUpdateAnimBg="0"/>
      <p:bldP spid="36" grpId="0" animBg="1" autoUpdateAnimBg="0"/>
      <p:bldP spid="37" grpId="0" animBg="1"/>
      <p:bldP spid="3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730418" y="2425452"/>
            <a:ext cx="8053659" cy="3024336"/>
          </a:xfrm>
        </p:spPr>
        <p:txBody>
          <a:bodyPr>
            <a:normAutofit/>
          </a:bodyPr>
          <a:lstStyle/>
          <a:p>
            <a:r>
              <a:rPr lang="zh-CN" altLang="zh-CN"/>
              <a:t>在最坏情况下</a:t>
            </a:r>
            <a:r>
              <a:rPr lang="zh-CN" altLang="zh-CN" smtClean="0"/>
              <a:t>，队列</a:t>
            </a:r>
            <a:r>
              <a:rPr lang="zh-CN" altLang="zh-CN"/>
              <a:t>是空的，但仍然无法在当前队列空间入队元素</a:t>
            </a:r>
            <a:r>
              <a:rPr lang="zh-CN" altLang="zh-CN" smtClean="0"/>
              <a:t>。</a:t>
            </a:r>
            <a:endParaRPr lang="en-US" altLang="zh-CN" smtClean="0"/>
          </a:p>
          <a:p>
            <a:r>
              <a:rPr lang="zh-CN" altLang="zh-CN" smtClean="0"/>
              <a:t>即使</a:t>
            </a:r>
            <a:r>
              <a:rPr lang="zh-CN" altLang="zh-CN"/>
              <a:t>队列存储区可以像</a:t>
            </a:r>
            <a:r>
              <a:rPr lang="en-US" altLang="zh-CN"/>
              <a:t>Python</a:t>
            </a:r>
            <a:r>
              <a:rPr lang="zh-CN" altLang="zh-CN"/>
              <a:t>的</a:t>
            </a:r>
            <a:r>
              <a:rPr lang="en-US" altLang="zh-CN"/>
              <a:t>list</a:t>
            </a:r>
            <a:r>
              <a:rPr lang="zh-CN" altLang="zh-CN"/>
              <a:t>一样自动增长，但</a:t>
            </a:r>
            <a:r>
              <a:rPr lang="en-US" altLang="zh-CN"/>
              <a:t>list</a:t>
            </a:r>
            <a:r>
              <a:rPr lang="zh-CN" altLang="zh-CN"/>
              <a:t>首端由于出队浪费的空间也无法再利用，从而导致空间利用率低下</a:t>
            </a:r>
            <a:r>
              <a:rPr lang="zh-CN" altLang="zh-CN" smtClean="0"/>
              <a:t>。</a:t>
            </a:r>
            <a:endParaRPr lang="en-US" altLang="zh-CN" smtClean="0"/>
          </a:p>
          <a:p>
            <a:r>
              <a:rPr lang="zh-CN" altLang="zh-CN" smtClean="0"/>
              <a:t>因此</a:t>
            </a:r>
            <a:r>
              <a:rPr lang="zh-CN" altLang="zh-CN"/>
              <a:t>必须对线性顺序队列方案加以改进才能达到实用的</a:t>
            </a:r>
            <a:r>
              <a:rPr lang="zh-CN" altLang="zh-CN" smtClean="0"/>
              <a:t>目的</a:t>
            </a:r>
            <a:r>
              <a:rPr lang="zh-CN" altLang="en-US" smtClean="0"/>
              <a:t>，通常采用</a:t>
            </a:r>
            <a:r>
              <a:rPr lang="zh-CN" altLang="en-US" smtClean="0">
                <a:solidFill>
                  <a:srgbClr val="FF0000"/>
                </a:solidFill>
              </a:rPr>
              <a:t>循环队列</a:t>
            </a:r>
            <a:r>
              <a:rPr lang="zh-CN" altLang="en-US" smtClean="0"/>
              <a:t>。</a:t>
            </a:r>
            <a:endParaRPr lang="zh-CN" altLang="en-US"/>
          </a:p>
        </p:txBody>
      </p:sp>
      <p:sp>
        <p:nvSpPr>
          <p:cNvPr id="3" name="标题 2"/>
          <p:cNvSpPr>
            <a:spLocks noGrp="1"/>
          </p:cNvSpPr>
          <p:nvPr>
            <p:ph type="title"/>
          </p:nvPr>
        </p:nvSpPr>
        <p:spPr/>
        <p:txBody>
          <a:bodyPr>
            <a:normAutofit fontScale="90000"/>
          </a:bodyPr>
          <a:lstStyle/>
          <a:p>
            <a:r>
              <a:rPr lang="zh-CN" altLang="en-US" smtClean="0"/>
              <a:t>假溢出</a:t>
            </a:r>
            <a:endParaRPr lang="zh-CN" altLang="en-US"/>
          </a:p>
        </p:txBody>
      </p:sp>
      <p:pic>
        <p:nvPicPr>
          <p:cNvPr id="4" name="图片 3"/>
          <p:cNvPicPr>
            <a:picLocks noChangeAspect="1"/>
          </p:cNvPicPr>
          <p:nvPr/>
        </p:nvPicPr>
        <p:blipFill>
          <a:blip r:embed="rId2"/>
          <a:stretch>
            <a:fillRect/>
          </a:stretch>
        </p:blipFill>
        <p:spPr>
          <a:xfrm>
            <a:off x="4574857" y="858525"/>
            <a:ext cx="4569143" cy="1045845"/>
          </a:xfrm>
          <a:prstGeom prst="rect">
            <a:avLst/>
          </a:prstGeom>
        </p:spPr>
      </p:pic>
      <p:sp>
        <p:nvSpPr>
          <p:cNvPr id="5" name="矩形 4"/>
          <p:cNvSpPr/>
          <p:nvPr/>
        </p:nvSpPr>
        <p:spPr>
          <a:xfrm>
            <a:off x="5292080" y="1993404"/>
            <a:ext cx="2095445" cy="369332"/>
          </a:xfrm>
          <a:prstGeom prst="rect">
            <a:avLst/>
          </a:prstGeom>
        </p:spPr>
        <p:txBody>
          <a:bodyPr wrap="none">
            <a:spAutoFit/>
          </a:bodyPr>
          <a:lstStyle/>
          <a:p>
            <a:r>
              <a:rPr lang="zh-CN" altLang="zh-CN" smtClean="0"/>
              <a:t>出</a:t>
            </a:r>
            <a:r>
              <a:rPr lang="zh-CN" altLang="zh-CN"/>
              <a:t>队</a:t>
            </a:r>
            <a:r>
              <a:rPr lang="en-US" altLang="zh-CN"/>
              <a:t>a</a:t>
            </a:r>
            <a:r>
              <a:rPr lang="en-US" altLang="zh-CN" baseline="-25000"/>
              <a:t>2</a:t>
            </a:r>
            <a:r>
              <a:rPr lang="zh-CN" altLang="zh-CN"/>
              <a:t>、</a:t>
            </a:r>
            <a:r>
              <a:rPr lang="en-US" altLang="zh-CN"/>
              <a:t>a</a:t>
            </a:r>
            <a:r>
              <a:rPr lang="en-US" altLang="zh-CN" baseline="-25000"/>
              <a:t>3</a:t>
            </a:r>
            <a:r>
              <a:rPr lang="zh-CN" altLang="zh-CN"/>
              <a:t>、</a:t>
            </a:r>
            <a:r>
              <a:rPr lang="en-US" altLang="zh-CN"/>
              <a:t>a</a:t>
            </a:r>
            <a:r>
              <a:rPr lang="en-US" altLang="zh-CN" baseline="-25000"/>
              <a:t>4</a:t>
            </a:r>
            <a:r>
              <a:rPr lang="zh-CN" altLang="zh-CN"/>
              <a:t>、</a:t>
            </a:r>
            <a:r>
              <a:rPr lang="en-US" altLang="zh-CN"/>
              <a:t>a</a:t>
            </a:r>
            <a:r>
              <a:rPr lang="en-US" altLang="zh-CN" baseline="-25000"/>
              <a:t>5</a:t>
            </a:r>
            <a:endParaRPr lang="zh-CN" altLang="zh-CN"/>
          </a:p>
        </p:txBody>
      </p:sp>
      <p:pic>
        <p:nvPicPr>
          <p:cNvPr id="7" name="图片 6"/>
          <p:cNvPicPr>
            <a:picLocks noChangeAspect="1"/>
          </p:cNvPicPr>
          <p:nvPr/>
        </p:nvPicPr>
        <p:blipFill>
          <a:blip r:embed="rId3"/>
          <a:stretch>
            <a:fillRect/>
          </a:stretch>
        </p:blipFill>
        <p:spPr>
          <a:xfrm>
            <a:off x="323528" y="832703"/>
            <a:ext cx="4174808" cy="1054418"/>
          </a:xfrm>
          <a:prstGeom prst="rect">
            <a:avLst/>
          </a:prstGeom>
        </p:spPr>
      </p:pic>
    </p:spTree>
    <p:extLst>
      <p:ext uri="{BB962C8B-B14F-4D97-AF65-F5344CB8AC3E}">
        <p14:creationId xmlns:p14="http://schemas.microsoft.com/office/powerpoint/2010/main" val="10406040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r>
              <a:rPr lang="zh-CN" altLang="en-US"/>
              <a:t>将</a:t>
            </a:r>
            <a:r>
              <a:rPr lang="zh-CN" altLang="en-US" smtClean="0"/>
              <a:t>线性顺序队列的数组</a:t>
            </a:r>
            <a:r>
              <a:rPr lang="zh-CN" altLang="en-US"/>
              <a:t>空间看成首尾相连的空间</a:t>
            </a:r>
            <a:r>
              <a:rPr lang="zh-CN" altLang="en-US" smtClean="0"/>
              <a:t>；</a:t>
            </a:r>
            <a:endParaRPr lang="en-US" altLang="zh-CN" smtClean="0"/>
          </a:p>
          <a:p>
            <a:r>
              <a:rPr lang="zh-CN" altLang="en-US"/>
              <a:t>使用初始容量为</a:t>
            </a:r>
            <a:r>
              <a:rPr lang="en-US" altLang="zh-CN"/>
              <a:t>capacity</a:t>
            </a:r>
            <a:r>
              <a:rPr lang="zh-CN" altLang="en-US" smtClean="0"/>
              <a:t>的数组</a:t>
            </a:r>
            <a:r>
              <a:rPr lang="en-US" altLang="zh-CN" smtClean="0"/>
              <a:t>entry</a:t>
            </a:r>
            <a:r>
              <a:rPr lang="zh-CN" altLang="en-US"/>
              <a:t>依次存储从队首到队尾的所有元素；</a:t>
            </a:r>
            <a:endParaRPr lang="en-US" altLang="zh-CN"/>
          </a:p>
          <a:p>
            <a:r>
              <a:rPr lang="zh-CN" altLang="en-US" smtClean="0"/>
              <a:t>整型</a:t>
            </a:r>
            <a:r>
              <a:rPr lang="zh-CN" altLang="en-US"/>
              <a:t>下标</a:t>
            </a:r>
            <a:r>
              <a:rPr lang="en-US" altLang="zh-CN"/>
              <a:t>front</a:t>
            </a:r>
            <a:r>
              <a:rPr lang="zh-CN" altLang="en-US"/>
              <a:t>和</a:t>
            </a:r>
            <a:r>
              <a:rPr lang="en-US" altLang="zh-CN"/>
              <a:t>rear</a:t>
            </a:r>
            <a:r>
              <a:rPr lang="zh-CN" altLang="en-US"/>
              <a:t>分别指示队列的队首位置和队尾位置；</a:t>
            </a:r>
          </a:p>
          <a:p>
            <a:endParaRPr lang="en-US" altLang="zh-CN" smtClean="0"/>
          </a:p>
        </p:txBody>
      </p:sp>
      <p:sp>
        <p:nvSpPr>
          <p:cNvPr id="4" name="标题 2"/>
          <p:cNvSpPr>
            <a:spLocks noGrp="1"/>
          </p:cNvSpPr>
          <p:nvPr>
            <p:ph type="title"/>
          </p:nvPr>
        </p:nvSpPr>
        <p:spPr/>
        <p:txBody>
          <a:bodyPr>
            <a:normAutofit fontScale="90000"/>
          </a:bodyPr>
          <a:lstStyle/>
          <a:p>
            <a:r>
              <a:rPr lang="zh-CN" altLang="en-US" smtClean="0"/>
              <a:t>三、循环队列</a:t>
            </a:r>
            <a:endParaRPr lang="zh-CN" altLang="en-US" dirty="0"/>
          </a:p>
        </p:txBody>
      </p:sp>
    </p:spTree>
    <p:extLst>
      <p:ext uri="{BB962C8B-B14F-4D97-AF65-F5344CB8AC3E}">
        <p14:creationId xmlns:p14="http://schemas.microsoft.com/office/powerpoint/2010/main" val="39605897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descr="白色大理石"/>
          <p:cNvSpPr>
            <a:spLocks noChangeArrowheads="1"/>
          </p:cNvSpPr>
          <p:nvPr/>
        </p:nvSpPr>
        <p:spPr bwMode="auto">
          <a:xfrm>
            <a:off x="1389145" y="1098536"/>
            <a:ext cx="1066800" cy="685800"/>
          </a:xfrm>
          <a:prstGeom prst="rect">
            <a:avLst/>
          </a:prstGeom>
          <a:blipFill dpi="0" rotWithShape="0">
            <a:blip r:embed="rId2"/>
            <a:srcRect/>
            <a:tile tx="0" ty="0" sx="100000" sy="100000" flip="none" algn="tl"/>
          </a:blipFill>
          <a:ln w="50800">
            <a:solidFill>
              <a:schemeClr val="tx1"/>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400" b="1"/>
              <a:t>Job 1</a:t>
            </a:r>
            <a:endParaRPr kumimoji="1" lang="en-US" altLang="zh-CN" sz="2400" b="1">
              <a:latin typeface="Times New Roman" pitchFamily="18" charset="0"/>
            </a:endParaRPr>
          </a:p>
        </p:txBody>
      </p:sp>
      <p:sp>
        <p:nvSpPr>
          <p:cNvPr id="5" name="Rectangle 3" descr="白色大理石"/>
          <p:cNvSpPr>
            <a:spLocks noChangeArrowheads="1"/>
          </p:cNvSpPr>
          <p:nvPr/>
        </p:nvSpPr>
        <p:spPr bwMode="auto">
          <a:xfrm>
            <a:off x="2455945" y="1098536"/>
            <a:ext cx="1066800" cy="685800"/>
          </a:xfrm>
          <a:prstGeom prst="rect">
            <a:avLst/>
          </a:prstGeom>
          <a:blipFill dpi="0" rotWithShape="0">
            <a:blip r:embed="rId2"/>
            <a:srcRect/>
            <a:tile tx="0" ty="0" sx="100000" sy="100000" flip="none" algn="tl"/>
          </a:blipFill>
          <a:ln w="50800">
            <a:solidFill>
              <a:schemeClr val="tx1"/>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400" b="1"/>
              <a:t>Job 2</a:t>
            </a:r>
            <a:endParaRPr kumimoji="1" lang="en-US" altLang="zh-CN" sz="2400" b="1">
              <a:latin typeface="Times New Roman" pitchFamily="18" charset="0"/>
            </a:endParaRPr>
          </a:p>
        </p:txBody>
      </p:sp>
      <p:sp>
        <p:nvSpPr>
          <p:cNvPr id="6" name="Rectangle 4" descr="白色大理石"/>
          <p:cNvSpPr>
            <a:spLocks noChangeArrowheads="1"/>
          </p:cNvSpPr>
          <p:nvPr/>
        </p:nvSpPr>
        <p:spPr bwMode="auto">
          <a:xfrm>
            <a:off x="3522745" y="1098536"/>
            <a:ext cx="1066800" cy="685800"/>
          </a:xfrm>
          <a:prstGeom prst="rect">
            <a:avLst/>
          </a:prstGeom>
          <a:blipFill dpi="0" rotWithShape="0">
            <a:blip r:embed="rId2"/>
            <a:srcRect/>
            <a:tile tx="0" ty="0" sx="100000" sy="100000" flip="none" algn="tl"/>
          </a:blipFill>
          <a:ln w="50800">
            <a:solidFill>
              <a:schemeClr val="tx1"/>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400" b="1" smtClean="0"/>
              <a:t>a2</a:t>
            </a:r>
            <a:endParaRPr kumimoji="1" lang="en-US" altLang="zh-CN" sz="2400" b="1">
              <a:latin typeface="Times New Roman" pitchFamily="18" charset="0"/>
            </a:endParaRPr>
          </a:p>
        </p:txBody>
      </p:sp>
      <p:sp>
        <p:nvSpPr>
          <p:cNvPr id="7" name="Rectangle 5" descr="羊皮纸"/>
          <p:cNvSpPr>
            <a:spLocks noChangeArrowheads="1"/>
          </p:cNvSpPr>
          <p:nvPr/>
        </p:nvSpPr>
        <p:spPr bwMode="auto">
          <a:xfrm>
            <a:off x="1389145" y="1098536"/>
            <a:ext cx="1066800" cy="685800"/>
          </a:xfrm>
          <a:prstGeom prst="rect">
            <a:avLst/>
          </a:prstGeom>
          <a:blipFill dpi="0" rotWithShape="0">
            <a:blip r:embed="rId3"/>
            <a:srcRect/>
            <a:tile tx="0" ty="0" sx="100000" sy="100000" flip="none" algn="tl"/>
          </a:blipFill>
          <a:ln w="50800">
            <a:solidFill>
              <a:schemeClr val="tx1"/>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endParaRPr kumimoji="1" lang="zh-CN" altLang="zh-CN" sz="2400">
              <a:latin typeface="Times New Roman" pitchFamily="18" charset="0"/>
            </a:endParaRPr>
          </a:p>
        </p:txBody>
      </p:sp>
      <p:sp>
        <p:nvSpPr>
          <p:cNvPr id="8" name="Rectangle 6" descr="白色大理石"/>
          <p:cNvSpPr>
            <a:spLocks noChangeArrowheads="1"/>
          </p:cNvSpPr>
          <p:nvPr/>
        </p:nvSpPr>
        <p:spPr bwMode="auto">
          <a:xfrm>
            <a:off x="4589545" y="1098536"/>
            <a:ext cx="1066800" cy="685800"/>
          </a:xfrm>
          <a:prstGeom prst="rect">
            <a:avLst/>
          </a:prstGeom>
          <a:blipFill dpi="0" rotWithShape="0">
            <a:blip r:embed="rId2"/>
            <a:srcRect/>
            <a:tile tx="0" ty="0" sx="100000" sy="100000" flip="none" algn="tl"/>
          </a:blipFill>
          <a:ln w="50800">
            <a:solidFill>
              <a:schemeClr val="tx1"/>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400" b="1" smtClean="0"/>
              <a:t>a3</a:t>
            </a:r>
            <a:endParaRPr kumimoji="1" lang="en-US" altLang="zh-CN" sz="2400" b="1">
              <a:latin typeface="Times New Roman" pitchFamily="18" charset="0"/>
            </a:endParaRPr>
          </a:p>
        </p:txBody>
      </p:sp>
      <p:sp>
        <p:nvSpPr>
          <p:cNvPr id="9" name="Rectangle 7" descr="白色大理石"/>
          <p:cNvSpPr>
            <a:spLocks noChangeArrowheads="1"/>
          </p:cNvSpPr>
          <p:nvPr/>
        </p:nvSpPr>
        <p:spPr bwMode="auto">
          <a:xfrm>
            <a:off x="5656345" y="1098536"/>
            <a:ext cx="1066800" cy="685800"/>
          </a:xfrm>
          <a:prstGeom prst="rect">
            <a:avLst/>
          </a:prstGeom>
          <a:blipFill dpi="0" rotWithShape="0">
            <a:blip r:embed="rId2"/>
            <a:srcRect/>
            <a:tile tx="0" ty="0" sx="100000" sy="100000" flip="none" algn="tl"/>
          </a:blipFill>
          <a:ln w="50800">
            <a:solidFill>
              <a:schemeClr val="tx1"/>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400" b="1" smtClean="0"/>
              <a:t>a4</a:t>
            </a:r>
            <a:endParaRPr kumimoji="1" lang="en-US" altLang="zh-CN" sz="2400" b="1">
              <a:latin typeface="Times New Roman" pitchFamily="18" charset="0"/>
            </a:endParaRPr>
          </a:p>
        </p:txBody>
      </p:sp>
      <p:sp>
        <p:nvSpPr>
          <p:cNvPr id="10" name="Rectangle 8" descr="白色大理石"/>
          <p:cNvSpPr>
            <a:spLocks noChangeArrowheads="1"/>
          </p:cNvSpPr>
          <p:nvPr/>
        </p:nvSpPr>
        <p:spPr bwMode="auto">
          <a:xfrm>
            <a:off x="6702507" y="1077899"/>
            <a:ext cx="1066800" cy="685800"/>
          </a:xfrm>
          <a:prstGeom prst="rect">
            <a:avLst/>
          </a:prstGeom>
          <a:blipFill dpi="0" rotWithShape="0">
            <a:blip r:embed="rId2"/>
            <a:srcRect/>
            <a:tile tx="0" ty="0" sx="100000" sy="100000" flip="none" algn="tl"/>
          </a:blipFill>
          <a:ln w="50800">
            <a:solidFill>
              <a:schemeClr val="tx1"/>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400" b="1" smtClean="0"/>
              <a:t>a5</a:t>
            </a:r>
            <a:endParaRPr kumimoji="1" lang="en-US" altLang="zh-CN" sz="2400" b="1">
              <a:latin typeface="Times New Roman" pitchFamily="18" charset="0"/>
            </a:endParaRPr>
          </a:p>
        </p:txBody>
      </p:sp>
      <p:sp>
        <p:nvSpPr>
          <p:cNvPr id="11" name="Rectangle 9" descr="羊皮纸"/>
          <p:cNvSpPr>
            <a:spLocks noChangeArrowheads="1"/>
          </p:cNvSpPr>
          <p:nvPr/>
        </p:nvSpPr>
        <p:spPr bwMode="auto">
          <a:xfrm>
            <a:off x="2455945" y="1098536"/>
            <a:ext cx="1066800" cy="685800"/>
          </a:xfrm>
          <a:prstGeom prst="rect">
            <a:avLst/>
          </a:prstGeom>
          <a:blipFill dpi="0" rotWithShape="0">
            <a:blip r:embed="rId3"/>
            <a:srcRect/>
            <a:tile tx="0" ty="0" sx="100000" sy="100000" flip="none" algn="tl"/>
          </a:blipFill>
          <a:ln w="50800">
            <a:solidFill>
              <a:schemeClr val="tx1"/>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endParaRPr kumimoji="1" lang="zh-CN" altLang="zh-CN" sz="2400">
              <a:latin typeface="Times New Roman" pitchFamily="18" charset="0"/>
            </a:endParaRPr>
          </a:p>
        </p:txBody>
      </p:sp>
      <p:sp>
        <p:nvSpPr>
          <p:cNvPr id="12" name="Rectangle 10"/>
          <p:cNvSpPr>
            <a:spLocks noChangeArrowheads="1"/>
          </p:cNvSpPr>
          <p:nvPr/>
        </p:nvSpPr>
        <p:spPr bwMode="auto">
          <a:xfrm>
            <a:off x="1389145" y="1098536"/>
            <a:ext cx="1066800" cy="685800"/>
          </a:xfrm>
          <a:prstGeom prst="rect">
            <a:avLst/>
          </a:prstGeom>
          <a:noFill/>
          <a:ln w="508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endParaRPr kumimoji="1" lang="zh-CN" altLang="zh-CN" sz="2400">
              <a:latin typeface="Times New Roman" pitchFamily="18" charset="0"/>
            </a:endParaRPr>
          </a:p>
        </p:txBody>
      </p:sp>
      <p:sp>
        <p:nvSpPr>
          <p:cNvPr id="13" name="Rectangle 11"/>
          <p:cNvSpPr>
            <a:spLocks noChangeArrowheads="1"/>
          </p:cNvSpPr>
          <p:nvPr/>
        </p:nvSpPr>
        <p:spPr bwMode="auto">
          <a:xfrm>
            <a:off x="2455945" y="1098536"/>
            <a:ext cx="1066800" cy="685800"/>
          </a:xfrm>
          <a:prstGeom prst="rect">
            <a:avLst/>
          </a:prstGeom>
          <a:noFill/>
          <a:ln w="508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endParaRPr kumimoji="1" lang="zh-CN" altLang="zh-CN" sz="2400">
              <a:latin typeface="Times New Roman" pitchFamily="18" charset="0"/>
            </a:endParaRPr>
          </a:p>
        </p:txBody>
      </p:sp>
      <p:sp>
        <p:nvSpPr>
          <p:cNvPr id="14" name="Rectangle 12"/>
          <p:cNvSpPr>
            <a:spLocks noChangeArrowheads="1"/>
          </p:cNvSpPr>
          <p:nvPr/>
        </p:nvSpPr>
        <p:spPr bwMode="auto">
          <a:xfrm>
            <a:off x="3522745" y="1098536"/>
            <a:ext cx="1066800" cy="685800"/>
          </a:xfrm>
          <a:prstGeom prst="rect">
            <a:avLst/>
          </a:prstGeom>
          <a:noFill/>
          <a:ln w="508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endParaRPr kumimoji="1" lang="zh-CN" altLang="zh-CN" sz="2400">
              <a:latin typeface="Times New Roman" pitchFamily="18" charset="0"/>
            </a:endParaRPr>
          </a:p>
        </p:txBody>
      </p:sp>
      <p:sp>
        <p:nvSpPr>
          <p:cNvPr id="15" name="Rectangle 13"/>
          <p:cNvSpPr>
            <a:spLocks noChangeArrowheads="1"/>
          </p:cNvSpPr>
          <p:nvPr/>
        </p:nvSpPr>
        <p:spPr bwMode="auto">
          <a:xfrm>
            <a:off x="4589545" y="1098536"/>
            <a:ext cx="1066800" cy="685800"/>
          </a:xfrm>
          <a:prstGeom prst="rect">
            <a:avLst/>
          </a:prstGeom>
          <a:noFill/>
          <a:ln w="508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endParaRPr kumimoji="1" lang="zh-CN" altLang="zh-CN" sz="2400">
              <a:latin typeface="Times New Roman" pitchFamily="18" charset="0"/>
            </a:endParaRPr>
          </a:p>
        </p:txBody>
      </p:sp>
      <p:sp>
        <p:nvSpPr>
          <p:cNvPr id="16" name="Rectangle 14"/>
          <p:cNvSpPr>
            <a:spLocks noChangeArrowheads="1"/>
          </p:cNvSpPr>
          <p:nvPr/>
        </p:nvSpPr>
        <p:spPr bwMode="auto">
          <a:xfrm>
            <a:off x="5656345" y="1098536"/>
            <a:ext cx="1066800" cy="685800"/>
          </a:xfrm>
          <a:prstGeom prst="rect">
            <a:avLst/>
          </a:prstGeom>
          <a:noFill/>
          <a:ln w="508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endParaRPr kumimoji="1" lang="zh-CN" altLang="zh-CN" sz="2400">
              <a:latin typeface="Times New Roman" pitchFamily="18" charset="0"/>
            </a:endParaRPr>
          </a:p>
        </p:txBody>
      </p:sp>
      <p:sp>
        <p:nvSpPr>
          <p:cNvPr id="17" name="Rectangle 15"/>
          <p:cNvSpPr>
            <a:spLocks noChangeArrowheads="1"/>
          </p:cNvSpPr>
          <p:nvPr/>
        </p:nvSpPr>
        <p:spPr bwMode="auto">
          <a:xfrm>
            <a:off x="6723145" y="1098536"/>
            <a:ext cx="1066800" cy="685800"/>
          </a:xfrm>
          <a:prstGeom prst="rect">
            <a:avLst/>
          </a:prstGeom>
          <a:noFill/>
          <a:ln w="508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endParaRPr kumimoji="1" lang="zh-CN" altLang="zh-CN" sz="2400">
              <a:latin typeface="Times New Roman" pitchFamily="18" charset="0"/>
            </a:endParaRPr>
          </a:p>
        </p:txBody>
      </p:sp>
      <p:grpSp>
        <p:nvGrpSpPr>
          <p:cNvPr id="18" name="Group 16"/>
          <p:cNvGrpSpPr>
            <a:grpSpLocks/>
          </p:cNvGrpSpPr>
          <p:nvPr/>
        </p:nvGrpSpPr>
        <p:grpSpPr bwMode="auto">
          <a:xfrm>
            <a:off x="1389145" y="1022336"/>
            <a:ext cx="6394450" cy="838200"/>
            <a:chOff x="432" y="2112"/>
            <a:chExt cx="4800" cy="528"/>
          </a:xfrm>
        </p:grpSpPr>
        <p:sp>
          <p:nvSpPr>
            <p:cNvPr id="19" name="Rectangle 17" descr="栎木"/>
            <p:cNvSpPr>
              <a:spLocks noChangeArrowheads="1"/>
            </p:cNvSpPr>
            <p:nvPr/>
          </p:nvSpPr>
          <p:spPr bwMode="auto">
            <a:xfrm>
              <a:off x="432" y="2112"/>
              <a:ext cx="4800" cy="48"/>
            </a:xfrm>
            <a:prstGeom prst="rect">
              <a:avLst/>
            </a:prstGeom>
            <a:blipFill dpi="0" rotWithShape="0">
              <a:blip r:embed="rId4"/>
              <a:srcRect/>
              <a:tile tx="0" ty="0" sx="100000" sy="100000" flip="none" algn="tl"/>
            </a:blipFill>
            <a:ln w="9525">
              <a:solidFill>
                <a:srgbClr val="993300"/>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Tx/>
                <a:buNone/>
              </a:pPr>
              <a:endParaRPr lang="zh-CN" altLang="en-US" sz="2400"/>
            </a:p>
          </p:txBody>
        </p:sp>
        <p:sp>
          <p:nvSpPr>
            <p:cNvPr id="20" name="Rectangle 18" descr="栎木"/>
            <p:cNvSpPr>
              <a:spLocks noChangeArrowheads="1"/>
            </p:cNvSpPr>
            <p:nvPr/>
          </p:nvSpPr>
          <p:spPr bwMode="auto">
            <a:xfrm>
              <a:off x="432" y="2592"/>
              <a:ext cx="4800" cy="48"/>
            </a:xfrm>
            <a:prstGeom prst="rect">
              <a:avLst/>
            </a:prstGeom>
            <a:blipFill dpi="0" rotWithShape="0">
              <a:blip r:embed="rId4"/>
              <a:srcRect/>
              <a:tile tx="0" ty="0" sx="100000" sy="100000" flip="none" algn="tl"/>
            </a:blipFill>
            <a:ln w="9525">
              <a:solidFill>
                <a:srgbClr val="993300"/>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Tx/>
                <a:buNone/>
              </a:pPr>
              <a:endParaRPr lang="zh-CN" altLang="en-US" sz="2400"/>
            </a:p>
          </p:txBody>
        </p:sp>
      </p:grpSp>
      <p:sp>
        <p:nvSpPr>
          <p:cNvPr id="21" name="Rectangle 19"/>
          <p:cNvSpPr>
            <a:spLocks noChangeArrowheads="1"/>
          </p:cNvSpPr>
          <p:nvPr/>
        </p:nvSpPr>
        <p:spPr bwMode="auto">
          <a:xfrm>
            <a:off x="855745" y="717536"/>
            <a:ext cx="45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000" b="1">
                <a:latin typeface="Times New Roman" pitchFamily="18" charset="0"/>
                <a:sym typeface="Symbol" pitchFamily="18" charset="2"/>
              </a:rPr>
              <a:t>1</a:t>
            </a:r>
            <a:endParaRPr kumimoji="1" lang="en-US" altLang="zh-CN" sz="2000" b="1">
              <a:latin typeface="Times New Roman" pitchFamily="18" charset="0"/>
            </a:endParaRPr>
          </a:p>
        </p:txBody>
      </p:sp>
      <p:sp>
        <p:nvSpPr>
          <p:cNvPr id="22" name="Rectangle 20"/>
          <p:cNvSpPr>
            <a:spLocks noChangeArrowheads="1"/>
          </p:cNvSpPr>
          <p:nvPr/>
        </p:nvSpPr>
        <p:spPr bwMode="auto">
          <a:xfrm>
            <a:off x="1693945" y="717536"/>
            <a:ext cx="45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000" b="1">
                <a:latin typeface="Times New Roman" pitchFamily="18" charset="0"/>
                <a:sym typeface="Symbol" pitchFamily="18" charset="2"/>
              </a:rPr>
              <a:t>0</a:t>
            </a:r>
            <a:endParaRPr kumimoji="1" lang="en-US" altLang="zh-CN" sz="2000" b="1">
              <a:latin typeface="Times New Roman" pitchFamily="18" charset="0"/>
            </a:endParaRPr>
          </a:p>
        </p:txBody>
      </p:sp>
      <p:sp>
        <p:nvSpPr>
          <p:cNvPr id="23" name="Rectangle 21"/>
          <p:cNvSpPr>
            <a:spLocks noChangeArrowheads="1"/>
          </p:cNvSpPr>
          <p:nvPr/>
        </p:nvSpPr>
        <p:spPr bwMode="auto">
          <a:xfrm>
            <a:off x="2760745" y="717536"/>
            <a:ext cx="45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000" b="1">
                <a:latin typeface="Times New Roman" pitchFamily="18" charset="0"/>
                <a:sym typeface="Symbol" pitchFamily="18" charset="2"/>
              </a:rPr>
              <a:t>1</a:t>
            </a:r>
            <a:endParaRPr kumimoji="1" lang="en-US" altLang="zh-CN" sz="2000" b="1">
              <a:latin typeface="Times New Roman" pitchFamily="18" charset="0"/>
            </a:endParaRPr>
          </a:p>
        </p:txBody>
      </p:sp>
      <p:sp>
        <p:nvSpPr>
          <p:cNvPr id="24" name="Rectangle 22"/>
          <p:cNvSpPr>
            <a:spLocks noChangeArrowheads="1"/>
          </p:cNvSpPr>
          <p:nvPr/>
        </p:nvSpPr>
        <p:spPr bwMode="auto">
          <a:xfrm>
            <a:off x="3827545" y="717536"/>
            <a:ext cx="45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000" b="1">
                <a:latin typeface="Times New Roman" pitchFamily="18" charset="0"/>
                <a:sym typeface="Symbol" pitchFamily="18" charset="2"/>
              </a:rPr>
              <a:t>2</a:t>
            </a:r>
            <a:endParaRPr kumimoji="1" lang="en-US" altLang="zh-CN" sz="2000" b="1">
              <a:latin typeface="Times New Roman" pitchFamily="18" charset="0"/>
            </a:endParaRPr>
          </a:p>
        </p:txBody>
      </p:sp>
      <p:sp>
        <p:nvSpPr>
          <p:cNvPr id="25" name="Rectangle 23"/>
          <p:cNvSpPr>
            <a:spLocks noChangeArrowheads="1"/>
          </p:cNvSpPr>
          <p:nvPr/>
        </p:nvSpPr>
        <p:spPr bwMode="auto">
          <a:xfrm>
            <a:off x="4818145" y="717536"/>
            <a:ext cx="45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000" b="1">
                <a:latin typeface="Times New Roman" pitchFamily="18" charset="0"/>
                <a:sym typeface="Symbol" pitchFamily="18" charset="2"/>
              </a:rPr>
              <a:t>3</a:t>
            </a:r>
            <a:endParaRPr kumimoji="1" lang="en-US" altLang="zh-CN" sz="2000" b="1">
              <a:latin typeface="Times New Roman" pitchFamily="18" charset="0"/>
            </a:endParaRPr>
          </a:p>
        </p:txBody>
      </p:sp>
      <p:sp>
        <p:nvSpPr>
          <p:cNvPr id="26" name="Rectangle 24"/>
          <p:cNvSpPr>
            <a:spLocks noChangeArrowheads="1"/>
          </p:cNvSpPr>
          <p:nvPr/>
        </p:nvSpPr>
        <p:spPr bwMode="auto">
          <a:xfrm>
            <a:off x="5961145" y="717536"/>
            <a:ext cx="45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000" b="1">
                <a:latin typeface="Times New Roman" pitchFamily="18" charset="0"/>
                <a:sym typeface="Symbol" pitchFamily="18" charset="2"/>
              </a:rPr>
              <a:t>4</a:t>
            </a:r>
            <a:endParaRPr kumimoji="1" lang="en-US" altLang="zh-CN" sz="2000" b="1">
              <a:latin typeface="Times New Roman" pitchFamily="18" charset="0"/>
            </a:endParaRPr>
          </a:p>
        </p:txBody>
      </p:sp>
      <p:sp>
        <p:nvSpPr>
          <p:cNvPr id="27" name="Rectangle 25"/>
          <p:cNvSpPr>
            <a:spLocks noChangeArrowheads="1"/>
          </p:cNvSpPr>
          <p:nvPr/>
        </p:nvSpPr>
        <p:spPr bwMode="auto">
          <a:xfrm>
            <a:off x="7027945" y="717536"/>
            <a:ext cx="45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000" b="1">
                <a:latin typeface="Times New Roman" pitchFamily="18" charset="0"/>
                <a:sym typeface="Symbol" pitchFamily="18" charset="2"/>
              </a:rPr>
              <a:t>5</a:t>
            </a:r>
            <a:endParaRPr kumimoji="1" lang="en-US" altLang="zh-CN" sz="2000" b="1">
              <a:latin typeface="Times New Roman" pitchFamily="18" charset="0"/>
            </a:endParaRPr>
          </a:p>
        </p:txBody>
      </p:sp>
      <p:sp>
        <p:nvSpPr>
          <p:cNvPr id="28" name="Rectangle 26" descr="白色大理石"/>
          <p:cNvSpPr>
            <a:spLocks noChangeArrowheads="1"/>
          </p:cNvSpPr>
          <p:nvPr/>
        </p:nvSpPr>
        <p:spPr bwMode="auto">
          <a:xfrm>
            <a:off x="1381207" y="1095361"/>
            <a:ext cx="1066800" cy="685800"/>
          </a:xfrm>
          <a:prstGeom prst="rect">
            <a:avLst/>
          </a:prstGeom>
          <a:blipFill dpi="0" rotWithShape="0">
            <a:blip r:embed="rId2"/>
            <a:srcRect/>
            <a:tile tx="0" ty="0" sx="100000" sy="100000" flip="none" algn="tl"/>
          </a:blipFill>
          <a:ln w="50800">
            <a:solidFill>
              <a:schemeClr val="tx1"/>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400" b="1" smtClean="0"/>
              <a:t>a6</a:t>
            </a:r>
            <a:endParaRPr kumimoji="1" lang="en-US" altLang="zh-CN" sz="2400" b="1">
              <a:latin typeface="Times New Roman" pitchFamily="18" charset="0"/>
            </a:endParaRPr>
          </a:p>
        </p:txBody>
      </p:sp>
      <p:sp>
        <p:nvSpPr>
          <p:cNvPr id="29" name="Text Box 27"/>
          <p:cNvSpPr txBox="1">
            <a:spLocks noChangeArrowheads="1"/>
          </p:cNvSpPr>
          <p:nvPr/>
        </p:nvSpPr>
        <p:spPr bwMode="auto">
          <a:xfrm>
            <a:off x="4540849" y="2144644"/>
            <a:ext cx="2133600"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50000"/>
              </a:spcBef>
              <a:buClrTx/>
              <a:buSzTx/>
              <a:buFontTx/>
              <a:buNone/>
            </a:pPr>
            <a:r>
              <a:rPr kumimoji="1" lang="en-US" altLang="zh-CN" sz="2400">
                <a:latin typeface="Times New Roman" pitchFamily="18" charset="0"/>
                <a:sym typeface="Wingdings" pitchFamily="2" charset="2"/>
              </a:rPr>
              <a:t> </a:t>
            </a:r>
            <a:r>
              <a:rPr kumimoji="1" lang="en-US" altLang="zh-CN" sz="2000" b="1">
                <a:latin typeface="Times New Roman" pitchFamily="18" charset="0"/>
                <a:sym typeface="Wingdings" pitchFamily="2" charset="2"/>
              </a:rPr>
              <a:t>append </a:t>
            </a:r>
            <a:r>
              <a:rPr kumimoji="1" lang="en-US" altLang="zh-CN" sz="2000" b="1" smtClean="0">
                <a:latin typeface="Times New Roman" pitchFamily="18" charset="0"/>
                <a:sym typeface="Wingdings" pitchFamily="2" charset="2"/>
              </a:rPr>
              <a:t>a6</a:t>
            </a:r>
            <a:endParaRPr kumimoji="1" lang="en-US" altLang="zh-CN" sz="2000" b="1">
              <a:latin typeface="Times New Roman" pitchFamily="18" charset="0"/>
              <a:sym typeface="Wingdings" pitchFamily="2" charset="2"/>
            </a:endParaRPr>
          </a:p>
        </p:txBody>
      </p:sp>
      <p:sp>
        <p:nvSpPr>
          <p:cNvPr id="30" name="Oval 28" descr="羊皮纸"/>
          <p:cNvSpPr>
            <a:spLocks noChangeArrowheads="1"/>
          </p:cNvSpPr>
          <p:nvPr/>
        </p:nvSpPr>
        <p:spPr bwMode="auto">
          <a:xfrm>
            <a:off x="1172352" y="2362995"/>
            <a:ext cx="2895600" cy="2895600"/>
          </a:xfrm>
          <a:prstGeom prst="ellipse">
            <a:avLst/>
          </a:prstGeom>
          <a:blipFill dpi="0" rotWithShape="0">
            <a:blip r:embed="rId3"/>
            <a:srcRect/>
            <a:tile tx="0" ty="0" sx="100000" sy="100000" flip="none" algn="tl"/>
          </a:blipFill>
          <a:ln w="9525">
            <a:solidFill>
              <a:srgbClr val="993300"/>
            </a:solidFill>
            <a:round/>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Tx/>
              <a:buNone/>
            </a:pPr>
            <a:endParaRPr lang="zh-CN" altLang="en-US" sz="2400"/>
          </a:p>
        </p:txBody>
      </p:sp>
      <p:sp>
        <p:nvSpPr>
          <p:cNvPr id="31" name="Oval 29" descr="栎木"/>
          <p:cNvSpPr>
            <a:spLocks noChangeArrowheads="1"/>
          </p:cNvSpPr>
          <p:nvPr/>
        </p:nvSpPr>
        <p:spPr bwMode="auto">
          <a:xfrm>
            <a:off x="1878790" y="3110707"/>
            <a:ext cx="1582737" cy="1512888"/>
          </a:xfrm>
          <a:prstGeom prst="ellipse">
            <a:avLst/>
          </a:prstGeom>
          <a:blipFill dpi="0" rotWithShape="0">
            <a:blip r:embed="rId4"/>
            <a:srcRect/>
            <a:tile tx="0" ty="0" sx="100000" sy="100000" flip="none" algn="tl"/>
          </a:blipFill>
          <a:ln w="9525">
            <a:solidFill>
              <a:schemeClr val="accent2"/>
            </a:solidFill>
            <a:round/>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Tx/>
              <a:buNone/>
            </a:pPr>
            <a:endParaRPr lang="zh-CN" altLang="en-US" sz="2400"/>
          </a:p>
        </p:txBody>
      </p:sp>
      <p:sp>
        <p:nvSpPr>
          <p:cNvPr id="32" name="Line 30"/>
          <p:cNvSpPr>
            <a:spLocks noChangeShapeType="1"/>
          </p:cNvSpPr>
          <p:nvPr/>
        </p:nvSpPr>
        <p:spPr bwMode="auto">
          <a:xfrm>
            <a:off x="2620152" y="2362995"/>
            <a:ext cx="50800" cy="747712"/>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3" name="Line 31"/>
          <p:cNvSpPr>
            <a:spLocks noChangeShapeType="1"/>
          </p:cNvSpPr>
          <p:nvPr/>
        </p:nvSpPr>
        <p:spPr bwMode="auto">
          <a:xfrm>
            <a:off x="2696352" y="4572795"/>
            <a:ext cx="0" cy="685800"/>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4" name="Line 32"/>
          <p:cNvSpPr>
            <a:spLocks noChangeShapeType="1"/>
          </p:cNvSpPr>
          <p:nvPr/>
        </p:nvSpPr>
        <p:spPr bwMode="auto">
          <a:xfrm rot="3600000" flipV="1">
            <a:off x="3587176" y="2929959"/>
            <a:ext cx="36039" cy="705304"/>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5" name="Line 33"/>
          <p:cNvSpPr>
            <a:spLocks noChangeShapeType="1"/>
          </p:cNvSpPr>
          <p:nvPr/>
        </p:nvSpPr>
        <p:spPr bwMode="auto">
          <a:xfrm rot="7200000" flipH="1">
            <a:off x="3597533" y="4099557"/>
            <a:ext cx="5312" cy="600400"/>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6" name="Line 34"/>
          <p:cNvSpPr>
            <a:spLocks noChangeShapeType="1"/>
          </p:cNvSpPr>
          <p:nvPr/>
        </p:nvSpPr>
        <p:spPr bwMode="auto">
          <a:xfrm rot="18000000" flipH="1">
            <a:off x="1718136" y="2869900"/>
            <a:ext cx="10293" cy="800246"/>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7" name="Line 35"/>
          <p:cNvSpPr>
            <a:spLocks noChangeShapeType="1"/>
          </p:cNvSpPr>
          <p:nvPr/>
        </p:nvSpPr>
        <p:spPr bwMode="auto">
          <a:xfrm rot="14400000">
            <a:off x="1677177" y="4037807"/>
            <a:ext cx="0" cy="685800"/>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8" name="Rectangle 36"/>
          <p:cNvSpPr>
            <a:spLocks noChangeArrowheads="1"/>
          </p:cNvSpPr>
          <p:nvPr/>
        </p:nvSpPr>
        <p:spPr bwMode="auto">
          <a:xfrm>
            <a:off x="3229752" y="2058195"/>
            <a:ext cx="685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400" b="1">
                <a:latin typeface="Times New Roman" pitchFamily="18" charset="0"/>
              </a:rPr>
              <a:t>[ 5 ]</a:t>
            </a:r>
          </a:p>
        </p:txBody>
      </p:sp>
      <p:sp>
        <p:nvSpPr>
          <p:cNvPr id="39" name="Rectangle 37"/>
          <p:cNvSpPr>
            <a:spLocks noChangeArrowheads="1"/>
          </p:cNvSpPr>
          <p:nvPr/>
        </p:nvSpPr>
        <p:spPr bwMode="auto">
          <a:xfrm>
            <a:off x="4144152" y="3658395"/>
            <a:ext cx="685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400" b="1">
                <a:latin typeface="Times New Roman" pitchFamily="18" charset="0"/>
              </a:rPr>
              <a:t>[ 4]</a:t>
            </a:r>
          </a:p>
        </p:txBody>
      </p:sp>
      <p:sp>
        <p:nvSpPr>
          <p:cNvPr id="40" name="Rectangle 38"/>
          <p:cNvSpPr>
            <a:spLocks noChangeArrowheads="1"/>
          </p:cNvSpPr>
          <p:nvPr/>
        </p:nvSpPr>
        <p:spPr bwMode="auto">
          <a:xfrm>
            <a:off x="3382152" y="5106195"/>
            <a:ext cx="685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400" b="1">
                <a:latin typeface="Times New Roman" pitchFamily="18" charset="0"/>
              </a:rPr>
              <a:t>[ 3 ]</a:t>
            </a:r>
          </a:p>
        </p:txBody>
      </p:sp>
      <p:sp>
        <p:nvSpPr>
          <p:cNvPr id="41" name="Rectangle 39"/>
          <p:cNvSpPr>
            <a:spLocks noChangeArrowheads="1"/>
          </p:cNvSpPr>
          <p:nvPr/>
        </p:nvSpPr>
        <p:spPr bwMode="auto">
          <a:xfrm>
            <a:off x="1248552" y="5106195"/>
            <a:ext cx="685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400" b="1">
                <a:latin typeface="Times New Roman" pitchFamily="18" charset="0"/>
              </a:rPr>
              <a:t>[ 2 ]</a:t>
            </a:r>
          </a:p>
        </p:txBody>
      </p:sp>
      <p:sp>
        <p:nvSpPr>
          <p:cNvPr id="42" name="Rectangle 40"/>
          <p:cNvSpPr>
            <a:spLocks noChangeArrowheads="1"/>
          </p:cNvSpPr>
          <p:nvPr/>
        </p:nvSpPr>
        <p:spPr bwMode="auto">
          <a:xfrm>
            <a:off x="410352" y="3582195"/>
            <a:ext cx="685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400" b="1">
                <a:latin typeface="Times New Roman" pitchFamily="18" charset="0"/>
              </a:rPr>
              <a:t>[ 1 ]</a:t>
            </a:r>
          </a:p>
        </p:txBody>
      </p:sp>
      <p:sp>
        <p:nvSpPr>
          <p:cNvPr id="43" name="Rectangle 41"/>
          <p:cNvSpPr>
            <a:spLocks noChangeArrowheads="1"/>
          </p:cNvSpPr>
          <p:nvPr/>
        </p:nvSpPr>
        <p:spPr bwMode="auto">
          <a:xfrm>
            <a:off x="1172352" y="2134395"/>
            <a:ext cx="685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400" b="1">
                <a:latin typeface="Times New Roman" pitchFamily="18" charset="0"/>
              </a:rPr>
              <a:t>[ 0 ]</a:t>
            </a:r>
          </a:p>
        </p:txBody>
      </p:sp>
      <p:sp>
        <p:nvSpPr>
          <p:cNvPr id="44" name="Text Box 42"/>
          <p:cNvSpPr txBox="1">
            <a:spLocks noChangeArrowheads="1"/>
          </p:cNvSpPr>
          <p:nvPr/>
        </p:nvSpPr>
        <p:spPr bwMode="auto">
          <a:xfrm>
            <a:off x="1661302" y="4479132"/>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Tx/>
              <a:buNone/>
            </a:pPr>
            <a:r>
              <a:rPr lang="en-US" altLang="zh-CN" sz="2400" b="1" smtClean="0"/>
              <a:t>a2</a:t>
            </a:r>
            <a:endParaRPr lang="en-US" altLang="zh-CN" sz="2400" b="1"/>
          </a:p>
        </p:txBody>
      </p:sp>
      <p:sp>
        <p:nvSpPr>
          <p:cNvPr id="45" name="Text Box 43"/>
          <p:cNvSpPr txBox="1">
            <a:spLocks noChangeArrowheads="1"/>
          </p:cNvSpPr>
          <p:nvPr/>
        </p:nvSpPr>
        <p:spPr bwMode="auto">
          <a:xfrm>
            <a:off x="2886852" y="4479132"/>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Tx/>
              <a:buNone/>
            </a:pPr>
            <a:r>
              <a:rPr lang="en-US" altLang="zh-CN" sz="2400" b="1" smtClean="0"/>
              <a:t>a3</a:t>
            </a:r>
            <a:endParaRPr lang="en-US" altLang="zh-CN" sz="2400" b="1"/>
          </a:p>
        </p:txBody>
      </p:sp>
      <p:sp>
        <p:nvSpPr>
          <p:cNvPr id="46" name="Text Box 44"/>
          <p:cNvSpPr txBox="1">
            <a:spLocks noChangeArrowheads="1"/>
          </p:cNvSpPr>
          <p:nvPr/>
        </p:nvSpPr>
        <p:spPr bwMode="auto">
          <a:xfrm>
            <a:off x="3461527" y="3733000"/>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Tx/>
              <a:buNone/>
            </a:pPr>
            <a:r>
              <a:rPr lang="en-US" altLang="zh-CN" sz="2400" b="1" smtClean="0"/>
              <a:t>a4</a:t>
            </a:r>
            <a:endParaRPr lang="en-US" altLang="zh-CN" sz="2400" b="1"/>
          </a:p>
        </p:txBody>
      </p:sp>
      <p:sp>
        <p:nvSpPr>
          <p:cNvPr id="47" name="Text Box 45"/>
          <p:cNvSpPr txBox="1">
            <a:spLocks noChangeArrowheads="1"/>
          </p:cNvSpPr>
          <p:nvPr/>
        </p:nvSpPr>
        <p:spPr bwMode="auto">
          <a:xfrm>
            <a:off x="2813827" y="2678907"/>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Tx/>
              <a:buNone/>
            </a:pPr>
            <a:r>
              <a:rPr lang="en-US" altLang="zh-CN" sz="2400" b="1" smtClean="0"/>
              <a:t>a5</a:t>
            </a:r>
            <a:endParaRPr lang="en-US" altLang="zh-CN" sz="2400" b="1"/>
          </a:p>
        </p:txBody>
      </p:sp>
      <p:sp>
        <p:nvSpPr>
          <p:cNvPr id="48" name="Text Box 46"/>
          <p:cNvSpPr txBox="1">
            <a:spLocks noChangeArrowheads="1"/>
          </p:cNvSpPr>
          <p:nvPr/>
        </p:nvSpPr>
        <p:spPr bwMode="auto">
          <a:xfrm>
            <a:off x="1914607" y="2678907"/>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Tx/>
              <a:buNone/>
            </a:pPr>
            <a:r>
              <a:rPr lang="en-US" altLang="zh-CN" sz="2400" b="1" smtClean="0"/>
              <a:t>a6</a:t>
            </a:r>
            <a:endParaRPr lang="en-US" altLang="zh-CN" sz="2400" b="1"/>
          </a:p>
        </p:txBody>
      </p:sp>
      <p:sp>
        <p:nvSpPr>
          <p:cNvPr id="49" name="AutoShape 12"/>
          <p:cNvSpPr>
            <a:spLocks noChangeArrowheads="1"/>
          </p:cNvSpPr>
          <p:nvPr/>
        </p:nvSpPr>
        <p:spPr bwMode="auto">
          <a:xfrm>
            <a:off x="3725444" y="457564"/>
            <a:ext cx="952500" cy="461963"/>
          </a:xfrm>
          <a:prstGeom prst="wedgeRectCallout">
            <a:avLst>
              <a:gd name="adj1" fmla="val -8833"/>
              <a:gd name="adj2" fmla="val 77833"/>
            </a:avLst>
          </a:prstGeom>
          <a:gradFill rotWithShape="0">
            <a:gsLst>
              <a:gs pos="0">
                <a:schemeClr val="bg1"/>
              </a:gs>
              <a:gs pos="100000">
                <a:srgbClr val="C0C0C0"/>
              </a:gs>
            </a:gsLst>
            <a:lin ang="18900000" scaled="1"/>
          </a:gradFill>
          <a:ln w="9525">
            <a:solidFill>
              <a:schemeClr val="tx1"/>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000" b="1" smtClean="0">
                <a:latin typeface="Times New Roman" pitchFamily="18" charset="0"/>
              </a:rPr>
              <a:t>front=2</a:t>
            </a:r>
            <a:endParaRPr kumimoji="1" lang="en-US" altLang="zh-CN" sz="2400">
              <a:latin typeface="Times New Roman" pitchFamily="18" charset="0"/>
            </a:endParaRPr>
          </a:p>
        </p:txBody>
      </p:sp>
      <p:sp>
        <p:nvSpPr>
          <p:cNvPr id="50" name="AutoShape 13"/>
          <p:cNvSpPr>
            <a:spLocks noChangeArrowheads="1"/>
          </p:cNvSpPr>
          <p:nvPr/>
        </p:nvSpPr>
        <p:spPr bwMode="auto">
          <a:xfrm>
            <a:off x="108161" y="1060436"/>
            <a:ext cx="1060050" cy="503238"/>
          </a:xfrm>
          <a:prstGeom prst="wedgeRectCallout">
            <a:avLst>
              <a:gd name="adj1" fmla="val 80000"/>
              <a:gd name="adj2" fmla="val 71769"/>
            </a:avLst>
          </a:prstGeom>
          <a:gradFill rotWithShape="0">
            <a:gsLst>
              <a:gs pos="0">
                <a:schemeClr val="bg1"/>
              </a:gs>
              <a:gs pos="100000">
                <a:srgbClr val="C0C0C0"/>
              </a:gs>
            </a:gsLst>
            <a:lin ang="18900000" scaled="1"/>
          </a:gradFill>
          <a:ln w="9525">
            <a:solidFill>
              <a:schemeClr val="tx1"/>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000" b="1">
                <a:latin typeface="Times New Roman" pitchFamily="18" charset="0"/>
              </a:rPr>
              <a:t>rear=0</a:t>
            </a:r>
            <a:endParaRPr kumimoji="1" lang="en-US" altLang="zh-CN" sz="2400">
              <a:latin typeface="Times New Roman" pitchFamily="18" charset="0"/>
            </a:endParaRPr>
          </a:p>
        </p:txBody>
      </p:sp>
      <p:sp>
        <p:nvSpPr>
          <p:cNvPr id="51" name="AutoShape 13"/>
          <p:cNvSpPr>
            <a:spLocks noChangeArrowheads="1"/>
          </p:cNvSpPr>
          <p:nvPr/>
        </p:nvSpPr>
        <p:spPr bwMode="auto">
          <a:xfrm flipH="1">
            <a:off x="7981113" y="978297"/>
            <a:ext cx="958638" cy="430628"/>
          </a:xfrm>
          <a:prstGeom prst="wedgeRectCallout">
            <a:avLst>
              <a:gd name="adj1" fmla="val 80000"/>
              <a:gd name="adj2" fmla="val 71769"/>
            </a:avLst>
          </a:prstGeom>
          <a:gradFill rotWithShape="0">
            <a:gsLst>
              <a:gs pos="0">
                <a:schemeClr val="bg1"/>
              </a:gs>
              <a:gs pos="100000">
                <a:srgbClr val="C0C0C0"/>
              </a:gs>
            </a:gsLst>
            <a:lin ang="18900000" scaled="1"/>
          </a:gradFill>
          <a:ln w="9525">
            <a:solidFill>
              <a:schemeClr val="tx1"/>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000" b="1" smtClean="0">
                <a:latin typeface="Times New Roman" pitchFamily="18" charset="0"/>
              </a:rPr>
              <a:t>rear=5</a:t>
            </a:r>
            <a:endParaRPr kumimoji="1" lang="en-US" altLang="zh-CN" sz="2400">
              <a:latin typeface="Times New Roman" pitchFamily="18" charset="0"/>
            </a:endParaRPr>
          </a:p>
        </p:txBody>
      </p:sp>
      <p:sp>
        <p:nvSpPr>
          <p:cNvPr id="2" name="标题 1"/>
          <p:cNvSpPr>
            <a:spLocks noGrp="1"/>
          </p:cNvSpPr>
          <p:nvPr>
            <p:ph type="title"/>
          </p:nvPr>
        </p:nvSpPr>
        <p:spPr/>
        <p:txBody>
          <a:bodyPr>
            <a:normAutofit fontScale="90000"/>
          </a:bodyPr>
          <a:lstStyle/>
          <a:p>
            <a:r>
              <a:rPr lang="zh-CN" altLang="en-US" smtClean="0"/>
              <a:t>入队示例</a:t>
            </a:r>
            <a:endParaRPr lang="zh-CN" altLang="en-US"/>
          </a:p>
        </p:txBody>
      </p:sp>
      <p:sp>
        <p:nvSpPr>
          <p:cNvPr id="53" name="矩形 52"/>
          <p:cNvSpPr/>
          <p:nvPr/>
        </p:nvSpPr>
        <p:spPr>
          <a:xfrm>
            <a:off x="4829952" y="3262700"/>
            <a:ext cx="4278551" cy="923330"/>
          </a:xfrm>
          <a:prstGeom prst="rect">
            <a:avLst/>
          </a:prstGeom>
        </p:spPr>
        <p:txBody>
          <a:bodyPr wrap="square">
            <a:spAutoFit/>
          </a:bodyPr>
          <a:lstStyle/>
          <a:p>
            <a:pPr marL="342858" lvl="0" indent="-342858" algn="just" defTabSz="457145">
              <a:spcBef>
                <a:spcPts val="600"/>
              </a:spcBef>
              <a:spcAft>
                <a:spcPts val="600"/>
              </a:spcAft>
              <a:buFont typeface="Arial"/>
              <a:buChar char="•"/>
            </a:pPr>
            <a:r>
              <a:rPr lang="zh-CN" altLang="en-US" sz="2400" b="1">
                <a:solidFill>
                  <a:prstClr val="black"/>
                </a:solidFill>
                <a:latin typeface="Calibri" panose="020F0502020204030204" pitchFamily="34" charset="0"/>
              </a:rPr>
              <a:t>入队</a:t>
            </a:r>
            <a:r>
              <a:rPr lang="zh-CN" altLang="en-US" sz="2400" b="1" smtClean="0">
                <a:solidFill>
                  <a:prstClr val="black"/>
                </a:solidFill>
                <a:latin typeface="Calibri" panose="020F0502020204030204" pitchFamily="34" charset="0"/>
              </a:rPr>
              <a:t>方法</a:t>
            </a:r>
            <a:endParaRPr lang="en-US" altLang="zh-CN" sz="2400" b="1">
              <a:solidFill>
                <a:prstClr val="black"/>
              </a:solidFill>
              <a:latin typeface="Calibri" panose="020F0502020204030204" pitchFamily="34" charset="0"/>
            </a:endParaRPr>
          </a:p>
          <a:p>
            <a:pPr marL="742860" lvl="1" indent="-285716" algn="just" defTabSz="457145">
              <a:spcBef>
                <a:spcPts val="600"/>
              </a:spcBef>
              <a:spcAft>
                <a:spcPts val="600"/>
              </a:spcAft>
              <a:buFont typeface="Arial"/>
              <a:buChar char="–"/>
            </a:pPr>
            <a:r>
              <a:rPr lang="en-US" altLang="zh-CN" sz="2000" smtClean="0">
                <a:solidFill>
                  <a:prstClr val="black"/>
                </a:solidFill>
                <a:latin typeface="Calibri" panose="020F0502020204030204" pitchFamily="34" charset="0"/>
              </a:rPr>
              <a:t>rear = (</a:t>
            </a:r>
            <a:r>
              <a:rPr lang="en-US" altLang="zh-CN" sz="2000">
                <a:solidFill>
                  <a:prstClr val="black"/>
                </a:solidFill>
                <a:latin typeface="Calibri" panose="020F0502020204030204" pitchFamily="34" charset="0"/>
              </a:rPr>
              <a:t>rear+1</a:t>
            </a:r>
            <a:r>
              <a:rPr lang="en-US" altLang="zh-CN" sz="2000" smtClean="0">
                <a:solidFill>
                  <a:prstClr val="black"/>
                </a:solidFill>
                <a:latin typeface="Calibri" panose="020F0502020204030204" pitchFamily="34" charset="0"/>
              </a:rPr>
              <a:t>) % </a:t>
            </a:r>
            <a:r>
              <a:rPr lang="en-US" altLang="zh-CN" sz="2000" smtClean="0">
                <a:solidFill>
                  <a:srgbClr val="FF0000"/>
                </a:solidFill>
                <a:latin typeface="Calibri" panose="020F0502020204030204" pitchFamily="34" charset="0"/>
              </a:rPr>
              <a:t>capacity</a:t>
            </a:r>
            <a:endParaRPr lang="en-US" altLang="zh-CN" sz="2000">
              <a:solidFill>
                <a:srgbClr val="FF0000"/>
              </a:solidFill>
              <a:latin typeface="Calibri" panose="020F0502020204030204" pitchFamily="34" charset="0"/>
            </a:endParaRPr>
          </a:p>
        </p:txBody>
      </p:sp>
      <p:sp>
        <p:nvSpPr>
          <p:cNvPr id="52" name="AutoShape 12"/>
          <p:cNvSpPr>
            <a:spLocks noChangeArrowheads="1"/>
          </p:cNvSpPr>
          <p:nvPr/>
        </p:nvSpPr>
        <p:spPr bwMode="auto">
          <a:xfrm>
            <a:off x="248631" y="4549519"/>
            <a:ext cx="952500" cy="461963"/>
          </a:xfrm>
          <a:prstGeom prst="wedgeRectCallout">
            <a:avLst>
              <a:gd name="adj1" fmla="val 98244"/>
              <a:gd name="adj2" fmla="val 20736"/>
            </a:avLst>
          </a:prstGeom>
          <a:gradFill rotWithShape="0">
            <a:gsLst>
              <a:gs pos="0">
                <a:schemeClr val="bg1"/>
              </a:gs>
              <a:gs pos="100000">
                <a:srgbClr val="C0C0C0"/>
              </a:gs>
            </a:gsLst>
            <a:lin ang="18900000" scaled="1"/>
          </a:gradFill>
          <a:ln w="9525">
            <a:solidFill>
              <a:schemeClr val="tx1"/>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000" b="1" smtClean="0">
                <a:latin typeface="Times New Roman" pitchFamily="18" charset="0"/>
              </a:rPr>
              <a:t>front=2</a:t>
            </a:r>
            <a:endParaRPr kumimoji="1" lang="en-US" altLang="zh-CN" sz="2400">
              <a:latin typeface="Times New Roman" pitchFamily="18" charset="0"/>
            </a:endParaRPr>
          </a:p>
        </p:txBody>
      </p:sp>
      <p:sp>
        <p:nvSpPr>
          <p:cNvPr id="54" name="AutoShape 13"/>
          <p:cNvSpPr>
            <a:spLocks noChangeArrowheads="1"/>
          </p:cNvSpPr>
          <p:nvPr/>
        </p:nvSpPr>
        <p:spPr bwMode="auto">
          <a:xfrm flipH="1">
            <a:off x="1749846" y="1921397"/>
            <a:ext cx="895706" cy="403498"/>
          </a:xfrm>
          <a:prstGeom prst="wedgeRectCallout">
            <a:avLst>
              <a:gd name="adj1" fmla="val 36120"/>
              <a:gd name="adj2" fmla="val 111304"/>
            </a:avLst>
          </a:prstGeom>
          <a:gradFill rotWithShape="0">
            <a:gsLst>
              <a:gs pos="0">
                <a:schemeClr val="bg1"/>
              </a:gs>
              <a:gs pos="100000">
                <a:srgbClr val="C0C0C0"/>
              </a:gs>
            </a:gsLst>
            <a:lin ang="18900000" scaled="1"/>
          </a:gradFill>
          <a:ln w="9525">
            <a:solidFill>
              <a:schemeClr val="tx1"/>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000" b="1" smtClean="0">
                <a:latin typeface="Times New Roman" pitchFamily="18" charset="0"/>
              </a:rPr>
              <a:t>rear=0</a:t>
            </a:r>
            <a:endParaRPr kumimoji="1" lang="en-US" altLang="zh-CN" sz="2400">
              <a:latin typeface="Times New Roman" pitchFamily="18" charset="0"/>
            </a:endParaRPr>
          </a:p>
        </p:txBody>
      </p:sp>
    </p:spTree>
    <p:extLst>
      <p:ext uri="{BB962C8B-B14F-4D97-AF65-F5344CB8AC3E}">
        <p14:creationId xmlns:p14="http://schemas.microsoft.com/office/powerpoint/2010/main" val="40076199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100000">
                                          <p:val>
                                            <p:strVal val="#ppt_x"/>
                                          </p:val>
                                        </p:tav>
                                      </p:tavLst>
                                    </p:anim>
                                    <p:anim calcmode="lin" valueType="num">
                                      <p:cBhvr>
                                        <p:cTn id="8" dur="500" fill="hold"/>
                                        <p:tgtEl>
                                          <p:spTgt spid="29"/>
                                        </p:tgtEl>
                                        <p:attrNameLst>
                                          <p:attrName>ppt_y</p:attrName>
                                        </p:attrNameLst>
                                      </p:cBhvr>
                                      <p:tavLst>
                                        <p:tav tm="0">
                                          <p:val>
                                            <p:strVal val="#ppt_y-#ppt_h/2"/>
                                          </p:val>
                                        </p:tav>
                                        <p:tav tm="100000">
                                          <p:val>
                                            <p:strVal val="#ppt_y"/>
                                          </p:val>
                                        </p:tav>
                                      </p:tavLst>
                                    </p:anim>
                                    <p:anim calcmode="lin" valueType="num">
                                      <p:cBhvr>
                                        <p:cTn id="9" dur="500" fill="hold"/>
                                        <p:tgtEl>
                                          <p:spTgt spid="29"/>
                                        </p:tgtEl>
                                        <p:attrNameLst>
                                          <p:attrName>ppt_w</p:attrName>
                                        </p:attrNameLst>
                                      </p:cBhvr>
                                      <p:tavLst>
                                        <p:tav tm="0">
                                          <p:val>
                                            <p:strVal val="#ppt_w"/>
                                          </p:val>
                                        </p:tav>
                                        <p:tav tm="100000">
                                          <p:val>
                                            <p:strVal val="#ppt_w"/>
                                          </p:val>
                                        </p:tav>
                                      </p:tavLst>
                                    </p:anim>
                                    <p:anim calcmode="lin" valueType="num">
                                      <p:cBhvr>
                                        <p:cTn id="10" dur="500" fill="hold"/>
                                        <p:tgtEl>
                                          <p:spTgt spid="29"/>
                                        </p:tgtEl>
                                        <p:attrNameLst>
                                          <p:attrName>ppt_h</p:attrName>
                                        </p:attrNameLst>
                                      </p:cBhvr>
                                      <p:tavLst>
                                        <p:tav tm="0">
                                          <p:val>
                                            <p:fltVal val="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1"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6"/>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47"/>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48"/>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52"/>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54"/>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autoUpdateAnimBg="0"/>
      <p:bldP spid="29" grpId="0" animBg="1" autoUpdateAnimBg="0"/>
      <p:bldP spid="30" grpId="0" animBg="1"/>
      <p:bldP spid="31" grpId="0" animBg="1"/>
      <p:bldP spid="32" grpId="0" animBg="1"/>
      <p:bldP spid="33" grpId="0" animBg="1"/>
      <p:bldP spid="34" grpId="0" animBg="1"/>
      <p:bldP spid="35" grpId="0" animBg="1"/>
      <p:bldP spid="36" grpId="0" animBg="1"/>
      <p:bldP spid="37" grpId="0" animBg="1"/>
      <p:bldP spid="38" grpId="0"/>
      <p:bldP spid="39" grpId="0"/>
      <p:bldP spid="40" grpId="0"/>
      <p:bldP spid="41" grpId="0"/>
      <p:bldP spid="42" grpId="0"/>
      <p:bldP spid="43" grpId="0"/>
      <p:bldP spid="44" grpId="0"/>
      <p:bldP spid="45" grpId="0"/>
      <p:bldP spid="46" grpId="0"/>
      <p:bldP spid="47" grpId="0"/>
      <p:bldP spid="48" grpId="0"/>
      <p:bldP spid="50" grpId="0" animBg="1"/>
      <p:bldP spid="53" grpId="0"/>
      <p:bldP spid="52" grpId="0" animBg="1"/>
      <p:bldP spid="5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417711" y="2813158"/>
            <a:ext cx="2133600" cy="4667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1" lang="en-US" altLang="zh-CN" sz="2400" b="0" i="0" u="none" strike="noStrike" kern="0" cap="none" spc="0" normalizeH="0" baseline="0" noProof="0" smtClean="0">
                <a:ln>
                  <a:noFill/>
                </a:ln>
                <a:solidFill>
                  <a:srgbClr val="000000"/>
                </a:solidFill>
                <a:effectLst/>
                <a:uLnTx/>
                <a:uFillTx/>
                <a:latin typeface="Times New Roman" pitchFamily="18" charset="0"/>
                <a:ea typeface="宋体" pitchFamily="2" charset="-122"/>
                <a:sym typeface="Wingdings" pitchFamily="2" charset="2"/>
              </a:rPr>
              <a:t> </a:t>
            </a:r>
            <a:r>
              <a:rPr kumimoji="1" lang="en-US" altLang="zh-CN" sz="1800" b="1" i="0" u="none" strike="noStrike" kern="0" cap="none" spc="0" normalizeH="0" baseline="0" noProof="0" smtClean="0">
                <a:ln>
                  <a:noFill/>
                </a:ln>
                <a:solidFill>
                  <a:srgbClr val="000000"/>
                </a:solidFill>
                <a:effectLst/>
                <a:uLnTx/>
                <a:uFillTx/>
                <a:latin typeface="Arial" pitchFamily="34" charset="0"/>
                <a:ea typeface="宋体" pitchFamily="2" charset="-122"/>
                <a:sym typeface="Wingdings" pitchFamily="2" charset="2"/>
              </a:rPr>
              <a:t>serve a2</a:t>
            </a:r>
            <a:endParaRPr kumimoji="1" lang="en-US" altLang="zh-CN" sz="2400" b="1"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3" name="Text Box 5"/>
          <p:cNvSpPr txBox="1">
            <a:spLocks noChangeArrowheads="1"/>
          </p:cNvSpPr>
          <p:nvPr/>
        </p:nvSpPr>
        <p:spPr bwMode="auto">
          <a:xfrm>
            <a:off x="2551311" y="2813158"/>
            <a:ext cx="2133600" cy="4667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1" lang="en-US" altLang="zh-CN" sz="2400" b="0" i="0" u="none" strike="noStrike" kern="0" cap="none" spc="0" normalizeH="0" baseline="0" noProof="0" smtClean="0">
                <a:ln>
                  <a:noFill/>
                </a:ln>
                <a:solidFill>
                  <a:srgbClr val="000000"/>
                </a:solidFill>
                <a:effectLst/>
                <a:uLnTx/>
                <a:uFillTx/>
                <a:latin typeface="Times New Roman" pitchFamily="18" charset="0"/>
                <a:ea typeface="宋体" pitchFamily="2" charset="-122"/>
                <a:sym typeface="Wingdings" pitchFamily="2" charset="2"/>
              </a:rPr>
              <a:t> </a:t>
            </a:r>
            <a:r>
              <a:rPr kumimoji="1" lang="en-US" altLang="zh-CN" sz="1800" b="1" i="0" u="none" strike="noStrike" kern="0" cap="none" spc="0" normalizeH="0" baseline="0" noProof="0" smtClean="0">
                <a:ln>
                  <a:noFill/>
                </a:ln>
                <a:solidFill>
                  <a:srgbClr val="000000"/>
                </a:solidFill>
                <a:effectLst/>
                <a:uLnTx/>
                <a:uFillTx/>
                <a:latin typeface="Arial" pitchFamily="34" charset="0"/>
                <a:ea typeface="宋体" pitchFamily="2" charset="-122"/>
                <a:sym typeface="Wingdings" pitchFamily="2" charset="2"/>
              </a:rPr>
              <a:t>serve a3</a:t>
            </a:r>
          </a:p>
        </p:txBody>
      </p:sp>
      <p:sp>
        <p:nvSpPr>
          <p:cNvPr id="4" name="Text Box 6"/>
          <p:cNvSpPr txBox="1">
            <a:spLocks noChangeArrowheads="1"/>
          </p:cNvSpPr>
          <p:nvPr/>
        </p:nvSpPr>
        <p:spPr bwMode="auto">
          <a:xfrm>
            <a:off x="4684911" y="2813158"/>
            <a:ext cx="2133600" cy="4667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1" lang="en-US" altLang="zh-CN" sz="2400" b="0" i="0" u="none" strike="noStrike" kern="0" cap="none" spc="0" normalizeH="0" baseline="0" noProof="0" smtClean="0">
                <a:ln>
                  <a:noFill/>
                </a:ln>
                <a:solidFill>
                  <a:srgbClr val="000000"/>
                </a:solidFill>
                <a:effectLst/>
                <a:uLnTx/>
                <a:uFillTx/>
                <a:latin typeface="Times New Roman" pitchFamily="18" charset="0"/>
                <a:ea typeface="宋体" pitchFamily="2" charset="-122"/>
                <a:sym typeface="Wingdings" pitchFamily="2" charset="2"/>
              </a:rPr>
              <a:t> </a:t>
            </a:r>
            <a:r>
              <a:rPr kumimoji="1" lang="en-US" altLang="zh-CN" sz="1800" b="1" i="0" u="none" strike="noStrike" kern="0" cap="none" spc="0" normalizeH="0" baseline="0" noProof="0" smtClean="0">
                <a:ln>
                  <a:noFill/>
                </a:ln>
                <a:solidFill>
                  <a:srgbClr val="000000"/>
                </a:solidFill>
                <a:effectLst/>
                <a:uLnTx/>
                <a:uFillTx/>
                <a:latin typeface="Arial" pitchFamily="34" charset="0"/>
                <a:ea typeface="宋体" pitchFamily="2" charset="-122"/>
                <a:sym typeface="Wingdings" pitchFamily="2" charset="2"/>
              </a:rPr>
              <a:t>serve a4</a:t>
            </a:r>
          </a:p>
        </p:txBody>
      </p:sp>
      <p:sp>
        <p:nvSpPr>
          <p:cNvPr id="5" name="Text Box 7"/>
          <p:cNvSpPr txBox="1">
            <a:spLocks noChangeArrowheads="1"/>
          </p:cNvSpPr>
          <p:nvPr/>
        </p:nvSpPr>
        <p:spPr bwMode="auto">
          <a:xfrm>
            <a:off x="6797873" y="2813158"/>
            <a:ext cx="2133600" cy="4667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1" lang="en-US" altLang="zh-CN" sz="2400" b="0" i="0" u="none" strike="noStrike" kern="0" cap="none" spc="0" normalizeH="0" baseline="0" noProof="0" smtClean="0">
                <a:ln>
                  <a:noFill/>
                </a:ln>
                <a:solidFill>
                  <a:srgbClr val="000000"/>
                </a:solidFill>
                <a:effectLst/>
                <a:uLnTx/>
                <a:uFillTx/>
                <a:latin typeface="Times New Roman" pitchFamily="18" charset="0"/>
                <a:ea typeface="宋体" pitchFamily="2" charset="-122"/>
                <a:sym typeface="Wingdings" pitchFamily="2" charset="2"/>
              </a:rPr>
              <a:t> </a:t>
            </a:r>
            <a:r>
              <a:rPr kumimoji="1" lang="en-US" altLang="zh-CN" sz="1800" b="1" i="0" u="none" strike="noStrike" kern="0" cap="none" spc="0" normalizeH="0" baseline="0" noProof="0" smtClean="0">
                <a:ln>
                  <a:noFill/>
                </a:ln>
                <a:solidFill>
                  <a:srgbClr val="000000"/>
                </a:solidFill>
                <a:effectLst/>
                <a:uLnTx/>
                <a:uFillTx/>
                <a:latin typeface="Arial" pitchFamily="34" charset="0"/>
                <a:ea typeface="宋体" pitchFamily="2" charset="-122"/>
                <a:sym typeface="Wingdings" pitchFamily="2" charset="2"/>
              </a:rPr>
              <a:t>serve a5</a:t>
            </a:r>
          </a:p>
        </p:txBody>
      </p:sp>
      <p:sp>
        <p:nvSpPr>
          <p:cNvPr id="6" name="Rectangle 8" descr="白色大理石"/>
          <p:cNvSpPr>
            <a:spLocks noChangeArrowheads="1"/>
          </p:cNvSpPr>
          <p:nvPr/>
        </p:nvSpPr>
        <p:spPr bwMode="auto">
          <a:xfrm>
            <a:off x="1255911" y="1686033"/>
            <a:ext cx="1066800" cy="685800"/>
          </a:xfrm>
          <a:prstGeom prst="rect">
            <a:avLst/>
          </a:prstGeom>
          <a:blipFill dpi="0" rotWithShape="0">
            <a:blip r:embed="rId2"/>
            <a:srcRect/>
            <a:tile tx="0" ty="0" sx="100000" sy="100000" flip="none" algn="tl"/>
          </a:blipFill>
          <a:ln w="50800">
            <a:solidFill>
              <a:srgbClr val="000000"/>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zh-CN" sz="2400" b="1" i="0" u="none" strike="noStrike" kern="0" cap="none" spc="0" normalizeH="0" baseline="0" noProof="0" smtClean="0">
                <a:ln>
                  <a:noFill/>
                </a:ln>
                <a:solidFill>
                  <a:srgbClr val="000000"/>
                </a:solidFill>
                <a:effectLst/>
                <a:uLnTx/>
                <a:uFillTx/>
                <a:latin typeface="Arial" pitchFamily="34" charset="0"/>
                <a:ea typeface="宋体" pitchFamily="2" charset="-122"/>
              </a:rPr>
              <a:t>Job 1</a:t>
            </a:r>
            <a:endParaRPr kumimoji="1" lang="en-US" altLang="zh-CN" sz="2400" b="1"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7" name="Rectangle 9" descr="白色大理石"/>
          <p:cNvSpPr>
            <a:spLocks noChangeArrowheads="1"/>
          </p:cNvSpPr>
          <p:nvPr/>
        </p:nvSpPr>
        <p:spPr bwMode="auto">
          <a:xfrm>
            <a:off x="2322711" y="1686033"/>
            <a:ext cx="1066800" cy="685800"/>
          </a:xfrm>
          <a:prstGeom prst="rect">
            <a:avLst/>
          </a:prstGeom>
          <a:blipFill dpi="0" rotWithShape="0">
            <a:blip r:embed="rId2"/>
            <a:srcRect/>
            <a:tile tx="0" ty="0" sx="100000" sy="100000" flip="none" algn="tl"/>
          </a:blipFill>
          <a:ln w="50800">
            <a:solidFill>
              <a:srgbClr val="000000"/>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zh-CN" sz="2400" b="1" i="0" u="none" strike="noStrike" kern="0" cap="none" spc="0" normalizeH="0" baseline="0" noProof="0" smtClean="0">
                <a:ln>
                  <a:noFill/>
                </a:ln>
                <a:solidFill>
                  <a:srgbClr val="000000"/>
                </a:solidFill>
                <a:effectLst/>
                <a:uLnTx/>
                <a:uFillTx/>
                <a:latin typeface="Arial" pitchFamily="34" charset="0"/>
                <a:ea typeface="宋体" pitchFamily="2" charset="-122"/>
              </a:rPr>
              <a:t>a1</a:t>
            </a:r>
            <a:endParaRPr kumimoji="1" lang="en-US" altLang="zh-CN" sz="2400" b="1"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8" name="Rectangle 10" descr="白色大理石"/>
          <p:cNvSpPr>
            <a:spLocks noChangeArrowheads="1"/>
          </p:cNvSpPr>
          <p:nvPr/>
        </p:nvSpPr>
        <p:spPr bwMode="auto">
          <a:xfrm>
            <a:off x="3389511" y="1686033"/>
            <a:ext cx="1066800" cy="685800"/>
          </a:xfrm>
          <a:prstGeom prst="rect">
            <a:avLst/>
          </a:prstGeom>
          <a:blipFill dpi="0" rotWithShape="0">
            <a:blip r:embed="rId2"/>
            <a:srcRect/>
            <a:tile tx="0" ty="0" sx="100000" sy="100000" flip="none" algn="tl"/>
          </a:blipFill>
          <a:ln w="50800">
            <a:solidFill>
              <a:srgbClr val="000000"/>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zh-CN" sz="2400" b="1" i="0" u="none" strike="noStrike" kern="0" cap="none" spc="0" normalizeH="0" baseline="0" noProof="0" smtClean="0">
                <a:ln>
                  <a:noFill/>
                </a:ln>
                <a:solidFill>
                  <a:srgbClr val="000000"/>
                </a:solidFill>
                <a:effectLst/>
                <a:uLnTx/>
                <a:uFillTx/>
                <a:latin typeface="Arial" pitchFamily="34" charset="0"/>
                <a:ea typeface="宋体" pitchFamily="2" charset="-122"/>
              </a:rPr>
              <a:t>a2</a:t>
            </a:r>
            <a:endParaRPr kumimoji="1" lang="en-US" altLang="zh-CN" sz="2400" b="1"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9" name="Rectangle 11" descr="羊皮纸"/>
          <p:cNvSpPr>
            <a:spLocks noChangeArrowheads="1"/>
          </p:cNvSpPr>
          <p:nvPr/>
        </p:nvSpPr>
        <p:spPr bwMode="auto">
          <a:xfrm>
            <a:off x="1255911" y="1686033"/>
            <a:ext cx="1066800" cy="685800"/>
          </a:xfrm>
          <a:prstGeom prst="rect">
            <a:avLst/>
          </a:prstGeom>
          <a:blipFill dpi="0" rotWithShape="0">
            <a:blip r:embed="rId3"/>
            <a:srcRect/>
            <a:tile tx="0" ty="0" sx="100000" sy="100000" flip="none" algn="tl"/>
          </a:blipFill>
          <a:ln w="50800">
            <a:solidFill>
              <a:srgbClr val="000000"/>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1" lang="zh-CN" altLang="zh-CN" sz="24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10" name="Rectangle 12" descr="白色大理石"/>
          <p:cNvSpPr>
            <a:spLocks noChangeArrowheads="1"/>
          </p:cNvSpPr>
          <p:nvPr/>
        </p:nvSpPr>
        <p:spPr bwMode="auto">
          <a:xfrm>
            <a:off x="4456311" y="1686033"/>
            <a:ext cx="1066800" cy="685800"/>
          </a:xfrm>
          <a:prstGeom prst="rect">
            <a:avLst/>
          </a:prstGeom>
          <a:blipFill dpi="0" rotWithShape="0">
            <a:blip r:embed="rId2"/>
            <a:srcRect/>
            <a:tile tx="0" ty="0" sx="100000" sy="100000" flip="none" algn="tl"/>
          </a:blipFill>
          <a:ln w="50800">
            <a:solidFill>
              <a:srgbClr val="000000"/>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zh-CN" sz="2400" b="1" i="0" u="none" strike="noStrike" kern="0" cap="none" spc="0" normalizeH="0" baseline="0" noProof="0" smtClean="0">
                <a:ln>
                  <a:noFill/>
                </a:ln>
                <a:solidFill>
                  <a:srgbClr val="000000"/>
                </a:solidFill>
                <a:effectLst/>
                <a:uLnTx/>
                <a:uFillTx/>
                <a:latin typeface="Arial" pitchFamily="34" charset="0"/>
                <a:ea typeface="宋体" pitchFamily="2" charset="-122"/>
              </a:rPr>
              <a:t>a3</a:t>
            </a:r>
            <a:endParaRPr kumimoji="1" lang="en-US" altLang="zh-CN" sz="2400" b="1"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11" name="Rectangle 13" descr="白色大理石"/>
          <p:cNvSpPr>
            <a:spLocks noChangeArrowheads="1"/>
          </p:cNvSpPr>
          <p:nvPr/>
        </p:nvSpPr>
        <p:spPr bwMode="auto">
          <a:xfrm>
            <a:off x="5523111" y="1686033"/>
            <a:ext cx="1066800" cy="685800"/>
          </a:xfrm>
          <a:prstGeom prst="rect">
            <a:avLst/>
          </a:prstGeom>
          <a:blipFill dpi="0" rotWithShape="0">
            <a:blip r:embed="rId2"/>
            <a:srcRect/>
            <a:tile tx="0" ty="0" sx="100000" sy="100000" flip="none" algn="tl"/>
          </a:blipFill>
          <a:ln w="50800">
            <a:solidFill>
              <a:srgbClr val="000000"/>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zh-CN" sz="2400" b="1" i="0" u="none" strike="noStrike" kern="0" cap="none" spc="0" normalizeH="0" baseline="0" noProof="0" smtClean="0">
                <a:ln>
                  <a:noFill/>
                </a:ln>
                <a:solidFill>
                  <a:srgbClr val="000000"/>
                </a:solidFill>
                <a:effectLst/>
                <a:uLnTx/>
                <a:uFillTx/>
                <a:latin typeface="Arial" pitchFamily="34" charset="0"/>
                <a:ea typeface="宋体" pitchFamily="2" charset="-122"/>
              </a:rPr>
              <a:t>a4</a:t>
            </a:r>
            <a:endParaRPr kumimoji="1" lang="en-US" altLang="zh-CN" sz="2400" b="1"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12" name="Rectangle 14" descr="白色大理石"/>
          <p:cNvSpPr>
            <a:spLocks noChangeArrowheads="1"/>
          </p:cNvSpPr>
          <p:nvPr/>
        </p:nvSpPr>
        <p:spPr bwMode="auto">
          <a:xfrm>
            <a:off x="6569273" y="1665395"/>
            <a:ext cx="1066800" cy="685800"/>
          </a:xfrm>
          <a:prstGeom prst="rect">
            <a:avLst/>
          </a:prstGeom>
          <a:blipFill dpi="0" rotWithShape="0">
            <a:blip r:embed="rId2"/>
            <a:srcRect/>
            <a:tile tx="0" ty="0" sx="100000" sy="100000" flip="none" algn="tl"/>
          </a:blipFill>
          <a:ln w="50800">
            <a:solidFill>
              <a:srgbClr val="000000"/>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zh-CN" sz="2400" b="1" i="0" u="none" strike="noStrike" kern="0" cap="none" spc="0" normalizeH="0" baseline="0" noProof="0" smtClean="0">
                <a:ln>
                  <a:noFill/>
                </a:ln>
                <a:solidFill>
                  <a:srgbClr val="000000"/>
                </a:solidFill>
                <a:effectLst/>
                <a:uLnTx/>
                <a:uFillTx/>
                <a:latin typeface="Arial" pitchFamily="34" charset="0"/>
                <a:ea typeface="宋体" pitchFamily="2" charset="-122"/>
              </a:rPr>
              <a:t>a5</a:t>
            </a:r>
            <a:endParaRPr kumimoji="1" lang="en-US" altLang="zh-CN" sz="2400" b="1"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13" name="Rectangle 15" descr="羊皮纸"/>
          <p:cNvSpPr>
            <a:spLocks noChangeArrowheads="1"/>
          </p:cNvSpPr>
          <p:nvPr/>
        </p:nvSpPr>
        <p:spPr bwMode="auto">
          <a:xfrm>
            <a:off x="2285741" y="1665395"/>
            <a:ext cx="1066800" cy="685800"/>
          </a:xfrm>
          <a:prstGeom prst="rect">
            <a:avLst/>
          </a:prstGeom>
          <a:blipFill dpi="0" rotWithShape="0">
            <a:blip r:embed="rId3"/>
            <a:srcRect/>
            <a:tile tx="0" ty="0" sx="100000" sy="100000" flip="none" algn="tl"/>
          </a:blipFill>
          <a:ln w="50800">
            <a:solidFill>
              <a:srgbClr val="000000"/>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1" lang="zh-CN" altLang="zh-CN" sz="24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14" name="Rectangle 16"/>
          <p:cNvSpPr>
            <a:spLocks noChangeArrowheads="1"/>
          </p:cNvSpPr>
          <p:nvPr/>
        </p:nvSpPr>
        <p:spPr bwMode="auto">
          <a:xfrm>
            <a:off x="1255911" y="1686033"/>
            <a:ext cx="1066800" cy="685800"/>
          </a:xfrm>
          <a:prstGeom prst="rect">
            <a:avLst/>
          </a:prstGeom>
          <a:noFill/>
          <a:ln w="508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1" lang="zh-CN" altLang="zh-CN" sz="24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15" name="Rectangle 17"/>
          <p:cNvSpPr>
            <a:spLocks noChangeArrowheads="1"/>
          </p:cNvSpPr>
          <p:nvPr/>
        </p:nvSpPr>
        <p:spPr bwMode="auto">
          <a:xfrm>
            <a:off x="2322711" y="1686033"/>
            <a:ext cx="1066800" cy="685800"/>
          </a:xfrm>
          <a:prstGeom prst="rect">
            <a:avLst/>
          </a:prstGeom>
          <a:noFill/>
          <a:ln w="508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1" lang="zh-CN" altLang="zh-CN" sz="24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16" name="Rectangle 18"/>
          <p:cNvSpPr>
            <a:spLocks noChangeArrowheads="1"/>
          </p:cNvSpPr>
          <p:nvPr/>
        </p:nvSpPr>
        <p:spPr bwMode="auto">
          <a:xfrm>
            <a:off x="3389511" y="1686033"/>
            <a:ext cx="1066800" cy="685800"/>
          </a:xfrm>
          <a:prstGeom prst="rect">
            <a:avLst/>
          </a:prstGeom>
          <a:noFill/>
          <a:ln w="508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1" lang="zh-CN" altLang="zh-CN" sz="24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17" name="Rectangle 19"/>
          <p:cNvSpPr>
            <a:spLocks noChangeArrowheads="1"/>
          </p:cNvSpPr>
          <p:nvPr/>
        </p:nvSpPr>
        <p:spPr bwMode="auto">
          <a:xfrm>
            <a:off x="4456311" y="1686033"/>
            <a:ext cx="1066800" cy="685800"/>
          </a:xfrm>
          <a:prstGeom prst="rect">
            <a:avLst/>
          </a:prstGeom>
          <a:noFill/>
          <a:ln w="508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1" lang="zh-CN" altLang="zh-CN" sz="24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18" name="Rectangle 20"/>
          <p:cNvSpPr>
            <a:spLocks noChangeArrowheads="1"/>
          </p:cNvSpPr>
          <p:nvPr/>
        </p:nvSpPr>
        <p:spPr bwMode="auto">
          <a:xfrm>
            <a:off x="5523111" y="1686033"/>
            <a:ext cx="1066800" cy="685800"/>
          </a:xfrm>
          <a:prstGeom prst="rect">
            <a:avLst/>
          </a:prstGeom>
          <a:noFill/>
          <a:ln w="508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1" lang="zh-CN" altLang="zh-CN" sz="24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19" name="Rectangle 21"/>
          <p:cNvSpPr>
            <a:spLocks noChangeArrowheads="1"/>
          </p:cNvSpPr>
          <p:nvPr/>
        </p:nvSpPr>
        <p:spPr bwMode="auto">
          <a:xfrm>
            <a:off x="6589911" y="1686033"/>
            <a:ext cx="1066800" cy="685800"/>
          </a:xfrm>
          <a:prstGeom prst="rect">
            <a:avLst/>
          </a:prstGeom>
          <a:noFill/>
          <a:ln w="508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1" lang="zh-CN" altLang="zh-CN" sz="24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grpSp>
        <p:nvGrpSpPr>
          <p:cNvPr id="20" name="Group 22"/>
          <p:cNvGrpSpPr>
            <a:grpSpLocks/>
          </p:cNvGrpSpPr>
          <p:nvPr/>
        </p:nvGrpSpPr>
        <p:grpSpPr bwMode="auto">
          <a:xfrm>
            <a:off x="1255911" y="1609833"/>
            <a:ext cx="6394450" cy="838200"/>
            <a:chOff x="432" y="2112"/>
            <a:chExt cx="4800" cy="528"/>
          </a:xfrm>
        </p:grpSpPr>
        <p:sp>
          <p:nvSpPr>
            <p:cNvPr id="21" name="Rectangle 23" descr="栎木"/>
            <p:cNvSpPr>
              <a:spLocks noChangeArrowheads="1"/>
            </p:cNvSpPr>
            <p:nvPr/>
          </p:nvSpPr>
          <p:spPr bwMode="auto">
            <a:xfrm>
              <a:off x="432" y="2112"/>
              <a:ext cx="4800" cy="48"/>
            </a:xfrm>
            <a:prstGeom prst="rect">
              <a:avLst/>
            </a:prstGeom>
            <a:blipFill dpi="0" rotWithShape="0">
              <a:blip r:embed="rId4"/>
              <a:srcRect/>
              <a:tile tx="0" ty="0" sx="100000" sy="100000" flip="none" algn="tl"/>
            </a:blipFill>
            <a:ln w="9525">
              <a:solidFill>
                <a:srgbClr val="993300"/>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srgbClr val="000000"/>
                </a:solidFill>
                <a:effectLst/>
                <a:uLnTx/>
                <a:uFillTx/>
                <a:latin typeface="Arial" pitchFamily="34" charset="0"/>
                <a:ea typeface="宋体" pitchFamily="2" charset="-122"/>
              </a:endParaRPr>
            </a:p>
          </p:txBody>
        </p:sp>
        <p:sp>
          <p:nvSpPr>
            <p:cNvPr id="22" name="Rectangle 24" descr="栎木"/>
            <p:cNvSpPr>
              <a:spLocks noChangeArrowheads="1"/>
            </p:cNvSpPr>
            <p:nvPr/>
          </p:nvSpPr>
          <p:spPr bwMode="auto">
            <a:xfrm>
              <a:off x="432" y="2592"/>
              <a:ext cx="4800" cy="48"/>
            </a:xfrm>
            <a:prstGeom prst="rect">
              <a:avLst/>
            </a:prstGeom>
            <a:blipFill dpi="0" rotWithShape="0">
              <a:blip r:embed="rId4"/>
              <a:srcRect/>
              <a:tile tx="0" ty="0" sx="100000" sy="100000" flip="none" algn="tl"/>
            </a:blipFill>
            <a:ln w="9525">
              <a:solidFill>
                <a:srgbClr val="993300"/>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srgbClr val="000000"/>
                </a:solidFill>
                <a:effectLst/>
                <a:uLnTx/>
                <a:uFillTx/>
                <a:latin typeface="Arial" pitchFamily="34" charset="0"/>
                <a:ea typeface="宋体" pitchFamily="2" charset="-122"/>
              </a:endParaRPr>
            </a:p>
          </p:txBody>
        </p:sp>
      </p:grpSp>
      <p:sp>
        <p:nvSpPr>
          <p:cNvPr id="23" name="Rectangle 25" descr="白色大理石"/>
          <p:cNvSpPr>
            <a:spLocks noChangeArrowheads="1"/>
          </p:cNvSpPr>
          <p:nvPr/>
        </p:nvSpPr>
        <p:spPr bwMode="auto">
          <a:xfrm>
            <a:off x="1241623" y="1665395"/>
            <a:ext cx="1066800" cy="685800"/>
          </a:xfrm>
          <a:prstGeom prst="rect">
            <a:avLst/>
          </a:prstGeom>
          <a:blipFill dpi="0" rotWithShape="0">
            <a:blip r:embed="rId2"/>
            <a:srcRect/>
            <a:tile tx="0" ty="0" sx="100000" sy="100000" flip="none" algn="tl"/>
          </a:blipFill>
          <a:ln w="50800">
            <a:solidFill>
              <a:srgbClr val="000000"/>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zh-CN" sz="2400" b="1" i="0" u="none" strike="noStrike" kern="0" cap="none" spc="0" normalizeH="0" baseline="0" noProof="0" smtClean="0">
                <a:ln>
                  <a:noFill/>
                </a:ln>
                <a:solidFill>
                  <a:srgbClr val="000000"/>
                </a:solidFill>
                <a:effectLst/>
                <a:uLnTx/>
                <a:uFillTx/>
                <a:latin typeface="Arial" pitchFamily="34" charset="0"/>
                <a:ea typeface="宋体" pitchFamily="2" charset="-122"/>
              </a:rPr>
              <a:t>a6</a:t>
            </a:r>
            <a:endParaRPr kumimoji="1" lang="en-US" altLang="zh-CN" sz="2400" b="1"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24" name="AutoShape 26"/>
          <p:cNvSpPr>
            <a:spLocks noChangeArrowheads="1"/>
          </p:cNvSpPr>
          <p:nvPr/>
        </p:nvSpPr>
        <p:spPr bwMode="auto">
          <a:xfrm>
            <a:off x="3603823" y="979595"/>
            <a:ext cx="792163" cy="360363"/>
          </a:xfrm>
          <a:prstGeom prst="wedgeRectCallout">
            <a:avLst>
              <a:gd name="adj1" fmla="val 26352"/>
              <a:gd name="adj2" fmla="val 125329"/>
            </a:avLst>
          </a:prstGeom>
          <a:gradFill rotWithShape="0">
            <a:gsLst>
              <a:gs pos="0">
                <a:srgbClr val="FFFFFF"/>
              </a:gs>
              <a:gs pos="100000">
                <a:srgbClr val="C0C0C0"/>
              </a:gs>
            </a:gsLst>
            <a:lin ang="18900000" scaled="1"/>
          </a:gradFill>
          <a:ln w="9525">
            <a:solidFill>
              <a:srgbClr val="000000"/>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zh-CN" sz="2000" b="1" i="0" u="none" strike="noStrike" kern="0" cap="none" spc="0" normalizeH="0" baseline="0" noProof="0" smtClean="0">
                <a:ln>
                  <a:noFill/>
                </a:ln>
                <a:solidFill>
                  <a:srgbClr val="000000"/>
                </a:solidFill>
                <a:effectLst/>
                <a:uLnTx/>
                <a:uFillTx/>
                <a:latin typeface="Times New Roman" pitchFamily="18" charset="0"/>
                <a:ea typeface="宋体" pitchFamily="2" charset="-122"/>
              </a:rPr>
              <a:t>front=2</a:t>
            </a:r>
            <a:endParaRPr kumimoji="1" lang="en-US" altLang="zh-CN" sz="24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25" name="Rectangle 27" descr="羊皮纸"/>
          <p:cNvSpPr>
            <a:spLocks noChangeArrowheads="1"/>
          </p:cNvSpPr>
          <p:nvPr/>
        </p:nvSpPr>
        <p:spPr bwMode="auto">
          <a:xfrm>
            <a:off x="3423046" y="1667644"/>
            <a:ext cx="1066800" cy="685800"/>
          </a:xfrm>
          <a:prstGeom prst="rect">
            <a:avLst/>
          </a:prstGeom>
          <a:blipFill dpi="0" rotWithShape="0">
            <a:blip r:embed="rId3"/>
            <a:srcRect/>
            <a:tile tx="0" ty="0" sx="100000" sy="100000" flip="none" algn="tl"/>
          </a:blipFill>
          <a:ln w="50800">
            <a:solidFill>
              <a:srgbClr val="000000"/>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1" lang="zh-CN" altLang="zh-CN" sz="24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26" name="AutoShape 28"/>
          <p:cNvSpPr>
            <a:spLocks noChangeArrowheads="1"/>
          </p:cNvSpPr>
          <p:nvPr/>
        </p:nvSpPr>
        <p:spPr bwMode="auto">
          <a:xfrm>
            <a:off x="1946473" y="944670"/>
            <a:ext cx="865188" cy="431800"/>
          </a:xfrm>
          <a:prstGeom prst="wedgeRectCallout">
            <a:avLst>
              <a:gd name="adj1" fmla="val -24310"/>
              <a:gd name="adj2" fmla="val 101838"/>
            </a:avLst>
          </a:prstGeom>
          <a:gradFill rotWithShape="0">
            <a:gsLst>
              <a:gs pos="0">
                <a:srgbClr val="FFFFFF"/>
              </a:gs>
              <a:gs pos="100000">
                <a:srgbClr val="C0C0C0"/>
              </a:gs>
            </a:gsLst>
            <a:lin ang="18900000" scaled="1"/>
          </a:gradFill>
          <a:ln w="9525">
            <a:solidFill>
              <a:srgbClr val="000000"/>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zh-CN" sz="2000" b="1" i="0" u="none" strike="noStrike" kern="0" cap="none" spc="0" normalizeH="0" baseline="0" noProof="0" smtClean="0">
                <a:ln>
                  <a:noFill/>
                </a:ln>
                <a:solidFill>
                  <a:srgbClr val="000000"/>
                </a:solidFill>
                <a:effectLst/>
                <a:uLnTx/>
                <a:uFillTx/>
                <a:latin typeface="Times New Roman" pitchFamily="18" charset="0"/>
                <a:ea typeface="宋体" pitchFamily="2" charset="-122"/>
              </a:rPr>
              <a:t>rear=0</a:t>
            </a:r>
            <a:endParaRPr kumimoji="1" lang="en-US" altLang="zh-CN" sz="24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27" name="AutoShape 29"/>
          <p:cNvSpPr>
            <a:spLocks noChangeArrowheads="1"/>
          </p:cNvSpPr>
          <p:nvPr/>
        </p:nvSpPr>
        <p:spPr bwMode="auto">
          <a:xfrm>
            <a:off x="4827786" y="979595"/>
            <a:ext cx="792162" cy="360363"/>
          </a:xfrm>
          <a:prstGeom prst="wedgeRectCallout">
            <a:avLst>
              <a:gd name="adj1" fmla="val -19139"/>
              <a:gd name="adj2" fmla="val 125329"/>
            </a:avLst>
          </a:prstGeom>
          <a:gradFill rotWithShape="0">
            <a:gsLst>
              <a:gs pos="0">
                <a:srgbClr val="FFFFFF"/>
              </a:gs>
              <a:gs pos="100000">
                <a:srgbClr val="C0C0C0"/>
              </a:gs>
            </a:gsLst>
            <a:lin ang="18900000" scaled="1"/>
          </a:gradFill>
          <a:ln w="9525">
            <a:solidFill>
              <a:srgbClr val="000000"/>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zh-CN" sz="2000" b="1" i="0" u="none" strike="noStrike" kern="0" cap="none" spc="0" normalizeH="0" baseline="0" noProof="0" smtClean="0">
                <a:ln>
                  <a:noFill/>
                </a:ln>
                <a:solidFill>
                  <a:srgbClr val="000000"/>
                </a:solidFill>
                <a:effectLst/>
                <a:uLnTx/>
                <a:uFillTx/>
                <a:latin typeface="Times New Roman" pitchFamily="18" charset="0"/>
                <a:ea typeface="宋体" pitchFamily="2" charset="-122"/>
              </a:rPr>
              <a:t>front=3</a:t>
            </a:r>
            <a:endParaRPr kumimoji="1" lang="en-US" altLang="zh-CN" sz="24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28" name="Rectangle 30"/>
          <p:cNvSpPr>
            <a:spLocks noChangeArrowheads="1"/>
          </p:cNvSpPr>
          <p:nvPr/>
        </p:nvSpPr>
        <p:spPr bwMode="auto">
          <a:xfrm>
            <a:off x="3387923" y="906570"/>
            <a:ext cx="1079500" cy="720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srgbClr val="000000"/>
              </a:solidFill>
              <a:effectLst/>
              <a:uLnTx/>
              <a:uFillTx/>
              <a:latin typeface="Arial" pitchFamily="34" charset="0"/>
              <a:ea typeface="宋体" pitchFamily="2" charset="-122"/>
            </a:endParaRPr>
          </a:p>
        </p:txBody>
      </p:sp>
      <p:sp>
        <p:nvSpPr>
          <p:cNvPr id="29" name="Rectangle 31"/>
          <p:cNvSpPr>
            <a:spLocks noChangeArrowheads="1"/>
          </p:cNvSpPr>
          <p:nvPr/>
        </p:nvSpPr>
        <p:spPr bwMode="auto">
          <a:xfrm>
            <a:off x="1130498" y="2490895"/>
            <a:ext cx="45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defTabSz="914400" fontAlgn="base">
              <a:spcBef>
                <a:spcPct val="0"/>
              </a:spcBef>
              <a:spcAft>
                <a:spcPct val="0"/>
              </a:spcAft>
              <a:buClrTx/>
              <a:buSzTx/>
              <a:buFontTx/>
              <a:buNone/>
            </a:pPr>
            <a:r>
              <a:rPr kumimoji="1" lang="en-US" altLang="zh-CN" sz="2000" b="1" smtClean="0">
                <a:solidFill>
                  <a:srgbClr val="000000"/>
                </a:solidFill>
                <a:latin typeface="Times New Roman" pitchFamily="18" charset="0"/>
                <a:sym typeface="Symbol" pitchFamily="18" charset="2"/>
              </a:rPr>
              <a:t>1</a:t>
            </a:r>
            <a:endParaRPr kumimoji="1" lang="en-US" altLang="zh-CN" sz="2000" b="1" smtClean="0">
              <a:solidFill>
                <a:srgbClr val="000000"/>
              </a:solidFill>
              <a:latin typeface="Times New Roman" pitchFamily="18" charset="0"/>
            </a:endParaRPr>
          </a:p>
        </p:txBody>
      </p:sp>
      <p:sp>
        <p:nvSpPr>
          <p:cNvPr id="30" name="Rectangle 32"/>
          <p:cNvSpPr>
            <a:spLocks noChangeArrowheads="1"/>
          </p:cNvSpPr>
          <p:nvPr/>
        </p:nvSpPr>
        <p:spPr bwMode="auto">
          <a:xfrm>
            <a:off x="2090936" y="2503595"/>
            <a:ext cx="45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defTabSz="914400" fontAlgn="base">
              <a:spcBef>
                <a:spcPct val="0"/>
              </a:spcBef>
              <a:spcAft>
                <a:spcPct val="0"/>
              </a:spcAft>
              <a:buClrTx/>
              <a:buSzTx/>
              <a:buFontTx/>
              <a:buNone/>
            </a:pPr>
            <a:r>
              <a:rPr kumimoji="1" lang="en-US" altLang="zh-CN" sz="2000" b="1" smtClean="0">
                <a:solidFill>
                  <a:srgbClr val="000000"/>
                </a:solidFill>
                <a:latin typeface="Times New Roman" pitchFamily="18" charset="0"/>
                <a:sym typeface="Symbol" pitchFamily="18" charset="2"/>
              </a:rPr>
              <a:t>0</a:t>
            </a:r>
            <a:endParaRPr kumimoji="1" lang="en-US" altLang="zh-CN" sz="2000" b="1" smtClean="0">
              <a:solidFill>
                <a:srgbClr val="000000"/>
              </a:solidFill>
              <a:latin typeface="Times New Roman" pitchFamily="18" charset="0"/>
            </a:endParaRPr>
          </a:p>
        </p:txBody>
      </p:sp>
      <p:sp>
        <p:nvSpPr>
          <p:cNvPr id="31" name="Rectangle 33"/>
          <p:cNvSpPr>
            <a:spLocks noChangeArrowheads="1"/>
          </p:cNvSpPr>
          <p:nvPr/>
        </p:nvSpPr>
        <p:spPr bwMode="auto">
          <a:xfrm>
            <a:off x="3110111" y="2473433"/>
            <a:ext cx="45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defTabSz="914400" fontAlgn="base">
              <a:spcBef>
                <a:spcPct val="0"/>
              </a:spcBef>
              <a:spcAft>
                <a:spcPct val="0"/>
              </a:spcAft>
              <a:buClrTx/>
              <a:buSzTx/>
              <a:buFontTx/>
              <a:buNone/>
            </a:pPr>
            <a:r>
              <a:rPr kumimoji="1" lang="en-US" altLang="zh-CN" sz="2000" b="1" smtClean="0">
                <a:solidFill>
                  <a:srgbClr val="000000"/>
                </a:solidFill>
                <a:latin typeface="Times New Roman" pitchFamily="18" charset="0"/>
                <a:sym typeface="Symbol" pitchFamily="18" charset="2"/>
              </a:rPr>
              <a:t>1</a:t>
            </a:r>
            <a:endParaRPr kumimoji="1" lang="en-US" altLang="zh-CN" sz="2000" b="1" smtClean="0">
              <a:solidFill>
                <a:srgbClr val="000000"/>
              </a:solidFill>
              <a:latin typeface="Times New Roman" pitchFamily="18" charset="0"/>
            </a:endParaRPr>
          </a:p>
        </p:txBody>
      </p:sp>
      <p:sp>
        <p:nvSpPr>
          <p:cNvPr id="32" name="Rectangle 34"/>
          <p:cNvSpPr>
            <a:spLocks noChangeArrowheads="1"/>
          </p:cNvSpPr>
          <p:nvPr/>
        </p:nvSpPr>
        <p:spPr bwMode="auto">
          <a:xfrm>
            <a:off x="4176911" y="2473433"/>
            <a:ext cx="45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defTabSz="914400" fontAlgn="base">
              <a:spcBef>
                <a:spcPct val="0"/>
              </a:spcBef>
              <a:spcAft>
                <a:spcPct val="0"/>
              </a:spcAft>
              <a:buClrTx/>
              <a:buSzTx/>
              <a:buFontTx/>
              <a:buNone/>
            </a:pPr>
            <a:r>
              <a:rPr kumimoji="1" lang="en-US" altLang="zh-CN" sz="2000" b="1" smtClean="0">
                <a:solidFill>
                  <a:srgbClr val="000000"/>
                </a:solidFill>
                <a:latin typeface="Times New Roman" pitchFamily="18" charset="0"/>
                <a:sym typeface="Symbol" pitchFamily="18" charset="2"/>
              </a:rPr>
              <a:t>2</a:t>
            </a:r>
            <a:endParaRPr kumimoji="1" lang="en-US" altLang="zh-CN" sz="2000" b="1" smtClean="0">
              <a:solidFill>
                <a:srgbClr val="000000"/>
              </a:solidFill>
              <a:latin typeface="Times New Roman" pitchFamily="18" charset="0"/>
            </a:endParaRPr>
          </a:p>
        </p:txBody>
      </p:sp>
      <p:sp>
        <p:nvSpPr>
          <p:cNvPr id="33" name="Rectangle 35"/>
          <p:cNvSpPr>
            <a:spLocks noChangeArrowheads="1"/>
          </p:cNvSpPr>
          <p:nvPr/>
        </p:nvSpPr>
        <p:spPr bwMode="auto">
          <a:xfrm>
            <a:off x="5167511" y="2473433"/>
            <a:ext cx="45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defTabSz="914400" fontAlgn="base">
              <a:spcBef>
                <a:spcPct val="0"/>
              </a:spcBef>
              <a:spcAft>
                <a:spcPct val="0"/>
              </a:spcAft>
              <a:buClrTx/>
              <a:buSzTx/>
              <a:buFontTx/>
              <a:buNone/>
            </a:pPr>
            <a:r>
              <a:rPr kumimoji="1" lang="en-US" altLang="zh-CN" sz="2000" b="1" smtClean="0">
                <a:solidFill>
                  <a:srgbClr val="000000"/>
                </a:solidFill>
                <a:latin typeface="Times New Roman" pitchFamily="18" charset="0"/>
                <a:sym typeface="Symbol" pitchFamily="18" charset="2"/>
              </a:rPr>
              <a:t>3</a:t>
            </a:r>
            <a:endParaRPr kumimoji="1" lang="en-US" altLang="zh-CN" sz="2000" b="1" smtClean="0">
              <a:solidFill>
                <a:srgbClr val="000000"/>
              </a:solidFill>
              <a:latin typeface="Times New Roman" pitchFamily="18" charset="0"/>
            </a:endParaRPr>
          </a:p>
        </p:txBody>
      </p:sp>
      <p:sp>
        <p:nvSpPr>
          <p:cNvPr id="34" name="Rectangle 36"/>
          <p:cNvSpPr>
            <a:spLocks noChangeArrowheads="1"/>
          </p:cNvSpPr>
          <p:nvPr/>
        </p:nvSpPr>
        <p:spPr bwMode="auto">
          <a:xfrm>
            <a:off x="6310511" y="2473433"/>
            <a:ext cx="45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defTabSz="914400" fontAlgn="base">
              <a:spcBef>
                <a:spcPct val="0"/>
              </a:spcBef>
              <a:spcAft>
                <a:spcPct val="0"/>
              </a:spcAft>
              <a:buClrTx/>
              <a:buSzTx/>
              <a:buFontTx/>
              <a:buNone/>
            </a:pPr>
            <a:r>
              <a:rPr kumimoji="1" lang="en-US" altLang="zh-CN" sz="2000" b="1" smtClean="0">
                <a:solidFill>
                  <a:srgbClr val="000000"/>
                </a:solidFill>
                <a:latin typeface="Times New Roman" pitchFamily="18" charset="0"/>
                <a:sym typeface="Symbol" pitchFamily="18" charset="2"/>
              </a:rPr>
              <a:t>4</a:t>
            </a:r>
            <a:endParaRPr kumimoji="1" lang="en-US" altLang="zh-CN" sz="2000" b="1" smtClean="0">
              <a:solidFill>
                <a:srgbClr val="000000"/>
              </a:solidFill>
              <a:latin typeface="Times New Roman" pitchFamily="18" charset="0"/>
            </a:endParaRPr>
          </a:p>
        </p:txBody>
      </p:sp>
      <p:sp>
        <p:nvSpPr>
          <p:cNvPr id="35" name="Rectangle 37"/>
          <p:cNvSpPr>
            <a:spLocks noChangeArrowheads="1"/>
          </p:cNvSpPr>
          <p:nvPr/>
        </p:nvSpPr>
        <p:spPr bwMode="auto">
          <a:xfrm>
            <a:off x="7377311" y="2473433"/>
            <a:ext cx="457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defTabSz="914400" fontAlgn="base">
              <a:spcBef>
                <a:spcPct val="0"/>
              </a:spcBef>
              <a:spcAft>
                <a:spcPct val="0"/>
              </a:spcAft>
              <a:buClrTx/>
              <a:buSzTx/>
              <a:buFontTx/>
              <a:buNone/>
            </a:pPr>
            <a:r>
              <a:rPr kumimoji="1" lang="en-US" altLang="zh-CN" sz="2000" b="1" smtClean="0">
                <a:solidFill>
                  <a:srgbClr val="000000"/>
                </a:solidFill>
                <a:latin typeface="Times New Roman" pitchFamily="18" charset="0"/>
                <a:sym typeface="Symbol" pitchFamily="18" charset="2"/>
              </a:rPr>
              <a:t>5</a:t>
            </a:r>
            <a:endParaRPr kumimoji="1" lang="en-US" altLang="zh-CN" sz="2000" b="1" smtClean="0">
              <a:solidFill>
                <a:srgbClr val="000000"/>
              </a:solidFill>
              <a:latin typeface="Times New Roman" pitchFamily="18" charset="0"/>
            </a:endParaRPr>
          </a:p>
        </p:txBody>
      </p:sp>
      <p:sp>
        <p:nvSpPr>
          <p:cNvPr id="36" name="Rectangle 38" descr="羊皮纸"/>
          <p:cNvSpPr>
            <a:spLocks noChangeArrowheads="1"/>
          </p:cNvSpPr>
          <p:nvPr/>
        </p:nvSpPr>
        <p:spPr bwMode="auto">
          <a:xfrm>
            <a:off x="4497051" y="1667644"/>
            <a:ext cx="1066800" cy="685800"/>
          </a:xfrm>
          <a:prstGeom prst="rect">
            <a:avLst/>
          </a:prstGeom>
          <a:blipFill dpi="0" rotWithShape="0">
            <a:blip r:embed="rId3"/>
            <a:srcRect/>
            <a:tile tx="0" ty="0" sx="100000" sy="100000" flip="none" algn="tl"/>
          </a:blipFill>
          <a:ln w="50800">
            <a:solidFill>
              <a:srgbClr val="000000"/>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1" lang="zh-CN" altLang="zh-CN" sz="24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37" name="AutoShape 39"/>
          <p:cNvSpPr>
            <a:spLocks noChangeArrowheads="1"/>
          </p:cNvSpPr>
          <p:nvPr/>
        </p:nvSpPr>
        <p:spPr bwMode="auto">
          <a:xfrm>
            <a:off x="5907286" y="949433"/>
            <a:ext cx="792162" cy="360362"/>
          </a:xfrm>
          <a:prstGeom prst="wedgeRectCallout">
            <a:avLst>
              <a:gd name="adj1" fmla="val -19139"/>
              <a:gd name="adj2" fmla="val 125329"/>
            </a:avLst>
          </a:prstGeom>
          <a:gradFill rotWithShape="0">
            <a:gsLst>
              <a:gs pos="0">
                <a:srgbClr val="FFFFFF"/>
              </a:gs>
              <a:gs pos="100000">
                <a:srgbClr val="C0C0C0"/>
              </a:gs>
            </a:gsLst>
            <a:lin ang="18900000" scaled="1"/>
          </a:gradFill>
          <a:ln w="9525">
            <a:solidFill>
              <a:srgbClr val="000000"/>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zh-CN" sz="2000" b="1" i="0" u="none" strike="noStrike" kern="0" cap="none" spc="0" normalizeH="0" baseline="0" noProof="0" smtClean="0">
                <a:ln>
                  <a:noFill/>
                </a:ln>
                <a:solidFill>
                  <a:srgbClr val="000000"/>
                </a:solidFill>
                <a:effectLst/>
                <a:uLnTx/>
                <a:uFillTx/>
                <a:latin typeface="Times New Roman" pitchFamily="18" charset="0"/>
                <a:ea typeface="宋体" pitchFamily="2" charset="-122"/>
              </a:rPr>
              <a:t>front=4</a:t>
            </a:r>
            <a:endParaRPr kumimoji="1" lang="en-US" altLang="zh-CN" sz="24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38" name="Rectangle 40"/>
          <p:cNvSpPr>
            <a:spLocks noChangeArrowheads="1"/>
          </p:cNvSpPr>
          <p:nvPr/>
        </p:nvSpPr>
        <p:spPr bwMode="auto">
          <a:xfrm>
            <a:off x="4489846" y="866198"/>
            <a:ext cx="1223963" cy="720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srgbClr val="000000"/>
              </a:solidFill>
              <a:effectLst/>
              <a:uLnTx/>
              <a:uFillTx/>
              <a:latin typeface="Arial" pitchFamily="34" charset="0"/>
              <a:ea typeface="宋体" pitchFamily="2" charset="-122"/>
            </a:endParaRPr>
          </a:p>
        </p:txBody>
      </p:sp>
      <p:sp>
        <p:nvSpPr>
          <p:cNvPr id="39" name="Rectangle 41" descr="羊皮纸"/>
          <p:cNvSpPr>
            <a:spLocks noChangeArrowheads="1"/>
          </p:cNvSpPr>
          <p:nvPr/>
        </p:nvSpPr>
        <p:spPr bwMode="auto">
          <a:xfrm>
            <a:off x="5546923" y="1647933"/>
            <a:ext cx="1066800" cy="685800"/>
          </a:xfrm>
          <a:prstGeom prst="rect">
            <a:avLst/>
          </a:prstGeom>
          <a:blipFill dpi="0" rotWithShape="0">
            <a:blip r:embed="rId3"/>
            <a:srcRect/>
            <a:tile tx="0" ty="0" sx="100000" sy="100000" flip="none" algn="tl"/>
          </a:blipFill>
          <a:ln w="50800">
            <a:solidFill>
              <a:srgbClr val="000000"/>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1" lang="zh-CN" altLang="zh-CN" sz="24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40" name="AutoShape 42"/>
          <p:cNvSpPr>
            <a:spLocks noChangeArrowheads="1"/>
          </p:cNvSpPr>
          <p:nvPr/>
        </p:nvSpPr>
        <p:spPr bwMode="auto">
          <a:xfrm>
            <a:off x="6986786" y="949433"/>
            <a:ext cx="792162" cy="360362"/>
          </a:xfrm>
          <a:prstGeom prst="wedgeRectCallout">
            <a:avLst>
              <a:gd name="adj1" fmla="val -19139"/>
              <a:gd name="adj2" fmla="val 125329"/>
            </a:avLst>
          </a:prstGeom>
          <a:gradFill rotWithShape="0">
            <a:gsLst>
              <a:gs pos="0">
                <a:srgbClr val="FFFFFF"/>
              </a:gs>
              <a:gs pos="100000">
                <a:srgbClr val="C0C0C0"/>
              </a:gs>
            </a:gsLst>
            <a:lin ang="18900000" scaled="1"/>
          </a:gradFill>
          <a:ln w="9525">
            <a:solidFill>
              <a:srgbClr val="000000"/>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zh-CN" sz="2000" b="1" i="0" u="none" strike="noStrike" kern="0" cap="none" spc="0" normalizeH="0" baseline="0" noProof="0" smtClean="0">
                <a:ln>
                  <a:noFill/>
                </a:ln>
                <a:solidFill>
                  <a:srgbClr val="000000"/>
                </a:solidFill>
                <a:effectLst/>
                <a:uLnTx/>
                <a:uFillTx/>
                <a:latin typeface="Times New Roman" pitchFamily="18" charset="0"/>
                <a:ea typeface="宋体" pitchFamily="2" charset="-122"/>
              </a:rPr>
              <a:t>front=5</a:t>
            </a:r>
            <a:endParaRPr kumimoji="1" lang="en-US" altLang="zh-CN" sz="24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41" name="Rectangle 43"/>
          <p:cNvSpPr>
            <a:spLocks noChangeArrowheads="1"/>
          </p:cNvSpPr>
          <p:nvPr/>
        </p:nvSpPr>
        <p:spPr bwMode="auto">
          <a:xfrm>
            <a:off x="5491131" y="870852"/>
            <a:ext cx="1223963" cy="720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srgbClr val="000000"/>
              </a:solidFill>
              <a:effectLst/>
              <a:uLnTx/>
              <a:uFillTx/>
              <a:latin typeface="Arial" pitchFamily="34" charset="0"/>
              <a:ea typeface="宋体" pitchFamily="2" charset="-122"/>
            </a:endParaRPr>
          </a:p>
        </p:txBody>
      </p:sp>
      <p:sp>
        <p:nvSpPr>
          <p:cNvPr id="42" name="Rectangle 44" descr="羊皮纸"/>
          <p:cNvSpPr>
            <a:spLocks noChangeArrowheads="1"/>
          </p:cNvSpPr>
          <p:nvPr/>
        </p:nvSpPr>
        <p:spPr bwMode="auto">
          <a:xfrm>
            <a:off x="6604641" y="1639615"/>
            <a:ext cx="1066800" cy="685800"/>
          </a:xfrm>
          <a:prstGeom prst="rect">
            <a:avLst/>
          </a:prstGeom>
          <a:blipFill dpi="0" rotWithShape="0">
            <a:blip r:embed="rId3"/>
            <a:srcRect/>
            <a:tile tx="0" ty="0" sx="100000" sy="100000" flip="none" algn="tl"/>
          </a:blipFill>
          <a:ln w="50800">
            <a:solidFill>
              <a:srgbClr val="000000"/>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1" lang="zh-CN" altLang="zh-CN" sz="24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43" name="AutoShape 45"/>
          <p:cNvSpPr>
            <a:spLocks noChangeArrowheads="1"/>
          </p:cNvSpPr>
          <p:nvPr/>
        </p:nvSpPr>
        <p:spPr bwMode="auto">
          <a:xfrm>
            <a:off x="1011436" y="979595"/>
            <a:ext cx="792162" cy="360363"/>
          </a:xfrm>
          <a:prstGeom prst="wedgeRectCallout">
            <a:avLst>
              <a:gd name="adj1" fmla="val -19139"/>
              <a:gd name="adj2" fmla="val 125329"/>
            </a:avLst>
          </a:prstGeom>
          <a:gradFill rotWithShape="0">
            <a:gsLst>
              <a:gs pos="0">
                <a:srgbClr val="FFFFFF"/>
              </a:gs>
              <a:gs pos="100000">
                <a:srgbClr val="C0C0C0"/>
              </a:gs>
            </a:gsLst>
            <a:lin ang="18900000" scaled="1"/>
          </a:gradFill>
          <a:ln w="9525">
            <a:solidFill>
              <a:srgbClr val="000000"/>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1" lang="en-US" altLang="zh-CN" sz="2000" b="1" i="0" u="none" strike="noStrike" kern="0" cap="none" spc="0" normalizeH="0" baseline="0" noProof="0" smtClean="0">
                <a:ln>
                  <a:noFill/>
                </a:ln>
                <a:solidFill>
                  <a:srgbClr val="000000"/>
                </a:solidFill>
                <a:effectLst/>
                <a:uLnTx/>
                <a:uFillTx/>
                <a:latin typeface="Times New Roman" pitchFamily="18" charset="0"/>
                <a:ea typeface="宋体" pitchFamily="2" charset="-122"/>
              </a:rPr>
              <a:t>front=0</a:t>
            </a:r>
            <a:endParaRPr kumimoji="1" lang="en-US" altLang="zh-CN" sz="2400" b="0" i="0" u="none" strike="noStrike" kern="0" cap="none" spc="0" normalizeH="0" baseline="0" noProof="0" smtClean="0">
              <a:ln>
                <a:noFill/>
              </a:ln>
              <a:solidFill>
                <a:srgbClr val="000000"/>
              </a:solidFill>
              <a:effectLst/>
              <a:uLnTx/>
              <a:uFillTx/>
              <a:latin typeface="Times New Roman" pitchFamily="18" charset="0"/>
              <a:ea typeface="宋体" pitchFamily="2" charset="-122"/>
            </a:endParaRPr>
          </a:p>
        </p:txBody>
      </p:sp>
      <p:sp>
        <p:nvSpPr>
          <p:cNvPr id="44" name="Rectangle 46"/>
          <p:cNvSpPr>
            <a:spLocks noChangeArrowheads="1"/>
          </p:cNvSpPr>
          <p:nvPr/>
        </p:nvSpPr>
        <p:spPr bwMode="auto">
          <a:xfrm>
            <a:off x="6539111" y="866197"/>
            <a:ext cx="1368425" cy="7207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srgbClr val="000000"/>
              </a:solidFill>
              <a:effectLst/>
              <a:uLnTx/>
              <a:uFillTx/>
              <a:latin typeface="Arial" pitchFamily="34" charset="0"/>
              <a:ea typeface="宋体" pitchFamily="2" charset="-122"/>
            </a:endParaRPr>
          </a:p>
        </p:txBody>
      </p:sp>
      <p:sp>
        <p:nvSpPr>
          <p:cNvPr id="45" name="标题 44"/>
          <p:cNvSpPr>
            <a:spLocks noGrp="1"/>
          </p:cNvSpPr>
          <p:nvPr>
            <p:ph type="title"/>
          </p:nvPr>
        </p:nvSpPr>
        <p:spPr/>
        <p:txBody>
          <a:bodyPr>
            <a:normAutofit fontScale="90000"/>
          </a:bodyPr>
          <a:lstStyle/>
          <a:p>
            <a:r>
              <a:rPr lang="zh-CN" altLang="en-US" smtClean="0"/>
              <a:t>出队示例</a:t>
            </a:r>
            <a:endParaRPr lang="zh-CN" altLang="en-US"/>
          </a:p>
        </p:txBody>
      </p:sp>
      <p:sp>
        <p:nvSpPr>
          <p:cNvPr id="47" name="矩形 46"/>
          <p:cNvSpPr/>
          <p:nvPr/>
        </p:nvSpPr>
        <p:spPr>
          <a:xfrm>
            <a:off x="1890911" y="3614454"/>
            <a:ext cx="4572000" cy="707886"/>
          </a:xfrm>
          <a:prstGeom prst="rect">
            <a:avLst/>
          </a:prstGeom>
        </p:spPr>
        <p:txBody>
          <a:bodyPr>
            <a:spAutoFit/>
          </a:bodyPr>
          <a:lstStyle/>
          <a:p>
            <a:r>
              <a:rPr lang="zh-CN" altLang="en-US" sz="2000"/>
              <a:t>出队</a:t>
            </a:r>
            <a:r>
              <a:rPr lang="zh-CN" altLang="en-US" sz="2000" smtClean="0"/>
              <a:t>方法：</a:t>
            </a:r>
            <a:endParaRPr lang="zh-CN" altLang="en-US" sz="2000"/>
          </a:p>
          <a:p>
            <a:pPr lvl="1"/>
            <a:r>
              <a:rPr lang="en-US" altLang="zh-CN" sz="2000" smtClean="0"/>
              <a:t>front = (</a:t>
            </a:r>
            <a:r>
              <a:rPr lang="en-US" altLang="zh-CN" sz="2000"/>
              <a:t>front+1</a:t>
            </a:r>
            <a:r>
              <a:rPr lang="en-US" altLang="zh-CN" sz="2000" smtClean="0"/>
              <a:t>) % </a:t>
            </a:r>
            <a:r>
              <a:rPr lang="en-US" altLang="zh-CN" sz="2000" smtClean="0">
                <a:solidFill>
                  <a:srgbClr val="FF0000"/>
                </a:solidFill>
              </a:rPr>
              <a:t>capacity</a:t>
            </a:r>
            <a:endParaRPr lang="zh-CN" altLang="en-US" sz="2000">
              <a:solidFill>
                <a:srgbClr val="FF0000"/>
              </a:solidFill>
            </a:endParaRPr>
          </a:p>
        </p:txBody>
      </p:sp>
      <p:sp>
        <p:nvSpPr>
          <p:cNvPr id="48" name="矩形 47"/>
          <p:cNvSpPr/>
          <p:nvPr/>
        </p:nvSpPr>
        <p:spPr>
          <a:xfrm>
            <a:off x="2041723" y="4369668"/>
            <a:ext cx="4572000" cy="1015663"/>
          </a:xfrm>
          <a:prstGeom prst="rect">
            <a:avLst/>
          </a:prstGeom>
        </p:spPr>
        <p:txBody>
          <a:bodyPr>
            <a:spAutoFit/>
          </a:bodyPr>
          <a:lstStyle/>
          <a:p>
            <a:r>
              <a:rPr lang="zh-CN" altLang="en-US" sz="2000"/>
              <a:t>初始化 </a:t>
            </a:r>
            <a:r>
              <a:rPr lang="en-US" altLang="zh-CN" sz="2000"/>
              <a:t>front and rear?</a:t>
            </a:r>
          </a:p>
          <a:p>
            <a:pPr lvl="1"/>
            <a:r>
              <a:rPr lang="en-US" altLang="zh-CN" sz="2000"/>
              <a:t>front = 0   rear = -1   </a:t>
            </a:r>
          </a:p>
          <a:p>
            <a:pPr lvl="1"/>
            <a:r>
              <a:rPr lang="zh-CN" altLang="en-US" sz="2000" smtClean="0"/>
              <a:t>或 </a:t>
            </a:r>
            <a:r>
              <a:rPr lang="en-US" altLang="zh-CN" sz="2000" smtClean="0"/>
              <a:t>front </a:t>
            </a:r>
            <a:r>
              <a:rPr lang="en-US" altLang="zh-CN" sz="2000"/>
              <a:t>= 0  rear = capacity-1</a:t>
            </a:r>
          </a:p>
        </p:txBody>
      </p:sp>
    </p:spTree>
    <p:extLst>
      <p:ext uri="{BB962C8B-B14F-4D97-AF65-F5344CB8AC3E}">
        <p14:creationId xmlns:p14="http://schemas.microsoft.com/office/powerpoint/2010/main" val="14138489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1+#ppt_w/2"/>
                                          </p:val>
                                        </p:tav>
                                        <p:tav tm="100000">
                                          <p:val>
                                            <p:strVal val="#ppt_x"/>
                                          </p:val>
                                        </p:tav>
                                      </p:tavLst>
                                    </p:anim>
                                    <p:anim calcmode="lin" valueType="num">
                                      <p:cBhvr additive="base">
                                        <p:cTn id="26"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1+#ppt_w/2"/>
                                          </p:val>
                                        </p:tav>
                                        <p:tav tm="100000">
                                          <p:val>
                                            <p:strVal val="#ppt_x"/>
                                          </p:val>
                                        </p:tav>
                                      </p:tavLst>
                                    </p:anim>
                                    <p:anim calcmode="lin" valueType="num">
                                      <p:cBhvr additive="base">
                                        <p:cTn id="4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41"/>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40"/>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additive="base">
                                        <p:cTn id="61" dur="500" fill="hold"/>
                                        <p:tgtEl>
                                          <p:spTgt spid="5"/>
                                        </p:tgtEl>
                                        <p:attrNameLst>
                                          <p:attrName>ppt_x</p:attrName>
                                        </p:attrNameLst>
                                      </p:cBhvr>
                                      <p:tavLst>
                                        <p:tav tm="0">
                                          <p:val>
                                            <p:strVal val="1+#ppt_w/2"/>
                                          </p:val>
                                        </p:tav>
                                        <p:tav tm="100000">
                                          <p:val>
                                            <p:strVal val="#ppt_x"/>
                                          </p:val>
                                        </p:tav>
                                      </p:tavLst>
                                    </p:anim>
                                    <p:anim calcmode="lin" valueType="num">
                                      <p:cBhvr additive="base">
                                        <p:cTn id="6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44"/>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4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47">
                                            <p:txEl>
                                              <p:pRg st="0" end="0"/>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47">
                                            <p:txEl>
                                              <p:pRg st="1" end="1"/>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48">
                                            <p:txEl>
                                              <p:pRg st="0" end="0"/>
                                            </p:txEl>
                                          </p:spTgt>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48">
                                            <p:txEl>
                                              <p:pRg st="1" end="1"/>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4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5" grpId="0" animBg="1"/>
      <p:bldP spid="27" grpId="0" animBg="1"/>
      <p:bldP spid="28" grpId="0" animBg="1"/>
      <p:bldP spid="36" grpId="0" animBg="1"/>
      <p:bldP spid="37" grpId="0" animBg="1"/>
      <p:bldP spid="38" grpId="0" animBg="1"/>
      <p:bldP spid="39" grpId="0" animBg="1"/>
      <p:bldP spid="40" grpId="0" animBg="1"/>
      <p:bldP spid="41" grpId="0" animBg="1"/>
      <p:bldP spid="42" grpId="0" animBg="1"/>
      <p:bldP spid="43" grpId="0" animBg="1"/>
      <p:bldP spid="4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lnSpcReduction="10000"/>
          </a:bodyPr>
          <a:lstStyle/>
          <a:p>
            <a:r>
              <a:rPr lang="zh-CN" altLang="en-US" smtClean="0"/>
              <a:t>入队方法？</a:t>
            </a:r>
            <a:endParaRPr lang="en-US" altLang="zh-CN" smtClean="0"/>
          </a:p>
          <a:p>
            <a:pPr lvl="1"/>
            <a:r>
              <a:rPr lang="en-US" altLang="zh-CN"/>
              <a:t>rear=(rear+1)%</a:t>
            </a:r>
            <a:r>
              <a:rPr lang="en-US" altLang="zh-CN" smtClean="0"/>
              <a:t>capacity</a:t>
            </a:r>
          </a:p>
          <a:p>
            <a:pPr lvl="1"/>
            <a:r>
              <a:rPr lang="zh-CN" altLang="en-US" smtClean="0"/>
              <a:t>入队</a:t>
            </a:r>
            <a:r>
              <a:rPr lang="zh-CN" altLang="en-US"/>
              <a:t>需判别队满</a:t>
            </a:r>
          </a:p>
          <a:p>
            <a:r>
              <a:rPr lang="zh-CN" altLang="en-US" smtClean="0"/>
              <a:t>出队方法？</a:t>
            </a:r>
            <a:endParaRPr lang="zh-CN" altLang="en-US"/>
          </a:p>
          <a:p>
            <a:pPr lvl="1"/>
            <a:r>
              <a:rPr lang="en-US" altLang="zh-CN" smtClean="0"/>
              <a:t>front</a:t>
            </a:r>
            <a:r>
              <a:rPr lang="en-US" altLang="zh-CN"/>
              <a:t>=(front+1</a:t>
            </a:r>
            <a:r>
              <a:rPr lang="en-US" altLang="zh-CN" smtClean="0"/>
              <a:t>)%</a:t>
            </a:r>
            <a:r>
              <a:rPr lang="en-US" altLang="zh-CN" smtClean="0">
                <a:solidFill>
                  <a:srgbClr val="FF0000"/>
                </a:solidFill>
              </a:rPr>
              <a:t>capacity</a:t>
            </a:r>
            <a:endParaRPr lang="zh-CN" altLang="en-US">
              <a:solidFill>
                <a:srgbClr val="FF0000"/>
              </a:solidFill>
            </a:endParaRPr>
          </a:p>
          <a:p>
            <a:pPr lvl="1"/>
            <a:r>
              <a:rPr lang="zh-CN" altLang="en-US" smtClean="0"/>
              <a:t>出</a:t>
            </a:r>
            <a:r>
              <a:rPr lang="zh-CN" altLang="en-US"/>
              <a:t>队需判别队空</a:t>
            </a:r>
            <a:endParaRPr lang="en-US" altLang="zh-CN"/>
          </a:p>
          <a:p>
            <a:r>
              <a:rPr lang="zh-CN" altLang="en-US" smtClean="0"/>
              <a:t>初始化 </a:t>
            </a:r>
            <a:r>
              <a:rPr lang="en-US" altLang="zh-CN"/>
              <a:t>front and rear</a:t>
            </a:r>
            <a:r>
              <a:rPr lang="en-US" altLang="zh-CN" smtClean="0"/>
              <a:t>?</a:t>
            </a:r>
          </a:p>
          <a:p>
            <a:pPr lvl="1"/>
            <a:r>
              <a:rPr lang="en-US" altLang="zh-CN" smtClean="0"/>
              <a:t>front = 0   rear = -1   </a:t>
            </a:r>
            <a:r>
              <a:rPr lang="zh-CN" altLang="en-US" smtClean="0"/>
              <a:t>或者</a:t>
            </a:r>
            <a:endParaRPr lang="en-US" altLang="zh-CN" smtClean="0"/>
          </a:p>
          <a:p>
            <a:pPr lvl="1"/>
            <a:r>
              <a:rPr lang="en-US" altLang="zh-CN" smtClean="0"/>
              <a:t>front = 0  rear = capacity-1</a:t>
            </a:r>
            <a:endParaRPr lang="en-US" altLang="zh-CN"/>
          </a:p>
          <a:p>
            <a:endParaRPr lang="en-US" altLang="zh-CN"/>
          </a:p>
          <a:p>
            <a:endParaRPr lang="zh-CN" altLang="en-US"/>
          </a:p>
        </p:txBody>
      </p:sp>
      <p:sp>
        <p:nvSpPr>
          <p:cNvPr id="3" name="标题 2"/>
          <p:cNvSpPr>
            <a:spLocks noGrp="1"/>
          </p:cNvSpPr>
          <p:nvPr>
            <p:ph type="title"/>
          </p:nvPr>
        </p:nvSpPr>
        <p:spPr/>
        <p:txBody>
          <a:bodyPr>
            <a:normAutofit fontScale="90000"/>
          </a:bodyPr>
          <a:lstStyle/>
          <a:p>
            <a:r>
              <a:rPr lang="zh-CN" altLang="en-US" smtClean="0"/>
              <a:t>循环队列</a:t>
            </a:r>
            <a:endParaRPr lang="zh-CN" altLang="en-US"/>
          </a:p>
        </p:txBody>
      </p:sp>
    </p:spTree>
    <p:extLst>
      <p:ext uri="{BB962C8B-B14F-4D97-AF65-F5344CB8AC3E}">
        <p14:creationId xmlns:p14="http://schemas.microsoft.com/office/powerpoint/2010/main" val="42179774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Text Box 21"/>
          <p:cNvSpPr txBox="1">
            <a:spLocks noChangeArrowheads="1"/>
          </p:cNvSpPr>
          <p:nvPr/>
        </p:nvSpPr>
        <p:spPr bwMode="auto">
          <a:xfrm>
            <a:off x="38100" y="4715705"/>
            <a:ext cx="2133600"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50000"/>
              </a:spcBef>
              <a:buClrTx/>
              <a:buSzTx/>
              <a:buFontTx/>
              <a:buNone/>
            </a:pPr>
            <a:r>
              <a:rPr kumimoji="1" lang="en-US" altLang="zh-CN" sz="2400">
                <a:latin typeface="Times New Roman" pitchFamily="18" charset="0"/>
                <a:sym typeface="Wingdings" pitchFamily="2" charset="2"/>
              </a:rPr>
              <a:t> </a:t>
            </a:r>
            <a:r>
              <a:rPr kumimoji="1" lang="en-US" altLang="zh-CN" sz="2000" b="1">
                <a:latin typeface="Times New Roman" pitchFamily="18" charset="0"/>
                <a:sym typeface="Wingdings" pitchFamily="2" charset="2"/>
              </a:rPr>
              <a:t>sever </a:t>
            </a:r>
            <a:r>
              <a:rPr kumimoji="1" lang="en-US" altLang="zh-CN" sz="2000" b="1" smtClean="0">
                <a:latin typeface="Times New Roman" pitchFamily="18" charset="0"/>
                <a:sym typeface="Wingdings" pitchFamily="2" charset="2"/>
              </a:rPr>
              <a:t>a0</a:t>
            </a:r>
            <a:endParaRPr kumimoji="1" lang="en-US" altLang="zh-CN" sz="2400" b="1">
              <a:latin typeface="Times New Roman" pitchFamily="18" charset="0"/>
            </a:endParaRPr>
          </a:p>
        </p:txBody>
      </p:sp>
      <p:grpSp>
        <p:nvGrpSpPr>
          <p:cNvPr id="116" name="Group 22"/>
          <p:cNvGrpSpPr>
            <a:grpSpLocks/>
          </p:cNvGrpSpPr>
          <p:nvPr/>
        </p:nvGrpSpPr>
        <p:grpSpPr bwMode="auto">
          <a:xfrm>
            <a:off x="341801" y="878682"/>
            <a:ext cx="4784724" cy="3529012"/>
            <a:chOff x="414" y="1207"/>
            <a:chExt cx="3014" cy="2223"/>
          </a:xfrm>
        </p:grpSpPr>
        <p:sp>
          <p:nvSpPr>
            <p:cNvPr id="117" name="AutoShape 23"/>
            <p:cNvSpPr>
              <a:spLocks noChangeArrowheads="1"/>
            </p:cNvSpPr>
            <p:nvPr/>
          </p:nvSpPr>
          <p:spPr bwMode="auto">
            <a:xfrm>
              <a:off x="414" y="1514"/>
              <a:ext cx="554" cy="246"/>
            </a:xfrm>
            <a:prstGeom prst="wedgeRectCallout">
              <a:avLst>
                <a:gd name="adj1" fmla="val 97653"/>
                <a:gd name="adj2" fmla="val 38616"/>
              </a:avLst>
            </a:prstGeom>
            <a:gradFill rotWithShape="0">
              <a:gsLst>
                <a:gs pos="0">
                  <a:schemeClr val="bg1"/>
                </a:gs>
                <a:gs pos="100000">
                  <a:srgbClr val="C0C0C0"/>
                </a:gs>
              </a:gsLst>
              <a:lin ang="18900000" scaled="1"/>
            </a:gradFill>
            <a:ln w="9525">
              <a:solidFill>
                <a:schemeClr val="tx1"/>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000" b="1">
                  <a:latin typeface="Times New Roman" pitchFamily="18" charset="0"/>
                </a:rPr>
                <a:t>front=0</a:t>
              </a:r>
              <a:endParaRPr kumimoji="1" lang="en-US" altLang="zh-CN" sz="2400">
                <a:latin typeface="Times New Roman" pitchFamily="18" charset="0"/>
              </a:endParaRPr>
            </a:p>
          </p:txBody>
        </p:sp>
        <p:sp>
          <p:nvSpPr>
            <p:cNvPr id="118" name="Oval 24" descr="栎木"/>
            <p:cNvSpPr>
              <a:spLocks noChangeArrowheads="1"/>
            </p:cNvSpPr>
            <p:nvPr/>
          </p:nvSpPr>
          <p:spPr bwMode="auto">
            <a:xfrm>
              <a:off x="1076" y="1414"/>
              <a:ext cx="1920" cy="1920"/>
            </a:xfrm>
            <a:prstGeom prst="ellipse">
              <a:avLst/>
            </a:prstGeom>
            <a:blipFill dpi="0" rotWithShape="0">
              <a:blip r:embed="rId2"/>
              <a:srcRect/>
              <a:tile tx="0" ty="0" sx="100000" sy="100000" flip="none" algn="tl"/>
            </a:blipFill>
            <a:ln w="9525">
              <a:solidFill>
                <a:srgbClr val="993300"/>
              </a:solidFill>
              <a:round/>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Tx/>
                <a:buNone/>
              </a:pPr>
              <a:endParaRPr lang="zh-CN" altLang="en-US" sz="2400"/>
            </a:p>
          </p:txBody>
        </p:sp>
        <p:sp>
          <p:nvSpPr>
            <p:cNvPr id="119" name="Oval 25" descr="羊皮纸"/>
            <p:cNvSpPr>
              <a:spLocks noChangeArrowheads="1"/>
            </p:cNvSpPr>
            <p:nvPr/>
          </p:nvSpPr>
          <p:spPr bwMode="auto">
            <a:xfrm>
              <a:off x="1124" y="1462"/>
              <a:ext cx="1824" cy="1824"/>
            </a:xfrm>
            <a:prstGeom prst="ellipse">
              <a:avLst/>
            </a:prstGeom>
            <a:blipFill dpi="0" rotWithShape="0">
              <a:blip r:embed="rId3"/>
              <a:srcRect/>
              <a:tile tx="0" ty="0" sx="100000" sy="100000" flip="none" algn="tl"/>
            </a:blipFill>
            <a:ln w="9525">
              <a:solidFill>
                <a:srgbClr val="993300"/>
              </a:solidFill>
              <a:round/>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Tx/>
                <a:buNone/>
              </a:pPr>
              <a:endParaRPr lang="zh-CN" altLang="en-US" sz="2400"/>
            </a:p>
          </p:txBody>
        </p:sp>
        <p:sp>
          <p:nvSpPr>
            <p:cNvPr id="120" name="Oval 26" descr="栎木"/>
            <p:cNvSpPr>
              <a:spLocks noChangeArrowheads="1"/>
            </p:cNvSpPr>
            <p:nvPr/>
          </p:nvSpPr>
          <p:spPr bwMode="auto">
            <a:xfrm>
              <a:off x="1508" y="1846"/>
              <a:ext cx="1104" cy="1008"/>
            </a:xfrm>
            <a:prstGeom prst="ellipse">
              <a:avLst/>
            </a:prstGeom>
            <a:blipFill dpi="0" rotWithShape="0">
              <a:blip r:embed="rId2"/>
              <a:srcRect/>
              <a:tile tx="0" ty="0" sx="100000" sy="100000" flip="none" algn="tl"/>
            </a:blipFill>
            <a:ln w="9525">
              <a:solidFill>
                <a:schemeClr val="accent2"/>
              </a:solidFill>
              <a:round/>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Tx/>
                <a:buNone/>
              </a:pPr>
              <a:endParaRPr lang="zh-CN" altLang="en-US" sz="2400"/>
            </a:p>
          </p:txBody>
        </p:sp>
        <p:sp>
          <p:nvSpPr>
            <p:cNvPr id="121" name="Line 27"/>
            <p:cNvSpPr>
              <a:spLocks noChangeShapeType="1"/>
            </p:cNvSpPr>
            <p:nvPr/>
          </p:nvSpPr>
          <p:spPr bwMode="auto">
            <a:xfrm>
              <a:off x="2036" y="1462"/>
              <a:ext cx="0" cy="384"/>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22" name="Line 28"/>
            <p:cNvSpPr>
              <a:spLocks noChangeShapeType="1"/>
            </p:cNvSpPr>
            <p:nvPr/>
          </p:nvSpPr>
          <p:spPr bwMode="auto">
            <a:xfrm>
              <a:off x="2084" y="2854"/>
              <a:ext cx="0" cy="432"/>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23" name="Line 29"/>
            <p:cNvSpPr>
              <a:spLocks noChangeShapeType="1"/>
            </p:cNvSpPr>
            <p:nvPr/>
          </p:nvSpPr>
          <p:spPr bwMode="auto">
            <a:xfrm rot="3600000">
              <a:off x="2714" y="1871"/>
              <a:ext cx="0" cy="328"/>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24" name="Line 30"/>
            <p:cNvSpPr>
              <a:spLocks noChangeShapeType="1"/>
            </p:cNvSpPr>
            <p:nvPr/>
          </p:nvSpPr>
          <p:spPr bwMode="auto">
            <a:xfrm rot="7200000">
              <a:off x="2650" y="2553"/>
              <a:ext cx="0" cy="384"/>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25" name="Line 31"/>
            <p:cNvSpPr>
              <a:spLocks noChangeShapeType="1"/>
            </p:cNvSpPr>
            <p:nvPr/>
          </p:nvSpPr>
          <p:spPr bwMode="auto">
            <a:xfrm rot="-3600000">
              <a:off x="1421" y="1809"/>
              <a:ext cx="0" cy="384"/>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26" name="Line 32"/>
            <p:cNvSpPr>
              <a:spLocks noChangeShapeType="1"/>
            </p:cNvSpPr>
            <p:nvPr/>
          </p:nvSpPr>
          <p:spPr bwMode="auto">
            <a:xfrm rot="-7200000">
              <a:off x="1442" y="2517"/>
              <a:ext cx="0" cy="432"/>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27" name="Rectangle 33"/>
            <p:cNvSpPr>
              <a:spLocks noChangeArrowheads="1"/>
            </p:cNvSpPr>
            <p:nvPr/>
          </p:nvSpPr>
          <p:spPr bwMode="auto">
            <a:xfrm>
              <a:off x="2420" y="1270"/>
              <a:ext cx="432"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400" b="1" smtClean="0">
                  <a:latin typeface="Times New Roman" pitchFamily="18" charset="0"/>
                </a:rPr>
                <a:t>[5]</a:t>
              </a:r>
              <a:endParaRPr kumimoji="1" lang="en-US" altLang="zh-CN" sz="2400" b="1">
                <a:latin typeface="Times New Roman" pitchFamily="18" charset="0"/>
              </a:endParaRPr>
            </a:p>
          </p:txBody>
        </p:sp>
        <p:sp>
          <p:nvSpPr>
            <p:cNvPr id="128" name="Rectangle 34"/>
            <p:cNvSpPr>
              <a:spLocks noChangeArrowheads="1"/>
            </p:cNvSpPr>
            <p:nvPr/>
          </p:nvSpPr>
          <p:spPr bwMode="auto">
            <a:xfrm>
              <a:off x="2996" y="2278"/>
              <a:ext cx="432"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400" b="1" smtClean="0">
                  <a:latin typeface="Times New Roman" pitchFamily="18" charset="0"/>
                </a:rPr>
                <a:t>[4</a:t>
              </a:r>
              <a:r>
                <a:rPr kumimoji="1" lang="en-US" altLang="zh-CN" sz="2400" b="1">
                  <a:latin typeface="Times New Roman" pitchFamily="18" charset="0"/>
                </a:rPr>
                <a:t>]</a:t>
              </a:r>
            </a:p>
          </p:txBody>
        </p:sp>
        <p:sp>
          <p:nvSpPr>
            <p:cNvPr id="129" name="Rectangle 35"/>
            <p:cNvSpPr>
              <a:spLocks noChangeArrowheads="1"/>
            </p:cNvSpPr>
            <p:nvPr/>
          </p:nvSpPr>
          <p:spPr bwMode="auto">
            <a:xfrm>
              <a:off x="2516" y="3190"/>
              <a:ext cx="432"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400" b="1" smtClean="0">
                  <a:latin typeface="Times New Roman" pitchFamily="18" charset="0"/>
                </a:rPr>
                <a:t>[3]</a:t>
              </a:r>
              <a:endParaRPr kumimoji="1" lang="en-US" altLang="zh-CN" sz="2400" b="1">
                <a:latin typeface="Times New Roman" pitchFamily="18" charset="0"/>
              </a:endParaRPr>
            </a:p>
          </p:txBody>
        </p:sp>
        <p:sp>
          <p:nvSpPr>
            <p:cNvPr id="130" name="Rectangle 36"/>
            <p:cNvSpPr>
              <a:spLocks noChangeArrowheads="1"/>
            </p:cNvSpPr>
            <p:nvPr/>
          </p:nvSpPr>
          <p:spPr bwMode="auto">
            <a:xfrm>
              <a:off x="1172" y="3190"/>
              <a:ext cx="432"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400" b="1" smtClean="0">
                  <a:latin typeface="Times New Roman" pitchFamily="18" charset="0"/>
                </a:rPr>
                <a:t>[2]</a:t>
              </a:r>
              <a:endParaRPr kumimoji="1" lang="en-US" altLang="zh-CN" sz="2400" b="1">
                <a:latin typeface="Times New Roman" pitchFamily="18" charset="0"/>
              </a:endParaRPr>
            </a:p>
          </p:txBody>
        </p:sp>
        <p:sp>
          <p:nvSpPr>
            <p:cNvPr id="131" name="Rectangle 37"/>
            <p:cNvSpPr>
              <a:spLocks noChangeArrowheads="1"/>
            </p:cNvSpPr>
            <p:nvPr/>
          </p:nvSpPr>
          <p:spPr bwMode="auto">
            <a:xfrm>
              <a:off x="644" y="2230"/>
              <a:ext cx="432"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400" b="1" smtClean="0">
                  <a:latin typeface="Times New Roman" pitchFamily="18" charset="0"/>
                </a:rPr>
                <a:t>[1]</a:t>
              </a:r>
              <a:endParaRPr kumimoji="1" lang="en-US" altLang="zh-CN" sz="2400" b="1">
                <a:latin typeface="Times New Roman" pitchFamily="18" charset="0"/>
              </a:endParaRPr>
            </a:p>
          </p:txBody>
        </p:sp>
        <p:sp>
          <p:nvSpPr>
            <p:cNvPr id="132" name="Rectangle 38"/>
            <p:cNvSpPr>
              <a:spLocks noChangeArrowheads="1"/>
            </p:cNvSpPr>
            <p:nvPr/>
          </p:nvSpPr>
          <p:spPr bwMode="auto">
            <a:xfrm>
              <a:off x="1429" y="1207"/>
              <a:ext cx="432"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400" b="1" smtClean="0">
                  <a:latin typeface="Times New Roman" pitchFamily="18" charset="0"/>
                </a:rPr>
                <a:t>[0]</a:t>
              </a:r>
              <a:endParaRPr kumimoji="1" lang="en-US" altLang="zh-CN" sz="2400" b="1">
                <a:latin typeface="Times New Roman" pitchFamily="18" charset="0"/>
              </a:endParaRPr>
            </a:p>
          </p:txBody>
        </p:sp>
        <p:sp>
          <p:nvSpPr>
            <p:cNvPr id="133" name="AutoShape 39"/>
            <p:cNvSpPr>
              <a:spLocks noChangeArrowheads="1"/>
            </p:cNvSpPr>
            <p:nvPr/>
          </p:nvSpPr>
          <p:spPr bwMode="auto">
            <a:xfrm>
              <a:off x="884" y="1253"/>
              <a:ext cx="590" cy="227"/>
            </a:xfrm>
            <a:prstGeom prst="wedgeRectCallout">
              <a:avLst>
                <a:gd name="adj1" fmla="val 57458"/>
                <a:gd name="adj2" fmla="val 86125"/>
              </a:avLst>
            </a:prstGeom>
            <a:gradFill rotWithShape="0">
              <a:gsLst>
                <a:gs pos="0">
                  <a:schemeClr val="bg1"/>
                </a:gs>
                <a:gs pos="100000">
                  <a:srgbClr val="C0C0C0"/>
                </a:gs>
              </a:gsLst>
              <a:lin ang="18900000" scaled="1"/>
            </a:gradFill>
            <a:ln w="9525">
              <a:solidFill>
                <a:schemeClr val="tx1"/>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000" b="1">
                  <a:latin typeface="Times New Roman" pitchFamily="18" charset="0"/>
                </a:rPr>
                <a:t>rear=0</a:t>
              </a:r>
              <a:endParaRPr kumimoji="1" lang="en-US" altLang="zh-CN" sz="2400">
                <a:latin typeface="Times New Roman" pitchFamily="18" charset="0"/>
              </a:endParaRPr>
            </a:p>
          </p:txBody>
        </p:sp>
        <p:sp>
          <p:nvSpPr>
            <p:cNvPr id="134" name="Rectangle 40"/>
            <p:cNvSpPr>
              <a:spLocks noChangeArrowheads="1"/>
            </p:cNvSpPr>
            <p:nvPr/>
          </p:nvSpPr>
          <p:spPr bwMode="auto">
            <a:xfrm>
              <a:off x="1338" y="1616"/>
              <a:ext cx="672" cy="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000" b="1" smtClean="0"/>
                <a:t>a0</a:t>
              </a:r>
              <a:endParaRPr kumimoji="1" lang="en-US" altLang="zh-CN" sz="2000" b="1">
                <a:latin typeface="Times New Roman" pitchFamily="18" charset="0"/>
              </a:endParaRPr>
            </a:p>
          </p:txBody>
        </p:sp>
      </p:grpSp>
      <p:sp>
        <p:nvSpPr>
          <p:cNvPr id="135" name="AutoShape 41"/>
          <p:cNvSpPr>
            <a:spLocks noChangeArrowheads="1"/>
          </p:cNvSpPr>
          <p:nvPr/>
        </p:nvSpPr>
        <p:spPr bwMode="auto">
          <a:xfrm>
            <a:off x="186226" y="2208824"/>
            <a:ext cx="863600" cy="360363"/>
          </a:xfrm>
          <a:prstGeom prst="wedgeRectCallout">
            <a:avLst>
              <a:gd name="adj1" fmla="val 83454"/>
              <a:gd name="adj2" fmla="val 15639"/>
            </a:avLst>
          </a:prstGeom>
          <a:gradFill rotWithShape="0">
            <a:gsLst>
              <a:gs pos="0">
                <a:schemeClr val="bg1"/>
              </a:gs>
              <a:gs pos="100000">
                <a:srgbClr val="C0C0C0"/>
              </a:gs>
            </a:gsLst>
            <a:lin ang="18900000" scaled="1"/>
          </a:gradFill>
          <a:ln w="9525">
            <a:solidFill>
              <a:schemeClr val="tx1"/>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000" b="1">
                <a:latin typeface="Times New Roman" pitchFamily="18" charset="0"/>
              </a:rPr>
              <a:t>front=1</a:t>
            </a:r>
            <a:endParaRPr kumimoji="1" lang="en-US" altLang="zh-CN" sz="2400">
              <a:latin typeface="Times New Roman" pitchFamily="18" charset="0"/>
            </a:endParaRPr>
          </a:p>
        </p:txBody>
      </p:sp>
      <p:sp>
        <p:nvSpPr>
          <p:cNvPr id="136" name="Rectangle 42"/>
          <p:cNvSpPr>
            <a:spLocks noChangeArrowheads="1"/>
          </p:cNvSpPr>
          <p:nvPr/>
        </p:nvSpPr>
        <p:spPr bwMode="auto">
          <a:xfrm>
            <a:off x="284162" y="1327820"/>
            <a:ext cx="1368425" cy="5032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Tx/>
              <a:buNone/>
            </a:pPr>
            <a:endParaRPr lang="zh-CN" altLang="en-US" sz="2400"/>
          </a:p>
        </p:txBody>
      </p:sp>
      <p:sp>
        <p:nvSpPr>
          <p:cNvPr id="137" name="Freeform 43" descr="羊皮纸"/>
          <p:cNvSpPr>
            <a:spLocks/>
          </p:cNvSpPr>
          <p:nvPr/>
        </p:nvSpPr>
        <p:spPr bwMode="auto">
          <a:xfrm>
            <a:off x="2019125" y="1505989"/>
            <a:ext cx="619789" cy="480767"/>
          </a:xfrm>
          <a:custGeom>
            <a:avLst/>
            <a:gdLst>
              <a:gd name="T0" fmla="*/ 2147483646 w 618"/>
              <a:gd name="T1" fmla="*/ 2147483646 h 557"/>
              <a:gd name="T2" fmla="*/ 2147483646 w 618"/>
              <a:gd name="T3" fmla="*/ 2147483646 h 557"/>
              <a:gd name="T4" fmla="*/ 2147483646 w 618"/>
              <a:gd name="T5" fmla="*/ 2147483646 h 557"/>
              <a:gd name="T6" fmla="*/ 2147483646 w 618"/>
              <a:gd name="T7" fmla="*/ 2147483646 h 557"/>
              <a:gd name="T8" fmla="*/ 2147483646 w 618"/>
              <a:gd name="T9" fmla="*/ 2147483646 h 557"/>
              <a:gd name="T10" fmla="*/ 2147483646 w 618"/>
              <a:gd name="T11" fmla="*/ 2147483646 h 557"/>
              <a:gd name="T12" fmla="*/ 2147483646 w 618"/>
              <a:gd name="T13" fmla="*/ 2147483646 h 557"/>
              <a:gd name="T14" fmla="*/ 2147483646 w 618"/>
              <a:gd name="T15" fmla="*/ 2147483646 h 557"/>
              <a:gd name="T16" fmla="*/ 2147483646 w 618"/>
              <a:gd name="T17" fmla="*/ 2147483646 h 557"/>
              <a:gd name="T18" fmla="*/ 2147483646 w 618"/>
              <a:gd name="T19" fmla="*/ 2147483646 h 557"/>
              <a:gd name="T20" fmla="*/ 2147483646 w 618"/>
              <a:gd name="T21" fmla="*/ 2147483646 h 557"/>
              <a:gd name="T22" fmla="*/ 2147483646 w 618"/>
              <a:gd name="T23" fmla="*/ 2147483646 h 557"/>
              <a:gd name="T24" fmla="*/ 2147483646 w 618"/>
              <a:gd name="T25" fmla="*/ 2147483646 h 557"/>
              <a:gd name="T26" fmla="*/ 2147483646 w 618"/>
              <a:gd name="T27" fmla="*/ 2147483646 h 55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18"/>
              <a:gd name="T43" fmla="*/ 0 h 557"/>
              <a:gd name="T44" fmla="*/ 618 w 618"/>
              <a:gd name="T45" fmla="*/ 557 h 55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18" h="557">
                <a:moveTo>
                  <a:pt x="109" y="21"/>
                </a:moveTo>
                <a:cubicBezTo>
                  <a:pt x="84" y="58"/>
                  <a:pt x="62" y="96"/>
                  <a:pt x="34" y="133"/>
                </a:cubicBezTo>
                <a:cubicBezTo>
                  <a:pt x="23" y="165"/>
                  <a:pt x="14" y="192"/>
                  <a:pt x="7" y="224"/>
                </a:cubicBezTo>
                <a:cubicBezTo>
                  <a:pt x="12" y="361"/>
                  <a:pt x="0" y="499"/>
                  <a:pt x="167" y="522"/>
                </a:cubicBezTo>
                <a:cubicBezTo>
                  <a:pt x="294" y="557"/>
                  <a:pt x="146" y="542"/>
                  <a:pt x="461" y="522"/>
                </a:cubicBezTo>
                <a:cubicBezTo>
                  <a:pt x="476" y="517"/>
                  <a:pt x="525" y="507"/>
                  <a:pt x="541" y="490"/>
                </a:cubicBezTo>
                <a:cubicBezTo>
                  <a:pt x="552" y="478"/>
                  <a:pt x="557" y="461"/>
                  <a:pt x="567" y="448"/>
                </a:cubicBezTo>
                <a:cubicBezTo>
                  <a:pt x="576" y="435"/>
                  <a:pt x="594" y="410"/>
                  <a:pt x="594" y="410"/>
                </a:cubicBezTo>
                <a:cubicBezTo>
                  <a:pt x="618" y="306"/>
                  <a:pt x="570" y="221"/>
                  <a:pt x="498" y="149"/>
                </a:cubicBezTo>
                <a:cubicBezTo>
                  <a:pt x="487" y="138"/>
                  <a:pt x="482" y="123"/>
                  <a:pt x="471" y="112"/>
                </a:cubicBezTo>
                <a:cubicBezTo>
                  <a:pt x="432" y="27"/>
                  <a:pt x="374" y="26"/>
                  <a:pt x="290" y="21"/>
                </a:cubicBezTo>
                <a:cubicBezTo>
                  <a:pt x="220" y="0"/>
                  <a:pt x="266" y="9"/>
                  <a:pt x="151" y="16"/>
                </a:cubicBezTo>
                <a:cubicBezTo>
                  <a:pt x="128" y="20"/>
                  <a:pt x="103" y="24"/>
                  <a:pt x="103" y="53"/>
                </a:cubicBezTo>
                <a:lnTo>
                  <a:pt x="109" y="21"/>
                </a:lnTo>
                <a:close/>
              </a:path>
            </a:pathLst>
          </a:custGeom>
          <a:blipFill dpi="0" rotWithShape="1">
            <a:blip r:embed="rId3"/>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8" name="Text Box 44"/>
          <p:cNvSpPr txBox="1">
            <a:spLocks noChangeArrowheads="1"/>
          </p:cNvSpPr>
          <p:nvPr/>
        </p:nvSpPr>
        <p:spPr bwMode="auto">
          <a:xfrm>
            <a:off x="2198688" y="4715705"/>
            <a:ext cx="2133600"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50000"/>
              </a:spcBef>
              <a:buClrTx/>
              <a:buSzTx/>
              <a:buFontTx/>
              <a:buNone/>
            </a:pPr>
            <a:r>
              <a:rPr kumimoji="1" lang="en-US" altLang="zh-CN" sz="2400">
                <a:latin typeface="Times New Roman" pitchFamily="18" charset="0"/>
                <a:sym typeface="Wingdings" pitchFamily="2" charset="2"/>
              </a:rPr>
              <a:t> </a:t>
            </a:r>
            <a:r>
              <a:rPr kumimoji="1" lang="en-US" altLang="zh-CN" sz="2000" b="1">
                <a:latin typeface="Times New Roman" pitchFamily="18" charset="0"/>
                <a:sym typeface="Wingdings" pitchFamily="2" charset="2"/>
              </a:rPr>
              <a:t>append </a:t>
            </a:r>
            <a:r>
              <a:rPr kumimoji="1" lang="en-US" altLang="zh-CN" sz="2000" b="1" smtClean="0">
                <a:latin typeface="Times New Roman" pitchFamily="18" charset="0"/>
                <a:sym typeface="Wingdings" pitchFamily="2" charset="2"/>
              </a:rPr>
              <a:t>a1</a:t>
            </a:r>
            <a:endParaRPr kumimoji="1" lang="en-US" altLang="zh-CN" sz="2400" b="1">
              <a:latin typeface="Times New Roman" pitchFamily="18" charset="0"/>
            </a:endParaRPr>
          </a:p>
        </p:txBody>
      </p:sp>
      <p:sp>
        <p:nvSpPr>
          <p:cNvPr id="139" name="Text Box 45"/>
          <p:cNvSpPr txBox="1">
            <a:spLocks noChangeArrowheads="1"/>
          </p:cNvSpPr>
          <p:nvPr/>
        </p:nvSpPr>
        <p:spPr bwMode="auto">
          <a:xfrm>
            <a:off x="5273759" y="1160241"/>
            <a:ext cx="3732993"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Tx/>
              <a:buNone/>
            </a:pPr>
            <a:r>
              <a:rPr lang="zh-CN" altLang="en-US" sz="2000"/>
              <a:t>队空时，</a:t>
            </a:r>
            <a:r>
              <a:rPr lang="en-US" altLang="zh-CN" sz="2000"/>
              <a:t>rear</a:t>
            </a:r>
            <a:r>
              <a:rPr lang="zh-CN" altLang="en-US" sz="2000"/>
              <a:t>和</a:t>
            </a:r>
            <a:r>
              <a:rPr lang="en-US" altLang="zh-CN" sz="2000"/>
              <a:t>front</a:t>
            </a:r>
            <a:r>
              <a:rPr lang="zh-CN" altLang="en-US" sz="2000"/>
              <a:t>相差</a:t>
            </a:r>
            <a:r>
              <a:rPr lang="en-US" altLang="zh-CN" sz="2000"/>
              <a:t>1</a:t>
            </a:r>
            <a:r>
              <a:rPr lang="zh-CN" altLang="en-US" sz="2000"/>
              <a:t>个位置。在这个例子中，</a:t>
            </a:r>
            <a:r>
              <a:rPr lang="en-US" altLang="zh-CN" sz="2000"/>
              <a:t>front=1</a:t>
            </a:r>
            <a:r>
              <a:rPr lang="zh-CN" altLang="en-US" sz="2000"/>
              <a:t>，</a:t>
            </a:r>
            <a:r>
              <a:rPr lang="en-US" altLang="zh-CN" sz="2000"/>
              <a:t>rear=0</a:t>
            </a:r>
            <a:r>
              <a:rPr lang="zh-CN" altLang="en-US" sz="2000"/>
              <a:t>；</a:t>
            </a:r>
          </a:p>
          <a:p>
            <a:pPr eaLnBrk="1" hangingPunct="1">
              <a:spcBef>
                <a:spcPct val="0"/>
              </a:spcBef>
              <a:buClrTx/>
              <a:buSzTx/>
              <a:buFontTx/>
              <a:buNone/>
            </a:pPr>
            <a:endParaRPr lang="en-US" altLang="zh-CN" sz="2000"/>
          </a:p>
        </p:txBody>
      </p:sp>
      <p:sp>
        <p:nvSpPr>
          <p:cNvPr id="140" name="Rectangle 46"/>
          <p:cNvSpPr>
            <a:spLocks noChangeArrowheads="1"/>
          </p:cNvSpPr>
          <p:nvPr/>
        </p:nvSpPr>
        <p:spPr bwMode="auto">
          <a:xfrm>
            <a:off x="1536700" y="2536032"/>
            <a:ext cx="50482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1800" b="1" smtClean="0"/>
              <a:t>a1</a:t>
            </a:r>
            <a:endParaRPr kumimoji="1" lang="en-US" altLang="zh-CN" sz="1800" b="1">
              <a:latin typeface="Times New Roman" pitchFamily="18" charset="0"/>
            </a:endParaRPr>
          </a:p>
        </p:txBody>
      </p:sp>
      <p:sp>
        <p:nvSpPr>
          <p:cNvPr id="141" name="AutoShape 47"/>
          <p:cNvSpPr>
            <a:spLocks noChangeArrowheads="1"/>
          </p:cNvSpPr>
          <p:nvPr/>
        </p:nvSpPr>
        <p:spPr bwMode="auto">
          <a:xfrm>
            <a:off x="312738" y="3167857"/>
            <a:ext cx="793351" cy="304800"/>
          </a:xfrm>
          <a:prstGeom prst="wedgeRectCallout">
            <a:avLst>
              <a:gd name="adj1" fmla="val 87431"/>
              <a:gd name="adj2" fmla="val -19602"/>
            </a:avLst>
          </a:prstGeom>
          <a:gradFill rotWithShape="0">
            <a:gsLst>
              <a:gs pos="0">
                <a:schemeClr val="bg1"/>
              </a:gs>
              <a:gs pos="100000">
                <a:srgbClr val="C0C0C0"/>
              </a:gs>
            </a:gsLst>
            <a:lin ang="18900000" scaled="1"/>
          </a:gradFill>
          <a:ln w="9525">
            <a:solidFill>
              <a:schemeClr val="tx1"/>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000" b="1">
                <a:latin typeface="Times New Roman" pitchFamily="18" charset="0"/>
              </a:rPr>
              <a:t>rear=1</a:t>
            </a:r>
            <a:endParaRPr kumimoji="1" lang="en-US" altLang="zh-CN" sz="2400">
              <a:latin typeface="Times New Roman" pitchFamily="18" charset="0"/>
            </a:endParaRPr>
          </a:p>
        </p:txBody>
      </p:sp>
      <p:sp>
        <p:nvSpPr>
          <p:cNvPr id="142" name="Rectangle 48"/>
          <p:cNvSpPr>
            <a:spLocks noChangeArrowheads="1"/>
          </p:cNvSpPr>
          <p:nvPr/>
        </p:nvSpPr>
        <p:spPr bwMode="auto">
          <a:xfrm>
            <a:off x="968375" y="735807"/>
            <a:ext cx="1081088" cy="7191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Tx/>
              <a:buNone/>
            </a:pPr>
            <a:endParaRPr lang="zh-CN" altLang="en-US" sz="2400"/>
          </a:p>
        </p:txBody>
      </p:sp>
      <p:sp>
        <p:nvSpPr>
          <p:cNvPr id="143" name="Text Box 49"/>
          <p:cNvSpPr txBox="1">
            <a:spLocks noChangeArrowheads="1"/>
          </p:cNvSpPr>
          <p:nvPr/>
        </p:nvSpPr>
        <p:spPr bwMode="auto">
          <a:xfrm>
            <a:off x="4357688" y="4715705"/>
            <a:ext cx="3313112" cy="466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50000"/>
              </a:spcBef>
              <a:buClrTx/>
              <a:buSzTx/>
              <a:buFontTx/>
              <a:buNone/>
            </a:pPr>
            <a:r>
              <a:rPr kumimoji="1" lang="en-US" altLang="zh-CN" sz="2400">
                <a:latin typeface="Times New Roman" pitchFamily="18" charset="0"/>
                <a:sym typeface="Wingdings" pitchFamily="2" charset="2"/>
              </a:rPr>
              <a:t> </a:t>
            </a:r>
            <a:r>
              <a:rPr kumimoji="1" lang="en-US" altLang="zh-CN" sz="2000" b="1">
                <a:latin typeface="Times New Roman" pitchFamily="18" charset="0"/>
                <a:sym typeface="Wingdings" pitchFamily="2" charset="2"/>
              </a:rPr>
              <a:t>append </a:t>
            </a:r>
            <a:r>
              <a:rPr kumimoji="1" lang="en-US" altLang="zh-CN" sz="2000" b="1" smtClean="0">
                <a:latin typeface="Times New Roman" pitchFamily="18" charset="0"/>
                <a:sym typeface="Wingdings" pitchFamily="2" charset="2"/>
              </a:rPr>
              <a:t>a2</a:t>
            </a:r>
            <a:r>
              <a:rPr kumimoji="1" lang="zh-CN" altLang="en-US" sz="2000" b="1" smtClean="0">
                <a:latin typeface="Times New Roman" pitchFamily="18" charset="0"/>
                <a:sym typeface="Wingdings" pitchFamily="2" charset="2"/>
              </a:rPr>
              <a:t>，</a:t>
            </a:r>
            <a:r>
              <a:rPr kumimoji="1" lang="en-US" altLang="zh-CN" sz="2000" b="1" smtClean="0">
                <a:latin typeface="Times New Roman" pitchFamily="18" charset="0"/>
                <a:sym typeface="Wingdings" pitchFamily="2" charset="2"/>
              </a:rPr>
              <a:t>3</a:t>
            </a:r>
            <a:r>
              <a:rPr kumimoji="1" lang="zh-CN" altLang="en-US" sz="2000" b="1" smtClean="0">
                <a:latin typeface="Times New Roman" pitchFamily="18" charset="0"/>
                <a:sym typeface="Wingdings" pitchFamily="2" charset="2"/>
              </a:rPr>
              <a:t>，</a:t>
            </a:r>
            <a:r>
              <a:rPr kumimoji="1" lang="en-US" altLang="zh-CN" sz="2000" b="1" smtClean="0">
                <a:latin typeface="Times New Roman" pitchFamily="18" charset="0"/>
                <a:sym typeface="Wingdings" pitchFamily="2" charset="2"/>
              </a:rPr>
              <a:t>4</a:t>
            </a:r>
            <a:r>
              <a:rPr kumimoji="1" lang="zh-CN" altLang="en-US" sz="2000" b="1" smtClean="0">
                <a:latin typeface="Times New Roman" pitchFamily="18" charset="0"/>
                <a:sym typeface="Wingdings" pitchFamily="2" charset="2"/>
              </a:rPr>
              <a:t>，</a:t>
            </a:r>
            <a:r>
              <a:rPr kumimoji="1" lang="en-US" altLang="zh-CN" sz="2000" b="1" smtClean="0">
                <a:latin typeface="Times New Roman" pitchFamily="18" charset="0"/>
                <a:sym typeface="Wingdings" pitchFamily="2" charset="2"/>
              </a:rPr>
              <a:t>5</a:t>
            </a:r>
            <a:endParaRPr kumimoji="1" lang="en-US" altLang="zh-CN" sz="2400" b="1">
              <a:latin typeface="Times New Roman" pitchFamily="18" charset="0"/>
            </a:endParaRPr>
          </a:p>
        </p:txBody>
      </p:sp>
      <p:sp>
        <p:nvSpPr>
          <p:cNvPr id="144" name="Rectangle 50"/>
          <p:cNvSpPr>
            <a:spLocks noChangeArrowheads="1"/>
          </p:cNvSpPr>
          <p:nvPr/>
        </p:nvSpPr>
        <p:spPr bwMode="auto">
          <a:xfrm>
            <a:off x="2257425" y="3471069"/>
            <a:ext cx="504825"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1800" b="1" smtClean="0"/>
              <a:t>a2</a:t>
            </a:r>
            <a:endParaRPr kumimoji="1" lang="en-US" altLang="zh-CN" sz="1800" b="1">
              <a:latin typeface="Times New Roman" pitchFamily="18" charset="0"/>
            </a:endParaRPr>
          </a:p>
        </p:txBody>
      </p:sp>
      <p:sp>
        <p:nvSpPr>
          <p:cNvPr id="145" name="Rectangle 51"/>
          <p:cNvSpPr>
            <a:spLocks noChangeArrowheads="1"/>
          </p:cNvSpPr>
          <p:nvPr/>
        </p:nvSpPr>
        <p:spPr bwMode="auto">
          <a:xfrm>
            <a:off x="3336925" y="3399632"/>
            <a:ext cx="50482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1800" b="1" smtClean="0"/>
              <a:t>a3</a:t>
            </a:r>
            <a:endParaRPr kumimoji="1" lang="en-US" altLang="zh-CN" sz="1800" b="1">
              <a:latin typeface="Times New Roman" pitchFamily="18" charset="0"/>
            </a:endParaRPr>
          </a:p>
        </p:txBody>
      </p:sp>
      <p:sp>
        <p:nvSpPr>
          <p:cNvPr id="146" name="Rectangle 52"/>
          <p:cNvSpPr>
            <a:spLocks noChangeArrowheads="1"/>
          </p:cNvSpPr>
          <p:nvPr/>
        </p:nvSpPr>
        <p:spPr bwMode="auto">
          <a:xfrm>
            <a:off x="3841750" y="2536032"/>
            <a:ext cx="50482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1800" b="1" smtClean="0">
                <a:latin typeface="Times New Roman" pitchFamily="18" charset="0"/>
              </a:rPr>
              <a:t>a4</a:t>
            </a:r>
            <a:endParaRPr kumimoji="1" lang="en-US" altLang="zh-CN" sz="1800" b="1">
              <a:latin typeface="Times New Roman" pitchFamily="18" charset="0"/>
            </a:endParaRPr>
          </a:p>
        </p:txBody>
      </p:sp>
      <p:sp>
        <p:nvSpPr>
          <p:cNvPr id="147" name="Rectangle 53"/>
          <p:cNvSpPr>
            <a:spLocks noChangeArrowheads="1"/>
          </p:cNvSpPr>
          <p:nvPr/>
        </p:nvSpPr>
        <p:spPr bwMode="auto">
          <a:xfrm>
            <a:off x="3265488" y="1454944"/>
            <a:ext cx="504825"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1800" b="1" smtClean="0">
                <a:latin typeface="Times New Roman" pitchFamily="18" charset="0"/>
              </a:rPr>
              <a:t>a5</a:t>
            </a:r>
            <a:endParaRPr kumimoji="1" lang="en-US" altLang="zh-CN" sz="1800" b="1">
              <a:latin typeface="Times New Roman" pitchFamily="18" charset="0"/>
            </a:endParaRPr>
          </a:p>
        </p:txBody>
      </p:sp>
      <p:sp>
        <p:nvSpPr>
          <p:cNvPr id="148" name="AutoShape 54"/>
          <p:cNvSpPr>
            <a:spLocks noChangeArrowheads="1"/>
          </p:cNvSpPr>
          <p:nvPr/>
        </p:nvSpPr>
        <p:spPr bwMode="auto">
          <a:xfrm>
            <a:off x="4202113" y="1167607"/>
            <a:ext cx="865187" cy="360362"/>
          </a:xfrm>
          <a:prstGeom prst="wedgeRectCallout">
            <a:avLst>
              <a:gd name="adj1" fmla="val -53204"/>
              <a:gd name="adj2" fmla="val 79176"/>
            </a:avLst>
          </a:prstGeom>
          <a:gradFill rotWithShape="0">
            <a:gsLst>
              <a:gs pos="0">
                <a:schemeClr val="bg1"/>
              </a:gs>
              <a:gs pos="100000">
                <a:srgbClr val="C0C0C0"/>
              </a:gs>
            </a:gsLst>
            <a:lin ang="18900000" scaled="1"/>
          </a:gradFill>
          <a:ln w="9525">
            <a:solidFill>
              <a:schemeClr val="tx1"/>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000" b="1">
                <a:latin typeface="Times New Roman" pitchFamily="18" charset="0"/>
              </a:rPr>
              <a:t>rear=5</a:t>
            </a:r>
            <a:endParaRPr kumimoji="1" lang="en-US" altLang="zh-CN" sz="2400">
              <a:latin typeface="Times New Roman" pitchFamily="18" charset="0"/>
            </a:endParaRPr>
          </a:p>
        </p:txBody>
      </p:sp>
      <p:sp>
        <p:nvSpPr>
          <p:cNvPr id="149" name="Rectangle 55"/>
          <p:cNvSpPr>
            <a:spLocks noChangeArrowheads="1"/>
          </p:cNvSpPr>
          <p:nvPr/>
        </p:nvSpPr>
        <p:spPr bwMode="auto">
          <a:xfrm>
            <a:off x="168764" y="3018021"/>
            <a:ext cx="1223962" cy="6477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Tx/>
              <a:buNone/>
            </a:pPr>
            <a:endParaRPr lang="zh-CN" altLang="en-US" sz="2400"/>
          </a:p>
        </p:txBody>
      </p:sp>
      <p:sp>
        <p:nvSpPr>
          <p:cNvPr id="150" name="Text Box 56"/>
          <p:cNvSpPr txBox="1">
            <a:spLocks noChangeArrowheads="1"/>
          </p:cNvSpPr>
          <p:nvPr/>
        </p:nvSpPr>
        <p:spPr bwMode="auto">
          <a:xfrm>
            <a:off x="40480" y="5182429"/>
            <a:ext cx="2131219" cy="46166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50000"/>
              </a:spcBef>
              <a:buClrTx/>
              <a:buSzTx/>
              <a:buFontTx/>
              <a:buNone/>
            </a:pPr>
            <a:r>
              <a:rPr kumimoji="1" lang="en-US" altLang="zh-CN" sz="2400">
                <a:latin typeface="Times New Roman" pitchFamily="18" charset="0"/>
                <a:sym typeface="Wingdings" pitchFamily="2" charset="2"/>
              </a:rPr>
              <a:t> </a:t>
            </a:r>
            <a:r>
              <a:rPr kumimoji="1" lang="en-US" altLang="zh-CN" sz="2000" b="1">
                <a:latin typeface="Times New Roman" pitchFamily="18" charset="0"/>
                <a:sym typeface="Wingdings" pitchFamily="2" charset="2"/>
              </a:rPr>
              <a:t>append </a:t>
            </a:r>
            <a:r>
              <a:rPr kumimoji="1" lang="en-US" altLang="zh-CN" sz="2000" b="1" smtClean="0">
                <a:latin typeface="Times New Roman" pitchFamily="18" charset="0"/>
                <a:sym typeface="Wingdings" pitchFamily="2" charset="2"/>
              </a:rPr>
              <a:t>a6</a:t>
            </a:r>
            <a:endParaRPr kumimoji="1" lang="en-US" altLang="zh-CN" sz="2400" b="1">
              <a:latin typeface="Times New Roman" pitchFamily="18" charset="0"/>
            </a:endParaRPr>
          </a:p>
        </p:txBody>
      </p:sp>
      <p:sp>
        <p:nvSpPr>
          <p:cNvPr id="151" name="AutoShape 57"/>
          <p:cNvSpPr>
            <a:spLocks noChangeArrowheads="1"/>
          </p:cNvSpPr>
          <p:nvPr/>
        </p:nvSpPr>
        <p:spPr bwMode="auto">
          <a:xfrm flipH="1">
            <a:off x="1249363" y="878682"/>
            <a:ext cx="792162" cy="360362"/>
          </a:xfrm>
          <a:prstGeom prst="wedgeRectCallout">
            <a:avLst>
              <a:gd name="adj1" fmla="val -58620"/>
              <a:gd name="adj2" fmla="val 95370"/>
            </a:avLst>
          </a:prstGeom>
          <a:gradFill rotWithShape="0">
            <a:gsLst>
              <a:gs pos="0">
                <a:schemeClr val="bg1"/>
              </a:gs>
              <a:gs pos="100000">
                <a:srgbClr val="C0C0C0"/>
              </a:gs>
            </a:gsLst>
            <a:lin ang="18900000" scaled="1"/>
          </a:gradFill>
          <a:ln w="9525">
            <a:solidFill>
              <a:schemeClr val="tx1"/>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000" b="1">
                <a:latin typeface="Times New Roman" pitchFamily="18" charset="0"/>
              </a:rPr>
              <a:t>rear=0</a:t>
            </a:r>
            <a:endParaRPr kumimoji="1" lang="en-US" altLang="zh-CN" sz="2400">
              <a:latin typeface="Times New Roman" pitchFamily="18" charset="0"/>
            </a:endParaRPr>
          </a:p>
        </p:txBody>
      </p:sp>
      <p:sp>
        <p:nvSpPr>
          <p:cNvPr id="152" name="Rectangle 58"/>
          <p:cNvSpPr>
            <a:spLocks noChangeArrowheads="1"/>
          </p:cNvSpPr>
          <p:nvPr/>
        </p:nvSpPr>
        <p:spPr bwMode="auto">
          <a:xfrm>
            <a:off x="4149962" y="1060450"/>
            <a:ext cx="1081087" cy="5746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Tx/>
              <a:buNone/>
            </a:pPr>
            <a:endParaRPr lang="zh-CN" altLang="en-US" sz="2400"/>
          </a:p>
        </p:txBody>
      </p:sp>
      <p:sp>
        <p:nvSpPr>
          <p:cNvPr id="153" name="Rectangle 59"/>
          <p:cNvSpPr>
            <a:spLocks noChangeArrowheads="1"/>
          </p:cNvSpPr>
          <p:nvPr/>
        </p:nvSpPr>
        <p:spPr bwMode="auto">
          <a:xfrm>
            <a:off x="2049463" y="1527969"/>
            <a:ext cx="504825"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1800" b="1" smtClean="0"/>
              <a:t>a6</a:t>
            </a:r>
            <a:endParaRPr kumimoji="1" lang="en-US" altLang="zh-CN" sz="1800" b="1">
              <a:latin typeface="Times New Roman" pitchFamily="18" charset="0"/>
            </a:endParaRPr>
          </a:p>
        </p:txBody>
      </p:sp>
      <p:sp>
        <p:nvSpPr>
          <p:cNvPr id="154" name="Text Box 60"/>
          <p:cNvSpPr txBox="1">
            <a:spLocks noChangeArrowheads="1"/>
          </p:cNvSpPr>
          <p:nvPr/>
        </p:nvSpPr>
        <p:spPr bwMode="auto">
          <a:xfrm>
            <a:off x="5334000" y="2455863"/>
            <a:ext cx="37592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Tx/>
              <a:buNone/>
            </a:pPr>
            <a:r>
              <a:rPr lang="zh-CN" altLang="en-US" sz="2000"/>
              <a:t>队满时，</a:t>
            </a:r>
            <a:r>
              <a:rPr lang="en-US" altLang="zh-CN" sz="2000"/>
              <a:t>rear</a:t>
            </a:r>
            <a:r>
              <a:rPr lang="zh-CN" altLang="en-US" sz="2000"/>
              <a:t>和</a:t>
            </a:r>
            <a:r>
              <a:rPr lang="en-US" altLang="zh-CN" sz="2000"/>
              <a:t>front</a:t>
            </a:r>
            <a:r>
              <a:rPr lang="zh-CN" altLang="en-US" sz="2000"/>
              <a:t>也相差</a:t>
            </a:r>
            <a:r>
              <a:rPr lang="en-US" altLang="zh-CN" sz="2000"/>
              <a:t>1</a:t>
            </a:r>
            <a:r>
              <a:rPr lang="zh-CN" altLang="en-US" sz="2000"/>
              <a:t>个位置。在这个例子中，</a:t>
            </a:r>
            <a:r>
              <a:rPr lang="en-US" altLang="zh-CN" sz="2000"/>
              <a:t>front=1</a:t>
            </a:r>
            <a:r>
              <a:rPr lang="zh-CN" altLang="en-US" sz="2000"/>
              <a:t>，</a:t>
            </a:r>
            <a:r>
              <a:rPr lang="en-US" altLang="zh-CN" sz="2000"/>
              <a:t>rear=0</a:t>
            </a:r>
            <a:r>
              <a:rPr lang="zh-CN" altLang="en-US" sz="2000"/>
              <a:t>；</a:t>
            </a:r>
          </a:p>
          <a:p>
            <a:pPr eaLnBrk="1" hangingPunct="1">
              <a:spcBef>
                <a:spcPct val="0"/>
              </a:spcBef>
              <a:buClrTx/>
              <a:buSzTx/>
              <a:buFontTx/>
              <a:buNone/>
            </a:pPr>
            <a:endParaRPr lang="en-US" altLang="zh-CN" sz="2000"/>
          </a:p>
        </p:txBody>
      </p:sp>
      <p:sp>
        <p:nvSpPr>
          <p:cNvPr id="156" name="Rectangle 62"/>
          <p:cNvSpPr>
            <a:spLocks noChangeArrowheads="1"/>
          </p:cNvSpPr>
          <p:nvPr/>
        </p:nvSpPr>
        <p:spPr bwMode="auto">
          <a:xfrm>
            <a:off x="5367285" y="3493294"/>
            <a:ext cx="364539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50000"/>
              </a:spcBef>
              <a:buClrTx/>
              <a:buSzTx/>
              <a:buFontTx/>
              <a:buNone/>
            </a:pPr>
            <a:r>
              <a:rPr lang="zh-CN" altLang="en-US" sz="1800" b="1">
                <a:latin typeface="Times New Roman" pitchFamily="18" charset="0"/>
              </a:rPr>
              <a:t>存在</a:t>
            </a:r>
            <a:r>
              <a:rPr lang="zh-CN" altLang="en-US" sz="1800" b="1" smtClean="0">
                <a:latin typeface="Times New Roman" pitchFamily="18" charset="0"/>
              </a:rPr>
              <a:t>问题</a:t>
            </a:r>
            <a:r>
              <a:rPr lang="en-US" altLang="zh-CN" sz="1800" b="1" smtClean="0">
                <a:latin typeface="Times New Roman" pitchFamily="18" charset="0"/>
              </a:rPr>
              <a:t>:</a:t>
            </a:r>
            <a:endParaRPr lang="en-US" altLang="zh-CN" sz="1800" b="1">
              <a:latin typeface="Times New Roman" pitchFamily="18" charset="0"/>
            </a:endParaRPr>
          </a:p>
          <a:p>
            <a:pPr eaLnBrk="1" hangingPunct="1">
              <a:spcBef>
                <a:spcPct val="50000"/>
              </a:spcBef>
              <a:buClrTx/>
              <a:buSzTx/>
              <a:buFontTx/>
              <a:buNone/>
            </a:pPr>
            <a:r>
              <a:rPr lang="zh-CN" altLang="en-US" sz="1800" b="1">
                <a:latin typeface="Times New Roman" pitchFamily="18" charset="0"/>
              </a:rPr>
              <a:t>队空和队满时，</a:t>
            </a:r>
            <a:r>
              <a:rPr lang="zh-CN" altLang="en-US" sz="1800" b="1" smtClean="0">
                <a:latin typeface="Times New Roman" pitchFamily="18" charset="0"/>
              </a:rPr>
              <a:t>都满足：</a:t>
            </a:r>
            <a:endParaRPr lang="en-US" altLang="zh-CN" sz="1800" b="1" smtClean="0">
              <a:latin typeface="Times New Roman" pitchFamily="18" charset="0"/>
            </a:endParaRPr>
          </a:p>
          <a:p>
            <a:pPr>
              <a:spcBef>
                <a:spcPct val="50000"/>
              </a:spcBef>
              <a:buClrTx/>
              <a:buSzTx/>
              <a:buNone/>
            </a:pPr>
            <a:r>
              <a:rPr lang="en-US" altLang="zh-CN" sz="1800" b="1">
                <a:solidFill>
                  <a:srgbClr val="FF0000"/>
                </a:solidFill>
                <a:latin typeface="Times New Roman" pitchFamily="18" charset="0"/>
              </a:rPr>
              <a:t>front == (rear+1)%capacity</a:t>
            </a:r>
          </a:p>
        </p:txBody>
      </p:sp>
      <p:sp>
        <p:nvSpPr>
          <p:cNvPr id="2" name="标题 1"/>
          <p:cNvSpPr>
            <a:spLocks noGrp="1"/>
          </p:cNvSpPr>
          <p:nvPr>
            <p:ph type="title"/>
          </p:nvPr>
        </p:nvSpPr>
        <p:spPr/>
        <p:txBody>
          <a:bodyPr>
            <a:normAutofit fontScale="90000"/>
          </a:bodyPr>
          <a:lstStyle/>
          <a:p>
            <a:r>
              <a:rPr lang="zh-CN" altLang="en-US" smtClean="0"/>
              <a:t>如何判读队空和队满</a:t>
            </a:r>
            <a:endParaRPr lang="zh-CN" altLang="en-US"/>
          </a:p>
        </p:txBody>
      </p:sp>
    </p:spTree>
    <p:extLst>
      <p:ext uri="{BB962C8B-B14F-4D97-AF65-F5344CB8AC3E}">
        <p14:creationId xmlns:p14="http://schemas.microsoft.com/office/powerpoint/2010/main" val="3482798479"/>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7" presetClass="entr" presetSubtype="1" fill="hold" grpId="0" nodeType="clickEffect">
                                  <p:stCondLst>
                                    <p:cond delay="0"/>
                                  </p:stCondLst>
                                  <p:childTnLst>
                                    <p:set>
                                      <p:cBhvr>
                                        <p:cTn id="10" dur="1" fill="hold">
                                          <p:stCondLst>
                                            <p:cond delay="0"/>
                                          </p:stCondLst>
                                        </p:cTn>
                                        <p:tgtEl>
                                          <p:spTgt spid="115"/>
                                        </p:tgtEl>
                                        <p:attrNameLst>
                                          <p:attrName>style.visibility</p:attrName>
                                        </p:attrNameLst>
                                      </p:cBhvr>
                                      <p:to>
                                        <p:strVal val="visible"/>
                                      </p:to>
                                    </p:set>
                                    <p:anim calcmode="lin" valueType="num">
                                      <p:cBhvr>
                                        <p:cTn id="11" dur="500" fill="hold"/>
                                        <p:tgtEl>
                                          <p:spTgt spid="115"/>
                                        </p:tgtEl>
                                        <p:attrNameLst>
                                          <p:attrName>ppt_x</p:attrName>
                                        </p:attrNameLst>
                                      </p:cBhvr>
                                      <p:tavLst>
                                        <p:tav tm="0">
                                          <p:val>
                                            <p:strVal val="#ppt_x"/>
                                          </p:val>
                                        </p:tav>
                                        <p:tav tm="100000">
                                          <p:val>
                                            <p:strVal val="#ppt_x"/>
                                          </p:val>
                                        </p:tav>
                                      </p:tavLst>
                                    </p:anim>
                                    <p:anim calcmode="lin" valueType="num">
                                      <p:cBhvr>
                                        <p:cTn id="12" dur="500" fill="hold"/>
                                        <p:tgtEl>
                                          <p:spTgt spid="115"/>
                                        </p:tgtEl>
                                        <p:attrNameLst>
                                          <p:attrName>ppt_y</p:attrName>
                                        </p:attrNameLst>
                                      </p:cBhvr>
                                      <p:tavLst>
                                        <p:tav tm="0">
                                          <p:val>
                                            <p:strVal val="#ppt_y-#ppt_h/2"/>
                                          </p:val>
                                        </p:tav>
                                        <p:tav tm="100000">
                                          <p:val>
                                            <p:strVal val="#ppt_y"/>
                                          </p:val>
                                        </p:tav>
                                      </p:tavLst>
                                    </p:anim>
                                    <p:anim calcmode="lin" valueType="num">
                                      <p:cBhvr>
                                        <p:cTn id="13" dur="500" fill="hold"/>
                                        <p:tgtEl>
                                          <p:spTgt spid="115"/>
                                        </p:tgtEl>
                                        <p:attrNameLst>
                                          <p:attrName>ppt_w</p:attrName>
                                        </p:attrNameLst>
                                      </p:cBhvr>
                                      <p:tavLst>
                                        <p:tav tm="0">
                                          <p:val>
                                            <p:strVal val="#ppt_w"/>
                                          </p:val>
                                        </p:tav>
                                        <p:tav tm="100000">
                                          <p:val>
                                            <p:strVal val="#ppt_w"/>
                                          </p:val>
                                        </p:tav>
                                      </p:tavLst>
                                    </p:anim>
                                    <p:anim calcmode="lin" valueType="num">
                                      <p:cBhvr>
                                        <p:cTn id="14" dur="500" fill="hold"/>
                                        <p:tgtEl>
                                          <p:spTgt spid="115"/>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3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3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7" presetClass="entr" presetSubtype="1" fill="hold" grpId="0" nodeType="clickEffect">
                                  <p:stCondLst>
                                    <p:cond delay="0"/>
                                  </p:stCondLst>
                                  <p:childTnLst>
                                    <p:set>
                                      <p:cBhvr>
                                        <p:cTn id="32" dur="1" fill="hold">
                                          <p:stCondLst>
                                            <p:cond delay="0"/>
                                          </p:stCondLst>
                                        </p:cTn>
                                        <p:tgtEl>
                                          <p:spTgt spid="138"/>
                                        </p:tgtEl>
                                        <p:attrNameLst>
                                          <p:attrName>style.visibility</p:attrName>
                                        </p:attrNameLst>
                                      </p:cBhvr>
                                      <p:to>
                                        <p:strVal val="visible"/>
                                      </p:to>
                                    </p:set>
                                    <p:anim calcmode="lin" valueType="num">
                                      <p:cBhvr>
                                        <p:cTn id="33" dur="500" fill="hold"/>
                                        <p:tgtEl>
                                          <p:spTgt spid="138"/>
                                        </p:tgtEl>
                                        <p:attrNameLst>
                                          <p:attrName>ppt_x</p:attrName>
                                        </p:attrNameLst>
                                      </p:cBhvr>
                                      <p:tavLst>
                                        <p:tav tm="0">
                                          <p:val>
                                            <p:strVal val="#ppt_x"/>
                                          </p:val>
                                        </p:tav>
                                        <p:tav tm="100000">
                                          <p:val>
                                            <p:strVal val="#ppt_x"/>
                                          </p:val>
                                        </p:tav>
                                      </p:tavLst>
                                    </p:anim>
                                    <p:anim calcmode="lin" valueType="num">
                                      <p:cBhvr>
                                        <p:cTn id="34" dur="500" fill="hold"/>
                                        <p:tgtEl>
                                          <p:spTgt spid="138"/>
                                        </p:tgtEl>
                                        <p:attrNameLst>
                                          <p:attrName>ppt_y</p:attrName>
                                        </p:attrNameLst>
                                      </p:cBhvr>
                                      <p:tavLst>
                                        <p:tav tm="0">
                                          <p:val>
                                            <p:strVal val="#ppt_y-#ppt_h/2"/>
                                          </p:val>
                                        </p:tav>
                                        <p:tav tm="100000">
                                          <p:val>
                                            <p:strVal val="#ppt_y"/>
                                          </p:val>
                                        </p:tav>
                                      </p:tavLst>
                                    </p:anim>
                                    <p:anim calcmode="lin" valueType="num">
                                      <p:cBhvr>
                                        <p:cTn id="35" dur="500" fill="hold"/>
                                        <p:tgtEl>
                                          <p:spTgt spid="138"/>
                                        </p:tgtEl>
                                        <p:attrNameLst>
                                          <p:attrName>ppt_w</p:attrName>
                                        </p:attrNameLst>
                                      </p:cBhvr>
                                      <p:tavLst>
                                        <p:tav tm="0">
                                          <p:val>
                                            <p:strVal val="#ppt_w"/>
                                          </p:val>
                                        </p:tav>
                                        <p:tav tm="100000">
                                          <p:val>
                                            <p:strVal val="#ppt_w"/>
                                          </p:val>
                                        </p:tav>
                                      </p:tavLst>
                                    </p:anim>
                                    <p:anim calcmode="lin" valueType="num">
                                      <p:cBhvr>
                                        <p:cTn id="36" dur="500" fill="hold"/>
                                        <p:tgtEl>
                                          <p:spTgt spid="138"/>
                                        </p:tgtEl>
                                        <p:attrNameLst>
                                          <p:attrName>ppt_h</p:attrName>
                                        </p:attrNameLst>
                                      </p:cBhvr>
                                      <p:tavLst>
                                        <p:tav tm="0">
                                          <p:val>
                                            <p:fltVal val="0"/>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4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41"/>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40"/>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7" presetClass="entr" presetSubtype="1" fill="hold" grpId="0" nodeType="clickEffect">
                                  <p:stCondLst>
                                    <p:cond delay="0"/>
                                  </p:stCondLst>
                                  <p:childTnLst>
                                    <p:set>
                                      <p:cBhvr>
                                        <p:cTn id="52" dur="1" fill="hold">
                                          <p:stCondLst>
                                            <p:cond delay="0"/>
                                          </p:stCondLst>
                                        </p:cTn>
                                        <p:tgtEl>
                                          <p:spTgt spid="143"/>
                                        </p:tgtEl>
                                        <p:attrNameLst>
                                          <p:attrName>style.visibility</p:attrName>
                                        </p:attrNameLst>
                                      </p:cBhvr>
                                      <p:to>
                                        <p:strVal val="visible"/>
                                      </p:to>
                                    </p:set>
                                    <p:anim calcmode="lin" valueType="num">
                                      <p:cBhvr>
                                        <p:cTn id="53" dur="500" fill="hold"/>
                                        <p:tgtEl>
                                          <p:spTgt spid="143"/>
                                        </p:tgtEl>
                                        <p:attrNameLst>
                                          <p:attrName>ppt_x</p:attrName>
                                        </p:attrNameLst>
                                      </p:cBhvr>
                                      <p:tavLst>
                                        <p:tav tm="0">
                                          <p:val>
                                            <p:strVal val="#ppt_x"/>
                                          </p:val>
                                        </p:tav>
                                        <p:tav tm="100000">
                                          <p:val>
                                            <p:strVal val="#ppt_x"/>
                                          </p:val>
                                        </p:tav>
                                      </p:tavLst>
                                    </p:anim>
                                    <p:anim calcmode="lin" valueType="num">
                                      <p:cBhvr>
                                        <p:cTn id="54" dur="500" fill="hold"/>
                                        <p:tgtEl>
                                          <p:spTgt spid="143"/>
                                        </p:tgtEl>
                                        <p:attrNameLst>
                                          <p:attrName>ppt_y</p:attrName>
                                        </p:attrNameLst>
                                      </p:cBhvr>
                                      <p:tavLst>
                                        <p:tav tm="0">
                                          <p:val>
                                            <p:strVal val="#ppt_y-#ppt_h/2"/>
                                          </p:val>
                                        </p:tav>
                                        <p:tav tm="100000">
                                          <p:val>
                                            <p:strVal val="#ppt_y"/>
                                          </p:val>
                                        </p:tav>
                                      </p:tavLst>
                                    </p:anim>
                                    <p:anim calcmode="lin" valueType="num">
                                      <p:cBhvr>
                                        <p:cTn id="55" dur="500" fill="hold"/>
                                        <p:tgtEl>
                                          <p:spTgt spid="143"/>
                                        </p:tgtEl>
                                        <p:attrNameLst>
                                          <p:attrName>ppt_w</p:attrName>
                                        </p:attrNameLst>
                                      </p:cBhvr>
                                      <p:tavLst>
                                        <p:tav tm="0">
                                          <p:val>
                                            <p:strVal val="#ppt_w"/>
                                          </p:val>
                                        </p:tav>
                                        <p:tav tm="100000">
                                          <p:val>
                                            <p:strVal val="#ppt_w"/>
                                          </p:val>
                                        </p:tav>
                                      </p:tavLst>
                                    </p:anim>
                                    <p:anim calcmode="lin" valueType="num">
                                      <p:cBhvr>
                                        <p:cTn id="56" dur="500" fill="hold"/>
                                        <p:tgtEl>
                                          <p:spTgt spid="143"/>
                                        </p:tgtEl>
                                        <p:attrNameLst>
                                          <p:attrName>ppt_h</p:attrName>
                                        </p:attrNameLst>
                                      </p:cBhvr>
                                      <p:tavLst>
                                        <p:tav tm="0">
                                          <p:val>
                                            <p:fltVal val="0"/>
                                          </p:val>
                                        </p:tav>
                                        <p:tav tm="100000">
                                          <p:val>
                                            <p:strVal val="#ppt_h"/>
                                          </p:val>
                                        </p:tav>
                                      </p:tavLst>
                                    </p:anim>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44"/>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145"/>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146"/>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147"/>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149"/>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148"/>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7" presetClass="entr" presetSubtype="1" fill="hold" grpId="0" nodeType="clickEffect">
                                  <p:stCondLst>
                                    <p:cond delay="0"/>
                                  </p:stCondLst>
                                  <p:childTnLst>
                                    <p:set>
                                      <p:cBhvr>
                                        <p:cTn id="84" dur="1" fill="hold">
                                          <p:stCondLst>
                                            <p:cond delay="0"/>
                                          </p:stCondLst>
                                        </p:cTn>
                                        <p:tgtEl>
                                          <p:spTgt spid="150"/>
                                        </p:tgtEl>
                                        <p:attrNameLst>
                                          <p:attrName>style.visibility</p:attrName>
                                        </p:attrNameLst>
                                      </p:cBhvr>
                                      <p:to>
                                        <p:strVal val="visible"/>
                                      </p:to>
                                    </p:set>
                                    <p:anim calcmode="lin" valueType="num">
                                      <p:cBhvr>
                                        <p:cTn id="85" dur="500" fill="hold"/>
                                        <p:tgtEl>
                                          <p:spTgt spid="150"/>
                                        </p:tgtEl>
                                        <p:attrNameLst>
                                          <p:attrName>ppt_x</p:attrName>
                                        </p:attrNameLst>
                                      </p:cBhvr>
                                      <p:tavLst>
                                        <p:tav tm="0">
                                          <p:val>
                                            <p:strVal val="#ppt_x"/>
                                          </p:val>
                                        </p:tav>
                                        <p:tav tm="100000">
                                          <p:val>
                                            <p:strVal val="#ppt_x"/>
                                          </p:val>
                                        </p:tav>
                                      </p:tavLst>
                                    </p:anim>
                                    <p:anim calcmode="lin" valueType="num">
                                      <p:cBhvr>
                                        <p:cTn id="86" dur="500" fill="hold"/>
                                        <p:tgtEl>
                                          <p:spTgt spid="150"/>
                                        </p:tgtEl>
                                        <p:attrNameLst>
                                          <p:attrName>ppt_y</p:attrName>
                                        </p:attrNameLst>
                                      </p:cBhvr>
                                      <p:tavLst>
                                        <p:tav tm="0">
                                          <p:val>
                                            <p:strVal val="#ppt_y-#ppt_h/2"/>
                                          </p:val>
                                        </p:tav>
                                        <p:tav tm="100000">
                                          <p:val>
                                            <p:strVal val="#ppt_y"/>
                                          </p:val>
                                        </p:tav>
                                      </p:tavLst>
                                    </p:anim>
                                    <p:anim calcmode="lin" valueType="num">
                                      <p:cBhvr>
                                        <p:cTn id="87" dur="500" fill="hold"/>
                                        <p:tgtEl>
                                          <p:spTgt spid="150"/>
                                        </p:tgtEl>
                                        <p:attrNameLst>
                                          <p:attrName>ppt_w</p:attrName>
                                        </p:attrNameLst>
                                      </p:cBhvr>
                                      <p:tavLst>
                                        <p:tav tm="0">
                                          <p:val>
                                            <p:strVal val="#ppt_w"/>
                                          </p:val>
                                        </p:tav>
                                        <p:tav tm="100000">
                                          <p:val>
                                            <p:strVal val="#ppt_w"/>
                                          </p:val>
                                        </p:tav>
                                      </p:tavLst>
                                    </p:anim>
                                    <p:anim calcmode="lin" valueType="num">
                                      <p:cBhvr>
                                        <p:cTn id="88" dur="500" fill="hold"/>
                                        <p:tgtEl>
                                          <p:spTgt spid="150"/>
                                        </p:tgtEl>
                                        <p:attrNameLst>
                                          <p:attrName>ppt_h</p:attrName>
                                        </p:attrNameLst>
                                      </p:cBhvr>
                                      <p:tavLst>
                                        <p:tav tm="0">
                                          <p:val>
                                            <p:fltVal val="0"/>
                                          </p:val>
                                        </p:tav>
                                        <p:tav tm="100000">
                                          <p:val>
                                            <p:strVal val="#ppt_h"/>
                                          </p:val>
                                        </p:tav>
                                      </p:tavLst>
                                    </p:anim>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152"/>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151"/>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grpId="0" nodeType="clickEffect">
                                  <p:stCondLst>
                                    <p:cond delay="0"/>
                                  </p:stCondLst>
                                  <p:childTnLst>
                                    <p:set>
                                      <p:cBhvr>
                                        <p:cTn id="100" dur="1" fill="hold">
                                          <p:stCondLst>
                                            <p:cond delay="0"/>
                                          </p:stCondLst>
                                        </p:cTn>
                                        <p:tgtEl>
                                          <p:spTgt spid="153"/>
                                        </p:tgtEl>
                                        <p:attrNameLst>
                                          <p:attrName>style.visibility</p:attrName>
                                        </p:attrNameLst>
                                      </p:cBhvr>
                                      <p:to>
                                        <p:strVal val="visible"/>
                                      </p:to>
                                    </p:set>
                                  </p:childTnLst>
                                </p:cTn>
                              </p:par>
                            </p:childTnLst>
                          </p:cTn>
                        </p:par>
                      </p:childTnLst>
                    </p:cTn>
                  </p:par>
                  <p:par>
                    <p:cTn id="101" fill="hold">
                      <p:stCondLst>
                        <p:cond delay="indefinite"/>
                      </p:stCondLst>
                      <p:childTnLst>
                        <p:par>
                          <p:cTn id="102" fill="hold">
                            <p:stCondLst>
                              <p:cond delay="0"/>
                            </p:stCondLst>
                            <p:childTnLst>
                              <p:par>
                                <p:cTn id="103" presetID="1" presetClass="entr" presetSubtype="0" fill="hold" grpId="0" nodeType="clickEffect">
                                  <p:stCondLst>
                                    <p:cond delay="0"/>
                                  </p:stCondLst>
                                  <p:childTnLst>
                                    <p:set>
                                      <p:cBhvr>
                                        <p:cTn id="104" dur="1" fill="hold">
                                          <p:stCondLst>
                                            <p:cond delay="0"/>
                                          </p:stCondLst>
                                        </p:cTn>
                                        <p:tgtEl>
                                          <p:spTgt spid="154"/>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1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autoUpdateAnimBg="0"/>
      <p:bldP spid="135" grpId="0" animBg="1"/>
      <p:bldP spid="136" grpId="0" animBg="1"/>
      <p:bldP spid="137" grpId="0" animBg="1"/>
      <p:bldP spid="138" grpId="0" animBg="1" autoUpdateAnimBg="0"/>
      <p:bldP spid="139" grpId="0"/>
      <p:bldP spid="140" grpId="0"/>
      <p:bldP spid="141" grpId="0" animBg="1"/>
      <p:bldP spid="142" grpId="0" animBg="1"/>
      <p:bldP spid="143" grpId="0" animBg="1" autoUpdateAnimBg="0"/>
      <p:bldP spid="144" grpId="0"/>
      <p:bldP spid="145" grpId="0"/>
      <p:bldP spid="146" grpId="0"/>
      <p:bldP spid="147" grpId="0"/>
      <p:bldP spid="148" grpId="0" animBg="1"/>
      <p:bldP spid="149" grpId="0" animBg="1"/>
      <p:bldP spid="150" grpId="0" animBg="1" autoUpdateAnimBg="0"/>
      <p:bldP spid="151" grpId="0" animBg="1"/>
      <p:bldP spid="152" grpId="0" animBg="1"/>
      <p:bldP spid="153" grpId="0"/>
      <p:bldP spid="154" grpId="0"/>
      <p:bldP spid="15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491973" y="1999803"/>
            <a:ext cx="654003" cy="540060"/>
          </a:xfrm>
          <a:prstGeom prst="round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lIns="91428" tIns="45714" rIns="91428" bIns="45714" rtlCol="0" anchor="ctr"/>
          <a:lstStyle/>
          <a:p>
            <a:pPr algn="ctr"/>
            <a:r>
              <a:rPr lang="en-US" altLang="zh-CN" sz="2800" b="1" dirty="0" smtClean="0">
                <a:solidFill>
                  <a:prstClr val="black"/>
                </a:solidFill>
              </a:rPr>
              <a:t>6</a:t>
            </a:r>
            <a:endParaRPr lang="zh-CN" altLang="en-US" sz="2800" b="1" dirty="0">
              <a:solidFill>
                <a:prstClr val="black"/>
              </a:solidFill>
            </a:endParaRPr>
          </a:p>
        </p:txBody>
      </p:sp>
      <p:sp>
        <p:nvSpPr>
          <p:cNvPr id="9" name="圆角矩形 8"/>
          <p:cNvSpPr/>
          <p:nvPr/>
        </p:nvSpPr>
        <p:spPr>
          <a:xfrm>
            <a:off x="2233685" y="1993404"/>
            <a:ext cx="5350745" cy="546459"/>
          </a:xfrm>
          <a:prstGeom prst="roundRect">
            <a:avLst/>
          </a:prstGeom>
          <a:gradFill>
            <a:gsLst>
              <a:gs pos="0">
                <a:schemeClr val="accent5">
                  <a:tint val="100000"/>
                  <a:shade val="100000"/>
                  <a:satMod val="130000"/>
                </a:schemeClr>
              </a:gs>
              <a:gs pos="100000">
                <a:schemeClr val="accent5">
                  <a:tint val="50000"/>
                  <a:shade val="100000"/>
                  <a:satMod val="350000"/>
                </a:schemeClr>
              </a:gs>
            </a:gsLst>
            <a:lin ang="16200000" scaled="0"/>
          </a:gra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lIns="91428" tIns="45714" rIns="91428" bIns="45714" rtlCol="0" anchor="ctr"/>
          <a:lstStyle/>
          <a:p>
            <a:pPr algn="just"/>
            <a:r>
              <a:rPr lang="zh-CN" altLang="en-US" sz="2800" b="1" dirty="0">
                <a:solidFill>
                  <a:srgbClr val="000000"/>
                </a:solidFill>
              </a:rPr>
              <a:t>优先队列</a:t>
            </a:r>
          </a:p>
        </p:txBody>
      </p:sp>
      <p:sp>
        <p:nvSpPr>
          <p:cNvPr id="10" name="圆角矩形 9"/>
          <p:cNvSpPr/>
          <p:nvPr/>
        </p:nvSpPr>
        <p:spPr>
          <a:xfrm>
            <a:off x="1501212" y="1201042"/>
            <a:ext cx="654003" cy="540337"/>
          </a:xfrm>
          <a:prstGeom prst="round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lIns="91428" tIns="45714" rIns="91428" bIns="45714" rtlCol="0" anchor="ctr"/>
          <a:lstStyle/>
          <a:p>
            <a:pPr algn="ctr"/>
            <a:r>
              <a:rPr lang="en-US" altLang="zh-CN" sz="2800" b="1" dirty="0">
                <a:solidFill>
                  <a:prstClr val="black"/>
                </a:solidFill>
              </a:rPr>
              <a:t>5</a:t>
            </a:r>
            <a:endParaRPr lang="zh-CN" altLang="en-US" sz="2800" b="1" dirty="0">
              <a:solidFill>
                <a:prstClr val="black"/>
              </a:solidFill>
            </a:endParaRPr>
          </a:p>
        </p:txBody>
      </p:sp>
      <p:sp>
        <p:nvSpPr>
          <p:cNvPr id="11" name="圆角矩形 10"/>
          <p:cNvSpPr/>
          <p:nvPr/>
        </p:nvSpPr>
        <p:spPr>
          <a:xfrm>
            <a:off x="2245591" y="1201316"/>
            <a:ext cx="5350745" cy="540060"/>
          </a:xfrm>
          <a:prstGeom prst="roundRect">
            <a:avLst/>
          </a:prstGeom>
          <a:gradFill>
            <a:gsLst>
              <a:gs pos="0">
                <a:schemeClr val="accent5">
                  <a:tint val="100000"/>
                  <a:shade val="100000"/>
                  <a:satMod val="130000"/>
                </a:schemeClr>
              </a:gs>
              <a:gs pos="100000">
                <a:schemeClr val="accent5">
                  <a:tint val="50000"/>
                  <a:shade val="100000"/>
                  <a:satMod val="350000"/>
                </a:schemeClr>
              </a:gs>
            </a:gsLst>
            <a:lin ang="16200000" scaled="0"/>
          </a:gra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lIns="91428" tIns="45714" rIns="91428" bIns="45714" rtlCol="0" anchor="ctr"/>
          <a:lstStyle/>
          <a:p>
            <a:pPr algn="just"/>
            <a:r>
              <a:rPr lang="zh-CN" altLang="en-US" sz="2800" b="1" dirty="0">
                <a:solidFill>
                  <a:prstClr val="black"/>
                </a:solidFill>
              </a:rPr>
              <a:t>双端队列</a:t>
            </a:r>
          </a:p>
        </p:txBody>
      </p:sp>
      <p:sp>
        <p:nvSpPr>
          <p:cNvPr id="13" name="标题 2"/>
          <p:cNvSpPr>
            <a:spLocks noGrp="1"/>
          </p:cNvSpPr>
          <p:nvPr>
            <p:ph type="title"/>
          </p:nvPr>
        </p:nvSpPr>
        <p:spPr/>
        <p:txBody>
          <a:bodyPr>
            <a:normAutofit fontScale="90000"/>
          </a:bodyPr>
          <a:lstStyle/>
          <a:p>
            <a:r>
              <a:rPr lang="zh-CN" altLang="en-US" dirty="0" smtClean="0"/>
              <a:t>主要学习内容</a:t>
            </a:r>
            <a:endParaRPr lang="zh-CN" altLang="en-US" dirty="0"/>
          </a:p>
        </p:txBody>
      </p:sp>
      <p:sp>
        <p:nvSpPr>
          <p:cNvPr id="14" name="圆角矩形 13"/>
          <p:cNvSpPr/>
          <p:nvPr/>
        </p:nvSpPr>
        <p:spPr>
          <a:xfrm>
            <a:off x="2233686" y="2779559"/>
            <a:ext cx="5350745" cy="546459"/>
          </a:xfrm>
          <a:prstGeom prst="roundRect">
            <a:avLst/>
          </a:prstGeom>
          <a:gradFill>
            <a:gsLst>
              <a:gs pos="0">
                <a:schemeClr val="accent5">
                  <a:tint val="100000"/>
                  <a:shade val="100000"/>
                  <a:satMod val="130000"/>
                </a:schemeClr>
              </a:gs>
              <a:gs pos="100000">
                <a:schemeClr val="accent5">
                  <a:tint val="50000"/>
                  <a:shade val="100000"/>
                  <a:satMod val="350000"/>
                </a:schemeClr>
              </a:gs>
            </a:gsLst>
            <a:lin ang="16200000" scaled="0"/>
          </a:gra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lIns="91428" tIns="45714" rIns="91428" bIns="45714" rtlCol="0" anchor="ctr"/>
          <a:lstStyle/>
          <a:p>
            <a:pPr algn="just"/>
            <a:r>
              <a:rPr lang="en-US" altLang="zh-CN" sz="2800" b="1" dirty="0" smtClean="0">
                <a:solidFill>
                  <a:prstClr val="black"/>
                </a:solidFill>
              </a:rPr>
              <a:t>Python</a:t>
            </a:r>
            <a:r>
              <a:rPr lang="zh-CN" altLang="en-US" sz="2800" b="1" dirty="0" smtClean="0">
                <a:solidFill>
                  <a:prstClr val="black"/>
                </a:solidFill>
              </a:rPr>
              <a:t>中的各种队列结构</a:t>
            </a:r>
            <a:endParaRPr lang="zh-CN" altLang="en-US" sz="2800" b="1" dirty="0">
              <a:solidFill>
                <a:prstClr val="black"/>
              </a:solidFill>
            </a:endParaRPr>
          </a:p>
        </p:txBody>
      </p:sp>
      <p:sp>
        <p:nvSpPr>
          <p:cNvPr id="16" name="圆角矩形 15"/>
          <p:cNvSpPr/>
          <p:nvPr/>
        </p:nvSpPr>
        <p:spPr>
          <a:xfrm>
            <a:off x="1489309" y="2779557"/>
            <a:ext cx="654003" cy="540337"/>
          </a:xfrm>
          <a:prstGeom prst="round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lIns="91428" tIns="45714" rIns="91428" bIns="45714" rtlCol="0" anchor="ctr"/>
          <a:lstStyle/>
          <a:p>
            <a:pPr algn="ctr"/>
            <a:r>
              <a:rPr lang="en-US" altLang="zh-CN" sz="2800" b="1" dirty="0" smtClean="0">
                <a:solidFill>
                  <a:prstClr val="black"/>
                </a:solidFill>
              </a:rPr>
              <a:t>7</a:t>
            </a:r>
            <a:endParaRPr lang="zh-CN" altLang="en-US" sz="2800" b="1" dirty="0">
              <a:solidFill>
                <a:prstClr val="black"/>
              </a:solidFill>
            </a:endParaRPr>
          </a:p>
        </p:txBody>
      </p:sp>
      <p:sp>
        <p:nvSpPr>
          <p:cNvPr id="17" name="圆角矩形 16"/>
          <p:cNvSpPr/>
          <p:nvPr/>
        </p:nvSpPr>
        <p:spPr>
          <a:xfrm>
            <a:off x="1489309" y="3570352"/>
            <a:ext cx="654003" cy="540337"/>
          </a:xfrm>
          <a:prstGeom prst="round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lIns="91428" tIns="45714" rIns="91428" bIns="45714" rtlCol="0" anchor="ctr"/>
          <a:lstStyle/>
          <a:p>
            <a:pPr algn="ctr"/>
            <a:r>
              <a:rPr lang="en-US" altLang="zh-CN" sz="2800" b="1" dirty="0" smtClean="0">
                <a:solidFill>
                  <a:prstClr val="black"/>
                </a:solidFill>
              </a:rPr>
              <a:t>8</a:t>
            </a:r>
            <a:endParaRPr lang="zh-CN" altLang="en-US" sz="2800" b="1" dirty="0">
              <a:solidFill>
                <a:prstClr val="black"/>
              </a:solidFill>
            </a:endParaRPr>
          </a:p>
        </p:txBody>
      </p:sp>
      <p:sp>
        <p:nvSpPr>
          <p:cNvPr id="18" name="圆角矩形 17"/>
          <p:cNvSpPr/>
          <p:nvPr/>
        </p:nvSpPr>
        <p:spPr>
          <a:xfrm>
            <a:off x="2233686" y="3570628"/>
            <a:ext cx="5350745" cy="540060"/>
          </a:xfrm>
          <a:prstGeom prst="roundRect">
            <a:avLst/>
          </a:prstGeom>
          <a:gradFill>
            <a:gsLst>
              <a:gs pos="0">
                <a:schemeClr val="accent5">
                  <a:tint val="100000"/>
                  <a:shade val="100000"/>
                  <a:satMod val="130000"/>
                </a:schemeClr>
              </a:gs>
              <a:gs pos="100000">
                <a:schemeClr val="accent5">
                  <a:tint val="50000"/>
                  <a:shade val="100000"/>
                  <a:satMod val="350000"/>
                </a:schemeClr>
              </a:gs>
            </a:gsLst>
            <a:lin ang="16200000" scaled="0"/>
          </a:gra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lIns="91428" tIns="45714" rIns="91428" bIns="45714" rtlCol="0" anchor="ctr"/>
          <a:lstStyle/>
          <a:p>
            <a:pPr algn="just"/>
            <a:r>
              <a:rPr lang="zh-CN" altLang="en-US" sz="2800" b="1" dirty="0">
                <a:solidFill>
                  <a:srgbClr val="000000"/>
                </a:solidFill>
              </a:rPr>
              <a:t>栈</a:t>
            </a:r>
            <a:r>
              <a:rPr lang="zh-CN" altLang="en-US" sz="2800" b="1" dirty="0">
                <a:solidFill>
                  <a:prstClr val="black"/>
                </a:solidFill>
              </a:rPr>
              <a:t>和队列</a:t>
            </a:r>
            <a:r>
              <a:rPr lang="zh-CN" altLang="en-US" sz="2800" b="1">
                <a:solidFill>
                  <a:prstClr val="black"/>
                </a:solidFill>
              </a:rPr>
              <a:t>综合</a:t>
            </a:r>
            <a:r>
              <a:rPr lang="zh-CN" altLang="en-US" sz="2800" b="1" smtClean="0">
                <a:solidFill>
                  <a:prstClr val="black"/>
                </a:solidFill>
              </a:rPr>
              <a:t>应用</a:t>
            </a:r>
            <a:endParaRPr lang="zh-CN" altLang="en-US" sz="2800" b="1" dirty="0">
              <a:solidFill>
                <a:prstClr val="black"/>
              </a:solidFill>
            </a:endParaRPr>
          </a:p>
        </p:txBody>
      </p:sp>
    </p:spTree>
    <p:extLst>
      <p:ext uri="{BB962C8B-B14F-4D97-AF65-F5344CB8AC3E}">
        <p14:creationId xmlns:p14="http://schemas.microsoft.com/office/powerpoint/2010/main" val="25274962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left)">
                                      <p:cBhvr>
                                        <p:cTn id="3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0" grpId="0" animBg="1"/>
      <p:bldP spid="11" grpId="0" animBg="1"/>
      <p:bldP spid="14" grpId="0" animBg="1"/>
      <p:bldP spid="16" grpId="0" animBg="1"/>
      <p:bldP spid="17" grpId="0" animBg="1"/>
      <p:bldP spid="1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zh-CN" altLang="en-US" smtClean="0"/>
              <a:t>引入变量，如</a:t>
            </a:r>
            <a:r>
              <a:rPr lang="en-US" altLang="zh-CN" smtClean="0"/>
              <a:t>count</a:t>
            </a:r>
            <a:r>
              <a:rPr lang="zh-CN" altLang="en-US" smtClean="0"/>
              <a:t>和</a:t>
            </a:r>
            <a:r>
              <a:rPr lang="en-US" altLang="zh-CN" smtClean="0"/>
              <a:t>flag</a:t>
            </a:r>
          </a:p>
          <a:p>
            <a:pPr defTabSz="713232">
              <a:spcAft>
                <a:spcPct val="0"/>
              </a:spcAft>
              <a:buClrTx/>
              <a:buSzTx/>
              <a:buNone/>
            </a:pPr>
            <a:r>
              <a:rPr lang="zh-CN" altLang="en-US">
                <a:solidFill>
                  <a:srgbClr val="000000"/>
                </a:solidFill>
                <a:cs typeface="Calibri" panose="020F0502020204030204" pitchFamily="34" charset="0"/>
              </a:rPr>
              <a:t>队空： </a:t>
            </a:r>
            <a:r>
              <a:rPr lang="en-US" altLang="zh-CN">
                <a:solidFill>
                  <a:srgbClr val="FF0000"/>
                </a:solidFill>
                <a:cs typeface="Calibri" panose="020F0502020204030204" pitchFamily="34" charset="0"/>
              </a:rPr>
              <a:t>count==0</a:t>
            </a:r>
          </a:p>
          <a:p>
            <a:pPr defTabSz="713232">
              <a:spcAft>
                <a:spcPct val="0"/>
              </a:spcAft>
              <a:buClrTx/>
              <a:buSzTx/>
              <a:buNone/>
            </a:pPr>
            <a:r>
              <a:rPr lang="zh-CN" altLang="en-US">
                <a:solidFill>
                  <a:srgbClr val="000000"/>
                </a:solidFill>
                <a:cs typeface="Calibri" panose="020F0502020204030204" pitchFamily="34" charset="0"/>
              </a:rPr>
              <a:t>队满： </a:t>
            </a:r>
            <a:r>
              <a:rPr lang="en-US" altLang="zh-CN">
                <a:solidFill>
                  <a:srgbClr val="FF0000"/>
                </a:solidFill>
                <a:cs typeface="Calibri" panose="020F0502020204030204" pitchFamily="34" charset="0"/>
              </a:rPr>
              <a:t>count==capacity</a:t>
            </a:r>
          </a:p>
          <a:p>
            <a:pPr defTabSz="713232">
              <a:spcAft>
                <a:spcPct val="0"/>
              </a:spcAft>
              <a:buClrTx/>
              <a:buSzTx/>
              <a:buNone/>
            </a:pPr>
            <a:endParaRPr lang="en-US" altLang="zh-CN">
              <a:solidFill>
                <a:srgbClr val="000000"/>
              </a:solidFill>
              <a:cs typeface="Calibri" panose="020F0502020204030204" pitchFamily="34" charset="0"/>
            </a:endParaRPr>
          </a:p>
          <a:p>
            <a:pPr defTabSz="713232">
              <a:spcAft>
                <a:spcPct val="0"/>
              </a:spcAft>
              <a:buClrTx/>
              <a:buSzTx/>
              <a:buNone/>
            </a:pPr>
            <a:r>
              <a:rPr lang="zh-CN" altLang="en-US" smtClean="0">
                <a:solidFill>
                  <a:srgbClr val="000000"/>
                </a:solidFill>
                <a:cs typeface="Calibri" panose="020F0502020204030204" pitchFamily="34" charset="0"/>
              </a:rPr>
              <a:t>队</a:t>
            </a:r>
            <a:r>
              <a:rPr lang="zh-CN" altLang="en-US">
                <a:solidFill>
                  <a:srgbClr val="000000"/>
                </a:solidFill>
                <a:cs typeface="Calibri" panose="020F0502020204030204" pitchFamily="34" charset="0"/>
              </a:rPr>
              <a:t>满：</a:t>
            </a:r>
            <a:r>
              <a:rPr lang="en-US" altLang="zh-CN">
                <a:solidFill>
                  <a:srgbClr val="000000"/>
                </a:solidFill>
                <a:cs typeface="Calibri" panose="020F0502020204030204" pitchFamily="34" charset="0"/>
              </a:rPr>
              <a:t>flag</a:t>
            </a:r>
            <a:r>
              <a:rPr lang="en-US" altLang="zh-CN" smtClean="0">
                <a:solidFill>
                  <a:srgbClr val="000000"/>
                </a:solidFill>
                <a:cs typeface="Calibri" panose="020F0502020204030204" pitchFamily="34" charset="0"/>
              </a:rPr>
              <a:t>==True</a:t>
            </a:r>
            <a:endParaRPr lang="en-US" altLang="zh-CN">
              <a:solidFill>
                <a:srgbClr val="000000"/>
              </a:solidFill>
              <a:cs typeface="Calibri" panose="020F0502020204030204" pitchFamily="34" charset="0"/>
            </a:endParaRPr>
          </a:p>
          <a:p>
            <a:pPr defTabSz="713232">
              <a:spcAft>
                <a:spcPct val="0"/>
              </a:spcAft>
              <a:buClrTx/>
              <a:buSzTx/>
              <a:buNone/>
            </a:pPr>
            <a:r>
              <a:rPr lang="zh-CN" altLang="en-US">
                <a:solidFill>
                  <a:srgbClr val="000000"/>
                </a:solidFill>
                <a:cs typeface="Calibri" panose="020F0502020204030204" pitchFamily="34" charset="0"/>
              </a:rPr>
              <a:t>队空：</a:t>
            </a:r>
            <a:r>
              <a:rPr lang="en-US" altLang="zh-CN">
                <a:solidFill>
                  <a:srgbClr val="000000"/>
                </a:solidFill>
                <a:cs typeface="Calibri" panose="020F0502020204030204" pitchFamily="34" charset="0"/>
              </a:rPr>
              <a:t>flag</a:t>
            </a:r>
            <a:r>
              <a:rPr lang="en-US" altLang="zh-CN" smtClean="0">
                <a:solidFill>
                  <a:srgbClr val="000000"/>
                </a:solidFill>
                <a:cs typeface="Calibri" panose="020F0502020204030204" pitchFamily="34" charset="0"/>
              </a:rPr>
              <a:t>==False </a:t>
            </a:r>
            <a:r>
              <a:rPr lang="en-US" altLang="zh-CN">
                <a:solidFill>
                  <a:srgbClr val="000000"/>
                </a:solidFill>
                <a:cs typeface="Calibri" panose="020F0502020204030204" pitchFamily="34" charset="0"/>
              </a:rPr>
              <a:t>&amp;&amp;</a:t>
            </a:r>
            <a:r>
              <a:rPr lang="en-US" altLang="zh-CN">
                <a:solidFill>
                  <a:srgbClr val="FF0000"/>
                </a:solidFill>
                <a:cs typeface="Calibri" panose="020F0502020204030204" pitchFamily="34" charset="0"/>
              </a:rPr>
              <a:t>  front==(rear+1)%capacity</a:t>
            </a:r>
          </a:p>
          <a:p>
            <a:pPr defTabSz="713232">
              <a:spcAft>
                <a:spcPct val="0"/>
              </a:spcAft>
              <a:buClrTx/>
              <a:buSzTx/>
              <a:buNone/>
            </a:pPr>
            <a:endParaRPr lang="en-US" altLang="zh-CN">
              <a:solidFill>
                <a:srgbClr val="FF0000"/>
              </a:solidFill>
              <a:latin typeface="Times New Roman" pitchFamily="18" charset="0"/>
            </a:endParaRPr>
          </a:p>
          <a:p>
            <a:pPr marL="0" indent="0">
              <a:buNone/>
            </a:pPr>
            <a:endParaRPr lang="en-US" altLang="zh-CN" smtClean="0"/>
          </a:p>
          <a:p>
            <a:endParaRPr lang="zh-CN" altLang="en-US"/>
          </a:p>
        </p:txBody>
      </p:sp>
      <p:sp>
        <p:nvSpPr>
          <p:cNvPr id="2" name="标题 1"/>
          <p:cNvSpPr>
            <a:spLocks noGrp="1"/>
          </p:cNvSpPr>
          <p:nvPr>
            <p:ph type="title"/>
          </p:nvPr>
        </p:nvSpPr>
        <p:spPr/>
        <p:txBody>
          <a:bodyPr>
            <a:normAutofit fontScale="90000"/>
          </a:bodyPr>
          <a:lstStyle/>
          <a:p>
            <a:r>
              <a:rPr lang="zh-CN" altLang="en-US"/>
              <a:t>解决</a:t>
            </a:r>
            <a:r>
              <a:rPr lang="zh-CN" altLang="en-US" smtClean="0"/>
              <a:t>方法一</a:t>
            </a:r>
            <a:endParaRPr lang="zh-CN" altLang="en-US"/>
          </a:p>
        </p:txBody>
      </p:sp>
    </p:spTree>
    <p:extLst>
      <p:ext uri="{BB962C8B-B14F-4D97-AF65-F5344CB8AC3E}">
        <p14:creationId xmlns:p14="http://schemas.microsoft.com/office/powerpoint/2010/main" val="121874958"/>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2"/>
          <p:cNvGrpSpPr>
            <a:grpSpLocks/>
          </p:cNvGrpSpPr>
          <p:nvPr/>
        </p:nvGrpSpPr>
        <p:grpSpPr bwMode="auto">
          <a:xfrm>
            <a:off x="4194911" y="1560292"/>
            <a:ext cx="4419600" cy="3529012"/>
            <a:chOff x="644" y="1207"/>
            <a:chExt cx="2784" cy="2223"/>
          </a:xfrm>
        </p:grpSpPr>
        <p:sp>
          <p:nvSpPr>
            <p:cNvPr id="5" name="Oval 24" descr="栎木"/>
            <p:cNvSpPr>
              <a:spLocks noChangeArrowheads="1"/>
            </p:cNvSpPr>
            <p:nvPr/>
          </p:nvSpPr>
          <p:spPr bwMode="auto">
            <a:xfrm>
              <a:off x="1076" y="1414"/>
              <a:ext cx="1920" cy="1920"/>
            </a:xfrm>
            <a:prstGeom prst="ellipse">
              <a:avLst/>
            </a:prstGeom>
            <a:blipFill dpi="0" rotWithShape="0">
              <a:blip r:embed="rId2"/>
              <a:srcRect/>
              <a:tile tx="0" ty="0" sx="100000" sy="100000" flip="none" algn="tl"/>
            </a:blipFill>
            <a:ln w="9525">
              <a:solidFill>
                <a:srgbClr val="993300"/>
              </a:solidFill>
              <a:round/>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Tx/>
                <a:buNone/>
              </a:pPr>
              <a:endParaRPr lang="zh-CN" altLang="en-US" sz="2400"/>
            </a:p>
          </p:txBody>
        </p:sp>
        <p:sp>
          <p:nvSpPr>
            <p:cNvPr id="6" name="Oval 25" descr="羊皮纸"/>
            <p:cNvSpPr>
              <a:spLocks noChangeArrowheads="1"/>
            </p:cNvSpPr>
            <p:nvPr/>
          </p:nvSpPr>
          <p:spPr bwMode="auto">
            <a:xfrm>
              <a:off x="1124" y="1462"/>
              <a:ext cx="1824" cy="1824"/>
            </a:xfrm>
            <a:prstGeom prst="ellipse">
              <a:avLst/>
            </a:prstGeom>
            <a:blipFill dpi="0" rotWithShape="0">
              <a:blip r:embed="rId3"/>
              <a:srcRect/>
              <a:tile tx="0" ty="0" sx="100000" sy="100000" flip="none" algn="tl"/>
            </a:blipFill>
            <a:ln w="9525">
              <a:solidFill>
                <a:srgbClr val="993300"/>
              </a:solidFill>
              <a:round/>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Tx/>
                <a:buNone/>
              </a:pPr>
              <a:endParaRPr lang="zh-CN" altLang="en-US" sz="2400"/>
            </a:p>
          </p:txBody>
        </p:sp>
        <p:sp>
          <p:nvSpPr>
            <p:cNvPr id="7" name="Oval 26" descr="栎木"/>
            <p:cNvSpPr>
              <a:spLocks noChangeArrowheads="1"/>
            </p:cNvSpPr>
            <p:nvPr/>
          </p:nvSpPr>
          <p:spPr bwMode="auto">
            <a:xfrm>
              <a:off x="1508" y="1846"/>
              <a:ext cx="1104" cy="1008"/>
            </a:xfrm>
            <a:prstGeom prst="ellipse">
              <a:avLst/>
            </a:prstGeom>
            <a:blipFill dpi="0" rotWithShape="0">
              <a:blip r:embed="rId2"/>
              <a:srcRect/>
              <a:tile tx="0" ty="0" sx="100000" sy="100000" flip="none" algn="tl"/>
            </a:blipFill>
            <a:ln w="9525">
              <a:solidFill>
                <a:schemeClr val="accent2"/>
              </a:solidFill>
              <a:round/>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Tx/>
                <a:buNone/>
              </a:pPr>
              <a:endParaRPr lang="zh-CN" altLang="en-US" sz="2400"/>
            </a:p>
          </p:txBody>
        </p:sp>
        <p:sp>
          <p:nvSpPr>
            <p:cNvPr id="8" name="Line 27"/>
            <p:cNvSpPr>
              <a:spLocks noChangeShapeType="1"/>
            </p:cNvSpPr>
            <p:nvPr/>
          </p:nvSpPr>
          <p:spPr bwMode="auto">
            <a:xfrm>
              <a:off x="2036" y="1462"/>
              <a:ext cx="0" cy="384"/>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 name="Line 28"/>
            <p:cNvSpPr>
              <a:spLocks noChangeShapeType="1"/>
            </p:cNvSpPr>
            <p:nvPr/>
          </p:nvSpPr>
          <p:spPr bwMode="auto">
            <a:xfrm>
              <a:off x="2084" y="2854"/>
              <a:ext cx="0" cy="432"/>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0" name="Line 29"/>
            <p:cNvSpPr>
              <a:spLocks noChangeShapeType="1"/>
            </p:cNvSpPr>
            <p:nvPr/>
          </p:nvSpPr>
          <p:spPr bwMode="auto">
            <a:xfrm rot="3600000">
              <a:off x="2714" y="1871"/>
              <a:ext cx="0" cy="328"/>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1" name="Line 30"/>
            <p:cNvSpPr>
              <a:spLocks noChangeShapeType="1"/>
            </p:cNvSpPr>
            <p:nvPr/>
          </p:nvSpPr>
          <p:spPr bwMode="auto">
            <a:xfrm rot="7200000">
              <a:off x="2650" y="2553"/>
              <a:ext cx="0" cy="384"/>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2" name="Line 31"/>
            <p:cNvSpPr>
              <a:spLocks noChangeShapeType="1"/>
            </p:cNvSpPr>
            <p:nvPr/>
          </p:nvSpPr>
          <p:spPr bwMode="auto">
            <a:xfrm rot="-3600000">
              <a:off x="1421" y="1809"/>
              <a:ext cx="0" cy="384"/>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3" name="Line 32"/>
            <p:cNvSpPr>
              <a:spLocks noChangeShapeType="1"/>
            </p:cNvSpPr>
            <p:nvPr/>
          </p:nvSpPr>
          <p:spPr bwMode="auto">
            <a:xfrm rot="-7200000">
              <a:off x="1442" y="2517"/>
              <a:ext cx="0" cy="432"/>
            </a:xfrm>
            <a:prstGeom prst="line">
              <a:avLst/>
            </a:prstGeom>
            <a:noFill/>
            <a:ln w="508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4" name="Rectangle 33"/>
            <p:cNvSpPr>
              <a:spLocks noChangeArrowheads="1"/>
            </p:cNvSpPr>
            <p:nvPr/>
          </p:nvSpPr>
          <p:spPr bwMode="auto">
            <a:xfrm>
              <a:off x="2420" y="1270"/>
              <a:ext cx="432"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400" b="1">
                  <a:latin typeface="Times New Roman" pitchFamily="18" charset="0"/>
                </a:rPr>
                <a:t>[ 5 ]</a:t>
              </a:r>
            </a:p>
          </p:txBody>
        </p:sp>
        <p:sp>
          <p:nvSpPr>
            <p:cNvPr id="15" name="Rectangle 34"/>
            <p:cNvSpPr>
              <a:spLocks noChangeArrowheads="1"/>
            </p:cNvSpPr>
            <p:nvPr/>
          </p:nvSpPr>
          <p:spPr bwMode="auto">
            <a:xfrm>
              <a:off x="2996" y="2278"/>
              <a:ext cx="432"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400" b="1">
                  <a:latin typeface="Times New Roman" pitchFamily="18" charset="0"/>
                </a:rPr>
                <a:t>[ 4]</a:t>
              </a:r>
            </a:p>
          </p:txBody>
        </p:sp>
        <p:sp>
          <p:nvSpPr>
            <p:cNvPr id="16" name="Rectangle 35"/>
            <p:cNvSpPr>
              <a:spLocks noChangeArrowheads="1"/>
            </p:cNvSpPr>
            <p:nvPr/>
          </p:nvSpPr>
          <p:spPr bwMode="auto">
            <a:xfrm>
              <a:off x="2516" y="3190"/>
              <a:ext cx="432"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400" b="1">
                  <a:latin typeface="Times New Roman" pitchFamily="18" charset="0"/>
                </a:rPr>
                <a:t>[ 3 ]</a:t>
              </a:r>
            </a:p>
          </p:txBody>
        </p:sp>
        <p:sp>
          <p:nvSpPr>
            <p:cNvPr id="17" name="Rectangle 36"/>
            <p:cNvSpPr>
              <a:spLocks noChangeArrowheads="1"/>
            </p:cNvSpPr>
            <p:nvPr/>
          </p:nvSpPr>
          <p:spPr bwMode="auto">
            <a:xfrm>
              <a:off x="1172" y="3190"/>
              <a:ext cx="432"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400" b="1">
                  <a:latin typeface="Times New Roman" pitchFamily="18" charset="0"/>
                </a:rPr>
                <a:t>[ 2 ]</a:t>
              </a:r>
            </a:p>
          </p:txBody>
        </p:sp>
        <p:sp>
          <p:nvSpPr>
            <p:cNvPr id="18" name="Rectangle 37"/>
            <p:cNvSpPr>
              <a:spLocks noChangeArrowheads="1"/>
            </p:cNvSpPr>
            <p:nvPr/>
          </p:nvSpPr>
          <p:spPr bwMode="auto">
            <a:xfrm>
              <a:off x="644" y="2230"/>
              <a:ext cx="432"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400" b="1">
                  <a:latin typeface="Times New Roman" pitchFamily="18" charset="0"/>
                </a:rPr>
                <a:t>[ 1 ]</a:t>
              </a:r>
            </a:p>
          </p:txBody>
        </p:sp>
        <p:sp>
          <p:nvSpPr>
            <p:cNvPr id="19" name="Rectangle 38"/>
            <p:cNvSpPr>
              <a:spLocks noChangeArrowheads="1"/>
            </p:cNvSpPr>
            <p:nvPr/>
          </p:nvSpPr>
          <p:spPr bwMode="auto">
            <a:xfrm>
              <a:off x="1429" y="1207"/>
              <a:ext cx="432"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400" b="1">
                  <a:latin typeface="Times New Roman" pitchFamily="18" charset="0"/>
                </a:rPr>
                <a:t>[ 0 ]</a:t>
              </a:r>
            </a:p>
          </p:txBody>
        </p:sp>
      </p:grpSp>
      <p:sp>
        <p:nvSpPr>
          <p:cNvPr id="20" name="AutoShape 41"/>
          <p:cNvSpPr>
            <a:spLocks noChangeArrowheads="1"/>
          </p:cNvSpPr>
          <p:nvPr/>
        </p:nvSpPr>
        <p:spPr bwMode="auto">
          <a:xfrm>
            <a:off x="3712311" y="2857279"/>
            <a:ext cx="863600" cy="360363"/>
          </a:xfrm>
          <a:prstGeom prst="wedgeRectCallout">
            <a:avLst>
              <a:gd name="adj1" fmla="val 83454"/>
              <a:gd name="adj2" fmla="val 15639"/>
            </a:avLst>
          </a:prstGeom>
          <a:gradFill rotWithShape="0">
            <a:gsLst>
              <a:gs pos="0">
                <a:schemeClr val="bg1"/>
              </a:gs>
              <a:gs pos="100000">
                <a:srgbClr val="C0C0C0"/>
              </a:gs>
            </a:gsLst>
            <a:lin ang="18900000" scaled="1"/>
          </a:gradFill>
          <a:ln w="9525">
            <a:solidFill>
              <a:schemeClr val="tx1"/>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000" b="1">
                <a:latin typeface="Times New Roman" pitchFamily="18" charset="0"/>
              </a:rPr>
              <a:t>front=1</a:t>
            </a:r>
            <a:endParaRPr kumimoji="1" lang="en-US" altLang="zh-CN" sz="2400">
              <a:latin typeface="Times New Roman" pitchFamily="18" charset="0"/>
            </a:endParaRPr>
          </a:p>
        </p:txBody>
      </p:sp>
      <p:sp>
        <p:nvSpPr>
          <p:cNvPr id="21" name="Rectangle 46"/>
          <p:cNvSpPr>
            <a:spLocks noChangeArrowheads="1"/>
          </p:cNvSpPr>
          <p:nvPr/>
        </p:nvSpPr>
        <p:spPr bwMode="auto">
          <a:xfrm>
            <a:off x="5007711" y="3217642"/>
            <a:ext cx="50482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1800" b="1" smtClean="0">
                <a:latin typeface="Times New Roman" pitchFamily="18" charset="0"/>
              </a:rPr>
              <a:t>a1</a:t>
            </a:r>
            <a:endParaRPr kumimoji="1" lang="en-US" altLang="zh-CN" sz="1800" b="1">
              <a:latin typeface="Times New Roman" pitchFamily="18" charset="0"/>
            </a:endParaRPr>
          </a:p>
        </p:txBody>
      </p:sp>
      <p:sp>
        <p:nvSpPr>
          <p:cNvPr id="22" name="Rectangle 50"/>
          <p:cNvSpPr>
            <a:spLocks noChangeArrowheads="1"/>
          </p:cNvSpPr>
          <p:nvPr/>
        </p:nvSpPr>
        <p:spPr bwMode="auto">
          <a:xfrm>
            <a:off x="5728436" y="4152679"/>
            <a:ext cx="504825"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1800" b="1" smtClean="0">
                <a:latin typeface="Times New Roman" pitchFamily="18" charset="0"/>
              </a:rPr>
              <a:t>a2</a:t>
            </a:r>
            <a:endParaRPr kumimoji="1" lang="en-US" altLang="zh-CN" sz="1800" b="1">
              <a:latin typeface="Times New Roman" pitchFamily="18" charset="0"/>
            </a:endParaRPr>
          </a:p>
        </p:txBody>
      </p:sp>
      <p:sp>
        <p:nvSpPr>
          <p:cNvPr id="23" name="Rectangle 51"/>
          <p:cNvSpPr>
            <a:spLocks noChangeArrowheads="1"/>
          </p:cNvSpPr>
          <p:nvPr/>
        </p:nvSpPr>
        <p:spPr bwMode="auto">
          <a:xfrm>
            <a:off x="6807936" y="4081242"/>
            <a:ext cx="50482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1800" b="1" smtClean="0">
                <a:latin typeface="Times New Roman" pitchFamily="18" charset="0"/>
              </a:rPr>
              <a:t>a3</a:t>
            </a:r>
            <a:endParaRPr kumimoji="1" lang="en-US" altLang="zh-CN" sz="1800" b="1">
              <a:latin typeface="Times New Roman" pitchFamily="18" charset="0"/>
            </a:endParaRPr>
          </a:p>
        </p:txBody>
      </p:sp>
      <p:sp>
        <p:nvSpPr>
          <p:cNvPr id="24" name="Rectangle 52"/>
          <p:cNvSpPr>
            <a:spLocks noChangeArrowheads="1"/>
          </p:cNvSpPr>
          <p:nvPr/>
        </p:nvSpPr>
        <p:spPr bwMode="auto">
          <a:xfrm>
            <a:off x="7312761" y="3217642"/>
            <a:ext cx="50482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1800" b="1" smtClean="0">
                <a:latin typeface="Times New Roman" pitchFamily="18" charset="0"/>
              </a:rPr>
              <a:t>a4</a:t>
            </a:r>
            <a:endParaRPr kumimoji="1" lang="en-US" altLang="zh-CN" sz="1800" b="1">
              <a:latin typeface="Times New Roman" pitchFamily="18" charset="0"/>
            </a:endParaRPr>
          </a:p>
        </p:txBody>
      </p:sp>
      <p:sp>
        <p:nvSpPr>
          <p:cNvPr id="25" name="Rectangle 53"/>
          <p:cNvSpPr>
            <a:spLocks noChangeArrowheads="1"/>
          </p:cNvSpPr>
          <p:nvPr/>
        </p:nvSpPr>
        <p:spPr bwMode="auto">
          <a:xfrm>
            <a:off x="6736499" y="2136554"/>
            <a:ext cx="504825"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50800">
                <a:solidFill>
                  <a:srgbClr val="000000"/>
                </a:solidFill>
                <a:miter lim="800000"/>
                <a:headEnd/>
                <a:tailEnd/>
              </a14:hiddenLine>
            </a:ext>
          </a:extLst>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1800" b="1" smtClean="0">
                <a:latin typeface="Times New Roman" pitchFamily="18" charset="0"/>
              </a:rPr>
              <a:t>a5</a:t>
            </a:r>
            <a:endParaRPr kumimoji="1" lang="en-US" altLang="zh-CN" sz="1800" b="1">
              <a:latin typeface="Times New Roman" pitchFamily="18" charset="0"/>
            </a:endParaRPr>
          </a:p>
        </p:txBody>
      </p:sp>
      <p:sp>
        <p:nvSpPr>
          <p:cNvPr id="26" name="AutoShape 54"/>
          <p:cNvSpPr>
            <a:spLocks noChangeArrowheads="1"/>
          </p:cNvSpPr>
          <p:nvPr/>
        </p:nvSpPr>
        <p:spPr bwMode="auto">
          <a:xfrm>
            <a:off x="7673124" y="1849217"/>
            <a:ext cx="865187" cy="360362"/>
          </a:xfrm>
          <a:prstGeom prst="wedgeRectCallout">
            <a:avLst>
              <a:gd name="adj1" fmla="val -67431"/>
              <a:gd name="adj2" fmla="val 96255"/>
            </a:avLst>
          </a:prstGeom>
          <a:gradFill rotWithShape="0">
            <a:gsLst>
              <a:gs pos="0">
                <a:schemeClr val="bg1"/>
              </a:gs>
              <a:gs pos="100000">
                <a:srgbClr val="C0C0C0"/>
              </a:gs>
            </a:gsLst>
            <a:lin ang="18900000" scaled="1"/>
          </a:gradFill>
          <a:ln w="9525">
            <a:solidFill>
              <a:schemeClr val="tx1"/>
            </a:solidFill>
            <a:miter lim="800000"/>
            <a:headEnd/>
            <a:tailEnd/>
          </a:ln>
        </p:spPr>
        <p:txBody>
          <a:bodyPr wrap="none" anchor="ctr"/>
          <a:lstStyle>
            <a:lvl1pPr>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algn="ctr" eaLnBrk="1" hangingPunct="1">
              <a:spcBef>
                <a:spcPct val="0"/>
              </a:spcBef>
              <a:buClrTx/>
              <a:buSzTx/>
              <a:buFontTx/>
              <a:buNone/>
            </a:pPr>
            <a:r>
              <a:rPr kumimoji="1" lang="en-US" altLang="zh-CN" sz="2000" b="1">
                <a:latin typeface="Times New Roman" pitchFamily="18" charset="0"/>
              </a:rPr>
              <a:t>rear=5</a:t>
            </a:r>
            <a:endParaRPr kumimoji="1" lang="en-US" altLang="zh-CN" sz="2400">
              <a:latin typeface="Times New Roman" pitchFamily="18" charset="0"/>
            </a:endParaRPr>
          </a:p>
        </p:txBody>
      </p:sp>
      <p:sp>
        <p:nvSpPr>
          <p:cNvPr id="3" name="文本占位符 2"/>
          <p:cNvSpPr>
            <a:spLocks noGrp="1"/>
          </p:cNvSpPr>
          <p:nvPr>
            <p:ph type="body" sz="quarter" idx="10"/>
          </p:nvPr>
        </p:nvSpPr>
        <p:spPr>
          <a:xfrm>
            <a:off x="484652" y="1156357"/>
            <a:ext cx="8053659" cy="4055893"/>
          </a:xfrm>
        </p:spPr>
        <p:txBody>
          <a:bodyPr>
            <a:normAutofit/>
          </a:bodyPr>
          <a:lstStyle/>
          <a:p>
            <a:r>
              <a:rPr lang="zh-CN" altLang="en-US"/>
              <a:t>少用一个</a:t>
            </a:r>
            <a:r>
              <a:rPr lang="zh-CN" altLang="en-US" smtClean="0"/>
              <a:t>空间的方法</a:t>
            </a:r>
            <a:endParaRPr lang="en-US" altLang="zh-CN" smtClean="0"/>
          </a:p>
          <a:p>
            <a:r>
              <a:rPr lang="zh-CN" altLang="en-US"/>
              <a:t>人为将队满条件修改为</a:t>
            </a:r>
            <a:r>
              <a:rPr lang="zh-CN" altLang="en-US" smtClean="0"/>
              <a:t>：</a:t>
            </a:r>
            <a:endParaRPr lang="en-US" altLang="zh-CN" smtClean="0"/>
          </a:p>
          <a:p>
            <a:pPr lvl="1"/>
            <a:r>
              <a:rPr lang="en-US" altLang="zh-CN" smtClean="0"/>
              <a:t>front</a:t>
            </a:r>
            <a:r>
              <a:rPr lang="en-US" altLang="zh-CN"/>
              <a:t>==(rear+2)%capacity</a:t>
            </a:r>
          </a:p>
          <a:p>
            <a:pPr lvl="1"/>
            <a:endParaRPr lang="en-US" altLang="zh-CN"/>
          </a:p>
          <a:p>
            <a:endParaRPr lang="en-US" altLang="zh-CN"/>
          </a:p>
          <a:p>
            <a:r>
              <a:rPr lang="zh-CN" altLang="en-US"/>
              <a:t>队</a:t>
            </a:r>
            <a:r>
              <a:rPr lang="zh-CN" altLang="en-US" smtClean="0"/>
              <a:t>空条件</a:t>
            </a:r>
            <a:endParaRPr lang="en-US" altLang="zh-CN" smtClean="0"/>
          </a:p>
          <a:p>
            <a:pPr lvl="1"/>
            <a:r>
              <a:rPr lang="zh-CN" altLang="en-US" smtClean="0"/>
              <a:t> </a:t>
            </a:r>
            <a:r>
              <a:rPr lang="en-US" altLang="zh-CN"/>
              <a:t>front==(rear+1)%</a:t>
            </a:r>
            <a:r>
              <a:rPr lang="en-US" altLang="zh-CN" smtClean="0"/>
              <a:t>capacity</a:t>
            </a:r>
            <a:endParaRPr lang="en-US" altLang="zh-CN"/>
          </a:p>
        </p:txBody>
      </p:sp>
      <p:sp>
        <p:nvSpPr>
          <p:cNvPr id="2" name="标题 1"/>
          <p:cNvSpPr>
            <a:spLocks noGrp="1"/>
          </p:cNvSpPr>
          <p:nvPr>
            <p:ph type="title"/>
          </p:nvPr>
        </p:nvSpPr>
        <p:spPr/>
        <p:txBody>
          <a:bodyPr>
            <a:normAutofit fontScale="90000"/>
          </a:bodyPr>
          <a:lstStyle/>
          <a:p>
            <a:r>
              <a:rPr lang="zh-CN" altLang="en-US"/>
              <a:t>解决</a:t>
            </a:r>
            <a:r>
              <a:rPr lang="zh-CN" altLang="en-US" smtClean="0"/>
              <a:t>方法二</a:t>
            </a:r>
            <a:endParaRPr lang="zh-CN" altLang="en-US"/>
          </a:p>
        </p:txBody>
      </p:sp>
    </p:spTree>
    <p:extLst>
      <p:ext uri="{BB962C8B-B14F-4D97-AF65-F5344CB8AC3E}">
        <p14:creationId xmlns:p14="http://schemas.microsoft.com/office/powerpoint/2010/main" val="2348606570"/>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p:bldP spid="23" grpId="0"/>
      <p:bldP spid="24" grpId="0"/>
      <p:bldP spid="25" grpId="0"/>
      <p:bldP spid="2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mtClean="0"/>
              <a:t>循环队列实现</a:t>
            </a:r>
            <a:endParaRPr lang="zh-CN" altLang="en-US"/>
          </a:p>
        </p:txBody>
      </p:sp>
      <p:pic>
        <p:nvPicPr>
          <p:cNvPr id="3" name="图片 2"/>
          <p:cNvPicPr>
            <a:picLocks noChangeAspect="1"/>
          </p:cNvPicPr>
          <p:nvPr/>
        </p:nvPicPr>
        <p:blipFill>
          <a:blip r:embed="rId2"/>
          <a:stretch>
            <a:fillRect/>
          </a:stretch>
        </p:blipFill>
        <p:spPr>
          <a:xfrm>
            <a:off x="827584" y="769268"/>
            <a:ext cx="7146180" cy="4589534"/>
          </a:xfrm>
          <a:prstGeom prst="rect">
            <a:avLst/>
          </a:prstGeom>
        </p:spPr>
      </p:pic>
    </p:spTree>
    <p:extLst>
      <p:ext uri="{BB962C8B-B14F-4D97-AF65-F5344CB8AC3E}">
        <p14:creationId xmlns:p14="http://schemas.microsoft.com/office/powerpoint/2010/main" val="20856292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691680" y="102890"/>
            <a:ext cx="5376371" cy="5612110"/>
          </a:xfrm>
          <a:prstGeom prst="rect">
            <a:avLst/>
          </a:prstGeom>
        </p:spPr>
      </p:pic>
    </p:spTree>
    <p:extLst>
      <p:ext uri="{BB962C8B-B14F-4D97-AF65-F5344CB8AC3E}">
        <p14:creationId xmlns:p14="http://schemas.microsoft.com/office/powerpoint/2010/main" val="153383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队列的</a:t>
            </a:r>
            <a:r>
              <a:rPr lang="zh-CN" altLang="en-US" dirty="0" smtClean="0"/>
              <a:t>链式存储</a:t>
            </a:r>
            <a:endParaRPr lang="zh-CN" altLang="en-US" dirty="0"/>
          </a:p>
        </p:txBody>
      </p:sp>
      <p:sp>
        <p:nvSpPr>
          <p:cNvPr id="4" name="灯片编号占位符 3"/>
          <p:cNvSpPr>
            <a:spLocks noGrp="1"/>
          </p:cNvSpPr>
          <p:nvPr>
            <p:ph type="sldNum" sz="quarter" idx="4294967295"/>
          </p:nvPr>
        </p:nvSpPr>
        <p:spPr>
          <a:xfrm>
            <a:off x="7010400" y="5497513"/>
            <a:ext cx="2133600" cy="217487"/>
          </a:xfrm>
          <a:prstGeom prst="rect">
            <a:avLst/>
          </a:prstGeom>
        </p:spPr>
        <p:txBody>
          <a:bodyPr/>
          <a:lstStyle/>
          <a:p>
            <a:fld id="{03393B65-40D7-4763-93B6-B3A5C3BD0019}" type="slidenum">
              <a:rPr lang="zh-CN" altLang="en-US" smtClean="0">
                <a:solidFill>
                  <a:prstClr val="black">
                    <a:tint val="75000"/>
                  </a:prstClr>
                </a:solidFill>
              </a:rPr>
              <a:pPr/>
              <a:t>34</a:t>
            </a:fld>
            <a:endParaRPr lang="zh-CN" altLang="en-US">
              <a:solidFill>
                <a:prstClr val="black">
                  <a:tint val="75000"/>
                </a:prstClr>
              </a:solidFill>
            </a:endParaRPr>
          </a:p>
        </p:txBody>
      </p:sp>
    </p:spTree>
    <p:extLst>
      <p:ext uri="{BB962C8B-B14F-4D97-AF65-F5344CB8AC3E}">
        <p14:creationId xmlns:p14="http://schemas.microsoft.com/office/powerpoint/2010/main" val="8945792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p:txBody>
          <a:bodyPr>
            <a:noAutofit/>
          </a:bodyPr>
          <a:lstStyle/>
          <a:p>
            <a:pPr eaLnBrk="1" hangingPunct="1"/>
            <a:r>
              <a:rPr lang="zh-CN" altLang="en-US" sz="3200"/>
              <a:t>队列的</a:t>
            </a:r>
            <a:r>
              <a:rPr lang="zh-CN" altLang="en-US" sz="3200" dirty="0"/>
              <a:t>链式存储表示 </a:t>
            </a:r>
            <a:r>
              <a:rPr lang="en-US" altLang="zh-CN" sz="3200"/>
              <a:t>— </a:t>
            </a:r>
            <a:r>
              <a:rPr lang="zh-CN" altLang="en-US" sz="3200"/>
              <a:t>链队列</a:t>
            </a:r>
            <a:endParaRPr lang="zh-CN" altLang="en-US" sz="3200" dirty="0"/>
          </a:p>
        </p:txBody>
      </p:sp>
      <p:sp>
        <p:nvSpPr>
          <p:cNvPr id="3" name="内容占位符 2"/>
          <p:cNvSpPr>
            <a:spLocks noGrp="1"/>
          </p:cNvSpPr>
          <p:nvPr>
            <p:ph idx="1"/>
          </p:nvPr>
        </p:nvSpPr>
        <p:spPr>
          <a:xfrm>
            <a:off x="491786" y="1181365"/>
            <a:ext cx="8229600" cy="4108979"/>
          </a:xfrm>
        </p:spPr>
        <p:txBody>
          <a:bodyPr/>
          <a:lstStyle/>
          <a:p>
            <a:r>
              <a:rPr lang="zh-CN" altLang="en-US" smtClean="0"/>
              <a:t>带头结点的单链表</a:t>
            </a:r>
            <a:endParaRPr lang="en-US" altLang="zh-CN" smtClean="0"/>
          </a:p>
          <a:p>
            <a:endParaRPr lang="en-US" altLang="zh-CN"/>
          </a:p>
          <a:p>
            <a:endParaRPr lang="en-US" altLang="zh-CN" smtClean="0"/>
          </a:p>
          <a:p>
            <a:endParaRPr lang="en-US" altLang="zh-CN"/>
          </a:p>
          <a:p>
            <a:endParaRPr lang="en-US" altLang="zh-CN" smtClean="0"/>
          </a:p>
          <a:p>
            <a:endParaRPr lang="en-US" altLang="zh-CN"/>
          </a:p>
          <a:p>
            <a:endParaRPr lang="en-US" altLang="zh-CN" smtClean="0"/>
          </a:p>
          <a:p>
            <a:endParaRPr lang="en-US" altLang="zh-CN"/>
          </a:p>
          <a:p>
            <a:r>
              <a:rPr lang="zh-CN" altLang="en-US" sz="2000">
                <a:solidFill>
                  <a:srgbClr val="FF0000"/>
                </a:solidFill>
              </a:rPr>
              <a:t>用</a:t>
            </a:r>
            <a:r>
              <a:rPr lang="en-US" altLang="zh-CN" sz="2000">
                <a:solidFill>
                  <a:srgbClr val="FF0000"/>
                </a:solidFill>
              </a:rPr>
              <a:t>front</a:t>
            </a:r>
            <a:r>
              <a:rPr lang="zh-CN" altLang="en-US" sz="2000">
                <a:solidFill>
                  <a:srgbClr val="FF0000"/>
                </a:solidFill>
              </a:rPr>
              <a:t>和</a:t>
            </a:r>
            <a:r>
              <a:rPr lang="en-US" altLang="zh-CN" sz="2000">
                <a:solidFill>
                  <a:srgbClr val="FF0000"/>
                </a:solidFill>
              </a:rPr>
              <a:t>rear</a:t>
            </a:r>
            <a:r>
              <a:rPr lang="zh-CN" altLang="en-US" sz="2000">
                <a:solidFill>
                  <a:srgbClr val="FF0000"/>
                </a:solidFill>
              </a:rPr>
              <a:t>两个指针</a:t>
            </a:r>
            <a:r>
              <a:rPr lang="zh-CN" altLang="en-US" sz="2000"/>
              <a:t>表示一个链队列</a:t>
            </a:r>
          </a:p>
          <a:p>
            <a:r>
              <a:rPr lang="en-US" altLang="zh-CN" smtClean="0"/>
              <a:t>front</a:t>
            </a:r>
            <a:r>
              <a:rPr lang="zh-CN" altLang="en-US" smtClean="0"/>
              <a:t>指向头结点，</a:t>
            </a:r>
            <a:r>
              <a:rPr lang="en-US" altLang="zh-CN" smtClean="0"/>
              <a:t>rear</a:t>
            </a:r>
            <a:r>
              <a:rPr lang="zh-CN" altLang="en-US" smtClean="0"/>
              <a:t>指向队尾结点（空队列时指向头结点）</a:t>
            </a:r>
            <a:endParaRPr lang="en-US" altLang="zh-CN" smtClean="0"/>
          </a:p>
          <a:p>
            <a:endParaRPr lang="zh-CN" altLang="en-US"/>
          </a:p>
        </p:txBody>
      </p:sp>
      <p:pic>
        <p:nvPicPr>
          <p:cNvPr id="50" name="图片 49"/>
          <p:cNvPicPr>
            <a:picLocks noChangeAspect="1"/>
          </p:cNvPicPr>
          <p:nvPr/>
        </p:nvPicPr>
        <p:blipFill>
          <a:blip r:embed="rId2"/>
          <a:stretch>
            <a:fillRect/>
          </a:stretch>
        </p:blipFill>
        <p:spPr>
          <a:xfrm>
            <a:off x="827584" y="1729930"/>
            <a:ext cx="6156960" cy="1242060"/>
          </a:xfrm>
          <a:prstGeom prst="rect">
            <a:avLst/>
          </a:prstGeom>
        </p:spPr>
      </p:pic>
      <p:pic>
        <p:nvPicPr>
          <p:cNvPr id="51" name="图片 50"/>
          <p:cNvPicPr>
            <a:picLocks noChangeAspect="1"/>
          </p:cNvPicPr>
          <p:nvPr/>
        </p:nvPicPr>
        <p:blipFill>
          <a:blip r:embed="rId3"/>
          <a:stretch>
            <a:fillRect/>
          </a:stretch>
        </p:blipFill>
        <p:spPr>
          <a:xfrm>
            <a:off x="855603" y="3242163"/>
            <a:ext cx="1363980" cy="1181100"/>
          </a:xfrm>
          <a:prstGeom prst="rect">
            <a:avLst/>
          </a:prstGeom>
        </p:spPr>
      </p:pic>
      <p:sp>
        <p:nvSpPr>
          <p:cNvPr id="2" name="矩形 1"/>
          <p:cNvSpPr/>
          <p:nvPr/>
        </p:nvSpPr>
        <p:spPr>
          <a:xfrm>
            <a:off x="3924965" y="1236904"/>
            <a:ext cx="2603598" cy="369332"/>
          </a:xfrm>
          <a:prstGeom prst="rect">
            <a:avLst/>
          </a:prstGeom>
        </p:spPr>
        <p:txBody>
          <a:bodyPr wrap="none">
            <a:spAutoFit/>
          </a:bodyPr>
          <a:lstStyle/>
          <a:p>
            <a:r>
              <a:rPr lang="en-US" altLang="zh-CN" smtClean="0"/>
              <a:t>a</a:t>
            </a:r>
            <a:r>
              <a:rPr lang="zh-CN" altLang="zh-CN" smtClean="0"/>
              <a:t>）非空队列的链式结构</a:t>
            </a:r>
            <a:endParaRPr lang="zh-CN" altLang="zh-CN"/>
          </a:p>
        </p:txBody>
      </p:sp>
      <p:sp>
        <p:nvSpPr>
          <p:cNvPr id="4" name="矩形 3"/>
          <p:cNvSpPr/>
          <p:nvPr/>
        </p:nvSpPr>
        <p:spPr>
          <a:xfrm>
            <a:off x="3924965" y="3533474"/>
            <a:ext cx="2383986" cy="369332"/>
          </a:xfrm>
          <a:prstGeom prst="rect">
            <a:avLst/>
          </a:prstGeom>
        </p:spPr>
        <p:txBody>
          <a:bodyPr wrap="none">
            <a:spAutoFit/>
          </a:bodyPr>
          <a:lstStyle/>
          <a:p>
            <a:r>
              <a:rPr lang="en-US" altLang="zh-CN"/>
              <a:t>b</a:t>
            </a:r>
            <a:r>
              <a:rPr lang="zh-CN" altLang="zh-CN"/>
              <a:t>）空队列的链式结构</a:t>
            </a:r>
          </a:p>
        </p:txBody>
      </p:sp>
    </p:spTree>
    <p:extLst>
      <p:ext uri="{BB962C8B-B14F-4D97-AF65-F5344CB8AC3E}">
        <p14:creationId xmlns:p14="http://schemas.microsoft.com/office/powerpoint/2010/main" val="8817419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smtClean="0"/>
              <a:t>链队列结点</a:t>
            </a:r>
            <a:r>
              <a:rPr lang="zh-CN" altLang="en-US" dirty="0" smtClean="0"/>
              <a:t>结构</a:t>
            </a:r>
            <a:endParaRPr lang="zh-CN" altLang="en-US" dirty="0"/>
          </a:p>
        </p:txBody>
      </p:sp>
      <p:pic>
        <p:nvPicPr>
          <p:cNvPr id="4" name="图片 3"/>
          <p:cNvPicPr>
            <a:picLocks noChangeAspect="1"/>
          </p:cNvPicPr>
          <p:nvPr/>
        </p:nvPicPr>
        <p:blipFill>
          <a:blip r:embed="rId3"/>
          <a:stretch>
            <a:fillRect/>
          </a:stretch>
        </p:blipFill>
        <p:spPr>
          <a:xfrm>
            <a:off x="1691679" y="1393595"/>
            <a:ext cx="1809750" cy="638175"/>
          </a:xfrm>
          <a:prstGeom prst="rect">
            <a:avLst/>
          </a:prstGeom>
        </p:spPr>
      </p:pic>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640" y="2641476"/>
            <a:ext cx="6148532" cy="15121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621407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smtClean="0"/>
              <a:t>链队列类</a:t>
            </a:r>
            <a:r>
              <a:rPr lang="zh-CN" altLang="en-US" dirty="0" smtClean="0"/>
              <a:t>实现</a:t>
            </a:r>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6074"/>
            <a:ext cx="4876800" cy="4686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1960" y="3579526"/>
            <a:ext cx="3876675" cy="1485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828120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ine 10"/>
          <p:cNvSpPr>
            <a:spLocks noChangeShapeType="1"/>
          </p:cNvSpPr>
          <p:nvPr/>
        </p:nvSpPr>
        <p:spPr bwMode="auto">
          <a:xfrm>
            <a:off x="6909366" y="1798393"/>
            <a:ext cx="0" cy="4762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6" name="Line 11"/>
          <p:cNvSpPr>
            <a:spLocks noChangeShapeType="1"/>
          </p:cNvSpPr>
          <p:nvPr/>
        </p:nvSpPr>
        <p:spPr bwMode="auto">
          <a:xfrm>
            <a:off x="6909366" y="1798393"/>
            <a:ext cx="82986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7" name="Line 12"/>
          <p:cNvSpPr>
            <a:spLocks noChangeShapeType="1"/>
          </p:cNvSpPr>
          <p:nvPr/>
        </p:nvSpPr>
        <p:spPr bwMode="auto">
          <a:xfrm>
            <a:off x="7446338" y="1798393"/>
            <a:ext cx="0" cy="4762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8" name="Line 13"/>
          <p:cNvSpPr>
            <a:spLocks noChangeShapeType="1"/>
          </p:cNvSpPr>
          <p:nvPr/>
        </p:nvSpPr>
        <p:spPr bwMode="auto">
          <a:xfrm>
            <a:off x="7739232" y="1798393"/>
            <a:ext cx="0" cy="4762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9" name="Line 14"/>
          <p:cNvSpPr>
            <a:spLocks noChangeShapeType="1"/>
          </p:cNvSpPr>
          <p:nvPr/>
        </p:nvSpPr>
        <p:spPr bwMode="auto">
          <a:xfrm>
            <a:off x="6909366" y="2274643"/>
            <a:ext cx="82986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10" name="Text Box 26"/>
          <p:cNvSpPr txBox="1">
            <a:spLocks noChangeArrowheads="1"/>
          </p:cNvSpPr>
          <p:nvPr/>
        </p:nvSpPr>
        <p:spPr bwMode="auto">
          <a:xfrm>
            <a:off x="7415382" y="1861893"/>
            <a:ext cx="311944" cy="364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ClrTx/>
              <a:buSzTx/>
              <a:buFont typeface="Wingdings" panose="05000000000000000000" pitchFamily="2" charset="2"/>
              <a:buNone/>
            </a:pPr>
            <a:r>
              <a:rPr lang="en-US" altLang="zh-CN" sz="1900">
                <a:latin typeface="Times New Roman" panose="02020603050405020304" pitchFamily="18" charset="0"/>
              </a:rPr>
              <a:t>∧</a:t>
            </a:r>
          </a:p>
        </p:txBody>
      </p:sp>
      <p:sp>
        <p:nvSpPr>
          <p:cNvPr id="11" name="Text Box 27"/>
          <p:cNvSpPr txBox="1">
            <a:spLocks noChangeArrowheads="1"/>
          </p:cNvSpPr>
          <p:nvPr/>
        </p:nvSpPr>
        <p:spPr bwMode="auto">
          <a:xfrm>
            <a:off x="6864122" y="1820882"/>
            <a:ext cx="629749" cy="400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1323" tIns="35662" rIns="71323" bIns="35662">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SzTx/>
              <a:buFont typeface="Wingdings" panose="05000000000000000000" pitchFamily="2" charset="2"/>
              <a:buNone/>
            </a:pPr>
            <a:r>
              <a:rPr lang="en-US" altLang="zh-CN" baseline="-25000">
                <a:latin typeface="Times New Roman" panose="02020603050405020304" pitchFamily="18" charset="0"/>
              </a:rPr>
              <a:t>item</a:t>
            </a:r>
          </a:p>
        </p:txBody>
      </p:sp>
      <p:sp>
        <p:nvSpPr>
          <p:cNvPr id="15" name="Line 20"/>
          <p:cNvSpPr>
            <a:spLocks noChangeShapeType="1"/>
          </p:cNvSpPr>
          <p:nvPr/>
        </p:nvSpPr>
        <p:spPr bwMode="auto">
          <a:xfrm flipV="1">
            <a:off x="6462423" y="2062907"/>
            <a:ext cx="423885" cy="1705"/>
          </a:xfrm>
          <a:prstGeom prst="line">
            <a:avLst/>
          </a:prstGeom>
          <a:noFill/>
          <a:ln w="31750">
            <a:solidFill>
              <a:srgbClr val="FF0000"/>
            </a:solidFill>
            <a:round/>
            <a:headEnd/>
            <a:tailEnd type="triangle" w="lg" len="lg"/>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16" name="Text Box 25"/>
          <p:cNvSpPr txBox="1">
            <a:spLocks noChangeArrowheads="1"/>
          </p:cNvSpPr>
          <p:nvPr/>
        </p:nvSpPr>
        <p:spPr bwMode="auto">
          <a:xfrm>
            <a:off x="6762860" y="1016115"/>
            <a:ext cx="1059354" cy="364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1323" tIns="35662" rIns="71323" bIns="35662">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SzTx/>
              <a:buFont typeface="Wingdings" panose="05000000000000000000" pitchFamily="2" charset="2"/>
              <a:buNone/>
            </a:pPr>
            <a:r>
              <a:rPr lang="en-US" altLang="zh-CN" sz="1900" b="1">
                <a:solidFill>
                  <a:srgbClr val="FF3300"/>
                </a:solidFill>
                <a:latin typeface="Times New Roman" panose="02020603050405020304" pitchFamily="18" charset="0"/>
                <a:ea typeface="楷体_GB2312" pitchFamily="49" charset="-122"/>
              </a:rPr>
              <a:t> </a:t>
            </a:r>
            <a:r>
              <a:rPr lang="en-US" altLang="zh-CN" sz="1600">
                <a:ea typeface="楷体_GB2312" pitchFamily="49" charset="-122"/>
                <a:cs typeface="Arial" panose="020B0604020202020204" pitchFamily="34" charset="0"/>
              </a:rPr>
              <a:t>new_rear</a:t>
            </a:r>
          </a:p>
        </p:txBody>
      </p:sp>
      <p:sp>
        <p:nvSpPr>
          <p:cNvPr id="17" name="Line 20"/>
          <p:cNvSpPr>
            <a:spLocks noChangeShapeType="1"/>
          </p:cNvSpPr>
          <p:nvPr/>
        </p:nvSpPr>
        <p:spPr bwMode="auto">
          <a:xfrm>
            <a:off x="7366566" y="1388289"/>
            <a:ext cx="0" cy="377031"/>
          </a:xfrm>
          <a:prstGeom prst="line">
            <a:avLst/>
          </a:prstGeom>
          <a:noFill/>
          <a:ln w="31750">
            <a:solidFill>
              <a:schemeClr val="tx1"/>
            </a:solidFill>
            <a:round/>
            <a:headEnd/>
            <a:tailEnd type="triangle" w="lg" len="lg"/>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18" name="矩形 17"/>
          <p:cNvSpPr/>
          <p:nvPr/>
        </p:nvSpPr>
        <p:spPr>
          <a:xfrm>
            <a:off x="1065287" y="951549"/>
            <a:ext cx="558768" cy="318242"/>
          </a:xfrm>
          <a:prstGeom prst="rect">
            <a:avLst/>
          </a:prstGeom>
        </p:spPr>
        <p:txBody>
          <a:bodyPr wrap="none" lIns="71323" tIns="35662" rIns="71323" bIns="35662">
            <a:spAutoFit/>
          </a:bodyPr>
          <a:lstStyle/>
          <a:p>
            <a:pPr>
              <a:spcBef>
                <a:spcPct val="50000"/>
              </a:spcBef>
            </a:pPr>
            <a:r>
              <a:rPr lang="en-US" altLang="zh-CN" sz="1600" dirty="0">
                <a:solidFill>
                  <a:srgbClr val="800000"/>
                </a:solidFill>
                <a:ea typeface="楷体_GB2312" pitchFamily="49" charset="-122"/>
              </a:rPr>
              <a:t>front</a:t>
            </a:r>
            <a:endParaRPr lang="zh-CN" altLang="en-US" sz="1600" dirty="0">
              <a:solidFill>
                <a:srgbClr val="800000"/>
              </a:solidFill>
              <a:ea typeface="楷体_GB2312" pitchFamily="49" charset="-122"/>
            </a:endParaRPr>
          </a:p>
        </p:txBody>
      </p:sp>
      <p:sp>
        <p:nvSpPr>
          <p:cNvPr id="19" name="Line 5"/>
          <p:cNvSpPr>
            <a:spLocks noChangeShapeType="1"/>
          </p:cNvSpPr>
          <p:nvPr/>
        </p:nvSpPr>
        <p:spPr bwMode="auto">
          <a:xfrm>
            <a:off x="2277032" y="1800098"/>
            <a:ext cx="0" cy="4392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20" name="Line 6"/>
          <p:cNvSpPr>
            <a:spLocks noChangeShapeType="1"/>
          </p:cNvSpPr>
          <p:nvPr/>
        </p:nvSpPr>
        <p:spPr bwMode="auto">
          <a:xfrm>
            <a:off x="2277032" y="1800098"/>
            <a:ext cx="8286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21" name="Line 7"/>
          <p:cNvSpPr>
            <a:spLocks noChangeShapeType="1"/>
          </p:cNvSpPr>
          <p:nvPr/>
        </p:nvSpPr>
        <p:spPr bwMode="auto">
          <a:xfrm>
            <a:off x="2812813" y="1800098"/>
            <a:ext cx="0" cy="4392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22" name="Line 8"/>
          <p:cNvSpPr>
            <a:spLocks noChangeShapeType="1"/>
          </p:cNvSpPr>
          <p:nvPr/>
        </p:nvSpPr>
        <p:spPr bwMode="auto">
          <a:xfrm>
            <a:off x="3105707" y="1800098"/>
            <a:ext cx="0" cy="4392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23" name="Line 9"/>
          <p:cNvSpPr>
            <a:spLocks noChangeShapeType="1"/>
          </p:cNvSpPr>
          <p:nvPr/>
        </p:nvSpPr>
        <p:spPr bwMode="auto">
          <a:xfrm>
            <a:off x="2277032" y="2239306"/>
            <a:ext cx="8286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24" name="Line 10"/>
          <p:cNvSpPr>
            <a:spLocks noChangeShapeType="1"/>
          </p:cNvSpPr>
          <p:nvPr/>
        </p:nvSpPr>
        <p:spPr bwMode="auto">
          <a:xfrm>
            <a:off x="5789376" y="1800098"/>
            <a:ext cx="0" cy="4392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25" name="Line 11"/>
          <p:cNvSpPr>
            <a:spLocks noChangeShapeType="1"/>
          </p:cNvSpPr>
          <p:nvPr/>
        </p:nvSpPr>
        <p:spPr bwMode="auto">
          <a:xfrm>
            <a:off x="5789376" y="1800098"/>
            <a:ext cx="82986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26" name="Line 12"/>
          <p:cNvSpPr>
            <a:spLocks noChangeShapeType="1"/>
          </p:cNvSpPr>
          <p:nvPr/>
        </p:nvSpPr>
        <p:spPr bwMode="auto">
          <a:xfrm>
            <a:off x="6326347" y="1800098"/>
            <a:ext cx="0" cy="4392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27" name="Line 13"/>
          <p:cNvSpPr>
            <a:spLocks noChangeShapeType="1"/>
          </p:cNvSpPr>
          <p:nvPr/>
        </p:nvSpPr>
        <p:spPr bwMode="auto">
          <a:xfrm>
            <a:off x="6619241" y="1800098"/>
            <a:ext cx="0" cy="4392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28" name="Line 14"/>
          <p:cNvSpPr>
            <a:spLocks noChangeShapeType="1"/>
          </p:cNvSpPr>
          <p:nvPr/>
        </p:nvSpPr>
        <p:spPr bwMode="auto">
          <a:xfrm>
            <a:off x="5789376" y="2239306"/>
            <a:ext cx="82986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29" name="Line 15"/>
          <p:cNvSpPr>
            <a:spLocks noChangeShapeType="1"/>
          </p:cNvSpPr>
          <p:nvPr/>
        </p:nvSpPr>
        <p:spPr bwMode="auto">
          <a:xfrm>
            <a:off x="3496232" y="1800098"/>
            <a:ext cx="0" cy="4392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30" name="Line 16"/>
          <p:cNvSpPr>
            <a:spLocks noChangeShapeType="1"/>
          </p:cNvSpPr>
          <p:nvPr/>
        </p:nvSpPr>
        <p:spPr bwMode="auto">
          <a:xfrm>
            <a:off x="3496233" y="1800098"/>
            <a:ext cx="82986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31" name="Line 17"/>
          <p:cNvSpPr>
            <a:spLocks noChangeShapeType="1"/>
          </p:cNvSpPr>
          <p:nvPr/>
        </p:nvSpPr>
        <p:spPr bwMode="auto">
          <a:xfrm>
            <a:off x="4033204" y="1800098"/>
            <a:ext cx="0" cy="4392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32" name="Line 18"/>
          <p:cNvSpPr>
            <a:spLocks noChangeShapeType="1"/>
          </p:cNvSpPr>
          <p:nvPr/>
        </p:nvSpPr>
        <p:spPr bwMode="auto">
          <a:xfrm>
            <a:off x="4326097" y="1800098"/>
            <a:ext cx="0" cy="4392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33" name="Line 19"/>
          <p:cNvSpPr>
            <a:spLocks noChangeShapeType="1"/>
          </p:cNvSpPr>
          <p:nvPr/>
        </p:nvSpPr>
        <p:spPr bwMode="auto">
          <a:xfrm>
            <a:off x="3496233" y="2239306"/>
            <a:ext cx="82986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34" name="Line 20"/>
          <p:cNvSpPr>
            <a:spLocks noChangeShapeType="1"/>
          </p:cNvSpPr>
          <p:nvPr/>
        </p:nvSpPr>
        <p:spPr bwMode="auto">
          <a:xfrm>
            <a:off x="1691244" y="1995889"/>
            <a:ext cx="585788" cy="0"/>
          </a:xfrm>
          <a:prstGeom prst="line">
            <a:avLst/>
          </a:prstGeom>
          <a:noFill/>
          <a:ln w="31750">
            <a:solidFill>
              <a:schemeClr val="tx1"/>
            </a:solidFill>
            <a:round/>
            <a:headEnd/>
            <a:tailEnd type="triangle" w="lg" len="lg"/>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35" name="Line 21"/>
          <p:cNvSpPr>
            <a:spLocks noChangeShapeType="1"/>
          </p:cNvSpPr>
          <p:nvPr/>
        </p:nvSpPr>
        <p:spPr bwMode="auto">
          <a:xfrm>
            <a:off x="2893776" y="2017056"/>
            <a:ext cx="594122" cy="0"/>
          </a:xfrm>
          <a:prstGeom prst="line">
            <a:avLst/>
          </a:prstGeom>
          <a:noFill/>
          <a:ln w="31750">
            <a:solidFill>
              <a:schemeClr val="tx1"/>
            </a:solidFill>
            <a:round/>
            <a:headEnd/>
            <a:tailEnd type="triangle" w="lg" len="lg"/>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36" name="Line 22"/>
          <p:cNvSpPr>
            <a:spLocks noChangeShapeType="1"/>
          </p:cNvSpPr>
          <p:nvPr/>
        </p:nvSpPr>
        <p:spPr bwMode="auto">
          <a:xfrm flipV="1">
            <a:off x="4189176" y="1995889"/>
            <a:ext cx="527447" cy="21167"/>
          </a:xfrm>
          <a:prstGeom prst="line">
            <a:avLst/>
          </a:prstGeom>
          <a:noFill/>
          <a:ln w="31750">
            <a:solidFill>
              <a:schemeClr val="tx1"/>
            </a:solidFill>
            <a:round/>
            <a:headEnd/>
            <a:tailEnd type="triangle" w="lg" len="lg"/>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37" name="Line 23"/>
          <p:cNvSpPr>
            <a:spLocks noChangeShapeType="1"/>
          </p:cNvSpPr>
          <p:nvPr/>
        </p:nvSpPr>
        <p:spPr bwMode="auto">
          <a:xfrm>
            <a:off x="5398851" y="1995889"/>
            <a:ext cx="390525" cy="0"/>
          </a:xfrm>
          <a:prstGeom prst="line">
            <a:avLst/>
          </a:prstGeom>
          <a:noFill/>
          <a:ln w="31750">
            <a:solidFill>
              <a:schemeClr val="tx1"/>
            </a:solidFill>
            <a:round/>
            <a:headEnd/>
            <a:tailEnd type="triangle" w="lg" len="lg"/>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38" name="Line 24"/>
          <p:cNvSpPr>
            <a:spLocks noChangeShapeType="1"/>
          </p:cNvSpPr>
          <p:nvPr/>
        </p:nvSpPr>
        <p:spPr bwMode="auto">
          <a:xfrm>
            <a:off x="4814254" y="1995889"/>
            <a:ext cx="486966" cy="0"/>
          </a:xfrm>
          <a:prstGeom prst="line">
            <a:avLst/>
          </a:prstGeom>
          <a:noFill/>
          <a:ln w="19050">
            <a:solidFill>
              <a:srgbClr val="000000"/>
            </a:solidFill>
            <a:prstDash val="sysDot"/>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40" name="Text Box 27"/>
          <p:cNvSpPr txBox="1">
            <a:spLocks noChangeArrowheads="1"/>
          </p:cNvSpPr>
          <p:nvPr/>
        </p:nvSpPr>
        <p:spPr bwMode="auto">
          <a:xfrm>
            <a:off x="5778756" y="1705372"/>
            <a:ext cx="690664" cy="56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1323" tIns="35662" rIns="71323" bIns="35662">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eaLnBrk="0" hangingPunct="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 typeface="Wingdings" pitchFamily="2" charset="2"/>
              <a:buNone/>
            </a:pPr>
            <a:r>
              <a:rPr lang="en-US" altLang="zh-CN" dirty="0" smtClean="0">
                <a:latin typeface="Times New Roman" pitchFamily="18" charset="0"/>
              </a:rPr>
              <a:t>a</a:t>
            </a:r>
            <a:r>
              <a:rPr lang="en-US" altLang="zh-CN" baseline="-25000" dirty="0" smtClean="0">
                <a:latin typeface="Times New Roman" pitchFamily="18" charset="0"/>
              </a:rPr>
              <a:t>n-1</a:t>
            </a:r>
            <a:endParaRPr lang="en-US" altLang="zh-CN" dirty="0">
              <a:latin typeface="Times New Roman" pitchFamily="18" charset="0"/>
            </a:endParaRPr>
          </a:p>
        </p:txBody>
      </p:sp>
      <p:sp>
        <p:nvSpPr>
          <p:cNvPr id="41" name="Text Box 28"/>
          <p:cNvSpPr txBox="1">
            <a:spLocks noChangeArrowheads="1"/>
          </p:cNvSpPr>
          <p:nvPr/>
        </p:nvSpPr>
        <p:spPr bwMode="auto">
          <a:xfrm flipH="1">
            <a:off x="2267744" y="1705372"/>
            <a:ext cx="1078866" cy="56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1323" tIns="35662" rIns="71323" bIns="35662">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eaLnBrk="0" hangingPunct="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 typeface="Wingdings" pitchFamily="2" charset="2"/>
              <a:buNone/>
            </a:pPr>
            <a:r>
              <a:rPr lang="en-US" altLang="zh-CN" dirty="0" smtClean="0">
                <a:latin typeface="Times New Roman" pitchFamily="18" charset="0"/>
              </a:rPr>
              <a:t>a</a:t>
            </a:r>
            <a:r>
              <a:rPr lang="en-US" altLang="zh-CN" baseline="-25000" dirty="0" smtClean="0">
                <a:latin typeface="Times New Roman" pitchFamily="18" charset="0"/>
              </a:rPr>
              <a:t>0</a:t>
            </a:r>
            <a:endParaRPr lang="en-US" altLang="zh-CN" dirty="0">
              <a:latin typeface="Times New Roman" pitchFamily="18" charset="0"/>
            </a:endParaRPr>
          </a:p>
        </p:txBody>
      </p:sp>
      <p:sp>
        <p:nvSpPr>
          <p:cNvPr id="42" name="Text Box 31"/>
          <p:cNvSpPr txBox="1">
            <a:spLocks noChangeArrowheads="1"/>
          </p:cNvSpPr>
          <p:nvPr/>
        </p:nvSpPr>
        <p:spPr bwMode="auto">
          <a:xfrm>
            <a:off x="3535522" y="1705372"/>
            <a:ext cx="463037" cy="56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1323" tIns="35662" rIns="71323" bIns="35662">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eaLnBrk="0" hangingPunct="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 typeface="Wingdings" pitchFamily="2" charset="2"/>
              <a:buNone/>
            </a:pPr>
            <a:r>
              <a:rPr lang="en-US" altLang="zh-CN" dirty="0" smtClean="0">
                <a:latin typeface="Times New Roman" pitchFamily="18" charset="0"/>
              </a:rPr>
              <a:t>a</a:t>
            </a:r>
            <a:r>
              <a:rPr lang="en-US" altLang="zh-CN" baseline="-25000" dirty="0" smtClean="0">
                <a:latin typeface="Times New Roman" pitchFamily="18" charset="0"/>
              </a:rPr>
              <a:t>1</a:t>
            </a:r>
            <a:endParaRPr lang="en-US" altLang="zh-CN" dirty="0">
              <a:latin typeface="Times New Roman" pitchFamily="18" charset="0"/>
            </a:endParaRPr>
          </a:p>
        </p:txBody>
      </p:sp>
      <p:sp>
        <p:nvSpPr>
          <p:cNvPr id="43" name="矩形 42"/>
          <p:cNvSpPr/>
          <p:nvPr/>
        </p:nvSpPr>
        <p:spPr>
          <a:xfrm>
            <a:off x="6242003" y="1070073"/>
            <a:ext cx="485992" cy="318242"/>
          </a:xfrm>
          <a:prstGeom prst="rect">
            <a:avLst/>
          </a:prstGeom>
        </p:spPr>
        <p:txBody>
          <a:bodyPr wrap="none" lIns="71323" tIns="35662" rIns="71323" bIns="35662">
            <a:spAutoFit/>
          </a:bodyPr>
          <a:lstStyle/>
          <a:p>
            <a:pPr>
              <a:spcBef>
                <a:spcPct val="50000"/>
              </a:spcBef>
            </a:pPr>
            <a:r>
              <a:rPr lang="en-US" altLang="zh-CN" sz="1600" dirty="0">
                <a:solidFill>
                  <a:srgbClr val="800000"/>
                </a:solidFill>
                <a:ea typeface="楷体_GB2312" pitchFamily="49" charset="-122"/>
              </a:rPr>
              <a:t>rear</a:t>
            </a:r>
            <a:endParaRPr lang="zh-CN" altLang="en-US" sz="1600" dirty="0">
              <a:solidFill>
                <a:srgbClr val="800000"/>
              </a:solidFill>
              <a:ea typeface="楷体_GB2312" pitchFamily="49" charset="-122"/>
            </a:endParaRPr>
          </a:p>
        </p:txBody>
      </p:sp>
      <p:cxnSp>
        <p:nvCxnSpPr>
          <p:cNvPr id="44" name="直接箭头连接符 43"/>
          <p:cNvCxnSpPr/>
          <p:nvPr/>
        </p:nvCxnSpPr>
        <p:spPr>
          <a:xfrm>
            <a:off x="6204308" y="1280479"/>
            <a:ext cx="0" cy="51961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5" name="Line 5"/>
          <p:cNvSpPr>
            <a:spLocks noChangeShapeType="1"/>
          </p:cNvSpPr>
          <p:nvPr/>
        </p:nvSpPr>
        <p:spPr bwMode="auto">
          <a:xfrm>
            <a:off x="1072581" y="1800098"/>
            <a:ext cx="0" cy="4392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46" name="Line 6"/>
          <p:cNvSpPr>
            <a:spLocks noChangeShapeType="1"/>
          </p:cNvSpPr>
          <p:nvPr/>
        </p:nvSpPr>
        <p:spPr bwMode="auto">
          <a:xfrm>
            <a:off x="1072581" y="1800098"/>
            <a:ext cx="8286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47" name="Line 7"/>
          <p:cNvSpPr>
            <a:spLocks noChangeShapeType="1"/>
          </p:cNvSpPr>
          <p:nvPr/>
        </p:nvSpPr>
        <p:spPr bwMode="auto">
          <a:xfrm>
            <a:off x="1608362" y="1800098"/>
            <a:ext cx="0" cy="4392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48" name="Line 8"/>
          <p:cNvSpPr>
            <a:spLocks noChangeShapeType="1"/>
          </p:cNvSpPr>
          <p:nvPr/>
        </p:nvSpPr>
        <p:spPr bwMode="auto">
          <a:xfrm>
            <a:off x="1901256" y="1800098"/>
            <a:ext cx="0" cy="4392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49" name="Line 9"/>
          <p:cNvSpPr>
            <a:spLocks noChangeShapeType="1"/>
          </p:cNvSpPr>
          <p:nvPr/>
        </p:nvSpPr>
        <p:spPr bwMode="auto">
          <a:xfrm>
            <a:off x="1072581" y="2239306"/>
            <a:ext cx="8286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50" name="Rectangle 9"/>
          <p:cNvSpPr>
            <a:spLocks noChangeArrowheads="1"/>
          </p:cNvSpPr>
          <p:nvPr/>
        </p:nvSpPr>
        <p:spPr bwMode="auto">
          <a:xfrm>
            <a:off x="1044230" y="1804066"/>
            <a:ext cx="564132" cy="435240"/>
          </a:xfrm>
          <a:prstGeom prst="rect">
            <a:avLst/>
          </a:prstGeom>
          <a:pattFill prst="wdUpDiag">
            <a:fgClr>
              <a:srgbClr val="D07E06"/>
            </a:fgClr>
            <a:bgClr>
              <a:srgbClr val="FFFFCC"/>
            </a:bgClr>
          </a:pattFill>
          <a:ln w="9525">
            <a:solidFill>
              <a:schemeClr val="tx1"/>
            </a:solidFill>
            <a:miter lim="800000"/>
            <a:headEnd/>
            <a:tailEnd/>
          </a:ln>
        </p:spPr>
        <p:txBody>
          <a:bodyPr wrap="none" lIns="71323" tIns="35662" rIns="71323" bIns="35662" anchor="ctr"/>
          <a:lstStyle/>
          <a:p>
            <a:pPr eaLnBrk="1" hangingPunct="1"/>
            <a:endParaRPr lang="zh-CN" altLang="en-US" sz="1400" b="1">
              <a:latin typeface="Arial" pitchFamily="34" charset="0"/>
            </a:endParaRPr>
          </a:p>
        </p:txBody>
      </p:sp>
      <p:cxnSp>
        <p:nvCxnSpPr>
          <p:cNvPr id="51" name="直接箭头连接符 50"/>
          <p:cNvCxnSpPr/>
          <p:nvPr/>
        </p:nvCxnSpPr>
        <p:spPr>
          <a:xfrm>
            <a:off x="1326296" y="1280479"/>
            <a:ext cx="0" cy="51961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p:nvPr/>
        </p:nvCxnSpPr>
        <p:spPr>
          <a:xfrm flipV="1">
            <a:off x="7261915" y="2274643"/>
            <a:ext cx="0" cy="5267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1" name="TextBox 86"/>
          <p:cNvSpPr txBox="1"/>
          <p:nvPr/>
        </p:nvSpPr>
        <p:spPr>
          <a:xfrm>
            <a:off x="6242002" y="1032402"/>
            <a:ext cx="464640" cy="456741"/>
          </a:xfrm>
          <a:prstGeom prst="rect">
            <a:avLst/>
          </a:prstGeom>
          <a:noFill/>
        </p:spPr>
        <p:txBody>
          <a:bodyPr wrap="none" lIns="71323" tIns="35662" rIns="71323" bIns="35662" rtlCol="0">
            <a:spAutoFit/>
          </a:bodyPr>
          <a:lstStyle/>
          <a:p>
            <a:r>
              <a:rPr lang="en-US" altLang="zh-CN" sz="2500"/>
              <a:t>×</a:t>
            </a:r>
            <a:endParaRPr lang="zh-CN" altLang="en-US" sz="2500"/>
          </a:p>
        </p:txBody>
      </p:sp>
      <p:sp>
        <p:nvSpPr>
          <p:cNvPr id="109" name="Text Box 25"/>
          <p:cNvSpPr txBox="1">
            <a:spLocks noChangeArrowheads="1"/>
          </p:cNvSpPr>
          <p:nvPr/>
        </p:nvSpPr>
        <p:spPr bwMode="auto">
          <a:xfrm>
            <a:off x="7324298" y="2416154"/>
            <a:ext cx="667389" cy="31824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71323" tIns="35662" rIns="71323" bIns="35662">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SzTx/>
              <a:buFont typeface="Wingdings" panose="05000000000000000000" pitchFamily="2" charset="2"/>
              <a:buNone/>
            </a:pPr>
            <a:r>
              <a:rPr lang="en-US" altLang="zh-CN" sz="1600" smtClean="0">
                <a:solidFill>
                  <a:srgbClr val="FF0000"/>
                </a:solidFill>
                <a:ea typeface="楷体_GB2312" pitchFamily="49" charset="-122"/>
                <a:cs typeface="Arial" panose="020B0604020202020204" pitchFamily="34" charset="0"/>
              </a:rPr>
              <a:t>rear</a:t>
            </a:r>
            <a:endParaRPr lang="en-US" altLang="zh-CN" sz="1600">
              <a:solidFill>
                <a:srgbClr val="FF0000"/>
              </a:solidFill>
              <a:ea typeface="楷体_GB2312" pitchFamily="49" charset="-122"/>
              <a:cs typeface="Arial" panose="020B0604020202020204" pitchFamily="34" charset="0"/>
            </a:endParaRPr>
          </a:p>
        </p:txBody>
      </p:sp>
      <p:sp>
        <p:nvSpPr>
          <p:cNvPr id="114" name="Text Box 26"/>
          <p:cNvSpPr txBox="1">
            <a:spLocks noChangeArrowheads="1"/>
          </p:cNvSpPr>
          <p:nvPr/>
        </p:nvSpPr>
        <p:spPr bwMode="auto">
          <a:xfrm>
            <a:off x="6282812" y="1874898"/>
            <a:ext cx="311944" cy="364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ClrTx/>
              <a:buSzTx/>
              <a:buFont typeface="Wingdings" panose="05000000000000000000" pitchFamily="2" charset="2"/>
              <a:buNone/>
            </a:pPr>
            <a:r>
              <a:rPr lang="en-US" altLang="zh-CN" sz="1900">
                <a:latin typeface="Times New Roman" panose="02020603050405020304" pitchFamily="18" charset="0"/>
              </a:rPr>
              <a:t>∧</a:t>
            </a:r>
          </a:p>
        </p:txBody>
      </p:sp>
      <p:sp>
        <p:nvSpPr>
          <p:cNvPr id="53" name="标题 2"/>
          <p:cNvSpPr txBox="1">
            <a:spLocks/>
          </p:cNvSpPr>
          <p:nvPr/>
        </p:nvSpPr>
        <p:spPr>
          <a:xfrm>
            <a:off x="1107969" y="156946"/>
            <a:ext cx="7676104" cy="540314"/>
          </a:xfrm>
          <a:prstGeom prst="rect">
            <a:avLst/>
          </a:prstGeom>
        </p:spPr>
        <p:txBody>
          <a:bodyPr>
            <a:normAutofit fontScale="97500"/>
          </a:bodyPr>
          <a:lstStyle>
            <a:lvl1pPr algn="ctr" rtl="0" eaLnBrk="1" fontAlgn="base" hangingPunct="1">
              <a:spcBef>
                <a:spcPct val="0"/>
              </a:spcBef>
              <a:spcAft>
                <a:spcPct val="0"/>
              </a:spcAft>
              <a:defRPr sz="2800">
                <a:solidFill>
                  <a:schemeClr val="bg1"/>
                </a:solidFill>
                <a:latin typeface="+mj-lt"/>
                <a:ea typeface="+mj-ea"/>
                <a:cs typeface="+mj-cs"/>
              </a:defRPr>
            </a:lvl1pPr>
            <a:lvl2pPr algn="ctr" rtl="0" eaLnBrk="1" fontAlgn="base" hangingPunct="1">
              <a:spcBef>
                <a:spcPct val="0"/>
              </a:spcBef>
              <a:spcAft>
                <a:spcPct val="0"/>
              </a:spcAft>
              <a:defRPr sz="2800">
                <a:solidFill>
                  <a:schemeClr val="bg1"/>
                </a:solidFill>
                <a:latin typeface="Verdana" pitchFamily="34" charset="0"/>
              </a:defRPr>
            </a:lvl2pPr>
            <a:lvl3pPr algn="ctr" rtl="0" eaLnBrk="1" fontAlgn="base" hangingPunct="1">
              <a:spcBef>
                <a:spcPct val="0"/>
              </a:spcBef>
              <a:spcAft>
                <a:spcPct val="0"/>
              </a:spcAft>
              <a:defRPr sz="2800">
                <a:solidFill>
                  <a:schemeClr val="bg1"/>
                </a:solidFill>
                <a:latin typeface="Verdana" pitchFamily="34" charset="0"/>
              </a:defRPr>
            </a:lvl3pPr>
            <a:lvl4pPr algn="ctr" rtl="0" eaLnBrk="1" fontAlgn="base" hangingPunct="1">
              <a:spcBef>
                <a:spcPct val="0"/>
              </a:spcBef>
              <a:spcAft>
                <a:spcPct val="0"/>
              </a:spcAft>
              <a:defRPr sz="2800">
                <a:solidFill>
                  <a:schemeClr val="bg1"/>
                </a:solidFill>
                <a:latin typeface="Verdana" pitchFamily="34" charset="0"/>
              </a:defRPr>
            </a:lvl4pPr>
            <a:lvl5pPr algn="ctr" rtl="0" eaLnBrk="1" fontAlgn="base" hangingPunct="1">
              <a:spcBef>
                <a:spcPct val="0"/>
              </a:spcBef>
              <a:spcAft>
                <a:spcPct val="0"/>
              </a:spcAft>
              <a:defRPr sz="2800">
                <a:solidFill>
                  <a:schemeClr val="bg1"/>
                </a:solidFill>
                <a:latin typeface="Verdana" pitchFamily="34" charset="0"/>
              </a:defRPr>
            </a:lvl5pPr>
            <a:lvl6pPr marL="457200" algn="ctr" rtl="0" eaLnBrk="1" fontAlgn="base" hangingPunct="1">
              <a:spcBef>
                <a:spcPct val="0"/>
              </a:spcBef>
              <a:spcAft>
                <a:spcPct val="0"/>
              </a:spcAft>
              <a:defRPr sz="2800">
                <a:solidFill>
                  <a:schemeClr val="bg1"/>
                </a:solidFill>
                <a:latin typeface="Verdana" pitchFamily="34" charset="0"/>
              </a:defRPr>
            </a:lvl6pPr>
            <a:lvl7pPr marL="914400" algn="ctr" rtl="0" eaLnBrk="1" fontAlgn="base" hangingPunct="1">
              <a:spcBef>
                <a:spcPct val="0"/>
              </a:spcBef>
              <a:spcAft>
                <a:spcPct val="0"/>
              </a:spcAft>
              <a:defRPr sz="2800">
                <a:solidFill>
                  <a:schemeClr val="bg1"/>
                </a:solidFill>
                <a:latin typeface="Verdana" pitchFamily="34" charset="0"/>
              </a:defRPr>
            </a:lvl7pPr>
            <a:lvl8pPr marL="1371600" algn="ctr" rtl="0" eaLnBrk="1" fontAlgn="base" hangingPunct="1">
              <a:spcBef>
                <a:spcPct val="0"/>
              </a:spcBef>
              <a:spcAft>
                <a:spcPct val="0"/>
              </a:spcAft>
              <a:defRPr sz="2800">
                <a:solidFill>
                  <a:schemeClr val="bg1"/>
                </a:solidFill>
                <a:latin typeface="Verdana" pitchFamily="34" charset="0"/>
              </a:defRPr>
            </a:lvl8pPr>
            <a:lvl9pPr marL="1828800" algn="ctr" rtl="0" eaLnBrk="1" fontAlgn="base" hangingPunct="1">
              <a:spcBef>
                <a:spcPct val="0"/>
              </a:spcBef>
              <a:spcAft>
                <a:spcPct val="0"/>
              </a:spcAft>
              <a:defRPr sz="2800">
                <a:solidFill>
                  <a:schemeClr val="bg1"/>
                </a:solidFill>
                <a:latin typeface="Verdana" pitchFamily="34" charset="0"/>
              </a:defRPr>
            </a:lvl9pPr>
          </a:lstStyle>
          <a:p>
            <a:pPr defTabSz="914400"/>
            <a:r>
              <a:rPr lang="zh-CN" altLang="en-US" kern="0" smtClean="0"/>
              <a:t>链队列类</a:t>
            </a:r>
            <a:r>
              <a:rPr lang="zh-CN" altLang="en-US" kern="0" smtClean="0">
                <a:solidFill>
                  <a:srgbClr val="FF0000"/>
                </a:solidFill>
              </a:rPr>
              <a:t>入队算法</a:t>
            </a:r>
            <a:endParaRPr lang="zh-CN" altLang="en-US" kern="0" dirty="0">
              <a:solidFill>
                <a:srgbClr val="FF0000"/>
              </a:solidFill>
            </a:endParaRPr>
          </a:p>
        </p:txBody>
      </p:sp>
      <p:sp>
        <p:nvSpPr>
          <p:cNvPr id="2" name="Rectangle 1"/>
          <p:cNvSpPr>
            <a:spLocks noChangeArrowheads="1"/>
          </p:cNvSpPr>
          <p:nvPr/>
        </p:nvSpPr>
        <p:spPr bwMode="auto">
          <a:xfrm>
            <a:off x="1044230" y="2923254"/>
            <a:ext cx="3312368" cy="64633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b="1" i="0" u="none" strike="noStrike" cap="none" normalizeH="0" baseline="0" smtClean="0">
                <a:ln>
                  <a:noFill/>
                </a:ln>
                <a:solidFill>
                  <a:srgbClr val="000080"/>
                </a:solidFill>
                <a:effectLst/>
                <a:latin typeface="Consolas" panose="020B0609020204030204" pitchFamily="49" charset="0"/>
              </a:rPr>
              <a:t>def </a:t>
            </a:r>
            <a:r>
              <a:rPr kumimoji="0" lang="zh-CN" altLang="zh-CN" b="0" i="0" u="none" strike="noStrike" cap="none" normalizeH="0" baseline="0" smtClean="0">
                <a:ln>
                  <a:noFill/>
                </a:ln>
                <a:solidFill>
                  <a:srgbClr val="000000"/>
                </a:solidFill>
                <a:effectLst/>
                <a:latin typeface="Consolas" panose="020B0609020204030204" pitchFamily="49" charset="0"/>
              </a:rPr>
              <a:t>append(</a:t>
            </a:r>
            <a:r>
              <a:rPr kumimoji="0" lang="zh-CN" altLang="zh-CN" b="0" i="0" u="none" strike="noStrike" cap="none" normalizeH="0" baseline="0" smtClean="0">
                <a:ln>
                  <a:noFill/>
                </a:ln>
                <a:solidFill>
                  <a:srgbClr val="94558D"/>
                </a:solidFill>
                <a:effectLst/>
                <a:latin typeface="Consolas" panose="020B0609020204030204" pitchFamily="49" charset="0"/>
              </a:rPr>
              <a:t>self</a:t>
            </a:r>
            <a:r>
              <a:rPr kumimoji="0" lang="zh-CN" altLang="zh-CN" b="0" i="0" u="none" strike="noStrike" cap="none" normalizeH="0" baseline="0" smtClean="0">
                <a:ln>
                  <a:noFill/>
                </a:ln>
                <a:solidFill>
                  <a:srgbClr val="000000"/>
                </a:solidFill>
                <a:effectLst/>
                <a:latin typeface="Consolas" panose="020B0609020204030204" pitchFamily="49" charset="0"/>
              </a:rPr>
              <a:t>, item):</a:t>
            </a:r>
            <a:br>
              <a:rPr kumimoji="0" lang="zh-CN" altLang="zh-CN" b="0" i="0" u="none" strike="noStrike" cap="none" normalizeH="0" baseline="0" smtClean="0">
                <a:ln>
                  <a:noFill/>
                </a:ln>
                <a:solidFill>
                  <a:srgbClr val="000000"/>
                </a:solidFill>
                <a:effectLst/>
                <a:latin typeface="Consolas" panose="020B0609020204030204" pitchFamily="49" charset="0"/>
              </a:rPr>
            </a:br>
            <a:r>
              <a:rPr kumimoji="0" lang="zh-CN" altLang="zh-CN" b="0" i="0" u="none" strike="noStrike" cap="none" normalizeH="0" baseline="0" smtClean="0">
                <a:ln>
                  <a:noFill/>
                </a:ln>
                <a:solidFill>
                  <a:srgbClr val="000000"/>
                </a:solidFill>
                <a:effectLst/>
                <a:latin typeface="Consolas" panose="020B0609020204030204" pitchFamily="49" charset="0"/>
              </a:rPr>
              <a:t>    </a:t>
            </a:r>
            <a:endParaRPr kumimoji="0" lang="zh-CN" altLang="zh-CN" sz="2800" b="0" i="0" u="none" strike="noStrike" cap="none" normalizeH="0" baseline="0" smtClean="0">
              <a:ln>
                <a:noFill/>
              </a:ln>
              <a:solidFill>
                <a:schemeClr val="tx1"/>
              </a:solidFill>
              <a:effectLst/>
              <a:latin typeface="Arial" panose="020B0604020202020204" pitchFamily="34" charset="0"/>
            </a:endParaRPr>
          </a:p>
        </p:txBody>
      </p:sp>
      <p:sp>
        <p:nvSpPr>
          <p:cNvPr id="3" name="矩形 2"/>
          <p:cNvSpPr/>
          <p:nvPr/>
        </p:nvSpPr>
        <p:spPr>
          <a:xfrm>
            <a:off x="1233818" y="3336852"/>
            <a:ext cx="4572000" cy="369332"/>
          </a:xfrm>
          <a:prstGeom prst="rect">
            <a:avLst/>
          </a:prstGeom>
        </p:spPr>
        <p:txBody>
          <a:bodyPr>
            <a:spAutoFit/>
          </a:bodyPr>
          <a:lstStyle/>
          <a:p>
            <a:pPr lvl="0" defTabSz="914400" eaLnBrk="0" fontAlgn="base" hangingPunct="0">
              <a:spcBef>
                <a:spcPct val="0"/>
              </a:spcBef>
              <a:spcAft>
                <a:spcPct val="0"/>
              </a:spcAft>
            </a:pPr>
            <a:r>
              <a:rPr lang="en-US" altLang="zh-CN">
                <a:solidFill>
                  <a:srgbClr val="000000"/>
                </a:solidFill>
                <a:latin typeface="Consolas" panose="020B0609020204030204" pitchFamily="49" charset="0"/>
              </a:rPr>
              <a:t> </a:t>
            </a:r>
            <a:r>
              <a:rPr lang="en-US" altLang="zh-CN" smtClean="0">
                <a:solidFill>
                  <a:srgbClr val="000000"/>
                </a:solidFill>
                <a:latin typeface="Consolas" panose="020B0609020204030204" pitchFamily="49" charset="0"/>
              </a:rPr>
              <a:t>   </a:t>
            </a:r>
            <a:r>
              <a:rPr lang="zh-CN" altLang="zh-CN" smtClean="0">
                <a:solidFill>
                  <a:srgbClr val="000000"/>
                </a:solidFill>
                <a:latin typeface="Consolas" panose="020B0609020204030204" pitchFamily="49" charset="0"/>
              </a:rPr>
              <a:t>new</a:t>
            </a:r>
            <a:r>
              <a:rPr lang="zh-CN" altLang="zh-CN">
                <a:solidFill>
                  <a:srgbClr val="000000"/>
                </a:solidFill>
                <a:latin typeface="Consolas" panose="020B0609020204030204" pitchFamily="49" charset="0"/>
              </a:rPr>
              <a:t>_rear = QueueNode(item</a:t>
            </a:r>
            <a:r>
              <a:rPr lang="zh-CN" altLang="zh-CN" smtClean="0">
                <a:solidFill>
                  <a:srgbClr val="000000"/>
                </a:solidFill>
                <a:latin typeface="Consolas" panose="020B0609020204030204" pitchFamily="49" charset="0"/>
              </a:rPr>
              <a:t>)    </a:t>
            </a:r>
            <a:endParaRPr lang="zh-CN" altLang="zh-CN" sz="2400">
              <a:latin typeface="Arial" panose="020B0604020202020204" pitchFamily="34" charset="0"/>
            </a:endParaRPr>
          </a:p>
        </p:txBody>
      </p:sp>
      <p:sp>
        <p:nvSpPr>
          <p:cNvPr id="4" name="矩形 3"/>
          <p:cNvSpPr/>
          <p:nvPr/>
        </p:nvSpPr>
        <p:spPr>
          <a:xfrm>
            <a:off x="1705434" y="3930364"/>
            <a:ext cx="4572000" cy="369332"/>
          </a:xfrm>
          <a:prstGeom prst="rect">
            <a:avLst/>
          </a:prstGeom>
        </p:spPr>
        <p:txBody>
          <a:bodyPr>
            <a:spAutoFit/>
          </a:bodyPr>
          <a:lstStyle/>
          <a:p>
            <a:pPr lvl="0" defTabSz="914400" eaLnBrk="0" fontAlgn="base" hangingPunct="0">
              <a:spcBef>
                <a:spcPct val="0"/>
              </a:spcBef>
              <a:spcAft>
                <a:spcPct val="0"/>
              </a:spcAft>
            </a:pPr>
            <a:r>
              <a:rPr lang="zh-CN" altLang="zh-CN">
                <a:solidFill>
                  <a:srgbClr val="94558D"/>
                </a:solidFill>
                <a:latin typeface="Consolas" panose="020B0609020204030204" pitchFamily="49" charset="0"/>
              </a:rPr>
              <a:t>self</a:t>
            </a:r>
            <a:r>
              <a:rPr lang="zh-CN" altLang="zh-CN">
                <a:solidFill>
                  <a:srgbClr val="000000"/>
                </a:solidFill>
                <a:latin typeface="Consolas" panose="020B0609020204030204" pitchFamily="49" charset="0"/>
              </a:rPr>
              <a:t>._rear.next = new_</a:t>
            </a:r>
            <a:r>
              <a:rPr lang="zh-CN" altLang="zh-CN" smtClean="0">
                <a:solidFill>
                  <a:srgbClr val="000000"/>
                </a:solidFill>
                <a:latin typeface="Consolas" panose="020B0609020204030204" pitchFamily="49" charset="0"/>
              </a:rPr>
              <a:t>rear    </a:t>
            </a:r>
            <a:endParaRPr lang="zh-CN" altLang="zh-CN" sz="2400">
              <a:latin typeface="Arial" panose="020B0604020202020204" pitchFamily="34" charset="0"/>
            </a:endParaRPr>
          </a:p>
        </p:txBody>
      </p:sp>
      <p:sp>
        <p:nvSpPr>
          <p:cNvPr id="12" name="矩形 11"/>
          <p:cNvSpPr/>
          <p:nvPr/>
        </p:nvSpPr>
        <p:spPr>
          <a:xfrm>
            <a:off x="1735756" y="4450816"/>
            <a:ext cx="2844048" cy="369332"/>
          </a:xfrm>
          <a:prstGeom prst="rect">
            <a:avLst/>
          </a:prstGeom>
        </p:spPr>
        <p:txBody>
          <a:bodyPr wrap="none">
            <a:spAutoFit/>
          </a:bodyPr>
          <a:lstStyle/>
          <a:p>
            <a:pPr lvl="0" defTabSz="914400" eaLnBrk="0" fontAlgn="base" hangingPunct="0">
              <a:spcBef>
                <a:spcPct val="0"/>
              </a:spcBef>
              <a:spcAft>
                <a:spcPct val="0"/>
              </a:spcAft>
            </a:pPr>
            <a:r>
              <a:rPr lang="zh-CN" altLang="zh-CN">
                <a:solidFill>
                  <a:srgbClr val="94558D"/>
                </a:solidFill>
                <a:latin typeface="Consolas" panose="020B0609020204030204" pitchFamily="49" charset="0"/>
              </a:rPr>
              <a:t>self</a:t>
            </a:r>
            <a:r>
              <a:rPr lang="zh-CN" altLang="zh-CN">
                <a:solidFill>
                  <a:srgbClr val="000000"/>
                </a:solidFill>
                <a:latin typeface="Consolas" panose="020B0609020204030204" pitchFamily="49" charset="0"/>
              </a:rPr>
              <a:t>._rear = new_rear</a:t>
            </a:r>
            <a:endParaRPr lang="zh-CN" altLang="zh-CN" sz="2400">
              <a:latin typeface="Arial" panose="020B0604020202020204" pitchFamily="34" charset="0"/>
            </a:endParaRPr>
          </a:p>
        </p:txBody>
      </p:sp>
    </p:spTree>
    <p:extLst>
      <p:ext uri="{BB962C8B-B14F-4D97-AF65-F5344CB8AC3E}">
        <p14:creationId xmlns:p14="http://schemas.microsoft.com/office/powerpoint/2010/main" val="3945610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11"/>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5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0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p:bldP spid="11" grpId="0"/>
      <p:bldP spid="15" grpId="0" animBg="1"/>
      <p:bldP spid="16" grpId="0"/>
      <p:bldP spid="17" grpId="0" animBg="1"/>
      <p:bldP spid="111" grpId="0"/>
      <p:bldP spid="109" grpId="0"/>
      <p:bldP spid="3" grpId="0"/>
      <p:bldP spid="4" grpId="0"/>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514617" y="988935"/>
            <a:ext cx="558768" cy="318242"/>
          </a:xfrm>
          <a:prstGeom prst="rect">
            <a:avLst/>
          </a:prstGeom>
        </p:spPr>
        <p:txBody>
          <a:bodyPr wrap="none" lIns="71323" tIns="35662" rIns="71323" bIns="35662">
            <a:spAutoFit/>
          </a:bodyPr>
          <a:lstStyle/>
          <a:p>
            <a:pPr>
              <a:spcBef>
                <a:spcPct val="50000"/>
              </a:spcBef>
            </a:pPr>
            <a:r>
              <a:rPr lang="en-US" altLang="zh-CN" sz="1600" dirty="0">
                <a:solidFill>
                  <a:srgbClr val="800000"/>
                </a:solidFill>
                <a:ea typeface="楷体_GB2312" pitchFamily="49" charset="-122"/>
              </a:rPr>
              <a:t>front</a:t>
            </a:r>
            <a:endParaRPr lang="zh-CN" altLang="en-US" sz="1600" dirty="0">
              <a:solidFill>
                <a:srgbClr val="800000"/>
              </a:solidFill>
              <a:ea typeface="楷体_GB2312" pitchFamily="49" charset="-122"/>
            </a:endParaRPr>
          </a:p>
        </p:txBody>
      </p:sp>
      <p:sp>
        <p:nvSpPr>
          <p:cNvPr id="22" name="Line 5"/>
          <p:cNvSpPr>
            <a:spLocks noChangeShapeType="1"/>
          </p:cNvSpPr>
          <p:nvPr/>
        </p:nvSpPr>
        <p:spPr bwMode="auto">
          <a:xfrm>
            <a:off x="1726362" y="1837483"/>
            <a:ext cx="0" cy="4392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23" name="Line 6"/>
          <p:cNvSpPr>
            <a:spLocks noChangeShapeType="1"/>
          </p:cNvSpPr>
          <p:nvPr/>
        </p:nvSpPr>
        <p:spPr bwMode="auto">
          <a:xfrm>
            <a:off x="1726362" y="1837483"/>
            <a:ext cx="8286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24" name="Line 7"/>
          <p:cNvSpPr>
            <a:spLocks noChangeShapeType="1"/>
          </p:cNvSpPr>
          <p:nvPr/>
        </p:nvSpPr>
        <p:spPr bwMode="auto">
          <a:xfrm>
            <a:off x="2262144" y="1837483"/>
            <a:ext cx="0" cy="4392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25" name="Line 8"/>
          <p:cNvSpPr>
            <a:spLocks noChangeShapeType="1"/>
          </p:cNvSpPr>
          <p:nvPr/>
        </p:nvSpPr>
        <p:spPr bwMode="auto">
          <a:xfrm>
            <a:off x="2555037" y="1837483"/>
            <a:ext cx="0" cy="4392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26" name="Line 9"/>
          <p:cNvSpPr>
            <a:spLocks noChangeShapeType="1"/>
          </p:cNvSpPr>
          <p:nvPr/>
        </p:nvSpPr>
        <p:spPr bwMode="auto">
          <a:xfrm>
            <a:off x="1726362" y="2276691"/>
            <a:ext cx="8286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27" name="Line 10"/>
          <p:cNvSpPr>
            <a:spLocks noChangeShapeType="1"/>
          </p:cNvSpPr>
          <p:nvPr/>
        </p:nvSpPr>
        <p:spPr bwMode="auto">
          <a:xfrm>
            <a:off x="5238706" y="1837483"/>
            <a:ext cx="0" cy="4392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28" name="Line 11"/>
          <p:cNvSpPr>
            <a:spLocks noChangeShapeType="1"/>
          </p:cNvSpPr>
          <p:nvPr/>
        </p:nvSpPr>
        <p:spPr bwMode="auto">
          <a:xfrm>
            <a:off x="5238707" y="1837483"/>
            <a:ext cx="82986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29" name="Line 12"/>
          <p:cNvSpPr>
            <a:spLocks noChangeShapeType="1"/>
          </p:cNvSpPr>
          <p:nvPr/>
        </p:nvSpPr>
        <p:spPr bwMode="auto">
          <a:xfrm>
            <a:off x="5775678" y="1837483"/>
            <a:ext cx="0" cy="4392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30" name="Line 13"/>
          <p:cNvSpPr>
            <a:spLocks noChangeShapeType="1"/>
          </p:cNvSpPr>
          <p:nvPr/>
        </p:nvSpPr>
        <p:spPr bwMode="auto">
          <a:xfrm>
            <a:off x="6068571" y="1837483"/>
            <a:ext cx="0" cy="4392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31" name="Line 14"/>
          <p:cNvSpPr>
            <a:spLocks noChangeShapeType="1"/>
          </p:cNvSpPr>
          <p:nvPr/>
        </p:nvSpPr>
        <p:spPr bwMode="auto">
          <a:xfrm>
            <a:off x="5236075" y="2391663"/>
            <a:ext cx="82986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32" name="Line 15"/>
          <p:cNvSpPr>
            <a:spLocks noChangeShapeType="1"/>
          </p:cNvSpPr>
          <p:nvPr/>
        </p:nvSpPr>
        <p:spPr bwMode="auto">
          <a:xfrm>
            <a:off x="2945562" y="1837483"/>
            <a:ext cx="0" cy="4392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33" name="Line 16"/>
          <p:cNvSpPr>
            <a:spLocks noChangeShapeType="1"/>
          </p:cNvSpPr>
          <p:nvPr/>
        </p:nvSpPr>
        <p:spPr bwMode="auto">
          <a:xfrm>
            <a:off x="2945563" y="1837483"/>
            <a:ext cx="82986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34" name="Line 17"/>
          <p:cNvSpPr>
            <a:spLocks noChangeShapeType="1"/>
          </p:cNvSpPr>
          <p:nvPr/>
        </p:nvSpPr>
        <p:spPr bwMode="auto">
          <a:xfrm>
            <a:off x="3482534" y="1837483"/>
            <a:ext cx="0" cy="4392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35" name="Line 18"/>
          <p:cNvSpPr>
            <a:spLocks noChangeShapeType="1"/>
          </p:cNvSpPr>
          <p:nvPr/>
        </p:nvSpPr>
        <p:spPr bwMode="auto">
          <a:xfrm>
            <a:off x="3775428" y="1837483"/>
            <a:ext cx="0" cy="4392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36" name="Line 19"/>
          <p:cNvSpPr>
            <a:spLocks noChangeShapeType="1"/>
          </p:cNvSpPr>
          <p:nvPr/>
        </p:nvSpPr>
        <p:spPr bwMode="auto">
          <a:xfrm>
            <a:off x="2945563" y="2276691"/>
            <a:ext cx="82986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37" name="Line 20"/>
          <p:cNvSpPr>
            <a:spLocks noChangeShapeType="1"/>
          </p:cNvSpPr>
          <p:nvPr/>
        </p:nvSpPr>
        <p:spPr bwMode="auto">
          <a:xfrm>
            <a:off x="1140575" y="2033275"/>
            <a:ext cx="585788" cy="0"/>
          </a:xfrm>
          <a:prstGeom prst="line">
            <a:avLst/>
          </a:prstGeom>
          <a:noFill/>
          <a:ln w="31750">
            <a:solidFill>
              <a:schemeClr val="tx1"/>
            </a:solidFill>
            <a:round/>
            <a:headEnd/>
            <a:tailEnd type="triangle" w="lg" len="lg"/>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38" name="Line 21"/>
          <p:cNvSpPr>
            <a:spLocks noChangeShapeType="1"/>
          </p:cNvSpPr>
          <p:nvPr/>
        </p:nvSpPr>
        <p:spPr bwMode="auto">
          <a:xfrm>
            <a:off x="2343106" y="2054441"/>
            <a:ext cx="594122" cy="0"/>
          </a:xfrm>
          <a:prstGeom prst="line">
            <a:avLst/>
          </a:prstGeom>
          <a:noFill/>
          <a:ln w="31750">
            <a:solidFill>
              <a:schemeClr val="tx1"/>
            </a:solidFill>
            <a:round/>
            <a:headEnd/>
            <a:tailEnd type="triangle" w="lg" len="lg"/>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39" name="Line 22"/>
          <p:cNvSpPr>
            <a:spLocks noChangeShapeType="1"/>
          </p:cNvSpPr>
          <p:nvPr/>
        </p:nvSpPr>
        <p:spPr bwMode="auto">
          <a:xfrm flipV="1">
            <a:off x="3638506" y="2033275"/>
            <a:ext cx="527447" cy="21167"/>
          </a:xfrm>
          <a:prstGeom prst="line">
            <a:avLst/>
          </a:prstGeom>
          <a:noFill/>
          <a:ln w="31750">
            <a:solidFill>
              <a:schemeClr val="tx1"/>
            </a:solidFill>
            <a:round/>
            <a:headEnd/>
            <a:tailEnd type="triangle" w="lg" len="lg"/>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40" name="Line 23"/>
          <p:cNvSpPr>
            <a:spLocks noChangeShapeType="1"/>
          </p:cNvSpPr>
          <p:nvPr/>
        </p:nvSpPr>
        <p:spPr bwMode="auto">
          <a:xfrm>
            <a:off x="4848181" y="2033275"/>
            <a:ext cx="390525" cy="0"/>
          </a:xfrm>
          <a:prstGeom prst="line">
            <a:avLst/>
          </a:prstGeom>
          <a:noFill/>
          <a:ln w="31750">
            <a:solidFill>
              <a:schemeClr val="tx1"/>
            </a:solidFill>
            <a:round/>
            <a:headEnd/>
            <a:tailEnd type="triangle" w="lg" len="lg"/>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41" name="Line 24"/>
          <p:cNvSpPr>
            <a:spLocks noChangeShapeType="1"/>
          </p:cNvSpPr>
          <p:nvPr/>
        </p:nvSpPr>
        <p:spPr bwMode="auto">
          <a:xfrm>
            <a:off x="4263584" y="2033275"/>
            <a:ext cx="486966" cy="0"/>
          </a:xfrm>
          <a:prstGeom prst="line">
            <a:avLst/>
          </a:prstGeom>
          <a:noFill/>
          <a:ln w="19050">
            <a:solidFill>
              <a:srgbClr val="000000"/>
            </a:solidFill>
            <a:prstDash val="sysDot"/>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42" name="Text Box 26"/>
          <p:cNvSpPr txBox="1">
            <a:spLocks noChangeArrowheads="1"/>
          </p:cNvSpPr>
          <p:nvPr/>
        </p:nvSpPr>
        <p:spPr bwMode="auto">
          <a:xfrm>
            <a:off x="5691144" y="1837483"/>
            <a:ext cx="341709" cy="41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eaLnBrk="0" hangingPunct="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50000"/>
              </a:spcBef>
              <a:buClrTx/>
              <a:buSzTx/>
              <a:buFont typeface="Wingdings" pitchFamily="2" charset="2"/>
              <a:buNone/>
            </a:pPr>
            <a:r>
              <a:rPr lang="en-US" altLang="zh-CN" sz="2200" dirty="0">
                <a:latin typeface="Times New Roman" pitchFamily="18" charset="0"/>
              </a:rPr>
              <a:t>∧</a:t>
            </a:r>
          </a:p>
        </p:txBody>
      </p:sp>
      <p:sp>
        <p:nvSpPr>
          <p:cNvPr id="43" name="Text Box 27"/>
          <p:cNvSpPr txBox="1">
            <a:spLocks noChangeArrowheads="1"/>
          </p:cNvSpPr>
          <p:nvPr/>
        </p:nvSpPr>
        <p:spPr bwMode="auto">
          <a:xfrm>
            <a:off x="5198047" y="1736806"/>
            <a:ext cx="690664" cy="56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1323" tIns="35662" rIns="71323" bIns="35662">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eaLnBrk="0" hangingPunct="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 typeface="Wingdings" pitchFamily="2" charset="2"/>
              <a:buNone/>
            </a:pPr>
            <a:r>
              <a:rPr lang="en-US" altLang="zh-CN" dirty="0" smtClean="0">
                <a:latin typeface="Times New Roman" pitchFamily="18" charset="0"/>
              </a:rPr>
              <a:t>a</a:t>
            </a:r>
            <a:r>
              <a:rPr lang="en-US" altLang="zh-CN" baseline="-25000" dirty="0" smtClean="0">
                <a:latin typeface="Times New Roman" pitchFamily="18" charset="0"/>
              </a:rPr>
              <a:t>n-1</a:t>
            </a:r>
            <a:endParaRPr lang="en-US" altLang="zh-CN" dirty="0">
              <a:latin typeface="Times New Roman" pitchFamily="18" charset="0"/>
            </a:endParaRPr>
          </a:p>
        </p:txBody>
      </p:sp>
      <p:sp>
        <p:nvSpPr>
          <p:cNvPr id="44" name="Text Box 28"/>
          <p:cNvSpPr txBox="1">
            <a:spLocks noChangeArrowheads="1"/>
          </p:cNvSpPr>
          <p:nvPr/>
        </p:nvSpPr>
        <p:spPr bwMode="auto">
          <a:xfrm flipH="1">
            <a:off x="1717074" y="1736806"/>
            <a:ext cx="1078866" cy="56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1323" tIns="35662" rIns="71323" bIns="35662">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eaLnBrk="0" hangingPunct="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 typeface="Wingdings" pitchFamily="2" charset="2"/>
              <a:buNone/>
            </a:pPr>
            <a:r>
              <a:rPr lang="en-US" altLang="zh-CN" dirty="0" smtClean="0">
                <a:latin typeface="Times New Roman" pitchFamily="18" charset="0"/>
              </a:rPr>
              <a:t>a</a:t>
            </a:r>
            <a:r>
              <a:rPr lang="en-US" altLang="zh-CN" baseline="-25000" dirty="0" smtClean="0">
                <a:latin typeface="Times New Roman" pitchFamily="18" charset="0"/>
              </a:rPr>
              <a:t>0</a:t>
            </a:r>
            <a:endParaRPr lang="en-US" altLang="zh-CN" dirty="0">
              <a:latin typeface="Times New Roman" pitchFamily="18" charset="0"/>
            </a:endParaRPr>
          </a:p>
        </p:txBody>
      </p:sp>
      <p:sp>
        <p:nvSpPr>
          <p:cNvPr id="45" name="Text Box 31"/>
          <p:cNvSpPr txBox="1">
            <a:spLocks noChangeArrowheads="1"/>
          </p:cNvSpPr>
          <p:nvPr/>
        </p:nvSpPr>
        <p:spPr bwMode="auto">
          <a:xfrm>
            <a:off x="2984853" y="1736806"/>
            <a:ext cx="463037" cy="56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1323" tIns="35662" rIns="71323" bIns="35662">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eaLnBrk="0" hangingPunct="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 typeface="Wingdings" pitchFamily="2" charset="2"/>
              <a:buNone/>
            </a:pPr>
            <a:r>
              <a:rPr lang="en-US" altLang="zh-CN" dirty="0" smtClean="0">
                <a:latin typeface="Times New Roman" pitchFamily="18" charset="0"/>
              </a:rPr>
              <a:t>a</a:t>
            </a:r>
            <a:r>
              <a:rPr lang="en-US" altLang="zh-CN" baseline="-25000" dirty="0" smtClean="0">
                <a:latin typeface="Times New Roman" pitchFamily="18" charset="0"/>
              </a:rPr>
              <a:t>1</a:t>
            </a:r>
            <a:endParaRPr lang="en-US" altLang="zh-CN" dirty="0">
              <a:latin typeface="Times New Roman" pitchFamily="18" charset="0"/>
            </a:endParaRPr>
          </a:p>
        </p:txBody>
      </p:sp>
      <p:sp>
        <p:nvSpPr>
          <p:cNvPr id="46" name="矩形 45"/>
          <p:cNvSpPr/>
          <p:nvPr/>
        </p:nvSpPr>
        <p:spPr>
          <a:xfrm>
            <a:off x="5691333" y="1107458"/>
            <a:ext cx="485992" cy="318242"/>
          </a:xfrm>
          <a:prstGeom prst="rect">
            <a:avLst/>
          </a:prstGeom>
        </p:spPr>
        <p:txBody>
          <a:bodyPr wrap="none" lIns="71323" tIns="35662" rIns="71323" bIns="35662">
            <a:spAutoFit/>
          </a:bodyPr>
          <a:lstStyle/>
          <a:p>
            <a:pPr>
              <a:spcBef>
                <a:spcPct val="50000"/>
              </a:spcBef>
            </a:pPr>
            <a:r>
              <a:rPr lang="en-US" altLang="zh-CN" sz="1600" dirty="0">
                <a:solidFill>
                  <a:srgbClr val="800000"/>
                </a:solidFill>
                <a:ea typeface="楷体_GB2312" pitchFamily="49" charset="-122"/>
              </a:rPr>
              <a:t>rear</a:t>
            </a:r>
            <a:endParaRPr lang="zh-CN" altLang="en-US" sz="1600" dirty="0">
              <a:solidFill>
                <a:srgbClr val="800000"/>
              </a:solidFill>
              <a:ea typeface="楷体_GB2312" pitchFamily="49" charset="-122"/>
            </a:endParaRPr>
          </a:p>
        </p:txBody>
      </p:sp>
      <p:cxnSp>
        <p:nvCxnSpPr>
          <p:cNvPr id="47" name="直接箭头连接符 46"/>
          <p:cNvCxnSpPr/>
          <p:nvPr/>
        </p:nvCxnSpPr>
        <p:spPr>
          <a:xfrm>
            <a:off x="5653638" y="1317865"/>
            <a:ext cx="0" cy="51961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8" name="Line 5"/>
          <p:cNvSpPr>
            <a:spLocks noChangeShapeType="1"/>
          </p:cNvSpPr>
          <p:nvPr/>
        </p:nvSpPr>
        <p:spPr bwMode="auto">
          <a:xfrm>
            <a:off x="521911" y="1837483"/>
            <a:ext cx="0" cy="4392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49" name="Line 6"/>
          <p:cNvSpPr>
            <a:spLocks noChangeShapeType="1"/>
          </p:cNvSpPr>
          <p:nvPr/>
        </p:nvSpPr>
        <p:spPr bwMode="auto">
          <a:xfrm>
            <a:off x="521911" y="1837483"/>
            <a:ext cx="8286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50" name="Line 7"/>
          <p:cNvSpPr>
            <a:spLocks noChangeShapeType="1"/>
          </p:cNvSpPr>
          <p:nvPr/>
        </p:nvSpPr>
        <p:spPr bwMode="auto">
          <a:xfrm>
            <a:off x="1057692" y="1837483"/>
            <a:ext cx="0" cy="4392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51" name="Line 8"/>
          <p:cNvSpPr>
            <a:spLocks noChangeShapeType="1"/>
          </p:cNvSpPr>
          <p:nvPr/>
        </p:nvSpPr>
        <p:spPr bwMode="auto">
          <a:xfrm>
            <a:off x="1350586" y="1837483"/>
            <a:ext cx="0" cy="4392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52" name="Line 9"/>
          <p:cNvSpPr>
            <a:spLocks noChangeShapeType="1"/>
          </p:cNvSpPr>
          <p:nvPr/>
        </p:nvSpPr>
        <p:spPr bwMode="auto">
          <a:xfrm>
            <a:off x="521911" y="2276691"/>
            <a:ext cx="8286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53" name="Rectangle 9"/>
          <p:cNvSpPr>
            <a:spLocks noChangeArrowheads="1"/>
          </p:cNvSpPr>
          <p:nvPr/>
        </p:nvSpPr>
        <p:spPr bwMode="auto">
          <a:xfrm>
            <a:off x="493560" y="1841451"/>
            <a:ext cx="564132" cy="435240"/>
          </a:xfrm>
          <a:prstGeom prst="rect">
            <a:avLst/>
          </a:prstGeom>
          <a:pattFill prst="wdUpDiag">
            <a:fgClr>
              <a:srgbClr val="D07E06"/>
            </a:fgClr>
            <a:bgClr>
              <a:srgbClr val="FFFFCC"/>
            </a:bgClr>
          </a:pattFill>
          <a:ln w="9525">
            <a:solidFill>
              <a:schemeClr val="tx1"/>
            </a:solidFill>
            <a:miter lim="800000"/>
            <a:headEnd/>
            <a:tailEnd/>
          </a:ln>
        </p:spPr>
        <p:txBody>
          <a:bodyPr wrap="none" lIns="71323" tIns="35662" rIns="71323" bIns="35662" anchor="ctr"/>
          <a:lstStyle/>
          <a:p>
            <a:pPr eaLnBrk="1" hangingPunct="1"/>
            <a:endParaRPr lang="zh-CN" altLang="en-US" sz="1400" b="1">
              <a:latin typeface="Arial" pitchFamily="34" charset="0"/>
            </a:endParaRPr>
          </a:p>
        </p:txBody>
      </p:sp>
      <p:cxnSp>
        <p:nvCxnSpPr>
          <p:cNvPr id="54" name="直接箭头连接符 53"/>
          <p:cNvCxnSpPr/>
          <p:nvPr/>
        </p:nvCxnSpPr>
        <p:spPr>
          <a:xfrm>
            <a:off x="775626" y="1317865"/>
            <a:ext cx="0" cy="51961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5" name="肘形连接符 54"/>
          <p:cNvCxnSpPr>
            <a:stCxn id="37" idx="0"/>
            <a:endCxn id="45" idx="0"/>
          </p:cNvCxnSpPr>
          <p:nvPr/>
        </p:nvCxnSpPr>
        <p:spPr>
          <a:xfrm rot="5400000" flipH="1" flipV="1">
            <a:off x="2030238" y="847142"/>
            <a:ext cx="296469" cy="2075797"/>
          </a:xfrm>
          <a:prstGeom prst="bentConnector5">
            <a:avLst>
              <a:gd name="adj1" fmla="val 178435"/>
              <a:gd name="adj2" fmla="val 58533"/>
              <a:gd name="adj3" fmla="val 177108"/>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6" name="TextBox 86"/>
          <p:cNvSpPr txBox="1"/>
          <p:nvPr/>
        </p:nvSpPr>
        <p:spPr>
          <a:xfrm>
            <a:off x="1230552" y="1789618"/>
            <a:ext cx="464640" cy="456741"/>
          </a:xfrm>
          <a:prstGeom prst="rect">
            <a:avLst/>
          </a:prstGeom>
          <a:noFill/>
        </p:spPr>
        <p:txBody>
          <a:bodyPr wrap="none" lIns="71323" tIns="35662" rIns="71323" bIns="35662" rtlCol="0">
            <a:spAutoFit/>
          </a:bodyPr>
          <a:lstStyle/>
          <a:p>
            <a:r>
              <a:rPr lang="en-US" altLang="zh-CN" sz="2500"/>
              <a:t>×</a:t>
            </a:r>
            <a:endParaRPr lang="zh-CN" altLang="en-US" sz="2500"/>
          </a:p>
        </p:txBody>
      </p:sp>
      <p:sp>
        <p:nvSpPr>
          <p:cNvPr id="57" name="Text Box 25"/>
          <p:cNvSpPr txBox="1">
            <a:spLocks noChangeArrowheads="1"/>
          </p:cNvSpPr>
          <p:nvPr/>
        </p:nvSpPr>
        <p:spPr bwMode="auto">
          <a:xfrm>
            <a:off x="1736110" y="2402511"/>
            <a:ext cx="1272553" cy="56446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71323" tIns="35662" rIns="71323" bIns="35662">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SzTx/>
              <a:buFont typeface="Wingdings" panose="05000000000000000000" pitchFamily="2" charset="2"/>
              <a:buNone/>
            </a:pPr>
            <a:r>
              <a:rPr lang="en-US" altLang="zh-CN" b="1">
                <a:latin typeface="Times New Roman" panose="02020603050405020304" pitchFamily="18" charset="0"/>
                <a:ea typeface="楷体_GB2312" pitchFamily="49" charset="-122"/>
              </a:rPr>
              <a:t>    </a:t>
            </a:r>
            <a:r>
              <a:rPr lang="en-US" altLang="zh-CN" sz="1600">
                <a:ea typeface="楷体_GB2312" pitchFamily="49" charset="-122"/>
                <a:cs typeface="Arial" panose="020B0604020202020204" pitchFamily="34" charset="0"/>
              </a:rPr>
              <a:t>old_first</a:t>
            </a:r>
          </a:p>
        </p:txBody>
      </p:sp>
      <p:cxnSp>
        <p:nvCxnSpPr>
          <p:cNvPr id="58" name="直接箭头连接符 57"/>
          <p:cNvCxnSpPr/>
          <p:nvPr/>
        </p:nvCxnSpPr>
        <p:spPr>
          <a:xfrm flipV="1">
            <a:off x="2052882" y="2273106"/>
            <a:ext cx="0" cy="5267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9" name="TextBox 86"/>
          <p:cNvSpPr txBox="1"/>
          <p:nvPr/>
        </p:nvSpPr>
        <p:spPr>
          <a:xfrm>
            <a:off x="1784636" y="1714189"/>
            <a:ext cx="708296" cy="749129"/>
          </a:xfrm>
          <a:prstGeom prst="rect">
            <a:avLst/>
          </a:prstGeom>
          <a:noFill/>
        </p:spPr>
        <p:txBody>
          <a:bodyPr wrap="none" lIns="71323" tIns="35662" rIns="71323" bIns="35662" rtlCol="0">
            <a:spAutoFit/>
          </a:bodyPr>
          <a:lstStyle/>
          <a:p>
            <a:r>
              <a:rPr lang="en-US" altLang="zh-CN" sz="4400" b="1"/>
              <a:t>×</a:t>
            </a:r>
            <a:endParaRPr lang="zh-CN" altLang="en-US" sz="4400" b="1"/>
          </a:p>
        </p:txBody>
      </p:sp>
      <p:sp>
        <p:nvSpPr>
          <p:cNvPr id="2053" name="Rectangle 4"/>
          <p:cNvSpPr>
            <a:spLocks noChangeArrowheads="1"/>
          </p:cNvSpPr>
          <p:nvPr/>
        </p:nvSpPr>
        <p:spPr bwMode="auto">
          <a:xfrm>
            <a:off x="4348853" y="2390880"/>
            <a:ext cx="4613004" cy="107721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serve(</a:t>
            </a:r>
            <a:r>
              <a:rPr kumimoji="0" lang="zh-CN" altLang="zh-CN" sz="16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600" b="1" i="0" u="none" strike="noStrike" cap="none" normalizeH="0" baseline="0" smtClean="0">
                <a:ln>
                  <a:noFill/>
                </a:ln>
                <a:solidFill>
                  <a:srgbClr val="000080"/>
                </a:solidFill>
                <a:effectLst/>
                <a:latin typeface="Consolas" pitchFamily="49" charset="0"/>
                <a:ea typeface="宋体" pitchFamily="2" charset="-122"/>
                <a:cs typeface="宋体" pitchFamily="2" charset="-122"/>
              </a:rPr>
              <a:t>if </a:t>
            </a:r>
            <a:r>
              <a:rPr kumimoji="0" lang="zh-CN" altLang="zh-CN" sz="16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.empty():</a:t>
            </a:r>
            <a:b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6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None</a:t>
            </a:r>
            <a:br>
              <a:rPr kumimoji="0" lang="zh-CN" altLang="zh-CN" sz="1600" b="1" i="0" u="none" strike="noStrike" cap="none" normalizeH="0" baseline="0" smtClean="0">
                <a:ln>
                  <a:noFill/>
                </a:ln>
                <a:solidFill>
                  <a:srgbClr val="000080"/>
                </a:solidFill>
                <a:effectLst/>
                <a:latin typeface="Consolas" pitchFamily="49" charset="0"/>
                <a:ea typeface="宋体" pitchFamily="2" charset="-122"/>
                <a:cs typeface="宋体" pitchFamily="2" charset="-122"/>
              </a:rPr>
            </a:br>
            <a:r>
              <a:rPr kumimoji="0" lang="zh-CN" altLang="zh-CN" sz="1600" b="1" i="0" u="none" strike="noStrike" cap="none" normalizeH="0" baseline="0" smtClean="0">
                <a:ln>
                  <a:noFill/>
                </a:ln>
                <a:solidFill>
                  <a:srgbClr val="000080"/>
                </a:solidFill>
                <a:effectLst/>
                <a:latin typeface="Consolas" pitchFamily="49" charset="0"/>
                <a:ea typeface="宋体" pitchFamily="2" charset="-122"/>
                <a:cs typeface="宋体" pitchFamily="2" charset="-122"/>
              </a:rPr>
              <a:t>    else</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lang="en-US" altLang="zh-CN" sz="1600" b="1" smtClean="0">
                <a:solidFill>
                  <a:srgbClr val="000080"/>
                </a:solidFill>
                <a:latin typeface="Consolas" pitchFamily="49" charset="0"/>
                <a:ea typeface="宋体" pitchFamily="2" charset="-122"/>
                <a:cs typeface="宋体" pitchFamily="2" charset="-122"/>
              </a:rPr>
              <a:t> </a:t>
            </a:r>
            <a:r>
              <a:rPr kumimoji="0" lang="en-US" altLang="zh-CN" sz="1600" b="1" i="0" u="none" strike="noStrike" cap="none" normalizeH="0" baseline="0" smtClean="0">
                <a:ln>
                  <a:noFill/>
                </a:ln>
                <a:solidFill>
                  <a:srgbClr val="000080"/>
                </a:solidFill>
                <a:effectLst/>
                <a:latin typeface="Consolas" pitchFamily="49" charset="0"/>
                <a:ea typeface="宋体" pitchFamily="2" charset="-122"/>
                <a:cs typeface="宋体" pitchFamily="2" charset="-122"/>
              </a:rPr>
              <a:t>        </a:t>
            </a:r>
            <a:endParaRPr kumimoji="0" lang="zh-CN" altLang="zh-CN" sz="2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054" name="矩形 2053"/>
          <p:cNvSpPr/>
          <p:nvPr/>
        </p:nvSpPr>
        <p:spPr>
          <a:xfrm>
            <a:off x="4939464" y="4216941"/>
            <a:ext cx="4022393" cy="584775"/>
          </a:xfrm>
          <a:prstGeom prst="rect">
            <a:avLst/>
          </a:prstGeom>
        </p:spPr>
        <p:txBody>
          <a:bodyPr wrap="square">
            <a:spAutoFit/>
          </a:bodyPr>
          <a:lstStyle/>
          <a:p>
            <a:r>
              <a:rPr lang="zh-CN" altLang="zh-CN" sz="1600" b="1">
                <a:solidFill>
                  <a:srgbClr val="000080"/>
                </a:solidFill>
                <a:latin typeface="Consolas" pitchFamily="49" charset="0"/>
                <a:ea typeface="宋体" pitchFamily="2" charset="-122"/>
                <a:cs typeface="宋体" pitchFamily="2" charset="-122"/>
              </a:rPr>
              <a:t>if </a:t>
            </a:r>
            <a:r>
              <a:rPr lang="zh-CN" altLang="zh-CN" sz="1600">
                <a:solidFill>
                  <a:srgbClr val="94558D"/>
                </a:solidFill>
                <a:latin typeface="Consolas" pitchFamily="49" charset="0"/>
                <a:ea typeface="宋体" pitchFamily="2" charset="-122"/>
                <a:cs typeface="宋体" pitchFamily="2" charset="-122"/>
              </a:rPr>
              <a:t>self</a:t>
            </a:r>
            <a:r>
              <a:rPr lang="zh-CN" altLang="zh-CN" sz="1600">
                <a:solidFill>
                  <a:srgbClr val="000000"/>
                </a:solidFill>
                <a:latin typeface="Consolas" pitchFamily="49" charset="0"/>
                <a:ea typeface="宋体" pitchFamily="2" charset="-122"/>
                <a:cs typeface="宋体" pitchFamily="2" charset="-122"/>
              </a:rPr>
              <a:t>._rear == old_first:</a:t>
            </a:r>
            <a:br>
              <a:rPr lang="zh-CN" altLang="zh-CN" sz="1600">
                <a:solidFill>
                  <a:srgbClr val="000000"/>
                </a:solidFill>
                <a:latin typeface="Consolas" pitchFamily="49" charset="0"/>
                <a:ea typeface="宋体" pitchFamily="2" charset="-122"/>
                <a:cs typeface="宋体" pitchFamily="2" charset="-122"/>
              </a:rPr>
            </a:br>
            <a:r>
              <a:rPr lang="zh-CN" altLang="zh-CN" sz="1600">
                <a:solidFill>
                  <a:srgbClr val="000000"/>
                </a:solidFill>
                <a:latin typeface="Consolas" pitchFamily="49" charset="0"/>
                <a:ea typeface="宋体" pitchFamily="2" charset="-122"/>
                <a:cs typeface="宋体" pitchFamily="2" charset="-122"/>
              </a:rPr>
              <a:t>      </a:t>
            </a:r>
            <a:r>
              <a:rPr lang="zh-CN" altLang="zh-CN" sz="1600" smtClean="0">
                <a:solidFill>
                  <a:srgbClr val="000000"/>
                </a:solidFill>
                <a:latin typeface="Consolas" pitchFamily="49" charset="0"/>
                <a:ea typeface="宋体" pitchFamily="2" charset="-122"/>
                <a:cs typeface="宋体" pitchFamily="2" charset="-122"/>
              </a:rPr>
              <a:t> </a:t>
            </a:r>
            <a:r>
              <a:rPr lang="zh-CN" altLang="zh-CN" sz="1600">
                <a:solidFill>
                  <a:srgbClr val="94558D"/>
                </a:solidFill>
                <a:latin typeface="Consolas" pitchFamily="49" charset="0"/>
                <a:ea typeface="宋体" pitchFamily="2" charset="-122"/>
                <a:cs typeface="宋体" pitchFamily="2" charset="-122"/>
              </a:rPr>
              <a:t>self</a:t>
            </a:r>
            <a:r>
              <a:rPr lang="zh-CN" altLang="zh-CN" sz="1600">
                <a:solidFill>
                  <a:srgbClr val="000000"/>
                </a:solidFill>
                <a:latin typeface="Consolas" pitchFamily="49" charset="0"/>
                <a:ea typeface="宋体" pitchFamily="2" charset="-122"/>
                <a:cs typeface="宋体" pitchFamily="2" charset="-122"/>
              </a:rPr>
              <a:t>._rear = </a:t>
            </a:r>
            <a:r>
              <a:rPr lang="zh-CN" altLang="zh-CN" sz="1600">
                <a:solidFill>
                  <a:srgbClr val="94558D"/>
                </a:solidFill>
                <a:latin typeface="Consolas" pitchFamily="49" charset="0"/>
                <a:ea typeface="宋体" pitchFamily="2" charset="-122"/>
                <a:cs typeface="宋体" pitchFamily="2" charset="-122"/>
              </a:rPr>
              <a:t>self</a:t>
            </a:r>
            <a:r>
              <a:rPr lang="zh-CN" altLang="zh-CN" sz="1600">
                <a:solidFill>
                  <a:srgbClr val="000000"/>
                </a:solidFill>
                <a:latin typeface="Consolas" pitchFamily="49" charset="0"/>
                <a:ea typeface="宋体" pitchFamily="2" charset="-122"/>
                <a:cs typeface="宋体" pitchFamily="2" charset="-122"/>
              </a:rPr>
              <a:t>._</a:t>
            </a:r>
            <a:r>
              <a:rPr lang="zh-CN" altLang="zh-CN" sz="1600" smtClean="0">
                <a:solidFill>
                  <a:srgbClr val="000000"/>
                </a:solidFill>
                <a:latin typeface="Consolas" pitchFamily="49" charset="0"/>
                <a:ea typeface="宋体" pitchFamily="2" charset="-122"/>
                <a:cs typeface="宋体" pitchFamily="2" charset="-122"/>
              </a:rPr>
              <a:t>front</a:t>
            </a:r>
            <a:endParaRPr lang="zh-CN" altLang="en-US" sz="1600"/>
          </a:p>
        </p:txBody>
      </p:sp>
      <p:sp>
        <p:nvSpPr>
          <p:cNvPr id="95" name="矩形 94"/>
          <p:cNvSpPr/>
          <p:nvPr/>
        </p:nvSpPr>
        <p:spPr>
          <a:xfrm>
            <a:off x="826653" y="3767654"/>
            <a:ext cx="558768" cy="318242"/>
          </a:xfrm>
          <a:prstGeom prst="rect">
            <a:avLst/>
          </a:prstGeom>
        </p:spPr>
        <p:txBody>
          <a:bodyPr wrap="none" lIns="71323" tIns="35662" rIns="71323" bIns="35662">
            <a:spAutoFit/>
          </a:bodyPr>
          <a:lstStyle/>
          <a:p>
            <a:pPr>
              <a:spcBef>
                <a:spcPct val="50000"/>
              </a:spcBef>
            </a:pPr>
            <a:r>
              <a:rPr lang="en-US" altLang="zh-CN" sz="1600" dirty="0">
                <a:solidFill>
                  <a:srgbClr val="800000"/>
                </a:solidFill>
                <a:ea typeface="楷体_GB2312" pitchFamily="49" charset="-122"/>
              </a:rPr>
              <a:t>front</a:t>
            </a:r>
            <a:endParaRPr lang="zh-CN" altLang="en-US" sz="1600" dirty="0">
              <a:solidFill>
                <a:srgbClr val="800000"/>
              </a:solidFill>
              <a:ea typeface="楷体_GB2312" pitchFamily="49" charset="-122"/>
            </a:endParaRPr>
          </a:p>
        </p:txBody>
      </p:sp>
      <p:sp>
        <p:nvSpPr>
          <p:cNvPr id="96" name="Line 5"/>
          <p:cNvSpPr>
            <a:spLocks noChangeShapeType="1"/>
          </p:cNvSpPr>
          <p:nvPr/>
        </p:nvSpPr>
        <p:spPr bwMode="auto">
          <a:xfrm>
            <a:off x="1724447" y="4509892"/>
            <a:ext cx="0" cy="4392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97" name="Line 6"/>
          <p:cNvSpPr>
            <a:spLocks noChangeShapeType="1"/>
          </p:cNvSpPr>
          <p:nvPr/>
        </p:nvSpPr>
        <p:spPr bwMode="auto">
          <a:xfrm>
            <a:off x="1724447" y="4509891"/>
            <a:ext cx="8286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98" name="Line 7"/>
          <p:cNvSpPr>
            <a:spLocks noChangeShapeType="1"/>
          </p:cNvSpPr>
          <p:nvPr/>
        </p:nvSpPr>
        <p:spPr bwMode="auto">
          <a:xfrm>
            <a:off x="2260229" y="4509892"/>
            <a:ext cx="0" cy="4392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99" name="Line 8"/>
          <p:cNvSpPr>
            <a:spLocks noChangeShapeType="1"/>
          </p:cNvSpPr>
          <p:nvPr/>
        </p:nvSpPr>
        <p:spPr bwMode="auto">
          <a:xfrm>
            <a:off x="2553122" y="4509892"/>
            <a:ext cx="0" cy="4392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100" name="Line 9"/>
          <p:cNvSpPr>
            <a:spLocks noChangeShapeType="1"/>
          </p:cNvSpPr>
          <p:nvPr/>
        </p:nvSpPr>
        <p:spPr bwMode="auto">
          <a:xfrm>
            <a:off x="1724447" y="4949100"/>
            <a:ext cx="8286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101" name="Line 20"/>
          <p:cNvSpPr>
            <a:spLocks noChangeShapeType="1"/>
          </p:cNvSpPr>
          <p:nvPr/>
        </p:nvSpPr>
        <p:spPr bwMode="auto">
          <a:xfrm>
            <a:off x="1138660" y="4705683"/>
            <a:ext cx="585788" cy="0"/>
          </a:xfrm>
          <a:prstGeom prst="line">
            <a:avLst/>
          </a:prstGeom>
          <a:noFill/>
          <a:ln w="31750">
            <a:solidFill>
              <a:schemeClr val="tx1"/>
            </a:solidFill>
            <a:round/>
            <a:headEnd/>
            <a:tailEnd type="triangle" w="lg" len="lg"/>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102" name="Line 5"/>
          <p:cNvSpPr>
            <a:spLocks noChangeShapeType="1"/>
          </p:cNvSpPr>
          <p:nvPr/>
        </p:nvSpPr>
        <p:spPr bwMode="auto">
          <a:xfrm>
            <a:off x="519996" y="4509892"/>
            <a:ext cx="0" cy="4392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103" name="Line 6"/>
          <p:cNvSpPr>
            <a:spLocks noChangeShapeType="1"/>
          </p:cNvSpPr>
          <p:nvPr/>
        </p:nvSpPr>
        <p:spPr bwMode="auto">
          <a:xfrm>
            <a:off x="519996" y="4509891"/>
            <a:ext cx="8286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104" name="Line 7"/>
          <p:cNvSpPr>
            <a:spLocks noChangeShapeType="1"/>
          </p:cNvSpPr>
          <p:nvPr/>
        </p:nvSpPr>
        <p:spPr bwMode="auto">
          <a:xfrm>
            <a:off x="1055777" y="4509892"/>
            <a:ext cx="0" cy="4392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105" name="Line 8"/>
          <p:cNvSpPr>
            <a:spLocks noChangeShapeType="1"/>
          </p:cNvSpPr>
          <p:nvPr/>
        </p:nvSpPr>
        <p:spPr bwMode="auto">
          <a:xfrm>
            <a:off x="1348671" y="4509892"/>
            <a:ext cx="0" cy="43920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106" name="Line 9"/>
          <p:cNvSpPr>
            <a:spLocks noChangeShapeType="1"/>
          </p:cNvSpPr>
          <p:nvPr/>
        </p:nvSpPr>
        <p:spPr bwMode="auto">
          <a:xfrm>
            <a:off x="519996" y="4949100"/>
            <a:ext cx="8286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71323" tIns="35662" rIns="71323" bIns="35662"/>
          <a:lstStyle/>
          <a:p>
            <a:endParaRPr lang="zh-CN" altLang="en-US"/>
          </a:p>
        </p:txBody>
      </p:sp>
      <p:sp>
        <p:nvSpPr>
          <p:cNvPr id="107" name="Rectangle 9"/>
          <p:cNvSpPr>
            <a:spLocks noChangeArrowheads="1"/>
          </p:cNvSpPr>
          <p:nvPr/>
        </p:nvSpPr>
        <p:spPr bwMode="auto">
          <a:xfrm>
            <a:off x="491645" y="4513860"/>
            <a:ext cx="564132" cy="435240"/>
          </a:xfrm>
          <a:prstGeom prst="rect">
            <a:avLst/>
          </a:prstGeom>
          <a:pattFill prst="wdUpDiag">
            <a:fgClr>
              <a:srgbClr val="D07E06"/>
            </a:fgClr>
            <a:bgClr>
              <a:srgbClr val="FFFFCC"/>
            </a:bgClr>
          </a:pattFill>
          <a:ln w="9525">
            <a:solidFill>
              <a:schemeClr val="tx1"/>
            </a:solidFill>
            <a:miter lim="800000"/>
            <a:headEnd/>
            <a:tailEnd/>
          </a:ln>
        </p:spPr>
        <p:txBody>
          <a:bodyPr wrap="none" lIns="71323" tIns="35662" rIns="71323" bIns="35662" anchor="ctr"/>
          <a:lstStyle/>
          <a:p>
            <a:pPr eaLnBrk="1" hangingPunct="1"/>
            <a:endParaRPr lang="zh-CN" altLang="en-US" sz="1400" b="1">
              <a:latin typeface="Arial" pitchFamily="34" charset="0"/>
            </a:endParaRPr>
          </a:p>
        </p:txBody>
      </p:sp>
      <p:cxnSp>
        <p:nvCxnSpPr>
          <p:cNvPr id="108" name="直接箭头连接符 107"/>
          <p:cNvCxnSpPr/>
          <p:nvPr/>
        </p:nvCxnSpPr>
        <p:spPr>
          <a:xfrm>
            <a:off x="1055777" y="4007514"/>
            <a:ext cx="0" cy="51961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9" name="Text Box 28"/>
          <p:cNvSpPr txBox="1">
            <a:spLocks noChangeArrowheads="1"/>
          </p:cNvSpPr>
          <p:nvPr/>
        </p:nvSpPr>
        <p:spPr bwMode="auto">
          <a:xfrm flipH="1">
            <a:off x="1799259" y="4315656"/>
            <a:ext cx="460970" cy="56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1323" tIns="35662" rIns="71323" bIns="35662">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eaLnBrk="0" hangingPunct="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0"/>
              </a:spcBef>
              <a:buClrTx/>
              <a:buSzTx/>
              <a:buFont typeface="Wingdings" pitchFamily="2" charset="2"/>
              <a:buNone/>
            </a:pPr>
            <a:r>
              <a:rPr lang="en-US" altLang="zh-CN" dirty="0" smtClean="0">
                <a:latin typeface="Times New Roman" pitchFamily="18" charset="0"/>
              </a:rPr>
              <a:t>a</a:t>
            </a:r>
            <a:r>
              <a:rPr lang="en-US" altLang="zh-CN" baseline="-25000" dirty="0" smtClean="0">
                <a:latin typeface="Times New Roman" pitchFamily="18" charset="0"/>
              </a:rPr>
              <a:t>0</a:t>
            </a:r>
            <a:endParaRPr lang="en-US" altLang="zh-CN" dirty="0">
              <a:latin typeface="Times New Roman" pitchFamily="18" charset="0"/>
            </a:endParaRPr>
          </a:p>
        </p:txBody>
      </p:sp>
      <p:sp>
        <p:nvSpPr>
          <p:cNvPr id="110" name="Text Box 26"/>
          <p:cNvSpPr txBox="1">
            <a:spLocks noChangeArrowheads="1"/>
          </p:cNvSpPr>
          <p:nvPr/>
        </p:nvSpPr>
        <p:spPr bwMode="auto">
          <a:xfrm>
            <a:off x="2208191" y="4516688"/>
            <a:ext cx="311944" cy="364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ClrTx/>
              <a:buSzTx/>
              <a:buFont typeface="Wingdings" panose="05000000000000000000" pitchFamily="2" charset="2"/>
              <a:buNone/>
            </a:pPr>
            <a:r>
              <a:rPr lang="en-US" altLang="zh-CN" sz="1900">
                <a:latin typeface="Times New Roman" panose="02020603050405020304" pitchFamily="18" charset="0"/>
              </a:rPr>
              <a:t>∧</a:t>
            </a:r>
          </a:p>
        </p:txBody>
      </p:sp>
      <p:sp>
        <p:nvSpPr>
          <p:cNvPr id="111" name="矩形 110"/>
          <p:cNvSpPr/>
          <p:nvPr/>
        </p:nvSpPr>
        <p:spPr>
          <a:xfrm>
            <a:off x="2196626" y="3764434"/>
            <a:ext cx="485992" cy="318242"/>
          </a:xfrm>
          <a:prstGeom prst="rect">
            <a:avLst/>
          </a:prstGeom>
        </p:spPr>
        <p:txBody>
          <a:bodyPr wrap="none" lIns="71323" tIns="35662" rIns="71323" bIns="35662">
            <a:spAutoFit/>
          </a:bodyPr>
          <a:lstStyle/>
          <a:p>
            <a:pPr>
              <a:spcBef>
                <a:spcPct val="50000"/>
              </a:spcBef>
            </a:pPr>
            <a:r>
              <a:rPr lang="en-US" altLang="zh-CN" sz="1600" dirty="0">
                <a:solidFill>
                  <a:srgbClr val="800000"/>
                </a:solidFill>
                <a:ea typeface="楷体_GB2312" pitchFamily="49" charset="-122"/>
              </a:rPr>
              <a:t>rear</a:t>
            </a:r>
            <a:endParaRPr lang="zh-CN" altLang="en-US" sz="1600" dirty="0">
              <a:solidFill>
                <a:srgbClr val="800000"/>
              </a:solidFill>
              <a:ea typeface="楷体_GB2312" pitchFamily="49" charset="-122"/>
            </a:endParaRPr>
          </a:p>
        </p:txBody>
      </p:sp>
      <p:cxnSp>
        <p:nvCxnSpPr>
          <p:cNvPr id="112" name="直接箭头连接符 111"/>
          <p:cNvCxnSpPr/>
          <p:nvPr/>
        </p:nvCxnSpPr>
        <p:spPr>
          <a:xfrm>
            <a:off x="2158931" y="4003744"/>
            <a:ext cx="0" cy="51961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3" name="Text Box 25"/>
          <p:cNvSpPr txBox="1">
            <a:spLocks noChangeArrowheads="1"/>
          </p:cNvSpPr>
          <p:nvPr/>
        </p:nvSpPr>
        <p:spPr bwMode="auto">
          <a:xfrm>
            <a:off x="2545664" y="4416261"/>
            <a:ext cx="1272553" cy="56446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71323" tIns="35662" rIns="71323" bIns="35662">
            <a:spAutoFit/>
          </a:bodyPr>
          <a:lstStyle>
            <a:lvl1pPr>
              <a:spcBef>
                <a:spcPct val="20000"/>
              </a:spcBef>
              <a:buClr>
                <a:schemeClr val="bg2"/>
              </a:buClr>
              <a:buSzPct val="75000"/>
              <a:buFont typeface="Wingdings" panose="05000000000000000000" pitchFamily="2" charset="2"/>
              <a:buChar char="n"/>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0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bg2"/>
              </a:buClr>
              <a:buSzPct val="65000"/>
              <a:buFont typeface="Wingdings" panose="05000000000000000000" pitchFamily="2" charset="2"/>
              <a:buChar char="n"/>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bg2"/>
              </a:buClr>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SzTx/>
              <a:buFont typeface="Wingdings" panose="05000000000000000000" pitchFamily="2" charset="2"/>
              <a:buNone/>
            </a:pPr>
            <a:r>
              <a:rPr lang="en-US" altLang="zh-CN" b="1">
                <a:latin typeface="Times New Roman" panose="02020603050405020304" pitchFamily="18" charset="0"/>
                <a:ea typeface="楷体_GB2312" pitchFamily="49" charset="-122"/>
              </a:rPr>
              <a:t>    </a:t>
            </a:r>
            <a:r>
              <a:rPr lang="en-US" altLang="zh-CN" sz="1600">
                <a:ea typeface="楷体_GB2312" pitchFamily="49" charset="-122"/>
                <a:cs typeface="Arial" panose="020B0604020202020204" pitchFamily="34" charset="0"/>
              </a:rPr>
              <a:t>old_first</a:t>
            </a:r>
          </a:p>
        </p:txBody>
      </p:sp>
      <p:cxnSp>
        <p:nvCxnSpPr>
          <p:cNvPr id="114" name="直接箭头连接符 113"/>
          <p:cNvCxnSpPr/>
          <p:nvPr/>
        </p:nvCxnSpPr>
        <p:spPr>
          <a:xfrm flipH="1" flipV="1">
            <a:off x="2551998" y="4728698"/>
            <a:ext cx="417459" cy="39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5" name="TextBox 86"/>
          <p:cNvSpPr txBox="1"/>
          <p:nvPr/>
        </p:nvSpPr>
        <p:spPr>
          <a:xfrm>
            <a:off x="1755773" y="4322871"/>
            <a:ext cx="708296" cy="749129"/>
          </a:xfrm>
          <a:prstGeom prst="rect">
            <a:avLst/>
          </a:prstGeom>
          <a:noFill/>
        </p:spPr>
        <p:txBody>
          <a:bodyPr wrap="none" lIns="71323" tIns="35662" rIns="71323" bIns="35662" rtlCol="0">
            <a:spAutoFit/>
          </a:bodyPr>
          <a:lstStyle/>
          <a:p>
            <a:r>
              <a:rPr lang="en-US" altLang="zh-CN" sz="4400" b="1"/>
              <a:t>×</a:t>
            </a:r>
            <a:endParaRPr lang="zh-CN" altLang="en-US" sz="4400" b="1"/>
          </a:p>
        </p:txBody>
      </p:sp>
      <p:sp>
        <p:nvSpPr>
          <p:cNvPr id="116" name="矩形 115"/>
          <p:cNvSpPr/>
          <p:nvPr/>
        </p:nvSpPr>
        <p:spPr>
          <a:xfrm>
            <a:off x="340661" y="3689272"/>
            <a:ext cx="485992" cy="318242"/>
          </a:xfrm>
          <a:prstGeom prst="rect">
            <a:avLst/>
          </a:prstGeom>
        </p:spPr>
        <p:txBody>
          <a:bodyPr wrap="none" lIns="71323" tIns="35662" rIns="71323" bIns="35662">
            <a:spAutoFit/>
          </a:bodyPr>
          <a:lstStyle/>
          <a:p>
            <a:pPr>
              <a:spcBef>
                <a:spcPct val="50000"/>
              </a:spcBef>
            </a:pPr>
            <a:r>
              <a:rPr lang="en-US" altLang="zh-CN" sz="1600" dirty="0">
                <a:solidFill>
                  <a:srgbClr val="800000"/>
                </a:solidFill>
                <a:ea typeface="楷体_GB2312" pitchFamily="49" charset="-122"/>
              </a:rPr>
              <a:t>rear</a:t>
            </a:r>
            <a:endParaRPr lang="zh-CN" altLang="en-US" sz="1600" dirty="0">
              <a:solidFill>
                <a:srgbClr val="800000"/>
              </a:solidFill>
              <a:ea typeface="楷体_GB2312" pitchFamily="49" charset="-122"/>
            </a:endParaRPr>
          </a:p>
        </p:txBody>
      </p:sp>
      <p:cxnSp>
        <p:nvCxnSpPr>
          <p:cNvPr id="117" name="直接箭头连接符 116"/>
          <p:cNvCxnSpPr/>
          <p:nvPr/>
        </p:nvCxnSpPr>
        <p:spPr>
          <a:xfrm>
            <a:off x="596836" y="3990273"/>
            <a:ext cx="0" cy="51961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6" name="标题 2"/>
          <p:cNvSpPr txBox="1">
            <a:spLocks/>
          </p:cNvSpPr>
          <p:nvPr/>
        </p:nvSpPr>
        <p:spPr>
          <a:xfrm>
            <a:off x="763417" y="241825"/>
            <a:ext cx="7676104" cy="540314"/>
          </a:xfrm>
          <a:prstGeom prst="rect">
            <a:avLst/>
          </a:prstGeom>
        </p:spPr>
        <p:txBody>
          <a:bodyPr>
            <a:normAutofit fontScale="97500"/>
          </a:bodyPr>
          <a:lstStyle>
            <a:lvl1pPr algn="ctr" rtl="0" eaLnBrk="1" fontAlgn="base" hangingPunct="1">
              <a:spcBef>
                <a:spcPct val="0"/>
              </a:spcBef>
              <a:spcAft>
                <a:spcPct val="0"/>
              </a:spcAft>
              <a:defRPr sz="2800">
                <a:solidFill>
                  <a:schemeClr val="bg1"/>
                </a:solidFill>
                <a:latin typeface="+mj-lt"/>
                <a:ea typeface="+mj-ea"/>
                <a:cs typeface="+mj-cs"/>
              </a:defRPr>
            </a:lvl1pPr>
            <a:lvl2pPr algn="ctr" rtl="0" eaLnBrk="1" fontAlgn="base" hangingPunct="1">
              <a:spcBef>
                <a:spcPct val="0"/>
              </a:spcBef>
              <a:spcAft>
                <a:spcPct val="0"/>
              </a:spcAft>
              <a:defRPr sz="2800">
                <a:solidFill>
                  <a:schemeClr val="bg1"/>
                </a:solidFill>
                <a:latin typeface="Verdana" pitchFamily="34" charset="0"/>
              </a:defRPr>
            </a:lvl2pPr>
            <a:lvl3pPr algn="ctr" rtl="0" eaLnBrk="1" fontAlgn="base" hangingPunct="1">
              <a:spcBef>
                <a:spcPct val="0"/>
              </a:spcBef>
              <a:spcAft>
                <a:spcPct val="0"/>
              </a:spcAft>
              <a:defRPr sz="2800">
                <a:solidFill>
                  <a:schemeClr val="bg1"/>
                </a:solidFill>
                <a:latin typeface="Verdana" pitchFamily="34" charset="0"/>
              </a:defRPr>
            </a:lvl3pPr>
            <a:lvl4pPr algn="ctr" rtl="0" eaLnBrk="1" fontAlgn="base" hangingPunct="1">
              <a:spcBef>
                <a:spcPct val="0"/>
              </a:spcBef>
              <a:spcAft>
                <a:spcPct val="0"/>
              </a:spcAft>
              <a:defRPr sz="2800">
                <a:solidFill>
                  <a:schemeClr val="bg1"/>
                </a:solidFill>
                <a:latin typeface="Verdana" pitchFamily="34" charset="0"/>
              </a:defRPr>
            </a:lvl4pPr>
            <a:lvl5pPr algn="ctr" rtl="0" eaLnBrk="1" fontAlgn="base" hangingPunct="1">
              <a:spcBef>
                <a:spcPct val="0"/>
              </a:spcBef>
              <a:spcAft>
                <a:spcPct val="0"/>
              </a:spcAft>
              <a:defRPr sz="2800">
                <a:solidFill>
                  <a:schemeClr val="bg1"/>
                </a:solidFill>
                <a:latin typeface="Verdana" pitchFamily="34" charset="0"/>
              </a:defRPr>
            </a:lvl5pPr>
            <a:lvl6pPr marL="457200" algn="ctr" rtl="0" eaLnBrk="1" fontAlgn="base" hangingPunct="1">
              <a:spcBef>
                <a:spcPct val="0"/>
              </a:spcBef>
              <a:spcAft>
                <a:spcPct val="0"/>
              </a:spcAft>
              <a:defRPr sz="2800">
                <a:solidFill>
                  <a:schemeClr val="bg1"/>
                </a:solidFill>
                <a:latin typeface="Verdana" pitchFamily="34" charset="0"/>
              </a:defRPr>
            </a:lvl6pPr>
            <a:lvl7pPr marL="914400" algn="ctr" rtl="0" eaLnBrk="1" fontAlgn="base" hangingPunct="1">
              <a:spcBef>
                <a:spcPct val="0"/>
              </a:spcBef>
              <a:spcAft>
                <a:spcPct val="0"/>
              </a:spcAft>
              <a:defRPr sz="2800">
                <a:solidFill>
                  <a:schemeClr val="bg1"/>
                </a:solidFill>
                <a:latin typeface="Verdana" pitchFamily="34" charset="0"/>
              </a:defRPr>
            </a:lvl7pPr>
            <a:lvl8pPr marL="1371600" algn="ctr" rtl="0" eaLnBrk="1" fontAlgn="base" hangingPunct="1">
              <a:spcBef>
                <a:spcPct val="0"/>
              </a:spcBef>
              <a:spcAft>
                <a:spcPct val="0"/>
              </a:spcAft>
              <a:defRPr sz="2800">
                <a:solidFill>
                  <a:schemeClr val="bg1"/>
                </a:solidFill>
                <a:latin typeface="Verdana" pitchFamily="34" charset="0"/>
              </a:defRPr>
            </a:lvl8pPr>
            <a:lvl9pPr marL="1828800" algn="ctr" rtl="0" eaLnBrk="1" fontAlgn="base" hangingPunct="1">
              <a:spcBef>
                <a:spcPct val="0"/>
              </a:spcBef>
              <a:spcAft>
                <a:spcPct val="0"/>
              </a:spcAft>
              <a:defRPr sz="2800">
                <a:solidFill>
                  <a:schemeClr val="bg1"/>
                </a:solidFill>
                <a:latin typeface="Verdana" pitchFamily="34" charset="0"/>
              </a:defRPr>
            </a:lvl9pPr>
          </a:lstStyle>
          <a:p>
            <a:pPr defTabSz="914400"/>
            <a:r>
              <a:rPr lang="zh-CN" altLang="en-US" kern="0" smtClean="0"/>
              <a:t>链队列类</a:t>
            </a:r>
            <a:r>
              <a:rPr lang="zh-CN" altLang="en-US" kern="0" smtClean="0">
                <a:solidFill>
                  <a:srgbClr val="FF0000"/>
                </a:solidFill>
              </a:rPr>
              <a:t>出队算法</a:t>
            </a:r>
            <a:endParaRPr lang="zh-CN" altLang="en-US" kern="0" dirty="0">
              <a:solidFill>
                <a:srgbClr val="FF0000"/>
              </a:solidFill>
            </a:endParaRPr>
          </a:p>
        </p:txBody>
      </p:sp>
      <p:sp>
        <p:nvSpPr>
          <p:cNvPr id="4" name="矩形 3"/>
          <p:cNvSpPr/>
          <p:nvPr/>
        </p:nvSpPr>
        <p:spPr>
          <a:xfrm>
            <a:off x="4872539" y="3394655"/>
            <a:ext cx="4572000" cy="830997"/>
          </a:xfrm>
          <a:prstGeom prst="rect">
            <a:avLst/>
          </a:prstGeom>
        </p:spPr>
        <p:txBody>
          <a:bodyPr>
            <a:spAutoFit/>
          </a:bodyPr>
          <a:lstStyle/>
          <a:p>
            <a:pPr lvl="0" defTabSz="914400" fontAlgn="base">
              <a:spcBef>
                <a:spcPct val="0"/>
              </a:spcBef>
              <a:spcAft>
                <a:spcPct val="0"/>
              </a:spcAft>
            </a:pPr>
            <a:r>
              <a:rPr lang="zh-CN" altLang="zh-CN" sz="1600">
                <a:solidFill>
                  <a:srgbClr val="000000"/>
                </a:solidFill>
                <a:latin typeface="Consolas" pitchFamily="49" charset="0"/>
                <a:ea typeface="宋体" pitchFamily="2" charset="-122"/>
                <a:cs typeface="宋体" pitchFamily="2" charset="-122"/>
              </a:rPr>
              <a:t>old_first = </a:t>
            </a:r>
            <a:r>
              <a:rPr lang="zh-CN" altLang="zh-CN" sz="1600">
                <a:solidFill>
                  <a:srgbClr val="94558D"/>
                </a:solidFill>
                <a:latin typeface="Consolas" pitchFamily="49" charset="0"/>
                <a:ea typeface="宋体" pitchFamily="2" charset="-122"/>
                <a:cs typeface="宋体" pitchFamily="2" charset="-122"/>
              </a:rPr>
              <a:t>self</a:t>
            </a:r>
            <a:r>
              <a:rPr lang="zh-CN" altLang="zh-CN" sz="1600">
                <a:solidFill>
                  <a:srgbClr val="000000"/>
                </a:solidFill>
                <a:latin typeface="Consolas" pitchFamily="49" charset="0"/>
                <a:ea typeface="宋体" pitchFamily="2" charset="-122"/>
                <a:cs typeface="宋体" pitchFamily="2" charset="-122"/>
              </a:rPr>
              <a:t>._front.next</a:t>
            </a:r>
            <a:br>
              <a:rPr lang="zh-CN" altLang="zh-CN" sz="1600">
                <a:solidFill>
                  <a:srgbClr val="000000"/>
                </a:solidFill>
                <a:latin typeface="Consolas" pitchFamily="49" charset="0"/>
                <a:ea typeface="宋体" pitchFamily="2" charset="-122"/>
                <a:cs typeface="宋体" pitchFamily="2" charset="-122"/>
              </a:rPr>
            </a:br>
            <a:r>
              <a:rPr lang="zh-CN" altLang="zh-CN" sz="1600" smtClean="0">
                <a:solidFill>
                  <a:srgbClr val="94558D"/>
                </a:solidFill>
                <a:latin typeface="Consolas" pitchFamily="49" charset="0"/>
                <a:ea typeface="宋体" pitchFamily="2" charset="-122"/>
                <a:cs typeface="宋体" pitchFamily="2" charset="-122"/>
              </a:rPr>
              <a:t>self</a:t>
            </a:r>
            <a:r>
              <a:rPr lang="zh-CN" altLang="zh-CN" sz="1600">
                <a:solidFill>
                  <a:srgbClr val="000000"/>
                </a:solidFill>
                <a:latin typeface="Consolas" pitchFamily="49" charset="0"/>
                <a:ea typeface="宋体" pitchFamily="2" charset="-122"/>
                <a:cs typeface="宋体" pitchFamily="2" charset="-122"/>
              </a:rPr>
              <a:t>._front.next = old_first.next</a:t>
            </a:r>
            <a:br>
              <a:rPr lang="zh-CN" altLang="zh-CN" sz="1600">
                <a:solidFill>
                  <a:srgbClr val="000000"/>
                </a:solidFill>
                <a:latin typeface="Consolas" pitchFamily="49" charset="0"/>
                <a:ea typeface="宋体" pitchFamily="2" charset="-122"/>
                <a:cs typeface="宋体" pitchFamily="2" charset="-122"/>
              </a:rPr>
            </a:br>
            <a:r>
              <a:rPr lang="zh-CN" altLang="zh-CN" sz="1600" smtClean="0">
                <a:solidFill>
                  <a:srgbClr val="000000"/>
                </a:solidFill>
                <a:latin typeface="Consolas" pitchFamily="49" charset="0"/>
                <a:ea typeface="宋体" pitchFamily="2" charset="-122"/>
                <a:cs typeface="宋体" pitchFamily="2" charset="-122"/>
              </a:rPr>
              <a:t>item </a:t>
            </a:r>
            <a:r>
              <a:rPr lang="zh-CN" altLang="zh-CN" sz="1600">
                <a:solidFill>
                  <a:srgbClr val="000000"/>
                </a:solidFill>
                <a:latin typeface="Consolas" pitchFamily="49" charset="0"/>
                <a:ea typeface="宋体" pitchFamily="2" charset="-122"/>
                <a:cs typeface="宋体" pitchFamily="2" charset="-122"/>
              </a:rPr>
              <a:t>= old_first.entry</a:t>
            </a:r>
            <a:endParaRPr lang="en-US" altLang="zh-CN" sz="1600">
              <a:solidFill>
                <a:srgbClr val="000000"/>
              </a:solidFill>
              <a:latin typeface="Consolas" pitchFamily="49" charset="0"/>
              <a:ea typeface="宋体" pitchFamily="2" charset="-122"/>
              <a:cs typeface="宋体" pitchFamily="2" charset="-122"/>
            </a:endParaRPr>
          </a:p>
        </p:txBody>
      </p:sp>
      <p:sp>
        <p:nvSpPr>
          <p:cNvPr id="5" name="矩形 4"/>
          <p:cNvSpPr/>
          <p:nvPr/>
        </p:nvSpPr>
        <p:spPr>
          <a:xfrm>
            <a:off x="4975628" y="4781084"/>
            <a:ext cx="3698196" cy="584775"/>
          </a:xfrm>
          <a:prstGeom prst="rect">
            <a:avLst/>
          </a:prstGeom>
        </p:spPr>
        <p:txBody>
          <a:bodyPr wrap="square">
            <a:spAutoFit/>
          </a:bodyPr>
          <a:lstStyle/>
          <a:p>
            <a:pPr lvl="0" defTabSz="914400" fontAlgn="base">
              <a:spcBef>
                <a:spcPct val="0"/>
              </a:spcBef>
              <a:spcAft>
                <a:spcPct val="0"/>
              </a:spcAft>
            </a:pPr>
            <a:r>
              <a:rPr lang="zh-CN" altLang="zh-CN" sz="1600" b="1">
                <a:solidFill>
                  <a:srgbClr val="000080"/>
                </a:solidFill>
                <a:latin typeface="Consolas" pitchFamily="49" charset="0"/>
                <a:ea typeface="宋体" pitchFamily="2" charset="-122"/>
                <a:cs typeface="宋体" pitchFamily="2" charset="-122"/>
              </a:rPr>
              <a:t>del </a:t>
            </a:r>
            <a:r>
              <a:rPr lang="zh-CN" altLang="zh-CN" sz="1600">
                <a:solidFill>
                  <a:srgbClr val="000000"/>
                </a:solidFill>
                <a:latin typeface="Consolas" pitchFamily="49" charset="0"/>
                <a:ea typeface="宋体" pitchFamily="2" charset="-122"/>
                <a:cs typeface="宋体" pitchFamily="2" charset="-122"/>
              </a:rPr>
              <a:t>old_first</a:t>
            </a:r>
            <a:br>
              <a:rPr lang="zh-CN" altLang="zh-CN" sz="1600">
                <a:solidFill>
                  <a:srgbClr val="000000"/>
                </a:solidFill>
                <a:latin typeface="Consolas" pitchFamily="49" charset="0"/>
                <a:ea typeface="宋体" pitchFamily="2" charset="-122"/>
                <a:cs typeface="宋体" pitchFamily="2" charset="-122"/>
              </a:rPr>
            </a:br>
            <a:r>
              <a:rPr lang="zh-CN" altLang="zh-CN" sz="1600" b="1" smtClean="0">
                <a:solidFill>
                  <a:srgbClr val="000080"/>
                </a:solidFill>
                <a:latin typeface="Consolas" pitchFamily="49" charset="0"/>
                <a:ea typeface="宋体" pitchFamily="2" charset="-122"/>
                <a:cs typeface="宋体" pitchFamily="2" charset="-122"/>
              </a:rPr>
              <a:t>return </a:t>
            </a:r>
            <a:r>
              <a:rPr lang="zh-CN" altLang="zh-CN" sz="1600">
                <a:solidFill>
                  <a:srgbClr val="000000"/>
                </a:solidFill>
                <a:latin typeface="Consolas" pitchFamily="49" charset="0"/>
                <a:ea typeface="宋体" pitchFamily="2" charset="-122"/>
                <a:cs typeface="宋体" pitchFamily="2" charset="-122"/>
              </a:rPr>
              <a:t>item</a:t>
            </a:r>
            <a:endParaRPr lang="zh-CN" altLang="zh-CN" sz="2400">
              <a:latin typeface="Arial" pitchFamily="34" charset="0"/>
              <a:ea typeface="宋体" pitchFamily="2" charset="-122"/>
              <a:cs typeface="宋体" pitchFamily="2" charset="-122"/>
            </a:endParaRPr>
          </a:p>
        </p:txBody>
      </p:sp>
      <p:sp>
        <p:nvSpPr>
          <p:cNvPr id="71" name="Text Box 26"/>
          <p:cNvSpPr txBox="1">
            <a:spLocks noChangeArrowheads="1"/>
          </p:cNvSpPr>
          <p:nvPr/>
        </p:nvSpPr>
        <p:spPr bwMode="auto">
          <a:xfrm>
            <a:off x="1014420" y="4509262"/>
            <a:ext cx="341709" cy="441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1323" tIns="35662" rIns="71323" bIns="35662">
            <a:spAutoFit/>
          </a:bodyPr>
          <a:lstStyle>
            <a:lvl1pPr eaLnBrk="0" hangingPunct="0">
              <a:spcBef>
                <a:spcPct val="20000"/>
              </a:spcBef>
              <a:buClr>
                <a:schemeClr val="bg2"/>
              </a:buClr>
              <a:buSzPct val="75000"/>
              <a:buFont typeface="Wingdings" pitchFamily="2" charset="2"/>
              <a:buChar char="n"/>
              <a:defRPr sz="3200">
                <a:solidFill>
                  <a:schemeClr val="tx1"/>
                </a:solidFill>
                <a:latin typeface="Arial" pitchFamily="34" charset="0"/>
                <a:ea typeface="宋体" pitchFamily="2" charset="-122"/>
              </a:defRPr>
            </a:lvl1pPr>
            <a:lvl2pPr marL="742950" indent="-285750" eaLnBrk="0" hangingPunct="0">
              <a:spcBef>
                <a:spcPct val="20000"/>
              </a:spcBef>
              <a:buClr>
                <a:schemeClr val="accent2"/>
              </a:buClr>
              <a:buSzPct val="80000"/>
              <a:buFont typeface="Wingdings" pitchFamily="2" charset="2"/>
              <a:buChar char="¨"/>
              <a:defRPr sz="2800">
                <a:solidFill>
                  <a:schemeClr val="tx1"/>
                </a:solidFill>
                <a:latin typeface="Arial" pitchFamily="34" charset="0"/>
                <a:ea typeface="宋体" pitchFamily="2" charset="-122"/>
              </a:defRPr>
            </a:lvl2pPr>
            <a:lvl3pPr marL="1143000" indent="-228600" eaLnBrk="0" hangingPunct="0">
              <a:spcBef>
                <a:spcPct val="20000"/>
              </a:spcBef>
              <a:buClr>
                <a:schemeClr val="bg2"/>
              </a:buClr>
              <a:buSzPct val="65000"/>
              <a:buFont typeface="Wingdings" pitchFamily="2" charset="2"/>
              <a:buChar char="n"/>
              <a:defRPr sz="2400">
                <a:solidFill>
                  <a:schemeClr val="tx1"/>
                </a:solidFill>
                <a:latin typeface="Arial" pitchFamily="34" charset="0"/>
                <a:ea typeface="宋体" pitchFamily="2" charset="-122"/>
              </a:defRPr>
            </a:lvl3pPr>
            <a:lvl4pPr marL="1600200" indent="-228600" eaLnBrk="0" hangingPunct="0">
              <a:spcBef>
                <a:spcPct val="20000"/>
              </a:spcBef>
              <a:buClr>
                <a:schemeClr val="accent2"/>
              </a:buClr>
              <a:buSzPct val="70000"/>
              <a:buFont typeface="Wingdings" pitchFamily="2" charset="2"/>
              <a:buChar char="¨"/>
              <a:defRPr sz="2000">
                <a:solidFill>
                  <a:schemeClr val="tx1"/>
                </a:solidFill>
                <a:latin typeface="Arial" pitchFamily="34" charset="0"/>
                <a:ea typeface="宋体" pitchFamily="2" charset="-122"/>
              </a:defRPr>
            </a:lvl4pPr>
            <a:lvl5pPr marL="2057400" indent="-228600" eaLnBrk="0" hangingPunct="0">
              <a:spcBef>
                <a:spcPct val="20000"/>
              </a:spcBef>
              <a:buClr>
                <a:schemeClr val="bg2"/>
              </a:buClr>
              <a:buFont typeface="Wingdings" pitchFamily="2" charset="2"/>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lr>
                <a:schemeClr val="bg2"/>
              </a:buClr>
              <a:buFont typeface="Wingdings" pitchFamily="2" charset="2"/>
              <a:buChar char="§"/>
              <a:defRPr sz="2000">
                <a:solidFill>
                  <a:schemeClr val="tx1"/>
                </a:solidFill>
                <a:latin typeface="Arial" pitchFamily="34" charset="0"/>
                <a:ea typeface="宋体" pitchFamily="2" charset="-122"/>
              </a:defRPr>
            </a:lvl9pPr>
          </a:lstStyle>
          <a:p>
            <a:pPr eaLnBrk="1" hangingPunct="1">
              <a:spcBef>
                <a:spcPct val="50000"/>
              </a:spcBef>
              <a:buClrTx/>
              <a:buSzTx/>
              <a:buFont typeface="Wingdings" pitchFamily="2" charset="2"/>
              <a:buNone/>
            </a:pPr>
            <a:r>
              <a:rPr lang="en-US" altLang="zh-CN" sz="2400" b="1" dirty="0">
                <a:solidFill>
                  <a:srgbClr val="FF0000"/>
                </a:solidFill>
                <a:latin typeface="Times New Roman" pitchFamily="18" charset="0"/>
              </a:rPr>
              <a:t>∧</a:t>
            </a:r>
          </a:p>
        </p:txBody>
      </p:sp>
    </p:spTree>
    <p:extLst>
      <p:ext uri="{BB962C8B-B14F-4D97-AF65-F5344CB8AC3E}">
        <p14:creationId xmlns:p14="http://schemas.microsoft.com/office/powerpoint/2010/main" val="431952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5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9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9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9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9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0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0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0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0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05"/>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06"/>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07"/>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108"/>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09"/>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10"/>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11"/>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112"/>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113"/>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114"/>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71"/>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117"/>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16"/>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2054"/>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1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89" grpId="0"/>
      <p:bldP spid="2053" grpId="0" animBg="1"/>
      <p:bldP spid="2054" grpId="0"/>
      <p:bldP spid="95" grpId="0"/>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9" grpId="0"/>
      <p:bldP spid="110" grpId="0"/>
      <p:bldP spid="111" grpId="0"/>
      <p:bldP spid="113" grpId="0"/>
      <p:bldP spid="115" grpId="0"/>
      <p:bldP spid="116" grpId="0"/>
      <p:bldP spid="4" grpId="0"/>
      <p:bldP spid="5" grpId="0"/>
      <p:bldP spid="7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队列的概念和性质</a:t>
            </a:r>
            <a:endParaRPr lang="zh-CN" altLang="en-US" dirty="0"/>
          </a:p>
        </p:txBody>
      </p:sp>
    </p:spTree>
    <p:extLst>
      <p:ext uri="{BB962C8B-B14F-4D97-AF65-F5344CB8AC3E}">
        <p14:creationId xmlns:p14="http://schemas.microsoft.com/office/powerpoint/2010/main" val="2413652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顺序结构，可能发生上溢出与下溢出</a:t>
            </a:r>
            <a:endParaRPr lang="en-US" altLang="zh-CN" dirty="0" smtClean="0"/>
          </a:p>
          <a:p>
            <a:r>
              <a:rPr lang="zh-CN" altLang="en-US" dirty="0" smtClean="0"/>
              <a:t>链式结构，可能发生下溢出</a:t>
            </a:r>
            <a:endParaRPr lang="zh-CN" altLang="en-US" dirty="0"/>
          </a:p>
        </p:txBody>
      </p:sp>
      <p:sp>
        <p:nvSpPr>
          <p:cNvPr id="3" name="标题 2"/>
          <p:cNvSpPr>
            <a:spLocks noGrp="1"/>
          </p:cNvSpPr>
          <p:nvPr>
            <p:ph type="title"/>
          </p:nvPr>
        </p:nvSpPr>
        <p:spPr>
          <a:xfrm>
            <a:off x="971600" y="193204"/>
            <a:ext cx="8316529" cy="540314"/>
          </a:xfrm>
        </p:spPr>
        <p:txBody>
          <a:bodyPr>
            <a:normAutofit fontScale="90000"/>
          </a:bodyPr>
          <a:lstStyle/>
          <a:p>
            <a:r>
              <a:rPr lang="zh-CN" altLang="en-US" dirty="0" smtClean="0"/>
              <a:t>上溢出（</a:t>
            </a:r>
            <a:r>
              <a:rPr lang="en-US" altLang="zh-CN" dirty="0" smtClean="0"/>
              <a:t>overflow</a:t>
            </a:r>
            <a:r>
              <a:rPr lang="zh-CN" altLang="en-US" dirty="0" smtClean="0"/>
              <a:t>）与下溢出（</a:t>
            </a:r>
            <a:r>
              <a:rPr lang="en-US" altLang="zh-CN" dirty="0" smtClean="0"/>
              <a:t>underflow</a:t>
            </a:r>
            <a:r>
              <a:rPr lang="zh-CN" altLang="en-US" dirty="0" smtClean="0"/>
              <a:t>）</a:t>
            </a:r>
            <a:endParaRPr lang="zh-CN" altLang="en-US" dirty="0"/>
          </a:p>
        </p:txBody>
      </p:sp>
    </p:spTree>
    <p:extLst>
      <p:ext uri="{BB962C8B-B14F-4D97-AF65-F5344CB8AC3E}">
        <p14:creationId xmlns:p14="http://schemas.microsoft.com/office/powerpoint/2010/main" val="3658821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队列的</a:t>
            </a:r>
            <a:r>
              <a:rPr lang="zh-CN" altLang="en-US" dirty="0" smtClean="0"/>
              <a:t>应用</a:t>
            </a:r>
            <a:endParaRPr lang="zh-CN" altLang="en-US" dirty="0"/>
          </a:p>
        </p:txBody>
      </p:sp>
    </p:spTree>
    <p:extLst>
      <p:ext uri="{BB962C8B-B14F-4D97-AF65-F5344CB8AC3E}">
        <p14:creationId xmlns:p14="http://schemas.microsoft.com/office/powerpoint/2010/main" val="9620198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r>
              <a:rPr lang="zh-CN" altLang="en-US" smtClean="0">
                <a:solidFill>
                  <a:srgbClr val="FF0000"/>
                </a:solidFill>
              </a:rPr>
              <a:t>迷宫求解</a:t>
            </a:r>
          </a:p>
          <a:p>
            <a:r>
              <a:rPr lang="zh-CN" altLang="en-US" smtClean="0"/>
              <a:t>打印杨辉三角形</a:t>
            </a:r>
            <a:endParaRPr lang="en-US" altLang="zh-CN" smtClean="0"/>
          </a:p>
          <a:p>
            <a:r>
              <a:rPr lang="zh-CN" altLang="en-US" smtClean="0"/>
              <a:t>多项式运算</a:t>
            </a:r>
            <a:endParaRPr lang="en-US" altLang="zh-CN" smtClean="0"/>
          </a:p>
          <a:p>
            <a:r>
              <a:rPr lang="zh-CN" altLang="en-US" smtClean="0"/>
              <a:t>打印队列模拟</a:t>
            </a:r>
            <a:endParaRPr lang="en-US" altLang="zh-CN" dirty="0" smtClean="0"/>
          </a:p>
        </p:txBody>
      </p:sp>
      <p:sp>
        <p:nvSpPr>
          <p:cNvPr id="3" name="标题 2"/>
          <p:cNvSpPr>
            <a:spLocks noGrp="1"/>
          </p:cNvSpPr>
          <p:nvPr>
            <p:ph type="title"/>
          </p:nvPr>
        </p:nvSpPr>
        <p:spPr/>
        <p:txBody>
          <a:bodyPr>
            <a:normAutofit fontScale="90000"/>
          </a:bodyPr>
          <a:lstStyle/>
          <a:p>
            <a:r>
              <a:rPr lang="zh-CN" altLang="en-US" dirty="0" smtClean="0"/>
              <a:t>应用举例</a:t>
            </a:r>
            <a:endParaRPr lang="zh-CN" altLang="en-US" dirty="0"/>
          </a:p>
        </p:txBody>
      </p:sp>
    </p:spTree>
    <p:extLst>
      <p:ext uri="{BB962C8B-B14F-4D97-AF65-F5344CB8AC3E}">
        <p14:creationId xmlns:p14="http://schemas.microsoft.com/office/powerpoint/2010/main" val="39788094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6" name="Rectangle 3"/>
          <p:cNvSpPr>
            <a:spLocks noGrp="1" noChangeArrowheads="1"/>
          </p:cNvSpPr>
          <p:nvPr>
            <p:ph type="body" sz="quarter" idx="10"/>
          </p:nvPr>
        </p:nvSpPr>
        <p:spPr>
          <a:xfrm>
            <a:off x="395536" y="985292"/>
            <a:ext cx="8053659" cy="4055893"/>
          </a:xfrm>
        </p:spPr>
        <p:txBody>
          <a:bodyPr/>
          <a:lstStyle/>
          <a:p>
            <a:pPr marL="0" indent="0">
              <a:buNone/>
            </a:pPr>
            <a:r>
              <a:rPr lang="zh-CN" altLang="en-US" sz="2000" smtClean="0"/>
              <a:t>（</a:t>
            </a:r>
            <a:r>
              <a:rPr lang="en-US" altLang="zh-CN" sz="2000" smtClean="0"/>
              <a:t>1</a:t>
            </a:r>
            <a:r>
              <a:rPr lang="zh-CN" altLang="en-US" sz="2000" smtClean="0"/>
              <a:t>）</a:t>
            </a:r>
            <a:r>
              <a:rPr lang="zh-CN" altLang="zh-CN" sz="2000" smtClean="0"/>
              <a:t>假设</a:t>
            </a:r>
            <a:r>
              <a:rPr lang="zh-CN" altLang="zh-CN" sz="2000"/>
              <a:t>目前到达下标为</a:t>
            </a:r>
            <a:r>
              <a:rPr lang="en-US" altLang="zh-CN" sz="2000"/>
              <a:t>(i,j)</a:t>
            </a:r>
            <a:r>
              <a:rPr lang="zh-CN" altLang="zh-CN" sz="2000"/>
              <a:t>的可通位置</a:t>
            </a:r>
            <a:r>
              <a:rPr lang="en-US" altLang="zh-CN" sz="2000">
                <a:solidFill>
                  <a:srgbClr val="FF0000"/>
                </a:solidFill>
              </a:rPr>
              <a:t>A</a:t>
            </a:r>
            <a:r>
              <a:rPr lang="zh-CN" altLang="zh-CN" sz="2000"/>
              <a:t>，接着依次探索</a:t>
            </a:r>
            <a:r>
              <a:rPr lang="en-US" altLang="zh-CN" sz="2000"/>
              <a:t>A</a:t>
            </a:r>
            <a:r>
              <a:rPr lang="zh-CN" altLang="zh-CN" sz="2000"/>
              <a:t>位置的东南西北四个邻居位置，假设为</a:t>
            </a:r>
            <a:r>
              <a:rPr lang="en-US" altLang="zh-CN" sz="2000">
                <a:solidFill>
                  <a:srgbClr val="FF0000"/>
                </a:solidFill>
              </a:rPr>
              <a:t>A</a:t>
            </a:r>
            <a:r>
              <a:rPr lang="en-US" altLang="zh-CN" sz="2000" baseline="-25000">
                <a:solidFill>
                  <a:srgbClr val="FF0000"/>
                </a:solidFill>
              </a:rPr>
              <a:t>0</a:t>
            </a:r>
            <a:r>
              <a:rPr lang="en-US" altLang="zh-CN" sz="2000">
                <a:solidFill>
                  <a:srgbClr val="FF0000"/>
                </a:solidFill>
              </a:rPr>
              <a:t>,A</a:t>
            </a:r>
            <a:r>
              <a:rPr lang="en-US" altLang="zh-CN" sz="2000" baseline="-25000">
                <a:solidFill>
                  <a:srgbClr val="FF0000"/>
                </a:solidFill>
              </a:rPr>
              <a:t>1</a:t>
            </a:r>
            <a:r>
              <a:rPr lang="en-US" altLang="zh-CN" sz="2000">
                <a:solidFill>
                  <a:srgbClr val="FF0000"/>
                </a:solidFill>
              </a:rPr>
              <a:t>,A</a:t>
            </a:r>
            <a:r>
              <a:rPr lang="en-US" altLang="zh-CN" sz="2000" baseline="-25000">
                <a:solidFill>
                  <a:srgbClr val="FF0000"/>
                </a:solidFill>
              </a:rPr>
              <a:t>2</a:t>
            </a:r>
            <a:r>
              <a:rPr lang="en-US" altLang="zh-CN" sz="2000">
                <a:solidFill>
                  <a:srgbClr val="FF0000"/>
                </a:solidFill>
              </a:rPr>
              <a:t>,A</a:t>
            </a:r>
            <a:r>
              <a:rPr lang="en-US" altLang="zh-CN" sz="2000" baseline="-25000">
                <a:solidFill>
                  <a:srgbClr val="FF0000"/>
                </a:solidFill>
              </a:rPr>
              <a:t>3</a:t>
            </a:r>
            <a:r>
              <a:rPr lang="zh-CN" altLang="zh-CN" sz="2000"/>
              <a:t>，如</a:t>
            </a:r>
            <a:r>
              <a:rPr lang="zh-CN" altLang="zh-CN" sz="2000" smtClean="0"/>
              <a:t>该</a:t>
            </a:r>
            <a:r>
              <a:rPr lang="en-US" altLang="zh-CN" sz="2000" smtClean="0"/>
              <a:t>A</a:t>
            </a:r>
            <a:r>
              <a:rPr lang="en-US" altLang="zh-CN" sz="2000" baseline="-25000" smtClean="0"/>
              <a:t>i</a:t>
            </a:r>
            <a:r>
              <a:rPr lang="zh-CN" altLang="zh-CN" sz="2000" smtClean="0"/>
              <a:t>邻居</a:t>
            </a:r>
            <a:r>
              <a:rPr lang="zh-CN" altLang="zh-CN" sz="2000"/>
              <a:t>位置已为出口，则找到路径结束</a:t>
            </a:r>
            <a:r>
              <a:rPr lang="zh-CN" altLang="zh-CN" sz="2000" smtClean="0"/>
              <a:t>探索</a:t>
            </a:r>
            <a:r>
              <a:rPr lang="zh-CN" altLang="en-US" sz="2000" smtClean="0"/>
              <a:t>，输出路径</a:t>
            </a:r>
            <a:r>
              <a:rPr lang="zh-CN" altLang="zh-CN" sz="2000" smtClean="0"/>
              <a:t>；</a:t>
            </a:r>
            <a:r>
              <a:rPr lang="zh-CN" altLang="zh-CN" sz="2000"/>
              <a:t>如该邻居位置不通或已经走过，则跳过该位置</a:t>
            </a:r>
            <a:r>
              <a:rPr lang="zh-CN" altLang="zh-CN" sz="2000" smtClean="0"/>
              <a:t>；</a:t>
            </a:r>
            <a:r>
              <a:rPr lang="zh-CN" altLang="en-US" sz="2000" smtClean="0"/>
              <a:t>如所有</a:t>
            </a:r>
            <a:r>
              <a:rPr lang="en-US" altLang="zh-CN" sz="2000" smtClean="0"/>
              <a:t>A</a:t>
            </a:r>
            <a:r>
              <a:rPr lang="en-US" altLang="zh-CN" sz="2000" baseline="-25000" smtClean="0"/>
              <a:t>i</a:t>
            </a:r>
            <a:r>
              <a:rPr lang="zh-CN" altLang="zh-CN" sz="2000" smtClean="0"/>
              <a:t>位置</a:t>
            </a:r>
            <a:r>
              <a:rPr lang="zh-CN" altLang="en-US" sz="2000" smtClean="0"/>
              <a:t>都</a:t>
            </a:r>
            <a:r>
              <a:rPr lang="zh-CN" altLang="zh-CN" sz="2000" smtClean="0"/>
              <a:t>不通</a:t>
            </a:r>
            <a:r>
              <a:rPr lang="zh-CN" altLang="zh-CN" sz="2000"/>
              <a:t>或已经</a:t>
            </a:r>
            <a:r>
              <a:rPr lang="zh-CN" altLang="zh-CN" sz="2000" smtClean="0"/>
              <a:t>走过</a:t>
            </a:r>
            <a:r>
              <a:rPr lang="zh-CN" altLang="en-US" sz="2000" smtClean="0"/>
              <a:t>，则说明无法从</a:t>
            </a:r>
            <a:r>
              <a:rPr lang="en-US" altLang="zh-CN" sz="2000" smtClean="0"/>
              <a:t>A</a:t>
            </a:r>
            <a:r>
              <a:rPr lang="zh-CN" altLang="en-US" sz="2000" smtClean="0"/>
              <a:t>到达出口。</a:t>
            </a:r>
            <a:endParaRPr lang="zh-CN" altLang="zh-CN" sz="2000"/>
          </a:p>
          <a:p>
            <a:pPr marL="0" indent="0">
              <a:buNone/>
            </a:pPr>
            <a:r>
              <a:rPr lang="zh-CN" altLang="en-US" sz="2000" smtClean="0"/>
              <a:t>（</a:t>
            </a:r>
            <a:r>
              <a:rPr lang="en-US" altLang="zh-CN" sz="2000" smtClean="0"/>
              <a:t>2</a:t>
            </a:r>
            <a:r>
              <a:rPr lang="zh-CN" altLang="en-US" sz="2000" smtClean="0"/>
              <a:t>）</a:t>
            </a:r>
            <a:r>
              <a:rPr lang="zh-CN" altLang="zh-CN" sz="2000" smtClean="0"/>
              <a:t>接着</a:t>
            </a:r>
            <a:r>
              <a:rPr lang="zh-CN" altLang="zh-CN" sz="2000"/>
              <a:t>依次从</a:t>
            </a:r>
            <a:r>
              <a:rPr lang="en-US" altLang="zh-CN" sz="2000"/>
              <a:t>A</a:t>
            </a:r>
            <a:r>
              <a:rPr lang="en-US" altLang="zh-CN" sz="2000" baseline="-25000"/>
              <a:t>0</a:t>
            </a:r>
            <a:r>
              <a:rPr lang="en-US" altLang="zh-CN" sz="2000"/>
              <a:t>,A</a:t>
            </a:r>
            <a:r>
              <a:rPr lang="en-US" altLang="zh-CN" sz="2000" baseline="-25000"/>
              <a:t>1</a:t>
            </a:r>
            <a:r>
              <a:rPr lang="en-US" altLang="zh-CN" sz="2000"/>
              <a:t>,A</a:t>
            </a:r>
            <a:r>
              <a:rPr lang="en-US" altLang="zh-CN" sz="2000" baseline="-25000"/>
              <a:t>2</a:t>
            </a:r>
            <a:r>
              <a:rPr lang="en-US" altLang="zh-CN" sz="2000"/>
              <a:t>,A</a:t>
            </a:r>
            <a:r>
              <a:rPr lang="en-US" altLang="zh-CN" sz="2000" baseline="-25000"/>
              <a:t>3</a:t>
            </a:r>
            <a:r>
              <a:rPr lang="zh-CN" altLang="zh-CN" sz="2000"/>
              <a:t>（假设都可通）位置开始重复</a:t>
            </a:r>
            <a:r>
              <a:rPr lang="zh-CN" altLang="zh-CN" sz="2000" smtClean="0"/>
              <a:t>步骤</a:t>
            </a:r>
            <a:r>
              <a:rPr lang="zh-CN" altLang="en-US" sz="2000" smtClean="0"/>
              <a:t>（</a:t>
            </a:r>
            <a:r>
              <a:rPr lang="en-US" altLang="zh-CN" sz="2000" smtClean="0"/>
              <a:t>1</a:t>
            </a:r>
            <a:r>
              <a:rPr lang="zh-CN" altLang="zh-CN" sz="2000"/>
              <a:t>），即在还没有找到终点并还有未探索位置的情况下，依次探索：</a:t>
            </a:r>
            <a:r>
              <a:rPr lang="en-US" altLang="zh-CN" sz="2000"/>
              <a:t>A</a:t>
            </a:r>
            <a:r>
              <a:rPr lang="en-US" altLang="zh-CN" sz="2000" baseline="-25000"/>
              <a:t>0</a:t>
            </a:r>
            <a:r>
              <a:rPr lang="zh-CN" altLang="zh-CN" sz="2000"/>
              <a:t>的四个相邻位置</a:t>
            </a:r>
            <a:r>
              <a:rPr lang="en-US" altLang="zh-CN" sz="2000"/>
              <a:t>A</a:t>
            </a:r>
            <a:r>
              <a:rPr lang="en-US" altLang="zh-CN" sz="2000" baseline="-25000"/>
              <a:t>00</a:t>
            </a:r>
            <a:r>
              <a:rPr lang="en-US" altLang="zh-CN" sz="2000"/>
              <a:t>, A</a:t>
            </a:r>
            <a:r>
              <a:rPr lang="en-US" altLang="zh-CN" sz="2000" baseline="-25000"/>
              <a:t>01</a:t>
            </a:r>
            <a:r>
              <a:rPr lang="en-US" altLang="zh-CN" sz="2000"/>
              <a:t>, A</a:t>
            </a:r>
            <a:r>
              <a:rPr lang="en-US" altLang="zh-CN" sz="2000" baseline="-25000"/>
              <a:t>02</a:t>
            </a:r>
            <a:r>
              <a:rPr lang="en-US" altLang="zh-CN" sz="2000"/>
              <a:t>, A</a:t>
            </a:r>
            <a:r>
              <a:rPr lang="en-US" altLang="zh-CN" sz="2000" baseline="-25000"/>
              <a:t>03</a:t>
            </a:r>
            <a:r>
              <a:rPr lang="zh-CN" altLang="zh-CN" sz="2000"/>
              <a:t>；</a:t>
            </a:r>
            <a:r>
              <a:rPr lang="en-US" altLang="zh-CN" sz="2000"/>
              <a:t>A</a:t>
            </a:r>
            <a:r>
              <a:rPr lang="en-US" altLang="zh-CN" sz="2000" baseline="-25000"/>
              <a:t>1</a:t>
            </a:r>
            <a:r>
              <a:rPr lang="zh-CN" altLang="zh-CN" sz="2000"/>
              <a:t>的四个相邻位置</a:t>
            </a:r>
            <a:r>
              <a:rPr lang="en-US" altLang="zh-CN" sz="2000"/>
              <a:t>A</a:t>
            </a:r>
            <a:r>
              <a:rPr lang="en-US" altLang="zh-CN" sz="2000" baseline="-25000"/>
              <a:t>10</a:t>
            </a:r>
            <a:r>
              <a:rPr lang="en-US" altLang="zh-CN" sz="2000"/>
              <a:t>, A</a:t>
            </a:r>
            <a:r>
              <a:rPr lang="en-US" altLang="zh-CN" sz="2000" baseline="-25000"/>
              <a:t>11</a:t>
            </a:r>
            <a:r>
              <a:rPr lang="en-US" altLang="zh-CN" sz="2000"/>
              <a:t>, A</a:t>
            </a:r>
            <a:r>
              <a:rPr lang="en-US" altLang="zh-CN" sz="2000" baseline="-25000"/>
              <a:t>12</a:t>
            </a:r>
            <a:r>
              <a:rPr lang="en-US" altLang="zh-CN" sz="2000"/>
              <a:t>, A</a:t>
            </a:r>
            <a:r>
              <a:rPr lang="en-US" altLang="zh-CN" sz="2000" baseline="-25000"/>
              <a:t>13</a:t>
            </a:r>
            <a:r>
              <a:rPr lang="zh-CN" altLang="zh-CN" sz="2000"/>
              <a:t>；</a:t>
            </a:r>
            <a:r>
              <a:rPr lang="en-US" altLang="zh-CN" sz="2000"/>
              <a:t>A</a:t>
            </a:r>
            <a:r>
              <a:rPr lang="en-US" altLang="zh-CN" sz="2000" baseline="-25000"/>
              <a:t>2</a:t>
            </a:r>
            <a:r>
              <a:rPr lang="zh-CN" altLang="zh-CN" sz="2000"/>
              <a:t>的四个相邻位置</a:t>
            </a:r>
            <a:r>
              <a:rPr lang="en-US" altLang="zh-CN" sz="2000"/>
              <a:t>A</a:t>
            </a:r>
            <a:r>
              <a:rPr lang="en-US" altLang="zh-CN" sz="2000" baseline="-25000"/>
              <a:t>20</a:t>
            </a:r>
            <a:r>
              <a:rPr lang="en-US" altLang="zh-CN" sz="2000"/>
              <a:t>, A</a:t>
            </a:r>
            <a:r>
              <a:rPr lang="en-US" altLang="zh-CN" sz="2000" baseline="-25000"/>
              <a:t>21</a:t>
            </a:r>
            <a:r>
              <a:rPr lang="en-US" altLang="zh-CN" sz="2000"/>
              <a:t>, A</a:t>
            </a:r>
            <a:r>
              <a:rPr lang="en-US" altLang="zh-CN" sz="2000" baseline="-25000"/>
              <a:t>22</a:t>
            </a:r>
            <a:r>
              <a:rPr lang="en-US" altLang="zh-CN" sz="2000"/>
              <a:t>, A</a:t>
            </a:r>
            <a:r>
              <a:rPr lang="en-US" altLang="zh-CN" sz="2000" baseline="-25000"/>
              <a:t>23</a:t>
            </a:r>
            <a:r>
              <a:rPr lang="zh-CN" altLang="zh-CN" sz="2000"/>
              <a:t>；</a:t>
            </a:r>
            <a:r>
              <a:rPr lang="en-US" altLang="zh-CN" sz="2000"/>
              <a:t>A</a:t>
            </a:r>
            <a:r>
              <a:rPr lang="en-US" altLang="zh-CN" sz="2000" baseline="-25000"/>
              <a:t>3</a:t>
            </a:r>
            <a:r>
              <a:rPr lang="zh-CN" altLang="zh-CN" sz="2000"/>
              <a:t>的四个相邻位置</a:t>
            </a:r>
            <a:r>
              <a:rPr lang="en-US" altLang="zh-CN" sz="2000"/>
              <a:t>A</a:t>
            </a:r>
            <a:r>
              <a:rPr lang="en-US" altLang="zh-CN" sz="2000" baseline="-25000"/>
              <a:t>30</a:t>
            </a:r>
            <a:r>
              <a:rPr lang="en-US" altLang="zh-CN" sz="2000"/>
              <a:t> A</a:t>
            </a:r>
            <a:r>
              <a:rPr lang="en-US" altLang="zh-CN" sz="2000" baseline="-25000"/>
              <a:t>31</a:t>
            </a:r>
            <a:r>
              <a:rPr lang="en-US" altLang="zh-CN" sz="2000"/>
              <a:t>, A</a:t>
            </a:r>
            <a:r>
              <a:rPr lang="en-US" altLang="zh-CN" sz="2000" baseline="-25000"/>
              <a:t>32</a:t>
            </a:r>
            <a:r>
              <a:rPr lang="en-US" altLang="zh-CN" sz="2000"/>
              <a:t>, A</a:t>
            </a:r>
            <a:r>
              <a:rPr lang="en-US" altLang="zh-CN" sz="2000" baseline="-25000"/>
              <a:t>33</a:t>
            </a:r>
            <a:r>
              <a:rPr lang="zh-CN" altLang="zh-CN" sz="2000"/>
              <a:t>。如果还没有找到路径并还有未探索位置，则再按刚才各探索位置</a:t>
            </a:r>
            <a:r>
              <a:rPr lang="en-US" altLang="zh-CN" sz="2000"/>
              <a:t>A</a:t>
            </a:r>
            <a:r>
              <a:rPr lang="en-US" altLang="zh-CN" sz="2000" baseline="-25000"/>
              <a:t>ij</a:t>
            </a:r>
            <a:r>
              <a:rPr lang="zh-CN" altLang="zh-CN" sz="2000"/>
              <a:t>的次序探索各可通位置</a:t>
            </a:r>
            <a:r>
              <a:rPr lang="en-US" altLang="zh-CN" sz="2000"/>
              <a:t>A</a:t>
            </a:r>
            <a:r>
              <a:rPr lang="en-US" altLang="zh-CN" sz="2000" baseline="-25000"/>
              <a:t>ij</a:t>
            </a:r>
            <a:r>
              <a:rPr lang="zh-CN" altLang="zh-CN" sz="2000"/>
              <a:t>的可通未走过邻居位置，依次类推</a:t>
            </a:r>
            <a:r>
              <a:rPr lang="en-US" altLang="zh-CN" sz="2000"/>
              <a:t>……</a:t>
            </a:r>
            <a:r>
              <a:rPr lang="zh-CN" altLang="zh-CN" sz="2000"/>
              <a:t>，直到找到一条路径位置或者所有可通位置都已探索过仍没有找到路径为止。</a:t>
            </a:r>
          </a:p>
          <a:p>
            <a:pPr>
              <a:spcBef>
                <a:spcPct val="5000"/>
              </a:spcBef>
              <a:buClr>
                <a:srgbClr val="800080"/>
              </a:buClr>
              <a:buSzPct val="50000"/>
            </a:pPr>
            <a:endParaRPr lang="zh-CN" altLang="en-US" sz="2300" dirty="0">
              <a:latin typeface="Times New Roman" pitchFamily="18" charset="0"/>
            </a:endParaRPr>
          </a:p>
        </p:txBody>
      </p:sp>
      <p:sp>
        <p:nvSpPr>
          <p:cNvPr id="90115" name="Rectangle 2"/>
          <p:cNvSpPr>
            <a:spLocks noGrp="1" noChangeArrowheads="1"/>
          </p:cNvSpPr>
          <p:nvPr>
            <p:ph type="title"/>
          </p:nvPr>
        </p:nvSpPr>
        <p:spPr/>
        <p:txBody>
          <a:bodyPr>
            <a:noAutofit/>
          </a:bodyPr>
          <a:lstStyle/>
          <a:p>
            <a:pPr algn="l"/>
            <a:r>
              <a:rPr lang="zh-CN" altLang="en-US" sz="3200"/>
              <a:t>基于队列的迷宫求解</a:t>
            </a:r>
            <a:endParaRPr lang="zh-CN" altLang="en-US" sz="3200" dirty="0"/>
          </a:p>
        </p:txBody>
      </p:sp>
      <p:sp>
        <p:nvSpPr>
          <p:cNvPr id="90114" name="灯片编号占位符 4"/>
          <p:cNvSpPr>
            <a:spLocks noGrp="1" noChangeArrowheads="1"/>
          </p:cNvSpPr>
          <p:nvPr>
            <p:ph type="sldNum" sz="quarter" idx="4294967295"/>
          </p:nvPr>
        </p:nvSpPr>
        <p:spPr>
          <a:xfrm>
            <a:off x="7010400" y="5486400"/>
            <a:ext cx="2133600" cy="2159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2"/>
              </a:buClr>
              <a:buSzPct val="75000"/>
              <a:buFont typeface="Wingdings" pitchFamily="2" charset="2"/>
              <a:buChar char="n"/>
              <a:defRPr sz="2500">
                <a:solidFill>
                  <a:schemeClr val="tx1"/>
                </a:solidFill>
                <a:latin typeface="Arial" pitchFamily="34" charset="0"/>
                <a:ea typeface="宋体" pitchFamily="2" charset="-122"/>
              </a:defRPr>
            </a:lvl1pPr>
            <a:lvl2pPr marL="579432" indent="-222858">
              <a:spcBef>
                <a:spcPct val="20000"/>
              </a:spcBef>
              <a:buClr>
                <a:schemeClr val="accent2"/>
              </a:buClr>
              <a:buSzPct val="80000"/>
              <a:buFont typeface="Wingdings" pitchFamily="2" charset="2"/>
              <a:buChar char="¨"/>
              <a:defRPr sz="2200">
                <a:solidFill>
                  <a:schemeClr val="tx1"/>
                </a:solidFill>
                <a:latin typeface="Arial" pitchFamily="34" charset="0"/>
                <a:ea typeface="宋体" pitchFamily="2" charset="-122"/>
              </a:defRPr>
            </a:lvl2pPr>
            <a:lvl3pPr marL="891432" indent="-178287">
              <a:spcBef>
                <a:spcPct val="20000"/>
              </a:spcBef>
              <a:buClr>
                <a:schemeClr val="bg2"/>
              </a:buClr>
              <a:buSzPct val="65000"/>
              <a:buFont typeface="Wingdings" pitchFamily="2" charset="2"/>
              <a:buChar char="n"/>
              <a:defRPr sz="1900">
                <a:solidFill>
                  <a:schemeClr val="tx1"/>
                </a:solidFill>
                <a:latin typeface="Arial" pitchFamily="34" charset="0"/>
                <a:ea typeface="宋体" pitchFamily="2" charset="-122"/>
              </a:defRPr>
            </a:lvl3pPr>
            <a:lvl4pPr marL="1248006" indent="-178287">
              <a:spcBef>
                <a:spcPct val="20000"/>
              </a:spcBef>
              <a:buClr>
                <a:schemeClr val="accent2"/>
              </a:buClr>
              <a:buSzPct val="70000"/>
              <a:buFont typeface="Wingdings" pitchFamily="2" charset="2"/>
              <a:buChar char="¨"/>
              <a:defRPr sz="1600">
                <a:solidFill>
                  <a:schemeClr val="tx1"/>
                </a:solidFill>
                <a:latin typeface="Arial" pitchFamily="34" charset="0"/>
                <a:ea typeface="宋体" pitchFamily="2" charset="-122"/>
              </a:defRPr>
            </a:lvl4pPr>
            <a:lvl5pPr marL="1604580" indent="-178287">
              <a:spcBef>
                <a:spcPct val="20000"/>
              </a:spcBef>
              <a:buClr>
                <a:schemeClr val="bg2"/>
              </a:buClr>
              <a:buFont typeface="Wingdings" pitchFamily="2" charset="2"/>
              <a:buChar char="§"/>
              <a:defRPr sz="1600">
                <a:solidFill>
                  <a:schemeClr val="tx1"/>
                </a:solidFill>
                <a:latin typeface="Arial" pitchFamily="34" charset="0"/>
                <a:ea typeface="宋体" pitchFamily="2" charset="-122"/>
              </a:defRPr>
            </a:lvl5pPr>
            <a:lvl6pPr marL="1961152" indent="-178287" eaLnBrk="0" fontAlgn="base" hangingPunct="0">
              <a:spcBef>
                <a:spcPct val="20000"/>
              </a:spcBef>
              <a:spcAft>
                <a:spcPct val="0"/>
              </a:spcAft>
              <a:buClr>
                <a:schemeClr val="bg2"/>
              </a:buClr>
              <a:buFont typeface="Wingdings" pitchFamily="2" charset="2"/>
              <a:buChar char="§"/>
              <a:defRPr sz="1600">
                <a:solidFill>
                  <a:schemeClr val="tx1"/>
                </a:solidFill>
                <a:latin typeface="Arial" pitchFamily="34" charset="0"/>
                <a:ea typeface="宋体" pitchFamily="2" charset="-122"/>
              </a:defRPr>
            </a:lvl6pPr>
            <a:lvl7pPr marL="2317726" indent="-178287" eaLnBrk="0" fontAlgn="base" hangingPunct="0">
              <a:spcBef>
                <a:spcPct val="20000"/>
              </a:spcBef>
              <a:spcAft>
                <a:spcPct val="0"/>
              </a:spcAft>
              <a:buClr>
                <a:schemeClr val="bg2"/>
              </a:buClr>
              <a:buFont typeface="Wingdings" pitchFamily="2" charset="2"/>
              <a:buChar char="§"/>
              <a:defRPr sz="1600">
                <a:solidFill>
                  <a:schemeClr val="tx1"/>
                </a:solidFill>
                <a:latin typeface="Arial" pitchFamily="34" charset="0"/>
                <a:ea typeface="宋体" pitchFamily="2" charset="-122"/>
              </a:defRPr>
            </a:lvl7pPr>
            <a:lvl8pPr marL="2674299" indent="-178287" eaLnBrk="0" fontAlgn="base" hangingPunct="0">
              <a:spcBef>
                <a:spcPct val="20000"/>
              </a:spcBef>
              <a:spcAft>
                <a:spcPct val="0"/>
              </a:spcAft>
              <a:buClr>
                <a:schemeClr val="bg2"/>
              </a:buClr>
              <a:buFont typeface="Wingdings" pitchFamily="2" charset="2"/>
              <a:buChar char="§"/>
              <a:defRPr sz="1600">
                <a:solidFill>
                  <a:schemeClr val="tx1"/>
                </a:solidFill>
                <a:latin typeface="Arial" pitchFamily="34" charset="0"/>
                <a:ea typeface="宋体" pitchFamily="2" charset="-122"/>
              </a:defRPr>
            </a:lvl8pPr>
            <a:lvl9pPr marL="3030872" indent="-178287" eaLnBrk="0" fontAlgn="base" hangingPunct="0">
              <a:spcBef>
                <a:spcPct val="20000"/>
              </a:spcBef>
              <a:spcAft>
                <a:spcPct val="0"/>
              </a:spcAft>
              <a:buClr>
                <a:schemeClr val="bg2"/>
              </a:buClr>
              <a:buFont typeface="Wingdings" pitchFamily="2" charset="2"/>
              <a:buChar char="§"/>
              <a:defRPr sz="1600">
                <a:solidFill>
                  <a:schemeClr val="tx1"/>
                </a:solidFill>
                <a:latin typeface="Arial" pitchFamily="34" charset="0"/>
                <a:ea typeface="宋体" pitchFamily="2" charset="-122"/>
              </a:defRPr>
            </a:lvl9pPr>
          </a:lstStyle>
          <a:p>
            <a:pPr>
              <a:spcBef>
                <a:spcPct val="0"/>
              </a:spcBef>
              <a:buClrTx/>
              <a:buSzTx/>
              <a:buFont typeface="Arial" pitchFamily="34" charset="0"/>
              <a:buNone/>
            </a:pPr>
            <a:fld id="{A2A132CF-DF2C-448E-8327-33DDC1DE3ACF}" type="slidenum">
              <a:rPr lang="en-US" altLang="zh-CN" sz="900">
                <a:latin typeface="Arial Black" pitchFamily="34" charset="0"/>
              </a:rPr>
              <a:pPr>
                <a:spcBef>
                  <a:spcPct val="0"/>
                </a:spcBef>
                <a:buClrTx/>
                <a:buSzTx/>
                <a:buFont typeface="Arial" pitchFamily="34" charset="0"/>
                <a:buNone/>
              </a:pPr>
              <a:t>43</a:t>
            </a:fld>
            <a:endParaRPr lang="en-US" altLang="zh-CN" sz="900">
              <a:latin typeface="Arial Black" pitchFamily="34" charset="0"/>
            </a:endParaRPr>
          </a:p>
        </p:txBody>
      </p:sp>
      <p:sp>
        <p:nvSpPr>
          <p:cNvPr id="2" name="矩形 1"/>
          <p:cNvSpPr/>
          <p:nvPr/>
        </p:nvSpPr>
        <p:spPr>
          <a:xfrm>
            <a:off x="5364088" y="265212"/>
            <a:ext cx="2044149" cy="369332"/>
          </a:xfrm>
          <a:prstGeom prst="rect">
            <a:avLst/>
          </a:prstGeom>
        </p:spPr>
        <p:txBody>
          <a:bodyPr wrap="none">
            <a:spAutoFit/>
          </a:bodyPr>
          <a:lstStyle/>
          <a:p>
            <a:r>
              <a:rPr lang="zh-CN" altLang="zh-CN" b="1" smtClean="0">
                <a:solidFill>
                  <a:srgbClr val="FF0000"/>
                </a:solidFill>
              </a:rPr>
              <a:t>广度优先搜索策略</a:t>
            </a:r>
            <a:endParaRPr lang="zh-CN" altLang="zh-CN" b="1">
              <a:solidFill>
                <a:srgbClr val="FF0000"/>
              </a:solidFill>
            </a:endParaRPr>
          </a:p>
        </p:txBody>
      </p:sp>
    </p:spTree>
    <p:extLst>
      <p:ext uri="{BB962C8B-B14F-4D97-AF65-F5344CB8AC3E}">
        <p14:creationId xmlns:p14="http://schemas.microsoft.com/office/powerpoint/2010/main" val="2546218667"/>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1419494"/>
            <a:ext cx="6981825" cy="312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标题 1"/>
          <p:cNvSpPr>
            <a:spLocks noGrp="1"/>
          </p:cNvSpPr>
          <p:nvPr>
            <p:ph type="title"/>
          </p:nvPr>
        </p:nvSpPr>
        <p:spPr/>
        <p:txBody>
          <a:bodyPr>
            <a:normAutofit fontScale="90000"/>
          </a:bodyPr>
          <a:lstStyle/>
          <a:p>
            <a:r>
              <a:rPr lang="zh-CN" altLang="en-US"/>
              <a:t>从</a:t>
            </a:r>
            <a:r>
              <a:rPr lang="en-US" altLang="zh-CN"/>
              <a:t>(i,j)</a:t>
            </a:r>
            <a:r>
              <a:rPr lang="zh-CN" altLang="en-US"/>
              <a:t>位置开始探测迷宫</a:t>
            </a:r>
          </a:p>
        </p:txBody>
      </p:sp>
    </p:spTree>
    <p:extLst>
      <p:ext uri="{BB962C8B-B14F-4D97-AF65-F5344CB8AC3E}">
        <p14:creationId xmlns:p14="http://schemas.microsoft.com/office/powerpoint/2010/main" val="417798400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2281436"/>
            <a:ext cx="8391316" cy="3152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3728" y="-28274"/>
            <a:ext cx="4826347" cy="21560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503016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r>
              <a:rPr lang="zh-CN" altLang="en-US"/>
              <a:t>利用</a:t>
            </a:r>
            <a:r>
              <a:rPr lang="zh-CN" altLang="en-US">
                <a:solidFill>
                  <a:srgbClr val="FF0000"/>
                </a:solidFill>
              </a:rPr>
              <a:t>队列先进先出</a:t>
            </a:r>
            <a:r>
              <a:rPr lang="zh-CN" altLang="en-US"/>
              <a:t>的特性</a:t>
            </a:r>
            <a:r>
              <a:rPr lang="zh-CN" altLang="en-US" smtClean="0"/>
              <a:t>得到</a:t>
            </a:r>
            <a:r>
              <a:rPr lang="zh-CN" altLang="en-US" smtClean="0">
                <a:solidFill>
                  <a:srgbClr val="FF0000"/>
                </a:solidFill>
              </a:rPr>
              <a:t>从上到下</a:t>
            </a:r>
            <a:r>
              <a:rPr lang="zh-CN" altLang="en-US">
                <a:solidFill>
                  <a:srgbClr val="FF0000"/>
                </a:solidFill>
              </a:rPr>
              <a:t>、从左到右</a:t>
            </a:r>
            <a:r>
              <a:rPr lang="zh-CN" altLang="en-US" smtClean="0"/>
              <a:t>的搜索次序</a:t>
            </a:r>
            <a:r>
              <a:rPr lang="zh-CN" altLang="en-US"/>
              <a:t>。</a:t>
            </a:r>
          </a:p>
          <a:p>
            <a:r>
              <a:rPr lang="zh-CN" altLang="en-US"/>
              <a:t>为了得到第</a:t>
            </a:r>
            <a:r>
              <a:rPr lang="en-US" altLang="zh-CN"/>
              <a:t>i+1</a:t>
            </a:r>
            <a:r>
              <a:rPr lang="zh-CN" altLang="en-US"/>
              <a:t>层的每个位置的坐标，可以在队列中依次存放第</a:t>
            </a:r>
            <a:r>
              <a:rPr lang="en-US" altLang="zh-CN"/>
              <a:t>i</a:t>
            </a:r>
            <a:r>
              <a:rPr lang="zh-CN" altLang="en-US"/>
              <a:t>层的所有可通位置的坐标，然后逐个出队各位置</a:t>
            </a:r>
            <a:r>
              <a:rPr lang="en-US" altLang="zh-CN"/>
              <a:t>pos</a:t>
            </a:r>
            <a:r>
              <a:rPr lang="zh-CN" altLang="en-US"/>
              <a:t>，同时生成</a:t>
            </a:r>
            <a:r>
              <a:rPr lang="en-US" altLang="zh-CN"/>
              <a:t>pos</a:t>
            </a:r>
            <a:r>
              <a:rPr lang="zh-CN" altLang="en-US"/>
              <a:t>位置的</a:t>
            </a:r>
            <a:r>
              <a:rPr lang="zh-CN" altLang="en-US" smtClean="0"/>
              <a:t>各个未走过可通邻居并</a:t>
            </a:r>
            <a:r>
              <a:rPr lang="zh-CN" altLang="en-US"/>
              <a:t>入队，当</a:t>
            </a:r>
            <a:r>
              <a:rPr lang="en-US" altLang="zh-CN"/>
              <a:t>i</a:t>
            </a:r>
            <a:r>
              <a:rPr lang="zh-CN" altLang="en-US"/>
              <a:t>层位置全部出队时，第</a:t>
            </a:r>
            <a:r>
              <a:rPr lang="en-US" altLang="zh-CN"/>
              <a:t>i+1</a:t>
            </a:r>
            <a:r>
              <a:rPr lang="zh-CN" altLang="en-US"/>
              <a:t>层的位置则全部入队，重复出队和入队操作，直到遇到出口或队列为空。如遇到出口，则输出迷宫路径</a:t>
            </a:r>
            <a:r>
              <a:rPr lang="zh-CN" altLang="en-US" smtClean="0"/>
              <a:t>。</a:t>
            </a:r>
            <a:endParaRPr lang="en-US" altLang="zh-CN" smtClean="0"/>
          </a:p>
          <a:p>
            <a:r>
              <a:rPr lang="zh-CN" altLang="en-US" smtClean="0"/>
              <a:t>用字典</a:t>
            </a:r>
            <a:r>
              <a:rPr lang="en-US" altLang="zh-CN"/>
              <a:t>precedent</a:t>
            </a:r>
            <a:r>
              <a:rPr lang="zh-CN" altLang="en-US"/>
              <a:t>记录每个可通位置的前驱位置，以方便最后输出路径。</a:t>
            </a:r>
          </a:p>
          <a:p>
            <a:endParaRPr lang="zh-CN" altLang="en-US"/>
          </a:p>
        </p:txBody>
      </p:sp>
      <p:sp>
        <p:nvSpPr>
          <p:cNvPr id="3" name="标题 2"/>
          <p:cNvSpPr>
            <a:spLocks noGrp="1"/>
          </p:cNvSpPr>
          <p:nvPr>
            <p:ph type="title"/>
          </p:nvPr>
        </p:nvSpPr>
        <p:spPr/>
        <p:txBody>
          <a:bodyPr>
            <a:normAutofit fontScale="90000"/>
          </a:bodyPr>
          <a:lstStyle/>
          <a:p>
            <a:r>
              <a:rPr lang="zh-CN" altLang="en-US" smtClean="0"/>
              <a:t>算法基本思想</a:t>
            </a:r>
            <a:endParaRPr lang="zh-CN" altLang="en-US"/>
          </a:p>
        </p:txBody>
      </p:sp>
    </p:spTree>
    <p:extLst>
      <p:ext uri="{BB962C8B-B14F-4D97-AF65-F5344CB8AC3E}">
        <p14:creationId xmlns:p14="http://schemas.microsoft.com/office/powerpoint/2010/main" val="37860572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67544" y="913284"/>
            <a:ext cx="8053659" cy="4680520"/>
          </a:xfrm>
        </p:spPr>
        <p:txBody>
          <a:bodyPr>
            <a:normAutofit fontScale="55000" lnSpcReduction="20000"/>
          </a:bodyPr>
          <a:lstStyle/>
          <a:p>
            <a:pPr marL="0" indent="0">
              <a:lnSpc>
                <a:spcPct val="120000"/>
              </a:lnSpc>
              <a:buNone/>
            </a:pPr>
            <a:r>
              <a:rPr lang="zh-CN" altLang="en-US" sz="2900" smtClean="0"/>
              <a:t>（</a:t>
            </a:r>
            <a:r>
              <a:rPr lang="en-US" altLang="zh-CN" sz="2900" smtClean="0"/>
              <a:t>1</a:t>
            </a:r>
            <a:r>
              <a:rPr lang="zh-CN" altLang="en-US" sz="2900"/>
              <a:t>）如入口位置不通，找不到路径，输出相应信息，返回；</a:t>
            </a:r>
          </a:p>
          <a:p>
            <a:pPr marL="0" indent="0">
              <a:lnSpc>
                <a:spcPct val="120000"/>
              </a:lnSpc>
              <a:buNone/>
            </a:pPr>
            <a:r>
              <a:rPr lang="zh-CN" altLang="en-US" sz="2900" smtClean="0"/>
              <a:t>（</a:t>
            </a:r>
            <a:r>
              <a:rPr lang="en-US" altLang="zh-CN" sz="2900" smtClean="0"/>
              <a:t>2</a:t>
            </a:r>
            <a:r>
              <a:rPr lang="zh-CN" altLang="en-US" sz="2900"/>
              <a:t>）如入口位置即为出口位置，输出相应信息，返回；</a:t>
            </a:r>
          </a:p>
          <a:p>
            <a:pPr marL="0" indent="0">
              <a:lnSpc>
                <a:spcPct val="120000"/>
              </a:lnSpc>
              <a:buNone/>
            </a:pPr>
            <a:r>
              <a:rPr lang="zh-CN" altLang="en-US" sz="2900" smtClean="0"/>
              <a:t>（</a:t>
            </a:r>
            <a:r>
              <a:rPr lang="en-US" altLang="zh-CN" sz="2900" smtClean="0"/>
              <a:t>3</a:t>
            </a:r>
            <a:r>
              <a:rPr lang="zh-CN" altLang="en-US" sz="2900"/>
              <a:t>）</a:t>
            </a:r>
            <a:r>
              <a:rPr lang="zh-CN" altLang="zh-CN" sz="2900"/>
              <a:t>初始化字典</a:t>
            </a:r>
            <a:r>
              <a:rPr lang="en-US" altLang="zh-CN" sz="2900">
                <a:latin typeface="+mn-lt"/>
              </a:rPr>
              <a:t>precedent</a:t>
            </a:r>
            <a:r>
              <a:rPr lang="zh-CN" altLang="zh-CN" sz="2900"/>
              <a:t>；小乌龟移动至入口位置，</a:t>
            </a:r>
            <a:r>
              <a:rPr lang="zh-CN" altLang="zh-CN" sz="2900">
                <a:solidFill>
                  <a:srgbClr val="FF0000"/>
                </a:solidFill>
              </a:rPr>
              <a:t>对该位置做已走过标记（黑色圆点）</a:t>
            </a:r>
            <a:r>
              <a:rPr lang="zh-CN" altLang="zh-CN" sz="2900"/>
              <a:t>；将入口位置放入初始为空的队列</a:t>
            </a:r>
            <a:r>
              <a:rPr lang="en-US" altLang="zh-CN" sz="2900"/>
              <a:t>q</a:t>
            </a:r>
            <a:r>
              <a:rPr lang="zh-CN" altLang="zh-CN" sz="2900"/>
              <a:t>中；</a:t>
            </a:r>
          </a:p>
          <a:p>
            <a:pPr marL="0" indent="0">
              <a:lnSpc>
                <a:spcPct val="120000"/>
              </a:lnSpc>
              <a:buNone/>
            </a:pPr>
            <a:r>
              <a:rPr lang="zh-CN" altLang="en-US" sz="2900" smtClean="0"/>
              <a:t>（ </a:t>
            </a:r>
            <a:r>
              <a:rPr lang="en-US" altLang="zh-CN" sz="2900" smtClean="0"/>
              <a:t>4</a:t>
            </a:r>
            <a:r>
              <a:rPr lang="zh-CN" altLang="en-US" sz="2900"/>
              <a:t>）当队列</a:t>
            </a:r>
            <a:r>
              <a:rPr lang="en-US" altLang="zh-CN" sz="2900"/>
              <a:t>q</a:t>
            </a:r>
            <a:r>
              <a:rPr lang="zh-CN" altLang="en-US" sz="2900"/>
              <a:t>非空时，循环（外层）执行</a:t>
            </a:r>
            <a:r>
              <a:rPr lang="zh-CN" altLang="en-US" sz="2900" smtClean="0"/>
              <a:t>：</a:t>
            </a:r>
            <a:endParaRPr lang="en-US" altLang="zh-CN" sz="2900" smtClean="0"/>
          </a:p>
          <a:p>
            <a:pPr lvl="1">
              <a:lnSpc>
                <a:spcPct val="120000"/>
              </a:lnSpc>
              <a:spcBef>
                <a:spcPts val="0"/>
              </a:spcBef>
            </a:pPr>
            <a:r>
              <a:rPr lang="zh-CN" altLang="en-US" sz="2600" smtClean="0"/>
              <a:t>出</a:t>
            </a:r>
            <a:r>
              <a:rPr lang="zh-CN" altLang="en-US" sz="2600"/>
              <a:t>队当前位置</a:t>
            </a:r>
            <a:r>
              <a:rPr lang="en-US" altLang="zh-CN" sz="2600"/>
              <a:t>pos</a:t>
            </a:r>
            <a:r>
              <a:rPr lang="zh-CN" altLang="en-US" sz="2600" smtClean="0"/>
              <a:t>，</a:t>
            </a:r>
            <a:endParaRPr lang="en-US" altLang="zh-CN" sz="2600" smtClean="0"/>
          </a:p>
          <a:p>
            <a:pPr lvl="1">
              <a:lnSpc>
                <a:spcPct val="120000"/>
              </a:lnSpc>
              <a:spcBef>
                <a:spcPts val="0"/>
              </a:spcBef>
            </a:pPr>
            <a:r>
              <a:rPr lang="zh-CN" altLang="en-US" sz="2600" smtClean="0"/>
              <a:t>小</a:t>
            </a:r>
            <a:r>
              <a:rPr lang="zh-CN" altLang="en-US" sz="2600"/>
              <a:t>乌龟移动至该位置（其运动轨迹不显示</a:t>
            </a:r>
            <a:r>
              <a:rPr lang="zh-CN" altLang="en-US" sz="2600" smtClean="0"/>
              <a:t>）；</a:t>
            </a:r>
            <a:endParaRPr lang="en-US" altLang="zh-CN" sz="2600" smtClean="0"/>
          </a:p>
          <a:p>
            <a:pPr lvl="1">
              <a:lnSpc>
                <a:spcPct val="120000"/>
              </a:lnSpc>
              <a:spcBef>
                <a:spcPts val="0"/>
              </a:spcBef>
            </a:pPr>
            <a:r>
              <a:rPr lang="zh-CN" altLang="en-US" sz="2600" smtClean="0"/>
              <a:t>循环</a:t>
            </a:r>
            <a:r>
              <a:rPr lang="zh-CN" altLang="en-US" sz="2600"/>
              <a:t>（内层）检查它的</a:t>
            </a:r>
            <a:r>
              <a:rPr lang="en-US" altLang="zh-CN" sz="2600"/>
              <a:t>4</a:t>
            </a:r>
            <a:r>
              <a:rPr lang="zh-CN" altLang="en-US" sz="2600"/>
              <a:t>个相邻位置</a:t>
            </a:r>
            <a:r>
              <a:rPr lang="en-US" altLang="zh-CN" sz="2600"/>
              <a:t>nextPos</a:t>
            </a:r>
            <a:r>
              <a:rPr lang="zh-CN" altLang="en-US" sz="2600"/>
              <a:t>，如果</a:t>
            </a:r>
            <a:r>
              <a:rPr lang="en-US" altLang="zh-CN" sz="2600"/>
              <a:t>nextPos</a:t>
            </a:r>
            <a:r>
              <a:rPr lang="zh-CN" altLang="en-US" sz="2600"/>
              <a:t>可通且未走过，则</a:t>
            </a:r>
            <a:r>
              <a:rPr lang="zh-CN" altLang="en-US" sz="2600" smtClean="0"/>
              <a:t>：</a:t>
            </a:r>
            <a:endParaRPr lang="en-US" altLang="zh-CN" sz="2600" smtClean="0"/>
          </a:p>
          <a:p>
            <a:pPr lvl="2">
              <a:lnSpc>
                <a:spcPct val="120000"/>
              </a:lnSpc>
              <a:spcBef>
                <a:spcPts val="0"/>
              </a:spcBef>
            </a:pPr>
            <a:r>
              <a:rPr lang="zh-CN" altLang="en-US" sz="2600" smtClean="0"/>
              <a:t>小</a:t>
            </a:r>
            <a:r>
              <a:rPr lang="zh-CN" altLang="en-US" sz="2600"/>
              <a:t>乌龟从</a:t>
            </a:r>
            <a:r>
              <a:rPr lang="en-US" altLang="zh-CN" sz="2600"/>
              <a:t>pos</a:t>
            </a:r>
            <a:r>
              <a:rPr lang="zh-CN" altLang="en-US" sz="2600"/>
              <a:t>移动到</a:t>
            </a:r>
            <a:r>
              <a:rPr lang="en-US" altLang="zh-CN" sz="2600"/>
              <a:t>nextPos</a:t>
            </a:r>
            <a:r>
              <a:rPr lang="zh-CN" altLang="en-US" sz="2600"/>
              <a:t>，同时显示出其运动轨迹；</a:t>
            </a:r>
            <a:r>
              <a:rPr lang="zh-CN" altLang="en-US" sz="2600">
                <a:solidFill>
                  <a:srgbClr val="FF0000"/>
                </a:solidFill>
              </a:rPr>
              <a:t>并对</a:t>
            </a:r>
            <a:r>
              <a:rPr lang="en-US" altLang="zh-CN" sz="2600">
                <a:solidFill>
                  <a:srgbClr val="FF0000"/>
                </a:solidFill>
              </a:rPr>
              <a:t>nextPos</a:t>
            </a:r>
            <a:r>
              <a:rPr lang="zh-CN" altLang="en-US" sz="2600">
                <a:solidFill>
                  <a:srgbClr val="FF0000"/>
                </a:solidFill>
              </a:rPr>
              <a:t>位置做已走过标记（</a:t>
            </a:r>
            <a:r>
              <a:rPr lang="zh-CN" altLang="en-US" sz="2600" smtClean="0">
                <a:solidFill>
                  <a:srgbClr val="FF0000"/>
                </a:solidFill>
              </a:rPr>
              <a:t>黑色圆点）</a:t>
            </a:r>
            <a:r>
              <a:rPr lang="zh-CN" altLang="en-US" sz="2600" smtClean="0"/>
              <a:t>；</a:t>
            </a:r>
            <a:endParaRPr lang="en-US" altLang="zh-CN" sz="2600" smtClean="0"/>
          </a:p>
          <a:p>
            <a:pPr lvl="2">
              <a:lnSpc>
                <a:spcPct val="120000"/>
              </a:lnSpc>
              <a:spcBef>
                <a:spcPts val="0"/>
              </a:spcBef>
            </a:pPr>
            <a:r>
              <a:rPr lang="zh-CN" altLang="en-US" sz="2600" smtClean="0"/>
              <a:t>如</a:t>
            </a:r>
            <a:r>
              <a:rPr lang="en-US" altLang="zh-CN" sz="2600"/>
              <a:t>nextPos</a:t>
            </a:r>
            <a:r>
              <a:rPr lang="zh-CN" altLang="en-US" sz="2600"/>
              <a:t>为出口，则调用</a:t>
            </a:r>
            <a:r>
              <a:rPr lang="en-US" altLang="zh-CN" sz="2600"/>
              <a:t>buildPath</a:t>
            </a:r>
            <a:r>
              <a:rPr lang="zh-CN" altLang="en-US" sz="2600"/>
              <a:t>显示出路径并</a:t>
            </a:r>
            <a:r>
              <a:rPr lang="zh-CN" altLang="en-US" sz="2600" smtClean="0"/>
              <a:t>结束。</a:t>
            </a:r>
            <a:endParaRPr lang="en-US" altLang="zh-CN" sz="2600" smtClean="0"/>
          </a:p>
          <a:p>
            <a:pPr lvl="2">
              <a:lnSpc>
                <a:spcPct val="120000"/>
              </a:lnSpc>
              <a:spcBef>
                <a:spcPts val="0"/>
              </a:spcBef>
            </a:pPr>
            <a:r>
              <a:rPr lang="zh-CN" altLang="en-US" sz="2600" smtClean="0"/>
              <a:t>否则，</a:t>
            </a:r>
            <a:r>
              <a:rPr lang="zh-CN" altLang="en-US" sz="2600"/>
              <a:t>将</a:t>
            </a:r>
            <a:r>
              <a:rPr lang="en-US" altLang="zh-CN" sz="2600"/>
              <a:t>nextPos</a:t>
            </a:r>
            <a:r>
              <a:rPr lang="zh-CN" altLang="en-US" sz="2600"/>
              <a:t>位置</a:t>
            </a:r>
            <a:r>
              <a:rPr lang="zh-CN" altLang="en-US" sz="2600" smtClean="0"/>
              <a:t>入队，</a:t>
            </a:r>
            <a:r>
              <a:rPr lang="zh-CN" altLang="en-US" sz="2600"/>
              <a:t>同时在</a:t>
            </a:r>
            <a:r>
              <a:rPr lang="en-US" altLang="zh-CN" sz="2600"/>
              <a:t>precedent</a:t>
            </a:r>
            <a:r>
              <a:rPr lang="zh-CN" altLang="en-US" sz="2600"/>
              <a:t>字典中设置</a:t>
            </a:r>
            <a:r>
              <a:rPr lang="en-US" altLang="zh-CN" sz="2600"/>
              <a:t>nextPos</a:t>
            </a:r>
            <a:r>
              <a:rPr lang="zh-CN" altLang="en-US" sz="2600"/>
              <a:t>的前驱为</a:t>
            </a:r>
            <a:r>
              <a:rPr lang="en-US" altLang="zh-CN" sz="2600"/>
              <a:t>pos</a:t>
            </a:r>
            <a:r>
              <a:rPr lang="zh-CN" altLang="en-US" sz="2600"/>
              <a:t>。</a:t>
            </a:r>
            <a:r>
              <a:rPr lang="zh-CN" altLang="en-US" sz="2600" smtClean="0"/>
              <a:t>并且为了</a:t>
            </a:r>
            <a:r>
              <a:rPr lang="zh-CN" altLang="en-US" sz="2600"/>
              <a:t>能在可视化界面中能看清小</a:t>
            </a:r>
            <a:r>
              <a:rPr lang="zh-CN" altLang="en-US" sz="2600" smtClean="0"/>
              <a:t>乌龟将从</a:t>
            </a:r>
            <a:r>
              <a:rPr lang="en-US" altLang="zh-CN" sz="2600"/>
              <a:t>pos</a:t>
            </a:r>
            <a:r>
              <a:rPr lang="zh-CN" altLang="en-US" sz="2600"/>
              <a:t>走向下一个位置的，此时，将小乌龟</a:t>
            </a:r>
            <a:r>
              <a:rPr lang="zh-CN" altLang="en-US" sz="2600" smtClean="0"/>
              <a:t>再次定位</a:t>
            </a:r>
            <a:r>
              <a:rPr lang="zh-CN" altLang="en-US" sz="2600"/>
              <a:t>到</a:t>
            </a:r>
            <a:r>
              <a:rPr lang="en-US" altLang="zh-CN" sz="2600"/>
              <a:t>pos</a:t>
            </a:r>
            <a:r>
              <a:rPr lang="zh-CN" altLang="en-US" sz="2600" smtClean="0"/>
              <a:t>位置</a:t>
            </a:r>
            <a:r>
              <a:rPr lang="zh-CN" altLang="en-US" sz="2600"/>
              <a:t>。</a:t>
            </a:r>
          </a:p>
          <a:p>
            <a:pPr marL="0" indent="0">
              <a:lnSpc>
                <a:spcPct val="120000"/>
              </a:lnSpc>
              <a:buNone/>
            </a:pPr>
            <a:r>
              <a:rPr lang="zh-CN" altLang="en-US" sz="2900" smtClean="0"/>
              <a:t>（</a:t>
            </a:r>
            <a:r>
              <a:rPr lang="en-US" altLang="zh-CN" sz="2900" smtClean="0"/>
              <a:t>5</a:t>
            </a:r>
            <a:r>
              <a:rPr lang="zh-CN" altLang="en-US" sz="2900"/>
              <a:t>）如队列为空，则没有找到路径</a:t>
            </a:r>
            <a:r>
              <a:rPr lang="zh-CN" altLang="en-US" sz="2900" smtClean="0"/>
              <a:t>。</a:t>
            </a:r>
            <a:endParaRPr lang="zh-CN" altLang="en-US" sz="2900"/>
          </a:p>
        </p:txBody>
      </p:sp>
      <p:sp>
        <p:nvSpPr>
          <p:cNvPr id="3" name="标题 2"/>
          <p:cNvSpPr>
            <a:spLocks noGrp="1"/>
          </p:cNvSpPr>
          <p:nvPr>
            <p:ph type="title"/>
          </p:nvPr>
        </p:nvSpPr>
        <p:spPr/>
        <p:txBody>
          <a:bodyPr>
            <a:normAutofit fontScale="90000"/>
          </a:bodyPr>
          <a:lstStyle/>
          <a:p>
            <a:r>
              <a:rPr lang="zh-CN" altLang="en-US" smtClean="0"/>
              <a:t>算法步骤</a:t>
            </a:r>
            <a:endParaRPr lang="zh-CN" altLang="en-US"/>
          </a:p>
        </p:txBody>
      </p:sp>
    </p:spTree>
    <p:extLst>
      <p:ext uri="{BB962C8B-B14F-4D97-AF65-F5344CB8AC3E}">
        <p14:creationId xmlns:p14="http://schemas.microsoft.com/office/powerpoint/2010/main" val="18278937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迷宫-队列慢">
            <a:hlinkClick r:id="" action="ppaction://media"/>
          </p:cNvPr>
          <p:cNvPicPr>
            <a:picLocks noChangeAspect="1"/>
          </p:cNvPicPr>
          <p:nvPr>
            <a:videoFile r:link="rId1"/>
            <p:extLst>
              <p:ext uri="{DAA4B4D4-6D71-4841-9C94-3DE7FCFB9230}">
                <p14:media xmlns:p14="http://schemas.microsoft.com/office/powerpoint/2010/main" r:embed="rId2">
                  <p14:trim st="300"/>
                </p14:media>
              </p:ext>
            </p:extLst>
          </p:nvPr>
        </p:nvPicPr>
        <p:blipFill>
          <a:blip r:embed="rId4"/>
          <a:stretch>
            <a:fillRect/>
          </a:stretch>
        </p:blipFill>
        <p:spPr>
          <a:xfrm>
            <a:off x="2843808" y="193204"/>
            <a:ext cx="5521325" cy="5715000"/>
          </a:xfrm>
          <a:prstGeom prst="rect">
            <a:avLst/>
          </a:prstGeom>
        </p:spPr>
      </p:pic>
    </p:spTree>
    <p:extLst>
      <p:ext uri="{BB962C8B-B14F-4D97-AF65-F5344CB8AC3E}">
        <p14:creationId xmlns:p14="http://schemas.microsoft.com/office/powerpoint/2010/main" val="26767100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3275856" y="1168764"/>
            <a:ext cx="6315075" cy="3314700"/>
          </a:xfrm>
          <a:prstGeom prst="rect">
            <a:avLst/>
          </a:prstGeom>
        </p:spPr>
      </p:pic>
      <p:sp>
        <p:nvSpPr>
          <p:cNvPr id="6" name="内容占位符 5"/>
          <p:cNvSpPr>
            <a:spLocks noGrp="1"/>
          </p:cNvSpPr>
          <p:nvPr>
            <p:ph idx="1"/>
          </p:nvPr>
        </p:nvSpPr>
        <p:spPr>
          <a:xfrm>
            <a:off x="457200" y="1161521"/>
            <a:ext cx="2818656" cy="4108979"/>
          </a:xfrm>
        </p:spPr>
        <p:txBody>
          <a:bodyPr/>
          <a:lstStyle/>
          <a:p>
            <a:pPr marL="0" indent="0">
              <a:lnSpc>
                <a:spcPct val="120000"/>
              </a:lnSpc>
              <a:buNone/>
            </a:pPr>
            <a:r>
              <a:rPr lang="zh-CN" altLang="en-US" sz="1600"/>
              <a:t>（</a:t>
            </a:r>
            <a:r>
              <a:rPr lang="en-US" altLang="zh-CN" sz="1600"/>
              <a:t>1</a:t>
            </a:r>
            <a:r>
              <a:rPr lang="zh-CN" altLang="en-US" sz="1600"/>
              <a:t>）如入口位置不通，找不到路径，输出相应信息，返回；</a:t>
            </a:r>
          </a:p>
          <a:p>
            <a:pPr marL="0" indent="0">
              <a:lnSpc>
                <a:spcPct val="120000"/>
              </a:lnSpc>
              <a:buNone/>
            </a:pPr>
            <a:r>
              <a:rPr lang="zh-CN" altLang="en-US" sz="1600"/>
              <a:t>（</a:t>
            </a:r>
            <a:r>
              <a:rPr lang="en-US" altLang="zh-CN" sz="1600"/>
              <a:t>2</a:t>
            </a:r>
            <a:r>
              <a:rPr lang="zh-CN" altLang="en-US" sz="1600"/>
              <a:t>）如入口位置即为出口位置，输出相应信息，返回；</a:t>
            </a:r>
          </a:p>
          <a:p>
            <a:pPr marL="0" indent="0">
              <a:lnSpc>
                <a:spcPct val="120000"/>
              </a:lnSpc>
              <a:buNone/>
            </a:pPr>
            <a:r>
              <a:rPr lang="zh-CN" altLang="en-US" sz="1600"/>
              <a:t>（</a:t>
            </a:r>
            <a:r>
              <a:rPr lang="en-US" altLang="zh-CN" sz="1600"/>
              <a:t>3</a:t>
            </a:r>
            <a:r>
              <a:rPr lang="zh-CN" altLang="en-US" sz="1600"/>
              <a:t>）</a:t>
            </a:r>
            <a:r>
              <a:rPr lang="zh-CN" altLang="zh-CN" sz="1600"/>
              <a:t>初始化字典</a:t>
            </a:r>
            <a:r>
              <a:rPr lang="en-US" altLang="zh-CN" sz="1600"/>
              <a:t>precedent</a:t>
            </a:r>
            <a:r>
              <a:rPr lang="zh-CN" altLang="zh-CN" sz="1600"/>
              <a:t>；小乌龟移动至入口位置，</a:t>
            </a:r>
            <a:r>
              <a:rPr lang="zh-CN" altLang="zh-CN" sz="1600">
                <a:solidFill>
                  <a:srgbClr val="FF0000"/>
                </a:solidFill>
              </a:rPr>
              <a:t>对该位置做已走过标记（黑色圆点）</a:t>
            </a:r>
            <a:r>
              <a:rPr lang="zh-CN" altLang="zh-CN" sz="1600"/>
              <a:t>；将入口位置放入初始为空的队列</a:t>
            </a:r>
            <a:r>
              <a:rPr lang="en-US" altLang="zh-CN" sz="1600"/>
              <a:t>q</a:t>
            </a:r>
            <a:r>
              <a:rPr lang="zh-CN" altLang="zh-CN" sz="1600"/>
              <a:t>中；</a:t>
            </a:r>
          </a:p>
          <a:p>
            <a:endParaRPr lang="zh-CN" altLang="en-US" sz="1600"/>
          </a:p>
        </p:txBody>
      </p:sp>
      <p:sp>
        <p:nvSpPr>
          <p:cNvPr id="9" name="标题 2"/>
          <p:cNvSpPr>
            <a:spLocks noGrp="1"/>
          </p:cNvSpPr>
          <p:nvPr>
            <p:ph type="title"/>
          </p:nvPr>
        </p:nvSpPr>
        <p:spPr>
          <a:xfrm>
            <a:off x="1107969" y="156946"/>
            <a:ext cx="7676104" cy="540314"/>
          </a:xfrm>
        </p:spPr>
        <p:txBody>
          <a:bodyPr>
            <a:normAutofit/>
          </a:bodyPr>
          <a:lstStyle/>
          <a:p>
            <a:r>
              <a:rPr lang="zh-CN" altLang="en-US" smtClean="0"/>
              <a:t>算法</a:t>
            </a:r>
            <a:endParaRPr lang="zh-CN" altLang="en-US"/>
          </a:p>
        </p:txBody>
      </p:sp>
    </p:spTree>
    <p:extLst>
      <p:ext uri="{BB962C8B-B14F-4D97-AF65-F5344CB8AC3E}">
        <p14:creationId xmlns:p14="http://schemas.microsoft.com/office/powerpoint/2010/main" val="3952260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type="body" sz="quarter" idx="10"/>
          </p:nvPr>
        </p:nvSpPr>
        <p:spPr/>
        <p:txBody>
          <a:bodyPr>
            <a:noAutofit/>
          </a:bodyPr>
          <a:lstStyle/>
          <a:p>
            <a:pPr algn="l"/>
            <a:r>
              <a:rPr lang="en-US" altLang="zh-CN" dirty="0"/>
              <a:t>A </a:t>
            </a:r>
            <a:r>
              <a:rPr lang="en-US" altLang="zh-CN" dirty="0">
                <a:solidFill>
                  <a:srgbClr val="FF0000"/>
                </a:solidFill>
              </a:rPr>
              <a:t>queue</a:t>
            </a:r>
            <a:r>
              <a:rPr lang="en-US" altLang="zh-CN" dirty="0"/>
              <a:t> is </a:t>
            </a:r>
            <a:r>
              <a:rPr lang="en-US" altLang="zh-CN" dirty="0">
                <a:solidFill>
                  <a:srgbClr val="FF0000"/>
                </a:solidFill>
              </a:rPr>
              <a:t>a list </a:t>
            </a:r>
            <a:r>
              <a:rPr lang="en-US" altLang="zh-CN" dirty="0"/>
              <a:t>in which all </a:t>
            </a:r>
            <a:r>
              <a:rPr lang="en-US" altLang="zh-CN" dirty="0">
                <a:solidFill>
                  <a:srgbClr val="FF0000"/>
                </a:solidFill>
              </a:rPr>
              <a:t>additions </a:t>
            </a:r>
            <a:r>
              <a:rPr lang="en-US" altLang="zh-CN" dirty="0"/>
              <a:t>to the list are made </a:t>
            </a:r>
            <a:r>
              <a:rPr lang="en-US" altLang="zh-CN" dirty="0">
                <a:solidFill>
                  <a:srgbClr val="FF0000"/>
                </a:solidFill>
              </a:rPr>
              <a:t>at one end</a:t>
            </a:r>
            <a:r>
              <a:rPr lang="en-US" altLang="zh-CN" dirty="0"/>
              <a:t>, and all </a:t>
            </a:r>
            <a:r>
              <a:rPr lang="en-US" altLang="zh-CN" dirty="0">
                <a:solidFill>
                  <a:srgbClr val="FF0000"/>
                </a:solidFill>
              </a:rPr>
              <a:t>deletions </a:t>
            </a:r>
            <a:r>
              <a:rPr lang="en-US" altLang="zh-CN" dirty="0"/>
              <a:t>from the list are </a:t>
            </a:r>
            <a:r>
              <a:rPr lang="en-US" altLang="zh-CN" dirty="0">
                <a:solidFill>
                  <a:srgbClr val="FF0000"/>
                </a:solidFill>
              </a:rPr>
              <a:t>made at the other end</a:t>
            </a:r>
            <a:r>
              <a:rPr lang="en-US" altLang="zh-CN" dirty="0"/>
              <a:t>. </a:t>
            </a:r>
          </a:p>
          <a:p>
            <a:pPr algn="l"/>
            <a:r>
              <a:rPr lang="en-US" altLang="zh-CN" dirty="0" smtClean="0"/>
              <a:t>Queues </a:t>
            </a:r>
            <a:r>
              <a:rPr lang="en-US" altLang="zh-CN" dirty="0"/>
              <a:t>are also called first-in, first-out </a:t>
            </a:r>
            <a:r>
              <a:rPr lang="en-US" altLang="zh-CN" dirty="0" smtClean="0"/>
              <a:t>lists</a:t>
            </a:r>
            <a:r>
              <a:rPr lang="zh-CN" altLang="en-US" dirty="0"/>
              <a:t>（先进先出表） </a:t>
            </a:r>
            <a:r>
              <a:rPr lang="en-US" altLang="zh-CN" dirty="0" smtClean="0"/>
              <a:t>, </a:t>
            </a:r>
            <a:r>
              <a:rPr lang="en-US" altLang="zh-CN" dirty="0"/>
              <a:t>or </a:t>
            </a:r>
            <a:r>
              <a:rPr lang="en-US" altLang="zh-CN" dirty="0" smtClean="0"/>
              <a:t>FIFO for </a:t>
            </a:r>
            <a:r>
              <a:rPr lang="en-US" altLang="zh-CN" dirty="0"/>
              <a:t>short</a:t>
            </a:r>
            <a:r>
              <a:rPr lang="en-US" altLang="zh-CN" dirty="0" smtClean="0"/>
              <a:t>.</a:t>
            </a:r>
          </a:p>
          <a:p>
            <a:endParaRPr lang="en-US" altLang="zh-CN" smtClean="0"/>
          </a:p>
          <a:p>
            <a:endParaRPr lang="en-US" altLang="zh-CN"/>
          </a:p>
          <a:p>
            <a:r>
              <a:rPr lang="en-US" altLang="zh-CN" smtClean="0"/>
              <a:t>Methods</a:t>
            </a:r>
            <a:endParaRPr lang="en-US" altLang="zh-CN"/>
          </a:p>
          <a:p>
            <a:pPr lvl="1"/>
            <a:r>
              <a:rPr lang="en-US" altLang="zh-CN"/>
              <a:t>append</a:t>
            </a:r>
            <a:r>
              <a:rPr lang="zh-CN" altLang="en-US"/>
              <a:t>（入队） </a:t>
            </a:r>
            <a:r>
              <a:rPr lang="en-US" altLang="zh-CN"/>
              <a:t>serve</a:t>
            </a:r>
            <a:r>
              <a:rPr lang="zh-CN" altLang="en-US"/>
              <a:t>（出队） </a:t>
            </a:r>
            <a:r>
              <a:rPr lang="en-US" altLang="zh-CN"/>
              <a:t>empty(</a:t>
            </a:r>
            <a:r>
              <a:rPr lang="zh-CN" altLang="en-US"/>
              <a:t>判空</a:t>
            </a:r>
            <a:r>
              <a:rPr lang="en-US" altLang="zh-CN"/>
              <a:t>)   </a:t>
            </a:r>
            <a:endParaRPr lang="en-US" altLang="zh-CN" smtClean="0"/>
          </a:p>
          <a:p>
            <a:pPr lvl="1"/>
            <a:r>
              <a:rPr lang="en-US" altLang="zh-CN" smtClean="0"/>
              <a:t>retrieve</a:t>
            </a:r>
            <a:r>
              <a:rPr lang="en-US" altLang="zh-CN"/>
              <a:t>(</a:t>
            </a:r>
            <a:r>
              <a:rPr lang="zh-CN" altLang="en-US"/>
              <a:t>取队首元素</a:t>
            </a:r>
            <a:r>
              <a:rPr lang="en-US" altLang="zh-CN"/>
              <a:t>)	 len </a:t>
            </a:r>
            <a:r>
              <a:rPr lang="zh-CN" altLang="en-US"/>
              <a:t>（求长度）</a:t>
            </a:r>
            <a:r>
              <a:rPr lang="en-US" altLang="zh-CN"/>
              <a:t>   init</a:t>
            </a:r>
            <a:r>
              <a:rPr lang="zh-CN" altLang="en-US"/>
              <a:t>（构造方法）</a:t>
            </a:r>
            <a:endParaRPr lang="en-US" altLang="zh-CN"/>
          </a:p>
          <a:p>
            <a:pPr algn="l"/>
            <a:endParaRPr lang="en-US" altLang="zh-CN" dirty="0"/>
          </a:p>
          <a:p>
            <a:pPr algn="l">
              <a:lnSpc>
                <a:spcPct val="120000"/>
              </a:lnSpc>
            </a:pPr>
            <a:endParaRPr lang="en-US" altLang="zh-CN" dirty="0"/>
          </a:p>
        </p:txBody>
      </p:sp>
      <p:sp>
        <p:nvSpPr>
          <p:cNvPr id="27650" name="Rectangle 2"/>
          <p:cNvSpPr>
            <a:spLocks noGrp="1" noChangeArrowheads="1"/>
          </p:cNvSpPr>
          <p:nvPr>
            <p:ph type="title"/>
          </p:nvPr>
        </p:nvSpPr>
        <p:spPr/>
        <p:txBody>
          <a:bodyPr>
            <a:normAutofit fontScale="90000"/>
          </a:bodyPr>
          <a:lstStyle/>
          <a:p>
            <a:r>
              <a:rPr lang="zh-CN" altLang="en-US" dirty="0" smtClean="0"/>
              <a:t>队列的定义（</a:t>
            </a:r>
            <a:r>
              <a:rPr lang="en-US" altLang="zh-CN" dirty="0" smtClean="0"/>
              <a:t>Specification</a:t>
            </a:r>
            <a:r>
              <a:rPr lang="zh-CN" altLang="en-US" dirty="0" smtClean="0"/>
              <a:t>）</a:t>
            </a:r>
            <a:endParaRPr lang="zh-CN" alt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2785492"/>
            <a:ext cx="6030491" cy="12180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矩形 2"/>
          <p:cNvSpPr/>
          <p:nvPr/>
        </p:nvSpPr>
        <p:spPr>
          <a:xfrm>
            <a:off x="3203848" y="3541882"/>
            <a:ext cx="822405" cy="461665"/>
          </a:xfrm>
          <a:prstGeom prst="rect">
            <a:avLst/>
          </a:prstGeom>
        </p:spPr>
        <p:txBody>
          <a:bodyPr wrap="none">
            <a:spAutoFit/>
          </a:bodyPr>
          <a:lstStyle/>
          <a:p>
            <a:r>
              <a:rPr lang="en-US" altLang="zh-CN" sz="2400" b="1">
                <a:solidFill>
                  <a:prstClr val="black"/>
                </a:solidFill>
                <a:latin typeface="Calibri" panose="020F0502020204030204" pitchFamily="34" charset="0"/>
              </a:rPr>
              <a:t>front</a:t>
            </a:r>
            <a:endParaRPr lang="zh-CN" altLang="en-US"/>
          </a:p>
        </p:txBody>
      </p:sp>
      <p:sp>
        <p:nvSpPr>
          <p:cNvPr id="4" name="矩形 3"/>
          <p:cNvSpPr/>
          <p:nvPr/>
        </p:nvSpPr>
        <p:spPr>
          <a:xfrm>
            <a:off x="5916829" y="3538878"/>
            <a:ext cx="706988" cy="461665"/>
          </a:xfrm>
          <a:prstGeom prst="rect">
            <a:avLst/>
          </a:prstGeom>
        </p:spPr>
        <p:txBody>
          <a:bodyPr wrap="none">
            <a:spAutoFit/>
          </a:bodyPr>
          <a:lstStyle/>
          <a:p>
            <a:r>
              <a:rPr lang="en-US" altLang="zh-CN" sz="2400" b="1">
                <a:solidFill>
                  <a:prstClr val="black"/>
                </a:solidFill>
                <a:latin typeface="Calibri" panose="020F0502020204030204" pitchFamily="34" charset="0"/>
              </a:rPr>
              <a:t>rear</a:t>
            </a:r>
            <a:endParaRPr lang="zh-CN" altLang="en-US"/>
          </a:p>
        </p:txBody>
      </p:sp>
    </p:spTree>
    <p:extLst>
      <p:ext uri="{BB962C8B-B14F-4D97-AF65-F5344CB8AC3E}">
        <p14:creationId xmlns:p14="http://schemas.microsoft.com/office/powerpoint/2010/main" val="32776538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65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651">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7651">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7651">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1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p:bldP spid="3" grpId="0"/>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2987824" y="1210684"/>
            <a:ext cx="6738303" cy="3701802"/>
          </a:xfrm>
          <a:prstGeom prst="rect">
            <a:avLst/>
          </a:prstGeom>
        </p:spPr>
      </p:pic>
      <p:sp>
        <p:nvSpPr>
          <p:cNvPr id="4" name="内容占位符 3"/>
          <p:cNvSpPr>
            <a:spLocks noGrp="1"/>
          </p:cNvSpPr>
          <p:nvPr>
            <p:ph idx="1"/>
          </p:nvPr>
        </p:nvSpPr>
        <p:spPr>
          <a:xfrm>
            <a:off x="-28897" y="670091"/>
            <a:ext cx="2987824" cy="4779697"/>
          </a:xfrm>
          <a:solidFill>
            <a:schemeClr val="accent4">
              <a:lumMod val="20000"/>
              <a:lumOff val="80000"/>
            </a:schemeClr>
          </a:solidFill>
        </p:spPr>
        <p:txBody>
          <a:bodyPr/>
          <a:lstStyle/>
          <a:p>
            <a:pPr marL="0" indent="0">
              <a:lnSpc>
                <a:spcPct val="120000"/>
              </a:lnSpc>
              <a:buNone/>
            </a:pPr>
            <a:r>
              <a:rPr lang="zh-CN" altLang="en-US" sz="1200"/>
              <a:t>（ </a:t>
            </a:r>
            <a:r>
              <a:rPr lang="en-US" altLang="zh-CN" sz="1200"/>
              <a:t>4</a:t>
            </a:r>
            <a:r>
              <a:rPr lang="zh-CN" altLang="en-US" sz="1200"/>
              <a:t>）当队列</a:t>
            </a:r>
            <a:r>
              <a:rPr lang="en-US" altLang="zh-CN" sz="1200"/>
              <a:t>q</a:t>
            </a:r>
            <a:r>
              <a:rPr lang="zh-CN" altLang="en-US" sz="1200"/>
              <a:t>非空时，循环（外层）执行：</a:t>
            </a:r>
            <a:endParaRPr lang="en-US" altLang="zh-CN" sz="1200"/>
          </a:p>
          <a:p>
            <a:pPr marL="180975" lvl="1" indent="-104775">
              <a:lnSpc>
                <a:spcPct val="120000"/>
              </a:lnSpc>
              <a:spcBef>
                <a:spcPts val="0"/>
              </a:spcBef>
            </a:pPr>
            <a:r>
              <a:rPr lang="zh-CN" altLang="en-US" sz="1200"/>
              <a:t>出队当前位置</a:t>
            </a:r>
            <a:r>
              <a:rPr lang="en-US" altLang="zh-CN" sz="1200"/>
              <a:t>pos</a:t>
            </a:r>
            <a:r>
              <a:rPr lang="zh-CN" altLang="en-US" sz="1200"/>
              <a:t>，</a:t>
            </a:r>
            <a:endParaRPr lang="en-US" altLang="zh-CN" sz="1200"/>
          </a:p>
          <a:p>
            <a:pPr marL="180975" lvl="1" indent="-104775">
              <a:lnSpc>
                <a:spcPct val="120000"/>
              </a:lnSpc>
              <a:spcBef>
                <a:spcPts val="0"/>
              </a:spcBef>
            </a:pPr>
            <a:r>
              <a:rPr lang="zh-CN" altLang="en-US" sz="1200"/>
              <a:t>小乌龟移动至该位置（其运动轨迹不显示）；</a:t>
            </a:r>
            <a:endParaRPr lang="en-US" altLang="zh-CN" sz="1200"/>
          </a:p>
          <a:p>
            <a:pPr marL="180975" lvl="1" indent="-104775">
              <a:lnSpc>
                <a:spcPct val="120000"/>
              </a:lnSpc>
              <a:spcBef>
                <a:spcPts val="0"/>
              </a:spcBef>
            </a:pPr>
            <a:r>
              <a:rPr lang="zh-CN" altLang="en-US" sz="1200"/>
              <a:t>循环（内层）检查它的</a:t>
            </a:r>
            <a:r>
              <a:rPr lang="en-US" altLang="zh-CN" sz="1200"/>
              <a:t>4</a:t>
            </a:r>
            <a:r>
              <a:rPr lang="zh-CN" altLang="en-US" sz="1200"/>
              <a:t>个相邻位置</a:t>
            </a:r>
            <a:r>
              <a:rPr lang="en-US" altLang="zh-CN" sz="1200"/>
              <a:t>nextPos</a:t>
            </a:r>
            <a:r>
              <a:rPr lang="zh-CN" altLang="en-US" sz="1200"/>
              <a:t>，如果</a:t>
            </a:r>
            <a:r>
              <a:rPr lang="en-US" altLang="zh-CN" sz="1200"/>
              <a:t>nextPos</a:t>
            </a:r>
            <a:r>
              <a:rPr lang="zh-CN" altLang="en-US" sz="1200"/>
              <a:t>可通且未走过，则：</a:t>
            </a:r>
            <a:endParaRPr lang="en-US" altLang="zh-CN" sz="1200"/>
          </a:p>
          <a:p>
            <a:pPr marL="447675" lvl="2" indent="-180975">
              <a:lnSpc>
                <a:spcPct val="120000"/>
              </a:lnSpc>
              <a:spcBef>
                <a:spcPts val="0"/>
              </a:spcBef>
            </a:pPr>
            <a:r>
              <a:rPr lang="zh-CN" altLang="en-US" sz="1200"/>
              <a:t>小乌龟从</a:t>
            </a:r>
            <a:r>
              <a:rPr lang="en-US" altLang="zh-CN" sz="1200"/>
              <a:t>pos</a:t>
            </a:r>
            <a:r>
              <a:rPr lang="zh-CN" altLang="en-US" sz="1200"/>
              <a:t>移动到</a:t>
            </a:r>
            <a:r>
              <a:rPr lang="en-US" altLang="zh-CN" sz="1200"/>
              <a:t>nextPos</a:t>
            </a:r>
            <a:r>
              <a:rPr lang="zh-CN" altLang="en-US" sz="1200"/>
              <a:t>，同时显示出其运动轨迹；</a:t>
            </a:r>
            <a:r>
              <a:rPr lang="zh-CN" altLang="en-US" sz="1200">
                <a:solidFill>
                  <a:srgbClr val="FF0000"/>
                </a:solidFill>
              </a:rPr>
              <a:t>并对</a:t>
            </a:r>
            <a:r>
              <a:rPr lang="en-US" altLang="zh-CN" sz="1200">
                <a:solidFill>
                  <a:srgbClr val="FF0000"/>
                </a:solidFill>
              </a:rPr>
              <a:t>nextPos</a:t>
            </a:r>
            <a:r>
              <a:rPr lang="zh-CN" altLang="en-US" sz="1200">
                <a:solidFill>
                  <a:srgbClr val="FF0000"/>
                </a:solidFill>
              </a:rPr>
              <a:t>位置做已走过标记（黑色圆点）</a:t>
            </a:r>
            <a:r>
              <a:rPr lang="zh-CN" altLang="en-US" sz="1200"/>
              <a:t>；</a:t>
            </a:r>
            <a:endParaRPr lang="en-US" altLang="zh-CN" sz="1200"/>
          </a:p>
          <a:p>
            <a:pPr marL="447675" lvl="2" indent="-180975">
              <a:lnSpc>
                <a:spcPct val="120000"/>
              </a:lnSpc>
              <a:spcBef>
                <a:spcPts val="0"/>
              </a:spcBef>
            </a:pPr>
            <a:r>
              <a:rPr lang="zh-CN" altLang="en-US" sz="1200"/>
              <a:t>如</a:t>
            </a:r>
            <a:r>
              <a:rPr lang="en-US" altLang="zh-CN" sz="1200"/>
              <a:t>nextPos</a:t>
            </a:r>
            <a:r>
              <a:rPr lang="zh-CN" altLang="en-US" sz="1200"/>
              <a:t>为出口，则调用</a:t>
            </a:r>
            <a:r>
              <a:rPr lang="en-US" altLang="zh-CN" sz="1200"/>
              <a:t>buildPath</a:t>
            </a:r>
            <a:r>
              <a:rPr lang="zh-CN" altLang="en-US" sz="1200"/>
              <a:t>显示出路径并结束。</a:t>
            </a:r>
            <a:endParaRPr lang="en-US" altLang="zh-CN" sz="1200"/>
          </a:p>
          <a:p>
            <a:pPr marL="447675" lvl="2" indent="-180975">
              <a:lnSpc>
                <a:spcPct val="120000"/>
              </a:lnSpc>
              <a:spcBef>
                <a:spcPts val="0"/>
              </a:spcBef>
            </a:pPr>
            <a:r>
              <a:rPr lang="zh-CN" altLang="en-US" sz="1200"/>
              <a:t>否则，将</a:t>
            </a:r>
            <a:r>
              <a:rPr lang="en-US" altLang="zh-CN" sz="1200"/>
              <a:t>nextPos</a:t>
            </a:r>
            <a:r>
              <a:rPr lang="zh-CN" altLang="en-US" sz="1200"/>
              <a:t>位置入队，同时在</a:t>
            </a:r>
            <a:r>
              <a:rPr lang="en-US" altLang="zh-CN" sz="1200"/>
              <a:t>precedent</a:t>
            </a:r>
            <a:r>
              <a:rPr lang="zh-CN" altLang="en-US" sz="1200"/>
              <a:t>字典中设置</a:t>
            </a:r>
            <a:r>
              <a:rPr lang="en-US" altLang="zh-CN" sz="1200"/>
              <a:t>nextPos</a:t>
            </a:r>
            <a:r>
              <a:rPr lang="zh-CN" altLang="en-US" sz="1200"/>
              <a:t>的前驱为</a:t>
            </a:r>
            <a:r>
              <a:rPr lang="en-US" altLang="zh-CN" sz="1200"/>
              <a:t>pos</a:t>
            </a:r>
            <a:r>
              <a:rPr lang="zh-CN" altLang="en-US" sz="1200"/>
              <a:t>。并且为了能在可视化界面中能看清小乌龟将从</a:t>
            </a:r>
            <a:r>
              <a:rPr lang="en-US" altLang="zh-CN" sz="1200"/>
              <a:t>pos</a:t>
            </a:r>
            <a:r>
              <a:rPr lang="zh-CN" altLang="en-US" sz="1200"/>
              <a:t>走向下一个位置的，此时，将小乌龟再次定位到</a:t>
            </a:r>
            <a:r>
              <a:rPr lang="en-US" altLang="zh-CN" sz="1200"/>
              <a:t>pos</a:t>
            </a:r>
            <a:r>
              <a:rPr lang="zh-CN" altLang="en-US" sz="1200"/>
              <a:t>位置。</a:t>
            </a:r>
          </a:p>
          <a:p>
            <a:pPr marL="0" indent="0">
              <a:lnSpc>
                <a:spcPct val="120000"/>
              </a:lnSpc>
              <a:buNone/>
            </a:pPr>
            <a:r>
              <a:rPr lang="zh-CN" altLang="en-US" sz="1200"/>
              <a:t>（</a:t>
            </a:r>
            <a:r>
              <a:rPr lang="en-US" altLang="zh-CN" sz="1200"/>
              <a:t>5</a:t>
            </a:r>
            <a:r>
              <a:rPr lang="zh-CN" altLang="en-US" sz="1200"/>
              <a:t>）如队列为空，则没有找到路径。</a:t>
            </a:r>
          </a:p>
          <a:p>
            <a:endParaRPr lang="zh-CN" altLang="en-US"/>
          </a:p>
        </p:txBody>
      </p:sp>
      <p:sp>
        <p:nvSpPr>
          <p:cNvPr id="5" name="标题 2"/>
          <p:cNvSpPr>
            <a:spLocks noGrp="1"/>
          </p:cNvSpPr>
          <p:nvPr>
            <p:ph type="title"/>
          </p:nvPr>
        </p:nvSpPr>
        <p:spPr/>
        <p:txBody>
          <a:bodyPr>
            <a:normAutofit/>
          </a:bodyPr>
          <a:lstStyle/>
          <a:p>
            <a:r>
              <a:rPr lang="zh-CN" altLang="en-US" smtClean="0"/>
              <a:t>算法</a:t>
            </a:r>
            <a:endParaRPr lang="zh-CN" altLang="en-US"/>
          </a:p>
        </p:txBody>
      </p:sp>
    </p:spTree>
    <p:extLst>
      <p:ext uri="{BB962C8B-B14F-4D97-AF65-F5344CB8AC3E}">
        <p14:creationId xmlns:p14="http://schemas.microsoft.com/office/powerpoint/2010/main" val="401292420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smtClean="0"/>
              <a:t>分</a:t>
            </a:r>
            <a:r>
              <a:rPr lang="en-US" altLang="zh-CN" smtClean="0"/>
              <a:t>16</a:t>
            </a:r>
            <a:r>
              <a:rPr lang="zh-CN" altLang="en-US" smtClean="0"/>
              <a:t>组，每组</a:t>
            </a:r>
            <a:r>
              <a:rPr lang="en-US" altLang="zh-CN"/>
              <a:t>5</a:t>
            </a:r>
            <a:r>
              <a:rPr lang="zh-CN" altLang="en-US" smtClean="0"/>
              <a:t>人，具体见雨课堂分组</a:t>
            </a:r>
            <a:endParaRPr lang="en-US" altLang="zh-CN" smtClean="0"/>
          </a:p>
          <a:p>
            <a:r>
              <a:rPr lang="zh-CN" altLang="en-US" smtClean="0"/>
              <a:t>提交源程序、完整实验报告</a:t>
            </a:r>
            <a:endParaRPr lang="en-US" altLang="zh-CN" smtClean="0"/>
          </a:p>
          <a:p>
            <a:r>
              <a:rPr lang="zh-CN" altLang="en-US" smtClean="0"/>
              <a:t>组长和组员分工自行安排，实验报告中注明分工情况</a:t>
            </a:r>
            <a:endParaRPr lang="en-US" altLang="zh-CN" smtClean="0"/>
          </a:p>
          <a:p>
            <a:endParaRPr lang="en-US" altLang="zh-CN" smtClean="0"/>
          </a:p>
          <a:p>
            <a:endParaRPr lang="en-US" altLang="zh-CN" smtClean="0"/>
          </a:p>
          <a:p>
            <a:endParaRPr lang="en-US" altLang="zh-CN" smtClean="0"/>
          </a:p>
          <a:p>
            <a:endParaRPr lang="en-US" altLang="zh-CN" smtClean="0"/>
          </a:p>
          <a:p>
            <a:endParaRPr lang="zh-CN" altLang="en-US" dirty="0"/>
          </a:p>
        </p:txBody>
      </p:sp>
      <p:sp>
        <p:nvSpPr>
          <p:cNvPr id="3" name="标题 2"/>
          <p:cNvSpPr>
            <a:spLocks noGrp="1"/>
          </p:cNvSpPr>
          <p:nvPr>
            <p:ph type="title"/>
          </p:nvPr>
        </p:nvSpPr>
        <p:spPr/>
        <p:txBody>
          <a:bodyPr>
            <a:normAutofit/>
          </a:bodyPr>
          <a:lstStyle/>
          <a:p>
            <a:r>
              <a:rPr lang="zh-CN" altLang="en-US" sz="2800" smtClean="0"/>
              <a:t>迷宫求解分组实验</a:t>
            </a:r>
            <a:endParaRPr lang="zh-CN" altLang="en-US" sz="2800" dirty="0"/>
          </a:p>
        </p:txBody>
      </p:sp>
    </p:spTree>
    <p:extLst>
      <p:ext uri="{BB962C8B-B14F-4D97-AF65-F5344CB8AC3E}">
        <p14:creationId xmlns:p14="http://schemas.microsoft.com/office/powerpoint/2010/main" val="751975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zh-CN" altLang="en-US" smtClean="0"/>
              <a:t>支持</a:t>
            </a:r>
            <a:r>
              <a:rPr lang="zh-CN" altLang="en-US"/>
              <a:t>在线性表的两端进行插入和删除，这就是双端队列（</a:t>
            </a:r>
            <a:r>
              <a:rPr lang="en-US" altLang="zh-CN"/>
              <a:t>Double-ended Queue</a:t>
            </a:r>
            <a:r>
              <a:rPr lang="zh-CN" altLang="en-US"/>
              <a:t>或者</a:t>
            </a:r>
            <a:r>
              <a:rPr lang="en-US" altLang="zh-CN"/>
              <a:t>deque</a:t>
            </a:r>
            <a:r>
              <a:rPr lang="zh-CN" altLang="en-US"/>
              <a:t>，发音为</a:t>
            </a:r>
            <a:r>
              <a:rPr lang="en-US" altLang="zh-CN"/>
              <a:t>Deck</a:t>
            </a:r>
            <a:r>
              <a:rPr lang="zh-CN" altLang="en-US"/>
              <a:t>）。可以认为双端队列是栈和队列的泛化，栈和队列是双端队列的特例。</a:t>
            </a:r>
          </a:p>
        </p:txBody>
      </p:sp>
      <p:sp>
        <p:nvSpPr>
          <p:cNvPr id="4" name="标题 3"/>
          <p:cNvSpPr>
            <a:spLocks noGrp="1"/>
          </p:cNvSpPr>
          <p:nvPr>
            <p:ph type="title"/>
          </p:nvPr>
        </p:nvSpPr>
        <p:spPr/>
        <p:txBody>
          <a:bodyPr>
            <a:normAutofit fontScale="90000"/>
          </a:bodyPr>
          <a:lstStyle/>
          <a:p>
            <a:r>
              <a:rPr lang="zh-CN" altLang="en-US"/>
              <a:t>双端队列</a:t>
            </a: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659" y="2785492"/>
            <a:ext cx="8221980" cy="1356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876825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fontScale="70000" lnSpcReduction="20000"/>
          </a:bodyPr>
          <a:lstStyle/>
          <a:p>
            <a:pPr>
              <a:lnSpc>
                <a:spcPct val="120000"/>
              </a:lnSpc>
            </a:pPr>
            <a:r>
              <a:rPr lang="en-US" altLang="zh-CN" sz="2600"/>
              <a:t>T</a:t>
            </a:r>
            <a:r>
              <a:rPr lang="zh-CN" altLang="en-US" sz="2600"/>
              <a:t>类型元素构成的双端队列是由</a:t>
            </a:r>
            <a:r>
              <a:rPr lang="en-US" altLang="zh-CN" sz="2600"/>
              <a:t>T</a:t>
            </a:r>
            <a:r>
              <a:rPr lang="zh-CN" altLang="en-US" sz="2600"/>
              <a:t>类型元素构成的有限序列，并且具有以下基本操作：</a:t>
            </a:r>
          </a:p>
          <a:p>
            <a:pPr lvl="1">
              <a:lnSpc>
                <a:spcPct val="120000"/>
              </a:lnSpc>
            </a:pPr>
            <a:r>
              <a:rPr lang="en-US" altLang="zh-CN"/>
              <a:t>1</a:t>
            </a:r>
            <a:r>
              <a:rPr lang="zh-CN" altLang="en-US"/>
              <a:t>）构造一个空双端队列</a:t>
            </a:r>
            <a:r>
              <a:rPr lang="en-US" altLang="zh-CN"/>
              <a:t>(init)</a:t>
            </a:r>
          </a:p>
          <a:p>
            <a:pPr lvl="1">
              <a:lnSpc>
                <a:spcPct val="120000"/>
              </a:lnSpc>
            </a:pPr>
            <a:r>
              <a:rPr lang="en-US" altLang="zh-CN"/>
              <a:t>2</a:t>
            </a:r>
            <a:r>
              <a:rPr lang="zh-CN" altLang="en-US"/>
              <a:t>）判断一个双端队列是否为空</a:t>
            </a:r>
            <a:r>
              <a:rPr lang="en-US" altLang="zh-CN"/>
              <a:t>(empty)</a:t>
            </a:r>
          </a:p>
          <a:p>
            <a:pPr lvl="1">
              <a:lnSpc>
                <a:spcPct val="120000"/>
              </a:lnSpc>
            </a:pPr>
            <a:r>
              <a:rPr lang="en-US" altLang="zh-CN"/>
              <a:t>3</a:t>
            </a:r>
            <a:r>
              <a:rPr lang="zh-CN" altLang="en-US"/>
              <a:t>）求双端队列的长度</a:t>
            </a:r>
            <a:r>
              <a:rPr lang="en-US" altLang="zh-CN"/>
              <a:t>(len)</a:t>
            </a:r>
          </a:p>
          <a:p>
            <a:pPr lvl="1">
              <a:lnSpc>
                <a:spcPct val="120000"/>
              </a:lnSpc>
            </a:pPr>
            <a:r>
              <a:rPr lang="en-US" altLang="zh-CN"/>
              <a:t>4</a:t>
            </a:r>
            <a:r>
              <a:rPr lang="zh-CN" altLang="en-US"/>
              <a:t>）在双端队列尾部入队一个元素</a:t>
            </a:r>
            <a:r>
              <a:rPr lang="en-US" altLang="zh-CN"/>
              <a:t>(append)</a:t>
            </a:r>
          </a:p>
          <a:p>
            <a:pPr lvl="1">
              <a:lnSpc>
                <a:spcPct val="120000"/>
              </a:lnSpc>
            </a:pPr>
            <a:r>
              <a:rPr lang="en-US" altLang="zh-CN"/>
              <a:t>5</a:t>
            </a:r>
            <a:r>
              <a:rPr lang="zh-CN" altLang="en-US"/>
              <a:t>）在双端队列头部入队一个元素</a:t>
            </a:r>
            <a:r>
              <a:rPr lang="en-US" altLang="zh-CN"/>
              <a:t>(appendleft)</a:t>
            </a:r>
          </a:p>
          <a:p>
            <a:pPr lvl="1">
              <a:lnSpc>
                <a:spcPct val="120000"/>
              </a:lnSpc>
            </a:pPr>
            <a:r>
              <a:rPr lang="en-US" altLang="zh-CN"/>
              <a:t>6</a:t>
            </a:r>
            <a:r>
              <a:rPr lang="zh-CN" altLang="en-US"/>
              <a:t>）在双端队列尾部出队一个元素</a:t>
            </a:r>
            <a:r>
              <a:rPr lang="en-US" altLang="zh-CN"/>
              <a:t>(pop)</a:t>
            </a:r>
          </a:p>
          <a:p>
            <a:pPr lvl="1">
              <a:lnSpc>
                <a:spcPct val="120000"/>
              </a:lnSpc>
            </a:pPr>
            <a:r>
              <a:rPr lang="en-US" altLang="zh-CN"/>
              <a:t>7</a:t>
            </a:r>
            <a:r>
              <a:rPr lang="zh-CN" altLang="en-US"/>
              <a:t>）在双端队列头部出队一个元素</a:t>
            </a:r>
            <a:r>
              <a:rPr lang="en-US" altLang="zh-CN"/>
              <a:t>(popleft)</a:t>
            </a:r>
          </a:p>
          <a:p>
            <a:pPr lvl="1">
              <a:lnSpc>
                <a:spcPct val="120000"/>
              </a:lnSpc>
            </a:pPr>
            <a:r>
              <a:rPr lang="en-US" altLang="zh-CN"/>
              <a:t>8</a:t>
            </a:r>
            <a:r>
              <a:rPr lang="zh-CN" altLang="en-US"/>
              <a:t>）读取双端队列头部元素</a:t>
            </a:r>
            <a:r>
              <a:rPr lang="en-US" altLang="zh-CN"/>
              <a:t>(getleft)</a:t>
            </a:r>
          </a:p>
          <a:p>
            <a:pPr lvl="1">
              <a:lnSpc>
                <a:spcPct val="120000"/>
              </a:lnSpc>
            </a:pPr>
            <a:r>
              <a:rPr lang="en-US" altLang="zh-CN"/>
              <a:t>9</a:t>
            </a:r>
            <a:r>
              <a:rPr lang="zh-CN" altLang="en-US"/>
              <a:t>）读取双端队列尾部元素</a:t>
            </a:r>
            <a:r>
              <a:rPr lang="en-US" altLang="zh-CN"/>
              <a:t>(getright)</a:t>
            </a:r>
          </a:p>
          <a:p>
            <a:pPr>
              <a:lnSpc>
                <a:spcPct val="120000"/>
              </a:lnSpc>
            </a:pPr>
            <a:endParaRPr lang="zh-CN" altLang="en-US"/>
          </a:p>
        </p:txBody>
      </p:sp>
      <p:sp>
        <p:nvSpPr>
          <p:cNvPr id="3" name="标题 2"/>
          <p:cNvSpPr>
            <a:spLocks noGrp="1"/>
          </p:cNvSpPr>
          <p:nvPr>
            <p:ph type="title"/>
          </p:nvPr>
        </p:nvSpPr>
        <p:spPr/>
        <p:txBody>
          <a:bodyPr>
            <a:normAutofit fontScale="90000"/>
          </a:bodyPr>
          <a:lstStyle/>
          <a:p>
            <a:r>
              <a:rPr lang="zh-CN" altLang="en-US"/>
              <a:t>双端队列的抽象数据类型</a:t>
            </a:r>
          </a:p>
        </p:txBody>
      </p:sp>
    </p:spTree>
    <p:extLst>
      <p:ext uri="{BB962C8B-B14F-4D97-AF65-F5344CB8AC3E}">
        <p14:creationId xmlns:p14="http://schemas.microsoft.com/office/powerpoint/2010/main" val="99494068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r>
              <a:rPr lang="en-US" altLang="zh-CN" sz="2000" smtClean="0"/>
              <a:t>Python</a:t>
            </a:r>
            <a:r>
              <a:rPr lang="zh-CN" altLang="en-US" sz="2000"/>
              <a:t>的标准模块</a:t>
            </a:r>
            <a:r>
              <a:rPr lang="en-US" altLang="zh-CN" sz="2000"/>
              <a:t>collection</a:t>
            </a:r>
            <a:r>
              <a:rPr lang="zh-CN" altLang="en-US" sz="2000"/>
              <a:t>中</a:t>
            </a:r>
            <a:r>
              <a:rPr lang="zh-CN" altLang="en-US" sz="2000" smtClean="0"/>
              <a:t>提供双</a:t>
            </a:r>
            <a:r>
              <a:rPr lang="zh-CN" altLang="en-US" sz="2000"/>
              <a:t>端队列类</a:t>
            </a:r>
            <a:r>
              <a:rPr lang="en-US" altLang="zh-CN" sz="2000" smtClean="0"/>
              <a:t>deque</a:t>
            </a:r>
          </a:p>
          <a:p>
            <a:r>
              <a:rPr lang="zh-CN" altLang="en-US" sz="2000"/>
              <a:t>引入双端</a:t>
            </a:r>
            <a:r>
              <a:rPr lang="zh-CN" altLang="en-US" sz="2000" smtClean="0"/>
              <a:t>队列：</a:t>
            </a:r>
            <a:r>
              <a:rPr lang="en-US" altLang="zh-CN" sz="2000" smtClean="0"/>
              <a:t>from </a:t>
            </a:r>
            <a:r>
              <a:rPr lang="en-US" altLang="zh-CN" sz="2000"/>
              <a:t>collections import </a:t>
            </a:r>
            <a:r>
              <a:rPr lang="en-US" altLang="zh-CN" sz="2000" smtClean="0"/>
              <a:t>deque</a:t>
            </a:r>
          </a:p>
          <a:p>
            <a:r>
              <a:rPr lang="zh-CN" altLang="en-US" sz="2000" smtClean="0"/>
              <a:t>内部实现采用</a:t>
            </a:r>
            <a:r>
              <a:rPr lang="zh-CN" altLang="en-US" sz="2000"/>
              <a:t>双向块链表结构，即双向链表中每个结点的数据域中存放多个元素，此时结点被称为块</a:t>
            </a:r>
            <a:r>
              <a:rPr lang="en-US" altLang="zh-CN" sz="2000"/>
              <a:t>(block)</a:t>
            </a:r>
            <a:r>
              <a:rPr lang="zh-CN" altLang="en-US" sz="2000" smtClean="0"/>
              <a:t>。</a:t>
            </a:r>
            <a:endParaRPr lang="en-US" altLang="zh-CN" sz="2000" smtClean="0"/>
          </a:p>
          <a:p>
            <a:r>
              <a:rPr lang="en-US" altLang="zh-CN" sz="2000" smtClean="0"/>
              <a:t>Python</a:t>
            </a:r>
            <a:r>
              <a:rPr lang="zh-CN" altLang="en-US" sz="2000"/>
              <a:t>双端队列的块</a:t>
            </a:r>
            <a:r>
              <a:rPr lang="zh-CN" altLang="en-US" sz="2000" smtClean="0"/>
              <a:t>结构：</a:t>
            </a:r>
            <a:endParaRPr lang="en-US" altLang="zh-CN" sz="2000" smtClean="0"/>
          </a:p>
          <a:p>
            <a:endParaRPr lang="en-US" altLang="zh-CN" sz="2000"/>
          </a:p>
          <a:p>
            <a:endParaRPr lang="en-US" altLang="zh-CN" sz="2000" smtClean="0"/>
          </a:p>
          <a:p>
            <a:r>
              <a:rPr lang="en-US" altLang="zh-CN" sz="2000" smtClean="0"/>
              <a:t>data</a:t>
            </a:r>
            <a:r>
              <a:rPr lang="zh-CN" altLang="en-US" sz="2000" smtClean="0"/>
              <a:t>域是长度</a:t>
            </a:r>
            <a:r>
              <a:rPr lang="zh-CN" altLang="en-US" sz="2000"/>
              <a:t>为</a:t>
            </a:r>
            <a:r>
              <a:rPr lang="en-US" altLang="zh-CN" sz="2000"/>
              <a:t>64</a:t>
            </a:r>
            <a:r>
              <a:rPr lang="zh-CN" altLang="en-US" sz="2000"/>
              <a:t>的</a:t>
            </a:r>
            <a:r>
              <a:rPr lang="en-US" altLang="zh-CN" sz="2000"/>
              <a:t>C</a:t>
            </a:r>
            <a:r>
              <a:rPr lang="zh-CN" altLang="en-US" sz="2000"/>
              <a:t>底层数组，可存放</a:t>
            </a:r>
            <a:r>
              <a:rPr lang="en-US" altLang="zh-CN" sz="2000"/>
              <a:t>64</a:t>
            </a:r>
            <a:r>
              <a:rPr lang="zh-CN" altLang="en-US" sz="2000"/>
              <a:t>个元素（</a:t>
            </a:r>
            <a:r>
              <a:rPr lang="en-US" altLang="zh-CN" sz="2000"/>
              <a:t>64</a:t>
            </a:r>
            <a:r>
              <a:rPr lang="zh-CN" altLang="en-US" sz="2000"/>
              <a:t>个</a:t>
            </a:r>
            <a:r>
              <a:rPr lang="en-US" altLang="zh-CN" sz="2000"/>
              <a:t>Python</a:t>
            </a:r>
            <a:r>
              <a:rPr lang="zh-CN" altLang="en-US" sz="2000"/>
              <a:t>对象的指针</a:t>
            </a:r>
            <a:r>
              <a:rPr lang="zh-CN" altLang="en-US" sz="2000" smtClean="0"/>
              <a:t>）</a:t>
            </a:r>
            <a:endParaRPr lang="en-US" altLang="zh-CN" sz="2000" smtClean="0"/>
          </a:p>
          <a:p>
            <a:r>
              <a:rPr lang="en-US" altLang="zh-CN" sz="2000" smtClean="0"/>
              <a:t>leftlink</a:t>
            </a:r>
            <a:r>
              <a:rPr lang="zh-CN" altLang="en-US" sz="2000"/>
              <a:t>指针指向前驱</a:t>
            </a:r>
            <a:r>
              <a:rPr lang="zh-CN" altLang="en-US" sz="2000" smtClean="0"/>
              <a:t>块，</a:t>
            </a:r>
            <a:r>
              <a:rPr lang="en-US" altLang="zh-CN" sz="2000" smtClean="0"/>
              <a:t>rightlink</a:t>
            </a:r>
            <a:r>
              <a:rPr lang="zh-CN" altLang="en-US" sz="2000"/>
              <a:t>指针指向后继块。</a:t>
            </a:r>
          </a:p>
        </p:txBody>
      </p:sp>
      <p:sp>
        <p:nvSpPr>
          <p:cNvPr id="3" name="标题 2"/>
          <p:cNvSpPr>
            <a:spLocks noGrp="1"/>
          </p:cNvSpPr>
          <p:nvPr>
            <p:ph type="title"/>
          </p:nvPr>
        </p:nvSpPr>
        <p:spPr/>
        <p:txBody>
          <a:bodyPr>
            <a:normAutofit fontScale="90000"/>
          </a:bodyPr>
          <a:lstStyle/>
          <a:p>
            <a:r>
              <a:rPr lang="en-US" altLang="zh-CN"/>
              <a:t>Python</a:t>
            </a:r>
            <a:r>
              <a:rPr lang="zh-CN" altLang="en-US"/>
              <a:t>中的双端队列及实现</a:t>
            </a:r>
          </a:p>
        </p:txBody>
      </p:sp>
      <p:pic>
        <p:nvPicPr>
          <p:cNvPr id="4" name="图片 3"/>
          <p:cNvPicPr>
            <a:picLocks noChangeAspect="1"/>
          </p:cNvPicPr>
          <p:nvPr/>
        </p:nvPicPr>
        <p:blipFill>
          <a:blip r:embed="rId2"/>
          <a:stretch>
            <a:fillRect/>
          </a:stretch>
        </p:blipFill>
        <p:spPr>
          <a:xfrm>
            <a:off x="2029205" y="3289548"/>
            <a:ext cx="4562475" cy="695325"/>
          </a:xfrm>
          <a:prstGeom prst="rect">
            <a:avLst/>
          </a:prstGeom>
        </p:spPr>
      </p:pic>
    </p:spTree>
    <p:extLst>
      <p:ext uri="{BB962C8B-B14F-4D97-AF65-F5344CB8AC3E}">
        <p14:creationId xmlns:p14="http://schemas.microsoft.com/office/powerpoint/2010/main" val="3503995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p:txBody>
          <a:bodyPr/>
          <a:lstStyle/>
          <a:p>
            <a:r>
              <a:rPr lang="zh-CN" altLang="en-US" smtClean="0"/>
              <a:t>双向</a:t>
            </a:r>
            <a:r>
              <a:rPr lang="zh-CN" altLang="en-US"/>
              <a:t>非循环</a:t>
            </a:r>
            <a:r>
              <a:rPr lang="zh-CN" altLang="en-US" smtClean="0"/>
              <a:t>链表</a:t>
            </a:r>
            <a:endParaRPr lang="en-US" altLang="zh-CN" smtClean="0"/>
          </a:p>
          <a:p>
            <a:r>
              <a:rPr lang="zh-CN" altLang="en-US" smtClean="0"/>
              <a:t>主要</a:t>
            </a:r>
            <a:r>
              <a:rPr lang="zh-CN" altLang="en-US"/>
              <a:t>包含</a:t>
            </a:r>
            <a:r>
              <a:rPr lang="en-US" altLang="zh-CN"/>
              <a:t>leftblock</a:t>
            </a:r>
            <a:r>
              <a:rPr lang="zh-CN" altLang="en-US"/>
              <a:t>、</a:t>
            </a:r>
            <a:r>
              <a:rPr lang="en-US" altLang="zh-CN"/>
              <a:t>rightblock</a:t>
            </a:r>
            <a:r>
              <a:rPr lang="zh-CN" altLang="en-US"/>
              <a:t>、</a:t>
            </a:r>
            <a:r>
              <a:rPr lang="en-US" altLang="zh-CN"/>
              <a:t>leftindex</a:t>
            </a:r>
            <a:r>
              <a:rPr lang="zh-CN" altLang="en-US"/>
              <a:t>和</a:t>
            </a:r>
            <a:r>
              <a:rPr lang="en-US" altLang="zh-CN"/>
              <a:t>rightindex</a:t>
            </a:r>
            <a:r>
              <a:rPr lang="zh-CN" altLang="en-US"/>
              <a:t>等数据</a:t>
            </a:r>
            <a:r>
              <a:rPr lang="zh-CN" altLang="en-US" smtClean="0"/>
              <a:t>成员</a:t>
            </a:r>
            <a:endParaRPr lang="en-US" altLang="zh-CN" smtClean="0"/>
          </a:p>
          <a:p>
            <a:r>
              <a:rPr lang="en-US" altLang="zh-CN" smtClean="0"/>
              <a:t>leftblock</a:t>
            </a:r>
            <a:r>
              <a:rPr lang="zh-CN" altLang="en-US"/>
              <a:t>指针指示的块中，</a:t>
            </a:r>
            <a:r>
              <a:rPr lang="en-US" altLang="zh-CN"/>
              <a:t>data[leftindex]</a:t>
            </a:r>
            <a:r>
              <a:rPr lang="zh-CN" altLang="en-US"/>
              <a:t>位置的元素对应</a:t>
            </a:r>
            <a:r>
              <a:rPr lang="zh-CN" altLang="en-US" smtClean="0"/>
              <a:t>于</a:t>
            </a:r>
            <a:r>
              <a:rPr lang="en-US" altLang="zh-CN" smtClean="0"/>
              <a:t>a</a:t>
            </a:r>
            <a:r>
              <a:rPr lang="en-US" altLang="zh-CN" baseline="-25000" smtClean="0"/>
              <a:t>0</a:t>
            </a:r>
            <a:r>
              <a:rPr lang="zh-CN" altLang="en-US"/>
              <a:t>；</a:t>
            </a:r>
            <a:r>
              <a:rPr lang="en-US" altLang="zh-CN"/>
              <a:t>rightblock</a:t>
            </a:r>
            <a:r>
              <a:rPr lang="zh-CN" altLang="en-US"/>
              <a:t>指针指示的块中，</a:t>
            </a:r>
            <a:r>
              <a:rPr lang="en-US" altLang="zh-CN"/>
              <a:t>data[rightindex]</a:t>
            </a:r>
            <a:r>
              <a:rPr lang="zh-CN" altLang="en-US"/>
              <a:t>位置的元素对应</a:t>
            </a:r>
            <a:r>
              <a:rPr lang="zh-CN" altLang="en-US" smtClean="0"/>
              <a:t>于</a:t>
            </a:r>
            <a:r>
              <a:rPr lang="en-US" altLang="zh-CN" smtClean="0"/>
              <a:t>a</a:t>
            </a:r>
            <a:r>
              <a:rPr lang="en-US" altLang="zh-CN" baseline="-25000" smtClean="0"/>
              <a:t>n-1</a:t>
            </a:r>
            <a:r>
              <a:rPr lang="zh-CN" altLang="en-US"/>
              <a:t>。</a:t>
            </a:r>
          </a:p>
        </p:txBody>
      </p:sp>
      <p:sp>
        <p:nvSpPr>
          <p:cNvPr id="3" name="标题 2"/>
          <p:cNvSpPr>
            <a:spLocks noGrp="1"/>
          </p:cNvSpPr>
          <p:nvPr>
            <p:ph type="title"/>
          </p:nvPr>
        </p:nvSpPr>
        <p:spPr/>
        <p:txBody>
          <a:bodyPr>
            <a:normAutofit fontScale="90000"/>
          </a:bodyPr>
          <a:lstStyle/>
          <a:p>
            <a:r>
              <a:rPr lang="en-US" altLang="zh-CN"/>
              <a:t>Python</a:t>
            </a:r>
            <a:r>
              <a:rPr lang="zh-CN" altLang="en-US"/>
              <a:t>双端队列存储结构</a:t>
            </a:r>
          </a:p>
        </p:txBody>
      </p:sp>
      <p:pic>
        <p:nvPicPr>
          <p:cNvPr id="4" name="图片 3"/>
          <p:cNvPicPr>
            <a:picLocks noChangeAspect="1"/>
          </p:cNvPicPr>
          <p:nvPr/>
        </p:nvPicPr>
        <p:blipFill>
          <a:blip r:embed="rId2"/>
          <a:stretch>
            <a:fillRect/>
          </a:stretch>
        </p:blipFill>
        <p:spPr>
          <a:xfrm>
            <a:off x="179512" y="3649588"/>
            <a:ext cx="8866287" cy="1429808"/>
          </a:xfrm>
          <a:prstGeom prst="rect">
            <a:avLst/>
          </a:prstGeom>
        </p:spPr>
      </p:pic>
      <p:sp>
        <p:nvSpPr>
          <p:cNvPr id="7" name="矩形 6"/>
          <p:cNvSpPr/>
          <p:nvPr/>
        </p:nvSpPr>
        <p:spPr>
          <a:xfrm>
            <a:off x="2627784" y="4594006"/>
            <a:ext cx="4104456" cy="461665"/>
          </a:xfrm>
          <a:prstGeom prst="rect">
            <a:avLst/>
          </a:prstGeom>
        </p:spPr>
        <p:txBody>
          <a:bodyPr wrap="square">
            <a:spAutoFit/>
          </a:bodyPr>
          <a:lstStyle/>
          <a:p>
            <a:r>
              <a:rPr lang="zh-CN" altLang="en-US" sz="2400" b="1">
                <a:solidFill>
                  <a:srgbClr val="FF0000"/>
                </a:solidFill>
                <a:latin typeface="Calibri" panose="020F0502020204030204" pitchFamily="34" charset="0"/>
              </a:rPr>
              <a:t>含有多个块的非空</a:t>
            </a:r>
            <a:r>
              <a:rPr lang="en-US" altLang="zh-CN" sz="2400" b="1">
                <a:solidFill>
                  <a:srgbClr val="FF0000"/>
                </a:solidFill>
                <a:latin typeface="Calibri" panose="020F0502020204030204" pitchFamily="34" charset="0"/>
              </a:rPr>
              <a:t>deque</a:t>
            </a:r>
            <a:r>
              <a:rPr lang="zh-CN" altLang="en-US" sz="2400" b="1" smtClean="0">
                <a:solidFill>
                  <a:srgbClr val="FF0000"/>
                </a:solidFill>
                <a:latin typeface="Calibri" panose="020F0502020204030204" pitchFamily="34" charset="0"/>
              </a:rPr>
              <a:t>对象</a:t>
            </a:r>
            <a:endParaRPr lang="zh-CN" altLang="en-US"/>
          </a:p>
        </p:txBody>
      </p:sp>
    </p:spTree>
    <p:extLst>
      <p:ext uri="{BB962C8B-B14F-4D97-AF65-F5344CB8AC3E}">
        <p14:creationId xmlns:p14="http://schemas.microsoft.com/office/powerpoint/2010/main" val="10581551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539552" y="1417340"/>
            <a:ext cx="8053659" cy="4055893"/>
          </a:xfrm>
        </p:spPr>
        <p:txBody>
          <a:bodyPr/>
          <a:lstStyle/>
          <a:p>
            <a:r>
              <a:rPr lang="zh-CN" altLang="en-US" smtClean="0"/>
              <a:t>生成一个块，</a:t>
            </a:r>
            <a:r>
              <a:rPr lang="en-US" altLang="zh-CN" smtClean="0"/>
              <a:t>leftblock</a:t>
            </a:r>
            <a:r>
              <a:rPr lang="zh-CN" altLang="en-US"/>
              <a:t>和</a:t>
            </a:r>
            <a:r>
              <a:rPr lang="en-US" altLang="zh-CN"/>
              <a:t>rightblock</a:t>
            </a:r>
            <a:r>
              <a:rPr lang="zh-CN" altLang="en-US"/>
              <a:t>指针都指着该块，并且初始</a:t>
            </a:r>
            <a:r>
              <a:rPr lang="en-US" altLang="zh-CN"/>
              <a:t>leftindex</a:t>
            </a:r>
            <a:r>
              <a:rPr lang="zh-CN" altLang="en-US"/>
              <a:t>和</a:t>
            </a:r>
            <a:r>
              <a:rPr lang="en-US" altLang="zh-CN"/>
              <a:t>rightindex</a:t>
            </a:r>
            <a:r>
              <a:rPr lang="zh-CN" altLang="en-US"/>
              <a:t>为</a:t>
            </a:r>
            <a:r>
              <a:rPr lang="en-US" altLang="zh-CN"/>
              <a:t>data</a:t>
            </a:r>
            <a:r>
              <a:rPr lang="zh-CN" altLang="en-US"/>
              <a:t>数组的中间相邻位</a:t>
            </a:r>
            <a:r>
              <a:rPr lang="zh-CN" altLang="en-US" smtClean="0"/>
              <a:t>置。</a:t>
            </a:r>
            <a:endParaRPr lang="en-US" altLang="zh-CN" smtClean="0"/>
          </a:p>
          <a:p>
            <a:r>
              <a:rPr lang="zh-CN" altLang="en-US" smtClean="0"/>
              <a:t>如</a:t>
            </a:r>
            <a:r>
              <a:rPr lang="zh-CN" altLang="en-US"/>
              <a:t>在双端队列尾部入队</a:t>
            </a:r>
            <a:r>
              <a:rPr lang="en-US" altLang="zh-CN"/>
              <a:t>(append)</a:t>
            </a:r>
            <a:r>
              <a:rPr lang="zh-CN" altLang="en-US"/>
              <a:t>，则</a:t>
            </a:r>
            <a:r>
              <a:rPr lang="en-US" altLang="zh-CN"/>
              <a:t>rightindex</a:t>
            </a:r>
            <a:r>
              <a:rPr lang="zh-CN" altLang="en-US"/>
              <a:t>增</a:t>
            </a:r>
            <a:r>
              <a:rPr lang="en-US" altLang="zh-CN"/>
              <a:t>1</a:t>
            </a:r>
            <a:r>
              <a:rPr lang="zh-CN" altLang="en-US"/>
              <a:t>，将元素放在</a:t>
            </a:r>
            <a:r>
              <a:rPr lang="en-US" altLang="zh-CN"/>
              <a:t>data[rightindex]</a:t>
            </a:r>
            <a:r>
              <a:rPr lang="zh-CN" altLang="en-US"/>
              <a:t>位置</a:t>
            </a:r>
            <a:r>
              <a:rPr lang="zh-CN" altLang="en-US" smtClean="0"/>
              <a:t>；</a:t>
            </a:r>
            <a:endParaRPr lang="en-US" altLang="zh-CN" smtClean="0"/>
          </a:p>
          <a:p>
            <a:r>
              <a:rPr lang="zh-CN" altLang="en-US" smtClean="0"/>
              <a:t>当</a:t>
            </a:r>
            <a:r>
              <a:rPr lang="zh-CN" altLang="en-US"/>
              <a:t>在双端队列头部入队</a:t>
            </a:r>
            <a:r>
              <a:rPr lang="en-US" altLang="zh-CN"/>
              <a:t>(appendleft)</a:t>
            </a:r>
            <a:r>
              <a:rPr lang="zh-CN" altLang="en-US"/>
              <a:t>时，</a:t>
            </a:r>
            <a:r>
              <a:rPr lang="en-US" altLang="zh-CN"/>
              <a:t>leftindex</a:t>
            </a:r>
            <a:r>
              <a:rPr lang="zh-CN" altLang="en-US"/>
              <a:t>减</a:t>
            </a:r>
            <a:r>
              <a:rPr lang="en-US" altLang="zh-CN"/>
              <a:t>1</a:t>
            </a:r>
            <a:r>
              <a:rPr lang="zh-CN" altLang="en-US"/>
              <a:t>后将元素放在该位置</a:t>
            </a:r>
            <a:r>
              <a:rPr lang="zh-CN" altLang="en-US" smtClean="0"/>
              <a:t>。</a:t>
            </a:r>
            <a:endParaRPr lang="en-US" altLang="zh-CN" smtClean="0"/>
          </a:p>
          <a:p>
            <a:r>
              <a:rPr lang="zh-CN" altLang="en-US" smtClean="0"/>
              <a:t>当</a:t>
            </a:r>
            <a:r>
              <a:rPr lang="zh-CN" altLang="en-US"/>
              <a:t>该块的</a:t>
            </a:r>
            <a:r>
              <a:rPr lang="en-US" altLang="zh-CN"/>
              <a:t>64</a:t>
            </a:r>
            <a:r>
              <a:rPr lang="zh-CN" altLang="en-US"/>
              <a:t>个空间用完后，若需要尾部入队</a:t>
            </a:r>
            <a:r>
              <a:rPr lang="en-US" altLang="zh-CN"/>
              <a:t>(append)</a:t>
            </a:r>
            <a:r>
              <a:rPr lang="zh-CN" altLang="en-US"/>
              <a:t>，即再生成新块插入在</a:t>
            </a:r>
            <a:r>
              <a:rPr lang="en-US" altLang="zh-CN"/>
              <a:t>rightblock</a:t>
            </a:r>
            <a:r>
              <a:rPr lang="zh-CN" altLang="en-US"/>
              <a:t>的右边；若需要头部入队</a:t>
            </a:r>
            <a:r>
              <a:rPr lang="en-US" altLang="zh-CN"/>
              <a:t>(appendleft)</a:t>
            </a:r>
            <a:r>
              <a:rPr lang="zh-CN" altLang="en-US"/>
              <a:t>，即再生成新块插入在</a:t>
            </a:r>
            <a:r>
              <a:rPr lang="en-US" altLang="zh-CN"/>
              <a:t>leftblock</a:t>
            </a:r>
            <a:r>
              <a:rPr lang="zh-CN" altLang="en-US"/>
              <a:t>的左边。</a:t>
            </a:r>
          </a:p>
        </p:txBody>
      </p:sp>
      <p:sp>
        <p:nvSpPr>
          <p:cNvPr id="3" name="标题 2"/>
          <p:cNvSpPr>
            <a:spLocks noGrp="1"/>
          </p:cNvSpPr>
          <p:nvPr>
            <p:ph type="title"/>
          </p:nvPr>
        </p:nvSpPr>
        <p:spPr/>
        <p:txBody>
          <a:bodyPr>
            <a:normAutofit fontScale="90000"/>
          </a:bodyPr>
          <a:lstStyle/>
          <a:p>
            <a:r>
              <a:rPr lang="zh-CN" altLang="en-US"/>
              <a:t>初始空双端队列</a:t>
            </a: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68510"/>
            <a:ext cx="3487982" cy="1546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911566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r>
              <a:rPr lang="zh-CN" altLang="en-US" smtClean="0"/>
              <a:t>从</a:t>
            </a:r>
            <a:r>
              <a:rPr lang="zh-CN" altLang="en-US"/>
              <a:t>基本操作的时间性能来看，双向块链表结构可以确保不管做哪个方向的</a:t>
            </a:r>
            <a:r>
              <a:rPr lang="en-US" altLang="zh-CN"/>
              <a:t>append</a:t>
            </a:r>
            <a:r>
              <a:rPr lang="zh-CN" altLang="en-US"/>
              <a:t>或</a:t>
            </a:r>
            <a:r>
              <a:rPr lang="en-US" altLang="zh-CN"/>
              <a:t>pop</a:t>
            </a:r>
            <a:r>
              <a:rPr lang="zh-CN" altLang="en-US"/>
              <a:t>操作，除了被操作的数据元素之外，任何其他元素都不会被移动，因此</a:t>
            </a:r>
            <a:r>
              <a:rPr lang="en-US" altLang="zh-CN"/>
              <a:t>append</a:t>
            </a:r>
            <a:r>
              <a:rPr lang="zh-CN" altLang="en-US"/>
              <a:t>、</a:t>
            </a:r>
            <a:r>
              <a:rPr lang="en-US" altLang="zh-CN"/>
              <a:t>appendleft</a:t>
            </a:r>
            <a:r>
              <a:rPr lang="zh-CN" altLang="en-US"/>
              <a:t>、</a:t>
            </a:r>
            <a:r>
              <a:rPr lang="en-US" altLang="zh-CN"/>
              <a:t>pop</a:t>
            </a:r>
            <a:r>
              <a:rPr lang="zh-CN" altLang="en-US"/>
              <a:t>和</a:t>
            </a:r>
            <a:r>
              <a:rPr lang="en-US" altLang="zh-CN"/>
              <a:t>popleft</a:t>
            </a:r>
            <a:r>
              <a:rPr lang="zh-CN" altLang="en-US"/>
              <a:t>算法的时间复杂度为</a:t>
            </a:r>
            <a:r>
              <a:rPr lang="en-US" altLang="zh-CN"/>
              <a:t>O(1)</a:t>
            </a:r>
            <a:r>
              <a:rPr lang="zh-CN" altLang="en-US"/>
              <a:t>。</a:t>
            </a:r>
          </a:p>
          <a:p>
            <a:r>
              <a:rPr lang="zh-CN" altLang="en-US" smtClean="0"/>
              <a:t>与</a:t>
            </a:r>
            <a:r>
              <a:rPr lang="zh-CN" altLang="en-US"/>
              <a:t>顺序存储实现相比，链表结构可以完全避免顺序结构在初始分配空间用完时需重新分配更大空间并进行元素复制（类似于</a:t>
            </a:r>
            <a:r>
              <a:rPr lang="en-US" altLang="zh-CN"/>
              <a:t>resize</a:t>
            </a:r>
            <a:r>
              <a:rPr lang="zh-CN" altLang="en-US"/>
              <a:t>函数的功能）的问题，从而提高了性能的可预测性。</a:t>
            </a:r>
          </a:p>
          <a:p>
            <a:r>
              <a:rPr lang="zh-CN" altLang="en-US" smtClean="0"/>
              <a:t>与普通的结点大小为</a:t>
            </a:r>
            <a:r>
              <a:rPr lang="en-US" altLang="zh-CN" smtClean="0"/>
              <a:t>1</a:t>
            </a:r>
            <a:r>
              <a:rPr lang="zh-CN" altLang="en-US" smtClean="0"/>
              <a:t>的双链表相比，元素</a:t>
            </a:r>
            <a:r>
              <a:rPr lang="zh-CN" altLang="en-US"/>
              <a:t>的存储密度</a:t>
            </a:r>
            <a:r>
              <a:rPr lang="zh-CN" altLang="en-US" smtClean="0"/>
              <a:t>得到显著</a:t>
            </a:r>
            <a:r>
              <a:rPr lang="zh-CN" altLang="en-US"/>
              <a:t>提高，也减少了</a:t>
            </a:r>
            <a:r>
              <a:rPr lang="en-US" altLang="zh-CN"/>
              <a:t>malloc()</a:t>
            </a:r>
            <a:r>
              <a:rPr lang="zh-CN" altLang="en-US"/>
              <a:t>和</a:t>
            </a:r>
            <a:r>
              <a:rPr lang="en-US" altLang="zh-CN"/>
              <a:t>free()</a:t>
            </a:r>
            <a:r>
              <a:rPr lang="zh-CN" altLang="en-US"/>
              <a:t>函数的频繁调用，提高了效率。</a:t>
            </a:r>
          </a:p>
          <a:p>
            <a:endParaRPr lang="zh-CN" altLang="en-US"/>
          </a:p>
        </p:txBody>
      </p:sp>
      <p:sp>
        <p:nvSpPr>
          <p:cNvPr id="3" name="标题 2"/>
          <p:cNvSpPr>
            <a:spLocks noGrp="1"/>
          </p:cNvSpPr>
          <p:nvPr>
            <p:ph type="title"/>
          </p:nvPr>
        </p:nvSpPr>
        <p:spPr/>
        <p:txBody>
          <a:bodyPr>
            <a:normAutofit fontScale="90000"/>
          </a:bodyPr>
          <a:lstStyle/>
          <a:p>
            <a:pPr algn="l"/>
            <a:r>
              <a:rPr lang="en-US" altLang="zh-CN" smtClean="0"/>
              <a:t>deque</a:t>
            </a:r>
            <a:r>
              <a:rPr lang="zh-CN" altLang="en-US" smtClean="0"/>
              <a:t>双向块链表结构优点</a:t>
            </a:r>
            <a:endParaRPr lang="zh-CN" altLang="en-US"/>
          </a:p>
        </p:txBody>
      </p:sp>
    </p:spTree>
    <p:extLst>
      <p:ext uri="{BB962C8B-B14F-4D97-AF65-F5344CB8AC3E}">
        <p14:creationId xmlns:p14="http://schemas.microsoft.com/office/powerpoint/2010/main" val="13558910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a:t>虽然</a:t>
            </a:r>
            <a:r>
              <a:rPr lang="en-US" altLang="zh-CN"/>
              <a:t>list</a:t>
            </a:r>
            <a:r>
              <a:rPr lang="zh-CN" altLang="en-US"/>
              <a:t>对象也支持两端的插入和删除操作，但由于采用顺序存储方案，其</a:t>
            </a:r>
            <a:r>
              <a:rPr lang="en-US" altLang="zh-CN"/>
              <a:t>pop(0)</a:t>
            </a:r>
            <a:r>
              <a:rPr lang="zh-CN" altLang="en-US"/>
              <a:t>和</a:t>
            </a:r>
            <a:r>
              <a:rPr lang="en-US" altLang="zh-CN"/>
              <a:t>insert(0,v)</a:t>
            </a:r>
            <a:r>
              <a:rPr lang="zh-CN" altLang="en-US"/>
              <a:t>操作会产生</a:t>
            </a:r>
            <a:r>
              <a:rPr lang="en-US" altLang="zh-CN"/>
              <a:t>O(n)</a:t>
            </a:r>
            <a:r>
              <a:rPr lang="zh-CN" altLang="en-US"/>
              <a:t>内存移动成本，且会</a:t>
            </a:r>
            <a:r>
              <a:rPr lang="zh-CN" altLang="en-US" smtClean="0"/>
              <a:t>改变底层其它数据的位置。</a:t>
            </a:r>
            <a:endParaRPr lang="en-US" altLang="zh-CN" smtClean="0"/>
          </a:p>
          <a:p>
            <a:r>
              <a:rPr lang="zh-CN" altLang="en-US" smtClean="0"/>
              <a:t>因此</a:t>
            </a:r>
            <a:r>
              <a:rPr lang="zh-CN" altLang="en-US"/>
              <a:t>，在使用</a:t>
            </a:r>
            <a:r>
              <a:rPr lang="en-US" altLang="zh-CN"/>
              <a:t>Python</a:t>
            </a:r>
            <a:r>
              <a:rPr lang="zh-CN" altLang="en-US"/>
              <a:t>语言编写程序时，如需在表的两端做插入删除时，应优先选择</a:t>
            </a:r>
            <a:r>
              <a:rPr lang="en-US" altLang="zh-CN"/>
              <a:t>deque</a:t>
            </a:r>
            <a:r>
              <a:rPr lang="zh-CN" altLang="en-US"/>
              <a:t>而不是</a:t>
            </a:r>
            <a:r>
              <a:rPr lang="en-US" altLang="zh-CN"/>
              <a:t>list</a:t>
            </a:r>
            <a:r>
              <a:rPr lang="zh-CN" altLang="en-US" smtClean="0"/>
              <a:t>。</a:t>
            </a:r>
            <a:endParaRPr lang="en-US" altLang="zh-CN" smtClean="0"/>
          </a:p>
        </p:txBody>
      </p:sp>
      <p:sp>
        <p:nvSpPr>
          <p:cNvPr id="3" name="标题 2"/>
          <p:cNvSpPr>
            <a:spLocks noGrp="1"/>
          </p:cNvSpPr>
          <p:nvPr>
            <p:ph type="title"/>
          </p:nvPr>
        </p:nvSpPr>
        <p:spPr/>
        <p:txBody>
          <a:bodyPr>
            <a:normAutofit fontScale="90000"/>
          </a:bodyPr>
          <a:lstStyle/>
          <a:p>
            <a:r>
              <a:rPr lang="zh-CN" altLang="en-US" smtClean="0"/>
              <a:t>与用</a:t>
            </a:r>
            <a:r>
              <a:rPr lang="en-US" altLang="zh-CN"/>
              <a:t>l</a:t>
            </a:r>
            <a:r>
              <a:rPr lang="en-US" altLang="zh-CN" smtClean="0"/>
              <a:t>ist</a:t>
            </a:r>
            <a:r>
              <a:rPr lang="zh-CN" altLang="en-US" smtClean="0"/>
              <a:t>实现的比较</a:t>
            </a:r>
            <a:endParaRPr lang="zh-CN" altLang="en-US"/>
          </a:p>
        </p:txBody>
      </p:sp>
    </p:spTree>
    <p:extLst>
      <p:ext uri="{BB962C8B-B14F-4D97-AF65-F5344CB8AC3E}">
        <p14:creationId xmlns:p14="http://schemas.microsoft.com/office/powerpoint/2010/main" val="10609799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en-US" altLang="zh-CN"/>
              <a:t>Python</a:t>
            </a:r>
            <a:r>
              <a:rPr lang="zh-CN" altLang="en-US"/>
              <a:t>的</a:t>
            </a:r>
            <a:r>
              <a:rPr lang="en-US" altLang="zh-CN"/>
              <a:t>deque</a:t>
            </a:r>
            <a:r>
              <a:rPr lang="zh-CN" altLang="en-US"/>
              <a:t>对象支持的主要方法</a:t>
            </a:r>
          </a:p>
        </p:txBody>
      </p:sp>
      <p:graphicFrame>
        <p:nvGraphicFramePr>
          <p:cNvPr id="3" name="表格 2"/>
          <p:cNvGraphicFramePr>
            <a:graphicFrameLocks noGrp="1"/>
          </p:cNvGraphicFramePr>
          <p:nvPr>
            <p:extLst>
              <p:ext uri="{D42A27DB-BD31-4B8C-83A1-F6EECF244321}">
                <p14:modId xmlns:p14="http://schemas.microsoft.com/office/powerpoint/2010/main" val="1236504222"/>
              </p:ext>
            </p:extLst>
          </p:nvPr>
        </p:nvGraphicFramePr>
        <p:xfrm>
          <a:off x="1259632" y="1057300"/>
          <a:ext cx="6552728" cy="3804067"/>
        </p:xfrm>
        <a:graphic>
          <a:graphicData uri="http://schemas.openxmlformats.org/drawingml/2006/table">
            <a:tbl>
              <a:tblPr firstRow="1" firstCol="1" bandRow="1"/>
              <a:tblGrid>
                <a:gridCol w="1584176">
                  <a:extLst>
                    <a:ext uri="{9D8B030D-6E8A-4147-A177-3AD203B41FA5}">
                      <a16:colId xmlns:a16="http://schemas.microsoft.com/office/drawing/2014/main" val="20000"/>
                    </a:ext>
                  </a:extLst>
                </a:gridCol>
                <a:gridCol w="4968552">
                  <a:extLst>
                    <a:ext uri="{9D8B030D-6E8A-4147-A177-3AD203B41FA5}">
                      <a16:colId xmlns:a16="http://schemas.microsoft.com/office/drawing/2014/main" val="20001"/>
                    </a:ext>
                  </a:extLst>
                </a:gridCol>
              </a:tblGrid>
              <a:tr h="312345">
                <a:tc>
                  <a:txBody>
                    <a:bodyPr/>
                    <a:lstStyle/>
                    <a:p>
                      <a:pPr algn="l">
                        <a:spcAft>
                          <a:spcPts val="0"/>
                        </a:spcAft>
                      </a:pPr>
                      <a:r>
                        <a:rPr lang="en-US" sz="1800" kern="100">
                          <a:solidFill>
                            <a:schemeClr val="tx2">
                              <a:lumMod val="50000"/>
                            </a:schemeClr>
                          </a:solidFill>
                          <a:effectLst/>
                          <a:latin typeface="Times New Roman"/>
                          <a:ea typeface="宋体"/>
                          <a:cs typeface="Times New Roman"/>
                        </a:rPr>
                        <a:t>len()</a:t>
                      </a:r>
                      <a:endParaRPr lang="zh-CN" sz="1800" kern="100">
                        <a:solidFill>
                          <a:schemeClr val="tx2">
                            <a:lumMod val="50000"/>
                          </a:schemeClr>
                        </a:solidFill>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800" kern="100">
                          <a:solidFill>
                            <a:schemeClr val="tx2">
                              <a:lumMod val="50000"/>
                            </a:schemeClr>
                          </a:solidFill>
                          <a:effectLst/>
                          <a:latin typeface="Times New Roman"/>
                          <a:ea typeface="宋体"/>
                          <a:cs typeface="Times New Roman"/>
                        </a:rPr>
                        <a:t>返回元素个数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05278">
                <a:tc>
                  <a:txBody>
                    <a:bodyPr/>
                    <a:lstStyle/>
                    <a:p>
                      <a:pPr algn="l">
                        <a:spcAft>
                          <a:spcPts val="0"/>
                        </a:spcAft>
                      </a:pPr>
                      <a:r>
                        <a:rPr lang="en-US" sz="1800" kern="100">
                          <a:solidFill>
                            <a:schemeClr val="tx2">
                              <a:lumMod val="50000"/>
                            </a:schemeClr>
                          </a:solidFill>
                          <a:effectLst/>
                          <a:latin typeface="Times New Roman"/>
                          <a:ea typeface="宋体"/>
                          <a:cs typeface="Times New Roman"/>
                        </a:rPr>
                        <a:t>clear()</a:t>
                      </a:r>
                      <a:endParaRPr lang="zh-CN" sz="1800" kern="100">
                        <a:solidFill>
                          <a:schemeClr val="tx2">
                            <a:lumMod val="50000"/>
                          </a:schemeClr>
                        </a:solidFill>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800" kern="100">
                          <a:solidFill>
                            <a:schemeClr val="tx2">
                              <a:lumMod val="50000"/>
                            </a:schemeClr>
                          </a:solidFill>
                          <a:effectLst/>
                          <a:latin typeface="Times New Roman"/>
                          <a:ea typeface="宋体"/>
                          <a:cs typeface="Times New Roman"/>
                        </a:rPr>
                        <a:t>删除</a:t>
                      </a:r>
                      <a:r>
                        <a:rPr lang="en-US" sz="1800" kern="100">
                          <a:solidFill>
                            <a:schemeClr val="tx2">
                              <a:lumMod val="50000"/>
                            </a:schemeClr>
                          </a:solidFill>
                          <a:effectLst/>
                          <a:latin typeface="Times New Roman"/>
                          <a:ea typeface="宋体"/>
                          <a:cs typeface="Times New Roman"/>
                        </a:rPr>
                        <a:t>deque</a:t>
                      </a:r>
                      <a:r>
                        <a:rPr lang="zh-CN" sz="1800" kern="100">
                          <a:solidFill>
                            <a:schemeClr val="tx2">
                              <a:lumMod val="50000"/>
                            </a:schemeClr>
                          </a:solidFill>
                          <a:effectLst/>
                          <a:latin typeface="Times New Roman"/>
                          <a:ea typeface="宋体"/>
                          <a:cs typeface="Times New Roman"/>
                        </a:rPr>
                        <a:t>中的所有元素，让它的长度为</a:t>
                      </a:r>
                      <a:r>
                        <a:rPr lang="en-US" sz="1800" kern="100">
                          <a:solidFill>
                            <a:schemeClr val="tx2">
                              <a:lumMod val="50000"/>
                            </a:schemeClr>
                          </a:solidFill>
                          <a:effectLst/>
                          <a:latin typeface="Times New Roman"/>
                          <a:ea typeface="宋体"/>
                          <a:cs typeface="Times New Roman"/>
                        </a:rPr>
                        <a:t>0</a:t>
                      </a:r>
                      <a:r>
                        <a:rPr lang="zh-CN" sz="1800" kern="100">
                          <a:solidFill>
                            <a:schemeClr val="tx2">
                              <a:lumMod val="50000"/>
                            </a:schemeClr>
                          </a:solidFill>
                          <a:effectLst/>
                          <a:latin typeface="Times New Roman"/>
                          <a:ea typeface="宋体"/>
                          <a:cs typeface="Times New Roman"/>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57917">
                <a:tc>
                  <a:txBody>
                    <a:bodyPr/>
                    <a:lstStyle/>
                    <a:p>
                      <a:pPr algn="l">
                        <a:spcAft>
                          <a:spcPts val="0"/>
                        </a:spcAft>
                      </a:pPr>
                      <a:r>
                        <a:rPr lang="en-US" sz="1800" kern="100">
                          <a:solidFill>
                            <a:schemeClr val="tx2">
                              <a:lumMod val="50000"/>
                            </a:schemeClr>
                          </a:solidFill>
                          <a:effectLst/>
                          <a:latin typeface="Times New Roman"/>
                          <a:ea typeface="宋体"/>
                          <a:cs typeface="Times New Roman"/>
                        </a:rPr>
                        <a:t>append(x)</a:t>
                      </a:r>
                      <a:endParaRPr lang="zh-CN" sz="1800" kern="100">
                        <a:solidFill>
                          <a:schemeClr val="tx2">
                            <a:lumMod val="50000"/>
                          </a:schemeClr>
                        </a:solidFill>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800" kern="100">
                          <a:solidFill>
                            <a:schemeClr val="tx2">
                              <a:lumMod val="50000"/>
                            </a:schemeClr>
                          </a:solidFill>
                          <a:effectLst/>
                          <a:latin typeface="Times New Roman"/>
                          <a:ea typeface="宋体"/>
                          <a:cs typeface="Times New Roman"/>
                        </a:rPr>
                        <a:t>在</a:t>
                      </a:r>
                      <a:r>
                        <a:rPr lang="en-US" sz="1800" kern="100">
                          <a:solidFill>
                            <a:schemeClr val="tx2">
                              <a:lumMod val="50000"/>
                            </a:schemeClr>
                          </a:solidFill>
                          <a:effectLst/>
                          <a:latin typeface="Times New Roman"/>
                          <a:ea typeface="宋体"/>
                          <a:cs typeface="Times New Roman"/>
                        </a:rPr>
                        <a:t>deque</a:t>
                      </a:r>
                      <a:r>
                        <a:rPr lang="zh-CN" sz="1800" kern="100">
                          <a:solidFill>
                            <a:schemeClr val="tx2">
                              <a:lumMod val="50000"/>
                            </a:schemeClr>
                          </a:solidFill>
                          <a:effectLst/>
                          <a:latin typeface="Times New Roman"/>
                          <a:ea typeface="宋体"/>
                          <a:cs typeface="Times New Roman"/>
                        </a:rPr>
                        <a:t>的右边插入</a:t>
                      </a:r>
                      <a:r>
                        <a:rPr lang="en-US" sz="1800" kern="100">
                          <a:solidFill>
                            <a:schemeClr val="tx2">
                              <a:lumMod val="50000"/>
                            </a:schemeClr>
                          </a:solidFill>
                          <a:effectLst/>
                          <a:latin typeface="Times New Roman"/>
                          <a:ea typeface="宋体"/>
                          <a:cs typeface="Times New Roman"/>
                        </a:rPr>
                        <a:t>x</a:t>
                      </a:r>
                      <a:r>
                        <a:rPr lang="zh-CN" sz="1800" kern="100">
                          <a:solidFill>
                            <a:schemeClr val="tx2">
                              <a:lumMod val="50000"/>
                            </a:schemeClr>
                          </a:solidFill>
                          <a:effectLst/>
                          <a:latin typeface="Times New Roman"/>
                          <a:ea typeface="宋体"/>
                          <a:cs typeface="Times New Roman"/>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57917">
                <a:tc>
                  <a:txBody>
                    <a:bodyPr/>
                    <a:lstStyle/>
                    <a:p>
                      <a:pPr algn="l">
                        <a:spcAft>
                          <a:spcPts val="0"/>
                        </a:spcAft>
                      </a:pPr>
                      <a:r>
                        <a:rPr lang="en-US" sz="1800" kern="100">
                          <a:solidFill>
                            <a:schemeClr val="tx2">
                              <a:lumMod val="50000"/>
                            </a:schemeClr>
                          </a:solidFill>
                          <a:effectLst/>
                          <a:latin typeface="Times New Roman"/>
                          <a:ea typeface="宋体"/>
                          <a:cs typeface="Times New Roman"/>
                        </a:rPr>
                        <a:t>appendleft(x)</a:t>
                      </a:r>
                      <a:endParaRPr lang="zh-CN" sz="1800" kern="100">
                        <a:solidFill>
                          <a:schemeClr val="tx2">
                            <a:lumMod val="50000"/>
                          </a:schemeClr>
                        </a:solidFill>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800" kern="100">
                          <a:solidFill>
                            <a:schemeClr val="tx2">
                              <a:lumMod val="50000"/>
                            </a:schemeClr>
                          </a:solidFill>
                          <a:effectLst/>
                          <a:latin typeface="Times New Roman"/>
                          <a:ea typeface="宋体"/>
                          <a:cs typeface="Times New Roman"/>
                        </a:rPr>
                        <a:t>在</a:t>
                      </a:r>
                      <a:r>
                        <a:rPr lang="en-US" sz="1800" kern="100">
                          <a:solidFill>
                            <a:schemeClr val="tx2">
                              <a:lumMod val="50000"/>
                            </a:schemeClr>
                          </a:solidFill>
                          <a:effectLst/>
                          <a:latin typeface="Times New Roman"/>
                          <a:ea typeface="宋体"/>
                          <a:cs typeface="Times New Roman"/>
                        </a:rPr>
                        <a:t>deque</a:t>
                      </a:r>
                      <a:r>
                        <a:rPr lang="zh-CN" sz="1800" kern="100">
                          <a:solidFill>
                            <a:schemeClr val="tx2">
                              <a:lumMod val="50000"/>
                            </a:schemeClr>
                          </a:solidFill>
                          <a:effectLst/>
                          <a:latin typeface="Times New Roman"/>
                          <a:ea typeface="宋体"/>
                          <a:cs typeface="Times New Roman"/>
                        </a:rPr>
                        <a:t>的左边插入</a:t>
                      </a:r>
                      <a:r>
                        <a:rPr lang="en-US" sz="1800" kern="100">
                          <a:solidFill>
                            <a:schemeClr val="tx2">
                              <a:lumMod val="50000"/>
                            </a:schemeClr>
                          </a:solidFill>
                          <a:effectLst/>
                          <a:latin typeface="Times New Roman"/>
                          <a:ea typeface="宋体"/>
                          <a:cs typeface="Times New Roman"/>
                        </a:rPr>
                        <a:t>x</a:t>
                      </a:r>
                      <a:r>
                        <a:rPr lang="zh-CN" sz="1800" kern="100">
                          <a:solidFill>
                            <a:schemeClr val="tx2">
                              <a:lumMod val="50000"/>
                            </a:schemeClr>
                          </a:solidFill>
                          <a:effectLst/>
                          <a:latin typeface="Times New Roman"/>
                          <a:ea typeface="宋体"/>
                          <a:cs typeface="Times New Roman"/>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23290">
                <a:tc>
                  <a:txBody>
                    <a:bodyPr/>
                    <a:lstStyle/>
                    <a:p>
                      <a:pPr algn="l">
                        <a:spcAft>
                          <a:spcPts val="0"/>
                        </a:spcAft>
                      </a:pPr>
                      <a:r>
                        <a:rPr lang="en-US" sz="1800" kern="100">
                          <a:solidFill>
                            <a:schemeClr val="tx2">
                              <a:lumMod val="50000"/>
                            </a:schemeClr>
                          </a:solidFill>
                          <a:effectLst/>
                          <a:latin typeface="Times New Roman"/>
                          <a:ea typeface="宋体"/>
                          <a:cs typeface="Times New Roman"/>
                        </a:rPr>
                        <a:t>pop()</a:t>
                      </a:r>
                      <a:endParaRPr lang="zh-CN" sz="1800" kern="100">
                        <a:solidFill>
                          <a:schemeClr val="tx2">
                            <a:lumMod val="50000"/>
                          </a:schemeClr>
                        </a:solidFill>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800" kern="100">
                          <a:solidFill>
                            <a:schemeClr val="tx2">
                              <a:lumMod val="50000"/>
                            </a:schemeClr>
                          </a:solidFill>
                          <a:effectLst/>
                          <a:latin typeface="Times New Roman"/>
                          <a:ea typeface="宋体"/>
                          <a:cs typeface="Times New Roman"/>
                        </a:rPr>
                        <a:t>从</a:t>
                      </a:r>
                      <a:r>
                        <a:rPr lang="en-US" sz="1800" kern="100">
                          <a:solidFill>
                            <a:schemeClr val="tx2">
                              <a:lumMod val="50000"/>
                            </a:schemeClr>
                          </a:solidFill>
                          <a:effectLst/>
                          <a:latin typeface="Times New Roman"/>
                          <a:ea typeface="宋体"/>
                          <a:cs typeface="Times New Roman"/>
                        </a:rPr>
                        <a:t>deque</a:t>
                      </a:r>
                      <a:r>
                        <a:rPr lang="zh-CN" sz="1800" kern="100">
                          <a:solidFill>
                            <a:schemeClr val="tx2">
                              <a:lumMod val="50000"/>
                            </a:schemeClr>
                          </a:solidFill>
                          <a:effectLst/>
                          <a:latin typeface="Times New Roman"/>
                          <a:ea typeface="宋体"/>
                          <a:cs typeface="Times New Roman"/>
                        </a:rPr>
                        <a:t>的右侧删除并返回一个元素。如果不存在元素，则引发一个</a:t>
                      </a:r>
                      <a:r>
                        <a:rPr lang="en-US" sz="1800" kern="100">
                          <a:solidFill>
                            <a:schemeClr val="tx2">
                              <a:lumMod val="50000"/>
                            </a:schemeClr>
                          </a:solidFill>
                          <a:effectLst/>
                          <a:latin typeface="Times New Roman"/>
                          <a:ea typeface="宋体"/>
                          <a:cs typeface="Times New Roman"/>
                        </a:rPr>
                        <a:t>IndexError</a:t>
                      </a:r>
                      <a:r>
                        <a:rPr lang="zh-CN" sz="1800" kern="100">
                          <a:solidFill>
                            <a:schemeClr val="tx2">
                              <a:lumMod val="50000"/>
                            </a:schemeClr>
                          </a:solidFill>
                          <a:effectLst/>
                          <a:latin typeface="Times New Roman"/>
                          <a:ea typeface="宋体"/>
                          <a:cs typeface="Times New Roman"/>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89717">
                <a:tc>
                  <a:txBody>
                    <a:bodyPr/>
                    <a:lstStyle/>
                    <a:p>
                      <a:pPr algn="l">
                        <a:spcAft>
                          <a:spcPts val="0"/>
                        </a:spcAft>
                      </a:pPr>
                      <a:r>
                        <a:rPr lang="en-US" sz="1800" kern="100">
                          <a:solidFill>
                            <a:schemeClr val="tx2">
                              <a:lumMod val="50000"/>
                            </a:schemeClr>
                          </a:solidFill>
                          <a:effectLst/>
                          <a:latin typeface="Times New Roman"/>
                          <a:ea typeface="宋体"/>
                          <a:cs typeface="Times New Roman"/>
                        </a:rPr>
                        <a:t>popleft()</a:t>
                      </a:r>
                      <a:endParaRPr lang="zh-CN" sz="1800" kern="100">
                        <a:solidFill>
                          <a:schemeClr val="tx2">
                            <a:lumMod val="50000"/>
                          </a:schemeClr>
                        </a:solidFill>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800" kern="100">
                          <a:solidFill>
                            <a:schemeClr val="tx2">
                              <a:lumMod val="50000"/>
                            </a:schemeClr>
                          </a:solidFill>
                          <a:effectLst/>
                          <a:latin typeface="Times New Roman"/>
                          <a:ea typeface="宋体"/>
                          <a:cs typeface="Times New Roman"/>
                        </a:rPr>
                        <a:t>从</a:t>
                      </a:r>
                      <a:r>
                        <a:rPr lang="en-US" sz="1800" kern="100">
                          <a:solidFill>
                            <a:schemeClr val="tx2">
                              <a:lumMod val="50000"/>
                            </a:schemeClr>
                          </a:solidFill>
                          <a:effectLst/>
                          <a:latin typeface="Times New Roman"/>
                          <a:ea typeface="宋体"/>
                          <a:cs typeface="Times New Roman"/>
                        </a:rPr>
                        <a:t>deque</a:t>
                      </a:r>
                      <a:r>
                        <a:rPr lang="zh-CN" sz="1800" kern="100">
                          <a:solidFill>
                            <a:schemeClr val="tx2">
                              <a:lumMod val="50000"/>
                            </a:schemeClr>
                          </a:solidFill>
                          <a:effectLst/>
                          <a:latin typeface="Times New Roman"/>
                          <a:ea typeface="宋体"/>
                          <a:cs typeface="Times New Roman"/>
                        </a:rPr>
                        <a:t>的左侧删除并返回一个元素。如果不存在元素，则引发一个</a:t>
                      </a:r>
                      <a:r>
                        <a:rPr lang="en-US" sz="1800" kern="100">
                          <a:solidFill>
                            <a:schemeClr val="tx2">
                              <a:lumMod val="50000"/>
                            </a:schemeClr>
                          </a:solidFill>
                          <a:effectLst/>
                          <a:latin typeface="Times New Roman"/>
                          <a:ea typeface="宋体"/>
                          <a:cs typeface="Times New Roman"/>
                        </a:rPr>
                        <a:t>IndexError</a:t>
                      </a:r>
                      <a:r>
                        <a:rPr lang="zh-CN" sz="1800" kern="100">
                          <a:solidFill>
                            <a:schemeClr val="tx2">
                              <a:lumMod val="50000"/>
                            </a:schemeClr>
                          </a:solidFill>
                          <a:effectLst/>
                          <a:latin typeface="Times New Roman"/>
                          <a:ea typeface="宋体"/>
                          <a:cs typeface="Times New Roman"/>
                        </a:rPr>
                        <a:t>。</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12345">
                <a:tc>
                  <a:txBody>
                    <a:bodyPr/>
                    <a:lstStyle/>
                    <a:p>
                      <a:pPr algn="l">
                        <a:spcAft>
                          <a:spcPts val="0"/>
                        </a:spcAft>
                      </a:pPr>
                      <a:r>
                        <a:rPr lang="en-US" sz="1800" kern="100">
                          <a:solidFill>
                            <a:schemeClr val="tx2">
                              <a:lumMod val="50000"/>
                            </a:schemeClr>
                          </a:solidFill>
                          <a:effectLst/>
                          <a:latin typeface="Times New Roman"/>
                          <a:ea typeface="宋体"/>
                          <a:cs typeface="Times New Roman"/>
                        </a:rPr>
                        <a:t>[0]</a:t>
                      </a:r>
                      <a:endParaRPr lang="zh-CN" sz="1800" kern="100">
                        <a:solidFill>
                          <a:schemeClr val="tx2">
                            <a:lumMod val="50000"/>
                          </a:schemeClr>
                        </a:solidFill>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800" kern="100">
                          <a:solidFill>
                            <a:schemeClr val="tx2">
                              <a:lumMod val="50000"/>
                            </a:schemeClr>
                          </a:solidFill>
                          <a:effectLst/>
                          <a:latin typeface="Times New Roman"/>
                          <a:ea typeface="宋体"/>
                          <a:cs typeface="Times New Roman"/>
                        </a:rPr>
                        <a:t>访问左端元素，</a:t>
                      </a:r>
                      <a:r>
                        <a:rPr lang="en-US" sz="1800" kern="100">
                          <a:solidFill>
                            <a:schemeClr val="tx2">
                              <a:lumMod val="50000"/>
                            </a:schemeClr>
                          </a:solidFill>
                          <a:effectLst/>
                          <a:latin typeface="Times New Roman"/>
                          <a:ea typeface="宋体"/>
                          <a:cs typeface="Times New Roman"/>
                        </a:rPr>
                        <a:t>O(1)</a:t>
                      </a:r>
                      <a:endParaRPr lang="zh-CN" sz="1800" kern="100">
                        <a:solidFill>
                          <a:schemeClr val="tx2">
                            <a:lumMod val="50000"/>
                          </a:schemeClr>
                        </a:solidFill>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12345">
                <a:tc>
                  <a:txBody>
                    <a:bodyPr/>
                    <a:lstStyle/>
                    <a:p>
                      <a:pPr algn="l">
                        <a:spcAft>
                          <a:spcPts val="0"/>
                        </a:spcAft>
                      </a:pPr>
                      <a:r>
                        <a:rPr lang="en-US" sz="1800" kern="100">
                          <a:solidFill>
                            <a:schemeClr val="tx2">
                              <a:lumMod val="50000"/>
                            </a:schemeClr>
                          </a:solidFill>
                          <a:effectLst/>
                          <a:latin typeface="Times New Roman"/>
                          <a:ea typeface="宋体"/>
                          <a:cs typeface="Times New Roman"/>
                        </a:rPr>
                        <a:t>[-1]</a:t>
                      </a:r>
                      <a:endParaRPr lang="zh-CN" sz="1800" kern="100">
                        <a:solidFill>
                          <a:schemeClr val="tx2">
                            <a:lumMod val="50000"/>
                          </a:schemeClr>
                        </a:solidFill>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800" kern="100">
                          <a:solidFill>
                            <a:schemeClr val="tx2">
                              <a:lumMod val="50000"/>
                            </a:schemeClr>
                          </a:solidFill>
                          <a:effectLst/>
                          <a:latin typeface="Times New Roman"/>
                          <a:ea typeface="宋体"/>
                          <a:cs typeface="Times New Roman"/>
                        </a:rPr>
                        <a:t>访问右端元素，</a:t>
                      </a:r>
                      <a:r>
                        <a:rPr lang="en-US" sz="1800" kern="100">
                          <a:solidFill>
                            <a:schemeClr val="tx2">
                              <a:lumMod val="50000"/>
                            </a:schemeClr>
                          </a:solidFill>
                          <a:effectLst/>
                          <a:latin typeface="Times New Roman"/>
                          <a:ea typeface="宋体"/>
                          <a:cs typeface="Times New Roman"/>
                        </a:rPr>
                        <a:t>O(1)</a:t>
                      </a:r>
                      <a:endParaRPr lang="zh-CN" sz="1800" kern="100">
                        <a:solidFill>
                          <a:schemeClr val="tx2">
                            <a:lumMod val="50000"/>
                          </a:schemeClr>
                        </a:solidFill>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455797">
                <a:tc>
                  <a:txBody>
                    <a:bodyPr/>
                    <a:lstStyle/>
                    <a:p>
                      <a:pPr algn="l">
                        <a:spcAft>
                          <a:spcPts val="0"/>
                        </a:spcAft>
                      </a:pPr>
                      <a:r>
                        <a:rPr lang="en-US" sz="1800" kern="100">
                          <a:solidFill>
                            <a:schemeClr val="tx2">
                              <a:lumMod val="50000"/>
                            </a:schemeClr>
                          </a:solidFill>
                          <a:effectLst/>
                          <a:latin typeface="Times New Roman"/>
                          <a:ea typeface="宋体"/>
                          <a:cs typeface="Times New Roman"/>
                        </a:rPr>
                        <a:t>[j]</a:t>
                      </a:r>
                      <a:endParaRPr lang="zh-CN" sz="1800" kern="100">
                        <a:solidFill>
                          <a:schemeClr val="tx2">
                            <a:lumMod val="50000"/>
                          </a:schemeClr>
                        </a:solidFill>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1800" kern="100">
                          <a:solidFill>
                            <a:schemeClr val="tx2">
                              <a:lumMod val="50000"/>
                            </a:schemeClr>
                          </a:solidFill>
                          <a:effectLst/>
                          <a:latin typeface="Times New Roman"/>
                          <a:ea typeface="宋体"/>
                          <a:cs typeface="Times New Roman"/>
                        </a:rPr>
                        <a:t>索引访问在两端都是</a:t>
                      </a:r>
                      <a:r>
                        <a:rPr lang="en-US" sz="1800" kern="100">
                          <a:solidFill>
                            <a:schemeClr val="tx2">
                              <a:lumMod val="50000"/>
                            </a:schemeClr>
                          </a:solidFill>
                          <a:effectLst/>
                          <a:latin typeface="Times New Roman"/>
                          <a:ea typeface="宋体"/>
                          <a:cs typeface="Times New Roman"/>
                        </a:rPr>
                        <a:t>O(1)</a:t>
                      </a:r>
                      <a:r>
                        <a:rPr lang="zh-CN" sz="1800" kern="100">
                          <a:solidFill>
                            <a:schemeClr val="tx2">
                              <a:lumMod val="50000"/>
                            </a:schemeClr>
                          </a:solidFill>
                          <a:effectLst/>
                          <a:latin typeface="Times New Roman"/>
                          <a:ea typeface="宋体"/>
                          <a:cs typeface="Times New Roman"/>
                        </a:rPr>
                        <a:t>，但在中间减慢到</a:t>
                      </a:r>
                      <a:r>
                        <a:rPr lang="en-US" sz="1800" kern="100">
                          <a:solidFill>
                            <a:schemeClr val="tx2">
                              <a:lumMod val="50000"/>
                            </a:schemeClr>
                          </a:solidFill>
                          <a:effectLst/>
                          <a:latin typeface="Times New Roman"/>
                          <a:ea typeface="宋体"/>
                          <a:cs typeface="Times New Roman"/>
                        </a:rPr>
                        <a:t>O(n)</a:t>
                      </a:r>
                      <a:r>
                        <a:rPr lang="zh-CN" sz="1800" kern="100">
                          <a:solidFill>
                            <a:schemeClr val="tx2">
                              <a:lumMod val="50000"/>
                            </a:schemeClr>
                          </a:solidFill>
                          <a:effectLst/>
                          <a:latin typeface="Times New Roman"/>
                          <a:ea typeface="宋体"/>
                          <a:cs typeface="Times New Roman"/>
                        </a:rPr>
                        <a:t>。对于快速随机访问，请使用列表代替。</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30668157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pPr algn="l">
              <a:lnSpc>
                <a:spcPct val="120000"/>
              </a:lnSpc>
            </a:pPr>
            <a:r>
              <a:rPr lang="en-US" altLang="zh-CN" dirty="0"/>
              <a:t>A queue is a data structure </a:t>
            </a:r>
            <a:r>
              <a:rPr lang="en-US" altLang="zh-CN" dirty="0">
                <a:solidFill>
                  <a:srgbClr val="FF0000"/>
                </a:solidFill>
              </a:rPr>
              <a:t>modeled after a line of people waiting to be served</a:t>
            </a:r>
            <a:r>
              <a:rPr lang="en-US" altLang="zh-CN" dirty="0"/>
              <a:t>. Along with stacks, queues are one of the simplest kinds of data structures. </a:t>
            </a:r>
          </a:p>
          <a:p>
            <a:pPr algn="l"/>
            <a:r>
              <a:rPr lang="en-US" altLang="zh-CN" smtClean="0"/>
              <a:t>Applications </a:t>
            </a:r>
            <a:r>
              <a:rPr lang="en-US" altLang="zh-CN" smtClean="0">
                <a:solidFill>
                  <a:srgbClr val="FF0000"/>
                </a:solidFill>
              </a:rPr>
              <a:t>within </a:t>
            </a:r>
            <a:r>
              <a:rPr lang="en-US" altLang="zh-CN" dirty="0">
                <a:solidFill>
                  <a:srgbClr val="FF0000"/>
                </a:solidFill>
              </a:rPr>
              <a:t>a computer </a:t>
            </a:r>
            <a:r>
              <a:rPr lang="en-US" altLang="zh-CN">
                <a:solidFill>
                  <a:srgbClr val="FF0000"/>
                </a:solidFill>
              </a:rPr>
              <a:t>system </a:t>
            </a:r>
            <a:r>
              <a:rPr lang="en-US" altLang="zh-CN" smtClean="0">
                <a:solidFill>
                  <a:srgbClr val="FF0000"/>
                </a:solidFill>
              </a:rPr>
              <a:t> </a:t>
            </a:r>
            <a:r>
              <a:rPr lang="en-US" altLang="zh-CN" smtClean="0"/>
              <a:t>there are queues </a:t>
            </a:r>
            <a:r>
              <a:rPr lang="en-US" altLang="zh-CN" dirty="0"/>
              <a:t>of tasks waiting </a:t>
            </a:r>
            <a:r>
              <a:rPr lang="en-US" altLang="zh-CN"/>
              <a:t>for </a:t>
            </a:r>
            <a:r>
              <a:rPr lang="en-US" altLang="zh-CN" smtClean="0"/>
              <a:t>the printer</a:t>
            </a:r>
            <a:r>
              <a:rPr lang="en-US" altLang="zh-CN"/>
              <a:t>, </a:t>
            </a:r>
            <a:r>
              <a:rPr lang="en-US" altLang="zh-CN" smtClean="0"/>
              <a:t>for access to disk </a:t>
            </a:r>
            <a:r>
              <a:rPr lang="en-US" altLang="zh-CN" dirty="0"/>
              <a:t>storage</a:t>
            </a:r>
            <a:r>
              <a:rPr lang="en-US" altLang="zh-CN"/>
              <a:t>, </a:t>
            </a:r>
            <a:r>
              <a:rPr lang="en-US" altLang="zh-CN" smtClean="0"/>
              <a:t>for </a:t>
            </a:r>
            <a:r>
              <a:rPr lang="en-US" altLang="zh-CN" dirty="0"/>
              <a:t>use of the CPU.</a:t>
            </a:r>
          </a:p>
          <a:p>
            <a:pPr algn="l"/>
            <a:endParaRPr lang="en-US" altLang="zh-CN" dirty="0"/>
          </a:p>
          <a:p>
            <a:endParaRPr lang="en-US" altLang="zh-CN" dirty="0"/>
          </a:p>
          <a:p>
            <a:endParaRPr lang="zh-CN" altLang="en-US" dirty="0"/>
          </a:p>
        </p:txBody>
      </p:sp>
      <p:sp>
        <p:nvSpPr>
          <p:cNvPr id="3" name="标题 2"/>
          <p:cNvSpPr>
            <a:spLocks noGrp="1"/>
          </p:cNvSpPr>
          <p:nvPr>
            <p:ph type="title"/>
          </p:nvPr>
        </p:nvSpPr>
        <p:spPr/>
        <p:txBody>
          <a:bodyPr>
            <a:normAutofit fontScale="90000"/>
          </a:bodyPr>
          <a:lstStyle/>
          <a:p>
            <a:r>
              <a:rPr lang="zh-CN" altLang="en-US" dirty="0"/>
              <a:t>队列</a:t>
            </a:r>
          </a:p>
        </p:txBody>
      </p:sp>
    </p:spTree>
    <p:extLst>
      <p:ext uri="{BB962C8B-B14F-4D97-AF65-F5344CB8AC3E}">
        <p14:creationId xmlns:p14="http://schemas.microsoft.com/office/powerpoint/2010/main" val="14227659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a:t>用</a:t>
            </a:r>
            <a:r>
              <a:rPr lang="zh-CN" altLang="en-US" smtClean="0"/>
              <a:t>双</a:t>
            </a:r>
            <a:r>
              <a:rPr lang="zh-CN" altLang="en-US"/>
              <a:t>端队列</a:t>
            </a:r>
            <a:r>
              <a:rPr lang="zh-CN" altLang="en-US" smtClean="0"/>
              <a:t>实现普通队列</a:t>
            </a:r>
            <a:endParaRPr lang="zh-CN" altLang="en-US"/>
          </a:p>
        </p:txBody>
      </p:sp>
      <p:sp>
        <p:nvSpPr>
          <p:cNvPr id="4" name="Rectangle 1"/>
          <p:cNvSpPr>
            <a:spLocks noChangeArrowheads="1"/>
          </p:cNvSpPr>
          <p:nvPr/>
        </p:nvSpPr>
        <p:spPr bwMode="auto">
          <a:xfrm>
            <a:off x="539552" y="988824"/>
            <a:ext cx="8135888" cy="4616648"/>
          </a:xfrm>
          <a:prstGeom prst="rect">
            <a:avLst/>
          </a:prstGeom>
          <a:solidFill>
            <a:schemeClr val="accent4">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400" b="1" i="0" u="none" strike="noStrike" cap="none" normalizeH="0" baseline="0" smtClean="0">
                <a:ln>
                  <a:noFill/>
                </a:ln>
                <a:solidFill>
                  <a:srgbClr val="000080"/>
                </a:solidFill>
                <a:effectLst/>
                <a:latin typeface="Consolas" pitchFamily="49" charset="0"/>
                <a:ea typeface="宋体" pitchFamily="2" charset="-122"/>
                <a:cs typeface="宋体" pitchFamily="2" charset="-122"/>
              </a:rPr>
              <a:t>from </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collections </a:t>
            </a:r>
            <a:r>
              <a:rPr kumimoji="0" lang="zh-CN" altLang="zh-CN" sz="1400" b="1" i="0" u="none" strike="noStrike" cap="none" normalizeH="0" baseline="0" smtClean="0">
                <a:ln>
                  <a:noFill/>
                </a:ln>
                <a:solidFill>
                  <a:srgbClr val="000080"/>
                </a:solidFill>
                <a:effectLst/>
                <a:latin typeface="Consolas" pitchFamily="49" charset="0"/>
                <a:ea typeface="宋体" pitchFamily="2" charset="-122"/>
                <a:cs typeface="宋体" pitchFamily="2" charset="-122"/>
              </a:rPr>
              <a:t>import </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deque</a:t>
            </a:r>
            <a:b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400" b="1" i="0" u="none" strike="noStrike" cap="none" normalizeH="0" baseline="0" smtClean="0">
                <a:ln>
                  <a:noFill/>
                </a:ln>
                <a:solidFill>
                  <a:srgbClr val="000080"/>
                </a:solidFill>
                <a:effectLst/>
                <a:latin typeface="Consolas" pitchFamily="49" charset="0"/>
                <a:ea typeface="宋体" pitchFamily="2" charset="-122"/>
                <a:cs typeface="宋体" pitchFamily="2" charset="-122"/>
              </a:rPr>
              <a:t>class </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Queue(</a:t>
            </a:r>
            <a:r>
              <a:rPr kumimoji="0" lang="zh-CN" altLang="zh-CN" sz="1400" b="0" i="0" u="none" strike="noStrike" cap="none" normalizeH="0" baseline="0" smtClean="0">
                <a:ln>
                  <a:noFill/>
                </a:ln>
                <a:solidFill>
                  <a:srgbClr val="000080"/>
                </a:solidFill>
                <a:effectLst/>
                <a:latin typeface="Consolas" pitchFamily="49" charset="0"/>
                <a:ea typeface="宋体" pitchFamily="2" charset="-122"/>
                <a:cs typeface="宋体" pitchFamily="2" charset="-122"/>
              </a:rPr>
              <a:t>object</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4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1400" b="0" i="0" u="none" strike="noStrike" cap="none" normalizeH="0" baseline="0" smtClean="0">
                <a:ln>
                  <a:noFill/>
                </a:ln>
                <a:solidFill>
                  <a:srgbClr val="B200B2"/>
                </a:solidFill>
                <a:effectLst/>
                <a:latin typeface="Consolas" pitchFamily="49" charset="0"/>
                <a:ea typeface="宋体" pitchFamily="2" charset="-122"/>
                <a:cs typeface="宋体" pitchFamily="2" charset="-122"/>
              </a:rPr>
              <a:t>__init__</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r>
              <a:rPr kumimoji="0" lang="zh-CN" altLang="zh-CN" sz="14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4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._deque = deque()</a:t>
            </a:r>
            <a:b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r>
            <a:b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4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empty(</a:t>
            </a:r>
            <a:r>
              <a:rPr kumimoji="0" lang="zh-CN" altLang="zh-CN" sz="14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4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zh-CN" altLang="zh-CN" sz="1400" b="0" i="0" u="none" strike="noStrike" cap="none" normalizeH="0" baseline="0" smtClean="0">
                <a:ln>
                  <a:noFill/>
                </a:ln>
                <a:solidFill>
                  <a:srgbClr val="000080"/>
                </a:solidFill>
                <a:effectLst/>
                <a:latin typeface="Consolas" pitchFamily="49" charset="0"/>
                <a:ea typeface="宋体" pitchFamily="2" charset="-122"/>
                <a:cs typeface="宋体" pitchFamily="2" charset="-122"/>
              </a:rPr>
              <a:t>len</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r>
              <a:rPr kumimoji="0" lang="zh-CN" altLang="zh-CN" sz="14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._deque) == </a:t>
            </a:r>
            <a:r>
              <a:rPr kumimoji="0" lang="zh-CN" altLang="zh-CN" sz="14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br>
              <a:rPr kumimoji="0" lang="zh-CN" altLang="zh-CN" sz="1400" b="0" i="0" u="none" strike="noStrike" cap="none" normalizeH="0" baseline="0" smtClean="0">
                <a:ln>
                  <a:noFill/>
                </a:ln>
                <a:solidFill>
                  <a:srgbClr val="0000FF"/>
                </a:solidFill>
                <a:effectLst/>
                <a:latin typeface="Consolas" pitchFamily="49" charset="0"/>
                <a:ea typeface="宋体" pitchFamily="2" charset="-122"/>
                <a:cs typeface="宋体" pitchFamily="2" charset="-122"/>
              </a:rPr>
            </a:br>
            <a:r>
              <a:rPr kumimoji="0" lang="zh-CN" altLang="zh-CN" sz="1400" b="0" i="0" u="none" strike="noStrike" cap="none" normalizeH="0" baseline="0" smtClean="0">
                <a:ln>
                  <a:noFill/>
                </a:ln>
                <a:solidFill>
                  <a:srgbClr val="0000FF"/>
                </a:solidFill>
                <a:effectLst/>
                <a:latin typeface="Consolas" pitchFamily="49" charset="0"/>
                <a:ea typeface="宋体" pitchFamily="2" charset="-122"/>
                <a:cs typeface="宋体" pitchFamily="2" charset="-122"/>
              </a:rPr>
              <a:t/>
            </a:r>
            <a:br>
              <a:rPr kumimoji="0" lang="zh-CN" altLang="zh-CN" sz="1400" b="0" i="0" u="none" strike="noStrike" cap="none" normalizeH="0" baseline="0" smtClean="0">
                <a:ln>
                  <a:noFill/>
                </a:ln>
                <a:solidFill>
                  <a:srgbClr val="0000FF"/>
                </a:solidFill>
                <a:effectLst/>
                <a:latin typeface="Consolas" pitchFamily="49" charset="0"/>
                <a:ea typeface="宋体" pitchFamily="2" charset="-122"/>
                <a:cs typeface="宋体" pitchFamily="2" charset="-122"/>
              </a:rPr>
            </a:br>
            <a:r>
              <a:rPr kumimoji="0" lang="zh-CN" altLang="zh-CN" sz="1400" b="0" i="0" u="none" strike="noStrike" cap="none" normalizeH="0" baseline="0" smtClean="0">
                <a:ln>
                  <a:noFill/>
                </a:ln>
                <a:solidFill>
                  <a:srgbClr val="0000FF"/>
                </a:solidFill>
                <a:effectLst/>
                <a:latin typeface="Consolas" pitchFamily="49" charset="0"/>
                <a:ea typeface="宋体" pitchFamily="2" charset="-122"/>
                <a:cs typeface="宋体" pitchFamily="2" charset="-122"/>
              </a:rPr>
              <a:t>    </a:t>
            </a:r>
            <a:r>
              <a:rPr kumimoji="0" lang="zh-CN" altLang="zh-CN" sz="14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1400" b="0" i="0" u="none" strike="noStrike" cap="none" normalizeH="0" baseline="0" smtClean="0">
                <a:ln>
                  <a:noFill/>
                </a:ln>
                <a:solidFill>
                  <a:srgbClr val="B200B2"/>
                </a:solidFill>
                <a:effectLst/>
                <a:latin typeface="Consolas" pitchFamily="49" charset="0"/>
                <a:ea typeface="宋体" pitchFamily="2" charset="-122"/>
                <a:cs typeface="宋体" pitchFamily="2" charset="-122"/>
              </a:rPr>
              <a:t>__len__</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r>
              <a:rPr kumimoji="0" lang="zh-CN" altLang="zh-CN" sz="14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4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zh-CN" altLang="zh-CN" sz="1400" b="0" i="0" u="none" strike="noStrike" cap="none" normalizeH="0" baseline="0" smtClean="0">
                <a:ln>
                  <a:noFill/>
                </a:ln>
                <a:solidFill>
                  <a:srgbClr val="000080"/>
                </a:solidFill>
                <a:effectLst/>
                <a:latin typeface="Consolas" pitchFamily="49" charset="0"/>
                <a:ea typeface="宋体" pitchFamily="2" charset="-122"/>
                <a:cs typeface="宋体" pitchFamily="2" charset="-122"/>
              </a:rPr>
              <a:t>len</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r>
              <a:rPr kumimoji="0" lang="zh-CN" altLang="zh-CN" sz="14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._deque)</a:t>
            </a:r>
            <a:b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r>
            <a:b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4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append(</a:t>
            </a:r>
            <a:r>
              <a:rPr kumimoji="0" lang="zh-CN" altLang="zh-CN" sz="14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 value):</a:t>
            </a:r>
            <a:b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4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zh-CN" altLang="zh-CN" sz="14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._deque.append(value)</a:t>
            </a:r>
            <a:b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r>
            <a:b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4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serve(</a:t>
            </a:r>
            <a:r>
              <a:rPr kumimoji="0" lang="zh-CN" altLang="zh-CN" sz="14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400" b="1" i="0" u="none" strike="noStrike" cap="none" normalizeH="0" baseline="0" smtClean="0">
                <a:ln>
                  <a:noFill/>
                </a:ln>
                <a:solidFill>
                  <a:srgbClr val="000080"/>
                </a:solidFill>
                <a:effectLst/>
                <a:latin typeface="Consolas" pitchFamily="49" charset="0"/>
                <a:ea typeface="宋体" pitchFamily="2" charset="-122"/>
                <a:cs typeface="宋体" pitchFamily="2" charset="-122"/>
              </a:rPr>
              <a:t>if not </a:t>
            </a:r>
            <a:r>
              <a:rPr kumimoji="0" lang="zh-CN" altLang="zh-CN" sz="14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.empty():</a:t>
            </a:r>
            <a:b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4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zh-CN" altLang="zh-CN" sz="14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._deque.popleft()</a:t>
            </a:r>
            <a:b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r>
            <a:b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400" b="1" i="0" u="none" strike="noStrike" cap="none" normalizeH="0" baseline="0" smtClean="0">
                <a:ln>
                  <a:noFill/>
                </a:ln>
                <a:solidFill>
                  <a:srgbClr val="000080"/>
                </a:solidFill>
                <a:effectLst/>
                <a:latin typeface="Consolas" pitchFamily="49" charset="0"/>
                <a:ea typeface="宋体" pitchFamily="2" charset="-122"/>
                <a:cs typeface="宋体" pitchFamily="2" charset="-122"/>
              </a:rPr>
              <a:t>def </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retrieve(</a:t>
            </a:r>
            <a:r>
              <a:rPr kumimoji="0" lang="zh-CN" altLang="zh-CN" sz="14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400" b="1" i="0" u="none" strike="noStrike" cap="none" normalizeH="0" baseline="0" smtClean="0">
                <a:ln>
                  <a:noFill/>
                </a:ln>
                <a:solidFill>
                  <a:srgbClr val="000080"/>
                </a:solidFill>
                <a:effectLst/>
                <a:latin typeface="Consolas" pitchFamily="49" charset="0"/>
                <a:ea typeface="宋体" pitchFamily="2" charset="-122"/>
                <a:cs typeface="宋体" pitchFamily="2" charset="-122"/>
              </a:rPr>
              <a:t>if not </a:t>
            </a:r>
            <a:r>
              <a:rPr kumimoji="0" lang="zh-CN" altLang="zh-CN" sz="14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.empty():</a:t>
            </a:r>
            <a:b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400" b="1" i="0" u="none" strike="noStrike" cap="none" normalizeH="0" baseline="0" smtClean="0">
                <a:ln>
                  <a:noFill/>
                </a:ln>
                <a:solidFill>
                  <a:srgbClr val="000080"/>
                </a:solidFill>
                <a:effectLst/>
                <a:latin typeface="Consolas" pitchFamily="49" charset="0"/>
                <a:ea typeface="宋体" pitchFamily="2" charset="-122"/>
                <a:cs typeface="宋体" pitchFamily="2" charset="-122"/>
              </a:rPr>
              <a:t>return </a:t>
            </a:r>
            <a:r>
              <a:rPr kumimoji="0" lang="zh-CN" altLang="zh-CN" sz="1400" b="0" i="0" u="none" strike="noStrike" cap="none" normalizeH="0" baseline="0" smtClean="0">
                <a:ln>
                  <a:noFill/>
                </a:ln>
                <a:solidFill>
                  <a:srgbClr val="94558D"/>
                </a:solidFill>
                <a:effectLst/>
                <a:latin typeface="Consolas" pitchFamily="49" charset="0"/>
                <a:ea typeface="宋体" pitchFamily="2" charset="-122"/>
                <a:cs typeface="宋体" pitchFamily="2" charset="-122"/>
              </a:rPr>
              <a:t>self</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._deque[</a:t>
            </a:r>
            <a:r>
              <a:rPr kumimoji="0" lang="zh-CN" altLang="zh-CN" sz="1400" b="0" i="0" u="none" strike="noStrike" cap="none" normalizeH="0" baseline="0" smtClean="0">
                <a:ln>
                  <a:noFill/>
                </a:ln>
                <a:solidFill>
                  <a:srgbClr val="0000FF"/>
                </a:solidFill>
                <a:effectLst/>
                <a:latin typeface="Consolas" pitchFamily="49" charset="0"/>
                <a:ea typeface="宋体" pitchFamily="2" charset="-122"/>
                <a:cs typeface="宋体" pitchFamily="2" charset="-122"/>
              </a:rPr>
              <a:t>0</a:t>
            </a:r>
            <a:r>
              <a:rPr kumimoji="0" lang="zh-CN" altLang="zh-CN" sz="14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endParaRPr kumimoji="0" lang="zh-CN" altLang="zh-CN"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 name="矩形 4"/>
          <p:cNvSpPr/>
          <p:nvPr/>
        </p:nvSpPr>
        <p:spPr>
          <a:xfrm>
            <a:off x="5364088" y="1273324"/>
            <a:ext cx="3168352" cy="646331"/>
          </a:xfrm>
          <a:prstGeom prst="rect">
            <a:avLst/>
          </a:prstGeom>
        </p:spPr>
        <p:txBody>
          <a:bodyPr wrap="square">
            <a:spAutoFit/>
          </a:bodyPr>
          <a:lstStyle/>
          <a:p>
            <a:r>
              <a:rPr lang="en-US" altLang="zh-CN" kern="100">
                <a:solidFill>
                  <a:srgbClr val="FF0000"/>
                </a:solidFill>
                <a:latin typeface="Times New Roman"/>
              </a:rPr>
              <a:t>python</a:t>
            </a:r>
            <a:r>
              <a:rPr lang="zh-CN" altLang="zh-CN" kern="100">
                <a:solidFill>
                  <a:srgbClr val="FF0000"/>
                </a:solidFill>
                <a:latin typeface="Times New Roman"/>
              </a:rPr>
              <a:t>标准</a:t>
            </a:r>
            <a:r>
              <a:rPr lang="zh-CN" altLang="zh-CN" kern="100" smtClean="0">
                <a:solidFill>
                  <a:srgbClr val="FF0000"/>
                </a:solidFill>
                <a:latin typeface="Times New Roman"/>
              </a:rPr>
              <a:t>库</a:t>
            </a:r>
            <a:r>
              <a:rPr lang="en-US" altLang="zh-CN" kern="100" smtClean="0">
                <a:solidFill>
                  <a:srgbClr val="FF0000"/>
                </a:solidFill>
                <a:latin typeface="Times New Roman"/>
              </a:rPr>
              <a:t>queue</a:t>
            </a:r>
            <a:r>
              <a:rPr lang="zh-CN" altLang="zh-CN" kern="100">
                <a:solidFill>
                  <a:srgbClr val="FF0000"/>
                </a:solidFill>
                <a:latin typeface="Times New Roman"/>
              </a:rPr>
              <a:t>模块中的</a:t>
            </a:r>
            <a:r>
              <a:rPr lang="en-US" altLang="zh-CN" kern="100">
                <a:solidFill>
                  <a:srgbClr val="FF0000"/>
                </a:solidFill>
                <a:latin typeface="Times New Roman"/>
              </a:rPr>
              <a:t>Queue</a:t>
            </a:r>
            <a:r>
              <a:rPr lang="zh-CN" altLang="zh-CN" kern="100">
                <a:solidFill>
                  <a:srgbClr val="FF0000"/>
                </a:solidFill>
                <a:latin typeface="Times New Roman"/>
              </a:rPr>
              <a:t>类即采用双端队列实现</a:t>
            </a:r>
            <a:endParaRPr lang="zh-CN" altLang="en-US" kern="100">
              <a:solidFill>
                <a:srgbClr val="FF0000"/>
              </a:solidFill>
              <a:latin typeface="Times New Roman"/>
            </a:endParaRPr>
          </a:p>
        </p:txBody>
      </p:sp>
    </p:spTree>
    <p:extLst>
      <p:ext uri="{BB962C8B-B14F-4D97-AF65-F5344CB8AC3E}">
        <p14:creationId xmlns:p14="http://schemas.microsoft.com/office/powerpoint/2010/main" val="33488197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a:t>优先级队列</a:t>
            </a:r>
            <a:r>
              <a:rPr lang="zh-CN" altLang="en-US" smtClean="0"/>
              <a:t>，优先权队列</a:t>
            </a:r>
            <a:endParaRPr lang="en-US" altLang="zh-CN" smtClean="0"/>
          </a:p>
          <a:p>
            <a:r>
              <a:rPr lang="zh-CN" altLang="zh-CN"/>
              <a:t>优先级队列是</a:t>
            </a:r>
            <a:r>
              <a:rPr lang="en-US" altLang="zh-CN"/>
              <a:t>0</a:t>
            </a:r>
            <a:r>
              <a:rPr lang="zh-CN" altLang="zh-CN"/>
              <a:t>个或多个元素的集合，每个元素都有一个与之关联的优先级。</a:t>
            </a:r>
            <a:r>
              <a:rPr lang="zh-CN" altLang="en-US" smtClean="0"/>
              <a:t>每次</a:t>
            </a:r>
            <a:r>
              <a:rPr lang="zh-CN" altLang="en-US"/>
              <a:t>从队列中</a:t>
            </a:r>
            <a:r>
              <a:rPr lang="zh-CN" altLang="en-US" smtClean="0"/>
              <a:t>取出的是具有</a:t>
            </a:r>
            <a:r>
              <a:rPr lang="zh-CN" altLang="en-US"/>
              <a:t>最高优先权的</a:t>
            </a:r>
            <a:r>
              <a:rPr lang="zh-CN" altLang="en-US" smtClean="0"/>
              <a:t>元素。</a:t>
            </a:r>
            <a:endParaRPr lang="en-US" altLang="zh-CN" smtClean="0"/>
          </a:p>
          <a:p>
            <a:r>
              <a:rPr lang="zh-CN" altLang="en-US"/>
              <a:t>假设数值越小表明该元素的优先级越高，则如图</a:t>
            </a:r>
            <a:r>
              <a:rPr lang="en-US" altLang="zh-CN"/>
              <a:t>5.18</a:t>
            </a:r>
            <a:r>
              <a:rPr lang="zh-CN" altLang="en-US"/>
              <a:t>所示优先级队列中，最先出队的是元素</a:t>
            </a:r>
            <a:r>
              <a:rPr lang="en-US" altLang="zh-CN"/>
              <a:t>10</a:t>
            </a:r>
            <a:r>
              <a:rPr lang="zh-CN" altLang="en-US"/>
              <a:t>，入队新元素则可以直接放在</a:t>
            </a:r>
            <a:r>
              <a:rPr lang="en-US" altLang="zh-CN"/>
              <a:t>30</a:t>
            </a:r>
            <a:r>
              <a:rPr lang="zh-CN" altLang="en-US"/>
              <a:t>之后。</a:t>
            </a:r>
            <a:endParaRPr lang="en-US" altLang="zh-CN" smtClean="0"/>
          </a:p>
        </p:txBody>
      </p:sp>
      <p:sp>
        <p:nvSpPr>
          <p:cNvPr id="3" name="标题 2"/>
          <p:cNvSpPr>
            <a:spLocks noGrp="1"/>
          </p:cNvSpPr>
          <p:nvPr>
            <p:ph type="title"/>
          </p:nvPr>
        </p:nvSpPr>
        <p:spPr/>
        <p:txBody>
          <a:bodyPr>
            <a:normAutofit fontScale="90000"/>
          </a:bodyPr>
          <a:lstStyle/>
          <a:p>
            <a:r>
              <a:rPr lang="zh-CN" altLang="en-US" smtClean="0"/>
              <a:t>优先队列</a:t>
            </a:r>
            <a:r>
              <a:rPr lang="en-US" altLang="zh-CN"/>
              <a:t>(Priority Queue)</a:t>
            </a:r>
            <a:endParaRPr lang="zh-CN" altLang="en-US"/>
          </a:p>
        </p:txBody>
      </p:sp>
      <p:graphicFrame>
        <p:nvGraphicFramePr>
          <p:cNvPr id="4" name="表格 3"/>
          <p:cNvGraphicFramePr>
            <a:graphicFrameLocks noGrp="1"/>
          </p:cNvGraphicFramePr>
          <p:nvPr>
            <p:extLst>
              <p:ext uri="{D42A27DB-BD31-4B8C-83A1-F6EECF244321}">
                <p14:modId xmlns:p14="http://schemas.microsoft.com/office/powerpoint/2010/main" val="3874557547"/>
              </p:ext>
            </p:extLst>
          </p:nvPr>
        </p:nvGraphicFramePr>
        <p:xfrm>
          <a:off x="1331640" y="4153644"/>
          <a:ext cx="5184574" cy="504056"/>
        </p:xfrm>
        <a:graphic>
          <a:graphicData uri="http://schemas.openxmlformats.org/drawingml/2006/table">
            <a:tbl>
              <a:tblPr firstRow="1" firstCol="1" bandRow="1">
                <a:tableStyleId>{9D7B26C5-4107-4FEC-AEDC-1716B250A1EF}</a:tableStyleId>
              </a:tblPr>
              <a:tblGrid>
                <a:gridCol w="863847">
                  <a:extLst>
                    <a:ext uri="{9D8B030D-6E8A-4147-A177-3AD203B41FA5}">
                      <a16:colId xmlns:a16="http://schemas.microsoft.com/office/drawing/2014/main" val="20000"/>
                    </a:ext>
                  </a:extLst>
                </a:gridCol>
                <a:gridCol w="863847">
                  <a:extLst>
                    <a:ext uri="{9D8B030D-6E8A-4147-A177-3AD203B41FA5}">
                      <a16:colId xmlns:a16="http://schemas.microsoft.com/office/drawing/2014/main" val="20001"/>
                    </a:ext>
                  </a:extLst>
                </a:gridCol>
                <a:gridCol w="863847">
                  <a:extLst>
                    <a:ext uri="{9D8B030D-6E8A-4147-A177-3AD203B41FA5}">
                      <a16:colId xmlns:a16="http://schemas.microsoft.com/office/drawing/2014/main" val="20002"/>
                    </a:ext>
                  </a:extLst>
                </a:gridCol>
                <a:gridCol w="863847">
                  <a:extLst>
                    <a:ext uri="{9D8B030D-6E8A-4147-A177-3AD203B41FA5}">
                      <a16:colId xmlns:a16="http://schemas.microsoft.com/office/drawing/2014/main" val="20003"/>
                    </a:ext>
                  </a:extLst>
                </a:gridCol>
                <a:gridCol w="864593">
                  <a:extLst>
                    <a:ext uri="{9D8B030D-6E8A-4147-A177-3AD203B41FA5}">
                      <a16:colId xmlns:a16="http://schemas.microsoft.com/office/drawing/2014/main" val="20004"/>
                    </a:ext>
                  </a:extLst>
                </a:gridCol>
                <a:gridCol w="864593">
                  <a:extLst>
                    <a:ext uri="{9D8B030D-6E8A-4147-A177-3AD203B41FA5}">
                      <a16:colId xmlns:a16="http://schemas.microsoft.com/office/drawing/2014/main" val="20005"/>
                    </a:ext>
                  </a:extLst>
                </a:gridCol>
              </a:tblGrid>
              <a:tr h="504056">
                <a:tc>
                  <a:txBody>
                    <a:bodyPr/>
                    <a:lstStyle/>
                    <a:p>
                      <a:pPr algn="ctr">
                        <a:spcAft>
                          <a:spcPts val="0"/>
                        </a:spcAft>
                      </a:pPr>
                      <a:r>
                        <a:rPr lang="zh-CN" sz="1800" kern="100" smtClean="0">
                          <a:effectLst/>
                        </a:rPr>
                        <a:t>优先权</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en-US" sz="1800" kern="100">
                          <a:effectLst/>
                        </a:rPr>
                        <a:t>20</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en-US" sz="1800" kern="100" smtClean="0">
                          <a:effectLst/>
                        </a:rPr>
                        <a:t>50</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en-US" sz="1800" kern="100">
                          <a:effectLst/>
                        </a:rPr>
                        <a:t>40</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en-US" sz="1800" kern="100">
                          <a:effectLst/>
                        </a:rPr>
                        <a:t>10</a:t>
                      </a:r>
                      <a:endParaRPr lang="zh-CN" sz="1800" kern="100">
                        <a:effectLst/>
                        <a:latin typeface="Times New Roman"/>
                        <a:ea typeface="宋体"/>
                        <a:cs typeface="Times New Roman"/>
                      </a:endParaRPr>
                    </a:p>
                  </a:txBody>
                  <a:tcPr marL="68580" marR="68580" marT="0" marB="0" anchor="ctr"/>
                </a:tc>
                <a:tc>
                  <a:txBody>
                    <a:bodyPr/>
                    <a:lstStyle/>
                    <a:p>
                      <a:pPr algn="ctr">
                        <a:spcAft>
                          <a:spcPts val="0"/>
                        </a:spcAft>
                      </a:pPr>
                      <a:r>
                        <a:rPr lang="en-US" sz="1800" kern="100">
                          <a:effectLst/>
                        </a:rPr>
                        <a:t>30</a:t>
                      </a:r>
                      <a:endParaRPr lang="zh-CN" sz="1800" kern="100">
                        <a:effectLst/>
                        <a:latin typeface="Times New Roman"/>
                        <a:ea typeface="宋体"/>
                        <a:cs typeface="Times New Roman"/>
                      </a:endParaRPr>
                    </a:p>
                  </a:txBody>
                  <a:tcPr marL="68580" marR="68580" marT="0" marB="0" anchor="ct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2580353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683568" y="1058698"/>
            <a:ext cx="8053659" cy="1756865"/>
          </a:xfrm>
        </p:spPr>
        <p:txBody>
          <a:bodyPr/>
          <a:lstStyle/>
          <a:p>
            <a:pPr marL="0" indent="0">
              <a:buNone/>
            </a:pPr>
            <a:r>
              <a:rPr lang="zh-CN" altLang="en-US" smtClean="0"/>
              <a:t>（</a:t>
            </a:r>
            <a:r>
              <a:rPr lang="en-US" altLang="zh-CN" smtClean="0"/>
              <a:t>1</a:t>
            </a:r>
            <a:r>
              <a:rPr lang="zh-CN" altLang="en-US"/>
              <a:t>）查找优先级</a:t>
            </a:r>
            <a:r>
              <a:rPr lang="zh-CN" altLang="en-US" smtClean="0"/>
              <a:t>最高的值</a:t>
            </a:r>
            <a:endParaRPr lang="en-US" altLang="zh-CN" smtClean="0"/>
          </a:p>
          <a:p>
            <a:pPr marL="0" indent="0">
              <a:buNone/>
            </a:pPr>
            <a:r>
              <a:rPr lang="zh-CN" altLang="en-US" smtClean="0"/>
              <a:t>（</a:t>
            </a:r>
            <a:r>
              <a:rPr lang="en-US" altLang="zh-CN" smtClean="0"/>
              <a:t>2</a:t>
            </a:r>
            <a:r>
              <a:rPr lang="zh-CN" altLang="en-US"/>
              <a:t>）出队优先级</a:t>
            </a:r>
            <a:r>
              <a:rPr lang="zh-CN" altLang="en-US" smtClean="0"/>
              <a:t>最高的值</a:t>
            </a:r>
            <a:endParaRPr lang="en-US" altLang="zh-CN" smtClean="0"/>
          </a:p>
          <a:p>
            <a:pPr marL="0" indent="0">
              <a:buNone/>
            </a:pPr>
            <a:r>
              <a:rPr lang="zh-CN" altLang="en-US" smtClean="0"/>
              <a:t>（</a:t>
            </a:r>
            <a:r>
              <a:rPr lang="en-US" altLang="zh-CN" smtClean="0"/>
              <a:t>3</a:t>
            </a:r>
            <a:r>
              <a:rPr lang="zh-CN" altLang="en-US"/>
              <a:t>）入队一个任意优先级的值</a:t>
            </a:r>
            <a:r>
              <a:rPr lang="zh-CN" altLang="en-US" smtClean="0"/>
              <a:t>。</a:t>
            </a:r>
            <a:endParaRPr lang="zh-CN" altLang="en-US"/>
          </a:p>
          <a:p>
            <a:endParaRPr lang="zh-CN" altLang="en-US"/>
          </a:p>
        </p:txBody>
      </p:sp>
      <p:sp>
        <p:nvSpPr>
          <p:cNvPr id="3" name="标题 2"/>
          <p:cNvSpPr>
            <a:spLocks noGrp="1"/>
          </p:cNvSpPr>
          <p:nvPr>
            <p:ph type="title"/>
          </p:nvPr>
        </p:nvSpPr>
        <p:spPr/>
        <p:txBody>
          <a:bodyPr>
            <a:normAutofit fontScale="90000"/>
          </a:bodyPr>
          <a:lstStyle/>
          <a:p>
            <a:r>
              <a:rPr lang="zh-CN" altLang="en-US"/>
              <a:t>优先级队列</a:t>
            </a:r>
            <a:r>
              <a:rPr lang="zh-CN" altLang="en-US" smtClean="0"/>
              <a:t>主要操作及实现</a:t>
            </a:r>
            <a:endParaRPr lang="zh-CN" altLang="en-US"/>
          </a:p>
        </p:txBody>
      </p:sp>
      <p:sp>
        <p:nvSpPr>
          <p:cNvPr id="4" name="矩形 3"/>
          <p:cNvSpPr/>
          <p:nvPr/>
        </p:nvSpPr>
        <p:spPr>
          <a:xfrm>
            <a:off x="683568" y="2785492"/>
            <a:ext cx="7776864" cy="1875065"/>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2000" smtClean="0">
                <a:solidFill>
                  <a:srgbClr val="000000"/>
                </a:solidFill>
              </a:rPr>
              <a:t>如果用</a:t>
            </a:r>
            <a:r>
              <a:rPr lang="zh-CN" altLang="en-US" sz="2000">
                <a:solidFill>
                  <a:srgbClr val="000000"/>
                </a:solidFill>
              </a:rPr>
              <a:t>顺序结构还是用链式结构实现优先级队列，入队操作的时间复杂度都可达到</a:t>
            </a:r>
            <a:r>
              <a:rPr lang="en-US" altLang="zh-CN" sz="2000">
                <a:solidFill>
                  <a:srgbClr val="000000"/>
                </a:solidFill>
              </a:rPr>
              <a:t>O(1)</a:t>
            </a:r>
            <a:r>
              <a:rPr lang="zh-CN" altLang="en-US" sz="2000">
                <a:solidFill>
                  <a:srgbClr val="000000"/>
                </a:solidFill>
              </a:rPr>
              <a:t>，但查找和出队操作都为</a:t>
            </a:r>
            <a:r>
              <a:rPr lang="en-US" altLang="zh-CN" sz="2000">
                <a:solidFill>
                  <a:srgbClr val="000000"/>
                </a:solidFill>
              </a:rPr>
              <a:t>O(n)</a:t>
            </a:r>
            <a:r>
              <a:rPr lang="zh-CN" altLang="en-US" sz="2000" smtClean="0">
                <a:solidFill>
                  <a:srgbClr val="000000"/>
                </a:solidFill>
              </a:rPr>
              <a:t>。</a:t>
            </a:r>
            <a:endParaRPr lang="en-US" altLang="zh-CN" sz="2000" smtClean="0">
              <a:solidFill>
                <a:srgbClr val="000000"/>
              </a:solidFill>
            </a:endParaRPr>
          </a:p>
          <a:p>
            <a:pPr marL="285750" indent="-285750">
              <a:lnSpc>
                <a:spcPct val="150000"/>
              </a:lnSpc>
              <a:buFont typeface="Arial" panose="020B0604020202020204" pitchFamily="34" charset="0"/>
              <a:buChar char="•"/>
            </a:pPr>
            <a:r>
              <a:rPr lang="zh-CN" altLang="en-US" sz="2000" smtClean="0">
                <a:solidFill>
                  <a:srgbClr val="000000"/>
                </a:solidFill>
              </a:rPr>
              <a:t>在</a:t>
            </a:r>
            <a:r>
              <a:rPr lang="zh-CN" altLang="en-US" sz="2000">
                <a:solidFill>
                  <a:srgbClr val="000000"/>
                </a:solidFill>
              </a:rPr>
              <a:t>后续章节</a:t>
            </a:r>
            <a:r>
              <a:rPr lang="zh-CN" altLang="en-US" sz="2000" smtClean="0">
                <a:solidFill>
                  <a:srgbClr val="000000"/>
                </a:solidFill>
              </a:rPr>
              <a:t>会用</a:t>
            </a:r>
            <a:r>
              <a:rPr lang="zh-CN" altLang="en-US" sz="2000">
                <a:solidFill>
                  <a:srgbClr val="000000"/>
                </a:solidFill>
              </a:rPr>
              <a:t>“堆”作为</a:t>
            </a:r>
            <a:r>
              <a:rPr lang="zh-CN" altLang="en-US" sz="2000" smtClean="0">
                <a:solidFill>
                  <a:srgbClr val="000000"/>
                </a:solidFill>
              </a:rPr>
              <a:t>优先队列</a:t>
            </a:r>
            <a:r>
              <a:rPr lang="zh-CN" altLang="en-US" sz="2000">
                <a:solidFill>
                  <a:srgbClr val="000000"/>
                </a:solidFill>
              </a:rPr>
              <a:t>的存储结构，此时可将出队操作的时间效率提高到</a:t>
            </a:r>
            <a:r>
              <a:rPr lang="en-US" altLang="zh-CN" sz="2000" smtClean="0">
                <a:solidFill>
                  <a:srgbClr val="000000"/>
                </a:solidFill>
              </a:rPr>
              <a:t>O(log</a:t>
            </a:r>
            <a:r>
              <a:rPr lang="en-US" altLang="zh-CN" sz="2000" baseline="-25000" smtClean="0">
                <a:solidFill>
                  <a:srgbClr val="000000"/>
                </a:solidFill>
              </a:rPr>
              <a:t>2</a:t>
            </a:r>
            <a:r>
              <a:rPr lang="en-US" altLang="zh-CN" sz="2000" smtClean="0">
                <a:solidFill>
                  <a:srgbClr val="000000"/>
                </a:solidFill>
              </a:rPr>
              <a:t>n</a:t>
            </a:r>
            <a:r>
              <a:rPr lang="en-US" altLang="zh-CN" sz="2000">
                <a:solidFill>
                  <a:srgbClr val="000000"/>
                </a:solidFill>
              </a:rPr>
              <a:t>)</a:t>
            </a:r>
            <a:r>
              <a:rPr lang="zh-CN" altLang="en-US" sz="2000">
                <a:solidFill>
                  <a:srgbClr val="000000"/>
                </a:solidFill>
              </a:rPr>
              <a:t>。</a:t>
            </a:r>
          </a:p>
        </p:txBody>
      </p:sp>
    </p:spTree>
    <p:extLst>
      <p:ext uri="{BB962C8B-B14F-4D97-AF65-F5344CB8AC3E}">
        <p14:creationId xmlns:p14="http://schemas.microsoft.com/office/powerpoint/2010/main" val="19372992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a:t> </a:t>
            </a:r>
            <a:r>
              <a:rPr lang="en-US" altLang="zh-CN"/>
              <a:t>Python</a:t>
            </a:r>
            <a:r>
              <a:rPr lang="zh-CN" altLang="en-US"/>
              <a:t>中各种队列的对应数据结构</a:t>
            </a:r>
          </a:p>
        </p:txBody>
      </p:sp>
      <p:graphicFrame>
        <p:nvGraphicFramePr>
          <p:cNvPr id="4" name="表格 3"/>
          <p:cNvGraphicFramePr>
            <a:graphicFrameLocks noGrp="1"/>
          </p:cNvGraphicFramePr>
          <p:nvPr>
            <p:extLst>
              <p:ext uri="{D42A27DB-BD31-4B8C-83A1-F6EECF244321}">
                <p14:modId xmlns:p14="http://schemas.microsoft.com/office/powerpoint/2010/main" val="2826059488"/>
              </p:ext>
            </p:extLst>
          </p:nvPr>
        </p:nvGraphicFramePr>
        <p:xfrm>
          <a:off x="899592" y="1129308"/>
          <a:ext cx="7416824" cy="3668994"/>
        </p:xfrm>
        <a:graphic>
          <a:graphicData uri="http://schemas.openxmlformats.org/drawingml/2006/table">
            <a:tbl>
              <a:tblPr firstRow="1" firstCol="1" bandRow="1"/>
              <a:tblGrid>
                <a:gridCol w="1512168">
                  <a:extLst>
                    <a:ext uri="{9D8B030D-6E8A-4147-A177-3AD203B41FA5}">
                      <a16:colId xmlns:a16="http://schemas.microsoft.com/office/drawing/2014/main" val="20000"/>
                    </a:ext>
                  </a:extLst>
                </a:gridCol>
                <a:gridCol w="2952776">
                  <a:extLst>
                    <a:ext uri="{9D8B030D-6E8A-4147-A177-3AD203B41FA5}">
                      <a16:colId xmlns:a16="http://schemas.microsoft.com/office/drawing/2014/main" val="20001"/>
                    </a:ext>
                  </a:extLst>
                </a:gridCol>
                <a:gridCol w="1283072">
                  <a:extLst>
                    <a:ext uri="{9D8B030D-6E8A-4147-A177-3AD203B41FA5}">
                      <a16:colId xmlns:a16="http://schemas.microsoft.com/office/drawing/2014/main" val="20002"/>
                    </a:ext>
                  </a:extLst>
                </a:gridCol>
                <a:gridCol w="1668808">
                  <a:extLst>
                    <a:ext uri="{9D8B030D-6E8A-4147-A177-3AD203B41FA5}">
                      <a16:colId xmlns:a16="http://schemas.microsoft.com/office/drawing/2014/main" val="20003"/>
                    </a:ext>
                  </a:extLst>
                </a:gridCol>
              </a:tblGrid>
              <a:tr h="514343">
                <a:tc>
                  <a:txBody>
                    <a:bodyPr/>
                    <a:lstStyle/>
                    <a:p>
                      <a:pPr algn="ctr">
                        <a:spcAft>
                          <a:spcPts val="0"/>
                        </a:spcAft>
                      </a:pPr>
                      <a:r>
                        <a:rPr lang="en-US" sz="1800" kern="100">
                          <a:effectLst/>
                          <a:latin typeface="Times New Roman"/>
                          <a:ea typeface="宋体"/>
                          <a:cs typeface="Times New Roman"/>
                        </a:rPr>
                        <a:t>Python</a:t>
                      </a:r>
                      <a:r>
                        <a:rPr lang="zh-CN" sz="1800" kern="100">
                          <a:effectLst/>
                          <a:latin typeface="Times New Roman"/>
                          <a:ea typeface="宋体"/>
                          <a:cs typeface="Times New Roman"/>
                        </a:rPr>
                        <a:t>中的类</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Times New Roman"/>
                          <a:ea typeface="宋体"/>
                          <a:cs typeface="Times New Roman"/>
                        </a:rPr>
                        <a:t>使用方法</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Times New Roman"/>
                          <a:ea typeface="宋体"/>
                          <a:cs typeface="Times New Roman"/>
                        </a:rPr>
                        <a:t>逻辑结构</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Times New Roman"/>
                          <a:ea typeface="宋体"/>
                          <a:cs typeface="Times New Roman"/>
                        </a:rPr>
                        <a:t>存储结构</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14343">
                <a:tc>
                  <a:txBody>
                    <a:bodyPr/>
                    <a:lstStyle/>
                    <a:p>
                      <a:pPr algn="ctr">
                        <a:spcAft>
                          <a:spcPts val="0"/>
                        </a:spcAft>
                      </a:pPr>
                      <a:r>
                        <a:rPr lang="en-US" sz="1800" kern="100">
                          <a:effectLst/>
                          <a:latin typeface="Times New Roman"/>
                          <a:ea typeface="宋体"/>
                          <a:cs typeface="Times New Roman"/>
                        </a:rPr>
                        <a:t>LifoQueue</a:t>
                      </a:r>
                      <a:endParaRPr lang="zh-CN" sz="1800" kern="10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0">
                          <a:solidFill>
                            <a:srgbClr val="000080"/>
                          </a:solidFill>
                          <a:effectLst/>
                          <a:latin typeface="Times New Roman"/>
                          <a:ea typeface="宋体"/>
                          <a:cs typeface="宋体"/>
                        </a:rPr>
                        <a:t>from </a:t>
                      </a:r>
                      <a:r>
                        <a:rPr lang="en-US" sz="1800" kern="0">
                          <a:solidFill>
                            <a:srgbClr val="000000"/>
                          </a:solidFill>
                          <a:effectLst/>
                          <a:latin typeface="Times New Roman"/>
                          <a:ea typeface="宋体"/>
                          <a:cs typeface="宋体"/>
                        </a:rPr>
                        <a:t>queue </a:t>
                      </a:r>
                      <a:r>
                        <a:rPr lang="en-US" sz="1800" b="1" kern="0">
                          <a:solidFill>
                            <a:srgbClr val="000080"/>
                          </a:solidFill>
                          <a:effectLst/>
                          <a:latin typeface="Times New Roman"/>
                          <a:ea typeface="宋体"/>
                          <a:cs typeface="宋体"/>
                        </a:rPr>
                        <a:t>import </a:t>
                      </a:r>
                      <a:r>
                        <a:rPr lang="en-US" sz="1800" kern="0">
                          <a:solidFill>
                            <a:srgbClr val="000000"/>
                          </a:solidFill>
                          <a:effectLst/>
                          <a:latin typeface="Times New Roman"/>
                          <a:ea typeface="宋体"/>
                          <a:cs typeface="宋体"/>
                        </a:rPr>
                        <a:t>LifoQueue</a:t>
                      </a:r>
                      <a:endParaRPr lang="zh-CN" sz="1800" kern="10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Times New Roman"/>
                          <a:ea typeface="宋体"/>
                          <a:cs typeface="Times New Roman"/>
                        </a:rPr>
                        <a:t>栈</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Times New Roman"/>
                          <a:ea typeface="宋体"/>
                          <a:cs typeface="Times New Roman"/>
                        </a:rPr>
                        <a:t>顺序表，用</a:t>
                      </a:r>
                      <a:r>
                        <a:rPr lang="en-US" sz="1800" kern="100">
                          <a:effectLst/>
                          <a:latin typeface="Times New Roman"/>
                          <a:ea typeface="宋体"/>
                          <a:cs typeface="Times New Roman"/>
                        </a:rPr>
                        <a:t>list</a:t>
                      </a:r>
                      <a:r>
                        <a:rPr lang="zh-CN" sz="1800" kern="100">
                          <a:effectLst/>
                          <a:latin typeface="Times New Roman"/>
                          <a:ea typeface="宋体"/>
                          <a:cs typeface="Times New Roman"/>
                        </a:rPr>
                        <a:t>实现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71514">
                <a:tc>
                  <a:txBody>
                    <a:bodyPr/>
                    <a:lstStyle/>
                    <a:p>
                      <a:pPr algn="ctr">
                        <a:spcAft>
                          <a:spcPts val="0"/>
                        </a:spcAft>
                      </a:pPr>
                      <a:r>
                        <a:rPr lang="en-US" sz="1800" kern="100">
                          <a:effectLst/>
                          <a:latin typeface="Times New Roman"/>
                          <a:ea typeface="宋体"/>
                          <a:cs typeface="Times New Roman"/>
                        </a:rPr>
                        <a:t>Queue</a:t>
                      </a:r>
                      <a:endParaRPr lang="zh-CN" sz="1800" kern="10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0">
                          <a:solidFill>
                            <a:srgbClr val="000080"/>
                          </a:solidFill>
                          <a:effectLst/>
                          <a:latin typeface="Times New Roman"/>
                          <a:ea typeface="宋体"/>
                          <a:cs typeface="宋体"/>
                        </a:rPr>
                        <a:t>from </a:t>
                      </a:r>
                      <a:r>
                        <a:rPr lang="en-US" sz="1800" kern="0">
                          <a:solidFill>
                            <a:srgbClr val="000000"/>
                          </a:solidFill>
                          <a:effectLst/>
                          <a:latin typeface="Times New Roman"/>
                          <a:ea typeface="宋体"/>
                          <a:cs typeface="宋体"/>
                        </a:rPr>
                        <a:t>queue </a:t>
                      </a:r>
                      <a:r>
                        <a:rPr lang="en-US" sz="1800" b="1" kern="0">
                          <a:solidFill>
                            <a:srgbClr val="000080"/>
                          </a:solidFill>
                          <a:effectLst/>
                          <a:latin typeface="Times New Roman"/>
                          <a:ea typeface="宋体"/>
                          <a:cs typeface="宋体"/>
                        </a:rPr>
                        <a:t>import </a:t>
                      </a:r>
                      <a:r>
                        <a:rPr lang="en-US" sz="1800" kern="0">
                          <a:solidFill>
                            <a:srgbClr val="000000"/>
                          </a:solidFill>
                          <a:effectLst/>
                          <a:latin typeface="Times New Roman"/>
                          <a:ea typeface="宋体"/>
                          <a:cs typeface="宋体"/>
                        </a:rPr>
                        <a:t>Queue </a:t>
                      </a:r>
                      <a:endParaRPr lang="zh-CN" sz="1800" kern="10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Times New Roman"/>
                          <a:ea typeface="宋体"/>
                          <a:cs typeface="Times New Roman"/>
                        </a:rPr>
                        <a:t>队列</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Times New Roman"/>
                          <a:ea typeface="宋体"/>
                          <a:cs typeface="Times New Roman"/>
                        </a:rPr>
                        <a:t>双向块链结构，用</a:t>
                      </a:r>
                      <a:r>
                        <a:rPr lang="en-US" sz="1800" kern="100">
                          <a:effectLst/>
                          <a:latin typeface="Times New Roman"/>
                          <a:ea typeface="宋体"/>
                          <a:cs typeface="Times New Roman"/>
                        </a:rPr>
                        <a:t>deque</a:t>
                      </a:r>
                      <a:r>
                        <a:rPr lang="zh-CN" sz="1800" kern="100">
                          <a:effectLst/>
                          <a:latin typeface="Times New Roman"/>
                          <a:ea typeface="宋体"/>
                          <a:cs typeface="Times New Roman"/>
                        </a:rPr>
                        <a:t>实现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285857">
                <a:tc>
                  <a:txBody>
                    <a:bodyPr/>
                    <a:lstStyle/>
                    <a:p>
                      <a:pPr algn="ctr">
                        <a:spcAft>
                          <a:spcPts val="0"/>
                        </a:spcAft>
                      </a:pPr>
                      <a:r>
                        <a:rPr lang="en-US" sz="1800" kern="100">
                          <a:effectLst/>
                          <a:latin typeface="Times New Roman"/>
                          <a:ea typeface="宋体"/>
                          <a:cs typeface="Times New Roman"/>
                        </a:rPr>
                        <a:t>PriorityQueue</a:t>
                      </a:r>
                      <a:endParaRPr lang="zh-CN" sz="1800" kern="10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0">
                          <a:solidFill>
                            <a:srgbClr val="000080"/>
                          </a:solidFill>
                          <a:effectLst/>
                          <a:latin typeface="Times New Roman"/>
                          <a:ea typeface="宋体"/>
                          <a:cs typeface="宋体"/>
                        </a:rPr>
                        <a:t>from </a:t>
                      </a:r>
                      <a:r>
                        <a:rPr lang="en-US" sz="1800" kern="0">
                          <a:solidFill>
                            <a:srgbClr val="000000"/>
                          </a:solidFill>
                          <a:effectLst/>
                          <a:latin typeface="Times New Roman"/>
                          <a:ea typeface="宋体"/>
                          <a:cs typeface="宋体"/>
                        </a:rPr>
                        <a:t>queue </a:t>
                      </a:r>
                      <a:r>
                        <a:rPr lang="en-US" sz="1800" b="1" kern="0">
                          <a:solidFill>
                            <a:srgbClr val="000080"/>
                          </a:solidFill>
                          <a:effectLst/>
                          <a:latin typeface="Times New Roman"/>
                          <a:ea typeface="宋体"/>
                          <a:cs typeface="宋体"/>
                        </a:rPr>
                        <a:t>import </a:t>
                      </a:r>
                      <a:r>
                        <a:rPr lang="en-US" sz="1800" kern="0">
                          <a:solidFill>
                            <a:srgbClr val="000000"/>
                          </a:solidFill>
                          <a:effectLst/>
                          <a:latin typeface="Times New Roman"/>
                          <a:ea typeface="宋体"/>
                          <a:cs typeface="宋体"/>
                        </a:rPr>
                        <a:t>PriorityQueue</a:t>
                      </a:r>
                      <a:endParaRPr lang="zh-CN" sz="1800" kern="10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Times New Roman"/>
                          <a:ea typeface="宋体"/>
                          <a:cs typeface="Times New Roman"/>
                        </a:rPr>
                        <a:t>优先队列</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Times New Roman"/>
                          <a:ea typeface="宋体"/>
                          <a:cs typeface="Times New Roman"/>
                        </a:rPr>
                        <a:t>二叉堆，用</a:t>
                      </a:r>
                      <a:r>
                        <a:rPr lang="en-US" sz="1800" kern="100">
                          <a:effectLst/>
                          <a:latin typeface="Times New Roman"/>
                          <a:ea typeface="宋体"/>
                          <a:cs typeface="Times New Roman"/>
                        </a:rPr>
                        <a:t>heapq</a:t>
                      </a:r>
                      <a:r>
                        <a:rPr lang="zh-CN" sz="1800" kern="100">
                          <a:effectLst/>
                          <a:latin typeface="Times New Roman"/>
                          <a:ea typeface="宋体"/>
                          <a:cs typeface="Times New Roman"/>
                        </a:rPr>
                        <a:t>实现，具体见堆排序部分</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14343">
                <a:tc>
                  <a:txBody>
                    <a:bodyPr/>
                    <a:lstStyle/>
                    <a:p>
                      <a:pPr algn="ctr">
                        <a:spcAft>
                          <a:spcPts val="0"/>
                        </a:spcAft>
                      </a:pPr>
                      <a:r>
                        <a:rPr lang="en-US" sz="1800" kern="100">
                          <a:effectLst/>
                          <a:latin typeface="Times New Roman"/>
                          <a:ea typeface="宋体"/>
                          <a:cs typeface="Times New Roman"/>
                        </a:rPr>
                        <a:t>deque</a:t>
                      </a:r>
                      <a:endParaRPr lang="zh-CN" sz="1800" kern="10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0">
                          <a:solidFill>
                            <a:srgbClr val="000080"/>
                          </a:solidFill>
                          <a:effectLst/>
                          <a:latin typeface="Times New Roman"/>
                          <a:ea typeface="宋体"/>
                          <a:cs typeface="宋体"/>
                        </a:rPr>
                        <a:t>from </a:t>
                      </a:r>
                      <a:r>
                        <a:rPr lang="en-US" sz="1800" kern="0">
                          <a:solidFill>
                            <a:srgbClr val="000000"/>
                          </a:solidFill>
                          <a:effectLst/>
                          <a:latin typeface="Times New Roman"/>
                          <a:ea typeface="宋体"/>
                          <a:cs typeface="宋体"/>
                        </a:rPr>
                        <a:t>collections </a:t>
                      </a:r>
                      <a:r>
                        <a:rPr lang="en-US" sz="1800" b="1" kern="0">
                          <a:solidFill>
                            <a:srgbClr val="000080"/>
                          </a:solidFill>
                          <a:effectLst/>
                          <a:latin typeface="Times New Roman"/>
                          <a:ea typeface="宋体"/>
                          <a:cs typeface="宋体"/>
                        </a:rPr>
                        <a:t>import </a:t>
                      </a:r>
                      <a:r>
                        <a:rPr lang="en-US" sz="1800" kern="0">
                          <a:solidFill>
                            <a:srgbClr val="000000"/>
                          </a:solidFill>
                          <a:effectLst/>
                          <a:latin typeface="Times New Roman"/>
                          <a:ea typeface="宋体"/>
                          <a:cs typeface="宋体"/>
                        </a:rPr>
                        <a:t>deque</a:t>
                      </a:r>
                      <a:endParaRPr lang="zh-CN" sz="1800" kern="100">
                        <a:effectLst/>
                        <a:latin typeface="Times New Roman"/>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Times New Roman"/>
                          <a:ea typeface="宋体"/>
                          <a:cs typeface="Times New Roman"/>
                        </a:rPr>
                        <a:t>双端队列</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kern="100">
                          <a:effectLst/>
                          <a:latin typeface="Times New Roman"/>
                          <a:ea typeface="宋体"/>
                          <a:cs typeface="Times New Roman"/>
                        </a:rPr>
                        <a:t>双向块链结构</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6216155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pPr marL="0" indent="0">
              <a:buNone/>
            </a:pPr>
            <a:r>
              <a:rPr lang="en-US" altLang="zh-CN" smtClean="0"/>
              <a:t>1</a:t>
            </a:r>
            <a:r>
              <a:rPr lang="zh-CN" altLang="en-US" smtClean="0"/>
              <a:t>．</a:t>
            </a:r>
            <a:r>
              <a:rPr lang="zh-CN" altLang="zh-CN"/>
              <a:t>使用已学的各种数据结构及基本操作，设计算法</a:t>
            </a:r>
            <a:r>
              <a:rPr lang="en-US" altLang="zh-CN"/>
              <a:t>reverseOdd</a:t>
            </a:r>
            <a:r>
              <a:rPr lang="zh-CN" altLang="zh-CN"/>
              <a:t>，对参数给定的队列中的整数进行操作，将队列中奇数的顺序进行逆置，偶数的顺序维持不变。例如，给定队列从队头至队尾的元素为</a:t>
            </a:r>
            <a:r>
              <a:rPr lang="en-US" altLang="zh-CN"/>
              <a:t>:</a:t>
            </a:r>
            <a:endParaRPr lang="zh-CN" altLang="zh-CN"/>
          </a:p>
          <a:p>
            <a:pPr marL="0" indent="0">
              <a:buNone/>
            </a:pPr>
            <a:r>
              <a:rPr lang="en-US" altLang="zh-CN"/>
              <a:t>(14 13 17 8 4 10 11 4 15 18 19 )</a:t>
            </a:r>
            <a:endParaRPr lang="zh-CN" altLang="zh-CN"/>
          </a:p>
          <a:p>
            <a:pPr marL="0" indent="0">
              <a:buNone/>
            </a:pPr>
            <a:r>
              <a:rPr lang="zh-CN" altLang="zh-CN"/>
              <a:t>调用该函数后，则队列内容变为：</a:t>
            </a:r>
          </a:p>
          <a:p>
            <a:pPr marL="0" indent="0">
              <a:buNone/>
            </a:pPr>
            <a:r>
              <a:rPr lang="en-US" altLang="zh-CN"/>
              <a:t>(14 19 15 8 4 10 11 4 17 18 13 </a:t>
            </a:r>
            <a:r>
              <a:rPr lang="en-US" altLang="zh-CN" smtClean="0"/>
              <a:t>)</a:t>
            </a:r>
          </a:p>
          <a:p>
            <a:pPr marL="0" indent="0">
              <a:buNone/>
            </a:pPr>
            <a:r>
              <a:rPr lang="en-US" altLang="zh-CN" smtClean="0"/>
              <a:t>2.</a:t>
            </a:r>
            <a:r>
              <a:rPr lang="zh-CN" altLang="en-US" smtClean="0"/>
              <a:t>利用队列打印</a:t>
            </a:r>
            <a:r>
              <a:rPr lang="zh-CN" altLang="en-US"/>
              <a:t>杨辉三角形</a:t>
            </a:r>
            <a:endParaRPr lang="en-US" altLang="zh-CN"/>
          </a:p>
          <a:p>
            <a:pPr marL="0" indent="0">
              <a:buNone/>
            </a:pPr>
            <a:endParaRPr lang="zh-CN" altLang="zh-CN"/>
          </a:p>
          <a:p>
            <a:pPr marL="0" indent="0">
              <a:buNone/>
            </a:pPr>
            <a:endParaRPr lang="zh-CN" altLang="en-US" dirty="0"/>
          </a:p>
        </p:txBody>
      </p:sp>
      <p:sp>
        <p:nvSpPr>
          <p:cNvPr id="3" name="标题 2"/>
          <p:cNvSpPr>
            <a:spLocks noGrp="1"/>
          </p:cNvSpPr>
          <p:nvPr>
            <p:ph type="title"/>
          </p:nvPr>
        </p:nvSpPr>
        <p:spPr/>
        <p:txBody>
          <a:bodyPr>
            <a:normAutofit fontScale="90000"/>
          </a:bodyPr>
          <a:lstStyle/>
          <a:p>
            <a:r>
              <a:rPr lang="zh-CN" altLang="en-US" dirty="0" smtClean="0"/>
              <a:t>更多练习</a:t>
            </a:r>
            <a:endParaRPr lang="zh-CN" altLang="en-US" dirty="0"/>
          </a:p>
        </p:txBody>
      </p:sp>
    </p:spTree>
    <p:extLst>
      <p:ext uri="{BB962C8B-B14F-4D97-AF65-F5344CB8AC3E}">
        <p14:creationId xmlns:p14="http://schemas.microsoft.com/office/powerpoint/2010/main" val="771919405"/>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a:t>队列（</a:t>
            </a:r>
            <a:r>
              <a:rPr lang="en-US" altLang="zh-CN"/>
              <a:t>queue</a:t>
            </a:r>
            <a:r>
              <a:rPr lang="zh-CN" altLang="en-US"/>
              <a:t>）也是一种特殊的线性表</a:t>
            </a:r>
            <a:r>
              <a:rPr lang="zh-CN" altLang="en-US" smtClean="0"/>
              <a:t>。</a:t>
            </a:r>
            <a:endParaRPr lang="en-US" altLang="zh-CN" smtClean="0"/>
          </a:p>
          <a:p>
            <a:r>
              <a:rPr lang="zh-CN" altLang="en-US" smtClean="0"/>
              <a:t>从</a:t>
            </a:r>
            <a:r>
              <a:rPr lang="zh-CN" altLang="en-US"/>
              <a:t>逻辑结构角度看，队列与普通线性表和栈没有不同。将队列定义为</a:t>
            </a:r>
            <a:r>
              <a:rPr lang="en-US" altLang="zh-CN"/>
              <a:t>n</a:t>
            </a:r>
            <a:r>
              <a:rPr lang="zh-CN" altLang="en-US"/>
              <a:t>（</a:t>
            </a:r>
            <a:r>
              <a:rPr lang="en-US" altLang="zh-CN"/>
              <a:t>n≥0</a:t>
            </a:r>
            <a:r>
              <a:rPr lang="zh-CN" altLang="en-US"/>
              <a:t>）个数据元素构成的有限序列</a:t>
            </a:r>
            <a:r>
              <a:rPr lang="zh-CN" altLang="en-US" smtClean="0"/>
              <a:t>。</a:t>
            </a:r>
            <a:endParaRPr lang="en-US" altLang="zh-CN" smtClean="0"/>
          </a:p>
          <a:p>
            <a:r>
              <a:rPr lang="zh-CN" altLang="en-US" smtClean="0"/>
              <a:t>当</a:t>
            </a:r>
            <a:r>
              <a:rPr lang="en-US" altLang="zh-CN"/>
              <a:t>n=0</a:t>
            </a:r>
            <a:r>
              <a:rPr lang="zh-CN" altLang="en-US"/>
              <a:t>时，称为空队列</a:t>
            </a:r>
            <a:r>
              <a:rPr lang="zh-CN" altLang="en-US" smtClean="0"/>
              <a:t>。</a:t>
            </a:r>
            <a:endParaRPr lang="en-US" altLang="zh-CN" smtClean="0"/>
          </a:p>
          <a:p>
            <a:r>
              <a:rPr lang="zh-CN" altLang="en-US" smtClean="0"/>
              <a:t>队列</a:t>
            </a:r>
            <a:r>
              <a:rPr lang="zh-CN" altLang="en-US"/>
              <a:t>非空时，可记为</a:t>
            </a:r>
            <a:r>
              <a:rPr lang="en-US" altLang="zh-CN"/>
              <a:t>Q=(a</a:t>
            </a:r>
            <a:r>
              <a:rPr lang="en-US" altLang="zh-CN" baseline="-25000"/>
              <a:t>0</a:t>
            </a:r>
            <a:r>
              <a:rPr lang="en-US" altLang="zh-CN"/>
              <a:t>, a</a:t>
            </a:r>
            <a:r>
              <a:rPr lang="en-US" altLang="zh-CN" baseline="-25000"/>
              <a:t>1</a:t>
            </a:r>
            <a:r>
              <a:rPr lang="en-US" altLang="zh-CN"/>
              <a:t>, a</a:t>
            </a:r>
            <a:r>
              <a:rPr lang="en-US" altLang="zh-CN" baseline="-25000"/>
              <a:t>2</a:t>
            </a:r>
            <a:r>
              <a:rPr lang="en-US" altLang="zh-CN"/>
              <a:t>,…, a</a:t>
            </a:r>
            <a:r>
              <a:rPr lang="en-US" altLang="zh-CN" baseline="-25000"/>
              <a:t>i</a:t>
            </a:r>
            <a:r>
              <a:rPr lang="en-US" altLang="zh-CN"/>
              <a:t>, …, a</a:t>
            </a:r>
            <a:r>
              <a:rPr lang="en-US" altLang="zh-CN" baseline="-25000"/>
              <a:t>n-1</a:t>
            </a:r>
            <a:r>
              <a:rPr lang="en-US" altLang="zh-CN"/>
              <a:t>)</a:t>
            </a:r>
            <a:r>
              <a:rPr lang="zh-CN" altLang="en-US"/>
              <a:t>，其中每个元素有一个固定的位序号</a:t>
            </a:r>
            <a:r>
              <a:rPr lang="zh-CN" altLang="en-US" smtClean="0"/>
              <a:t>。</a:t>
            </a:r>
            <a:endParaRPr lang="en-US" altLang="zh-CN" smtClean="0"/>
          </a:p>
        </p:txBody>
      </p:sp>
      <p:sp>
        <p:nvSpPr>
          <p:cNvPr id="3" name="标题 2"/>
          <p:cNvSpPr>
            <a:spLocks noGrp="1"/>
          </p:cNvSpPr>
          <p:nvPr>
            <p:ph type="title"/>
          </p:nvPr>
        </p:nvSpPr>
        <p:spPr/>
        <p:txBody>
          <a:bodyPr>
            <a:normAutofit fontScale="90000"/>
          </a:bodyPr>
          <a:lstStyle/>
          <a:p>
            <a:r>
              <a:rPr lang="zh-CN" altLang="en-US"/>
              <a:t>队列概念及性质</a:t>
            </a:r>
          </a:p>
        </p:txBody>
      </p:sp>
    </p:spTree>
    <p:extLst>
      <p:ext uri="{BB962C8B-B14F-4D97-AF65-F5344CB8AC3E}">
        <p14:creationId xmlns:p14="http://schemas.microsoft.com/office/powerpoint/2010/main" val="11038774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a:t>队列的特殊性是被限制在线性表的一端进行插入，另一端进行删除，允许插入的一端称为队尾，允许删除的一端称为队首或队头。</a:t>
            </a:r>
          </a:p>
          <a:p>
            <a:r>
              <a:rPr lang="zh-CN" altLang="en-US"/>
              <a:t>插入操作称为入队或进队，删除操作称为出队或退队。</a:t>
            </a:r>
          </a:p>
          <a:p>
            <a:endParaRPr lang="zh-CN" altLang="en-US"/>
          </a:p>
        </p:txBody>
      </p:sp>
      <p:sp>
        <p:nvSpPr>
          <p:cNvPr id="3" name="标题 2"/>
          <p:cNvSpPr>
            <a:spLocks noGrp="1"/>
          </p:cNvSpPr>
          <p:nvPr>
            <p:ph type="title"/>
          </p:nvPr>
        </p:nvSpPr>
        <p:spPr/>
        <p:txBody>
          <a:bodyPr>
            <a:normAutofit fontScale="90000"/>
          </a:bodyPr>
          <a:lstStyle/>
          <a:p>
            <a:r>
              <a:rPr lang="zh-CN" altLang="en-US"/>
              <a:t>队列概念及性质</a:t>
            </a:r>
          </a:p>
        </p:txBody>
      </p:sp>
      <p:pic>
        <p:nvPicPr>
          <p:cNvPr id="4" name="图片 3"/>
          <p:cNvPicPr>
            <a:picLocks noChangeAspect="1"/>
          </p:cNvPicPr>
          <p:nvPr/>
        </p:nvPicPr>
        <p:blipFill>
          <a:blip r:embed="rId2"/>
          <a:stretch>
            <a:fillRect/>
          </a:stretch>
        </p:blipFill>
        <p:spPr>
          <a:xfrm>
            <a:off x="1259632" y="2880537"/>
            <a:ext cx="6512191" cy="1345115"/>
          </a:xfrm>
          <a:prstGeom prst="rect">
            <a:avLst/>
          </a:prstGeom>
        </p:spPr>
      </p:pic>
    </p:spTree>
    <p:extLst>
      <p:ext uri="{BB962C8B-B14F-4D97-AF65-F5344CB8AC3E}">
        <p14:creationId xmlns:p14="http://schemas.microsoft.com/office/powerpoint/2010/main" val="36525873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a:t>队列的特点是最先入队的元素最先出队，即具有“先进先出”（</a:t>
            </a:r>
            <a:r>
              <a:rPr lang="en-US" altLang="zh-CN"/>
              <a:t>First In First Out</a:t>
            </a:r>
            <a:r>
              <a:rPr lang="zh-CN" altLang="en-US"/>
              <a:t>，简称</a:t>
            </a:r>
            <a:r>
              <a:rPr lang="en-US" altLang="zh-CN"/>
              <a:t>FIFO</a:t>
            </a:r>
            <a:r>
              <a:rPr lang="zh-CN" altLang="en-US"/>
              <a:t>）的特性，因此队列也被称为先进先出表</a:t>
            </a:r>
            <a:r>
              <a:rPr lang="zh-CN" altLang="en-US" smtClean="0"/>
              <a:t>。</a:t>
            </a:r>
            <a:endParaRPr lang="en-US" altLang="zh-CN" smtClean="0"/>
          </a:p>
          <a:p>
            <a:r>
              <a:rPr lang="zh-CN" altLang="en-US" smtClean="0"/>
              <a:t>一</a:t>
            </a:r>
            <a:r>
              <a:rPr lang="zh-CN" altLang="en-US"/>
              <a:t>队人在游乐场门口等待检票进入游乐场，最先来的人排在队头最先进入游乐场，而最后来的人排在队尾最后进入游乐场。商店、食堂、影院等服务场所也都按照队列先进先出的原则处理客户请求。</a:t>
            </a:r>
          </a:p>
        </p:txBody>
      </p:sp>
      <p:sp>
        <p:nvSpPr>
          <p:cNvPr id="3" name="标题 2"/>
          <p:cNvSpPr>
            <a:spLocks noGrp="1"/>
          </p:cNvSpPr>
          <p:nvPr>
            <p:ph type="title"/>
          </p:nvPr>
        </p:nvSpPr>
        <p:spPr/>
        <p:txBody>
          <a:bodyPr>
            <a:normAutofit fontScale="90000"/>
          </a:bodyPr>
          <a:lstStyle/>
          <a:p>
            <a:r>
              <a:rPr lang="zh-CN" altLang="en-US" smtClean="0"/>
              <a:t>队列性质及应用</a:t>
            </a:r>
            <a:endParaRPr lang="zh-CN" altLang="en-US"/>
          </a:p>
        </p:txBody>
      </p:sp>
    </p:spTree>
    <p:extLst>
      <p:ext uri="{BB962C8B-B14F-4D97-AF65-F5344CB8AC3E}">
        <p14:creationId xmlns:p14="http://schemas.microsoft.com/office/powerpoint/2010/main" val="1636566441"/>
      </p:ext>
    </p:extLst>
  </p:cSld>
  <p:clrMapOvr>
    <a:masterClrMapping/>
  </p:clrMapOvr>
  <p:timing>
    <p:tnLst>
      <p:par>
        <p:cTn id="1" dur="indefinite" restart="never" nodeType="tmRoot"/>
      </p:par>
    </p:tnLst>
  </p:timing>
</p:sld>
</file>

<file path=ppt/theme/theme1.xml><?xml version="1.0" encoding="utf-8"?>
<a:theme xmlns:a="http://schemas.openxmlformats.org/drawingml/2006/main" name="cdb2004108l">
  <a:themeElements>
    <a:clrScheme name="cdb2004108l 3">
      <a:dk1>
        <a:srgbClr val="1F5281"/>
      </a:dk1>
      <a:lt1>
        <a:srgbClr val="FFFFFF"/>
      </a:lt1>
      <a:dk2>
        <a:srgbClr val="003399"/>
      </a:dk2>
      <a:lt2>
        <a:srgbClr val="D6E1E2"/>
      </a:lt2>
      <a:accent1>
        <a:srgbClr val="30A483"/>
      </a:accent1>
      <a:accent2>
        <a:srgbClr val="CC9900"/>
      </a:accent2>
      <a:accent3>
        <a:srgbClr val="FFFFFF"/>
      </a:accent3>
      <a:accent4>
        <a:srgbClr val="19456D"/>
      </a:accent4>
      <a:accent5>
        <a:srgbClr val="ADCFC1"/>
      </a:accent5>
      <a:accent6>
        <a:srgbClr val="B98A00"/>
      </a:accent6>
      <a:hlink>
        <a:srgbClr val="1481B8"/>
      </a:hlink>
      <a:folHlink>
        <a:srgbClr val="83A6A7"/>
      </a:folHlink>
    </a:clrScheme>
    <a:fontScheme name="cdb2004108l">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db2004108l 1">
        <a:dk1>
          <a:srgbClr val="666699"/>
        </a:dk1>
        <a:lt1>
          <a:srgbClr val="FFFFFF"/>
        </a:lt1>
        <a:dk2>
          <a:srgbClr val="000000"/>
        </a:dk2>
        <a:lt2>
          <a:srgbClr val="F7F4D5"/>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
      <a:clrScheme name="cdb2004108l 2">
        <a:dk1>
          <a:srgbClr val="1D528D"/>
        </a:dk1>
        <a:lt1>
          <a:srgbClr val="FFFFFF"/>
        </a:lt1>
        <a:dk2>
          <a:srgbClr val="000000"/>
        </a:dk2>
        <a:lt2>
          <a:srgbClr val="DDDDDD"/>
        </a:lt2>
        <a:accent1>
          <a:srgbClr val="2CA3C8"/>
        </a:accent1>
        <a:accent2>
          <a:srgbClr val="00CC99"/>
        </a:accent2>
        <a:accent3>
          <a:srgbClr val="FFFFFF"/>
        </a:accent3>
        <a:accent4>
          <a:srgbClr val="174578"/>
        </a:accent4>
        <a:accent5>
          <a:srgbClr val="ACCEE0"/>
        </a:accent5>
        <a:accent6>
          <a:srgbClr val="00B98A"/>
        </a:accent6>
        <a:hlink>
          <a:srgbClr val="9999FF"/>
        </a:hlink>
        <a:folHlink>
          <a:srgbClr val="333399"/>
        </a:folHlink>
      </a:clrScheme>
      <a:clrMap bg1="lt1" tx1="dk1" bg2="lt2" tx2="dk2" accent1="accent1" accent2="accent2" accent3="accent3" accent4="accent4" accent5="accent5" accent6="accent6" hlink="hlink" folHlink="folHlink"/>
    </a:extraClrScheme>
    <a:extraClrScheme>
      <a:clrScheme name="cdb2004108l 3">
        <a:dk1>
          <a:srgbClr val="1F5281"/>
        </a:dk1>
        <a:lt1>
          <a:srgbClr val="FFFFFF"/>
        </a:lt1>
        <a:dk2>
          <a:srgbClr val="003399"/>
        </a:dk2>
        <a:lt2>
          <a:srgbClr val="D6E1E2"/>
        </a:lt2>
        <a:accent1>
          <a:srgbClr val="30A483"/>
        </a:accent1>
        <a:accent2>
          <a:srgbClr val="CC9900"/>
        </a:accent2>
        <a:accent3>
          <a:srgbClr val="FFFFFF"/>
        </a:accent3>
        <a:accent4>
          <a:srgbClr val="19456D"/>
        </a:accent4>
        <a:accent5>
          <a:srgbClr val="ADCFC1"/>
        </a:accent5>
        <a:accent6>
          <a:srgbClr val="B98A00"/>
        </a:accent6>
        <a:hlink>
          <a:srgbClr val="1481B8"/>
        </a:hlink>
        <a:folHlink>
          <a:srgbClr val="83A6A7"/>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9065</TotalTime>
  <Words>4093</Words>
  <Application>Microsoft Office PowerPoint</Application>
  <PresentationFormat>全屏显示(16:10)</PresentationFormat>
  <Paragraphs>478</Paragraphs>
  <Slides>64</Slides>
  <Notes>3</Notes>
  <HiddenSlides>0</HiddenSlides>
  <MMClips>1</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1</vt:i4>
      </vt:variant>
      <vt:variant>
        <vt:lpstr>幻灯片标题</vt:lpstr>
      </vt:variant>
      <vt:variant>
        <vt:i4>64</vt:i4>
      </vt:variant>
    </vt:vector>
  </HeadingPairs>
  <TitlesOfParts>
    <vt:vector size="79" baseType="lpstr">
      <vt:lpstr>黑体</vt:lpstr>
      <vt:lpstr>楷体_GB2312</vt:lpstr>
      <vt:lpstr>宋体</vt:lpstr>
      <vt:lpstr>Arial</vt:lpstr>
      <vt:lpstr>Arial Black</vt:lpstr>
      <vt:lpstr>Calibri</vt:lpstr>
      <vt:lpstr>Cambria</vt:lpstr>
      <vt:lpstr>Comic Sans MS</vt:lpstr>
      <vt:lpstr>Consolas</vt:lpstr>
      <vt:lpstr>Symbol</vt:lpstr>
      <vt:lpstr>Times New Roman</vt:lpstr>
      <vt:lpstr>Verdana</vt:lpstr>
      <vt:lpstr>Wingdings</vt:lpstr>
      <vt:lpstr>cdb2004108l</vt:lpstr>
      <vt:lpstr>Image</vt:lpstr>
      <vt:lpstr>第5章 队列</vt:lpstr>
      <vt:lpstr>主要学习内容</vt:lpstr>
      <vt:lpstr>主要学习内容</vt:lpstr>
      <vt:lpstr>队列的概念和性质</vt:lpstr>
      <vt:lpstr>队列的定义（Specification）</vt:lpstr>
      <vt:lpstr>队列</vt:lpstr>
      <vt:lpstr>队列概念及性质</vt:lpstr>
      <vt:lpstr>队列概念及性质</vt:lpstr>
      <vt:lpstr>队列性质及应用</vt:lpstr>
      <vt:lpstr>队列应用场合</vt:lpstr>
      <vt:lpstr>队列的抽象数据类型ADT</vt:lpstr>
      <vt:lpstr>问题</vt:lpstr>
      <vt:lpstr>队列的存储</vt:lpstr>
      <vt:lpstr>队列的顺序存储</vt:lpstr>
      <vt:lpstr>某同学方案</vt:lpstr>
      <vt:lpstr>队列的顺序实现</vt:lpstr>
      <vt:lpstr>一、物理模型表示法</vt:lpstr>
      <vt:lpstr>物理模型表示法</vt:lpstr>
      <vt:lpstr>二、线性顺序队列</vt:lpstr>
      <vt:lpstr>线性顺序队列</vt:lpstr>
      <vt:lpstr>线性顺序队列实现</vt:lpstr>
      <vt:lpstr>假溢出</vt:lpstr>
      <vt:lpstr>举例</vt:lpstr>
      <vt:lpstr>假溢出</vt:lpstr>
      <vt:lpstr>三、循环队列</vt:lpstr>
      <vt:lpstr>入队示例</vt:lpstr>
      <vt:lpstr>出队示例</vt:lpstr>
      <vt:lpstr>循环队列</vt:lpstr>
      <vt:lpstr>如何判读队空和队满</vt:lpstr>
      <vt:lpstr>解决方法一</vt:lpstr>
      <vt:lpstr>解决方法二</vt:lpstr>
      <vt:lpstr>循环队列实现</vt:lpstr>
      <vt:lpstr>PowerPoint 演示文稿</vt:lpstr>
      <vt:lpstr>队列的链式存储</vt:lpstr>
      <vt:lpstr>队列的链式存储表示 — 链队列</vt:lpstr>
      <vt:lpstr>链队列结点结构</vt:lpstr>
      <vt:lpstr>链队列类实现</vt:lpstr>
      <vt:lpstr>PowerPoint 演示文稿</vt:lpstr>
      <vt:lpstr>PowerPoint 演示文稿</vt:lpstr>
      <vt:lpstr>上溢出（overflow）与下溢出（underflow）</vt:lpstr>
      <vt:lpstr>队列的应用</vt:lpstr>
      <vt:lpstr>应用举例</vt:lpstr>
      <vt:lpstr>基于队列的迷宫求解</vt:lpstr>
      <vt:lpstr>从(i,j)位置开始探测迷宫</vt:lpstr>
      <vt:lpstr>PowerPoint 演示文稿</vt:lpstr>
      <vt:lpstr>算法基本思想</vt:lpstr>
      <vt:lpstr>算法步骤</vt:lpstr>
      <vt:lpstr>PowerPoint 演示文稿</vt:lpstr>
      <vt:lpstr>算法</vt:lpstr>
      <vt:lpstr>算法</vt:lpstr>
      <vt:lpstr>迷宫求解分组实验</vt:lpstr>
      <vt:lpstr>双端队列</vt:lpstr>
      <vt:lpstr>双端队列的抽象数据类型</vt:lpstr>
      <vt:lpstr>Python中的双端队列及实现</vt:lpstr>
      <vt:lpstr>Python双端队列存储结构</vt:lpstr>
      <vt:lpstr>初始空双端队列</vt:lpstr>
      <vt:lpstr>deque双向块链表结构优点</vt:lpstr>
      <vt:lpstr>与用list实现的比较</vt:lpstr>
      <vt:lpstr>Python的deque对象支持的主要方法</vt:lpstr>
      <vt:lpstr>用双端队列实现普通队列</vt:lpstr>
      <vt:lpstr>优先队列(Priority Queue)</vt:lpstr>
      <vt:lpstr>优先级队列主要操作及实现</vt:lpstr>
      <vt:lpstr> Python中各种队列的对应数据结构</vt:lpstr>
      <vt:lpstr>更多练习</vt:lpstr>
    </vt:vector>
  </TitlesOfParts>
  <Company>P R 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1.3  算法概述    </dc:title>
  <dc:creator>Windows User</dc:creator>
  <cp:lastModifiedBy>Windows User</cp:lastModifiedBy>
  <cp:revision>289</cp:revision>
  <dcterms:created xsi:type="dcterms:W3CDTF">2020-02-21T12:53:37Z</dcterms:created>
  <dcterms:modified xsi:type="dcterms:W3CDTF">2021-02-16T13:37:46Z</dcterms:modified>
</cp:coreProperties>
</file>