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ink/ink1.xml" ContentType="application/inkml+xml"/>
  <Override PartName="/ppt/notesSlides/notesSlide10.xml" ContentType="application/vnd.openxmlformats-officedocument.presentationml.notesSlide+xml"/>
  <Override PartName="/ppt/ink/ink2.xml" ContentType="application/inkml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1" r:id="rId1"/>
  </p:sldMasterIdLst>
  <p:notesMasterIdLst>
    <p:notesMasterId r:id="rId80"/>
  </p:notesMasterIdLst>
  <p:sldIdLst>
    <p:sldId id="457" r:id="rId2"/>
    <p:sldId id="309" r:id="rId3"/>
    <p:sldId id="258" r:id="rId4"/>
    <p:sldId id="261" r:id="rId5"/>
    <p:sldId id="375" r:id="rId6"/>
    <p:sldId id="371" r:id="rId7"/>
    <p:sldId id="262" r:id="rId8"/>
    <p:sldId id="370" r:id="rId9"/>
    <p:sldId id="372" r:id="rId10"/>
    <p:sldId id="378" r:id="rId11"/>
    <p:sldId id="377" r:id="rId12"/>
    <p:sldId id="373" r:id="rId13"/>
    <p:sldId id="263" r:id="rId14"/>
    <p:sldId id="381" r:id="rId15"/>
    <p:sldId id="376" r:id="rId16"/>
    <p:sldId id="380" r:id="rId17"/>
    <p:sldId id="264" r:id="rId18"/>
    <p:sldId id="385" r:id="rId19"/>
    <p:sldId id="383" r:id="rId20"/>
    <p:sldId id="384" r:id="rId21"/>
    <p:sldId id="266" r:id="rId22"/>
    <p:sldId id="386" r:id="rId23"/>
    <p:sldId id="387" r:id="rId24"/>
    <p:sldId id="389" r:id="rId25"/>
    <p:sldId id="390" r:id="rId26"/>
    <p:sldId id="394" r:id="rId27"/>
    <p:sldId id="433" r:id="rId28"/>
    <p:sldId id="436" r:id="rId29"/>
    <p:sldId id="437" r:id="rId30"/>
    <p:sldId id="396" r:id="rId31"/>
    <p:sldId id="392" r:id="rId32"/>
    <p:sldId id="438" r:id="rId33"/>
    <p:sldId id="398" r:id="rId34"/>
    <p:sldId id="391" r:id="rId35"/>
    <p:sldId id="397" r:id="rId36"/>
    <p:sldId id="439" r:id="rId37"/>
    <p:sldId id="399" r:id="rId38"/>
    <p:sldId id="403" r:id="rId39"/>
    <p:sldId id="404" r:id="rId40"/>
    <p:sldId id="405" r:id="rId41"/>
    <p:sldId id="440" r:id="rId42"/>
    <p:sldId id="451" r:id="rId43"/>
    <p:sldId id="406" r:id="rId44"/>
    <p:sldId id="408" r:id="rId45"/>
    <p:sldId id="409" r:id="rId46"/>
    <p:sldId id="452" r:id="rId47"/>
    <p:sldId id="467" r:id="rId48"/>
    <p:sldId id="455" r:id="rId49"/>
    <p:sldId id="449" r:id="rId50"/>
    <p:sldId id="456" r:id="rId51"/>
    <p:sldId id="450" r:id="rId52"/>
    <p:sldId id="445" r:id="rId53"/>
    <p:sldId id="446" r:id="rId54"/>
    <p:sldId id="448" r:id="rId55"/>
    <p:sldId id="410" r:id="rId56"/>
    <p:sldId id="421" r:id="rId57"/>
    <p:sldId id="422" r:id="rId58"/>
    <p:sldId id="423" r:id="rId59"/>
    <p:sldId id="420" r:id="rId60"/>
    <p:sldId id="468" r:id="rId61"/>
    <p:sldId id="469" r:id="rId62"/>
    <p:sldId id="470" r:id="rId63"/>
    <p:sldId id="471" r:id="rId64"/>
    <p:sldId id="472" r:id="rId65"/>
    <p:sldId id="474" r:id="rId66"/>
    <p:sldId id="480" r:id="rId67"/>
    <p:sldId id="482" r:id="rId68"/>
    <p:sldId id="483" r:id="rId69"/>
    <p:sldId id="484" r:id="rId70"/>
    <p:sldId id="485" r:id="rId71"/>
    <p:sldId id="481" r:id="rId72"/>
    <p:sldId id="424" r:id="rId73"/>
    <p:sldId id="425" r:id="rId74"/>
    <p:sldId id="426" r:id="rId75"/>
    <p:sldId id="427" r:id="rId76"/>
    <p:sldId id="428" r:id="rId77"/>
    <p:sldId id="429" r:id="rId78"/>
    <p:sldId id="486" r:id="rId79"/>
  </p:sldIdLst>
  <p:sldSz cx="9144000" cy="5715000" type="screen16x10"/>
  <p:notesSz cx="6858000" cy="9144000"/>
  <p:defaultTextStyle>
    <a:defPPr>
      <a:defRPr lang="zh-CN"/>
    </a:defPPr>
    <a:lvl1pPr marL="0" algn="l" defTabSz="91429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5" algn="l" defTabSz="91429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91" algn="l" defTabSz="91429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35" algn="l" defTabSz="91429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81" algn="l" defTabSz="91429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25" algn="l" defTabSz="91429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70" algn="l" defTabSz="91429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16" algn="l" defTabSz="91429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62" algn="l" defTabSz="91429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578" autoAdjust="0"/>
  </p:normalViewPr>
  <p:slideViewPr>
    <p:cSldViewPr>
      <p:cViewPr varScale="1">
        <p:scale>
          <a:sx n="118" d="100"/>
          <a:sy n="118" d="100"/>
        </p:scale>
        <p:origin x="2946" y="84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59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tableStyles" Target="tableStyle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60" units="cm"/>
          <inkml:channel name="Y" type="integer" max="1080" units="cm"/>
        </inkml:traceFormat>
        <inkml:channelProperties>
          <inkml:channelProperty channel="X" name="resolution" value="36.57143" units="1/cm"/>
          <inkml:channelProperty channel="Y" name="resolution" value="34.83871" units="1/cm"/>
        </inkml:channelProperties>
      </inkml:inkSource>
      <inkml:timestamp xml:id="ts0" timeString="2020-10-06T07:39:10.32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21372 10848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60" units="cm"/>
          <inkml:channel name="Y" type="integer" max="1080" units="cm"/>
        </inkml:traceFormat>
        <inkml:channelProperties>
          <inkml:channelProperty channel="X" name="resolution" value="36.57143" units="1/cm"/>
          <inkml:channelProperty channel="Y" name="resolution" value="34.83871" units="1/cm"/>
        </inkml:channelProperties>
      </inkml:inkSource>
      <inkml:timestamp xml:id="ts0" timeString="2020-03-18T14:15:46.496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5909 9143</inkml:trace>
  <inkml:trace contextRef="#ctx0" brushRef="#br0" timeOffset="1984.2733">8555 9143</inkml:trace>
  <inkml:trace contextRef="#ctx0" brushRef="#br0" timeOffset="2914.4634">11039 9143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FDC29E-25C7-49B5-BAFC-417295D47C88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ADA4E6-DBF2-4B22-AEBC-299FDD4ED2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171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9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45" algn="l" defTabSz="91429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91" algn="l" defTabSz="91429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35" algn="l" defTabSz="91429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81" algn="l" defTabSz="91429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25" algn="l" defTabSz="91429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70" algn="l" defTabSz="91429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16" algn="l" defTabSz="91429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62" algn="l" defTabSz="91429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ADA4E6-DBF2-4B22-AEBC-299FDD4ED23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6704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ADA4E6-DBF2-4B22-AEBC-299FDD4ED234}" type="slidenum">
              <a:rPr lang="zh-CN" altLang="en-US" smtClean="0"/>
              <a:t>54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1528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ADA4E6-DBF2-4B22-AEBC-299FDD4ED234}" type="slidenum">
              <a:rPr lang="zh-CN" altLang="en-US" smtClean="0"/>
              <a:t>73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61495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29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python</a:t>
            </a:r>
            <a:r>
              <a:rPr lang="zh-CN" altLang="en-US" dirty="0" smtClean="0"/>
              <a:t>的对象名即于指针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ADA4E6-DBF2-4B22-AEBC-299FDD4ED23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9388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3</a:t>
            </a:r>
            <a:r>
              <a:rPr lang="zh-CN" altLang="en-US" dirty="0" smtClean="0"/>
              <a:t>周 上半周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ADA4E6-DBF2-4B22-AEBC-299FDD4ED23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48818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685800" y="685800"/>
            <a:ext cx="5486400" cy="3429000"/>
          </a:xfrm>
          <a:ln/>
        </p:spPr>
      </p:sp>
      <p:sp>
        <p:nvSpPr>
          <p:cNvPr id="9113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 smtClean="0">
              <a:latin typeface="Arial" pitchFamily="34" charset="0"/>
            </a:endParaRPr>
          </a:p>
        </p:txBody>
      </p:sp>
      <p:sp>
        <p:nvSpPr>
          <p:cNvPr id="91140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D8385AD-A04E-453B-AE4A-C70ED5E8BD1B}" type="slidenum">
              <a:rPr lang="en-US" altLang="zh-CN">
                <a:latin typeface="Arial" pitchFamily="34" charset="0"/>
              </a:rPr>
              <a:pPr>
                <a:spcBef>
                  <a:spcPct val="0"/>
                </a:spcBef>
                <a:buFontTx/>
                <a:buNone/>
              </a:pPr>
              <a:t>37</a:t>
            </a:fld>
            <a:endParaRPr lang="en-US" altLang="zh-CN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Token</a:t>
            </a:r>
            <a:r>
              <a:rPr lang="zh-CN" altLang="en-US" dirty="0" smtClean="0"/>
              <a:t>最小词法单位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ADA4E6-DBF2-4B22-AEBC-299FDD4ED234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7219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ADA4E6-DBF2-4B22-AEBC-299FDD4ED234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4429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685800" y="685800"/>
            <a:ext cx="5486400" cy="3429000"/>
          </a:xfrm>
          <a:ln/>
        </p:spPr>
      </p:sp>
      <p:sp>
        <p:nvSpPr>
          <p:cNvPr id="10445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endParaRPr lang="zh-CN" altLang="en-US" dirty="0" smtClean="0"/>
          </a:p>
        </p:txBody>
      </p:sp>
      <p:sp>
        <p:nvSpPr>
          <p:cNvPr id="104452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</a:pPr>
            <a:fld id="{DFAE433D-4647-4C46-B9AC-5B9B31C23788}" type="slidenum">
              <a:rPr lang="en-US" altLang="zh-CN">
                <a:solidFill>
                  <a:prstClr val="black"/>
                </a:solidFill>
                <a:latin typeface="Arial" pitchFamily="34" charset="0"/>
              </a:rPr>
              <a:pPr>
                <a:spcBef>
                  <a:spcPct val="0"/>
                </a:spcBef>
              </a:pPr>
              <a:t>44</a:t>
            </a:fld>
            <a:endParaRPr lang="en-US" altLang="zh-CN">
              <a:solidFill>
                <a:prstClr val="black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ADA4E6-DBF2-4B22-AEBC-299FDD4ED234}" type="slidenum">
              <a:rPr lang="zh-CN" altLang="en-US" smtClean="0"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2753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ADA4E6-DBF2-4B22-AEBC-299FDD4ED234}" type="slidenum">
              <a:rPr lang="zh-CN" altLang="en-US" smtClean="0"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275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ChangeArrowheads="1"/>
          </p:cNvSpPr>
          <p:nvPr/>
        </p:nvSpPr>
        <p:spPr bwMode="white">
          <a:xfrm>
            <a:off x="0" y="5292"/>
            <a:ext cx="9144000" cy="2455333"/>
          </a:xfrm>
          <a:prstGeom prst="rect">
            <a:avLst/>
          </a:prstGeom>
          <a:solidFill>
            <a:srgbClr val="1F528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" name="Freeform 21"/>
          <p:cNvSpPr>
            <a:spLocks/>
          </p:cNvSpPr>
          <p:nvPr/>
        </p:nvSpPr>
        <p:spPr bwMode="gray">
          <a:xfrm>
            <a:off x="-14288" y="1609990"/>
            <a:ext cx="9158288" cy="2088885"/>
          </a:xfrm>
          <a:custGeom>
            <a:avLst/>
            <a:gdLst/>
            <a:ahLst/>
            <a:cxnLst>
              <a:cxn ang="0">
                <a:pos x="0" y="465"/>
              </a:cxn>
              <a:cxn ang="0">
                <a:pos x="2916" y="18"/>
              </a:cxn>
              <a:cxn ang="0">
                <a:pos x="5769" y="475"/>
              </a:cxn>
              <a:cxn ang="0">
                <a:pos x="5766" y="1579"/>
              </a:cxn>
              <a:cxn ang="0">
                <a:pos x="6" y="1579"/>
              </a:cxn>
              <a:cxn ang="0">
                <a:pos x="0" y="465"/>
              </a:cxn>
            </a:cxnLst>
            <a:rect l="0" t="0" r="r" b="b"/>
            <a:pathLst>
              <a:path w="5769" h="1579">
                <a:moveTo>
                  <a:pt x="0" y="465"/>
                </a:moveTo>
                <a:cubicBezTo>
                  <a:pt x="722" y="228"/>
                  <a:pt x="1673" y="36"/>
                  <a:pt x="2916" y="18"/>
                </a:cubicBezTo>
                <a:cubicBezTo>
                  <a:pt x="4159" y="0"/>
                  <a:pt x="5348" y="247"/>
                  <a:pt x="5769" y="475"/>
                </a:cubicBezTo>
                <a:lnTo>
                  <a:pt x="5766" y="1579"/>
                </a:lnTo>
                <a:lnTo>
                  <a:pt x="6" y="1579"/>
                </a:lnTo>
                <a:lnTo>
                  <a:pt x="0" y="465"/>
                </a:lnTo>
                <a:close/>
              </a:path>
            </a:pathLst>
          </a:custGeom>
          <a:solidFill>
            <a:schemeClr val="tx1"/>
          </a:solidFill>
          <a:ln w="57150" cmpd="sng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white">
          <a:xfrm>
            <a:off x="0" y="4111625"/>
            <a:ext cx="9163050" cy="1617928"/>
          </a:xfrm>
          <a:prstGeom prst="rect">
            <a:avLst/>
          </a:prstGeom>
          <a:solidFill>
            <a:srgbClr val="30A484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5" name="Freeform 19" descr="108a"/>
          <p:cNvSpPr>
            <a:spLocks/>
          </p:cNvSpPr>
          <p:nvPr/>
        </p:nvSpPr>
        <p:spPr bwMode="gray">
          <a:xfrm>
            <a:off x="-4763" y="1705240"/>
            <a:ext cx="9148763" cy="2323042"/>
          </a:xfrm>
          <a:custGeom>
            <a:avLst/>
            <a:gdLst/>
            <a:ahLst/>
            <a:cxnLst>
              <a:cxn ang="0">
                <a:pos x="0" y="586"/>
              </a:cxn>
              <a:cxn ang="0">
                <a:pos x="2929" y="18"/>
              </a:cxn>
              <a:cxn ang="0">
                <a:pos x="5763" y="593"/>
              </a:cxn>
              <a:cxn ang="0">
                <a:pos x="5763" y="1756"/>
              </a:cxn>
              <a:cxn ang="0">
                <a:pos x="0" y="1752"/>
              </a:cxn>
              <a:cxn ang="0">
                <a:pos x="0" y="586"/>
              </a:cxn>
            </a:cxnLst>
            <a:rect l="0" t="0" r="r" b="b"/>
            <a:pathLst>
              <a:path w="5763" h="1756">
                <a:moveTo>
                  <a:pt x="0" y="586"/>
                </a:moveTo>
                <a:cubicBezTo>
                  <a:pt x="693" y="340"/>
                  <a:pt x="1521" y="0"/>
                  <a:pt x="2929" y="18"/>
                </a:cubicBezTo>
                <a:cubicBezTo>
                  <a:pt x="4337" y="36"/>
                  <a:pt x="5292" y="322"/>
                  <a:pt x="5763" y="593"/>
                </a:cubicBezTo>
                <a:lnTo>
                  <a:pt x="5763" y="1756"/>
                </a:lnTo>
                <a:lnTo>
                  <a:pt x="0" y="1752"/>
                </a:lnTo>
                <a:lnTo>
                  <a:pt x="0" y="586"/>
                </a:lnTo>
                <a:close/>
              </a:path>
            </a:pathLst>
          </a:custGeom>
          <a:blipFill dpi="0" rotWithShape="1">
            <a:blip r:embed="rId2" cstate="print"/>
            <a:srcRect/>
            <a:stretch>
              <a:fillRect/>
            </a:stretch>
          </a:blipFill>
          <a:ln w="57150" cmpd="sng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6" name="Rectangle 20"/>
          <p:cNvSpPr>
            <a:spLocks noChangeArrowheads="1"/>
          </p:cNvSpPr>
          <p:nvPr/>
        </p:nvSpPr>
        <p:spPr bwMode="gray">
          <a:xfrm>
            <a:off x="0" y="4021667"/>
            <a:ext cx="9156700" cy="140229"/>
          </a:xfrm>
          <a:prstGeom prst="rect">
            <a:avLst/>
          </a:prstGeom>
          <a:gradFill rotWithShape="1">
            <a:gsLst>
              <a:gs pos="0">
                <a:srgbClr val="30A484"/>
              </a:gs>
              <a:gs pos="100000">
                <a:srgbClr val="30A484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98189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/>
          <a:lstStyle>
            <a:lvl1pPr>
              <a:buClrTx/>
              <a:defRPr sz="2200">
                <a:solidFill>
                  <a:srgbClr val="000000"/>
                </a:solidFill>
              </a:defRPr>
            </a:lvl1pPr>
            <a:lvl2pPr>
              <a:defRPr sz="2000">
                <a:solidFill>
                  <a:srgbClr val="000000"/>
                </a:solidFill>
              </a:defRPr>
            </a:lvl2pPr>
            <a:lvl3pPr>
              <a:defRPr sz="2000">
                <a:solidFill>
                  <a:srgbClr val="000000"/>
                </a:solidFill>
              </a:defRPr>
            </a:lvl3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876256" y="5416650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C7C6DBEA-7B4A-45F2-A823-46D6D2D5125A}" type="slidenum">
              <a:rPr lang="zh-CN" altLang="en-US" smtClean="0"/>
              <a:pPr algn="r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823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876256" y="5416650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C7C6DBEA-7B4A-45F2-A823-46D6D2D5125A}" type="slidenum">
              <a:rPr lang="zh-CN" altLang="en-US" smtClean="0"/>
              <a:pPr algn="r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5941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6876256" y="5416650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C7C6DBEA-7B4A-45F2-A823-46D6D2D5125A}" type="slidenum">
              <a:rPr lang="zh-CN" altLang="en-US" smtClean="0"/>
              <a:pPr algn="r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239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76256" y="5416650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C7C6DBEA-7B4A-45F2-A823-46D6D2D5125A}" type="slidenum">
              <a:rPr lang="zh-CN" altLang="en-US" smtClean="0"/>
              <a:pPr algn="r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893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标题 1"/>
          <p:cNvSpPr>
            <a:spLocks noGrp="1"/>
          </p:cNvSpPr>
          <p:nvPr>
            <p:ph type="title"/>
          </p:nvPr>
        </p:nvSpPr>
        <p:spPr>
          <a:xfrm>
            <a:off x="971601" y="1770044"/>
            <a:ext cx="7594059" cy="1791339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>
              <a:defRPr sz="3600" b="0" baseline="0"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876256" y="5416650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C7C6DBEA-7B4A-45F2-A823-46D6D2D5125A}" type="slidenum">
              <a:rPr lang="zh-CN" altLang="en-US" smtClean="0"/>
              <a:pPr algn="r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6322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10"/>
          </p:nvPr>
        </p:nvSpPr>
        <p:spPr>
          <a:xfrm>
            <a:off x="683568" y="1129308"/>
            <a:ext cx="8053659" cy="4055893"/>
          </a:xfrm>
        </p:spPr>
        <p:txBody>
          <a:bodyPr>
            <a:normAutofit/>
          </a:bodyPr>
          <a:lstStyle>
            <a:lvl1pPr algn="just">
              <a:spcBef>
                <a:spcPts val="600"/>
              </a:spcBef>
              <a:spcAft>
                <a:spcPts val="600"/>
              </a:spcAft>
              <a:defRPr sz="2200" b="1" baseline="0">
                <a:solidFill>
                  <a:srgbClr val="000000"/>
                </a:solidFill>
                <a:effectLst/>
                <a:latin typeface="Calibri" panose="020F0502020204030204" pitchFamily="34" charset="0"/>
              </a:defRPr>
            </a:lvl1pPr>
            <a:lvl2pPr algn="just">
              <a:spcBef>
                <a:spcPts val="600"/>
              </a:spcBef>
              <a:spcAft>
                <a:spcPts val="600"/>
              </a:spcAft>
              <a:defRPr sz="2000" b="0" baseline="0">
                <a:solidFill>
                  <a:srgbClr val="000000"/>
                </a:solidFill>
                <a:effectLst/>
                <a:latin typeface="+mn-lt"/>
              </a:defRPr>
            </a:lvl2pPr>
            <a:lvl3pPr algn="just">
              <a:spcBef>
                <a:spcPts val="600"/>
              </a:spcBef>
              <a:spcAft>
                <a:spcPts val="600"/>
              </a:spcAft>
              <a:defRPr sz="2000" b="0" baseline="0">
                <a:solidFill>
                  <a:srgbClr val="000000"/>
                </a:solidFill>
                <a:effectLst/>
                <a:latin typeface="Cambria" panose="02040503050406030204" pitchFamily="18" charset="0"/>
              </a:defRPr>
            </a:lvl3pPr>
            <a:lvl4pPr algn="just">
              <a:spcBef>
                <a:spcPts val="600"/>
              </a:spcBef>
              <a:spcAft>
                <a:spcPts val="600"/>
              </a:spcAft>
              <a:defRPr b="0" baseline="0">
                <a:solidFill>
                  <a:srgbClr val="000000"/>
                </a:solidFill>
                <a:effectLst/>
                <a:latin typeface="Cambria" panose="02040503050406030204" pitchFamily="18" charset="0"/>
              </a:defRPr>
            </a:lvl4pPr>
            <a:lvl5pPr algn="just">
              <a:spcBef>
                <a:spcPts val="600"/>
              </a:spcBef>
              <a:spcAft>
                <a:spcPts val="600"/>
              </a:spcAft>
              <a:defRPr b="0" baseline="0">
                <a:solidFill>
                  <a:srgbClr val="000000"/>
                </a:solidFill>
                <a:effectLst/>
                <a:latin typeface="Cambria" panose="02040503050406030204" pitchFamily="18" charset="0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  <p:sp>
        <p:nvSpPr>
          <p:cNvPr id="16" name="标题 1"/>
          <p:cNvSpPr>
            <a:spLocks noGrp="1"/>
          </p:cNvSpPr>
          <p:nvPr>
            <p:ph type="title"/>
          </p:nvPr>
        </p:nvSpPr>
        <p:spPr>
          <a:xfrm>
            <a:off x="1107969" y="156946"/>
            <a:ext cx="7676104" cy="540314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l">
              <a:defRPr sz="3600" b="0" baseline="0">
                <a:solidFill>
                  <a:schemeClr val="bg1">
                    <a:lumMod val="95000"/>
                  </a:schemeClr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876256" y="5416650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C7C6DBEA-7B4A-45F2-A823-46D6D2D5125A}" type="slidenum">
              <a:rPr lang="zh-CN" altLang="en-US" smtClean="0"/>
              <a:pPr algn="r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5568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10"/>
          </p:nvPr>
        </p:nvSpPr>
        <p:spPr>
          <a:xfrm>
            <a:off x="730418" y="956619"/>
            <a:ext cx="8053659" cy="4055893"/>
          </a:xfrm>
        </p:spPr>
        <p:txBody>
          <a:bodyPr>
            <a:normAutofit/>
          </a:bodyPr>
          <a:lstStyle>
            <a:lvl1pPr algn="just">
              <a:spcBef>
                <a:spcPts val="600"/>
              </a:spcBef>
              <a:spcAft>
                <a:spcPts val="600"/>
              </a:spcAft>
              <a:defRPr sz="2400" b="1" baseline="0">
                <a:effectLst/>
                <a:latin typeface="Calibri" panose="020F0502020204030204" pitchFamily="34" charset="0"/>
              </a:defRPr>
            </a:lvl1pPr>
            <a:lvl2pPr algn="just">
              <a:spcBef>
                <a:spcPts val="600"/>
              </a:spcBef>
              <a:spcAft>
                <a:spcPts val="600"/>
              </a:spcAft>
              <a:defRPr sz="2000" b="0" baseline="0">
                <a:effectLst/>
                <a:latin typeface="Calibri" panose="020F0502020204030204" pitchFamily="34" charset="0"/>
              </a:defRPr>
            </a:lvl2pPr>
            <a:lvl3pPr algn="just">
              <a:spcBef>
                <a:spcPts val="600"/>
              </a:spcBef>
              <a:spcAft>
                <a:spcPts val="600"/>
              </a:spcAft>
              <a:defRPr b="0" baseline="0">
                <a:effectLst/>
                <a:latin typeface="Calibri" panose="020F0502020204030204" pitchFamily="34" charset="0"/>
              </a:defRPr>
            </a:lvl3pPr>
            <a:lvl4pPr algn="just">
              <a:spcBef>
                <a:spcPts val="600"/>
              </a:spcBef>
              <a:spcAft>
                <a:spcPts val="600"/>
              </a:spcAft>
              <a:defRPr b="0" baseline="0">
                <a:effectLst/>
                <a:latin typeface="Calibri" panose="020F0502020204030204" pitchFamily="34" charset="0"/>
              </a:defRPr>
            </a:lvl4pPr>
            <a:lvl5pPr algn="just">
              <a:spcBef>
                <a:spcPts val="600"/>
              </a:spcBef>
              <a:spcAft>
                <a:spcPts val="600"/>
              </a:spcAft>
              <a:defRPr b="0" baseline="0">
                <a:effectLst/>
                <a:latin typeface="Calibri" panose="020F0502020204030204" pitchFamily="34" charset="0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16" name="标题 1"/>
          <p:cNvSpPr>
            <a:spLocks noGrp="1"/>
          </p:cNvSpPr>
          <p:nvPr>
            <p:ph type="title"/>
          </p:nvPr>
        </p:nvSpPr>
        <p:spPr>
          <a:xfrm>
            <a:off x="1107969" y="156946"/>
            <a:ext cx="7676104" cy="540314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just">
              <a:defRPr sz="3600" b="0" baseline="0"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72514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10"/>
          </p:nvPr>
        </p:nvSpPr>
        <p:spPr>
          <a:xfrm>
            <a:off x="730420" y="956619"/>
            <a:ext cx="8053659" cy="4055893"/>
          </a:xfrm>
        </p:spPr>
        <p:txBody>
          <a:bodyPr>
            <a:normAutofit/>
          </a:bodyPr>
          <a:lstStyle>
            <a:lvl1pPr algn="just">
              <a:spcBef>
                <a:spcPts val="600"/>
              </a:spcBef>
              <a:spcAft>
                <a:spcPts val="600"/>
              </a:spcAft>
              <a:defRPr sz="2400" b="1" baseline="0">
                <a:effectLst/>
                <a:latin typeface="Calibri" panose="020F0502020204030204" pitchFamily="34" charset="0"/>
              </a:defRPr>
            </a:lvl1pPr>
            <a:lvl2pPr algn="just">
              <a:spcBef>
                <a:spcPts val="600"/>
              </a:spcBef>
              <a:spcAft>
                <a:spcPts val="600"/>
              </a:spcAft>
              <a:defRPr sz="2000" b="0" baseline="0">
                <a:effectLst/>
                <a:latin typeface="Calibri" panose="020F0502020204030204" pitchFamily="34" charset="0"/>
              </a:defRPr>
            </a:lvl2pPr>
            <a:lvl3pPr algn="just">
              <a:spcBef>
                <a:spcPts val="600"/>
              </a:spcBef>
              <a:spcAft>
                <a:spcPts val="600"/>
              </a:spcAft>
              <a:defRPr b="0" baseline="0">
                <a:effectLst/>
                <a:latin typeface="Calibri" panose="020F0502020204030204" pitchFamily="34" charset="0"/>
              </a:defRPr>
            </a:lvl3pPr>
            <a:lvl4pPr algn="just">
              <a:spcBef>
                <a:spcPts val="600"/>
              </a:spcBef>
              <a:spcAft>
                <a:spcPts val="600"/>
              </a:spcAft>
              <a:defRPr b="0" baseline="0">
                <a:effectLst/>
                <a:latin typeface="Calibri" panose="020F0502020204030204" pitchFamily="34" charset="0"/>
              </a:defRPr>
            </a:lvl4pPr>
            <a:lvl5pPr algn="just">
              <a:spcBef>
                <a:spcPts val="600"/>
              </a:spcBef>
              <a:spcAft>
                <a:spcPts val="600"/>
              </a:spcAft>
              <a:defRPr b="0" baseline="0">
                <a:effectLst/>
                <a:latin typeface="Calibri" panose="020F0502020204030204" pitchFamily="34" charset="0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16" name="标题 1"/>
          <p:cNvSpPr>
            <a:spLocks noGrp="1"/>
          </p:cNvSpPr>
          <p:nvPr>
            <p:ph type="title"/>
          </p:nvPr>
        </p:nvSpPr>
        <p:spPr>
          <a:xfrm>
            <a:off x="1107969" y="156946"/>
            <a:ext cx="7676104" cy="540314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just">
              <a:defRPr sz="3600" b="0" baseline="0"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3462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vmlDrawing" Target="../drawings/vmlDrawing1.v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15"/>
          <p:cNvGraphicFramePr>
            <a:graphicFrameLocks noChangeAspect="1"/>
          </p:cNvGraphicFramePr>
          <p:nvPr/>
        </p:nvGraphicFramePr>
        <p:xfrm>
          <a:off x="0" y="206375"/>
          <a:ext cx="9144000" cy="9630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6" name="Image" r:id="rId12" imgW="6311111" imgH="1155148" progId="Photoshop.Image.6">
                  <p:embed/>
                </p:oleObj>
              </mc:Choice>
              <mc:Fallback>
                <p:oleObj name="Image" r:id="rId12" imgW="6311111" imgH="1155148" progId="Photoshop.Image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06375"/>
                        <a:ext cx="9144000" cy="96308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0" name="Rectangle 16"/>
          <p:cNvSpPr>
            <a:spLocks noChangeArrowheads="1"/>
          </p:cNvSpPr>
          <p:nvPr/>
        </p:nvSpPr>
        <p:spPr bwMode="ltGray">
          <a:xfrm>
            <a:off x="0" y="5437188"/>
            <a:ext cx="9144000" cy="277813"/>
          </a:xfrm>
          <a:prstGeom prst="rect">
            <a:avLst/>
          </a:prstGeom>
          <a:solidFill>
            <a:srgbClr val="30A38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white">
          <a:xfrm>
            <a:off x="0" y="0"/>
            <a:ext cx="9144000" cy="201083"/>
          </a:xfrm>
          <a:prstGeom prst="rect">
            <a:avLst/>
          </a:prstGeom>
          <a:solidFill>
            <a:srgbClr val="1F528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42" name="Freeform 18"/>
          <p:cNvSpPr>
            <a:spLocks/>
          </p:cNvSpPr>
          <p:nvPr/>
        </p:nvSpPr>
        <p:spPr bwMode="white">
          <a:xfrm>
            <a:off x="3176" y="803011"/>
            <a:ext cx="9140825" cy="384968"/>
          </a:xfrm>
          <a:custGeom>
            <a:avLst/>
            <a:gdLst/>
            <a:ahLst/>
            <a:cxnLst>
              <a:cxn ang="0">
                <a:pos x="0" y="290"/>
              </a:cxn>
              <a:cxn ang="0">
                <a:pos x="1" y="193"/>
              </a:cxn>
              <a:cxn ang="0">
                <a:pos x="1833" y="25"/>
              </a:cxn>
              <a:cxn ang="0">
                <a:pos x="3966" y="41"/>
              </a:cxn>
              <a:cxn ang="0">
                <a:pos x="5760" y="184"/>
              </a:cxn>
              <a:cxn ang="0">
                <a:pos x="5764" y="291"/>
              </a:cxn>
              <a:cxn ang="0">
                <a:pos x="0" y="290"/>
              </a:cxn>
            </a:cxnLst>
            <a:rect l="0" t="0" r="r" b="b"/>
            <a:pathLst>
              <a:path w="5764" h="291">
                <a:moveTo>
                  <a:pt x="0" y="290"/>
                </a:moveTo>
                <a:lnTo>
                  <a:pt x="1" y="193"/>
                </a:lnTo>
                <a:cubicBezTo>
                  <a:pt x="305" y="150"/>
                  <a:pt x="1172" y="50"/>
                  <a:pt x="1833" y="25"/>
                </a:cubicBezTo>
                <a:cubicBezTo>
                  <a:pt x="2494" y="0"/>
                  <a:pt x="3312" y="15"/>
                  <a:pt x="3966" y="41"/>
                </a:cubicBezTo>
                <a:cubicBezTo>
                  <a:pt x="4620" y="68"/>
                  <a:pt x="5460" y="142"/>
                  <a:pt x="5760" y="184"/>
                </a:cubicBezTo>
                <a:lnTo>
                  <a:pt x="5764" y="291"/>
                </a:lnTo>
                <a:lnTo>
                  <a:pt x="0" y="29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61521"/>
            <a:ext cx="8229600" cy="4108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76256" y="5416650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C7C6DBEA-7B4A-45F2-A823-46D6D2D5125A}" type="slidenum">
              <a:rPr lang="zh-CN" altLang="en-US" smtClean="0"/>
              <a:pPr algn="r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72" r:id="rId8"/>
    <p:sldLayoutId id="2147483699" r:id="rId9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 b="1">
          <a:solidFill>
            <a:srgbClr val="1481B8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3.emf"/><Relationship Id="rId4" Type="http://schemas.openxmlformats.org/officeDocument/2006/relationships/package" Target="../embeddings/Microsoft_Visio___.vsdx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42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39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1043608" y="4657700"/>
            <a:ext cx="7594600" cy="864096"/>
          </a:xfrm>
          <a:prstGeom prst="rect">
            <a:avLst/>
          </a:prstGeom>
        </p:spPr>
        <p:txBody>
          <a:bodyPr lIns="91425" tIns="45712" rIns="91425" bIns="45712"/>
          <a:lstStyle/>
          <a:p>
            <a:r>
              <a:rPr lang="zh-CN" altLang="en-US" sz="3600">
                <a:solidFill>
                  <a:srgbClr val="000000"/>
                </a:solidFill>
              </a:rPr>
              <a:t>第</a:t>
            </a:r>
            <a:r>
              <a:rPr lang="en-US" altLang="zh-CN" sz="3600">
                <a:solidFill>
                  <a:srgbClr val="000000"/>
                </a:solidFill>
              </a:rPr>
              <a:t>4</a:t>
            </a:r>
            <a:r>
              <a:rPr lang="zh-CN" altLang="en-US" sz="3600">
                <a:solidFill>
                  <a:srgbClr val="000000"/>
                </a:solidFill>
              </a:rPr>
              <a:t>章 栈</a:t>
            </a:r>
            <a:endParaRPr lang="zh-CN" altLang="en-US" sz="3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5332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>
                <a:solidFill>
                  <a:srgbClr val="0070C0"/>
                </a:solidFill>
              </a:rPr>
              <a:t>T</a:t>
            </a:r>
            <a:r>
              <a:rPr lang="zh-CN" altLang="en-US" dirty="0">
                <a:solidFill>
                  <a:srgbClr val="0070C0"/>
                </a:solidFill>
              </a:rPr>
              <a:t>类型</a:t>
            </a:r>
            <a:r>
              <a:rPr lang="zh-CN" altLang="en-US" dirty="0">
                <a:solidFill>
                  <a:srgbClr val="FF0000"/>
                </a:solidFill>
              </a:rPr>
              <a:t>元素构成的栈是由</a:t>
            </a:r>
            <a:r>
              <a:rPr lang="en-US" altLang="zh-CN" dirty="0">
                <a:solidFill>
                  <a:srgbClr val="0070C0"/>
                </a:solidFill>
              </a:rPr>
              <a:t>T</a:t>
            </a:r>
            <a:r>
              <a:rPr lang="zh-CN" altLang="en-US" dirty="0">
                <a:solidFill>
                  <a:srgbClr val="0070C0"/>
                </a:solidFill>
              </a:rPr>
              <a:t>类型</a:t>
            </a:r>
            <a:r>
              <a:rPr lang="zh-CN" altLang="en-US" dirty="0">
                <a:solidFill>
                  <a:srgbClr val="FF0000"/>
                </a:solidFill>
              </a:rPr>
              <a:t>元素构成的有限序列</a:t>
            </a:r>
            <a:r>
              <a:rPr lang="zh-CN" altLang="en-US" dirty="0"/>
              <a:t>，并且具有以下基本操作：</a:t>
            </a:r>
          </a:p>
          <a:p>
            <a:pPr marL="0" indent="0">
              <a:buNone/>
            </a:pPr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）创建一个空栈</a:t>
            </a:r>
            <a:r>
              <a:rPr lang="en-US" altLang="zh-CN" dirty="0"/>
              <a:t>(</a:t>
            </a:r>
            <a:r>
              <a:rPr lang="en-US" altLang="zh-CN" dirty="0" err="1"/>
              <a:t>init</a:t>
            </a:r>
            <a:r>
              <a:rPr lang="en-US" altLang="zh-CN" dirty="0"/>
              <a:t>)</a:t>
            </a:r>
          </a:p>
          <a:p>
            <a:pPr marL="0" indent="0">
              <a:buNone/>
            </a:pPr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）判断栈是否为空</a:t>
            </a:r>
            <a:r>
              <a:rPr lang="en-US" altLang="zh-CN" dirty="0"/>
              <a:t>(empty)</a:t>
            </a:r>
          </a:p>
          <a:p>
            <a:pPr marL="0" indent="0">
              <a:buNone/>
            </a:pPr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）求栈的长度，即栈中元素个数</a:t>
            </a:r>
            <a:r>
              <a:rPr lang="en-US" altLang="zh-CN" dirty="0"/>
              <a:t>(</a:t>
            </a:r>
            <a:r>
              <a:rPr lang="en-US" altLang="zh-CN" dirty="0" err="1"/>
              <a:t>len</a:t>
            </a:r>
            <a:r>
              <a:rPr lang="en-US" altLang="zh-CN" dirty="0"/>
              <a:t>)</a:t>
            </a:r>
          </a:p>
          <a:p>
            <a:pPr marL="0" indent="0">
              <a:buNone/>
            </a:pPr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）入栈一个元素</a:t>
            </a:r>
            <a:r>
              <a:rPr lang="en-US" altLang="zh-CN" dirty="0"/>
              <a:t>(push)</a:t>
            </a:r>
          </a:p>
          <a:p>
            <a:pPr marL="0" indent="0">
              <a:buNone/>
            </a:pPr>
            <a:r>
              <a:rPr lang="zh-CN" altLang="en-US" dirty="0"/>
              <a:t>（</a:t>
            </a:r>
            <a:r>
              <a:rPr lang="en-US" altLang="zh-CN" dirty="0"/>
              <a:t>5</a:t>
            </a:r>
            <a:r>
              <a:rPr lang="zh-CN" altLang="en-US" dirty="0"/>
              <a:t>）出栈一个元素</a:t>
            </a:r>
            <a:r>
              <a:rPr lang="en-US" altLang="zh-CN" dirty="0"/>
              <a:t>(pop)</a:t>
            </a:r>
          </a:p>
          <a:p>
            <a:pPr marL="0" indent="0">
              <a:buNone/>
            </a:pPr>
            <a:r>
              <a:rPr lang="zh-CN" altLang="en-US" dirty="0"/>
              <a:t>（</a:t>
            </a:r>
            <a:r>
              <a:rPr lang="en-US" altLang="zh-CN" dirty="0"/>
              <a:t>6</a:t>
            </a:r>
            <a:r>
              <a:rPr lang="zh-CN" altLang="en-US" dirty="0"/>
              <a:t>）读取栈顶元素</a:t>
            </a:r>
            <a:r>
              <a:rPr lang="en-US" altLang="zh-CN" dirty="0"/>
              <a:t>(</a:t>
            </a:r>
            <a:r>
              <a:rPr lang="en-US" altLang="zh-CN" dirty="0" err="1"/>
              <a:t>get_top</a:t>
            </a:r>
            <a:r>
              <a:rPr lang="en-US" altLang="zh-CN" dirty="0"/>
              <a:t>)</a:t>
            </a: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栈的抽象数据类型</a:t>
            </a:r>
            <a:r>
              <a:rPr lang="en-US" altLang="zh-CN" dirty="0" smtClean="0"/>
              <a:t>ADT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9332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9473" y="22217"/>
            <a:ext cx="5123494" cy="544763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28" tIns="45714" rIns="91428" bIns="45714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zh-CN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from 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abc </a:t>
            </a:r>
            <a:r>
              <a:rPr kumimoji="0" lang="zh-CN" altLang="zh-CN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import 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ABCMeta, abstractmethod</a:t>
            </a:r>
            <a:b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endParaRPr kumimoji="0" lang="en-US" altLang="zh-CN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onsolas" pitchFamily="49" charset="0"/>
              <a:ea typeface="宋体" pitchFamily="2" charset="-122"/>
              <a:cs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zh-CN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class 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AbstractStack(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rgbClr val="66009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metaclass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=ABCMeta):</a:t>
            </a:r>
            <a:b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rgbClr val="0000B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@abstractmethod</a:t>
            </a:r>
            <a:b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rgbClr val="0000B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rgbClr val="0000B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def 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rgbClr val="B200B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__init__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rgbClr val="94558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):</a:t>
            </a:r>
            <a:b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b="0" i="1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"""</a:t>
            </a:r>
            <a:br>
              <a:rPr kumimoji="0" lang="zh-CN" altLang="zh-CN" b="0" i="1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b="0" i="1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b="0" i="1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创建一个空栈</a:t>
            </a:r>
            <a:r>
              <a:rPr kumimoji="0" lang="zh-CN" altLang="zh-CN" b="0" i="1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b="0" i="1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b="0" i="1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"""</a:t>
            </a:r>
            <a:br>
              <a:rPr kumimoji="0" lang="zh-CN" altLang="zh-CN" b="0" i="1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b="0" i="1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rgbClr val="0000B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@abstractmethod</a:t>
            </a:r>
            <a:b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rgbClr val="0000B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rgbClr val="0000B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def 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empty(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rgbClr val="94558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):</a:t>
            </a:r>
            <a:b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b="0" i="1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"""</a:t>
            </a:r>
            <a:br>
              <a:rPr kumimoji="0" lang="zh-CN" altLang="zh-CN" b="0" i="1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b="0" i="1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b="0" i="1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判断栈是否为空</a:t>
            </a:r>
            <a:r>
              <a:rPr kumimoji="0" lang="zh-CN" altLang="zh-CN" b="0" i="1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(empty)</a:t>
            </a:r>
            <a:br>
              <a:rPr kumimoji="0" lang="zh-CN" altLang="zh-CN" b="0" i="1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b="0" i="1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"""</a:t>
            </a:r>
            <a:br>
              <a:rPr kumimoji="0" lang="zh-CN" altLang="zh-CN" b="0" i="1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b="0" i="1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rgbClr val="0000B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@abstractmethod</a:t>
            </a:r>
            <a:b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rgbClr val="0000B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rgbClr val="0000B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def 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rgbClr val="B200B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__len__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rgbClr val="94558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):</a:t>
            </a:r>
            <a:b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b="0" i="1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"""</a:t>
            </a:r>
            <a:br>
              <a:rPr kumimoji="0" lang="zh-CN" altLang="zh-CN" b="0" i="1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b="0" i="1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b="0" i="1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求栈的长度</a:t>
            </a:r>
            <a:r>
              <a:rPr kumimoji="0" lang="zh-CN" altLang="zh-CN" b="0" i="1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b="0" i="1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b="0" i="1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"""</a:t>
            </a:r>
            <a:br>
              <a:rPr kumimoji="0" lang="zh-CN" altLang="zh-CN" b="0" i="1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endParaRPr lang="zh-CN" altLang="zh-CN" sz="2400" dirty="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42991" y="481236"/>
            <a:ext cx="4037522" cy="4524303"/>
          </a:xfrm>
          <a:prstGeom prst="rect">
            <a:avLst/>
          </a:prstGeom>
          <a:solidFill>
            <a:schemeClr val="bg1"/>
          </a:solidFill>
        </p:spPr>
        <p:txBody>
          <a:bodyPr wrap="square" lIns="91428" tIns="45714" rIns="91428" bIns="45714">
            <a:spAutoFit/>
          </a:bodyPr>
          <a:lstStyle/>
          <a:p>
            <a:r>
              <a:rPr lang="zh-CN" altLang="zh-CN" i="1" dirty="0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</a:t>
            </a:r>
            <a:r>
              <a:rPr lang="en-US" altLang="zh-CN" i="1" dirty="0" smtClean="0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</a:t>
            </a:r>
            <a:r>
              <a:rPr lang="zh-CN" altLang="zh-CN" dirty="0" smtClean="0">
                <a:solidFill>
                  <a:srgbClr val="0000B2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@</a:t>
            </a:r>
            <a:r>
              <a:rPr lang="zh-CN" altLang="zh-CN" dirty="0">
                <a:solidFill>
                  <a:srgbClr val="0000B2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abstractmethod</a:t>
            </a:r>
            <a:br>
              <a:rPr lang="zh-CN" altLang="zh-CN" dirty="0">
                <a:solidFill>
                  <a:srgbClr val="0000B2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dirty="0">
                <a:solidFill>
                  <a:srgbClr val="0000B2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zh-CN" b="1" dirty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def </a:t>
            </a:r>
            <a:r>
              <a:rPr lang="zh-CN" altLang="zh-CN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push(</a:t>
            </a:r>
            <a:r>
              <a:rPr lang="zh-CN" altLang="zh-CN" dirty="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, item):</a:t>
            </a:r>
            <a:br>
              <a:rPr lang="zh-CN" altLang="zh-CN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lang="zh-CN" altLang="zh-CN" i="1" dirty="0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"""</a:t>
            </a:r>
            <a:br>
              <a:rPr lang="zh-CN" altLang="zh-CN" i="1" dirty="0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i="1" dirty="0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</a:t>
            </a:r>
            <a:r>
              <a:rPr lang="zh-CN" altLang="zh-CN" i="1" dirty="0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入栈一个元素</a:t>
            </a:r>
            <a:r>
              <a:rPr lang="zh-CN" altLang="zh-CN" i="1" dirty="0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lang="zh-CN" altLang="zh-CN" i="1" dirty="0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i="1" dirty="0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"""</a:t>
            </a:r>
            <a:br>
              <a:rPr lang="zh-CN" altLang="zh-CN" i="1" dirty="0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i="1" dirty="0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zh-CN" dirty="0">
                <a:solidFill>
                  <a:srgbClr val="0000B2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@abstractmethod</a:t>
            </a:r>
            <a:br>
              <a:rPr lang="zh-CN" altLang="zh-CN" dirty="0">
                <a:solidFill>
                  <a:srgbClr val="0000B2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dirty="0">
                <a:solidFill>
                  <a:srgbClr val="0000B2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zh-CN" b="1" dirty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def </a:t>
            </a:r>
            <a:r>
              <a:rPr lang="zh-CN" altLang="zh-CN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pop(</a:t>
            </a:r>
            <a:r>
              <a:rPr lang="zh-CN" altLang="zh-CN" dirty="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):</a:t>
            </a:r>
            <a:br>
              <a:rPr lang="zh-CN" altLang="zh-CN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lang="zh-CN" altLang="zh-CN" i="1" dirty="0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"""</a:t>
            </a:r>
            <a:br>
              <a:rPr lang="zh-CN" altLang="zh-CN" i="1" dirty="0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i="1" dirty="0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</a:t>
            </a:r>
            <a:r>
              <a:rPr lang="zh-CN" altLang="zh-CN" i="1" dirty="0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出栈一个元素</a:t>
            </a:r>
            <a:r>
              <a:rPr lang="zh-CN" altLang="zh-CN" i="1" dirty="0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lang="zh-CN" altLang="zh-CN" i="1" dirty="0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i="1" dirty="0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"""</a:t>
            </a:r>
            <a:br>
              <a:rPr lang="zh-CN" altLang="zh-CN" i="1" dirty="0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i="1" dirty="0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lang="zh-CN" altLang="zh-CN" i="1" dirty="0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i="1" dirty="0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zh-CN" dirty="0">
                <a:solidFill>
                  <a:srgbClr val="0000B2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@abstractmethod</a:t>
            </a:r>
            <a:br>
              <a:rPr lang="zh-CN" altLang="zh-CN" dirty="0">
                <a:solidFill>
                  <a:srgbClr val="0000B2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dirty="0">
                <a:solidFill>
                  <a:srgbClr val="0000B2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zh-CN" b="1" dirty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def </a:t>
            </a:r>
            <a:r>
              <a:rPr lang="zh-CN" altLang="zh-CN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get_top(</a:t>
            </a:r>
            <a:r>
              <a:rPr lang="zh-CN" altLang="zh-CN" dirty="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):</a:t>
            </a:r>
            <a:br>
              <a:rPr lang="zh-CN" altLang="zh-CN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lang="zh-CN" altLang="zh-CN" i="1" dirty="0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"""</a:t>
            </a:r>
            <a:br>
              <a:rPr lang="zh-CN" altLang="zh-CN" i="1" dirty="0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i="1" dirty="0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</a:t>
            </a:r>
            <a:r>
              <a:rPr lang="zh-CN" altLang="zh-CN" i="1" dirty="0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读取栈顶元素</a:t>
            </a:r>
            <a:r>
              <a:rPr lang="zh-CN" altLang="zh-CN" i="1" dirty="0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lang="zh-CN" altLang="zh-CN" i="1" dirty="0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i="1" dirty="0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"""</a:t>
            </a:r>
            <a:endParaRPr lang="zh-CN" altLang="en-US" dirty="0"/>
          </a:p>
        </p:txBody>
      </p:sp>
      <p:sp>
        <p:nvSpPr>
          <p:cNvPr id="2" name="右箭头 1"/>
          <p:cNvSpPr/>
          <p:nvPr/>
        </p:nvSpPr>
        <p:spPr>
          <a:xfrm>
            <a:off x="7698048" y="5125901"/>
            <a:ext cx="546360" cy="247774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563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 smtClean="0"/>
              <a:t>顺序存储</a:t>
            </a:r>
            <a:endParaRPr lang="en-US" altLang="zh-CN" dirty="0" smtClean="0"/>
          </a:p>
          <a:p>
            <a:r>
              <a:rPr lang="zh-CN" altLang="en-US" dirty="0" smtClean="0"/>
              <a:t>链式存储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栈的存储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410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611561" y="777272"/>
            <a:ext cx="8053659" cy="4560507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/>
              <a:t>Python</a:t>
            </a:r>
            <a:r>
              <a:rPr lang="zh-CN" altLang="en-US" dirty="0" smtClean="0"/>
              <a:t>有没有内置的栈类？</a:t>
            </a:r>
            <a:endParaRPr lang="en-US" altLang="zh-CN" dirty="0" smtClean="0"/>
          </a:p>
          <a:p>
            <a:pPr lvl="1">
              <a:lnSpc>
                <a:spcPct val="120000"/>
              </a:lnSpc>
            </a:pPr>
            <a:r>
              <a:rPr lang="en-US" altLang="zh-CN" dirty="0"/>
              <a:t>Python</a:t>
            </a:r>
            <a:r>
              <a:rPr lang="zh-CN" altLang="zh-CN" dirty="0"/>
              <a:t>标准库</a:t>
            </a:r>
            <a:r>
              <a:rPr lang="en-US" altLang="zh-CN" dirty="0"/>
              <a:t>queue</a:t>
            </a:r>
            <a:r>
              <a:rPr lang="zh-CN" altLang="zh-CN" dirty="0"/>
              <a:t>中，提供</a:t>
            </a:r>
            <a:r>
              <a:rPr lang="zh-CN" altLang="zh-CN" dirty="0" smtClean="0"/>
              <a:t>了</a:t>
            </a:r>
            <a:r>
              <a:rPr lang="en-US" altLang="zh-CN" dirty="0" smtClean="0"/>
              <a:t>LIFO</a:t>
            </a:r>
            <a:r>
              <a:rPr lang="zh-CN" altLang="zh-CN" dirty="0"/>
              <a:t>队列类</a:t>
            </a:r>
            <a:r>
              <a:rPr lang="en-US" altLang="zh-CN" dirty="0" err="1" smtClean="0"/>
              <a:t>LifoQueue</a:t>
            </a:r>
            <a:endParaRPr lang="en-US" altLang="zh-CN" dirty="0" smtClean="0"/>
          </a:p>
          <a:p>
            <a:pPr lvl="1">
              <a:lnSpc>
                <a:spcPct val="120000"/>
              </a:lnSpc>
            </a:pPr>
            <a:r>
              <a:rPr lang="en-US" altLang="zh-CN" dirty="0" err="1" smtClean="0"/>
              <a:t>LifoQueue</a:t>
            </a:r>
            <a:r>
              <a:rPr lang="zh-CN" altLang="en-US" dirty="0" smtClean="0"/>
              <a:t>的存储方法？</a:t>
            </a:r>
            <a:endParaRPr lang="en-US" altLang="zh-CN" dirty="0"/>
          </a:p>
          <a:p>
            <a:pPr lvl="2">
              <a:lnSpc>
                <a:spcPct val="120000"/>
              </a:lnSpc>
            </a:pPr>
            <a:r>
              <a:rPr lang="zh-CN" altLang="en-US" sz="2000" dirty="0"/>
              <a:t>用</a:t>
            </a:r>
            <a:r>
              <a:rPr lang="en-US" altLang="zh-CN" sz="2000" dirty="0"/>
              <a:t>Python</a:t>
            </a:r>
            <a:r>
              <a:rPr lang="zh-CN" altLang="en-US" sz="2000" dirty="0"/>
              <a:t>的</a:t>
            </a:r>
            <a:r>
              <a:rPr lang="en-US" altLang="zh-CN" sz="2000" dirty="0"/>
              <a:t>List</a:t>
            </a:r>
            <a:r>
              <a:rPr lang="zh-CN" altLang="en-US" sz="2000" dirty="0"/>
              <a:t>实现的顺序存储</a:t>
            </a:r>
          </a:p>
        </p:txBody>
      </p:sp>
      <p:sp>
        <p:nvSpPr>
          <p:cNvPr id="6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问题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4860032" y="4457678"/>
            <a:ext cx="4572000" cy="369320"/>
          </a:xfrm>
          <a:prstGeom prst="rect">
            <a:avLst/>
          </a:prstGeom>
        </p:spPr>
        <p:txBody>
          <a:bodyPr lIns="91428" tIns="45714" rIns="91428" bIns="45714">
            <a:spAutoFit/>
          </a:bodyPr>
          <a:lstStyle/>
          <a:p>
            <a:r>
              <a:rPr lang="zh-CN" altLang="en-US" b="1" dirty="0" smtClean="0">
                <a:solidFill>
                  <a:srgbClr val="00007D"/>
                </a:solidFill>
                <a:ea typeface="楷体_GB2312" pitchFamily="49" charset="-122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1815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栈的顺序存储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987825" y="3361558"/>
            <a:ext cx="4414518" cy="461653"/>
          </a:xfrm>
          <a:prstGeom prst="rect">
            <a:avLst/>
          </a:prstGeom>
        </p:spPr>
        <p:txBody>
          <a:bodyPr wrap="none" lIns="91428" tIns="45714" rIns="91428" bIns="45714">
            <a:spAutoFit/>
          </a:bodyPr>
          <a:lstStyle/>
          <a:p>
            <a:pPr lvl="2">
              <a:lnSpc>
                <a:spcPct val="120000"/>
              </a:lnSpc>
            </a:pPr>
            <a:r>
              <a:rPr lang="zh-CN" altLang="en-US" sz="2000" dirty="0"/>
              <a:t>用</a:t>
            </a:r>
            <a:r>
              <a:rPr lang="en-US" altLang="zh-CN" sz="2000" dirty="0"/>
              <a:t>Python</a:t>
            </a:r>
            <a:r>
              <a:rPr lang="zh-CN" altLang="en-US" sz="2000" dirty="0"/>
              <a:t>列表实现的顺序存储</a:t>
            </a:r>
          </a:p>
        </p:txBody>
      </p:sp>
    </p:spTree>
    <p:extLst>
      <p:ext uri="{BB962C8B-B14F-4D97-AF65-F5344CB8AC3E}">
        <p14:creationId xmlns:p14="http://schemas.microsoft.com/office/powerpoint/2010/main" val="1760348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 smtClean="0"/>
              <a:t>栈顶在</a:t>
            </a:r>
            <a:r>
              <a:rPr lang="en-US" altLang="zh-CN" dirty="0" smtClean="0"/>
              <a:t>list</a:t>
            </a:r>
            <a:r>
              <a:rPr lang="zh-CN" altLang="en-US" dirty="0" smtClean="0"/>
              <a:t>的</a:t>
            </a:r>
            <a:r>
              <a:rPr lang="en-US" altLang="zh-CN" dirty="0" smtClean="0"/>
              <a:t>0</a:t>
            </a:r>
            <a:r>
              <a:rPr lang="zh-CN" altLang="en-US" dirty="0" smtClean="0"/>
              <a:t>号位置还是</a:t>
            </a:r>
            <a:r>
              <a:rPr lang="en-US" altLang="zh-CN" dirty="0" smtClean="0"/>
              <a:t>-1</a:t>
            </a:r>
            <a:r>
              <a:rPr lang="zh-CN" altLang="en-US" dirty="0" smtClean="0"/>
              <a:t>号位置？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栈的顺序存储</a:t>
            </a:r>
            <a:r>
              <a:rPr lang="en-US" altLang="zh-CN" dirty="0" smtClean="0"/>
              <a:t>1</a:t>
            </a:r>
            <a:r>
              <a:rPr lang="zh-CN" altLang="en-US" dirty="0" smtClean="0"/>
              <a:t>：用</a:t>
            </a:r>
            <a:r>
              <a:rPr lang="en-US" altLang="zh-CN" dirty="0" smtClean="0"/>
              <a:t>Python</a:t>
            </a:r>
            <a:r>
              <a:rPr lang="zh-CN" altLang="en-US" dirty="0" smtClean="0"/>
              <a:t>列表</a:t>
            </a:r>
            <a:r>
              <a:rPr lang="zh-CN" altLang="en-US" dirty="0"/>
              <a:t>实现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459" y="1555159"/>
            <a:ext cx="7286625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95" y="3346628"/>
            <a:ext cx="7096125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8234396" y="2065414"/>
            <a:ext cx="364178" cy="523208"/>
          </a:xfrm>
          <a:prstGeom prst="rect">
            <a:avLst/>
          </a:prstGeom>
        </p:spPr>
        <p:txBody>
          <a:bodyPr wrap="none" lIns="91428" tIns="45714" rIns="91428" bIns="45714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Calibri" panose="020F0502020204030204" pitchFamily="34" charset="0"/>
              </a:rPr>
              <a:t>√</a:t>
            </a:r>
            <a:endParaRPr lang="zh-CN" altLang="en-US" sz="2800" dirty="0"/>
          </a:p>
        </p:txBody>
      </p:sp>
      <p:sp>
        <p:nvSpPr>
          <p:cNvPr id="7" name="矩形 6"/>
          <p:cNvSpPr/>
          <p:nvPr/>
        </p:nvSpPr>
        <p:spPr>
          <a:xfrm>
            <a:off x="7968288" y="4196953"/>
            <a:ext cx="494022" cy="461653"/>
          </a:xfrm>
          <a:prstGeom prst="rect">
            <a:avLst/>
          </a:prstGeom>
        </p:spPr>
        <p:txBody>
          <a:bodyPr wrap="none" lIns="91428" tIns="45714" rIns="91428" bIns="45714">
            <a:spAutoFit/>
          </a:bodyPr>
          <a:lstStyle/>
          <a:p>
            <a:r>
              <a:rPr lang="en-US" altLang="zh-CN" sz="2400" b="1" dirty="0"/>
              <a:t>×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861911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实现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80044"/>
            <a:ext cx="409575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590675"/>
            <a:ext cx="3352800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5478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5" name="Rectangle 3"/>
          <p:cNvSpPr>
            <a:spLocks noGrp="1" noChangeArrowheads="1"/>
          </p:cNvSpPr>
          <p:nvPr>
            <p:ph type="body" sz="quarter" idx="10"/>
          </p:nvPr>
        </p:nvSpPr>
        <p:spPr>
          <a:xfrm>
            <a:off x="611561" y="937289"/>
            <a:ext cx="8053659" cy="4055893"/>
          </a:xfrm>
        </p:spPr>
        <p:txBody>
          <a:bodyPr>
            <a:normAutofit/>
          </a:bodyPr>
          <a:lstStyle/>
          <a:p>
            <a:pPr defTabSz="914291">
              <a:lnSpc>
                <a:spcPct val="120000"/>
              </a:lnSpc>
              <a:buClr>
                <a:srgbClr val="2F2F2F"/>
              </a:buClr>
              <a:buSzPct val="50000"/>
            </a:pPr>
            <a:r>
              <a:rPr lang="zh-CN" altLang="en-US" dirty="0">
                <a:solidFill>
                  <a:prstClr val="black"/>
                </a:solidFill>
                <a:ea typeface="宋体" panose="02010600030101010101" pitchFamily="2" charset="-122"/>
              </a:rPr>
              <a:t>用</a:t>
            </a:r>
            <a:r>
              <a:rPr lang="en-US" altLang="zh-CN" dirty="0">
                <a:solidFill>
                  <a:prstClr val="black"/>
                </a:solidFill>
                <a:ea typeface="宋体" panose="02010600030101010101" pitchFamily="2" charset="-122"/>
              </a:rPr>
              <a:t>Python</a:t>
            </a:r>
            <a:r>
              <a:rPr lang="zh-CN" altLang="en-US" dirty="0">
                <a:solidFill>
                  <a:prstClr val="black"/>
                </a:solidFill>
                <a:ea typeface="宋体" panose="02010600030101010101" pitchFamily="2" charset="-122"/>
              </a:rPr>
              <a:t>的列表存储栈的</a:t>
            </a:r>
            <a:r>
              <a:rPr lang="zh-CN" altLang="en-US">
                <a:solidFill>
                  <a:prstClr val="black"/>
                </a:solidFill>
                <a:ea typeface="宋体" panose="02010600030101010101" pitchFamily="2" charset="-122"/>
              </a:rPr>
              <a:t>所有</a:t>
            </a:r>
            <a:r>
              <a:rPr lang="zh-CN" altLang="en-US" smtClean="0">
                <a:solidFill>
                  <a:prstClr val="black"/>
                </a:solidFill>
                <a:ea typeface="宋体" panose="02010600030101010101" pitchFamily="2" charset="-122"/>
              </a:rPr>
              <a:t>元素；</a:t>
            </a:r>
            <a:endParaRPr lang="en-US" altLang="zh-CN" dirty="0" smtClean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 defTabSz="914291">
              <a:lnSpc>
                <a:spcPct val="120000"/>
              </a:lnSpc>
              <a:buClr>
                <a:srgbClr val="2F2F2F"/>
              </a:buClr>
              <a:buSzPct val="50000"/>
            </a:pPr>
            <a:r>
              <a:rPr lang="zh-CN" altLang="en-US" dirty="0" smtClean="0">
                <a:solidFill>
                  <a:prstClr val="black"/>
                </a:solidFill>
                <a:ea typeface="宋体" panose="02010600030101010101" pitchFamily="2" charset="-122"/>
              </a:rPr>
              <a:t>显式维护</a:t>
            </a:r>
            <a:r>
              <a:rPr lang="zh-CN" altLang="en-US" dirty="0">
                <a:solidFill>
                  <a:prstClr val="black"/>
                </a:solidFill>
                <a:ea typeface="宋体" panose="02010600030101010101" pitchFamily="2" charset="-122"/>
              </a:rPr>
              <a:t>两个变量</a:t>
            </a:r>
            <a:r>
              <a:rPr lang="en-US" altLang="zh-CN" dirty="0">
                <a:solidFill>
                  <a:prstClr val="black"/>
                </a:solidFill>
                <a:ea typeface="宋体" panose="02010600030101010101" pitchFamily="2" charset="-122"/>
              </a:rPr>
              <a:t>capacity</a:t>
            </a:r>
            <a:r>
              <a:rPr lang="zh-CN" altLang="en-US" dirty="0">
                <a:solidFill>
                  <a:prstClr val="black"/>
                </a:solidFill>
                <a:ea typeface="宋体" panose="02010600030101010101" pitchFamily="2" charset="-122"/>
              </a:rPr>
              <a:t>和</a:t>
            </a:r>
            <a:r>
              <a:rPr lang="en-US" altLang="zh-CN" dirty="0">
                <a:solidFill>
                  <a:srgbClr val="FF0000"/>
                </a:solidFill>
                <a:ea typeface="宋体" panose="02010600030101010101" pitchFamily="2" charset="-122"/>
              </a:rPr>
              <a:t>top</a:t>
            </a:r>
            <a:r>
              <a:rPr lang="zh-CN" altLang="en-US" dirty="0">
                <a:solidFill>
                  <a:prstClr val="black"/>
                </a:solidFill>
                <a:ea typeface="宋体" panose="02010600030101010101" pitchFamily="2" charset="-122"/>
              </a:rPr>
              <a:t>，分别记录当时栈的容量及</a:t>
            </a:r>
            <a:r>
              <a:rPr lang="zh-CN" altLang="en-US" dirty="0">
                <a:solidFill>
                  <a:srgbClr val="FF0000"/>
                </a:solidFill>
                <a:ea typeface="宋体" panose="02010600030101010101" pitchFamily="2" charset="-122"/>
              </a:rPr>
              <a:t>栈顶元素的位置</a:t>
            </a:r>
            <a:r>
              <a:rPr lang="zh-CN" altLang="en-US" dirty="0" smtClean="0">
                <a:solidFill>
                  <a:prstClr val="black"/>
                </a:solidFill>
                <a:ea typeface="宋体" panose="02010600030101010101" pitchFamily="2" charset="-122"/>
              </a:rPr>
              <a:t>。</a:t>
            </a:r>
            <a:endParaRPr lang="en-US" altLang="zh-CN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顺序存储</a:t>
            </a:r>
            <a:r>
              <a:rPr lang="en-US" altLang="zh-CN" smtClean="0"/>
              <a:t>2</a:t>
            </a:r>
            <a:r>
              <a:rPr lang="zh-CN" altLang="en-US" smtClean="0"/>
              <a:t>：</a:t>
            </a:r>
            <a:r>
              <a:rPr lang="zh-CN" altLang="zh-CN" b="1"/>
              <a:t>记录容量和栈顶位置的</a:t>
            </a:r>
            <a:r>
              <a:rPr lang="zh-CN" altLang="zh-CN" b="1" smtClean="0"/>
              <a:t>实现</a:t>
            </a:r>
            <a:endParaRPr lang="zh-CN" altLang="en-US" dirty="0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0455" y="2281437"/>
            <a:ext cx="3906031" cy="2634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3244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图示</a:t>
            </a:r>
            <a:endParaRPr lang="zh-CN" alt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4573759"/>
              </p:ext>
            </p:extLst>
          </p:nvPr>
        </p:nvGraphicFramePr>
        <p:xfrm>
          <a:off x="107504" y="1273323"/>
          <a:ext cx="8856984" cy="26893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3" name="Visio" r:id="rId4" imgW="14716092" imgH="4467213" progId="Visio.Drawing.15">
                  <p:embed/>
                </p:oleObj>
              </mc:Choice>
              <mc:Fallback>
                <p:oleObj name="Visio" r:id="rId4" imgW="14716092" imgH="4467213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04" y="1273323"/>
                        <a:ext cx="8856984" cy="268930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827584" y="3889477"/>
            <a:ext cx="82809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/>
              <a:t> </a:t>
            </a:r>
            <a:r>
              <a:rPr lang="en-US" altLang="zh-CN" sz="1600"/>
              <a:t>(a) </a:t>
            </a:r>
            <a:r>
              <a:rPr lang="zh-CN" altLang="zh-CN" sz="1600"/>
              <a:t>空栈</a:t>
            </a:r>
            <a:r>
              <a:rPr lang="en-US" altLang="zh-CN" sz="1600"/>
              <a:t>          </a:t>
            </a:r>
            <a:r>
              <a:rPr lang="en-US" altLang="zh-CN" sz="1600" smtClean="0"/>
              <a:t>	 </a:t>
            </a:r>
            <a:r>
              <a:rPr lang="en-US" altLang="zh-CN" sz="1600"/>
              <a:t>(b) </a:t>
            </a:r>
            <a:r>
              <a:rPr lang="zh-CN" altLang="zh-CN" sz="1600"/>
              <a:t>入栈</a:t>
            </a:r>
            <a:r>
              <a:rPr lang="en-US" altLang="zh-CN" sz="1600"/>
              <a:t>         </a:t>
            </a:r>
            <a:r>
              <a:rPr lang="en-US" altLang="zh-CN" sz="1600" smtClean="0"/>
              <a:t>	 </a:t>
            </a:r>
            <a:r>
              <a:rPr lang="en-US" altLang="zh-CN" sz="1600"/>
              <a:t>(c) </a:t>
            </a:r>
            <a:r>
              <a:rPr lang="zh-CN" altLang="zh-CN" sz="1600"/>
              <a:t>出栈</a:t>
            </a:r>
            <a:r>
              <a:rPr lang="en-US" altLang="zh-CN" sz="1600"/>
              <a:t>           </a:t>
            </a:r>
            <a:r>
              <a:rPr lang="en-US" altLang="zh-CN" sz="1600" smtClean="0"/>
              <a:t>	(</a:t>
            </a:r>
            <a:r>
              <a:rPr lang="en-US" altLang="zh-CN" sz="1600"/>
              <a:t>d) </a:t>
            </a:r>
            <a:r>
              <a:rPr lang="zh-CN" altLang="zh-CN" sz="1600"/>
              <a:t>栈满</a:t>
            </a:r>
            <a:r>
              <a:rPr lang="en-US" altLang="zh-CN" sz="1600"/>
              <a:t>          </a:t>
            </a:r>
            <a:r>
              <a:rPr lang="en-US" altLang="zh-CN" sz="1600" smtClean="0"/>
              <a:t>   </a:t>
            </a:r>
            <a:r>
              <a:rPr lang="en-US" altLang="zh-CN" sz="1600"/>
              <a:t>(e) </a:t>
            </a:r>
            <a:r>
              <a:rPr lang="zh-CN" altLang="zh-CN" sz="1600"/>
              <a:t>空栈</a:t>
            </a:r>
          </a:p>
        </p:txBody>
      </p:sp>
    </p:spTree>
    <p:extLst>
      <p:ext uri="{BB962C8B-B14F-4D97-AF65-F5344CB8AC3E}">
        <p14:creationId xmlns:p14="http://schemas.microsoft.com/office/powerpoint/2010/main" val="4020100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" y="476250"/>
            <a:ext cx="7505700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38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主要学习内容</a:t>
            </a:r>
            <a:endParaRPr lang="zh-CN" altLang="en-US" dirty="0"/>
          </a:p>
        </p:txBody>
      </p:sp>
      <p:sp>
        <p:nvSpPr>
          <p:cNvPr id="6" name="圆角矩形 5"/>
          <p:cNvSpPr/>
          <p:nvPr/>
        </p:nvSpPr>
        <p:spPr>
          <a:xfrm>
            <a:off x="1577017" y="1179378"/>
            <a:ext cx="654003" cy="54006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r>
              <a:rPr lang="en-US" altLang="zh-CN" sz="2800" b="1" dirty="0">
                <a:solidFill>
                  <a:prstClr val="black"/>
                </a:solidFill>
              </a:rPr>
              <a:t>1</a:t>
            </a:r>
            <a:endParaRPr lang="zh-CN" altLang="en-US" sz="2800" b="1" dirty="0">
              <a:solidFill>
                <a:prstClr val="black"/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364049" y="1179378"/>
            <a:ext cx="5350745" cy="546459"/>
          </a:xfrm>
          <a:prstGeom prst="roundRect">
            <a:avLst/>
          </a:prstGeom>
          <a:gradFill>
            <a:gsLst>
              <a:gs pos="0">
                <a:schemeClr val="accent5">
                  <a:tint val="100000"/>
                  <a:shade val="100000"/>
                  <a:satMod val="130000"/>
                </a:schemeClr>
              </a:gs>
              <a:gs pos="100000">
                <a:schemeClr val="accent5">
                  <a:tint val="50000"/>
                  <a:shade val="100000"/>
                  <a:satMod val="350000"/>
                </a:schemeClr>
              </a:gs>
            </a:gsLst>
            <a:lin ang="16200000" scaled="0"/>
          </a:gra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just"/>
            <a:r>
              <a:rPr lang="zh-CN" altLang="en-US" sz="2800" b="1" dirty="0">
                <a:solidFill>
                  <a:prstClr val="black"/>
                </a:solidFill>
              </a:rPr>
              <a:t>栈的概念和性质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2364049" y="1970447"/>
            <a:ext cx="5350745" cy="540060"/>
          </a:xfrm>
          <a:prstGeom prst="roundRect">
            <a:avLst/>
          </a:prstGeom>
          <a:gradFill>
            <a:gsLst>
              <a:gs pos="0">
                <a:schemeClr val="accent5">
                  <a:tint val="100000"/>
                  <a:shade val="100000"/>
                  <a:satMod val="130000"/>
                </a:schemeClr>
              </a:gs>
              <a:gs pos="100000">
                <a:schemeClr val="accent5">
                  <a:tint val="50000"/>
                  <a:shade val="100000"/>
                  <a:satMod val="350000"/>
                </a:schemeClr>
              </a:gs>
            </a:gsLst>
            <a:lin ang="16200000" scaled="0"/>
          </a:gra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just"/>
            <a:r>
              <a:rPr lang="zh-CN" altLang="en-US" sz="2800" b="1" dirty="0">
                <a:solidFill>
                  <a:prstClr val="black"/>
                </a:solidFill>
              </a:rPr>
              <a:t>栈的顺序存储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1577017" y="1959132"/>
            <a:ext cx="654003" cy="540337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r>
              <a:rPr lang="en-US" altLang="zh-CN" sz="2800" b="1" dirty="0">
                <a:solidFill>
                  <a:prstClr val="black"/>
                </a:solidFill>
              </a:rPr>
              <a:t>2</a:t>
            </a:r>
            <a:endParaRPr lang="zh-CN" altLang="en-US" sz="2800" b="1" dirty="0">
              <a:solidFill>
                <a:prstClr val="black"/>
              </a:solidFill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577017" y="2749927"/>
            <a:ext cx="654003" cy="540337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r>
              <a:rPr lang="en-US" altLang="zh-CN" sz="2800" b="1" dirty="0">
                <a:solidFill>
                  <a:prstClr val="black"/>
                </a:solidFill>
              </a:rPr>
              <a:t>3</a:t>
            </a:r>
            <a:endParaRPr lang="zh-CN" altLang="en-US" sz="2800" b="1" dirty="0">
              <a:solidFill>
                <a:prstClr val="black"/>
              </a:solidFill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2364049" y="2815372"/>
            <a:ext cx="5350745" cy="540060"/>
          </a:xfrm>
          <a:prstGeom prst="roundRect">
            <a:avLst/>
          </a:prstGeom>
          <a:gradFill>
            <a:gsLst>
              <a:gs pos="0">
                <a:schemeClr val="accent5">
                  <a:tint val="100000"/>
                  <a:shade val="100000"/>
                  <a:satMod val="130000"/>
                </a:schemeClr>
              </a:gs>
              <a:gs pos="100000">
                <a:schemeClr val="accent5">
                  <a:tint val="50000"/>
                  <a:shade val="100000"/>
                  <a:satMod val="350000"/>
                </a:schemeClr>
              </a:gs>
            </a:gsLst>
            <a:lin ang="16200000" scaled="0"/>
          </a:gra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just"/>
            <a:r>
              <a:rPr lang="zh-CN" altLang="en-US" sz="2800" b="1" dirty="0">
                <a:solidFill>
                  <a:prstClr val="black"/>
                </a:solidFill>
              </a:rPr>
              <a:t>栈的链式存储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1577017" y="3594852"/>
            <a:ext cx="654003" cy="540337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r>
              <a:rPr lang="en-US" altLang="zh-CN" sz="2800" b="1" dirty="0">
                <a:solidFill>
                  <a:prstClr val="black"/>
                </a:solidFill>
              </a:rPr>
              <a:t>4</a:t>
            </a:r>
            <a:endParaRPr lang="zh-CN" altLang="en-US" sz="2800" b="1" dirty="0">
              <a:solidFill>
                <a:prstClr val="black"/>
              </a:solidFill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2364049" y="3607460"/>
            <a:ext cx="5350745" cy="540060"/>
          </a:xfrm>
          <a:prstGeom prst="roundRect">
            <a:avLst/>
          </a:prstGeom>
          <a:gradFill>
            <a:gsLst>
              <a:gs pos="0">
                <a:schemeClr val="accent5">
                  <a:tint val="100000"/>
                  <a:shade val="100000"/>
                  <a:satMod val="130000"/>
                </a:schemeClr>
              </a:gs>
              <a:gs pos="100000">
                <a:schemeClr val="accent5">
                  <a:tint val="50000"/>
                  <a:shade val="100000"/>
                  <a:satMod val="350000"/>
                </a:schemeClr>
              </a:gs>
            </a:gsLst>
            <a:lin ang="16200000" scaled="0"/>
          </a:gra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just"/>
            <a:r>
              <a:rPr lang="zh-CN" altLang="en-US" sz="2800" b="1" dirty="0">
                <a:solidFill>
                  <a:prstClr val="black"/>
                </a:solidFill>
              </a:rPr>
              <a:t>栈的应用</a:t>
            </a:r>
          </a:p>
        </p:txBody>
      </p:sp>
    </p:spTree>
    <p:extLst>
      <p:ext uri="{BB962C8B-B14F-4D97-AF65-F5344CB8AC3E}">
        <p14:creationId xmlns:p14="http://schemas.microsoft.com/office/powerpoint/2010/main" val="1583465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7" grpId="0" animBg="1"/>
      <p:bldP spid="18" grpId="0" animBg="1"/>
      <p:bldP spid="22" grpId="0" animBg="1"/>
      <p:bldP spid="24" grpId="0" animBg="1"/>
      <p:bldP spid="26" grpId="0" animBg="1"/>
      <p:bldP spid="2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9188"/>
            <a:ext cx="5882278" cy="5500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5629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栈的链式存储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294967295"/>
          </p:nvPr>
        </p:nvSpPr>
        <p:spPr>
          <a:xfrm>
            <a:off x="7010400" y="5497513"/>
            <a:ext cx="2133600" cy="217487"/>
          </a:xfrm>
          <a:prstGeom prst="rect">
            <a:avLst/>
          </a:prstGeom>
        </p:spPr>
        <p:txBody>
          <a:bodyPr/>
          <a:lstStyle/>
          <a:p>
            <a:fld id="{03393B65-40D7-4763-93B6-B3A5C3BD00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579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zh-CN" altLang="en-US" sz="3100" b="1" dirty="0">
                <a:latin typeface="华文新魏" pitchFamily="2" charset="-122"/>
                <a:ea typeface="华文新魏" pitchFamily="2" charset="-122"/>
              </a:rPr>
              <a:t>栈的链式存储表示 </a:t>
            </a:r>
            <a:r>
              <a:rPr lang="en-US" altLang="zh-CN" sz="3100" b="1" dirty="0">
                <a:ea typeface="华文新魏" pitchFamily="2" charset="-122"/>
              </a:rPr>
              <a:t>—</a:t>
            </a:r>
            <a:r>
              <a:rPr lang="en-US" altLang="zh-CN" sz="3100" b="1" dirty="0"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3100" b="1" dirty="0">
                <a:latin typeface="华文新魏" pitchFamily="2" charset="-122"/>
                <a:ea typeface="华文新魏" pitchFamily="2" charset="-122"/>
              </a:rPr>
              <a:t>链式栈</a:t>
            </a:r>
            <a:endParaRPr lang="zh-CN" altLang="en-US" sz="31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7652" name="Line 5"/>
          <p:cNvSpPr>
            <a:spLocks noChangeShapeType="1"/>
          </p:cNvSpPr>
          <p:nvPr/>
        </p:nvSpPr>
        <p:spPr bwMode="auto">
          <a:xfrm>
            <a:off x="1295400" y="1635125"/>
            <a:ext cx="3810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sm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1314" tIns="35658" rIns="71314" bIns="35658"/>
          <a:lstStyle/>
          <a:p>
            <a:endParaRPr lang="zh-CN" altLang="en-US"/>
          </a:p>
        </p:txBody>
      </p:sp>
      <p:sp>
        <p:nvSpPr>
          <p:cNvPr id="27653" name="Rectangle 6"/>
          <p:cNvSpPr>
            <a:spLocks noChangeArrowheads="1"/>
          </p:cNvSpPr>
          <p:nvPr/>
        </p:nvSpPr>
        <p:spPr bwMode="auto">
          <a:xfrm>
            <a:off x="1676400" y="1524000"/>
            <a:ext cx="914400" cy="381000"/>
          </a:xfrm>
          <a:prstGeom prst="rect">
            <a:avLst/>
          </a:prstGeom>
          <a:solidFill>
            <a:srgbClr val="FF9900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lIns="71314" tIns="35658" rIns="71314" bIns="35658" anchor="ctr">
            <a:flatTx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1400" dirty="0">
                <a:latin typeface="Arial" pitchFamily="34" charset="0"/>
              </a:rPr>
              <a:t>a</a:t>
            </a:r>
            <a:r>
              <a:rPr lang="en-US" altLang="zh-CN" sz="1400" baseline="-25000" dirty="0">
                <a:latin typeface="Arial" pitchFamily="34" charset="0"/>
              </a:rPr>
              <a:t>0</a:t>
            </a:r>
            <a:endParaRPr lang="zh-CN" altLang="en-US" sz="1400" baseline="-25000" dirty="0">
              <a:latin typeface="Arial" pitchFamily="34" charset="0"/>
            </a:endParaRPr>
          </a:p>
        </p:txBody>
      </p:sp>
      <p:sp>
        <p:nvSpPr>
          <p:cNvPr id="27654" name="Line 7"/>
          <p:cNvSpPr>
            <a:spLocks noChangeShapeType="1"/>
          </p:cNvSpPr>
          <p:nvPr/>
        </p:nvSpPr>
        <p:spPr bwMode="auto">
          <a:xfrm>
            <a:off x="2209800" y="1524000"/>
            <a:ext cx="0" cy="38100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1314" tIns="35658" rIns="71314" bIns="35658"/>
          <a:lstStyle/>
          <a:p>
            <a:endParaRPr lang="zh-CN" altLang="en-US"/>
          </a:p>
        </p:txBody>
      </p:sp>
      <p:sp>
        <p:nvSpPr>
          <p:cNvPr id="27655" name="Line 8"/>
          <p:cNvSpPr>
            <a:spLocks noChangeShapeType="1"/>
          </p:cNvSpPr>
          <p:nvPr/>
        </p:nvSpPr>
        <p:spPr bwMode="auto">
          <a:xfrm flipV="1">
            <a:off x="2209800" y="1397000"/>
            <a:ext cx="152400" cy="12700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1314" tIns="35658" rIns="71314" bIns="35658"/>
          <a:lstStyle/>
          <a:p>
            <a:endParaRPr lang="zh-CN" altLang="en-US"/>
          </a:p>
        </p:txBody>
      </p:sp>
      <p:sp>
        <p:nvSpPr>
          <p:cNvPr id="27656" name="Rectangle 9"/>
          <p:cNvSpPr>
            <a:spLocks noChangeArrowheads="1"/>
          </p:cNvSpPr>
          <p:nvPr/>
        </p:nvSpPr>
        <p:spPr bwMode="auto">
          <a:xfrm>
            <a:off x="3048000" y="1524000"/>
            <a:ext cx="914400" cy="381000"/>
          </a:xfrm>
          <a:prstGeom prst="rect">
            <a:avLst/>
          </a:prstGeom>
          <a:solidFill>
            <a:srgbClr val="FF9900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lIns="71314" tIns="35658" rIns="71314" bIns="35658" anchor="ctr">
            <a:flatTx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1400" dirty="0">
                <a:latin typeface="Arial" pitchFamily="34" charset="0"/>
              </a:rPr>
              <a:t>a</a:t>
            </a:r>
            <a:r>
              <a:rPr lang="en-US" altLang="zh-CN" sz="1400" baseline="-25000" dirty="0">
                <a:latin typeface="Arial" pitchFamily="34" charset="0"/>
              </a:rPr>
              <a:t>1</a:t>
            </a:r>
            <a:endParaRPr lang="zh-CN" altLang="en-US" sz="1400" baseline="-25000" dirty="0">
              <a:latin typeface="Arial" pitchFamily="34" charset="0"/>
            </a:endParaRPr>
          </a:p>
        </p:txBody>
      </p:sp>
      <p:sp>
        <p:nvSpPr>
          <p:cNvPr id="27657" name="Line 10"/>
          <p:cNvSpPr>
            <a:spLocks noChangeShapeType="1"/>
          </p:cNvSpPr>
          <p:nvPr/>
        </p:nvSpPr>
        <p:spPr bwMode="auto">
          <a:xfrm>
            <a:off x="3581400" y="1524000"/>
            <a:ext cx="0" cy="38100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1314" tIns="35658" rIns="71314" bIns="35658"/>
          <a:lstStyle/>
          <a:p>
            <a:endParaRPr lang="zh-CN" altLang="en-US"/>
          </a:p>
        </p:txBody>
      </p:sp>
      <p:sp>
        <p:nvSpPr>
          <p:cNvPr id="27658" name="Line 11"/>
          <p:cNvSpPr>
            <a:spLocks noChangeShapeType="1"/>
          </p:cNvSpPr>
          <p:nvPr/>
        </p:nvSpPr>
        <p:spPr bwMode="auto">
          <a:xfrm flipV="1">
            <a:off x="3581400" y="1397000"/>
            <a:ext cx="152400" cy="12700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1314" tIns="35658" rIns="71314" bIns="35658"/>
          <a:lstStyle/>
          <a:p>
            <a:endParaRPr lang="zh-CN" altLang="en-US"/>
          </a:p>
        </p:txBody>
      </p:sp>
      <p:sp>
        <p:nvSpPr>
          <p:cNvPr id="27659" name="Rectangle 12"/>
          <p:cNvSpPr>
            <a:spLocks noChangeArrowheads="1"/>
          </p:cNvSpPr>
          <p:nvPr/>
        </p:nvSpPr>
        <p:spPr bwMode="auto">
          <a:xfrm>
            <a:off x="4419600" y="1524000"/>
            <a:ext cx="914400" cy="381000"/>
          </a:xfrm>
          <a:prstGeom prst="rect">
            <a:avLst/>
          </a:prstGeom>
          <a:solidFill>
            <a:srgbClr val="FF9900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lIns="71314" tIns="35658" rIns="71314" bIns="35658" anchor="ctr">
            <a:flatTx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buFontTx/>
              <a:buNone/>
            </a:pPr>
            <a:endParaRPr lang="zh-CN" altLang="en-US" sz="1400">
              <a:latin typeface="Arial" pitchFamily="34" charset="0"/>
            </a:endParaRPr>
          </a:p>
        </p:txBody>
      </p:sp>
      <p:sp>
        <p:nvSpPr>
          <p:cNvPr id="27660" name="Line 13"/>
          <p:cNvSpPr>
            <a:spLocks noChangeShapeType="1"/>
          </p:cNvSpPr>
          <p:nvPr/>
        </p:nvSpPr>
        <p:spPr bwMode="auto">
          <a:xfrm>
            <a:off x="4953000" y="1524000"/>
            <a:ext cx="0" cy="38100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1314" tIns="35658" rIns="71314" bIns="35658"/>
          <a:lstStyle/>
          <a:p>
            <a:endParaRPr lang="zh-CN" altLang="en-US"/>
          </a:p>
        </p:txBody>
      </p:sp>
      <p:sp>
        <p:nvSpPr>
          <p:cNvPr id="27661" name="Line 14"/>
          <p:cNvSpPr>
            <a:spLocks noChangeShapeType="1"/>
          </p:cNvSpPr>
          <p:nvPr/>
        </p:nvSpPr>
        <p:spPr bwMode="auto">
          <a:xfrm flipV="1">
            <a:off x="4953000" y="1397000"/>
            <a:ext cx="152400" cy="12700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1314" tIns="35658" rIns="71314" bIns="35658"/>
          <a:lstStyle/>
          <a:p>
            <a:endParaRPr lang="zh-CN" altLang="en-US"/>
          </a:p>
        </p:txBody>
      </p:sp>
      <p:sp>
        <p:nvSpPr>
          <p:cNvPr id="27662" name="Rectangle 15"/>
          <p:cNvSpPr>
            <a:spLocks noChangeArrowheads="1"/>
          </p:cNvSpPr>
          <p:nvPr/>
        </p:nvSpPr>
        <p:spPr bwMode="auto">
          <a:xfrm>
            <a:off x="6934200" y="1524000"/>
            <a:ext cx="914400" cy="381000"/>
          </a:xfrm>
          <a:prstGeom prst="rect">
            <a:avLst/>
          </a:prstGeom>
          <a:solidFill>
            <a:srgbClr val="FF9900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lIns="71314" tIns="35658" rIns="71314" bIns="35658" anchor="ctr">
            <a:flatTx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1400" dirty="0">
                <a:latin typeface="Arial" pitchFamily="34" charset="0"/>
              </a:rPr>
              <a:t>a</a:t>
            </a:r>
            <a:r>
              <a:rPr lang="en-US" altLang="zh-CN" sz="1400" baseline="-25000" dirty="0">
                <a:latin typeface="Arial" pitchFamily="34" charset="0"/>
              </a:rPr>
              <a:t>n-1</a:t>
            </a:r>
            <a:endParaRPr lang="zh-CN" altLang="en-US" sz="1400" baseline="-25000" dirty="0">
              <a:latin typeface="Arial" pitchFamily="34" charset="0"/>
            </a:endParaRPr>
          </a:p>
        </p:txBody>
      </p:sp>
      <p:sp>
        <p:nvSpPr>
          <p:cNvPr id="27663" name="Line 16"/>
          <p:cNvSpPr>
            <a:spLocks noChangeShapeType="1"/>
          </p:cNvSpPr>
          <p:nvPr/>
        </p:nvSpPr>
        <p:spPr bwMode="auto">
          <a:xfrm>
            <a:off x="7467600" y="1524000"/>
            <a:ext cx="0" cy="38100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1314" tIns="35658" rIns="71314" bIns="35658"/>
          <a:lstStyle/>
          <a:p>
            <a:endParaRPr lang="zh-CN" altLang="en-US"/>
          </a:p>
        </p:txBody>
      </p:sp>
      <p:sp>
        <p:nvSpPr>
          <p:cNvPr id="27664" name="Line 17"/>
          <p:cNvSpPr>
            <a:spLocks noChangeShapeType="1"/>
          </p:cNvSpPr>
          <p:nvPr/>
        </p:nvSpPr>
        <p:spPr bwMode="auto">
          <a:xfrm flipV="1">
            <a:off x="7467600" y="1397000"/>
            <a:ext cx="152400" cy="12700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1314" tIns="35658" rIns="71314" bIns="35658"/>
          <a:lstStyle/>
          <a:p>
            <a:endParaRPr lang="zh-CN" altLang="en-US"/>
          </a:p>
        </p:txBody>
      </p:sp>
      <p:sp>
        <p:nvSpPr>
          <p:cNvPr id="27665" name="Line 18"/>
          <p:cNvSpPr>
            <a:spLocks noChangeShapeType="1"/>
          </p:cNvSpPr>
          <p:nvPr/>
        </p:nvSpPr>
        <p:spPr bwMode="auto">
          <a:xfrm>
            <a:off x="2667000" y="1651000"/>
            <a:ext cx="3810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sm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1314" tIns="35658" rIns="71314" bIns="35658"/>
          <a:lstStyle/>
          <a:p>
            <a:endParaRPr lang="zh-CN" altLang="en-US"/>
          </a:p>
        </p:txBody>
      </p:sp>
      <p:sp>
        <p:nvSpPr>
          <p:cNvPr id="27666" name="Line 19"/>
          <p:cNvSpPr>
            <a:spLocks noChangeShapeType="1"/>
          </p:cNvSpPr>
          <p:nvPr/>
        </p:nvSpPr>
        <p:spPr bwMode="auto">
          <a:xfrm>
            <a:off x="4038600" y="1651000"/>
            <a:ext cx="3810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sm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1314" tIns="35658" rIns="71314" bIns="35658"/>
          <a:lstStyle/>
          <a:p>
            <a:endParaRPr lang="zh-CN" altLang="en-US"/>
          </a:p>
        </p:txBody>
      </p:sp>
      <p:sp>
        <p:nvSpPr>
          <p:cNvPr id="27667" name="Line 20"/>
          <p:cNvSpPr>
            <a:spLocks noChangeShapeType="1"/>
          </p:cNvSpPr>
          <p:nvPr/>
        </p:nvSpPr>
        <p:spPr bwMode="auto">
          <a:xfrm>
            <a:off x="5410200" y="1651000"/>
            <a:ext cx="4572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sm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1314" tIns="35658" rIns="71314" bIns="35658"/>
          <a:lstStyle/>
          <a:p>
            <a:endParaRPr lang="zh-CN" altLang="en-US"/>
          </a:p>
        </p:txBody>
      </p:sp>
      <p:sp>
        <p:nvSpPr>
          <p:cNvPr id="27668" name="Line 21"/>
          <p:cNvSpPr>
            <a:spLocks noChangeShapeType="1"/>
          </p:cNvSpPr>
          <p:nvPr/>
        </p:nvSpPr>
        <p:spPr bwMode="auto">
          <a:xfrm>
            <a:off x="6477000" y="1651000"/>
            <a:ext cx="4572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sm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1314" tIns="35658" rIns="71314" bIns="35658"/>
          <a:lstStyle/>
          <a:p>
            <a:endParaRPr lang="zh-CN" altLang="en-US"/>
          </a:p>
        </p:txBody>
      </p:sp>
      <p:sp>
        <p:nvSpPr>
          <p:cNvPr id="27669" name="Line 22"/>
          <p:cNvSpPr>
            <a:spLocks noChangeShapeType="1"/>
          </p:cNvSpPr>
          <p:nvPr/>
        </p:nvSpPr>
        <p:spPr bwMode="auto">
          <a:xfrm>
            <a:off x="5867400" y="1651000"/>
            <a:ext cx="609600" cy="0"/>
          </a:xfrm>
          <a:prstGeom prst="line">
            <a:avLst/>
          </a:prstGeom>
          <a:noFill/>
          <a:ln w="19050" cap="rnd">
            <a:solidFill>
              <a:srgbClr val="0000F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1314" tIns="35658" rIns="71314" bIns="35658"/>
          <a:lstStyle/>
          <a:p>
            <a:endParaRPr lang="zh-CN" altLang="en-US"/>
          </a:p>
        </p:txBody>
      </p:sp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666851" y="3594045"/>
            <a:ext cx="554390" cy="45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1314" tIns="35658" rIns="71314" bIns="35658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2500"/>
              <a:t>top</a:t>
            </a:r>
            <a:endParaRPr lang="en-US" altLang="zh-CN" sz="1900"/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937602" y="3551710"/>
            <a:ext cx="1130300" cy="7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314" tIns="35658" rIns="71314" bIns="35658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>
              <a:buFontTx/>
              <a:buNone/>
            </a:pPr>
            <a:r>
              <a:rPr lang="en-US" altLang="zh-CN" sz="4700">
                <a:latin typeface="楷体" pitchFamily="49" charset="-122"/>
                <a:ea typeface="楷体" pitchFamily="49" charset="-122"/>
              </a:rPr>
              <a:t>√</a:t>
            </a:r>
            <a:endParaRPr lang="zh-CN" altLang="en-US" sz="47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6" name="AutoShape 32"/>
          <p:cNvSpPr>
            <a:spLocks noChangeArrowheads="1"/>
          </p:cNvSpPr>
          <p:nvPr/>
        </p:nvSpPr>
        <p:spPr bwMode="auto">
          <a:xfrm flipV="1">
            <a:off x="7495902" y="3199097"/>
            <a:ext cx="195263" cy="435240"/>
          </a:xfrm>
          <a:prstGeom prst="upArrow">
            <a:avLst>
              <a:gd name="adj1" fmla="val 50000"/>
              <a:gd name="adj2" fmla="val 80179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lIns="71314" tIns="35658" rIns="71314" bIns="35658" anchor="ctr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itchFamily="2" charset="2"/>
              <a:buNone/>
            </a:pPr>
            <a:endParaRPr lang="zh-CN" altLang="en-US" b="1">
              <a:latin typeface="Times New Roman" pitchFamily="18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7293448" y="2826977"/>
            <a:ext cx="631334" cy="364400"/>
          </a:xfrm>
          <a:prstGeom prst="rect">
            <a:avLst/>
          </a:prstGeom>
        </p:spPr>
        <p:txBody>
          <a:bodyPr wrap="none" lIns="71314" tIns="35658" rIns="71314" bIns="3565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900" dirty="0">
                <a:solidFill>
                  <a:srgbClr val="800000"/>
                </a:solidFill>
                <a:ea typeface="楷体_GB2312" pitchFamily="49" charset="-122"/>
              </a:rPr>
              <a:t>栈底</a:t>
            </a:r>
          </a:p>
        </p:txBody>
      </p:sp>
      <p:sp>
        <p:nvSpPr>
          <p:cNvPr id="48" name="AutoShape 32"/>
          <p:cNvSpPr>
            <a:spLocks noChangeArrowheads="1"/>
          </p:cNvSpPr>
          <p:nvPr/>
        </p:nvSpPr>
        <p:spPr bwMode="auto">
          <a:xfrm flipV="1">
            <a:off x="2093502" y="3158570"/>
            <a:ext cx="195263" cy="435240"/>
          </a:xfrm>
          <a:prstGeom prst="upArrow">
            <a:avLst>
              <a:gd name="adj1" fmla="val 50000"/>
              <a:gd name="adj2" fmla="val 80179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lIns="71314" tIns="35658" rIns="71314" bIns="35658" anchor="ctr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itchFamily="2" charset="2"/>
              <a:buNone/>
            </a:pPr>
            <a:endParaRPr lang="zh-CN" altLang="en-US" b="1">
              <a:latin typeface="Times New Roman" pitchFamily="18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891051" y="2786451"/>
            <a:ext cx="631334" cy="364400"/>
          </a:xfrm>
          <a:prstGeom prst="rect">
            <a:avLst/>
          </a:prstGeom>
        </p:spPr>
        <p:txBody>
          <a:bodyPr wrap="none" lIns="71314" tIns="35658" rIns="71314" bIns="35658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900" dirty="0">
                <a:solidFill>
                  <a:srgbClr val="800000"/>
                </a:solidFill>
                <a:ea typeface="楷体_GB2312" pitchFamily="49" charset="-122"/>
              </a:rPr>
              <a:t>栈顶</a:t>
            </a:r>
          </a:p>
        </p:txBody>
      </p:sp>
      <p:sp>
        <p:nvSpPr>
          <p:cNvPr id="45" name="Line 5"/>
          <p:cNvSpPr>
            <a:spLocks noChangeShapeType="1"/>
          </p:cNvSpPr>
          <p:nvPr/>
        </p:nvSpPr>
        <p:spPr bwMode="auto">
          <a:xfrm>
            <a:off x="1368525" y="3895668"/>
            <a:ext cx="3810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sm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1314" tIns="35658" rIns="71314" bIns="35658"/>
          <a:lstStyle/>
          <a:p>
            <a:endParaRPr lang="zh-CN" altLang="en-US"/>
          </a:p>
        </p:txBody>
      </p:sp>
      <p:sp>
        <p:nvSpPr>
          <p:cNvPr id="50" name="Rectangle 6"/>
          <p:cNvSpPr>
            <a:spLocks noChangeArrowheads="1"/>
          </p:cNvSpPr>
          <p:nvPr/>
        </p:nvSpPr>
        <p:spPr bwMode="auto">
          <a:xfrm>
            <a:off x="1749525" y="3784543"/>
            <a:ext cx="914400" cy="381000"/>
          </a:xfrm>
          <a:prstGeom prst="rect">
            <a:avLst/>
          </a:prstGeom>
          <a:solidFill>
            <a:srgbClr val="FF9900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lIns="71314" tIns="35658" rIns="71314" bIns="35658" anchor="ctr">
            <a:flatTx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1400" dirty="0">
                <a:latin typeface="Arial" pitchFamily="34" charset="0"/>
              </a:rPr>
              <a:t>a</a:t>
            </a:r>
            <a:r>
              <a:rPr lang="en-US" altLang="zh-CN" sz="1400" baseline="-25000" dirty="0">
                <a:latin typeface="Arial" pitchFamily="34" charset="0"/>
              </a:rPr>
              <a:t>n-1</a:t>
            </a:r>
            <a:endParaRPr lang="zh-CN" altLang="en-US" sz="1400" baseline="-25000" dirty="0">
              <a:latin typeface="Arial" pitchFamily="34" charset="0"/>
            </a:endParaRPr>
          </a:p>
        </p:txBody>
      </p:sp>
      <p:sp>
        <p:nvSpPr>
          <p:cNvPr id="51" name="Line 7"/>
          <p:cNvSpPr>
            <a:spLocks noChangeShapeType="1"/>
          </p:cNvSpPr>
          <p:nvPr/>
        </p:nvSpPr>
        <p:spPr bwMode="auto">
          <a:xfrm>
            <a:off x="2282925" y="3784543"/>
            <a:ext cx="0" cy="38100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1314" tIns="35658" rIns="71314" bIns="35658"/>
          <a:lstStyle/>
          <a:p>
            <a:endParaRPr lang="zh-CN" altLang="en-US"/>
          </a:p>
        </p:txBody>
      </p:sp>
      <p:sp>
        <p:nvSpPr>
          <p:cNvPr id="52" name="Line 8"/>
          <p:cNvSpPr>
            <a:spLocks noChangeShapeType="1"/>
          </p:cNvSpPr>
          <p:nvPr/>
        </p:nvSpPr>
        <p:spPr bwMode="auto">
          <a:xfrm flipV="1">
            <a:off x="2282925" y="3657543"/>
            <a:ext cx="152400" cy="12700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1314" tIns="35658" rIns="71314" bIns="35658"/>
          <a:lstStyle/>
          <a:p>
            <a:endParaRPr lang="zh-CN" altLang="en-US"/>
          </a:p>
        </p:txBody>
      </p:sp>
      <p:sp>
        <p:nvSpPr>
          <p:cNvPr id="53" name="Rectangle 9"/>
          <p:cNvSpPr>
            <a:spLocks noChangeArrowheads="1"/>
          </p:cNvSpPr>
          <p:nvPr/>
        </p:nvSpPr>
        <p:spPr bwMode="auto">
          <a:xfrm>
            <a:off x="3121125" y="3784543"/>
            <a:ext cx="914400" cy="381000"/>
          </a:xfrm>
          <a:prstGeom prst="rect">
            <a:avLst/>
          </a:prstGeom>
          <a:solidFill>
            <a:srgbClr val="FF9900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lIns="71314" tIns="35658" rIns="71314" bIns="35658" anchor="ctr">
            <a:flatTx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1400" dirty="0">
                <a:latin typeface="Arial" pitchFamily="34" charset="0"/>
              </a:rPr>
              <a:t>a</a:t>
            </a:r>
            <a:r>
              <a:rPr lang="en-US" altLang="zh-CN" sz="1400" baseline="-25000" dirty="0">
                <a:latin typeface="Arial" pitchFamily="34" charset="0"/>
              </a:rPr>
              <a:t>n-2</a:t>
            </a:r>
            <a:endParaRPr lang="zh-CN" altLang="en-US" sz="1400" baseline="-25000" dirty="0">
              <a:latin typeface="Arial" pitchFamily="34" charset="0"/>
            </a:endParaRPr>
          </a:p>
        </p:txBody>
      </p:sp>
      <p:sp>
        <p:nvSpPr>
          <p:cNvPr id="54" name="Line 10"/>
          <p:cNvSpPr>
            <a:spLocks noChangeShapeType="1"/>
          </p:cNvSpPr>
          <p:nvPr/>
        </p:nvSpPr>
        <p:spPr bwMode="auto">
          <a:xfrm>
            <a:off x="3654525" y="3784543"/>
            <a:ext cx="0" cy="38100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1314" tIns="35658" rIns="71314" bIns="35658"/>
          <a:lstStyle/>
          <a:p>
            <a:endParaRPr lang="zh-CN" altLang="en-US"/>
          </a:p>
        </p:txBody>
      </p:sp>
      <p:sp>
        <p:nvSpPr>
          <p:cNvPr id="55" name="Line 11"/>
          <p:cNvSpPr>
            <a:spLocks noChangeShapeType="1"/>
          </p:cNvSpPr>
          <p:nvPr/>
        </p:nvSpPr>
        <p:spPr bwMode="auto">
          <a:xfrm flipV="1">
            <a:off x="3654525" y="3657543"/>
            <a:ext cx="152400" cy="12700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1314" tIns="35658" rIns="71314" bIns="35658"/>
          <a:lstStyle/>
          <a:p>
            <a:endParaRPr lang="zh-CN" altLang="en-US"/>
          </a:p>
        </p:txBody>
      </p:sp>
      <p:sp>
        <p:nvSpPr>
          <p:cNvPr id="56" name="Rectangle 12"/>
          <p:cNvSpPr>
            <a:spLocks noChangeArrowheads="1"/>
          </p:cNvSpPr>
          <p:nvPr/>
        </p:nvSpPr>
        <p:spPr bwMode="auto">
          <a:xfrm>
            <a:off x="4492725" y="3784543"/>
            <a:ext cx="914400" cy="381000"/>
          </a:xfrm>
          <a:prstGeom prst="rect">
            <a:avLst/>
          </a:prstGeom>
          <a:solidFill>
            <a:srgbClr val="FF9900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lIns="71314" tIns="35658" rIns="71314" bIns="35658" anchor="ctr">
            <a:flatTx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buFontTx/>
              <a:buNone/>
            </a:pPr>
            <a:endParaRPr lang="zh-CN" altLang="en-US" sz="1400">
              <a:latin typeface="Arial" pitchFamily="34" charset="0"/>
            </a:endParaRPr>
          </a:p>
        </p:txBody>
      </p:sp>
      <p:sp>
        <p:nvSpPr>
          <p:cNvPr id="57" name="Line 13"/>
          <p:cNvSpPr>
            <a:spLocks noChangeShapeType="1"/>
          </p:cNvSpPr>
          <p:nvPr/>
        </p:nvSpPr>
        <p:spPr bwMode="auto">
          <a:xfrm>
            <a:off x="5026125" y="3784543"/>
            <a:ext cx="0" cy="38100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1314" tIns="35658" rIns="71314" bIns="35658"/>
          <a:lstStyle/>
          <a:p>
            <a:endParaRPr lang="zh-CN" altLang="en-US"/>
          </a:p>
        </p:txBody>
      </p:sp>
      <p:sp>
        <p:nvSpPr>
          <p:cNvPr id="58" name="Line 14"/>
          <p:cNvSpPr>
            <a:spLocks noChangeShapeType="1"/>
          </p:cNvSpPr>
          <p:nvPr/>
        </p:nvSpPr>
        <p:spPr bwMode="auto">
          <a:xfrm flipV="1">
            <a:off x="5026125" y="3657543"/>
            <a:ext cx="152400" cy="12700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1314" tIns="35658" rIns="71314" bIns="35658"/>
          <a:lstStyle/>
          <a:p>
            <a:endParaRPr lang="zh-CN" altLang="en-US"/>
          </a:p>
        </p:txBody>
      </p:sp>
      <p:sp>
        <p:nvSpPr>
          <p:cNvPr id="59" name="Rectangle 15"/>
          <p:cNvSpPr>
            <a:spLocks noChangeArrowheads="1"/>
          </p:cNvSpPr>
          <p:nvPr/>
        </p:nvSpPr>
        <p:spPr bwMode="auto">
          <a:xfrm>
            <a:off x="7007325" y="3784543"/>
            <a:ext cx="914400" cy="381000"/>
          </a:xfrm>
          <a:prstGeom prst="rect">
            <a:avLst/>
          </a:prstGeom>
          <a:solidFill>
            <a:srgbClr val="FF9900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lIns="71314" tIns="35658" rIns="71314" bIns="35658" anchor="ctr">
            <a:flatTx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1400" dirty="0">
                <a:latin typeface="Arial" pitchFamily="34" charset="0"/>
              </a:rPr>
              <a:t>a</a:t>
            </a:r>
            <a:r>
              <a:rPr lang="en-US" altLang="zh-CN" sz="1400" baseline="-25000" dirty="0">
                <a:latin typeface="Arial" pitchFamily="34" charset="0"/>
              </a:rPr>
              <a:t>0</a:t>
            </a:r>
            <a:endParaRPr lang="zh-CN" altLang="en-US" sz="1400" baseline="-25000" dirty="0">
              <a:latin typeface="Arial" pitchFamily="34" charset="0"/>
            </a:endParaRPr>
          </a:p>
        </p:txBody>
      </p:sp>
      <p:sp>
        <p:nvSpPr>
          <p:cNvPr id="60" name="Line 16"/>
          <p:cNvSpPr>
            <a:spLocks noChangeShapeType="1"/>
          </p:cNvSpPr>
          <p:nvPr/>
        </p:nvSpPr>
        <p:spPr bwMode="auto">
          <a:xfrm>
            <a:off x="7540725" y="3784543"/>
            <a:ext cx="0" cy="38100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1314" tIns="35658" rIns="71314" bIns="35658"/>
          <a:lstStyle/>
          <a:p>
            <a:endParaRPr lang="zh-CN" altLang="en-US"/>
          </a:p>
        </p:txBody>
      </p:sp>
      <p:sp>
        <p:nvSpPr>
          <p:cNvPr id="61" name="Line 17"/>
          <p:cNvSpPr>
            <a:spLocks noChangeShapeType="1"/>
          </p:cNvSpPr>
          <p:nvPr/>
        </p:nvSpPr>
        <p:spPr bwMode="auto">
          <a:xfrm flipV="1">
            <a:off x="7540725" y="3657543"/>
            <a:ext cx="152400" cy="12700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1314" tIns="35658" rIns="71314" bIns="35658"/>
          <a:lstStyle/>
          <a:p>
            <a:endParaRPr lang="zh-CN" altLang="en-US"/>
          </a:p>
        </p:txBody>
      </p:sp>
      <p:sp>
        <p:nvSpPr>
          <p:cNvPr id="62" name="Line 18"/>
          <p:cNvSpPr>
            <a:spLocks noChangeShapeType="1"/>
          </p:cNvSpPr>
          <p:nvPr/>
        </p:nvSpPr>
        <p:spPr bwMode="auto">
          <a:xfrm>
            <a:off x="2740125" y="3911543"/>
            <a:ext cx="3810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sm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1314" tIns="35658" rIns="71314" bIns="35658"/>
          <a:lstStyle/>
          <a:p>
            <a:endParaRPr lang="zh-CN" altLang="en-US"/>
          </a:p>
        </p:txBody>
      </p:sp>
      <p:sp>
        <p:nvSpPr>
          <p:cNvPr id="63" name="Line 19"/>
          <p:cNvSpPr>
            <a:spLocks noChangeShapeType="1"/>
          </p:cNvSpPr>
          <p:nvPr/>
        </p:nvSpPr>
        <p:spPr bwMode="auto">
          <a:xfrm>
            <a:off x="4111725" y="3911543"/>
            <a:ext cx="3810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sm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1314" tIns="35658" rIns="71314" bIns="35658"/>
          <a:lstStyle/>
          <a:p>
            <a:endParaRPr lang="zh-CN" altLang="en-US"/>
          </a:p>
        </p:txBody>
      </p:sp>
      <p:sp>
        <p:nvSpPr>
          <p:cNvPr id="64" name="Line 20"/>
          <p:cNvSpPr>
            <a:spLocks noChangeShapeType="1"/>
          </p:cNvSpPr>
          <p:nvPr/>
        </p:nvSpPr>
        <p:spPr bwMode="auto">
          <a:xfrm>
            <a:off x="5483325" y="3911543"/>
            <a:ext cx="4572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sm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1314" tIns="35658" rIns="71314" bIns="35658"/>
          <a:lstStyle/>
          <a:p>
            <a:endParaRPr lang="zh-CN" altLang="en-US"/>
          </a:p>
        </p:txBody>
      </p:sp>
      <p:sp>
        <p:nvSpPr>
          <p:cNvPr id="65" name="Line 21"/>
          <p:cNvSpPr>
            <a:spLocks noChangeShapeType="1"/>
          </p:cNvSpPr>
          <p:nvPr/>
        </p:nvSpPr>
        <p:spPr bwMode="auto">
          <a:xfrm>
            <a:off x="6550125" y="3911543"/>
            <a:ext cx="4572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sm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1314" tIns="35658" rIns="71314" bIns="35658"/>
          <a:lstStyle/>
          <a:p>
            <a:endParaRPr lang="zh-CN" altLang="en-US"/>
          </a:p>
        </p:txBody>
      </p:sp>
      <p:sp>
        <p:nvSpPr>
          <p:cNvPr id="66" name="Line 22"/>
          <p:cNvSpPr>
            <a:spLocks noChangeShapeType="1"/>
          </p:cNvSpPr>
          <p:nvPr/>
        </p:nvSpPr>
        <p:spPr bwMode="auto">
          <a:xfrm>
            <a:off x="5940525" y="3911543"/>
            <a:ext cx="609600" cy="0"/>
          </a:xfrm>
          <a:prstGeom prst="line">
            <a:avLst/>
          </a:prstGeom>
          <a:noFill/>
          <a:ln w="19050" cap="rnd">
            <a:solidFill>
              <a:srgbClr val="0000F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1314" tIns="35658" rIns="71314" bIns="35658"/>
          <a:lstStyle/>
          <a:p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8100392" y="1443347"/>
            <a:ext cx="494022" cy="461653"/>
          </a:xfrm>
          <a:prstGeom prst="rect">
            <a:avLst/>
          </a:prstGeom>
        </p:spPr>
        <p:txBody>
          <a:bodyPr wrap="none" lIns="91428" tIns="45714" rIns="91428" bIns="45714">
            <a:spAutoFit/>
          </a:bodyPr>
          <a:lstStyle/>
          <a:p>
            <a:r>
              <a:rPr lang="en-US" altLang="zh-CN" sz="2400" b="1" dirty="0"/>
              <a:t>×</a:t>
            </a:r>
            <a:endParaRPr lang="zh-CN" altLang="en-US" sz="2400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666851" y="4657700"/>
            <a:ext cx="28113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栈顶指针</a:t>
            </a:r>
            <a:r>
              <a:rPr lang="en-US" altLang="zh-CN" dirty="0" smtClean="0">
                <a:solidFill>
                  <a:srgbClr val="FF0000"/>
                </a:solidFill>
              </a:rPr>
              <a:t>top</a:t>
            </a:r>
            <a:r>
              <a:rPr lang="zh-CN" altLang="en-US" dirty="0" smtClean="0"/>
              <a:t>代表整个链栈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1741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" grpId="0"/>
      <p:bldP spid="46" grpId="0" animBg="1"/>
      <p:bldP spid="47" grpId="0"/>
      <p:bldP spid="48" grpId="0" animBg="1"/>
      <p:bldP spid="49" grpId="0"/>
      <p:bldP spid="45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/>
      <p:bldP spid="6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链表结点结构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1640" y="1365566"/>
            <a:ext cx="1809750" cy="638175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760" y="2785493"/>
            <a:ext cx="6548437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2140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链栈类实现</a:t>
            </a:r>
            <a:endParaRPr lang="zh-CN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30" y="827419"/>
            <a:ext cx="4578350" cy="449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057302"/>
            <a:ext cx="4572000" cy="3176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2812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链栈类实现</a:t>
            </a:r>
            <a:endParaRPr lang="zh-CN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376" y="913284"/>
            <a:ext cx="7669213" cy="434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5556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683570" y="841276"/>
            <a:ext cx="8053659" cy="42011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en-US" altLang="zh-CN" kern="100" dirty="0" smtClean="0">
                <a:latin typeface="Calibri"/>
                <a:ea typeface="宋体"/>
                <a:cs typeface="Times New Roman"/>
              </a:rPr>
              <a:t>Suppose </a:t>
            </a:r>
            <a:r>
              <a:rPr lang="en-US" altLang="zh-CN" kern="100" dirty="0">
                <a:latin typeface="Calibri"/>
                <a:ea typeface="宋体"/>
                <a:cs typeface="Times New Roman"/>
              </a:rPr>
              <a:t>we have implemented the Stack ADT as a singly-linked-list with </a:t>
            </a:r>
            <a:r>
              <a:rPr lang="en-US" altLang="zh-CN" kern="100" dirty="0">
                <a:solidFill>
                  <a:srgbClr val="FF0000"/>
                </a:solidFill>
                <a:latin typeface="Calibri"/>
                <a:ea typeface="宋体"/>
                <a:cs typeface="Times New Roman"/>
              </a:rPr>
              <a:t>head and tail pointers </a:t>
            </a:r>
            <a:r>
              <a:rPr lang="en-US" altLang="zh-CN" kern="100" dirty="0">
                <a:latin typeface="Calibri"/>
                <a:ea typeface="宋体"/>
                <a:cs typeface="Times New Roman"/>
              </a:rPr>
              <a:t>and no sentinels. Which of the following best describe the running times for the functions push and pop, assuming there are n items in the list, and that the bottom of the stack is at the head of the list (all pushing and popping occurs at the tail)?</a:t>
            </a:r>
            <a:endParaRPr lang="zh-CN" altLang="zh-CN" kern="100" dirty="0">
              <a:latin typeface="Calibri"/>
              <a:ea typeface="宋体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US" altLang="zh-CN" kern="100" dirty="0">
                <a:latin typeface="Calibri"/>
                <a:ea typeface="宋体"/>
                <a:cs typeface="Times New Roman"/>
              </a:rPr>
              <a:t>(a) O(1) for both functions.</a:t>
            </a:r>
            <a:endParaRPr lang="zh-CN" altLang="zh-CN" kern="100" dirty="0">
              <a:latin typeface="Calibri"/>
              <a:ea typeface="宋体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US" altLang="zh-CN" kern="100" dirty="0">
                <a:latin typeface="Calibri"/>
                <a:ea typeface="宋体"/>
                <a:cs typeface="Times New Roman"/>
              </a:rPr>
              <a:t>(b) O(n) for both functions.</a:t>
            </a:r>
            <a:endParaRPr lang="zh-CN" altLang="zh-CN" kern="100" dirty="0">
              <a:latin typeface="Calibri"/>
              <a:ea typeface="宋体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US" altLang="zh-CN" kern="100" dirty="0">
                <a:latin typeface="Calibri"/>
                <a:ea typeface="宋体"/>
                <a:cs typeface="Times New Roman"/>
              </a:rPr>
              <a:t>(c) O(1) for push and O(n) for pop.</a:t>
            </a:r>
            <a:endParaRPr lang="zh-CN" altLang="zh-CN" kern="100" dirty="0">
              <a:latin typeface="Calibri"/>
              <a:ea typeface="宋体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US" altLang="zh-CN" kern="100" dirty="0">
                <a:latin typeface="Calibri"/>
                <a:ea typeface="宋体"/>
                <a:cs typeface="Times New Roman"/>
              </a:rPr>
              <a:t>(d) O(n) for push and O(1) for pop.</a:t>
            </a:r>
            <a:endParaRPr lang="zh-CN" altLang="zh-CN" kern="100" dirty="0">
              <a:latin typeface="Calibri"/>
              <a:ea typeface="宋体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US" altLang="zh-CN" kern="100" dirty="0">
                <a:latin typeface="Calibri"/>
                <a:ea typeface="宋体"/>
                <a:cs typeface="Times New Roman"/>
              </a:rPr>
              <a:t>(e) None of these is the correct choice.</a:t>
            </a:r>
            <a:endParaRPr lang="zh-CN" altLang="zh-CN" kern="1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问题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7236296" y="3721596"/>
            <a:ext cx="5084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kern="100" smtClean="0">
                <a:solidFill>
                  <a:srgbClr val="FF0000"/>
                </a:solidFill>
                <a:latin typeface="Calibri"/>
                <a:ea typeface="宋体"/>
                <a:cs typeface="Times New Roman"/>
              </a:rPr>
              <a:t>(c) 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9412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 smtClean="0"/>
              <a:t>顺序结构，可能发生上溢出与下溢出</a:t>
            </a:r>
            <a:endParaRPr lang="en-US" altLang="zh-CN" dirty="0" smtClean="0"/>
          </a:p>
          <a:p>
            <a:r>
              <a:rPr lang="zh-CN" altLang="en-US" dirty="0" smtClean="0"/>
              <a:t>链式结构，可能发生下溢出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817889" y="193204"/>
            <a:ext cx="8316529" cy="540314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上溢出（</a:t>
            </a:r>
            <a:r>
              <a:rPr lang="en-US" altLang="zh-CN" dirty="0" smtClean="0"/>
              <a:t>overflow</a:t>
            </a:r>
            <a:r>
              <a:rPr lang="zh-CN" altLang="en-US" dirty="0" smtClean="0"/>
              <a:t>）与下溢出（</a:t>
            </a:r>
            <a:r>
              <a:rPr lang="en-US" altLang="zh-CN" dirty="0" smtClean="0"/>
              <a:t>underflow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882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栈的应用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2105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栈作为一个容器，可以方便</a:t>
            </a:r>
            <a:r>
              <a:rPr lang="zh-CN" altLang="en-US" dirty="0"/>
              <a:t>地保存和取用信息，因此常作为算法或程序里的</a:t>
            </a:r>
            <a:r>
              <a:rPr lang="zh-CN" altLang="en-US" smtClean="0"/>
              <a:t>辅助数据结构。</a:t>
            </a:r>
            <a:endParaRPr lang="zh-CN" altLang="en-US" dirty="0"/>
          </a:p>
          <a:p>
            <a:pPr lvl="1"/>
            <a:r>
              <a:rPr lang="zh-CN" altLang="en-US" smtClean="0"/>
              <a:t>栈</a:t>
            </a:r>
            <a:r>
              <a:rPr lang="zh-CN" altLang="en-US" dirty="0"/>
              <a:t>可用</a:t>
            </a:r>
            <a:r>
              <a:rPr lang="zh-CN" altLang="en-US" dirty="0" smtClean="0"/>
              <a:t>于</a:t>
            </a:r>
            <a:r>
              <a:rPr lang="zh-CN" altLang="en-US" dirty="0" smtClean="0">
                <a:solidFill>
                  <a:srgbClr val="FF0000"/>
                </a:solidFill>
              </a:rPr>
              <a:t>逆置</a:t>
            </a:r>
            <a:r>
              <a:rPr lang="zh-CN" altLang="en-US" dirty="0" smtClean="0"/>
              <a:t>一</a:t>
            </a:r>
            <a:r>
              <a:rPr lang="zh-CN" altLang="en-US" dirty="0"/>
              <a:t>组</a:t>
            </a:r>
            <a:r>
              <a:rPr lang="zh-CN" altLang="en-US"/>
              <a:t>元素</a:t>
            </a:r>
            <a:r>
              <a:rPr lang="zh-CN" altLang="en-US" smtClean="0"/>
              <a:t>的次序，</a:t>
            </a:r>
            <a:r>
              <a:rPr lang="zh-CN" altLang="en-US" dirty="0" smtClean="0"/>
              <a:t>将</a:t>
            </a:r>
            <a:r>
              <a:rPr lang="zh-CN" altLang="en-US" dirty="0"/>
              <a:t>一组元素依次</a:t>
            </a:r>
            <a:r>
              <a:rPr lang="zh-CN" altLang="en-US"/>
              <a:t>全部</a:t>
            </a:r>
            <a:r>
              <a:rPr lang="zh-CN" altLang="en-US" smtClean="0"/>
              <a:t>存入一个栈，然后依次取出</a:t>
            </a:r>
            <a:r>
              <a:rPr lang="zh-CN" altLang="en-US" dirty="0"/>
              <a:t>，就能得到反序</a:t>
            </a:r>
            <a:r>
              <a:rPr lang="zh-CN" altLang="en-US"/>
              <a:t>的</a:t>
            </a:r>
            <a:r>
              <a:rPr lang="zh-CN" altLang="en-US" smtClean="0"/>
              <a:t>序列；</a:t>
            </a:r>
            <a:endParaRPr lang="zh-CN" altLang="en-US" dirty="0"/>
          </a:p>
          <a:p>
            <a:pPr lvl="1"/>
            <a:r>
              <a:rPr lang="zh-CN" altLang="en-US" smtClean="0"/>
              <a:t>栈是任何需要用到后进先出的容器存取元素时的首选结构。</a:t>
            </a:r>
            <a:endParaRPr lang="en-US" altLang="zh-CN" smtClean="0"/>
          </a:p>
          <a:p>
            <a:pPr marL="457144" lvl="1" indent="0">
              <a:buNone/>
            </a:pPr>
            <a:endParaRPr lang="zh-CN" altLang="en-US" dirty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概述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4538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线性结构</a:t>
            </a:r>
            <a:r>
              <a:rPr lang="zh-CN" altLang="en-US" dirty="0" smtClean="0"/>
              <a:t>是</a:t>
            </a:r>
            <a:r>
              <a:rPr lang="en-US" altLang="zh-CN" dirty="0" smtClean="0"/>
              <a:t>n</a:t>
            </a:r>
            <a:r>
              <a:rPr lang="zh-CN" altLang="en-US" dirty="0" smtClean="0"/>
              <a:t>（</a:t>
            </a:r>
            <a:r>
              <a:rPr lang="en-US" altLang="zh-CN" dirty="0" smtClean="0"/>
              <a:t>n</a:t>
            </a:r>
            <a:r>
              <a:rPr lang="zh-CN" altLang="en-US" dirty="0" smtClean="0"/>
              <a:t>≥</a:t>
            </a:r>
            <a:r>
              <a:rPr lang="en-US" altLang="zh-CN" dirty="0" smtClean="0"/>
              <a:t>0</a:t>
            </a:r>
            <a:r>
              <a:rPr lang="zh-CN" altLang="en-US" dirty="0" smtClean="0"/>
              <a:t>）</a:t>
            </a:r>
            <a:r>
              <a:rPr lang="zh-CN" altLang="en-US" dirty="0"/>
              <a:t>个</a:t>
            </a:r>
            <a:r>
              <a:rPr lang="zh-CN" altLang="en-US" dirty="0" smtClean="0"/>
              <a:t>数据</a:t>
            </a:r>
            <a:r>
              <a:rPr lang="zh-CN" altLang="en-US" u="sng" dirty="0" smtClean="0">
                <a:solidFill>
                  <a:srgbClr val="FF0000"/>
                </a:solidFill>
              </a:rPr>
              <a:t>元素</a:t>
            </a:r>
            <a:r>
              <a:rPr lang="zh-CN" altLang="en-US" dirty="0" smtClean="0"/>
              <a:t>构成的</a:t>
            </a:r>
            <a:r>
              <a:rPr lang="zh-CN" altLang="en-US" u="sng" dirty="0" smtClean="0"/>
              <a:t>有限</a:t>
            </a:r>
            <a:r>
              <a:rPr lang="zh-CN" altLang="en-US" dirty="0" smtClean="0"/>
              <a:t>序列。</a:t>
            </a:r>
            <a:endParaRPr lang="en-US" altLang="zh-CN" dirty="0" smtClean="0"/>
          </a:p>
          <a:p>
            <a:pPr lvl="1"/>
            <a:r>
              <a:rPr lang="zh-CN" altLang="en-US" dirty="0"/>
              <a:t>当</a:t>
            </a:r>
            <a:r>
              <a:rPr lang="en-US" altLang="zh-CN" dirty="0"/>
              <a:t>n=0</a:t>
            </a:r>
            <a:r>
              <a:rPr lang="zh-CN" altLang="en-US" dirty="0"/>
              <a:t>，表长为</a:t>
            </a:r>
            <a:r>
              <a:rPr lang="en-US" altLang="zh-CN" dirty="0"/>
              <a:t>0</a:t>
            </a:r>
            <a:r>
              <a:rPr lang="zh-CN" altLang="en-US" dirty="0"/>
              <a:t>，表中没有元素，称为空线性表，简称空表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当</a:t>
            </a:r>
            <a:r>
              <a:rPr lang="en-US" altLang="zh-CN" dirty="0"/>
              <a:t>n&gt;0</a:t>
            </a:r>
            <a:r>
              <a:rPr lang="zh-CN" altLang="en-US" dirty="0" smtClean="0"/>
              <a:t>，非</a:t>
            </a:r>
            <a:r>
              <a:rPr lang="zh-CN" altLang="en-US" dirty="0"/>
              <a:t>空表</a:t>
            </a:r>
            <a:r>
              <a:rPr lang="zh-CN" altLang="en-US" dirty="0" smtClean="0"/>
              <a:t>，记为：</a:t>
            </a:r>
            <a:r>
              <a:rPr lang="en-US" altLang="zh-CN" dirty="0"/>
              <a:t>L=(a</a:t>
            </a:r>
            <a:r>
              <a:rPr lang="en-US" altLang="zh-CN" baseline="-25000" dirty="0"/>
              <a:t>0</a:t>
            </a:r>
            <a:r>
              <a:rPr lang="en-US" altLang="zh-CN" dirty="0"/>
              <a:t>,a</a:t>
            </a:r>
            <a:r>
              <a:rPr lang="en-US" altLang="zh-CN" baseline="-25000" dirty="0"/>
              <a:t>1</a:t>
            </a:r>
            <a:r>
              <a:rPr lang="en-US" altLang="zh-CN" dirty="0"/>
              <a:t>,a</a:t>
            </a:r>
            <a:r>
              <a:rPr lang="en-US" altLang="zh-CN" baseline="-25000" dirty="0"/>
              <a:t>2</a:t>
            </a:r>
            <a:r>
              <a:rPr lang="en-US" altLang="zh-CN" dirty="0"/>
              <a:t>,…</a:t>
            </a:r>
            <a:r>
              <a:rPr lang="en-US" altLang="zh-CN" dirty="0" err="1"/>
              <a:t>a</a:t>
            </a:r>
            <a:r>
              <a:rPr lang="en-US" altLang="zh-CN" baseline="-25000" dirty="0" err="1"/>
              <a:t>i</a:t>
            </a:r>
            <a:r>
              <a:rPr lang="en-US" altLang="zh-CN" dirty="0"/>
              <a:t>…a</a:t>
            </a:r>
            <a:r>
              <a:rPr lang="en-US" altLang="zh-CN" baseline="-25000" dirty="0"/>
              <a:t>n-1</a:t>
            </a:r>
            <a:r>
              <a:rPr lang="en-US" altLang="zh-CN" dirty="0"/>
              <a:t>)</a:t>
            </a:r>
            <a:r>
              <a:rPr lang="zh-CN" altLang="en-US" dirty="0" smtClean="0"/>
              <a:t>，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每个</a:t>
            </a:r>
            <a:r>
              <a:rPr lang="zh-CN" altLang="en-US" dirty="0"/>
              <a:t>元素有一个固定的位序号，如元素</a:t>
            </a:r>
            <a:r>
              <a:rPr lang="en-US" altLang="zh-CN" dirty="0"/>
              <a:t>a</a:t>
            </a:r>
            <a:r>
              <a:rPr lang="en-US" altLang="zh-CN" baseline="-25000" dirty="0"/>
              <a:t>0</a:t>
            </a:r>
            <a:r>
              <a:rPr lang="zh-CN" altLang="en-US" dirty="0"/>
              <a:t>的位序号是</a:t>
            </a:r>
            <a:r>
              <a:rPr lang="en-US" altLang="zh-CN" dirty="0"/>
              <a:t>0</a:t>
            </a:r>
            <a:r>
              <a:rPr lang="zh-CN" altLang="en-US" dirty="0"/>
              <a:t>，</a:t>
            </a:r>
            <a:r>
              <a:rPr lang="en-US" altLang="zh-CN" dirty="0" err="1"/>
              <a:t>a</a:t>
            </a:r>
            <a:r>
              <a:rPr lang="en-US" altLang="zh-CN" baseline="-25000" dirty="0" err="1"/>
              <a:t>i</a:t>
            </a:r>
            <a:r>
              <a:rPr lang="zh-CN" altLang="en-US" dirty="0"/>
              <a:t>的位序号是</a:t>
            </a:r>
            <a:r>
              <a:rPr lang="en-US" altLang="zh-CN" dirty="0" err="1" smtClean="0"/>
              <a:t>i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数据</a:t>
            </a:r>
            <a:r>
              <a:rPr lang="zh-CN" altLang="en-US" dirty="0" smtClean="0">
                <a:solidFill>
                  <a:srgbClr val="FF0000"/>
                </a:solidFill>
              </a:rPr>
              <a:t>元素</a:t>
            </a:r>
            <a:r>
              <a:rPr lang="zh-CN" altLang="en-US" dirty="0" smtClean="0"/>
              <a:t>唯一</a:t>
            </a:r>
            <a:r>
              <a:rPr lang="zh-CN" altLang="en-US" dirty="0"/>
              <a:t>的前驱和</a:t>
            </a:r>
            <a:r>
              <a:rPr lang="zh-CN" altLang="en-US" dirty="0" smtClean="0"/>
              <a:t>后继。</a:t>
            </a:r>
            <a:endParaRPr lang="en-US" altLang="zh-CN" dirty="0" smtClean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什么</a:t>
            </a:r>
            <a:r>
              <a:rPr lang="zh-CN" altLang="en-US" dirty="0" smtClean="0"/>
              <a:t>是线性结构</a:t>
            </a:r>
            <a:endParaRPr lang="zh-CN" alt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3401" y="4657703"/>
            <a:ext cx="6445232" cy="640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865612"/>
            <a:ext cx="5135120" cy="5934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59558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数据逆置</a:t>
            </a:r>
            <a:endParaRPr lang="en-US" altLang="zh-CN" dirty="0" smtClean="0"/>
          </a:p>
          <a:p>
            <a:r>
              <a:rPr lang="zh-CN" altLang="en-US" dirty="0"/>
              <a:t>进制转换</a:t>
            </a:r>
          </a:p>
          <a:p>
            <a:r>
              <a:rPr lang="zh-CN" altLang="en-US" dirty="0" smtClean="0"/>
              <a:t>括号配对</a:t>
            </a:r>
            <a:endParaRPr lang="en-US" altLang="zh-CN" dirty="0" smtClean="0"/>
          </a:p>
          <a:p>
            <a:r>
              <a:rPr lang="zh-CN" altLang="en-US" dirty="0" smtClean="0"/>
              <a:t>表达式求值</a:t>
            </a:r>
            <a:endParaRPr lang="en-US" altLang="zh-CN" dirty="0" smtClean="0"/>
          </a:p>
          <a:p>
            <a:r>
              <a:rPr lang="en-US" altLang="zh-CN" dirty="0" smtClean="0"/>
              <a:t>N</a:t>
            </a:r>
            <a:r>
              <a:rPr lang="zh-CN" altLang="en-US" dirty="0" smtClean="0"/>
              <a:t>皇后问题</a:t>
            </a:r>
            <a:endParaRPr lang="en-US" altLang="zh-CN" dirty="0" smtClean="0"/>
          </a:p>
          <a:p>
            <a:r>
              <a:rPr lang="zh-CN" altLang="en-US" dirty="0" smtClean="0"/>
              <a:t>迷宫求解</a:t>
            </a:r>
            <a:endParaRPr lang="en-US" altLang="zh-CN" dirty="0" smtClean="0"/>
          </a:p>
          <a:p>
            <a:r>
              <a:rPr lang="zh-CN" altLang="en-US" dirty="0" smtClean="0"/>
              <a:t>递归的</a:t>
            </a:r>
            <a:r>
              <a:rPr lang="zh-CN" altLang="en-US" smtClean="0"/>
              <a:t>实现（第</a:t>
            </a:r>
            <a:r>
              <a:rPr lang="en-US" altLang="zh-CN" smtClean="0"/>
              <a:t>6</a:t>
            </a:r>
            <a:r>
              <a:rPr lang="zh-CN" altLang="en-US" smtClean="0"/>
              <a:t>章</a:t>
            </a:r>
            <a:r>
              <a:rPr lang="zh-CN" altLang="en-US" dirty="0" smtClean="0"/>
              <a:t>）</a:t>
            </a:r>
            <a:endParaRPr lang="en-US" altLang="zh-CN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应用举例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8809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数据逆置</a:t>
            </a:r>
            <a:r>
              <a:rPr lang="en-US" altLang="zh-CN" dirty="0" smtClean="0"/>
              <a:t>-</a:t>
            </a:r>
            <a:r>
              <a:rPr lang="zh-CN" altLang="en-US" dirty="0" smtClean="0"/>
              <a:t>进制转换</a:t>
            </a:r>
            <a:endParaRPr lang="zh-CN" altLang="en-US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755577" y="1129314"/>
            <a:ext cx="7488832" cy="378564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8" tIns="45714" rIns="91428" bIns="45714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600" b="1" dirty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def </a:t>
            </a:r>
            <a:r>
              <a:rPr lang="zh-CN" altLang="zh-CN" sz="16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baseConverter(decNumber,base):</a:t>
            </a:r>
            <a:br>
              <a:rPr lang="zh-CN" altLang="zh-CN" sz="16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6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digits = </a:t>
            </a:r>
            <a:r>
              <a:rPr lang="zh-CN" altLang="zh-CN" sz="1600" b="1" dirty="0">
                <a:solidFill>
                  <a:srgbClr val="0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"0123456789ABCDEF"</a:t>
            </a:r>
            <a:br>
              <a:rPr lang="zh-CN" altLang="zh-CN" sz="1600" b="1" dirty="0">
                <a:solidFill>
                  <a:srgbClr val="0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600" b="1" dirty="0">
                <a:solidFill>
                  <a:srgbClr val="0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lang="zh-CN" altLang="zh-CN" sz="1600" b="1" dirty="0">
                <a:solidFill>
                  <a:srgbClr val="0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600" b="1" dirty="0">
                <a:solidFill>
                  <a:srgbClr val="0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zh-CN" sz="16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remstack = Stack()</a:t>
            </a:r>
            <a:br>
              <a:rPr lang="zh-CN" altLang="zh-CN" sz="16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6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lang="zh-CN" altLang="zh-CN" sz="16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6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zh-CN" sz="1600" b="1" dirty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while </a:t>
            </a:r>
            <a:r>
              <a:rPr lang="zh-CN" altLang="zh-CN" sz="16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decNumber &gt; </a:t>
            </a:r>
            <a:r>
              <a:rPr lang="zh-CN" altLang="zh-CN" sz="1600" dirty="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0</a:t>
            </a:r>
            <a:r>
              <a:rPr lang="zh-CN" altLang="zh-CN" sz="16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:</a:t>
            </a:r>
            <a:br>
              <a:rPr lang="zh-CN" altLang="zh-CN" sz="16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6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rem = decNumber % base</a:t>
            </a:r>
            <a:br>
              <a:rPr lang="zh-CN" altLang="zh-CN" sz="16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6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remstack.push(rem)</a:t>
            </a:r>
            <a:br>
              <a:rPr lang="zh-CN" altLang="zh-CN" sz="16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6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decNumber = decNumber // base</a:t>
            </a:r>
            <a:br>
              <a:rPr lang="zh-CN" altLang="zh-CN" sz="16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6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lang="zh-CN" altLang="zh-CN" sz="16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6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newString = </a:t>
            </a:r>
            <a:r>
              <a:rPr lang="zh-CN" altLang="zh-CN" sz="1600" b="1" dirty="0">
                <a:solidFill>
                  <a:srgbClr val="0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""</a:t>
            </a:r>
            <a:br>
              <a:rPr lang="zh-CN" altLang="zh-CN" sz="1600" b="1" dirty="0">
                <a:solidFill>
                  <a:srgbClr val="0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600" b="1" dirty="0">
                <a:solidFill>
                  <a:srgbClr val="0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zh-CN" sz="1600" b="1" dirty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while not </a:t>
            </a:r>
            <a:r>
              <a:rPr lang="zh-CN" altLang="zh-CN" sz="16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remstack.isEmpty():</a:t>
            </a:r>
            <a:br>
              <a:rPr lang="zh-CN" altLang="zh-CN" sz="16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6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newString = newString + digits[remstack.pop()]</a:t>
            </a:r>
            <a:br>
              <a:rPr lang="zh-CN" altLang="zh-CN" sz="16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6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lang="zh-CN" altLang="zh-CN" sz="16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6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zh-CN" sz="1600" b="1" dirty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return </a:t>
            </a:r>
            <a:r>
              <a:rPr lang="zh-CN" altLang="zh-CN" sz="16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newString</a:t>
            </a:r>
            <a:endParaRPr lang="zh-CN" altLang="zh-CN" sz="1600" dirty="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7108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Grp="1" noChangeArrowheads="1"/>
          </p:cNvSpPr>
          <p:nvPr>
            <p:ph type="body" sz="quarter" idx="10"/>
          </p:nvPr>
        </p:nvSpPr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4" rIns="91428" bIns="45714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000" kern="0" smtClean="0">
                <a:solidFill>
                  <a:prstClr val="black"/>
                </a:solidFill>
              </a:rPr>
              <a:t>{3*[A+(b*cd)]}</a:t>
            </a:r>
          </a:p>
          <a:p>
            <a:endParaRPr lang="en-US" altLang="zh-CN" sz="2000" kern="0" smtClean="0">
              <a:solidFill>
                <a:prstClr val="black"/>
              </a:solidFill>
            </a:endParaRPr>
          </a:p>
          <a:p>
            <a:r>
              <a:rPr lang="en-US" altLang="zh-CN" sz="2000" kern="0" smtClean="0">
                <a:solidFill>
                  <a:prstClr val="black"/>
                </a:solidFill>
              </a:rPr>
              <a:t>3*A+</a:t>
            </a:r>
            <a:r>
              <a:rPr lang="en-US" altLang="zh-CN" sz="2000" kern="0" smtClean="0">
                <a:solidFill>
                  <a:srgbClr val="FF0000"/>
                </a:solidFill>
              </a:rPr>
              <a:t>(</a:t>
            </a:r>
            <a:r>
              <a:rPr lang="en-US" altLang="zh-CN" sz="2000" kern="0" smtClean="0">
                <a:solidFill>
                  <a:prstClr val="black"/>
                </a:solidFill>
              </a:rPr>
              <a:t>b*cd</a:t>
            </a:r>
            <a:r>
              <a:rPr lang="en-US" altLang="zh-CN" sz="2000" kern="0" smtClean="0">
                <a:solidFill>
                  <a:srgbClr val="FF0000"/>
                </a:solidFill>
              </a:rPr>
              <a:t>]</a:t>
            </a:r>
            <a:r>
              <a:rPr lang="en-US" altLang="zh-CN" sz="2000" kern="0" smtClean="0">
                <a:solidFill>
                  <a:prstClr val="black"/>
                </a:solidFill>
              </a:rPr>
              <a:t>+{5*a}</a:t>
            </a:r>
          </a:p>
          <a:p>
            <a:endParaRPr lang="en-US" altLang="zh-CN" sz="2000" kern="0" smtClean="0">
              <a:solidFill>
                <a:prstClr val="black"/>
              </a:solidFill>
            </a:endParaRPr>
          </a:p>
          <a:p>
            <a:r>
              <a:rPr lang="en-US" altLang="zh-CN" sz="2000" kern="0" smtClean="0">
                <a:solidFill>
                  <a:prstClr val="black"/>
                </a:solidFill>
              </a:rPr>
              <a:t>3*A+(b*cd)dfg</a:t>
            </a:r>
            <a:r>
              <a:rPr lang="en-US" altLang="zh-CN" sz="2000" kern="0" smtClean="0">
                <a:solidFill>
                  <a:srgbClr val="FF0000"/>
                </a:solidFill>
              </a:rPr>
              <a:t>]</a:t>
            </a:r>
            <a:r>
              <a:rPr lang="en-US" altLang="zh-CN" sz="2000" kern="0" smtClean="0">
                <a:solidFill>
                  <a:prstClr val="black"/>
                </a:solidFill>
              </a:rPr>
              <a:t>+sfg</a:t>
            </a:r>
          </a:p>
          <a:p>
            <a:endParaRPr lang="en-US" altLang="zh-CN" sz="2000" kern="0" smtClean="0">
              <a:solidFill>
                <a:prstClr val="black"/>
              </a:solidFill>
            </a:endParaRPr>
          </a:p>
          <a:p>
            <a:r>
              <a:rPr lang="en-US" altLang="zh-CN" sz="2000" kern="0" smtClean="0">
                <a:solidFill>
                  <a:srgbClr val="FF0000"/>
                </a:solidFill>
              </a:rPr>
              <a:t>{</a:t>
            </a:r>
            <a:r>
              <a:rPr lang="en-US" altLang="zh-CN" sz="2000" kern="0" smtClean="0">
                <a:solidFill>
                  <a:prstClr val="black"/>
                </a:solidFill>
              </a:rPr>
              <a:t>3*A+(b*cd)+5+e</a:t>
            </a:r>
          </a:p>
          <a:p>
            <a:endParaRPr lang="en-US" altLang="zh-CN" sz="2000" kern="0" dirty="0">
              <a:solidFill>
                <a:prstClr val="black"/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括号配对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437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000" dirty="0"/>
              <a:t>1</a:t>
            </a:r>
            <a:r>
              <a:rPr lang="zh-CN" altLang="en-US" sz="2000" dirty="0"/>
              <a:t>）凡出现左括弧，则进栈；</a:t>
            </a:r>
          </a:p>
          <a:p>
            <a:pPr marL="0" indent="0">
              <a:buNone/>
            </a:pPr>
            <a:r>
              <a:rPr lang="en-US" altLang="zh-CN" sz="2000" dirty="0"/>
              <a:t>2</a:t>
            </a:r>
            <a:r>
              <a:rPr lang="zh-CN" altLang="en-US" sz="2000" dirty="0"/>
              <a:t>）凡出现右括弧，首先检查栈</a:t>
            </a:r>
            <a:r>
              <a:rPr lang="zh-CN" altLang="en-US" sz="2000"/>
              <a:t>是否</a:t>
            </a:r>
            <a:r>
              <a:rPr lang="zh-CN" altLang="en-US" sz="2000" smtClean="0"/>
              <a:t>空，</a:t>
            </a:r>
            <a:endParaRPr lang="zh-CN" altLang="en-US" sz="2000" dirty="0"/>
          </a:p>
          <a:p>
            <a:pPr marL="0" indent="0">
              <a:buNone/>
            </a:pPr>
            <a:r>
              <a:rPr lang="zh-CN" altLang="en-US" sz="2000" dirty="0"/>
              <a:t>   若栈空，则表明该“右括弧”多余，</a:t>
            </a:r>
          </a:p>
          <a:p>
            <a:pPr marL="0" indent="0">
              <a:buNone/>
            </a:pPr>
            <a:r>
              <a:rPr lang="zh-CN" altLang="en-US" sz="2000"/>
              <a:t>   </a:t>
            </a:r>
            <a:r>
              <a:rPr lang="zh-CN" altLang="en-US" sz="2000" smtClean="0"/>
              <a:t>否则出栈栈</a:t>
            </a:r>
            <a:r>
              <a:rPr lang="zh-CN" altLang="en-US" sz="2000"/>
              <a:t>顶</a:t>
            </a:r>
            <a:r>
              <a:rPr lang="zh-CN" altLang="en-US" sz="2000" smtClean="0"/>
              <a:t>元素，若不是一对，则表明</a:t>
            </a:r>
            <a:r>
              <a:rPr lang="zh-CN" altLang="en-US" sz="2000" dirty="0"/>
              <a:t>不匹配。</a:t>
            </a:r>
          </a:p>
          <a:p>
            <a:pPr marL="0" indent="0">
              <a:buNone/>
            </a:pPr>
            <a:r>
              <a:rPr lang="en-US" altLang="zh-CN" sz="2000" dirty="0"/>
              <a:t>3</a:t>
            </a:r>
            <a:r>
              <a:rPr lang="zh-CN" altLang="en-US" sz="2000" dirty="0"/>
              <a:t>）表达式检验结束时，</a:t>
            </a:r>
          </a:p>
          <a:p>
            <a:pPr marL="0" indent="0">
              <a:buNone/>
            </a:pPr>
            <a:r>
              <a:rPr lang="zh-CN" altLang="en-US" sz="2000" dirty="0"/>
              <a:t>   若栈空，则表明表达式中匹配正确，</a:t>
            </a:r>
          </a:p>
          <a:p>
            <a:pPr marL="0" indent="0">
              <a:buNone/>
            </a:pPr>
            <a:r>
              <a:rPr lang="zh-CN" altLang="en-US" sz="2000" dirty="0"/>
              <a:t>   否则表明“左括弧”有余。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en-US" dirty="0"/>
              <a:t>算法</a:t>
            </a:r>
            <a:r>
              <a:rPr lang="zh-CN" altLang="en-US" dirty="0" smtClean="0"/>
              <a:t>思想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01864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括号配对（只有一种括号）</a:t>
            </a:r>
            <a:endParaRPr lang="zh-CN" altLang="en-US" dirty="0"/>
          </a:p>
        </p:txBody>
      </p:sp>
      <p:sp>
        <p:nvSpPr>
          <p:cNvPr id="5" name="圆角矩形标注 4"/>
          <p:cNvSpPr/>
          <p:nvPr/>
        </p:nvSpPr>
        <p:spPr>
          <a:xfrm>
            <a:off x="5580113" y="1201316"/>
            <a:ext cx="1224136" cy="720080"/>
          </a:xfrm>
          <a:prstGeom prst="wedgeRoundRect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r>
              <a:rPr lang="zh-CN" altLang="en-US" dirty="0" smtClean="0"/>
              <a:t>没必要</a:t>
            </a:r>
            <a:r>
              <a:rPr lang="zh-CN" altLang="en-US" dirty="0"/>
              <a:t>用栈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971600" y="1345332"/>
            <a:ext cx="3743400" cy="280075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txBody>
          <a:bodyPr vert="horz" wrap="square" lIns="91428" tIns="45714" rIns="91428" bIns="45714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600" b="1" dirty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def </a:t>
            </a:r>
            <a:r>
              <a:rPr lang="zh-CN" altLang="zh-CN" sz="16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parChecker(symbolString):</a:t>
            </a:r>
            <a:br>
              <a:rPr lang="zh-CN" altLang="zh-CN" sz="16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6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count = </a:t>
            </a:r>
            <a:r>
              <a:rPr lang="zh-CN" altLang="zh-CN" sz="1600" dirty="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0</a:t>
            </a:r>
            <a:br>
              <a:rPr lang="zh-CN" altLang="zh-CN" sz="1600" dirty="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600" dirty="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zh-CN" sz="1600" b="1" dirty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for </a:t>
            </a:r>
            <a:r>
              <a:rPr lang="zh-CN" altLang="zh-CN" sz="16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 </a:t>
            </a:r>
            <a:r>
              <a:rPr lang="zh-CN" altLang="zh-CN" sz="1600" b="1" dirty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in </a:t>
            </a:r>
            <a:r>
              <a:rPr lang="zh-CN" altLang="zh-CN" sz="16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symbolString:</a:t>
            </a:r>
            <a:br>
              <a:rPr lang="zh-CN" altLang="zh-CN" sz="16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6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lang="zh-CN" altLang="zh-CN" sz="1600" b="1" dirty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if </a:t>
            </a:r>
            <a:r>
              <a:rPr lang="zh-CN" altLang="zh-CN" sz="16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 == </a:t>
            </a:r>
            <a:r>
              <a:rPr lang="zh-CN" altLang="zh-CN" sz="1600" b="1" dirty="0">
                <a:solidFill>
                  <a:srgbClr val="0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"("</a:t>
            </a:r>
            <a:r>
              <a:rPr lang="zh-CN" altLang="zh-CN" sz="16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:</a:t>
            </a:r>
            <a:br>
              <a:rPr lang="zh-CN" altLang="zh-CN" sz="16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6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    count += </a:t>
            </a:r>
            <a:r>
              <a:rPr lang="zh-CN" altLang="zh-CN" sz="1600" dirty="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1</a:t>
            </a:r>
            <a:br>
              <a:rPr lang="zh-CN" altLang="zh-CN" sz="1600" dirty="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600" dirty="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lang="zh-CN" altLang="zh-CN" sz="1600" b="1" dirty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elif </a:t>
            </a:r>
            <a:r>
              <a:rPr lang="zh-CN" altLang="zh-CN" sz="16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 == </a:t>
            </a:r>
            <a:r>
              <a:rPr lang="zh-CN" altLang="zh-CN" sz="1600" b="1" dirty="0">
                <a:solidFill>
                  <a:srgbClr val="0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")"</a:t>
            </a:r>
            <a:r>
              <a:rPr lang="zh-CN" altLang="zh-CN" sz="16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:</a:t>
            </a:r>
            <a:br>
              <a:rPr lang="zh-CN" altLang="zh-CN" sz="16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6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    </a:t>
            </a:r>
            <a:r>
              <a:rPr lang="zh-CN" altLang="zh-CN" sz="1600" b="1" dirty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if </a:t>
            </a:r>
            <a:r>
              <a:rPr lang="zh-CN" altLang="zh-CN" sz="16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count &lt; </a:t>
            </a:r>
            <a:r>
              <a:rPr lang="zh-CN" altLang="zh-CN" sz="1600" dirty="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1</a:t>
            </a:r>
            <a:r>
              <a:rPr lang="zh-CN" altLang="zh-CN" sz="16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:</a:t>
            </a:r>
            <a:br>
              <a:rPr lang="zh-CN" altLang="zh-CN" sz="16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6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        </a:t>
            </a:r>
            <a:r>
              <a:rPr lang="zh-CN" altLang="zh-CN" sz="1600" b="1" dirty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return False</a:t>
            </a:r>
            <a:br>
              <a:rPr lang="zh-CN" altLang="zh-CN" sz="1600" b="1" dirty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600" b="1" dirty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    else</a:t>
            </a:r>
            <a:r>
              <a:rPr lang="zh-CN" altLang="zh-CN" sz="16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:</a:t>
            </a:r>
            <a:br>
              <a:rPr lang="zh-CN" altLang="zh-CN" sz="16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6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        count -= </a:t>
            </a:r>
            <a:r>
              <a:rPr lang="zh-CN" altLang="zh-CN" sz="1600" dirty="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1</a:t>
            </a:r>
            <a:br>
              <a:rPr lang="zh-CN" altLang="zh-CN" sz="1600" dirty="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600" dirty="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zh-CN" sz="1600" b="1" dirty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return </a:t>
            </a:r>
            <a:r>
              <a:rPr lang="zh-CN" altLang="zh-CN" sz="16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count == </a:t>
            </a:r>
            <a:r>
              <a:rPr lang="zh-CN" altLang="zh-CN" sz="1600" dirty="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0</a:t>
            </a:r>
            <a:endParaRPr lang="zh-CN" altLang="zh-CN" sz="2400" dirty="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2091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括号配对（有多种括号）</a:t>
            </a:r>
            <a:endParaRPr lang="zh-CN" altLang="en-US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11560" y="852137"/>
            <a:ext cx="7200800" cy="470896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8" tIns="45714" rIns="91428" bIns="45714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500" b="1" dirty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def </a:t>
            </a:r>
            <a:r>
              <a:rPr lang="zh-CN" altLang="zh-CN" sz="15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parChecker(symbolString):</a:t>
            </a:r>
            <a:br>
              <a:rPr lang="zh-CN" altLang="zh-CN" sz="15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5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s = Stack()</a:t>
            </a:r>
            <a:br>
              <a:rPr lang="zh-CN" altLang="zh-CN" sz="15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5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balanced = </a:t>
            </a:r>
            <a:r>
              <a:rPr lang="zh-CN" altLang="zh-CN" sz="1500" b="1" dirty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True</a:t>
            </a:r>
            <a:br>
              <a:rPr lang="zh-CN" altLang="zh-CN" sz="1500" b="1" dirty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500" b="1" dirty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zh-CN" sz="15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index = </a:t>
            </a:r>
            <a:r>
              <a:rPr lang="zh-CN" altLang="zh-CN" sz="1500" dirty="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0</a:t>
            </a:r>
            <a:br>
              <a:rPr lang="zh-CN" altLang="zh-CN" sz="1500" dirty="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500" dirty="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zh-CN" sz="1500" b="1" dirty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while </a:t>
            </a:r>
            <a:r>
              <a:rPr lang="zh-CN" altLang="zh-CN" sz="15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index &lt; </a:t>
            </a:r>
            <a:r>
              <a:rPr lang="zh-CN" altLang="zh-CN" sz="1500" dirty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len</a:t>
            </a:r>
            <a:r>
              <a:rPr lang="zh-CN" altLang="zh-CN" sz="15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(symbolString) </a:t>
            </a:r>
            <a:r>
              <a:rPr lang="zh-CN" altLang="zh-CN" sz="1500" b="1" dirty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and </a:t>
            </a:r>
            <a:r>
              <a:rPr lang="zh-CN" altLang="zh-CN" sz="15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balanced:</a:t>
            </a:r>
            <a:br>
              <a:rPr lang="zh-CN" altLang="zh-CN" sz="15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5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symbol = symbolString[index]</a:t>
            </a:r>
            <a:br>
              <a:rPr lang="zh-CN" altLang="zh-CN" sz="15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5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lang="zh-CN" altLang="zh-CN" sz="1500" b="1" dirty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if </a:t>
            </a:r>
            <a:r>
              <a:rPr lang="zh-CN" altLang="zh-CN" sz="15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symbol </a:t>
            </a:r>
            <a:r>
              <a:rPr lang="zh-CN" altLang="zh-CN" sz="1500" b="1" dirty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in </a:t>
            </a:r>
            <a:r>
              <a:rPr lang="zh-CN" altLang="zh-CN" sz="1500" b="1" dirty="0">
                <a:solidFill>
                  <a:srgbClr val="0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"([{"</a:t>
            </a:r>
            <a:r>
              <a:rPr lang="zh-CN" altLang="zh-CN" sz="15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:</a:t>
            </a:r>
            <a:br>
              <a:rPr lang="zh-CN" altLang="zh-CN" sz="15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5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    s.push(symbol)</a:t>
            </a:r>
            <a:br>
              <a:rPr lang="zh-CN" altLang="zh-CN" sz="15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5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lang="zh-CN" altLang="zh-CN" sz="1500" b="1" dirty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else</a:t>
            </a:r>
            <a:r>
              <a:rPr lang="zh-CN" altLang="zh-CN" sz="15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:</a:t>
            </a:r>
            <a:br>
              <a:rPr lang="zh-CN" altLang="zh-CN" sz="15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5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    </a:t>
            </a:r>
            <a:r>
              <a:rPr lang="zh-CN" altLang="zh-CN" sz="1500" b="1" dirty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if </a:t>
            </a:r>
            <a:r>
              <a:rPr lang="zh-CN" altLang="zh-CN" sz="15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s.isEmpty():</a:t>
            </a:r>
            <a:br>
              <a:rPr lang="zh-CN" altLang="zh-CN" sz="15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5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        balanced = </a:t>
            </a:r>
            <a:r>
              <a:rPr lang="zh-CN" altLang="zh-CN" sz="1500" b="1" dirty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False</a:t>
            </a:r>
            <a:br>
              <a:rPr lang="zh-CN" altLang="zh-CN" sz="1500" b="1" dirty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500" b="1" dirty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    else</a:t>
            </a:r>
            <a:r>
              <a:rPr lang="zh-CN" altLang="zh-CN" sz="15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:</a:t>
            </a:r>
            <a:br>
              <a:rPr lang="zh-CN" altLang="zh-CN" sz="15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5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        top = s.pop()</a:t>
            </a:r>
            <a:br>
              <a:rPr lang="zh-CN" altLang="zh-CN" sz="15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5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        </a:t>
            </a:r>
            <a:r>
              <a:rPr lang="zh-CN" altLang="zh-CN" sz="1500" b="1" dirty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if not </a:t>
            </a:r>
            <a:r>
              <a:rPr lang="zh-CN" altLang="zh-CN" sz="15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matches(top,symbol):</a:t>
            </a:r>
            <a:br>
              <a:rPr lang="zh-CN" altLang="zh-CN" sz="15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5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               balanced = </a:t>
            </a:r>
            <a:r>
              <a:rPr lang="zh-CN" altLang="zh-CN" sz="1500" b="1" dirty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False</a:t>
            </a:r>
            <a:br>
              <a:rPr lang="zh-CN" altLang="zh-CN" sz="1500" b="1" dirty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500" b="1" dirty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lang="zh-CN" altLang="zh-CN" sz="15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index = index + </a:t>
            </a:r>
            <a:r>
              <a:rPr lang="zh-CN" altLang="zh-CN" sz="1500" dirty="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1</a:t>
            </a:r>
            <a:br>
              <a:rPr lang="zh-CN" altLang="zh-CN" sz="1500" dirty="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500" dirty="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zh-CN" sz="1500" b="1" dirty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if </a:t>
            </a:r>
            <a:r>
              <a:rPr lang="zh-CN" altLang="zh-CN" sz="15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balanced </a:t>
            </a:r>
            <a:r>
              <a:rPr lang="zh-CN" altLang="zh-CN" sz="1500" b="1" dirty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and </a:t>
            </a:r>
            <a:r>
              <a:rPr lang="zh-CN" altLang="zh-CN" sz="15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s.isEmpty():</a:t>
            </a:r>
            <a:br>
              <a:rPr lang="zh-CN" altLang="zh-CN" sz="15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5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lang="zh-CN" altLang="zh-CN" sz="1500" b="1" dirty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return True</a:t>
            </a:r>
            <a:br>
              <a:rPr lang="zh-CN" altLang="zh-CN" sz="1500" b="1" dirty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500" b="1" dirty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else</a:t>
            </a:r>
            <a:r>
              <a:rPr lang="zh-CN" altLang="zh-CN" sz="15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:</a:t>
            </a:r>
            <a:br>
              <a:rPr lang="zh-CN" altLang="zh-CN" sz="15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5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lang="zh-CN" altLang="zh-CN" sz="1500" b="1" dirty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return False</a:t>
            </a:r>
            <a:endParaRPr lang="zh-CN" altLang="zh-CN" sz="1500" dirty="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6228186" y="1032820"/>
            <a:ext cx="2520280" cy="2554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4" rIns="91428" bIns="45714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000" kern="0" dirty="0">
                <a:solidFill>
                  <a:prstClr val="black"/>
                </a:solidFill>
              </a:rPr>
              <a:t>{3*[A+(b*cd)]}</a:t>
            </a:r>
          </a:p>
          <a:p>
            <a:endParaRPr lang="en-US" altLang="zh-CN" sz="2000" kern="0" dirty="0">
              <a:solidFill>
                <a:prstClr val="black"/>
              </a:solidFill>
            </a:endParaRPr>
          </a:p>
          <a:p>
            <a:r>
              <a:rPr lang="en-US" altLang="zh-CN" sz="2000" kern="0" dirty="0">
                <a:solidFill>
                  <a:prstClr val="black"/>
                </a:solidFill>
              </a:rPr>
              <a:t>3*A+(b*cd]+{5*a}</a:t>
            </a:r>
          </a:p>
          <a:p>
            <a:endParaRPr lang="en-US" altLang="zh-CN" sz="2000" kern="0" dirty="0">
              <a:solidFill>
                <a:prstClr val="black"/>
              </a:solidFill>
            </a:endParaRPr>
          </a:p>
          <a:p>
            <a:r>
              <a:rPr lang="en-US" altLang="zh-CN" sz="2000" kern="0" dirty="0">
                <a:solidFill>
                  <a:prstClr val="black"/>
                </a:solidFill>
              </a:rPr>
              <a:t>3*A+(b*cd)</a:t>
            </a:r>
            <a:r>
              <a:rPr lang="en-US" altLang="zh-CN" sz="2000" kern="0" dirty="0" err="1">
                <a:solidFill>
                  <a:prstClr val="black"/>
                </a:solidFill>
              </a:rPr>
              <a:t>dfg</a:t>
            </a:r>
            <a:r>
              <a:rPr lang="en-US" altLang="zh-CN" sz="2000" kern="0" dirty="0">
                <a:solidFill>
                  <a:prstClr val="black"/>
                </a:solidFill>
              </a:rPr>
              <a:t>]+</a:t>
            </a:r>
            <a:r>
              <a:rPr lang="en-US" altLang="zh-CN" sz="2000" kern="0" dirty="0" err="1">
                <a:solidFill>
                  <a:prstClr val="black"/>
                </a:solidFill>
              </a:rPr>
              <a:t>sfg</a:t>
            </a:r>
            <a:endParaRPr lang="en-US" altLang="zh-CN" sz="2000" kern="0" dirty="0">
              <a:solidFill>
                <a:prstClr val="black"/>
              </a:solidFill>
            </a:endParaRPr>
          </a:p>
          <a:p>
            <a:endParaRPr lang="en-US" altLang="zh-CN" sz="2000" kern="0" dirty="0">
              <a:solidFill>
                <a:prstClr val="black"/>
              </a:solidFill>
            </a:endParaRPr>
          </a:p>
          <a:p>
            <a:r>
              <a:rPr lang="en-US" altLang="zh-CN" sz="2000" kern="0" dirty="0">
                <a:solidFill>
                  <a:prstClr val="black"/>
                </a:solidFill>
              </a:rPr>
              <a:t>{3*A+(b*cd)+5+e</a:t>
            </a:r>
          </a:p>
          <a:p>
            <a:endParaRPr lang="en-US" altLang="zh-CN" sz="2000" kern="0" dirty="0">
              <a:solidFill>
                <a:prstClr val="black"/>
              </a:solidFill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6012160" y="3721596"/>
            <a:ext cx="2664296" cy="720080"/>
          </a:xfrm>
          <a:prstGeom prst="wedgeRoundRect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r>
              <a:rPr lang="zh-CN" altLang="en-US" dirty="0" smtClean="0"/>
              <a:t>给出更详细的不匹配的信息？如位置，原因等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2713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0"/>
            <a:ext cx="775335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4590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/>
          </a:bodyPr>
          <a:lstStyle/>
          <a:p>
            <a:r>
              <a:rPr lang="zh-CN" altLang="en-US"/>
              <a:t>一个表达式由操作数（</a:t>
            </a:r>
            <a:r>
              <a:rPr lang="en-US" altLang="zh-CN"/>
              <a:t>operand</a:t>
            </a:r>
            <a:r>
              <a:rPr lang="zh-CN" altLang="en-US"/>
              <a:t>）、运算符（</a:t>
            </a:r>
            <a:r>
              <a:rPr lang="en-US" altLang="zh-CN"/>
              <a:t>operator</a:t>
            </a:r>
            <a:r>
              <a:rPr lang="zh-CN" altLang="en-US"/>
              <a:t>，操作符）和界限符（ </a:t>
            </a:r>
            <a:r>
              <a:rPr lang="en-US" altLang="zh-CN"/>
              <a:t>delimiter</a:t>
            </a:r>
            <a:r>
              <a:rPr lang="zh-CN" altLang="en-US"/>
              <a:t>）组成。运算符和界限符常统称为算符。</a:t>
            </a:r>
          </a:p>
          <a:p>
            <a:r>
              <a:rPr lang="zh-CN" altLang="en-US"/>
              <a:t>表达式的三种形式：</a:t>
            </a:r>
          </a:p>
          <a:p>
            <a:pPr lvl="1"/>
            <a:r>
              <a:rPr lang="zh-CN" altLang="en-US"/>
              <a:t>中缀</a:t>
            </a:r>
            <a:r>
              <a:rPr lang="en-US" altLang="zh-CN"/>
              <a:t>(infix)</a:t>
            </a:r>
            <a:r>
              <a:rPr lang="zh-CN" altLang="en-US"/>
              <a:t>表示 </a:t>
            </a:r>
          </a:p>
          <a:p>
            <a:pPr marL="400050" lvl="1" indent="0">
              <a:buNone/>
            </a:pPr>
            <a:r>
              <a:rPr lang="en-US" altLang="zh-CN" smtClean="0"/>
              <a:t>	</a:t>
            </a:r>
            <a:r>
              <a:rPr lang="zh-CN" altLang="en-US" smtClean="0"/>
              <a:t> </a:t>
            </a:r>
            <a:r>
              <a:rPr lang="en-US" altLang="zh-CN"/>
              <a:t>&lt;</a:t>
            </a:r>
            <a:r>
              <a:rPr lang="zh-CN" altLang="en-US"/>
              <a:t>操作数</a:t>
            </a:r>
            <a:r>
              <a:rPr lang="en-US" altLang="zh-CN"/>
              <a:t>A&gt; &lt;</a:t>
            </a:r>
            <a:r>
              <a:rPr lang="zh-CN" altLang="en-US"/>
              <a:t>运算符</a:t>
            </a:r>
            <a:r>
              <a:rPr lang="en-US" altLang="zh-CN"/>
              <a:t>&gt; &lt;</a:t>
            </a:r>
            <a:r>
              <a:rPr lang="zh-CN" altLang="en-US"/>
              <a:t>操作数</a:t>
            </a:r>
            <a:r>
              <a:rPr lang="en-US" altLang="zh-CN"/>
              <a:t>B&gt;</a:t>
            </a:r>
            <a:r>
              <a:rPr lang="zh-CN" altLang="en-US"/>
              <a:t>，即 </a:t>
            </a:r>
            <a:r>
              <a:rPr lang="en-US" altLang="zh-CN"/>
              <a:t>A θ B</a:t>
            </a:r>
            <a:r>
              <a:rPr lang="zh-CN" altLang="en-US"/>
              <a:t>；</a:t>
            </a:r>
          </a:p>
          <a:p>
            <a:pPr lvl="1"/>
            <a:r>
              <a:rPr lang="zh-CN" altLang="en-US"/>
              <a:t>前缀</a:t>
            </a:r>
            <a:r>
              <a:rPr lang="en-US" altLang="zh-CN"/>
              <a:t>(prefix)</a:t>
            </a:r>
            <a:r>
              <a:rPr lang="zh-CN" altLang="en-US"/>
              <a:t>表示（波兰式）</a:t>
            </a:r>
          </a:p>
          <a:p>
            <a:pPr marL="400050" lvl="1" indent="0">
              <a:buNone/>
            </a:pPr>
            <a:r>
              <a:rPr lang="en-US" altLang="zh-CN" smtClean="0"/>
              <a:t>	&lt;</a:t>
            </a:r>
            <a:r>
              <a:rPr lang="zh-CN" altLang="en-US"/>
              <a:t>运算符</a:t>
            </a:r>
            <a:r>
              <a:rPr lang="en-US" altLang="zh-CN"/>
              <a:t>&gt; &lt;</a:t>
            </a:r>
            <a:r>
              <a:rPr lang="zh-CN" altLang="en-US"/>
              <a:t>操作数</a:t>
            </a:r>
            <a:r>
              <a:rPr lang="en-US" altLang="zh-CN"/>
              <a:t>A&gt; &lt;</a:t>
            </a:r>
            <a:r>
              <a:rPr lang="zh-CN" altLang="en-US"/>
              <a:t>操作数</a:t>
            </a:r>
            <a:r>
              <a:rPr lang="en-US" altLang="zh-CN"/>
              <a:t>B&gt;</a:t>
            </a:r>
            <a:r>
              <a:rPr lang="zh-CN" altLang="en-US"/>
              <a:t>，即</a:t>
            </a:r>
            <a:r>
              <a:rPr lang="en-US" altLang="zh-CN"/>
              <a:t>θ A B</a:t>
            </a:r>
            <a:r>
              <a:rPr lang="zh-CN" altLang="en-US"/>
              <a:t>；</a:t>
            </a:r>
          </a:p>
          <a:p>
            <a:pPr lvl="1"/>
            <a:r>
              <a:rPr lang="zh-CN" altLang="en-US"/>
              <a:t>后缀</a:t>
            </a:r>
            <a:r>
              <a:rPr lang="en-US" altLang="zh-CN"/>
              <a:t>(postfix)</a:t>
            </a:r>
            <a:r>
              <a:rPr lang="zh-CN" altLang="en-US"/>
              <a:t>表示 （逆波兰式</a:t>
            </a:r>
            <a:r>
              <a:rPr lang="zh-CN" altLang="en-US" smtClean="0"/>
              <a:t>）</a:t>
            </a:r>
            <a:endParaRPr lang="en-US" altLang="zh-CN"/>
          </a:p>
          <a:p>
            <a:pPr marL="400050" lvl="1" indent="0">
              <a:buNone/>
            </a:pPr>
            <a:r>
              <a:rPr lang="en-US" altLang="zh-CN" smtClean="0"/>
              <a:t>	&lt;</a:t>
            </a:r>
            <a:r>
              <a:rPr lang="zh-CN" altLang="en-US"/>
              <a:t>操作数</a:t>
            </a:r>
            <a:r>
              <a:rPr lang="en-US" altLang="zh-CN"/>
              <a:t>A&gt; &lt;</a:t>
            </a:r>
            <a:r>
              <a:rPr lang="zh-CN" altLang="en-US"/>
              <a:t>操作数</a:t>
            </a:r>
            <a:r>
              <a:rPr lang="en-US" altLang="zh-CN"/>
              <a:t>B&gt; &lt;</a:t>
            </a:r>
            <a:r>
              <a:rPr lang="zh-CN" altLang="en-US"/>
              <a:t>运算符</a:t>
            </a:r>
            <a:r>
              <a:rPr lang="en-US" altLang="zh-CN"/>
              <a:t>&gt;</a:t>
            </a:r>
            <a:r>
              <a:rPr lang="zh-CN" altLang="en-US"/>
              <a:t>，即</a:t>
            </a:r>
            <a:r>
              <a:rPr lang="en-US" altLang="zh-CN"/>
              <a:t>A B θ </a:t>
            </a:r>
            <a:r>
              <a:rPr lang="zh-CN" altLang="en-US"/>
              <a:t>；</a:t>
            </a:r>
          </a:p>
          <a:p>
            <a:endParaRPr lang="zh-CN" altLang="en-US"/>
          </a:p>
        </p:txBody>
      </p:sp>
      <p:sp>
        <p:nvSpPr>
          <p:cNvPr id="9011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zh-CN" altLang="en-US" sz="3200" dirty="0"/>
              <a:t>栈的应用：表达式求值</a:t>
            </a:r>
          </a:p>
        </p:txBody>
      </p:sp>
      <p:sp>
        <p:nvSpPr>
          <p:cNvPr id="90114" name="灯片编号占位符 4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7010400" y="5486400"/>
            <a:ext cx="2133600" cy="2159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25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579432" indent="-222858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891432" indent="-178287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19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248006" indent="-178287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604580" indent="-178287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1961152" indent="-1782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317726" indent="-1782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2674299" indent="-1782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030872" indent="-178287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Arial" pitchFamily="34" charset="0"/>
              <a:buNone/>
            </a:pPr>
            <a:fld id="{A2A132CF-DF2C-448E-8327-33DDC1DE3ACF}" type="slidenum">
              <a:rPr lang="en-US" altLang="zh-CN" sz="900">
                <a:latin typeface="Arial Black" pitchFamily="34" charset="0"/>
              </a:rPr>
              <a:pPr>
                <a:spcBef>
                  <a:spcPct val="0"/>
                </a:spcBef>
                <a:buClrTx/>
                <a:buSzTx/>
                <a:buFont typeface="Arial" pitchFamily="34" charset="0"/>
                <a:buNone/>
              </a:pPr>
              <a:t>37</a:t>
            </a:fld>
            <a:endParaRPr lang="en-US" altLang="zh-CN" sz="90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62186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971600" y="1004627"/>
            <a:ext cx="2952328" cy="604737"/>
          </a:xfrm>
        </p:spPr>
        <p:txBody>
          <a:bodyPr/>
          <a:lstStyle/>
          <a:p>
            <a:pPr marL="0" indent="0">
              <a:buNone/>
            </a:pPr>
            <a:r>
              <a:rPr lang="pt-BR" altLang="zh-CN" sz="2400" dirty="0"/>
              <a:t>a+b*(c-d)-e/f </a:t>
            </a:r>
          </a:p>
          <a:p>
            <a:pPr marL="0" indent="0">
              <a:buNone/>
            </a:pPr>
            <a:endParaRPr lang="pt-BR" altLang="zh-CN" sz="2400" dirty="0"/>
          </a:p>
          <a:p>
            <a:pPr marL="0" indent="0">
              <a:buNone/>
            </a:pPr>
            <a:endParaRPr lang="zh-CN" altLang="en-US" sz="24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中缀转换为后缀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550528" y="1778541"/>
            <a:ext cx="7104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latin typeface="Calibri" panose="020F0502020204030204" pitchFamily="34" charset="0"/>
              </a:rPr>
              <a:t>c d -</a:t>
            </a:r>
            <a:endParaRPr lang="zh-CN" altLang="en-US" sz="2400" b="1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73389" y="1778541"/>
            <a:ext cx="3497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zh-CN" sz="2400" b="1">
                <a:solidFill>
                  <a:srgbClr val="000000"/>
                </a:solidFill>
                <a:latin typeface="Calibri" panose="020F0502020204030204" pitchFamily="34" charset="0"/>
              </a:rPr>
              <a:t>b</a:t>
            </a:r>
            <a:endParaRPr lang="zh-CN" altLang="en-US" sz="2400" b="1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98600" y="1747763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zh-CN" sz="2400" b="1">
                <a:solidFill>
                  <a:prstClr val="black"/>
                </a:solidFill>
                <a:latin typeface="Calibri" panose="020F0502020204030204" pitchFamily="34" charset="0"/>
              </a:rPr>
              <a:t>*</a:t>
            </a:r>
            <a:endParaRPr lang="zh-CN" altLang="en-US" sz="2400"/>
          </a:p>
        </p:txBody>
      </p:sp>
      <p:sp>
        <p:nvSpPr>
          <p:cNvPr id="7" name="矩形 6"/>
          <p:cNvSpPr/>
          <p:nvPr/>
        </p:nvSpPr>
        <p:spPr>
          <a:xfrm>
            <a:off x="971600" y="1747763"/>
            <a:ext cx="3369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zh-CN" sz="2400" b="1">
                <a:solidFill>
                  <a:prstClr val="black"/>
                </a:solidFill>
                <a:latin typeface="Calibri" panose="020F0502020204030204" pitchFamily="34" charset="0"/>
              </a:rPr>
              <a:t>a</a:t>
            </a:r>
            <a:endParaRPr lang="zh-CN" altLang="en-US" sz="2400"/>
          </a:p>
        </p:txBody>
      </p:sp>
      <p:sp>
        <p:nvSpPr>
          <p:cNvPr id="8" name="矩形 7"/>
          <p:cNvSpPr/>
          <p:nvPr/>
        </p:nvSpPr>
        <p:spPr>
          <a:xfrm>
            <a:off x="2585713" y="1747763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zh-CN" sz="2400" b="1">
                <a:solidFill>
                  <a:prstClr val="black"/>
                </a:solidFill>
                <a:latin typeface="Calibri" panose="020F0502020204030204" pitchFamily="34" charset="0"/>
              </a:rPr>
              <a:t>+</a:t>
            </a:r>
            <a:endParaRPr lang="zh-CN" altLang="en-US" sz="2400"/>
          </a:p>
        </p:txBody>
      </p:sp>
      <p:sp>
        <p:nvSpPr>
          <p:cNvPr id="9" name="矩形 8"/>
          <p:cNvSpPr/>
          <p:nvPr/>
        </p:nvSpPr>
        <p:spPr>
          <a:xfrm>
            <a:off x="2918680" y="1747763"/>
            <a:ext cx="7088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defTabSz="457145">
              <a:spcBef>
                <a:spcPts val="600"/>
              </a:spcBef>
              <a:spcAft>
                <a:spcPts val="600"/>
              </a:spcAft>
            </a:pPr>
            <a:r>
              <a:rPr lang="pt-BR" altLang="zh-CN" sz="2400" b="1" smtClean="0">
                <a:solidFill>
                  <a:prstClr val="black"/>
                </a:solidFill>
                <a:latin typeface="Calibri" panose="020F0502020204030204" pitchFamily="34" charset="0"/>
              </a:rPr>
              <a:t>e f /</a:t>
            </a:r>
            <a:endParaRPr lang="zh-CN" altLang="en-US" sz="2400"/>
          </a:p>
        </p:txBody>
      </p:sp>
      <p:sp>
        <p:nvSpPr>
          <p:cNvPr id="10" name="矩形 9"/>
          <p:cNvSpPr/>
          <p:nvPr/>
        </p:nvSpPr>
        <p:spPr>
          <a:xfrm>
            <a:off x="3591767" y="1747763"/>
            <a:ext cx="2792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zh-CN" sz="2400" b="1">
                <a:solidFill>
                  <a:prstClr val="black"/>
                </a:solidFill>
                <a:latin typeface="Calibri" panose="020F0502020204030204" pitchFamily="34" charset="0"/>
              </a:rPr>
              <a:t>-</a:t>
            </a:r>
            <a:endParaRPr lang="zh-CN" altLang="en-US" sz="2400"/>
          </a:p>
        </p:txBody>
      </p:sp>
      <p:sp>
        <p:nvSpPr>
          <p:cNvPr id="25" name="矩形 24"/>
          <p:cNvSpPr/>
          <p:nvPr/>
        </p:nvSpPr>
        <p:spPr>
          <a:xfrm>
            <a:off x="1140076" y="3505572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zh-CN" sz="2400" b="1">
                <a:solidFill>
                  <a:srgbClr val="000000"/>
                </a:solidFill>
                <a:latin typeface="Calibri" panose="020F0502020204030204" pitchFamily="34" charset="0"/>
              </a:rPr>
              <a:t>(A+B)*D-E/(F+A*D)+C</a:t>
            </a:r>
          </a:p>
        </p:txBody>
      </p:sp>
      <p:sp>
        <p:nvSpPr>
          <p:cNvPr id="26" name="矩形 25"/>
          <p:cNvSpPr/>
          <p:nvPr/>
        </p:nvSpPr>
        <p:spPr>
          <a:xfrm>
            <a:off x="1030147" y="4233631"/>
            <a:ext cx="6976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zh-CN" sz="2400" b="1" smtClean="0">
                <a:solidFill>
                  <a:prstClr val="black"/>
                </a:solidFill>
                <a:latin typeface="Calibri" panose="020F0502020204030204" pitchFamily="34" charset="0"/>
              </a:rPr>
              <a:t>AB+</a:t>
            </a:r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569143" y="4233631"/>
            <a:ext cx="3786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zh-CN" sz="2400" b="1">
                <a:solidFill>
                  <a:prstClr val="black"/>
                </a:solidFill>
                <a:latin typeface="Calibri" panose="020F0502020204030204" pitchFamily="34" charset="0"/>
              </a:rPr>
              <a:t>D</a:t>
            </a:r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778496" y="4253236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zh-CN" sz="2400" b="1">
                <a:solidFill>
                  <a:prstClr val="black"/>
                </a:solidFill>
                <a:latin typeface="Calibri" panose="020F0502020204030204" pitchFamily="34" charset="0"/>
              </a:rPr>
              <a:t>*</a:t>
            </a:r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487244" y="4233629"/>
            <a:ext cx="7184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zh-CN" sz="2400" b="1" smtClean="0">
                <a:solidFill>
                  <a:prstClr val="black"/>
                </a:solidFill>
                <a:latin typeface="Calibri" panose="020F0502020204030204" pitchFamily="34" charset="0"/>
              </a:rPr>
              <a:t>AD*</a:t>
            </a:r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315467" y="4233630"/>
            <a:ext cx="3257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zh-CN" sz="2400" b="1" smtClean="0">
                <a:solidFill>
                  <a:prstClr val="black"/>
                </a:solidFill>
                <a:latin typeface="Calibri" panose="020F0502020204030204" pitchFamily="34" charset="0"/>
              </a:rPr>
              <a:t>F</a:t>
            </a:r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096533" y="418122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zh-CN" sz="2400" b="1" smtClean="0">
                <a:solidFill>
                  <a:prstClr val="black"/>
                </a:solidFill>
                <a:latin typeface="Calibri" panose="020F0502020204030204" pitchFamily="34" charset="0"/>
              </a:rPr>
              <a:t>+</a:t>
            </a:r>
            <a:endParaRPr lang="zh-CN" altLang="en-US" sz="2400"/>
          </a:p>
        </p:txBody>
      </p:sp>
      <p:sp>
        <p:nvSpPr>
          <p:cNvPr id="32" name="矩形 31"/>
          <p:cNvSpPr/>
          <p:nvPr/>
        </p:nvSpPr>
        <p:spPr>
          <a:xfrm>
            <a:off x="2113113" y="4233630"/>
            <a:ext cx="3353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zh-CN" sz="2400" b="1" smtClean="0">
                <a:solidFill>
                  <a:prstClr val="black"/>
                </a:solidFill>
                <a:latin typeface="Calibri" panose="020F0502020204030204" pitchFamily="34" charset="0"/>
              </a:rPr>
              <a:t>E</a:t>
            </a:r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3312557" y="4210845"/>
            <a:ext cx="3177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zh-CN" sz="2400" b="1" smtClean="0">
                <a:solidFill>
                  <a:prstClr val="black"/>
                </a:solidFill>
                <a:latin typeface="Calibri" panose="020F0502020204030204" pitchFamily="34" charset="0"/>
              </a:rPr>
              <a:t>/</a:t>
            </a:r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3960629" y="4233631"/>
            <a:ext cx="3481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zh-CN" sz="2400" b="1" smtClean="0">
                <a:solidFill>
                  <a:prstClr val="black"/>
                </a:solidFill>
                <a:latin typeface="Calibri" panose="020F0502020204030204" pitchFamily="34" charset="0"/>
              </a:rPr>
              <a:t>C</a:t>
            </a:r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4176653" y="4233631"/>
            <a:ext cx="3353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zh-CN" sz="2400" b="1" smtClean="0">
                <a:solidFill>
                  <a:prstClr val="black"/>
                </a:solidFill>
                <a:latin typeface="Calibri" panose="020F0502020204030204" pitchFamily="34" charset="0"/>
              </a:rPr>
              <a:t>+</a:t>
            </a:r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3633300" y="4233631"/>
            <a:ext cx="2792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zh-CN" sz="2400" b="1" smtClean="0">
                <a:solidFill>
                  <a:prstClr val="black"/>
                </a:solidFill>
                <a:latin typeface="Calibri" panose="020F0502020204030204" pitchFamily="34" charset="0"/>
              </a:rPr>
              <a:t>-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97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36503" y="1109706"/>
            <a:ext cx="3547466" cy="46072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pt-BR" altLang="zh-CN" sz="2400" dirty="0"/>
              <a:t>a+b*(c-d)-e/f</a:t>
            </a:r>
          </a:p>
          <a:p>
            <a:endParaRPr lang="zh-CN" altLang="en-US" sz="24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中缀转换为</a:t>
            </a:r>
            <a:r>
              <a:rPr lang="zh-CN" altLang="en-US" dirty="0" smtClean="0"/>
              <a:t>前缀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349301" y="1849388"/>
            <a:ext cx="2792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endParaRPr lang="zh-CN" altLang="en-US" sz="2400" b="1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072162" y="1849388"/>
            <a:ext cx="3497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zh-CN" sz="2400" b="1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  <a:endParaRPr lang="zh-CN" altLang="en-US" sz="2400" b="1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70373" y="184938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zh-CN" sz="24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*</a:t>
            </a:r>
            <a:endParaRPr lang="zh-CN" altLang="en-US" sz="240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485994" y="1849388"/>
            <a:ext cx="3369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zh-CN" sz="24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endParaRPr lang="zh-CN" altLang="en-US" sz="240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76860" y="184938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zh-CN" sz="24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  <a:endParaRPr lang="zh-CN" altLang="en-US" sz="240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239515" y="1849388"/>
            <a:ext cx="3177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defTabSz="457145">
              <a:spcBef>
                <a:spcPts val="600"/>
              </a:spcBef>
              <a:spcAft>
                <a:spcPts val="600"/>
              </a:spcAft>
            </a:pPr>
            <a:r>
              <a:rPr lang="pt-BR" altLang="zh-CN" sz="2400" b="1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zh-CN" altLang="en-US" sz="240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51361" y="1849388"/>
            <a:ext cx="2792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zh-CN" sz="24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endParaRPr lang="zh-CN" altLang="en-US" sz="240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507596" y="1849388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defTabSz="457145">
              <a:spcBef>
                <a:spcPts val="600"/>
              </a:spcBef>
              <a:spcAft>
                <a:spcPts val="600"/>
              </a:spcAft>
            </a:pPr>
            <a:r>
              <a:rPr lang="pt-BR" altLang="zh-CN" sz="2400" b="1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endParaRPr lang="zh-CN" altLang="en-US" sz="240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795628" y="1849388"/>
            <a:ext cx="2824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defTabSz="457145">
              <a:spcBef>
                <a:spcPts val="600"/>
              </a:spcBef>
              <a:spcAft>
                <a:spcPts val="600"/>
              </a:spcAft>
            </a:pPr>
            <a:r>
              <a:rPr lang="pt-BR" altLang="zh-CN" sz="2400" b="1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endParaRPr lang="zh-CN" altLang="en-US" sz="240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591443" y="1849388"/>
            <a:ext cx="3129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endParaRPr lang="zh-CN" altLang="en-US" sz="2400" b="1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79475" y="1849388"/>
            <a:ext cx="349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endParaRPr lang="zh-CN" altLang="en-US" sz="2400" b="1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06906" y="3289548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zh-CN" sz="2400" b="1">
                <a:solidFill>
                  <a:srgbClr val="000000"/>
                </a:solidFill>
                <a:latin typeface="Calibri" panose="020F0502020204030204" pitchFamily="34" charset="0"/>
              </a:rPr>
              <a:t>(A+B)*D-E/(F+A*D)+C</a:t>
            </a:r>
          </a:p>
        </p:txBody>
      </p:sp>
      <p:sp>
        <p:nvSpPr>
          <p:cNvPr id="37" name="矩形 36"/>
          <p:cNvSpPr/>
          <p:nvPr/>
        </p:nvSpPr>
        <p:spPr>
          <a:xfrm>
            <a:off x="2165282" y="4009628"/>
            <a:ext cx="3706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zh-CN" sz="2400" b="1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endParaRPr lang="zh-CN" altLang="en-US" sz="240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868519" y="4009628"/>
            <a:ext cx="3786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zh-CN" sz="24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endParaRPr lang="zh-CN" altLang="en-US" sz="240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555830" y="400962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zh-CN" sz="2400" b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*</a:t>
            </a:r>
            <a:endParaRPr lang="zh-CN" altLang="en-US" sz="240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491210" y="4009628"/>
            <a:ext cx="3706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zh-CN" sz="2400" b="1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endParaRPr lang="zh-CN" altLang="en-US" sz="240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062105" y="4009628"/>
            <a:ext cx="3257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zh-CN" sz="2400" b="1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endParaRPr lang="zh-CN" altLang="en-US" sz="240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838367" y="400962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zh-CN" sz="2400" b="1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  <a:endParaRPr lang="zh-CN" altLang="en-US" sz="240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520748" y="4009628"/>
            <a:ext cx="3353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zh-CN" sz="2400" b="1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endParaRPr lang="zh-CN" altLang="en-US" sz="240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229602" y="4009628"/>
            <a:ext cx="3177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zh-CN" sz="2400" b="1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zh-CN" altLang="en-US" sz="240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201578" y="4009628"/>
            <a:ext cx="3481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zh-CN" sz="2400" b="1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endParaRPr lang="zh-CN" altLang="en-US" sz="240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941238" y="4009628"/>
            <a:ext cx="3353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zh-CN" sz="2400" b="1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  <a:endParaRPr lang="zh-CN" altLang="en-US" sz="240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276586" y="4009628"/>
            <a:ext cx="2792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zh-CN" sz="2400" b="1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endParaRPr lang="zh-CN" altLang="en-US" sz="240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535896" y="4009628"/>
            <a:ext cx="3577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zh-CN" sz="2400" b="1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</a:t>
            </a:r>
            <a:endParaRPr lang="zh-CN" altLang="en-US" sz="240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894384" y="400962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zh-CN" sz="2400" b="1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+</a:t>
            </a:r>
            <a:endParaRPr lang="zh-CN" altLang="en-US" sz="240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776302" y="4009628"/>
            <a:ext cx="3786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zh-CN" sz="2400" b="1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endParaRPr lang="zh-CN" altLang="en-US" sz="240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321933" y="400962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altLang="zh-CN" sz="2400" b="1" smtClean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*</a:t>
            </a:r>
            <a:endParaRPr lang="zh-CN" altLang="en-US" sz="240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50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755579" y="950559"/>
            <a:ext cx="8053659" cy="4055893"/>
          </a:xfrm>
        </p:spPr>
        <p:txBody>
          <a:bodyPr>
            <a:normAutofit lnSpcReduction="10000"/>
          </a:bodyPr>
          <a:lstStyle/>
          <a:p>
            <a:r>
              <a:rPr lang="zh-CN" altLang="en-US" dirty="0" smtClean="0"/>
              <a:t>按操作方法不同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普通线性表、列表，是</a:t>
            </a:r>
            <a:r>
              <a:rPr lang="en-US" altLang="zh-CN" dirty="0" smtClean="0"/>
              <a:t>Python</a:t>
            </a:r>
            <a:r>
              <a:rPr lang="zh-CN" altLang="en-US" dirty="0" smtClean="0"/>
              <a:t>列表的抽象概念</a:t>
            </a:r>
            <a:endParaRPr lang="en-US" altLang="zh-CN" dirty="0" smtClean="0"/>
          </a:p>
          <a:p>
            <a:pPr lvl="1"/>
            <a:r>
              <a:rPr lang="zh-CN" altLang="en-US" dirty="0" smtClean="0">
                <a:solidFill>
                  <a:srgbClr val="FF0000"/>
                </a:solidFill>
              </a:rPr>
              <a:t>栈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lvl="1"/>
            <a:r>
              <a:rPr lang="zh-CN" altLang="en-US" dirty="0" smtClean="0"/>
              <a:t>队列</a:t>
            </a:r>
            <a:endParaRPr lang="en-US" altLang="zh-CN" dirty="0" smtClean="0"/>
          </a:p>
          <a:p>
            <a:pPr lvl="1"/>
            <a:r>
              <a:rPr lang="zh-CN" altLang="en-US" dirty="0"/>
              <a:t>双</a:t>
            </a:r>
            <a:r>
              <a:rPr lang="zh-CN" altLang="en-US" dirty="0" smtClean="0"/>
              <a:t>端队列</a:t>
            </a:r>
            <a:endParaRPr lang="en-US" altLang="zh-CN" dirty="0" smtClean="0"/>
          </a:p>
          <a:p>
            <a:pPr lvl="1"/>
            <a:r>
              <a:rPr lang="zh-CN" altLang="en-US" dirty="0"/>
              <a:t>优先队列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按数据元素类型不同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字符串</a:t>
            </a:r>
            <a:endParaRPr lang="en-US" altLang="zh-CN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043610" y="137201"/>
            <a:ext cx="7676104" cy="540314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dirty="0" smtClean="0"/>
              <a:t>线性结构分类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667220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683568" y="1129309"/>
            <a:ext cx="8053659" cy="1584176"/>
          </a:xfrm>
        </p:spPr>
        <p:txBody>
          <a:bodyPr/>
          <a:lstStyle/>
          <a:p>
            <a:r>
              <a:rPr lang="zh-CN" altLang="en-US" dirty="0"/>
              <a:t>中缀表达式    </a:t>
            </a:r>
            <a:r>
              <a:rPr lang="en-US" altLang="zh-CN" dirty="0"/>
              <a:t>a + b * ( c - d ) - e / f</a:t>
            </a:r>
          </a:p>
          <a:p>
            <a:r>
              <a:rPr lang="zh-CN" altLang="en-US" dirty="0"/>
              <a:t>后缀表达式    </a:t>
            </a:r>
            <a:r>
              <a:rPr lang="en-US" altLang="zh-CN" dirty="0"/>
              <a:t>a b c d - * + e f / -</a:t>
            </a:r>
          </a:p>
          <a:p>
            <a:r>
              <a:rPr lang="zh-CN" altLang="en-US" dirty="0"/>
              <a:t>前缀表达式    </a:t>
            </a:r>
            <a:r>
              <a:rPr lang="en-US" altLang="zh-CN" dirty="0"/>
              <a:t>- + a * </a:t>
            </a:r>
            <a:r>
              <a:rPr lang="en-US" altLang="zh-CN"/>
              <a:t>b </a:t>
            </a:r>
            <a:r>
              <a:rPr lang="en-US" altLang="zh-CN" smtClean="0"/>
              <a:t>- </a:t>
            </a:r>
            <a:r>
              <a:rPr lang="en-US" altLang="zh-CN" dirty="0"/>
              <a:t>c d / e f</a:t>
            </a: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表达式的不同形式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94687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698445" y="2732322"/>
            <a:ext cx="8053659" cy="2160240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altLang="zh-CN" dirty="0" smtClean="0"/>
              <a:t>3</a:t>
            </a:r>
            <a:r>
              <a:rPr lang="zh-CN" altLang="en-US" dirty="0" smtClean="0"/>
              <a:t>种表达式形式中，</a:t>
            </a:r>
            <a:r>
              <a:rPr lang="zh-CN" altLang="en-US" dirty="0" smtClean="0">
                <a:solidFill>
                  <a:srgbClr val="FF0000"/>
                </a:solidFill>
              </a:rPr>
              <a:t>所有操作数顺序相同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r>
              <a:rPr lang="zh-CN" altLang="en-US"/>
              <a:t>后缀</a:t>
            </a:r>
            <a:r>
              <a:rPr lang="zh-CN" altLang="en-US" smtClean="0"/>
              <a:t>表达式和前缀表达式</a:t>
            </a:r>
            <a:r>
              <a:rPr lang="zh-CN" altLang="en-US"/>
              <a:t>中</a:t>
            </a:r>
            <a:r>
              <a:rPr lang="zh-CN" altLang="en-US" smtClean="0"/>
              <a:t>没有</a:t>
            </a:r>
            <a:r>
              <a:rPr lang="zh-CN" altLang="en-US" dirty="0" smtClean="0">
                <a:solidFill>
                  <a:srgbClr val="FF0000"/>
                </a:solidFill>
              </a:rPr>
              <a:t>括号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r>
              <a:rPr lang="zh-CN" altLang="en-US" dirty="0" smtClean="0"/>
              <a:t>后缀表达式中</a:t>
            </a:r>
            <a:r>
              <a:rPr lang="zh-CN" altLang="en-US" dirty="0" smtClean="0">
                <a:solidFill>
                  <a:srgbClr val="FF0000"/>
                </a:solidFill>
              </a:rPr>
              <a:t>操作符的次序</a:t>
            </a:r>
            <a:r>
              <a:rPr lang="zh-CN" altLang="en-US" dirty="0" smtClean="0"/>
              <a:t>即为</a:t>
            </a:r>
            <a:r>
              <a:rPr lang="zh-CN" altLang="en-US" dirty="0" smtClean="0">
                <a:solidFill>
                  <a:srgbClr val="FF0000"/>
                </a:solidFill>
              </a:rPr>
              <a:t>运算次序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r>
              <a:rPr lang="zh-CN" altLang="en-US" dirty="0" smtClean="0"/>
              <a:t>计算机内部用</a:t>
            </a:r>
            <a:r>
              <a:rPr lang="zh-CN" altLang="en-US" dirty="0" smtClean="0">
                <a:solidFill>
                  <a:srgbClr val="FF0000"/>
                </a:solidFill>
              </a:rPr>
              <a:t>后缀</a:t>
            </a:r>
            <a:r>
              <a:rPr lang="zh-CN" altLang="en-US" dirty="0" smtClean="0"/>
              <a:t>形式表示和</a:t>
            </a:r>
            <a:r>
              <a:rPr lang="zh-CN" altLang="en-US" smtClean="0"/>
              <a:t>处理表达式。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结论</a:t>
            </a:r>
            <a:endParaRPr lang="zh-CN" altLang="en-US" dirty="0"/>
          </a:p>
        </p:txBody>
      </p:sp>
      <p:sp>
        <p:nvSpPr>
          <p:cNvPr id="4" name="文本占位符 1"/>
          <p:cNvSpPr txBox="1">
            <a:spLocks/>
          </p:cNvSpPr>
          <p:nvPr/>
        </p:nvSpPr>
        <p:spPr bwMode="auto">
          <a:xfrm>
            <a:off x="683568" y="1129309"/>
            <a:ext cx="8053659" cy="1584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just" rtl="0" eaLnBrk="1" fontAlgn="base" hangingPunct="1">
              <a:spcBef>
                <a:spcPts val="600"/>
              </a:spcBef>
              <a:spcAft>
                <a:spcPts val="600"/>
              </a:spcAft>
              <a:buClr>
                <a:schemeClr val="hlink"/>
              </a:buClr>
              <a:buFont typeface="Wingdings" pitchFamily="2" charset="2"/>
              <a:buChar char="v"/>
              <a:defRPr sz="2200" b="1" baseline="0">
                <a:solidFill>
                  <a:srgbClr val="000000"/>
                </a:solidFill>
                <a:effectLst/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just" rtl="0" eaLnBrk="1" fontAlgn="base" hangingPunct="1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Wingdings" pitchFamily="2" charset="2"/>
              <a:buChar char="§"/>
              <a:defRPr sz="2000" b="0" baseline="0">
                <a:solidFill>
                  <a:srgbClr val="000000"/>
                </a:solidFill>
                <a:effectLst/>
                <a:latin typeface="+mn-lt"/>
              </a:defRPr>
            </a:lvl2pPr>
            <a:lvl3pPr marL="1143000" indent="-228600" algn="just" rtl="0" eaLnBrk="1" fontAlgn="base" hangingPunct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Char char="•"/>
              <a:defRPr sz="2000" b="0" baseline="0">
                <a:solidFill>
                  <a:srgbClr val="000000"/>
                </a:solidFill>
                <a:effectLst/>
                <a:latin typeface="Cambria" panose="02040503050406030204" pitchFamily="18" charset="0"/>
              </a:defRPr>
            </a:lvl3pPr>
            <a:lvl4pPr marL="1600200" indent="-228600" algn="just" rtl="0" eaLnBrk="1" fontAlgn="base" hangingPunct="1">
              <a:spcBef>
                <a:spcPts val="600"/>
              </a:spcBef>
              <a:spcAft>
                <a:spcPts val="600"/>
              </a:spcAft>
              <a:buChar char="–"/>
              <a:defRPr sz="2000" b="0" baseline="0">
                <a:solidFill>
                  <a:srgbClr val="000000"/>
                </a:solidFill>
                <a:effectLst/>
                <a:latin typeface="Cambria" panose="02040503050406030204" pitchFamily="18" charset="0"/>
              </a:defRPr>
            </a:lvl4pPr>
            <a:lvl5pPr marL="2057400" indent="-228600" algn="just" rtl="0" eaLnBrk="1" fontAlgn="base" hangingPunct="1">
              <a:spcBef>
                <a:spcPts val="600"/>
              </a:spcBef>
              <a:spcAft>
                <a:spcPts val="600"/>
              </a:spcAft>
              <a:buChar char="»"/>
              <a:defRPr sz="2000" b="0" baseline="0">
                <a:solidFill>
                  <a:srgbClr val="000000"/>
                </a:solidFill>
                <a:effectLst/>
                <a:latin typeface="Cambria" panose="02040503050406030204" pitchFamily="18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/>
            <a:r>
              <a:rPr lang="zh-CN" altLang="en-US" kern="0" smtClean="0"/>
              <a:t>中缀表达式    </a:t>
            </a:r>
            <a:r>
              <a:rPr lang="en-US" altLang="zh-CN" kern="0" smtClean="0"/>
              <a:t>a + b * ( c - d ) - e / f</a:t>
            </a:r>
          </a:p>
          <a:p>
            <a:pPr defTabSz="914400"/>
            <a:r>
              <a:rPr lang="zh-CN" altLang="en-US" kern="0" smtClean="0"/>
              <a:t>后缀表达式    </a:t>
            </a:r>
            <a:r>
              <a:rPr lang="en-US" altLang="zh-CN" kern="0" smtClean="0"/>
              <a:t>a b c d - * + e f / -</a:t>
            </a:r>
          </a:p>
          <a:p>
            <a:pPr defTabSz="914400"/>
            <a:r>
              <a:rPr lang="zh-CN" altLang="en-US" kern="0" smtClean="0"/>
              <a:t>前缀表达式    </a:t>
            </a:r>
            <a:r>
              <a:rPr lang="en-US" altLang="zh-CN" kern="0" smtClean="0"/>
              <a:t>- + a * b - c d / e f</a:t>
            </a:r>
          </a:p>
          <a:p>
            <a:pPr defTabSz="914400"/>
            <a:endParaRPr lang="zh-CN" altLang="en-US" kern="0" dirty="0"/>
          </a:p>
        </p:txBody>
      </p:sp>
    </p:spTree>
    <p:extLst>
      <p:ext uri="{BB962C8B-B14F-4D97-AF65-F5344CB8AC3E}">
        <p14:creationId xmlns:p14="http://schemas.microsoft.com/office/powerpoint/2010/main" val="1802282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后缀表达式求值</a:t>
            </a:r>
          </a:p>
        </p:txBody>
      </p:sp>
    </p:spTree>
    <p:extLst>
      <p:ext uri="{BB962C8B-B14F-4D97-AF65-F5344CB8AC3E}">
        <p14:creationId xmlns:p14="http://schemas.microsoft.com/office/powerpoint/2010/main" val="151901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77500" lnSpcReduction="20000"/>
          </a:bodyPr>
          <a:lstStyle/>
          <a:p>
            <a:r>
              <a:rPr lang="zh-CN" altLang="en-US" smtClean="0"/>
              <a:t>举例：读入后缀表达式：</a:t>
            </a:r>
            <a:r>
              <a:rPr lang="en-US" altLang="zh-CN" dirty="0"/>
              <a:t>1  2  4 *  +  </a:t>
            </a:r>
            <a:r>
              <a:rPr lang="en-US" altLang="zh-CN"/>
              <a:t>5 </a:t>
            </a:r>
            <a:r>
              <a:rPr lang="en-US" altLang="zh-CN" smtClean="0"/>
              <a:t>-</a:t>
            </a:r>
            <a:r>
              <a:rPr lang="zh-CN" altLang="en-US" smtClean="0"/>
              <a:t>，计算结果为</a:t>
            </a:r>
            <a:r>
              <a:rPr lang="en-US" altLang="zh-CN" smtClean="0"/>
              <a:t>4</a:t>
            </a:r>
            <a:r>
              <a:rPr lang="zh-CN" altLang="en-US" smtClean="0"/>
              <a:t>。</a:t>
            </a:r>
            <a:endParaRPr lang="en-US" altLang="zh-CN" dirty="0"/>
          </a:p>
          <a:p>
            <a:r>
              <a:rPr lang="zh-CN" altLang="en-US" dirty="0"/>
              <a:t>算法思想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lvl="1"/>
            <a:r>
              <a:rPr lang="zh-CN" altLang="en-US" sz="2100" b="1" dirty="0"/>
              <a:t>从字符串中依次分离出操作数或运算</a:t>
            </a:r>
            <a:r>
              <a:rPr lang="zh-CN" altLang="en-US" sz="2100" b="1" dirty="0" smtClean="0"/>
              <a:t>符（也可事先分离好后放在列表中）</a:t>
            </a:r>
            <a:endParaRPr lang="zh-CN" altLang="en-US" sz="2100" b="1" dirty="0"/>
          </a:p>
          <a:p>
            <a:pPr lvl="1"/>
            <a:r>
              <a:rPr lang="zh-CN" altLang="en-US" sz="2100" b="1" dirty="0"/>
              <a:t>如分离出的</a:t>
            </a:r>
            <a:r>
              <a:rPr lang="zh-CN" altLang="en-US" sz="2100" b="1"/>
              <a:t>是</a:t>
            </a:r>
            <a:r>
              <a:rPr lang="zh-CN" altLang="en-US" sz="2100" b="1" smtClean="0"/>
              <a:t>操作数：</a:t>
            </a:r>
            <a:endParaRPr lang="zh-CN" altLang="en-US" sz="2100" b="1" dirty="0"/>
          </a:p>
          <a:p>
            <a:pPr marL="457145" lvl="1" indent="0">
              <a:buNone/>
            </a:pPr>
            <a:r>
              <a:rPr lang="zh-CN" altLang="en-US" sz="2100" dirty="0"/>
              <a:t>        由于对该操作数执行</a:t>
            </a:r>
            <a:r>
              <a:rPr lang="zh-CN" altLang="en-US" sz="2100"/>
              <a:t>的</a:t>
            </a:r>
            <a:r>
              <a:rPr lang="zh-CN" altLang="en-US" sz="2100" smtClean="0"/>
              <a:t>运算还</a:t>
            </a:r>
            <a:r>
              <a:rPr lang="zh-CN" altLang="en-US" sz="2100" dirty="0"/>
              <a:t>未知，所以暂时将</a:t>
            </a:r>
            <a:r>
              <a:rPr lang="zh-CN" altLang="en-US" sz="2100"/>
              <a:t>它</a:t>
            </a:r>
            <a:r>
              <a:rPr lang="zh-CN" altLang="en-US" sz="2100" smtClean="0"/>
              <a:t>存储在一个容器中；</a:t>
            </a:r>
            <a:endParaRPr lang="zh-CN" altLang="en-US" sz="2100" dirty="0"/>
          </a:p>
          <a:p>
            <a:pPr lvl="1"/>
            <a:r>
              <a:rPr lang="zh-CN" altLang="en-US" sz="2100" b="1" dirty="0"/>
              <a:t>如分离出的“</a:t>
            </a:r>
            <a:r>
              <a:rPr lang="en-US" altLang="zh-CN" sz="2100" b="1" dirty="0"/>
              <a:t>+-*/”</a:t>
            </a:r>
            <a:r>
              <a:rPr lang="zh-CN" altLang="en-US" sz="2100" b="1"/>
              <a:t>等</a:t>
            </a:r>
            <a:r>
              <a:rPr lang="zh-CN" altLang="en-US" sz="2100" b="1" smtClean="0"/>
              <a:t>运算符：</a:t>
            </a:r>
            <a:endParaRPr lang="en-US" altLang="zh-CN" sz="2100" b="1" dirty="0"/>
          </a:p>
          <a:p>
            <a:pPr marL="457145" lvl="1" indent="0">
              <a:buNone/>
            </a:pPr>
            <a:r>
              <a:rPr lang="en-US" altLang="zh-CN" sz="2100" smtClean="0"/>
              <a:t>	</a:t>
            </a:r>
            <a:r>
              <a:rPr lang="zh-CN" altLang="en-US" sz="2100" smtClean="0"/>
              <a:t>取出</a:t>
            </a:r>
            <a:r>
              <a:rPr lang="zh-CN" altLang="en-US" sz="2100"/>
              <a:t>最近保存的</a:t>
            </a:r>
            <a:r>
              <a:rPr lang="zh-CN" altLang="en-US" sz="2100">
                <a:solidFill>
                  <a:srgbClr val="FF0000"/>
                </a:solidFill>
              </a:rPr>
              <a:t>两个数</a:t>
            </a:r>
            <a:r>
              <a:rPr lang="zh-CN" altLang="en-US" sz="2100"/>
              <a:t>做相应运算</a:t>
            </a:r>
            <a:r>
              <a:rPr lang="zh-CN" altLang="en-US" sz="2100" dirty="0"/>
              <a:t>，并将运算结果存储起来。</a:t>
            </a:r>
            <a:endParaRPr lang="en-US" altLang="zh-CN" sz="2100" dirty="0"/>
          </a:p>
          <a:p>
            <a:pPr marL="457145" lvl="1" indent="0">
              <a:buNone/>
            </a:pPr>
            <a:r>
              <a:rPr lang="en-US" altLang="zh-CN" sz="2100" dirty="0"/>
              <a:t>	</a:t>
            </a:r>
            <a:r>
              <a:rPr lang="zh-CN" altLang="en-US" sz="2100" dirty="0"/>
              <a:t>由于最近存储的操作数（或是最近存储的中间结果）是即将拿出来作运算的操作数，也即后存储的先取出来，即满足“后进先出”的原则，</a:t>
            </a:r>
            <a:r>
              <a:rPr lang="zh-CN" altLang="en-US" sz="2100"/>
              <a:t>因此，操作数应存储</a:t>
            </a:r>
            <a:r>
              <a:rPr lang="zh-CN" altLang="en-US" sz="2100" dirty="0"/>
              <a:t>在栈中。</a:t>
            </a:r>
            <a:endParaRPr lang="en-US" altLang="zh-CN" sz="2100" dirty="0"/>
          </a:p>
          <a:p>
            <a:pPr lvl="1"/>
            <a:r>
              <a:rPr lang="zh-CN" altLang="en-US" sz="2100" b="1"/>
              <a:t>整个后缀表达式读</a:t>
            </a:r>
            <a:r>
              <a:rPr lang="zh-CN" altLang="en-US" sz="2100" b="1" dirty="0"/>
              <a:t>完，如栈的长度为</a:t>
            </a:r>
            <a:r>
              <a:rPr lang="en-US" altLang="zh-CN" sz="2100" b="1" dirty="0"/>
              <a:t>1</a:t>
            </a:r>
            <a:r>
              <a:rPr lang="zh-CN" altLang="en-US" sz="2100" b="1" dirty="0"/>
              <a:t>，则表达式合法，栈中元素为计算结果。</a:t>
            </a: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后缀表达式求值算法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68713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35191" y="168601"/>
            <a:ext cx="7676104" cy="540314"/>
          </a:xfrm>
        </p:spPr>
        <p:txBody>
          <a:bodyPr>
            <a:normAutofit fontScale="90000"/>
          </a:bodyPr>
          <a:lstStyle/>
          <a:p>
            <a:r>
              <a:rPr lang="zh-CN" altLang="en-US" smtClean="0"/>
              <a:t>举例</a:t>
            </a:r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921396"/>
            <a:ext cx="1343025" cy="265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429" y="1969021"/>
            <a:ext cx="1028700" cy="256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8539" y="1964256"/>
            <a:ext cx="93345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3470" y="1954731"/>
            <a:ext cx="9525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8415" y="1978546"/>
            <a:ext cx="876300" cy="254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774" y="1983306"/>
            <a:ext cx="838200" cy="253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6926" y="1964256"/>
            <a:ext cx="85725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807467" y="4663286"/>
            <a:ext cx="763326" cy="369320"/>
          </a:xfrm>
          <a:prstGeom prst="rect">
            <a:avLst/>
          </a:prstGeom>
          <a:noFill/>
        </p:spPr>
        <p:txBody>
          <a:bodyPr wrap="none" lIns="91428" tIns="45714" rIns="91428" bIns="45714" rtlCol="0">
            <a:spAutoFit/>
          </a:bodyPr>
          <a:lstStyle/>
          <a:p>
            <a:r>
              <a:rPr lang="zh-CN" altLang="en-US" dirty="0" smtClean="0"/>
              <a:t>读入</a:t>
            </a:r>
            <a:r>
              <a:rPr lang="en-US" altLang="zh-CN" dirty="0" smtClean="0"/>
              <a:t>1</a:t>
            </a:r>
            <a:endParaRPr lang="zh-CN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2126927" y="4663286"/>
            <a:ext cx="763326" cy="369320"/>
          </a:xfrm>
          <a:prstGeom prst="rect">
            <a:avLst/>
          </a:prstGeom>
          <a:noFill/>
        </p:spPr>
        <p:txBody>
          <a:bodyPr wrap="none" lIns="91428" tIns="45714" rIns="91428" bIns="45714" rtlCol="0">
            <a:spAutoFit/>
          </a:bodyPr>
          <a:lstStyle/>
          <a:p>
            <a:r>
              <a:rPr lang="zh-CN" altLang="en-US" dirty="0" smtClean="0"/>
              <a:t>读入</a:t>
            </a:r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3423071" y="4663286"/>
            <a:ext cx="763326" cy="369320"/>
          </a:xfrm>
          <a:prstGeom prst="rect">
            <a:avLst/>
          </a:prstGeom>
          <a:noFill/>
        </p:spPr>
        <p:txBody>
          <a:bodyPr wrap="none" lIns="91428" tIns="45714" rIns="91428" bIns="45714" rtlCol="0">
            <a:spAutoFit/>
          </a:bodyPr>
          <a:lstStyle/>
          <a:p>
            <a:r>
              <a:rPr lang="zh-CN" altLang="en-US" dirty="0" smtClean="0"/>
              <a:t>读入</a:t>
            </a:r>
            <a:r>
              <a:rPr lang="en-US" altLang="zh-CN" dirty="0" smtClean="0"/>
              <a:t>4</a:t>
            </a:r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4702106" y="4663286"/>
            <a:ext cx="761723" cy="369320"/>
          </a:xfrm>
          <a:prstGeom prst="rect">
            <a:avLst/>
          </a:prstGeom>
          <a:noFill/>
        </p:spPr>
        <p:txBody>
          <a:bodyPr wrap="none" lIns="91428" tIns="45714" rIns="91428" bIns="45714" rtlCol="0">
            <a:spAutoFit/>
          </a:bodyPr>
          <a:lstStyle/>
          <a:p>
            <a:r>
              <a:rPr lang="zh-CN" altLang="en-US" dirty="0" smtClean="0"/>
              <a:t>读入*</a:t>
            </a:r>
            <a:endParaRPr lang="zh-CN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6017161" y="4663286"/>
            <a:ext cx="761723" cy="369320"/>
          </a:xfrm>
          <a:prstGeom prst="rect">
            <a:avLst/>
          </a:prstGeom>
          <a:noFill/>
        </p:spPr>
        <p:txBody>
          <a:bodyPr wrap="none" lIns="91428" tIns="45714" rIns="91428" bIns="45714" rtlCol="0">
            <a:spAutoFit/>
          </a:bodyPr>
          <a:lstStyle/>
          <a:p>
            <a:r>
              <a:rPr lang="zh-CN" altLang="en-US" dirty="0" smtClean="0"/>
              <a:t>读入</a:t>
            </a:r>
            <a:r>
              <a:rPr lang="en-US" altLang="zh-CN" dirty="0" smtClean="0"/>
              <a:t>+</a:t>
            </a:r>
            <a:endParaRPr lang="zh-CN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035220" y="4663286"/>
            <a:ext cx="763326" cy="369320"/>
          </a:xfrm>
          <a:prstGeom prst="rect">
            <a:avLst/>
          </a:prstGeom>
          <a:noFill/>
        </p:spPr>
        <p:txBody>
          <a:bodyPr wrap="none" lIns="91428" tIns="45714" rIns="91428" bIns="45714" rtlCol="0">
            <a:spAutoFit/>
          </a:bodyPr>
          <a:lstStyle/>
          <a:p>
            <a:r>
              <a:rPr lang="zh-CN" altLang="en-US" dirty="0" smtClean="0"/>
              <a:t>读入</a:t>
            </a:r>
            <a:r>
              <a:rPr lang="en-US" altLang="zh-CN" dirty="0" smtClean="0"/>
              <a:t>5</a:t>
            </a:r>
            <a:endParaRPr lang="zh-CN" alt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8174892" y="4663286"/>
            <a:ext cx="716839" cy="369320"/>
          </a:xfrm>
          <a:prstGeom prst="rect">
            <a:avLst/>
          </a:prstGeom>
          <a:noFill/>
        </p:spPr>
        <p:txBody>
          <a:bodyPr wrap="none" lIns="91428" tIns="45714" rIns="91428" bIns="45714" rtlCol="0">
            <a:spAutoFit/>
          </a:bodyPr>
          <a:lstStyle/>
          <a:p>
            <a:r>
              <a:rPr lang="zh-CN" altLang="en-US" dirty="0" smtClean="0"/>
              <a:t>读入</a:t>
            </a:r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124179" y="985292"/>
            <a:ext cx="29209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0000FF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1  2  4 </a:t>
            </a:r>
            <a:r>
              <a:rPr lang="zh-CN" altLang="en-US" sz="3600">
                <a:solidFill>
                  <a:srgbClr val="0000FF"/>
                </a:solidFill>
                <a:latin typeface="Calibri" panose="020F0502020204030204" pitchFamily="34" charset="0"/>
                <a:ea typeface="黑体" panose="02010609060101010101" pitchFamily="49" charset="-122"/>
                <a:cs typeface="Calibri" panose="020F0502020204030204" pitchFamily="34" charset="0"/>
              </a:rPr>
              <a:t>*  </a:t>
            </a:r>
            <a:r>
              <a:rPr lang="en-US" altLang="zh-CN" sz="3600">
                <a:solidFill>
                  <a:srgbClr val="0000FF"/>
                </a:solidFill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+  5 - </a:t>
            </a:r>
            <a:endParaRPr lang="zh-CN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1620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67944" y="4317116"/>
            <a:ext cx="3375671" cy="90300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none" lIns="71312" tIns="35657" rIns="71312" bIns="35657" rtlCol="0">
            <a:spAutoFit/>
          </a:bodyPr>
          <a:lstStyle/>
          <a:p>
            <a:pPr defTabSz="713117">
              <a:lnSpc>
                <a:spcPct val="150000"/>
              </a:lnSpc>
            </a:pPr>
            <a:r>
              <a:rPr lang="zh-CN" altLang="en-US" smtClean="0">
                <a:solidFill>
                  <a:srgbClr val="000000"/>
                </a:solidFill>
              </a:rPr>
              <a:t>如果输入有错？</a:t>
            </a:r>
            <a:endParaRPr lang="en-US" altLang="zh-CN" smtClean="0">
              <a:solidFill>
                <a:srgbClr val="000000"/>
              </a:solidFill>
            </a:endParaRPr>
          </a:p>
          <a:p>
            <a:pPr defTabSz="713117">
              <a:lnSpc>
                <a:spcPct val="150000"/>
              </a:lnSpc>
            </a:pPr>
            <a:r>
              <a:rPr lang="zh-CN" altLang="en-US" smtClean="0">
                <a:solidFill>
                  <a:srgbClr val="000000"/>
                </a:solidFill>
              </a:rPr>
              <a:t>如果</a:t>
            </a:r>
            <a:r>
              <a:rPr lang="zh-CN" altLang="en-US" dirty="0" smtClean="0">
                <a:solidFill>
                  <a:srgbClr val="000000"/>
                </a:solidFill>
              </a:rPr>
              <a:t>各个逻辑部分中没有空格？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110301"/>
            <a:ext cx="3486118" cy="5355300"/>
          </a:xfrm>
          <a:prstGeom prst="rect">
            <a:avLst/>
          </a:prstGeom>
          <a:solidFill>
            <a:schemeClr val="accent3">
              <a:lumMod val="85000"/>
            </a:schemeClr>
          </a:solidFill>
          <a:ln>
            <a:noFill/>
          </a:ln>
          <a:effectLst/>
        </p:spPr>
        <p:txBody>
          <a:bodyPr vert="horz" wrap="square" lIns="91428" tIns="45714" rIns="91428" bIns="45714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4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def </a:t>
            </a:r>
            <a:r>
              <a:rPr lang="zh-CN" altLang="zh-CN" sz="1400" smtClean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postfix</a:t>
            </a:r>
            <a:r>
              <a:rPr lang="en-US" altLang="zh-CN" sz="1400" smtClean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2</a:t>
            </a:r>
            <a:r>
              <a:rPr lang="zh-CN" altLang="zh-CN" sz="1400" smtClean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lst):</a:t>
            </a:r>
            <a:b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st = ArrayStack()</a:t>
            </a:r>
            <a:b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i = </a:t>
            </a:r>
            <a:r>
              <a:rPr lang="zh-CN" altLang="zh-CN" sz="1400" dirty="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0</a:t>
            </a:r>
            <a:br>
              <a:rPr lang="zh-CN" altLang="zh-CN" sz="1400" dirty="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400" dirty="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zh-CN" sz="1400" b="1" dirty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while </a:t>
            </a:r>
            <a: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i &lt; </a:t>
            </a:r>
            <a:r>
              <a:rPr lang="zh-CN" altLang="zh-CN" sz="1400" dirty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len</a:t>
            </a:r>
            <a: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(lst):</a:t>
            </a:r>
            <a:b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m = lst[i]</a:t>
            </a:r>
            <a:b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lang="zh-CN" altLang="zh-CN" sz="1400" b="1" dirty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if </a:t>
            </a:r>
            <a: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m </a:t>
            </a:r>
            <a:r>
              <a:rPr lang="zh-CN" altLang="zh-CN" sz="1400" b="1" dirty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not in </a:t>
            </a:r>
            <a: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operator:</a:t>
            </a:r>
            <a:b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    st.push(</a:t>
            </a:r>
            <a:r>
              <a:rPr lang="zh-CN" altLang="zh-CN" sz="1400" dirty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float</a:t>
            </a:r>
            <a: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(m))</a:t>
            </a:r>
            <a:b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lang="zh-CN" altLang="zh-CN" sz="1400" b="1" dirty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else</a:t>
            </a:r>
            <a: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:</a:t>
            </a:r>
            <a:b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    y = st.pop()</a:t>
            </a:r>
            <a:b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    x = st.pop()</a:t>
            </a:r>
            <a:b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    z = </a:t>
            </a:r>
            <a:r>
              <a:rPr lang="zh-CN" altLang="zh-CN" sz="1400" dirty="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0</a:t>
            </a:r>
            <a:br>
              <a:rPr lang="zh-CN" altLang="zh-CN" sz="1400" dirty="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400" dirty="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    </a:t>
            </a:r>
            <a: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op = m</a:t>
            </a:r>
            <a:b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    </a:t>
            </a:r>
            <a:r>
              <a:rPr lang="zh-CN" altLang="zh-CN" sz="1400" b="1" dirty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if </a:t>
            </a:r>
            <a: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op == </a:t>
            </a:r>
            <a:r>
              <a:rPr lang="zh-CN" altLang="zh-CN" sz="1400" b="1" dirty="0">
                <a:solidFill>
                  <a:srgbClr val="0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'+'</a:t>
            </a:r>
            <a: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:</a:t>
            </a:r>
            <a:b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        z = x + y</a:t>
            </a:r>
            <a:b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    </a:t>
            </a:r>
            <a:r>
              <a:rPr lang="zh-CN" altLang="zh-CN" sz="1400" b="1" dirty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elif </a:t>
            </a:r>
            <a: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op == </a:t>
            </a:r>
            <a:r>
              <a:rPr lang="zh-CN" altLang="zh-CN" sz="1400" b="1" dirty="0">
                <a:solidFill>
                  <a:srgbClr val="0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'-'</a:t>
            </a:r>
            <a: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:</a:t>
            </a:r>
            <a:b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        z = x - y</a:t>
            </a:r>
            <a:b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    </a:t>
            </a:r>
            <a:r>
              <a:rPr lang="zh-CN" altLang="zh-CN" sz="1400" b="1" dirty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elif </a:t>
            </a:r>
            <a: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op == </a:t>
            </a:r>
            <a:r>
              <a:rPr lang="zh-CN" altLang="zh-CN" sz="1400" b="1" dirty="0">
                <a:solidFill>
                  <a:srgbClr val="0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'*'</a:t>
            </a:r>
            <a: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:</a:t>
            </a:r>
            <a:b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        z = x * y</a:t>
            </a:r>
            <a:b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    </a:t>
            </a:r>
            <a:r>
              <a:rPr lang="zh-CN" altLang="zh-CN" sz="1400" b="1" dirty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elif </a:t>
            </a:r>
            <a: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op == </a:t>
            </a:r>
            <a:r>
              <a:rPr lang="zh-CN" altLang="zh-CN" sz="1400" b="1" dirty="0">
                <a:solidFill>
                  <a:srgbClr val="0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'/'</a:t>
            </a:r>
            <a: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:</a:t>
            </a:r>
            <a:b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        z = x / y</a:t>
            </a:r>
            <a:b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    st.push(z)</a:t>
            </a:r>
            <a:b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i += </a:t>
            </a:r>
            <a:r>
              <a:rPr lang="zh-CN" altLang="zh-CN" sz="1400" dirty="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1</a:t>
            </a:r>
            <a:br>
              <a:rPr lang="zh-CN" altLang="zh-CN" sz="1400" dirty="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400" dirty="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zh-CN" sz="1400" b="1" dirty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return </a:t>
            </a:r>
            <a: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st.pop()</a:t>
            </a:r>
            <a:br>
              <a:rPr lang="zh-CN" altLang="zh-CN" sz="1400" dirty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endParaRPr lang="zh-CN" altLang="zh-CN" sz="2000" dirty="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851920" y="994012"/>
            <a:ext cx="5040560" cy="40009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</p:spPr>
        <p:txBody>
          <a:bodyPr vert="horz" wrap="square" lIns="91428" tIns="45714" rIns="91428" bIns="45714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</a:pPr>
            <a:endParaRPr lang="zh-CN" altLang="zh-CN" sz="2400" dirty="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149919" y="1209455"/>
            <a:ext cx="5994081" cy="73866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4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if </a:t>
            </a: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__name__ == </a:t>
            </a:r>
            <a:r>
              <a:rPr kumimoji="0" lang="zh-CN" altLang="zh-CN" sz="14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'__main__'</a:t>
            </a: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:</a:t>
            </a:r>
            <a:b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en-US" altLang="zh-CN" sz="14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</a:t>
            </a:r>
            <a:r>
              <a:rPr lang="en-US" altLang="zh-CN" sz="1400" smtClean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</a:t>
            </a: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postfix_ex =  </a:t>
            </a:r>
            <a:r>
              <a:rPr kumimoji="0" lang="zh-CN" altLang="zh-CN" sz="14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"1 2 3.1 * + 5e-2 / "</a:t>
            </a:r>
            <a:br>
              <a:rPr kumimoji="0" lang="zh-CN" altLang="zh-CN" sz="14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4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print</a:t>
            </a: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(postfix_ex, </a:t>
            </a:r>
            <a:r>
              <a:rPr kumimoji="0" lang="zh-CN" altLang="zh-CN" sz="14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'===&gt;'</a:t>
            </a: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, postfix2(postfix_ex.split()))</a:t>
            </a:r>
            <a:endParaRPr kumimoji="0" lang="zh-CN" altLang="zh-CN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35896" y="2682365"/>
            <a:ext cx="4572000" cy="36933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r>
              <a:rPr lang="en-US" altLang="zh-CN" smtClean="0">
                <a:latin typeface="Calibri" panose="020F0502020204030204" pitchFamily="34" charset="0"/>
                <a:cs typeface="Calibri" panose="020F0502020204030204" pitchFamily="34" charset="0"/>
              </a:rPr>
              <a:t>1 </a:t>
            </a:r>
            <a:r>
              <a:rPr lang="en-US" altLang="zh-CN">
                <a:latin typeface="Calibri" panose="020F0502020204030204" pitchFamily="34" charset="0"/>
                <a:cs typeface="Calibri" panose="020F0502020204030204" pitchFamily="34" charset="0"/>
              </a:rPr>
              <a:t>2 3.1 * + 5e-2 /  ===&gt; 144.0</a:t>
            </a:r>
            <a:endParaRPr lang="zh-CN" altLang="en-US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9152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13" y="152400"/>
            <a:ext cx="7724775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103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olidFill>
                  <a:schemeClr val="bg1"/>
                </a:solidFill>
              </a:rPr>
              <a:t>逻辑符号生成器</a:t>
            </a:r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1" y="697260"/>
            <a:ext cx="6972447" cy="4916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8636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中缀</a:t>
            </a:r>
            <a:r>
              <a:rPr lang="zh-CN" altLang="en-US"/>
              <a:t>表达式求值</a:t>
            </a:r>
          </a:p>
        </p:txBody>
      </p:sp>
    </p:spTree>
    <p:extLst>
      <p:ext uri="{BB962C8B-B14F-4D97-AF65-F5344CB8AC3E}">
        <p14:creationId xmlns:p14="http://schemas.microsoft.com/office/powerpoint/2010/main" val="1579704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/>
              <a:t>1</a:t>
            </a:r>
            <a:r>
              <a:rPr lang="zh-CN" altLang="en-US"/>
              <a:t>、中缀表达式 </a:t>
            </a:r>
            <a:r>
              <a:rPr lang="en-US" altLang="zh-CN"/>
              <a:t>==》</a:t>
            </a:r>
            <a:r>
              <a:rPr lang="zh-CN" altLang="en-US"/>
              <a:t>后缀表达式 </a:t>
            </a:r>
            <a:r>
              <a:rPr lang="en-US" altLang="zh-CN"/>
              <a:t>==》</a:t>
            </a:r>
            <a:r>
              <a:rPr lang="zh-CN" altLang="en-US"/>
              <a:t>计算</a:t>
            </a:r>
          </a:p>
          <a:p>
            <a:r>
              <a:rPr lang="en-US" altLang="zh-CN"/>
              <a:t>2</a:t>
            </a:r>
            <a:r>
              <a:rPr lang="zh-CN" altLang="en-US"/>
              <a:t>、直接计算中缀表达式</a:t>
            </a:r>
          </a:p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中缀表达式求</a:t>
            </a:r>
            <a:r>
              <a:rPr lang="zh-CN" altLang="en-US" smtClean="0"/>
              <a:t>值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305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栈的概念和性质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4105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Text Box 2"/>
          <p:cNvSpPr txBox="1">
            <a:spLocks noChangeArrowheads="1"/>
          </p:cNvSpPr>
          <p:nvPr/>
        </p:nvSpPr>
        <p:spPr bwMode="auto">
          <a:xfrm>
            <a:off x="1505615" y="271499"/>
            <a:ext cx="4724400" cy="400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itchFamily="2" charset="2"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宋体" pitchFamily="2" charset="-122"/>
              </a:rPr>
              <a:t>表达式：</a:t>
            </a:r>
            <a:r>
              <a:rPr lang="en-US" altLang="zh-CN" sz="2000" b="1" dirty="0">
                <a:solidFill>
                  <a:schemeClr val="bg1"/>
                </a:solidFill>
                <a:latin typeface="宋体" pitchFamily="2" charset="-122"/>
              </a:rPr>
              <a:t>5+6</a:t>
            </a:r>
            <a:r>
              <a:rPr lang="zh-CN" altLang="en-US" sz="2000" b="1" dirty="0">
                <a:solidFill>
                  <a:schemeClr val="bg1"/>
                </a:solidFill>
                <a:latin typeface="宋体" pitchFamily="2" charset="-122"/>
              </a:rPr>
              <a:t>*</a:t>
            </a:r>
            <a:r>
              <a:rPr lang="en-US" altLang="zh-CN" sz="2000" b="1" dirty="0">
                <a:solidFill>
                  <a:schemeClr val="bg1"/>
                </a:solidFill>
                <a:latin typeface="宋体" pitchFamily="2" charset="-122"/>
              </a:rPr>
              <a:t>(1+2)-4 </a:t>
            </a:r>
          </a:p>
        </p:txBody>
      </p:sp>
      <p:sp>
        <p:nvSpPr>
          <p:cNvPr id="122918" name="Text Box 11"/>
          <p:cNvSpPr txBox="1">
            <a:spLocks noChangeArrowheads="1"/>
          </p:cNvSpPr>
          <p:nvPr/>
        </p:nvSpPr>
        <p:spPr bwMode="auto">
          <a:xfrm>
            <a:off x="414268" y="1136459"/>
            <a:ext cx="1371600" cy="400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12" rIns="91425" bIns="45712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itchFamily="2" charset="2"/>
              <a:buNone/>
            </a:pPr>
            <a:r>
              <a:rPr lang="zh-CN" altLang="en-US" sz="2000" b="1" dirty="0">
                <a:latin typeface="宋体" pitchFamily="2" charset="-122"/>
              </a:rPr>
              <a:t>算符栈</a:t>
            </a:r>
          </a:p>
        </p:txBody>
      </p:sp>
      <p:sp>
        <p:nvSpPr>
          <p:cNvPr id="133169" name="Text Box 49"/>
          <p:cNvSpPr txBox="1">
            <a:spLocks noChangeArrowheads="1"/>
          </p:cNvSpPr>
          <p:nvPr/>
        </p:nvSpPr>
        <p:spPr bwMode="auto">
          <a:xfrm>
            <a:off x="2247900" y="3810004"/>
            <a:ext cx="609600" cy="46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itchFamily="2" charset="2"/>
              <a:buNone/>
            </a:pPr>
            <a:r>
              <a:rPr lang="en-US" altLang="zh-CN" sz="2400" b="1" dirty="0">
                <a:latin typeface="宋体" pitchFamily="2" charset="-122"/>
              </a:rPr>
              <a:t>+</a:t>
            </a:r>
          </a:p>
        </p:txBody>
      </p:sp>
      <p:sp>
        <p:nvSpPr>
          <p:cNvPr id="133179" name="Text Box 59"/>
          <p:cNvSpPr txBox="1">
            <a:spLocks noChangeArrowheads="1"/>
          </p:cNvSpPr>
          <p:nvPr/>
        </p:nvSpPr>
        <p:spPr bwMode="auto">
          <a:xfrm>
            <a:off x="2286000" y="3451715"/>
            <a:ext cx="609600" cy="400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itchFamily="2" charset="2"/>
              <a:buNone/>
            </a:pPr>
            <a:r>
              <a:rPr lang="zh-CN" altLang="en-US" sz="2000" b="1" dirty="0">
                <a:latin typeface="宋体" pitchFamily="2" charset="-122"/>
              </a:rPr>
              <a:t>*</a:t>
            </a:r>
            <a:endParaRPr lang="en-US" altLang="zh-CN" sz="2000" b="1" dirty="0">
              <a:latin typeface="宋体" pitchFamily="2" charset="-122"/>
            </a:endParaRPr>
          </a:p>
        </p:txBody>
      </p:sp>
      <p:sp>
        <p:nvSpPr>
          <p:cNvPr id="133184" name="Text Box 64"/>
          <p:cNvSpPr txBox="1">
            <a:spLocks noChangeArrowheads="1"/>
          </p:cNvSpPr>
          <p:nvPr/>
        </p:nvSpPr>
        <p:spPr bwMode="auto">
          <a:xfrm>
            <a:off x="2292020" y="3048004"/>
            <a:ext cx="457200" cy="46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itchFamily="2" charset="2"/>
              <a:buNone/>
            </a:pPr>
            <a:r>
              <a:rPr lang="en-US" altLang="zh-CN" sz="2400" b="1" dirty="0">
                <a:latin typeface="宋体" pitchFamily="2" charset="-122"/>
              </a:rPr>
              <a:t>(</a:t>
            </a:r>
          </a:p>
        </p:txBody>
      </p:sp>
      <p:sp>
        <p:nvSpPr>
          <p:cNvPr id="133194" name="Text Box 74"/>
          <p:cNvSpPr txBox="1">
            <a:spLocks noChangeArrowheads="1"/>
          </p:cNvSpPr>
          <p:nvPr/>
        </p:nvSpPr>
        <p:spPr bwMode="auto">
          <a:xfrm>
            <a:off x="2362200" y="2667003"/>
            <a:ext cx="457200" cy="46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itchFamily="2" charset="2"/>
              <a:buNone/>
            </a:pPr>
            <a:r>
              <a:rPr lang="en-US" altLang="zh-CN" sz="2400" b="1" dirty="0">
                <a:latin typeface="宋体" pitchFamily="2" charset="-122"/>
              </a:rPr>
              <a:t>+</a:t>
            </a:r>
          </a:p>
        </p:txBody>
      </p:sp>
      <p:sp>
        <p:nvSpPr>
          <p:cNvPr id="133204" name="Rectangle 84"/>
          <p:cNvSpPr>
            <a:spLocks noChangeArrowheads="1"/>
          </p:cNvSpPr>
          <p:nvPr/>
        </p:nvSpPr>
        <p:spPr bwMode="auto">
          <a:xfrm>
            <a:off x="2247900" y="2756911"/>
            <a:ext cx="533400" cy="267241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none" lIns="91421" tIns="45710" rIns="91421" bIns="45710"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5000"/>
              </a:lnSpc>
              <a:spcBef>
                <a:spcPct val="30000"/>
              </a:spcBef>
              <a:buClrTx/>
              <a:buSzTx/>
              <a:buFont typeface="Wingdings" pitchFamily="2" charset="2"/>
              <a:buNone/>
            </a:pPr>
            <a:endParaRPr lang="zh-CN" altLang="en-US" sz="1900"/>
          </a:p>
        </p:txBody>
      </p:sp>
      <p:sp>
        <p:nvSpPr>
          <p:cNvPr id="133224" name="Rectangle 104"/>
          <p:cNvSpPr>
            <a:spLocks noChangeArrowheads="1"/>
          </p:cNvSpPr>
          <p:nvPr/>
        </p:nvSpPr>
        <p:spPr bwMode="auto">
          <a:xfrm>
            <a:off x="2247900" y="3134215"/>
            <a:ext cx="533400" cy="3175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none" lIns="91421" tIns="45710" rIns="91421" bIns="45710"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5000"/>
              </a:lnSpc>
              <a:spcBef>
                <a:spcPct val="30000"/>
              </a:spcBef>
              <a:buClrTx/>
              <a:buSzTx/>
              <a:buFont typeface="Wingdings" pitchFamily="2" charset="2"/>
              <a:buNone/>
            </a:pPr>
            <a:endParaRPr lang="zh-CN" altLang="en-US" sz="1900"/>
          </a:p>
        </p:txBody>
      </p:sp>
      <p:sp>
        <p:nvSpPr>
          <p:cNvPr id="133258" name="Rectangle 138"/>
          <p:cNvSpPr>
            <a:spLocks noChangeArrowheads="1"/>
          </p:cNvSpPr>
          <p:nvPr/>
        </p:nvSpPr>
        <p:spPr bwMode="auto">
          <a:xfrm>
            <a:off x="2171700" y="3892606"/>
            <a:ext cx="533400" cy="3175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none" lIns="91421" tIns="45710" rIns="91421" bIns="45710"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5000"/>
              </a:lnSpc>
              <a:spcBef>
                <a:spcPct val="30000"/>
              </a:spcBef>
              <a:buClrTx/>
              <a:buSzTx/>
              <a:buFont typeface="Wingdings" pitchFamily="2" charset="2"/>
              <a:buNone/>
            </a:pPr>
            <a:endParaRPr lang="zh-CN" altLang="en-US" sz="1900"/>
          </a:p>
        </p:txBody>
      </p:sp>
      <p:sp>
        <p:nvSpPr>
          <p:cNvPr id="133268" name="Rectangle 148"/>
          <p:cNvSpPr>
            <a:spLocks noChangeArrowheads="1"/>
          </p:cNvSpPr>
          <p:nvPr/>
        </p:nvSpPr>
        <p:spPr bwMode="auto">
          <a:xfrm>
            <a:off x="2214033" y="3506717"/>
            <a:ext cx="533400" cy="3175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none" lIns="91421" tIns="45710" rIns="91421" bIns="45710"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5000"/>
              </a:lnSpc>
              <a:spcBef>
                <a:spcPct val="30000"/>
              </a:spcBef>
              <a:buClrTx/>
              <a:buSzTx/>
              <a:buFont typeface="Wingdings" pitchFamily="2" charset="2"/>
              <a:buNone/>
            </a:pPr>
            <a:endParaRPr lang="zh-CN" altLang="en-US" sz="1900"/>
          </a:p>
        </p:txBody>
      </p:sp>
      <p:sp>
        <p:nvSpPr>
          <p:cNvPr id="133269" name="Text Box 149"/>
          <p:cNvSpPr txBox="1">
            <a:spLocks noChangeArrowheads="1"/>
          </p:cNvSpPr>
          <p:nvPr/>
        </p:nvSpPr>
        <p:spPr bwMode="auto">
          <a:xfrm>
            <a:off x="2247900" y="3824219"/>
            <a:ext cx="457200" cy="46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itchFamily="2" charset="2"/>
              <a:buNone/>
            </a:pPr>
            <a:r>
              <a:rPr lang="en-US" altLang="zh-CN" sz="2400" b="1" dirty="0">
                <a:latin typeface="宋体" pitchFamily="2" charset="-122"/>
              </a:rPr>
              <a:t>-</a:t>
            </a:r>
          </a:p>
        </p:txBody>
      </p:sp>
      <p:sp>
        <p:nvSpPr>
          <p:cNvPr id="133279" name="Rectangle 159"/>
          <p:cNvSpPr>
            <a:spLocks noChangeArrowheads="1"/>
          </p:cNvSpPr>
          <p:nvPr/>
        </p:nvSpPr>
        <p:spPr bwMode="auto">
          <a:xfrm>
            <a:off x="2267744" y="3865612"/>
            <a:ext cx="533400" cy="3175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none" lIns="91421" tIns="45710" rIns="91421" bIns="45710"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5000"/>
              </a:lnSpc>
              <a:spcBef>
                <a:spcPct val="30000"/>
              </a:spcBef>
              <a:buClrTx/>
              <a:buSzTx/>
              <a:buFont typeface="Wingdings" pitchFamily="2" charset="2"/>
              <a:buNone/>
            </a:pPr>
            <a:endParaRPr lang="zh-CN" altLang="en-US" sz="1900"/>
          </a:p>
        </p:txBody>
      </p:sp>
      <p:sp>
        <p:nvSpPr>
          <p:cNvPr id="133309" name="Text Box 189"/>
          <p:cNvSpPr txBox="1">
            <a:spLocks noChangeArrowheads="1"/>
          </p:cNvSpPr>
          <p:nvPr/>
        </p:nvSpPr>
        <p:spPr bwMode="auto">
          <a:xfrm>
            <a:off x="5317976" y="937551"/>
            <a:ext cx="381000" cy="400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itchFamily="2" charset="2"/>
              <a:buNone/>
            </a:pPr>
            <a:r>
              <a:rPr lang="en-US" altLang="zh-CN" sz="2000" b="1">
                <a:latin typeface="宋体" pitchFamily="2" charset="-122"/>
              </a:rPr>
              <a:t>5</a:t>
            </a:r>
          </a:p>
        </p:txBody>
      </p:sp>
      <p:sp>
        <p:nvSpPr>
          <p:cNvPr id="122897" name="Text Box 190"/>
          <p:cNvSpPr txBox="1">
            <a:spLocks noChangeArrowheads="1"/>
          </p:cNvSpPr>
          <p:nvPr/>
        </p:nvSpPr>
        <p:spPr bwMode="auto">
          <a:xfrm>
            <a:off x="3260576" y="937551"/>
            <a:ext cx="2286000" cy="400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itchFamily="2" charset="2"/>
              <a:buNone/>
            </a:pPr>
            <a:r>
              <a:rPr lang="zh-CN" altLang="en-US" sz="2000" b="1" dirty="0">
                <a:latin typeface="宋体" pitchFamily="2" charset="-122"/>
              </a:rPr>
              <a:t>读入表达式过程：</a:t>
            </a:r>
          </a:p>
        </p:txBody>
      </p:sp>
      <p:sp>
        <p:nvSpPr>
          <p:cNvPr id="133311" name="Text Box 191"/>
          <p:cNvSpPr txBox="1">
            <a:spLocks noChangeArrowheads="1"/>
          </p:cNvSpPr>
          <p:nvPr/>
        </p:nvSpPr>
        <p:spPr bwMode="auto">
          <a:xfrm>
            <a:off x="5470376" y="937551"/>
            <a:ext cx="381000" cy="400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itchFamily="2" charset="2"/>
              <a:buNone/>
            </a:pPr>
            <a:r>
              <a:rPr lang="en-US" altLang="zh-CN" sz="2000" b="1" dirty="0">
                <a:latin typeface="宋体" pitchFamily="2" charset="-122"/>
              </a:rPr>
              <a:t>+</a:t>
            </a:r>
          </a:p>
        </p:txBody>
      </p:sp>
      <p:sp>
        <p:nvSpPr>
          <p:cNvPr id="133312" name="Text Box 192"/>
          <p:cNvSpPr txBox="1">
            <a:spLocks noChangeArrowheads="1"/>
          </p:cNvSpPr>
          <p:nvPr/>
        </p:nvSpPr>
        <p:spPr bwMode="auto">
          <a:xfrm>
            <a:off x="5622776" y="924320"/>
            <a:ext cx="228600" cy="400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itchFamily="2" charset="2"/>
              <a:buNone/>
            </a:pPr>
            <a:r>
              <a:rPr lang="en-US" altLang="zh-CN" sz="2000" b="1" dirty="0">
                <a:latin typeface="宋体" pitchFamily="2" charset="-122"/>
              </a:rPr>
              <a:t>6</a:t>
            </a:r>
          </a:p>
        </p:txBody>
      </p:sp>
      <p:sp>
        <p:nvSpPr>
          <p:cNvPr id="133313" name="Text Box 193"/>
          <p:cNvSpPr txBox="1">
            <a:spLocks noChangeArrowheads="1"/>
          </p:cNvSpPr>
          <p:nvPr/>
        </p:nvSpPr>
        <p:spPr bwMode="auto">
          <a:xfrm>
            <a:off x="5851376" y="1003494"/>
            <a:ext cx="381000" cy="307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itchFamily="2" charset="2"/>
              <a:buNone/>
            </a:pPr>
            <a:r>
              <a:rPr lang="zh-CN" altLang="en-US" sz="1400" b="1">
                <a:latin typeface="宋体" pitchFamily="2" charset="-122"/>
              </a:rPr>
              <a:t>*</a:t>
            </a:r>
            <a:endParaRPr lang="en-US" altLang="zh-CN" sz="1400" b="1">
              <a:latin typeface="宋体" pitchFamily="2" charset="-122"/>
            </a:endParaRPr>
          </a:p>
        </p:txBody>
      </p:sp>
      <p:sp>
        <p:nvSpPr>
          <p:cNvPr id="133314" name="Text Box 194"/>
          <p:cNvSpPr txBox="1">
            <a:spLocks noChangeArrowheads="1"/>
          </p:cNvSpPr>
          <p:nvPr/>
        </p:nvSpPr>
        <p:spPr bwMode="auto">
          <a:xfrm>
            <a:off x="5935960" y="937551"/>
            <a:ext cx="457200" cy="400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itchFamily="2" charset="2"/>
              <a:buNone/>
            </a:pPr>
            <a:r>
              <a:rPr lang="en-US" altLang="zh-CN" sz="2000" b="1" dirty="0">
                <a:latin typeface="宋体" pitchFamily="2" charset="-122"/>
              </a:rPr>
              <a:t>(</a:t>
            </a:r>
          </a:p>
        </p:txBody>
      </p:sp>
      <p:sp>
        <p:nvSpPr>
          <p:cNvPr id="133315" name="Text Box 195"/>
          <p:cNvSpPr txBox="1">
            <a:spLocks noChangeArrowheads="1"/>
          </p:cNvSpPr>
          <p:nvPr/>
        </p:nvSpPr>
        <p:spPr bwMode="auto">
          <a:xfrm>
            <a:off x="6079976" y="924320"/>
            <a:ext cx="457200" cy="400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itchFamily="2" charset="2"/>
              <a:buNone/>
            </a:pPr>
            <a:r>
              <a:rPr lang="en-US" altLang="zh-CN" sz="2000" b="1" dirty="0">
                <a:latin typeface="宋体" pitchFamily="2" charset="-122"/>
              </a:rPr>
              <a:t>1</a:t>
            </a:r>
          </a:p>
        </p:txBody>
      </p:sp>
      <p:sp>
        <p:nvSpPr>
          <p:cNvPr id="133316" name="Text Box 196"/>
          <p:cNvSpPr txBox="1">
            <a:spLocks noChangeArrowheads="1"/>
          </p:cNvSpPr>
          <p:nvPr/>
        </p:nvSpPr>
        <p:spPr bwMode="auto">
          <a:xfrm>
            <a:off x="6350288" y="941482"/>
            <a:ext cx="457200" cy="400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itchFamily="2" charset="2"/>
              <a:buNone/>
            </a:pPr>
            <a:r>
              <a:rPr lang="en-US" altLang="zh-CN" sz="2000" b="1" dirty="0">
                <a:latin typeface="宋体" pitchFamily="2" charset="-122"/>
              </a:rPr>
              <a:t>+</a:t>
            </a:r>
          </a:p>
        </p:txBody>
      </p:sp>
      <p:sp>
        <p:nvSpPr>
          <p:cNvPr id="133317" name="Text Box 197"/>
          <p:cNvSpPr txBox="1">
            <a:spLocks noChangeArrowheads="1"/>
          </p:cNvSpPr>
          <p:nvPr/>
        </p:nvSpPr>
        <p:spPr bwMode="auto">
          <a:xfrm>
            <a:off x="6597352" y="924320"/>
            <a:ext cx="457200" cy="400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itchFamily="2" charset="2"/>
              <a:buNone/>
            </a:pPr>
            <a:r>
              <a:rPr lang="en-US" altLang="zh-CN" sz="2000" b="1">
                <a:latin typeface="宋体" pitchFamily="2" charset="-122"/>
              </a:rPr>
              <a:t>2</a:t>
            </a:r>
          </a:p>
        </p:txBody>
      </p:sp>
      <p:sp>
        <p:nvSpPr>
          <p:cNvPr id="133318" name="Text Box 198"/>
          <p:cNvSpPr txBox="1">
            <a:spLocks noChangeArrowheads="1"/>
          </p:cNvSpPr>
          <p:nvPr/>
        </p:nvSpPr>
        <p:spPr bwMode="auto">
          <a:xfrm>
            <a:off x="6871697" y="943456"/>
            <a:ext cx="457200" cy="400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itchFamily="2" charset="2"/>
              <a:buNone/>
            </a:pPr>
            <a:r>
              <a:rPr lang="en-US" altLang="zh-CN" sz="2000" b="1" dirty="0">
                <a:latin typeface="宋体" pitchFamily="2" charset="-122"/>
              </a:rPr>
              <a:t>)</a:t>
            </a:r>
          </a:p>
        </p:txBody>
      </p:sp>
      <p:sp>
        <p:nvSpPr>
          <p:cNvPr id="133319" name="Text Box 199"/>
          <p:cNvSpPr txBox="1">
            <a:spLocks noChangeArrowheads="1"/>
          </p:cNvSpPr>
          <p:nvPr/>
        </p:nvSpPr>
        <p:spPr bwMode="auto">
          <a:xfrm>
            <a:off x="7100297" y="910635"/>
            <a:ext cx="457200" cy="400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itchFamily="2" charset="2"/>
              <a:buNone/>
            </a:pPr>
            <a:r>
              <a:rPr lang="en-US" altLang="zh-CN" sz="2000" b="1" dirty="0">
                <a:latin typeface="宋体" pitchFamily="2" charset="-122"/>
              </a:rPr>
              <a:t>-</a:t>
            </a:r>
          </a:p>
        </p:txBody>
      </p:sp>
      <p:sp>
        <p:nvSpPr>
          <p:cNvPr id="133320" name="Text Box 200"/>
          <p:cNvSpPr txBox="1">
            <a:spLocks noChangeArrowheads="1"/>
          </p:cNvSpPr>
          <p:nvPr/>
        </p:nvSpPr>
        <p:spPr bwMode="auto">
          <a:xfrm>
            <a:off x="7508946" y="926494"/>
            <a:ext cx="457200" cy="400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itchFamily="2" charset="2"/>
              <a:buNone/>
            </a:pPr>
            <a:r>
              <a:rPr lang="en-US" altLang="zh-CN" sz="2000" b="1" dirty="0">
                <a:latin typeface="宋体" pitchFamily="2" charset="-122"/>
              </a:rPr>
              <a:t>4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184754" y="1807107"/>
            <a:ext cx="396224" cy="430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itchFamily="2" charset="2"/>
              <a:buNone/>
            </a:pPr>
            <a:r>
              <a:rPr lang="en-US" altLang="zh-CN" sz="2200" b="1" dirty="0">
                <a:solidFill>
                  <a:srgbClr val="0000FF"/>
                </a:solidFill>
                <a:latin typeface="Times New Roman" pitchFamily="18" charset="0"/>
              </a:rPr>
              <a:t>5 </a:t>
            </a:r>
            <a:endParaRPr lang="zh-CN" altLang="en-US" sz="2200" b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208" name="TextBox 207"/>
          <p:cNvSpPr txBox="1">
            <a:spLocks noChangeArrowheads="1"/>
          </p:cNvSpPr>
          <p:nvPr/>
        </p:nvSpPr>
        <p:spPr bwMode="auto">
          <a:xfrm>
            <a:off x="4622904" y="1807107"/>
            <a:ext cx="396224" cy="430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itchFamily="2" charset="2"/>
              <a:buNone/>
            </a:pPr>
            <a:r>
              <a:rPr lang="en-US" altLang="zh-CN" sz="2200" b="1">
                <a:solidFill>
                  <a:srgbClr val="0000FF"/>
                </a:solidFill>
                <a:latin typeface="Times New Roman" pitchFamily="18" charset="0"/>
              </a:rPr>
              <a:t>6 </a:t>
            </a:r>
            <a:endParaRPr lang="zh-CN" altLang="en-US" sz="22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209" name="TextBox 208"/>
          <p:cNvSpPr txBox="1">
            <a:spLocks noChangeArrowheads="1"/>
          </p:cNvSpPr>
          <p:nvPr/>
        </p:nvSpPr>
        <p:spPr bwMode="auto">
          <a:xfrm>
            <a:off x="5074152" y="1807107"/>
            <a:ext cx="396224" cy="430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itchFamily="2" charset="2"/>
              <a:buNone/>
            </a:pPr>
            <a:r>
              <a:rPr lang="en-US" altLang="zh-CN" sz="2200" b="1">
                <a:solidFill>
                  <a:srgbClr val="0000FF"/>
                </a:solidFill>
                <a:latin typeface="Times New Roman" pitchFamily="18" charset="0"/>
              </a:rPr>
              <a:t>1 </a:t>
            </a:r>
            <a:endParaRPr lang="zh-CN" altLang="en-US" sz="22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210" name="TextBox 209"/>
          <p:cNvSpPr txBox="1">
            <a:spLocks noChangeArrowheads="1"/>
          </p:cNvSpPr>
          <p:nvPr/>
        </p:nvSpPr>
        <p:spPr bwMode="auto">
          <a:xfrm>
            <a:off x="5542067" y="1807107"/>
            <a:ext cx="396224" cy="430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itchFamily="2" charset="2"/>
              <a:buNone/>
            </a:pPr>
            <a:r>
              <a:rPr lang="en-US" altLang="zh-CN" sz="2200" b="1">
                <a:solidFill>
                  <a:srgbClr val="0000FF"/>
                </a:solidFill>
                <a:latin typeface="Times New Roman" pitchFamily="18" charset="0"/>
              </a:rPr>
              <a:t>2 </a:t>
            </a:r>
            <a:endParaRPr lang="zh-CN" altLang="en-US" sz="22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211" name="TextBox 210"/>
          <p:cNvSpPr txBox="1">
            <a:spLocks noChangeArrowheads="1"/>
          </p:cNvSpPr>
          <p:nvPr/>
        </p:nvSpPr>
        <p:spPr bwMode="auto">
          <a:xfrm>
            <a:off x="5995695" y="1807107"/>
            <a:ext cx="415460" cy="430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itchFamily="2" charset="2"/>
              <a:buNone/>
            </a:pPr>
            <a:r>
              <a:rPr lang="en-US" altLang="zh-CN" sz="2200" b="1">
                <a:solidFill>
                  <a:srgbClr val="0000FF"/>
                </a:solidFill>
                <a:latin typeface="Times New Roman" pitchFamily="18" charset="0"/>
              </a:rPr>
              <a:t>+ </a:t>
            </a:r>
            <a:endParaRPr lang="zh-CN" altLang="en-US" sz="22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212" name="TextBox 211"/>
          <p:cNvSpPr txBox="1">
            <a:spLocks noChangeArrowheads="1"/>
          </p:cNvSpPr>
          <p:nvPr/>
        </p:nvSpPr>
        <p:spPr bwMode="auto">
          <a:xfrm>
            <a:off x="6475517" y="1807107"/>
            <a:ext cx="396224" cy="430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itchFamily="2" charset="2"/>
              <a:buNone/>
            </a:pPr>
            <a:r>
              <a:rPr lang="zh-CN" altLang="en-US" sz="2200" b="1">
                <a:solidFill>
                  <a:srgbClr val="0000FF"/>
                </a:solidFill>
                <a:latin typeface="Times New Roman" pitchFamily="18" charset="0"/>
              </a:rPr>
              <a:t>*</a:t>
            </a:r>
            <a:r>
              <a:rPr lang="en-US" altLang="zh-CN" sz="2200" b="1">
                <a:solidFill>
                  <a:srgbClr val="0000FF"/>
                </a:solidFill>
                <a:latin typeface="Times New Roman" pitchFamily="18" charset="0"/>
              </a:rPr>
              <a:t> </a:t>
            </a:r>
            <a:endParaRPr lang="zh-CN" altLang="en-US" sz="22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213" name="TextBox 212"/>
          <p:cNvSpPr txBox="1">
            <a:spLocks noChangeArrowheads="1"/>
          </p:cNvSpPr>
          <p:nvPr/>
        </p:nvSpPr>
        <p:spPr bwMode="auto">
          <a:xfrm>
            <a:off x="6871741" y="1807107"/>
            <a:ext cx="415460" cy="430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itchFamily="2" charset="2"/>
              <a:buNone/>
            </a:pPr>
            <a:r>
              <a:rPr lang="en-US" altLang="zh-CN" sz="2200" b="1">
                <a:solidFill>
                  <a:srgbClr val="0000FF"/>
                </a:solidFill>
                <a:latin typeface="Times New Roman" pitchFamily="18" charset="0"/>
              </a:rPr>
              <a:t>+ </a:t>
            </a:r>
            <a:endParaRPr lang="zh-CN" altLang="en-US" sz="22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214" name="TextBox 213"/>
          <p:cNvSpPr txBox="1">
            <a:spLocks noChangeArrowheads="1"/>
          </p:cNvSpPr>
          <p:nvPr/>
        </p:nvSpPr>
        <p:spPr bwMode="auto">
          <a:xfrm>
            <a:off x="7345865" y="1807107"/>
            <a:ext cx="396224" cy="430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itchFamily="2" charset="2"/>
              <a:buNone/>
            </a:pPr>
            <a:r>
              <a:rPr lang="en-US" altLang="zh-CN" sz="2200" b="1">
                <a:solidFill>
                  <a:srgbClr val="0000FF"/>
                </a:solidFill>
                <a:latin typeface="Times New Roman" pitchFamily="18" charset="0"/>
              </a:rPr>
              <a:t>4 </a:t>
            </a:r>
            <a:endParaRPr lang="zh-CN" altLang="en-US" sz="22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215" name="TextBox 214"/>
          <p:cNvSpPr txBox="1">
            <a:spLocks noChangeArrowheads="1"/>
          </p:cNvSpPr>
          <p:nvPr/>
        </p:nvSpPr>
        <p:spPr bwMode="auto">
          <a:xfrm>
            <a:off x="7805449" y="1807107"/>
            <a:ext cx="349737" cy="430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itchFamily="2" charset="2"/>
              <a:buNone/>
            </a:pPr>
            <a:r>
              <a:rPr lang="en-US" altLang="zh-CN" sz="2200" b="1" dirty="0">
                <a:solidFill>
                  <a:srgbClr val="0000FF"/>
                </a:solidFill>
                <a:latin typeface="Times New Roman" pitchFamily="18" charset="0"/>
              </a:rPr>
              <a:t>- </a:t>
            </a:r>
            <a:endParaRPr lang="zh-CN" altLang="en-US" sz="2200" b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55917" y="1432733"/>
            <a:ext cx="1529011" cy="349009"/>
          </a:xfrm>
          <a:prstGeom prst="rect">
            <a:avLst/>
          </a:prstGeom>
          <a:noFill/>
        </p:spPr>
        <p:txBody>
          <a:bodyPr wrap="none" lIns="71312" tIns="35657" rIns="71312" bIns="35657" rtlCol="0">
            <a:spAutoFit/>
          </a:bodyPr>
          <a:lstStyle/>
          <a:p>
            <a:r>
              <a:rPr lang="zh-CN" altLang="en-US" dirty="0" smtClean="0"/>
              <a:t>后缀表达式：</a:t>
            </a:r>
            <a:endParaRPr lang="zh-CN" altLang="en-US" dirty="0"/>
          </a:p>
        </p:txBody>
      </p:sp>
      <p:grpSp>
        <p:nvGrpSpPr>
          <p:cNvPr id="48" name="Group 12"/>
          <p:cNvGrpSpPr>
            <a:grpSpLocks/>
          </p:cNvGrpSpPr>
          <p:nvPr/>
        </p:nvGrpSpPr>
        <p:grpSpPr bwMode="auto">
          <a:xfrm>
            <a:off x="1905000" y="1260541"/>
            <a:ext cx="1066800" cy="3048000"/>
            <a:chOff x="1248" y="1152"/>
            <a:chExt cx="672" cy="2304"/>
          </a:xfrm>
          <a:noFill/>
        </p:grpSpPr>
        <p:sp>
          <p:nvSpPr>
            <p:cNvPr id="49" name="Rectangle 13"/>
            <p:cNvSpPr>
              <a:spLocks noChangeArrowheads="1"/>
            </p:cNvSpPr>
            <p:nvPr/>
          </p:nvSpPr>
          <p:spPr bwMode="auto">
            <a:xfrm>
              <a:off x="1248" y="1152"/>
              <a:ext cx="672" cy="2304"/>
            </a:xfrm>
            <a:prstGeom prst="rect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15000"/>
                </a:lnSpc>
                <a:spcBef>
                  <a:spcPct val="30000"/>
                </a:spcBef>
                <a:buClrTx/>
                <a:buSzTx/>
                <a:buFont typeface="Wingdings" pitchFamily="2" charset="2"/>
                <a:buNone/>
              </a:pPr>
              <a:endParaRPr lang="zh-CN" altLang="en-US" sz="1900"/>
            </a:p>
          </p:txBody>
        </p:sp>
        <p:sp>
          <p:nvSpPr>
            <p:cNvPr id="50" name="Line 14"/>
            <p:cNvSpPr>
              <a:spLocks noChangeShapeType="1"/>
            </p:cNvSpPr>
            <p:nvPr/>
          </p:nvSpPr>
          <p:spPr bwMode="auto">
            <a:xfrm>
              <a:off x="1248" y="3168"/>
              <a:ext cx="672" cy="0"/>
            </a:xfrm>
            <a:prstGeom prst="line">
              <a:avLst/>
            </a:prstGeom>
            <a:grpFill/>
            <a:ln w="12700" cap="rnd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Line 15"/>
            <p:cNvSpPr>
              <a:spLocks noChangeShapeType="1"/>
            </p:cNvSpPr>
            <p:nvPr/>
          </p:nvSpPr>
          <p:spPr bwMode="auto">
            <a:xfrm>
              <a:off x="1248" y="2880"/>
              <a:ext cx="672" cy="0"/>
            </a:xfrm>
            <a:prstGeom prst="line">
              <a:avLst/>
            </a:prstGeom>
            <a:grpFill/>
            <a:ln w="12700" cap="rnd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Line 16"/>
            <p:cNvSpPr>
              <a:spLocks noChangeShapeType="1"/>
            </p:cNvSpPr>
            <p:nvPr/>
          </p:nvSpPr>
          <p:spPr bwMode="auto">
            <a:xfrm>
              <a:off x="1248" y="2592"/>
              <a:ext cx="672" cy="0"/>
            </a:xfrm>
            <a:prstGeom prst="line">
              <a:avLst/>
            </a:prstGeom>
            <a:grpFill/>
            <a:ln w="12700" cap="rnd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Line 17"/>
            <p:cNvSpPr>
              <a:spLocks noChangeShapeType="1"/>
            </p:cNvSpPr>
            <p:nvPr/>
          </p:nvSpPr>
          <p:spPr bwMode="auto">
            <a:xfrm>
              <a:off x="1248" y="2304"/>
              <a:ext cx="672" cy="0"/>
            </a:xfrm>
            <a:prstGeom prst="line">
              <a:avLst/>
            </a:prstGeom>
            <a:grpFill/>
            <a:ln w="12700" cap="rnd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Line 18"/>
            <p:cNvSpPr>
              <a:spLocks noChangeShapeType="1"/>
            </p:cNvSpPr>
            <p:nvPr/>
          </p:nvSpPr>
          <p:spPr bwMode="auto">
            <a:xfrm>
              <a:off x="1248" y="2016"/>
              <a:ext cx="672" cy="0"/>
            </a:xfrm>
            <a:prstGeom prst="line">
              <a:avLst/>
            </a:prstGeom>
            <a:grpFill/>
            <a:ln w="12700" cap="rnd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Line 19"/>
            <p:cNvSpPr>
              <a:spLocks noChangeShapeType="1"/>
            </p:cNvSpPr>
            <p:nvPr/>
          </p:nvSpPr>
          <p:spPr bwMode="auto">
            <a:xfrm>
              <a:off x="1248" y="1728"/>
              <a:ext cx="672" cy="0"/>
            </a:xfrm>
            <a:prstGeom prst="line">
              <a:avLst/>
            </a:prstGeom>
            <a:grpFill/>
            <a:ln w="12700" cap="rnd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Line 20"/>
            <p:cNvSpPr>
              <a:spLocks noChangeShapeType="1"/>
            </p:cNvSpPr>
            <p:nvPr/>
          </p:nvSpPr>
          <p:spPr bwMode="auto">
            <a:xfrm>
              <a:off x="1248" y="1440"/>
              <a:ext cx="672" cy="0"/>
            </a:xfrm>
            <a:prstGeom prst="line">
              <a:avLst/>
            </a:prstGeom>
            <a:grpFill/>
            <a:ln w="12700" cap="rnd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" name="矩形 3"/>
          <p:cNvSpPr/>
          <p:nvPr/>
        </p:nvSpPr>
        <p:spPr>
          <a:xfrm>
            <a:off x="3566384" y="2900879"/>
            <a:ext cx="52540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8900"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/>
              <a:t>如果当前读到的单词是算符，设为</a:t>
            </a:r>
            <a:r>
              <a:rPr lang="el-GR" altLang="zh-CN" sz="1600"/>
              <a:t>Θ</a:t>
            </a:r>
            <a:r>
              <a:rPr lang="en-US" altLang="zh-CN" sz="1600"/>
              <a:t>2</a:t>
            </a:r>
            <a:r>
              <a:rPr lang="zh-CN" altLang="en-US" sz="1600" smtClean="0"/>
              <a:t>，栈</a:t>
            </a:r>
            <a:r>
              <a:rPr lang="zh-CN" altLang="en-US" sz="1600"/>
              <a:t>顶为</a:t>
            </a:r>
            <a:r>
              <a:rPr lang="el-GR" altLang="zh-CN" sz="1600"/>
              <a:t>Θ</a:t>
            </a:r>
            <a:r>
              <a:rPr lang="en-US" altLang="zh-CN" sz="1600"/>
              <a:t>1 </a:t>
            </a:r>
            <a:r>
              <a:rPr lang="zh-CN" altLang="en-US" sz="1600"/>
              <a:t>：</a:t>
            </a:r>
            <a:endParaRPr lang="en-US" altLang="zh-CN" sz="1600"/>
          </a:p>
          <a:p>
            <a:pPr marL="88900" lvl="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l-GR" altLang="zh-CN" sz="1600"/>
              <a:t>Θ</a:t>
            </a:r>
            <a:r>
              <a:rPr lang="en-US" altLang="zh-CN" sz="1600"/>
              <a:t>2</a:t>
            </a:r>
            <a:r>
              <a:rPr lang="zh-CN" altLang="en-US" sz="1600"/>
              <a:t>优先权高</a:t>
            </a:r>
            <a:r>
              <a:rPr lang="en-US" altLang="zh-CN" sz="1600"/>
              <a:t> </a:t>
            </a:r>
            <a:r>
              <a:rPr lang="zh-CN" altLang="en-US" sz="1600"/>
              <a:t>，则入栈</a:t>
            </a:r>
            <a:r>
              <a:rPr lang="zh-CN" altLang="en-US" sz="1600" smtClean="0"/>
              <a:t>，</a:t>
            </a:r>
            <a:r>
              <a:rPr lang="zh-CN" altLang="en-US" sz="1600" smtClean="0">
                <a:solidFill>
                  <a:srgbClr val="FF0000"/>
                </a:solidFill>
              </a:rPr>
              <a:t>继续</a:t>
            </a:r>
            <a:r>
              <a:rPr lang="zh-CN" altLang="en-US" sz="1600">
                <a:solidFill>
                  <a:srgbClr val="FF0000"/>
                </a:solidFill>
              </a:rPr>
              <a:t>读</a:t>
            </a:r>
            <a:r>
              <a:rPr lang="zh-CN" altLang="en-US" sz="1600"/>
              <a:t>下一单词；</a:t>
            </a:r>
            <a:endParaRPr lang="en-US" altLang="zh-CN" sz="1600"/>
          </a:p>
          <a:p>
            <a:pPr marL="88900" lvl="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l-GR" altLang="zh-CN" sz="1600"/>
              <a:t>Θ</a:t>
            </a:r>
            <a:r>
              <a:rPr lang="en-US" altLang="zh-CN" sz="1600"/>
              <a:t>1</a:t>
            </a:r>
            <a:r>
              <a:rPr lang="zh-CN" altLang="en-US" sz="1600"/>
              <a:t>优先权高，则出栈</a:t>
            </a:r>
            <a:r>
              <a:rPr lang="el-GR" altLang="zh-CN" sz="1600"/>
              <a:t>Θ</a:t>
            </a:r>
            <a:r>
              <a:rPr lang="en-US" altLang="zh-CN" sz="1600"/>
              <a:t>1</a:t>
            </a:r>
            <a:r>
              <a:rPr lang="zh-CN" altLang="en-US" sz="1600"/>
              <a:t>并加入到后缀表达式</a:t>
            </a:r>
            <a:r>
              <a:rPr lang="zh-CN" altLang="en-US" sz="1600" smtClean="0"/>
              <a:t>末尾，</a:t>
            </a:r>
            <a:r>
              <a:rPr lang="el-GR" altLang="zh-CN" sz="1600"/>
              <a:t> Θ</a:t>
            </a:r>
            <a:r>
              <a:rPr lang="en-US" altLang="zh-CN" sz="1600" smtClean="0"/>
              <a:t>2</a:t>
            </a:r>
            <a:r>
              <a:rPr lang="zh-CN" altLang="en-US" sz="1600" smtClean="0"/>
              <a:t>继续与新的栈顶比较优先权（</a:t>
            </a:r>
            <a:r>
              <a:rPr lang="zh-CN" altLang="en-US" sz="1600"/>
              <a:t>不继续读下一单词）。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39952" y="465770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/>
              <a:t>消除一对括号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97978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3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3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3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3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3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3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3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3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3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13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13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8" grpId="0"/>
      <p:bldP spid="133169" grpId="0"/>
      <p:bldP spid="133179" grpId="0"/>
      <p:bldP spid="133184" grpId="0"/>
      <p:bldP spid="133194" grpId="0"/>
      <p:bldP spid="133204" grpId="0" animBg="1"/>
      <p:bldP spid="133224" grpId="0" animBg="1"/>
      <p:bldP spid="133258" grpId="0" animBg="1"/>
      <p:bldP spid="133268" grpId="0" animBg="1"/>
      <p:bldP spid="133269" grpId="0"/>
      <p:bldP spid="133279" grpId="0" animBg="1"/>
      <p:bldP spid="133309" grpId="0"/>
      <p:bldP spid="133311" grpId="0"/>
      <p:bldP spid="133312" grpId="0"/>
      <p:bldP spid="133313" grpId="0"/>
      <p:bldP spid="133314" grpId="0"/>
      <p:bldP spid="133315" grpId="0"/>
      <p:bldP spid="133316" grpId="0"/>
      <p:bldP spid="133317" grpId="0"/>
      <p:bldP spid="133318" grpId="0"/>
      <p:bldP spid="133319" grpId="0"/>
      <p:bldP spid="133320" grpId="0"/>
      <p:bldP spid="2" grpId="0"/>
      <p:bldP spid="208" grpId="0"/>
      <p:bldP spid="209" grpId="0"/>
      <p:bldP spid="210" grpId="0"/>
      <p:bldP spid="211" grpId="0"/>
      <p:bldP spid="213" grpId="0"/>
      <p:bldP spid="214" grpId="0"/>
      <p:bldP spid="215" grpId="0"/>
      <p:bldP spid="4" grpId="0"/>
      <p:bldP spid="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Text Box 2"/>
          <p:cNvSpPr txBox="1">
            <a:spLocks noChangeArrowheads="1"/>
          </p:cNvSpPr>
          <p:nvPr/>
        </p:nvSpPr>
        <p:spPr bwMode="auto">
          <a:xfrm>
            <a:off x="1524000" y="307185"/>
            <a:ext cx="4724400" cy="400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itchFamily="2" charset="2"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宋体" pitchFamily="2" charset="-122"/>
              </a:rPr>
              <a:t>表达式：</a:t>
            </a:r>
            <a:r>
              <a:rPr lang="en-US" altLang="zh-CN" sz="2000" b="1" dirty="0">
                <a:solidFill>
                  <a:schemeClr val="bg1"/>
                </a:solidFill>
                <a:latin typeface="宋体" pitchFamily="2" charset="-122"/>
              </a:rPr>
              <a:t>5+6</a:t>
            </a:r>
            <a:r>
              <a:rPr lang="zh-CN" altLang="en-US" sz="2000" b="1" dirty="0">
                <a:solidFill>
                  <a:schemeClr val="bg1"/>
                </a:solidFill>
                <a:latin typeface="宋体" pitchFamily="2" charset="-122"/>
              </a:rPr>
              <a:t>*</a:t>
            </a:r>
            <a:r>
              <a:rPr lang="en-US" altLang="zh-CN" sz="2000" b="1" dirty="0">
                <a:solidFill>
                  <a:schemeClr val="bg1"/>
                </a:solidFill>
                <a:latin typeface="宋体" pitchFamily="2" charset="-122"/>
              </a:rPr>
              <a:t>(1+2)-4 </a:t>
            </a:r>
          </a:p>
        </p:txBody>
      </p:sp>
      <p:sp>
        <p:nvSpPr>
          <p:cNvPr id="122918" name="Text Box 11"/>
          <p:cNvSpPr txBox="1">
            <a:spLocks noChangeArrowheads="1"/>
          </p:cNvSpPr>
          <p:nvPr/>
        </p:nvSpPr>
        <p:spPr bwMode="auto">
          <a:xfrm>
            <a:off x="414268" y="1136459"/>
            <a:ext cx="1371600" cy="400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12" rIns="91425" bIns="45712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itchFamily="2" charset="2"/>
              <a:buNone/>
            </a:pPr>
            <a:r>
              <a:rPr lang="zh-CN" altLang="en-US" sz="2000" b="1" dirty="0">
                <a:latin typeface="宋体" pitchFamily="2" charset="-122"/>
              </a:rPr>
              <a:t>算符栈</a:t>
            </a:r>
          </a:p>
        </p:txBody>
      </p:sp>
      <p:grpSp>
        <p:nvGrpSpPr>
          <p:cNvPr id="122919" name="Group 12"/>
          <p:cNvGrpSpPr>
            <a:grpSpLocks/>
          </p:cNvGrpSpPr>
          <p:nvPr/>
        </p:nvGrpSpPr>
        <p:grpSpPr bwMode="auto">
          <a:xfrm>
            <a:off x="1921024" y="1561356"/>
            <a:ext cx="1066800" cy="3048000"/>
            <a:chOff x="1248" y="1152"/>
            <a:chExt cx="672" cy="2304"/>
          </a:xfrm>
          <a:noFill/>
        </p:grpSpPr>
        <p:sp>
          <p:nvSpPr>
            <p:cNvPr id="122920" name="Rectangle 13"/>
            <p:cNvSpPr>
              <a:spLocks noChangeArrowheads="1"/>
            </p:cNvSpPr>
            <p:nvPr/>
          </p:nvSpPr>
          <p:spPr bwMode="auto">
            <a:xfrm>
              <a:off x="1248" y="1152"/>
              <a:ext cx="672" cy="2304"/>
            </a:xfrm>
            <a:prstGeom prst="rect">
              <a:avLst/>
            </a:prstGeom>
            <a:grpFill/>
            <a:ln w="12700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wrap="none" anchor="ctr"/>
            <a:lstStyle>
              <a:lvl1pPr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15000"/>
                </a:lnSpc>
                <a:spcBef>
                  <a:spcPct val="30000"/>
                </a:spcBef>
                <a:buClrTx/>
                <a:buSzTx/>
                <a:buFont typeface="Wingdings" pitchFamily="2" charset="2"/>
                <a:buNone/>
              </a:pPr>
              <a:endParaRPr lang="zh-CN" altLang="en-US" sz="1900"/>
            </a:p>
          </p:txBody>
        </p:sp>
        <p:sp>
          <p:nvSpPr>
            <p:cNvPr id="122921" name="Line 14"/>
            <p:cNvSpPr>
              <a:spLocks noChangeShapeType="1"/>
            </p:cNvSpPr>
            <p:nvPr/>
          </p:nvSpPr>
          <p:spPr bwMode="auto">
            <a:xfrm>
              <a:off x="1248" y="3168"/>
              <a:ext cx="672" cy="0"/>
            </a:xfrm>
            <a:prstGeom prst="line">
              <a:avLst/>
            </a:prstGeom>
            <a:grpFill/>
            <a:ln w="12700" cap="rnd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22" name="Line 15"/>
            <p:cNvSpPr>
              <a:spLocks noChangeShapeType="1"/>
            </p:cNvSpPr>
            <p:nvPr/>
          </p:nvSpPr>
          <p:spPr bwMode="auto">
            <a:xfrm>
              <a:off x="1248" y="2880"/>
              <a:ext cx="672" cy="0"/>
            </a:xfrm>
            <a:prstGeom prst="line">
              <a:avLst/>
            </a:prstGeom>
            <a:grpFill/>
            <a:ln w="12700" cap="rnd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23" name="Line 16"/>
            <p:cNvSpPr>
              <a:spLocks noChangeShapeType="1"/>
            </p:cNvSpPr>
            <p:nvPr/>
          </p:nvSpPr>
          <p:spPr bwMode="auto">
            <a:xfrm>
              <a:off x="1248" y="2592"/>
              <a:ext cx="672" cy="0"/>
            </a:xfrm>
            <a:prstGeom prst="line">
              <a:avLst/>
            </a:prstGeom>
            <a:grpFill/>
            <a:ln w="12700" cap="rnd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24" name="Line 17"/>
            <p:cNvSpPr>
              <a:spLocks noChangeShapeType="1"/>
            </p:cNvSpPr>
            <p:nvPr/>
          </p:nvSpPr>
          <p:spPr bwMode="auto">
            <a:xfrm>
              <a:off x="1248" y="2304"/>
              <a:ext cx="672" cy="0"/>
            </a:xfrm>
            <a:prstGeom prst="line">
              <a:avLst/>
            </a:prstGeom>
            <a:grpFill/>
            <a:ln w="12700" cap="rnd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25" name="Line 18"/>
            <p:cNvSpPr>
              <a:spLocks noChangeShapeType="1"/>
            </p:cNvSpPr>
            <p:nvPr/>
          </p:nvSpPr>
          <p:spPr bwMode="auto">
            <a:xfrm>
              <a:off x="1248" y="2016"/>
              <a:ext cx="672" cy="0"/>
            </a:xfrm>
            <a:prstGeom prst="line">
              <a:avLst/>
            </a:prstGeom>
            <a:grpFill/>
            <a:ln w="12700" cap="rnd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26" name="Line 19"/>
            <p:cNvSpPr>
              <a:spLocks noChangeShapeType="1"/>
            </p:cNvSpPr>
            <p:nvPr/>
          </p:nvSpPr>
          <p:spPr bwMode="auto">
            <a:xfrm>
              <a:off x="1248" y="1728"/>
              <a:ext cx="672" cy="0"/>
            </a:xfrm>
            <a:prstGeom prst="line">
              <a:avLst/>
            </a:prstGeom>
            <a:grpFill/>
            <a:ln w="12700" cap="rnd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27" name="Line 20"/>
            <p:cNvSpPr>
              <a:spLocks noChangeShapeType="1"/>
            </p:cNvSpPr>
            <p:nvPr/>
          </p:nvSpPr>
          <p:spPr bwMode="auto">
            <a:xfrm>
              <a:off x="1248" y="1440"/>
              <a:ext cx="672" cy="0"/>
            </a:xfrm>
            <a:prstGeom prst="line">
              <a:avLst/>
            </a:prstGeom>
            <a:grpFill/>
            <a:ln w="12700" cap="rnd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141" name="Text Box 21"/>
          <p:cNvSpPr txBox="1">
            <a:spLocks noChangeArrowheads="1"/>
          </p:cNvSpPr>
          <p:nvPr/>
        </p:nvSpPr>
        <p:spPr bwMode="auto">
          <a:xfrm>
            <a:off x="2214033" y="4153644"/>
            <a:ext cx="685800" cy="46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itchFamily="2" charset="2"/>
              <a:buNone/>
            </a:pPr>
            <a:r>
              <a:rPr lang="en-US" altLang="zh-CN" sz="2400" b="1">
                <a:latin typeface="宋体" pitchFamily="2" charset="-122"/>
              </a:rPr>
              <a:t>#</a:t>
            </a:r>
          </a:p>
        </p:txBody>
      </p:sp>
      <p:sp>
        <p:nvSpPr>
          <p:cNvPr id="133169" name="Text Box 49"/>
          <p:cNvSpPr txBox="1">
            <a:spLocks noChangeArrowheads="1"/>
          </p:cNvSpPr>
          <p:nvPr/>
        </p:nvSpPr>
        <p:spPr bwMode="auto">
          <a:xfrm>
            <a:off x="2247900" y="3810004"/>
            <a:ext cx="609600" cy="46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itchFamily="2" charset="2"/>
              <a:buNone/>
            </a:pPr>
            <a:r>
              <a:rPr lang="en-US" altLang="zh-CN" sz="2400" b="1" dirty="0">
                <a:latin typeface="宋体" pitchFamily="2" charset="-122"/>
              </a:rPr>
              <a:t>+</a:t>
            </a:r>
          </a:p>
        </p:txBody>
      </p:sp>
      <p:sp>
        <p:nvSpPr>
          <p:cNvPr id="133179" name="Text Box 59"/>
          <p:cNvSpPr txBox="1">
            <a:spLocks noChangeArrowheads="1"/>
          </p:cNvSpPr>
          <p:nvPr/>
        </p:nvSpPr>
        <p:spPr bwMode="auto">
          <a:xfrm>
            <a:off x="2286000" y="3451715"/>
            <a:ext cx="609600" cy="400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itchFamily="2" charset="2"/>
              <a:buNone/>
            </a:pPr>
            <a:r>
              <a:rPr lang="zh-CN" altLang="en-US" sz="2000" b="1" dirty="0">
                <a:latin typeface="宋体" pitchFamily="2" charset="-122"/>
              </a:rPr>
              <a:t>*</a:t>
            </a:r>
            <a:endParaRPr lang="en-US" altLang="zh-CN" sz="2000" b="1" dirty="0">
              <a:latin typeface="宋体" pitchFamily="2" charset="-122"/>
            </a:endParaRPr>
          </a:p>
        </p:txBody>
      </p:sp>
      <p:sp>
        <p:nvSpPr>
          <p:cNvPr id="133184" name="Text Box 64"/>
          <p:cNvSpPr txBox="1">
            <a:spLocks noChangeArrowheads="1"/>
          </p:cNvSpPr>
          <p:nvPr/>
        </p:nvSpPr>
        <p:spPr bwMode="auto">
          <a:xfrm>
            <a:off x="2292020" y="3048004"/>
            <a:ext cx="457200" cy="46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itchFamily="2" charset="2"/>
              <a:buNone/>
            </a:pPr>
            <a:r>
              <a:rPr lang="en-US" altLang="zh-CN" sz="2400" b="1" dirty="0">
                <a:latin typeface="宋体" pitchFamily="2" charset="-122"/>
              </a:rPr>
              <a:t>(</a:t>
            </a:r>
          </a:p>
        </p:txBody>
      </p:sp>
      <p:sp>
        <p:nvSpPr>
          <p:cNvPr id="133194" name="Text Box 74"/>
          <p:cNvSpPr txBox="1">
            <a:spLocks noChangeArrowheads="1"/>
          </p:cNvSpPr>
          <p:nvPr/>
        </p:nvSpPr>
        <p:spPr bwMode="auto">
          <a:xfrm>
            <a:off x="2362200" y="2667003"/>
            <a:ext cx="457200" cy="46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itchFamily="2" charset="2"/>
              <a:buNone/>
            </a:pPr>
            <a:r>
              <a:rPr lang="en-US" altLang="zh-CN" sz="2400" b="1" dirty="0">
                <a:latin typeface="宋体" pitchFamily="2" charset="-122"/>
              </a:rPr>
              <a:t>+</a:t>
            </a:r>
          </a:p>
        </p:txBody>
      </p:sp>
      <p:sp>
        <p:nvSpPr>
          <p:cNvPr id="133204" name="Rectangle 84"/>
          <p:cNvSpPr>
            <a:spLocks noChangeArrowheads="1"/>
          </p:cNvSpPr>
          <p:nvPr/>
        </p:nvSpPr>
        <p:spPr bwMode="auto">
          <a:xfrm>
            <a:off x="2247900" y="2756911"/>
            <a:ext cx="533400" cy="267241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none" lIns="91421" tIns="45710" rIns="91421" bIns="45710"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5000"/>
              </a:lnSpc>
              <a:spcBef>
                <a:spcPct val="30000"/>
              </a:spcBef>
              <a:buClrTx/>
              <a:buSzTx/>
              <a:buFont typeface="Wingdings" pitchFamily="2" charset="2"/>
              <a:buNone/>
            </a:pPr>
            <a:endParaRPr lang="zh-CN" altLang="en-US" sz="1900"/>
          </a:p>
        </p:txBody>
      </p:sp>
      <p:sp>
        <p:nvSpPr>
          <p:cNvPr id="133224" name="Rectangle 104"/>
          <p:cNvSpPr>
            <a:spLocks noChangeArrowheads="1"/>
          </p:cNvSpPr>
          <p:nvPr/>
        </p:nvSpPr>
        <p:spPr bwMode="auto">
          <a:xfrm>
            <a:off x="2247900" y="3134215"/>
            <a:ext cx="533400" cy="3175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none" lIns="91421" tIns="45710" rIns="91421" bIns="45710"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5000"/>
              </a:lnSpc>
              <a:spcBef>
                <a:spcPct val="30000"/>
              </a:spcBef>
              <a:buClrTx/>
              <a:buSzTx/>
              <a:buFont typeface="Wingdings" pitchFamily="2" charset="2"/>
              <a:buNone/>
            </a:pPr>
            <a:endParaRPr lang="zh-CN" altLang="en-US" sz="1900"/>
          </a:p>
        </p:txBody>
      </p:sp>
      <p:sp>
        <p:nvSpPr>
          <p:cNvPr id="133258" name="Rectangle 138"/>
          <p:cNvSpPr>
            <a:spLocks noChangeArrowheads="1"/>
          </p:cNvSpPr>
          <p:nvPr/>
        </p:nvSpPr>
        <p:spPr bwMode="auto">
          <a:xfrm>
            <a:off x="2171700" y="3892606"/>
            <a:ext cx="533400" cy="3175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none" lIns="91421" tIns="45710" rIns="91421" bIns="45710"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5000"/>
              </a:lnSpc>
              <a:spcBef>
                <a:spcPct val="30000"/>
              </a:spcBef>
              <a:buClrTx/>
              <a:buSzTx/>
              <a:buFont typeface="Wingdings" pitchFamily="2" charset="2"/>
              <a:buNone/>
            </a:pPr>
            <a:endParaRPr lang="zh-CN" altLang="en-US" sz="1900"/>
          </a:p>
        </p:txBody>
      </p:sp>
      <p:sp>
        <p:nvSpPr>
          <p:cNvPr id="133268" name="Rectangle 148"/>
          <p:cNvSpPr>
            <a:spLocks noChangeArrowheads="1"/>
          </p:cNvSpPr>
          <p:nvPr/>
        </p:nvSpPr>
        <p:spPr bwMode="auto">
          <a:xfrm>
            <a:off x="2214033" y="3506717"/>
            <a:ext cx="533400" cy="3175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none" lIns="91421" tIns="45710" rIns="91421" bIns="45710"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5000"/>
              </a:lnSpc>
              <a:spcBef>
                <a:spcPct val="30000"/>
              </a:spcBef>
              <a:buClrTx/>
              <a:buSzTx/>
              <a:buFont typeface="Wingdings" pitchFamily="2" charset="2"/>
              <a:buNone/>
            </a:pPr>
            <a:endParaRPr lang="zh-CN" altLang="en-US" sz="1900"/>
          </a:p>
        </p:txBody>
      </p:sp>
      <p:sp>
        <p:nvSpPr>
          <p:cNvPr id="133269" name="Text Box 149"/>
          <p:cNvSpPr txBox="1">
            <a:spLocks noChangeArrowheads="1"/>
          </p:cNvSpPr>
          <p:nvPr/>
        </p:nvSpPr>
        <p:spPr bwMode="auto">
          <a:xfrm>
            <a:off x="2247900" y="3824219"/>
            <a:ext cx="457200" cy="461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itchFamily="2" charset="2"/>
              <a:buNone/>
            </a:pPr>
            <a:r>
              <a:rPr lang="en-US" altLang="zh-CN" sz="2400" b="1" dirty="0">
                <a:latin typeface="宋体" pitchFamily="2" charset="-122"/>
              </a:rPr>
              <a:t>-</a:t>
            </a:r>
          </a:p>
        </p:txBody>
      </p:sp>
      <p:sp>
        <p:nvSpPr>
          <p:cNvPr id="133279" name="Rectangle 159"/>
          <p:cNvSpPr>
            <a:spLocks noChangeArrowheads="1"/>
          </p:cNvSpPr>
          <p:nvPr/>
        </p:nvSpPr>
        <p:spPr bwMode="auto">
          <a:xfrm>
            <a:off x="2267744" y="3865612"/>
            <a:ext cx="533400" cy="3175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none" lIns="91421" tIns="45710" rIns="91421" bIns="45710"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5000"/>
              </a:lnSpc>
              <a:spcBef>
                <a:spcPct val="30000"/>
              </a:spcBef>
              <a:buClrTx/>
              <a:buSzTx/>
              <a:buFont typeface="Wingdings" pitchFamily="2" charset="2"/>
              <a:buNone/>
            </a:pPr>
            <a:endParaRPr lang="zh-CN" altLang="en-US" sz="1900"/>
          </a:p>
        </p:txBody>
      </p:sp>
      <p:sp>
        <p:nvSpPr>
          <p:cNvPr id="133304" name="Rectangle 184"/>
          <p:cNvSpPr>
            <a:spLocks noChangeArrowheads="1"/>
          </p:cNvSpPr>
          <p:nvPr/>
        </p:nvSpPr>
        <p:spPr bwMode="auto">
          <a:xfrm>
            <a:off x="2209800" y="4268192"/>
            <a:ext cx="533400" cy="3175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none" lIns="91421" tIns="45710" rIns="91421" bIns="45710"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lnSpc>
                <a:spcPct val="115000"/>
              </a:lnSpc>
              <a:spcBef>
                <a:spcPct val="30000"/>
              </a:spcBef>
              <a:buClrTx/>
              <a:buSzTx/>
              <a:buFont typeface="Wingdings" pitchFamily="2" charset="2"/>
              <a:buNone/>
            </a:pPr>
            <a:endParaRPr lang="zh-CN" altLang="en-US" sz="1900"/>
          </a:p>
        </p:txBody>
      </p:sp>
      <p:sp>
        <p:nvSpPr>
          <p:cNvPr id="133309" name="Text Box 189"/>
          <p:cNvSpPr txBox="1">
            <a:spLocks noChangeArrowheads="1"/>
          </p:cNvSpPr>
          <p:nvPr/>
        </p:nvSpPr>
        <p:spPr bwMode="auto">
          <a:xfrm>
            <a:off x="3848100" y="902479"/>
            <a:ext cx="381000" cy="400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itchFamily="2" charset="2"/>
              <a:buNone/>
            </a:pPr>
            <a:r>
              <a:rPr lang="en-US" altLang="zh-CN" sz="2000" b="1">
                <a:latin typeface="宋体" pitchFamily="2" charset="-122"/>
              </a:rPr>
              <a:t>5</a:t>
            </a:r>
          </a:p>
        </p:txBody>
      </p:sp>
      <p:sp>
        <p:nvSpPr>
          <p:cNvPr id="122897" name="Text Box 190"/>
          <p:cNvSpPr txBox="1">
            <a:spLocks noChangeArrowheads="1"/>
          </p:cNvSpPr>
          <p:nvPr/>
        </p:nvSpPr>
        <p:spPr bwMode="auto">
          <a:xfrm>
            <a:off x="1562100" y="902479"/>
            <a:ext cx="2286000" cy="400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itchFamily="2" charset="2"/>
              <a:buNone/>
            </a:pPr>
            <a:r>
              <a:rPr lang="zh-CN" altLang="en-US" sz="2000" b="1" dirty="0">
                <a:latin typeface="宋体" pitchFamily="2" charset="-122"/>
              </a:rPr>
              <a:t>读入表达式过程：</a:t>
            </a:r>
          </a:p>
        </p:txBody>
      </p:sp>
      <p:sp>
        <p:nvSpPr>
          <p:cNvPr id="133311" name="Text Box 191"/>
          <p:cNvSpPr txBox="1">
            <a:spLocks noChangeArrowheads="1"/>
          </p:cNvSpPr>
          <p:nvPr/>
        </p:nvSpPr>
        <p:spPr bwMode="auto">
          <a:xfrm>
            <a:off x="4000500" y="902479"/>
            <a:ext cx="381000" cy="400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itchFamily="2" charset="2"/>
              <a:buNone/>
            </a:pPr>
            <a:r>
              <a:rPr lang="en-US" altLang="zh-CN" sz="2000" b="1" dirty="0">
                <a:latin typeface="宋体" pitchFamily="2" charset="-122"/>
              </a:rPr>
              <a:t>+</a:t>
            </a:r>
          </a:p>
        </p:txBody>
      </p:sp>
      <p:sp>
        <p:nvSpPr>
          <p:cNvPr id="133312" name="Text Box 192"/>
          <p:cNvSpPr txBox="1">
            <a:spLocks noChangeArrowheads="1"/>
          </p:cNvSpPr>
          <p:nvPr/>
        </p:nvSpPr>
        <p:spPr bwMode="auto">
          <a:xfrm>
            <a:off x="4152900" y="889248"/>
            <a:ext cx="228600" cy="400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itchFamily="2" charset="2"/>
              <a:buNone/>
            </a:pPr>
            <a:r>
              <a:rPr lang="en-US" altLang="zh-CN" sz="2000" b="1" dirty="0">
                <a:latin typeface="宋体" pitchFamily="2" charset="-122"/>
              </a:rPr>
              <a:t>6</a:t>
            </a:r>
          </a:p>
        </p:txBody>
      </p:sp>
      <p:sp>
        <p:nvSpPr>
          <p:cNvPr id="133313" name="Text Box 193"/>
          <p:cNvSpPr txBox="1">
            <a:spLocks noChangeArrowheads="1"/>
          </p:cNvSpPr>
          <p:nvPr/>
        </p:nvSpPr>
        <p:spPr bwMode="auto">
          <a:xfrm>
            <a:off x="4381500" y="968422"/>
            <a:ext cx="381000" cy="307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itchFamily="2" charset="2"/>
              <a:buNone/>
            </a:pPr>
            <a:r>
              <a:rPr lang="zh-CN" altLang="en-US" sz="1400" b="1">
                <a:latin typeface="宋体" pitchFamily="2" charset="-122"/>
              </a:rPr>
              <a:t>*</a:t>
            </a:r>
            <a:endParaRPr lang="en-US" altLang="zh-CN" sz="1400" b="1">
              <a:latin typeface="宋体" pitchFamily="2" charset="-122"/>
            </a:endParaRPr>
          </a:p>
        </p:txBody>
      </p:sp>
      <p:sp>
        <p:nvSpPr>
          <p:cNvPr id="133314" name="Text Box 194"/>
          <p:cNvSpPr txBox="1">
            <a:spLocks noChangeArrowheads="1"/>
          </p:cNvSpPr>
          <p:nvPr/>
        </p:nvSpPr>
        <p:spPr bwMode="auto">
          <a:xfrm>
            <a:off x="4466084" y="902479"/>
            <a:ext cx="457200" cy="400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itchFamily="2" charset="2"/>
              <a:buNone/>
            </a:pPr>
            <a:r>
              <a:rPr lang="en-US" altLang="zh-CN" sz="2000" b="1" dirty="0">
                <a:latin typeface="宋体" pitchFamily="2" charset="-122"/>
              </a:rPr>
              <a:t>(</a:t>
            </a:r>
          </a:p>
        </p:txBody>
      </p:sp>
      <p:sp>
        <p:nvSpPr>
          <p:cNvPr id="133315" name="Text Box 195"/>
          <p:cNvSpPr txBox="1">
            <a:spLocks noChangeArrowheads="1"/>
          </p:cNvSpPr>
          <p:nvPr/>
        </p:nvSpPr>
        <p:spPr bwMode="auto">
          <a:xfrm>
            <a:off x="4610100" y="889248"/>
            <a:ext cx="457200" cy="400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itchFamily="2" charset="2"/>
              <a:buNone/>
            </a:pPr>
            <a:r>
              <a:rPr lang="en-US" altLang="zh-CN" sz="2000" b="1" dirty="0">
                <a:latin typeface="宋体" pitchFamily="2" charset="-122"/>
              </a:rPr>
              <a:t>1</a:t>
            </a:r>
          </a:p>
        </p:txBody>
      </p:sp>
      <p:sp>
        <p:nvSpPr>
          <p:cNvPr id="133316" name="Text Box 196"/>
          <p:cNvSpPr txBox="1">
            <a:spLocks noChangeArrowheads="1"/>
          </p:cNvSpPr>
          <p:nvPr/>
        </p:nvSpPr>
        <p:spPr bwMode="auto">
          <a:xfrm>
            <a:off x="4880412" y="906410"/>
            <a:ext cx="457200" cy="400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itchFamily="2" charset="2"/>
              <a:buNone/>
            </a:pPr>
            <a:r>
              <a:rPr lang="en-US" altLang="zh-CN" sz="2000" b="1" dirty="0">
                <a:latin typeface="宋体" pitchFamily="2" charset="-122"/>
              </a:rPr>
              <a:t>+</a:t>
            </a:r>
          </a:p>
        </p:txBody>
      </p:sp>
      <p:sp>
        <p:nvSpPr>
          <p:cNvPr id="133317" name="Text Box 197"/>
          <p:cNvSpPr txBox="1">
            <a:spLocks noChangeArrowheads="1"/>
          </p:cNvSpPr>
          <p:nvPr/>
        </p:nvSpPr>
        <p:spPr bwMode="auto">
          <a:xfrm>
            <a:off x="5127476" y="889248"/>
            <a:ext cx="457200" cy="400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itchFamily="2" charset="2"/>
              <a:buNone/>
            </a:pPr>
            <a:r>
              <a:rPr lang="en-US" altLang="zh-CN" sz="2000" b="1">
                <a:latin typeface="宋体" pitchFamily="2" charset="-122"/>
              </a:rPr>
              <a:t>2</a:t>
            </a:r>
          </a:p>
        </p:txBody>
      </p:sp>
      <p:sp>
        <p:nvSpPr>
          <p:cNvPr id="133318" name="Text Box 198"/>
          <p:cNvSpPr txBox="1">
            <a:spLocks noChangeArrowheads="1"/>
          </p:cNvSpPr>
          <p:nvPr/>
        </p:nvSpPr>
        <p:spPr bwMode="auto">
          <a:xfrm>
            <a:off x="5401821" y="908384"/>
            <a:ext cx="457200" cy="400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itchFamily="2" charset="2"/>
              <a:buNone/>
            </a:pPr>
            <a:r>
              <a:rPr lang="en-US" altLang="zh-CN" sz="2000" b="1" dirty="0">
                <a:latin typeface="宋体" pitchFamily="2" charset="-122"/>
              </a:rPr>
              <a:t>)</a:t>
            </a:r>
          </a:p>
        </p:txBody>
      </p:sp>
      <p:sp>
        <p:nvSpPr>
          <p:cNvPr id="133319" name="Text Box 199"/>
          <p:cNvSpPr txBox="1">
            <a:spLocks noChangeArrowheads="1"/>
          </p:cNvSpPr>
          <p:nvPr/>
        </p:nvSpPr>
        <p:spPr bwMode="auto">
          <a:xfrm>
            <a:off x="5630421" y="875563"/>
            <a:ext cx="457200" cy="400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itchFamily="2" charset="2"/>
              <a:buNone/>
            </a:pPr>
            <a:r>
              <a:rPr lang="en-US" altLang="zh-CN" sz="2000" b="1" dirty="0">
                <a:latin typeface="宋体" pitchFamily="2" charset="-122"/>
              </a:rPr>
              <a:t>-</a:t>
            </a:r>
          </a:p>
        </p:txBody>
      </p:sp>
      <p:sp>
        <p:nvSpPr>
          <p:cNvPr id="133320" name="Text Box 200"/>
          <p:cNvSpPr txBox="1">
            <a:spLocks noChangeArrowheads="1"/>
          </p:cNvSpPr>
          <p:nvPr/>
        </p:nvSpPr>
        <p:spPr bwMode="auto">
          <a:xfrm>
            <a:off x="6039070" y="891422"/>
            <a:ext cx="457200" cy="400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itchFamily="2" charset="2"/>
              <a:buNone/>
            </a:pPr>
            <a:r>
              <a:rPr lang="en-US" altLang="zh-CN" sz="2000" b="1" dirty="0">
                <a:latin typeface="宋体" pitchFamily="2" charset="-122"/>
              </a:rPr>
              <a:t>4</a:t>
            </a:r>
          </a:p>
        </p:txBody>
      </p:sp>
      <p:sp>
        <p:nvSpPr>
          <p:cNvPr id="133321" name="Text Box 201"/>
          <p:cNvSpPr txBox="1">
            <a:spLocks noChangeArrowheads="1"/>
          </p:cNvSpPr>
          <p:nvPr/>
        </p:nvSpPr>
        <p:spPr bwMode="auto">
          <a:xfrm>
            <a:off x="6842348" y="891965"/>
            <a:ext cx="457200" cy="400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itchFamily="2" charset="2"/>
              <a:buNone/>
            </a:pPr>
            <a:r>
              <a:rPr lang="en-US" altLang="zh-CN" sz="2000" b="1" dirty="0">
                <a:latin typeface="宋体" pitchFamily="2" charset="-122"/>
              </a:rPr>
              <a:t>#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991014" y="1726922"/>
            <a:ext cx="396224" cy="430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itchFamily="2" charset="2"/>
              <a:buNone/>
            </a:pPr>
            <a:r>
              <a:rPr lang="en-US" altLang="zh-CN" sz="2200" b="1" dirty="0">
                <a:solidFill>
                  <a:srgbClr val="0000FF"/>
                </a:solidFill>
                <a:latin typeface="Times New Roman" pitchFamily="18" charset="0"/>
              </a:rPr>
              <a:t>5 </a:t>
            </a:r>
            <a:endParaRPr lang="zh-CN" altLang="en-US" sz="2200" b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208" name="TextBox 207"/>
          <p:cNvSpPr txBox="1">
            <a:spLocks noChangeArrowheads="1"/>
          </p:cNvSpPr>
          <p:nvPr/>
        </p:nvSpPr>
        <p:spPr bwMode="auto">
          <a:xfrm>
            <a:off x="4429164" y="1726922"/>
            <a:ext cx="396224" cy="430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itchFamily="2" charset="2"/>
              <a:buNone/>
            </a:pPr>
            <a:r>
              <a:rPr lang="en-US" altLang="zh-CN" sz="2200" b="1">
                <a:solidFill>
                  <a:srgbClr val="0000FF"/>
                </a:solidFill>
                <a:latin typeface="Times New Roman" pitchFamily="18" charset="0"/>
              </a:rPr>
              <a:t>6 </a:t>
            </a:r>
            <a:endParaRPr lang="zh-CN" altLang="en-US" sz="22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209" name="TextBox 208"/>
          <p:cNvSpPr txBox="1">
            <a:spLocks noChangeArrowheads="1"/>
          </p:cNvSpPr>
          <p:nvPr/>
        </p:nvSpPr>
        <p:spPr bwMode="auto">
          <a:xfrm>
            <a:off x="4880412" y="1726922"/>
            <a:ext cx="396224" cy="430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itchFamily="2" charset="2"/>
              <a:buNone/>
            </a:pPr>
            <a:r>
              <a:rPr lang="en-US" altLang="zh-CN" sz="2200" b="1">
                <a:solidFill>
                  <a:srgbClr val="0000FF"/>
                </a:solidFill>
                <a:latin typeface="Times New Roman" pitchFamily="18" charset="0"/>
              </a:rPr>
              <a:t>1 </a:t>
            </a:r>
            <a:endParaRPr lang="zh-CN" altLang="en-US" sz="22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210" name="TextBox 209"/>
          <p:cNvSpPr txBox="1">
            <a:spLocks noChangeArrowheads="1"/>
          </p:cNvSpPr>
          <p:nvPr/>
        </p:nvSpPr>
        <p:spPr bwMode="auto">
          <a:xfrm>
            <a:off x="5348327" y="1726922"/>
            <a:ext cx="396224" cy="430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itchFamily="2" charset="2"/>
              <a:buNone/>
            </a:pPr>
            <a:r>
              <a:rPr lang="en-US" altLang="zh-CN" sz="2200" b="1">
                <a:solidFill>
                  <a:srgbClr val="0000FF"/>
                </a:solidFill>
                <a:latin typeface="Times New Roman" pitchFamily="18" charset="0"/>
              </a:rPr>
              <a:t>2 </a:t>
            </a:r>
            <a:endParaRPr lang="zh-CN" altLang="en-US" sz="22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211" name="TextBox 210"/>
          <p:cNvSpPr txBox="1">
            <a:spLocks noChangeArrowheads="1"/>
          </p:cNvSpPr>
          <p:nvPr/>
        </p:nvSpPr>
        <p:spPr bwMode="auto">
          <a:xfrm>
            <a:off x="5801955" y="1726922"/>
            <a:ext cx="415460" cy="430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itchFamily="2" charset="2"/>
              <a:buNone/>
            </a:pPr>
            <a:r>
              <a:rPr lang="en-US" altLang="zh-CN" sz="2200" b="1">
                <a:solidFill>
                  <a:srgbClr val="0000FF"/>
                </a:solidFill>
                <a:latin typeface="Times New Roman" pitchFamily="18" charset="0"/>
              </a:rPr>
              <a:t>+ </a:t>
            </a:r>
            <a:endParaRPr lang="zh-CN" altLang="en-US" sz="22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212" name="TextBox 211"/>
          <p:cNvSpPr txBox="1">
            <a:spLocks noChangeArrowheads="1"/>
          </p:cNvSpPr>
          <p:nvPr/>
        </p:nvSpPr>
        <p:spPr bwMode="auto">
          <a:xfrm>
            <a:off x="6281777" y="1726922"/>
            <a:ext cx="396224" cy="430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itchFamily="2" charset="2"/>
              <a:buNone/>
            </a:pPr>
            <a:r>
              <a:rPr lang="zh-CN" altLang="en-US" sz="2200" b="1">
                <a:solidFill>
                  <a:srgbClr val="0000FF"/>
                </a:solidFill>
                <a:latin typeface="Times New Roman" pitchFamily="18" charset="0"/>
              </a:rPr>
              <a:t>*</a:t>
            </a:r>
            <a:r>
              <a:rPr lang="en-US" altLang="zh-CN" sz="2200" b="1">
                <a:solidFill>
                  <a:srgbClr val="0000FF"/>
                </a:solidFill>
                <a:latin typeface="Times New Roman" pitchFamily="18" charset="0"/>
              </a:rPr>
              <a:t> </a:t>
            </a:r>
            <a:endParaRPr lang="zh-CN" altLang="en-US" sz="22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213" name="TextBox 212"/>
          <p:cNvSpPr txBox="1">
            <a:spLocks noChangeArrowheads="1"/>
          </p:cNvSpPr>
          <p:nvPr/>
        </p:nvSpPr>
        <p:spPr bwMode="auto">
          <a:xfrm>
            <a:off x="6692543" y="1726922"/>
            <a:ext cx="415460" cy="430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itchFamily="2" charset="2"/>
              <a:buNone/>
            </a:pPr>
            <a:r>
              <a:rPr lang="en-US" altLang="zh-CN" sz="2200" b="1">
                <a:solidFill>
                  <a:srgbClr val="0000FF"/>
                </a:solidFill>
                <a:latin typeface="Times New Roman" pitchFamily="18" charset="0"/>
              </a:rPr>
              <a:t>+ </a:t>
            </a:r>
            <a:endParaRPr lang="zh-CN" altLang="en-US" sz="22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214" name="TextBox 213"/>
          <p:cNvSpPr txBox="1">
            <a:spLocks noChangeArrowheads="1"/>
          </p:cNvSpPr>
          <p:nvPr/>
        </p:nvSpPr>
        <p:spPr bwMode="auto">
          <a:xfrm>
            <a:off x="7152125" y="1726922"/>
            <a:ext cx="396224" cy="430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itchFamily="2" charset="2"/>
              <a:buNone/>
            </a:pPr>
            <a:r>
              <a:rPr lang="en-US" altLang="zh-CN" sz="2200" b="1">
                <a:solidFill>
                  <a:srgbClr val="0000FF"/>
                </a:solidFill>
                <a:latin typeface="Times New Roman" pitchFamily="18" charset="0"/>
              </a:rPr>
              <a:t>4 </a:t>
            </a:r>
            <a:endParaRPr lang="zh-CN" altLang="en-US" sz="22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215" name="TextBox 214"/>
          <p:cNvSpPr txBox="1">
            <a:spLocks noChangeArrowheads="1"/>
          </p:cNvSpPr>
          <p:nvPr/>
        </p:nvSpPr>
        <p:spPr bwMode="auto">
          <a:xfrm>
            <a:off x="7611709" y="1726922"/>
            <a:ext cx="349737" cy="430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1" tIns="45710" rIns="91421" bIns="45710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Wingdings" pitchFamily="2" charset="2"/>
              <a:buNone/>
            </a:pPr>
            <a:r>
              <a:rPr lang="en-US" altLang="zh-CN" sz="2200" b="1" dirty="0">
                <a:solidFill>
                  <a:srgbClr val="0000FF"/>
                </a:solidFill>
                <a:latin typeface="Times New Roman" pitchFamily="18" charset="0"/>
              </a:rPr>
              <a:t>- </a:t>
            </a:r>
            <a:endParaRPr lang="zh-CN" altLang="en-US" sz="2200" b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17212" y="1362047"/>
            <a:ext cx="1529011" cy="349009"/>
          </a:xfrm>
          <a:prstGeom prst="rect">
            <a:avLst/>
          </a:prstGeom>
          <a:noFill/>
        </p:spPr>
        <p:txBody>
          <a:bodyPr wrap="none" lIns="71312" tIns="35657" rIns="71312" bIns="35657" rtlCol="0">
            <a:spAutoFit/>
          </a:bodyPr>
          <a:lstStyle/>
          <a:p>
            <a:r>
              <a:rPr lang="zh-CN" altLang="en-US" dirty="0" smtClean="0"/>
              <a:t>后缀表达式：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730874" y="3810004"/>
            <a:ext cx="4544834" cy="14773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mtClean="0"/>
              <a:t>增加特殊算符</a:t>
            </a:r>
            <a:r>
              <a:rPr lang="en-US" altLang="zh-CN" smtClean="0"/>
              <a:t>#</a:t>
            </a:r>
            <a:r>
              <a:rPr lang="zh-CN" altLang="en-US" smtClean="0"/>
              <a:t>，设运算优先级最低</a:t>
            </a:r>
            <a:endParaRPr lang="en-US" altLang="zh-CN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mtClean="0"/>
              <a:t>算符栈初始化时存放</a:t>
            </a:r>
            <a:r>
              <a:rPr lang="en-US" altLang="zh-CN" smtClean="0"/>
              <a:t>#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mtClean="0"/>
              <a:t>表达式读完时假设读入</a:t>
            </a:r>
            <a:r>
              <a:rPr lang="en-US" altLang="zh-CN" smtClean="0"/>
              <a:t>#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mtClean="0"/>
              <a:t>使栈不为空，简化算法处理</a:t>
            </a:r>
            <a:endParaRPr lang="en-US" altLang="zh-CN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mtClean="0"/>
              <a:t>以栈中含有唯一</a:t>
            </a:r>
            <a:r>
              <a:rPr lang="en-US" altLang="zh-CN" smtClean="0"/>
              <a:t>#</a:t>
            </a:r>
            <a:r>
              <a:rPr lang="zh-CN" altLang="en-US" smtClean="0"/>
              <a:t>和读入</a:t>
            </a:r>
            <a:r>
              <a:rPr lang="en-US" altLang="zh-CN" smtClean="0"/>
              <a:t>#</a:t>
            </a:r>
            <a:r>
              <a:rPr lang="zh-CN" altLang="en-US" smtClean="0"/>
              <a:t>表示计算结束</a:t>
            </a:r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3590371" y="2157789"/>
            <a:ext cx="52540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8900"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/>
              <a:t>如果当前读到的单词是算符，设为</a:t>
            </a:r>
            <a:r>
              <a:rPr lang="el-GR" altLang="zh-CN" sz="1600"/>
              <a:t>Θ</a:t>
            </a:r>
            <a:r>
              <a:rPr lang="en-US" altLang="zh-CN" sz="1600"/>
              <a:t>2</a:t>
            </a:r>
            <a:r>
              <a:rPr lang="zh-CN" altLang="en-US" sz="1600" smtClean="0"/>
              <a:t>，栈</a:t>
            </a:r>
            <a:r>
              <a:rPr lang="zh-CN" altLang="en-US" sz="1600"/>
              <a:t>顶为</a:t>
            </a:r>
            <a:r>
              <a:rPr lang="el-GR" altLang="zh-CN" sz="1600"/>
              <a:t>Θ</a:t>
            </a:r>
            <a:r>
              <a:rPr lang="en-US" altLang="zh-CN" sz="1600"/>
              <a:t>1 </a:t>
            </a:r>
            <a:r>
              <a:rPr lang="zh-CN" altLang="en-US" sz="1600"/>
              <a:t>：</a:t>
            </a:r>
            <a:endParaRPr lang="en-US" altLang="zh-CN" sz="1600"/>
          </a:p>
          <a:p>
            <a:pPr marL="88900" lvl="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l-GR" altLang="zh-CN" sz="1600"/>
              <a:t>Θ</a:t>
            </a:r>
            <a:r>
              <a:rPr lang="en-US" altLang="zh-CN" sz="1600"/>
              <a:t>2</a:t>
            </a:r>
            <a:r>
              <a:rPr lang="zh-CN" altLang="en-US" sz="1600"/>
              <a:t>优先权高</a:t>
            </a:r>
            <a:r>
              <a:rPr lang="en-US" altLang="zh-CN" sz="1600"/>
              <a:t> </a:t>
            </a:r>
            <a:r>
              <a:rPr lang="zh-CN" altLang="en-US" sz="1600"/>
              <a:t>，则入栈</a:t>
            </a:r>
            <a:r>
              <a:rPr lang="zh-CN" altLang="en-US" sz="1600" smtClean="0"/>
              <a:t>，</a:t>
            </a:r>
            <a:r>
              <a:rPr lang="zh-CN" altLang="en-US" sz="1600" smtClean="0">
                <a:solidFill>
                  <a:srgbClr val="FF0000"/>
                </a:solidFill>
              </a:rPr>
              <a:t>继续</a:t>
            </a:r>
            <a:r>
              <a:rPr lang="zh-CN" altLang="en-US" sz="1600">
                <a:solidFill>
                  <a:srgbClr val="FF0000"/>
                </a:solidFill>
              </a:rPr>
              <a:t>读</a:t>
            </a:r>
            <a:r>
              <a:rPr lang="zh-CN" altLang="en-US" sz="1600"/>
              <a:t>下一单词；</a:t>
            </a:r>
            <a:endParaRPr lang="en-US" altLang="zh-CN" sz="1600"/>
          </a:p>
          <a:p>
            <a:pPr marL="88900" lvl="2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l-GR" altLang="zh-CN" sz="1600"/>
              <a:t>Θ</a:t>
            </a:r>
            <a:r>
              <a:rPr lang="en-US" altLang="zh-CN" sz="1600"/>
              <a:t>1</a:t>
            </a:r>
            <a:r>
              <a:rPr lang="zh-CN" altLang="en-US" sz="1600"/>
              <a:t>优先权高，则出栈</a:t>
            </a:r>
            <a:r>
              <a:rPr lang="el-GR" altLang="zh-CN" sz="1600"/>
              <a:t>Θ</a:t>
            </a:r>
            <a:r>
              <a:rPr lang="en-US" altLang="zh-CN" sz="1600"/>
              <a:t>1</a:t>
            </a:r>
            <a:r>
              <a:rPr lang="zh-CN" altLang="en-US" sz="1600"/>
              <a:t>并加入到后缀表达式</a:t>
            </a:r>
            <a:r>
              <a:rPr lang="zh-CN" altLang="en-US" sz="1600" smtClean="0"/>
              <a:t>末尾，</a:t>
            </a:r>
            <a:r>
              <a:rPr lang="el-GR" altLang="zh-CN" sz="1600"/>
              <a:t> Θ</a:t>
            </a:r>
            <a:r>
              <a:rPr lang="en-US" altLang="zh-CN" sz="1600" smtClean="0"/>
              <a:t>2</a:t>
            </a:r>
            <a:r>
              <a:rPr lang="zh-CN" altLang="en-US" sz="1600" smtClean="0"/>
              <a:t>继续与新的栈顶比较优先权（</a:t>
            </a:r>
            <a:r>
              <a:rPr lang="zh-CN" altLang="en-US" sz="1600"/>
              <a:t>不继续读下一单词）。</a:t>
            </a:r>
          </a:p>
        </p:txBody>
      </p:sp>
    </p:spTree>
    <p:extLst>
      <p:ext uri="{BB962C8B-B14F-4D97-AF65-F5344CB8AC3E}">
        <p14:creationId xmlns:p14="http://schemas.microsoft.com/office/powerpoint/2010/main" val="157536003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0" dur="500"/>
                                        <p:tgtEl>
                                          <p:spTgt spid="133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3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3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3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3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3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3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3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3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3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3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3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3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3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3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13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3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1" grpId="0"/>
      <p:bldP spid="133169" grpId="0"/>
      <p:bldP spid="133179" grpId="0"/>
      <p:bldP spid="133184" grpId="0"/>
      <p:bldP spid="133194" grpId="0"/>
      <p:bldP spid="133204" grpId="0" animBg="1"/>
      <p:bldP spid="133224" grpId="0" animBg="1"/>
      <p:bldP spid="133258" grpId="0" animBg="1"/>
      <p:bldP spid="133268" grpId="0" animBg="1"/>
      <p:bldP spid="133269" grpId="0"/>
      <p:bldP spid="133279" grpId="0" animBg="1"/>
      <p:bldP spid="133304" grpId="0" animBg="1"/>
      <p:bldP spid="133309" grpId="0"/>
      <p:bldP spid="133311" grpId="0"/>
      <p:bldP spid="133312" grpId="0"/>
      <p:bldP spid="133313" grpId="0"/>
      <p:bldP spid="133314" grpId="0"/>
      <p:bldP spid="133315" grpId="0"/>
      <p:bldP spid="133316" grpId="0"/>
      <p:bldP spid="133317" grpId="0"/>
      <p:bldP spid="133318" grpId="0"/>
      <p:bldP spid="133319" grpId="0"/>
      <p:bldP spid="133320" grpId="0"/>
      <p:bldP spid="133321" grpId="0"/>
      <p:bldP spid="2" grpId="0"/>
      <p:bldP spid="208" grpId="0"/>
      <p:bldP spid="209" grpId="0"/>
      <p:bldP spid="210" grpId="0"/>
      <p:bldP spid="211" grpId="0"/>
      <p:bldP spid="213" grpId="0"/>
      <p:bldP spid="214" grpId="0"/>
      <p:bldP spid="215" grpId="0"/>
      <p:bldP spid="49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 smtClean="0"/>
              <a:t>二维数组</a:t>
            </a:r>
            <a:endParaRPr 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θ1</a:t>
            </a:r>
            <a:r>
              <a:rPr lang="zh-CN" altLang="en-US" dirty="0" smtClean="0"/>
              <a:t>和</a:t>
            </a:r>
            <a:r>
              <a:rPr lang="en-US" altLang="zh-CN" dirty="0" smtClean="0"/>
              <a:t>θ2</a:t>
            </a:r>
            <a:r>
              <a:rPr lang="zh-CN" altLang="en-US" dirty="0"/>
              <a:t>的优先级</a:t>
            </a:r>
            <a:r>
              <a:rPr lang="zh-CN" altLang="en-US" dirty="0" smtClean="0"/>
              <a:t>比较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080381" y="3029570"/>
            <a:ext cx="6471047" cy="42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 anchor="ctr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5000"/>
              </a:lnSpc>
              <a:spcBef>
                <a:spcPct val="30000"/>
              </a:spcBef>
              <a:buClrTx/>
              <a:buSzTx/>
              <a:buFont typeface="Wingdings" panose="05000000000000000000" pitchFamily="2" charset="2"/>
              <a:buNone/>
            </a:pPr>
            <a:endParaRPr lang="zh-CN" altLang="en-US" sz="1900"/>
          </a:p>
        </p:txBody>
      </p:sp>
      <p:sp>
        <p:nvSpPr>
          <p:cNvPr id="5" name="Line 5"/>
          <p:cNvSpPr>
            <a:spLocks noChangeShapeType="1"/>
          </p:cNvSpPr>
          <p:nvPr/>
        </p:nvSpPr>
        <p:spPr bwMode="auto">
          <a:xfrm>
            <a:off x="1080381" y="4327326"/>
            <a:ext cx="6471047" cy="0"/>
          </a:xfrm>
          <a:prstGeom prst="line">
            <a:avLst/>
          </a:prstGeom>
          <a:noFill/>
          <a:ln w="12700" cap="rnd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1323" tIns="35662" rIns="71323" bIns="35662"/>
          <a:lstStyle/>
          <a:p>
            <a:endParaRPr lang="zh-CN" altLang="en-US"/>
          </a:p>
        </p:txBody>
      </p:sp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1080381" y="3956909"/>
            <a:ext cx="6471047" cy="0"/>
          </a:xfrm>
          <a:prstGeom prst="line">
            <a:avLst/>
          </a:prstGeom>
          <a:noFill/>
          <a:ln w="12700" cap="rnd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1323" tIns="35662" rIns="71323" bIns="35662"/>
          <a:lstStyle/>
          <a:p>
            <a:endParaRPr lang="zh-CN" altLang="en-US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>
            <a:off x="1080381" y="3583847"/>
            <a:ext cx="6471047" cy="0"/>
          </a:xfrm>
          <a:prstGeom prst="line">
            <a:avLst/>
          </a:prstGeom>
          <a:noFill/>
          <a:ln w="12700" cap="rnd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1323" tIns="35662" rIns="71323" bIns="35662"/>
          <a:lstStyle/>
          <a:p>
            <a:endParaRPr lang="zh-CN" altLang="en-US"/>
          </a:p>
        </p:txBody>
      </p:sp>
      <p:sp>
        <p:nvSpPr>
          <p:cNvPr id="8" name="Line 8"/>
          <p:cNvSpPr>
            <a:spLocks noChangeShapeType="1"/>
          </p:cNvSpPr>
          <p:nvPr/>
        </p:nvSpPr>
        <p:spPr bwMode="auto">
          <a:xfrm>
            <a:off x="1080381" y="3213430"/>
            <a:ext cx="6471047" cy="0"/>
          </a:xfrm>
          <a:prstGeom prst="line">
            <a:avLst/>
          </a:prstGeom>
          <a:noFill/>
          <a:ln w="12700" cap="rnd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1323" tIns="35662" rIns="71323" bIns="35662"/>
          <a:lstStyle/>
          <a:p>
            <a:endParaRPr lang="zh-CN" altLang="en-US"/>
          </a:p>
        </p:txBody>
      </p:sp>
      <p:sp>
        <p:nvSpPr>
          <p:cNvPr id="9" name="Line 9"/>
          <p:cNvSpPr>
            <a:spLocks noChangeShapeType="1"/>
          </p:cNvSpPr>
          <p:nvPr/>
        </p:nvSpPr>
        <p:spPr bwMode="auto">
          <a:xfrm>
            <a:off x="1080381" y="2903868"/>
            <a:ext cx="6471047" cy="0"/>
          </a:xfrm>
          <a:prstGeom prst="line">
            <a:avLst/>
          </a:prstGeom>
          <a:noFill/>
          <a:ln w="12700" cap="rnd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1323" tIns="35662" rIns="71323" bIns="35662"/>
          <a:lstStyle/>
          <a:p>
            <a:endParaRPr lang="zh-CN" altLang="en-US"/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>
            <a:off x="1080381" y="2532128"/>
            <a:ext cx="6471047" cy="0"/>
          </a:xfrm>
          <a:prstGeom prst="line">
            <a:avLst/>
          </a:prstGeom>
          <a:noFill/>
          <a:ln w="12700" cap="rnd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1323" tIns="35662" rIns="71323" bIns="35662"/>
          <a:lstStyle/>
          <a:p>
            <a:endParaRPr lang="zh-CN" altLang="en-US"/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>
            <a:off x="1080381" y="2160388"/>
            <a:ext cx="6471047" cy="0"/>
          </a:xfrm>
          <a:prstGeom prst="line">
            <a:avLst/>
          </a:prstGeom>
          <a:noFill/>
          <a:ln w="12700" cap="rnd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1323" tIns="35662" rIns="71323" bIns="35662"/>
          <a:lstStyle/>
          <a:p>
            <a:endParaRPr lang="zh-CN" altLang="en-US"/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>
            <a:off x="2065028" y="1789972"/>
            <a:ext cx="0" cy="2907771"/>
          </a:xfrm>
          <a:prstGeom prst="line">
            <a:avLst/>
          </a:prstGeom>
          <a:noFill/>
          <a:ln w="12700" cap="rnd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1323" tIns="35662" rIns="71323" bIns="35662"/>
          <a:lstStyle/>
          <a:p>
            <a:endParaRPr lang="zh-CN" altLang="en-US"/>
          </a:p>
        </p:txBody>
      </p:sp>
      <p:sp>
        <p:nvSpPr>
          <p:cNvPr id="13" name="Line 13"/>
          <p:cNvSpPr>
            <a:spLocks noChangeShapeType="1"/>
          </p:cNvSpPr>
          <p:nvPr/>
        </p:nvSpPr>
        <p:spPr bwMode="auto">
          <a:xfrm>
            <a:off x="1080381" y="1789971"/>
            <a:ext cx="984647" cy="370417"/>
          </a:xfrm>
          <a:prstGeom prst="line">
            <a:avLst/>
          </a:prstGeom>
          <a:noFill/>
          <a:ln w="12700" cap="rnd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1323" tIns="35662" rIns="71323" bIns="35662"/>
          <a:lstStyle/>
          <a:p>
            <a:endParaRPr lang="zh-CN" altLang="en-US"/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 flipV="1">
            <a:off x="1361368" y="2142369"/>
            <a:ext cx="352425" cy="400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en-US" altLang="zh-CN" sz="2000" b="1"/>
              <a:t>+</a:t>
            </a:r>
            <a:r>
              <a:rPr lang="en-US" altLang="zh-CN" sz="2000" b="1"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1537580" y="1670909"/>
            <a:ext cx="657225" cy="400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en-US" altLang="zh-CN" sz="2000" b="1" dirty="0">
                <a:latin typeface="宋体" panose="02010600030101010101" pitchFamily="2" charset="-122"/>
              </a:rPr>
              <a:t>θ</a:t>
            </a:r>
            <a:r>
              <a:rPr lang="en-US" altLang="zh-CN" sz="1000" b="1" dirty="0"/>
              <a:t> 2</a:t>
            </a:r>
            <a:r>
              <a:rPr lang="en-US" altLang="zh-CN" sz="2000" b="1" dirty="0"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16" name="Text Box 16"/>
          <p:cNvSpPr txBox="1">
            <a:spLocks noChangeArrowheads="1"/>
          </p:cNvSpPr>
          <p:nvPr/>
        </p:nvSpPr>
        <p:spPr bwMode="auto">
          <a:xfrm>
            <a:off x="927980" y="1820757"/>
            <a:ext cx="838200" cy="400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en-US" altLang="zh-CN" sz="2000" b="1" dirty="0">
                <a:latin typeface="宋体" panose="02010600030101010101" pitchFamily="2" charset="-122"/>
              </a:rPr>
              <a:t>θ</a:t>
            </a:r>
            <a:r>
              <a:rPr lang="en-US" altLang="zh-CN" sz="2000" b="1" dirty="0"/>
              <a:t> </a:t>
            </a:r>
            <a:r>
              <a:rPr lang="en-US" altLang="zh-CN" sz="1000" b="1" dirty="0"/>
              <a:t>1</a:t>
            </a:r>
            <a:r>
              <a:rPr lang="en-US" altLang="zh-CN" sz="2000" b="1" dirty="0"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1432806" y="2533952"/>
            <a:ext cx="351235" cy="400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en-US" altLang="zh-CN" sz="2000" b="1">
                <a:latin typeface="宋体" panose="02010600030101010101" pitchFamily="2" charset="-122"/>
              </a:rPr>
              <a:t>-</a:t>
            </a:r>
          </a:p>
        </p:txBody>
      </p:sp>
      <p:sp>
        <p:nvSpPr>
          <p:cNvPr id="18" name="Text Box 18"/>
          <p:cNvSpPr txBox="1">
            <a:spLocks noChangeArrowheads="1"/>
          </p:cNvSpPr>
          <p:nvPr/>
        </p:nvSpPr>
        <p:spPr bwMode="auto">
          <a:xfrm>
            <a:off x="1432806" y="2843515"/>
            <a:ext cx="351235" cy="400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en-US" altLang="zh-CN" sz="2000" b="1">
                <a:latin typeface="宋体" panose="02010600030101010101" pitchFamily="2" charset="-122"/>
              </a:rPr>
              <a:t>*</a:t>
            </a:r>
          </a:p>
        </p:txBody>
      </p:sp>
      <p:sp>
        <p:nvSpPr>
          <p:cNvPr id="19" name="Text Box 19"/>
          <p:cNvSpPr txBox="1">
            <a:spLocks noChangeArrowheads="1"/>
          </p:cNvSpPr>
          <p:nvPr/>
        </p:nvSpPr>
        <p:spPr bwMode="auto">
          <a:xfrm>
            <a:off x="1432806" y="3202025"/>
            <a:ext cx="351235" cy="400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en-US" altLang="zh-CN" sz="2000" b="1" dirty="0">
                <a:latin typeface="宋体" panose="02010600030101010101" pitchFamily="2" charset="-122"/>
              </a:rPr>
              <a:t>/</a:t>
            </a:r>
          </a:p>
        </p:txBody>
      </p:sp>
      <p:sp>
        <p:nvSpPr>
          <p:cNvPr id="20" name="Text Box 20"/>
          <p:cNvSpPr txBox="1">
            <a:spLocks noChangeArrowheads="1"/>
          </p:cNvSpPr>
          <p:nvPr/>
        </p:nvSpPr>
        <p:spPr bwMode="auto">
          <a:xfrm>
            <a:off x="1432806" y="3586994"/>
            <a:ext cx="351235" cy="400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en-US" altLang="zh-CN" sz="2000" b="1">
                <a:latin typeface="宋体" panose="02010600030101010101" pitchFamily="2" charset="-122"/>
              </a:rPr>
              <a:t>(</a:t>
            </a:r>
          </a:p>
        </p:txBody>
      </p:sp>
      <p:sp>
        <p:nvSpPr>
          <p:cNvPr id="21" name="Text Box 21"/>
          <p:cNvSpPr txBox="1">
            <a:spLocks noChangeArrowheads="1"/>
          </p:cNvSpPr>
          <p:nvPr/>
        </p:nvSpPr>
        <p:spPr bwMode="auto">
          <a:xfrm>
            <a:off x="1432806" y="3957411"/>
            <a:ext cx="351235" cy="400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en-US" altLang="zh-CN" sz="2000" b="1">
                <a:latin typeface="宋体" panose="02010600030101010101" pitchFamily="2" charset="-122"/>
              </a:rPr>
              <a:t>)</a:t>
            </a:r>
          </a:p>
        </p:txBody>
      </p:sp>
      <p:sp>
        <p:nvSpPr>
          <p:cNvPr id="22" name="Text Box 22"/>
          <p:cNvSpPr txBox="1">
            <a:spLocks noChangeArrowheads="1"/>
          </p:cNvSpPr>
          <p:nvPr/>
        </p:nvSpPr>
        <p:spPr bwMode="auto">
          <a:xfrm>
            <a:off x="1432805" y="4333119"/>
            <a:ext cx="420291" cy="400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en-US" altLang="zh-CN" sz="2000" b="1">
                <a:latin typeface="宋体" panose="02010600030101010101" pitchFamily="2" charset="-122"/>
              </a:rPr>
              <a:t>#</a:t>
            </a:r>
          </a:p>
        </p:txBody>
      </p:sp>
      <p:sp>
        <p:nvSpPr>
          <p:cNvPr id="23" name="Text Box 23"/>
          <p:cNvSpPr txBox="1">
            <a:spLocks noChangeArrowheads="1"/>
          </p:cNvSpPr>
          <p:nvPr/>
        </p:nvSpPr>
        <p:spPr bwMode="auto">
          <a:xfrm>
            <a:off x="2486509" y="1786111"/>
            <a:ext cx="5486400" cy="400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en-US" altLang="zh-CN" sz="2000" b="1" dirty="0">
                <a:latin typeface="宋体" panose="02010600030101010101" pitchFamily="2" charset="-122"/>
              </a:rPr>
              <a:t>+     -     *     /     (     )     # </a:t>
            </a:r>
          </a:p>
        </p:txBody>
      </p:sp>
      <p:sp>
        <p:nvSpPr>
          <p:cNvPr id="24" name="Text Box 24"/>
          <p:cNvSpPr txBox="1">
            <a:spLocks noChangeArrowheads="1"/>
          </p:cNvSpPr>
          <p:nvPr/>
        </p:nvSpPr>
        <p:spPr bwMode="auto">
          <a:xfrm>
            <a:off x="2486509" y="2157850"/>
            <a:ext cx="5486400" cy="400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en-US" altLang="zh-CN" sz="2000" b="1" dirty="0">
                <a:latin typeface="宋体" panose="02010600030101010101" pitchFamily="2" charset="-122"/>
              </a:rPr>
              <a:t>&gt;     &gt;     &lt;     &lt;     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&lt;</a:t>
            </a:r>
            <a:r>
              <a:rPr lang="en-US" altLang="zh-CN" sz="2000" b="1" dirty="0">
                <a:latin typeface="宋体" panose="02010600030101010101" pitchFamily="2" charset="-122"/>
              </a:rPr>
              <a:t>     &gt;     &gt; </a:t>
            </a:r>
          </a:p>
        </p:txBody>
      </p:sp>
      <p:sp>
        <p:nvSpPr>
          <p:cNvPr id="25" name="Text Box 25"/>
          <p:cNvSpPr txBox="1">
            <a:spLocks noChangeArrowheads="1"/>
          </p:cNvSpPr>
          <p:nvPr/>
        </p:nvSpPr>
        <p:spPr bwMode="auto">
          <a:xfrm>
            <a:off x="2486509" y="2541496"/>
            <a:ext cx="5486400" cy="400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en-US" altLang="zh-CN" sz="2000" b="1" dirty="0">
                <a:latin typeface="宋体" panose="02010600030101010101" pitchFamily="2" charset="-122"/>
              </a:rPr>
              <a:t>&gt;     &gt;     &lt;     &lt;     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&lt;</a:t>
            </a:r>
            <a:r>
              <a:rPr lang="en-US" altLang="zh-CN" sz="2000" b="1" dirty="0">
                <a:latin typeface="宋体" panose="02010600030101010101" pitchFamily="2" charset="-122"/>
              </a:rPr>
              <a:t>     &gt;     &gt; </a:t>
            </a:r>
          </a:p>
        </p:txBody>
      </p:sp>
      <p:sp>
        <p:nvSpPr>
          <p:cNvPr id="26" name="Text Box 26"/>
          <p:cNvSpPr txBox="1">
            <a:spLocks noChangeArrowheads="1"/>
          </p:cNvSpPr>
          <p:nvPr/>
        </p:nvSpPr>
        <p:spPr bwMode="auto">
          <a:xfrm>
            <a:off x="2486509" y="2851059"/>
            <a:ext cx="5486400" cy="400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en-US" altLang="zh-CN" sz="2000" b="1" dirty="0">
                <a:latin typeface="宋体" panose="02010600030101010101" pitchFamily="2" charset="-122"/>
              </a:rPr>
              <a:t>&gt;     &gt;     &gt;     &gt;     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&lt;</a:t>
            </a:r>
            <a:r>
              <a:rPr lang="en-US" altLang="zh-CN" sz="2000" b="1" dirty="0">
                <a:latin typeface="宋体" panose="02010600030101010101" pitchFamily="2" charset="-122"/>
              </a:rPr>
              <a:t>     &gt;     &gt; </a:t>
            </a:r>
          </a:p>
        </p:txBody>
      </p:sp>
      <p:sp>
        <p:nvSpPr>
          <p:cNvPr id="27" name="Text Box 27"/>
          <p:cNvSpPr txBox="1">
            <a:spLocks noChangeArrowheads="1"/>
          </p:cNvSpPr>
          <p:nvPr/>
        </p:nvSpPr>
        <p:spPr bwMode="auto">
          <a:xfrm>
            <a:off x="2486509" y="3221475"/>
            <a:ext cx="5486400" cy="400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en-US" altLang="zh-CN" sz="2000" b="1" dirty="0">
                <a:latin typeface="宋体" panose="02010600030101010101" pitchFamily="2" charset="-122"/>
              </a:rPr>
              <a:t>&gt;     &gt;     &gt;     &gt;     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&lt;</a:t>
            </a:r>
            <a:r>
              <a:rPr lang="en-US" altLang="zh-CN" sz="2000" b="1" dirty="0">
                <a:latin typeface="宋体" panose="02010600030101010101" pitchFamily="2" charset="-122"/>
              </a:rPr>
              <a:t>     &gt;     &gt; </a:t>
            </a:r>
          </a:p>
        </p:txBody>
      </p:sp>
      <p:sp>
        <p:nvSpPr>
          <p:cNvPr id="28" name="Text Box 28"/>
          <p:cNvSpPr txBox="1">
            <a:spLocks noChangeArrowheads="1"/>
          </p:cNvSpPr>
          <p:nvPr/>
        </p:nvSpPr>
        <p:spPr bwMode="auto">
          <a:xfrm>
            <a:off x="2486509" y="3594538"/>
            <a:ext cx="5486400" cy="400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&lt;     &lt;     &lt;     &lt;     &lt;     </a:t>
            </a:r>
            <a:r>
              <a:rPr lang="en-US" altLang="zh-CN" sz="2000" b="1" dirty="0">
                <a:latin typeface="宋体" panose="02010600030101010101" pitchFamily="2" charset="-122"/>
              </a:rPr>
              <a:t>=     </a:t>
            </a:r>
          </a:p>
        </p:txBody>
      </p:sp>
      <p:sp>
        <p:nvSpPr>
          <p:cNvPr id="29" name="Text Box 29"/>
          <p:cNvSpPr txBox="1">
            <a:spLocks noChangeArrowheads="1"/>
          </p:cNvSpPr>
          <p:nvPr/>
        </p:nvSpPr>
        <p:spPr bwMode="auto">
          <a:xfrm>
            <a:off x="2486509" y="3964955"/>
            <a:ext cx="5486400" cy="400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en-US" altLang="zh-CN" sz="2000" b="1">
                <a:latin typeface="宋体" panose="02010600030101010101" pitchFamily="2" charset="-122"/>
              </a:rPr>
              <a:t>&gt;     &gt;     &gt;     &gt;           &gt;     &gt; </a:t>
            </a:r>
          </a:p>
        </p:txBody>
      </p:sp>
      <p:sp>
        <p:nvSpPr>
          <p:cNvPr id="30" name="Text Box 30"/>
          <p:cNvSpPr txBox="1">
            <a:spLocks noChangeArrowheads="1"/>
          </p:cNvSpPr>
          <p:nvPr/>
        </p:nvSpPr>
        <p:spPr bwMode="auto">
          <a:xfrm>
            <a:off x="2486509" y="4336694"/>
            <a:ext cx="5486400" cy="400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¨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¨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en-US" altLang="zh-CN" sz="2000" b="1" dirty="0">
                <a:latin typeface="宋体" panose="02010600030101010101" pitchFamily="2" charset="-122"/>
              </a:rPr>
              <a:t>&lt;     &lt;     &lt;     &lt;     </a:t>
            </a:r>
            <a:r>
              <a:rPr lang="en-US" altLang="zh-CN" sz="2000" b="1" dirty="0">
                <a:solidFill>
                  <a:srgbClr val="FF0000"/>
                </a:solidFill>
                <a:latin typeface="宋体" panose="02010600030101010101" pitchFamily="2" charset="-122"/>
              </a:rPr>
              <a:t>&lt;</a:t>
            </a:r>
            <a:r>
              <a:rPr lang="en-US" altLang="zh-CN" sz="2000" b="1" dirty="0">
                <a:latin typeface="宋体" panose="02010600030101010101" pitchFamily="2" charset="-122"/>
              </a:rPr>
              <a:t>           = </a:t>
            </a:r>
          </a:p>
        </p:txBody>
      </p:sp>
    </p:spTree>
    <p:extLst>
      <p:ext uri="{BB962C8B-B14F-4D97-AF65-F5344CB8AC3E}">
        <p14:creationId xmlns:p14="http://schemas.microsoft.com/office/powerpoint/2010/main" val="1700169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30414" y="858540"/>
            <a:ext cx="8053659" cy="4055893"/>
          </a:xfrm>
        </p:spPr>
        <p:txBody>
          <a:bodyPr/>
          <a:lstStyle/>
          <a:p>
            <a:r>
              <a:rPr lang="zh-CN" altLang="en-US" dirty="0" smtClean="0"/>
              <a:t>为每个算符设定优先级对应数值</a:t>
            </a:r>
            <a:endParaRPr lang="en-US" altLang="zh-CN" dirty="0" smtClean="0"/>
          </a:p>
          <a:p>
            <a:pPr lvl="1"/>
            <a:endParaRPr lang="en-US" dirty="0"/>
          </a:p>
        </p:txBody>
      </p:sp>
      <p:sp>
        <p:nvSpPr>
          <p:cNvPr id="6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θ1</a:t>
            </a:r>
            <a:r>
              <a:rPr lang="zh-CN" altLang="en-US" dirty="0" smtClean="0"/>
              <a:t>和</a:t>
            </a:r>
            <a:r>
              <a:rPr lang="en-US" altLang="zh-CN" dirty="0" smtClean="0"/>
              <a:t>θ2</a:t>
            </a:r>
            <a:r>
              <a:rPr lang="zh-CN" altLang="en-US" dirty="0"/>
              <a:t>的优先级</a:t>
            </a:r>
            <a:r>
              <a:rPr lang="zh-CN" altLang="en-US" dirty="0" smtClean="0"/>
              <a:t>比较</a:t>
            </a:r>
            <a:endParaRPr 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8702530"/>
              </p:ext>
            </p:extLst>
          </p:nvPr>
        </p:nvGraphicFramePr>
        <p:xfrm>
          <a:off x="1172424" y="1334180"/>
          <a:ext cx="7432024" cy="1019264"/>
        </p:xfrm>
        <a:graphic>
          <a:graphicData uri="http://schemas.openxmlformats.org/drawingml/2006/table">
            <a:tbl>
              <a:tblPr firstRow="1" firstCol="1" bandRow="1"/>
              <a:tblGrid>
                <a:gridCol w="16585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88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43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360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3855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856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53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符</a:t>
                      </a:r>
                      <a:r>
                        <a:rPr lang="zh-CN" altLang="en-US" sz="2000" kern="100" dirty="0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号</a:t>
                      </a: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*/</a:t>
                      </a: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+ -</a:t>
                      </a: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(</a:t>
                      </a:r>
                      <a:endParaRPr lang="zh-CN" sz="2000" kern="100" dirty="0">
                        <a:solidFill>
                          <a:srgbClr val="FF0000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000" kern="100" dirty="0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)</a:t>
                      </a: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Calibri"/>
                          <a:ea typeface="宋体"/>
                          <a:cs typeface="Times New Roman"/>
                        </a:rPr>
                        <a:t>#</a:t>
                      </a:r>
                      <a:endParaRPr lang="zh-CN" sz="2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38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优先级</a:t>
                      </a:r>
                      <a:r>
                        <a:rPr lang="en-US" altLang="zh-CN" sz="2000" kern="100" dirty="0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(priority)</a:t>
                      </a: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4</a:t>
                      </a: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3</a:t>
                      </a: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000" kern="10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Times New Roman"/>
                        </a:rPr>
                        <a:t>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000" kern="100" smtClean="0">
                          <a:effectLst/>
                          <a:latin typeface="+mn-lt"/>
                          <a:ea typeface="+mn-ea"/>
                          <a:cs typeface="Times New Roman"/>
                        </a:rPr>
                        <a:t>(</a:t>
                      </a:r>
                      <a:r>
                        <a:rPr lang="zh-CN" altLang="en-US" sz="2000" kern="100" smtClean="0">
                          <a:effectLst/>
                          <a:latin typeface="+mn-lt"/>
                          <a:ea typeface="+mn-ea"/>
                          <a:cs typeface="Times New Roman"/>
                        </a:rPr>
                        <a:t>作为</a:t>
                      </a:r>
                      <a:r>
                        <a:rPr lang="el-GR" altLang="zh-CN" sz="2000" smtClean="0"/>
                        <a:t>Θ</a:t>
                      </a:r>
                      <a:r>
                        <a:rPr lang="en-US" altLang="zh-CN" sz="2000" smtClean="0"/>
                        <a:t>1</a:t>
                      </a:r>
                      <a:r>
                        <a:rPr lang="zh-CN" altLang="en-US" sz="2000" smtClean="0"/>
                        <a:t>时</a:t>
                      </a:r>
                      <a:r>
                        <a:rPr lang="en-US" altLang="zh-CN" sz="2000" kern="100" smtClean="0">
                          <a:effectLst/>
                          <a:latin typeface="+mn-lt"/>
                          <a:ea typeface="+mn-ea"/>
                          <a:cs typeface="Times New Roman"/>
                        </a:rPr>
                        <a:t>)</a:t>
                      </a:r>
                      <a:endParaRPr lang="zh-CN" sz="2000" kern="100" dirty="0">
                        <a:solidFill>
                          <a:srgbClr val="FF0000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2000" kern="100" dirty="0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 smtClean="0">
                          <a:effectLst/>
                          <a:latin typeface="Calibri"/>
                          <a:ea typeface="宋体"/>
                          <a:cs typeface="Times New Roman"/>
                        </a:rPr>
                        <a:t>1</a:t>
                      </a:r>
                      <a:endParaRPr lang="zh-CN" sz="2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1172424" y="2455763"/>
            <a:ext cx="7063967" cy="3216471"/>
          </a:xfrm>
          <a:prstGeom prst="rect">
            <a:avLst/>
          </a:prstGeom>
        </p:spPr>
        <p:txBody>
          <a:bodyPr wrap="square" lIns="71323" tIns="35662" rIns="71323" bIns="35662">
            <a:spAutoFit/>
          </a:bodyPr>
          <a:lstStyle/>
          <a:p>
            <a:pPr marL="267462" indent="-267462">
              <a:spcBef>
                <a:spcPts val="468"/>
              </a:spcBef>
              <a:buFont typeface="Arial" panose="020B0604020202020204" pitchFamily="34" charset="0"/>
              <a:buChar char="•"/>
            </a:pPr>
            <a:r>
              <a:rPr lang="en-US" sz="1900" dirty="0"/>
              <a:t>Priority[</a:t>
            </a:r>
            <a:r>
              <a:rPr lang="el-GR" altLang="zh-CN" sz="1900" dirty="0"/>
              <a:t>Θ</a:t>
            </a:r>
            <a:r>
              <a:rPr lang="en-US" altLang="zh-CN" sz="1900" dirty="0"/>
              <a:t>1]&lt;</a:t>
            </a:r>
            <a:r>
              <a:rPr lang="en-US" sz="1900" dirty="0"/>
              <a:t> Priority[</a:t>
            </a:r>
            <a:r>
              <a:rPr lang="el-GR" altLang="zh-CN" sz="1900" dirty="0"/>
              <a:t>Θ</a:t>
            </a:r>
            <a:r>
              <a:rPr lang="en-US" altLang="zh-CN" sz="1900" dirty="0"/>
              <a:t>2]</a:t>
            </a:r>
            <a:r>
              <a:rPr lang="zh-CN" altLang="en-US" sz="1900" dirty="0"/>
              <a:t>，入栈，继续读；</a:t>
            </a:r>
            <a:endParaRPr lang="en-US" sz="1900" dirty="0"/>
          </a:p>
          <a:p>
            <a:pPr marL="267462" indent="-267462">
              <a:spcBef>
                <a:spcPts val="468"/>
              </a:spcBef>
              <a:buFont typeface="Arial" panose="020B0604020202020204" pitchFamily="34" charset="0"/>
              <a:buChar char="•"/>
            </a:pPr>
            <a:r>
              <a:rPr lang="en-US" sz="1900" dirty="0"/>
              <a:t>Priority[</a:t>
            </a:r>
            <a:r>
              <a:rPr lang="el-GR" altLang="zh-CN" sz="1900" dirty="0"/>
              <a:t>Θ</a:t>
            </a:r>
            <a:r>
              <a:rPr lang="en-US" altLang="zh-CN" sz="1900" dirty="0"/>
              <a:t>1]</a:t>
            </a:r>
            <a:r>
              <a:rPr lang="zh-CN" altLang="en-US" sz="1900" dirty="0"/>
              <a:t>≥</a:t>
            </a:r>
            <a:r>
              <a:rPr lang="en-US" sz="1900" dirty="0"/>
              <a:t> Priority[</a:t>
            </a:r>
            <a:r>
              <a:rPr lang="el-GR" altLang="zh-CN" sz="1900" dirty="0"/>
              <a:t>Θ</a:t>
            </a:r>
            <a:r>
              <a:rPr lang="en-US" altLang="zh-CN" sz="1900" dirty="0"/>
              <a:t>2]</a:t>
            </a:r>
            <a:r>
              <a:rPr lang="zh-CN" altLang="en-US" sz="1900" dirty="0"/>
              <a:t>，出栈；</a:t>
            </a:r>
            <a:endParaRPr lang="en-US" sz="1900" dirty="0"/>
          </a:p>
          <a:p>
            <a:pPr marL="267462" indent="-267462">
              <a:spcBef>
                <a:spcPts val="468"/>
              </a:spcBef>
              <a:buFont typeface="Arial" panose="020B0604020202020204" pitchFamily="34" charset="0"/>
              <a:buChar char="•"/>
            </a:pPr>
            <a:r>
              <a:rPr lang="zh-CN" altLang="en-US" sz="1900" dirty="0"/>
              <a:t>例外</a:t>
            </a:r>
            <a:r>
              <a:rPr lang="en-US" altLang="zh-CN" sz="1900" dirty="0"/>
              <a:t>1</a:t>
            </a:r>
            <a:r>
              <a:rPr lang="zh-CN" altLang="en-US" sz="1900" dirty="0"/>
              <a:t>：</a:t>
            </a:r>
            <a:endParaRPr lang="en-US" sz="1900" dirty="0"/>
          </a:p>
          <a:p>
            <a:pPr>
              <a:spcBef>
                <a:spcPts val="468"/>
              </a:spcBef>
            </a:pPr>
            <a:r>
              <a:rPr lang="en-US" sz="1900" dirty="0"/>
              <a:t>“(“</a:t>
            </a:r>
            <a:r>
              <a:rPr lang="zh-CN" altLang="en-US" sz="1900" dirty="0"/>
              <a:t>作为</a:t>
            </a:r>
            <a:r>
              <a:rPr lang="el-GR" altLang="zh-CN" sz="1900" dirty="0"/>
              <a:t>Θ</a:t>
            </a:r>
            <a:r>
              <a:rPr lang="en-US" altLang="zh-CN" sz="1900" dirty="0"/>
              <a:t>1</a:t>
            </a:r>
            <a:r>
              <a:rPr lang="zh-CN" altLang="en-US" sz="1900" dirty="0"/>
              <a:t>时，优先级最低；</a:t>
            </a:r>
            <a:endParaRPr lang="en-US" altLang="zh-CN" sz="1900" dirty="0"/>
          </a:p>
          <a:p>
            <a:pPr>
              <a:spcBef>
                <a:spcPts val="468"/>
              </a:spcBef>
            </a:pPr>
            <a:r>
              <a:rPr lang="en-US" sz="1900" dirty="0"/>
              <a:t>“(“</a:t>
            </a:r>
            <a:r>
              <a:rPr lang="zh-CN" altLang="en-US" sz="1900" dirty="0"/>
              <a:t>作为</a:t>
            </a:r>
            <a:r>
              <a:rPr lang="el-GR" altLang="zh-CN" sz="1900" dirty="0"/>
              <a:t>Θ</a:t>
            </a:r>
            <a:r>
              <a:rPr lang="en-US" altLang="zh-CN" sz="1900" dirty="0"/>
              <a:t>2</a:t>
            </a:r>
            <a:r>
              <a:rPr lang="zh-CN" altLang="en-US" sz="1900" dirty="0"/>
              <a:t>时，优先级最高；</a:t>
            </a:r>
            <a:endParaRPr lang="en-US" altLang="zh-CN" sz="1900" dirty="0"/>
          </a:p>
          <a:p>
            <a:pPr>
              <a:spcBef>
                <a:spcPts val="468"/>
              </a:spcBef>
            </a:pPr>
            <a:r>
              <a:rPr lang="zh-CN" altLang="en-US" sz="1900" dirty="0">
                <a:solidFill>
                  <a:srgbClr val="FF0000"/>
                </a:solidFill>
              </a:rPr>
              <a:t>遇到</a:t>
            </a:r>
            <a:r>
              <a:rPr lang="en-US" sz="1900" dirty="0">
                <a:solidFill>
                  <a:srgbClr val="FF0000"/>
                </a:solidFill>
              </a:rPr>
              <a:t>“(“</a:t>
            </a:r>
            <a:r>
              <a:rPr lang="zh-CN" altLang="en-US" sz="1900" dirty="0">
                <a:solidFill>
                  <a:srgbClr val="FF0000"/>
                </a:solidFill>
              </a:rPr>
              <a:t>，入栈，继续读；</a:t>
            </a:r>
            <a:endParaRPr lang="en-US" altLang="zh-CN" sz="1900" dirty="0">
              <a:solidFill>
                <a:srgbClr val="FF0000"/>
              </a:solidFill>
            </a:endParaRPr>
          </a:p>
          <a:p>
            <a:pPr marL="267462" indent="-267462">
              <a:spcBef>
                <a:spcPts val="468"/>
              </a:spcBef>
              <a:buFont typeface="Arial" panose="020B0604020202020204" pitchFamily="34" charset="0"/>
              <a:buChar char="•"/>
            </a:pPr>
            <a:r>
              <a:rPr lang="zh-CN" altLang="en-US" sz="1900" dirty="0"/>
              <a:t>例外</a:t>
            </a:r>
            <a:r>
              <a:rPr lang="en-US" altLang="zh-CN" sz="1900" dirty="0"/>
              <a:t>2</a:t>
            </a:r>
            <a:r>
              <a:rPr lang="zh-CN" altLang="en-US" sz="1900" dirty="0"/>
              <a:t>：</a:t>
            </a:r>
            <a:endParaRPr lang="en-US" sz="1900" dirty="0"/>
          </a:p>
          <a:p>
            <a:pPr>
              <a:spcBef>
                <a:spcPts val="468"/>
              </a:spcBef>
            </a:pPr>
            <a:r>
              <a:rPr lang="el-GR" altLang="zh-CN" sz="1900" dirty="0"/>
              <a:t>Θ</a:t>
            </a:r>
            <a:r>
              <a:rPr lang="en-US" altLang="zh-CN" sz="1900" dirty="0"/>
              <a:t>1</a:t>
            </a:r>
            <a:r>
              <a:rPr lang="zh-CN" altLang="en-US" sz="1900" dirty="0"/>
              <a:t>和</a:t>
            </a:r>
            <a:r>
              <a:rPr lang="el-GR" altLang="zh-CN" sz="1900" dirty="0"/>
              <a:t>Θ</a:t>
            </a:r>
            <a:r>
              <a:rPr lang="en-US" altLang="zh-CN" sz="1900" dirty="0"/>
              <a:t>2</a:t>
            </a:r>
            <a:r>
              <a:rPr lang="zh-CN" altLang="en-US" sz="1900" dirty="0"/>
              <a:t>是一对括号时，</a:t>
            </a:r>
            <a:r>
              <a:rPr lang="el-GR" altLang="zh-CN" sz="1900" dirty="0"/>
              <a:t> Θ</a:t>
            </a:r>
            <a:r>
              <a:rPr lang="en-US" altLang="zh-CN" sz="1900" dirty="0"/>
              <a:t>1</a:t>
            </a:r>
            <a:r>
              <a:rPr lang="zh-CN" altLang="en-US" sz="1900" dirty="0"/>
              <a:t>出栈，</a:t>
            </a:r>
            <a:r>
              <a:rPr lang="el-GR" altLang="zh-CN" sz="1900" dirty="0"/>
              <a:t>Θ</a:t>
            </a:r>
            <a:r>
              <a:rPr lang="en-US" altLang="zh-CN" sz="1900" dirty="0"/>
              <a:t>2</a:t>
            </a:r>
            <a:r>
              <a:rPr lang="zh-CN" altLang="en-US" sz="1900" dirty="0"/>
              <a:t>舍弃，继续读；</a:t>
            </a:r>
            <a:endParaRPr lang="en-US" sz="1900" dirty="0"/>
          </a:p>
          <a:p>
            <a:pPr>
              <a:spcBef>
                <a:spcPts val="468"/>
              </a:spcBef>
            </a:pPr>
            <a:endParaRPr lang="en-US" sz="190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墨迹 2"/>
              <p14:cNvContentPartPr/>
              <p14:nvPr/>
            </p14:nvContentPartPr>
            <p14:xfrm>
              <a:off x="7693920" y="3905280"/>
              <a:ext cx="360" cy="360"/>
            </p14:xfrm>
          </p:contentPart>
        </mc:Choice>
        <mc:Fallback xmlns="">
          <p:pic>
            <p:nvPicPr>
              <p:cNvPr id="3" name="墨迹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684560" y="3895920"/>
                <a:ext cx="19080" cy="19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32111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算法描述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81015" y="1129308"/>
            <a:ext cx="8150383" cy="4096199"/>
          </a:xfrm>
          <a:prstGeom prst="rect">
            <a:avLst/>
          </a:prstGeom>
        </p:spPr>
        <p:txBody>
          <a:bodyPr wrap="square" lIns="71323" tIns="35662" rIns="71323" bIns="35662">
            <a:spAutoFit/>
          </a:bodyPr>
          <a:lstStyle/>
          <a:p>
            <a:pPr>
              <a:spcBef>
                <a:spcPts val="468"/>
              </a:spcBef>
            </a:pPr>
            <a:r>
              <a:rPr lang="zh-CN" altLang="en-US" sz="1600" dirty="0">
                <a:solidFill>
                  <a:srgbClr val="000000"/>
                </a:solidFill>
              </a:rPr>
              <a:t>（</a:t>
            </a:r>
            <a:r>
              <a:rPr lang="en-US" altLang="zh-CN" sz="1600" dirty="0">
                <a:solidFill>
                  <a:srgbClr val="000000"/>
                </a:solidFill>
              </a:rPr>
              <a:t>1</a:t>
            </a:r>
            <a:r>
              <a:rPr lang="zh-CN" altLang="en-US" sz="1600" dirty="0">
                <a:solidFill>
                  <a:srgbClr val="000000"/>
                </a:solidFill>
              </a:rPr>
              <a:t>）初始化空栈</a:t>
            </a:r>
            <a:r>
              <a:rPr lang="en-US" altLang="zh-CN" sz="1600" dirty="0" err="1">
                <a:solidFill>
                  <a:srgbClr val="000000"/>
                </a:solidFill>
              </a:rPr>
              <a:t>st</a:t>
            </a:r>
            <a:r>
              <a:rPr lang="zh-CN" altLang="en-US" sz="1600" dirty="0">
                <a:solidFill>
                  <a:srgbClr val="000000"/>
                </a:solidFill>
              </a:rPr>
              <a:t>用于存放算符，初始存入“</a:t>
            </a:r>
            <a:r>
              <a:rPr lang="en-US" altLang="zh-CN" sz="1600" dirty="0">
                <a:solidFill>
                  <a:srgbClr val="000000"/>
                </a:solidFill>
              </a:rPr>
              <a:t>#”</a:t>
            </a:r>
            <a:r>
              <a:rPr lang="zh-CN" altLang="en-US" sz="1600" dirty="0">
                <a:solidFill>
                  <a:srgbClr val="000000"/>
                </a:solidFill>
              </a:rPr>
              <a:t>；</a:t>
            </a:r>
            <a:r>
              <a:rPr lang="zh-CN" altLang="en-US" sz="1600">
                <a:solidFill>
                  <a:srgbClr val="000000"/>
                </a:solidFill>
              </a:rPr>
              <a:t>初始化</a:t>
            </a:r>
            <a:r>
              <a:rPr lang="zh-CN" altLang="en-US" sz="1600" smtClean="0">
                <a:solidFill>
                  <a:srgbClr val="000000"/>
                </a:solidFill>
              </a:rPr>
              <a:t>数组</a:t>
            </a:r>
            <a:r>
              <a:rPr lang="en-US" altLang="zh-CN" sz="1600">
                <a:solidFill>
                  <a:srgbClr val="000000"/>
                </a:solidFill>
              </a:rPr>
              <a:t>exp</a:t>
            </a:r>
            <a:r>
              <a:rPr lang="zh-CN" altLang="en-US" sz="1600" smtClean="0">
                <a:solidFill>
                  <a:srgbClr val="000000"/>
                </a:solidFill>
              </a:rPr>
              <a:t>用于</a:t>
            </a:r>
            <a:r>
              <a:rPr lang="zh-CN" altLang="en-US" sz="1600" dirty="0">
                <a:solidFill>
                  <a:srgbClr val="000000"/>
                </a:solidFill>
              </a:rPr>
              <a:t>存放后缀表达式；</a:t>
            </a:r>
          </a:p>
          <a:p>
            <a:pPr>
              <a:spcBef>
                <a:spcPts val="468"/>
              </a:spcBef>
            </a:pPr>
            <a:r>
              <a:rPr lang="zh-CN" altLang="en-US" sz="1600" dirty="0">
                <a:solidFill>
                  <a:srgbClr val="000000"/>
                </a:solidFill>
              </a:rPr>
              <a:t>（</a:t>
            </a:r>
            <a:r>
              <a:rPr lang="en-US" altLang="zh-CN" sz="1600" dirty="0">
                <a:solidFill>
                  <a:srgbClr val="000000"/>
                </a:solidFill>
              </a:rPr>
              <a:t>2</a:t>
            </a:r>
            <a:r>
              <a:rPr lang="zh-CN" altLang="en-US" sz="1600" dirty="0">
                <a:solidFill>
                  <a:srgbClr val="000000"/>
                </a:solidFill>
              </a:rPr>
              <a:t>）</a:t>
            </a:r>
            <a:r>
              <a:rPr lang="zh-CN" altLang="en-US" sz="1600" dirty="0">
                <a:solidFill>
                  <a:srgbClr val="FF0000"/>
                </a:solidFill>
              </a:rPr>
              <a:t>循环（外层）</a:t>
            </a:r>
            <a:r>
              <a:rPr lang="zh-CN" altLang="en-US" sz="1600" dirty="0">
                <a:solidFill>
                  <a:srgbClr val="000000"/>
                </a:solidFill>
              </a:rPr>
              <a:t>从左到右依次扫描中缀表达式，根据所读到的逻辑符号</a:t>
            </a:r>
            <a:r>
              <a:rPr lang="en-US" altLang="zh-CN" sz="1600" dirty="0">
                <a:solidFill>
                  <a:srgbClr val="000000"/>
                </a:solidFill>
              </a:rPr>
              <a:t>m</a:t>
            </a:r>
            <a:r>
              <a:rPr lang="zh-CN" altLang="en-US" sz="1600" dirty="0">
                <a:solidFill>
                  <a:srgbClr val="000000"/>
                </a:solidFill>
              </a:rPr>
              <a:t>的不同情况分别处理：</a:t>
            </a:r>
          </a:p>
          <a:p>
            <a:pPr lvl="1">
              <a:spcBef>
                <a:spcPts val="468"/>
              </a:spcBef>
            </a:pPr>
            <a:r>
              <a:rPr lang="zh-CN" altLang="en-US" sz="1600" dirty="0">
                <a:solidFill>
                  <a:srgbClr val="000000"/>
                </a:solidFill>
              </a:rPr>
              <a:t>①若</a:t>
            </a:r>
            <a:r>
              <a:rPr lang="en-US" altLang="zh-CN" sz="1600" dirty="0">
                <a:solidFill>
                  <a:srgbClr val="000000"/>
                </a:solidFill>
              </a:rPr>
              <a:t>m</a:t>
            </a:r>
            <a:r>
              <a:rPr lang="zh-CN" altLang="en-US" sz="1600" dirty="0">
                <a:solidFill>
                  <a:srgbClr val="000000"/>
                </a:solidFill>
              </a:rPr>
              <a:t>是操作数，则将其直接</a:t>
            </a:r>
            <a:r>
              <a:rPr lang="zh-CN" altLang="en-US" sz="1600">
                <a:solidFill>
                  <a:srgbClr val="000000"/>
                </a:solidFill>
              </a:rPr>
              <a:t>加</a:t>
            </a:r>
            <a:r>
              <a:rPr lang="zh-CN" altLang="en-US" sz="1600" smtClean="0">
                <a:solidFill>
                  <a:srgbClr val="000000"/>
                </a:solidFill>
              </a:rPr>
              <a:t>到</a:t>
            </a:r>
            <a:r>
              <a:rPr lang="en-US" altLang="zh-CN" sz="1600" smtClean="0">
                <a:solidFill>
                  <a:srgbClr val="000000"/>
                </a:solidFill>
              </a:rPr>
              <a:t>exp</a:t>
            </a:r>
            <a:r>
              <a:rPr lang="zh-CN" altLang="en-US" sz="1600" smtClean="0">
                <a:solidFill>
                  <a:srgbClr val="000000"/>
                </a:solidFill>
              </a:rPr>
              <a:t>的末尾，</a:t>
            </a:r>
            <a:r>
              <a:rPr lang="zh-CN" altLang="en-US" sz="1600" smtClean="0">
                <a:solidFill>
                  <a:srgbClr val="FF0000"/>
                </a:solidFill>
              </a:rPr>
              <a:t>继续循环</a:t>
            </a:r>
            <a:r>
              <a:rPr lang="zh-CN" altLang="en-US" sz="1600" smtClean="0">
                <a:solidFill>
                  <a:srgbClr val="000000"/>
                </a:solidFill>
              </a:rPr>
              <a:t>；</a:t>
            </a:r>
            <a:endParaRPr lang="zh-CN" altLang="en-US" sz="1600" dirty="0">
              <a:solidFill>
                <a:srgbClr val="000000"/>
              </a:solidFill>
            </a:endParaRPr>
          </a:p>
          <a:p>
            <a:pPr lvl="1">
              <a:spcBef>
                <a:spcPts val="468"/>
              </a:spcBef>
            </a:pPr>
            <a:r>
              <a:rPr lang="zh-CN" altLang="en-US" sz="1600" smtClean="0">
                <a:solidFill>
                  <a:srgbClr val="000000"/>
                </a:solidFill>
              </a:rPr>
              <a:t>②若</a:t>
            </a:r>
            <a:r>
              <a:rPr lang="en-US" altLang="zh-CN" sz="1600" smtClean="0">
                <a:solidFill>
                  <a:srgbClr val="000000"/>
                </a:solidFill>
              </a:rPr>
              <a:t>m</a:t>
            </a:r>
            <a:r>
              <a:rPr lang="zh-CN" altLang="en-US" sz="1600" smtClean="0">
                <a:solidFill>
                  <a:srgbClr val="000000"/>
                </a:solidFill>
              </a:rPr>
              <a:t>是</a:t>
            </a:r>
            <a:r>
              <a:rPr lang="zh-CN" altLang="en-US" sz="1600">
                <a:solidFill>
                  <a:srgbClr val="000000"/>
                </a:solidFill>
              </a:rPr>
              <a:t>左括号</a:t>
            </a:r>
            <a:r>
              <a:rPr lang="zh-CN" altLang="en-US" sz="1600" smtClean="0">
                <a:solidFill>
                  <a:srgbClr val="000000"/>
                </a:solidFill>
              </a:rPr>
              <a:t>，</a:t>
            </a:r>
            <a:r>
              <a:rPr lang="en-US" altLang="zh-CN" sz="1600" smtClean="0">
                <a:solidFill>
                  <a:srgbClr val="000000"/>
                </a:solidFill>
              </a:rPr>
              <a:t>m</a:t>
            </a:r>
            <a:r>
              <a:rPr lang="zh-CN" altLang="en-US" sz="1600" smtClean="0">
                <a:solidFill>
                  <a:srgbClr val="000000"/>
                </a:solidFill>
              </a:rPr>
              <a:t>入栈，</a:t>
            </a:r>
            <a:r>
              <a:rPr lang="zh-CN" altLang="en-US" sz="1600" smtClean="0">
                <a:solidFill>
                  <a:srgbClr val="FF0000"/>
                </a:solidFill>
              </a:rPr>
              <a:t>继续循环</a:t>
            </a:r>
            <a:r>
              <a:rPr lang="zh-CN" altLang="en-US" sz="1600" smtClean="0">
                <a:solidFill>
                  <a:srgbClr val="000000"/>
                </a:solidFill>
              </a:rPr>
              <a:t>；</a:t>
            </a:r>
            <a:endParaRPr lang="zh-CN" altLang="en-US" sz="1600">
              <a:solidFill>
                <a:srgbClr val="000000"/>
              </a:solidFill>
            </a:endParaRPr>
          </a:p>
          <a:p>
            <a:pPr lvl="1">
              <a:spcBef>
                <a:spcPts val="468"/>
              </a:spcBef>
            </a:pPr>
            <a:r>
              <a:rPr lang="zh-CN" altLang="en-US" sz="1600" smtClean="0">
                <a:solidFill>
                  <a:srgbClr val="000000"/>
                </a:solidFill>
              </a:rPr>
              <a:t>③读取</a:t>
            </a:r>
            <a:r>
              <a:rPr lang="zh-CN" altLang="en-US" sz="1600" dirty="0">
                <a:solidFill>
                  <a:srgbClr val="000000"/>
                </a:solidFill>
              </a:rPr>
              <a:t>栈顶的符号，设为</a:t>
            </a:r>
            <a:r>
              <a:rPr lang="el-GR" altLang="zh-CN" sz="1600" dirty="0">
                <a:solidFill>
                  <a:srgbClr val="000000"/>
                </a:solidFill>
              </a:rPr>
              <a:t>Θ</a:t>
            </a:r>
            <a:r>
              <a:rPr lang="en-US" altLang="zh-CN" sz="1600" dirty="0">
                <a:solidFill>
                  <a:srgbClr val="000000"/>
                </a:solidFill>
              </a:rPr>
              <a:t>1</a:t>
            </a:r>
            <a:r>
              <a:rPr lang="zh-CN" altLang="en-US" sz="1600" dirty="0">
                <a:solidFill>
                  <a:srgbClr val="000000"/>
                </a:solidFill>
              </a:rPr>
              <a:t>，当前符号</a:t>
            </a:r>
            <a:r>
              <a:rPr lang="en-US" altLang="zh-CN" sz="1600" dirty="0">
                <a:solidFill>
                  <a:srgbClr val="000000"/>
                </a:solidFill>
              </a:rPr>
              <a:t>m</a:t>
            </a:r>
            <a:r>
              <a:rPr lang="zh-CN" altLang="en-US" sz="1600" dirty="0">
                <a:solidFill>
                  <a:srgbClr val="000000"/>
                </a:solidFill>
              </a:rPr>
              <a:t>设为</a:t>
            </a:r>
            <a:r>
              <a:rPr lang="el-GR" altLang="zh-CN" sz="1600" dirty="0">
                <a:solidFill>
                  <a:srgbClr val="000000"/>
                </a:solidFill>
              </a:rPr>
              <a:t>Θ</a:t>
            </a:r>
            <a:r>
              <a:rPr lang="en-US" altLang="zh-CN" sz="1600" dirty="0">
                <a:solidFill>
                  <a:srgbClr val="000000"/>
                </a:solidFill>
              </a:rPr>
              <a:t>2</a:t>
            </a:r>
            <a:r>
              <a:rPr lang="zh-CN" altLang="en-US" sz="1600" dirty="0">
                <a:solidFill>
                  <a:srgbClr val="000000"/>
                </a:solidFill>
              </a:rPr>
              <a:t>；</a:t>
            </a:r>
          </a:p>
          <a:p>
            <a:pPr lvl="1">
              <a:spcBef>
                <a:spcPts val="468"/>
              </a:spcBef>
            </a:pPr>
            <a:r>
              <a:rPr lang="zh-CN" altLang="en-US" sz="1600" b="1" smtClean="0">
                <a:solidFill>
                  <a:srgbClr val="00B050"/>
                </a:solidFill>
                <a:latin typeface="宋体"/>
                <a:ea typeface="宋体"/>
              </a:rPr>
              <a:t>④</a:t>
            </a:r>
            <a:r>
              <a:rPr lang="zh-CN" altLang="en-US" sz="1600" b="1" smtClean="0">
                <a:solidFill>
                  <a:srgbClr val="00B050"/>
                </a:solidFill>
              </a:rPr>
              <a:t>循环</a:t>
            </a:r>
            <a:r>
              <a:rPr lang="zh-CN" altLang="en-US" sz="1600" b="1" dirty="0">
                <a:solidFill>
                  <a:srgbClr val="00B050"/>
                </a:solidFill>
              </a:rPr>
              <a:t>（内层）执行</a:t>
            </a:r>
            <a:r>
              <a:rPr lang="zh-CN" altLang="en-US" sz="1600" dirty="0">
                <a:solidFill>
                  <a:srgbClr val="000000"/>
                </a:solidFill>
              </a:rPr>
              <a:t>，直至栈顶为“</a:t>
            </a:r>
            <a:r>
              <a:rPr lang="en-US" altLang="zh-CN" sz="1600" dirty="0">
                <a:solidFill>
                  <a:srgbClr val="000000"/>
                </a:solidFill>
              </a:rPr>
              <a:t>#</a:t>
            </a:r>
            <a:r>
              <a:rPr lang="zh-CN" altLang="en-US" sz="1600" dirty="0">
                <a:solidFill>
                  <a:srgbClr val="000000"/>
                </a:solidFill>
              </a:rPr>
              <a:t>”且表达式读到“</a:t>
            </a:r>
            <a:r>
              <a:rPr lang="en-US" altLang="zh-CN" sz="1600" dirty="0">
                <a:solidFill>
                  <a:srgbClr val="000000"/>
                </a:solidFill>
              </a:rPr>
              <a:t>#</a:t>
            </a:r>
            <a:r>
              <a:rPr lang="zh-CN" altLang="en-US" sz="1600" dirty="0">
                <a:solidFill>
                  <a:srgbClr val="000000"/>
                </a:solidFill>
              </a:rPr>
              <a:t> ”时结束：</a:t>
            </a:r>
          </a:p>
          <a:p>
            <a:pPr lvl="1">
              <a:spcBef>
                <a:spcPts val="468"/>
              </a:spcBef>
            </a:pPr>
            <a:r>
              <a:rPr lang="en-US" altLang="zh-CN" sz="1600" smtClean="0">
                <a:solidFill>
                  <a:srgbClr val="000000"/>
                </a:solidFill>
              </a:rPr>
              <a:t>·</a:t>
            </a:r>
            <a:r>
              <a:rPr lang="zh-CN" altLang="en-US" sz="1600" smtClean="0">
                <a:solidFill>
                  <a:srgbClr val="000000"/>
                </a:solidFill>
              </a:rPr>
              <a:t>若</a:t>
            </a:r>
            <a:r>
              <a:rPr lang="el-GR" altLang="zh-CN" sz="1600" dirty="0">
                <a:solidFill>
                  <a:srgbClr val="000000"/>
                </a:solidFill>
              </a:rPr>
              <a:t>Θ</a:t>
            </a:r>
            <a:r>
              <a:rPr lang="en-US" altLang="zh-CN" sz="1600" dirty="0">
                <a:solidFill>
                  <a:srgbClr val="000000"/>
                </a:solidFill>
              </a:rPr>
              <a:t>2</a:t>
            </a:r>
            <a:r>
              <a:rPr lang="zh-CN" altLang="en-US" sz="1600" dirty="0">
                <a:solidFill>
                  <a:srgbClr val="000000"/>
                </a:solidFill>
              </a:rPr>
              <a:t>优先数值大，则</a:t>
            </a:r>
            <a:r>
              <a:rPr lang="el-GR" altLang="zh-CN" sz="1600" dirty="0">
                <a:solidFill>
                  <a:srgbClr val="000000"/>
                </a:solidFill>
              </a:rPr>
              <a:t>Θ</a:t>
            </a:r>
            <a:r>
              <a:rPr lang="en-US" altLang="zh-CN" sz="1600" dirty="0">
                <a:solidFill>
                  <a:srgbClr val="000000"/>
                </a:solidFill>
              </a:rPr>
              <a:t>2</a:t>
            </a:r>
            <a:r>
              <a:rPr lang="zh-CN" altLang="en-US" sz="1600" dirty="0">
                <a:solidFill>
                  <a:srgbClr val="000000"/>
                </a:solidFill>
              </a:rPr>
              <a:t>入栈，跳出内层循环，</a:t>
            </a:r>
            <a:r>
              <a:rPr lang="zh-CN" altLang="en-US" sz="1600" dirty="0">
                <a:solidFill>
                  <a:srgbClr val="FF0000"/>
                </a:solidFill>
              </a:rPr>
              <a:t>转步骤（</a:t>
            </a:r>
            <a:r>
              <a:rPr lang="en-US" altLang="zh-CN" sz="1600" dirty="0">
                <a:solidFill>
                  <a:srgbClr val="FF0000"/>
                </a:solidFill>
              </a:rPr>
              <a:t>2</a:t>
            </a:r>
            <a:r>
              <a:rPr lang="zh-CN" altLang="en-US" sz="1600" dirty="0">
                <a:solidFill>
                  <a:srgbClr val="FF0000"/>
                </a:solidFill>
              </a:rPr>
              <a:t>）外层循环</a:t>
            </a:r>
            <a:r>
              <a:rPr lang="zh-CN" altLang="en-US" sz="1600" dirty="0">
                <a:solidFill>
                  <a:srgbClr val="000000"/>
                </a:solidFill>
              </a:rPr>
              <a:t>；</a:t>
            </a:r>
          </a:p>
          <a:p>
            <a:pPr lvl="1">
              <a:spcBef>
                <a:spcPts val="468"/>
              </a:spcBef>
            </a:pPr>
            <a:r>
              <a:rPr lang="en-US" altLang="zh-CN" sz="1600" smtClean="0">
                <a:solidFill>
                  <a:srgbClr val="000000"/>
                </a:solidFill>
              </a:rPr>
              <a:t>·</a:t>
            </a:r>
            <a:r>
              <a:rPr lang="zh-CN" altLang="en-US" sz="1600">
                <a:solidFill>
                  <a:srgbClr val="000000"/>
                </a:solidFill>
              </a:rPr>
              <a:t>若</a:t>
            </a:r>
            <a:r>
              <a:rPr lang="el-GR" altLang="zh-CN" sz="1600">
                <a:solidFill>
                  <a:srgbClr val="000000"/>
                </a:solidFill>
              </a:rPr>
              <a:t>Θ</a:t>
            </a:r>
            <a:r>
              <a:rPr lang="en-US" altLang="zh-CN" sz="1600">
                <a:solidFill>
                  <a:srgbClr val="000000"/>
                </a:solidFill>
              </a:rPr>
              <a:t>2</a:t>
            </a:r>
            <a:r>
              <a:rPr lang="zh-CN" altLang="en-US" sz="1600">
                <a:solidFill>
                  <a:srgbClr val="000000"/>
                </a:solidFill>
              </a:rPr>
              <a:t>为右括号且栈顶</a:t>
            </a:r>
            <a:r>
              <a:rPr lang="el-GR" altLang="zh-CN" sz="1600">
                <a:solidFill>
                  <a:srgbClr val="000000"/>
                </a:solidFill>
              </a:rPr>
              <a:t>Θ</a:t>
            </a:r>
            <a:r>
              <a:rPr lang="en-US" altLang="zh-CN" sz="1600">
                <a:solidFill>
                  <a:srgbClr val="000000"/>
                </a:solidFill>
              </a:rPr>
              <a:t>1</a:t>
            </a:r>
            <a:r>
              <a:rPr lang="zh-CN" altLang="en-US" sz="1600">
                <a:solidFill>
                  <a:srgbClr val="000000"/>
                </a:solidFill>
              </a:rPr>
              <a:t>为左括号，则出栈左括号，</a:t>
            </a:r>
            <a:r>
              <a:rPr lang="el-GR" altLang="zh-CN" sz="1600">
                <a:solidFill>
                  <a:srgbClr val="000000"/>
                </a:solidFill>
              </a:rPr>
              <a:t> Θ</a:t>
            </a:r>
            <a:r>
              <a:rPr lang="en-US" altLang="zh-CN" sz="1600">
                <a:solidFill>
                  <a:srgbClr val="000000"/>
                </a:solidFill>
              </a:rPr>
              <a:t>1</a:t>
            </a:r>
            <a:r>
              <a:rPr lang="zh-CN" altLang="en-US" sz="1600">
                <a:solidFill>
                  <a:srgbClr val="000000"/>
                </a:solidFill>
              </a:rPr>
              <a:t>和</a:t>
            </a:r>
            <a:r>
              <a:rPr lang="el-GR" altLang="zh-CN" sz="1600">
                <a:solidFill>
                  <a:srgbClr val="000000"/>
                </a:solidFill>
              </a:rPr>
              <a:t>Θ</a:t>
            </a:r>
            <a:r>
              <a:rPr lang="en-US" altLang="zh-CN" sz="1600">
                <a:solidFill>
                  <a:srgbClr val="000000"/>
                </a:solidFill>
              </a:rPr>
              <a:t>2</a:t>
            </a:r>
            <a:r>
              <a:rPr lang="zh-CN" altLang="en-US" sz="1600">
                <a:solidFill>
                  <a:srgbClr val="000000"/>
                </a:solidFill>
              </a:rPr>
              <a:t>均舍弃，跳出内层循环，</a:t>
            </a:r>
            <a:r>
              <a:rPr lang="zh-CN" altLang="en-US" sz="1600">
                <a:solidFill>
                  <a:srgbClr val="FF0000"/>
                </a:solidFill>
              </a:rPr>
              <a:t>转步骤（</a:t>
            </a:r>
            <a:r>
              <a:rPr lang="en-US" altLang="zh-CN" sz="1600">
                <a:solidFill>
                  <a:srgbClr val="FF0000"/>
                </a:solidFill>
              </a:rPr>
              <a:t>2</a:t>
            </a:r>
            <a:r>
              <a:rPr lang="zh-CN" altLang="en-US" sz="1600">
                <a:solidFill>
                  <a:srgbClr val="FF0000"/>
                </a:solidFill>
              </a:rPr>
              <a:t>）外层循环</a:t>
            </a:r>
            <a:r>
              <a:rPr lang="zh-CN" altLang="en-US" sz="1600">
                <a:solidFill>
                  <a:srgbClr val="000000"/>
                </a:solidFill>
              </a:rPr>
              <a:t>；</a:t>
            </a:r>
            <a:endParaRPr lang="en-US" altLang="zh-CN" sz="1600">
              <a:solidFill>
                <a:srgbClr val="000000"/>
              </a:solidFill>
            </a:endParaRPr>
          </a:p>
          <a:p>
            <a:pPr lvl="1">
              <a:spcBef>
                <a:spcPts val="468"/>
              </a:spcBef>
            </a:pPr>
            <a:r>
              <a:rPr lang="en-US" altLang="zh-CN" sz="1600">
                <a:solidFill>
                  <a:srgbClr val="000000"/>
                </a:solidFill>
              </a:rPr>
              <a:t>·</a:t>
            </a:r>
            <a:r>
              <a:rPr lang="zh-CN" altLang="en-US" sz="1600" smtClean="0">
                <a:solidFill>
                  <a:srgbClr val="000000"/>
                </a:solidFill>
              </a:rPr>
              <a:t>否则</a:t>
            </a:r>
            <a:r>
              <a:rPr lang="zh-CN" altLang="en-US" sz="1600" dirty="0">
                <a:solidFill>
                  <a:srgbClr val="000000"/>
                </a:solidFill>
              </a:rPr>
              <a:t>，即</a:t>
            </a:r>
            <a:r>
              <a:rPr lang="el-GR" altLang="zh-CN" sz="1600" dirty="0">
                <a:solidFill>
                  <a:srgbClr val="000000"/>
                </a:solidFill>
              </a:rPr>
              <a:t>Θ</a:t>
            </a:r>
            <a:r>
              <a:rPr lang="en-US" altLang="zh-CN" sz="1600" dirty="0">
                <a:solidFill>
                  <a:srgbClr val="000000"/>
                </a:solidFill>
              </a:rPr>
              <a:t>1</a:t>
            </a:r>
            <a:r>
              <a:rPr lang="zh-CN" altLang="en-US" sz="1600" dirty="0">
                <a:solidFill>
                  <a:srgbClr val="000000"/>
                </a:solidFill>
              </a:rPr>
              <a:t>的优先数值≥</a:t>
            </a:r>
            <a:r>
              <a:rPr lang="el-GR" altLang="zh-CN" sz="1600" dirty="0">
                <a:solidFill>
                  <a:srgbClr val="000000"/>
                </a:solidFill>
              </a:rPr>
              <a:t> Θ</a:t>
            </a:r>
            <a:r>
              <a:rPr lang="en-US" altLang="zh-CN" sz="1600" dirty="0">
                <a:solidFill>
                  <a:srgbClr val="000000"/>
                </a:solidFill>
              </a:rPr>
              <a:t>2</a:t>
            </a:r>
            <a:r>
              <a:rPr lang="zh-CN" altLang="en-US" sz="1600" dirty="0">
                <a:solidFill>
                  <a:srgbClr val="000000"/>
                </a:solidFill>
              </a:rPr>
              <a:t>的优先级数值，</a:t>
            </a:r>
            <a:r>
              <a:rPr lang="el-GR" altLang="zh-CN" sz="1600" dirty="0">
                <a:solidFill>
                  <a:srgbClr val="000000"/>
                </a:solidFill>
              </a:rPr>
              <a:t> Θ</a:t>
            </a:r>
            <a:r>
              <a:rPr lang="en-US" altLang="zh-CN" sz="1600" dirty="0">
                <a:solidFill>
                  <a:srgbClr val="000000"/>
                </a:solidFill>
              </a:rPr>
              <a:t>1</a:t>
            </a:r>
            <a:r>
              <a:rPr lang="zh-CN" altLang="en-US" sz="1600" dirty="0">
                <a:solidFill>
                  <a:srgbClr val="000000"/>
                </a:solidFill>
              </a:rPr>
              <a:t>比</a:t>
            </a:r>
            <a:r>
              <a:rPr lang="el-GR" altLang="zh-CN" sz="1600" dirty="0">
                <a:solidFill>
                  <a:srgbClr val="000000"/>
                </a:solidFill>
              </a:rPr>
              <a:t>Θ</a:t>
            </a:r>
            <a:r>
              <a:rPr lang="en-US" altLang="zh-CN" sz="1600" dirty="0">
                <a:solidFill>
                  <a:srgbClr val="000000"/>
                </a:solidFill>
              </a:rPr>
              <a:t>2</a:t>
            </a:r>
            <a:r>
              <a:rPr lang="zh-CN" altLang="en-US" sz="1600" dirty="0">
                <a:solidFill>
                  <a:srgbClr val="000000"/>
                </a:solidFill>
              </a:rPr>
              <a:t>级别更高或同级别但在</a:t>
            </a:r>
            <a:r>
              <a:rPr lang="el-GR" altLang="zh-CN" sz="1600" dirty="0">
                <a:solidFill>
                  <a:srgbClr val="000000"/>
                </a:solidFill>
              </a:rPr>
              <a:t>Θ</a:t>
            </a:r>
            <a:r>
              <a:rPr lang="en-US" altLang="zh-CN" sz="1600" dirty="0">
                <a:solidFill>
                  <a:srgbClr val="000000"/>
                </a:solidFill>
              </a:rPr>
              <a:t>2</a:t>
            </a:r>
            <a:r>
              <a:rPr lang="zh-CN" altLang="en-US" sz="1600" dirty="0">
                <a:solidFill>
                  <a:srgbClr val="000000"/>
                </a:solidFill>
              </a:rPr>
              <a:t>前面出现，说明</a:t>
            </a:r>
            <a:r>
              <a:rPr lang="el-GR" altLang="zh-CN" sz="1600" dirty="0">
                <a:solidFill>
                  <a:srgbClr val="000000"/>
                </a:solidFill>
              </a:rPr>
              <a:t>Θ</a:t>
            </a:r>
            <a:r>
              <a:rPr lang="en-US" altLang="zh-CN" sz="1600" dirty="0">
                <a:solidFill>
                  <a:srgbClr val="000000"/>
                </a:solidFill>
              </a:rPr>
              <a:t>1</a:t>
            </a:r>
            <a:r>
              <a:rPr lang="zh-CN" altLang="en-US" sz="1600" dirty="0">
                <a:solidFill>
                  <a:srgbClr val="000000"/>
                </a:solidFill>
              </a:rPr>
              <a:t>算符所运算的操作数已</a:t>
            </a:r>
            <a:r>
              <a:rPr lang="zh-CN" altLang="en-US" sz="1600">
                <a:solidFill>
                  <a:srgbClr val="000000"/>
                </a:solidFill>
              </a:rPr>
              <a:t>加入</a:t>
            </a:r>
            <a:r>
              <a:rPr lang="zh-CN" altLang="en-US" sz="1600" smtClean="0">
                <a:solidFill>
                  <a:srgbClr val="000000"/>
                </a:solidFill>
              </a:rPr>
              <a:t>到</a:t>
            </a:r>
            <a:r>
              <a:rPr lang="en-US" altLang="zh-CN" sz="1600">
                <a:solidFill>
                  <a:srgbClr val="000000"/>
                </a:solidFill>
              </a:rPr>
              <a:t>exp</a:t>
            </a:r>
            <a:r>
              <a:rPr lang="zh-CN" altLang="en-US" sz="1600" smtClean="0">
                <a:solidFill>
                  <a:srgbClr val="000000"/>
                </a:solidFill>
              </a:rPr>
              <a:t>中</a:t>
            </a:r>
            <a:r>
              <a:rPr lang="zh-CN" altLang="en-US" sz="1600" dirty="0">
                <a:solidFill>
                  <a:srgbClr val="000000"/>
                </a:solidFill>
              </a:rPr>
              <a:t>，出栈</a:t>
            </a:r>
            <a:r>
              <a:rPr lang="el-GR" altLang="zh-CN" sz="1600" dirty="0">
                <a:solidFill>
                  <a:srgbClr val="000000"/>
                </a:solidFill>
              </a:rPr>
              <a:t>Θ</a:t>
            </a:r>
            <a:r>
              <a:rPr lang="en-US" altLang="zh-CN" sz="1600" dirty="0">
                <a:solidFill>
                  <a:srgbClr val="000000"/>
                </a:solidFill>
              </a:rPr>
              <a:t>1</a:t>
            </a:r>
            <a:r>
              <a:rPr lang="zh-CN" altLang="en-US" sz="1600" dirty="0">
                <a:solidFill>
                  <a:srgbClr val="000000"/>
                </a:solidFill>
              </a:rPr>
              <a:t>并</a:t>
            </a:r>
            <a:r>
              <a:rPr lang="zh-CN" altLang="en-US" sz="1600">
                <a:solidFill>
                  <a:srgbClr val="000000"/>
                </a:solidFill>
              </a:rPr>
              <a:t>加入</a:t>
            </a:r>
            <a:r>
              <a:rPr lang="zh-CN" altLang="en-US" sz="1600" smtClean="0">
                <a:solidFill>
                  <a:srgbClr val="000000"/>
                </a:solidFill>
              </a:rPr>
              <a:t>到</a:t>
            </a:r>
            <a:r>
              <a:rPr lang="en-US" altLang="zh-CN" sz="1600">
                <a:solidFill>
                  <a:srgbClr val="000000"/>
                </a:solidFill>
              </a:rPr>
              <a:t>exp</a:t>
            </a:r>
            <a:r>
              <a:rPr lang="zh-CN" altLang="en-US" sz="1600" smtClean="0">
                <a:solidFill>
                  <a:srgbClr val="000000"/>
                </a:solidFill>
              </a:rPr>
              <a:t>中</a:t>
            </a:r>
            <a:r>
              <a:rPr lang="zh-CN" altLang="en-US" sz="1600" dirty="0">
                <a:solidFill>
                  <a:srgbClr val="000000"/>
                </a:solidFill>
              </a:rPr>
              <a:t>，读取新栈顶至</a:t>
            </a:r>
            <a:r>
              <a:rPr lang="el-GR" altLang="zh-CN" sz="1600" dirty="0">
                <a:solidFill>
                  <a:srgbClr val="000000"/>
                </a:solidFill>
              </a:rPr>
              <a:t>Θ</a:t>
            </a:r>
            <a:r>
              <a:rPr lang="en-US" altLang="zh-CN" sz="1600" dirty="0">
                <a:solidFill>
                  <a:srgbClr val="000000"/>
                </a:solidFill>
              </a:rPr>
              <a:t>1</a:t>
            </a:r>
            <a:r>
              <a:rPr lang="zh-CN" altLang="en-US" sz="1600" dirty="0">
                <a:solidFill>
                  <a:srgbClr val="000000"/>
                </a:solidFill>
              </a:rPr>
              <a:t>中，</a:t>
            </a:r>
            <a:r>
              <a:rPr lang="zh-CN" altLang="en-US" sz="1600" b="1" dirty="0">
                <a:solidFill>
                  <a:srgbClr val="00B050"/>
                </a:solidFill>
              </a:rPr>
              <a:t>继续</a:t>
            </a:r>
            <a:r>
              <a:rPr lang="zh-CN" altLang="en-US" sz="1600" b="1">
                <a:solidFill>
                  <a:srgbClr val="00B050"/>
                </a:solidFill>
              </a:rPr>
              <a:t>内层</a:t>
            </a:r>
            <a:r>
              <a:rPr lang="zh-CN" altLang="en-US" sz="1600" b="1" smtClean="0">
                <a:solidFill>
                  <a:srgbClr val="00B050"/>
                </a:solidFill>
              </a:rPr>
              <a:t>循环</a:t>
            </a:r>
            <a:r>
              <a:rPr lang="zh-CN" altLang="en-US" sz="1600" b="1">
                <a:solidFill>
                  <a:srgbClr val="00B050"/>
                </a:solidFill>
                <a:latin typeface="宋体"/>
                <a:ea typeface="宋体"/>
              </a:rPr>
              <a:t>④</a:t>
            </a:r>
            <a:r>
              <a:rPr lang="zh-CN" altLang="en-US" sz="1600" b="1" smtClean="0">
                <a:solidFill>
                  <a:srgbClr val="00B050"/>
                </a:solidFill>
              </a:rPr>
              <a:t> </a:t>
            </a:r>
            <a:r>
              <a:rPr lang="zh-CN" altLang="en-US" sz="1600" dirty="0">
                <a:solidFill>
                  <a:srgbClr val="000000"/>
                </a:solidFill>
              </a:rPr>
              <a:t>。</a:t>
            </a:r>
          </a:p>
          <a:p>
            <a:pPr>
              <a:spcBef>
                <a:spcPts val="468"/>
              </a:spcBef>
            </a:pPr>
            <a:r>
              <a:rPr lang="zh-CN" altLang="en-US" sz="1600" dirty="0">
                <a:solidFill>
                  <a:srgbClr val="000000"/>
                </a:solidFill>
              </a:rPr>
              <a:t>（</a:t>
            </a:r>
            <a:r>
              <a:rPr lang="en-US" altLang="zh-CN" sz="1600" dirty="0">
                <a:solidFill>
                  <a:srgbClr val="000000"/>
                </a:solidFill>
              </a:rPr>
              <a:t>3</a:t>
            </a:r>
            <a:r>
              <a:rPr lang="zh-CN" altLang="en-US" sz="1600">
                <a:solidFill>
                  <a:srgbClr val="000000"/>
                </a:solidFill>
              </a:rPr>
              <a:t>）</a:t>
            </a:r>
            <a:r>
              <a:rPr lang="zh-CN" altLang="en-US" sz="1600" smtClean="0">
                <a:solidFill>
                  <a:srgbClr val="000000"/>
                </a:solidFill>
              </a:rPr>
              <a:t>返回</a:t>
            </a:r>
            <a:r>
              <a:rPr lang="en-US" altLang="zh-CN" sz="1600" smtClean="0">
                <a:solidFill>
                  <a:srgbClr val="000000"/>
                </a:solidFill>
              </a:rPr>
              <a:t>exp</a:t>
            </a:r>
            <a:r>
              <a:rPr lang="zh-CN" altLang="en-US" sz="1600" smtClean="0">
                <a:solidFill>
                  <a:srgbClr val="000000"/>
                </a:solidFill>
              </a:rPr>
              <a:t>。</a:t>
            </a:r>
            <a:endParaRPr lang="zh-CN" altLang="en-US"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3549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496" y="53125"/>
            <a:ext cx="5987847" cy="5612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706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中缀表达式直接求值</a:t>
            </a:r>
          </a:p>
        </p:txBody>
      </p:sp>
      <p:sp>
        <p:nvSpPr>
          <p:cNvPr id="4" name="矩形 3"/>
          <p:cNvSpPr/>
          <p:nvPr/>
        </p:nvSpPr>
        <p:spPr>
          <a:xfrm>
            <a:off x="1259632" y="985292"/>
            <a:ext cx="69847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713145">
              <a:lnSpc>
                <a:spcPct val="110000"/>
              </a:lnSpc>
              <a:spcBef>
                <a:spcPct val="30000"/>
              </a:spcBef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itchFamily="18" charset="0"/>
              </a:rPr>
              <a:t>例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itchFamily="18" charset="0"/>
              </a:rPr>
              <a:t>: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itchFamily="18" charset="0"/>
              </a:rPr>
              <a:t>       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itchFamily="18" charset="0"/>
              </a:rPr>
              <a:t>5 + 6 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*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Times New Roman" pitchFamily="18" charset="0"/>
              </a:rPr>
              <a:t>( 1 + 2 ) - 4</a:t>
            </a:r>
          </a:p>
          <a:p>
            <a:pPr lvl="0" defTabSz="713145">
              <a:lnSpc>
                <a:spcPct val="110000"/>
              </a:lnSpc>
              <a:spcBef>
                <a:spcPct val="30000"/>
              </a:spcBef>
            </a:pPr>
            <a:r>
              <a:rPr lang="en-US" altLang="zh-CN" sz="2400" b="1" dirty="0">
                <a:solidFill>
                  <a:srgbClr val="000000"/>
                </a:solidFill>
                <a:latin typeface="Times New Roman" pitchFamily="18" charset="0"/>
              </a:rPr>
              <a:t>     </a:t>
            </a:r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3660008" y="1443808"/>
            <a:ext cx="333375" cy="298979"/>
          </a:xfrm>
          <a:prstGeom prst="ellipse">
            <a:avLst/>
          </a:prstGeom>
          <a:solidFill>
            <a:srgbClr val="FFFFAF"/>
          </a:solidFill>
          <a:ln w="12700" cap="rnd">
            <a:solidFill>
              <a:schemeClr val="bg2"/>
            </a:solidFill>
            <a:round/>
            <a:headEnd/>
            <a:tailEnd/>
          </a:ln>
        </p:spPr>
        <p:txBody>
          <a:bodyPr lIns="91425" tIns="45712" rIns="91425" bIns="45712"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713145">
              <a:spcBef>
                <a:spcPct val="50000"/>
              </a:spcBef>
              <a:buClrTx/>
              <a:buSzTx/>
              <a:buNone/>
            </a:pPr>
            <a:r>
              <a:rPr lang="en-US" altLang="zh-CN" sz="1800">
                <a:solidFill>
                  <a:srgbClr val="000000"/>
                </a:solidFill>
                <a:latin typeface="宋体" pitchFamily="2" charset="-122"/>
              </a:rPr>
              <a:t>1</a:t>
            </a:r>
          </a:p>
        </p:txBody>
      </p:sp>
      <p:sp>
        <p:nvSpPr>
          <p:cNvPr id="7" name="Oval 5"/>
          <p:cNvSpPr>
            <a:spLocks noChangeArrowheads="1"/>
          </p:cNvSpPr>
          <p:nvPr/>
        </p:nvSpPr>
        <p:spPr bwMode="auto">
          <a:xfrm>
            <a:off x="3035525" y="1434948"/>
            <a:ext cx="332184" cy="298979"/>
          </a:xfrm>
          <a:prstGeom prst="ellipse">
            <a:avLst/>
          </a:prstGeom>
          <a:solidFill>
            <a:srgbClr val="FFFFAF"/>
          </a:solidFill>
          <a:ln w="12700" cap="rnd">
            <a:solidFill>
              <a:schemeClr val="bg2"/>
            </a:solidFill>
            <a:round/>
            <a:headEnd/>
            <a:tailEnd/>
          </a:ln>
        </p:spPr>
        <p:txBody>
          <a:bodyPr lIns="91425" tIns="45712" rIns="91425" bIns="45712"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713145">
              <a:spcBef>
                <a:spcPct val="50000"/>
              </a:spcBef>
              <a:buClrTx/>
              <a:buSzTx/>
              <a:buNone/>
            </a:pPr>
            <a:r>
              <a:rPr lang="en-US" altLang="zh-CN" sz="1800" dirty="0">
                <a:solidFill>
                  <a:srgbClr val="000000"/>
                </a:solidFill>
                <a:latin typeface="宋体" pitchFamily="2" charset="-122"/>
              </a:rPr>
              <a:t>2</a:t>
            </a:r>
          </a:p>
        </p:txBody>
      </p:sp>
      <p:sp>
        <p:nvSpPr>
          <p:cNvPr id="8" name="Oval 6"/>
          <p:cNvSpPr>
            <a:spLocks noChangeArrowheads="1"/>
          </p:cNvSpPr>
          <p:nvPr/>
        </p:nvSpPr>
        <p:spPr bwMode="auto">
          <a:xfrm>
            <a:off x="2523976" y="1422489"/>
            <a:ext cx="333375" cy="298979"/>
          </a:xfrm>
          <a:prstGeom prst="ellipse">
            <a:avLst/>
          </a:prstGeom>
          <a:solidFill>
            <a:srgbClr val="FFFFAF"/>
          </a:solidFill>
          <a:ln w="12700" cap="rnd">
            <a:solidFill>
              <a:schemeClr val="bg2"/>
            </a:solidFill>
            <a:round/>
            <a:headEnd/>
            <a:tailEnd/>
          </a:ln>
        </p:spPr>
        <p:txBody>
          <a:bodyPr lIns="91425" tIns="45712" rIns="91425" bIns="45712"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713145">
              <a:spcBef>
                <a:spcPct val="50000"/>
              </a:spcBef>
              <a:buClrTx/>
              <a:buSzTx/>
              <a:buNone/>
            </a:pPr>
            <a:r>
              <a:rPr lang="en-US" altLang="zh-CN" sz="1800">
                <a:solidFill>
                  <a:srgbClr val="000000"/>
                </a:solidFill>
                <a:latin typeface="宋体" pitchFamily="2" charset="-122"/>
              </a:rPr>
              <a:t>3</a:t>
            </a:r>
          </a:p>
        </p:txBody>
      </p:sp>
      <p:sp>
        <p:nvSpPr>
          <p:cNvPr id="9" name="Oval 7"/>
          <p:cNvSpPr>
            <a:spLocks noChangeArrowheads="1"/>
          </p:cNvSpPr>
          <p:nvPr/>
        </p:nvSpPr>
        <p:spPr bwMode="auto">
          <a:xfrm>
            <a:off x="4241921" y="1426087"/>
            <a:ext cx="333375" cy="298979"/>
          </a:xfrm>
          <a:prstGeom prst="ellipse">
            <a:avLst/>
          </a:prstGeom>
          <a:solidFill>
            <a:srgbClr val="FFFFAF"/>
          </a:solidFill>
          <a:ln w="12700" cap="rnd">
            <a:solidFill>
              <a:schemeClr val="bg2"/>
            </a:solidFill>
            <a:round/>
            <a:headEnd/>
            <a:tailEnd/>
          </a:ln>
        </p:spPr>
        <p:txBody>
          <a:bodyPr lIns="91425" tIns="45712" rIns="91425" bIns="45712" anchor="ctr"/>
          <a:lstStyle>
            <a:lvl1pPr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713145">
              <a:spcBef>
                <a:spcPct val="50000"/>
              </a:spcBef>
              <a:buClrTx/>
              <a:buSzTx/>
              <a:buNone/>
            </a:pPr>
            <a:r>
              <a:rPr lang="en-US" altLang="zh-CN" sz="1800">
                <a:solidFill>
                  <a:srgbClr val="000000"/>
                </a:solidFill>
                <a:latin typeface="宋体" pitchFamily="2" charset="-122"/>
              </a:rPr>
              <a:t>4</a:t>
            </a:r>
          </a:p>
        </p:txBody>
      </p:sp>
      <p:sp>
        <p:nvSpPr>
          <p:cNvPr id="10" name="矩形 9"/>
          <p:cNvSpPr/>
          <p:nvPr/>
        </p:nvSpPr>
        <p:spPr>
          <a:xfrm>
            <a:off x="1331640" y="1742787"/>
            <a:ext cx="5504463" cy="749121"/>
          </a:xfrm>
          <a:prstGeom prst="rect">
            <a:avLst/>
          </a:prstGeom>
        </p:spPr>
        <p:txBody>
          <a:bodyPr wrap="none" lIns="71314" tIns="35658" rIns="71314" bIns="35658">
            <a:spAutoFit/>
          </a:bodyPr>
          <a:lstStyle/>
          <a:p>
            <a:pPr defTabSz="713145"/>
            <a:r>
              <a:rPr lang="zh-CN" altLang="en-US" sz="2200" dirty="0">
                <a:solidFill>
                  <a:srgbClr val="000000"/>
                </a:solidFill>
              </a:rPr>
              <a:t>需要两个栈，一个放操作符，一个放操作数</a:t>
            </a:r>
            <a:endParaRPr lang="en-US" altLang="zh-CN" sz="2200" dirty="0">
              <a:solidFill>
                <a:srgbClr val="000000"/>
              </a:solidFill>
            </a:endParaRPr>
          </a:p>
          <a:p>
            <a:pPr defTabSz="713145"/>
            <a:endParaRPr lang="zh-CN" altLang="en-US" sz="2200" dirty="0">
              <a:solidFill>
                <a:srgbClr val="FF0000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8604" y="2209428"/>
            <a:ext cx="2019300" cy="310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209428"/>
            <a:ext cx="2019300" cy="310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43608" y="4441676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opnd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882174" y="4811008"/>
            <a:ext cx="5843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optr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0145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611560" y="913284"/>
            <a:ext cx="8352928" cy="4055893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600" b="0" smtClean="0"/>
              <a:t>（</a:t>
            </a:r>
            <a:r>
              <a:rPr lang="en-US" altLang="zh-CN" sz="1600" b="0" smtClean="0"/>
              <a:t>1</a:t>
            </a:r>
            <a:r>
              <a:rPr lang="zh-CN" altLang="en-US" sz="1600" b="0" dirty="0"/>
              <a:t>）初始化</a:t>
            </a:r>
            <a:r>
              <a:rPr lang="en-US" altLang="zh-CN" sz="1600" b="0" dirty="0" err="1"/>
              <a:t>opnd</a:t>
            </a:r>
            <a:r>
              <a:rPr lang="zh-CN" altLang="en-US" sz="1600" b="0" dirty="0"/>
              <a:t>栈用于存放操作数，初始化空栈</a:t>
            </a:r>
            <a:r>
              <a:rPr lang="en-US" altLang="zh-CN" sz="1600" b="0" dirty="0" err="1"/>
              <a:t>optr</a:t>
            </a:r>
            <a:r>
              <a:rPr lang="zh-CN" altLang="en-US" sz="1600" b="0" dirty="0"/>
              <a:t>并存入</a:t>
            </a:r>
            <a:r>
              <a:rPr lang="en-US" altLang="zh-CN" sz="1600" b="0" dirty="0"/>
              <a:t>#</a:t>
            </a:r>
            <a:r>
              <a:rPr lang="zh-CN" altLang="en-US" sz="1600" b="0" dirty="0"/>
              <a:t>，用于存放算符。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600" b="0" smtClean="0"/>
              <a:t>（</a:t>
            </a:r>
            <a:r>
              <a:rPr lang="en-US" altLang="zh-CN" sz="1600" b="0" smtClean="0"/>
              <a:t>2</a:t>
            </a:r>
            <a:r>
              <a:rPr lang="zh-CN" altLang="en-US" sz="1600" b="0" dirty="0"/>
              <a:t>）</a:t>
            </a:r>
            <a:r>
              <a:rPr lang="zh-CN" altLang="en-US" sz="1600" b="0" dirty="0">
                <a:solidFill>
                  <a:srgbClr val="FF0000"/>
                </a:solidFill>
              </a:rPr>
              <a:t>循环（外层）</a:t>
            </a:r>
            <a:r>
              <a:rPr lang="zh-CN" altLang="en-US" sz="1600" b="0" dirty="0"/>
              <a:t>从左到右依次扫描中缀表达式，根据所遇到</a:t>
            </a:r>
            <a:r>
              <a:rPr lang="zh-CN" altLang="en-US" sz="1600" b="0"/>
              <a:t>的</a:t>
            </a:r>
            <a:r>
              <a:rPr lang="zh-CN" altLang="en-US" sz="1600" b="0" smtClean="0"/>
              <a:t>逻辑符号</a:t>
            </a:r>
            <a:r>
              <a:rPr lang="en-US" altLang="zh-CN" sz="1600" b="0" smtClean="0"/>
              <a:t>m</a:t>
            </a:r>
            <a:r>
              <a:rPr lang="zh-CN" altLang="en-US" sz="1600" b="0" smtClean="0"/>
              <a:t>的</a:t>
            </a:r>
            <a:r>
              <a:rPr lang="zh-CN" altLang="en-US" sz="1600" b="0" dirty="0"/>
              <a:t>不同情况</a:t>
            </a:r>
            <a:r>
              <a:rPr lang="zh-CN" altLang="en-US" sz="1600" b="0"/>
              <a:t>分别</a:t>
            </a:r>
            <a:r>
              <a:rPr lang="zh-CN" altLang="en-US" sz="1600" b="0" smtClean="0"/>
              <a:t>处理</a:t>
            </a:r>
            <a:r>
              <a:rPr lang="zh-CN" altLang="en-US" sz="1600" b="0"/>
              <a:t>：</a:t>
            </a:r>
            <a:endParaRPr lang="zh-CN" altLang="en-US" sz="1600" b="0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1600" b="0" smtClean="0">
                <a:latin typeface="宋体"/>
                <a:ea typeface="宋体"/>
              </a:rPr>
              <a:t>①</a:t>
            </a:r>
            <a:r>
              <a:rPr lang="zh-CN" altLang="en-US" sz="1600" b="0" smtClean="0"/>
              <a:t>若</a:t>
            </a:r>
            <a:r>
              <a:rPr lang="en-US" altLang="zh-CN" sz="1600" b="0" smtClean="0"/>
              <a:t>m</a:t>
            </a:r>
            <a:r>
              <a:rPr lang="zh-CN" altLang="en-US" sz="1600" b="0" smtClean="0"/>
              <a:t>是</a:t>
            </a:r>
            <a:r>
              <a:rPr lang="zh-CN" altLang="en-US" sz="1600" b="0" dirty="0"/>
              <a:t>操作数，则将其入栈</a:t>
            </a:r>
            <a:r>
              <a:rPr lang="zh-CN" altLang="en-US" sz="1600" b="0"/>
              <a:t>到</a:t>
            </a:r>
            <a:r>
              <a:rPr lang="en-US" altLang="zh-CN" sz="1600" b="0" smtClean="0"/>
              <a:t>opnd</a:t>
            </a:r>
            <a:r>
              <a:rPr lang="zh-CN" altLang="en-US" sz="1600" b="0" smtClean="0"/>
              <a:t>，</a:t>
            </a:r>
            <a:r>
              <a:rPr lang="zh-CN" altLang="en-US" sz="1600" b="0" smtClean="0">
                <a:solidFill>
                  <a:srgbClr val="FF0000"/>
                </a:solidFill>
              </a:rPr>
              <a:t>继续循环</a:t>
            </a:r>
            <a:r>
              <a:rPr lang="zh-CN" altLang="en-US" sz="1600" b="0" smtClean="0"/>
              <a:t>；</a:t>
            </a:r>
            <a:endParaRPr lang="zh-CN" altLang="en-US" sz="1600" b="0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1600" b="0" smtClean="0">
                <a:latin typeface="宋体"/>
                <a:ea typeface="宋体"/>
              </a:rPr>
              <a:t>②</a:t>
            </a:r>
            <a:r>
              <a:rPr lang="en-US" altLang="zh-CN" sz="1600" b="0" smtClean="0"/>
              <a:t> </a:t>
            </a:r>
            <a:r>
              <a:rPr lang="zh-CN" altLang="en-US" sz="1600" b="0" smtClean="0"/>
              <a:t>若</a:t>
            </a:r>
            <a:r>
              <a:rPr lang="en-US" altLang="zh-CN" sz="1600" b="0" smtClean="0"/>
              <a:t>m</a:t>
            </a:r>
            <a:r>
              <a:rPr lang="zh-CN" altLang="en-US" sz="1600" b="0" smtClean="0"/>
              <a:t>是</a:t>
            </a:r>
            <a:r>
              <a:rPr lang="zh-CN" altLang="en-US" sz="1600" b="0" dirty="0"/>
              <a:t>左括号，则将其入栈</a:t>
            </a:r>
            <a:r>
              <a:rPr lang="zh-CN" altLang="en-US" sz="1600" b="0"/>
              <a:t>到</a:t>
            </a:r>
            <a:r>
              <a:rPr lang="en-US" altLang="zh-CN" sz="1600" b="0" smtClean="0"/>
              <a:t>optr</a:t>
            </a:r>
            <a:r>
              <a:rPr lang="zh-CN" altLang="en-US" sz="1600" b="0" smtClean="0"/>
              <a:t>，</a:t>
            </a:r>
            <a:r>
              <a:rPr lang="zh-CN" altLang="en-US" sz="1600" b="0" smtClean="0">
                <a:solidFill>
                  <a:srgbClr val="FF0000"/>
                </a:solidFill>
              </a:rPr>
              <a:t>继续循环</a:t>
            </a:r>
            <a:r>
              <a:rPr lang="zh-CN" altLang="en-US" sz="1600" b="0" smtClean="0"/>
              <a:t>；</a:t>
            </a:r>
            <a:endParaRPr lang="zh-CN" altLang="en-US" sz="1600" b="0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1600" b="0" smtClean="0">
                <a:latin typeface="宋体"/>
                <a:ea typeface="宋体"/>
              </a:rPr>
              <a:t>③</a:t>
            </a:r>
            <a:r>
              <a:rPr lang="zh-CN" altLang="en-US" sz="1600" b="0" smtClean="0"/>
              <a:t>读取</a:t>
            </a:r>
            <a:r>
              <a:rPr lang="en-US" altLang="zh-CN" sz="1600" b="0" dirty="0" err="1" smtClean="0"/>
              <a:t>optr</a:t>
            </a:r>
            <a:r>
              <a:rPr lang="zh-CN" altLang="en-US" sz="1600" b="0" dirty="0" smtClean="0"/>
              <a:t>栈</a:t>
            </a:r>
            <a:r>
              <a:rPr lang="zh-CN" altLang="en-US" sz="1600" b="0" dirty="0"/>
              <a:t>顶的符号，</a:t>
            </a:r>
            <a:r>
              <a:rPr lang="zh-CN" altLang="en-US" sz="1600" b="0"/>
              <a:t>设</a:t>
            </a:r>
            <a:r>
              <a:rPr lang="zh-CN" altLang="en-US" sz="1600" b="0" smtClean="0"/>
              <a:t>为</a:t>
            </a:r>
            <a:r>
              <a:rPr lang="en-US" altLang="zh-CN" sz="1600" b="0" smtClean="0"/>
              <a:t>θ1</a:t>
            </a:r>
            <a:r>
              <a:rPr lang="zh-CN" altLang="en-US" sz="1600" b="0" smtClean="0"/>
              <a:t>，当前符号设为</a:t>
            </a:r>
            <a:r>
              <a:rPr lang="en-US" altLang="zh-CN" sz="1600" b="0" smtClean="0"/>
              <a:t>θ2</a:t>
            </a:r>
            <a:r>
              <a:rPr lang="zh-CN" altLang="en-US" sz="1600" b="0" smtClean="0"/>
              <a:t>；</a:t>
            </a:r>
            <a:endParaRPr lang="zh-CN" altLang="en-US" sz="1600" b="0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1600" b="0" smtClean="0">
                <a:latin typeface="宋体"/>
                <a:ea typeface="宋体"/>
              </a:rPr>
              <a:t>④</a:t>
            </a:r>
            <a:r>
              <a:rPr lang="zh-CN" altLang="en-US" sz="1600" b="0" smtClean="0">
                <a:solidFill>
                  <a:srgbClr val="00B050"/>
                </a:solidFill>
              </a:rPr>
              <a:t>循环</a:t>
            </a:r>
            <a:r>
              <a:rPr lang="zh-CN" altLang="en-US" sz="1600" b="0" dirty="0">
                <a:solidFill>
                  <a:srgbClr val="00B050"/>
                </a:solidFill>
              </a:rPr>
              <a:t>（内层</a:t>
            </a:r>
            <a:r>
              <a:rPr lang="zh-CN" altLang="en-US" sz="1600" b="0">
                <a:solidFill>
                  <a:srgbClr val="00B050"/>
                </a:solidFill>
              </a:rPr>
              <a:t>）</a:t>
            </a:r>
            <a:r>
              <a:rPr lang="zh-CN" altLang="en-US" sz="1600" b="0" smtClean="0"/>
              <a:t>比较</a:t>
            </a:r>
            <a:r>
              <a:rPr lang="en-US" altLang="zh-CN" sz="1600" b="0"/>
              <a:t>θ2</a:t>
            </a:r>
            <a:r>
              <a:rPr lang="zh-CN" altLang="en-US" sz="1600" b="0" smtClean="0"/>
              <a:t>与</a:t>
            </a:r>
            <a:r>
              <a:rPr lang="zh-CN" altLang="en-US" sz="1600" b="0"/>
              <a:t>栈</a:t>
            </a:r>
            <a:r>
              <a:rPr lang="zh-CN" altLang="en-US" sz="1600" b="0" smtClean="0"/>
              <a:t>顶</a:t>
            </a:r>
            <a:r>
              <a:rPr lang="en-US" altLang="zh-CN" sz="1600" b="0" smtClean="0"/>
              <a:t>θ1</a:t>
            </a:r>
            <a:r>
              <a:rPr lang="zh-CN" altLang="en-US" sz="1600" b="0" smtClean="0"/>
              <a:t>的</a:t>
            </a:r>
            <a:r>
              <a:rPr lang="zh-CN" altLang="en-US" sz="1600" b="0" dirty="0"/>
              <a:t>优先级</a:t>
            </a:r>
            <a:r>
              <a:rPr lang="zh-CN" altLang="en-US" sz="1600" b="0"/>
              <a:t>大小</a:t>
            </a:r>
            <a:r>
              <a:rPr lang="zh-CN" altLang="en-US" sz="1600" b="0" smtClean="0"/>
              <a:t>，直至</a:t>
            </a:r>
            <a:r>
              <a:rPr lang="zh-CN" altLang="en-US" sz="1600" b="0"/>
              <a:t>栈顶为“</a:t>
            </a:r>
            <a:r>
              <a:rPr lang="en-US" altLang="zh-CN" sz="1600" b="0"/>
              <a:t>#”</a:t>
            </a:r>
            <a:r>
              <a:rPr lang="zh-CN" altLang="en-US" sz="1600" b="0"/>
              <a:t>且表达式读到“</a:t>
            </a:r>
            <a:r>
              <a:rPr lang="en-US" altLang="zh-CN" sz="1600" b="0"/>
              <a:t>#”</a:t>
            </a:r>
            <a:r>
              <a:rPr lang="zh-CN" altLang="en-US" sz="1600" b="0"/>
              <a:t>时结束</a:t>
            </a:r>
            <a:endParaRPr lang="zh-CN" altLang="en-US" sz="1600" b="0" dirty="0"/>
          </a:p>
          <a:p>
            <a:pPr marL="0" indent="0">
              <a:spcBef>
                <a:spcPts val="0"/>
              </a:spcBef>
              <a:buNone/>
            </a:pPr>
            <a:r>
              <a:rPr lang="en-US" altLang="zh-CN" sz="1600" b="0"/>
              <a:t>·</a:t>
            </a:r>
            <a:r>
              <a:rPr lang="zh-CN" altLang="zh-CN" sz="1600" b="0" smtClean="0"/>
              <a:t>若</a:t>
            </a:r>
            <a:r>
              <a:rPr lang="en-US" altLang="zh-CN" sz="1600" b="0"/>
              <a:t>theta2</a:t>
            </a:r>
            <a:r>
              <a:rPr lang="zh-CN" altLang="zh-CN" sz="1600" b="0"/>
              <a:t>优先数值大，则</a:t>
            </a:r>
            <a:r>
              <a:rPr lang="en-US" altLang="zh-CN" sz="1600" b="0"/>
              <a:t>theta2</a:t>
            </a:r>
            <a:r>
              <a:rPr lang="zh-CN" altLang="zh-CN" sz="1600" b="0"/>
              <a:t>入栈，跳出内层循环，</a:t>
            </a:r>
            <a:r>
              <a:rPr lang="zh-CN" altLang="zh-CN" sz="1600" b="0">
                <a:solidFill>
                  <a:srgbClr val="FF0000"/>
                </a:solidFill>
              </a:rPr>
              <a:t>转步骤（</a:t>
            </a:r>
            <a:r>
              <a:rPr lang="en-US" altLang="zh-CN" sz="1600" b="0">
                <a:solidFill>
                  <a:srgbClr val="FF0000"/>
                </a:solidFill>
              </a:rPr>
              <a:t>2</a:t>
            </a:r>
            <a:r>
              <a:rPr lang="zh-CN" altLang="zh-CN" sz="1600" b="0">
                <a:solidFill>
                  <a:srgbClr val="FF0000"/>
                </a:solidFill>
              </a:rPr>
              <a:t>）外层循环</a:t>
            </a:r>
            <a:r>
              <a:rPr lang="zh-CN" altLang="zh-CN" sz="1600" b="0"/>
              <a:t>；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altLang="zh-CN" sz="1600" b="0"/>
              <a:t>·</a:t>
            </a:r>
            <a:r>
              <a:rPr lang="zh-CN" altLang="zh-CN" sz="1600" b="0" smtClean="0"/>
              <a:t>若</a:t>
            </a:r>
            <a:r>
              <a:rPr lang="en-US" altLang="zh-CN" sz="1600" b="0"/>
              <a:t>theta2</a:t>
            </a:r>
            <a:r>
              <a:rPr lang="zh-CN" altLang="zh-CN" sz="1600" b="0"/>
              <a:t>为右括号且栈顶</a:t>
            </a:r>
            <a:r>
              <a:rPr lang="en-US" altLang="zh-CN" sz="1600" b="0"/>
              <a:t>theta1</a:t>
            </a:r>
            <a:r>
              <a:rPr lang="zh-CN" altLang="zh-CN" sz="1600" b="0"/>
              <a:t>为左括号，则出栈左括号，</a:t>
            </a:r>
            <a:r>
              <a:rPr lang="en-US" altLang="zh-CN" sz="1600" b="0"/>
              <a:t>theta1</a:t>
            </a:r>
            <a:r>
              <a:rPr lang="zh-CN" altLang="zh-CN" sz="1600" b="0"/>
              <a:t>和</a:t>
            </a:r>
            <a:r>
              <a:rPr lang="en-US" altLang="zh-CN" sz="1600" b="0"/>
              <a:t>theta2</a:t>
            </a:r>
            <a:r>
              <a:rPr lang="zh-CN" altLang="zh-CN" sz="1600" b="0"/>
              <a:t>均舍弃，跳出内层循环，</a:t>
            </a:r>
            <a:r>
              <a:rPr lang="zh-CN" altLang="zh-CN" sz="1600" b="0">
                <a:solidFill>
                  <a:srgbClr val="FF0000"/>
                </a:solidFill>
              </a:rPr>
              <a:t>转步骤（</a:t>
            </a:r>
            <a:r>
              <a:rPr lang="en-US" altLang="zh-CN" sz="1600" b="0">
                <a:solidFill>
                  <a:srgbClr val="FF0000"/>
                </a:solidFill>
              </a:rPr>
              <a:t>2</a:t>
            </a:r>
            <a:r>
              <a:rPr lang="zh-CN" altLang="zh-CN" sz="1600" b="0">
                <a:solidFill>
                  <a:srgbClr val="FF0000"/>
                </a:solidFill>
              </a:rPr>
              <a:t>）外层循环</a:t>
            </a:r>
            <a:r>
              <a:rPr lang="zh-CN" altLang="zh-CN" sz="1600" b="0"/>
              <a:t>；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altLang="zh-CN" sz="1600" b="0"/>
              <a:t>·</a:t>
            </a:r>
            <a:r>
              <a:rPr lang="zh-CN" altLang="zh-CN" sz="1600" b="0" smtClean="0"/>
              <a:t>否则</a:t>
            </a:r>
            <a:r>
              <a:rPr lang="en-US" altLang="zh-CN" sz="1600" b="0"/>
              <a:t>theta1</a:t>
            </a:r>
            <a:r>
              <a:rPr lang="zh-CN" altLang="zh-CN" sz="1600" b="0"/>
              <a:t>从</a:t>
            </a:r>
            <a:r>
              <a:rPr lang="en-US" altLang="zh-CN" sz="1600" b="0"/>
              <a:t>optr</a:t>
            </a:r>
            <a:r>
              <a:rPr lang="zh-CN" altLang="zh-CN" sz="1600" b="0"/>
              <a:t>出栈，调用</a:t>
            </a:r>
            <a:r>
              <a:rPr lang="en-US" altLang="zh-CN" sz="1600" b="0"/>
              <a:t>calculate</a:t>
            </a:r>
            <a:r>
              <a:rPr lang="zh-CN" altLang="zh-CN" sz="1600" b="0"/>
              <a:t>完成运算，即从</a:t>
            </a:r>
            <a:r>
              <a:rPr lang="en-US" altLang="zh-CN" sz="1600" b="0"/>
              <a:t>opnd</a:t>
            </a:r>
            <a:r>
              <a:rPr lang="zh-CN" altLang="zh-CN" sz="1600" b="0"/>
              <a:t>栈依次出栈两个操作数做运算</a:t>
            </a:r>
            <a:r>
              <a:rPr lang="en-US" altLang="zh-CN" sz="1600" b="0"/>
              <a:t>theta1</a:t>
            </a:r>
            <a:r>
              <a:rPr lang="zh-CN" altLang="zh-CN" sz="1600" b="0"/>
              <a:t>，并将运算结果入</a:t>
            </a:r>
            <a:r>
              <a:rPr lang="en-US" altLang="zh-CN" sz="1600" b="0"/>
              <a:t>opnd</a:t>
            </a:r>
            <a:r>
              <a:rPr lang="zh-CN" altLang="zh-CN" sz="1600" b="0"/>
              <a:t>栈；读取新栈顶至</a:t>
            </a:r>
            <a:r>
              <a:rPr lang="en-US" altLang="zh-CN" sz="1600" b="0"/>
              <a:t>theta1</a:t>
            </a:r>
            <a:r>
              <a:rPr lang="zh-CN" altLang="zh-CN" sz="1600" b="0"/>
              <a:t>中，</a:t>
            </a:r>
            <a:r>
              <a:rPr lang="zh-CN" altLang="zh-CN" sz="1600" b="0">
                <a:solidFill>
                  <a:srgbClr val="00B050"/>
                </a:solidFill>
              </a:rPr>
              <a:t>继续内层</a:t>
            </a:r>
            <a:r>
              <a:rPr lang="zh-CN" altLang="zh-CN" sz="1600" b="0" smtClean="0">
                <a:solidFill>
                  <a:srgbClr val="00B050"/>
                </a:solidFill>
              </a:rPr>
              <a:t>循环</a:t>
            </a:r>
            <a:r>
              <a:rPr lang="en-US" altLang="zh-CN" sz="1600" b="0">
                <a:solidFill>
                  <a:srgbClr val="00B050"/>
                </a:solidFill>
                <a:latin typeface="宋体"/>
                <a:ea typeface="宋体"/>
              </a:rPr>
              <a:t>④ </a:t>
            </a:r>
            <a:r>
              <a:rPr lang="zh-CN" altLang="zh-CN" sz="1600" b="0" smtClean="0"/>
              <a:t>。</a:t>
            </a:r>
            <a:endParaRPr lang="en-US" altLang="zh-CN" sz="1600" b="0" smtClean="0"/>
          </a:p>
          <a:p>
            <a:pPr marL="0" indent="0">
              <a:spcBef>
                <a:spcPts val="0"/>
              </a:spcBef>
              <a:buNone/>
            </a:pPr>
            <a:r>
              <a:rPr lang="zh-CN" altLang="en-US" sz="1600" b="0" smtClean="0"/>
              <a:t>（</a:t>
            </a:r>
            <a:r>
              <a:rPr lang="en-US" altLang="zh-CN" sz="1600" b="0" smtClean="0"/>
              <a:t>3</a:t>
            </a:r>
            <a:r>
              <a:rPr lang="zh-CN" altLang="en-US" sz="1600" b="0" smtClean="0"/>
              <a:t>）返回</a:t>
            </a:r>
            <a:r>
              <a:rPr lang="en-US" altLang="zh-CN" sz="1600" b="0" smtClean="0"/>
              <a:t>opnd</a:t>
            </a:r>
            <a:r>
              <a:rPr lang="zh-CN" altLang="en-US" sz="1600" b="0" smtClean="0"/>
              <a:t>的栈顶即为中缀表达式运算结果。</a:t>
            </a:r>
            <a:endParaRPr lang="zh-CN" altLang="zh-CN" sz="1600" b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算法思想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427984" y="265212"/>
            <a:ext cx="1947969" cy="3749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713145">
              <a:lnSpc>
                <a:spcPct val="110000"/>
              </a:lnSpc>
              <a:spcBef>
                <a:spcPct val="30000"/>
              </a:spcBef>
            </a:pP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</a:rPr>
              <a:t>5 </a:t>
            </a:r>
            <a:r>
              <a:rPr lang="en-US" altLang="zh-CN" b="1" dirty="0">
                <a:solidFill>
                  <a:srgbClr val="FF0000"/>
                </a:solidFill>
                <a:latin typeface="Times New Roman" pitchFamily="18" charset="0"/>
              </a:rPr>
              <a:t>+ 6 </a:t>
            </a:r>
            <a:r>
              <a:rPr lang="en-US" altLang="zh-CN" b="1" dirty="0">
                <a:solidFill>
                  <a:srgbClr val="FF0000"/>
                </a:solidFill>
                <a:latin typeface="Times New Roman" pitchFamily="18" charset="0"/>
                <a:sym typeface="Symbol" pitchFamily="18" charset="2"/>
              </a:rPr>
              <a:t>*</a:t>
            </a:r>
            <a:r>
              <a:rPr lang="en-US" altLang="zh-CN" b="1" dirty="0">
                <a:solidFill>
                  <a:srgbClr val="FF0000"/>
                </a:solidFill>
                <a:latin typeface="Times New Roman" pitchFamily="18" charset="0"/>
              </a:rPr>
              <a:t> ( 1 + 2 ) - 4</a:t>
            </a:r>
          </a:p>
        </p:txBody>
      </p:sp>
    </p:spTree>
    <p:extLst>
      <p:ext uri="{BB962C8B-B14F-4D97-AF65-F5344CB8AC3E}">
        <p14:creationId xmlns:p14="http://schemas.microsoft.com/office/powerpoint/2010/main" val="2230760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5699" y="-31357"/>
            <a:ext cx="5848301" cy="5314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0" y="-34039"/>
            <a:ext cx="3295699" cy="5464164"/>
          </a:xfrm>
          <a:solidFill>
            <a:schemeClr val="bg1">
              <a:lumMod val="95000"/>
            </a:schemeClr>
          </a:solidFill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200" b="0" smtClean="0"/>
              <a:t>（</a:t>
            </a:r>
            <a:r>
              <a:rPr lang="en-US" altLang="zh-CN" sz="1200" b="0" smtClean="0"/>
              <a:t>1</a:t>
            </a:r>
            <a:r>
              <a:rPr lang="zh-CN" altLang="en-US" sz="1200" b="0" dirty="0"/>
              <a:t>）初始化</a:t>
            </a:r>
            <a:r>
              <a:rPr lang="en-US" altLang="zh-CN" sz="1200" b="0" dirty="0" err="1"/>
              <a:t>opnd</a:t>
            </a:r>
            <a:r>
              <a:rPr lang="zh-CN" altLang="en-US" sz="1200" b="0" dirty="0"/>
              <a:t>栈用于存放操作数，初始化空栈</a:t>
            </a:r>
            <a:r>
              <a:rPr lang="en-US" altLang="zh-CN" sz="1200" b="0" dirty="0" err="1"/>
              <a:t>optr</a:t>
            </a:r>
            <a:r>
              <a:rPr lang="zh-CN" altLang="en-US" sz="1200" b="0" dirty="0"/>
              <a:t>并存入</a:t>
            </a:r>
            <a:r>
              <a:rPr lang="en-US" altLang="zh-CN" sz="1200" b="0" dirty="0"/>
              <a:t>#</a:t>
            </a:r>
            <a:r>
              <a:rPr lang="zh-CN" altLang="en-US" sz="1200" b="0" dirty="0"/>
              <a:t>，用于存放算符。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200" b="0" smtClean="0"/>
              <a:t>（</a:t>
            </a:r>
            <a:r>
              <a:rPr lang="en-US" altLang="zh-CN" sz="1200" b="0" smtClean="0"/>
              <a:t>2</a:t>
            </a:r>
            <a:r>
              <a:rPr lang="zh-CN" altLang="en-US" sz="1200" b="0" dirty="0"/>
              <a:t>）</a:t>
            </a:r>
            <a:r>
              <a:rPr lang="zh-CN" altLang="en-US" sz="1200" b="0" dirty="0">
                <a:solidFill>
                  <a:srgbClr val="FF0000"/>
                </a:solidFill>
              </a:rPr>
              <a:t>循环（外层）</a:t>
            </a:r>
            <a:r>
              <a:rPr lang="zh-CN" altLang="en-US" sz="1200" b="0" dirty="0"/>
              <a:t>从左到右依次扫描中缀表达式，根据所遇到</a:t>
            </a:r>
            <a:r>
              <a:rPr lang="zh-CN" altLang="en-US" sz="1200" b="0"/>
              <a:t>的</a:t>
            </a:r>
            <a:r>
              <a:rPr lang="zh-CN" altLang="en-US" sz="1200" b="0" smtClean="0"/>
              <a:t>逻辑符号</a:t>
            </a:r>
            <a:r>
              <a:rPr lang="en-US" altLang="zh-CN" sz="1200" b="0" smtClean="0"/>
              <a:t>m</a:t>
            </a:r>
            <a:r>
              <a:rPr lang="zh-CN" altLang="en-US" sz="1200" b="0" smtClean="0"/>
              <a:t>的</a:t>
            </a:r>
            <a:r>
              <a:rPr lang="zh-CN" altLang="en-US" sz="1200" b="0" dirty="0"/>
              <a:t>不同情况</a:t>
            </a:r>
            <a:r>
              <a:rPr lang="zh-CN" altLang="en-US" sz="1200" b="0"/>
              <a:t>分别</a:t>
            </a:r>
            <a:r>
              <a:rPr lang="zh-CN" altLang="en-US" sz="1200" b="0" smtClean="0"/>
              <a:t>处理</a:t>
            </a:r>
            <a:r>
              <a:rPr lang="zh-CN" altLang="en-US" sz="1200" b="0"/>
              <a:t>：</a:t>
            </a:r>
            <a:endParaRPr lang="zh-CN" altLang="en-US" sz="1200" b="0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1200" b="0" smtClean="0">
                <a:latin typeface="宋体"/>
                <a:ea typeface="宋体"/>
              </a:rPr>
              <a:t>①</a:t>
            </a:r>
            <a:r>
              <a:rPr lang="zh-CN" altLang="en-US" sz="1200" b="0" smtClean="0"/>
              <a:t>若</a:t>
            </a:r>
            <a:r>
              <a:rPr lang="en-US" altLang="zh-CN" sz="1200" b="0" smtClean="0"/>
              <a:t>m</a:t>
            </a:r>
            <a:r>
              <a:rPr lang="zh-CN" altLang="en-US" sz="1200" b="0" smtClean="0"/>
              <a:t>是</a:t>
            </a:r>
            <a:r>
              <a:rPr lang="zh-CN" altLang="en-US" sz="1200" b="0" dirty="0"/>
              <a:t>操作数，则将其入栈</a:t>
            </a:r>
            <a:r>
              <a:rPr lang="zh-CN" altLang="en-US" sz="1200" b="0"/>
              <a:t>到</a:t>
            </a:r>
            <a:r>
              <a:rPr lang="en-US" altLang="zh-CN" sz="1200" b="0" smtClean="0"/>
              <a:t>opnd</a:t>
            </a:r>
            <a:r>
              <a:rPr lang="zh-CN" altLang="en-US" sz="1200" b="0" smtClean="0"/>
              <a:t>，</a:t>
            </a:r>
            <a:r>
              <a:rPr lang="zh-CN" altLang="en-US" sz="1200" b="0" smtClean="0">
                <a:solidFill>
                  <a:srgbClr val="FF0000"/>
                </a:solidFill>
              </a:rPr>
              <a:t>继续循环</a:t>
            </a:r>
            <a:r>
              <a:rPr lang="zh-CN" altLang="en-US" sz="1200" b="0" smtClean="0"/>
              <a:t>；</a:t>
            </a:r>
            <a:endParaRPr lang="zh-CN" altLang="en-US" sz="1200" b="0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1200" b="0" smtClean="0">
                <a:latin typeface="宋体"/>
                <a:ea typeface="宋体"/>
              </a:rPr>
              <a:t>②</a:t>
            </a:r>
            <a:r>
              <a:rPr lang="en-US" altLang="zh-CN" sz="1200" b="0" smtClean="0"/>
              <a:t> </a:t>
            </a:r>
            <a:r>
              <a:rPr lang="zh-CN" altLang="en-US" sz="1200" b="0" smtClean="0"/>
              <a:t>若</a:t>
            </a:r>
            <a:r>
              <a:rPr lang="en-US" altLang="zh-CN" sz="1200" b="0" smtClean="0"/>
              <a:t>m</a:t>
            </a:r>
            <a:r>
              <a:rPr lang="zh-CN" altLang="en-US" sz="1200" b="0" smtClean="0"/>
              <a:t>是</a:t>
            </a:r>
            <a:r>
              <a:rPr lang="zh-CN" altLang="en-US" sz="1200" b="0" dirty="0"/>
              <a:t>左括号，则将其入栈</a:t>
            </a:r>
            <a:r>
              <a:rPr lang="zh-CN" altLang="en-US" sz="1200" b="0"/>
              <a:t>到</a:t>
            </a:r>
            <a:r>
              <a:rPr lang="en-US" altLang="zh-CN" sz="1200" b="0" smtClean="0"/>
              <a:t>optr</a:t>
            </a:r>
            <a:r>
              <a:rPr lang="zh-CN" altLang="en-US" sz="1200" b="0" smtClean="0"/>
              <a:t>，</a:t>
            </a:r>
            <a:r>
              <a:rPr lang="zh-CN" altLang="en-US" sz="1200" b="0" smtClean="0">
                <a:solidFill>
                  <a:srgbClr val="FF0000"/>
                </a:solidFill>
              </a:rPr>
              <a:t>继续循环</a:t>
            </a:r>
            <a:r>
              <a:rPr lang="zh-CN" altLang="en-US" sz="1200" b="0" smtClean="0"/>
              <a:t>；</a:t>
            </a:r>
            <a:endParaRPr lang="zh-CN" altLang="en-US" sz="1200" b="0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1200" b="0" smtClean="0">
                <a:latin typeface="宋体"/>
                <a:ea typeface="宋体"/>
              </a:rPr>
              <a:t>③</a:t>
            </a:r>
            <a:r>
              <a:rPr lang="zh-CN" altLang="en-US" sz="1200" b="0" smtClean="0"/>
              <a:t>读取</a:t>
            </a:r>
            <a:r>
              <a:rPr lang="en-US" altLang="zh-CN" sz="1200" b="0" dirty="0" err="1" smtClean="0"/>
              <a:t>optr</a:t>
            </a:r>
            <a:r>
              <a:rPr lang="zh-CN" altLang="en-US" sz="1200" b="0" dirty="0" smtClean="0"/>
              <a:t>栈</a:t>
            </a:r>
            <a:r>
              <a:rPr lang="zh-CN" altLang="en-US" sz="1200" b="0" dirty="0"/>
              <a:t>顶的符号，</a:t>
            </a:r>
            <a:r>
              <a:rPr lang="zh-CN" altLang="en-US" sz="1200" b="0"/>
              <a:t>设</a:t>
            </a:r>
            <a:r>
              <a:rPr lang="zh-CN" altLang="en-US" sz="1200" b="0" smtClean="0"/>
              <a:t>为</a:t>
            </a:r>
            <a:r>
              <a:rPr lang="en-US" altLang="zh-CN" sz="1200" b="0" smtClean="0"/>
              <a:t>θ1</a:t>
            </a:r>
            <a:r>
              <a:rPr lang="zh-CN" altLang="en-US" sz="1200" b="0" smtClean="0"/>
              <a:t>，当前符号设为</a:t>
            </a:r>
            <a:r>
              <a:rPr lang="en-US" altLang="zh-CN" sz="1200" b="0" smtClean="0"/>
              <a:t>θ2</a:t>
            </a:r>
            <a:r>
              <a:rPr lang="zh-CN" altLang="en-US" sz="1200" b="0" smtClean="0"/>
              <a:t>；</a:t>
            </a:r>
            <a:endParaRPr lang="zh-CN" altLang="en-US" sz="1200" b="0" dirty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altLang="zh-CN" sz="1200" b="0" smtClean="0">
                <a:latin typeface="宋体"/>
                <a:ea typeface="宋体"/>
              </a:rPr>
              <a:t>④</a:t>
            </a:r>
            <a:r>
              <a:rPr lang="zh-CN" altLang="en-US" sz="1200" b="0" smtClean="0">
                <a:solidFill>
                  <a:srgbClr val="00B050"/>
                </a:solidFill>
              </a:rPr>
              <a:t>循环</a:t>
            </a:r>
            <a:r>
              <a:rPr lang="zh-CN" altLang="en-US" sz="1200" b="0" dirty="0">
                <a:solidFill>
                  <a:srgbClr val="00B050"/>
                </a:solidFill>
              </a:rPr>
              <a:t>（内层</a:t>
            </a:r>
            <a:r>
              <a:rPr lang="zh-CN" altLang="en-US" sz="1200" b="0">
                <a:solidFill>
                  <a:srgbClr val="00B050"/>
                </a:solidFill>
              </a:rPr>
              <a:t>）</a:t>
            </a:r>
            <a:r>
              <a:rPr lang="zh-CN" altLang="en-US" sz="1200" b="0" smtClean="0"/>
              <a:t>比较</a:t>
            </a:r>
            <a:r>
              <a:rPr lang="en-US" altLang="zh-CN" sz="1200" b="0"/>
              <a:t>θ2</a:t>
            </a:r>
            <a:r>
              <a:rPr lang="zh-CN" altLang="en-US" sz="1200" b="0" smtClean="0"/>
              <a:t>与</a:t>
            </a:r>
            <a:r>
              <a:rPr lang="zh-CN" altLang="en-US" sz="1200" b="0"/>
              <a:t>栈</a:t>
            </a:r>
            <a:r>
              <a:rPr lang="zh-CN" altLang="en-US" sz="1200" b="0" smtClean="0"/>
              <a:t>顶</a:t>
            </a:r>
            <a:r>
              <a:rPr lang="en-US" altLang="zh-CN" sz="1200" b="0" smtClean="0"/>
              <a:t>θ1</a:t>
            </a:r>
            <a:r>
              <a:rPr lang="zh-CN" altLang="en-US" sz="1200" b="0" smtClean="0"/>
              <a:t>的</a:t>
            </a:r>
            <a:r>
              <a:rPr lang="zh-CN" altLang="en-US" sz="1200" b="0" dirty="0"/>
              <a:t>优先级</a:t>
            </a:r>
            <a:r>
              <a:rPr lang="zh-CN" altLang="en-US" sz="1200" b="0"/>
              <a:t>大小</a:t>
            </a:r>
            <a:r>
              <a:rPr lang="zh-CN" altLang="en-US" sz="1200" b="0" smtClean="0"/>
              <a:t>，直至</a:t>
            </a:r>
            <a:r>
              <a:rPr lang="zh-CN" altLang="en-US" sz="1200" b="0"/>
              <a:t>栈顶为“</a:t>
            </a:r>
            <a:r>
              <a:rPr lang="en-US" altLang="zh-CN" sz="1200" b="0"/>
              <a:t>#”</a:t>
            </a:r>
            <a:r>
              <a:rPr lang="zh-CN" altLang="en-US" sz="1200" b="0"/>
              <a:t>且表达式读到“</a:t>
            </a:r>
            <a:r>
              <a:rPr lang="en-US" altLang="zh-CN" sz="1200" b="0"/>
              <a:t>#”</a:t>
            </a:r>
            <a:r>
              <a:rPr lang="zh-CN" altLang="en-US" sz="1200" b="0"/>
              <a:t>时结束</a:t>
            </a:r>
            <a:endParaRPr lang="zh-CN" altLang="en-US" sz="1200" b="0" dirty="0"/>
          </a:p>
          <a:p>
            <a:pPr marL="0" indent="0">
              <a:spcBef>
                <a:spcPts val="0"/>
              </a:spcBef>
              <a:buNone/>
            </a:pPr>
            <a:r>
              <a:rPr lang="en-US" altLang="zh-CN" sz="1200" b="0"/>
              <a:t>·</a:t>
            </a:r>
            <a:r>
              <a:rPr lang="zh-CN" altLang="zh-CN" sz="1200" b="0" smtClean="0"/>
              <a:t>若</a:t>
            </a:r>
            <a:r>
              <a:rPr lang="en-US" altLang="zh-CN" sz="1200" b="0"/>
              <a:t>theta2</a:t>
            </a:r>
            <a:r>
              <a:rPr lang="zh-CN" altLang="zh-CN" sz="1200" b="0"/>
              <a:t>优先数值大，则</a:t>
            </a:r>
            <a:r>
              <a:rPr lang="en-US" altLang="zh-CN" sz="1200" b="0"/>
              <a:t>theta2</a:t>
            </a:r>
            <a:r>
              <a:rPr lang="zh-CN" altLang="zh-CN" sz="1200" b="0"/>
              <a:t>入栈，跳出内层循环，</a:t>
            </a:r>
            <a:r>
              <a:rPr lang="zh-CN" altLang="zh-CN" sz="1200" b="0">
                <a:solidFill>
                  <a:srgbClr val="FF0000"/>
                </a:solidFill>
              </a:rPr>
              <a:t>转步骤（</a:t>
            </a:r>
            <a:r>
              <a:rPr lang="en-US" altLang="zh-CN" sz="1200" b="0">
                <a:solidFill>
                  <a:srgbClr val="FF0000"/>
                </a:solidFill>
              </a:rPr>
              <a:t>2</a:t>
            </a:r>
            <a:r>
              <a:rPr lang="zh-CN" altLang="zh-CN" sz="1200" b="0">
                <a:solidFill>
                  <a:srgbClr val="FF0000"/>
                </a:solidFill>
              </a:rPr>
              <a:t>）外层循环</a:t>
            </a:r>
            <a:r>
              <a:rPr lang="zh-CN" altLang="zh-CN" sz="1200" b="0"/>
              <a:t>；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altLang="zh-CN" sz="1200" b="0"/>
              <a:t>·</a:t>
            </a:r>
            <a:r>
              <a:rPr lang="zh-CN" altLang="zh-CN" sz="1200" b="0" smtClean="0"/>
              <a:t>若</a:t>
            </a:r>
            <a:r>
              <a:rPr lang="en-US" altLang="zh-CN" sz="1200" b="0"/>
              <a:t>theta2</a:t>
            </a:r>
            <a:r>
              <a:rPr lang="zh-CN" altLang="zh-CN" sz="1200" b="0"/>
              <a:t>为右括号且栈顶</a:t>
            </a:r>
            <a:r>
              <a:rPr lang="en-US" altLang="zh-CN" sz="1200" b="0"/>
              <a:t>theta1</a:t>
            </a:r>
            <a:r>
              <a:rPr lang="zh-CN" altLang="zh-CN" sz="1200" b="0"/>
              <a:t>为左括号，则出栈左括号，</a:t>
            </a:r>
            <a:r>
              <a:rPr lang="en-US" altLang="zh-CN" sz="1200" b="0"/>
              <a:t>theta1</a:t>
            </a:r>
            <a:r>
              <a:rPr lang="zh-CN" altLang="zh-CN" sz="1200" b="0"/>
              <a:t>和</a:t>
            </a:r>
            <a:r>
              <a:rPr lang="en-US" altLang="zh-CN" sz="1200" b="0"/>
              <a:t>theta2</a:t>
            </a:r>
            <a:r>
              <a:rPr lang="zh-CN" altLang="zh-CN" sz="1200" b="0"/>
              <a:t>均舍弃，跳出内层循环，</a:t>
            </a:r>
            <a:r>
              <a:rPr lang="zh-CN" altLang="zh-CN" sz="1200" b="0">
                <a:solidFill>
                  <a:srgbClr val="FF0000"/>
                </a:solidFill>
              </a:rPr>
              <a:t>转步骤（</a:t>
            </a:r>
            <a:r>
              <a:rPr lang="en-US" altLang="zh-CN" sz="1200" b="0">
                <a:solidFill>
                  <a:srgbClr val="FF0000"/>
                </a:solidFill>
              </a:rPr>
              <a:t>2</a:t>
            </a:r>
            <a:r>
              <a:rPr lang="zh-CN" altLang="zh-CN" sz="1200" b="0">
                <a:solidFill>
                  <a:srgbClr val="FF0000"/>
                </a:solidFill>
              </a:rPr>
              <a:t>）外层循环</a:t>
            </a:r>
            <a:r>
              <a:rPr lang="zh-CN" altLang="zh-CN" sz="1200" b="0"/>
              <a:t>；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altLang="zh-CN" sz="1200" b="0"/>
              <a:t>·</a:t>
            </a:r>
            <a:r>
              <a:rPr lang="zh-CN" altLang="zh-CN" sz="1200" b="0" smtClean="0"/>
              <a:t>否则</a:t>
            </a:r>
            <a:r>
              <a:rPr lang="en-US" altLang="zh-CN" sz="1200" b="0"/>
              <a:t>theta1</a:t>
            </a:r>
            <a:r>
              <a:rPr lang="zh-CN" altLang="zh-CN" sz="1200" b="0"/>
              <a:t>从</a:t>
            </a:r>
            <a:r>
              <a:rPr lang="en-US" altLang="zh-CN" sz="1200" b="0"/>
              <a:t>optr</a:t>
            </a:r>
            <a:r>
              <a:rPr lang="zh-CN" altLang="zh-CN" sz="1200" b="0"/>
              <a:t>出栈，调用</a:t>
            </a:r>
            <a:r>
              <a:rPr lang="en-US" altLang="zh-CN" sz="1200" b="0"/>
              <a:t>calculate</a:t>
            </a:r>
            <a:r>
              <a:rPr lang="zh-CN" altLang="zh-CN" sz="1200" b="0"/>
              <a:t>完成运算，即从</a:t>
            </a:r>
            <a:r>
              <a:rPr lang="en-US" altLang="zh-CN" sz="1200" b="0"/>
              <a:t>opnd</a:t>
            </a:r>
            <a:r>
              <a:rPr lang="zh-CN" altLang="zh-CN" sz="1200" b="0"/>
              <a:t>栈依次出栈两个操作数做运算</a:t>
            </a:r>
            <a:r>
              <a:rPr lang="en-US" altLang="zh-CN" sz="1200" b="0"/>
              <a:t>theta1</a:t>
            </a:r>
            <a:r>
              <a:rPr lang="zh-CN" altLang="zh-CN" sz="1200" b="0"/>
              <a:t>，并将运算结果入</a:t>
            </a:r>
            <a:r>
              <a:rPr lang="en-US" altLang="zh-CN" sz="1200" b="0"/>
              <a:t>opnd</a:t>
            </a:r>
            <a:r>
              <a:rPr lang="zh-CN" altLang="zh-CN" sz="1200" b="0"/>
              <a:t>栈；读取新栈顶至</a:t>
            </a:r>
            <a:r>
              <a:rPr lang="en-US" altLang="zh-CN" sz="1200" b="0"/>
              <a:t>theta1</a:t>
            </a:r>
            <a:r>
              <a:rPr lang="zh-CN" altLang="zh-CN" sz="1200" b="0"/>
              <a:t>中，</a:t>
            </a:r>
            <a:r>
              <a:rPr lang="zh-CN" altLang="zh-CN" sz="1200" b="0">
                <a:solidFill>
                  <a:srgbClr val="00B050"/>
                </a:solidFill>
              </a:rPr>
              <a:t>继续内层</a:t>
            </a:r>
            <a:r>
              <a:rPr lang="zh-CN" altLang="zh-CN" sz="1200" b="0" smtClean="0">
                <a:solidFill>
                  <a:srgbClr val="00B050"/>
                </a:solidFill>
              </a:rPr>
              <a:t>循环</a:t>
            </a:r>
            <a:r>
              <a:rPr lang="en-US" altLang="zh-CN" sz="1200" b="0">
                <a:solidFill>
                  <a:srgbClr val="00B050"/>
                </a:solidFill>
                <a:latin typeface="宋体"/>
                <a:ea typeface="宋体"/>
              </a:rPr>
              <a:t>④ </a:t>
            </a:r>
            <a:r>
              <a:rPr lang="zh-CN" altLang="zh-CN" sz="1200" b="0" smtClean="0"/>
              <a:t>。</a:t>
            </a:r>
            <a:endParaRPr lang="en-US" altLang="zh-CN" sz="1200" b="0" smtClean="0"/>
          </a:p>
          <a:p>
            <a:pPr marL="0" indent="0">
              <a:spcBef>
                <a:spcPts val="0"/>
              </a:spcBef>
              <a:buNone/>
            </a:pPr>
            <a:r>
              <a:rPr lang="zh-CN" altLang="en-US" sz="1200" b="0"/>
              <a:t>（</a:t>
            </a:r>
            <a:r>
              <a:rPr lang="en-US" altLang="zh-CN" sz="1200" b="0"/>
              <a:t>3</a:t>
            </a:r>
            <a:r>
              <a:rPr lang="zh-CN" altLang="en-US" sz="1200" b="0"/>
              <a:t>）返回</a:t>
            </a:r>
            <a:r>
              <a:rPr lang="en-US" altLang="zh-CN" sz="1200" b="0"/>
              <a:t>opnd</a:t>
            </a:r>
            <a:r>
              <a:rPr lang="zh-CN" altLang="en-US" sz="1200" b="0"/>
              <a:t>的栈顶即为中缀表达式运算结果。</a:t>
            </a:r>
            <a:endParaRPr lang="zh-CN" altLang="zh-CN" sz="1200" b="0"/>
          </a:p>
          <a:p>
            <a:pPr marL="0" indent="0">
              <a:spcBef>
                <a:spcPts val="0"/>
              </a:spcBef>
              <a:buNone/>
            </a:pPr>
            <a:endParaRPr lang="zh-CN" altLang="zh-CN" sz="1200" b="0"/>
          </a:p>
        </p:txBody>
      </p:sp>
    </p:spTree>
    <p:extLst>
      <p:ext uri="{BB962C8B-B14F-4D97-AF65-F5344CB8AC3E}">
        <p14:creationId xmlns:p14="http://schemas.microsoft.com/office/powerpoint/2010/main" val="2405988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b="0" dirty="0"/>
              <a:t>回溯法又称为试探法，它按优先条件向前搜索以达到目标，如探索到某一步时，发现原先的选择达不到目标，就退回一步按次优条件重新选择，</a:t>
            </a:r>
            <a:r>
              <a:rPr lang="zh-CN" altLang="en-US" b="0" dirty="0" smtClean="0"/>
              <a:t>这种</a:t>
            </a:r>
            <a:r>
              <a:rPr lang="zh-CN" altLang="en-US" b="0" dirty="0"/>
              <a:t>受阻</a:t>
            </a:r>
            <a:r>
              <a:rPr lang="zh-CN" altLang="en-US" b="0" dirty="0" smtClean="0"/>
              <a:t>时</a:t>
            </a:r>
            <a:r>
              <a:rPr lang="zh-CN" altLang="en-US" b="0" dirty="0"/>
              <a:t>退回上一选择</a:t>
            </a:r>
            <a:r>
              <a:rPr lang="zh-CN" altLang="en-US" b="0" dirty="0" smtClean="0"/>
              <a:t>再求解的</a:t>
            </a:r>
            <a:r>
              <a:rPr lang="zh-CN" altLang="en-US" b="0" dirty="0"/>
              <a:t>方法即为回溯法</a:t>
            </a:r>
            <a:r>
              <a:rPr lang="zh-CN" altLang="en-US" b="0" dirty="0" smtClean="0"/>
              <a:t>。</a:t>
            </a:r>
            <a:endParaRPr lang="en-US" altLang="zh-CN" b="0" dirty="0" smtClean="0"/>
          </a:p>
          <a:p>
            <a:r>
              <a:rPr lang="zh-CN" altLang="en-US" b="0" smtClean="0"/>
              <a:t>举例：迷宫求解、</a:t>
            </a:r>
            <a:r>
              <a:rPr lang="en-US" altLang="zh-CN" b="0" smtClean="0"/>
              <a:t>n</a:t>
            </a:r>
            <a:r>
              <a:rPr lang="zh-CN" altLang="en-US" b="0" dirty="0" smtClean="0"/>
              <a:t>皇后问题</a:t>
            </a:r>
            <a:endParaRPr lang="en-US" altLang="zh-CN" b="0" dirty="0"/>
          </a:p>
          <a:p>
            <a:r>
              <a:rPr lang="zh-CN" altLang="en-US" b="0" dirty="0" smtClean="0"/>
              <a:t>方法：</a:t>
            </a:r>
            <a:endParaRPr lang="en-US" altLang="zh-CN" b="0" dirty="0" smtClean="0"/>
          </a:p>
          <a:p>
            <a:pPr lvl="1"/>
            <a:r>
              <a:rPr lang="zh-CN" altLang="en-US" dirty="0" smtClean="0">
                <a:solidFill>
                  <a:srgbClr val="FF0000"/>
                </a:solidFill>
              </a:rPr>
              <a:t>利用栈进行回溯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lvl="1"/>
            <a:r>
              <a:rPr lang="zh-CN" altLang="en-US" dirty="0" smtClean="0"/>
              <a:t>利用递归</a:t>
            </a:r>
            <a:r>
              <a:rPr lang="zh-CN" altLang="en-US" dirty="0"/>
              <a:t>进行</a:t>
            </a:r>
            <a:r>
              <a:rPr lang="zh-CN" altLang="en-US" dirty="0" smtClean="0"/>
              <a:t>回溯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回溯法求解问题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8219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55576" y="889839"/>
            <a:ext cx="8053659" cy="4487941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rgbClr val="FF0000"/>
                </a:solidFill>
              </a:rPr>
              <a:t>操作受限</a:t>
            </a:r>
            <a:r>
              <a:rPr lang="zh-CN" altLang="en-US" smtClean="0"/>
              <a:t>的线性表，</a:t>
            </a:r>
            <a:r>
              <a:rPr lang="zh-CN" altLang="zh-CN"/>
              <a:t>从逻辑结构角度来看与普通的线性表没有不同，因此可将栈定义为</a:t>
            </a:r>
            <a:r>
              <a:rPr lang="en-US" altLang="zh-CN"/>
              <a:t>n</a:t>
            </a:r>
            <a:r>
              <a:rPr lang="zh-CN" altLang="zh-CN"/>
              <a:t>（</a:t>
            </a:r>
            <a:r>
              <a:rPr lang="en-US" altLang="zh-CN"/>
              <a:t>n</a:t>
            </a:r>
            <a:r>
              <a:rPr lang="zh-CN" altLang="zh-CN"/>
              <a:t>≥</a:t>
            </a:r>
            <a:r>
              <a:rPr lang="en-US" altLang="zh-CN"/>
              <a:t>0</a:t>
            </a:r>
            <a:r>
              <a:rPr lang="zh-CN" altLang="zh-CN"/>
              <a:t>）个数据元素构成的有限序列，</a:t>
            </a:r>
            <a:r>
              <a:rPr lang="en-US" altLang="zh-CN"/>
              <a:t>n=0</a:t>
            </a:r>
            <a:r>
              <a:rPr lang="zh-CN" altLang="zh-CN"/>
              <a:t>时，称为空栈。栈非空时可记为</a:t>
            </a:r>
            <a:r>
              <a:rPr lang="en-US" altLang="zh-CN"/>
              <a:t>S=(a</a:t>
            </a:r>
            <a:r>
              <a:rPr lang="en-US" altLang="zh-CN" baseline="-25000"/>
              <a:t>0</a:t>
            </a:r>
            <a:r>
              <a:rPr lang="en-US" altLang="zh-CN"/>
              <a:t>, a</a:t>
            </a:r>
            <a:r>
              <a:rPr lang="en-US" altLang="zh-CN" baseline="-25000"/>
              <a:t>1</a:t>
            </a:r>
            <a:r>
              <a:rPr lang="en-US" altLang="zh-CN"/>
              <a:t>, a</a:t>
            </a:r>
            <a:r>
              <a:rPr lang="en-US" altLang="zh-CN" baseline="-25000"/>
              <a:t>2</a:t>
            </a:r>
            <a:r>
              <a:rPr lang="en-US" altLang="zh-CN"/>
              <a:t>, …, a</a:t>
            </a:r>
            <a:r>
              <a:rPr lang="en-US" altLang="zh-CN" baseline="-25000"/>
              <a:t>i</a:t>
            </a:r>
            <a:r>
              <a:rPr lang="en-US" altLang="zh-CN"/>
              <a:t>, …, a</a:t>
            </a:r>
            <a:r>
              <a:rPr lang="en-US" altLang="zh-CN" baseline="-25000"/>
              <a:t>n-1</a:t>
            </a:r>
            <a:r>
              <a:rPr lang="en-US" altLang="zh-CN"/>
              <a:t>)</a:t>
            </a:r>
            <a:r>
              <a:rPr lang="zh-CN" altLang="zh-CN"/>
              <a:t>，其中每个元素有一个固定的位序号</a:t>
            </a:r>
            <a:r>
              <a:rPr lang="zh-CN" altLang="zh-CN" smtClean="0"/>
              <a:t>。</a:t>
            </a:r>
            <a:endParaRPr lang="en-US" altLang="zh-CN" smtClean="0"/>
          </a:p>
          <a:p>
            <a:pPr>
              <a:lnSpc>
                <a:spcPct val="120000"/>
              </a:lnSpc>
            </a:pPr>
            <a:r>
              <a:rPr lang="zh-CN" altLang="zh-CN" smtClean="0"/>
              <a:t>特殊性</a:t>
            </a:r>
            <a:r>
              <a:rPr lang="zh-CN" altLang="zh-CN"/>
              <a:t>在于其操作受到了限制，只允许在序列的尾端进行插入和删除，而不像普通线性表一样可以在任意合法位置进行插入和删除。</a:t>
            </a:r>
            <a:endParaRPr lang="en-US" altLang="zh-CN" dirty="0" smtClean="0"/>
          </a:p>
          <a:p>
            <a:pPr>
              <a:lnSpc>
                <a:spcPct val="120000"/>
              </a:lnSpc>
            </a:pPr>
            <a:r>
              <a:rPr lang="zh-CN" altLang="en-US" dirty="0" smtClean="0"/>
              <a:t>栈</a:t>
            </a:r>
            <a:r>
              <a:rPr lang="zh-CN" altLang="en-US" dirty="0"/>
              <a:t>中允许插入、删除的这一端称为</a:t>
            </a:r>
            <a:r>
              <a:rPr lang="zh-CN" altLang="en-US" dirty="0">
                <a:solidFill>
                  <a:srgbClr val="FF0000"/>
                </a:solidFill>
              </a:rPr>
              <a:t>栈顶</a:t>
            </a:r>
            <a:r>
              <a:rPr lang="zh-CN" altLang="en-US" dirty="0"/>
              <a:t>，另一端为固定端，称为</a:t>
            </a:r>
            <a:r>
              <a:rPr lang="zh-CN" altLang="en-US" dirty="0">
                <a:solidFill>
                  <a:srgbClr val="FF0000"/>
                </a:solidFill>
              </a:rPr>
              <a:t>栈底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lnSpc>
                <a:spcPct val="120000"/>
              </a:lnSpc>
            </a:pPr>
            <a:r>
              <a:rPr lang="zh-CN" altLang="en-US" dirty="0" smtClean="0"/>
              <a:t>元素</a:t>
            </a:r>
            <a:r>
              <a:rPr lang="zh-CN" altLang="en-US" dirty="0"/>
              <a:t>的插入称为</a:t>
            </a:r>
            <a:r>
              <a:rPr lang="zh-CN" altLang="en-US" dirty="0">
                <a:solidFill>
                  <a:srgbClr val="FF0000"/>
                </a:solidFill>
              </a:rPr>
              <a:t>入栈</a:t>
            </a:r>
            <a:r>
              <a:rPr lang="zh-CN" altLang="en-US" dirty="0"/>
              <a:t>或进栈，元素的删除称为</a:t>
            </a:r>
            <a:r>
              <a:rPr lang="zh-CN" altLang="en-US" dirty="0">
                <a:solidFill>
                  <a:srgbClr val="FF0000"/>
                </a:solidFill>
              </a:rPr>
              <a:t>出栈</a:t>
            </a:r>
            <a:r>
              <a:rPr lang="zh-CN" altLang="en-US" dirty="0"/>
              <a:t>或退栈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lnSpc>
                <a:spcPct val="120000"/>
              </a:lnSpc>
            </a:pPr>
            <a:r>
              <a:rPr lang="zh-CN" altLang="en-US" smtClean="0"/>
              <a:t>栈</a:t>
            </a:r>
            <a:r>
              <a:rPr lang="zh-CN" altLang="en-US" dirty="0"/>
              <a:t>的操作特点是最后入栈的元素第一个出栈，即满足“后进先出（</a:t>
            </a:r>
            <a:r>
              <a:rPr lang="en-US" altLang="zh-CN" dirty="0"/>
              <a:t>Last In First Out</a:t>
            </a:r>
            <a:r>
              <a:rPr lang="zh-CN" altLang="en-US" dirty="0"/>
              <a:t>，简称</a:t>
            </a:r>
            <a:r>
              <a:rPr lang="en-US" altLang="zh-CN" dirty="0">
                <a:solidFill>
                  <a:srgbClr val="FF0000"/>
                </a:solidFill>
              </a:rPr>
              <a:t>LIFO</a:t>
            </a:r>
            <a:r>
              <a:rPr lang="zh-CN" altLang="en-US" dirty="0">
                <a:solidFill>
                  <a:srgbClr val="FF0000"/>
                </a:solidFill>
              </a:rPr>
              <a:t>）</a:t>
            </a:r>
            <a:r>
              <a:rPr lang="zh-CN" altLang="en-US" dirty="0"/>
              <a:t>”的</a:t>
            </a:r>
            <a:r>
              <a:rPr lang="zh-CN" altLang="en-US"/>
              <a:t>原则</a:t>
            </a:r>
            <a:r>
              <a:rPr lang="zh-CN" altLang="en-US" smtClean="0"/>
              <a:t>。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栈的概念</a:t>
            </a:r>
            <a:endParaRPr lang="zh-CN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633364"/>
            <a:ext cx="6305550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7115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迷宫求解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395536" y="985292"/>
            <a:ext cx="25922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 smtClean="0"/>
              <a:t>一</a:t>
            </a:r>
            <a:r>
              <a:rPr lang="zh-CN" altLang="en-US" sz="2000"/>
              <a:t>个入口和一个出口的单迷宫</a:t>
            </a:r>
            <a:r>
              <a:rPr lang="zh-CN" altLang="en-US" sz="2000" smtClean="0"/>
              <a:t>，寻找</a:t>
            </a:r>
            <a:r>
              <a:rPr lang="zh-CN" altLang="en-US" sz="2000"/>
              <a:t>从迷宫入口到出口的路径。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57200"/>
            <a:ext cx="50292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395536" y="2351697"/>
            <a:ext cx="259228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2000"/>
              <a:t>迷宫</a:t>
            </a:r>
            <a:r>
              <a:rPr lang="zh-CN" altLang="en-US" sz="2000" smtClean="0"/>
              <a:t>由可</a:t>
            </a:r>
            <a:r>
              <a:rPr lang="zh-CN" altLang="en-US" sz="2000"/>
              <a:t>通</a:t>
            </a:r>
            <a:r>
              <a:rPr lang="zh-CN" altLang="en-US" sz="2000" smtClean="0"/>
              <a:t>方格（白色）和不可</a:t>
            </a:r>
            <a:r>
              <a:rPr lang="zh-CN" altLang="en-US" sz="2000"/>
              <a:t>通</a:t>
            </a:r>
            <a:r>
              <a:rPr lang="zh-CN" altLang="en-US" sz="2000" smtClean="0"/>
              <a:t>方格（黑色）构成</a:t>
            </a:r>
            <a:r>
              <a:rPr lang="zh-CN" altLang="en-US" sz="2000"/>
              <a:t>，每个方格用它所在的行列坐标位置表示</a:t>
            </a:r>
            <a:r>
              <a:rPr lang="zh-CN" altLang="en-US" sz="2000" smtClean="0"/>
              <a:t>。如右图所示为</a:t>
            </a:r>
            <a:r>
              <a:rPr lang="en-US" altLang="zh-CN" sz="2000" smtClean="0"/>
              <a:t>10</a:t>
            </a:r>
            <a:r>
              <a:rPr lang="zh-CN" altLang="en-US" sz="2000"/>
              <a:t>行</a:t>
            </a:r>
            <a:r>
              <a:rPr lang="en-US" altLang="zh-CN" sz="2000"/>
              <a:t>10</a:t>
            </a:r>
            <a:r>
              <a:rPr lang="zh-CN" altLang="en-US" sz="2000"/>
              <a:t>列的迷宫，求入口</a:t>
            </a:r>
            <a:r>
              <a:rPr lang="en-US" altLang="zh-CN" sz="2000"/>
              <a:t>(0,3)</a:t>
            </a:r>
            <a:r>
              <a:rPr lang="zh-CN" altLang="en-US" sz="2000"/>
              <a:t>到出口</a:t>
            </a:r>
            <a:r>
              <a:rPr lang="en-US" altLang="zh-CN" sz="2000"/>
              <a:t>(9,9)</a:t>
            </a:r>
            <a:r>
              <a:rPr lang="zh-CN" altLang="en-US" sz="2000"/>
              <a:t>的路径。</a:t>
            </a:r>
          </a:p>
        </p:txBody>
      </p:sp>
    </p:spTree>
    <p:extLst>
      <p:ext uri="{BB962C8B-B14F-4D97-AF65-F5344CB8AC3E}">
        <p14:creationId xmlns:p14="http://schemas.microsoft.com/office/powerpoint/2010/main" val="2587895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zh-CN" altLang="en-US" b="0" smtClean="0"/>
              <a:t>定义迷宫类，封装基本方法和属性</a:t>
            </a:r>
            <a:endParaRPr lang="en-US" altLang="zh-CN" b="0" smtClean="0"/>
          </a:p>
          <a:p>
            <a:r>
              <a:rPr lang="zh-CN" altLang="en-US" b="0" smtClean="0"/>
              <a:t>二维矩阵，用</a:t>
            </a:r>
            <a:r>
              <a:rPr lang="zh-CN" altLang="en-US" b="0"/>
              <a:t>一个二维的列表存储迷宫，设为</a:t>
            </a:r>
            <a:r>
              <a:rPr lang="en-US" altLang="zh-CN" b="0" smtClean="0"/>
              <a:t>maze</a:t>
            </a:r>
            <a:r>
              <a:rPr lang="zh-CN" altLang="en-US" b="0" smtClean="0"/>
              <a:t> </a:t>
            </a:r>
            <a:r>
              <a:rPr lang="en-US" altLang="zh-CN" b="0" smtClean="0"/>
              <a:t>[</a:t>
            </a:r>
            <a:r>
              <a:rPr lang="en-US" altLang="zh-CN" b="0"/>
              <a:t>maxrow][maxcol]</a:t>
            </a:r>
          </a:p>
          <a:p>
            <a:r>
              <a:rPr lang="zh-CN" altLang="en-US" b="0"/>
              <a:t>设</a:t>
            </a:r>
            <a:r>
              <a:rPr lang="zh-CN" altLang="en-US" b="0">
                <a:solidFill>
                  <a:srgbClr val="FF0000"/>
                </a:solidFill>
              </a:rPr>
              <a:t>当前位置坐标</a:t>
            </a:r>
            <a:r>
              <a:rPr lang="zh-CN" altLang="en-US" b="0"/>
              <a:t>为</a:t>
            </a:r>
            <a:r>
              <a:rPr lang="en-US" altLang="zh-CN" b="0"/>
              <a:t>position</a:t>
            </a:r>
            <a:r>
              <a:rPr lang="en-US" altLang="zh-CN" b="0" smtClean="0"/>
              <a:t>=(i,j)</a:t>
            </a:r>
            <a:endParaRPr lang="en-US" altLang="zh-CN" b="0"/>
          </a:p>
          <a:p>
            <a:r>
              <a:rPr lang="en-US" altLang="zh-CN" b="0" smtClean="0"/>
              <a:t>maze[i][j]=0(</a:t>
            </a:r>
            <a:r>
              <a:rPr lang="en-US" altLang="zh-CN" b="0" smtClean="0">
                <a:solidFill>
                  <a:srgbClr val="FF0000"/>
                </a:solidFill>
              </a:rPr>
              <a:t>PASSABLE,</a:t>
            </a:r>
            <a:r>
              <a:rPr lang="en-US" altLang="zh-CN" b="0">
                <a:solidFill>
                  <a:srgbClr val="FF0000"/>
                </a:solidFill>
              </a:rPr>
              <a:t> PART_OF_PATH</a:t>
            </a:r>
            <a:r>
              <a:rPr lang="en-US" altLang="zh-CN" b="0" smtClean="0"/>
              <a:t>),</a:t>
            </a:r>
            <a:r>
              <a:rPr lang="zh-CN" altLang="en-US" b="0"/>
              <a:t>该位置可以通行</a:t>
            </a:r>
            <a:endParaRPr lang="en-US" altLang="zh-CN" b="0"/>
          </a:p>
          <a:p>
            <a:r>
              <a:rPr lang="en-US" altLang="zh-CN" b="0" smtClean="0"/>
              <a:t>maze[i][j]=1(</a:t>
            </a:r>
            <a:r>
              <a:rPr lang="en-US" altLang="zh-CN" b="0" smtClean="0">
                <a:solidFill>
                  <a:srgbClr val="FF0000"/>
                </a:solidFill>
              </a:rPr>
              <a:t>OBSTACLE,</a:t>
            </a:r>
            <a:r>
              <a:rPr lang="en-US" altLang="zh-CN" b="0">
                <a:solidFill>
                  <a:srgbClr val="FF0000"/>
                </a:solidFill>
              </a:rPr>
              <a:t> DEAD_END</a:t>
            </a:r>
            <a:r>
              <a:rPr lang="en-US" altLang="zh-CN" b="0" smtClean="0"/>
              <a:t>),</a:t>
            </a:r>
            <a:r>
              <a:rPr lang="zh-CN" altLang="en-US" b="0"/>
              <a:t>该位置不可以通行</a:t>
            </a:r>
            <a:endParaRPr lang="en-US" altLang="zh-CN" b="0"/>
          </a:p>
          <a:p>
            <a:r>
              <a:rPr lang="en-US" altLang="zh-CN" b="0" smtClean="0"/>
              <a:t>maze[i][j]=2(</a:t>
            </a:r>
            <a:r>
              <a:rPr lang="en-US" altLang="zh-CN" b="0" smtClean="0">
                <a:solidFill>
                  <a:srgbClr val="FF0000"/>
                </a:solidFill>
              </a:rPr>
              <a:t>TRIED</a:t>
            </a:r>
            <a:r>
              <a:rPr lang="en-US" altLang="zh-CN" b="0" smtClean="0"/>
              <a:t>),</a:t>
            </a:r>
            <a:r>
              <a:rPr lang="zh-CN" altLang="en-US" b="0"/>
              <a:t>该位置已经</a:t>
            </a:r>
            <a:r>
              <a:rPr lang="zh-CN" altLang="en-US" b="0" smtClean="0"/>
              <a:t>走过（</a:t>
            </a:r>
            <a:r>
              <a:rPr lang="zh-CN" altLang="en-US" b="0"/>
              <a:t>为防止在某位置上重复绕</a:t>
            </a:r>
            <a:r>
              <a:rPr lang="zh-CN" altLang="en-US" b="0" smtClean="0"/>
              <a:t>圈）</a:t>
            </a:r>
            <a:endParaRPr lang="en-US" altLang="zh-CN" b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迷宫的存储</a:t>
            </a:r>
            <a:r>
              <a:rPr lang="zh-CN" altLang="en-US" smtClean="0"/>
              <a:t>表示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5955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zh-CN" altLang="en-US" b="0" smtClean="0"/>
              <a:t>使用</a:t>
            </a:r>
            <a:r>
              <a:rPr lang="en-US" altLang="zh-CN" b="0"/>
              <a:t>python</a:t>
            </a:r>
            <a:r>
              <a:rPr lang="zh-CN" altLang="en-US" b="0"/>
              <a:t>中</a:t>
            </a:r>
            <a:r>
              <a:rPr lang="en-US" altLang="zh-CN" b="0"/>
              <a:t>turtle</a:t>
            </a:r>
            <a:r>
              <a:rPr lang="zh-CN" altLang="en-US" b="0"/>
              <a:t>库，模拟一个小</a:t>
            </a:r>
            <a:r>
              <a:rPr lang="zh-CN" altLang="en-US" b="0" smtClean="0"/>
              <a:t>乌龟在</a:t>
            </a:r>
            <a:r>
              <a:rPr lang="zh-CN" altLang="en-US" b="0"/>
              <a:t>画好的迷宫中从起点不断试探，最后走到终点找到路径的过程</a:t>
            </a:r>
            <a:r>
              <a:rPr lang="zh-CN" altLang="en-US" b="0" smtClean="0"/>
              <a:t>。</a:t>
            </a:r>
            <a:endParaRPr lang="en-US" altLang="zh-CN" b="0" smtClean="0"/>
          </a:p>
          <a:p>
            <a:r>
              <a:rPr lang="zh-CN" altLang="zh-CN" b="0"/>
              <a:t>当探测到某一个可通位置时，对该位置做已走过标记</a:t>
            </a:r>
            <a:r>
              <a:rPr lang="en-US" altLang="zh-CN" b="0" smtClean="0"/>
              <a:t>TRIED</a:t>
            </a:r>
            <a:r>
              <a:rPr lang="en-US" altLang="zh-CN" b="0" smtClean="0">
                <a:solidFill>
                  <a:srgbClr val="FF0000"/>
                </a:solidFill>
              </a:rPr>
              <a:t>(2)</a:t>
            </a:r>
            <a:r>
              <a:rPr lang="zh-CN" altLang="zh-CN" b="0" smtClean="0"/>
              <a:t>，</a:t>
            </a:r>
            <a:r>
              <a:rPr lang="zh-CN" altLang="zh-CN" b="0"/>
              <a:t>假设是撒黑色粉末</a:t>
            </a:r>
            <a:r>
              <a:rPr lang="zh-CN" altLang="zh-CN" b="0" smtClean="0"/>
              <a:t>；</a:t>
            </a:r>
            <a:endParaRPr lang="en-US" altLang="zh-CN" b="0" smtClean="0"/>
          </a:p>
          <a:p>
            <a:r>
              <a:rPr lang="zh-CN" altLang="zh-CN" b="0" smtClean="0"/>
              <a:t>当</a:t>
            </a:r>
            <a:r>
              <a:rPr lang="zh-CN" altLang="zh-CN" b="0"/>
              <a:t>走到一个位置后发现从该位置无法走到出口，则做死胡同标记</a:t>
            </a:r>
            <a:r>
              <a:rPr lang="en-US" altLang="zh-CN" b="0" smtClean="0"/>
              <a:t>DEAD_END</a:t>
            </a:r>
            <a:r>
              <a:rPr lang="en-US" altLang="zh-CN" b="0" smtClean="0">
                <a:solidFill>
                  <a:srgbClr val="FF0000"/>
                </a:solidFill>
              </a:rPr>
              <a:t>(1)</a:t>
            </a:r>
            <a:r>
              <a:rPr lang="zh-CN" altLang="zh-CN" b="0" smtClean="0"/>
              <a:t>，</a:t>
            </a:r>
            <a:r>
              <a:rPr lang="zh-CN" altLang="zh-CN" b="0"/>
              <a:t>假设撒红色</a:t>
            </a:r>
            <a:r>
              <a:rPr lang="zh-CN" altLang="zh-CN" b="0" smtClean="0"/>
              <a:t>粉末</a:t>
            </a:r>
            <a:r>
              <a:rPr lang="zh-CN" altLang="en-US" b="0" smtClean="0"/>
              <a:t>；</a:t>
            </a:r>
            <a:endParaRPr lang="en-US" altLang="zh-CN" b="0" smtClean="0"/>
          </a:p>
          <a:p>
            <a:r>
              <a:rPr lang="zh-CN" altLang="zh-CN" b="0" smtClean="0"/>
              <a:t>在</a:t>
            </a:r>
            <a:r>
              <a:rPr lang="zh-CN" altLang="zh-CN" b="0"/>
              <a:t>找到迷宫出口后，小乌龟又把从出口到入口的路径上的位置全部做标记</a:t>
            </a:r>
            <a:r>
              <a:rPr lang="en-US" altLang="zh-CN" b="0" smtClean="0"/>
              <a:t>PART_OF_PATH</a:t>
            </a:r>
            <a:r>
              <a:rPr lang="en-US" altLang="zh-CN" b="0" smtClean="0">
                <a:solidFill>
                  <a:srgbClr val="FF0000"/>
                </a:solidFill>
              </a:rPr>
              <a:t>(0)</a:t>
            </a:r>
            <a:r>
              <a:rPr lang="zh-CN" altLang="zh-CN" b="0" smtClean="0"/>
              <a:t>，</a:t>
            </a:r>
            <a:r>
              <a:rPr lang="zh-CN" altLang="zh-CN" b="0"/>
              <a:t>假设</a:t>
            </a:r>
            <a:r>
              <a:rPr lang="zh-CN" altLang="zh-CN" b="0" smtClean="0"/>
              <a:t>撒</a:t>
            </a:r>
            <a:r>
              <a:rPr lang="zh-CN" altLang="en-US" b="0" smtClean="0"/>
              <a:t>灰色大堆</a:t>
            </a:r>
            <a:r>
              <a:rPr lang="zh-CN" altLang="zh-CN" b="0" smtClean="0"/>
              <a:t>粉末</a:t>
            </a:r>
            <a:r>
              <a:rPr lang="zh-CN" altLang="zh-CN" b="0"/>
              <a:t>。</a:t>
            </a:r>
          </a:p>
          <a:p>
            <a:endParaRPr lang="zh-CN" altLang="en-US" b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可视化迷宫求解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871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当前位置与</a:t>
            </a:r>
            <a:r>
              <a:rPr lang="en-US" altLang="zh-CN"/>
              <a:t>4</a:t>
            </a:r>
            <a:r>
              <a:rPr lang="zh-CN" altLang="en-US"/>
              <a:t>个方向的邻居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1273324"/>
            <a:ext cx="5636755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圆角矩形标注 5"/>
          <p:cNvSpPr/>
          <p:nvPr/>
        </p:nvSpPr>
        <p:spPr>
          <a:xfrm>
            <a:off x="6012160" y="1057300"/>
            <a:ext cx="2664296" cy="936104"/>
          </a:xfrm>
          <a:prstGeom prst="wedgeRoundRect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r>
              <a:rPr lang="zh-CN" altLang="en-US" smtClean="0"/>
              <a:t>对迷宫的边界位置</a:t>
            </a:r>
            <a:r>
              <a:rPr lang="zh-CN" altLang="en-US"/>
              <a:t>？</a:t>
            </a:r>
            <a:endParaRPr lang="zh-CN" altLang="en-US" dirty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043608" y="4562610"/>
            <a:ext cx="6696744" cy="338554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DIRECTIONS = [(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0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,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1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), (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1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,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0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), (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0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, -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1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), (-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1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,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0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)]</a:t>
            </a:r>
            <a:endParaRPr kumimoji="0" lang="zh-CN" altLang="zh-CN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8098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07122" y="1244546"/>
            <a:ext cx="288032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 indent="-182563">
              <a:buFont typeface="Arial" panose="020B0604020202020204" pitchFamily="34" charset="0"/>
              <a:buChar char="•"/>
            </a:pPr>
            <a:r>
              <a:rPr lang="zh-CN" altLang="en-US" sz="2400"/>
              <a:t>迷宫的周围加一层</a:t>
            </a:r>
            <a:r>
              <a:rPr lang="zh-CN" altLang="en-US" sz="2400" smtClean="0"/>
              <a:t>围墙，并全部为</a:t>
            </a:r>
            <a:r>
              <a:rPr lang="zh-CN" altLang="en-US" sz="2400"/>
              <a:t>不可</a:t>
            </a:r>
            <a:r>
              <a:rPr lang="zh-CN" altLang="en-US" sz="2400" smtClean="0"/>
              <a:t>通行</a:t>
            </a:r>
            <a:endParaRPr lang="en-US" altLang="zh-CN" sz="2400" smtClean="0"/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en-US" altLang="zh-CN" sz="2400"/>
              <a:t>1</a:t>
            </a:r>
            <a:r>
              <a:rPr lang="en-US" altLang="zh-CN" sz="2400" smtClean="0"/>
              <a:t>0</a:t>
            </a:r>
            <a:r>
              <a:rPr lang="zh-CN" altLang="en-US" sz="2400" smtClean="0"/>
              <a:t>*</a:t>
            </a:r>
            <a:r>
              <a:rPr lang="en-US" altLang="zh-CN" sz="2400" smtClean="0"/>
              <a:t>10</a:t>
            </a:r>
            <a:r>
              <a:rPr lang="zh-CN" altLang="en-US" sz="2400" smtClean="0"/>
              <a:t>的</a:t>
            </a:r>
            <a:r>
              <a:rPr lang="zh-CN" altLang="en-US" sz="2400"/>
              <a:t>迷宫图变为</a:t>
            </a:r>
            <a:r>
              <a:rPr lang="en-US" altLang="zh-CN" sz="2400" smtClean="0"/>
              <a:t>12</a:t>
            </a:r>
            <a:r>
              <a:rPr lang="zh-CN" altLang="en-US" sz="2400" smtClean="0"/>
              <a:t>*</a:t>
            </a:r>
            <a:r>
              <a:rPr lang="en-US" altLang="zh-CN" sz="2400" smtClean="0"/>
              <a:t>12</a:t>
            </a:r>
          </a:p>
          <a:p>
            <a:pPr marL="182563" indent="-182563">
              <a:buFont typeface="Arial" panose="020B0604020202020204" pitchFamily="34" charset="0"/>
              <a:buChar char="•"/>
            </a:pPr>
            <a:r>
              <a:rPr lang="zh-CN" altLang="en-US" sz="2400" smtClean="0"/>
              <a:t>迷宫入口</a:t>
            </a:r>
            <a:r>
              <a:rPr lang="zh-CN" altLang="en-US" sz="2400"/>
              <a:t>和出口</a:t>
            </a:r>
            <a:r>
              <a:rPr lang="zh-CN" altLang="en-US" sz="2400" smtClean="0"/>
              <a:t>位置分别为</a:t>
            </a:r>
            <a:r>
              <a:rPr lang="en-US" altLang="zh-CN" sz="2400"/>
              <a:t>(1,4)</a:t>
            </a:r>
            <a:r>
              <a:rPr lang="zh-CN" altLang="en-US" sz="2400"/>
              <a:t>和</a:t>
            </a:r>
            <a:r>
              <a:rPr lang="en-US" altLang="zh-CN" sz="2400"/>
              <a:t>(10,10</a:t>
            </a:r>
            <a:r>
              <a:rPr lang="en-US" altLang="zh-CN" sz="2400" smtClean="0"/>
              <a:t>)</a:t>
            </a:r>
            <a:endParaRPr lang="zh-CN" altLang="en-US" sz="2400"/>
          </a:p>
        </p:txBody>
      </p:sp>
      <p:sp>
        <p:nvSpPr>
          <p:cNvPr id="4" name="标题 2"/>
          <p:cNvSpPr>
            <a:spLocks noGrp="1"/>
          </p:cNvSpPr>
          <p:nvPr>
            <p:ph type="title"/>
          </p:nvPr>
        </p:nvSpPr>
        <p:spPr>
          <a:xfrm>
            <a:off x="959974" y="44543"/>
            <a:ext cx="7676104" cy="540314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加</a:t>
            </a:r>
            <a:r>
              <a:rPr lang="zh-CN" altLang="en-US" smtClean="0"/>
              <a:t>了围墙的迷宫</a:t>
            </a:r>
            <a:endParaRPr lang="zh-CN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013" y="700759"/>
            <a:ext cx="5530109" cy="5044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6115134" y="1006750"/>
            <a:ext cx="2664296" cy="393898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prstClr val="black"/>
                </a:solidFill>
              </a:rPr>
              <a:t>每个位置的邻居个数一致，从而可以统一处理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altLang="zh-CN">
              <a:solidFill>
                <a:prstClr val="black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prstClr val="black"/>
                </a:solidFill>
              </a:rPr>
              <a:t>与链表中加头结点的作用类似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altLang="zh-CN">
              <a:solidFill>
                <a:prstClr val="black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prstClr val="black"/>
                </a:solidFill>
              </a:rPr>
              <a:t>哨兵、监视哨、篱笆、围墙</a:t>
            </a:r>
            <a:endParaRPr lang="en-US" altLang="zh-CN">
              <a:solidFill>
                <a:prstClr val="black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altLang="zh-CN">
              <a:solidFill>
                <a:prstClr val="black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prstClr val="black"/>
                </a:solidFill>
              </a:rPr>
              <a:t>额外添加的结构，目的是简化问题或提高效率</a:t>
            </a:r>
            <a:r>
              <a:rPr lang="en-US" altLang="zh-CN">
                <a:solidFill>
                  <a:prstClr val="black"/>
                </a:solidFill>
              </a:rPr>
              <a:t>                   </a:t>
            </a:r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481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19494"/>
            <a:ext cx="6981825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从</a:t>
            </a:r>
            <a:r>
              <a:rPr lang="en-US" altLang="zh-CN"/>
              <a:t>(i,j)</a:t>
            </a:r>
            <a:r>
              <a:rPr lang="zh-CN" altLang="en-US"/>
              <a:t>位置开始探测迷宫</a:t>
            </a:r>
          </a:p>
        </p:txBody>
      </p:sp>
    </p:spTree>
    <p:extLst>
      <p:ext uri="{BB962C8B-B14F-4D97-AF65-F5344CB8AC3E}">
        <p14:creationId xmlns:p14="http://schemas.microsoft.com/office/powerpoint/2010/main" val="2336512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611560" y="985292"/>
            <a:ext cx="8053659" cy="4055893"/>
          </a:xfrm>
        </p:spPr>
        <p:txBody>
          <a:bodyPr>
            <a:noAutofit/>
          </a:bodyPr>
          <a:lstStyle/>
          <a:p>
            <a:r>
              <a:rPr lang="zh-CN" altLang="en-US" sz="2000" b="0" smtClean="0"/>
              <a:t>从</a:t>
            </a:r>
            <a:r>
              <a:rPr lang="zh-CN" altLang="en-US" sz="2000" b="0"/>
              <a:t>入口</a:t>
            </a:r>
            <a:r>
              <a:rPr lang="zh-CN" altLang="en-US" sz="2000" b="0" smtClean="0"/>
              <a:t>位置开始探索，按照</a:t>
            </a:r>
            <a:r>
              <a:rPr lang="zh-CN" altLang="en-US" sz="2000" b="0"/>
              <a:t>东南西北的优先</a:t>
            </a:r>
            <a:r>
              <a:rPr lang="zh-CN" altLang="en-US" sz="2000" b="0" smtClean="0"/>
              <a:t>顺序探索到一</a:t>
            </a:r>
            <a:r>
              <a:rPr lang="zh-CN" altLang="en-US" sz="2000" b="0"/>
              <a:t>个可通</a:t>
            </a:r>
            <a:r>
              <a:rPr lang="zh-CN" altLang="en-US" sz="2000" b="0" smtClean="0"/>
              <a:t>的邻居位置，则</a:t>
            </a:r>
            <a:r>
              <a:rPr lang="zh-CN" altLang="en-US" sz="2000" b="0"/>
              <a:t>移动</a:t>
            </a:r>
            <a:r>
              <a:rPr lang="zh-CN" altLang="en-US" sz="2000" b="0" smtClean="0"/>
              <a:t>到该邻居位置</a:t>
            </a:r>
            <a:r>
              <a:rPr lang="zh-CN" altLang="en-US" sz="2000" b="0"/>
              <a:t>继续探索，直到找到出口</a:t>
            </a:r>
            <a:r>
              <a:rPr lang="zh-CN" altLang="en-US" sz="2000" b="0" smtClean="0"/>
              <a:t>；</a:t>
            </a:r>
            <a:endParaRPr lang="en-US" altLang="zh-CN" sz="2000" b="0" smtClean="0"/>
          </a:p>
          <a:p>
            <a:r>
              <a:rPr lang="zh-CN" altLang="en-US" sz="2000" b="0" smtClean="0"/>
              <a:t>如果当前位置无</a:t>
            </a:r>
            <a:r>
              <a:rPr lang="zh-CN" altLang="en-US" sz="2000" b="0"/>
              <a:t>可通</a:t>
            </a:r>
            <a:r>
              <a:rPr lang="zh-CN" altLang="en-US" sz="2000" b="0" smtClean="0"/>
              <a:t>邻居或其邻居都已经走过，则</a:t>
            </a:r>
            <a:r>
              <a:rPr lang="zh-CN" altLang="en-US" sz="2000" b="0"/>
              <a:t>用回溯法退回上一个位置，从该位置的其它方向邻居开始探索</a:t>
            </a:r>
            <a:r>
              <a:rPr lang="zh-CN" altLang="en-US" sz="2000" b="0" smtClean="0"/>
              <a:t>。</a:t>
            </a:r>
            <a:endParaRPr lang="en-US" altLang="zh-CN" sz="2000" b="0" smtClean="0"/>
          </a:p>
          <a:p>
            <a:r>
              <a:rPr lang="zh-CN" altLang="zh-CN" sz="2000" b="0"/>
              <a:t>假设已走过</a:t>
            </a:r>
            <a:r>
              <a:rPr lang="zh-CN" altLang="zh-CN" sz="2000" b="0" smtClean="0"/>
              <a:t>的</a:t>
            </a:r>
            <a:r>
              <a:rPr lang="zh-CN" altLang="en-US" sz="2000" b="0" smtClean="0"/>
              <a:t>迷宫</a:t>
            </a:r>
            <a:r>
              <a:rPr lang="zh-CN" altLang="zh-CN" sz="2000" b="0" smtClean="0"/>
              <a:t>路径</a:t>
            </a:r>
            <a:r>
              <a:rPr lang="zh-CN" altLang="zh-CN" sz="2000" b="0"/>
              <a:t>为</a:t>
            </a:r>
            <a:r>
              <a:rPr lang="en-US" altLang="zh-CN" sz="2000" b="0"/>
              <a:t>p</a:t>
            </a:r>
            <a:r>
              <a:rPr lang="en-US" altLang="zh-CN" sz="2000" b="0" baseline="-25000"/>
              <a:t>1</a:t>
            </a:r>
            <a:r>
              <a:rPr lang="en-US" altLang="zh-CN" sz="2000" b="0"/>
              <a:t>p</a:t>
            </a:r>
            <a:r>
              <a:rPr lang="en-US" altLang="zh-CN" sz="2000" b="0" baseline="-25000"/>
              <a:t>2</a:t>
            </a:r>
            <a:r>
              <a:rPr lang="en-US" altLang="zh-CN" sz="2000" b="0"/>
              <a:t>…. p</a:t>
            </a:r>
            <a:r>
              <a:rPr lang="en-US" altLang="zh-CN" sz="2000" b="0" baseline="-25000"/>
              <a:t>n-2</a:t>
            </a:r>
            <a:r>
              <a:rPr lang="en-US" altLang="zh-CN" sz="2000" b="0"/>
              <a:t>p</a:t>
            </a:r>
            <a:r>
              <a:rPr lang="en-US" altLang="zh-CN" sz="2000" b="0" baseline="-25000"/>
              <a:t>n-1</a:t>
            </a:r>
            <a:r>
              <a:rPr lang="en-US" altLang="zh-CN" sz="2000" b="0"/>
              <a:t>p</a:t>
            </a:r>
            <a:r>
              <a:rPr lang="en-US" altLang="zh-CN" sz="2000" b="0" baseline="-25000"/>
              <a:t>n</a:t>
            </a:r>
            <a:r>
              <a:rPr lang="zh-CN" altLang="zh-CN" sz="2000" b="0"/>
              <a:t>，现在想通过</a:t>
            </a:r>
            <a:r>
              <a:rPr lang="en-US" altLang="zh-CN" sz="2000" b="0"/>
              <a:t>p</a:t>
            </a:r>
            <a:r>
              <a:rPr lang="en-US" altLang="zh-CN" sz="2000" b="0" baseline="-25000"/>
              <a:t>n</a:t>
            </a:r>
            <a:r>
              <a:rPr lang="zh-CN" altLang="zh-CN" sz="2000" b="0"/>
              <a:t>继续往前走，但发现它的四邻要么是墙，要么已经走过，无法继续向前探索，此时应退回到</a:t>
            </a:r>
            <a:r>
              <a:rPr lang="en-US" altLang="zh-CN" sz="2000" b="0"/>
              <a:t>p</a:t>
            </a:r>
            <a:r>
              <a:rPr lang="en-US" altLang="zh-CN" sz="2000" b="0" baseline="-25000"/>
              <a:t>n-1</a:t>
            </a:r>
            <a:r>
              <a:rPr lang="zh-CN" altLang="zh-CN" sz="2000" b="0"/>
              <a:t>检查它是否还有未走过的可通行的邻居，若有，则从该邻居开始继续向前</a:t>
            </a:r>
            <a:r>
              <a:rPr lang="zh-CN" altLang="zh-CN" sz="2000" b="0" smtClean="0"/>
              <a:t>探索</a:t>
            </a:r>
            <a:r>
              <a:rPr lang="zh-CN" altLang="en-US" sz="2000" b="0" smtClean="0"/>
              <a:t>；</a:t>
            </a:r>
            <a:r>
              <a:rPr lang="zh-CN" altLang="zh-CN" sz="2000" b="0" smtClean="0"/>
              <a:t>若</a:t>
            </a:r>
            <a:r>
              <a:rPr lang="zh-CN" altLang="zh-CN" sz="2000" b="0"/>
              <a:t>没有，则应退回到</a:t>
            </a:r>
            <a:r>
              <a:rPr lang="en-US" altLang="zh-CN" sz="2000" b="0"/>
              <a:t>p</a:t>
            </a:r>
            <a:r>
              <a:rPr lang="en-US" altLang="zh-CN" sz="2000" b="0" baseline="-25000"/>
              <a:t>n-2</a:t>
            </a:r>
            <a:r>
              <a:rPr lang="zh-CN" altLang="zh-CN" sz="2000" b="0"/>
              <a:t>进行检查</a:t>
            </a:r>
            <a:r>
              <a:rPr lang="zh-CN" altLang="zh-CN" sz="2000" b="0" smtClean="0"/>
              <a:t>。</a:t>
            </a:r>
            <a:endParaRPr lang="en-US" altLang="zh-CN" sz="2000" b="0" smtClean="0"/>
          </a:p>
          <a:p>
            <a:r>
              <a:rPr lang="zh-CN" altLang="zh-CN" sz="2000" b="0"/>
              <a:t>为了能退回到之前的可通行</a:t>
            </a:r>
            <a:r>
              <a:rPr lang="zh-CN" altLang="zh-CN" sz="2000" b="0">
                <a:solidFill>
                  <a:srgbClr val="FF0000"/>
                </a:solidFill>
              </a:rPr>
              <a:t>位置</a:t>
            </a:r>
            <a:r>
              <a:rPr lang="zh-CN" altLang="zh-CN" sz="2000" b="0"/>
              <a:t>以寻找该位置的</a:t>
            </a:r>
            <a:r>
              <a:rPr lang="zh-CN" altLang="zh-CN" sz="2000" b="0">
                <a:solidFill>
                  <a:srgbClr val="FF0000"/>
                </a:solidFill>
              </a:rPr>
              <a:t>下一可探索方向</a:t>
            </a:r>
            <a:r>
              <a:rPr lang="zh-CN" altLang="zh-CN" sz="2000" b="0"/>
              <a:t>，需要一个容器来存储这两</a:t>
            </a:r>
            <a:r>
              <a:rPr lang="zh-CN" altLang="zh-CN" sz="2000" b="0" smtClean="0"/>
              <a:t>部分信息，</a:t>
            </a:r>
            <a:r>
              <a:rPr lang="zh-CN" altLang="zh-CN" sz="2000" b="0"/>
              <a:t>由于后走过的位置后</a:t>
            </a:r>
            <a:r>
              <a:rPr lang="zh-CN" altLang="zh-CN" sz="2000" b="0" smtClean="0"/>
              <a:t>存入先</a:t>
            </a:r>
            <a:r>
              <a:rPr lang="zh-CN" altLang="zh-CN" sz="2000" b="0"/>
              <a:t>取出，满足后进先出的特性，</a:t>
            </a:r>
            <a:r>
              <a:rPr lang="zh-CN" altLang="zh-CN" sz="2000" b="0" smtClean="0"/>
              <a:t>因此用</a:t>
            </a:r>
            <a:r>
              <a:rPr lang="zh-CN" altLang="zh-CN" sz="2000" b="0"/>
              <a:t>栈</a:t>
            </a:r>
            <a:r>
              <a:rPr lang="zh-CN" altLang="zh-CN" sz="2000" b="0" smtClean="0"/>
              <a:t>存储。</a:t>
            </a:r>
            <a:endParaRPr lang="zh-CN" altLang="zh-CN" sz="2000" b="0"/>
          </a:p>
          <a:p>
            <a:endParaRPr lang="zh-CN" altLang="en-US" sz="2000" b="0"/>
          </a:p>
          <a:p>
            <a:endParaRPr lang="en-US" altLang="zh-CN" sz="2000" b="0"/>
          </a:p>
          <a:p>
            <a:endParaRPr lang="zh-CN" altLang="en-US" sz="2000" b="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zh-CN" altLang="en-US"/>
              <a:t>回溯法</a:t>
            </a:r>
            <a:r>
              <a:rPr lang="zh-CN" altLang="en-US" smtClean="0"/>
              <a:t>求解（深度优先搜索）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8417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467544" y="985292"/>
            <a:ext cx="8053659" cy="4248472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zh-CN" altLang="zh-CN" sz="1800" b="0"/>
              <a:t>（</a:t>
            </a:r>
            <a:r>
              <a:rPr lang="en-US" altLang="zh-CN" sz="1800" b="0"/>
              <a:t>1</a:t>
            </a:r>
            <a:r>
              <a:rPr lang="zh-CN" altLang="zh-CN" sz="1800" b="0"/>
              <a:t>）初始化当前位置</a:t>
            </a:r>
            <a:r>
              <a:rPr lang="en-US" altLang="zh-CN" sz="1800" b="0"/>
              <a:t>position</a:t>
            </a:r>
            <a:r>
              <a:rPr lang="zh-CN" altLang="zh-CN" sz="1800" b="0"/>
              <a:t>为入口位置，如果</a:t>
            </a:r>
            <a:r>
              <a:rPr lang="en-US" altLang="zh-CN" sz="1800" b="0"/>
              <a:t>position</a:t>
            </a:r>
            <a:r>
              <a:rPr lang="zh-CN" altLang="zh-CN" sz="1800" b="0"/>
              <a:t>不通，给出相应提示并结束；</a:t>
            </a:r>
          </a:p>
          <a:p>
            <a:pPr marL="0" indent="0">
              <a:spcBef>
                <a:spcPts val="0"/>
              </a:spcBef>
              <a:buNone/>
            </a:pPr>
            <a:r>
              <a:rPr lang="zh-CN" altLang="zh-CN" sz="1800" b="0"/>
              <a:t>（</a:t>
            </a:r>
            <a:r>
              <a:rPr lang="en-US" altLang="zh-CN" sz="1800" b="0"/>
              <a:t>2</a:t>
            </a:r>
            <a:r>
              <a:rPr lang="zh-CN" altLang="zh-CN" sz="1800" b="0"/>
              <a:t>）初始化</a:t>
            </a:r>
            <a:r>
              <a:rPr lang="en-US" altLang="zh-CN" sz="1800" b="0"/>
              <a:t>st</a:t>
            </a:r>
            <a:r>
              <a:rPr lang="zh-CN" altLang="zh-CN" sz="1800" b="0"/>
              <a:t>栈，用于存放走过的可通位置坐标及该位置的下一探索方向；并设置当前位置</a:t>
            </a:r>
            <a:r>
              <a:rPr lang="en-US" altLang="zh-CN" sz="1800" b="0"/>
              <a:t>position</a:t>
            </a:r>
            <a:r>
              <a:rPr lang="zh-CN" altLang="zh-CN" sz="1800" b="0"/>
              <a:t>的初始探索方向</a:t>
            </a:r>
            <a:r>
              <a:rPr lang="en-US" altLang="zh-CN" sz="1800" b="0"/>
              <a:t>nextDirection</a:t>
            </a:r>
            <a:r>
              <a:rPr lang="zh-CN" altLang="zh-CN" sz="1800" b="0"/>
              <a:t>为</a:t>
            </a:r>
            <a:r>
              <a:rPr lang="en-US" altLang="zh-CN" sz="1800" b="0"/>
              <a:t>0</a:t>
            </a:r>
            <a:r>
              <a:rPr lang="zh-CN" altLang="zh-CN" sz="1800" b="0"/>
              <a:t>。</a:t>
            </a:r>
          </a:p>
          <a:p>
            <a:pPr marL="0" indent="0">
              <a:spcBef>
                <a:spcPts val="0"/>
              </a:spcBef>
              <a:buNone/>
            </a:pPr>
            <a:r>
              <a:rPr lang="zh-CN" altLang="zh-CN" sz="1800" b="0"/>
              <a:t>（</a:t>
            </a:r>
            <a:r>
              <a:rPr lang="en-US" altLang="zh-CN" sz="1800" b="0"/>
              <a:t>3</a:t>
            </a:r>
            <a:r>
              <a:rPr lang="zh-CN" altLang="zh-CN" sz="1800" b="0"/>
              <a:t>）当</a:t>
            </a:r>
            <a:r>
              <a:rPr lang="en-US" altLang="zh-CN" sz="1800" b="0"/>
              <a:t>position</a:t>
            </a:r>
            <a:r>
              <a:rPr lang="zh-CN" altLang="zh-CN" sz="1800" b="0"/>
              <a:t>不是出口位置时循环（外层）执行：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altLang="zh-CN" sz="1800" b="0"/>
              <a:t> </a:t>
            </a:r>
            <a:r>
              <a:rPr lang="en-US" altLang="zh-CN" sz="1800" b="0" smtClean="0"/>
              <a:t>    </a:t>
            </a:r>
            <a:r>
              <a:rPr lang="zh-CN" altLang="zh-CN" sz="1800" b="0" smtClean="0"/>
              <a:t>①</a:t>
            </a:r>
            <a:r>
              <a:rPr lang="zh-CN" altLang="zh-CN" sz="1800" b="0"/>
              <a:t>设置</a:t>
            </a:r>
            <a:r>
              <a:rPr lang="en-US" altLang="zh-CN" sz="1800" b="0"/>
              <a:t>position</a:t>
            </a:r>
            <a:r>
              <a:rPr lang="zh-CN" altLang="zh-CN" sz="1800" b="0"/>
              <a:t>位置已走过标记</a:t>
            </a:r>
            <a:r>
              <a:rPr lang="en-US" altLang="zh-CN" sz="1800" b="0"/>
              <a:t>TRIED</a:t>
            </a:r>
            <a:r>
              <a:rPr lang="zh-CN" altLang="zh-CN" sz="1800" b="0"/>
              <a:t>（黑色圆点标记）；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altLang="zh-CN" sz="1800" b="0" smtClean="0"/>
              <a:t>     </a:t>
            </a:r>
            <a:r>
              <a:rPr lang="zh-CN" altLang="zh-CN" sz="1800" b="0" smtClean="0"/>
              <a:t>②</a:t>
            </a:r>
            <a:r>
              <a:rPr lang="zh-CN" altLang="zh-CN" sz="1800" b="0"/>
              <a:t>循环（内层）执行</a:t>
            </a:r>
            <a:r>
              <a:rPr lang="zh-CN" altLang="zh-CN" sz="1800" b="0" smtClean="0"/>
              <a:t>：</a:t>
            </a:r>
            <a:endParaRPr lang="en-US" altLang="zh-CN" sz="1800" b="0" smtClean="0"/>
          </a:p>
          <a:p>
            <a:pPr marL="536575" indent="0">
              <a:spcBef>
                <a:spcPts val="0"/>
              </a:spcBef>
              <a:buNone/>
            </a:pPr>
            <a:r>
              <a:rPr lang="en-US" altLang="zh-CN" sz="1800" b="0" smtClean="0"/>
              <a:t>·</a:t>
            </a:r>
            <a:r>
              <a:rPr lang="zh-CN" altLang="zh-CN" sz="1800" b="0"/>
              <a:t>获取</a:t>
            </a:r>
            <a:r>
              <a:rPr lang="en-US" altLang="zh-CN" sz="1800" b="0"/>
              <a:t>position</a:t>
            </a:r>
            <a:r>
              <a:rPr lang="zh-CN" altLang="zh-CN" sz="1800" b="0"/>
              <a:t>的</a:t>
            </a:r>
            <a:r>
              <a:rPr lang="en-US" altLang="zh-CN" sz="1800" b="0"/>
              <a:t>i</a:t>
            </a:r>
            <a:r>
              <a:rPr lang="zh-CN" altLang="zh-CN" sz="1800" b="0"/>
              <a:t>方向邻居</a:t>
            </a:r>
            <a:r>
              <a:rPr lang="en-US" altLang="zh-CN" sz="1800" b="0"/>
              <a:t>nextPosition</a:t>
            </a:r>
            <a:r>
              <a:rPr lang="zh-CN" altLang="zh-CN" sz="1800" b="0"/>
              <a:t>（</a:t>
            </a:r>
            <a:r>
              <a:rPr lang="en-US" altLang="zh-CN" sz="1800" b="0"/>
              <a:t>i</a:t>
            </a:r>
            <a:r>
              <a:rPr lang="zh-CN" altLang="zh-CN" sz="1800" b="0"/>
              <a:t>的取值范围：</a:t>
            </a:r>
            <a:r>
              <a:rPr lang="en-US" altLang="zh-CN" sz="1800" b="0"/>
              <a:t>nextDirection~3</a:t>
            </a:r>
            <a:r>
              <a:rPr lang="zh-CN" altLang="zh-CN" sz="1800" b="0"/>
              <a:t>，最多</a:t>
            </a:r>
            <a:r>
              <a:rPr lang="en-US" altLang="zh-CN" sz="1800" b="0"/>
              <a:t>0~3</a:t>
            </a:r>
            <a:r>
              <a:rPr lang="zh-CN" altLang="zh-CN" sz="1800" b="0"/>
              <a:t>共四个方向）；</a:t>
            </a:r>
          </a:p>
          <a:p>
            <a:pPr marL="536575" indent="0">
              <a:spcBef>
                <a:spcPts val="0"/>
              </a:spcBef>
              <a:buNone/>
            </a:pPr>
            <a:r>
              <a:rPr lang="en-US" altLang="zh-CN" sz="1800" b="0" smtClean="0"/>
              <a:t>·</a:t>
            </a:r>
            <a:r>
              <a:rPr lang="zh-CN" altLang="zh-CN" sz="1800" b="0"/>
              <a:t>如果</a:t>
            </a:r>
            <a:r>
              <a:rPr lang="en-US" altLang="zh-CN" sz="1800" b="0"/>
              <a:t>nextPosition</a:t>
            </a:r>
            <a:r>
              <a:rPr lang="zh-CN" altLang="zh-CN" sz="1800" b="0"/>
              <a:t>可通行并未走过（状态为</a:t>
            </a:r>
            <a:r>
              <a:rPr lang="en-US" altLang="zh-CN" sz="1800" b="0"/>
              <a:t>PASSABLE</a:t>
            </a:r>
            <a:r>
              <a:rPr lang="zh-CN" altLang="zh-CN" sz="1800" b="0"/>
              <a:t>）：</a:t>
            </a:r>
          </a:p>
          <a:p>
            <a:pPr marL="536575" indent="0">
              <a:spcBef>
                <a:spcPts val="0"/>
              </a:spcBef>
              <a:buNone/>
            </a:pPr>
            <a:r>
              <a:rPr lang="en-US" altLang="zh-CN" sz="1800" b="0" smtClean="0"/>
              <a:t>·</a:t>
            </a:r>
            <a:r>
              <a:rPr lang="zh-CN" altLang="zh-CN" sz="1800" b="0"/>
              <a:t>将包含</a:t>
            </a:r>
            <a:r>
              <a:rPr lang="en-US" altLang="zh-CN" sz="1800" b="0"/>
              <a:t>position</a:t>
            </a:r>
            <a:r>
              <a:rPr lang="zh-CN" altLang="zh-CN" sz="1800" b="0"/>
              <a:t>及它的下一可搜索方向</a:t>
            </a:r>
            <a:r>
              <a:rPr lang="en-US" altLang="zh-CN" sz="1800" b="0"/>
              <a:t>i+1</a:t>
            </a:r>
            <a:r>
              <a:rPr lang="zh-CN" altLang="zh-CN" sz="1800" b="0"/>
              <a:t>的元组</a:t>
            </a:r>
            <a:r>
              <a:rPr lang="en-US" altLang="zh-CN" sz="1800" b="0"/>
              <a:t>(position, i+1)</a:t>
            </a:r>
            <a:r>
              <a:rPr lang="zh-CN" altLang="zh-CN" sz="1800" b="0"/>
              <a:t>入栈，以方便回溯；</a:t>
            </a:r>
          </a:p>
          <a:p>
            <a:pPr marL="536575" indent="0">
              <a:spcBef>
                <a:spcPts val="0"/>
              </a:spcBef>
              <a:buNone/>
            </a:pPr>
            <a:r>
              <a:rPr lang="en-US" altLang="zh-CN" sz="1800" b="0" smtClean="0"/>
              <a:t>·</a:t>
            </a:r>
            <a:r>
              <a:rPr lang="zh-CN" altLang="zh-CN" sz="1800" b="0"/>
              <a:t>将</a:t>
            </a:r>
            <a:r>
              <a:rPr lang="en-US" altLang="zh-CN" sz="1800" b="0"/>
              <a:t>position</a:t>
            </a:r>
            <a:r>
              <a:rPr lang="zh-CN" altLang="zh-CN" sz="1800" b="0"/>
              <a:t>修改为</a:t>
            </a:r>
            <a:r>
              <a:rPr lang="en-US" altLang="zh-CN" sz="1800" b="0"/>
              <a:t>nextPosition</a:t>
            </a:r>
            <a:r>
              <a:rPr lang="zh-CN" altLang="zh-CN" sz="1800" b="0"/>
              <a:t>，</a:t>
            </a:r>
            <a:r>
              <a:rPr lang="en-US" altLang="zh-CN" sz="1800" b="0"/>
              <a:t>nextDirection</a:t>
            </a:r>
            <a:r>
              <a:rPr lang="zh-CN" altLang="zh-CN" sz="1800" b="0"/>
              <a:t>设为</a:t>
            </a:r>
            <a:r>
              <a:rPr lang="en-US" altLang="zh-CN" sz="1800" b="0"/>
              <a:t>0</a:t>
            </a:r>
            <a:r>
              <a:rPr lang="zh-CN" altLang="zh-CN" sz="1800" b="0"/>
              <a:t>，退出内层循环，继续外层循环（</a:t>
            </a:r>
            <a:r>
              <a:rPr lang="en-US" altLang="zh-CN" sz="1800" b="0"/>
              <a:t>3</a:t>
            </a:r>
            <a:r>
              <a:rPr lang="zh-CN" altLang="zh-CN" sz="1800" b="0"/>
              <a:t>），即从</a:t>
            </a:r>
            <a:r>
              <a:rPr lang="en-US" altLang="zh-CN" sz="1800" b="0"/>
              <a:t>nextPosition</a:t>
            </a:r>
            <a:r>
              <a:rPr lang="zh-CN" altLang="zh-CN" sz="1800" b="0"/>
              <a:t>的</a:t>
            </a:r>
            <a:r>
              <a:rPr lang="en-US" altLang="zh-CN" sz="1800" b="0"/>
              <a:t>0</a:t>
            </a:r>
            <a:r>
              <a:rPr lang="zh-CN" altLang="zh-CN" sz="1800" b="0"/>
              <a:t>方向继续探测；</a:t>
            </a:r>
          </a:p>
          <a:p>
            <a:pPr marL="0" indent="0">
              <a:spcBef>
                <a:spcPts val="0"/>
              </a:spcBef>
              <a:buNone/>
            </a:pPr>
            <a:endParaRPr lang="zh-CN" altLang="zh-CN" sz="1800" b="0"/>
          </a:p>
          <a:p>
            <a:pPr indent="0">
              <a:spcBef>
                <a:spcPts val="0"/>
              </a:spcBef>
              <a:buNone/>
            </a:pPr>
            <a:endParaRPr lang="zh-CN" altLang="zh-CN" sz="1800" b="0" kern="10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zh-CN" altLang="en-US" sz="1800" b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算法步骤</a:t>
            </a:r>
            <a:r>
              <a:rPr lang="en-US" altLang="zh-CN" smtClean="0"/>
              <a:t>---1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567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287016" y="1057300"/>
            <a:ext cx="8677472" cy="446449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altLang="zh-CN" sz="1800" b="0" smtClean="0"/>
              <a:t>     </a:t>
            </a:r>
            <a:r>
              <a:rPr lang="zh-CN" altLang="zh-CN" sz="1800" b="0" smtClean="0"/>
              <a:t>③</a:t>
            </a:r>
            <a:r>
              <a:rPr lang="zh-CN" altLang="zh-CN" sz="1800" b="0"/>
              <a:t>若</a:t>
            </a:r>
            <a:r>
              <a:rPr lang="en-US" altLang="zh-CN" sz="1800" b="0"/>
              <a:t>position</a:t>
            </a:r>
            <a:r>
              <a:rPr lang="zh-CN" altLang="zh-CN" sz="1800" b="0"/>
              <a:t>没有未走过的可通行邻居：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altLang="zh-CN" sz="1800" b="0" smtClean="0"/>
              <a:t>        ·</a:t>
            </a:r>
            <a:r>
              <a:rPr lang="zh-CN" altLang="zh-CN" sz="1800" b="0"/>
              <a:t>设置</a:t>
            </a:r>
            <a:r>
              <a:rPr lang="en-US" altLang="zh-CN" sz="1800" b="0"/>
              <a:t>position</a:t>
            </a:r>
            <a:r>
              <a:rPr lang="zh-CN" altLang="zh-CN" sz="1800" b="0"/>
              <a:t>位置死胡同标记</a:t>
            </a:r>
            <a:r>
              <a:rPr lang="en-US" altLang="zh-CN" sz="1800" b="0"/>
              <a:t>DEAD_END</a:t>
            </a:r>
            <a:r>
              <a:rPr lang="zh-CN" altLang="zh-CN" sz="1800" b="0"/>
              <a:t>（红色圆点标记）</a:t>
            </a:r>
            <a:r>
              <a:rPr lang="zh-CN" altLang="zh-CN" sz="1800" b="0" smtClean="0"/>
              <a:t>；</a:t>
            </a:r>
            <a:endParaRPr lang="en-US" altLang="zh-CN" sz="1800" b="0" smtClean="0"/>
          </a:p>
          <a:p>
            <a:pPr marL="444500" indent="-444500">
              <a:spcBef>
                <a:spcPts val="0"/>
              </a:spcBef>
              <a:buNone/>
              <a:tabLst>
                <a:tab pos="444500" algn="l"/>
              </a:tabLst>
            </a:pPr>
            <a:r>
              <a:rPr lang="en-US" altLang="zh-CN" sz="1800" b="0"/>
              <a:t> </a:t>
            </a:r>
            <a:r>
              <a:rPr lang="en-US" altLang="zh-CN" sz="1800" b="0" smtClean="0"/>
              <a:t>       ·</a:t>
            </a:r>
            <a:r>
              <a:rPr lang="zh-CN" altLang="zh-CN" sz="1800" b="0"/>
              <a:t>若栈</a:t>
            </a:r>
            <a:r>
              <a:rPr lang="en-US" altLang="zh-CN" sz="1800" b="0"/>
              <a:t>st</a:t>
            </a:r>
            <a:r>
              <a:rPr lang="zh-CN" altLang="zh-CN" sz="1800" b="0"/>
              <a:t>非空，出栈一对坐标位置和方向赋值给</a:t>
            </a:r>
            <a:r>
              <a:rPr lang="en-US" altLang="zh-CN" sz="1800" b="0"/>
              <a:t>position</a:t>
            </a:r>
            <a:r>
              <a:rPr lang="zh-CN" altLang="zh-CN" sz="1800" b="0"/>
              <a:t>和</a:t>
            </a:r>
            <a:r>
              <a:rPr lang="en-US" altLang="zh-CN" sz="1800" b="0"/>
              <a:t>nextDirection</a:t>
            </a:r>
            <a:r>
              <a:rPr lang="zh-CN" altLang="zh-CN" sz="1800" b="0"/>
              <a:t>，继续外层循环（</a:t>
            </a:r>
            <a:r>
              <a:rPr lang="en-US" altLang="zh-CN" sz="1800" b="0"/>
              <a:t>3</a:t>
            </a:r>
            <a:r>
              <a:rPr lang="zh-CN" altLang="zh-CN" sz="1800" b="0"/>
              <a:t>），即回溯到已走过位置</a:t>
            </a:r>
            <a:r>
              <a:rPr lang="en-US" altLang="zh-CN" sz="1800" b="0"/>
              <a:t>position</a:t>
            </a:r>
            <a:r>
              <a:rPr lang="zh-CN" altLang="zh-CN" sz="1800" b="0"/>
              <a:t>，从其</a:t>
            </a:r>
            <a:r>
              <a:rPr lang="en-US" altLang="zh-CN" sz="1800" b="0"/>
              <a:t>nextDirection</a:t>
            </a:r>
            <a:r>
              <a:rPr lang="zh-CN" altLang="zh-CN" sz="1800" b="0"/>
              <a:t>方向继续探索；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altLang="zh-CN" sz="1800" b="0" smtClean="0"/>
              <a:t>        ·</a:t>
            </a:r>
            <a:r>
              <a:rPr lang="zh-CN" altLang="zh-CN" sz="1800" b="0"/>
              <a:t>若栈</a:t>
            </a:r>
            <a:r>
              <a:rPr lang="en-US" altLang="zh-CN" sz="1800" b="0"/>
              <a:t>st</a:t>
            </a:r>
            <a:r>
              <a:rPr lang="zh-CN" altLang="zh-CN" sz="1800" b="0"/>
              <a:t>空，则迷宫无解，算法结束。</a:t>
            </a:r>
          </a:p>
          <a:p>
            <a:pPr marL="0" indent="0">
              <a:spcBef>
                <a:spcPts val="0"/>
              </a:spcBef>
              <a:buNone/>
            </a:pPr>
            <a:r>
              <a:rPr lang="zh-CN" altLang="zh-CN" sz="1800" b="0"/>
              <a:t>（</a:t>
            </a:r>
            <a:r>
              <a:rPr lang="en-US" altLang="zh-CN" sz="1800" b="0"/>
              <a:t>4</a:t>
            </a:r>
            <a:r>
              <a:rPr lang="zh-CN" altLang="zh-CN" sz="1800" b="0"/>
              <a:t>）若</a:t>
            </a:r>
            <a:r>
              <a:rPr lang="en-US" altLang="zh-CN" sz="1800" b="0"/>
              <a:t>position</a:t>
            </a:r>
            <a:r>
              <a:rPr lang="zh-CN" altLang="zh-CN" sz="1800" b="0"/>
              <a:t>已为出口位置，将终点入栈，则</a:t>
            </a:r>
            <a:r>
              <a:rPr lang="en-US" altLang="zh-CN" sz="1800" b="0"/>
              <a:t>st</a:t>
            </a:r>
            <a:r>
              <a:rPr lang="zh-CN" altLang="zh-CN" sz="1800" b="0"/>
              <a:t>从栈底到栈顶依次存放了迷宫从入口到出口的路径。出栈</a:t>
            </a:r>
            <a:r>
              <a:rPr lang="en-US" altLang="zh-CN" sz="1800" b="0"/>
              <a:t>st</a:t>
            </a:r>
            <a:r>
              <a:rPr lang="zh-CN" altLang="zh-CN" sz="1800" b="0"/>
              <a:t>中的所有位置，给每个位置做灰色大圆点标记，算法结束</a:t>
            </a:r>
            <a:r>
              <a:rPr lang="zh-CN" altLang="zh-CN" sz="1800" b="0" smtClean="0"/>
              <a:t>。</a:t>
            </a:r>
            <a:endParaRPr lang="zh-CN" altLang="en-US" sz="1800" b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算法步骤</a:t>
            </a:r>
            <a:r>
              <a:rPr lang="en-US" altLang="zh-CN" smtClean="0"/>
              <a:t>---2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809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算法</a:t>
            </a:r>
            <a:r>
              <a:rPr lang="en-US" altLang="zh-CN" smtClean="0"/>
              <a:t>---1</a:t>
            </a:r>
            <a:endParaRPr lang="zh-CN" alt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墨迹 1"/>
              <p14:cNvContentPartPr/>
              <p14:nvPr/>
            </p14:nvContentPartPr>
            <p14:xfrm>
              <a:off x="2127240" y="3291480"/>
              <a:ext cx="1847160" cy="360"/>
            </p14:xfrm>
          </p:contentPart>
        </mc:Choice>
        <mc:Fallback xmlns="">
          <p:pic>
            <p:nvPicPr>
              <p:cNvPr id="2" name="墨迹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117880" y="3282120"/>
                <a:ext cx="1865880" cy="19080"/>
              </a:xfrm>
              <a:prstGeom prst="rect">
                <a:avLst/>
              </a:prstGeom>
            </p:spPr>
          </p:pic>
        </mc:Fallback>
      </mc:AlternateContent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1196"/>
            <a:ext cx="7581900" cy="537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3059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1800" dirty="0"/>
              <a:t>A stack is a </a:t>
            </a:r>
            <a:r>
              <a:rPr lang="en-US" altLang="zh-CN" sz="1800" dirty="0">
                <a:solidFill>
                  <a:srgbClr val="FF0000"/>
                </a:solidFill>
              </a:rPr>
              <a:t>list </a:t>
            </a:r>
            <a:r>
              <a:rPr lang="en-US" altLang="zh-CN" sz="1800" dirty="0"/>
              <a:t>in which all </a:t>
            </a:r>
            <a:r>
              <a:rPr lang="en-US" altLang="zh-CN" sz="1800" dirty="0">
                <a:solidFill>
                  <a:srgbClr val="FF0000"/>
                </a:solidFill>
              </a:rPr>
              <a:t>insertions and deletions </a:t>
            </a:r>
            <a:r>
              <a:rPr lang="en-US" altLang="zh-CN" sz="1800" dirty="0"/>
              <a:t>of entries are made at </a:t>
            </a:r>
            <a:r>
              <a:rPr lang="en-US" altLang="zh-CN" sz="1800" dirty="0">
                <a:solidFill>
                  <a:srgbClr val="FF0000"/>
                </a:solidFill>
              </a:rPr>
              <a:t>one end</a:t>
            </a:r>
            <a:r>
              <a:rPr lang="en-US" altLang="zh-CN" sz="1800" dirty="0"/>
              <a:t>, called the </a:t>
            </a:r>
            <a:r>
              <a:rPr lang="en-US" altLang="zh-CN" sz="1800" dirty="0">
                <a:solidFill>
                  <a:srgbClr val="FF0000"/>
                </a:solidFill>
              </a:rPr>
              <a:t>top of the stack</a:t>
            </a:r>
            <a:r>
              <a:rPr lang="en-US" altLang="zh-CN" sz="1800" dirty="0"/>
              <a:t>. The last entry which is inserted is the first one that will be removed . Empty stack means the stack has no item.</a:t>
            </a:r>
          </a:p>
          <a:p>
            <a:pPr algn="l"/>
            <a:r>
              <a:rPr lang="en-US" altLang="zh-CN" sz="1800" dirty="0"/>
              <a:t>  Example: plates sitting on the counter in a busy cafeteria.</a:t>
            </a:r>
          </a:p>
          <a:p>
            <a:pPr lvl="1" algn="l"/>
            <a:r>
              <a:rPr lang="en-US" altLang="zh-CN" sz="1800" dirty="0"/>
              <a:t>Customers take trays off the top of stack.</a:t>
            </a:r>
          </a:p>
          <a:p>
            <a:pPr lvl="1" algn="l"/>
            <a:r>
              <a:rPr lang="en-US" altLang="zh-CN" sz="1800" dirty="0"/>
              <a:t>employees returned  trays back on top of the stack.  </a:t>
            </a:r>
          </a:p>
          <a:p>
            <a:pPr algn="l"/>
            <a:r>
              <a:rPr lang="en-US" altLang="zh-CN" sz="1800" dirty="0"/>
              <a:t>Other examples</a:t>
            </a:r>
            <a:r>
              <a:rPr lang="en-US" altLang="zh-CN" sz="1800" dirty="0" smtClean="0"/>
              <a:t>…</a:t>
            </a:r>
            <a:r>
              <a:rPr lang="zh-CN" altLang="en-US" sz="1800" dirty="0" smtClean="0"/>
              <a:t>弹夹装卸子弹，桌子</a:t>
            </a:r>
            <a:r>
              <a:rPr lang="zh-CN" altLang="en-US" sz="1800" dirty="0"/>
              <a:t>上的一盒抽纸，叠在一起的靠背椅</a:t>
            </a:r>
            <a:r>
              <a:rPr lang="zh-CN" altLang="en-US" sz="1800" dirty="0" smtClean="0"/>
              <a:t>。</a:t>
            </a:r>
            <a:endParaRPr lang="zh-CN" altLang="en-US" sz="1800" dirty="0"/>
          </a:p>
          <a:p>
            <a:pPr algn="l"/>
            <a:r>
              <a:rPr lang="zh-CN" altLang="en-US" sz="1800" dirty="0"/>
              <a:t> </a:t>
            </a:r>
            <a:r>
              <a:rPr lang="en-US" altLang="zh-CN" sz="1800" dirty="0"/>
              <a:t>methods</a:t>
            </a:r>
          </a:p>
          <a:p>
            <a:pPr lvl="1" algn="l"/>
            <a:r>
              <a:rPr lang="en-US" altLang="zh-CN" sz="1800" dirty="0"/>
              <a:t>push</a:t>
            </a:r>
            <a:r>
              <a:rPr lang="zh-CN" altLang="en-US" sz="1800" dirty="0"/>
              <a:t>（入栈） </a:t>
            </a:r>
            <a:r>
              <a:rPr lang="en-US" altLang="zh-CN" sz="1800" dirty="0"/>
              <a:t>pop</a:t>
            </a:r>
            <a:r>
              <a:rPr lang="zh-CN" altLang="en-US" sz="1800" dirty="0"/>
              <a:t>（出栈） </a:t>
            </a:r>
            <a:r>
              <a:rPr lang="en-US" altLang="zh-CN" sz="1800" dirty="0"/>
              <a:t>empty(</a:t>
            </a:r>
            <a:r>
              <a:rPr lang="zh-CN" altLang="en-US" sz="1800" dirty="0"/>
              <a:t>判空</a:t>
            </a:r>
            <a:r>
              <a:rPr lang="en-US" altLang="zh-CN" sz="1800" dirty="0"/>
              <a:t>)   top(</a:t>
            </a:r>
            <a:r>
              <a:rPr lang="zh-CN" altLang="en-US" sz="1800" dirty="0"/>
              <a:t>取栈顶元素</a:t>
            </a:r>
            <a:r>
              <a:rPr lang="en-US" altLang="zh-CN" sz="1800" dirty="0"/>
              <a:t>)	 size    </a:t>
            </a:r>
            <a:r>
              <a:rPr lang="en-US" altLang="zh-CN" sz="1800" dirty="0" err="1"/>
              <a:t>init</a:t>
            </a:r>
            <a:endParaRPr lang="en-US" altLang="zh-CN" sz="1800" dirty="0"/>
          </a:p>
          <a:p>
            <a:pPr algn="l"/>
            <a:r>
              <a:rPr lang="en-US" altLang="zh-CN" sz="1800" dirty="0"/>
              <a:t> Important property : Last in , first out ---LIFO</a:t>
            </a:r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栈的</a:t>
            </a:r>
            <a:r>
              <a:rPr lang="zh-CN" altLang="en-US" dirty="0" smtClean="0"/>
              <a:t>定义（</a:t>
            </a:r>
            <a:r>
              <a:rPr lang="en-US" altLang="zh-CN" dirty="0" smtClean="0"/>
              <a:t>Specification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7653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算法</a:t>
            </a:r>
            <a:r>
              <a:rPr lang="en-US" altLang="zh-CN" smtClean="0"/>
              <a:t>---2</a:t>
            </a:r>
            <a:endParaRPr lang="zh-CN" alt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985292"/>
            <a:ext cx="6638925" cy="387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3280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迷宫--栈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43808" y="121196"/>
            <a:ext cx="5521325" cy="5715000"/>
          </a:xfrm>
          <a:prstGeom prst="rect">
            <a:avLst/>
          </a:prstGeom>
        </p:spPr>
      </p:pic>
      <p:sp>
        <p:nvSpPr>
          <p:cNvPr id="4" name="标题 2"/>
          <p:cNvSpPr txBox="1">
            <a:spLocks/>
          </p:cNvSpPr>
          <p:nvPr/>
        </p:nvSpPr>
        <p:spPr>
          <a:xfrm>
            <a:off x="395536" y="337220"/>
            <a:ext cx="2304256" cy="54031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Verdana" pitchFamily="34" charset="0"/>
              </a:defRPr>
            </a:lvl9pPr>
          </a:lstStyle>
          <a:p>
            <a:pPr defTabSz="914400"/>
            <a:r>
              <a:rPr lang="zh-CN" altLang="en-US" kern="0" smtClean="0"/>
              <a:t>迷宫路径视频</a:t>
            </a:r>
            <a:endParaRPr lang="zh-CN" altLang="en-US" kern="0"/>
          </a:p>
        </p:txBody>
      </p:sp>
    </p:spTree>
    <p:extLst>
      <p:ext uri="{BB962C8B-B14F-4D97-AF65-F5344CB8AC3E}">
        <p14:creationId xmlns:p14="http://schemas.microsoft.com/office/powerpoint/2010/main" val="216867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b="0" dirty="0"/>
              <a:t>假设棋盘上有</a:t>
            </a:r>
            <a:r>
              <a:rPr lang="en-US" altLang="zh-CN" b="0" dirty="0"/>
              <a:t>n</a:t>
            </a:r>
            <a:r>
              <a:rPr lang="zh-CN" altLang="en-US" b="0" dirty="0"/>
              <a:t>个皇后，可否将所有</a:t>
            </a:r>
            <a:r>
              <a:rPr lang="en-US" altLang="zh-CN" b="0" dirty="0"/>
              <a:t>n</a:t>
            </a:r>
            <a:r>
              <a:rPr lang="zh-CN" altLang="en-US" b="0" dirty="0"/>
              <a:t>个皇后放到棋盘中，使得没有两个皇后在同一行上，没有两个皇后在同一列上，且没有两个皇后问题在同一对角线上？要求找出所有解决方案</a:t>
            </a:r>
            <a:r>
              <a:rPr lang="zh-CN" altLang="en-US" b="0" dirty="0" smtClean="0"/>
              <a:t>。</a:t>
            </a:r>
            <a:endParaRPr lang="en-US" altLang="zh-CN" b="0" dirty="0" smtClean="0"/>
          </a:p>
          <a:p>
            <a:r>
              <a:rPr lang="en-US" altLang="zh-CN" b="0" dirty="0" smtClean="0"/>
              <a:t>n=8</a:t>
            </a:r>
            <a:r>
              <a:rPr lang="zh-CN" altLang="en-US" b="0" dirty="0" smtClean="0"/>
              <a:t>的</a:t>
            </a:r>
            <a:r>
              <a:rPr lang="en-US" altLang="zh-CN" b="0" dirty="0"/>
              <a:t>1</a:t>
            </a:r>
            <a:r>
              <a:rPr lang="zh-CN" altLang="en-US" b="0" dirty="0"/>
              <a:t>个解决</a:t>
            </a:r>
            <a:r>
              <a:rPr lang="zh-CN" altLang="en-US" b="0" dirty="0" smtClean="0"/>
              <a:t>方案</a:t>
            </a:r>
            <a:endParaRPr lang="en-US" altLang="zh-CN" b="0" dirty="0" smtClean="0"/>
          </a:p>
          <a:p>
            <a:endParaRPr lang="zh-CN" altLang="en-US" b="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n</a:t>
            </a:r>
            <a:r>
              <a:rPr lang="zh-CN" altLang="en-US" dirty="0"/>
              <a:t>皇后</a:t>
            </a:r>
            <a:r>
              <a:rPr lang="zh-CN" altLang="en-US" dirty="0" smtClean="0"/>
              <a:t>问题</a:t>
            </a:r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281436"/>
            <a:ext cx="3024336" cy="2923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4468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395536" y="956619"/>
            <a:ext cx="5472609" cy="4349153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b="0" dirty="0"/>
              <a:t>用一个类来封装棋盘格局及皇后放置等方法，用一个布尔类型的二维数组来表示当时的棋盘状态，其中被皇后占有的位置值为</a:t>
            </a:r>
            <a:r>
              <a:rPr lang="en-US" altLang="zh-CN" b="0" dirty="0"/>
              <a:t>True</a:t>
            </a:r>
            <a:r>
              <a:rPr lang="zh-CN" altLang="en-US" b="0" dirty="0"/>
              <a:t>，否则为</a:t>
            </a:r>
            <a:r>
              <a:rPr lang="en-US" altLang="zh-CN" b="0" dirty="0"/>
              <a:t>False</a:t>
            </a:r>
            <a:r>
              <a:rPr lang="zh-CN" altLang="en-US" b="0" dirty="0"/>
              <a:t>。</a:t>
            </a:r>
          </a:p>
          <a:p>
            <a:pPr>
              <a:lnSpc>
                <a:spcPct val="120000"/>
              </a:lnSpc>
            </a:pPr>
            <a:r>
              <a:rPr lang="zh-CN" altLang="zh-CN" b="0" dirty="0" smtClean="0"/>
              <a:t>按照</a:t>
            </a:r>
            <a:r>
              <a:rPr lang="zh-CN" altLang="zh-CN" b="0" dirty="0"/>
              <a:t>行序依次探测皇后的可放置位置；</a:t>
            </a:r>
            <a:endParaRPr lang="en-US" altLang="zh-CN" b="0" dirty="0"/>
          </a:p>
          <a:p>
            <a:pPr>
              <a:lnSpc>
                <a:spcPct val="120000"/>
              </a:lnSpc>
            </a:pPr>
            <a:r>
              <a:rPr lang="zh-CN" altLang="zh-CN" b="0" dirty="0"/>
              <a:t>用一个计数器</a:t>
            </a:r>
            <a:r>
              <a:rPr lang="en-US" altLang="zh-CN" b="0" dirty="0"/>
              <a:t>count</a:t>
            </a:r>
            <a:r>
              <a:rPr lang="zh-CN" altLang="zh-CN" b="0" dirty="0"/>
              <a:t>存储当前已放置的皇后个数</a:t>
            </a:r>
            <a:r>
              <a:rPr lang="zh-CN" altLang="zh-CN" b="0" dirty="0" smtClean="0"/>
              <a:t>。</a:t>
            </a:r>
            <a:endParaRPr lang="en-US" altLang="zh-CN" b="0" dirty="0" smtClean="0"/>
          </a:p>
          <a:p>
            <a:pPr>
              <a:lnSpc>
                <a:spcPct val="120000"/>
              </a:lnSpc>
            </a:pPr>
            <a:r>
              <a:rPr lang="zh-CN" altLang="en-US" b="0" dirty="0" smtClean="0"/>
              <a:t>设置</a:t>
            </a:r>
            <a:r>
              <a:rPr lang="en-US" altLang="zh-CN" b="0" dirty="0" err="1" smtClean="0"/>
              <a:t>st</a:t>
            </a:r>
            <a:r>
              <a:rPr lang="zh-CN" altLang="en-US" b="0" dirty="0" smtClean="0"/>
              <a:t>栈</a:t>
            </a:r>
            <a:endParaRPr lang="en-US" altLang="zh-CN" b="0" dirty="0" smtClean="0"/>
          </a:p>
          <a:p>
            <a:pPr lvl="1">
              <a:lnSpc>
                <a:spcPct val="120000"/>
              </a:lnSpc>
            </a:pPr>
            <a:r>
              <a:rPr lang="zh-CN" altLang="en-US" dirty="0" smtClean="0"/>
              <a:t>在某位置放置皇后时，将该位置入栈；</a:t>
            </a:r>
            <a:endParaRPr lang="en-US" altLang="zh-CN" dirty="0" smtClean="0"/>
          </a:p>
          <a:p>
            <a:pPr marL="742902" lvl="1" indent="-342900" algn="l">
              <a:lnSpc>
                <a:spcPct val="120000"/>
              </a:lnSpc>
            </a:pPr>
            <a:r>
              <a:rPr lang="zh-CN" altLang="en-US" dirty="0" smtClean="0"/>
              <a:t>当发现在</a:t>
            </a:r>
            <a:r>
              <a:rPr lang="zh-CN" altLang="en-US" smtClean="0"/>
              <a:t>该位置放置皇后</a:t>
            </a:r>
            <a:r>
              <a:rPr lang="zh-CN" altLang="en-US" dirty="0" smtClean="0"/>
              <a:t>的方案是失败的，则移走皇后，出栈该位置，设为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count,nxt_col</a:t>
            </a:r>
            <a:r>
              <a:rPr lang="en-US" altLang="zh-CN" dirty="0" smtClean="0"/>
              <a:t>)</a:t>
            </a:r>
            <a:r>
              <a:rPr lang="zh-CN" altLang="en-US" dirty="0" smtClean="0"/>
              <a:t>，接着从</a:t>
            </a:r>
            <a:r>
              <a:rPr lang="en-US" altLang="zh-CN" dirty="0" smtClean="0"/>
              <a:t>(count,nxt_col+1)</a:t>
            </a:r>
            <a:r>
              <a:rPr lang="zh-CN" altLang="en-US" dirty="0" smtClean="0"/>
              <a:t>位置开始试探</a:t>
            </a:r>
            <a:endParaRPr lang="zh-CN" altLang="zh-CN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总体方案</a:t>
            </a:r>
            <a:endParaRPr lang="zh-CN" altLang="en-US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6738266"/>
              </p:ext>
            </p:extLst>
          </p:nvPr>
        </p:nvGraphicFramePr>
        <p:xfrm>
          <a:off x="6564220" y="3378382"/>
          <a:ext cx="1680188" cy="16162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200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4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00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00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406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06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406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4064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6636228" y="2874326"/>
            <a:ext cx="16049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0      1      2      3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132173" y="3306374"/>
            <a:ext cx="432048" cy="17113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0      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1      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2   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3</a:t>
            </a:r>
            <a:endParaRPr lang="zh-CN" alt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041" y="193204"/>
            <a:ext cx="2019300" cy="2457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5267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467544" y="985292"/>
            <a:ext cx="8496944" cy="442116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zh-CN" sz="1400" b="0"/>
              <a:t>（</a:t>
            </a:r>
            <a:r>
              <a:rPr lang="en-US" altLang="zh-CN" sz="1400" b="0"/>
              <a:t>1</a:t>
            </a:r>
            <a:r>
              <a:rPr lang="zh-CN" altLang="zh-CN" sz="1400" b="0"/>
              <a:t>）初始化</a:t>
            </a:r>
            <a:r>
              <a:rPr lang="en-US" altLang="zh-CN" sz="1400" b="0"/>
              <a:t>st</a:t>
            </a:r>
            <a:r>
              <a:rPr lang="zh-CN" altLang="zh-CN" sz="1400" b="0"/>
              <a:t>栈，用于存放已放置皇后的位置坐标；</a:t>
            </a:r>
            <a:r>
              <a:rPr lang="en-US" altLang="zh-CN" sz="1400" b="0"/>
              <a:t>count</a:t>
            </a:r>
            <a:r>
              <a:rPr lang="zh-CN" altLang="zh-CN" sz="1400" b="0"/>
              <a:t>表示当前已放置的皇后数目；从</a:t>
            </a:r>
            <a:r>
              <a:rPr lang="en-US" altLang="zh-CN" sz="1400" b="0"/>
              <a:t>count=0</a:t>
            </a:r>
            <a:r>
              <a:rPr lang="zh-CN" altLang="zh-CN" sz="1400" b="0"/>
              <a:t>行、</a:t>
            </a:r>
            <a:r>
              <a:rPr lang="en-US" altLang="zh-CN" sz="1400" b="0"/>
              <a:t>nxtcol=0</a:t>
            </a:r>
            <a:r>
              <a:rPr lang="zh-CN" altLang="zh-CN" sz="1400" b="0"/>
              <a:t>列位置开始探测皇后放置的位置；</a:t>
            </a:r>
          </a:p>
          <a:p>
            <a:pPr marL="0" indent="0">
              <a:buNone/>
            </a:pPr>
            <a:r>
              <a:rPr lang="zh-CN" altLang="zh-CN" sz="1400" b="0"/>
              <a:t>（</a:t>
            </a:r>
            <a:r>
              <a:rPr lang="en-US" altLang="zh-CN" sz="1400" b="0"/>
              <a:t>2</a:t>
            </a:r>
            <a:r>
              <a:rPr lang="zh-CN" altLang="zh-CN" sz="1400" b="0"/>
              <a:t>）外层循环执行（目的是在第</a:t>
            </a:r>
            <a:r>
              <a:rPr lang="en-US" altLang="zh-CN" sz="1400" b="0"/>
              <a:t>count</a:t>
            </a:r>
            <a:r>
              <a:rPr lang="zh-CN" altLang="zh-CN" sz="1400" b="0"/>
              <a:t>行放置皇后）：</a:t>
            </a:r>
          </a:p>
          <a:p>
            <a:pPr marL="0" indent="0">
              <a:buNone/>
            </a:pPr>
            <a:r>
              <a:rPr lang="zh-CN" altLang="zh-CN" sz="1400" b="0"/>
              <a:t>内层循环检查第</a:t>
            </a:r>
            <a:r>
              <a:rPr lang="en-US" altLang="zh-CN" sz="1400" b="0"/>
              <a:t>count</a:t>
            </a:r>
            <a:r>
              <a:rPr lang="zh-CN" altLang="zh-CN" sz="1400" b="0"/>
              <a:t>行第</a:t>
            </a:r>
            <a:r>
              <a:rPr lang="en-US" altLang="zh-CN" sz="1400" b="0"/>
              <a:t>col</a:t>
            </a:r>
            <a:r>
              <a:rPr lang="zh-CN" altLang="zh-CN" sz="1400" b="0"/>
              <a:t>列的方格（</a:t>
            </a:r>
            <a:r>
              <a:rPr lang="en-US" altLang="zh-CN" sz="1400" b="0"/>
              <a:t>col</a:t>
            </a:r>
            <a:r>
              <a:rPr lang="zh-CN" altLang="zh-CN" sz="1400" b="0"/>
              <a:t>的范围是：</a:t>
            </a:r>
            <a:r>
              <a:rPr lang="en-US" altLang="zh-CN" sz="1400" b="0"/>
              <a:t>nxtcol~7</a:t>
            </a:r>
            <a:r>
              <a:rPr lang="zh-CN" altLang="zh-CN" sz="1400" b="0"/>
              <a:t>，最多是</a:t>
            </a:r>
            <a:r>
              <a:rPr lang="en-US" altLang="zh-CN" sz="1400" b="0"/>
              <a:t>0</a:t>
            </a:r>
            <a:r>
              <a:rPr lang="zh-CN" altLang="zh-CN" sz="1400" b="0"/>
              <a:t>到</a:t>
            </a:r>
            <a:r>
              <a:rPr lang="en-US" altLang="zh-CN" sz="1400" b="0"/>
              <a:t>7</a:t>
            </a:r>
            <a:r>
              <a:rPr lang="zh-CN" altLang="zh-CN" sz="1400" b="0"/>
              <a:t>的八个方格）：</a:t>
            </a:r>
          </a:p>
          <a:p>
            <a:pPr marL="0" indent="0">
              <a:buNone/>
            </a:pPr>
            <a:r>
              <a:rPr lang="zh-CN" altLang="zh-CN" sz="1400" b="0"/>
              <a:t>①如果与该位置同行、同列、同对角线上的方格上没有皇后：</a:t>
            </a:r>
          </a:p>
          <a:p>
            <a:pPr marL="0" indent="0">
              <a:buNone/>
            </a:pPr>
            <a:r>
              <a:rPr lang="en-US" altLang="zh-CN" sz="1400" b="0"/>
              <a:t>·</a:t>
            </a:r>
            <a:r>
              <a:rPr lang="zh-CN" altLang="zh-CN" sz="1400" b="0"/>
              <a:t>在该位置放置皇后，将该位置入</a:t>
            </a:r>
            <a:r>
              <a:rPr lang="en-US" altLang="zh-CN" sz="1400" b="0"/>
              <a:t>st</a:t>
            </a:r>
            <a:r>
              <a:rPr lang="zh-CN" altLang="zh-CN" sz="1400" b="0"/>
              <a:t>栈，以方便回溯；</a:t>
            </a:r>
          </a:p>
          <a:p>
            <a:pPr marL="0" indent="0">
              <a:buNone/>
            </a:pPr>
            <a:r>
              <a:rPr lang="en-US" altLang="zh-CN" sz="1400" b="0"/>
              <a:t>·count</a:t>
            </a:r>
            <a:r>
              <a:rPr lang="zh-CN" altLang="zh-CN" sz="1400" b="0"/>
              <a:t>加</a:t>
            </a:r>
            <a:r>
              <a:rPr lang="en-US" altLang="zh-CN" sz="1400" b="0"/>
              <a:t>1</a:t>
            </a:r>
            <a:r>
              <a:rPr lang="zh-CN" altLang="zh-CN" sz="1400" b="0"/>
              <a:t>，</a:t>
            </a:r>
            <a:r>
              <a:rPr lang="en-US" altLang="zh-CN" sz="1400" b="0"/>
              <a:t>nxtcol</a:t>
            </a:r>
            <a:r>
              <a:rPr lang="zh-CN" altLang="zh-CN" sz="1400" b="0"/>
              <a:t>为</a:t>
            </a:r>
            <a:r>
              <a:rPr lang="en-US" altLang="zh-CN" sz="1400" b="0"/>
              <a:t>0</a:t>
            </a:r>
            <a:r>
              <a:rPr lang="zh-CN" altLang="zh-CN" sz="1400" b="0"/>
              <a:t>；</a:t>
            </a:r>
          </a:p>
          <a:p>
            <a:pPr marL="0" indent="0">
              <a:buNone/>
            </a:pPr>
            <a:r>
              <a:rPr lang="en-US" altLang="zh-CN" sz="1400" b="0"/>
              <a:t>·</a:t>
            </a:r>
            <a:r>
              <a:rPr lang="zh-CN" altLang="zh-CN" sz="1400" b="0"/>
              <a:t>如果皇后已放满，输出一个解；从</a:t>
            </a:r>
            <a:r>
              <a:rPr lang="en-US" altLang="zh-CN" sz="1400" b="0"/>
              <a:t>st</a:t>
            </a:r>
            <a:r>
              <a:rPr lang="zh-CN" altLang="zh-CN" sz="1400" b="0"/>
              <a:t>栈出栈一对位置</a:t>
            </a:r>
            <a:r>
              <a:rPr lang="en-US" altLang="zh-CN" sz="1400" b="0"/>
              <a:t>(count,nxtcol)</a:t>
            </a:r>
            <a:r>
              <a:rPr lang="zh-CN" altLang="zh-CN" sz="1400" b="0"/>
              <a:t>，从该位置移走皇后，</a:t>
            </a:r>
            <a:r>
              <a:rPr lang="en-US" altLang="zh-CN" sz="1400" b="0"/>
              <a:t>nxtcol</a:t>
            </a:r>
            <a:r>
              <a:rPr lang="zh-CN" altLang="zh-CN" sz="1400" b="0"/>
              <a:t>加</a:t>
            </a:r>
            <a:r>
              <a:rPr lang="en-US" altLang="zh-CN" sz="1400" b="0"/>
              <a:t>1</a:t>
            </a:r>
            <a:r>
              <a:rPr lang="zh-CN" altLang="zh-CN" sz="1400" b="0"/>
              <a:t>；</a:t>
            </a:r>
          </a:p>
          <a:p>
            <a:pPr marL="0" indent="0">
              <a:buNone/>
            </a:pPr>
            <a:r>
              <a:rPr lang="zh-CN" altLang="zh-CN" sz="1400" b="0"/>
              <a:t>·转步骤（</a:t>
            </a:r>
            <a:r>
              <a:rPr lang="en-US" altLang="zh-CN" sz="1400" b="0"/>
              <a:t>2</a:t>
            </a:r>
            <a:r>
              <a:rPr lang="zh-CN" altLang="zh-CN" sz="1400" b="0"/>
              <a:t>）。</a:t>
            </a:r>
          </a:p>
          <a:p>
            <a:pPr marL="0" indent="0">
              <a:buNone/>
            </a:pPr>
            <a:r>
              <a:rPr lang="zh-CN" altLang="zh-CN" sz="1400" b="0"/>
              <a:t>②若第</a:t>
            </a:r>
            <a:r>
              <a:rPr lang="en-US" altLang="zh-CN" sz="1400" b="0"/>
              <a:t>count</a:t>
            </a:r>
            <a:r>
              <a:rPr lang="zh-CN" altLang="zh-CN" sz="1400" b="0"/>
              <a:t>行无法放置皇后：</a:t>
            </a:r>
          </a:p>
          <a:p>
            <a:pPr marL="0" indent="0">
              <a:buNone/>
            </a:pPr>
            <a:r>
              <a:rPr lang="en-US" altLang="zh-CN" sz="1400" b="0"/>
              <a:t>·</a:t>
            </a:r>
            <a:r>
              <a:rPr lang="zh-CN" altLang="zh-CN" sz="1400" b="0"/>
              <a:t>若栈空，则已无解，算法结束；</a:t>
            </a:r>
          </a:p>
          <a:p>
            <a:pPr marL="0" indent="0">
              <a:buNone/>
            </a:pPr>
            <a:r>
              <a:rPr lang="en-US" altLang="zh-CN" sz="1400" b="0"/>
              <a:t>·</a:t>
            </a:r>
            <a:r>
              <a:rPr lang="zh-CN" altLang="zh-CN" sz="1400" b="0"/>
              <a:t>若栈非空，从</a:t>
            </a:r>
            <a:r>
              <a:rPr lang="en-US" altLang="zh-CN" sz="1400" b="0"/>
              <a:t>st</a:t>
            </a:r>
            <a:r>
              <a:rPr lang="zh-CN" altLang="zh-CN" sz="1400" b="0"/>
              <a:t>栈出栈一对位置</a:t>
            </a:r>
            <a:r>
              <a:rPr lang="en-US" altLang="zh-CN" sz="1400" b="0"/>
              <a:t>(count,nxtcol)</a:t>
            </a:r>
            <a:r>
              <a:rPr lang="zh-CN" altLang="zh-CN" sz="1400" b="0"/>
              <a:t>，从该位置移走皇后，从</a:t>
            </a:r>
            <a:r>
              <a:rPr lang="en-US" altLang="zh-CN" sz="1400" b="0"/>
              <a:t>count</a:t>
            </a:r>
            <a:r>
              <a:rPr lang="zh-CN" altLang="zh-CN" sz="1400" b="0"/>
              <a:t>和</a:t>
            </a:r>
            <a:r>
              <a:rPr lang="en-US" altLang="zh-CN" sz="1400" b="0"/>
              <a:t>nxtcol+1</a:t>
            </a:r>
            <a:r>
              <a:rPr lang="zh-CN" altLang="zh-CN" sz="1400" b="0"/>
              <a:t>继续探索，即转步骤（</a:t>
            </a:r>
            <a:r>
              <a:rPr lang="en-US" altLang="zh-CN" sz="1400" b="0"/>
              <a:t>2</a:t>
            </a:r>
            <a:r>
              <a:rPr lang="zh-CN" altLang="zh-CN" sz="1400" b="0"/>
              <a:t>）。</a:t>
            </a:r>
          </a:p>
          <a:p>
            <a:pPr marL="0" indent="0">
              <a:spcAft>
                <a:spcPts val="0"/>
              </a:spcAft>
              <a:buNone/>
            </a:pPr>
            <a:endParaRPr lang="zh-CN" altLang="en-US" sz="1400" b="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算法思想（以</a:t>
            </a:r>
            <a:r>
              <a:rPr lang="en-US" altLang="zh-CN" dirty="0" smtClean="0"/>
              <a:t>8</a:t>
            </a:r>
            <a:r>
              <a:rPr lang="zh-CN" altLang="en-US" dirty="0" smtClean="0"/>
              <a:t>皇后为例）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8940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83046"/>
            <a:ext cx="4459318" cy="5631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7722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" y="230593"/>
            <a:ext cx="8343900" cy="521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8214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0"/>
            <a:ext cx="5695578" cy="5772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8134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2241989"/>
              </p:ext>
            </p:extLst>
          </p:nvPr>
        </p:nvGraphicFramePr>
        <p:xfrm>
          <a:off x="1547664" y="1633364"/>
          <a:ext cx="4536504" cy="3096344"/>
        </p:xfrm>
        <a:graphic>
          <a:graphicData uri="http://schemas.openxmlformats.org/drawingml/2006/table">
            <a:tbl>
              <a:tblPr firstRow="1" firstCol="1" bandRow="1"/>
              <a:tblGrid>
                <a:gridCol w="22665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699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00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□ ● □ □ □ □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□ □ □ ● □ □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□ □ □ □ □ 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● □ □ □ □ □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□ □ ● □ □ □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□ □ □ □ ● □</a:t>
                      </a:r>
                    </a:p>
                    <a:p>
                      <a:pPr indent="2667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 </a:t>
                      </a:r>
                      <a:endParaRPr lang="zh-CN" sz="1800" kern="100">
                        <a:solidFill>
                          <a:srgbClr val="000000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□ □ ● □ □ □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□ □ □ □ □ 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□ ● □ □ □ □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□ □ □ □ ● □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● □ □ □ □ □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□ □ □ ● □ □</a:t>
                      </a:r>
                    </a:p>
                    <a:p>
                      <a:pPr indent="2667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</a:rPr>
                        <a:t> </a:t>
                      </a:r>
                      <a:endParaRPr lang="zh-CN" sz="1800" kern="100">
                        <a:solidFill>
                          <a:srgbClr val="000000"/>
                        </a:solidFill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562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□ □ □ ● □ □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● □ □ □ □ □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□ □ □ □ ● □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□ ● □ □ □ □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□ □ □ □ □ 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□ □ ● □ □ □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□ □ □ □ ● □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□ □ ● □ □ □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● □ □ □ □ □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□ □ □ □ □ 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□ □ □ ● □ □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□ ● □ □ □ □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1403648" y="985292"/>
            <a:ext cx="36263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/>
              <a:t>当</a:t>
            </a:r>
            <a:r>
              <a:rPr lang="en-US" altLang="zh-CN"/>
              <a:t>n</a:t>
            </a:r>
            <a:r>
              <a:rPr lang="zh-CN" altLang="en-US"/>
              <a:t>为</a:t>
            </a:r>
            <a:r>
              <a:rPr lang="en-US" altLang="zh-CN"/>
              <a:t>6</a:t>
            </a:r>
            <a:r>
              <a:rPr lang="zh-CN" altLang="en-US"/>
              <a:t>时，六皇后问题共有</a:t>
            </a:r>
            <a:r>
              <a:rPr lang="en-US" altLang="zh-CN"/>
              <a:t>4</a:t>
            </a:r>
            <a:r>
              <a:rPr lang="zh-CN" altLang="en-US"/>
              <a:t>个</a:t>
            </a:r>
            <a:r>
              <a:rPr lang="zh-CN" altLang="en-US" smtClean="0"/>
              <a:t>解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75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539552" y="915100"/>
            <a:ext cx="8053659" cy="4055893"/>
          </a:xfrm>
        </p:spPr>
        <p:txBody>
          <a:bodyPr/>
          <a:lstStyle/>
          <a:p>
            <a:r>
              <a:rPr lang="zh-CN" altLang="en-US" dirty="0"/>
              <a:t>可以</a:t>
            </a:r>
            <a:r>
              <a:rPr lang="zh-CN" altLang="en-US" dirty="0" smtClean="0"/>
              <a:t>用一个来</a:t>
            </a:r>
            <a:r>
              <a:rPr lang="zh-CN" altLang="en-US" dirty="0">
                <a:solidFill>
                  <a:srgbClr val="FF0000"/>
                </a:solidFill>
              </a:rPr>
              <a:t>开口向上的容器</a:t>
            </a:r>
            <a:r>
              <a:rPr lang="zh-CN" altLang="en-US" dirty="0" smtClean="0"/>
              <a:t>表示</a:t>
            </a:r>
            <a:r>
              <a:rPr lang="zh-CN" altLang="en-US" dirty="0"/>
              <a:t>一个栈，对这个容器，用户可见的位置只有栈顶位置，只能在此位置进行插入和删除操作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栈</a:t>
            </a:r>
            <a:r>
              <a:rPr lang="zh-CN" altLang="en-US" dirty="0"/>
              <a:t>的插入和删除一般分别被称为</a:t>
            </a:r>
            <a:r>
              <a:rPr lang="en-US" altLang="zh-CN" dirty="0"/>
              <a:t>push</a:t>
            </a:r>
            <a:r>
              <a:rPr lang="zh-CN" altLang="en-US" dirty="0"/>
              <a:t>和</a:t>
            </a:r>
            <a:r>
              <a:rPr lang="en-US" altLang="zh-CN" dirty="0"/>
              <a:t>pop</a:t>
            </a:r>
            <a:r>
              <a:rPr lang="zh-CN" altLang="en-US" dirty="0"/>
              <a:t>操作。</a:t>
            </a:r>
          </a:p>
          <a:p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图示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220072" y="4873724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600"/>
              <a:t>栈结构示意图</a:t>
            </a:r>
            <a:endParaRPr lang="zh-CN" altLang="en-US" sz="160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713484"/>
            <a:ext cx="1440160" cy="27648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74713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611561" y="913284"/>
            <a:ext cx="8053659" cy="4055893"/>
          </a:xfrm>
        </p:spPr>
        <p:txBody>
          <a:bodyPr/>
          <a:lstStyle/>
          <a:p>
            <a:pPr marL="0" indent="0" algn="l">
              <a:lnSpc>
                <a:spcPct val="90000"/>
              </a:lnSpc>
              <a:spcBef>
                <a:spcPct val="50000"/>
              </a:spcBef>
              <a:buNone/>
            </a:pPr>
            <a:r>
              <a:rPr lang="zh-CN" altLang="en-US" dirty="0" smtClean="0"/>
              <a:t>假设</a:t>
            </a:r>
            <a:r>
              <a:rPr lang="zh-CN" altLang="en-US" dirty="0"/>
              <a:t>有５个元素</a:t>
            </a:r>
            <a:r>
              <a:rPr lang="en-US" altLang="zh-CN" dirty="0" err="1"/>
              <a:t>abcde</a:t>
            </a:r>
            <a:r>
              <a:rPr lang="zh-CN" altLang="en-US" dirty="0"/>
              <a:t>顺序进栈（进栈过程中可以出栈），出栈序列为</a:t>
            </a:r>
            <a:r>
              <a:rPr lang="en-US" altLang="zh-CN" dirty="0" err="1"/>
              <a:t>dceba</a:t>
            </a:r>
            <a:r>
              <a:rPr lang="zh-CN" altLang="en-US" dirty="0"/>
              <a:t>，则该栈容量必定不小于多少。</a:t>
            </a:r>
          </a:p>
          <a:p>
            <a:pPr algn="l"/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问题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065412"/>
            <a:ext cx="2019300" cy="310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996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db2004108l">
  <a:themeElements>
    <a:clrScheme name="cdb2004108l 3">
      <a:dk1>
        <a:srgbClr val="1F5281"/>
      </a:dk1>
      <a:lt1>
        <a:srgbClr val="FFFFFF"/>
      </a:lt1>
      <a:dk2>
        <a:srgbClr val="003399"/>
      </a:dk2>
      <a:lt2>
        <a:srgbClr val="D6E1E2"/>
      </a:lt2>
      <a:accent1>
        <a:srgbClr val="30A483"/>
      </a:accent1>
      <a:accent2>
        <a:srgbClr val="CC9900"/>
      </a:accent2>
      <a:accent3>
        <a:srgbClr val="FFFFFF"/>
      </a:accent3>
      <a:accent4>
        <a:srgbClr val="19456D"/>
      </a:accent4>
      <a:accent5>
        <a:srgbClr val="ADCFC1"/>
      </a:accent5>
      <a:accent6>
        <a:srgbClr val="B98A00"/>
      </a:accent6>
      <a:hlink>
        <a:srgbClr val="1481B8"/>
      </a:hlink>
      <a:folHlink>
        <a:srgbClr val="83A6A7"/>
      </a:folHlink>
    </a:clrScheme>
    <a:fontScheme name="cdb2004108l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db2004108l 1">
        <a:dk1>
          <a:srgbClr val="666699"/>
        </a:dk1>
        <a:lt1>
          <a:srgbClr val="FFFFFF"/>
        </a:lt1>
        <a:dk2>
          <a:srgbClr val="000000"/>
        </a:dk2>
        <a:lt2>
          <a:srgbClr val="F7F4D5"/>
        </a:lt2>
        <a:accent1>
          <a:srgbClr val="72B88E"/>
        </a:accent1>
        <a:accent2>
          <a:srgbClr val="C78DD7"/>
        </a:accent2>
        <a:accent3>
          <a:srgbClr val="FFFFFF"/>
        </a:accent3>
        <a:accent4>
          <a:srgbClr val="565682"/>
        </a:accent4>
        <a:accent5>
          <a:srgbClr val="BCD8C6"/>
        </a:accent5>
        <a:accent6>
          <a:srgbClr val="B47FC3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108l 2">
        <a:dk1>
          <a:srgbClr val="1D528D"/>
        </a:dk1>
        <a:lt1>
          <a:srgbClr val="FFFFFF"/>
        </a:lt1>
        <a:dk2>
          <a:srgbClr val="000000"/>
        </a:dk2>
        <a:lt2>
          <a:srgbClr val="DDDDDD"/>
        </a:lt2>
        <a:accent1>
          <a:srgbClr val="2CA3C8"/>
        </a:accent1>
        <a:accent2>
          <a:srgbClr val="00CC99"/>
        </a:accent2>
        <a:accent3>
          <a:srgbClr val="FFFFFF"/>
        </a:accent3>
        <a:accent4>
          <a:srgbClr val="174578"/>
        </a:accent4>
        <a:accent5>
          <a:srgbClr val="ACCEE0"/>
        </a:accent5>
        <a:accent6>
          <a:srgbClr val="00B98A"/>
        </a:accent6>
        <a:hlink>
          <a:srgbClr val="9999FF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108l 3">
        <a:dk1>
          <a:srgbClr val="1F5281"/>
        </a:dk1>
        <a:lt1>
          <a:srgbClr val="FFFFFF"/>
        </a:lt1>
        <a:dk2>
          <a:srgbClr val="003399"/>
        </a:dk2>
        <a:lt2>
          <a:srgbClr val="D6E1E2"/>
        </a:lt2>
        <a:accent1>
          <a:srgbClr val="30A483"/>
        </a:accent1>
        <a:accent2>
          <a:srgbClr val="CC9900"/>
        </a:accent2>
        <a:accent3>
          <a:srgbClr val="FFFFFF"/>
        </a:accent3>
        <a:accent4>
          <a:srgbClr val="19456D"/>
        </a:accent4>
        <a:accent5>
          <a:srgbClr val="ADCFC1"/>
        </a:accent5>
        <a:accent6>
          <a:srgbClr val="B98A00"/>
        </a:accent6>
        <a:hlink>
          <a:srgbClr val="1481B8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6332</TotalTime>
  <Words>5510</Words>
  <Application>Microsoft Office PowerPoint</Application>
  <PresentationFormat>全屏显示(16:10)</PresentationFormat>
  <Paragraphs>542</Paragraphs>
  <Slides>78</Slides>
  <Notes>11</Notes>
  <HiddenSlides>0</HiddenSlides>
  <MMClips>1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78</vt:i4>
      </vt:variant>
    </vt:vector>
  </HeadingPairs>
  <TitlesOfParts>
    <vt:vector size="96" baseType="lpstr">
      <vt:lpstr>Arial Unicode MS</vt:lpstr>
      <vt:lpstr>黑体</vt:lpstr>
      <vt:lpstr>华文新魏</vt:lpstr>
      <vt:lpstr>楷体</vt:lpstr>
      <vt:lpstr>楷体_GB2312</vt:lpstr>
      <vt:lpstr>宋体</vt:lpstr>
      <vt:lpstr>Arial</vt:lpstr>
      <vt:lpstr>Arial Black</vt:lpstr>
      <vt:lpstr>Calibri</vt:lpstr>
      <vt:lpstr>Cambria</vt:lpstr>
      <vt:lpstr>Consolas</vt:lpstr>
      <vt:lpstr>Symbol</vt:lpstr>
      <vt:lpstr>Times New Roman</vt:lpstr>
      <vt:lpstr>Verdana</vt:lpstr>
      <vt:lpstr>Wingdings</vt:lpstr>
      <vt:lpstr>cdb2004108l</vt:lpstr>
      <vt:lpstr>Image</vt:lpstr>
      <vt:lpstr>Visio</vt:lpstr>
      <vt:lpstr>第4章 栈</vt:lpstr>
      <vt:lpstr>主要学习内容</vt:lpstr>
      <vt:lpstr>什么是线性结构</vt:lpstr>
      <vt:lpstr>线性结构分类</vt:lpstr>
      <vt:lpstr>栈的概念和性质</vt:lpstr>
      <vt:lpstr>栈的概念</vt:lpstr>
      <vt:lpstr>栈的定义（Specification）</vt:lpstr>
      <vt:lpstr>图示</vt:lpstr>
      <vt:lpstr>问题</vt:lpstr>
      <vt:lpstr>栈的抽象数据类型ADT</vt:lpstr>
      <vt:lpstr>PowerPoint 演示文稿</vt:lpstr>
      <vt:lpstr>栈的存储</vt:lpstr>
      <vt:lpstr>问题</vt:lpstr>
      <vt:lpstr>栈的顺序存储</vt:lpstr>
      <vt:lpstr>栈的顺序存储1：用Python列表实现</vt:lpstr>
      <vt:lpstr>实现</vt:lpstr>
      <vt:lpstr>顺序存储2：记录容量和栈顶位置的实现</vt:lpstr>
      <vt:lpstr>图示</vt:lpstr>
      <vt:lpstr>PowerPoint 演示文稿</vt:lpstr>
      <vt:lpstr>PowerPoint 演示文稿</vt:lpstr>
      <vt:lpstr>栈的链式存储</vt:lpstr>
      <vt:lpstr>栈的链式存储表示 — 链式栈</vt:lpstr>
      <vt:lpstr>链表结点结构</vt:lpstr>
      <vt:lpstr>链栈类实现</vt:lpstr>
      <vt:lpstr>链栈类实现</vt:lpstr>
      <vt:lpstr>问题</vt:lpstr>
      <vt:lpstr>上溢出（overflow）与下溢出（underflow）</vt:lpstr>
      <vt:lpstr>栈的应用</vt:lpstr>
      <vt:lpstr>概述</vt:lpstr>
      <vt:lpstr>应用举例</vt:lpstr>
      <vt:lpstr>数据逆置-进制转换</vt:lpstr>
      <vt:lpstr>括号配对</vt:lpstr>
      <vt:lpstr>算法思想</vt:lpstr>
      <vt:lpstr>括号配对（只有一种括号）</vt:lpstr>
      <vt:lpstr>括号配对（有多种括号）</vt:lpstr>
      <vt:lpstr>PowerPoint 演示文稿</vt:lpstr>
      <vt:lpstr>栈的应用：表达式求值</vt:lpstr>
      <vt:lpstr>中缀转换为后缀</vt:lpstr>
      <vt:lpstr>中缀转换为前缀</vt:lpstr>
      <vt:lpstr>表达式的不同形式</vt:lpstr>
      <vt:lpstr>结论</vt:lpstr>
      <vt:lpstr>后缀表达式求值</vt:lpstr>
      <vt:lpstr>后缀表达式求值算法</vt:lpstr>
      <vt:lpstr>举例</vt:lpstr>
      <vt:lpstr>PowerPoint 演示文稿</vt:lpstr>
      <vt:lpstr>PowerPoint 演示文稿</vt:lpstr>
      <vt:lpstr>逻辑符号生成器</vt:lpstr>
      <vt:lpstr>中缀表达式求值</vt:lpstr>
      <vt:lpstr>中缀表达式求值</vt:lpstr>
      <vt:lpstr>PowerPoint 演示文稿</vt:lpstr>
      <vt:lpstr>PowerPoint 演示文稿</vt:lpstr>
      <vt:lpstr>θ1和θ2的优先级比较</vt:lpstr>
      <vt:lpstr>θ1和θ2的优先级比较</vt:lpstr>
      <vt:lpstr>算法描述</vt:lpstr>
      <vt:lpstr>PowerPoint 演示文稿</vt:lpstr>
      <vt:lpstr>中缀表达式直接求值</vt:lpstr>
      <vt:lpstr>算法思想</vt:lpstr>
      <vt:lpstr>PowerPoint 演示文稿</vt:lpstr>
      <vt:lpstr>回溯法求解问题</vt:lpstr>
      <vt:lpstr>迷宫求解</vt:lpstr>
      <vt:lpstr>迷宫的存储表示</vt:lpstr>
      <vt:lpstr>可视化迷宫求解</vt:lpstr>
      <vt:lpstr>当前位置与4个方向的邻居</vt:lpstr>
      <vt:lpstr>加了围墙的迷宫</vt:lpstr>
      <vt:lpstr>从(i,j)位置开始探测迷宫</vt:lpstr>
      <vt:lpstr>回溯法求解（深度优先搜索）</vt:lpstr>
      <vt:lpstr>算法步骤---1</vt:lpstr>
      <vt:lpstr>算法步骤---2</vt:lpstr>
      <vt:lpstr>算法---1</vt:lpstr>
      <vt:lpstr>算法---2</vt:lpstr>
      <vt:lpstr>PowerPoint 演示文稿</vt:lpstr>
      <vt:lpstr>n皇后问题</vt:lpstr>
      <vt:lpstr>总体方案</vt:lpstr>
      <vt:lpstr>算法思想（以8皇后为例）</vt:lpstr>
      <vt:lpstr>PowerPoint 演示文稿</vt:lpstr>
      <vt:lpstr>PowerPoint 演示文稿</vt:lpstr>
      <vt:lpstr>PowerPoint 演示文稿</vt:lpstr>
      <vt:lpstr>PowerPoint 演示文稿</vt:lpstr>
    </vt:vector>
  </TitlesOfParts>
  <Company>P R 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1.3  算法概述</dc:title>
  <dc:creator>Windows User</dc:creator>
  <cp:lastModifiedBy>Windows User</cp:lastModifiedBy>
  <cp:revision>218</cp:revision>
  <dcterms:created xsi:type="dcterms:W3CDTF">2020-02-21T12:53:37Z</dcterms:created>
  <dcterms:modified xsi:type="dcterms:W3CDTF">2021-02-16T13:39:31Z</dcterms:modified>
</cp:coreProperties>
</file>