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103"/>
  </p:notesMasterIdLst>
  <p:sldIdLst>
    <p:sldId id="308" r:id="rId2"/>
    <p:sldId id="309" r:id="rId3"/>
    <p:sldId id="374" r:id="rId4"/>
    <p:sldId id="545" r:id="rId5"/>
    <p:sldId id="550" r:id="rId6"/>
    <p:sldId id="554" r:id="rId7"/>
    <p:sldId id="555" r:id="rId8"/>
    <p:sldId id="668" r:id="rId9"/>
    <p:sldId id="584" r:id="rId10"/>
    <p:sldId id="585" r:id="rId11"/>
    <p:sldId id="551" r:id="rId12"/>
    <p:sldId id="552" r:id="rId13"/>
    <p:sldId id="563" r:id="rId14"/>
    <p:sldId id="594" r:id="rId15"/>
    <p:sldId id="599" r:id="rId16"/>
    <p:sldId id="596" r:id="rId17"/>
    <p:sldId id="600" r:id="rId18"/>
    <p:sldId id="598" r:id="rId19"/>
    <p:sldId id="547" r:id="rId20"/>
    <p:sldId id="549" r:id="rId21"/>
    <p:sldId id="560" r:id="rId22"/>
    <p:sldId id="561" r:id="rId23"/>
    <p:sldId id="607" r:id="rId24"/>
    <p:sldId id="559" r:id="rId25"/>
    <p:sldId id="548" r:id="rId26"/>
    <p:sldId id="565" r:id="rId27"/>
    <p:sldId id="696" r:id="rId28"/>
    <p:sldId id="697" r:id="rId29"/>
    <p:sldId id="566" r:id="rId30"/>
    <p:sldId id="567" r:id="rId31"/>
    <p:sldId id="568" r:id="rId32"/>
    <p:sldId id="571" r:id="rId33"/>
    <p:sldId id="569" r:id="rId34"/>
    <p:sldId id="678" r:id="rId35"/>
    <p:sldId id="679" r:id="rId36"/>
    <p:sldId id="676" r:id="rId37"/>
    <p:sldId id="683" r:id="rId38"/>
    <p:sldId id="681" r:id="rId39"/>
    <p:sldId id="680" r:id="rId40"/>
    <p:sldId id="677" r:id="rId41"/>
    <p:sldId id="684" r:id="rId42"/>
    <p:sldId id="685" r:id="rId43"/>
    <p:sldId id="687" r:id="rId44"/>
    <p:sldId id="602" r:id="rId45"/>
    <p:sldId id="573" r:id="rId46"/>
    <p:sldId id="606" r:id="rId47"/>
    <p:sldId id="574" r:id="rId48"/>
    <p:sldId id="578" r:id="rId49"/>
    <p:sldId id="579" r:id="rId50"/>
    <p:sldId id="576" r:id="rId51"/>
    <p:sldId id="581" r:id="rId52"/>
    <p:sldId id="580" r:id="rId53"/>
    <p:sldId id="582" r:id="rId54"/>
    <p:sldId id="669" r:id="rId55"/>
    <p:sldId id="670" r:id="rId56"/>
    <p:sldId id="671" r:id="rId57"/>
    <p:sldId id="672" r:id="rId58"/>
    <p:sldId id="689" r:id="rId59"/>
    <p:sldId id="612" r:id="rId60"/>
    <p:sldId id="691" r:id="rId61"/>
    <p:sldId id="692" r:id="rId62"/>
    <p:sldId id="610" r:id="rId63"/>
    <p:sldId id="608" r:id="rId64"/>
    <p:sldId id="609" r:id="rId65"/>
    <p:sldId id="690" r:id="rId66"/>
    <p:sldId id="613" r:id="rId67"/>
    <p:sldId id="619" r:id="rId68"/>
    <p:sldId id="617" r:id="rId69"/>
    <p:sldId id="615" r:id="rId70"/>
    <p:sldId id="616" r:id="rId71"/>
    <p:sldId id="618" r:id="rId72"/>
    <p:sldId id="694" r:id="rId73"/>
    <p:sldId id="378" r:id="rId74"/>
    <p:sldId id="507" r:id="rId75"/>
    <p:sldId id="621" r:id="rId76"/>
    <p:sldId id="698" r:id="rId77"/>
    <p:sldId id="699" r:id="rId78"/>
    <p:sldId id="700" r:id="rId79"/>
    <p:sldId id="625" r:id="rId80"/>
    <p:sldId id="626" r:id="rId81"/>
    <p:sldId id="627" r:id="rId82"/>
    <p:sldId id="628" r:id="rId83"/>
    <p:sldId id="629" r:id="rId84"/>
    <p:sldId id="630" r:id="rId85"/>
    <p:sldId id="631" r:id="rId86"/>
    <p:sldId id="632" r:id="rId87"/>
    <p:sldId id="633" r:id="rId88"/>
    <p:sldId id="634" r:id="rId89"/>
    <p:sldId id="635" r:id="rId90"/>
    <p:sldId id="636" r:id="rId91"/>
    <p:sldId id="637" r:id="rId92"/>
    <p:sldId id="638" r:id="rId93"/>
    <p:sldId id="639" r:id="rId94"/>
    <p:sldId id="640" r:id="rId95"/>
    <p:sldId id="641" r:id="rId96"/>
    <p:sldId id="642" r:id="rId97"/>
    <p:sldId id="643" r:id="rId98"/>
    <p:sldId id="644" r:id="rId99"/>
    <p:sldId id="645" r:id="rId100"/>
    <p:sldId id="646" r:id="rId101"/>
    <p:sldId id="647" r:id="rId102"/>
  </p:sldIdLst>
  <p:sldSz cx="12190413" cy="6859588"/>
  <p:notesSz cx="6858000" cy="9144000"/>
  <p:defaultTextStyle>
    <a:defPPr>
      <a:defRPr lang="zh-CN"/>
    </a:defPPr>
    <a:lvl1pPr marL="0" algn="l" defTabSz="1172121" rtl="0" eaLnBrk="1" latinLnBrk="0" hangingPunct="1">
      <a:defRPr sz="2300" kern="1200">
        <a:solidFill>
          <a:schemeClr val="tx1"/>
        </a:solidFill>
        <a:latin typeface="+mn-lt"/>
        <a:ea typeface="+mn-ea"/>
        <a:cs typeface="+mn-cs"/>
      </a:defRPr>
    </a:lvl1pPr>
    <a:lvl2pPr marL="586060" algn="l" defTabSz="1172121" rtl="0" eaLnBrk="1" latinLnBrk="0" hangingPunct="1">
      <a:defRPr sz="2300" kern="1200">
        <a:solidFill>
          <a:schemeClr val="tx1"/>
        </a:solidFill>
        <a:latin typeface="+mn-lt"/>
        <a:ea typeface="+mn-ea"/>
        <a:cs typeface="+mn-cs"/>
      </a:defRPr>
    </a:lvl2pPr>
    <a:lvl3pPr marL="1172121" algn="l" defTabSz="1172121" rtl="0" eaLnBrk="1" latinLnBrk="0" hangingPunct="1">
      <a:defRPr sz="2300" kern="1200">
        <a:solidFill>
          <a:schemeClr val="tx1"/>
        </a:solidFill>
        <a:latin typeface="+mn-lt"/>
        <a:ea typeface="+mn-ea"/>
        <a:cs typeface="+mn-cs"/>
      </a:defRPr>
    </a:lvl3pPr>
    <a:lvl4pPr marL="1758180" algn="l" defTabSz="1172121" rtl="0" eaLnBrk="1" latinLnBrk="0" hangingPunct="1">
      <a:defRPr sz="2300" kern="1200">
        <a:solidFill>
          <a:schemeClr val="tx1"/>
        </a:solidFill>
        <a:latin typeface="+mn-lt"/>
        <a:ea typeface="+mn-ea"/>
        <a:cs typeface="+mn-cs"/>
      </a:defRPr>
    </a:lvl4pPr>
    <a:lvl5pPr marL="2344241" algn="l" defTabSz="1172121" rtl="0" eaLnBrk="1" latinLnBrk="0" hangingPunct="1">
      <a:defRPr sz="2300" kern="1200">
        <a:solidFill>
          <a:schemeClr val="tx1"/>
        </a:solidFill>
        <a:latin typeface="+mn-lt"/>
        <a:ea typeface="+mn-ea"/>
        <a:cs typeface="+mn-cs"/>
      </a:defRPr>
    </a:lvl5pPr>
    <a:lvl6pPr marL="2930299" algn="l" defTabSz="1172121" rtl="0" eaLnBrk="1" latinLnBrk="0" hangingPunct="1">
      <a:defRPr sz="2300" kern="1200">
        <a:solidFill>
          <a:schemeClr val="tx1"/>
        </a:solidFill>
        <a:latin typeface="+mn-lt"/>
        <a:ea typeface="+mn-ea"/>
        <a:cs typeface="+mn-cs"/>
      </a:defRPr>
    </a:lvl6pPr>
    <a:lvl7pPr marL="3516359" algn="l" defTabSz="1172121" rtl="0" eaLnBrk="1" latinLnBrk="0" hangingPunct="1">
      <a:defRPr sz="2300" kern="1200">
        <a:solidFill>
          <a:schemeClr val="tx1"/>
        </a:solidFill>
        <a:latin typeface="+mn-lt"/>
        <a:ea typeface="+mn-ea"/>
        <a:cs typeface="+mn-cs"/>
      </a:defRPr>
    </a:lvl7pPr>
    <a:lvl8pPr marL="4102421" algn="l" defTabSz="1172121" rtl="0" eaLnBrk="1" latinLnBrk="0" hangingPunct="1">
      <a:defRPr sz="2300" kern="1200">
        <a:solidFill>
          <a:schemeClr val="tx1"/>
        </a:solidFill>
        <a:latin typeface="+mn-lt"/>
        <a:ea typeface="+mn-ea"/>
        <a:cs typeface="+mn-cs"/>
      </a:defRPr>
    </a:lvl8pPr>
    <a:lvl9pPr marL="4688482" algn="l" defTabSz="1172121" rtl="0" eaLnBrk="1" latinLnBrk="0" hangingPunct="1">
      <a:defRPr sz="2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51" autoAdjust="0"/>
    <p:restoredTop sz="96028" autoAdjust="0"/>
  </p:normalViewPr>
  <p:slideViewPr>
    <p:cSldViewPr>
      <p:cViewPr varScale="1">
        <p:scale>
          <a:sx n="106" d="100"/>
          <a:sy n="106" d="100"/>
        </p:scale>
        <p:origin x="2538" y="78"/>
      </p:cViewPr>
      <p:guideLst>
        <p:guide orient="horz" pos="2161"/>
        <p:guide pos="3840"/>
      </p:guideLst>
    </p:cSldViewPr>
  </p:slideViewPr>
  <p:notesTextViewPr>
    <p:cViewPr>
      <p:scale>
        <a:sx n="1" d="1"/>
        <a:sy n="1" d="1"/>
      </p:scale>
      <p:origin x="0" y="0"/>
    </p:cViewPr>
  </p:notesTextViewPr>
  <p:sorterViewPr>
    <p:cViewPr>
      <p:scale>
        <a:sx n="110" d="100"/>
        <a:sy n="110" d="100"/>
      </p:scale>
      <p:origin x="0" y="-15228"/>
    </p:cViewPr>
  </p:sorterViewPr>
  <p:notesViewPr>
    <p:cSldViewPr>
      <p:cViewPr varScale="1">
        <p:scale>
          <a:sx n="83" d="100"/>
          <a:sy n="83" d="100"/>
        </p:scale>
        <p:origin x="-574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FDC29E-25C7-49B5-BAFC-417295D47C88}" type="datetimeFigureOut">
              <a:rPr lang="zh-CN" altLang="en-US" smtClean="0"/>
              <a:t>2021/2/16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ADA4E6-DBF2-4B22-AEBC-299FDD4ED234}" type="slidenum">
              <a:rPr lang="zh-CN" altLang="en-US" smtClean="0"/>
              <a:t>‹#›</a:t>
            </a:fld>
            <a:endParaRPr lang="zh-CN" altLang="en-US"/>
          </a:p>
        </p:txBody>
      </p:sp>
    </p:spTree>
    <p:extLst>
      <p:ext uri="{BB962C8B-B14F-4D97-AF65-F5344CB8AC3E}">
        <p14:creationId xmlns:p14="http://schemas.microsoft.com/office/powerpoint/2010/main" val="1839171503"/>
      </p:ext>
    </p:extLst>
  </p:cSld>
  <p:clrMap bg1="lt1" tx1="dk1" bg2="lt2" tx2="dk2" accent1="accent1" accent2="accent2" accent3="accent3" accent4="accent4" accent5="accent5" accent6="accent6" hlink="hlink" folHlink="folHlink"/>
  <p:notesStyle>
    <a:lvl1pPr marL="0" algn="l" defTabSz="1172121" rtl="0" eaLnBrk="1" latinLnBrk="0" hangingPunct="1">
      <a:defRPr sz="1500" kern="1200">
        <a:solidFill>
          <a:schemeClr val="tx1"/>
        </a:solidFill>
        <a:latin typeface="+mn-lt"/>
        <a:ea typeface="+mn-ea"/>
        <a:cs typeface="+mn-cs"/>
      </a:defRPr>
    </a:lvl1pPr>
    <a:lvl2pPr marL="586060" algn="l" defTabSz="1172121" rtl="0" eaLnBrk="1" latinLnBrk="0" hangingPunct="1">
      <a:defRPr sz="1500" kern="1200">
        <a:solidFill>
          <a:schemeClr val="tx1"/>
        </a:solidFill>
        <a:latin typeface="+mn-lt"/>
        <a:ea typeface="+mn-ea"/>
        <a:cs typeface="+mn-cs"/>
      </a:defRPr>
    </a:lvl2pPr>
    <a:lvl3pPr marL="1172121" algn="l" defTabSz="1172121" rtl="0" eaLnBrk="1" latinLnBrk="0" hangingPunct="1">
      <a:defRPr sz="1500" kern="1200">
        <a:solidFill>
          <a:schemeClr val="tx1"/>
        </a:solidFill>
        <a:latin typeface="+mn-lt"/>
        <a:ea typeface="+mn-ea"/>
        <a:cs typeface="+mn-cs"/>
      </a:defRPr>
    </a:lvl3pPr>
    <a:lvl4pPr marL="1758180" algn="l" defTabSz="1172121" rtl="0" eaLnBrk="1" latinLnBrk="0" hangingPunct="1">
      <a:defRPr sz="1500" kern="1200">
        <a:solidFill>
          <a:schemeClr val="tx1"/>
        </a:solidFill>
        <a:latin typeface="+mn-lt"/>
        <a:ea typeface="+mn-ea"/>
        <a:cs typeface="+mn-cs"/>
      </a:defRPr>
    </a:lvl4pPr>
    <a:lvl5pPr marL="2344241" algn="l" defTabSz="1172121" rtl="0" eaLnBrk="1" latinLnBrk="0" hangingPunct="1">
      <a:defRPr sz="1500" kern="1200">
        <a:solidFill>
          <a:schemeClr val="tx1"/>
        </a:solidFill>
        <a:latin typeface="+mn-lt"/>
        <a:ea typeface="+mn-ea"/>
        <a:cs typeface="+mn-cs"/>
      </a:defRPr>
    </a:lvl5pPr>
    <a:lvl6pPr marL="2930299" algn="l" defTabSz="1172121" rtl="0" eaLnBrk="1" latinLnBrk="0" hangingPunct="1">
      <a:defRPr sz="1500" kern="1200">
        <a:solidFill>
          <a:schemeClr val="tx1"/>
        </a:solidFill>
        <a:latin typeface="+mn-lt"/>
        <a:ea typeface="+mn-ea"/>
        <a:cs typeface="+mn-cs"/>
      </a:defRPr>
    </a:lvl6pPr>
    <a:lvl7pPr marL="3516359" algn="l" defTabSz="1172121" rtl="0" eaLnBrk="1" latinLnBrk="0" hangingPunct="1">
      <a:defRPr sz="1500" kern="1200">
        <a:solidFill>
          <a:schemeClr val="tx1"/>
        </a:solidFill>
        <a:latin typeface="+mn-lt"/>
        <a:ea typeface="+mn-ea"/>
        <a:cs typeface="+mn-cs"/>
      </a:defRPr>
    </a:lvl7pPr>
    <a:lvl8pPr marL="4102421" algn="l" defTabSz="1172121" rtl="0" eaLnBrk="1" latinLnBrk="0" hangingPunct="1">
      <a:defRPr sz="1500" kern="1200">
        <a:solidFill>
          <a:schemeClr val="tx1"/>
        </a:solidFill>
        <a:latin typeface="+mn-lt"/>
        <a:ea typeface="+mn-ea"/>
        <a:cs typeface="+mn-cs"/>
      </a:defRPr>
    </a:lvl8pPr>
    <a:lvl9pPr marL="4688482" algn="l" defTabSz="1172121"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1</a:t>
            </a:fld>
            <a:endParaRPr lang="zh-CN" altLang="en-US"/>
          </a:p>
        </p:txBody>
      </p:sp>
    </p:spTree>
    <p:extLst>
      <p:ext uri="{BB962C8B-B14F-4D97-AF65-F5344CB8AC3E}">
        <p14:creationId xmlns:p14="http://schemas.microsoft.com/office/powerpoint/2010/main" val="1919292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52</a:t>
            </a:fld>
            <a:endParaRPr lang="zh-CN" altLang="en-US"/>
          </a:p>
        </p:txBody>
      </p:sp>
    </p:spTree>
    <p:extLst>
      <p:ext uri="{BB962C8B-B14F-4D97-AF65-F5344CB8AC3E}">
        <p14:creationId xmlns:p14="http://schemas.microsoft.com/office/powerpoint/2010/main" val="3467810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69</a:t>
            </a:fld>
            <a:endParaRPr lang="zh-CN" altLang="en-US"/>
          </a:p>
        </p:txBody>
      </p:sp>
    </p:spTree>
    <p:extLst>
      <p:ext uri="{BB962C8B-B14F-4D97-AF65-F5344CB8AC3E}">
        <p14:creationId xmlns:p14="http://schemas.microsoft.com/office/powerpoint/2010/main" val="2656064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101</a:t>
            </a:fld>
            <a:endParaRPr lang="zh-CN" altLang="en-US"/>
          </a:p>
        </p:txBody>
      </p:sp>
    </p:spTree>
    <p:extLst>
      <p:ext uri="{BB962C8B-B14F-4D97-AF65-F5344CB8AC3E}">
        <p14:creationId xmlns:p14="http://schemas.microsoft.com/office/powerpoint/2010/main" val="1483533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4</a:t>
            </a:fld>
            <a:endParaRPr lang="zh-CN" altLang="en-US"/>
          </a:p>
        </p:txBody>
      </p:sp>
    </p:spTree>
    <p:extLst>
      <p:ext uri="{BB962C8B-B14F-4D97-AF65-F5344CB8AC3E}">
        <p14:creationId xmlns:p14="http://schemas.microsoft.com/office/powerpoint/2010/main" val="1123280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一个问题在计算机中的递归求解即：设计递归算法，执行对应递归递归程序。</a:t>
            </a:r>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11</a:t>
            </a:fld>
            <a:endParaRPr lang="zh-CN" altLang="en-US"/>
          </a:p>
        </p:txBody>
      </p:sp>
    </p:spTree>
    <p:extLst>
      <p:ext uri="{BB962C8B-B14F-4D97-AF65-F5344CB8AC3E}">
        <p14:creationId xmlns:p14="http://schemas.microsoft.com/office/powerpoint/2010/main" val="1130027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15</a:t>
            </a:fld>
            <a:endParaRPr lang="zh-CN" altLang="en-US"/>
          </a:p>
        </p:txBody>
      </p:sp>
    </p:spTree>
    <p:extLst>
      <p:ext uri="{BB962C8B-B14F-4D97-AF65-F5344CB8AC3E}">
        <p14:creationId xmlns:p14="http://schemas.microsoft.com/office/powerpoint/2010/main" val="4223812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26</a:t>
            </a:fld>
            <a:endParaRPr lang="zh-CN" altLang="en-US"/>
          </a:p>
        </p:txBody>
      </p:sp>
    </p:spTree>
    <p:extLst>
      <p:ext uri="{BB962C8B-B14F-4D97-AF65-F5344CB8AC3E}">
        <p14:creationId xmlns:p14="http://schemas.microsoft.com/office/powerpoint/2010/main" val="914761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27</a:t>
            </a:fld>
            <a:endParaRPr lang="zh-CN" altLang="en-US"/>
          </a:p>
        </p:txBody>
      </p:sp>
    </p:spTree>
    <p:extLst>
      <p:ext uri="{BB962C8B-B14F-4D97-AF65-F5344CB8AC3E}">
        <p14:creationId xmlns:p14="http://schemas.microsoft.com/office/powerpoint/2010/main" val="2308176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28</a:t>
            </a:fld>
            <a:endParaRPr lang="zh-CN" altLang="en-US"/>
          </a:p>
        </p:txBody>
      </p:sp>
    </p:spTree>
    <p:extLst>
      <p:ext uri="{BB962C8B-B14F-4D97-AF65-F5344CB8AC3E}">
        <p14:creationId xmlns:p14="http://schemas.microsoft.com/office/powerpoint/2010/main" val="3412200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31</a:t>
            </a:fld>
            <a:endParaRPr lang="zh-CN" altLang="en-US"/>
          </a:p>
        </p:txBody>
      </p:sp>
    </p:spTree>
    <p:extLst>
      <p:ext uri="{BB962C8B-B14F-4D97-AF65-F5344CB8AC3E}">
        <p14:creationId xmlns:p14="http://schemas.microsoft.com/office/powerpoint/2010/main" val="997137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48</a:t>
            </a:fld>
            <a:endParaRPr lang="zh-CN" altLang="en-US"/>
          </a:p>
        </p:txBody>
      </p:sp>
    </p:spTree>
    <p:extLst>
      <p:ext uri="{BB962C8B-B14F-4D97-AF65-F5344CB8AC3E}">
        <p14:creationId xmlns:p14="http://schemas.microsoft.com/office/powerpoint/2010/main" val="26608428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7"/>
          <p:cNvSpPr>
            <a:spLocks noChangeArrowheads="1"/>
          </p:cNvSpPr>
          <p:nvPr/>
        </p:nvSpPr>
        <p:spPr bwMode="white">
          <a:xfrm>
            <a:off x="0" y="6352"/>
            <a:ext cx="12190413" cy="2947082"/>
          </a:xfrm>
          <a:prstGeom prst="rect">
            <a:avLst/>
          </a:prstGeom>
          <a:solidFill>
            <a:srgbClr val="1F5281"/>
          </a:solidFill>
          <a:ln w="9525">
            <a:noFill/>
            <a:miter lim="800000"/>
            <a:headEnd/>
            <a:tailEnd/>
          </a:ln>
          <a:effectLst/>
        </p:spPr>
        <p:txBody>
          <a:bodyPr wrap="none" lIns="117226" tIns="58613" rIns="117226" bIns="58613" anchor="ctr"/>
          <a:lstStyle/>
          <a:p>
            <a:pPr>
              <a:defRPr/>
            </a:pPr>
            <a:endParaRPr lang="zh-CN" altLang="en-US">
              <a:ea typeface="宋体" pitchFamily="2" charset="-122"/>
            </a:endParaRPr>
          </a:p>
        </p:txBody>
      </p:sp>
      <p:sp>
        <p:nvSpPr>
          <p:cNvPr id="3" name="Freeform 21"/>
          <p:cNvSpPr>
            <a:spLocks/>
          </p:cNvSpPr>
          <p:nvPr/>
        </p:nvSpPr>
        <p:spPr bwMode="gray">
          <a:xfrm>
            <a:off x="-19048" y="1932436"/>
            <a:ext cx="12209461" cy="2507242"/>
          </a:xfrm>
          <a:custGeom>
            <a:avLst/>
            <a:gdLst/>
            <a:ahLst/>
            <a:cxnLst>
              <a:cxn ang="0">
                <a:pos x="0" y="465"/>
              </a:cxn>
              <a:cxn ang="0">
                <a:pos x="2916" y="18"/>
              </a:cxn>
              <a:cxn ang="0">
                <a:pos x="5769" y="475"/>
              </a:cxn>
              <a:cxn ang="0">
                <a:pos x="5766" y="1579"/>
              </a:cxn>
              <a:cxn ang="0">
                <a:pos x="6" y="1579"/>
              </a:cxn>
              <a:cxn ang="0">
                <a:pos x="0" y="465"/>
              </a:cxn>
            </a:cxnLst>
            <a:rect l="0" t="0" r="r" b="b"/>
            <a:pathLst>
              <a:path w="5769" h="1579">
                <a:moveTo>
                  <a:pt x="0" y="465"/>
                </a:moveTo>
                <a:cubicBezTo>
                  <a:pt x="722" y="228"/>
                  <a:pt x="1673" y="36"/>
                  <a:pt x="2916" y="18"/>
                </a:cubicBezTo>
                <a:cubicBezTo>
                  <a:pt x="4159" y="0"/>
                  <a:pt x="5348" y="247"/>
                  <a:pt x="5769" y="475"/>
                </a:cubicBezTo>
                <a:lnTo>
                  <a:pt x="5766" y="1579"/>
                </a:lnTo>
                <a:lnTo>
                  <a:pt x="6" y="1579"/>
                </a:lnTo>
                <a:lnTo>
                  <a:pt x="0" y="465"/>
                </a:lnTo>
                <a:close/>
              </a:path>
            </a:pathLst>
          </a:custGeom>
          <a:solidFill>
            <a:schemeClr val="tx1"/>
          </a:solidFill>
          <a:ln w="57150" cmpd="sng">
            <a:noFill/>
            <a:round/>
            <a:headEnd/>
            <a:tailEnd/>
          </a:ln>
          <a:effectLst/>
        </p:spPr>
        <p:txBody>
          <a:bodyPr lIns="117226" tIns="58613" rIns="117226" bIns="58613"/>
          <a:lstStyle/>
          <a:p>
            <a:pPr>
              <a:defRPr/>
            </a:pPr>
            <a:endParaRPr lang="zh-CN" altLang="en-US">
              <a:ea typeface="宋体" pitchFamily="2" charset="-122"/>
            </a:endParaRPr>
          </a:p>
        </p:txBody>
      </p:sp>
      <p:sp>
        <p:nvSpPr>
          <p:cNvPr id="4" name="Rectangle 18"/>
          <p:cNvSpPr>
            <a:spLocks noChangeArrowheads="1"/>
          </p:cNvSpPr>
          <p:nvPr/>
        </p:nvSpPr>
        <p:spPr bwMode="white">
          <a:xfrm>
            <a:off x="0" y="4935093"/>
            <a:ext cx="12215810" cy="1941963"/>
          </a:xfrm>
          <a:prstGeom prst="rect">
            <a:avLst/>
          </a:prstGeom>
          <a:solidFill>
            <a:srgbClr val="30A484"/>
          </a:solidFill>
          <a:ln w="9525">
            <a:noFill/>
            <a:miter lim="800000"/>
            <a:headEnd/>
            <a:tailEnd/>
          </a:ln>
          <a:effectLst/>
        </p:spPr>
        <p:txBody>
          <a:bodyPr wrap="none" lIns="117226" tIns="58613" rIns="117226" bIns="58613" anchor="ctr"/>
          <a:lstStyle/>
          <a:p>
            <a:pPr>
              <a:defRPr/>
            </a:pPr>
            <a:endParaRPr lang="zh-CN" altLang="en-US">
              <a:ea typeface="宋体" pitchFamily="2" charset="-122"/>
            </a:endParaRPr>
          </a:p>
        </p:txBody>
      </p:sp>
      <p:sp>
        <p:nvSpPr>
          <p:cNvPr id="5" name="Freeform 19" descr="108a"/>
          <p:cNvSpPr>
            <a:spLocks/>
          </p:cNvSpPr>
          <p:nvPr/>
        </p:nvSpPr>
        <p:spPr bwMode="gray">
          <a:xfrm>
            <a:off x="-6349" y="2046762"/>
            <a:ext cx="12196763" cy="2788296"/>
          </a:xfrm>
          <a:custGeom>
            <a:avLst/>
            <a:gdLst/>
            <a:ahLst/>
            <a:cxnLst>
              <a:cxn ang="0">
                <a:pos x="0" y="586"/>
              </a:cxn>
              <a:cxn ang="0">
                <a:pos x="2929" y="18"/>
              </a:cxn>
              <a:cxn ang="0">
                <a:pos x="5763" y="593"/>
              </a:cxn>
              <a:cxn ang="0">
                <a:pos x="5763" y="1756"/>
              </a:cxn>
              <a:cxn ang="0">
                <a:pos x="0" y="1752"/>
              </a:cxn>
              <a:cxn ang="0">
                <a:pos x="0" y="586"/>
              </a:cxn>
            </a:cxnLst>
            <a:rect l="0" t="0" r="r" b="b"/>
            <a:pathLst>
              <a:path w="5763" h="1756">
                <a:moveTo>
                  <a:pt x="0" y="586"/>
                </a:moveTo>
                <a:cubicBezTo>
                  <a:pt x="693" y="340"/>
                  <a:pt x="1521" y="0"/>
                  <a:pt x="2929" y="18"/>
                </a:cubicBezTo>
                <a:cubicBezTo>
                  <a:pt x="4337" y="36"/>
                  <a:pt x="5292" y="322"/>
                  <a:pt x="5763" y="593"/>
                </a:cubicBezTo>
                <a:lnTo>
                  <a:pt x="5763" y="1756"/>
                </a:lnTo>
                <a:lnTo>
                  <a:pt x="0" y="1752"/>
                </a:lnTo>
                <a:lnTo>
                  <a:pt x="0" y="586"/>
                </a:lnTo>
                <a:close/>
              </a:path>
            </a:pathLst>
          </a:custGeom>
          <a:blipFill dpi="0" rotWithShape="1">
            <a:blip r:embed="rId2" cstate="print"/>
            <a:srcRect/>
            <a:stretch>
              <a:fillRect/>
            </a:stretch>
          </a:blipFill>
          <a:ln w="57150" cmpd="sng">
            <a:noFill/>
            <a:round/>
            <a:headEnd/>
            <a:tailEnd/>
          </a:ln>
          <a:effectLst/>
        </p:spPr>
        <p:txBody>
          <a:bodyPr lIns="117226" tIns="58613" rIns="117226" bIns="58613"/>
          <a:lstStyle/>
          <a:p>
            <a:pPr>
              <a:defRPr/>
            </a:pPr>
            <a:endParaRPr lang="zh-CN" altLang="en-US">
              <a:ea typeface="宋体" pitchFamily="2" charset="-122"/>
            </a:endParaRPr>
          </a:p>
        </p:txBody>
      </p:sp>
      <p:sp>
        <p:nvSpPr>
          <p:cNvPr id="6" name="Rectangle 20"/>
          <p:cNvSpPr>
            <a:spLocks noChangeArrowheads="1"/>
          </p:cNvSpPr>
          <p:nvPr/>
        </p:nvSpPr>
        <p:spPr bwMode="gray">
          <a:xfrm>
            <a:off x="0" y="4827118"/>
            <a:ext cx="12207344" cy="168314"/>
          </a:xfrm>
          <a:prstGeom prst="rect">
            <a:avLst/>
          </a:prstGeom>
          <a:gradFill rotWithShape="1">
            <a:gsLst>
              <a:gs pos="0">
                <a:srgbClr val="30A484"/>
              </a:gs>
              <a:gs pos="100000">
                <a:srgbClr val="30A484">
                  <a:gamma/>
                  <a:shade val="46275"/>
                  <a:invGamma/>
                </a:srgbClr>
              </a:gs>
            </a:gsLst>
            <a:lin ang="5400000" scaled="1"/>
          </a:gradFill>
          <a:ln w="9525">
            <a:noFill/>
            <a:miter lim="800000"/>
            <a:headEnd/>
            <a:tailEnd/>
          </a:ln>
          <a:effectLst/>
        </p:spPr>
        <p:txBody>
          <a:bodyPr wrap="none" lIns="117226" tIns="58613" rIns="117226" bIns="58613" anchor="ctr"/>
          <a:lstStyle/>
          <a:p>
            <a:pPr>
              <a:defRPr/>
            </a:pPr>
            <a:endParaRPr lang="zh-CN" altLang="en-US">
              <a:ea typeface="宋体" pitchFamily="2" charset="-122"/>
            </a:endParaRPr>
          </a:p>
        </p:txBody>
      </p:sp>
    </p:spTree>
    <p:extLst>
      <p:ext uri="{BB962C8B-B14F-4D97-AF65-F5344CB8AC3E}">
        <p14:creationId xmlns:p14="http://schemas.microsoft.com/office/powerpoint/2010/main" val="40798189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1"/>
          </a:xfrm>
          <a:prstGeom prst="rect">
            <a:avLst/>
          </a:prstGeom>
        </p:spPr>
        <p:txBody>
          <a:bodyPr lIns="117226" tIns="58613" rIns="117226" bIns="58613" anchor="t"/>
          <a:lstStyle>
            <a:lvl1pPr algn="l">
              <a:defRPr sz="51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6"/>
            <a:ext cx="10361851" cy="1500535"/>
          </a:xfrm>
        </p:spPr>
        <p:txBody>
          <a:bodyPr anchor="b"/>
          <a:lstStyle>
            <a:lvl1pPr marL="0" indent="0">
              <a:buNone/>
              <a:defRPr sz="2600"/>
            </a:lvl1pPr>
            <a:lvl2pPr marL="586130" indent="0">
              <a:buNone/>
              <a:defRPr sz="2300"/>
            </a:lvl2pPr>
            <a:lvl3pPr marL="1172261" indent="0">
              <a:buNone/>
              <a:defRPr sz="2100"/>
            </a:lvl3pPr>
            <a:lvl4pPr marL="1758391" indent="0">
              <a:buNone/>
              <a:defRPr sz="1800"/>
            </a:lvl4pPr>
            <a:lvl5pPr marL="2344522" indent="0">
              <a:buNone/>
              <a:defRPr sz="1800"/>
            </a:lvl5pPr>
            <a:lvl6pPr marL="2930652" indent="0">
              <a:buNone/>
              <a:defRPr sz="1800"/>
            </a:lvl6pPr>
            <a:lvl7pPr marL="3516782" indent="0">
              <a:buNone/>
              <a:defRPr sz="1800"/>
            </a:lvl7pPr>
            <a:lvl8pPr marL="4102913" indent="0">
              <a:buNone/>
              <a:defRPr sz="1800"/>
            </a:lvl8pPr>
            <a:lvl9pPr marL="4689043" indent="0">
              <a:buNone/>
              <a:defRPr sz="1800"/>
            </a:lvl9pPr>
          </a:lstStyle>
          <a:p>
            <a:pPr lvl="0"/>
            <a:r>
              <a:rPr lang="zh-CN" altLang="en-US" smtClean="0"/>
              <a:t>单击此处编辑母版文本样式</a:t>
            </a:r>
          </a:p>
        </p:txBody>
      </p:sp>
      <p:sp>
        <p:nvSpPr>
          <p:cNvPr id="4" name="TextBox 3"/>
          <p:cNvSpPr txBox="1"/>
          <p:nvPr/>
        </p:nvSpPr>
        <p:spPr>
          <a:xfrm>
            <a:off x="9167148" y="6501485"/>
            <a:ext cx="2687949" cy="472314"/>
          </a:xfrm>
          <a:prstGeom prst="rect">
            <a:avLst/>
          </a:prstGeom>
          <a:noFill/>
        </p:spPr>
        <p:txBody>
          <a:bodyPr wrap="square" lIns="117226" tIns="58613" rIns="117226" bIns="58613"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241559417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a:prstGeom prst="rect">
            <a:avLst/>
          </a:prstGeom>
        </p:spPr>
        <p:txBody>
          <a:bodyPr lIns="117226" tIns="58613" rIns="117226" bIns="58613"/>
          <a:lstStyle>
            <a:lvl1pPr>
              <a:defRPr>
                <a:solidFill>
                  <a:srgbClr val="000000"/>
                </a:solidFill>
              </a:defRPr>
            </a:lvl1pPr>
          </a:lstStyle>
          <a:p>
            <a:r>
              <a:rPr lang="zh-CN" altLang="en-US" smtClean="0"/>
              <a:t>单击此处编辑母版标题样式</a:t>
            </a:r>
            <a:endParaRPr lang="zh-CN" altLang="en-US"/>
          </a:p>
        </p:txBody>
      </p:sp>
      <p:sp>
        <p:nvSpPr>
          <p:cNvPr id="3" name="TextBox 2"/>
          <p:cNvSpPr txBox="1"/>
          <p:nvPr/>
        </p:nvSpPr>
        <p:spPr>
          <a:xfrm>
            <a:off x="9167148" y="6501485"/>
            <a:ext cx="2687949" cy="472314"/>
          </a:xfrm>
          <a:prstGeom prst="rect">
            <a:avLst/>
          </a:prstGeom>
          <a:noFill/>
        </p:spPr>
        <p:txBody>
          <a:bodyPr wrap="square" lIns="117226" tIns="58613" rIns="117226" bIns="58613"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308923989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p:nvSpPr>
        <p:spPr>
          <a:xfrm>
            <a:off x="9167148" y="6501485"/>
            <a:ext cx="2687949" cy="472314"/>
          </a:xfrm>
          <a:prstGeom prst="rect">
            <a:avLst/>
          </a:prstGeom>
          <a:noFill/>
        </p:spPr>
        <p:txBody>
          <a:bodyPr wrap="square" lIns="117226" tIns="58613" rIns="117226" bIns="58613"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20268933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5_标题幻灯片">
    <p:spTree>
      <p:nvGrpSpPr>
        <p:cNvPr id="1" name=""/>
        <p:cNvGrpSpPr/>
        <p:nvPr/>
      </p:nvGrpSpPr>
      <p:grpSpPr>
        <a:xfrm>
          <a:off x="0" y="0"/>
          <a:ext cx="0" cy="0"/>
          <a:chOff x="0" y="0"/>
          <a:chExt cx="0" cy="0"/>
        </a:xfrm>
      </p:grpSpPr>
      <p:sp>
        <p:nvSpPr>
          <p:cNvPr id="16" name="标题 1"/>
          <p:cNvSpPr>
            <a:spLocks noGrp="1"/>
          </p:cNvSpPr>
          <p:nvPr>
            <p:ph type="title"/>
          </p:nvPr>
        </p:nvSpPr>
        <p:spPr>
          <a:xfrm>
            <a:off x="1295300" y="2124545"/>
            <a:ext cx="10124094" cy="2150105"/>
          </a:xfrm>
          <a:prstGeom prst="rect">
            <a:avLst/>
          </a:prstGeom>
          <a:noFill/>
        </p:spPr>
        <p:txBody>
          <a:bodyPr lIns="117226" tIns="58613" rIns="117226" bIns="58613">
            <a:normAutofit/>
          </a:bodyPr>
          <a:lstStyle>
            <a:lvl1pPr algn="ctr">
              <a:defRPr sz="4600" b="0" baseline="0">
                <a:solidFill>
                  <a:srgbClr val="0000FF"/>
                </a:solidFill>
                <a:effectLst/>
                <a:latin typeface="黑体" panose="02010609060101010101" pitchFamily="49" charset="-122"/>
                <a:ea typeface="黑体" panose="02010609060101010101" pitchFamily="49" charset="-122"/>
              </a:defRPr>
            </a:lvl1pPr>
          </a:lstStyle>
          <a:p>
            <a:r>
              <a:rPr lang="zh-CN" altLang="en-US" smtClean="0"/>
              <a:t>单击此处编辑母版标题样式</a:t>
            </a:r>
            <a:endParaRPr lang="zh-CN" altLang="en-US" dirty="0"/>
          </a:p>
        </p:txBody>
      </p:sp>
      <p:sp>
        <p:nvSpPr>
          <p:cNvPr id="3" name="TextBox 2"/>
          <p:cNvSpPr txBox="1"/>
          <p:nvPr/>
        </p:nvSpPr>
        <p:spPr>
          <a:xfrm>
            <a:off x="9167148" y="6501485"/>
            <a:ext cx="2687949" cy="472314"/>
          </a:xfrm>
          <a:prstGeom prst="rect">
            <a:avLst/>
          </a:prstGeom>
          <a:noFill/>
        </p:spPr>
        <p:txBody>
          <a:bodyPr wrap="square" lIns="117226" tIns="58613" rIns="117226" bIns="58613"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8396322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4_标题幻灯片">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911306" y="1355484"/>
            <a:ext cx="10736814" cy="4868199"/>
          </a:xfrm>
        </p:spPr>
        <p:txBody>
          <a:bodyPr>
            <a:normAutofit/>
          </a:bodyPr>
          <a:lstStyle>
            <a:lvl1pPr algn="just">
              <a:spcBef>
                <a:spcPts val="769"/>
              </a:spcBef>
              <a:spcAft>
                <a:spcPts val="769"/>
              </a:spcAft>
              <a:defRPr sz="2400" b="1" baseline="0">
                <a:solidFill>
                  <a:srgbClr val="000000"/>
                </a:solidFill>
                <a:effectLst/>
                <a:latin typeface="Calibri" panose="020F0502020204030204" pitchFamily="34" charset="0"/>
              </a:defRPr>
            </a:lvl1pPr>
            <a:lvl2pPr algn="just">
              <a:spcBef>
                <a:spcPts val="769"/>
              </a:spcBef>
              <a:spcAft>
                <a:spcPts val="769"/>
              </a:spcAft>
              <a:defRPr sz="2200" b="0" baseline="0">
                <a:solidFill>
                  <a:srgbClr val="000000"/>
                </a:solidFill>
                <a:effectLst/>
                <a:latin typeface="+mn-lt"/>
              </a:defRPr>
            </a:lvl2pPr>
            <a:lvl3pPr algn="just">
              <a:spcBef>
                <a:spcPts val="769"/>
              </a:spcBef>
              <a:spcAft>
                <a:spcPts val="769"/>
              </a:spcAft>
              <a:defRPr sz="2000" b="0" baseline="0">
                <a:solidFill>
                  <a:srgbClr val="000000"/>
                </a:solidFill>
                <a:effectLst/>
                <a:latin typeface="Cambria" panose="02040503050406030204" pitchFamily="18" charset="0"/>
              </a:defRPr>
            </a:lvl3pPr>
            <a:lvl4pPr algn="just">
              <a:spcBef>
                <a:spcPts val="769"/>
              </a:spcBef>
              <a:spcAft>
                <a:spcPts val="769"/>
              </a:spcAft>
              <a:defRPr b="0" baseline="0">
                <a:solidFill>
                  <a:srgbClr val="000000"/>
                </a:solidFill>
                <a:effectLst/>
                <a:latin typeface="Cambria" panose="02040503050406030204" pitchFamily="18" charset="0"/>
              </a:defRPr>
            </a:lvl4pPr>
            <a:lvl5pPr algn="just">
              <a:spcBef>
                <a:spcPts val="769"/>
              </a:spcBef>
              <a:spcAft>
                <a:spcPts val="769"/>
              </a:spcAft>
              <a:defRPr b="0" baseline="0">
                <a:solidFill>
                  <a:srgbClr val="000000"/>
                </a:solidFill>
                <a:effectLst/>
                <a:latin typeface="Cambria" panose="02040503050406030204" pitchFamily="18"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16" name="标题 1"/>
          <p:cNvSpPr>
            <a:spLocks noGrp="1"/>
          </p:cNvSpPr>
          <p:nvPr>
            <p:ph type="title"/>
          </p:nvPr>
        </p:nvSpPr>
        <p:spPr>
          <a:xfrm>
            <a:off x="1477100" y="188379"/>
            <a:ext cx="10233473" cy="648527"/>
          </a:xfrm>
          <a:prstGeom prst="rect">
            <a:avLst/>
          </a:prstGeom>
          <a:noFill/>
        </p:spPr>
        <p:txBody>
          <a:bodyPr lIns="117226" tIns="58613" rIns="117226" bIns="58613">
            <a:normAutofit/>
          </a:bodyPr>
          <a:lstStyle>
            <a:lvl1pPr algn="l">
              <a:defRPr sz="4600" b="0" baseline="0">
                <a:solidFill>
                  <a:schemeClr val="bg1">
                    <a:lumMod val="95000"/>
                  </a:schemeClr>
                </a:solidFill>
                <a:effectLst/>
                <a:latin typeface="Calibri" panose="020F0502020204030204" pitchFamily="34" charset="0"/>
                <a:ea typeface="黑体" panose="02010609060101010101" pitchFamily="49" charset="-122"/>
              </a:defRPr>
            </a:lvl1pPr>
          </a:lstStyle>
          <a:p>
            <a:r>
              <a:rPr lang="zh-CN" altLang="en-US" smtClean="0"/>
              <a:t>单击此处编辑母版标题样式</a:t>
            </a:r>
            <a:endParaRPr lang="zh-CN" altLang="en-US" dirty="0"/>
          </a:p>
        </p:txBody>
      </p:sp>
      <p:sp>
        <p:nvSpPr>
          <p:cNvPr id="5" name="TextBox 4"/>
          <p:cNvSpPr txBox="1"/>
          <p:nvPr/>
        </p:nvSpPr>
        <p:spPr>
          <a:xfrm>
            <a:off x="9167148" y="6501485"/>
            <a:ext cx="2687949" cy="472314"/>
          </a:xfrm>
          <a:prstGeom prst="rect">
            <a:avLst/>
          </a:prstGeom>
          <a:noFill/>
        </p:spPr>
        <p:txBody>
          <a:bodyPr wrap="square" lIns="117226" tIns="58613" rIns="117226" bIns="58613"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178355682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101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15"/>
          <p:cNvGraphicFramePr>
            <a:graphicFrameLocks noChangeAspect="1"/>
          </p:cNvGraphicFramePr>
          <p:nvPr/>
        </p:nvGraphicFramePr>
        <p:xfrm>
          <a:off x="0" y="247708"/>
          <a:ext cx="12190413" cy="1155967"/>
        </p:xfrm>
        <a:graphic>
          <a:graphicData uri="http://schemas.openxmlformats.org/presentationml/2006/ole">
            <mc:AlternateContent xmlns:mc="http://schemas.openxmlformats.org/markup-compatibility/2006">
              <mc:Choice xmlns:v="urn:schemas-microsoft-com:vml" Requires="v">
                <p:oleObj spid="_x0000_s8208" name="Image" r:id="rId10" imgW="6311111" imgH="1155148" progId="Photoshop.Image.6">
                  <p:embed/>
                </p:oleObj>
              </mc:Choice>
              <mc:Fallback>
                <p:oleObj name="Image" r:id="rId10" imgW="6311111" imgH="1155148" progId="Photoshop.Image.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247708"/>
                        <a:ext cx="12190413" cy="1155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0" name="Rectangle 16"/>
          <p:cNvSpPr>
            <a:spLocks noChangeArrowheads="1"/>
          </p:cNvSpPr>
          <p:nvPr/>
        </p:nvSpPr>
        <p:spPr bwMode="ltGray">
          <a:xfrm>
            <a:off x="0" y="6526137"/>
            <a:ext cx="12190413" cy="333453"/>
          </a:xfrm>
          <a:prstGeom prst="rect">
            <a:avLst/>
          </a:prstGeom>
          <a:solidFill>
            <a:srgbClr val="30A383"/>
          </a:solidFill>
          <a:ln w="9525">
            <a:noFill/>
            <a:miter lim="800000"/>
            <a:headEnd/>
            <a:tailEnd/>
          </a:ln>
          <a:effectLst/>
        </p:spPr>
        <p:txBody>
          <a:bodyPr wrap="none" lIns="117226" tIns="58613" rIns="117226" bIns="58613" anchor="ctr"/>
          <a:lstStyle/>
          <a:p>
            <a:pPr>
              <a:defRPr/>
            </a:pPr>
            <a:endParaRPr lang="zh-CN" altLang="en-US">
              <a:ea typeface="宋体" pitchFamily="2" charset="-122"/>
            </a:endParaRPr>
          </a:p>
        </p:txBody>
      </p:sp>
      <p:sp>
        <p:nvSpPr>
          <p:cNvPr id="1041" name="Rectangle 17"/>
          <p:cNvSpPr>
            <a:spLocks noChangeArrowheads="1"/>
          </p:cNvSpPr>
          <p:nvPr/>
        </p:nvSpPr>
        <p:spPr bwMode="white">
          <a:xfrm>
            <a:off x="0" y="1"/>
            <a:ext cx="12190413" cy="241355"/>
          </a:xfrm>
          <a:prstGeom prst="rect">
            <a:avLst/>
          </a:prstGeom>
          <a:solidFill>
            <a:srgbClr val="1F5281"/>
          </a:solidFill>
          <a:ln w="9525">
            <a:noFill/>
            <a:miter lim="800000"/>
            <a:headEnd/>
            <a:tailEnd/>
          </a:ln>
          <a:effectLst/>
        </p:spPr>
        <p:txBody>
          <a:bodyPr wrap="none" lIns="117226" tIns="58613" rIns="117226" bIns="58613" anchor="ctr"/>
          <a:lstStyle/>
          <a:p>
            <a:pPr algn="ctr">
              <a:defRPr/>
            </a:pPr>
            <a:endParaRPr lang="zh-CN" altLang="en-US">
              <a:ea typeface="宋体" pitchFamily="2" charset="-122"/>
            </a:endParaRPr>
          </a:p>
        </p:txBody>
      </p:sp>
      <p:sp>
        <p:nvSpPr>
          <p:cNvPr id="1042" name="Freeform 18"/>
          <p:cNvSpPr>
            <a:spLocks/>
          </p:cNvSpPr>
          <p:nvPr/>
        </p:nvSpPr>
        <p:spPr bwMode="white">
          <a:xfrm>
            <a:off x="4235" y="963836"/>
            <a:ext cx="12186180" cy="462069"/>
          </a:xfrm>
          <a:custGeom>
            <a:avLst/>
            <a:gdLst/>
            <a:ahLst/>
            <a:cxnLst>
              <a:cxn ang="0">
                <a:pos x="0" y="290"/>
              </a:cxn>
              <a:cxn ang="0">
                <a:pos x="1" y="193"/>
              </a:cxn>
              <a:cxn ang="0">
                <a:pos x="1833" y="25"/>
              </a:cxn>
              <a:cxn ang="0">
                <a:pos x="3966" y="41"/>
              </a:cxn>
              <a:cxn ang="0">
                <a:pos x="5760" y="184"/>
              </a:cxn>
              <a:cxn ang="0">
                <a:pos x="5764" y="291"/>
              </a:cxn>
              <a:cxn ang="0">
                <a:pos x="0" y="290"/>
              </a:cxn>
            </a:cxnLst>
            <a:rect l="0" t="0" r="r" b="b"/>
            <a:pathLst>
              <a:path w="5764" h="291">
                <a:moveTo>
                  <a:pt x="0" y="290"/>
                </a:moveTo>
                <a:lnTo>
                  <a:pt x="1" y="193"/>
                </a:lnTo>
                <a:cubicBezTo>
                  <a:pt x="305" y="150"/>
                  <a:pt x="1172" y="50"/>
                  <a:pt x="1833" y="25"/>
                </a:cubicBezTo>
                <a:cubicBezTo>
                  <a:pt x="2494" y="0"/>
                  <a:pt x="3312" y="15"/>
                  <a:pt x="3966" y="41"/>
                </a:cubicBezTo>
                <a:cubicBezTo>
                  <a:pt x="4620" y="68"/>
                  <a:pt x="5460" y="142"/>
                  <a:pt x="5760" y="184"/>
                </a:cubicBezTo>
                <a:lnTo>
                  <a:pt x="5764" y="291"/>
                </a:lnTo>
                <a:lnTo>
                  <a:pt x="0" y="290"/>
                </a:lnTo>
                <a:close/>
              </a:path>
            </a:pathLst>
          </a:custGeom>
          <a:solidFill>
            <a:schemeClr val="bg1"/>
          </a:solidFill>
          <a:ln w="9525">
            <a:noFill/>
            <a:round/>
            <a:headEnd/>
            <a:tailEnd/>
          </a:ln>
          <a:effectLst/>
        </p:spPr>
        <p:txBody>
          <a:bodyPr lIns="117226" tIns="58613" rIns="117226" bIns="58613"/>
          <a:lstStyle/>
          <a:p>
            <a:pPr>
              <a:defRPr/>
            </a:pPr>
            <a:endParaRPr lang="zh-CN" altLang="en-US">
              <a:ea typeface="宋体" pitchFamily="2" charset="-122"/>
            </a:endParaRPr>
          </a:p>
        </p:txBody>
      </p:sp>
      <p:sp>
        <p:nvSpPr>
          <p:cNvPr id="1031" name="Rectangle 3"/>
          <p:cNvSpPr>
            <a:spLocks noGrp="1" noChangeArrowheads="1"/>
          </p:cNvSpPr>
          <p:nvPr>
            <p:ph type="body" idx="1"/>
          </p:nvPr>
        </p:nvSpPr>
        <p:spPr bwMode="auto">
          <a:xfrm>
            <a:off x="609521" y="1394148"/>
            <a:ext cx="10971372" cy="4931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7226" tIns="58613" rIns="117226" bIns="58613" numCol="1" anchor="t" anchorCtr="0" compatLnSpc="1">
            <a:prstTxWarp prst="textNoShape">
              <a:avLst/>
            </a:prstTxWarp>
          </a:bodyPr>
          <a:lstStyle/>
          <a:p>
            <a:pPr lvl="0"/>
            <a:r>
              <a:rPr lang="en-US" altLang="zh-CN" smtClean="0"/>
              <a:t>Click to edit Master text </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 name="TextBox 6"/>
          <p:cNvSpPr txBox="1"/>
          <p:nvPr/>
        </p:nvSpPr>
        <p:spPr>
          <a:xfrm>
            <a:off x="9167148" y="6501485"/>
            <a:ext cx="2687949" cy="472314"/>
          </a:xfrm>
          <a:prstGeom prst="rect">
            <a:avLst/>
          </a:prstGeom>
          <a:noFill/>
        </p:spPr>
        <p:txBody>
          <a:bodyPr wrap="square" lIns="117226" tIns="58613" rIns="117226" bIns="58613" rtlCol="0">
            <a:spAutoFit/>
          </a:bodyPr>
          <a:lstStyle/>
          <a:p>
            <a:pPr algn="r"/>
            <a:fld id="{C7C6DBEA-7B4A-45F2-A823-46D6D2D5125A}" type="slidenum">
              <a:rPr lang="zh-CN" altLang="en-US" smtClean="0"/>
              <a:pPr algn="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1" r:id="rId2"/>
    <p:sldLayoutId id="2147483702" r:id="rId3"/>
    <p:sldLayoutId id="2147483703" r:id="rId4"/>
    <p:sldLayoutId id="2147483704" r:id="rId5"/>
    <p:sldLayoutId id="2147483705" r:id="rId6"/>
    <p:sldLayoutId id="2147483697" r:id="rId7"/>
  </p:sldLayoutIdLst>
  <p:timing>
    <p:tnLst>
      <p:par>
        <p:cTn id="1" dur="indefinite" restart="never" nodeType="tmRoot"/>
      </p:par>
    </p:tnLst>
  </p:timing>
  <p:txStyles>
    <p:titleStyle>
      <a:lvl1pPr algn="ctr" rtl="0" eaLnBrk="1" fontAlgn="base" hangingPunct="1">
        <a:spcBef>
          <a:spcPct val="0"/>
        </a:spcBef>
        <a:spcAft>
          <a:spcPct val="0"/>
        </a:spcAft>
        <a:defRPr sz="3600">
          <a:solidFill>
            <a:schemeClr val="bg1"/>
          </a:solidFill>
          <a:latin typeface="+mj-lt"/>
          <a:ea typeface="+mj-ea"/>
          <a:cs typeface="+mj-cs"/>
        </a:defRPr>
      </a:lvl1pPr>
      <a:lvl2pPr algn="ctr" rtl="0" eaLnBrk="1" fontAlgn="base" hangingPunct="1">
        <a:spcBef>
          <a:spcPct val="0"/>
        </a:spcBef>
        <a:spcAft>
          <a:spcPct val="0"/>
        </a:spcAft>
        <a:defRPr sz="3600">
          <a:solidFill>
            <a:schemeClr val="bg1"/>
          </a:solidFill>
          <a:latin typeface="Verdana" pitchFamily="34" charset="0"/>
        </a:defRPr>
      </a:lvl2pPr>
      <a:lvl3pPr algn="ctr" rtl="0" eaLnBrk="1" fontAlgn="base" hangingPunct="1">
        <a:spcBef>
          <a:spcPct val="0"/>
        </a:spcBef>
        <a:spcAft>
          <a:spcPct val="0"/>
        </a:spcAft>
        <a:defRPr sz="3600">
          <a:solidFill>
            <a:schemeClr val="bg1"/>
          </a:solidFill>
          <a:latin typeface="Verdana" pitchFamily="34" charset="0"/>
        </a:defRPr>
      </a:lvl3pPr>
      <a:lvl4pPr algn="ctr" rtl="0" eaLnBrk="1" fontAlgn="base" hangingPunct="1">
        <a:spcBef>
          <a:spcPct val="0"/>
        </a:spcBef>
        <a:spcAft>
          <a:spcPct val="0"/>
        </a:spcAft>
        <a:defRPr sz="3600">
          <a:solidFill>
            <a:schemeClr val="bg1"/>
          </a:solidFill>
          <a:latin typeface="Verdana" pitchFamily="34" charset="0"/>
        </a:defRPr>
      </a:lvl4pPr>
      <a:lvl5pPr algn="ctr" rtl="0" eaLnBrk="1" fontAlgn="base" hangingPunct="1">
        <a:spcBef>
          <a:spcPct val="0"/>
        </a:spcBef>
        <a:spcAft>
          <a:spcPct val="0"/>
        </a:spcAft>
        <a:defRPr sz="3600">
          <a:solidFill>
            <a:schemeClr val="bg1"/>
          </a:solidFill>
          <a:latin typeface="Verdana" pitchFamily="34" charset="0"/>
        </a:defRPr>
      </a:lvl5pPr>
      <a:lvl6pPr marL="586130" algn="ctr" rtl="0" eaLnBrk="1" fontAlgn="base" hangingPunct="1">
        <a:spcBef>
          <a:spcPct val="0"/>
        </a:spcBef>
        <a:spcAft>
          <a:spcPct val="0"/>
        </a:spcAft>
        <a:defRPr sz="3600">
          <a:solidFill>
            <a:schemeClr val="bg1"/>
          </a:solidFill>
          <a:latin typeface="Verdana" pitchFamily="34" charset="0"/>
        </a:defRPr>
      </a:lvl6pPr>
      <a:lvl7pPr marL="1172261" algn="ctr" rtl="0" eaLnBrk="1" fontAlgn="base" hangingPunct="1">
        <a:spcBef>
          <a:spcPct val="0"/>
        </a:spcBef>
        <a:spcAft>
          <a:spcPct val="0"/>
        </a:spcAft>
        <a:defRPr sz="3600">
          <a:solidFill>
            <a:schemeClr val="bg1"/>
          </a:solidFill>
          <a:latin typeface="Verdana" pitchFamily="34" charset="0"/>
        </a:defRPr>
      </a:lvl7pPr>
      <a:lvl8pPr marL="1758391" algn="ctr" rtl="0" eaLnBrk="1" fontAlgn="base" hangingPunct="1">
        <a:spcBef>
          <a:spcPct val="0"/>
        </a:spcBef>
        <a:spcAft>
          <a:spcPct val="0"/>
        </a:spcAft>
        <a:defRPr sz="3600">
          <a:solidFill>
            <a:schemeClr val="bg1"/>
          </a:solidFill>
          <a:latin typeface="Verdana" pitchFamily="34" charset="0"/>
        </a:defRPr>
      </a:lvl8pPr>
      <a:lvl9pPr marL="2344522" algn="ctr" rtl="0" eaLnBrk="1" fontAlgn="base" hangingPunct="1">
        <a:spcBef>
          <a:spcPct val="0"/>
        </a:spcBef>
        <a:spcAft>
          <a:spcPct val="0"/>
        </a:spcAft>
        <a:defRPr sz="3600">
          <a:solidFill>
            <a:schemeClr val="bg1"/>
          </a:solidFill>
          <a:latin typeface="Verdana" pitchFamily="34" charset="0"/>
        </a:defRPr>
      </a:lvl9pPr>
    </p:titleStyle>
    <p:bodyStyle>
      <a:lvl1pPr marL="439598" indent="-439598" algn="l" rtl="0" eaLnBrk="1" fontAlgn="base" hangingPunct="1">
        <a:spcBef>
          <a:spcPct val="20000"/>
        </a:spcBef>
        <a:spcAft>
          <a:spcPct val="0"/>
        </a:spcAft>
        <a:buClr>
          <a:schemeClr val="hlink"/>
        </a:buClr>
        <a:buFont typeface="Wingdings" pitchFamily="2" charset="2"/>
        <a:buChar char="v"/>
        <a:defRPr sz="3600" b="1">
          <a:solidFill>
            <a:srgbClr val="1481B8"/>
          </a:solidFill>
          <a:latin typeface="+mn-lt"/>
          <a:ea typeface="+mn-ea"/>
          <a:cs typeface="+mn-cs"/>
        </a:defRPr>
      </a:lvl1pPr>
      <a:lvl2pPr marL="952462" indent="-366332" algn="l" rtl="0" eaLnBrk="1" fontAlgn="base" hangingPunct="1">
        <a:spcBef>
          <a:spcPct val="20000"/>
        </a:spcBef>
        <a:spcAft>
          <a:spcPct val="0"/>
        </a:spcAft>
        <a:buClr>
          <a:schemeClr val="accent1"/>
        </a:buClr>
        <a:buFont typeface="Wingdings" pitchFamily="2" charset="2"/>
        <a:buChar char="§"/>
        <a:defRPr sz="3600">
          <a:solidFill>
            <a:schemeClr val="tx1"/>
          </a:solidFill>
          <a:latin typeface="Arial" charset="0"/>
        </a:defRPr>
      </a:lvl2pPr>
      <a:lvl3pPr marL="1465326" indent="-293065" algn="l" rtl="0" eaLnBrk="1" fontAlgn="base" hangingPunct="1">
        <a:spcBef>
          <a:spcPct val="20000"/>
        </a:spcBef>
        <a:spcAft>
          <a:spcPct val="0"/>
        </a:spcAft>
        <a:buClr>
          <a:schemeClr val="tx1"/>
        </a:buClr>
        <a:buChar char="•"/>
        <a:defRPr sz="3100">
          <a:solidFill>
            <a:schemeClr val="tx1"/>
          </a:solidFill>
          <a:latin typeface="Arial" charset="0"/>
        </a:defRPr>
      </a:lvl3pPr>
      <a:lvl4pPr marL="2051456" indent="-293065" algn="l" rtl="0" eaLnBrk="1" fontAlgn="base" hangingPunct="1">
        <a:spcBef>
          <a:spcPct val="20000"/>
        </a:spcBef>
        <a:spcAft>
          <a:spcPct val="0"/>
        </a:spcAft>
        <a:buChar char="–"/>
        <a:defRPr sz="2600">
          <a:solidFill>
            <a:schemeClr val="tx1"/>
          </a:solidFill>
          <a:latin typeface="Arial" charset="0"/>
        </a:defRPr>
      </a:lvl4pPr>
      <a:lvl5pPr marL="2637587" indent="-293065" algn="l" rtl="0" eaLnBrk="1" fontAlgn="base" hangingPunct="1">
        <a:spcBef>
          <a:spcPct val="20000"/>
        </a:spcBef>
        <a:spcAft>
          <a:spcPct val="0"/>
        </a:spcAft>
        <a:buChar char="»"/>
        <a:defRPr sz="2600">
          <a:solidFill>
            <a:schemeClr val="tx1"/>
          </a:solidFill>
          <a:latin typeface="Arial" charset="0"/>
        </a:defRPr>
      </a:lvl5pPr>
      <a:lvl6pPr marL="3223717" indent="-293065" algn="l" rtl="0" eaLnBrk="1" fontAlgn="base" hangingPunct="1">
        <a:spcBef>
          <a:spcPct val="20000"/>
        </a:spcBef>
        <a:spcAft>
          <a:spcPct val="0"/>
        </a:spcAft>
        <a:buChar char="»"/>
        <a:defRPr sz="2600">
          <a:solidFill>
            <a:schemeClr val="tx1"/>
          </a:solidFill>
          <a:latin typeface="Arial" charset="0"/>
        </a:defRPr>
      </a:lvl6pPr>
      <a:lvl7pPr marL="3809848" indent="-293065" algn="l" rtl="0" eaLnBrk="1" fontAlgn="base" hangingPunct="1">
        <a:spcBef>
          <a:spcPct val="20000"/>
        </a:spcBef>
        <a:spcAft>
          <a:spcPct val="0"/>
        </a:spcAft>
        <a:buChar char="»"/>
        <a:defRPr sz="2600">
          <a:solidFill>
            <a:schemeClr val="tx1"/>
          </a:solidFill>
          <a:latin typeface="Arial" charset="0"/>
        </a:defRPr>
      </a:lvl7pPr>
      <a:lvl8pPr marL="4395978" indent="-293065" algn="l" rtl="0" eaLnBrk="1" fontAlgn="base" hangingPunct="1">
        <a:spcBef>
          <a:spcPct val="20000"/>
        </a:spcBef>
        <a:spcAft>
          <a:spcPct val="0"/>
        </a:spcAft>
        <a:buChar char="»"/>
        <a:defRPr sz="2600">
          <a:solidFill>
            <a:schemeClr val="tx1"/>
          </a:solidFill>
          <a:latin typeface="Arial" charset="0"/>
        </a:defRPr>
      </a:lvl8pPr>
      <a:lvl9pPr marL="4982108" indent="-293065" algn="l" rtl="0" eaLnBrk="1" fontAlgn="base" hangingPunct="1">
        <a:spcBef>
          <a:spcPct val="20000"/>
        </a:spcBef>
        <a:spcAft>
          <a:spcPct val="0"/>
        </a:spcAft>
        <a:buChar char="»"/>
        <a:defRPr sz="2600">
          <a:solidFill>
            <a:schemeClr val="tx1"/>
          </a:solidFill>
          <a:latin typeface="Arial" charset="0"/>
        </a:defRPr>
      </a:lvl9pPr>
    </p:bodyStyle>
    <p:otherStyle>
      <a:defPPr>
        <a:defRPr lang="zh-CN"/>
      </a:defPPr>
      <a:lvl1pPr marL="0" algn="l" defTabSz="1172261" rtl="0" eaLnBrk="1" latinLnBrk="0" hangingPunct="1">
        <a:defRPr sz="2300" kern="1200">
          <a:solidFill>
            <a:schemeClr val="tx1"/>
          </a:solidFill>
          <a:latin typeface="+mn-lt"/>
          <a:ea typeface="+mn-ea"/>
          <a:cs typeface="+mn-cs"/>
        </a:defRPr>
      </a:lvl1pPr>
      <a:lvl2pPr marL="586130" algn="l" defTabSz="1172261" rtl="0" eaLnBrk="1" latinLnBrk="0" hangingPunct="1">
        <a:defRPr sz="2300" kern="1200">
          <a:solidFill>
            <a:schemeClr val="tx1"/>
          </a:solidFill>
          <a:latin typeface="+mn-lt"/>
          <a:ea typeface="+mn-ea"/>
          <a:cs typeface="+mn-cs"/>
        </a:defRPr>
      </a:lvl2pPr>
      <a:lvl3pPr marL="1172261" algn="l" defTabSz="1172261" rtl="0" eaLnBrk="1" latinLnBrk="0" hangingPunct="1">
        <a:defRPr sz="2300" kern="1200">
          <a:solidFill>
            <a:schemeClr val="tx1"/>
          </a:solidFill>
          <a:latin typeface="+mn-lt"/>
          <a:ea typeface="+mn-ea"/>
          <a:cs typeface="+mn-cs"/>
        </a:defRPr>
      </a:lvl3pPr>
      <a:lvl4pPr marL="1758391" algn="l" defTabSz="1172261" rtl="0" eaLnBrk="1" latinLnBrk="0" hangingPunct="1">
        <a:defRPr sz="2300" kern="1200">
          <a:solidFill>
            <a:schemeClr val="tx1"/>
          </a:solidFill>
          <a:latin typeface="+mn-lt"/>
          <a:ea typeface="+mn-ea"/>
          <a:cs typeface="+mn-cs"/>
        </a:defRPr>
      </a:lvl4pPr>
      <a:lvl5pPr marL="2344522" algn="l" defTabSz="1172261" rtl="0" eaLnBrk="1" latinLnBrk="0" hangingPunct="1">
        <a:defRPr sz="2300" kern="1200">
          <a:solidFill>
            <a:schemeClr val="tx1"/>
          </a:solidFill>
          <a:latin typeface="+mn-lt"/>
          <a:ea typeface="+mn-ea"/>
          <a:cs typeface="+mn-cs"/>
        </a:defRPr>
      </a:lvl5pPr>
      <a:lvl6pPr marL="2930652" algn="l" defTabSz="1172261" rtl="0" eaLnBrk="1" latinLnBrk="0" hangingPunct="1">
        <a:defRPr sz="2300" kern="1200">
          <a:solidFill>
            <a:schemeClr val="tx1"/>
          </a:solidFill>
          <a:latin typeface="+mn-lt"/>
          <a:ea typeface="+mn-ea"/>
          <a:cs typeface="+mn-cs"/>
        </a:defRPr>
      </a:lvl6pPr>
      <a:lvl7pPr marL="3516782" algn="l" defTabSz="1172261" rtl="0" eaLnBrk="1" latinLnBrk="0" hangingPunct="1">
        <a:defRPr sz="2300" kern="1200">
          <a:solidFill>
            <a:schemeClr val="tx1"/>
          </a:solidFill>
          <a:latin typeface="+mn-lt"/>
          <a:ea typeface="+mn-ea"/>
          <a:cs typeface="+mn-cs"/>
        </a:defRPr>
      </a:lvl7pPr>
      <a:lvl8pPr marL="4102913" algn="l" defTabSz="1172261" rtl="0" eaLnBrk="1" latinLnBrk="0" hangingPunct="1">
        <a:defRPr sz="2300" kern="1200">
          <a:solidFill>
            <a:schemeClr val="tx1"/>
          </a:solidFill>
          <a:latin typeface="+mn-lt"/>
          <a:ea typeface="+mn-ea"/>
          <a:cs typeface="+mn-cs"/>
        </a:defRPr>
      </a:lvl8pPr>
      <a:lvl9pPr marL="4689043" algn="l" defTabSz="1172261"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1.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package" Target="../embeddings/Microsoft_Visio___.vsdx"/><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image" Target="../media/image18.png"/><Relationship Id="rId4" Type="http://schemas.openxmlformats.org/officeDocument/2006/relationships/image" Target="../media/image17.emf"/></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19.emf"/><Relationship Id="rId4" Type="http://schemas.openxmlformats.org/officeDocument/2006/relationships/package" Target="../embeddings/Microsoft_Visio___1.vsdx"/></Relationships>
</file>

<file path=ppt/slides/_rels/slide5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1.xml"/><Relationship Id="rId7" Type="http://schemas.openxmlformats.org/officeDocument/2006/relationships/image" Target="../media/image35.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3.bin"/><Relationship Id="rId5" Type="http://schemas.openxmlformats.org/officeDocument/2006/relationships/image" Target="../media/image34.emf"/><Relationship Id="rId4" Type="http://schemas.openxmlformats.org/officeDocument/2006/relationships/oleObject" Target="../embeddings/oleObject2.bin"/><Relationship Id="rId9" Type="http://schemas.openxmlformats.org/officeDocument/2006/relationships/image" Target="../media/image3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p4"/><Relationship Id="rId1" Type="http://schemas.openxmlformats.org/officeDocument/2006/relationships/video" Target="NULL" TargetMode="External"/><Relationship Id="rId5" Type="http://schemas.openxmlformats.org/officeDocument/2006/relationships/image" Target="../media/image38.png"/><Relationship Id="rId4" Type="http://schemas.openxmlformats.org/officeDocument/2006/relationships/image" Target="../media/image37.png"/></Relationships>
</file>

<file path=ppt/slides/_rels/slide7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390.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image" Target="../media/image41.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342678" y="5374010"/>
            <a:ext cx="10123488" cy="1080120"/>
          </a:xfrm>
          <a:prstGeom prst="rect">
            <a:avLst/>
          </a:prstGeom>
        </p:spPr>
        <p:txBody>
          <a:bodyPr/>
          <a:lstStyle/>
          <a:p>
            <a:r>
              <a:rPr lang="zh-CN" altLang="en-US" smtClean="0">
                <a:solidFill>
                  <a:srgbClr val="000000"/>
                </a:solidFill>
              </a:rPr>
              <a:t>第</a:t>
            </a:r>
            <a:r>
              <a:rPr lang="en-US" altLang="zh-CN" smtClean="0">
                <a:solidFill>
                  <a:srgbClr val="000000"/>
                </a:solidFill>
              </a:rPr>
              <a:t>6 </a:t>
            </a:r>
            <a:r>
              <a:rPr lang="zh-CN" altLang="en-US" smtClean="0">
                <a:solidFill>
                  <a:srgbClr val="000000"/>
                </a:solidFill>
              </a:rPr>
              <a:t>章 递归</a:t>
            </a:r>
            <a:endParaRPr lang="zh-CN" altLang="en-US" dirty="0">
              <a:solidFill>
                <a:srgbClr val="000000"/>
              </a:solidFill>
            </a:endParaRPr>
          </a:p>
        </p:txBody>
      </p:sp>
      <p:sp>
        <p:nvSpPr>
          <p:cNvPr id="3" name="矩形 2"/>
          <p:cNvSpPr/>
          <p:nvPr/>
        </p:nvSpPr>
        <p:spPr>
          <a:xfrm>
            <a:off x="3358902" y="2277666"/>
            <a:ext cx="7776864" cy="1200329"/>
          </a:xfrm>
          <a:prstGeom prst="rect">
            <a:avLst/>
          </a:prstGeom>
        </p:spPr>
        <p:txBody>
          <a:bodyPr wrap="square">
            <a:spAutoFit/>
          </a:bodyPr>
          <a:lstStyle/>
          <a:p>
            <a:r>
              <a:rPr lang="en-US" altLang="zh-CN" sz="2400" i="1">
                <a:solidFill>
                  <a:srgbClr val="000000"/>
                </a:solidFill>
              </a:rPr>
              <a:t>To Iterate is Human, to </a:t>
            </a:r>
            <a:r>
              <a:rPr lang="en-US" altLang="zh-CN" sz="2400" i="1">
                <a:solidFill>
                  <a:srgbClr val="FF0000"/>
                </a:solidFill>
              </a:rPr>
              <a:t>Recurse</a:t>
            </a:r>
            <a:r>
              <a:rPr lang="en-US" altLang="zh-CN" sz="2400" i="1">
                <a:solidFill>
                  <a:srgbClr val="000000"/>
                </a:solidFill>
              </a:rPr>
              <a:t>, Divine.</a:t>
            </a:r>
            <a:endParaRPr lang="en-US" altLang="zh-CN" sz="2400">
              <a:solidFill>
                <a:srgbClr val="000000"/>
              </a:solidFill>
            </a:endParaRPr>
          </a:p>
          <a:p>
            <a:r>
              <a:rPr lang="zh-CN" altLang="en-US" sz="2400" smtClean="0">
                <a:solidFill>
                  <a:srgbClr val="000000"/>
                </a:solidFill>
              </a:rPr>
              <a:t>迭代</a:t>
            </a:r>
            <a:r>
              <a:rPr lang="zh-CN" altLang="en-US" sz="2400">
                <a:solidFill>
                  <a:srgbClr val="000000"/>
                </a:solidFill>
              </a:rPr>
              <a:t>是给人用的，递归，则是给神用的</a:t>
            </a:r>
            <a:r>
              <a:rPr lang="en-US" altLang="zh-CN" sz="2400">
                <a:solidFill>
                  <a:srgbClr val="000000"/>
                </a:solidFill>
              </a:rPr>
              <a:t>:)</a:t>
            </a:r>
            <a:endParaRPr lang="zh-CN" altLang="en-US" sz="2400">
              <a:solidFill>
                <a:srgbClr val="000000"/>
              </a:solidFill>
            </a:endParaRPr>
          </a:p>
          <a:p>
            <a:r>
              <a:rPr lang="zh-CN" altLang="en-US" sz="2400">
                <a:solidFill>
                  <a:srgbClr val="000000"/>
                </a:solidFill>
              </a:rPr>
              <a:t>                               </a:t>
            </a:r>
            <a:r>
              <a:rPr lang="en-US" altLang="zh-CN" sz="2400" i="1">
                <a:solidFill>
                  <a:srgbClr val="000000"/>
                </a:solidFill>
              </a:rPr>
              <a:t>-- L. Peter Deutsc</a:t>
            </a:r>
            <a:endParaRPr lang="en-US" altLang="zh-CN" sz="2400">
              <a:solidFill>
                <a:srgbClr val="000000"/>
              </a:solidFill>
            </a:endParaRPr>
          </a:p>
        </p:txBody>
      </p:sp>
    </p:spTree>
    <p:extLst>
      <p:ext uri="{BB962C8B-B14F-4D97-AF65-F5344CB8AC3E}">
        <p14:creationId xmlns:p14="http://schemas.microsoft.com/office/powerpoint/2010/main" val="72709342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递归求解</a:t>
            </a:r>
            <a:r>
              <a:rPr lang="en-US" altLang="zh-CN" smtClean="0"/>
              <a:t>n!</a:t>
            </a:r>
            <a:endParaRPr lang="zh-CN" altLang="en-US"/>
          </a:p>
        </p:txBody>
      </p:sp>
      <p:sp>
        <p:nvSpPr>
          <p:cNvPr id="4" name="矩形 3"/>
          <p:cNvSpPr/>
          <p:nvPr/>
        </p:nvSpPr>
        <p:spPr>
          <a:xfrm>
            <a:off x="7364360" y="1421954"/>
            <a:ext cx="4148609" cy="4429674"/>
          </a:xfrm>
          <a:prstGeom prst="rect">
            <a:avLst/>
          </a:prstGeom>
        </p:spPr>
        <p:txBody>
          <a:bodyPr wrap="square">
            <a:spAutoFit/>
          </a:bodyPr>
          <a:lstStyle/>
          <a:p>
            <a:pPr>
              <a:lnSpc>
                <a:spcPct val="150000"/>
              </a:lnSpc>
            </a:pPr>
            <a:r>
              <a:rPr lang="en-US" altLang="zh-CN" sz="2400" smtClean="0">
                <a:solidFill>
                  <a:srgbClr val="FF0000"/>
                </a:solidFill>
              </a:rPr>
              <a:t>1</a:t>
            </a:r>
            <a:r>
              <a:rPr lang="zh-CN" altLang="en-US" sz="2400" smtClean="0">
                <a:solidFill>
                  <a:srgbClr val="FF0000"/>
                </a:solidFill>
              </a:rPr>
              <a:t>）</a:t>
            </a:r>
            <a:r>
              <a:rPr lang="zh-CN" altLang="zh-CN" sz="2400" smtClean="0">
                <a:solidFill>
                  <a:srgbClr val="FF0000"/>
                </a:solidFill>
              </a:rPr>
              <a:t>递归</a:t>
            </a:r>
            <a:r>
              <a:rPr lang="zh-CN" altLang="zh-CN" sz="2400">
                <a:solidFill>
                  <a:srgbClr val="FF0000"/>
                </a:solidFill>
              </a:rPr>
              <a:t>结束的</a:t>
            </a:r>
            <a:r>
              <a:rPr lang="zh-CN" altLang="zh-CN" sz="2400" smtClean="0">
                <a:solidFill>
                  <a:srgbClr val="FF0000"/>
                </a:solidFill>
              </a:rPr>
              <a:t>条件</a:t>
            </a:r>
            <a:r>
              <a:rPr lang="zh-CN" altLang="en-US" sz="2400" smtClean="0">
                <a:solidFill>
                  <a:srgbClr val="FF0000"/>
                </a:solidFill>
              </a:rPr>
              <a:t>，</a:t>
            </a:r>
            <a:r>
              <a:rPr lang="zh-CN" altLang="zh-CN" sz="2400" smtClean="0">
                <a:solidFill>
                  <a:srgbClr val="FF0000"/>
                </a:solidFill>
              </a:rPr>
              <a:t>基本</a:t>
            </a:r>
            <a:r>
              <a:rPr lang="zh-CN" altLang="zh-CN" sz="2400">
                <a:solidFill>
                  <a:srgbClr val="FF0000"/>
                </a:solidFill>
              </a:rPr>
              <a:t>情况</a:t>
            </a:r>
            <a:r>
              <a:rPr lang="en-US" altLang="zh-CN" sz="2400"/>
              <a:t>(Base Case</a:t>
            </a:r>
            <a:r>
              <a:rPr lang="en-US" altLang="zh-CN" sz="2400" smtClean="0"/>
              <a:t>)</a:t>
            </a:r>
            <a:r>
              <a:rPr lang="zh-CN" altLang="en-US" sz="2400" smtClean="0"/>
              <a:t>；</a:t>
            </a:r>
            <a:endParaRPr lang="en-US" altLang="zh-CN" sz="2400"/>
          </a:p>
          <a:p>
            <a:pPr>
              <a:lnSpc>
                <a:spcPct val="150000"/>
              </a:lnSpc>
            </a:pPr>
            <a:r>
              <a:rPr lang="en-US" altLang="zh-CN" sz="2400"/>
              <a:t>2</a:t>
            </a:r>
            <a:r>
              <a:rPr lang="zh-CN" altLang="zh-CN" sz="2400" smtClean="0"/>
              <a:t>）</a:t>
            </a:r>
            <a:r>
              <a:rPr lang="zh-CN" altLang="en-US" sz="2400" smtClean="0">
                <a:solidFill>
                  <a:srgbClr val="FF0000"/>
                </a:solidFill>
              </a:rPr>
              <a:t>调用自身，</a:t>
            </a:r>
            <a:r>
              <a:rPr lang="zh-CN" altLang="en-US" sz="2400">
                <a:solidFill>
                  <a:srgbClr val="FF0000"/>
                </a:solidFill>
              </a:rPr>
              <a:t>即存在一个确定的通用递归分解规则；</a:t>
            </a:r>
            <a:endParaRPr lang="en-US" altLang="zh-CN" sz="2400"/>
          </a:p>
          <a:p>
            <a:pPr>
              <a:lnSpc>
                <a:spcPct val="150000"/>
              </a:lnSpc>
            </a:pPr>
            <a:r>
              <a:rPr lang="en-US" altLang="zh-CN" sz="2400">
                <a:latin typeface="Comic Sans MS" pitchFamily="66" charset="0"/>
                <a:ea typeface="楷体_GB2312" pitchFamily="49" charset="-122"/>
              </a:rPr>
              <a:t>3</a:t>
            </a:r>
            <a:r>
              <a:rPr lang="zh-CN" altLang="en-US" sz="2400">
                <a:latin typeface="Comic Sans MS" pitchFamily="66" charset="0"/>
                <a:ea typeface="楷体_GB2312" pitchFamily="49" charset="-122"/>
              </a:rPr>
              <a:t>）子问题的</a:t>
            </a:r>
            <a:r>
              <a:rPr lang="zh-CN" altLang="en-US" sz="2400" smtClean="0">
                <a:latin typeface="Comic Sans MS" pitchFamily="66" charset="0"/>
                <a:ea typeface="楷体_GB2312" pitchFamily="49" charset="-122"/>
              </a:rPr>
              <a:t>个数有限，</a:t>
            </a:r>
            <a:r>
              <a:rPr lang="zh-CN" altLang="en-US" sz="2400">
                <a:latin typeface="Comic Sans MS" pitchFamily="66" charset="0"/>
                <a:ea typeface="楷体_GB2312" pitchFamily="49" charset="-122"/>
              </a:rPr>
              <a:t>递归调用的</a:t>
            </a:r>
            <a:r>
              <a:rPr lang="zh-CN" altLang="en-US" sz="2400" smtClean="0">
                <a:latin typeface="Comic Sans MS" pitchFamily="66" charset="0"/>
                <a:ea typeface="楷体_GB2312" pitchFamily="49" charset="-122"/>
              </a:rPr>
              <a:t>次数有限</a:t>
            </a:r>
            <a:r>
              <a:rPr lang="zh-CN" altLang="en-US" sz="2400" smtClean="0"/>
              <a:t>，可以</a:t>
            </a:r>
            <a:r>
              <a:rPr lang="zh-CN" altLang="en-US" sz="2400"/>
              <a:t>最终</a:t>
            </a:r>
            <a:r>
              <a:rPr lang="zh-CN" altLang="en-US" sz="2400" smtClean="0"/>
              <a:t>到达</a:t>
            </a:r>
            <a:r>
              <a:rPr lang="zh-CN" altLang="en-US" sz="2400" smtClean="0">
                <a:solidFill>
                  <a:srgbClr val="FF0000"/>
                </a:solidFill>
              </a:rPr>
              <a:t>基本</a:t>
            </a:r>
            <a:r>
              <a:rPr lang="zh-CN" altLang="en-US" sz="2400">
                <a:solidFill>
                  <a:srgbClr val="FF0000"/>
                </a:solidFill>
              </a:rPr>
              <a:t>情况。</a:t>
            </a:r>
            <a:endParaRPr lang="en-US" altLang="zh-CN" sz="2400"/>
          </a:p>
          <a:p>
            <a:pPr>
              <a:lnSpc>
                <a:spcPct val="150000"/>
              </a:lnSpc>
            </a:pPr>
            <a:endParaRPr lang="zh-CN" altLang="en-US"/>
          </a:p>
        </p:txBody>
      </p:sp>
      <p:sp>
        <p:nvSpPr>
          <p:cNvPr id="5" name="Rectangle 1"/>
          <p:cNvSpPr>
            <a:spLocks noChangeArrowheads="1"/>
          </p:cNvSpPr>
          <p:nvPr/>
        </p:nvSpPr>
        <p:spPr bwMode="auto">
          <a:xfrm>
            <a:off x="1121342" y="2565698"/>
            <a:ext cx="5472608" cy="1631216"/>
          </a:xfrm>
          <a:prstGeom prst="rect">
            <a:avLst/>
          </a:prstGeom>
          <a:solidFill>
            <a:schemeClr val="accent1">
              <a:lumMod val="20000"/>
              <a:lumOff val="80000"/>
            </a:schemeClr>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fact(n):</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n*fact(n-</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mc:AlternateContent xmlns:mc="http://schemas.openxmlformats.org/markup-compatibility/2006" xmlns:a14="http://schemas.microsoft.com/office/drawing/2010/main">
        <mc:Choice Requires="a14">
          <p:sp>
            <p:nvSpPr>
              <p:cNvPr id="8" name="矩形 7"/>
              <p:cNvSpPr/>
              <p:nvPr/>
            </p:nvSpPr>
            <p:spPr>
              <a:xfrm>
                <a:off x="1279054" y="1421954"/>
                <a:ext cx="6092825" cy="1086580"/>
              </a:xfrm>
              <a:prstGeom prst="rect">
                <a:avLst/>
              </a:prstGeom>
            </p:spPr>
            <p:txBody>
              <a:bodyPr>
                <a:spAutoFit/>
              </a:bodyPr>
              <a:lstStyle/>
              <a:p>
                <a:r>
                  <a:rPr lang="zh-CN" altLang="zh-CN"/>
                  <a:t>求</a:t>
                </a:r>
                <a:r>
                  <a:rPr lang="en-US" altLang="zh-CN"/>
                  <a:t>n</a:t>
                </a:r>
                <a:r>
                  <a:rPr lang="zh-CN" altLang="zh-CN"/>
                  <a:t>的阶乘，</a:t>
                </a:r>
                <a:r>
                  <a:rPr lang="zh-CN" altLang="zh-CN" smtClean="0"/>
                  <a:t>可以</a:t>
                </a:r>
                <a:r>
                  <a:rPr lang="zh-CN" altLang="en-US" smtClean="0"/>
                  <a:t>递归</a:t>
                </a:r>
                <a:r>
                  <a:rPr lang="zh-CN" altLang="zh-CN" smtClean="0"/>
                  <a:t>定义</a:t>
                </a:r>
                <a:r>
                  <a:rPr lang="zh-CN" altLang="zh-CN"/>
                  <a:t>为：</a:t>
                </a:r>
                <a14:m>
                  <m:oMath xmlns:m="http://schemas.openxmlformats.org/officeDocument/2006/math">
                    <m:r>
                      <a:rPr lang="en-US" altLang="zh-CN" i="1">
                        <a:latin typeface="Cambria Math"/>
                      </a:rPr>
                      <m:t>𝑛</m:t>
                    </m:r>
                    <m:r>
                      <a:rPr lang="en-US" altLang="zh-CN" i="1">
                        <a:latin typeface="Cambria Math"/>
                      </a:rPr>
                      <m:t>!=</m:t>
                    </m:r>
                    <m:d>
                      <m:dPr>
                        <m:begChr m:val="{"/>
                        <m:endChr m:val=""/>
                        <m:ctrlPr>
                          <a:rPr lang="zh-CN" altLang="zh-CN" i="1">
                            <a:latin typeface="Cambria Math" panose="02040503050406030204" pitchFamily="18" charset="0"/>
                          </a:rPr>
                        </m:ctrlPr>
                      </m:dPr>
                      <m:e>
                        <m:m>
                          <m:mPr>
                            <m:mcs>
                              <m:mc>
                                <m:mcPr>
                                  <m:count m:val="1"/>
                                  <m:mcJc m:val="center"/>
                                </m:mcPr>
                              </m:mc>
                            </m:mcs>
                            <m:ctrlPr>
                              <a:rPr lang="zh-CN" altLang="zh-CN" i="1">
                                <a:latin typeface="Cambria Math" panose="02040503050406030204" pitchFamily="18" charset="0"/>
                              </a:rPr>
                            </m:ctrlPr>
                          </m:mPr>
                          <m:mr>
                            <m:e>
                              <m:r>
                                <a:rPr lang="en-US" altLang="zh-CN" i="1">
                                  <a:latin typeface="Cambria Math"/>
                                </a:rPr>
                                <m:t>1                               </m:t>
                              </m:r>
                              <m:r>
                                <a:rPr lang="en-US" altLang="zh-CN" i="1">
                                  <a:latin typeface="Cambria Math"/>
                                </a:rPr>
                                <m:t>𝑛</m:t>
                              </m:r>
                              <m:r>
                                <a:rPr lang="en-US" altLang="zh-CN" i="1">
                                  <a:latin typeface="Cambria Math"/>
                                </a:rPr>
                                <m:t>=0</m:t>
                              </m:r>
                            </m:e>
                          </m:mr>
                          <m:mr>
                            <m:e>
                              <m:r>
                                <a:rPr lang="en-US" altLang="zh-CN" i="1">
                                  <a:latin typeface="Cambria Math"/>
                                </a:rPr>
                                <m:t>𝑛</m:t>
                              </m:r>
                              <m:r>
                                <a:rPr lang="en-US" altLang="zh-CN" i="1">
                                  <a:latin typeface="Cambria Math"/>
                                </a:rPr>
                                <m:t>∗</m:t>
                              </m:r>
                              <m:d>
                                <m:dPr>
                                  <m:ctrlPr>
                                    <a:rPr lang="zh-CN" altLang="zh-CN" i="1">
                                      <a:latin typeface="Cambria Math" panose="02040503050406030204" pitchFamily="18" charset="0"/>
                                    </a:rPr>
                                  </m:ctrlPr>
                                </m:dPr>
                                <m:e>
                                  <m:r>
                                    <a:rPr lang="en-US" altLang="zh-CN" i="1">
                                      <a:latin typeface="Cambria Math"/>
                                    </a:rPr>
                                    <m:t>𝑛</m:t>
                                  </m:r>
                                  <m:r>
                                    <a:rPr lang="en-US" altLang="zh-CN" i="1">
                                      <a:latin typeface="Cambria Math"/>
                                    </a:rPr>
                                    <m:t>−1</m:t>
                                  </m:r>
                                </m:e>
                              </m:d>
                              <m:r>
                                <a:rPr lang="en-US" altLang="zh-CN" i="1">
                                  <a:latin typeface="Cambria Math"/>
                                </a:rPr>
                                <m:t>!           </m:t>
                              </m:r>
                              <m:r>
                                <a:rPr lang="en-US" altLang="zh-CN" i="1">
                                  <a:latin typeface="Cambria Math"/>
                                </a:rPr>
                                <m:t>𝑛</m:t>
                              </m:r>
                              <m:r>
                                <a:rPr lang="en-US" altLang="zh-CN" i="1">
                                  <a:latin typeface="Cambria Math"/>
                                </a:rPr>
                                <m:t>&gt;0</m:t>
                              </m:r>
                            </m:e>
                          </m:mr>
                        </m:m>
                      </m:e>
                    </m:d>
                  </m:oMath>
                </a14:m>
                <a:endParaRPr lang="zh-CN" altLang="en-US"/>
              </a:p>
            </p:txBody>
          </p:sp>
        </mc:Choice>
        <mc:Fallback xmlns="">
          <p:sp>
            <p:nvSpPr>
              <p:cNvPr id="8" name="矩形 7"/>
              <p:cNvSpPr>
                <a:spLocks noRot="1" noChangeAspect="1" noMove="1" noResize="1" noEditPoints="1" noAdjustHandles="1" noChangeArrowheads="1" noChangeShapeType="1" noTextEdit="1"/>
              </p:cNvSpPr>
              <p:nvPr/>
            </p:nvSpPr>
            <p:spPr>
              <a:xfrm>
                <a:off x="1279054" y="1421954"/>
                <a:ext cx="6092825" cy="1086580"/>
              </a:xfrm>
              <a:prstGeom prst="rect">
                <a:avLst/>
              </a:prstGeom>
              <a:blipFill rotWithShape="1">
                <a:blip r:embed="rId2"/>
                <a:stretch>
                  <a:fillRect l="-1502" t="-61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456891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占位符 1"/>
              <p:cNvSpPr>
                <a:spLocks noGrp="1"/>
              </p:cNvSpPr>
              <p:nvPr>
                <p:ph type="body" sz="quarter" idx="10"/>
              </p:nvPr>
            </p:nvSpPr>
            <p:spPr>
              <a:xfrm>
                <a:off x="982638" y="1053530"/>
                <a:ext cx="10736814" cy="3865761"/>
              </a:xfrm>
            </p:spPr>
            <p:txBody>
              <a:bodyPr>
                <a:normAutofit/>
              </a:bodyPr>
              <a:lstStyle/>
              <a:p>
                <a:r>
                  <a:rPr lang="zh-CN" altLang="en-US" smtClean="0"/>
                  <a:t>给定一个长度为</a:t>
                </a:r>
                <a:r>
                  <a:rPr lang="en-US" altLang="zh-CN" smtClean="0"/>
                  <a:t>n</a:t>
                </a:r>
                <a:r>
                  <a:rPr lang="zh-CN" altLang="en-US" smtClean="0"/>
                  <a:t>的列表，设计算法求解其连续的子序列</a:t>
                </a:r>
                <a:r>
                  <a:rPr lang="zh-CN" altLang="en-US"/>
                  <a:t>和</a:t>
                </a:r>
                <a:r>
                  <a:rPr lang="zh-CN" altLang="en-US" smtClean="0"/>
                  <a:t>的最大</a:t>
                </a:r>
                <a:r>
                  <a:rPr lang="zh-CN" altLang="en-US"/>
                  <a:t>值</a:t>
                </a:r>
                <a:r>
                  <a:rPr lang="zh-CN" altLang="en-US" smtClean="0"/>
                  <a:t>。</a:t>
                </a:r>
                <a:endParaRPr lang="en-US" altLang="zh-CN" smtClean="0"/>
              </a:p>
              <a:p>
                <a:r>
                  <a:rPr lang="en-US" altLang="zh-CN" smtClean="0"/>
                  <a:t>[-2,</a:t>
                </a:r>
                <a:r>
                  <a:rPr lang="en-US" altLang="zh-CN" smtClean="0">
                    <a:solidFill>
                      <a:srgbClr val="FF0000"/>
                    </a:solidFill>
                  </a:rPr>
                  <a:t>11,-4,13</a:t>
                </a:r>
                <a:r>
                  <a:rPr lang="en-US" altLang="zh-CN" smtClean="0"/>
                  <a:t>,-5,2]</a:t>
                </a:r>
                <a:r>
                  <a:rPr lang="zh-CN" altLang="en-US" smtClean="0"/>
                  <a:t>最大值为</a:t>
                </a:r>
                <a:r>
                  <a:rPr lang="en-US" altLang="zh-CN" smtClean="0"/>
                  <a:t>20</a:t>
                </a:r>
                <a:r>
                  <a:rPr lang="zh-CN" altLang="en-US" smtClean="0"/>
                  <a:t>；</a:t>
                </a:r>
                <a:r>
                  <a:rPr lang="en-US" altLang="zh-CN" smtClean="0"/>
                  <a:t>[-</a:t>
                </a:r>
                <a:r>
                  <a:rPr lang="en-US" altLang="zh-CN"/>
                  <a:t>2.5,</a:t>
                </a:r>
                <a:r>
                  <a:rPr lang="en-US" altLang="zh-CN">
                    <a:solidFill>
                      <a:srgbClr val="FF0000"/>
                    </a:solidFill>
                  </a:rPr>
                  <a:t>4,0,-3,2,8</a:t>
                </a:r>
                <a:r>
                  <a:rPr lang="en-US" altLang="zh-CN"/>
                  <a:t>,-1</a:t>
                </a:r>
                <a:r>
                  <a:rPr lang="en-US" altLang="zh-CN" smtClean="0"/>
                  <a:t>]</a:t>
                </a:r>
                <a:r>
                  <a:rPr lang="zh-CN" altLang="en-US"/>
                  <a:t>最大值</a:t>
                </a:r>
                <a:r>
                  <a:rPr lang="zh-CN" altLang="en-US" smtClean="0"/>
                  <a:t>为</a:t>
                </a:r>
                <a:r>
                  <a:rPr lang="en-US" altLang="zh-CN" smtClean="0"/>
                  <a:t>11</a:t>
                </a:r>
              </a:p>
              <a:p>
                <a:r>
                  <a:rPr lang="zh-CN" altLang="en-US" smtClean="0"/>
                  <a:t>用</a:t>
                </a:r>
                <a:r>
                  <a:rPr lang="en-US" altLang="zh-CN" smtClean="0"/>
                  <a:t>m[i]</a:t>
                </a:r>
                <a:r>
                  <a:rPr lang="zh-CN" altLang="en-US" smtClean="0"/>
                  <a:t>表示以</a:t>
                </a:r>
                <a:r>
                  <a:rPr lang="en-US" altLang="zh-CN" smtClean="0"/>
                  <a:t>i</a:t>
                </a:r>
                <a:r>
                  <a:rPr lang="zh-CN" altLang="en-US" smtClean="0"/>
                  <a:t>号元素结束的连续子序列和的最大值</a:t>
                </a:r>
                <a:endParaRPr lang="en-US" altLang="zh-CN" smtClean="0"/>
              </a:p>
              <a:p>
                <a:r>
                  <a:rPr lang="en-US" altLang="zh-CN" smtClean="0"/>
                  <a:t>i=0</a:t>
                </a:r>
                <a:r>
                  <a:rPr lang="zh-CN" altLang="en-US" smtClean="0"/>
                  <a:t>，</a:t>
                </a:r>
                <a:r>
                  <a:rPr lang="en-US" altLang="zh-CN" smtClean="0"/>
                  <a:t>m[0]=max(lst[0], 0)</a:t>
                </a:r>
              </a:p>
              <a:p>
                <a:r>
                  <a:rPr lang="en-US" altLang="zh-CN" smtClean="0"/>
                  <a:t>i&gt;0</a:t>
                </a:r>
                <a:r>
                  <a:rPr lang="zh-CN" altLang="en-US" smtClean="0"/>
                  <a:t>，</a:t>
                </a:r>
                <a:r>
                  <a:rPr lang="en-US" altLang="zh-CN" smtClean="0"/>
                  <a:t>m[i]=max(</a:t>
                </a:r>
                <a14:m>
                  <m:oMath xmlns:m="http://schemas.openxmlformats.org/officeDocument/2006/math">
                    <m:r>
                      <a:rPr lang="en-US" altLang="zh-CN" b="1" i="1">
                        <a:latin typeface="Cambria Math"/>
                      </a:rPr>
                      <m:t>𝒎</m:t>
                    </m:r>
                    <m:d>
                      <m:dPr>
                        <m:begChr m:val="["/>
                        <m:endChr m:val="]"/>
                        <m:ctrlPr>
                          <a:rPr lang="en-US" altLang="zh-CN" i="1">
                            <a:latin typeface="Cambria Math" panose="02040503050406030204" pitchFamily="18" charset="0"/>
                          </a:rPr>
                        </m:ctrlPr>
                      </m:dPr>
                      <m:e>
                        <m:r>
                          <a:rPr lang="en-US" altLang="zh-CN" b="1" i="1">
                            <a:latin typeface="Cambria Math"/>
                          </a:rPr>
                          <m:t>𝒊</m:t>
                        </m:r>
                        <m:r>
                          <a:rPr lang="en-US" altLang="zh-CN" b="1" i="1">
                            <a:latin typeface="Cambria Math"/>
                          </a:rPr>
                          <m:t>−</m:t>
                        </m:r>
                        <m:r>
                          <a:rPr lang="en-US" altLang="zh-CN" b="1" i="1">
                            <a:latin typeface="Cambria Math"/>
                          </a:rPr>
                          <m:t>𝟏</m:t>
                        </m:r>
                      </m:e>
                    </m:d>
                    <m:r>
                      <a:rPr lang="en-US" altLang="zh-CN" b="1" i="1">
                        <a:latin typeface="Cambria Math"/>
                      </a:rPr>
                      <m:t>+</m:t>
                    </m:r>
                    <m:r>
                      <a:rPr lang="en-US" altLang="zh-CN" b="1" i="1">
                        <a:latin typeface="Cambria Math"/>
                      </a:rPr>
                      <m:t>𝒍𝒔𝒕</m:t>
                    </m:r>
                    <m:d>
                      <m:dPr>
                        <m:begChr m:val="["/>
                        <m:endChr m:val="]"/>
                        <m:ctrlPr>
                          <a:rPr lang="en-US" altLang="zh-CN" i="1">
                            <a:latin typeface="Cambria Math" panose="02040503050406030204" pitchFamily="18" charset="0"/>
                          </a:rPr>
                        </m:ctrlPr>
                      </m:dPr>
                      <m:e>
                        <m:r>
                          <a:rPr lang="en-US" altLang="zh-CN" b="1" i="1">
                            <a:latin typeface="Cambria Math"/>
                          </a:rPr>
                          <m:t>𝒊</m:t>
                        </m:r>
                      </m:e>
                    </m:d>
                  </m:oMath>
                </a14:m>
                <a:r>
                  <a:rPr lang="en-US" altLang="zh-CN" smtClean="0"/>
                  <a:t>, 0)</a:t>
                </a:r>
                <a:endParaRPr lang="zh-CN" altLang="en-US"/>
              </a:p>
            </p:txBody>
          </p:sp>
        </mc:Choice>
        <mc:Fallback xmlns="">
          <p:sp>
            <p:nvSpPr>
              <p:cNvPr id="2" name="文本占位符 1"/>
              <p:cNvSpPr>
                <a:spLocks noGrp="1" noRot="1" noChangeAspect="1" noMove="1" noResize="1" noEditPoints="1" noAdjustHandles="1" noChangeArrowheads="1" noChangeShapeType="1" noTextEdit="1"/>
              </p:cNvSpPr>
              <p:nvPr>
                <p:ph type="body" sz="quarter" idx="10"/>
              </p:nvPr>
            </p:nvSpPr>
            <p:spPr>
              <a:xfrm>
                <a:off x="982638" y="1053530"/>
                <a:ext cx="10736814" cy="3865761"/>
              </a:xfrm>
              <a:blipFill>
                <a:blip r:embed="rId2"/>
                <a:stretch>
                  <a:fillRect l="-511" t="-1104"/>
                </a:stretch>
              </a:blipFill>
            </p:spPr>
            <p:txBody>
              <a:bodyPr/>
              <a:lstStyle/>
              <a:p>
                <a:r>
                  <a:rPr lang="zh-CN" altLang="en-US">
                    <a:noFill/>
                  </a:rPr>
                  <a:t> </a:t>
                </a:r>
              </a:p>
            </p:txBody>
          </p:sp>
        </mc:Fallback>
      </mc:AlternateContent>
      <p:sp>
        <p:nvSpPr>
          <p:cNvPr id="3" name="标题 2"/>
          <p:cNvSpPr>
            <a:spLocks noGrp="1"/>
          </p:cNvSpPr>
          <p:nvPr>
            <p:ph type="title"/>
          </p:nvPr>
        </p:nvSpPr>
        <p:spPr/>
        <p:txBody>
          <a:bodyPr>
            <a:normAutofit fontScale="90000"/>
          </a:bodyPr>
          <a:lstStyle/>
          <a:p>
            <a:r>
              <a:rPr lang="zh-CN" altLang="en-US"/>
              <a:t>连续子</a:t>
            </a:r>
            <a:r>
              <a:rPr lang="zh-CN" altLang="en-US" smtClean="0"/>
              <a:t>序列</a:t>
            </a:r>
            <a:r>
              <a:rPr lang="zh-CN" altLang="en-US"/>
              <a:t>和</a:t>
            </a:r>
            <a:r>
              <a:rPr lang="zh-CN" altLang="en-US" smtClean="0"/>
              <a:t>的最大值</a:t>
            </a: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3666301544"/>
              </p:ext>
            </p:extLst>
          </p:nvPr>
        </p:nvGraphicFramePr>
        <p:xfrm>
          <a:off x="1198662" y="4256351"/>
          <a:ext cx="8126944" cy="1325880"/>
        </p:xfrm>
        <a:graphic>
          <a:graphicData uri="http://schemas.openxmlformats.org/drawingml/2006/table">
            <a:tbl>
              <a:tblPr firstRow="1" bandRow="1">
                <a:tableStyleId>{5940675A-B579-460E-94D1-54222C63F5DA}</a:tableStyleId>
              </a:tblPr>
              <a:tblGrid>
                <a:gridCol w="1015868">
                  <a:extLst>
                    <a:ext uri="{9D8B030D-6E8A-4147-A177-3AD203B41FA5}">
                      <a16:colId xmlns:a16="http://schemas.microsoft.com/office/drawing/2014/main" val="20000"/>
                    </a:ext>
                  </a:extLst>
                </a:gridCol>
                <a:gridCol w="1015868">
                  <a:extLst>
                    <a:ext uri="{9D8B030D-6E8A-4147-A177-3AD203B41FA5}">
                      <a16:colId xmlns:a16="http://schemas.microsoft.com/office/drawing/2014/main" val="20001"/>
                    </a:ext>
                  </a:extLst>
                </a:gridCol>
                <a:gridCol w="1015868">
                  <a:extLst>
                    <a:ext uri="{9D8B030D-6E8A-4147-A177-3AD203B41FA5}">
                      <a16:colId xmlns:a16="http://schemas.microsoft.com/office/drawing/2014/main" val="20002"/>
                    </a:ext>
                  </a:extLst>
                </a:gridCol>
                <a:gridCol w="1015868">
                  <a:extLst>
                    <a:ext uri="{9D8B030D-6E8A-4147-A177-3AD203B41FA5}">
                      <a16:colId xmlns:a16="http://schemas.microsoft.com/office/drawing/2014/main" val="20003"/>
                    </a:ext>
                  </a:extLst>
                </a:gridCol>
                <a:gridCol w="1015868">
                  <a:extLst>
                    <a:ext uri="{9D8B030D-6E8A-4147-A177-3AD203B41FA5}">
                      <a16:colId xmlns:a16="http://schemas.microsoft.com/office/drawing/2014/main" val="20004"/>
                    </a:ext>
                  </a:extLst>
                </a:gridCol>
                <a:gridCol w="1015868">
                  <a:extLst>
                    <a:ext uri="{9D8B030D-6E8A-4147-A177-3AD203B41FA5}">
                      <a16:colId xmlns:a16="http://schemas.microsoft.com/office/drawing/2014/main" val="20005"/>
                    </a:ext>
                  </a:extLst>
                </a:gridCol>
                <a:gridCol w="1015868">
                  <a:extLst>
                    <a:ext uri="{9D8B030D-6E8A-4147-A177-3AD203B41FA5}">
                      <a16:colId xmlns:a16="http://schemas.microsoft.com/office/drawing/2014/main" val="20006"/>
                    </a:ext>
                  </a:extLst>
                </a:gridCol>
                <a:gridCol w="1015868">
                  <a:extLst>
                    <a:ext uri="{9D8B030D-6E8A-4147-A177-3AD203B41FA5}">
                      <a16:colId xmlns:a16="http://schemas.microsoft.com/office/drawing/2014/main" val="20007"/>
                    </a:ext>
                  </a:extLst>
                </a:gridCol>
              </a:tblGrid>
              <a:tr h="370840">
                <a:tc>
                  <a:txBody>
                    <a:bodyPr/>
                    <a:lstStyle/>
                    <a:p>
                      <a:r>
                        <a:rPr lang="en-US" altLang="zh-CN" smtClean="0"/>
                        <a:t>i</a:t>
                      </a:r>
                      <a:endParaRPr lang="zh-CN" altLang="en-US"/>
                    </a:p>
                  </a:txBody>
                  <a:tcPr/>
                </a:tc>
                <a:tc>
                  <a:txBody>
                    <a:bodyPr/>
                    <a:lstStyle/>
                    <a:p>
                      <a:r>
                        <a:rPr lang="en-US" altLang="zh-CN" smtClean="0"/>
                        <a:t>0</a:t>
                      </a:r>
                      <a:endParaRPr lang="zh-CN" altLang="en-US"/>
                    </a:p>
                  </a:txBody>
                  <a:tcPr/>
                </a:tc>
                <a:tc>
                  <a:txBody>
                    <a:bodyPr/>
                    <a:lstStyle/>
                    <a:p>
                      <a:r>
                        <a:rPr lang="en-US" altLang="zh-CN" smtClean="0"/>
                        <a:t>1</a:t>
                      </a:r>
                      <a:endParaRPr lang="zh-CN" altLang="en-US"/>
                    </a:p>
                  </a:txBody>
                  <a:tcPr/>
                </a:tc>
                <a:tc>
                  <a:txBody>
                    <a:bodyPr/>
                    <a:lstStyle/>
                    <a:p>
                      <a:r>
                        <a:rPr lang="en-US" altLang="zh-CN" smtClean="0"/>
                        <a:t>2</a:t>
                      </a:r>
                      <a:endParaRPr lang="zh-CN" altLang="en-US"/>
                    </a:p>
                  </a:txBody>
                  <a:tcPr/>
                </a:tc>
                <a:tc>
                  <a:txBody>
                    <a:bodyPr/>
                    <a:lstStyle/>
                    <a:p>
                      <a:r>
                        <a:rPr lang="en-US" altLang="zh-CN" smtClean="0"/>
                        <a:t>3</a:t>
                      </a:r>
                      <a:endParaRPr lang="zh-CN" altLang="en-US"/>
                    </a:p>
                  </a:txBody>
                  <a:tcPr/>
                </a:tc>
                <a:tc>
                  <a:txBody>
                    <a:bodyPr/>
                    <a:lstStyle/>
                    <a:p>
                      <a:r>
                        <a:rPr lang="en-US" altLang="zh-CN" smtClean="0"/>
                        <a:t>4</a:t>
                      </a:r>
                      <a:endParaRPr lang="zh-CN" altLang="en-US"/>
                    </a:p>
                  </a:txBody>
                  <a:tcPr/>
                </a:tc>
                <a:tc>
                  <a:txBody>
                    <a:bodyPr/>
                    <a:lstStyle/>
                    <a:p>
                      <a:r>
                        <a:rPr lang="en-US" altLang="zh-CN" smtClean="0"/>
                        <a:t>5</a:t>
                      </a:r>
                      <a:endParaRPr lang="zh-CN" altLang="en-US"/>
                    </a:p>
                  </a:txBody>
                  <a:tcPr/>
                </a:tc>
                <a:tc>
                  <a:txBody>
                    <a:bodyPr/>
                    <a:lstStyle/>
                    <a:p>
                      <a:endParaRPr lang="zh-CN" altLang="en-US"/>
                    </a:p>
                  </a:txBody>
                  <a:tcPr/>
                </a:tc>
                <a:extLst>
                  <a:ext uri="{0D108BD9-81ED-4DB2-BD59-A6C34878D82A}">
                    <a16:rowId xmlns:a16="http://schemas.microsoft.com/office/drawing/2014/main" val="10000"/>
                  </a:ext>
                </a:extLst>
              </a:tr>
              <a:tr h="370840">
                <a:tc>
                  <a:txBody>
                    <a:bodyPr/>
                    <a:lstStyle/>
                    <a:p>
                      <a:r>
                        <a:rPr lang="en-US" altLang="zh-CN" smtClean="0"/>
                        <a:t>lst[i]</a:t>
                      </a:r>
                      <a:endParaRPr lang="zh-CN" altLang="en-US"/>
                    </a:p>
                  </a:txBody>
                  <a:tcPr/>
                </a:tc>
                <a:tc>
                  <a:txBody>
                    <a:bodyPr/>
                    <a:lstStyle/>
                    <a:p>
                      <a:r>
                        <a:rPr lang="en-US" altLang="zh-CN" smtClean="0"/>
                        <a:t>-2</a:t>
                      </a:r>
                      <a:endParaRPr lang="zh-CN" altLang="en-US"/>
                    </a:p>
                  </a:txBody>
                  <a:tcPr/>
                </a:tc>
                <a:tc>
                  <a:txBody>
                    <a:bodyPr/>
                    <a:lstStyle/>
                    <a:p>
                      <a:r>
                        <a:rPr lang="en-US" altLang="zh-CN" smtClean="0"/>
                        <a:t>11</a:t>
                      </a:r>
                      <a:endParaRPr lang="zh-CN" altLang="en-US"/>
                    </a:p>
                  </a:txBody>
                  <a:tcPr/>
                </a:tc>
                <a:tc>
                  <a:txBody>
                    <a:bodyPr/>
                    <a:lstStyle/>
                    <a:p>
                      <a:r>
                        <a:rPr lang="en-US" altLang="zh-CN" smtClean="0"/>
                        <a:t>-4</a:t>
                      </a:r>
                      <a:endParaRPr lang="zh-CN" altLang="en-US"/>
                    </a:p>
                  </a:txBody>
                  <a:tcPr/>
                </a:tc>
                <a:tc>
                  <a:txBody>
                    <a:bodyPr/>
                    <a:lstStyle/>
                    <a:p>
                      <a:r>
                        <a:rPr lang="en-US" altLang="zh-CN" smtClean="0"/>
                        <a:t>13</a:t>
                      </a:r>
                      <a:endParaRPr lang="zh-CN" altLang="en-US"/>
                    </a:p>
                  </a:txBody>
                  <a:tcPr/>
                </a:tc>
                <a:tc>
                  <a:txBody>
                    <a:bodyPr/>
                    <a:lstStyle/>
                    <a:p>
                      <a:r>
                        <a:rPr lang="en-US" altLang="zh-CN" smtClean="0"/>
                        <a:t>-5</a:t>
                      </a:r>
                      <a:endParaRPr lang="zh-CN" altLang="en-US"/>
                    </a:p>
                  </a:txBody>
                  <a:tcPr/>
                </a:tc>
                <a:tc>
                  <a:txBody>
                    <a:bodyPr/>
                    <a:lstStyle/>
                    <a:p>
                      <a:r>
                        <a:rPr lang="en-US" altLang="zh-CN" smtClean="0"/>
                        <a:t>2</a:t>
                      </a:r>
                      <a:endParaRPr lang="zh-CN" altLang="en-US"/>
                    </a:p>
                  </a:txBody>
                  <a:tcPr/>
                </a:tc>
                <a:tc>
                  <a:txBody>
                    <a:bodyPr/>
                    <a:lstStyle/>
                    <a:p>
                      <a:endParaRPr lang="zh-CN" altLang="en-US"/>
                    </a:p>
                  </a:txBody>
                  <a:tcPr/>
                </a:tc>
                <a:extLst>
                  <a:ext uri="{0D108BD9-81ED-4DB2-BD59-A6C34878D82A}">
                    <a16:rowId xmlns:a16="http://schemas.microsoft.com/office/drawing/2014/main" val="10001"/>
                  </a:ext>
                </a:extLst>
              </a:tr>
              <a:tr h="370840">
                <a:tc>
                  <a:txBody>
                    <a:bodyPr/>
                    <a:lstStyle/>
                    <a:p>
                      <a:r>
                        <a:rPr lang="en-US" altLang="zh-CN" smtClean="0"/>
                        <a:t>m[i]</a:t>
                      </a:r>
                      <a:endParaRPr lang="zh-CN" altLang="en-US"/>
                    </a:p>
                  </a:txBody>
                  <a:tcPr/>
                </a:tc>
                <a:tc>
                  <a:txBody>
                    <a:bodyPr/>
                    <a:lstStyle/>
                    <a:p>
                      <a:r>
                        <a:rPr lang="en-US" altLang="zh-CN" smtClean="0">
                          <a:solidFill>
                            <a:srgbClr val="FF0000"/>
                          </a:solidFill>
                        </a:rPr>
                        <a:t>0</a:t>
                      </a:r>
                      <a:endParaRPr lang="zh-CN" altLang="en-US">
                        <a:solidFill>
                          <a:srgbClr val="FF0000"/>
                        </a:solidFill>
                      </a:endParaRPr>
                    </a:p>
                  </a:txBody>
                  <a:tcPr/>
                </a:tc>
                <a:tc>
                  <a:txBody>
                    <a:bodyPr/>
                    <a:lstStyle/>
                    <a:p>
                      <a:r>
                        <a:rPr lang="en-US" altLang="zh-CN" smtClean="0">
                          <a:solidFill>
                            <a:srgbClr val="FF0000"/>
                          </a:solidFill>
                        </a:rPr>
                        <a:t>11</a:t>
                      </a:r>
                      <a:endParaRPr lang="zh-CN" altLang="en-US">
                        <a:solidFill>
                          <a:srgbClr val="FF0000"/>
                        </a:solidFill>
                      </a:endParaRPr>
                    </a:p>
                  </a:txBody>
                  <a:tcPr/>
                </a:tc>
                <a:tc>
                  <a:txBody>
                    <a:bodyPr/>
                    <a:lstStyle/>
                    <a:p>
                      <a:r>
                        <a:rPr lang="en-US" altLang="zh-CN" smtClean="0">
                          <a:solidFill>
                            <a:srgbClr val="FF0000"/>
                          </a:solidFill>
                        </a:rPr>
                        <a:t>7</a:t>
                      </a:r>
                      <a:endParaRPr lang="zh-CN" altLang="en-US">
                        <a:solidFill>
                          <a:srgbClr val="FF0000"/>
                        </a:solidFill>
                      </a:endParaRPr>
                    </a:p>
                  </a:txBody>
                  <a:tcPr/>
                </a:tc>
                <a:tc>
                  <a:txBody>
                    <a:bodyPr/>
                    <a:lstStyle/>
                    <a:p>
                      <a:r>
                        <a:rPr lang="en-US" altLang="zh-CN" smtClean="0">
                          <a:solidFill>
                            <a:srgbClr val="FF0000"/>
                          </a:solidFill>
                        </a:rPr>
                        <a:t>20</a:t>
                      </a:r>
                      <a:endParaRPr lang="zh-CN" altLang="en-US">
                        <a:solidFill>
                          <a:srgbClr val="FF0000"/>
                        </a:solidFill>
                      </a:endParaRPr>
                    </a:p>
                  </a:txBody>
                  <a:tcPr/>
                </a:tc>
                <a:tc>
                  <a:txBody>
                    <a:bodyPr/>
                    <a:lstStyle/>
                    <a:p>
                      <a:r>
                        <a:rPr lang="en-US" altLang="zh-CN" smtClean="0">
                          <a:solidFill>
                            <a:srgbClr val="FF0000"/>
                          </a:solidFill>
                        </a:rPr>
                        <a:t>15</a:t>
                      </a:r>
                      <a:endParaRPr lang="zh-CN" altLang="en-US">
                        <a:solidFill>
                          <a:srgbClr val="FF0000"/>
                        </a:solidFill>
                      </a:endParaRPr>
                    </a:p>
                  </a:txBody>
                  <a:tcPr/>
                </a:tc>
                <a:tc>
                  <a:txBody>
                    <a:bodyPr/>
                    <a:lstStyle/>
                    <a:p>
                      <a:r>
                        <a:rPr lang="en-US" altLang="zh-CN" smtClean="0">
                          <a:solidFill>
                            <a:srgbClr val="FF0000"/>
                          </a:solidFill>
                        </a:rPr>
                        <a:t>17</a:t>
                      </a:r>
                      <a:endParaRPr lang="zh-CN" altLang="en-US">
                        <a:solidFill>
                          <a:srgbClr val="FF0000"/>
                        </a:solidFill>
                      </a:endParaRPr>
                    </a:p>
                  </a:txBody>
                  <a:tcPr/>
                </a:tc>
                <a:tc>
                  <a:txBody>
                    <a:bodyPr/>
                    <a:lstStyle/>
                    <a:p>
                      <a:r>
                        <a:rPr lang="en-US" altLang="zh-CN" smtClean="0">
                          <a:solidFill>
                            <a:schemeClr val="bg1"/>
                          </a:solidFill>
                        </a:rPr>
                        <a:t>10</a:t>
                      </a:r>
                      <a:endParaRPr lang="zh-CN" altLang="en-US">
                        <a:solidFill>
                          <a:schemeClr val="bg1"/>
                        </a:solidFill>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24956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最大连续子</a:t>
            </a:r>
            <a:r>
              <a:rPr lang="zh-CN" altLang="en-US" smtClean="0"/>
              <a:t>序列和</a:t>
            </a:r>
            <a:endParaRPr lang="zh-CN" altLang="en-US"/>
          </a:p>
        </p:txBody>
      </p:sp>
      <p:sp>
        <p:nvSpPr>
          <p:cNvPr id="4" name="Rectangle 1"/>
          <p:cNvSpPr>
            <a:spLocks noChangeArrowheads="1"/>
          </p:cNvSpPr>
          <p:nvPr/>
        </p:nvSpPr>
        <p:spPr bwMode="auto">
          <a:xfrm>
            <a:off x="406574" y="957472"/>
            <a:ext cx="5688632" cy="4801314"/>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max_sum(lst):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 =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len</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marray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&gt;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marray[</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lst[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marray[</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for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in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range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marray[i-</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lst[i] &gt;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marray[i] = marray[i-</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lst[i]</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marray[i]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result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for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v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marray:</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v &gt; result: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v</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result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Rectangle 2"/>
          <p:cNvSpPr>
            <a:spLocks noChangeArrowheads="1"/>
          </p:cNvSpPr>
          <p:nvPr/>
        </p:nvSpPr>
        <p:spPr bwMode="auto">
          <a:xfrm>
            <a:off x="6738179" y="1629594"/>
            <a:ext cx="3960440" cy="3139321"/>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max_sum2(lst):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 =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len</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sum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maxsum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for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in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range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sum += lst[i]</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sum &gt;maxsum:</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maxsum = sum</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sum &lt;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sum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maxsum</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圆角矩形标注 5"/>
          <p:cNvSpPr/>
          <p:nvPr/>
        </p:nvSpPr>
        <p:spPr>
          <a:xfrm>
            <a:off x="7638279" y="957472"/>
            <a:ext cx="1080120" cy="504056"/>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简化</a:t>
            </a: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1572299863"/>
              </p:ext>
            </p:extLst>
          </p:nvPr>
        </p:nvGraphicFramePr>
        <p:xfrm>
          <a:off x="3106815" y="5013970"/>
          <a:ext cx="9062928" cy="1325880"/>
        </p:xfrm>
        <a:graphic>
          <a:graphicData uri="http://schemas.openxmlformats.org/drawingml/2006/table">
            <a:tbl>
              <a:tblPr firstRow="1" bandRow="1">
                <a:tableStyleId>{5940675A-B579-460E-94D1-54222C63F5DA}</a:tableStyleId>
              </a:tblPr>
              <a:tblGrid>
                <a:gridCol w="1800200">
                  <a:extLst>
                    <a:ext uri="{9D8B030D-6E8A-4147-A177-3AD203B41FA5}">
                      <a16:colId xmlns:a16="http://schemas.microsoft.com/office/drawing/2014/main" val="20000"/>
                    </a:ext>
                  </a:extLst>
                </a:gridCol>
                <a:gridCol w="843574">
                  <a:extLst>
                    <a:ext uri="{9D8B030D-6E8A-4147-A177-3AD203B41FA5}">
                      <a16:colId xmlns:a16="http://schemas.microsoft.com/office/drawing/2014/main" val="20001"/>
                    </a:ext>
                  </a:extLst>
                </a:gridCol>
                <a:gridCol w="1069859">
                  <a:extLst>
                    <a:ext uri="{9D8B030D-6E8A-4147-A177-3AD203B41FA5}">
                      <a16:colId xmlns:a16="http://schemas.microsoft.com/office/drawing/2014/main" val="20002"/>
                    </a:ext>
                  </a:extLst>
                </a:gridCol>
                <a:gridCol w="1069859">
                  <a:extLst>
                    <a:ext uri="{9D8B030D-6E8A-4147-A177-3AD203B41FA5}">
                      <a16:colId xmlns:a16="http://schemas.microsoft.com/office/drawing/2014/main" val="20003"/>
                    </a:ext>
                  </a:extLst>
                </a:gridCol>
                <a:gridCol w="1069859">
                  <a:extLst>
                    <a:ext uri="{9D8B030D-6E8A-4147-A177-3AD203B41FA5}">
                      <a16:colId xmlns:a16="http://schemas.microsoft.com/office/drawing/2014/main" val="20004"/>
                    </a:ext>
                  </a:extLst>
                </a:gridCol>
                <a:gridCol w="1069859">
                  <a:extLst>
                    <a:ext uri="{9D8B030D-6E8A-4147-A177-3AD203B41FA5}">
                      <a16:colId xmlns:a16="http://schemas.microsoft.com/office/drawing/2014/main" val="20005"/>
                    </a:ext>
                  </a:extLst>
                </a:gridCol>
                <a:gridCol w="1069859">
                  <a:extLst>
                    <a:ext uri="{9D8B030D-6E8A-4147-A177-3AD203B41FA5}">
                      <a16:colId xmlns:a16="http://schemas.microsoft.com/office/drawing/2014/main" val="20006"/>
                    </a:ext>
                  </a:extLst>
                </a:gridCol>
                <a:gridCol w="1069859">
                  <a:extLst>
                    <a:ext uri="{9D8B030D-6E8A-4147-A177-3AD203B41FA5}">
                      <a16:colId xmlns:a16="http://schemas.microsoft.com/office/drawing/2014/main" val="20007"/>
                    </a:ext>
                  </a:extLst>
                </a:gridCol>
              </a:tblGrid>
              <a:tr h="370840">
                <a:tc>
                  <a:txBody>
                    <a:bodyPr/>
                    <a:lstStyle/>
                    <a:p>
                      <a:r>
                        <a:rPr lang="en-US" altLang="zh-CN" smtClean="0"/>
                        <a:t>i</a:t>
                      </a:r>
                      <a:endParaRPr lang="zh-CN" altLang="en-US"/>
                    </a:p>
                  </a:txBody>
                  <a:tcPr/>
                </a:tc>
                <a:tc>
                  <a:txBody>
                    <a:bodyPr/>
                    <a:lstStyle/>
                    <a:p>
                      <a:r>
                        <a:rPr lang="en-US" altLang="zh-CN" smtClean="0"/>
                        <a:t>0</a:t>
                      </a:r>
                      <a:endParaRPr lang="zh-CN" altLang="en-US"/>
                    </a:p>
                  </a:txBody>
                  <a:tcPr/>
                </a:tc>
                <a:tc>
                  <a:txBody>
                    <a:bodyPr/>
                    <a:lstStyle/>
                    <a:p>
                      <a:r>
                        <a:rPr lang="en-US" altLang="zh-CN" smtClean="0"/>
                        <a:t>1</a:t>
                      </a:r>
                      <a:endParaRPr lang="zh-CN" altLang="en-US"/>
                    </a:p>
                  </a:txBody>
                  <a:tcPr/>
                </a:tc>
                <a:tc>
                  <a:txBody>
                    <a:bodyPr/>
                    <a:lstStyle/>
                    <a:p>
                      <a:r>
                        <a:rPr lang="en-US" altLang="zh-CN" smtClean="0"/>
                        <a:t>2</a:t>
                      </a:r>
                      <a:endParaRPr lang="zh-CN" altLang="en-US"/>
                    </a:p>
                  </a:txBody>
                  <a:tcPr/>
                </a:tc>
                <a:tc>
                  <a:txBody>
                    <a:bodyPr/>
                    <a:lstStyle/>
                    <a:p>
                      <a:r>
                        <a:rPr lang="en-US" altLang="zh-CN" smtClean="0"/>
                        <a:t>3</a:t>
                      </a:r>
                      <a:endParaRPr lang="zh-CN" altLang="en-US"/>
                    </a:p>
                  </a:txBody>
                  <a:tcPr/>
                </a:tc>
                <a:tc>
                  <a:txBody>
                    <a:bodyPr/>
                    <a:lstStyle/>
                    <a:p>
                      <a:r>
                        <a:rPr lang="en-US" altLang="zh-CN" smtClean="0"/>
                        <a:t>4</a:t>
                      </a:r>
                      <a:endParaRPr lang="zh-CN" altLang="en-US"/>
                    </a:p>
                  </a:txBody>
                  <a:tcPr/>
                </a:tc>
                <a:tc>
                  <a:txBody>
                    <a:bodyPr/>
                    <a:lstStyle/>
                    <a:p>
                      <a:r>
                        <a:rPr lang="en-US" altLang="zh-CN" smtClean="0"/>
                        <a:t>5</a:t>
                      </a:r>
                      <a:endParaRPr lang="zh-CN" altLang="en-US"/>
                    </a:p>
                  </a:txBody>
                  <a:tcPr/>
                </a:tc>
                <a:tc>
                  <a:txBody>
                    <a:bodyPr/>
                    <a:lstStyle/>
                    <a:p>
                      <a:r>
                        <a:rPr lang="en-US" altLang="zh-CN" smtClean="0"/>
                        <a:t>6</a:t>
                      </a:r>
                      <a:endParaRPr lang="zh-CN" altLang="en-US"/>
                    </a:p>
                  </a:txBody>
                  <a:tcPr/>
                </a:tc>
                <a:extLst>
                  <a:ext uri="{0D108BD9-81ED-4DB2-BD59-A6C34878D82A}">
                    <a16:rowId xmlns:a16="http://schemas.microsoft.com/office/drawing/2014/main" val="10000"/>
                  </a:ext>
                </a:extLst>
              </a:tr>
              <a:tr h="370840">
                <a:tc>
                  <a:txBody>
                    <a:bodyPr/>
                    <a:lstStyle/>
                    <a:p>
                      <a:r>
                        <a:rPr lang="en-US" altLang="zh-CN" smtClean="0"/>
                        <a:t>lst[i]</a:t>
                      </a:r>
                      <a:endParaRPr lang="zh-CN" altLang="en-US"/>
                    </a:p>
                  </a:txBody>
                  <a:tcPr/>
                </a:tc>
                <a:tc>
                  <a:txBody>
                    <a:bodyPr/>
                    <a:lstStyle/>
                    <a:p>
                      <a:r>
                        <a:rPr lang="en-US" altLang="zh-CN" smtClean="0">
                          <a:solidFill>
                            <a:srgbClr val="FF0000"/>
                          </a:solidFill>
                        </a:rPr>
                        <a:t>-2.5</a:t>
                      </a:r>
                      <a:endParaRPr lang="zh-CN" altLang="en-US">
                        <a:solidFill>
                          <a:srgbClr val="FF0000"/>
                        </a:solidFill>
                      </a:endParaRPr>
                    </a:p>
                  </a:txBody>
                  <a:tcPr/>
                </a:tc>
                <a:tc>
                  <a:txBody>
                    <a:bodyPr/>
                    <a:lstStyle/>
                    <a:p>
                      <a:r>
                        <a:rPr lang="en-US" altLang="zh-CN" smtClean="0">
                          <a:solidFill>
                            <a:srgbClr val="FF0000"/>
                          </a:solidFill>
                        </a:rPr>
                        <a:t>4</a:t>
                      </a:r>
                      <a:endParaRPr lang="zh-CN" altLang="en-US">
                        <a:solidFill>
                          <a:srgbClr val="FF0000"/>
                        </a:solidFill>
                      </a:endParaRPr>
                    </a:p>
                  </a:txBody>
                  <a:tcPr/>
                </a:tc>
                <a:tc>
                  <a:txBody>
                    <a:bodyPr/>
                    <a:lstStyle/>
                    <a:p>
                      <a:r>
                        <a:rPr lang="en-US" altLang="zh-CN" smtClean="0">
                          <a:solidFill>
                            <a:srgbClr val="FF0000"/>
                          </a:solidFill>
                        </a:rPr>
                        <a:t>0</a:t>
                      </a:r>
                      <a:endParaRPr lang="zh-CN" altLang="en-US">
                        <a:solidFill>
                          <a:srgbClr val="FF0000"/>
                        </a:solidFill>
                      </a:endParaRPr>
                    </a:p>
                  </a:txBody>
                  <a:tcPr/>
                </a:tc>
                <a:tc>
                  <a:txBody>
                    <a:bodyPr/>
                    <a:lstStyle/>
                    <a:p>
                      <a:r>
                        <a:rPr lang="en-US" altLang="zh-CN" smtClean="0">
                          <a:solidFill>
                            <a:srgbClr val="FF0000"/>
                          </a:solidFill>
                        </a:rPr>
                        <a:t>-3</a:t>
                      </a:r>
                      <a:endParaRPr lang="zh-CN" altLang="en-US">
                        <a:solidFill>
                          <a:srgbClr val="FF0000"/>
                        </a:solidFill>
                      </a:endParaRPr>
                    </a:p>
                  </a:txBody>
                  <a:tcPr/>
                </a:tc>
                <a:tc>
                  <a:txBody>
                    <a:bodyPr/>
                    <a:lstStyle/>
                    <a:p>
                      <a:r>
                        <a:rPr lang="en-US" altLang="zh-CN" smtClean="0">
                          <a:solidFill>
                            <a:srgbClr val="FF0000"/>
                          </a:solidFill>
                        </a:rPr>
                        <a:t>2</a:t>
                      </a:r>
                      <a:endParaRPr lang="zh-CN" altLang="en-US">
                        <a:solidFill>
                          <a:srgbClr val="FF0000"/>
                        </a:solidFill>
                      </a:endParaRPr>
                    </a:p>
                  </a:txBody>
                  <a:tcPr/>
                </a:tc>
                <a:tc>
                  <a:txBody>
                    <a:bodyPr/>
                    <a:lstStyle/>
                    <a:p>
                      <a:r>
                        <a:rPr lang="en-US" altLang="zh-CN" smtClean="0">
                          <a:solidFill>
                            <a:srgbClr val="FF0000"/>
                          </a:solidFill>
                        </a:rPr>
                        <a:t>8</a:t>
                      </a:r>
                      <a:endParaRPr lang="zh-CN" altLang="en-US">
                        <a:solidFill>
                          <a:srgbClr val="FF0000"/>
                        </a:solidFill>
                      </a:endParaRPr>
                    </a:p>
                  </a:txBody>
                  <a:tcPr/>
                </a:tc>
                <a:tc>
                  <a:txBody>
                    <a:bodyPr/>
                    <a:lstStyle/>
                    <a:p>
                      <a:r>
                        <a:rPr lang="en-US" altLang="zh-CN" smtClean="0">
                          <a:solidFill>
                            <a:srgbClr val="FF0000"/>
                          </a:solidFill>
                        </a:rPr>
                        <a:t>-1</a:t>
                      </a:r>
                      <a:endParaRPr lang="zh-CN" altLang="en-US">
                        <a:solidFill>
                          <a:srgbClr val="FF0000"/>
                        </a:solidFill>
                      </a:endParaRPr>
                    </a:p>
                  </a:txBody>
                  <a:tcPr/>
                </a:tc>
                <a:extLst>
                  <a:ext uri="{0D108BD9-81ED-4DB2-BD59-A6C34878D82A}">
                    <a16:rowId xmlns:a16="http://schemas.microsoft.com/office/drawing/2014/main" val="10001"/>
                  </a:ext>
                </a:extLst>
              </a:tr>
              <a:tr h="370840">
                <a:tc>
                  <a:txBody>
                    <a:bodyPr/>
                    <a:lstStyle/>
                    <a:p>
                      <a:r>
                        <a:rPr lang="en-US" altLang="zh-CN" smtClean="0">
                          <a:solidFill>
                            <a:schemeClr val="tx1"/>
                          </a:solidFill>
                        </a:rPr>
                        <a:t>marray[i]</a:t>
                      </a:r>
                      <a:endParaRPr lang="zh-CN" altLang="en-US">
                        <a:solidFill>
                          <a:schemeClr val="tx1"/>
                        </a:solidFill>
                      </a:endParaRPr>
                    </a:p>
                  </a:txBody>
                  <a:tcPr/>
                </a:tc>
                <a:tc>
                  <a:txBody>
                    <a:bodyPr/>
                    <a:lstStyle/>
                    <a:p>
                      <a:r>
                        <a:rPr lang="en-US" altLang="zh-CN" smtClean="0">
                          <a:solidFill>
                            <a:schemeClr val="tx1"/>
                          </a:solidFill>
                        </a:rPr>
                        <a:t>0</a:t>
                      </a:r>
                      <a:endParaRPr lang="zh-CN" altLang="en-US">
                        <a:solidFill>
                          <a:schemeClr val="tx1"/>
                        </a:solidFill>
                      </a:endParaRPr>
                    </a:p>
                  </a:txBody>
                  <a:tcPr/>
                </a:tc>
                <a:tc>
                  <a:txBody>
                    <a:bodyPr/>
                    <a:lstStyle/>
                    <a:p>
                      <a:r>
                        <a:rPr lang="en-US" altLang="zh-CN" smtClean="0">
                          <a:solidFill>
                            <a:schemeClr val="tx1"/>
                          </a:solidFill>
                        </a:rPr>
                        <a:t>4</a:t>
                      </a:r>
                      <a:endParaRPr lang="zh-CN" altLang="en-US">
                        <a:solidFill>
                          <a:schemeClr val="tx1"/>
                        </a:solidFill>
                      </a:endParaRPr>
                    </a:p>
                  </a:txBody>
                  <a:tcPr/>
                </a:tc>
                <a:tc>
                  <a:txBody>
                    <a:bodyPr/>
                    <a:lstStyle/>
                    <a:p>
                      <a:r>
                        <a:rPr lang="en-US" altLang="zh-CN" smtClean="0">
                          <a:solidFill>
                            <a:schemeClr val="tx1"/>
                          </a:solidFill>
                        </a:rPr>
                        <a:t>4</a:t>
                      </a:r>
                      <a:endParaRPr lang="zh-CN" altLang="en-US">
                        <a:solidFill>
                          <a:schemeClr val="tx1"/>
                        </a:solidFill>
                      </a:endParaRPr>
                    </a:p>
                  </a:txBody>
                  <a:tcPr/>
                </a:tc>
                <a:tc>
                  <a:txBody>
                    <a:bodyPr/>
                    <a:lstStyle/>
                    <a:p>
                      <a:r>
                        <a:rPr lang="en-US" altLang="zh-CN" smtClean="0">
                          <a:solidFill>
                            <a:schemeClr val="tx1"/>
                          </a:solidFill>
                        </a:rPr>
                        <a:t>1</a:t>
                      </a:r>
                      <a:endParaRPr lang="zh-CN" altLang="en-US">
                        <a:solidFill>
                          <a:schemeClr val="tx1"/>
                        </a:solidFill>
                      </a:endParaRPr>
                    </a:p>
                  </a:txBody>
                  <a:tcPr/>
                </a:tc>
                <a:tc>
                  <a:txBody>
                    <a:bodyPr/>
                    <a:lstStyle/>
                    <a:p>
                      <a:r>
                        <a:rPr lang="en-US" altLang="zh-CN" smtClean="0">
                          <a:solidFill>
                            <a:schemeClr val="tx1"/>
                          </a:solidFill>
                        </a:rPr>
                        <a:t>3</a:t>
                      </a:r>
                      <a:endParaRPr lang="zh-CN" altLang="en-US">
                        <a:solidFill>
                          <a:schemeClr val="tx1"/>
                        </a:solidFill>
                      </a:endParaRPr>
                    </a:p>
                  </a:txBody>
                  <a:tcPr/>
                </a:tc>
                <a:tc>
                  <a:txBody>
                    <a:bodyPr/>
                    <a:lstStyle/>
                    <a:p>
                      <a:r>
                        <a:rPr lang="en-US" altLang="zh-CN" smtClean="0">
                          <a:solidFill>
                            <a:schemeClr val="tx1"/>
                          </a:solidFill>
                        </a:rPr>
                        <a:t>11</a:t>
                      </a:r>
                      <a:endParaRPr lang="zh-CN" altLang="en-US">
                        <a:solidFill>
                          <a:schemeClr val="tx1"/>
                        </a:solidFill>
                      </a:endParaRPr>
                    </a:p>
                  </a:txBody>
                  <a:tcPr/>
                </a:tc>
                <a:tc>
                  <a:txBody>
                    <a:bodyPr/>
                    <a:lstStyle/>
                    <a:p>
                      <a:r>
                        <a:rPr lang="en-US" altLang="zh-CN" smtClean="0">
                          <a:solidFill>
                            <a:schemeClr val="tx1"/>
                          </a:solidFill>
                        </a:rPr>
                        <a:t>10</a:t>
                      </a:r>
                      <a:endParaRPr lang="zh-CN" altLang="en-US">
                        <a:solidFill>
                          <a:schemeClr val="tx1"/>
                        </a:solidFill>
                      </a:endParaRP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694068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solidFill>
                  <a:srgbClr val="FF0000"/>
                </a:solidFill>
              </a:rPr>
              <a:t>递归算法</a:t>
            </a:r>
            <a:endParaRPr lang="en-US" altLang="zh-CN" smtClean="0">
              <a:solidFill>
                <a:srgbClr val="FF0000"/>
              </a:solidFill>
            </a:endParaRPr>
          </a:p>
          <a:p>
            <a:pPr lvl="1"/>
            <a:r>
              <a:rPr lang="zh-CN" altLang="en-US" smtClean="0"/>
              <a:t>算法</a:t>
            </a:r>
            <a:r>
              <a:rPr lang="zh-CN" altLang="en-US"/>
              <a:t>直接调用自身，称为</a:t>
            </a:r>
            <a:r>
              <a:rPr lang="zh-CN" altLang="en-US">
                <a:solidFill>
                  <a:srgbClr val="FF0000"/>
                </a:solidFill>
              </a:rPr>
              <a:t>直接递归</a:t>
            </a:r>
            <a:r>
              <a:rPr lang="zh-CN" altLang="en-US" smtClean="0"/>
              <a:t>；</a:t>
            </a:r>
            <a:endParaRPr lang="en-US" altLang="zh-CN" smtClean="0"/>
          </a:p>
          <a:p>
            <a:pPr lvl="1"/>
            <a:r>
              <a:rPr lang="zh-CN" altLang="en-US"/>
              <a:t>算法间接</a:t>
            </a:r>
            <a:r>
              <a:rPr lang="zh-CN" altLang="en-US" smtClean="0"/>
              <a:t>调用自身，称为</a:t>
            </a:r>
            <a:r>
              <a:rPr lang="zh-CN" altLang="en-US">
                <a:solidFill>
                  <a:srgbClr val="FF0000"/>
                </a:solidFill>
              </a:rPr>
              <a:t>间接递归</a:t>
            </a:r>
            <a:r>
              <a:rPr lang="zh-CN" altLang="en-US" smtClean="0"/>
              <a:t>。</a:t>
            </a:r>
            <a:endParaRPr lang="en-US" altLang="zh-CN" smtClean="0"/>
          </a:p>
          <a:p>
            <a:pPr lvl="1"/>
            <a:r>
              <a:rPr lang="zh-CN" altLang="en-US" smtClean="0"/>
              <a:t>间接</a:t>
            </a:r>
            <a:r>
              <a:rPr lang="zh-CN" altLang="en-US"/>
              <a:t>递归算法都可以转换为直接递归算法来</a:t>
            </a:r>
            <a:r>
              <a:rPr lang="zh-CN" altLang="en-US" smtClean="0"/>
              <a:t>实现。</a:t>
            </a:r>
            <a:endParaRPr lang="en-US" altLang="zh-CN" smtClean="0"/>
          </a:p>
          <a:p>
            <a:pPr lvl="1"/>
            <a:r>
              <a:rPr lang="zh-CN" altLang="en-US" smtClean="0"/>
              <a:t>设计递归算法的关键是得到</a:t>
            </a:r>
            <a:r>
              <a:rPr lang="zh-CN" altLang="en-US" smtClean="0">
                <a:solidFill>
                  <a:srgbClr val="FF0000"/>
                </a:solidFill>
              </a:rPr>
              <a:t>清晰、正确的问题的递归定义</a:t>
            </a:r>
            <a:r>
              <a:rPr lang="zh-CN" altLang="en-US" smtClean="0"/>
              <a:t>。</a:t>
            </a:r>
            <a:endParaRPr lang="en-US" altLang="zh-CN" smtClean="0"/>
          </a:p>
          <a:p>
            <a:r>
              <a:rPr lang="zh-CN" altLang="en-US">
                <a:solidFill>
                  <a:srgbClr val="FF0000"/>
                </a:solidFill>
              </a:rPr>
              <a:t>问题的递归定义</a:t>
            </a:r>
            <a:endParaRPr lang="en-US" altLang="zh-CN">
              <a:solidFill>
                <a:srgbClr val="FF0000"/>
              </a:solidFill>
            </a:endParaRPr>
          </a:p>
          <a:p>
            <a:pPr lvl="1"/>
            <a:r>
              <a:rPr lang="zh-CN" altLang="en-US"/>
              <a:t>非递归的最小规模情况下的处理</a:t>
            </a:r>
            <a:endParaRPr lang="en-US" altLang="zh-CN"/>
          </a:p>
          <a:p>
            <a:pPr lvl="1"/>
            <a:r>
              <a:rPr lang="zh-CN" altLang="en-US"/>
              <a:t>将</a:t>
            </a:r>
            <a:r>
              <a:rPr lang="zh-CN" altLang="zh-CN">
                <a:solidFill>
                  <a:srgbClr val="FF0000"/>
                </a:solidFill>
              </a:rPr>
              <a:t>规模</a:t>
            </a:r>
            <a:r>
              <a:rPr lang="zh-CN" altLang="en-US">
                <a:solidFill>
                  <a:srgbClr val="FF0000"/>
                </a:solidFill>
              </a:rPr>
              <a:t>较</a:t>
            </a:r>
            <a:r>
              <a:rPr lang="zh-CN" altLang="zh-CN">
                <a:solidFill>
                  <a:srgbClr val="FF0000"/>
                </a:solidFill>
              </a:rPr>
              <a:t>大</a:t>
            </a:r>
            <a:r>
              <a:rPr lang="zh-CN" altLang="zh-CN"/>
              <a:t>的</a:t>
            </a:r>
            <a:r>
              <a:rPr lang="zh-CN" altLang="zh-CN">
                <a:solidFill>
                  <a:srgbClr val="FF0000"/>
                </a:solidFill>
              </a:rPr>
              <a:t>问题</a:t>
            </a:r>
            <a:r>
              <a:rPr lang="zh-CN" altLang="en-US"/>
              <a:t>分解</a:t>
            </a:r>
            <a:r>
              <a:rPr lang="zh-CN" altLang="zh-CN">
                <a:solidFill>
                  <a:srgbClr val="FF0000"/>
                </a:solidFill>
              </a:rPr>
              <a:t>为规模较小的子问题</a:t>
            </a:r>
            <a:r>
              <a:rPr lang="zh-CN" altLang="en-US">
                <a:solidFill>
                  <a:srgbClr val="FF0000"/>
                </a:solidFill>
              </a:rPr>
              <a:t>的</a:t>
            </a:r>
            <a:r>
              <a:rPr lang="zh-CN" altLang="en-US"/>
              <a:t>通用规则</a:t>
            </a:r>
          </a:p>
          <a:p>
            <a:endParaRPr lang="zh-CN" altLang="en-US"/>
          </a:p>
        </p:txBody>
      </p:sp>
      <p:sp>
        <p:nvSpPr>
          <p:cNvPr id="3" name="标题 2"/>
          <p:cNvSpPr>
            <a:spLocks noGrp="1"/>
          </p:cNvSpPr>
          <p:nvPr>
            <p:ph type="title"/>
          </p:nvPr>
        </p:nvSpPr>
        <p:spPr/>
        <p:txBody>
          <a:bodyPr>
            <a:normAutofit fontScale="90000"/>
          </a:bodyPr>
          <a:lstStyle/>
          <a:p>
            <a:r>
              <a:rPr lang="zh-CN" altLang="en-US" smtClean="0"/>
              <a:t>问题的递归求解</a:t>
            </a:r>
            <a:r>
              <a:rPr lang="en-US" altLang="zh-CN" smtClean="0"/>
              <a:t>---&gt;</a:t>
            </a:r>
            <a:r>
              <a:rPr lang="zh-CN" altLang="en-US" smtClean="0"/>
              <a:t>递归算法</a:t>
            </a:r>
            <a:endParaRPr lang="zh-CN" altLang="en-US"/>
          </a:p>
        </p:txBody>
      </p:sp>
      <mc:AlternateContent xmlns:mc="http://schemas.openxmlformats.org/markup-compatibility/2006" xmlns:a14="http://schemas.microsoft.com/office/drawing/2010/main">
        <mc:Choice Requires="a14">
          <p:sp>
            <p:nvSpPr>
              <p:cNvPr id="5" name="矩形 4"/>
              <p:cNvSpPr/>
              <p:nvPr/>
            </p:nvSpPr>
            <p:spPr>
              <a:xfrm>
                <a:off x="6839211" y="4005858"/>
                <a:ext cx="4824536" cy="1235788"/>
              </a:xfrm>
              <a:prstGeom prst="rect">
                <a:avLst/>
              </a:prstGeom>
              <a:solidFill>
                <a:schemeClr val="tx2">
                  <a:lumMod val="20000"/>
                  <a:lumOff val="80000"/>
                </a:schemeClr>
              </a:solidFill>
            </p:spPr>
            <p:txBody>
              <a:bodyPr wrap="square">
                <a:spAutoFit/>
              </a:bodyPr>
              <a:lstStyle/>
              <a:p>
                <a:r>
                  <a:rPr lang="zh-CN" altLang="zh-CN"/>
                  <a:t>求</a:t>
                </a:r>
                <a:r>
                  <a:rPr lang="en-US" altLang="zh-CN"/>
                  <a:t>n</a:t>
                </a:r>
                <a:r>
                  <a:rPr lang="zh-CN" altLang="zh-CN"/>
                  <a:t>的阶乘，</a:t>
                </a:r>
                <a:r>
                  <a:rPr lang="zh-CN" altLang="zh-CN" smtClean="0"/>
                  <a:t>可以</a:t>
                </a:r>
                <a:r>
                  <a:rPr lang="zh-CN" altLang="en-US" smtClean="0"/>
                  <a:t>递归</a:t>
                </a:r>
                <a:r>
                  <a:rPr lang="zh-CN" altLang="zh-CN" smtClean="0"/>
                  <a:t>定义</a:t>
                </a:r>
                <a:r>
                  <a:rPr lang="zh-CN" altLang="zh-CN"/>
                  <a:t>为：</a:t>
                </a:r>
                <a14:m>
                  <m:oMath xmlns:m="http://schemas.openxmlformats.org/officeDocument/2006/math">
                    <m:r>
                      <a:rPr lang="en-US" altLang="zh-CN" i="1">
                        <a:latin typeface="Cambria Math"/>
                      </a:rPr>
                      <m:t>𝑛</m:t>
                    </m:r>
                    <m:r>
                      <a:rPr lang="en-US" altLang="zh-CN" i="1">
                        <a:latin typeface="Cambria Math"/>
                      </a:rPr>
                      <m:t>!=</m:t>
                    </m:r>
                    <m:d>
                      <m:dPr>
                        <m:begChr m:val="{"/>
                        <m:endChr m:val=""/>
                        <m:ctrlPr>
                          <a:rPr lang="zh-CN" altLang="zh-CN" i="1">
                            <a:latin typeface="Cambria Math" panose="02040503050406030204" pitchFamily="18" charset="0"/>
                          </a:rPr>
                        </m:ctrlPr>
                      </m:dPr>
                      <m:e>
                        <m:m>
                          <m:mPr>
                            <m:mcs>
                              <m:mc>
                                <m:mcPr>
                                  <m:count m:val="1"/>
                                  <m:mcJc m:val="center"/>
                                </m:mcPr>
                              </m:mc>
                            </m:mcs>
                            <m:ctrlPr>
                              <a:rPr lang="zh-CN" altLang="zh-CN" i="1">
                                <a:latin typeface="Cambria Math" panose="02040503050406030204" pitchFamily="18" charset="0"/>
                              </a:rPr>
                            </m:ctrlPr>
                          </m:mPr>
                          <m:mr>
                            <m:e>
                              <m:r>
                                <a:rPr lang="en-US" altLang="zh-CN" i="1">
                                  <a:latin typeface="Cambria Math"/>
                                </a:rPr>
                                <m:t>1                               </m:t>
                              </m:r>
                              <m:r>
                                <a:rPr lang="en-US" altLang="zh-CN" i="1">
                                  <a:latin typeface="Cambria Math"/>
                                </a:rPr>
                                <m:t>𝑛</m:t>
                              </m:r>
                              <m:r>
                                <a:rPr lang="en-US" altLang="zh-CN" i="1">
                                  <a:latin typeface="Cambria Math"/>
                                </a:rPr>
                                <m:t>=0</m:t>
                              </m:r>
                            </m:e>
                          </m:mr>
                          <m:mr>
                            <m:e>
                              <m:r>
                                <a:rPr lang="en-US" altLang="zh-CN" i="1">
                                  <a:latin typeface="Cambria Math"/>
                                </a:rPr>
                                <m:t>𝑛</m:t>
                              </m:r>
                              <m:r>
                                <a:rPr lang="en-US" altLang="zh-CN" i="1">
                                  <a:latin typeface="Cambria Math"/>
                                </a:rPr>
                                <m:t>∗</m:t>
                              </m:r>
                              <m:d>
                                <m:dPr>
                                  <m:ctrlPr>
                                    <a:rPr lang="zh-CN" altLang="zh-CN" i="1">
                                      <a:latin typeface="Cambria Math" panose="02040503050406030204" pitchFamily="18" charset="0"/>
                                    </a:rPr>
                                  </m:ctrlPr>
                                </m:dPr>
                                <m:e>
                                  <m:r>
                                    <a:rPr lang="en-US" altLang="zh-CN" i="1">
                                      <a:latin typeface="Cambria Math"/>
                                    </a:rPr>
                                    <m:t>𝑛</m:t>
                                  </m:r>
                                  <m:r>
                                    <a:rPr lang="en-US" altLang="zh-CN" i="1">
                                      <a:latin typeface="Cambria Math"/>
                                    </a:rPr>
                                    <m:t>−1</m:t>
                                  </m:r>
                                </m:e>
                              </m:d>
                              <m:r>
                                <a:rPr lang="en-US" altLang="zh-CN" i="1">
                                  <a:latin typeface="Cambria Math"/>
                                </a:rPr>
                                <m:t>!           </m:t>
                              </m:r>
                              <m:r>
                                <a:rPr lang="en-US" altLang="zh-CN" i="1">
                                  <a:latin typeface="Cambria Math"/>
                                </a:rPr>
                                <m:t>𝑛</m:t>
                              </m:r>
                              <m:r>
                                <a:rPr lang="en-US" altLang="zh-CN" i="1">
                                  <a:latin typeface="Cambria Math"/>
                                </a:rPr>
                                <m:t>&gt;0</m:t>
                              </m:r>
                            </m:e>
                          </m:mr>
                        </m:m>
                      </m:e>
                    </m:d>
                  </m:oMath>
                </a14:m>
                <a:endParaRPr lang="en-US" altLang="zh-CN" smtClean="0"/>
              </a:p>
            </p:txBody>
          </p:sp>
        </mc:Choice>
        <mc:Fallback xmlns="">
          <p:sp>
            <p:nvSpPr>
              <p:cNvPr id="5" name="矩形 4"/>
              <p:cNvSpPr>
                <a:spLocks noRot="1" noChangeAspect="1" noMove="1" noResize="1" noEditPoints="1" noAdjustHandles="1" noChangeArrowheads="1" noChangeShapeType="1" noTextEdit="1"/>
              </p:cNvSpPr>
              <p:nvPr/>
            </p:nvSpPr>
            <p:spPr>
              <a:xfrm>
                <a:off x="6839211" y="4005858"/>
                <a:ext cx="4824536" cy="1235788"/>
              </a:xfrm>
              <a:prstGeom prst="rect">
                <a:avLst/>
              </a:prstGeom>
              <a:blipFill>
                <a:blip r:embed="rId3"/>
                <a:stretch>
                  <a:fillRect l="-1896" t="-44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70397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递归的数据结构：</a:t>
            </a:r>
            <a:endParaRPr lang="en-US" altLang="zh-CN" smtClean="0"/>
          </a:p>
          <a:p>
            <a:pPr lvl="1"/>
            <a:r>
              <a:rPr lang="zh-CN" altLang="en-US" smtClean="0"/>
              <a:t>线性表可看成是递归结构，它的顺序和链式结构也可看成</a:t>
            </a:r>
            <a:r>
              <a:rPr lang="zh-CN" altLang="en-US"/>
              <a:t>是递归的结构</a:t>
            </a:r>
            <a:r>
              <a:rPr lang="zh-CN" altLang="en-US" smtClean="0"/>
              <a:t>。</a:t>
            </a:r>
            <a:endParaRPr lang="en-US" altLang="zh-CN" smtClean="0"/>
          </a:p>
          <a:p>
            <a:pPr lvl="1"/>
            <a:r>
              <a:rPr lang="zh-CN" altLang="en-US" smtClean="0"/>
              <a:t>二叉树是递归定义的结构。</a:t>
            </a:r>
            <a:endParaRPr lang="en-US" altLang="zh-CN" smtClean="0"/>
          </a:p>
          <a:p>
            <a:r>
              <a:rPr lang="zh-CN" altLang="en-US" smtClean="0"/>
              <a:t>递归的结构可以</a:t>
            </a:r>
            <a:r>
              <a:rPr lang="zh-CN" altLang="en-US" smtClean="0">
                <a:solidFill>
                  <a:srgbClr val="FF0000"/>
                </a:solidFill>
              </a:rPr>
              <a:t>使用递归方法</a:t>
            </a:r>
            <a:r>
              <a:rPr lang="zh-CN" altLang="en-US" smtClean="0"/>
              <a:t>进行操作。</a:t>
            </a:r>
            <a:endParaRPr lang="en-US" altLang="zh-CN" smtClean="0"/>
          </a:p>
          <a:p>
            <a:endParaRPr lang="en-US" altLang="zh-CN"/>
          </a:p>
          <a:p>
            <a:endParaRPr lang="zh-CN" altLang="en-US"/>
          </a:p>
        </p:txBody>
      </p:sp>
      <p:sp>
        <p:nvSpPr>
          <p:cNvPr id="3" name="标题 2"/>
          <p:cNvSpPr>
            <a:spLocks noGrp="1"/>
          </p:cNvSpPr>
          <p:nvPr>
            <p:ph type="title"/>
          </p:nvPr>
        </p:nvSpPr>
        <p:spPr/>
        <p:txBody>
          <a:bodyPr>
            <a:normAutofit fontScale="90000"/>
          </a:bodyPr>
          <a:lstStyle/>
          <a:p>
            <a:r>
              <a:rPr lang="zh-CN" altLang="en-US" smtClean="0"/>
              <a:t>递归数据结构</a:t>
            </a:r>
            <a:endParaRPr lang="zh-CN" altLang="en-US"/>
          </a:p>
        </p:txBody>
      </p:sp>
    </p:spTree>
    <p:extLst>
      <p:ext uri="{BB962C8B-B14F-4D97-AF65-F5344CB8AC3E}">
        <p14:creationId xmlns:p14="http://schemas.microsoft.com/office/powerpoint/2010/main" val="24847385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smtClean="0"/>
              <a:t>递归算法举例</a:t>
            </a:r>
            <a:endParaRPr lang="zh-CN" altLang="en-US"/>
          </a:p>
        </p:txBody>
      </p:sp>
    </p:spTree>
    <p:extLst>
      <p:ext uri="{BB962C8B-B14F-4D97-AF65-F5344CB8AC3E}">
        <p14:creationId xmlns:p14="http://schemas.microsoft.com/office/powerpoint/2010/main" val="444718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t>求最大公约数</a:t>
            </a:r>
            <a:endParaRPr lang="en-US" altLang="zh-CN" smtClean="0"/>
          </a:p>
          <a:p>
            <a:r>
              <a:rPr lang="zh-CN" altLang="en-US" smtClean="0"/>
              <a:t>台阶的不同走法</a:t>
            </a:r>
            <a:endParaRPr lang="en-US" altLang="zh-CN"/>
          </a:p>
          <a:p>
            <a:r>
              <a:rPr lang="zh-CN" altLang="en-US" smtClean="0"/>
              <a:t>出栈的不同序列</a:t>
            </a:r>
            <a:endParaRPr lang="en-US" altLang="zh-CN"/>
          </a:p>
          <a:p>
            <a:r>
              <a:rPr lang="zh-CN" altLang="en-US" smtClean="0"/>
              <a:t>分形</a:t>
            </a:r>
            <a:r>
              <a:rPr lang="zh-CN" altLang="en-US"/>
              <a:t>树</a:t>
            </a:r>
            <a:endParaRPr lang="en-US" altLang="zh-CN"/>
          </a:p>
          <a:p>
            <a:endParaRPr lang="en-US" altLang="zh-CN" smtClean="0"/>
          </a:p>
          <a:p>
            <a:endParaRPr lang="zh-CN" altLang="en-US"/>
          </a:p>
        </p:txBody>
      </p:sp>
      <p:sp>
        <p:nvSpPr>
          <p:cNvPr id="3" name="标题 2"/>
          <p:cNvSpPr>
            <a:spLocks noGrp="1"/>
          </p:cNvSpPr>
          <p:nvPr>
            <p:ph type="title"/>
          </p:nvPr>
        </p:nvSpPr>
        <p:spPr/>
        <p:txBody>
          <a:bodyPr>
            <a:normAutofit fontScale="90000"/>
          </a:bodyPr>
          <a:lstStyle/>
          <a:p>
            <a:r>
              <a:rPr lang="zh-CN" altLang="en-US" smtClean="0"/>
              <a:t>递归算法举例</a:t>
            </a:r>
            <a:endParaRPr lang="zh-CN" altLang="en-US"/>
          </a:p>
        </p:txBody>
      </p:sp>
    </p:spTree>
    <p:extLst>
      <p:ext uri="{BB962C8B-B14F-4D97-AF65-F5344CB8AC3E}">
        <p14:creationId xmlns:p14="http://schemas.microsoft.com/office/powerpoint/2010/main" val="1113345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求最大公约数</a:t>
            </a:r>
            <a:endParaRPr lang="zh-CN" altLang="en-US"/>
          </a:p>
        </p:txBody>
      </p:sp>
      <p:sp>
        <p:nvSpPr>
          <p:cNvPr id="5" name="Rectangle 1"/>
          <p:cNvSpPr>
            <a:spLocks noChangeArrowheads="1"/>
          </p:cNvSpPr>
          <p:nvPr/>
        </p:nvSpPr>
        <p:spPr bwMode="auto">
          <a:xfrm>
            <a:off x="839179" y="4043236"/>
            <a:ext cx="5862599" cy="1938992"/>
          </a:xfrm>
          <a:prstGeom prst="rect">
            <a:avLst/>
          </a:prstGeom>
          <a:solidFill>
            <a:schemeClr val="tx1">
              <a:lumMod val="20000"/>
              <a:lumOff val="80000"/>
            </a:schemeClr>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gcd(</a:t>
            </a:r>
            <a:r>
              <a:rPr kumimoji="0" lang="zh-CN" altLang="zh-CN" sz="2000" b="0" i="0" u="none" strike="noStrike" cap="none" normalizeH="0" baseline="0" smtClean="0">
                <a:ln>
                  <a:noFill/>
                </a:ln>
                <a:solidFill>
                  <a:srgbClr val="FF0000"/>
                </a:solidFill>
                <a:effectLst/>
                <a:latin typeface="Consolas" pitchFamily="49" charset="0"/>
                <a:ea typeface="宋体" pitchFamily="2" charset="-122"/>
                <a:cs typeface="宋体" pitchFamily="2" charset="-122"/>
              </a:rPr>
              <a:t>m, n</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 = m % n</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gcd(n, r)</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839179" y="1264347"/>
            <a:ext cx="10701337" cy="501099"/>
          </a:xfrm>
          <a:prstGeom prst="rect">
            <a:avLst/>
          </a:prstGeom>
        </p:spPr>
        <p:txBody>
          <a:bodyPr wrap="square">
            <a:spAutoFit/>
          </a:bodyPr>
          <a:lstStyle/>
          <a:p>
            <a:pPr>
              <a:lnSpc>
                <a:spcPts val="3500"/>
              </a:lnSpc>
            </a:pPr>
            <a:r>
              <a:rPr lang="zh-CN" altLang="en-US" smtClean="0"/>
              <a:t>对正整数</a:t>
            </a:r>
            <a:r>
              <a:rPr lang="en-US" altLang="zh-CN" smtClean="0"/>
              <a:t>m</a:t>
            </a:r>
            <a:r>
              <a:rPr lang="zh-CN" altLang="en-US" smtClean="0"/>
              <a:t>和</a:t>
            </a:r>
            <a:r>
              <a:rPr lang="en-US" altLang="zh-CN" smtClean="0"/>
              <a:t>n</a:t>
            </a:r>
            <a:r>
              <a:rPr lang="zh-CN" altLang="en-US" smtClean="0"/>
              <a:t>，求最大公约数。</a:t>
            </a:r>
            <a:endParaRPr lang="en-US" altLang="zh-CN"/>
          </a:p>
        </p:txBody>
      </p:sp>
      <p:sp>
        <p:nvSpPr>
          <p:cNvPr id="7" name="矩形 6"/>
          <p:cNvSpPr/>
          <p:nvPr/>
        </p:nvSpPr>
        <p:spPr>
          <a:xfrm>
            <a:off x="839178" y="1768080"/>
            <a:ext cx="10701337" cy="506805"/>
          </a:xfrm>
          <a:prstGeom prst="rect">
            <a:avLst/>
          </a:prstGeom>
        </p:spPr>
        <p:txBody>
          <a:bodyPr wrap="square">
            <a:spAutoFit/>
          </a:bodyPr>
          <a:lstStyle/>
          <a:p>
            <a:pPr>
              <a:lnSpc>
                <a:spcPts val="3500"/>
              </a:lnSpc>
            </a:pPr>
            <a:r>
              <a:rPr lang="zh-CN" altLang="en-US" smtClean="0"/>
              <a:t>欧几里得算法</a:t>
            </a:r>
            <a:r>
              <a:rPr lang="en-US" altLang="zh-CN" smtClean="0"/>
              <a:t>---</a:t>
            </a:r>
            <a:r>
              <a:rPr lang="zh-CN" altLang="en-US" smtClean="0"/>
              <a:t>辗转相除法</a:t>
            </a:r>
            <a:endParaRPr lang="en-US" altLang="zh-CN"/>
          </a:p>
        </p:txBody>
      </p:sp>
      <p:sp>
        <p:nvSpPr>
          <p:cNvPr id="8" name="矩形 7"/>
          <p:cNvSpPr/>
          <p:nvPr/>
        </p:nvSpPr>
        <p:spPr>
          <a:xfrm>
            <a:off x="839178" y="2424973"/>
            <a:ext cx="10701337" cy="1438855"/>
          </a:xfrm>
          <a:prstGeom prst="rect">
            <a:avLst/>
          </a:prstGeom>
        </p:spPr>
        <p:txBody>
          <a:bodyPr wrap="square">
            <a:spAutoFit/>
          </a:bodyPr>
          <a:lstStyle/>
          <a:p>
            <a:pPr>
              <a:lnSpc>
                <a:spcPts val="3500"/>
              </a:lnSpc>
            </a:pPr>
            <a:r>
              <a:rPr lang="zh-CN" altLang="en-US" smtClean="0"/>
              <a:t>求余数</a:t>
            </a:r>
            <a:r>
              <a:rPr lang="en-US" altLang="zh-CN" smtClean="0"/>
              <a:t>r = m%n</a:t>
            </a:r>
            <a:r>
              <a:rPr lang="zh-CN" altLang="en-US" smtClean="0"/>
              <a:t>；</a:t>
            </a:r>
            <a:endParaRPr lang="en-US" altLang="zh-CN" smtClean="0"/>
          </a:p>
          <a:p>
            <a:pPr>
              <a:lnSpc>
                <a:spcPts val="3500"/>
              </a:lnSpc>
            </a:pPr>
            <a:r>
              <a:rPr lang="zh-CN" altLang="en-US" smtClean="0"/>
              <a:t>如果</a:t>
            </a:r>
            <a:r>
              <a:rPr lang="en-US" altLang="zh-CN" smtClean="0"/>
              <a:t>r=0</a:t>
            </a:r>
            <a:r>
              <a:rPr lang="zh-CN" altLang="en-US" smtClean="0"/>
              <a:t>，则最大公约数为</a:t>
            </a:r>
            <a:r>
              <a:rPr lang="en-US" altLang="zh-CN" smtClean="0"/>
              <a:t>n</a:t>
            </a:r>
            <a:r>
              <a:rPr lang="zh-CN" altLang="en-US" smtClean="0"/>
              <a:t>；</a:t>
            </a:r>
            <a:endParaRPr lang="en-US" altLang="zh-CN" smtClean="0"/>
          </a:p>
          <a:p>
            <a:pPr>
              <a:lnSpc>
                <a:spcPts val="3500"/>
              </a:lnSpc>
            </a:pPr>
            <a:r>
              <a:rPr lang="zh-CN" altLang="en-US" smtClean="0"/>
              <a:t>否则结果为</a:t>
            </a:r>
            <a:r>
              <a:rPr lang="en-US" altLang="zh-CN" smtClean="0"/>
              <a:t>n</a:t>
            </a:r>
            <a:r>
              <a:rPr lang="zh-CN" altLang="en-US" smtClean="0"/>
              <a:t>和</a:t>
            </a:r>
            <a:r>
              <a:rPr lang="en-US" altLang="zh-CN" smtClean="0"/>
              <a:t>r</a:t>
            </a:r>
            <a:r>
              <a:rPr lang="zh-CN" altLang="en-US" smtClean="0"/>
              <a:t>的最大公约数。</a:t>
            </a:r>
            <a:endParaRPr lang="en-US" altLang="zh-CN"/>
          </a:p>
        </p:txBody>
      </p:sp>
    </p:spTree>
    <p:extLst>
      <p:ext uri="{BB962C8B-B14F-4D97-AF65-F5344CB8AC3E}">
        <p14:creationId xmlns:p14="http://schemas.microsoft.com/office/powerpoint/2010/main" val="32877667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台阶的不同走法</a:t>
            </a:r>
          </a:p>
        </p:txBody>
      </p:sp>
      <p:sp>
        <p:nvSpPr>
          <p:cNvPr id="4" name="Rectangle 1"/>
          <p:cNvSpPr>
            <a:spLocks noChangeArrowheads="1"/>
          </p:cNvSpPr>
          <p:nvPr/>
        </p:nvSpPr>
        <p:spPr bwMode="auto">
          <a:xfrm>
            <a:off x="5663158" y="4191823"/>
            <a:ext cx="6336704" cy="1631216"/>
          </a:xfrm>
          <a:prstGeom prst="rect">
            <a:avLst/>
          </a:prstGeom>
          <a:solidFill>
            <a:schemeClr val="tx1">
              <a:lumMod val="20000"/>
              <a:lumOff val="80000"/>
            </a:schemeClr>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fibonacci(</a:t>
            </a:r>
            <a:r>
              <a:rPr kumimoji="0" lang="zh-CN" altLang="zh-CN" sz="2000" b="0" i="0" u="none" strike="noStrike" cap="none" normalizeH="0" baseline="0" smtClean="0">
                <a:ln>
                  <a:noFill/>
                </a:ln>
                <a:solidFill>
                  <a:srgbClr val="FF0000"/>
                </a:solidFill>
                <a:effectLst/>
                <a:latin typeface="Consolas" pitchFamily="49" charset="0"/>
                <a:ea typeface="宋体" pitchFamily="2" charset="-122"/>
                <a:cs typeface="宋体" pitchFamily="2" charset="-122"/>
              </a:rPr>
              <a:t>n</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fibonacci(n-</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)+fibonacci(n-</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矩形 4"/>
          <p:cNvSpPr/>
          <p:nvPr/>
        </p:nvSpPr>
        <p:spPr>
          <a:xfrm>
            <a:off x="838621" y="1221418"/>
            <a:ext cx="11305257" cy="541174"/>
          </a:xfrm>
          <a:prstGeom prst="rect">
            <a:avLst/>
          </a:prstGeom>
        </p:spPr>
        <p:txBody>
          <a:bodyPr wrap="square">
            <a:spAutoFit/>
          </a:bodyPr>
          <a:lstStyle/>
          <a:p>
            <a:pPr>
              <a:lnSpc>
                <a:spcPts val="3500"/>
              </a:lnSpc>
            </a:pPr>
            <a:r>
              <a:rPr lang="zh-CN" altLang="en-US" b="1"/>
              <a:t>假设</a:t>
            </a:r>
            <a:r>
              <a:rPr lang="zh-CN" altLang="en-US" b="1" smtClean="0"/>
              <a:t>上楼要走</a:t>
            </a:r>
            <a:r>
              <a:rPr lang="en-US" altLang="zh-CN" b="1" smtClean="0"/>
              <a:t>n</a:t>
            </a:r>
            <a:r>
              <a:rPr lang="zh-CN" altLang="en-US" b="1"/>
              <a:t>阶台阶，可以</a:t>
            </a:r>
            <a:r>
              <a:rPr lang="en-US" altLang="zh-CN" b="1"/>
              <a:t>1</a:t>
            </a:r>
            <a:r>
              <a:rPr lang="zh-CN" altLang="en-US" b="1"/>
              <a:t>步上</a:t>
            </a:r>
            <a:r>
              <a:rPr lang="en-US" altLang="zh-CN" b="1"/>
              <a:t>1</a:t>
            </a:r>
            <a:r>
              <a:rPr lang="zh-CN" altLang="en-US" b="1"/>
              <a:t>阶，也可以</a:t>
            </a:r>
            <a:r>
              <a:rPr lang="en-US" altLang="zh-CN" b="1"/>
              <a:t>1</a:t>
            </a:r>
            <a:r>
              <a:rPr lang="zh-CN" altLang="en-US" b="1"/>
              <a:t>步上</a:t>
            </a:r>
            <a:r>
              <a:rPr lang="en-US" altLang="zh-CN" b="1"/>
              <a:t>2</a:t>
            </a:r>
            <a:r>
              <a:rPr lang="zh-CN" altLang="en-US" b="1"/>
              <a:t>阶，共有多少种不同的走法</a:t>
            </a:r>
            <a:r>
              <a:rPr lang="en-US" altLang="zh-CN" b="1" smtClean="0"/>
              <a:t>?</a:t>
            </a:r>
            <a:endParaRPr lang="en-US" altLang="zh-CN" b="1"/>
          </a:p>
        </p:txBody>
      </p:sp>
      <p:sp>
        <p:nvSpPr>
          <p:cNvPr id="6" name="矩形 5"/>
          <p:cNvSpPr/>
          <p:nvPr/>
        </p:nvSpPr>
        <p:spPr>
          <a:xfrm>
            <a:off x="838621" y="1722516"/>
            <a:ext cx="10009112" cy="501099"/>
          </a:xfrm>
          <a:prstGeom prst="rect">
            <a:avLst/>
          </a:prstGeom>
        </p:spPr>
        <p:txBody>
          <a:bodyPr wrap="square">
            <a:spAutoFit/>
          </a:bodyPr>
          <a:lstStyle/>
          <a:p>
            <a:pPr lvl="0">
              <a:lnSpc>
                <a:spcPts val="3500"/>
              </a:lnSpc>
            </a:pPr>
            <a:r>
              <a:rPr lang="zh-CN" altLang="en-US">
                <a:solidFill>
                  <a:prstClr val="black"/>
                </a:solidFill>
              </a:rPr>
              <a:t>设</a:t>
            </a:r>
            <a:r>
              <a:rPr lang="en-US" altLang="zh-CN">
                <a:solidFill>
                  <a:prstClr val="black"/>
                </a:solidFill>
              </a:rPr>
              <a:t>n</a:t>
            </a:r>
            <a:r>
              <a:rPr lang="zh-CN" altLang="en-US">
                <a:solidFill>
                  <a:prstClr val="black"/>
                </a:solidFill>
              </a:rPr>
              <a:t>阶台阶的走法总数为</a:t>
            </a:r>
            <a:r>
              <a:rPr lang="en-US" altLang="zh-CN">
                <a:solidFill>
                  <a:prstClr val="black"/>
                </a:solidFill>
              </a:rPr>
              <a:t>f(n)</a:t>
            </a:r>
            <a:r>
              <a:rPr lang="zh-CN" altLang="en-US" smtClean="0">
                <a:solidFill>
                  <a:prstClr val="black"/>
                </a:solidFill>
              </a:rPr>
              <a:t>。</a:t>
            </a:r>
            <a:endParaRPr lang="zh-CN" altLang="en-US">
              <a:solidFill>
                <a:prstClr val="black"/>
              </a:solidFill>
            </a:endParaRPr>
          </a:p>
        </p:txBody>
      </p:sp>
      <p:sp>
        <p:nvSpPr>
          <p:cNvPr id="7" name="矩形 6"/>
          <p:cNvSpPr/>
          <p:nvPr/>
        </p:nvSpPr>
        <p:spPr>
          <a:xfrm>
            <a:off x="838621" y="2223615"/>
            <a:ext cx="1965603" cy="541174"/>
          </a:xfrm>
          <a:prstGeom prst="rect">
            <a:avLst/>
          </a:prstGeom>
        </p:spPr>
        <p:txBody>
          <a:bodyPr wrap="none">
            <a:spAutoFit/>
          </a:bodyPr>
          <a:lstStyle/>
          <a:p>
            <a:pPr lvl="0">
              <a:lnSpc>
                <a:spcPts val="3500"/>
              </a:lnSpc>
            </a:pPr>
            <a:r>
              <a:rPr lang="zh-CN" altLang="en-US">
                <a:solidFill>
                  <a:prstClr val="black"/>
                </a:solidFill>
              </a:rPr>
              <a:t>当</a:t>
            </a:r>
            <a:r>
              <a:rPr lang="en-US" altLang="zh-CN">
                <a:solidFill>
                  <a:prstClr val="black"/>
                </a:solidFill>
              </a:rPr>
              <a:t>n=0</a:t>
            </a:r>
            <a:r>
              <a:rPr lang="zh-CN" altLang="en-US">
                <a:solidFill>
                  <a:prstClr val="black"/>
                </a:solidFill>
              </a:rPr>
              <a:t>或</a:t>
            </a:r>
            <a:r>
              <a:rPr lang="en-US" altLang="zh-CN">
                <a:solidFill>
                  <a:prstClr val="black"/>
                </a:solidFill>
              </a:rPr>
              <a:t>1</a:t>
            </a:r>
            <a:r>
              <a:rPr lang="zh-CN" altLang="en-US">
                <a:solidFill>
                  <a:prstClr val="black"/>
                </a:solidFill>
              </a:rPr>
              <a:t>时</a:t>
            </a:r>
            <a:r>
              <a:rPr lang="zh-CN" altLang="en-US" smtClean="0">
                <a:solidFill>
                  <a:prstClr val="black"/>
                </a:solidFill>
              </a:rPr>
              <a:t>，</a:t>
            </a:r>
            <a:endParaRPr lang="zh-CN" altLang="en-US">
              <a:solidFill>
                <a:prstClr val="black"/>
              </a:solidFill>
            </a:endParaRPr>
          </a:p>
        </p:txBody>
      </p:sp>
      <p:sp>
        <p:nvSpPr>
          <p:cNvPr id="8" name="矩形 7"/>
          <p:cNvSpPr/>
          <p:nvPr/>
        </p:nvSpPr>
        <p:spPr>
          <a:xfrm>
            <a:off x="838621" y="2782046"/>
            <a:ext cx="1698508" cy="541174"/>
          </a:xfrm>
          <a:prstGeom prst="rect">
            <a:avLst/>
          </a:prstGeom>
        </p:spPr>
        <p:txBody>
          <a:bodyPr wrap="square">
            <a:spAutoFit/>
          </a:bodyPr>
          <a:lstStyle/>
          <a:p>
            <a:pPr lvl="0">
              <a:lnSpc>
                <a:spcPts val="3500"/>
              </a:lnSpc>
            </a:pPr>
            <a:r>
              <a:rPr lang="zh-CN" altLang="en-US">
                <a:solidFill>
                  <a:prstClr val="black"/>
                </a:solidFill>
              </a:rPr>
              <a:t>当</a:t>
            </a:r>
            <a:r>
              <a:rPr lang="en-US" altLang="zh-CN">
                <a:solidFill>
                  <a:prstClr val="black"/>
                </a:solidFill>
              </a:rPr>
              <a:t>n&gt;1</a:t>
            </a:r>
            <a:r>
              <a:rPr lang="zh-CN" altLang="en-US">
                <a:solidFill>
                  <a:prstClr val="black"/>
                </a:solidFill>
              </a:rPr>
              <a:t>时</a:t>
            </a:r>
            <a:r>
              <a:rPr lang="zh-CN" altLang="en-US" smtClean="0">
                <a:solidFill>
                  <a:prstClr val="black"/>
                </a:solidFill>
              </a:rPr>
              <a:t>，</a:t>
            </a:r>
            <a:endParaRPr lang="zh-CN" altLang="en-US">
              <a:solidFill>
                <a:prstClr val="black"/>
              </a:solidFill>
            </a:endParaRPr>
          </a:p>
        </p:txBody>
      </p:sp>
      <p:sp>
        <p:nvSpPr>
          <p:cNvPr id="9" name="矩形 8"/>
          <p:cNvSpPr/>
          <p:nvPr/>
        </p:nvSpPr>
        <p:spPr>
          <a:xfrm>
            <a:off x="2213485" y="2782046"/>
            <a:ext cx="7727726" cy="541174"/>
          </a:xfrm>
          <a:prstGeom prst="rect">
            <a:avLst/>
          </a:prstGeom>
        </p:spPr>
        <p:txBody>
          <a:bodyPr wrap="square">
            <a:spAutoFit/>
          </a:bodyPr>
          <a:lstStyle/>
          <a:p>
            <a:pPr lvl="0">
              <a:lnSpc>
                <a:spcPts val="3500"/>
              </a:lnSpc>
            </a:pPr>
            <a:r>
              <a:rPr lang="zh-CN" altLang="en-US">
                <a:solidFill>
                  <a:prstClr val="black"/>
                </a:solidFill>
              </a:rPr>
              <a:t>如果第</a:t>
            </a:r>
            <a:r>
              <a:rPr lang="en-US" altLang="zh-CN">
                <a:solidFill>
                  <a:prstClr val="black"/>
                </a:solidFill>
              </a:rPr>
              <a:t>1</a:t>
            </a:r>
            <a:r>
              <a:rPr lang="zh-CN" altLang="en-US">
                <a:solidFill>
                  <a:prstClr val="black"/>
                </a:solidFill>
              </a:rPr>
              <a:t>步走</a:t>
            </a:r>
            <a:r>
              <a:rPr lang="en-US" altLang="zh-CN">
                <a:solidFill>
                  <a:prstClr val="black"/>
                </a:solidFill>
              </a:rPr>
              <a:t>1</a:t>
            </a:r>
            <a:r>
              <a:rPr lang="zh-CN" altLang="en-US">
                <a:solidFill>
                  <a:prstClr val="black"/>
                </a:solidFill>
              </a:rPr>
              <a:t>阶，则剩下的</a:t>
            </a:r>
            <a:r>
              <a:rPr lang="en-US" altLang="zh-CN">
                <a:solidFill>
                  <a:prstClr val="black"/>
                </a:solidFill>
              </a:rPr>
              <a:t>n-1</a:t>
            </a:r>
            <a:r>
              <a:rPr lang="zh-CN" altLang="en-US">
                <a:solidFill>
                  <a:prstClr val="black"/>
                </a:solidFill>
              </a:rPr>
              <a:t>阶台阶走法总数为</a:t>
            </a:r>
            <a:r>
              <a:rPr lang="en-US" altLang="zh-CN">
                <a:solidFill>
                  <a:prstClr val="black"/>
                </a:solidFill>
              </a:rPr>
              <a:t>f(n-1)</a:t>
            </a:r>
            <a:r>
              <a:rPr lang="zh-CN" altLang="en-US">
                <a:solidFill>
                  <a:prstClr val="black"/>
                </a:solidFill>
              </a:rPr>
              <a:t>；</a:t>
            </a:r>
          </a:p>
        </p:txBody>
      </p:sp>
      <p:sp>
        <p:nvSpPr>
          <p:cNvPr id="10" name="矩形 9"/>
          <p:cNvSpPr/>
          <p:nvPr/>
        </p:nvSpPr>
        <p:spPr>
          <a:xfrm>
            <a:off x="2206773" y="3393197"/>
            <a:ext cx="7727726" cy="541174"/>
          </a:xfrm>
          <a:prstGeom prst="rect">
            <a:avLst/>
          </a:prstGeom>
        </p:spPr>
        <p:txBody>
          <a:bodyPr wrap="square">
            <a:spAutoFit/>
          </a:bodyPr>
          <a:lstStyle/>
          <a:p>
            <a:pPr lvl="0">
              <a:lnSpc>
                <a:spcPts val="3500"/>
              </a:lnSpc>
            </a:pPr>
            <a:r>
              <a:rPr lang="zh-CN" altLang="en-US">
                <a:solidFill>
                  <a:prstClr val="black"/>
                </a:solidFill>
              </a:rPr>
              <a:t>如果第</a:t>
            </a:r>
            <a:r>
              <a:rPr lang="en-US" altLang="zh-CN">
                <a:solidFill>
                  <a:prstClr val="black"/>
                </a:solidFill>
              </a:rPr>
              <a:t>1</a:t>
            </a:r>
            <a:r>
              <a:rPr lang="zh-CN" altLang="en-US">
                <a:solidFill>
                  <a:prstClr val="black"/>
                </a:solidFill>
              </a:rPr>
              <a:t>步走</a:t>
            </a:r>
            <a:r>
              <a:rPr lang="en-US" altLang="zh-CN">
                <a:solidFill>
                  <a:prstClr val="black"/>
                </a:solidFill>
              </a:rPr>
              <a:t>2</a:t>
            </a:r>
            <a:r>
              <a:rPr lang="zh-CN" altLang="en-US">
                <a:solidFill>
                  <a:prstClr val="black"/>
                </a:solidFill>
              </a:rPr>
              <a:t>阶，则剩下的</a:t>
            </a:r>
            <a:r>
              <a:rPr lang="en-US" altLang="zh-CN">
                <a:solidFill>
                  <a:prstClr val="black"/>
                </a:solidFill>
              </a:rPr>
              <a:t>n-2</a:t>
            </a:r>
            <a:r>
              <a:rPr lang="zh-CN" altLang="en-US">
                <a:solidFill>
                  <a:prstClr val="black"/>
                </a:solidFill>
              </a:rPr>
              <a:t>阶台阶走法总数为</a:t>
            </a:r>
            <a:r>
              <a:rPr lang="en-US" altLang="zh-CN">
                <a:solidFill>
                  <a:prstClr val="black"/>
                </a:solidFill>
              </a:rPr>
              <a:t>f(n-2)</a:t>
            </a:r>
            <a:r>
              <a:rPr lang="zh-CN" altLang="en-US">
                <a:solidFill>
                  <a:prstClr val="black"/>
                </a:solidFill>
              </a:rPr>
              <a:t>；</a:t>
            </a:r>
          </a:p>
        </p:txBody>
      </p:sp>
      <p:sp>
        <p:nvSpPr>
          <p:cNvPr id="11" name="矩形 10"/>
          <p:cNvSpPr/>
          <p:nvPr/>
        </p:nvSpPr>
        <p:spPr>
          <a:xfrm>
            <a:off x="838620" y="3921236"/>
            <a:ext cx="3528393" cy="541174"/>
          </a:xfrm>
          <a:prstGeom prst="rect">
            <a:avLst/>
          </a:prstGeom>
        </p:spPr>
        <p:txBody>
          <a:bodyPr wrap="square">
            <a:spAutoFit/>
          </a:bodyPr>
          <a:lstStyle/>
          <a:p>
            <a:pPr lvl="0">
              <a:lnSpc>
                <a:spcPts val="3500"/>
              </a:lnSpc>
            </a:pPr>
            <a:r>
              <a:rPr lang="zh-CN" altLang="en-US">
                <a:solidFill>
                  <a:prstClr val="black"/>
                </a:solidFill>
              </a:rPr>
              <a:t>即</a:t>
            </a:r>
            <a:r>
              <a:rPr lang="en-US" altLang="zh-CN">
                <a:solidFill>
                  <a:prstClr val="black"/>
                </a:solidFill>
              </a:rPr>
              <a:t>f(n)=f(n-1)+f(n-2)</a:t>
            </a:r>
            <a:r>
              <a:rPr lang="zh-CN" altLang="en-US">
                <a:solidFill>
                  <a:prstClr val="black"/>
                </a:solidFill>
              </a:rPr>
              <a:t>。</a:t>
            </a:r>
          </a:p>
        </p:txBody>
      </p:sp>
      <p:sp>
        <p:nvSpPr>
          <p:cNvPr id="12" name="矩形 11"/>
          <p:cNvSpPr/>
          <p:nvPr/>
        </p:nvSpPr>
        <p:spPr>
          <a:xfrm>
            <a:off x="838621" y="4432355"/>
            <a:ext cx="4894289" cy="541174"/>
          </a:xfrm>
          <a:prstGeom prst="rect">
            <a:avLst/>
          </a:prstGeom>
        </p:spPr>
        <p:txBody>
          <a:bodyPr wrap="none">
            <a:spAutoFit/>
          </a:bodyPr>
          <a:lstStyle/>
          <a:p>
            <a:pPr lvl="0">
              <a:lnSpc>
                <a:spcPts val="3500"/>
              </a:lnSpc>
            </a:pPr>
            <a:r>
              <a:rPr lang="en-US" altLang="zh-CN">
                <a:solidFill>
                  <a:prstClr val="black"/>
                </a:solidFill>
              </a:rPr>
              <a:t>f(n)</a:t>
            </a:r>
            <a:r>
              <a:rPr lang="zh-CN" altLang="en-US">
                <a:solidFill>
                  <a:prstClr val="black"/>
                </a:solidFill>
              </a:rPr>
              <a:t>即为斐波那契数列中的第</a:t>
            </a:r>
            <a:r>
              <a:rPr lang="en-US" altLang="zh-CN">
                <a:solidFill>
                  <a:prstClr val="black"/>
                </a:solidFill>
              </a:rPr>
              <a:t>n</a:t>
            </a:r>
            <a:r>
              <a:rPr lang="zh-CN" altLang="en-US">
                <a:solidFill>
                  <a:prstClr val="black"/>
                </a:solidFill>
              </a:rPr>
              <a:t>个数。</a:t>
            </a:r>
          </a:p>
        </p:txBody>
      </p:sp>
      <p:sp>
        <p:nvSpPr>
          <p:cNvPr id="13" name="矩形 12"/>
          <p:cNvSpPr/>
          <p:nvPr/>
        </p:nvSpPr>
        <p:spPr>
          <a:xfrm>
            <a:off x="2804224" y="2223615"/>
            <a:ext cx="1200970" cy="541174"/>
          </a:xfrm>
          <a:prstGeom prst="rect">
            <a:avLst/>
          </a:prstGeom>
        </p:spPr>
        <p:txBody>
          <a:bodyPr wrap="none">
            <a:spAutoFit/>
          </a:bodyPr>
          <a:lstStyle/>
          <a:p>
            <a:pPr lvl="0">
              <a:lnSpc>
                <a:spcPts val="3500"/>
              </a:lnSpc>
            </a:pPr>
            <a:r>
              <a:rPr lang="en-US" altLang="zh-CN">
                <a:solidFill>
                  <a:prstClr val="black"/>
                </a:solidFill>
              </a:rPr>
              <a:t>f(n)=1</a:t>
            </a:r>
            <a:r>
              <a:rPr lang="zh-CN" altLang="en-US">
                <a:solidFill>
                  <a:prstClr val="black"/>
                </a:solidFill>
              </a:rPr>
              <a:t>；</a:t>
            </a:r>
          </a:p>
        </p:txBody>
      </p:sp>
    </p:spTree>
    <p:extLst>
      <p:ext uri="{BB962C8B-B14F-4D97-AF65-F5344CB8AC3E}">
        <p14:creationId xmlns:p14="http://schemas.microsoft.com/office/powerpoint/2010/main" val="581417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P spid="8" grpId="0"/>
      <p:bldP spid="9" grpId="0"/>
      <p:bldP spid="10"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58703" y="189434"/>
            <a:ext cx="4104456" cy="648527"/>
          </a:xfrm>
        </p:spPr>
        <p:txBody>
          <a:bodyPr>
            <a:normAutofit fontScale="90000"/>
          </a:bodyPr>
          <a:lstStyle/>
          <a:p>
            <a:r>
              <a:rPr lang="zh-CN" altLang="en-US" smtClean="0"/>
              <a:t>出栈的不同序列</a:t>
            </a:r>
            <a:endParaRPr lang="zh-CN" altLang="en-US"/>
          </a:p>
        </p:txBody>
      </p:sp>
      <p:sp>
        <p:nvSpPr>
          <p:cNvPr id="4" name="矩形 3"/>
          <p:cNvSpPr/>
          <p:nvPr/>
        </p:nvSpPr>
        <p:spPr>
          <a:xfrm>
            <a:off x="550557" y="1243982"/>
            <a:ext cx="10369152" cy="800219"/>
          </a:xfrm>
          <a:prstGeom prst="rect">
            <a:avLst/>
          </a:prstGeom>
        </p:spPr>
        <p:txBody>
          <a:bodyPr wrap="square">
            <a:spAutoFit/>
          </a:bodyPr>
          <a:lstStyle/>
          <a:p>
            <a:r>
              <a:rPr lang="zh-CN" altLang="en-US" b="1"/>
              <a:t>假设有</a:t>
            </a:r>
            <a:r>
              <a:rPr lang="en-US" altLang="zh-CN" b="1"/>
              <a:t>n</a:t>
            </a:r>
            <a:r>
              <a:rPr lang="zh-CN" altLang="en-US" b="1" smtClean="0"/>
              <a:t>个互不相同的数</a:t>
            </a:r>
            <a:r>
              <a:rPr lang="zh-CN" altLang="en-US" b="1"/>
              <a:t>依次入栈出栈，入栈和出栈可以交替进行</a:t>
            </a:r>
            <a:r>
              <a:rPr lang="zh-CN" altLang="en-US" b="1" smtClean="0"/>
              <a:t>，问总共</a:t>
            </a:r>
            <a:r>
              <a:rPr lang="zh-CN" altLang="en-US" b="1"/>
              <a:t>可能有多少种不同的出栈序列</a:t>
            </a:r>
            <a:r>
              <a:rPr lang="zh-CN" altLang="en-US" b="1" smtClean="0"/>
              <a:t>？</a:t>
            </a:r>
            <a:endParaRPr lang="zh-CN" altLang="en-US" b="1"/>
          </a:p>
        </p:txBody>
      </p:sp>
      <p:sp>
        <p:nvSpPr>
          <p:cNvPr id="5" name="矩形 4"/>
          <p:cNvSpPr/>
          <p:nvPr/>
        </p:nvSpPr>
        <p:spPr>
          <a:xfrm>
            <a:off x="550557" y="5060407"/>
            <a:ext cx="7344816" cy="446276"/>
          </a:xfrm>
          <a:prstGeom prst="rect">
            <a:avLst/>
          </a:prstGeom>
        </p:spPr>
        <p:txBody>
          <a:bodyPr wrap="square">
            <a:spAutoFit/>
          </a:bodyPr>
          <a:lstStyle/>
          <a:p>
            <a:pPr lvl="0"/>
            <a:r>
              <a:rPr lang="en-US" altLang="zh-CN" smtClean="0">
                <a:solidFill>
                  <a:prstClr val="black"/>
                </a:solidFill>
              </a:rPr>
              <a:t>k</a:t>
            </a:r>
            <a:r>
              <a:rPr lang="zh-CN" altLang="en-US">
                <a:solidFill>
                  <a:prstClr val="black"/>
                </a:solidFill>
              </a:rPr>
              <a:t>的取值范围为</a:t>
            </a:r>
            <a:r>
              <a:rPr lang="en-US" altLang="zh-CN">
                <a:solidFill>
                  <a:prstClr val="black"/>
                </a:solidFill>
              </a:rPr>
              <a:t>1</a:t>
            </a:r>
            <a:r>
              <a:rPr lang="zh-CN" altLang="en-US">
                <a:solidFill>
                  <a:prstClr val="black"/>
                </a:solidFill>
              </a:rPr>
              <a:t>至</a:t>
            </a:r>
            <a:r>
              <a:rPr lang="en-US" altLang="zh-CN" smtClean="0">
                <a:solidFill>
                  <a:prstClr val="black"/>
                </a:solidFill>
              </a:rPr>
              <a:t>n</a:t>
            </a:r>
            <a:r>
              <a:rPr lang="zh-CN" altLang="en-US" smtClean="0">
                <a:solidFill>
                  <a:prstClr val="black"/>
                </a:solidFill>
              </a:rPr>
              <a:t>，</a:t>
            </a:r>
            <a:endParaRPr lang="zh-CN" altLang="en-US">
              <a:solidFill>
                <a:prstClr val="black"/>
              </a:solidFill>
            </a:endParaRPr>
          </a:p>
        </p:txBody>
      </p:sp>
      <p:sp>
        <p:nvSpPr>
          <p:cNvPr id="6" name="矩形 5"/>
          <p:cNvSpPr/>
          <p:nvPr/>
        </p:nvSpPr>
        <p:spPr>
          <a:xfrm>
            <a:off x="550556" y="2026620"/>
            <a:ext cx="10801233" cy="446276"/>
          </a:xfrm>
          <a:prstGeom prst="rect">
            <a:avLst/>
          </a:prstGeom>
        </p:spPr>
        <p:txBody>
          <a:bodyPr wrap="square">
            <a:spAutoFit/>
          </a:bodyPr>
          <a:lstStyle/>
          <a:p>
            <a:pPr lvl="0"/>
            <a:r>
              <a:rPr lang="zh-CN" altLang="en-US">
                <a:solidFill>
                  <a:prstClr val="black"/>
                </a:solidFill>
              </a:rPr>
              <a:t>设</a:t>
            </a:r>
            <a:r>
              <a:rPr lang="en-US" altLang="zh-CN">
                <a:solidFill>
                  <a:prstClr val="black"/>
                </a:solidFill>
              </a:rPr>
              <a:t>n</a:t>
            </a:r>
            <a:r>
              <a:rPr lang="zh-CN" altLang="en-US">
                <a:solidFill>
                  <a:prstClr val="black"/>
                </a:solidFill>
              </a:rPr>
              <a:t>个数入</a:t>
            </a:r>
            <a:r>
              <a:rPr lang="zh-CN" altLang="en-US" smtClean="0">
                <a:solidFill>
                  <a:prstClr val="black"/>
                </a:solidFill>
              </a:rPr>
              <a:t>栈共有</a:t>
            </a:r>
            <a:r>
              <a:rPr lang="en-US" altLang="zh-CN">
                <a:solidFill>
                  <a:prstClr val="black"/>
                </a:solidFill>
              </a:rPr>
              <a:t>f(n)</a:t>
            </a:r>
            <a:r>
              <a:rPr lang="zh-CN" altLang="en-US">
                <a:solidFill>
                  <a:prstClr val="black"/>
                </a:solidFill>
              </a:rPr>
              <a:t>种不同的出栈序列</a:t>
            </a:r>
            <a:r>
              <a:rPr lang="zh-CN" altLang="en-US" smtClean="0">
                <a:solidFill>
                  <a:prstClr val="black"/>
                </a:solidFill>
              </a:rPr>
              <a:t>。假设这</a:t>
            </a:r>
            <a:r>
              <a:rPr lang="en-US" altLang="zh-CN" smtClean="0">
                <a:solidFill>
                  <a:prstClr val="black"/>
                </a:solidFill>
              </a:rPr>
              <a:t>n</a:t>
            </a:r>
            <a:r>
              <a:rPr lang="zh-CN" altLang="en-US" smtClean="0">
                <a:solidFill>
                  <a:prstClr val="black"/>
                </a:solidFill>
              </a:rPr>
              <a:t>个数依次为</a:t>
            </a:r>
            <a:r>
              <a:rPr lang="en-US" altLang="zh-CN" smtClean="0">
                <a:solidFill>
                  <a:prstClr val="black"/>
                </a:solidFill>
              </a:rPr>
              <a:t>1-n</a:t>
            </a:r>
            <a:r>
              <a:rPr lang="zh-CN" altLang="en-US" smtClean="0">
                <a:solidFill>
                  <a:prstClr val="black"/>
                </a:solidFill>
              </a:rPr>
              <a:t>；</a:t>
            </a:r>
            <a:endParaRPr lang="zh-CN" altLang="en-US">
              <a:solidFill>
                <a:prstClr val="black"/>
              </a:solidFill>
            </a:endParaRPr>
          </a:p>
        </p:txBody>
      </p:sp>
      <p:sp>
        <p:nvSpPr>
          <p:cNvPr id="7" name="矩形 6"/>
          <p:cNvSpPr/>
          <p:nvPr/>
        </p:nvSpPr>
        <p:spPr>
          <a:xfrm>
            <a:off x="550557" y="2440211"/>
            <a:ext cx="5497661" cy="446276"/>
          </a:xfrm>
          <a:prstGeom prst="rect">
            <a:avLst/>
          </a:prstGeom>
        </p:spPr>
        <p:txBody>
          <a:bodyPr wrap="square">
            <a:spAutoFit/>
          </a:bodyPr>
          <a:lstStyle/>
          <a:p>
            <a:pPr lvl="0"/>
            <a:r>
              <a:rPr lang="zh-CN" altLang="en-US">
                <a:solidFill>
                  <a:prstClr val="black"/>
                </a:solidFill>
              </a:rPr>
              <a:t>假设</a:t>
            </a:r>
            <a:r>
              <a:rPr lang="en-US" altLang="zh-CN">
                <a:solidFill>
                  <a:prstClr val="black"/>
                </a:solidFill>
              </a:rPr>
              <a:t>k</a:t>
            </a:r>
            <a:r>
              <a:rPr lang="zh-CN" altLang="en-US">
                <a:solidFill>
                  <a:prstClr val="black"/>
                </a:solidFill>
              </a:rPr>
              <a:t>是第一个出栈的数；</a:t>
            </a:r>
          </a:p>
        </p:txBody>
      </p:sp>
      <p:sp>
        <p:nvSpPr>
          <p:cNvPr id="8" name="矩形 7"/>
          <p:cNvSpPr/>
          <p:nvPr/>
        </p:nvSpPr>
        <p:spPr>
          <a:xfrm>
            <a:off x="550557" y="2957947"/>
            <a:ext cx="8136904" cy="446276"/>
          </a:xfrm>
          <a:prstGeom prst="rect">
            <a:avLst/>
          </a:prstGeom>
        </p:spPr>
        <p:txBody>
          <a:bodyPr wrap="square">
            <a:spAutoFit/>
          </a:bodyPr>
          <a:lstStyle/>
          <a:p>
            <a:pPr lvl="0"/>
            <a:r>
              <a:rPr lang="zh-CN" altLang="en-US">
                <a:solidFill>
                  <a:prstClr val="black"/>
                </a:solidFill>
              </a:rPr>
              <a:t>比</a:t>
            </a:r>
            <a:r>
              <a:rPr lang="en-US" altLang="zh-CN">
                <a:solidFill>
                  <a:prstClr val="black"/>
                </a:solidFill>
              </a:rPr>
              <a:t>k</a:t>
            </a:r>
            <a:r>
              <a:rPr lang="zh-CN" altLang="en-US">
                <a:solidFill>
                  <a:prstClr val="black"/>
                </a:solidFill>
              </a:rPr>
              <a:t>早进栈且晚出栈的有</a:t>
            </a:r>
            <a:r>
              <a:rPr lang="en-US" altLang="zh-CN">
                <a:solidFill>
                  <a:prstClr val="black"/>
                </a:solidFill>
              </a:rPr>
              <a:t>k-1</a:t>
            </a:r>
            <a:r>
              <a:rPr lang="zh-CN" altLang="en-US">
                <a:solidFill>
                  <a:prstClr val="black"/>
                </a:solidFill>
              </a:rPr>
              <a:t>个数，一共有</a:t>
            </a:r>
            <a:r>
              <a:rPr lang="en-US" altLang="zh-CN">
                <a:solidFill>
                  <a:prstClr val="black"/>
                </a:solidFill>
              </a:rPr>
              <a:t>f(k-1)</a:t>
            </a:r>
            <a:r>
              <a:rPr lang="zh-CN" altLang="en-US" smtClean="0">
                <a:solidFill>
                  <a:prstClr val="black"/>
                </a:solidFill>
              </a:rPr>
              <a:t>种出栈序列</a:t>
            </a:r>
            <a:r>
              <a:rPr lang="zh-CN" altLang="en-US">
                <a:solidFill>
                  <a:prstClr val="black"/>
                </a:solidFill>
              </a:rPr>
              <a:t>；</a:t>
            </a:r>
          </a:p>
        </p:txBody>
      </p:sp>
      <p:sp>
        <p:nvSpPr>
          <p:cNvPr id="9" name="矩形 8"/>
          <p:cNvSpPr/>
          <p:nvPr/>
        </p:nvSpPr>
        <p:spPr>
          <a:xfrm>
            <a:off x="550557" y="3433761"/>
            <a:ext cx="8208912" cy="446276"/>
          </a:xfrm>
          <a:prstGeom prst="rect">
            <a:avLst/>
          </a:prstGeom>
        </p:spPr>
        <p:txBody>
          <a:bodyPr wrap="square">
            <a:spAutoFit/>
          </a:bodyPr>
          <a:lstStyle/>
          <a:p>
            <a:pPr lvl="0"/>
            <a:r>
              <a:rPr lang="zh-CN" altLang="en-US">
                <a:solidFill>
                  <a:prstClr val="black"/>
                </a:solidFill>
              </a:rPr>
              <a:t>比</a:t>
            </a:r>
            <a:r>
              <a:rPr lang="en-US" altLang="zh-CN">
                <a:solidFill>
                  <a:prstClr val="black"/>
                </a:solidFill>
              </a:rPr>
              <a:t>k</a:t>
            </a:r>
            <a:r>
              <a:rPr lang="zh-CN" altLang="en-US">
                <a:solidFill>
                  <a:prstClr val="black"/>
                </a:solidFill>
              </a:rPr>
              <a:t>晚进栈且晚出栈的有</a:t>
            </a:r>
            <a:r>
              <a:rPr lang="en-US" altLang="zh-CN">
                <a:solidFill>
                  <a:prstClr val="black"/>
                </a:solidFill>
              </a:rPr>
              <a:t>n-k</a:t>
            </a:r>
            <a:r>
              <a:rPr lang="zh-CN" altLang="en-US">
                <a:solidFill>
                  <a:prstClr val="black"/>
                </a:solidFill>
              </a:rPr>
              <a:t>个数，一共有</a:t>
            </a:r>
            <a:r>
              <a:rPr lang="en-US" altLang="zh-CN">
                <a:solidFill>
                  <a:prstClr val="black"/>
                </a:solidFill>
              </a:rPr>
              <a:t>f(n-k)</a:t>
            </a:r>
            <a:r>
              <a:rPr lang="zh-CN" altLang="en-US">
                <a:solidFill>
                  <a:prstClr val="black"/>
                </a:solidFill>
              </a:rPr>
              <a:t>种出栈序列。</a:t>
            </a:r>
          </a:p>
        </p:txBody>
      </p:sp>
      <p:sp>
        <p:nvSpPr>
          <p:cNvPr id="10" name="矩形 9"/>
          <p:cNvSpPr/>
          <p:nvPr/>
        </p:nvSpPr>
        <p:spPr>
          <a:xfrm>
            <a:off x="550557" y="4006070"/>
            <a:ext cx="6655692" cy="446276"/>
          </a:xfrm>
          <a:prstGeom prst="rect">
            <a:avLst/>
          </a:prstGeom>
        </p:spPr>
        <p:txBody>
          <a:bodyPr wrap="square">
            <a:spAutoFit/>
          </a:bodyPr>
          <a:lstStyle/>
          <a:p>
            <a:pPr lvl="0"/>
            <a:r>
              <a:rPr lang="zh-CN" altLang="en-US">
                <a:solidFill>
                  <a:prstClr val="black"/>
                </a:solidFill>
              </a:rPr>
              <a:t>所以一共有</a:t>
            </a:r>
            <a:r>
              <a:rPr lang="en-US" altLang="zh-CN">
                <a:solidFill>
                  <a:prstClr val="black"/>
                </a:solidFill>
              </a:rPr>
              <a:t>f(k-1)*f(n-k)</a:t>
            </a:r>
            <a:r>
              <a:rPr lang="zh-CN" altLang="en-US">
                <a:solidFill>
                  <a:prstClr val="black"/>
                </a:solidFill>
              </a:rPr>
              <a:t>种方案。</a:t>
            </a:r>
          </a:p>
        </p:txBody>
      </p:sp>
      <p:sp>
        <p:nvSpPr>
          <p:cNvPr id="11" name="矩形 10"/>
          <p:cNvSpPr/>
          <p:nvPr/>
        </p:nvSpPr>
        <p:spPr>
          <a:xfrm>
            <a:off x="550557" y="4542123"/>
            <a:ext cx="9672847" cy="446276"/>
          </a:xfrm>
          <a:prstGeom prst="rect">
            <a:avLst/>
          </a:prstGeom>
        </p:spPr>
        <p:txBody>
          <a:bodyPr wrap="square">
            <a:spAutoFit/>
          </a:bodyPr>
          <a:lstStyle/>
          <a:p>
            <a:pPr lvl="0"/>
            <a:r>
              <a:rPr lang="zh-CN" altLang="en-US">
                <a:solidFill>
                  <a:prstClr val="black"/>
                </a:solidFill>
              </a:rPr>
              <a:t>当</a:t>
            </a:r>
            <a:r>
              <a:rPr lang="en-US" altLang="zh-CN">
                <a:solidFill>
                  <a:prstClr val="black"/>
                </a:solidFill>
              </a:rPr>
              <a:t>k</a:t>
            </a:r>
            <a:r>
              <a:rPr lang="zh-CN" altLang="en-US">
                <a:solidFill>
                  <a:prstClr val="black"/>
                </a:solidFill>
              </a:rPr>
              <a:t>取不同值时，产生的出栈序列是相互独立的，所以将结果累加。</a:t>
            </a:r>
          </a:p>
        </p:txBody>
      </p:sp>
      <p:sp>
        <p:nvSpPr>
          <p:cNvPr id="12" name="矩形 11"/>
          <p:cNvSpPr/>
          <p:nvPr/>
        </p:nvSpPr>
        <p:spPr>
          <a:xfrm>
            <a:off x="550557" y="5636471"/>
            <a:ext cx="9937104" cy="446276"/>
          </a:xfrm>
          <a:prstGeom prst="rect">
            <a:avLst/>
          </a:prstGeom>
        </p:spPr>
        <p:txBody>
          <a:bodyPr wrap="square">
            <a:spAutoFit/>
          </a:bodyPr>
          <a:lstStyle/>
          <a:p>
            <a:pPr lvl="0"/>
            <a:r>
              <a:rPr lang="zh-CN" altLang="en-US">
                <a:solidFill>
                  <a:prstClr val="black"/>
                </a:solidFill>
              </a:rPr>
              <a:t>所以出栈序列总数</a:t>
            </a:r>
            <a:r>
              <a:rPr lang="en-US" altLang="zh-CN">
                <a:solidFill>
                  <a:prstClr val="black"/>
                </a:solidFill>
              </a:rPr>
              <a:t>f(n)=f(0)*f(n-1)+f(1)*f(n-2) + ... + f(n-1)f(0)</a:t>
            </a:r>
            <a:r>
              <a:rPr lang="zh-CN" altLang="en-US">
                <a:solidFill>
                  <a:prstClr val="black"/>
                </a:solidFill>
              </a:rPr>
              <a:t>。</a:t>
            </a:r>
          </a:p>
        </p:txBody>
      </p:sp>
    </p:spTree>
    <p:extLst>
      <p:ext uri="{BB962C8B-B14F-4D97-AF65-F5344CB8AC3E}">
        <p14:creationId xmlns:p14="http://schemas.microsoft.com/office/powerpoint/2010/main" val="39228482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82638" y="1125538"/>
            <a:ext cx="9649072" cy="2308324"/>
          </a:xfrm>
          <a:prstGeom prst="rect">
            <a:avLst/>
          </a:prstGeom>
        </p:spPr>
        <p:txBody>
          <a:bodyPr wrap="square">
            <a:spAutoFit/>
          </a:bodyPr>
          <a:lstStyle/>
          <a:p>
            <a:pPr>
              <a:lnSpc>
                <a:spcPct val="150000"/>
              </a:lnSpc>
            </a:pPr>
            <a:r>
              <a:rPr lang="en-US" altLang="zh-CN" sz="2400" u="sng" smtClean="0"/>
              <a:t>f(n</a:t>
            </a:r>
            <a:r>
              <a:rPr lang="en-US" altLang="zh-CN" sz="2400" u="sng"/>
              <a:t>)</a:t>
            </a:r>
            <a:r>
              <a:rPr lang="zh-CN" altLang="zh-CN" sz="2400" u="sng"/>
              <a:t>的递归</a:t>
            </a:r>
            <a:r>
              <a:rPr lang="zh-CN" altLang="zh-CN" sz="2400" u="sng" smtClean="0"/>
              <a:t>定义：</a:t>
            </a:r>
            <a:endParaRPr lang="zh-CN" altLang="zh-CN" sz="2400"/>
          </a:p>
          <a:p>
            <a:pPr>
              <a:lnSpc>
                <a:spcPct val="150000"/>
              </a:lnSpc>
            </a:pPr>
            <a:r>
              <a:rPr lang="zh-CN" altLang="zh-CN" sz="2400" u="sng"/>
              <a:t>当</a:t>
            </a:r>
            <a:r>
              <a:rPr lang="en-US" altLang="zh-CN" sz="2400" u="sng"/>
              <a:t>n=0</a:t>
            </a:r>
            <a:r>
              <a:rPr lang="zh-CN" altLang="zh-CN" sz="2400" u="sng"/>
              <a:t>或</a:t>
            </a:r>
            <a:r>
              <a:rPr lang="en-US" altLang="zh-CN" sz="2400" u="sng"/>
              <a:t>1</a:t>
            </a:r>
            <a:r>
              <a:rPr lang="zh-CN" altLang="zh-CN" sz="2400" u="sng"/>
              <a:t>时，</a:t>
            </a:r>
            <a:r>
              <a:rPr lang="en-US" altLang="zh-CN" sz="2400" u="sng"/>
              <a:t>f(n)=1</a:t>
            </a:r>
            <a:r>
              <a:rPr lang="zh-CN" altLang="zh-CN" sz="2400" u="sng"/>
              <a:t>；</a:t>
            </a:r>
            <a:endParaRPr lang="zh-CN" altLang="zh-CN" sz="2400"/>
          </a:p>
          <a:p>
            <a:pPr>
              <a:lnSpc>
                <a:spcPct val="150000"/>
              </a:lnSpc>
            </a:pPr>
            <a:r>
              <a:rPr lang="zh-CN" altLang="zh-CN" sz="2400" u="sng"/>
              <a:t>当</a:t>
            </a:r>
            <a:r>
              <a:rPr lang="en-US" altLang="zh-CN" sz="2400" u="sng"/>
              <a:t>n&gt;1</a:t>
            </a:r>
            <a:r>
              <a:rPr lang="zh-CN" altLang="zh-CN" sz="2400" u="sng"/>
              <a:t>时，</a:t>
            </a:r>
            <a:r>
              <a:rPr lang="en-US" altLang="zh-CN" sz="2400" u="sng"/>
              <a:t>f(n)=f(0)*f(n-1)+f(1)*f(n-2) + ... + f(n-1)f(0)</a:t>
            </a:r>
            <a:r>
              <a:rPr lang="zh-CN" altLang="zh-CN" sz="2400" u="sng"/>
              <a:t>。</a:t>
            </a:r>
            <a:endParaRPr lang="zh-CN" altLang="zh-CN" sz="2400"/>
          </a:p>
          <a:p>
            <a:pPr>
              <a:lnSpc>
                <a:spcPct val="150000"/>
              </a:lnSpc>
            </a:pPr>
            <a:r>
              <a:rPr lang="en-US" altLang="zh-CN" sz="2400" smtClean="0"/>
              <a:t>f(n</a:t>
            </a:r>
            <a:r>
              <a:rPr lang="en-US" altLang="zh-CN" sz="2400"/>
              <a:t>)</a:t>
            </a:r>
            <a:r>
              <a:rPr lang="zh-CN" altLang="zh-CN" sz="2400"/>
              <a:t>即为卡特兰</a:t>
            </a:r>
            <a:r>
              <a:rPr lang="zh-CN" altLang="zh-CN" sz="2400" smtClean="0"/>
              <a:t>数</a:t>
            </a:r>
            <a:r>
              <a:rPr lang="zh-CN" altLang="en-US" sz="2400" smtClean="0"/>
              <a:t>。</a:t>
            </a:r>
            <a:endParaRPr lang="zh-CN" altLang="en-US" sz="2400"/>
          </a:p>
        </p:txBody>
      </p:sp>
      <mc:AlternateContent xmlns:mc="http://schemas.openxmlformats.org/markup-compatibility/2006" xmlns:a14="http://schemas.microsoft.com/office/drawing/2010/main">
        <mc:Choice Requires="a14">
          <p:sp>
            <p:nvSpPr>
              <p:cNvPr id="5" name="矩形 4"/>
              <p:cNvSpPr/>
              <p:nvPr/>
            </p:nvSpPr>
            <p:spPr>
              <a:xfrm>
                <a:off x="8325987" y="4038257"/>
                <a:ext cx="3208699" cy="82926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zh-CN" altLang="zh-CN" i="1">
                              <a:latin typeface="Cambria Math" panose="02040503050406030204" pitchFamily="18" charset="0"/>
                            </a:rPr>
                          </m:ctrlPr>
                        </m:fPr>
                        <m:num>
                          <m:r>
                            <a:rPr lang="en-US" altLang="zh-CN">
                              <a:latin typeface="Cambria Math"/>
                            </a:rPr>
                            <m:t>1</m:t>
                          </m:r>
                        </m:num>
                        <m:den>
                          <m:r>
                            <a:rPr lang="en-US" altLang="zh-CN" i="1">
                              <a:latin typeface="Cambria Math"/>
                            </a:rPr>
                            <m:t>𝑛</m:t>
                          </m:r>
                          <m:r>
                            <a:rPr lang="en-US" altLang="zh-CN">
                              <a:latin typeface="Cambria Math"/>
                            </a:rPr>
                            <m:t>+1</m:t>
                          </m:r>
                        </m:den>
                      </m:f>
                      <m:sSubSup>
                        <m:sSubSupPr>
                          <m:ctrlPr>
                            <a:rPr lang="zh-CN" altLang="zh-CN" i="1">
                              <a:latin typeface="Cambria Math" panose="02040503050406030204" pitchFamily="18" charset="0"/>
                            </a:rPr>
                          </m:ctrlPr>
                        </m:sSubSupPr>
                        <m:e>
                          <m:r>
                            <a:rPr lang="en-US" altLang="zh-CN" i="1">
                              <a:latin typeface="Cambria Math"/>
                            </a:rPr>
                            <m:t>𝐶</m:t>
                          </m:r>
                        </m:e>
                        <m:sub>
                          <m:r>
                            <a:rPr lang="en-US" altLang="zh-CN">
                              <a:latin typeface="Cambria Math"/>
                            </a:rPr>
                            <m:t>2</m:t>
                          </m:r>
                          <m:r>
                            <a:rPr lang="en-US" altLang="zh-CN" i="1">
                              <a:latin typeface="Cambria Math"/>
                            </a:rPr>
                            <m:t>𝑛</m:t>
                          </m:r>
                          <m:r>
                            <a:rPr lang="en-US" altLang="zh-CN" i="1">
                              <a:latin typeface="Cambria Math"/>
                            </a:rPr>
                            <m:t>  </m:t>
                          </m:r>
                        </m:sub>
                        <m:sup>
                          <m:r>
                            <a:rPr lang="en-US" altLang="zh-CN" i="1">
                              <a:latin typeface="Cambria Math"/>
                            </a:rPr>
                            <m:t>𝑛</m:t>
                          </m:r>
                        </m:sup>
                      </m:sSubSup>
                      <m:r>
                        <a:rPr lang="en-US" altLang="zh-CN">
                          <a:latin typeface="Cambria Math"/>
                        </a:rPr>
                        <m:t>=</m:t>
                      </m:r>
                      <m:f>
                        <m:fPr>
                          <m:ctrlPr>
                            <a:rPr lang="zh-CN" altLang="zh-CN" i="1">
                              <a:latin typeface="Cambria Math" panose="02040503050406030204" pitchFamily="18" charset="0"/>
                            </a:rPr>
                          </m:ctrlPr>
                        </m:fPr>
                        <m:num>
                          <m:d>
                            <m:dPr>
                              <m:ctrlPr>
                                <a:rPr lang="zh-CN" altLang="zh-CN" i="1">
                                  <a:latin typeface="Cambria Math" panose="02040503050406030204" pitchFamily="18" charset="0"/>
                                </a:rPr>
                              </m:ctrlPr>
                            </m:dPr>
                            <m:e>
                              <m:r>
                                <a:rPr lang="en-US" altLang="zh-CN">
                                  <a:latin typeface="Cambria Math"/>
                                </a:rPr>
                                <m:t>2</m:t>
                              </m:r>
                              <m:r>
                                <m:rPr>
                                  <m:sty m:val="p"/>
                                </m:rPr>
                                <a:rPr lang="en-US" altLang="zh-CN">
                                  <a:latin typeface="Cambria Math"/>
                                </a:rPr>
                                <m:t>n</m:t>
                              </m:r>
                            </m:e>
                          </m:d>
                          <m:r>
                            <a:rPr lang="en-US" altLang="zh-CN">
                              <a:latin typeface="Cambria Math"/>
                            </a:rPr>
                            <m:t>!</m:t>
                          </m:r>
                        </m:num>
                        <m:den>
                          <m:d>
                            <m:dPr>
                              <m:ctrlPr>
                                <a:rPr lang="zh-CN" altLang="zh-CN" i="1">
                                  <a:latin typeface="Cambria Math" panose="02040503050406030204" pitchFamily="18" charset="0"/>
                                </a:rPr>
                              </m:ctrlPr>
                            </m:dPr>
                            <m:e>
                              <m:r>
                                <a:rPr lang="en-US" altLang="zh-CN" i="1">
                                  <a:latin typeface="Cambria Math"/>
                                </a:rPr>
                                <m:t>𝑛</m:t>
                              </m:r>
                              <m:r>
                                <a:rPr lang="en-US" altLang="zh-CN">
                                  <a:latin typeface="Cambria Math"/>
                                </a:rPr>
                                <m:t>+1</m:t>
                              </m:r>
                            </m:e>
                          </m:d>
                          <m:r>
                            <a:rPr lang="en-US" altLang="zh-CN">
                              <a:latin typeface="Cambria Math"/>
                            </a:rPr>
                            <m:t>!</m:t>
                          </m:r>
                          <m:r>
                            <m:rPr>
                              <m:sty m:val="p"/>
                            </m:rPr>
                            <a:rPr lang="en-US" altLang="zh-CN">
                              <a:latin typeface="Cambria Math"/>
                            </a:rPr>
                            <m:t>n</m:t>
                          </m:r>
                          <m:r>
                            <a:rPr lang="en-US" altLang="zh-CN">
                              <a:latin typeface="Cambria Math"/>
                            </a:rPr>
                            <m:t>!</m:t>
                          </m:r>
                        </m:den>
                      </m:f>
                    </m:oMath>
                  </m:oMathPara>
                </a14:m>
                <a:endParaRPr lang="zh-CN" altLang="zh-CN"/>
              </a:p>
            </p:txBody>
          </p:sp>
        </mc:Choice>
        <mc:Fallback xmlns="">
          <p:sp>
            <p:nvSpPr>
              <p:cNvPr id="5" name="矩形 4"/>
              <p:cNvSpPr>
                <a:spLocks noRot="1" noChangeAspect="1" noMove="1" noResize="1" noEditPoints="1" noAdjustHandles="1" noChangeArrowheads="1" noChangeShapeType="1" noTextEdit="1"/>
              </p:cNvSpPr>
              <p:nvPr/>
            </p:nvSpPr>
            <p:spPr>
              <a:xfrm>
                <a:off x="8325987" y="4038257"/>
                <a:ext cx="3208699" cy="829266"/>
              </a:xfrm>
              <a:prstGeom prst="rect">
                <a:avLst/>
              </a:prstGeom>
              <a:blipFill rotWithShape="1">
                <a:blip r:embed="rId2"/>
                <a:stretch>
                  <a:fillRect/>
                </a:stretch>
              </a:blipFill>
            </p:spPr>
            <p:txBody>
              <a:bodyPr/>
              <a:lstStyle/>
              <a:p>
                <a:r>
                  <a:rPr lang="zh-CN" altLang="en-US">
                    <a:noFill/>
                  </a:rPr>
                  <a:t> </a:t>
                </a:r>
              </a:p>
            </p:txBody>
          </p:sp>
        </mc:Fallback>
      </mc:AlternateContent>
      <p:sp>
        <p:nvSpPr>
          <p:cNvPr id="6" name="Rectangle 1"/>
          <p:cNvSpPr>
            <a:spLocks noChangeArrowheads="1"/>
          </p:cNvSpPr>
          <p:nvPr/>
        </p:nvSpPr>
        <p:spPr bwMode="auto">
          <a:xfrm>
            <a:off x="1002478" y="3573810"/>
            <a:ext cx="7323509" cy="2554545"/>
          </a:xfrm>
          <a:prstGeom prst="rect">
            <a:avLst/>
          </a:prstGeom>
          <a:solidFill>
            <a:schemeClr val="tx1">
              <a:lumMod val="20000"/>
              <a:lumOff val="80000"/>
            </a:schemeClr>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catalan(</a:t>
            </a:r>
            <a:r>
              <a:rPr kumimoji="0" lang="zh-CN" altLang="zh-CN" sz="2000" b="0" i="0" u="none" strike="noStrike" cap="none" normalizeH="0" baseline="0" smtClean="0">
                <a:ln>
                  <a:noFill/>
                </a:ln>
                <a:solidFill>
                  <a:srgbClr val="FF0000"/>
                </a:solidFill>
                <a:effectLst/>
                <a:latin typeface="Consolas" pitchFamily="49" charset="0"/>
                <a:ea typeface="宋体" pitchFamily="2" charset="-122"/>
                <a:cs typeface="宋体" pitchFamily="2" charset="-122"/>
              </a:rPr>
              <a:t>n</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for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in </a:t>
            </a:r>
            <a:r>
              <a:rPr kumimoji="0" lang="zh-CN" altLang="zh-CN" sz="2000" b="0" i="0" u="none" strike="noStrike" cap="none" normalizeH="0" baseline="0" smtClean="0">
                <a:ln>
                  <a:noFill/>
                </a:ln>
                <a:solidFill>
                  <a:srgbClr val="000080"/>
                </a:solidFill>
                <a:effectLst/>
                <a:latin typeface="Consolas" pitchFamily="49" charset="0"/>
                <a:ea typeface="宋体" pitchFamily="2" charset="-122"/>
                <a:cs typeface="宋体" pitchFamily="2" charset="-122"/>
              </a:rPr>
              <a:t>range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catalan(i)*catalan(n-i-</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result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标题 2"/>
          <p:cNvSpPr>
            <a:spLocks noGrp="1"/>
          </p:cNvSpPr>
          <p:nvPr>
            <p:ph type="title"/>
          </p:nvPr>
        </p:nvSpPr>
        <p:spPr/>
        <p:txBody>
          <a:bodyPr>
            <a:normAutofit fontScale="90000"/>
          </a:bodyPr>
          <a:lstStyle/>
          <a:p>
            <a:r>
              <a:rPr lang="zh-CN" altLang="en-US" smtClean="0"/>
              <a:t>出栈的不同序列</a:t>
            </a:r>
            <a:endParaRPr lang="zh-CN" altLang="en-US"/>
          </a:p>
        </p:txBody>
      </p:sp>
    </p:spTree>
    <p:extLst>
      <p:ext uri="{BB962C8B-B14F-4D97-AF65-F5344CB8AC3E}">
        <p14:creationId xmlns:p14="http://schemas.microsoft.com/office/powerpoint/2010/main" val="40905993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91488" y="1148209"/>
            <a:ext cx="11019093" cy="4868199"/>
          </a:xfrm>
        </p:spPr>
        <p:txBody>
          <a:bodyPr/>
          <a:lstStyle/>
          <a:p>
            <a:r>
              <a:rPr lang="zh-CN" altLang="en-US"/>
              <a:t>二叉</a:t>
            </a:r>
            <a:r>
              <a:rPr lang="zh-CN" altLang="en-US" smtClean="0"/>
              <a:t>分形树</a:t>
            </a:r>
            <a:r>
              <a:rPr lang="zh-CN" altLang="en-US"/>
              <a:t>分解为三个部分：树 干、左边的小树、右边的小</a:t>
            </a:r>
            <a:r>
              <a:rPr lang="zh-CN" altLang="en-US" smtClean="0"/>
              <a:t>树</a:t>
            </a:r>
            <a:endParaRPr lang="en-US" altLang="zh-CN" smtClean="0"/>
          </a:p>
        </p:txBody>
      </p:sp>
      <p:sp>
        <p:nvSpPr>
          <p:cNvPr id="3" name="标题 2"/>
          <p:cNvSpPr>
            <a:spLocks noGrp="1"/>
          </p:cNvSpPr>
          <p:nvPr>
            <p:ph type="title"/>
          </p:nvPr>
        </p:nvSpPr>
        <p:spPr/>
        <p:txBody>
          <a:bodyPr>
            <a:normAutofit fontScale="90000"/>
          </a:bodyPr>
          <a:lstStyle/>
          <a:p>
            <a:r>
              <a:rPr lang="zh-CN" altLang="en-US"/>
              <a:t>分形树：自相似递归</a:t>
            </a:r>
            <a:r>
              <a:rPr lang="zh-CN" altLang="en-US" smtClean="0"/>
              <a:t>图形</a:t>
            </a:r>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488" y="2565698"/>
            <a:ext cx="11363325" cy="321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57938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主要学习内容</a:t>
            </a:r>
            <a:endParaRPr lang="zh-CN" altLang="en-US" dirty="0"/>
          </a:p>
        </p:txBody>
      </p:sp>
      <p:sp>
        <p:nvSpPr>
          <p:cNvPr id="6" name="圆角矩形 5"/>
          <p:cNvSpPr/>
          <p:nvPr/>
        </p:nvSpPr>
        <p:spPr>
          <a:xfrm>
            <a:off x="2049664" y="1106287"/>
            <a:ext cx="871890" cy="648222"/>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1</a:t>
            </a:r>
            <a:endParaRPr lang="zh-CN" altLang="en-US" sz="3600" b="1" dirty="0">
              <a:solidFill>
                <a:prstClr val="black"/>
              </a:solidFill>
            </a:endParaRPr>
          </a:p>
        </p:txBody>
      </p:sp>
      <p:sp>
        <p:nvSpPr>
          <p:cNvPr id="12" name="圆角矩形 11"/>
          <p:cNvSpPr/>
          <p:nvPr/>
        </p:nvSpPr>
        <p:spPr>
          <a:xfrm>
            <a:off x="3038485" y="1098606"/>
            <a:ext cx="7133398" cy="655903"/>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srgbClr val="000000"/>
                </a:solidFill>
              </a:rPr>
              <a:t>什么是递归</a:t>
            </a:r>
            <a:endParaRPr lang="zh-CN" altLang="en-US" sz="3600" b="1" dirty="0">
              <a:solidFill>
                <a:srgbClr val="000000"/>
              </a:solidFill>
            </a:endParaRPr>
          </a:p>
        </p:txBody>
      </p:sp>
      <p:sp>
        <p:nvSpPr>
          <p:cNvPr id="15" name="圆角矩形 14"/>
          <p:cNvSpPr/>
          <p:nvPr/>
        </p:nvSpPr>
        <p:spPr>
          <a:xfrm>
            <a:off x="3038486" y="2042211"/>
            <a:ext cx="7133398" cy="655903"/>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smtClean="0">
                <a:solidFill>
                  <a:prstClr val="black"/>
                </a:solidFill>
              </a:rPr>
              <a:t>递归算法举例</a:t>
            </a:r>
            <a:endParaRPr lang="zh-CN" altLang="en-US" sz="3600" b="1">
              <a:solidFill>
                <a:prstClr val="black"/>
              </a:solidFill>
            </a:endParaRPr>
          </a:p>
        </p:txBody>
      </p:sp>
      <p:sp>
        <p:nvSpPr>
          <p:cNvPr id="17" name="圆角矩形 16"/>
          <p:cNvSpPr/>
          <p:nvPr/>
        </p:nvSpPr>
        <p:spPr>
          <a:xfrm>
            <a:off x="2046113" y="2042208"/>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2</a:t>
            </a:r>
            <a:endParaRPr lang="zh-CN" altLang="en-US" sz="3600" b="1" dirty="0">
              <a:solidFill>
                <a:prstClr val="black"/>
              </a:solidFill>
            </a:endParaRPr>
          </a:p>
        </p:txBody>
      </p:sp>
      <p:sp>
        <p:nvSpPr>
          <p:cNvPr id="20" name="圆角矩形 19"/>
          <p:cNvSpPr/>
          <p:nvPr/>
        </p:nvSpPr>
        <p:spPr>
          <a:xfrm>
            <a:off x="2046113" y="2991382"/>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3</a:t>
            </a:r>
            <a:endParaRPr lang="zh-CN" altLang="en-US" sz="3600" b="1" dirty="0">
              <a:solidFill>
                <a:prstClr val="black"/>
              </a:solidFill>
            </a:endParaRPr>
          </a:p>
        </p:txBody>
      </p:sp>
      <p:sp>
        <p:nvSpPr>
          <p:cNvPr id="21" name="圆角矩形 20"/>
          <p:cNvSpPr/>
          <p:nvPr/>
        </p:nvSpPr>
        <p:spPr>
          <a:xfrm>
            <a:off x="3038486" y="2991713"/>
            <a:ext cx="7133398" cy="648222"/>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srgbClr val="000000"/>
                </a:solidFill>
              </a:rPr>
              <a:t>线性表下递归算法的设计</a:t>
            </a:r>
            <a:endParaRPr lang="zh-CN" altLang="en-US" sz="3600" b="1" dirty="0">
              <a:solidFill>
                <a:srgbClr val="000000"/>
              </a:solidFill>
            </a:endParaRPr>
          </a:p>
        </p:txBody>
      </p:sp>
      <p:sp>
        <p:nvSpPr>
          <p:cNvPr id="24" name="圆角矩形 23"/>
          <p:cNvSpPr/>
          <p:nvPr/>
        </p:nvSpPr>
        <p:spPr>
          <a:xfrm>
            <a:off x="2078497" y="4005527"/>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4</a:t>
            </a:r>
            <a:endParaRPr lang="zh-CN" altLang="en-US" sz="3600" b="1" dirty="0">
              <a:solidFill>
                <a:prstClr val="black"/>
              </a:solidFill>
            </a:endParaRPr>
          </a:p>
        </p:txBody>
      </p:sp>
      <p:sp>
        <p:nvSpPr>
          <p:cNvPr id="25" name="圆角矩形 24"/>
          <p:cNvSpPr/>
          <p:nvPr/>
        </p:nvSpPr>
        <p:spPr>
          <a:xfrm>
            <a:off x="3070870" y="4005858"/>
            <a:ext cx="7133398" cy="648222"/>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prstClr val="black"/>
                </a:solidFill>
              </a:rPr>
              <a:t>递归算法性能分析</a:t>
            </a:r>
          </a:p>
        </p:txBody>
      </p:sp>
      <p:sp>
        <p:nvSpPr>
          <p:cNvPr id="26" name="圆角矩形 25"/>
          <p:cNvSpPr/>
          <p:nvPr/>
        </p:nvSpPr>
        <p:spPr>
          <a:xfrm>
            <a:off x="2082049" y="4890739"/>
            <a:ext cx="871890" cy="648222"/>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smtClean="0">
                <a:solidFill>
                  <a:prstClr val="black"/>
                </a:solidFill>
              </a:rPr>
              <a:t>5</a:t>
            </a:r>
            <a:endParaRPr lang="zh-CN" altLang="en-US" sz="3600" b="1" dirty="0">
              <a:solidFill>
                <a:prstClr val="black"/>
              </a:solidFill>
            </a:endParaRPr>
          </a:p>
        </p:txBody>
      </p:sp>
      <p:sp>
        <p:nvSpPr>
          <p:cNvPr id="27" name="圆角矩形 26"/>
          <p:cNvSpPr/>
          <p:nvPr/>
        </p:nvSpPr>
        <p:spPr>
          <a:xfrm>
            <a:off x="3070870" y="4883058"/>
            <a:ext cx="7133398" cy="655903"/>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prstClr val="black"/>
                </a:solidFill>
              </a:rPr>
              <a:t>递归回溯法</a:t>
            </a:r>
          </a:p>
        </p:txBody>
      </p:sp>
      <p:sp>
        <p:nvSpPr>
          <p:cNvPr id="28" name="圆角矩形 27"/>
          <p:cNvSpPr/>
          <p:nvPr/>
        </p:nvSpPr>
        <p:spPr>
          <a:xfrm>
            <a:off x="3070871" y="5826663"/>
            <a:ext cx="7133398" cy="655903"/>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smtClean="0">
                <a:solidFill>
                  <a:prstClr val="black"/>
                </a:solidFill>
              </a:rPr>
              <a:t>常见算法设计模式（选讲）</a:t>
            </a:r>
            <a:endParaRPr lang="zh-CN" altLang="en-US" sz="3600" b="1">
              <a:solidFill>
                <a:prstClr val="black"/>
              </a:solidFill>
            </a:endParaRPr>
          </a:p>
        </p:txBody>
      </p:sp>
      <p:sp>
        <p:nvSpPr>
          <p:cNvPr id="29" name="圆角矩形 28"/>
          <p:cNvSpPr/>
          <p:nvPr/>
        </p:nvSpPr>
        <p:spPr>
          <a:xfrm>
            <a:off x="2078498" y="5826660"/>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smtClean="0">
                <a:solidFill>
                  <a:prstClr val="black"/>
                </a:solidFill>
              </a:rPr>
              <a:t>6</a:t>
            </a:r>
            <a:endParaRPr lang="zh-CN" altLang="en-US" sz="3600" b="1" dirty="0">
              <a:solidFill>
                <a:prstClr val="black"/>
              </a:solidFill>
            </a:endParaRPr>
          </a:p>
        </p:txBody>
      </p:sp>
    </p:spTree>
    <p:extLst>
      <p:ext uri="{BB962C8B-B14F-4D97-AF65-F5344CB8AC3E}">
        <p14:creationId xmlns:p14="http://schemas.microsoft.com/office/powerpoint/2010/main" val="1583465111"/>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500"/>
                                        <p:tgtEl>
                                          <p:spTgt spid="26"/>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5" grpId="0" animBg="1"/>
      <p:bldP spid="17" grpId="0" animBg="1"/>
      <p:bldP spid="20" grpId="0" animBg="1"/>
      <p:bldP spid="21" grpId="0" animBg="1"/>
      <p:bldP spid="24" grpId="0" animBg="1"/>
      <p:bldP spid="25" grpId="0" animBg="1"/>
      <p:bldP spid="26" grpId="0" animBg="1"/>
      <p:bldP spid="27" grpId="0" animBg="1"/>
      <p:bldP spid="28" grpId="0" animBg="1"/>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分形树绘制</a:t>
            </a:r>
            <a:endParaRPr lang="zh-CN" altLang="en-US"/>
          </a:p>
        </p:txBody>
      </p:sp>
      <p:sp>
        <p:nvSpPr>
          <p:cNvPr id="5" name="矩形 4"/>
          <p:cNvSpPr/>
          <p:nvPr/>
        </p:nvSpPr>
        <p:spPr>
          <a:xfrm>
            <a:off x="212112" y="1244159"/>
            <a:ext cx="11068000" cy="1862048"/>
          </a:xfrm>
          <a:prstGeom prst="rect">
            <a:avLst/>
          </a:prstGeom>
        </p:spPr>
        <p:txBody>
          <a:bodyPr wrap="square">
            <a:spAutoFit/>
          </a:bodyPr>
          <a:lstStyle/>
          <a:p>
            <a:r>
              <a:rPr lang="zh-CN" altLang="en-US" smtClean="0"/>
              <a:t>当</a:t>
            </a:r>
            <a:r>
              <a:rPr lang="en-US" altLang="zh-CN" smtClean="0"/>
              <a:t>branch_len&lt;=10</a:t>
            </a:r>
            <a:r>
              <a:rPr lang="zh-CN" altLang="en-US" smtClean="0"/>
              <a:t>时，二叉分形树只含一个树干长度为</a:t>
            </a:r>
            <a:r>
              <a:rPr lang="en-US" altLang="zh-CN" smtClean="0"/>
              <a:t>branch_len</a:t>
            </a:r>
            <a:r>
              <a:rPr lang="zh-CN" altLang="en-US" smtClean="0"/>
              <a:t>的树干；</a:t>
            </a:r>
            <a:endParaRPr lang="en-US" altLang="zh-CN" smtClean="0"/>
          </a:p>
          <a:p>
            <a:r>
              <a:rPr lang="zh-CN" altLang="en-US" smtClean="0"/>
              <a:t>否则由</a:t>
            </a:r>
            <a:r>
              <a:rPr lang="en-US" altLang="zh-CN" smtClean="0"/>
              <a:t>3</a:t>
            </a:r>
            <a:r>
              <a:rPr lang="zh-CN" altLang="en-US" smtClean="0"/>
              <a:t>部分构成：</a:t>
            </a:r>
            <a:endParaRPr lang="en-US" altLang="zh-CN" smtClean="0"/>
          </a:p>
          <a:p>
            <a:r>
              <a:rPr lang="zh-CN" altLang="en-US" smtClean="0"/>
              <a:t>（</a:t>
            </a:r>
            <a:r>
              <a:rPr lang="en-US" altLang="zh-CN"/>
              <a:t>1</a:t>
            </a:r>
            <a:r>
              <a:rPr lang="zh-CN" altLang="en-US" smtClean="0"/>
              <a:t>）长度为</a:t>
            </a:r>
            <a:r>
              <a:rPr lang="en-US" altLang="zh-CN"/>
              <a:t>branch_len</a:t>
            </a:r>
            <a:r>
              <a:rPr lang="zh-CN" altLang="en-US"/>
              <a:t>的</a:t>
            </a:r>
            <a:r>
              <a:rPr lang="zh-CN" altLang="en-US" smtClean="0"/>
              <a:t>树干；</a:t>
            </a:r>
            <a:endParaRPr lang="en-US" altLang="zh-CN"/>
          </a:p>
          <a:p>
            <a:r>
              <a:rPr lang="zh-CN" altLang="en-US" smtClean="0"/>
              <a:t>（</a:t>
            </a:r>
            <a:r>
              <a:rPr lang="en-US" altLang="zh-CN" smtClean="0"/>
              <a:t>2</a:t>
            </a:r>
            <a:r>
              <a:rPr lang="zh-CN" altLang="en-US" smtClean="0"/>
              <a:t>）树干末端左偏</a:t>
            </a:r>
            <a:r>
              <a:rPr lang="en-US" altLang="zh-CN" smtClean="0"/>
              <a:t>20</a:t>
            </a:r>
            <a:r>
              <a:rPr lang="zh-CN" altLang="en-US" smtClean="0"/>
              <a:t>度生长的一棵长度为</a:t>
            </a:r>
            <a:r>
              <a:rPr lang="en-US" altLang="zh-CN" smtClean="0"/>
              <a:t>branch_len</a:t>
            </a:r>
            <a:r>
              <a:rPr lang="en-US" altLang="zh-CN" smtClean="0">
                <a:solidFill>
                  <a:srgbClr val="FF0000"/>
                </a:solidFill>
              </a:rPr>
              <a:t>-10</a:t>
            </a:r>
            <a:r>
              <a:rPr lang="zh-CN" altLang="en-US" smtClean="0"/>
              <a:t>的</a:t>
            </a:r>
            <a:r>
              <a:rPr lang="zh-CN" altLang="en-US"/>
              <a:t>一</a:t>
            </a:r>
            <a:r>
              <a:rPr lang="zh-CN" altLang="en-US" smtClean="0"/>
              <a:t>棵小树；</a:t>
            </a:r>
            <a:endParaRPr lang="en-US" altLang="zh-CN" smtClean="0"/>
          </a:p>
          <a:p>
            <a:r>
              <a:rPr lang="zh-CN" altLang="en-US" smtClean="0"/>
              <a:t>（</a:t>
            </a:r>
            <a:r>
              <a:rPr lang="en-US" altLang="zh-CN" smtClean="0"/>
              <a:t>3</a:t>
            </a:r>
            <a:r>
              <a:rPr lang="zh-CN" altLang="en-US" smtClean="0"/>
              <a:t>）</a:t>
            </a:r>
            <a:r>
              <a:rPr lang="zh-CN" altLang="en-US"/>
              <a:t>树干</a:t>
            </a:r>
            <a:r>
              <a:rPr lang="zh-CN" altLang="en-US" smtClean="0"/>
              <a:t>末端右偏</a:t>
            </a:r>
            <a:r>
              <a:rPr lang="en-US" altLang="zh-CN"/>
              <a:t>20</a:t>
            </a:r>
            <a:r>
              <a:rPr lang="zh-CN" altLang="en-US"/>
              <a:t>度生长的一棵长度为</a:t>
            </a:r>
            <a:r>
              <a:rPr lang="en-US" altLang="zh-CN" smtClean="0"/>
              <a:t>branch_len</a:t>
            </a:r>
            <a:r>
              <a:rPr lang="en-US" altLang="zh-CN" smtClean="0">
                <a:solidFill>
                  <a:srgbClr val="FF0000"/>
                </a:solidFill>
              </a:rPr>
              <a:t>-10</a:t>
            </a:r>
            <a:r>
              <a:rPr lang="zh-CN" altLang="en-US" smtClean="0"/>
              <a:t>的</a:t>
            </a:r>
            <a:r>
              <a:rPr lang="zh-CN" altLang="en-US"/>
              <a:t>一棵小</a:t>
            </a:r>
            <a:r>
              <a:rPr lang="zh-CN" altLang="en-US" smtClean="0"/>
              <a:t>树；</a:t>
            </a:r>
            <a:endParaRPr lang="zh-CN" altLang="en-US"/>
          </a:p>
        </p:txBody>
      </p:sp>
      <p:sp>
        <p:nvSpPr>
          <p:cNvPr id="6" name="Rectangle 1"/>
          <p:cNvSpPr>
            <a:spLocks noChangeArrowheads="1"/>
          </p:cNvSpPr>
          <p:nvPr/>
        </p:nvSpPr>
        <p:spPr bwMode="auto">
          <a:xfrm>
            <a:off x="212112" y="3357786"/>
            <a:ext cx="9505056" cy="3139321"/>
          </a:xfrm>
          <a:prstGeom prst="rect">
            <a:avLst/>
          </a:prstGeom>
          <a:solidFill>
            <a:schemeClr val="tx1">
              <a:lumMod val="20000"/>
              <a:lumOff val="80000"/>
            </a:schemeClr>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tree(branch_len, 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t.pendown()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画笔放下</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lang="en-US" altLang="zh-CN" sz="1800" i="1">
                <a:solidFill>
                  <a:srgbClr val="808080"/>
                </a:solidFill>
                <a:latin typeface="Arial Unicode MS" pitchFamily="34" charset="-122"/>
                <a:ea typeface="Arial Unicode MS" pitchFamily="34" charset="-122"/>
                <a:cs typeface="Arial Unicode MS" pitchFamily="34" charset="-122"/>
              </a:rPr>
              <a:t> </a:t>
            </a:r>
            <a:r>
              <a:rPr lang="en-US" altLang="zh-CN" sz="1800" i="1" smtClean="0">
                <a:solidFill>
                  <a:srgbClr val="808080"/>
                </a:solidFill>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FF0000"/>
                </a:solidFill>
                <a:effectLst/>
                <a:latin typeface="Consolas" pitchFamily="49" charset="0"/>
                <a:ea typeface="宋体" pitchFamily="2" charset="-122"/>
                <a:cs typeface="宋体" pitchFamily="2" charset="-122"/>
              </a:rPr>
              <a:t>t.forward(branch_len)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绘制长度为</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branch_len</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的树枝</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t.penup()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画笔抬起</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branch_len &gt; </a:t>
            </a:r>
            <a:r>
              <a:rPr kumimoji="0" lang="en-US"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如果</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branch_len</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大于</a:t>
            </a:r>
            <a:r>
              <a:rPr kumimoji="0" lang="en-US"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10</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r>
            <a:b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b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t.left(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20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调整画笔方向往左偏</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20</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度</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tree(branch_len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绘制树干长度为</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branch_len-10</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的分形树</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t.right(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40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调整画笔方向往右偏</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20</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度</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tree(branch_len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绘制树干长度为</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branch_len-10</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的分形树</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t.left(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20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画笔方向归位</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t.backward(branch_len)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smtClean="0">
                <a:ln>
                  <a:noFill/>
                </a:ln>
                <a:solidFill>
                  <a:srgbClr val="00000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回到起点</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0127" y="-33114"/>
            <a:ext cx="4095750"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a:spLocks noChangeArrowheads="1"/>
          </p:cNvSpPr>
          <p:nvPr/>
        </p:nvSpPr>
        <p:spPr bwMode="auto">
          <a:xfrm>
            <a:off x="4943408" y="4255353"/>
            <a:ext cx="6336704" cy="1569660"/>
          </a:xfrm>
          <a:prstGeom prst="rect">
            <a:avLst/>
          </a:prstGeom>
          <a:solidFill>
            <a:schemeClr val="accent6">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Consolas" panose="020B0609020204030204" pitchFamily="49" charset="0"/>
              </a:rPr>
              <a:t>t = turtle.Turtle()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myWin = turtle.Screen()</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t.left(</a:t>
            </a:r>
            <a:r>
              <a:rPr kumimoji="0" lang="zh-CN" altLang="zh-CN" sz="1600" b="0" i="0" u="none" strike="noStrike" cap="none" normalizeH="0" baseline="0" smtClean="0">
                <a:ln>
                  <a:noFill/>
                </a:ln>
                <a:solidFill>
                  <a:srgbClr val="0000FF"/>
                </a:solidFill>
                <a:effectLst/>
                <a:latin typeface="Consolas" panose="020B0609020204030204" pitchFamily="49" charset="0"/>
              </a:rPr>
              <a:t>90</a:t>
            </a: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使小乌龟画笔方向往上</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600" b="0" i="0" u="none" strike="noStrike" cap="none" normalizeH="0" baseline="0" smtClean="0">
                <a:ln>
                  <a:noFill/>
                </a:ln>
                <a:solidFill>
                  <a:srgbClr val="000000"/>
                </a:solidFill>
                <a:effectLst/>
                <a:latin typeface="Consolas" panose="020B0609020204030204" pitchFamily="49" charset="0"/>
              </a:rPr>
              <a:t>t.color(</a:t>
            </a:r>
            <a:r>
              <a:rPr kumimoji="0" lang="zh-CN" altLang="zh-CN" sz="1600" b="1" i="0" u="none" strike="noStrike" cap="none" normalizeH="0" baseline="0" smtClean="0">
                <a:ln>
                  <a:noFill/>
                </a:ln>
                <a:solidFill>
                  <a:srgbClr val="008080"/>
                </a:solidFill>
                <a:effectLst/>
                <a:latin typeface="Consolas" panose="020B0609020204030204" pitchFamily="49" charset="0"/>
              </a:rPr>
              <a:t>"green"</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tree(</a:t>
            </a:r>
            <a:r>
              <a:rPr kumimoji="0" lang="zh-CN" altLang="zh-CN" sz="1600" b="0" i="0" u="none" strike="noStrike" cap="none" normalizeH="0" baseline="0" smtClean="0">
                <a:ln>
                  <a:noFill/>
                </a:ln>
                <a:solidFill>
                  <a:srgbClr val="0000FF"/>
                </a:solidFill>
                <a:effectLst/>
                <a:latin typeface="Consolas" panose="020B0609020204030204" pitchFamily="49" charset="0"/>
              </a:rPr>
              <a:t>75</a:t>
            </a:r>
            <a:r>
              <a:rPr kumimoji="0" lang="zh-CN" altLang="zh-CN" sz="1600" b="0" i="0" u="none" strike="noStrike" cap="none" normalizeH="0" baseline="0" smtClean="0">
                <a:ln>
                  <a:noFill/>
                </a:ln>
                <a:solidFill>
                  <a:srgbClr val="000000"/>
                </a:solidFill>
                <a:effectLst/>
                <a:latin typeface="Consolas" panose="020B0609020204030204" pitchFamily="49" charset="0"/>
              </a:rPr>
              <a:t>, t)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绘制树干长度为</a:t>
            </a:r>
            <a:r>
              <a:rPr kumimoji="0" lang="zh-CN" altLang="zh-CN" sz="1600" b="0" i="1" u="none" strike="noStrike" cap="none" normalizeH="0" baseline="0" smtClean="0">
                <a:ln>
                  <a:noFill/>
                </a:ln>
                <a:solidFill>
                  <a:srgbClr val="808080"/>
                </a:solidFill>
                <a:effectLst/>
                <a:latin typeface="Consolas" panose="020B0609020204030204" pitchFamily="49" charset="0"/>
              </a:rPr>
              <a:t>75</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的分形树</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600" b="0" i="0" u="none" strike="noStrike" cap="none" normalizeH="0" baseline="0" smtClean="0">
                <a:ln>
                  <a:noFill/>
                </a:ln>
                <a:solidFill>
                  <a:srgbClr val="000000"/>
                </a:solidFill>
                <a:effectLst/>
                <a:latin typeface="Consolas" panose="020B0609020204030204" pitchFamily="49" charset="0"/>
              </a:rPr>
              <a:t>myWin.exitonclick()</a:t>
            </a:r>
            <a:endParaRPr kumimoji="0" lang="zh-CN" altLang="zh-CN" sz="2400" b="0" i="0" u="none" strike="noStrike" cap="none" normalizeH="0" baseline="0" smtClean="0">
              <a:ln>
                <a:noFill/>
              </a:ln>
              <a:solidFill>
                <a:schemeClr val="tx1"/>
              </a:solidFill>
              <a:effectLst/>
              <a:latin typeface="Arial" panose="020B0604020202020204" pitchFamily="34" charset="0"/>
            </a:endParaRPr>
          </a:p>
        </p:txBody>
      </p:sp>
      <p:pic>
        <p:nvPicPr>
          <p:cNvPr id="4" name="分形树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328927" y="0"/>
            <a:ext cx="5791200" cy="3848100"/>
          </a:xfrm>
          <a:prstGeom prst="rect">
            <a:avLst/>
          </a:prstGeom>
        </p:spPr>
      </p:pic>
    </p:spTree>
    <p:extLst>
      <p:ext uri="{BB962C8B-B14F-4D97-AF65-F5344CB8AC3E}">
        <p14:creationId xmlns:p14="http://schemas.microsoft.com/office/powerpoint/2010/main" val="2129662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4"/>
                </p:tgtEl>
              </p:cMediaNode>
            </p:video>
          </p:childTnLst>
        </p:cTn>
      </p:par>
    </p:tnLst>
    <p:bldLst>
      <p:bldP spid="6"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递归函数的内容包含</a:t>
            </a:r>
            <a:r>
              <a:rPr lang="zh-CN" altLang="en-US"/>
              <a:t>两大部分：</a:t>
            </a:r>
          </a:p>
          <a:p>
            <a:pPr lvl="1"/>
            <a:r>
              <a:rPr lang="zh-CN" altLang="en-US" smtClean="0"/>
              <a:t>不用</a:t>
            </a:r>
            <a:r>
              <a:rPr lang="zh-CN" altLang="en-US"/>
              <a:t>递归即可处理的基本情况的处理，即递归出口部分。</a:t>
            </a:r>
          </a:p>
          <a:p>
            <a:pPr lvl="1"/>
            <a:r>
              <a:rPr lang="zh-CN" altLang="en-US" smtClean="0"/>
              <a:t>将</a:t>
            </a:r>
            <a:r>
              <a:rPr lang="zh-CN" altLang="en-US"/>
              <a:t>特定规模的问题求解分解为一个或多个小规模同等问题求解的通用规则。</a:t>
            </a:r>
          </a:p>
          <a:p>
            <a:endParaRPr lang="zh-CN" altLang="en-US"/>
          </a:p>
        </p:txBody>
      </p:sp>
      <p:sp>
        <p:nvSpPr>
          <p:cNvPr id="3" name="标题 2"/>
          <p:cNvSpPr>
            <a:spLocks noGrp="1"/>
          </p:cNvSpPr>
          <p:nvPr>
            <p:ph type="title"/>
          </p:nvPr>
        </p:nvSpPr>
        <p:spPr/>
        <p:txBody>
          <a:bodyPr>
            <a:normAutofit fontScale="90000"/>
          </a:bodyPr>
          <a:lstStyle/>
          <a:p>
            <a:r>
              <a:rPr lang="zh-CN" altLang="en-US" smtClean="0"/>
              <a:t>递归函数的</a:t>
            </a:r>
            <a:r>
              <a:rPr lang="zh-CN" altLang="zh-CN" smtClean="0"/>
              <a:t>两</a:t>
            </a:r>
            <a:r>
              <a:rPr lang="zh-CN" altLang="zh-CN"/>
              <a:t>大部分</a:t>
            </a:r>
            <a:endParaRPr lang="zh-CN" altLang="en-US"/>
          </a:p>
        </p:txBody>
      </p:sp>
    </p:spTree>
    <p:extLst>
      <p:ext uri="{BB962C8B-B14F-4D97-AF65-F5344CB8AC3E}">
        <p14:creationId xmlns:p14="http://schemas.microsoft.com/office/powerpoint/2010/main" val="2773840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a:spcBef>
                <a:spcPts val="600"/>
              </a:spcBef>
              <a:spcAft>
                <a:spcPts val="1200"/>
              </a:spcAft>
            </a:pPr>
            <a:r>
              <a:rPr lang="zh-CN" altLang="zh-CN" sz="2800"/>
              <a:t>（</a:t>
            </a:r>
            <a:r>
              <a:rPr lang="en-US" altLang="zh-CN" sz="2800"/>
              <a:t>1</a:t>
            </a:r>
            <a:r>
              <a:rPr lang="zh-CN" altLang="zh-CN" sz="2800"/>
              <a:t>）</a:t>
            </a:r>
            <a:r>
              <a:rPr lang="zh-CN" altLang="zh-CN" sz="2800">
                <a:solidFill>
                  <a:srgbClr val="FF0000"/>
                </a:solidFill>
              </a:rPr>
              <a:t>直接或者间接调用自己</a:t>
            </a:r>
            <a:r>
              <a:rPr lang="zh-CN" altLang="zh-CN" sz="2800"/>
              <a:t>；</a:t>
            </a:r>
          </a:p>
          <a:p>
            <a:pPr>
              <a:spcBef>
                <a:spcPts val="600"/>
              </a:spcBef>
              <a:spcAft>
                <a:spcPts val="1200"/>
              </a:spcAft>
            </a:pPr>
            <a:r>
              <a:rPr lang="zh-CN" altLang="zh-CN" sz="2800"/>
              <a:t>（</a:t>
            </a:r>
            <a:r>
              <a:rPr lang="en-US" altLang="zh-CN" sz="2800"/>
              <a:t>2</a:t>
            </a:r>
            <a:r>
              <a:rPr lang="zh-CN" altLang="zh-CN" sz="2800"/>
              <a:t>）在结构上，递归函数应包含如</a:t>
            </a:r>
            <a:r>
              <a:rPr lang="en-US" altLang="zh-CN" sz="2800"/>
              <a:t>if…else</a:t>
            </a:r>
            <a:r>
              <a:rPr lang="zh-CN" altLang="zh-CN" sz="2800"/>
              <a:t>等形式的</a:t>
            </a:r>
            <a:r>
              <a:rPr lang="zh-CN" altLang="zh-CN" sz="2800">
                <a:solidFill>
                  <a:srgbClr val="FF0000"/>
                </a:solidFill>
              </a:rPr>
              <a:t>分支语句</a:t>
            </a:r>
            <a:r>
              <a:rPr lang="zh-CN" altLang="zh-CN" sz="2800"/>
              <a:t>；</a:t>
            </a:r>
          </a:p>
          <a:p>
            <a:pPr>
              <a:spcBef>
                <a:spcPts val="600"/>
              </a:spcBef>
              <a:spcAft>
                <a:spcPts val="1200"/>
              </a:spcAft>
            </a:pPr>
            <a:r>
              <a:rPr lang="zh-CN" altLang="zh-CN" sz="2800"/>
              <a:t>（</a:t>
            </a:r>
            <a:r>
              <a:rPr lang="en-US" altLang="zh-CN" sz="2800"/>
              <a:t>3</a:t>
            </a:r>
            <a:r>
              <a:rPr lang="zh-CN" altLang="zh-CN" sz="2800"/>
              <a:t>）除了少数情况下在函数中通过</a:t>
            </a:r>
            <a:r>
              <a:rPr lang="zh-CN" altLang="zh-CN" sz="2800">
                <a:solidFill>
                  <a:srgbClr val="FF0000"/>
                </a:solidFill>
              </a:rPr>
              <a:t>输入或删除元素</a:t>
            </a:r>
            <a:r>
              <a:rPr lang="zh-CN" altLang="zh-CN" sz="2800"/>
              <a:t>等方法修改</a:t>
            </a:r>
            <a:r>
              <a:rPr lang="zh-CN" altLang="zh-CN" sz="2800">
                <a:solidFill>
                  <a:srgbClr val="FF0000"/>
                </a:solidFill>
              </a:rPr>
              <a:t>问题规模</a:t>
            </a:r>
            <a:r>
              <a:rPr lang="zh-CN" altLang="zh-CN" sz="2800"/>
              <a:t>之外，大多情况下递归函数都含有用来表示问题规模的</a:t>
            </a:r>
            <a:r>
              <a:rPr lang="zh-CN" altLang="zh-CN" sz="2800">
                <a:solidFill>
                  <a:srgbClr val="FF0000"/>
                </a:solidFill>
              </a:rPr>
              <a:t>入口参数</a:t>
            </a:r>
            <a:r>
              <a:rPr lang="zh-CN" altLang="zh-CN" sz="2800"/>
              <a:t>。在执行过程中，随着递归函数的调用和返回，该参数表示的规模通常从大变小，再从小变</a:t>
            </a:r>
            <a:r>
              <a:rPr lang="zh-CN" altLang="zh-CN" sz="2800" smtClean="0"/>
              <a:t>大反复变化</a:t>
            </a:r>
            <a:r>
              <a:rPr lang="zh-CN" altLang="zh-CN" sz="2800"/>
              <a:t>。</a:t>
            </a:r>
            <a:r>
              <a:rPr lang="zh-CN" altLang="zh-CN" sz="2800" smtClean="0"/>
              <a:t>上述例子</a:t>
            </a:r>
            <a:r>
              <a:rPr lang="zh-CN" altLang="zh-CN" sz="2800"/>
              <a:t>中各函数的参数</a:t>
            </a:r>
            <a:r>
              <a:rPr lang="en-US" altLang="zh-CN" sz="2800"/>
              <a:t>n</a:t>
            </a:r>
            <a:r>
              <a:rPr lang="zh-CN" altLang="zh-CN" sz="2800"/>
              <a:t>、</a:t>
            </a:r>
            <a:r>
              <a:rPr lang="en-US" altLang="zh-CN" sz="2800"/>
              <a:t>m</a:t>
            </a:r>
            <a:r>
              <a:rPr lang="zh-CN" altLang="zh-CN" sz="2800"/>
              <a:t>和</a:t>
            </a:r>
            <a:r>
              <a:rPr lang="en-US" altLang="zh-CN" sz="2800"/>
              <a:t>branch_len</a:t>
            </a:r>
            <a:r>
              <a:rPr lang="zh-CN" altLang="zh-CN" sz="2800"/>
              <a:t>即是表示问题规模的参数。</a:t>
            </a:r>
          </a:p>
          <a:p>
            <a:pPr>
              <a:spcBef>
                <a:spcPts val="600"/>
              </a:spcBef>
              <a:spcAft>
                <a:spcPts val="1200"/>
              </a:spcAft>
            </a:pPr>
            <a:r>
              <a:rPr lang="zh-CN" altLang="zh-CN" sz="2800"/>
              <a:t>（</a:t>
            </a:r>
            <a:r>
              <a:rPr lang="en-US" altLang="zh-CN" sz="2800"/>
              <a:t>4</a:t>
            </a:r>
            <a:r>
              <a:rPr lang="zh-CN" altLang="zh-CN" sz="2800"/>
              <a:t>）</a:t>
            </a:r>
            <a:r>
              <a:rPr lang="zh-CN" altLang="zh-CN" sz="2800" smtClean="0"/>
              <a:t>递归函数较为</a:t>
            </a:r>
            <a:r>
              <a:rPr lang="zh-CN" altLang="zh-CN" sz="2800">
                <a:solidFill>
                  <a:srgbClr val="FF0000"/>
                </a:solidFill>
              </a:rPr>
              <a:t>简短</a:t>
            </a:r>
            <a:r>
              <a:rPr lang="zh-CN" altLang="zh-CN" sz="2800"/>
              <a:t>，少量的代码就可完成解题过程所需要的重复计算。</a:t>
            </a:r>
          </a:p>
          <a:p>
            <a:pPr>
              <a:spcBef>
                <a:spcPts val="600"/>
              </a:spcBef>
              <a:spcAft>
                <a:spcPts val="1200"/>
              </a:spcAft>
            </a:pPr>
            <a:endParaRPr lang="zh-CN" altLang="en-US" sz="2800"/>
          </a:p>
          <a:p>
            <a:pPr>
              <a:spcBef>
                <a:spcPts val="600"/>
              </a:spcBef>
              <a:spcAft>
                <a:spcPts val="1200"/>
              </a:spcAft>
            </a:pPr>
            <a:endParaRPr lang="zh-CN" altLang="en-US" sz="2800"/>
          </a:p>
        </p:txBody>
      </p:sp>
      <p:sp>
        <p:nvSpPr>
          <p:cNvPr id="3" name="标题 2"/>
          <p:cNvSpPr>
            <a:spLocks noGrp="1"/>
          </p:cNvSpPr>
          <p:nvPr>
            <p:ph type="title"/>
          </p:nvPr>
        </p:nvSpPr>
        <p:spPr/>
        <p:txBody>
          <a:bodyPr>
            <a:normAutofit fontScale="90000"/>
          </a:bodyPr>
          <a:lstStyle/>
          <a:p>
            <a:r>
              <a:rPr lang="zh-CN" altLang="en-US" smtClean="0"/>
              <a:t>递归函数</a:t>
            </a:r>
            <a:r>
              <a:rPr lang="zh-CN" altLang="en-US"/>
              <a:t>的</a:t>
            </a:r>
            <a:r>
              <a:rPr lang="zh-CN" altLang="en-US" smtClean="0"/>
              <a:t>形式特点</a:t>
            </a:r>
            <a:endParaRPr lang="zh-CN" altLang="en-US"/>
          </a:p>
        </p:txBody>
      </p:sp>
    </p:spTree>
    <p:extLst>
      <p:ext uri="{BB962C8B-B14F-4D97-AF65-F5344CB8AC3E}">
        <p14:creationId xmlns:p14="http://schemas.microsoft.com/office/powerpoint/2010/main" val="94786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前进阶段</a:t>
            </a:r>
            <a:endParaRPr lang="en-US" altLang="zh-CN" smtClean="0"/>
          </a:p>
          <a:p>
            <a:r>
              <a:rPr lang="zh-CN" altLang="en-US" smtClean="0"/>
              <a:t>返回阶段</a:t>
            </a:r>
            <a:endParaRPr lang="zh-CN" altLang="en-US"/>
          </a:p>
        </p:txBody>
      </p:sp>
      <p:sp>
        <p:nvSpPr>
          <p:cNvPr id="3" name="标题 2"/>
          <p:cNvSpPr>
            <a:spLocks noGrp="1"/>
          </p:cNvSpPr>
          <p:nvPr>
            <p:ph type="title"/>
          </p:nvPr>
        </p:nvSpPr>
        <p:spPr/>
        <p:txBody>
          <a:bodyPr>
            <a:normAutofit fontScale="90000"/>
          </a:bodyPr>
          <a:lstStyle/>
          <a:p>
            <a:r>
              <a:rPr lang="zh-CN" altLang="en-US" smtClean="0"/>
              <a:t>递归函数运行的两个阶段</a:t>
            </a:r>
            <a:endParaRPr lang="zh-CN" altLang="en-US"/>
          </a:p>
        </p:txBody>
      </p:sp>
    </p:spTree>
    <p:extLst>
      <p:ext uri="{BB962C8B-B14F-4D97-AF65-F5344CB8AC3E}">
        <p14:creationId xmlns:p14="http://schemas.microsoft.com/office/powerpoint/2010/main" val="20603386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能</a:t>
            </a:r>
            <a:r>
              <a:rPr lang="zh-CN" altLang="en-US"/>
              <a:t>得到清晰而准确的</a:t>
            </a:r>
            <a:r>
              <a:rPr lang="zh-CN" altLang="en-US">
                <a:solidFill>
                  <a:srgbClr val="FF0000"/>
                </a:solidFill>
              </a:rPr>
              <a:t>问题求解方法的递归</a:t>
            </a:r>
            <a:r>
              <a:rPr lang="zh-CN" altLang="en-US" smtClean="0">
                <a:solidFill>
                  <a:srgbClr val="FF0000"/>
                </a:solidFill>
              </a:rPr>
              <a:t>定义</a:t>
            </a:r>
            <a:endParaRPr lang="en-US" altLang="zh-CN" smtClean="0"/>
          </a:p>
          <a:p>
            <a:r>
              <a:rPr lang="zh-CN" altLang="en-US" smtClean="0"/>
              <a:t>递归函数</a:t>
            </a:r>
            <a:r>
              <a:rPr lang="zh-CN" altLang="en-US"/>
              <a:t>的</a:t>
            </a:r>
            <a:r>
              <a:rPr lang="zh-CN" altLang="en-US" smtClean="0"/>
              <a:t>设计就</a:t>
            </a:r>
            <a:r>
              <a:rPr lang="zh-CN" altLang="en-US"/>
              <a:t>迎刃而解</a:t>
            </a:r>
            <a:r>
              <a:rPr lang="zh-CN" altLang="en-US" smtClean="0"/>
              <a:t>。</a:t>
            </a:r>
            <a:endParaRPr lang="en-US" altLang="zh-CN" smtClean="0"/>
          </a:p>
        </p:txBody>
      </p:sp>
      <p:sp>
        <p:nvSpPr>
          <p:cNvPr id="3" name="标题 2"/>
          <p:cNvSpPr>
            <a:spLocks noGrp="1"/>
          </p:cNvSpPr>
          <p:nvPr>
            <p:ph type="title"/>
          </p:nvPr>
        </p:nvSpPr>
        <p:spPr/>
        <p:txBody>
          <a:bodyPr>
            <a:normAutofit fontScale="90000"/>
          </a:bodyPr>
          <a:lstStyle/>
          <a:p>
            <a:r>
              <a:rPr lang="zh-CN" altLang="en-US" smtClean="0"/>
              <a:t>递归算法设计方法</a:t>
            </a:r>
            <a:endParaRPr lang="zh-CN" altLang="en-US"/>
          </a:p>
        </p:txBody>
      </p:sp>
      <p:sp>
        <p:nvSpPr>
          <p:cNvPr id="4" name="TextBox 3"/>
          <p:cNvSpPr txBox="1"/>
          <p:nvPr/>
        </p:nvSpPr>
        <p:spPr>
          <a:xfrm>
            <a:off x="766614" y="3851827"/>
            <a:ext cx="10394192" cy="461665"/>
          </a:xfrm>
          <a:prstGeom prst="rect">
            <a:avLst/>
          </a:prstGeom>
          <a:noFill/>
        </p:spPr>
        <p:txBody>
          <a:bodyPr wrap="none" rtlCol="0">
            <a:spAutoFit/>
          </a:bodyPr>
          <a:lstStyle/>
          <a:p>
            <a:r>
              <a:rPr lang="zh-CN" altLang="en-US" sz="2400" b="1" dirty="0" smtClean="0">
                <a:solidFill>
                  <a:srgbClr val="FF0000"/>
                </a:solidFill>
              </a:rPr>
              <a:t>求解递归函数的关键是在于：得到一个清晰和正确的解决方案的递归定义。</a:t>
            </a:r>
            <a:endParaRPr lang="zh-CN" altLang="en-US" sz="2400" b="1" dirty="0">
              <a:solidFill>
                <a:srgbClr val="FF0000"/>
              </a:solidFill>
            </a:endParaRPr>
          </a:p>
        </p:txBody>
      </p:sp>
    </p:spTree>
    <p:extLst>
      <p:ext uri="{BB962C8B-B14F-4D97-AF65-F5344CB8AC3E}">
        <p14:creationId xmlns:p14="http://schemas.microsoft.com/office/powerpoint/2010/main" val="65925532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谢尔宾斯基</a:t>
            </a:r>
            <a:r>
              <a:rPr lang="zh-CN" altLang="en-US" smtClean="0"/>
              <a:t>三角形</a:t>
            </a:r>
            <a:endParaRPr lang="zh-CN" altLang="en-US"/>
          </a:p>
        </p:txBody>
      </p:sp>
      <p:sp>
        <p:nvSpPr>
          <p:cNvPr id="4" name="矩形 3"/>
          <p:cNvSpPr/>
          <p:nvPr/>
        </p:nvSpPr>
        <p:spPr>
          <a:xfrm>
            <a:off x="622598" y="1053530"/>
            <a:ext cx="11305256" cy="1154162"/>
          </a:xfrm>
          <a:prstGeom prst="rect">
            <a:avLst/>
          </a:prstGeom>
        </p:spPr>
        <p:txBody>
          <a:bodyPr wrap="square">
            <a:spAutoFit/>
          </a:bodyPr>
          <a:lstStyle/>
          <a:p>
            <a:r>
              <a:rPr lang="en-US" altLang="zh-CN"/>
              <a:t>1</a:t>
            </a:r>
            <a:r>
              <a:rPr lang="zh-CN" altLang="en-US" smtClean="0"/>
              <a:t>）当</a:t>
            </a:r>
            <a:r>
              <a:rPr lang="en-US" altLang="zh-CN"/>
              <a:t>degree=0</a:t>
            </a:r>
            <a:r>
              <a:rPr lang="zh-CN" altLang="en-US"/>
              <a:t>，谢尔宾斯基</a:t>
            </a:r>
            <a:r>
              <a:rPr lang="zh-CN" altLang="en-US" smtClean="0"/>
              <a:t>三角形为一个</a:t>
            </a:r>
            <a:r>
              <a:rPr lang="en-US" altLang="zh-CN" smtClean="0"/>
              <a:t>(</a:t>
            </a:r>
            <a:r>
              <a:rPr lang="zh-CN" altLang="en-US" strike="dblStrike" smtClean="0"/>
              <a:t>等边</a:t>
            </a:r>
            <a:r>
              <a:rPr lang="en-US" altLang="zh-CN" strike="dblStrike" smtClean="0"/>
              <a:t>)</a:t>
            </a:r>
            <a:r>
              <a:rPr lang="zh-CN" altLang="en-US" smtClean="0"/>
              <a:t>三角形（递归</a:t>
            </a:r>
            <a:r>
              <a:rPr lang="zh-CN" altLang="en-US"/>
              <a:t>基本结束</a:t>
            </a:r>
            <a:r>
              <a:rPr lang="zh-CN" altLang="en-US" smtClean="0"/>
              <a:t>条件）</a:t>
            </a:r>
            <a:endParaRPr lang="zh-CN" altLang="en-US"/>
          </a:p>
          <a:p>
            <a:r>
              <a:rPr lang="en-US" altLang="zh-CN" smtClean="0"/>
              <a:t>2</a:t>
            </a:r>
            <a:r>
              <a:rPr lang="zh-CN" altLang="en-US" smtClean="0"/>
              <a:t>）</a:t>
            </a:r>
            <a:r>
              <a:rPr lang="en-US" altLang="zh-CN" smtClean="0"/>
              <a:t>degree=n</a:t>
            </a:r>
            <a:r>
              <a:rPr lang="zh-CN" altLang="en-US" smtClean="0"/>
              <a:t>，谢尔宾斯基三角形由</a:t>
            </a:r>
            <a:r>
              <a:rPr lang="en-US" altLang="zh-CN"/>
              <a:t>3</a:t>
            </a:r>
            <a:r>
              <a:rPr lang="zh-CN" altLang="en-US"/>
              <a:t>个</a:t>
            </a:r>
            <a:r>
              <a:rPr lang="en-US" altLang="zh-CN"/>
              <a:t>degree=n-1</a:t>
            </a:r>
            <a:r>
              <a:rPr lang="zh-CN" altLang="en-US"/>
              <a:t>的三角形按照品字形拼叠而</a:t>
            </a:r>
            <a:r>
              <a:rPr lang="zh-CN" altLang="en-US" smtClean="0"/>
              <a:t>成，且</a:t>
            </a:r>
            <a:r>
              <a:rPr lang="en-US" altLang="zh-CN" smtClean="0"/>
              <a:t>degree=n-1</a:t>
            </a:r>
            <a:r>
              <a:rPr lang="zh-CN" altLang="en-US"/>
              <a:t>的三角形边长均为 </a:t>
            </a:r>
            <a:r>
              <a:rPr lang="en-US" altLang="zh-CN"/>
              <a:t>degree=n</a:t>
            </a:r>
            <a:r>
              <a:rPr lang="zh-CN" altLang="en-US"/>
              <a:t>的三角形的一半（规模减小）。 </a:t>
            </a: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3057" y="3503596"/>
            <a:ext cx="4276725"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3"/>
          <p:cNvSpPr>
            <a:spLocks noChangeArrowheads="1"/>
          </p:cNvSpPr>
          <p:nvPr/>
        </p:nvSpPr>
        <p:spPr bwMode="auto">
          <a:xfrm>
            <a:off x="6673827" y="2207692"/>
            <a:ext cx="5464140" cy="1323439"/>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myTurtle = turtle.Turtle()</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myWin = turtle.Screen()</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myPoints =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200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100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200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200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100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sierpinski(myPoints,</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3</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,myTurtle)</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myWin.exitonclick()</a:t>
            </a:r>
            <a:endParaRPr kumimoji="0" lang="zh-CN" altLang="zh-CN"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圆角矩形标注 6"/>
          <p:cNvSpPr/>
          <p:nvPr/>
        </p:nvSpPr>
        <p:spPr>
          <a:xfrm>
            <a:off x="10243708" y="4123374"/>
            <a:ext cx="1558703" cy="612648"/>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mtClean="0"/>
              <a:t>O(3</a:t>
            </a:r>
            <a:r>
              <a:rPr lang="en-US" altLang="zh-CN" baseline="30000" smtClean="0"/>
              <a:t>n</a:t>
            </a:r>
            <a:r>
              <a:rPr lang="en-US" altLang="zh-CN" smtClean="0"/>
              <a:t>)</a:t>
            </a:r>
            <a:endParaRPr lang="zh-CN" altLang="en-US"/>
          </a:p>
        </p:txBody>
      </p:sp>
      <p:sp>
        <p:nvSpPr>
          <p:cNvPr id="11" name="矩形 10"/>
          <p:cNvSpPr/>
          <p:nvPr/>
        </p:nvSpPr>
        <p:spPr>
          <a:xfrm>
            <a:off x="10659225" y="6142037"/>
            <a:ext cx="1531188" cy="338554"/>
          </a:xfrm>
          <a:prstGeom prst="rect">
            <a:avLst/>
          </a:prstGeom>
          <a:solidFill>
            <a:schemeClr val="accent1">
              <a:lumMod val="40000"/>
              <a:lumOff val="60000"/>
            </a:schemeClr>
          </a:solidFill>
        </p:spPr>
        <p:txBody>
          <a:bodyPr wrap="none">
            <a:spAutoFit/>
          </a:bodyPr>
          <a:lstStyle/>
          <a:p>
            <a:r>
              <a:rPr lang="en-US" altLang="zh-CN" sz="1600" smtClean="0">
                <a:solidFill>
                  <a:srgbClr val="000000"/>
                </a:solidFill>
                <a:latin typeface="Consolas" pitchFamily="49" charset="0"/>
                <a:ea typeface="宋体" pitchFamily="2" charset="-122"/>
                <a:cs typeface="宋体" pitchFamily="2" charset="-122"/>
              </a:rPr>
              <a:t>2:(</a:t>
            </a:r>
            <a:r>
              <a:rPr lang="zh-CN" altLang="zh-CN" sz="1600" smtClean="0">
                <a:solidFill>
                  <a:srgbClr val="0000FF"/>
                </a:solidFill>
                <a:latin typeface="Consolas" pitchFamily="49" charset="0"/>
                <a:ea typeface="宋体" pitchFamily="2" charset="-122"/>
                <a:cs typeface="宋体" pitchFamily="2" charset="-122"/>
              </a:rPr>
              <a:t>200</a:t>
            </a:r>
            <a:r>
              <a:rPr lang="zh-CN" altLang="zh-CN" sz="1600">
                <a:solidFill>
                  <a:srgbClr val="000000"/>
                </a:solidFill>
                <a:latin typeface="Consolas" pitchFamily="49" charset="0"/>
                <a:ea typeface="宋体" pitchFamily="2" charset="-122"/>
                <a:cs typeface="宋体" pitchFamily="2" charset="-122"/>
              </a:rPr>
              <a:t>,-</a:t>
            </a:r>
            <a:r>
              <a:rPr lang="zh-CN" altLang="zh-CN" sz="1600" smtClean="0">
                <a:solidFill>
                  <a:srgbClr val="0000FF"/>
                </a:solidFill>
                <a:latin typeface="Consolas" pitchFamily="49" charset="0"/>
                <a:ea typeface="宋体" pitchFamily="2" charset="-122"/>
                <a:cs typeface="宋体" pitchFamily="2" charset="-122"/>
              </a:rPr>
              <a:t>100</a:t>
            </a:r>
            <a:r>
              <a:rPr lang="en-US" altLang="zh-CN" sz="1600" smtClean="0">
                <a:solidFill>
                  <a:srgbClr val="0000FF"/>
                </a:solidFill>
                <a:latin typeface="Consolas" pitchFamily="49" charset="0"/>
                <a:ea typeface="宋体" pitchFamily="2" charset="-122"/>
                <a:cs typeface="宋体" pitchFamily="2" charset="-122"/>
              </a:rPr>
              <a:t>)</a:t>
            </a:r>
            <a:endParaRPr lang="zh-CN" altLang="en-US" sz="1600"/>
          </a:p>
        </p:txBody>
      </p:sp>
      <p:sp>
        <p:nvSpPr>
          <p:cNvPr id="12" name="矩形 11"/>
          <p:cNvSpPr/>
          <p:nvPr/>
        </p:nvSpPr>
        <p:spPr>
          <a:xfrm>
            <a:off x="8759502" y="5166225"/>
            <a:ext cx="889987" cy="400110"/>
          </a:xfrm>
          <a:prstGeom prst="rect">
            <a:avLst/>
          </a:prstGeom>
        </p:spPr>
        <p:txBody>
          <a:bodyPr wrap="none">
            <a:spAutoFit/>
          </a:bodyPr>
          <a:lstStyle/>
          <a:p>
            <a:r>
              <a:rPr lang="en-US" altLang="zh-CN" sz="2000" smtClean="0">
                <a:solidFill>
                  <a:srgbClr val="000000"/>
                </a:solidFill>
                <a:latin typeface="Consolas" pitchFamily="49" charset="0"/>
                <a:ea typeface="宋体" pitchFamily="2" charset="-122"/>
                <a:cs typeface="宋体" pitchFamily="2" charset="-122"/>
              </a:rPr>
              <a:t>(</a:t>
            </a:r>
            <a:r>
              <a:rPr lang="zh-CN" altLang="zh-CN" sz="2000" smtClean="0">
                <a:solidFill>
                  <a:srgbClr val="0000FF"/>
                </a:solidFill>
                <a:latin typeface="Consolas" pitchFamily="49" charset="0"/>
                <a:ea typeface="宋体" pitchFamily="2" charset="-122"/>
                <a:cs typeface="宋体" pitchFamily="2" charset="-122"/>
              </a:rPr>
              <a:t>0</a:t>
            </a:r>
            <a:r>
              <a:rPr lang="zh-CN" altLang="zh-CN" sz="2000" smtClean="0">
                <a:solidFill>
                  <a:srgbClr val="000000"/>
                </a:solidFill>
                <a:latin typeface="Consolas" pitchFamily="49" charset="0"/>
                <a:ea typeface="宋体" pitchFamily="2" charset="-122"/>
                <a:cs typeface="宋体" pitchFamily="2" charset="-122"/>
              </a:rPr>
              <a:t>,</a:t>
            </a:r>
            <a:r>
              <a:rPr lang="zh-CN" altLang="zh-CN" sz="2000" smtClean="0">
                <a:solidFill>
                  <a:srgbClr val="0000FF"/>
                </a:solidFill>
                <a:latin typeface="Consolas" pitchFamily="49" charset="0"/>
                <a:ea typeface="宋体" pitchFamily="2" charset="-122"/>
                <a:cs typeface="宋体" pitchFamily="2" charset="-122"/>
              </a:rPr>
              <a:t>0</a:t>
            </a:r>
            <a:r>
              <a:rPr lang="en-US" altLang="zh-CN" sz="2000" smtClean="0">
                <a:solidFill>
                  <a:srgbClr val="0000FF"/>
                </a:solidFill>
                <a:latin typeface="Consolas" pitchFamily="49" charset="0"/>
                <a:ea typeface="宋体" pitchFamily="2" charset="-122"/>
                <a:cs typeface="宋体" pitchFamily="2" charset="-122"/>
              </a:rPr>
              <a:t>)</a:t>
            </a:r>
            <a:endParaRPr lang="zh-CN" altLang="en-US" sz="2000"/>
          </a:p>
        </p:txBody>
      </p:sp>
      <p:sp>
        <p:nvSpPr>
          <p:cNvPr id="13" name="文本框 12"/>
          <p:cNvSpPr txBox="1"/>
          <p:nvPr/>
        </p:nvSpPr>
        <p:spPr>
          <a:xfrm>
            <a:off x="8995385" y="5302002"/>
            <a:ext cx="292068" cy="446276"/>
          </a:xfrm>
          <a:prstGeom prst="rect">
            <a:avLst/>
          </a:prstGeom>
          <a:noFill/>
        </p:spPr>
        <p:txBody>
          <a:bodyPr wrap="none" rtlCol="0">
            <a:spAutoFit/>
          </a:bodyPr>
          <a:lstStyle/>
          <a:p>
            <a:r>
              <a:rPr lang="en-US" altLang="zh-CN" smtClean="0"/>
              <a:t>.</a:t>
            </a:r>
            <a:endParaRPr lang="zh-CN" altLang="en-US"/>
          </a:p>
        </p:txBody>
      </p:sp>
      <p:sp>
        <p:nvSpPr>
          <p:cNvPr id="15" name="Rectangle 1"/>
          <p:cNvSpPr>
            <a:spLocks noChangeArrowheads="1"/>
          </p:cNvSpPr>
          <p:nvPr/>
        </p:nvSpPr>
        <p:spPr bwMode="auto">
          <a:xfrm>
            <a:off x="11382" y="2236829"/>
            <a:ext cx="6300409" cy="4278094"/>
          </a:xfrm>
          <a:prstGeom prst="rect">
            <a:avLst/>
          </a:prstGeom>
          <a:solidFill>
            <a:schemeClr val="accent1">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000080"/>
                </a:solidFill>
                <a:effectLst/>
                <a:latin typeface="Consolas" panose="020B0609020204030204" pitchFamily="49" charset="0"/>
              </a:rPr>
              <a:t>def </a:t>
            </a:r>
            <a:r>
              <a:rPr kumimoji="0" lang="zh-CN" altLang="zh-CN" sz="1600" b="0" i="0" u="none" strike="noStrike" cap="none" normalizeH="0" baseline="0" smtClean="0">
                <a:ln>
                  <a:noFill/>
                </a:ln>
                <a:solidFill>
                  <a:srgbClr val="000000"/>
                </a:solidFill>
                <a:effectLst/>
                <a:latin typeface="Consolas" panose="020B0609020204030204" pitchFamily="49" charset="0"/>
              </a:rPr>
              <a:t>sierpinski(points,degree,myTurtle):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colormap = [</a:t>
            </a:r>
            <a:r>
              <a:rPr kumimoji="0" lang="zh-CN" altLang="zh-CN" sz="1600" b="1" i="0" u="none" strike="noStrike" cap="none" normalizeH="0" baseline="0" smtClean="0">
                <a:ln>
                  <a:noFill/>
                </a:ln>
                <a:solidFill>
                  <a:srgbClr val="008080"/>
                </a:solidFill>
                <a:effectLst/>
                <a:latin typeface="Consolas" panose="020B0609020204030204" pitchFamily="49" charset="0"/>
              </a:rPr>
              <a:t>'blue'</a:t>
            </a:r>
            <a:r>
              <a:rPr kumimoji="0" lang="zh-CN" altLang="zh-CN" sz="1600" b="0" i="0" u="none" strike="noStrike" cap="none" normalizeH="0" baseline="0" smtClean="0">
                <a:ln>
                  <a:noFill/>
                </a:ln>
                <a:solidFill>
                  <a:srgbClr val="000000"/>
                </a:solidFill>
                <a:effectLst/>
                <a:latin typeface="Consolas" panose="020B0609020204030204" pitchFamily="49" charset="0"/>
              </a:rPr>
              <a:t>,</a:t>
            </a:r>
            <a:r>
              <a:rPr kumimoji="0" lang="zh-CN" altLang="zh-CN" sz="1600" b="1" i="0" u="none" strike="noStrike" cap="none" normalizeH="0" baseline="0" smtClean="0">
                <a:ln>
                  <a:noFill/>
                </a:ln>
                <a:solidFill>
                  <a:srgbClr val="008080"/>
                </a:solidFill>
                <a:effectLst/>
                <a:latin typeface="Consolas" panose="020B0609020204030204" pitchFamily="49" charset="0"/>
              </a:rPr>
              <a:t>'red'</a:t>
            </a:r>
            <a:r>
              <a:rPr kumimoji="0" lang="zh-CN" altLang="zh-CN" sz="1600" b="0" i="0" u="none" strike="noStrike" cap="none" normalizeH="0" baseline="0" smtClean="0">
                <a:ln>
                  <a:noFill/>
                </a:ln>
                <a:solidFill>
                  <a:srgbClr val="000000"/>
                </a:solidFill>
                <a:effectLst/>
                <a:latin typeface="Consolas" panose="020B0609020204030204" pitchFamily="49" charset="0"/>
              </a:rPr>
              <a:t>,</a:t>
            </a:r>
            <a:r>
              <a:rPr kumimoji="0" lang="zh-CN" altLang="zh-CN" sz="1600" b="1" i="0" u="none" strike="noStrike" cap="none" normalizeH="0" baseline="0" smtClean="0">
                <a:ln>
                  <a:noFill/>
                </a:ln>
                <a:solidFill>
                  <a:srgbClr val="008080"/>
                </a:solidFill>
                <a:effectLst/>
                <a:latin typeface="Consolas" panose="020B0609020204030204" pitchFamily="49" charset="0"/>
              </a:rPr>
              <a:t>'green'</a:t>
            </a:r>
            <a:r>
              <a:rPr kumimoji="0" lang="zh-CN" altLang="zh-CN" sz="1600" b="0" i="0" u="none" strike="noStrike" cap="none" normalizeH="0" baseline="0" smtClean="0">
                <a:ln>
                  <a:noFill/>
                </a:ln>
                <a:solidFill>
                  <a:srgbClr val="000000"/>
                </a:solidFill>
                <a:effectLst/>
                <a:latin typeface="Consolas" panose="020B0609020204030204" pitchFamily="49" charset="0"/>
              </a:rPr>
              <a:t>,</a:t>
            </a:r>
            <a:r>
              <a:rPr kumimoji="0" lang="zh-CN" altLang="zh-CN" sz="1600" b="1" i="0" u="none" strike="noStrike" cap="none" normalizeH="0" baseline="0" smtClean="0">
                <a:ln>
                  <a:noFill/>
                </a:ln>
                <a:solidFill>
                  <a:srgbClr val="008080"/>
                </a:solidFill>
                <a:effectLst/>
                <a:latin typeface="Consolas" panose="020B0609020204030204" pitchFamily="49" charset="0"/>
              </a:rPr>
              <a:t>'white'</a:t>
            </a:r>
            <a:r>
              <a:rPr kumimoji="0" lang="zh-CN" altLang="zh-CN" sz="1600" b="0" i="0" u="none" strike="noStrike" cap="none" normalizeH="0" baseline="0" smtClean="0">
                <a:ln>
                  <a:noFill/>
                </a:ln>
                <a:solidFill>
                  <a:srgbClr val="000000"/>
                </a:solidFill>
                <a:effectLst/>
                <a:latin typeface="Consolas" panose="020B0609020204030204" pitchFamily="49" charset="0"/>
              </a:rPr>
              <a:t>,</a:t>
            </a:r>
            <a:r>
              <a:rPr kumimoji="0" lang="zh-CN" altLang="zh-CN" sz="1600" b="1" i="0" u="none" strike="noStrike" cap="none" normalizeH="0" baseline="0" smtClean="0">
                <a:ln>
                  <a:noFill/>
                </a:ln>
                <a:solidFill>
                  <a:srgbClr val="008080"/>
                </a:solidFill>
                <a:effectLst/>
                <a:latin typeface="Consolas" panose="020B0609020204030204" pitchFamily="49" charset="0"/>
              </a:rPr>
              <a:t>'yellow'</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8080"/>
                </a:solidFill>
                <a:effectLst/>
                <a:latin typeface="Consolas" panose="020B0609020204030204" pitchFamily="49" charset="0"/>
              </a:rPr>
              <a:t>'violet'</a:t>
            </a:r>
            <a:r>
              <a:rPr kumimoji="0" lang="zh-CN" altLang="zh-CN" sz="1600" b="0" i="0" u="none" strike="noStrike" cap="none" normalizeH="0" baseline="0" smtClean="0">
                <a:ln>
                  <a:noFill/>
                </a:ln>
                <a:solidFill>
                  <a:srgbClr val="000000"/>
                </a:solidFill>
                <a:effectLst/>
                <a:latin typeface="Consolas" panose="020B0609020204030204" pitchFamily="49" charset="0"/>
              </a:rPr>
              <a:t>,</a:t>
            </a:r>
            <a:r>
              <a:rPr kumimoji="0" lang="zh-CN" altLang="zh-CN" sz="1600" b="1" i="0" u="none" strike="noStrike" cap="none" normalizeH="0" baseline="0" smtClean="0">
                <a:ln>
                  <a:noFill/>
                </a:ln>
                <a:solidFill>
                  <a:srgbClr val="008080"/>
                </a:solidFill>
                <a:effectLst/>
                <a:latin typeface="Consolas" panose="020B0609020204030204" pitchFamily="49" charset="0"/>
              </a:rPr>
              <a:t>'orange'</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drawTriangle(points,colormap[degree],myTurtle)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if </a:t>
            </a:r>
            <a:r>
              <a:rPr kumimoji="0" lang="zh-CN" altLang="zh-CN" sz="1600" b="0" i="0" u="none" strike="noStrike" cap="none" normalizeH="0" baseline="0" smtClean="0">
                <a:ln>
                  <a:noFill/>
                </a:ln>
                <a:solidFill>
                  <a:srgbClr val="000000"/>
                </a:solidFill>
                <a:effectLst/>
                <a:latin typeface="Consolas" panose="020B0609020204030204" pitchFamily="49" charset="0"/>
              </a:rPr>
              <a:t>degree &gt; </a:t>
            </a:r>
            <a:r>
              <a:rPr kumimoji="0" lang="zh-CN" altLang="zh-CN" sz="1600" b="0" i="0" u="none" strike="noStrike" cap="none" normalizeH="0" baseline="0" smtClean="0">
                <a:ln>
                  <a:noFill/>
                </a:ln>
                <a:solidFill>
                  <a:srgbClr val="0000FF"/>
                </a:solidFill>
                <a:effectLst/>
                <a:latin typeface="Consolas" panose="020B0609020204030204" pitchFamily="49" charset="0"/>
              </a:rPr>
              <a:t>0</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sierpinski([points[</a:t>
            </a:r>
            <a:r>
              <a:rPr kumimoji="0" lang="zh-CN" altLang="zh-CN" sz="1600" b="0" i="0" u="none" strike="noStrike" cap="none" normalizeH="0" baseline="0" smtClean="0">
                <a:ln>
                  <a:noFill/>
                </a:ln>
                <a:solidFill>
                  <a:srgbClr val="0000FF"/>
                </a:solidFill>
                <a:effectLst/>
                <a:latin typeface="Consolas" panose="020B0609020204030204" pitchFamily="49" charset="0"/>
              </a:rPr>
              <a:t>0</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getMid(points[</a:t>
            </a:r>
            <a:r>
              <a:rPr kumimoji="0" lang="zh-CN" altLang="zh-CN" sz="1600" b="0" i="0" u="none" strike="noStrike" cap="none" normalizeH="0" baseline="0" smtClean="0">
                <a:ln>
                  <a:noFill/>
                </a:ln>
                <a:solidFill>
                  <a:srgbClr val="0000FF"/>
                </a:solidFill>
                <a:effectLst/>
                <a:latin typeface="Consolas" panose="020B0609020204030204" pitchFamily="49" charset="0"/>
              </a:rPr>
              <a:t>0</a:t>
            </a: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en-US"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0" i="0" u="none" strike="noStrike" cap="none" normalizeH="0" baseline="0" smtClean="0">
                <a:ln>
                  <a:noFill/>
                </a:ln>
                <a:solidFill>
                  <a:srgbClr val="000000"/>
                </a:solidFill>
                <a:effectLst/>
                <a:latin typeface="Consolas" panose="020B0609020204030204" pitchFamily="49" charset="0"/>
              </a:rPr>
              <a:t>getMid(points[</a:t>
            </a:r>
            <a:r>
              <a:rPr kumimoji="0" lang="zh-CN" altLang="zh-CN" sz="1600" b="0" i="0" u="none" strike="noStrike" cap="none" normalizeH="0" baseline="0" smtClean="0">
                <a:ln>
                  <a:noFill/>
                </a:ln>
                <a:solidFill>
                  <a:srgbClr val="0000FF"/>
                </a:solidFill>
                <a:effectLst/>
                <a:latin typeface="Consolas" panose="020B0609020204030204" pitchFamily="49" charset="0"/>
              </a:rPr>
              <a:t>0</a:t>
            </a: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2</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degree-</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 myTurtle)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sierpinski([getMid(points[</a:t>
            </a:r>
            <a:r>
              <a:rPr kumimoji="0" lang="zh-CN" altLang="zh-CN" sz="1600" b="0" i="0" u="none" strike="noStrike" cap="none" normalizeH="0" baseline="0" smtClean="0">
                <a:ln>
                  <a:noFill/>
                </a:ln>
                <a:solidFill>
                  <a:srgbClr val="0000FF"/>
                </a:solidFill>
                <a:effectLst/>
                <a:latin typeface="Consolas" panose="020B0609020204030204" pitchFamily="49" charset="0"/>
              </a:rPr>
              <a:t>0</a:t>
            </a: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getMid(points[</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2</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degree-</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 myTurtle)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sierpinski([ getMid(points[</a:t>
            </a:r>
            <a:r>
              <a:rPr kumimoji="0" lang="zh-CN" altLang="zh-CN" sz="1600" b="0" i="0" u="none" strike="noStrike" cap="none" normalizeH="0" baseline="0" smtClean="0">
                <a:ln>
                  <a:noFill/>
                </a:ln>
                <a:solidFill>
                  <a:srgbClr val="0000FF"/>
                </a:solidFill>
                <a:effectLst/>
                <a:latin typeface="Consolas" panose="020B0609020204030204" pitchFamily="49" charset="0"/>
              </a:rPr>
              <a:t>0</a:t>
            </a: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2</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getMid(points[</a:t>
            </a:r>
            <a:r>
              <a:rPr kumimoji="0" lang="zh-CN" altLang="zh-CN" sz="1600" b="0" i="0" u="none" strike="noStrike" cap="none" normalizeH="0" baseline="0" smtClean="0">
                <a:ln>
                  <a:noFill/>
                </a:ln>
                <a:solidFill>
                  <a:srgbClr val="0000FF"/>
                </a:solidFill>
                <a:effectLst/>
                <a:latin typeface="Consolas" panose="020B0609020204030204" pitchFamily="49" charset="0"/>
              </a:rPr>
              <a:t>2</a:t>
            </a: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points[</a:t>
            </a:r>
            <a:r>
              <a:rPr kumimoji="0" lang="zh-CN" altLang="zh-CN" sz="1600" b="0" i="0" u="none" strike="noStrike" cap="none" normalizeH="0" baseline="0" smtClean="0">
                <a:ln>
                  <a:noFill/>
                </a:ln>
                <a:solidFill>
                  <a:srgbClr val="0000FF"/>
                </a:solidFill>
                <a:effectLst/>
                <a:latin typeface="Consolas" panose="020B0609020204030204" pitchFamily="49" charset="0"/>
              </a:rPr>
              <a:t>2</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degree-</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 myTurtle)</a:t>
            </a:r>
            <a:endParaRPr kumimoji="0" lang="zh-CN" altLang="zh-CN" sz="2400" b="0" i="0" u="none" strike="noStrike" cap="none" normalizeH="0" baseline="0" smtClean="0">
              <a:ln>
                <a:noFill/>
              </a:ln>
              <a:solidFill>
                <a:schemeClr val="tx1"/>
              </a:solidFill>
              <a:effectLst/>
              <a:latin typeface="Arial" panose="020B0604020202020204" pitchFamily="34" charset="0"/>
            </a:endParaRPr>
          </a:p>
        </p:txBody>
      </p:sp>
      <p:sp>
        <p:nvSpPr>
          <p:cNvPr id="9" name="矩形 8"/>
          <p:cNvSpPr/>
          <p:nvPr/>
        </p:nvSpPr>
        <p:spPr>
          <a:xfrm>
            <a:off x="5589339" y="6189495"/>
            <a:ext cx="2018501" cy="400110"/>
          </a:xfrm>
          <a:prstGeom prst="rect">
            <a:avLst/>
          </a:prstGeom>
          <a:solidFill>
            <a:srgbClr val="FFC000"/>
          </a:solidFill>
        </p:spPr>
        <p:txBody>
          <a:bodyPr wrap="none">
            <a:spAutoFit/>
          </a:bodyPr>
          <a:lstStyle/>
          <a:p>
            <a:r>
              <a:rPr lang="en-US" altLang="zh-CN" sz="2000" smtClean="0">
                <a:solidFill>
                  <a:srgbClr val="000000"/>
                </a:solidFill>
                <a:latin typeface="Consolas" pitchFamily="49" charset="0"/>
                <a:ea typeface="宋体" pitchFamily="2" charset="-122"/>
                <a:cs typeface="宋体" pitchFamily="2" charset="-122"/>
              </a:rPr>
              <a:t>0:(</a:t>
            </a:r>
            <a:r>
              <a:rPr lang="zh-CN" altLang="zh-CN" sz="2000" smtClean="0">
                <a:solidFill>
                  <a:srgbClr val="000000"/>
                </a:solidFill>
                <a:latin typeface="Consolas" pitchFamily="49" charset="0"/>
                <a:ea typeface="宋体" pitchFamily="2" charset="-122"/>
                <a:cs typeface="宋体" pitchFamily="2" charset="-122"/>
              </a:rPr>
              <a:t>-</a:t>
            </a:r>
            <a:r>
              <a:rPr lang="zh-CN" altLang="zh-CN" sz="2000">
                <a:solidFill>
                  <a:srgbClr val="0000FF"/>
                </a:solidFill>
                <a:latin typeface="Consolas" pitchFamily="49" charset="0"/>
                <a:ea typeface="宋体" pitchFamily="2" charset="-122"/>
                <a:cs typeface="宋体" pitchFamily="2" charset="-122"/>
              </a:rPr>
              <a:t>200</a:t>
            </a:r>
            <a:r>
              <a:rPr lang="zh-CN" altLang="zh-CN" sz="2000">
                <a:solidFill>
                  <a:srgbClr val="000000"/>
                </a:solidFill>
                <a:latin typeface="Consolas" pitchFamily="49" charset="0"/>
                <a:ea typeface="宋体" pitchFamily="2" charset="-122"/>
                <a:cs typeface="宋体" pitchFamily="2" charset="-122"/>
              </a:rPr>
              <a:t>,-</a:t>
            </a:r>
            <a:r>
              <a:rPr lang="zh-CN" altLang="zh-CN" sz="2000" smtClean="0">
                <a:solidFill>
                  <a:srgbClr val="0000FF"/>
                </a:solidFill>
                <a:latin typeface="Consolas" pitchFamily="49" charset="0"/>
                <a:ea typeface="宋体" pitchFamily="2" charset="-122"/>
                <a:cs typeface="宋体" pitchFamily="2" charset="-122"/>
              </a:rPr>
              <a:t>100</a:t>
            </a:r>
            <a:r>
              <a:rPr lang="en-US" altLang="zh-CN" sz="2000" smtClean="0">
                <a:solidFill>
                  <a:srgbClr val="0000FF"/>
                </a:solidFill>
                <a:latin typeface="Consolas" pitchFamily="49" charset="0"/>
                <a:ea typeface="宋体" pitchFamily="2" charset="-122"/>
                <a:cs typeface="宋体" pitchFamily="2" charset="-122"/>
              </a:rPr>
              <a:t>)</a:t>
            </a:r>
            <a:endParaRPr lang="zh-CN" altLang="en-US" sz="2000"/>
          </a:p>
        </p:txBody>
      </p:sp>
      <p:sp>
        <p:nvSpPr>
          <p:cNvPr id="10" name="矩形 9"/>
          <p:cNvSpPr/>
          <p:nvPr/>
        </p:nvSpPr>
        <p:spPr>
          <a:xfrm>
            <a:off x="8759502" y="3309072"/>
            <a:ext cx="1454244" cy="400110"/>
          </a:xfrm>
          <a:prstGeom prst="rect">
            <a:avLst/>
          </a:prstGeom>
          <a:solidFill>
            <a:srgbClr val="FFC000"/>
          </a:solidFill>
          <a:ln>
            <a:solidFill>
              <a:schemeClr val="accent1"/>
            </a:solidFill>
          </a:ln>
        </p:spPr>
        <p:txBody>
          <a:bodyPr wrap="none">
            <a:spAutoFit/>
          </a:bodyPr>
          <a:lstStyle/>
          <a:p>
            <a:r>
              <a:rPr lang="en-US" altLang="zh-CN" sz="2000" smtClean="0">
                <a:solidFill>
                  <a:srgbClr val="000000"/>
                </a:solidFill>
                <a:latin typeface="Consolas" pitchFamily="49" charset="0"/>
                <a:ea typeface="宋体" pitchFamily="2" charset="-122"/>
                <a:cs typeface="宋体" pitchFamily="2" charset="-122"/>
              </a:rPr>
              <a:t>1:(</a:t>
            </a:r>
            <a:r>
              <a:rPr lang="zh-CN" altLang="zh-CN" sz="2000" smtClean="0">
                <a:solidFill>
                  <a:srgbClr val="0000FF"/>
                </a:solidFill>
                <a:latin typeface="Consolas" pitchFamily="49" charset="0"/>
                <a:ea typeface="宋体" pitchFamily="2" charset="-122"/>
                <a:cs typeface="宋体" pitchFamily="2" charset="-122"/>
              </a:rPr>
              <a:t>0</a:t>
            </a:r>
            <a:r>
              <a:rPr lang="zh-CN" altLang="zh-CN" sz="2000" smtClean="0">
                <a:solidFill>
                  <a:srgbClr val="000000"/>
                </a:solidFill>
                <a:latin typeface="Consolas" pitchFamily="49" charset="0"/>
                <a:ea typeface="宋体" pitchFamily="2" charset="-122"/>
                <a:cs typeface="宋体" pitchFamily="2" charset="-122"/>
              </a:rPr>
              <a:t>,</a:t>
            </a:r>
            <a:r>
              <a:rPr lang="en-US" altLang="zh-CN" sz="2000" smtClean="0">
                <a:solidFill>
                  <a:srgbClr val="000000"/>
                </a:solidFill>
                <a:latin typeface="Consolas" pitchFamily="49" charset="0"/>
                <a:ea typeface="宋体" pitchFamily="2" charset="-122"/>
                <a:cs typeface="宋体" pitchFamily="2" charset="-122"/>
              </a:rPr>
              <a:t>2</a:t>
            </a:r>
            <a:r>
              <a:rPr lang="zh-CN" altLang="zh-CN" sz="2000" smtClean="0">
                <a:solidFill>
                  <a:srgbClr val="0000FF"/>
                </a:solidFill>
                <a:latin typeface="Consolas" pitchFamily="49" charset="0"/>
                <a:ea typeface="宋体" pitchFamily="2" charset="-122"/>
                <a:cs typeface="宋体" pitchFamily="2" charset="-122"/>
              </a:rPr>
              <a:t>00</a:t>
            </a:r>
            <a:r>
              <a:rPr lang="en-US" altLang="zh-CN" sz="2000" smtClean="0">
                <a:solidFill>
                  <a:srgbClr val="0000FF"/>
                </a:solidFill>
                <a:latin typeface="Consolas" pitchFamily="49" charset="0"/>
                <a:ea typeface="宋体" pitchFamily="2" charset="-122"/>
                <a:cs typeface="宋体" pitchFamily="2" charset="-122"/>
              </a:rPr>
              <a:t>)</a:t>
            </a:r>
            <a:endParaRPr lang="zh-CN" altLang="en-US" sz="2000"/>
          </a:p>
        </p:txBody>
      </p:sp>
      <p:pic>
        <p:nvPicPr>
          <p:cNvPr id="17" name="谢尔宾斯基三角形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617913" y="1704975"/>
            <a:ext cx="4953000" cy="3448050"/>
          </a:xfrm>
          <a:prstGeom prst="rect">
            <a:avLst/>
          </a:prstGeom>
        </p:spPr>
      </p:pic>
    </p:spTree>
    <p:extLst>
      <p:ext uri="{BB962C8B-B14F-4D97-AF65-F5344CB8AC3E}">
        <p14:creationId xmlns:p14="http://schemas.microsoft.com/office/powerpoint/2010/main" val="815882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3" fill="hold" display="0">
                  <p:stCondLst>
                    <p:cond delay="indefinite"/>
                  </p:stCondLst>
                </p:cTn>
                <p:tgtEl>
                  <p:spTgt spid="17"/>
                </p:tgtEl>
              </p:cMediaNode>
            </p:video>
          </p:childTnLst>
        </p:cTn>
      </p:par>
    </p:tnLst>
    <p:bldLst>
      <p:bldP spid="6" grpId="0" animBg="1"/>
      <p:bldP spid="7" grpId="0" animBg="1"/>
      <p:bldP spid="11" grpId="0" animBg="1"/>
      <p:bldP spid="12" grpId="0"/>
      <p:bldP spid="13" grpId="0"/>
      <p:bldP spid="9"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线性表下的递归算法</a:t>
            </a:r>
            <a:endParaRPr lang="zh-CN" altLang="en-US"/>
          </a:p>
        </p:txBody>
      </p:sp>
    </p:spTree>
    <p:extLst>
      <p:ext uri="{BB962C8B-B14F-4D97-AF65-F5344CB8AC3E}">
        <p14:creationId xmlns:p14="http://schemas.microsoft.com/office/powerpoint/2010/main" val="3455585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线性表下的递归算法</a:t>
            </a:r>
          </a:p>
        </p:txBody>
      </p:sp>
      <p:sp>
        <p:nvSpPr>
          <p:cNvPr id="4" name="文本占位符 3"/>
          <p:cNvSpPr>
            <a:spLocks noGrp="1"/>
          </p:cNvSpPr>
          <p:nvPr>
            <p:ph type="body" sz="quarter" idx="10"/>
          </p:nvPr>
        </p:nvSpPr>
        <p:spPr/>
        <p:txBody>
          <a:bodyPr/>
          <a:lstStyle/>
          <a:p>
            <a:r>
              <a:rPr lang="zh-CN" altLang="en-US"/>
              <a:t>数据结构的递归</a:t>
            </a:r>
            <a:r>
              <a:rPr lang="zh-CN" altLang="en-US" smtClean="0"/>
              <a:t>定义</a:t>
            </a:r>
            <a:endParaRPr lang="en-US" altLang="zh-CN" smtClean="0"/>
          </a:p>
          <a:p>
            <a:r>
              <a:rPr lang="zh-CN" altLang="en-US"/>
              <a:t>顺序表下的递归</a:t>
            </a:r>
            <a:r>
              <a:rPr lang="zh-CN" altLang="en-US" smtClean="0"/>
              <a:t>算法</a:t>
            </a:r>
            <a:endParaRPr lang="en-US" altLang="zh-CN" smtClean="0"/>
          </a:p>
          <a:p>
            <a:r>
              <a:rPr lang="zh-CN" altLang="en-US" smtClean="0"/>
              <a:t>链表下</a:t>
            </a:r>
            <a:r>
              <a:rPr lang="zh-CN" altLang="en-US"/>
              <a:t>的递归算法</a:t>
            </a:r>
          </a:p>
        </p:txBody>
      </p:sp>
    </p:spTree>
    <p:extLst>
      <p:ext uri="{BB962C8B-B14F-4D97-AF65-F5344CB8AC3E}">
        <p14:creationId xmlns:p14="http://schemas.microsoft.com/office/powerpoint/2010/main" val="4272738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数据结构的递归定义</a:t>
            </a:r>
            <a:endParaRPr lang="en-US" altLang="zh-CN"/>
          </a:p>
        </p:txBody>
      </p:sp>
    </p:spTree>
    <p:extLst>
      <p:ext uri="{BB962C8B-B14F-4D97-AF65-F5344CB8AC3E}">
        <p14:creationId xmlns:p14="http://schemas.microsoft.com/office/powerpoint/2010/main" val="1211894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线性表</a:t>
            </a:r>
            <a:endParaRPr lang="en-US" altLang="zh-CN" smtClean="0"/>
          </a:p>
          <a:p>
            <a:pPr lvl="1"/>
            <a:r>
              <a:rPr lang="zh-CN" altLang="en-US" smtClean="0"/>
              <a:t>或者</a:t>
            </a:r>
            <a:r>
              <a:rPr lang="zh-CN" altLang="en-US"/>
              <a:t>为</a:t>
            </a:r>
            <a:r>
              <a:rPr lang="zh-CN" altLang="en-US" smtClean="0"/>
              <a:t>空；</a:t>
            </a:r>
            <a:endParaRPr lang="en-US" altLang="zh-CN" smtClean="0"/>
          </a:p>
          <a:p>
            <a:pPr lvl="1"/>
            <a:r>
              <a:rPr lang="zh-CN" altLang="en-US" smtClean="0"/>
              <a:t>或者由首元素以及</a:t>
            </a:r>
            <a:r>
              <a:rPr lang="zh-CN" altLang="en-US"/>
              <a:t>其后的一个线性表组成。</a:t>
            </a:r>
          </a:p>
          <a:p>
            <a:endParaRPr lang="zh-CN" altLang="en-US"/>
          </a:p>
        </p:txBody>
      </p:sp>
      <p:sp>
        <p:nvSpPr>
          <p:cNvPr id="3" name="标题 2"/>
          <p:cNvSpPr>
            <a:spLocks noGrp="1"/>
          </p:cNvSpPr>
          <p:nvPr>
            <p:ph type="title"/>
          </p:nvPr>
        </p:nvSpPr>
        <p:spPr/>
        <p:txBody>
          <a:bodyPr>
            <a:normAutofit fontScale="90000"/>
          </a:bodyPr>
          <a:lstStyle/>
          <a:p>
            <a:r>
              <a:rPr lang="zh-CN" altLang="en-US"/>
              <a:t>线性表的递归定义</a:t>
            </a:r>
          </a:p>
        </p:txBody>
      </p:sp>
    </p:spTree>
    <p:extLst>
      <p:ext uri="{BB962C8B-B14F-4D97-AF65-F5344CB8AC3E}">
        <p14:creationId xmlns:p14="http://schemas.microsoft.com/office/powerpoint/2010/main" val="2688696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什么是递归？</a:t>
            </a:r>
            <a:endParaRPr lang="zh-CN" altLang="en-US" dirty="0"/>
          </a:p>
        </p:txBody>
      </p:sp>
    </p:spTree>
    <p:extLst>
      <p:ext uri="{BB962C8B-B14F-4D97-AF65-F5344CB8AC3E}">
        <p14:creationId xmlns:p14="http://schemas.microsoft.com/office/powerpoint/2010/main" val="241365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910630" y="1197546"/>
            <a:ext cx="10736814" cy="4868199"/>
          </a:xfrm>
        </p:spPr>
        <p:txBody>
          <a:bodyPr/>
          <a:lstStyle/>
          <a:p>
            <a:r>
              <a:rPr lang="zh-CN" altLang="zh-CN" smtClean="0"/>
              <a:t>将非空顺序表分解为长度</a:t>
            </a:r>
            <a:r>
              <a:rPr lang="zh-CN" altLang="en-US" smtClean="0"/>
              <a:t>减</a:t>
            </a:r>
            <a:r>
              <a:rPr lang="en-US" altLang="zh-CN" smtClean="0"/>
              <a:t>1</a:t>
            </a:r>
            <a:r>
              <a:rPr lang="zh-CN" altLang="zh-CN" smtClean="0"/>
              <a:t>的</a:t>
            </a:r>
            <a:r>
              <a:rPr lang="zh-CN" altLang="en-US" smtClean="0"/>
              <a:t>顺序表及</a:t>
            </a:r>
            <a:r>
              <a:rPr lang="zh-CN" altLang="zh-CN" smtClean="0"/>
              <a:t>尾元素</a:t>
            </a:r>
            <a:r>
              <a:rPr lang="en-US" altLang="zh-CN" smtClean="0"/>
              <a:t>2</a:t>
            </a:r>
            <a:r>
              <a:rPr lang="zh-CN" altLang="en-US" smtClean="0"/>
              <a:t>个部分。</a:t>
            </a:r>
          </a:p>
          <a:p>
            <a:r>
              <a:rPr lang="zh-CN" altLang="zh-CN" smtClean="0"/>
              <a:t>一个</a:t>
            </a:r>
            <a:r>
              <a:rPr lang="zh-CN" altLang="en-US" smtClean="0"/>
              <a:t>由</a:t>
            </a:r>
            <a:r>
              <a:rPr lang="zh-CN" altLang="zh-CN" smtClean="0"/>
              <a:t>有效</a:t>
            </a:r>
            <a:r>
              <a:rPr lang="zh-CN" altLang="en-US" smtClean="0"/>
              <a:t>长度为</a:t>
            </a:r>
            <a:r>
              <a:rPr lang="en-US" altLang="zh-CN" smtClean="0"/>
              <a:t>n</a:t>
            </a:r>
            <a:r>
              <a:rPr lang="zh-CN" altLang="en-US" smtClean="0"/>
              <a:t>的</a:t>
            </a:r>
            <a:r>
              <a:rPr lang="en-US" altLang="zh-CN" smtClean="0"/>
              <a:t>entry</a:t>
            </a:r>
            <a:r>
              <a:rPr lang="zh-CN" altLang="zh-CN" smtClean="0"/>
              <a:t>数组</a:t>
            </a:r>
            <a:r>
              <a:rPr lang="zh-CN" altLang="en-US" smtClean="0"/>
              <a:t>表示</a:t>
            </a:r>
            <a:r>
              <a:rPr lang="zh-CN" altLang="zh-CN" smtClean="0"/>
              <a:t>的顺序表</a:t>
            </a:r>
            <a:endParaRPr lang="en-US" altLang="zh-CN" smtClean="0"/>
          </a:p>
          <a:p>
            <a:pPr lvl="1"/>
            <a:r>
              <a:rPr lang="zh-CN" altLang="zh-CN" smtClean="0"/>
              <a:t>当</a:t>
            </a:r>
            <a:r>
              <a:rPr lang="en-US" altLang="zh-CN" smtClean="0"/>
              <a:t>n=0</a:t>
            </a:r>
            <a:r>
              <a:rPr lang="zh-CN" altLang="zh-CN" smtClean="0"/>
              <a:t>时，顺序表为空</a:t>
            </a:r>
            <a:r>
              <a:rPr lang="zh-CN" altLang="en-US" smtClean="0"/>
              <a:t>；</a:t>
            </a:r>
            <a:endParaRPr lang="en-US" altLang="zh-CN" smtClean="0"/>
          </a:p>
          <a:p>
            <a:pPr lvl="1"/>
            <a:r>
              <a:rPr lang="zh-CN" altLang="zh-CN" smtClean="0"/>
              <a:t>当</a:t>
            </a:r>
            <a:r>
              <a:rPr lang="en-US" altLang="zh-CN" smtClean="0"/>
              <a:t>n&gt;0</a:t>
            </a:r>
            <a:r>
              <a:rPr lang="zh-CN" altLang="zh-CN" smtClean="0"/>
              <a:t>时，则由</a:t>
            </a:r>
            <a:r>
              <a:rPr lang="en-US" altLang="zh-CN" smtClean="0"/>
              <a:t>2</a:t>
            </a:r>
            <a:r>
              <a:rPr lang="zh-CN" altLang="en-US" smtClean="0"/>
              <a:t>部分构成：</a:t>
            </a:r>
            <a:endParaRPr lang="en-US" altLang="zh-CN" smtClean="0"/>
          </a:p>
          <a:p>
            <a:pPr lvl="2"/>
            <a:r>
              <a:rPr lang="en-US" altLang="zh-CN" smtClean="0"/>
              <a:t>	</a:t>
            </a:r>
            <a:r>
              <a:rPr lang="zh-CN" altLang="zh-CN" smtClean="0"/>
              <a:t>有效长度为</a:t>
            </a:r>
            <a:r>
              <a:rPr lang="en-US" altLang="zh-CN" smtClean="0"/>
              <a:t>n-1</a:t>
            </a:r>
            <a:r>
              <a:rPr lang="zh-CN" altLang="zh-CN" smtClean="0"/>
              <a:t>的</a:t>
            </a:r>
            <a:r>
              <a:rPr lang="en-US" altLang="zh-CN" smtClean="0"/>
              <a:t>entry</a:t>
            </a:r>
            <a:r>
              <a:rPr lang="zh-CN" altLang="zh-CN" smtClean="0"/>
              <a:t>数组表示的顺序表</a:t>
            </a:r>
            <a:r>
              <a:rPr lang="zh-CN" altLang="en-US" smtClean="0"/>
              <a:t>；</a:t>
            </a:r>
            <a:endParaRPr lang="en-US" altLang="zh-CN" smtClean="0"/>
          </a:p>
          <a:p>
            <a:pPr lvl="2"/>
            <a:r>
              <a:rPr lang="en-US" altLang="zh-CN" smtClean="0"/>
              <a:t>	</a:t>
            </a:r>
            <a:r>
              <a:rPr lang="zh-CN" altLang="zh-CN" smtClean="0"/>
              <a:t>尾元素</a:t>
            </a:r>
            <a:r>
              <a:rPr lang="en-US" altLang="zh-CN" smtClean="0"/>
              <a:t>entry[n-1]</a:t>
            </a:r>
            <a:r>
              <a:rPr lang="zh-CN" altLang="en-US" smtClean="0"/>
              <a:t>。</a:t>
            </a:r>
            <a:endParaRPr lang="zh-CN" altLang="zh-CN"/>
          </a:p>
        </p:txBody>
      </p:sp>
      <p:sp>
        <p:nvSpPr>
          <p:cNvPr id="3" name="标题 2"/>
          <p:cNvSpPr>
            <a:spLocks noGrp="1"/>
          </p:cNvSpPr>
          <p:nvPr>
            <p:ph type="title"/>
          </p:nvPr>
        </p:nvSpPr>
        <p:spPr/>
        <p:txBody>
          <a:bodyPr>
            <a:normAutofit fontScale="90000"/>
          </a:bodyPr>
          <a:lstStyle/>
          <a:p>
            <a:r>
              <a:rPr lang="zh-CN" altLang="en-US" smtClean="0"/>
              <a:t>顺序表的递归定义</a:t>
            </a:r>
            <a:r>
              <a:rPr lang="en-US" altLang="zh-CN" smtClean="0"/>
              <a:t>1</a:t>
            </a:r>
            <a:endParaRPr lang="zh-CN" altLang="en-US"/>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9332" y="4849894"/>
            <a:ext cx="7019925" cy="197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07028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910630" y="1341562"/>
            <a:ext cx="10736814" cy="3001665"/>
          </a:xfrm>
        </p:spPr>
        <p:txBody>
          <a:bodyPr>
            <a:normAutofit fontScale="92500" lnSpcReduction="20000"/>
          </a:bodyPr>
          <a:lstStyle/>
          <a:p>
            <a:r>
              <a:rPr lang="zh-CN" altLang="en-US" sz="2600" smtClean="0"/>
              <a:t>将</a:t>
            </a:r>
            <a:r>
              <a:rPr lang="zh-CN" altLang="en-US" sz="2600"/>
              <a:t>非空顺序表分解为首</a:t>
            </a:r>
            <a:r>
              <a:rPr lang="zh-CN" altLang="en-US" sz="2600" smtClean="0"/>
              <a:t>元素及其</a:t>
            </a:r>
            <a:r>
              <a:rPr lang="zh-CN" altLang="en-US" sz="2600"/>
              <a:t>后的顺序表</a:t>
            </a:r>
            <a:r>
              <a:rPr lang="zh-CN" altLang="en-US" sz="2600" smtClean="0"/>
              <a:t>。</a:t>
            </a:r>
            <a:endParaRPr lang="zh-CN" altLang="en-US" sz="2600"/>
          </a:p>
          <a:p>
            <a:r>
              <a:rPr lang="zh-CN" altLang="zh-CN" sz="2600" smtClean="0"/>
              <a:t>一</a:t>
            </a:r>
            <a:r>
              <a:rPr lang="zh-CN" altLang="zh-CN" sz="2600"/>
              <a:t>个由</a:t>
            </a:r>
            <a:r>
              <a:rPr lang="en-US" altLang="zh-CN" sz="2600"/>
              <a:t>entry</a:t>
            </a:r>
            <a:r>
              <a:rPr lang="zh-CN" altLang="zh-CN" sz="2600"/>
              <a:t>数组下标</a:t>
            </a:r>
            <a:r>
              <a:rPr lang="en-US" altLang="zh-CN" sz="2600"/>
              <a:t>0</a:t>
            </a:r>
            <a:r>
              <a:rPr lang="zh-CN" altLang="zh-CN" sz="2600"/>
              <a:t>号至</a:t>
            </a:r>
            <a:r>
              <a:rPr lang="en-US" altLang="zh-CN" sz="2600"/>
              <a:t>n-1</a:t>
            </a:r>
            <a:r>
              <a:rPr lang="zh-CN" altLang="zh-CN" sz="2600"/>
              <a:t>号元素构成的顺序</a:t>
            </a:r>
            <a:r>
              <a:rPr lang="zh-CN" altLang="zh-CN" sz="2600" smtClean="0"/>
              <a:t>表</a:t>
            </a:r>
            <a:endParaRPr lang="en-US" altLang="zh-CN" sz="2600" smtClean="0"/>
          </a:p>
          <a:p>
            <a:pPr lvl="1"/>
            <a:r>
              <a:rPr lang="en-US" altLang="zh-CN" sz="2400" smtClean="0"/>
              <a:t>n=0</a:t>
            </a:r>
            <a:r>
              <a:rPr lang="zh-CN" altLang="en-US" sz="2400" smtClean="0"/>
              <a:t>，表空；</a:t>
            </a:r>
            <a:endParaRPr lang="en-US" altLang="zh-CN" sz="2400" smtClean="0"/>
          </a:p>
          <a:p>
            <a:pPr lvl="1"/>
            <a:r>
              <a:rPr lang="zh-CN" altLang="zh-CN" sz="2400" smtClean="0"/>
              <a:t>当</a:t>
            </a:r>
            <a:r>
              <a:rPr lang="en-US" altLang="zh-CN" sz="2400" smtClean="0"/>
              <a:t>n&gt;0</a:t>
            </a:r>
            <a:r>
              <a:rPr lang="zh-CN" altLang="zh-CN" sz="2400" smtClean="0"/>
              <a:t>时，则由</a:t>
            </a:r>
            <a:r>
              <a:rPr lang="en-US" altLang="zh-CN" sz="2400" smtClean="0"/>
              <a:t>2</a:t>
            </a:r>
            <a:r>
              <a:rPr lang="zh-CN" altLang="zh-CN" sz="2400" smtClean="0"/>
              <a:t>部分构成</a:t>
            </a:r>
            <a:r>
              <a:rPr lang="zh-CN" altLang="en-US" sz="2400" smtClean="0"/>
              <a:t>：</a:t>
            </a:r>
            <a:endParaRPr lang="en-US" altLang="zh-CN" sz="2400" smtClean="0"/>
          </a:p>
          <a:p>
            <a:pPr lvl="2"/>
            <a:r>
              <a:rPr lang="zh-CN" altLang="zh-CN" sz="2200" smtClean="0"/>
              <a:t>首</a:t>
            </a:r>
            <a:r>
              <a:rPr lang="zh-CN" altLang="zh-CN" sz="2200"/>
              <a:t>元素</a:t>
            </a:r>
            <a:r>
              <a:rPr lang="en-US" altLang="zh-CN" sz="2200"/>
              <a:t>entry[0</a:t>
            </a:r>
            <a:r>
              <a:rPr lang="en-US" altLang="zh-CN" sz="2200" smtClean="0"/>
              <a:t>]</a:t>
            </a:r>
            <a:r>
              <a:rPr lang="zh-CN" altLang="en-US" sz="2200" smtClean="0"/>
              <a:t>；</a:t>
            </a:r>
            <a:endParaRPr lang="en-US" altLang="zh-CN" sz="2200" smtClean="0"/>
          </a:p>
          <a:p>
            <a:pPr lvl="2"/>
            <a:r>
              <a:rPr lang="zh-CN" altLang="zh-CN" sz="2200" smtClean="0"/>
              <a:t>由</a:t>
            </a:r>
            <a:r>
              <a:rPr lang="en-US" altLang="zh-CN" sz="2200"/>
              <a:t>entry</a:t>
            </a:r>
            <a:r>
              <a:rPr lang="zh-CN" altLang="zh-CN" sz="2200"/>
              <a:t>数组下标</a:t>
            </a:r>
            <a:r>
              <a:rPr lang="en-US" altLang="zh-CN" sz="2200"/>
              <a:t>1</a:t>
            </a:r>
            <a:r>
              <a:rPr lang="zh-CN" altLang="zh-CN" sz="2200"/>
              <a:t>号至</a:t>
            </a:r>
            <a:r>
              <a:rPr lang="en-US" altLang="zh-CN" sz="2200"/>
              <a:t>n-1</a:t>
            </a:r>
            <a:r>
              <a:rPr lang="zh-CN" altLang="zh-CN" sz="2200"/>
              <a:t>号元素构成的顺序</a:t>
            </a:r>
            <a:r>
              <a:rPr lang="zh-CN" altLang="zh-CN" sz="2200" smtClean="0"/>
              <a:t>表</a:t>
            </a:r>
            <a:r>
              <a:rPr lang="zh-CN" altLang="en-US" sz="2200" smtClean="0"/>
              <a:t>。</a:t>
            </a:r>
            <a:endParaRPr lang="en-US" altLang="zh-CN" sz="2200" smtClean="0"/>
          </a:p>
          <a:p>
            <a:endParaRPr lang="en-US" altLang="zh-CN"/>
          </a:p>
          <a:p>
            <a:endParaRPr lang="en-US" altLang="zh-CN" smtClean="0"/>
          </a:p>
          <a:p>
            <a:endParaRPr lang="zh-CN" altLang="en-US"/>
          </a:p>
          <a:p>
            <a:endParaRPr lang="zh-CN" altLang="en-US"/>
          </a:p>
        </p:txBody>
      </p:sp>
      <p:sp>
        <p:nvSpPr>
          <p:cNvPr id="3" name="标题 2"/>
          <p:cNvSpPr>
            <a:spLocks noGrp="1"/>
          </p:cNvSpPr>
          <p:nvPr>
            <p:ph type="title"/>
          </p:nvPr>
        </p:nvSpPr>
        <p:spPr/>
        <p:txBody>
          <a:bodyPr>
            <a:normAutofit fontScale="90000"/>
          </a:bodyPr>
          <a:lstStyle/>
          <a:p>
            <a:r>
              <a:rPr lang="zh-CN" altLang="en-US"/>
              <a:t>顺序表</a:t>
            </a:r>
            <a:r>
              <a:rPr lang="zh-CN" altLang="en-US" smtClean="0"/>
              <a:t>的递归定义</a:t>
            </a:r>
            <a:r>
              <a:rPr lang="en-US" altLang="zh-CN" smtClean="0"/>
              <a:t>2</a:t>
            </a:r>
            <a:endParaRPr lang="zh-CN" altLang="en-US"/>
          </a:p>
        </p:txBody>
      </p:sp>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6734" y="4221882"/>
            <a:ext cx="6622588" cy="18722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5656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1"/>
          <p:cNvSpPr>
            <a:spLocks noGrp="1"/>
          </p:cNvSpPr>
          <p:nvPr>
            <p:ph type="body" sz="quarter" idx="10"/>
          </p:nvPr>
        </p:nvSpPr>
        <p:spPr/>
        <p:txBody>
          <a:bodyPr>
            <a:normAutofit/>
          </a:bodyPr>
          <a:lstStyle/>
          <a:p>
            <a:r>
              <a:rPr lang="zh-CN" altLang="en-US" sz="2400" smtClean="0"/>
              <a:t>将</a:t>
            </a:r>
            <a:r>
              <a:rPr lang="zh-CN" altLang="zh-CN" sz="2400" smtClean="0"/>
              <a:t>长度</a:t>
            </a:r>
            <a:r>
              <a:rPr lang="zh-CN" altLang="zh-CN" sz="2400"/>
              <a:t>大于</a:t>
            </a:r>
            <a:r>
              <a:rPr lang="en-US" altLang="zh-CN" sz="2400"/>
              <a:t>1</a:t>
            </a:r>
            <a:r>
              <a:rPr lang="zh-CN" altLang="zh-CN" sz="2400"/>
              <a:t>的非空顺序表分解为首元素、尾元素及中间部分顺序表</a:t>
            </a:r>
            <a:r>
              <a:rPr lang="zh-CN" altLang="en-US" sz="2400" smtClean="0"/>
              <a:t>。</a:t>
            </a:r>
            <a:endParaRPr lang="en-US" altLang="zh-CN" sz="2400" smtClean="0"/>
          </a:p>
          <a:p>
            <a:r>
              <a:rPr lang="zh-CN" altLang="zh-CN" sz="2400"/>
              <a:t>由</a:t>
            </a:r>
            <a:r>
              <a:rPr lang="en-US" altLang="zh-CN" sz="2400"/>
              <a:t>entry</a:t>
            </a:r>
            <a:r>
              <a:rPr lang="zh-CN" altLang="zh-CN" sz="2400"/>
              <a:t>数组下标</a:t>
            </a:r>
            <a:r>
              <a:rPr lang="en-US" altLang="zh-CN" sz="2400"/>
              <a:t>0</a:t>
            </a:r>
            <a:r>
              <a:rPr lang="zh-CN" altLang="zh-CN" sz="2400"/>
              <a:t>至</a:t>
            </a:r>
            <a:r>
              <a:rPr lang="en-US" altLang="zh-CN" sz="2400"/>
              <a:t>n-1</a:t>
            </a:r>
            <a:r>
              <a:rPr lang="zh-CN" altLang="zh-CN" sz="2400"/>
              <a:t>号元素构成的顺序</a:t>
            </a:r>
            <a:r>
              <a:rPr lang="zh-CN" altLang="zh-CN" sz="2400" smtClean="0"/>
              <a:t>表</a:t>
            </a:r>
            <a:endParaRPr lang="en-US" altLang="zh-CN" sz="2400" smtClean="0"/>
          </a:p>
          <a:p>
            <a:pPr lvl="1"/>
            <a:r>
              <a:rPr lang="en-US" altLang="zh-CN" smtClean="0"/>
              <a:t>n=0</a:t>
            </a:r>
            <a:r>
              <a:rPr lang="zh-CN" altLang="en-US" smtClean="0"/>
              <a:t>，表空；</a:t>
            </a:r>
            <a:endParaRPr lang="en-US" altLang="zh-CN" smtClean="0"/>
          </a:p>
          <a:p>
            <a:pPr lvl="1"/>
            <a:r>
              <a:rPr lang="en-US" altLang="zh-CN"/>
              <a:t>n=1</a:t>
            </a:r>
            <a:r>
              <a:rPr lang="zh-CN" altLang="zh-CN"/>
              <a:t>时，表中只有一个元素；</a:t>
            </a:r>
            <a:endParaRPr lang="en-US" altLang="zh-CN" smtClean="0"/>
          </a:p>
          <a:p>
            <a:pPr lvl="1"/>
            <a:r>
              <a:rPr lang="zh-CN" altLang="en-US" smtClean="0"/>
              <a:t>否则，由</a:t>
            </a:r>
            <a:r>
              <a:rPr lang="en-US" altLang="zh-CN" smtClean="0"/>
              <a:t>3</a:t>
            </a:r>
            <a:r>
              <a:rPr lang="zh-CN" altLang="zh-CN" smtClean="0"/>
              <a:t>部分</a:t>
            </a:r>
            <a:r>
              <a:rPr lang="zh-CN" altLang="zh-CN"/>
              <a:t>构成</a:t>
            </a:r>
            <a:r>
              <a:rPr lang="zh-CN" altLang="en-US" smtClean="0"/>
              <a:t>：</a:t>
            </a:r>
            <a:endParaRPr lang="en-US" altLang="zh-CN" smtClean="0"/>
          </a:p>
          <a:p>
            <a:pPr lvl="2"/>
            <a:r>
              <a:rPr lang="zh-CN" altLang="en-US" smtClean="0"/>
              <a:t>首</a:t>
            </a:r>
            <a:r>
              <a:rPr lang="zh-CN" altLang="en-US"/>
              <a:t>元素</a:t>
            </a:r>
            <a:r>
              <a:rPr lang="en-US" altLang="zh-CN"/>
              <a:t>entry[0</a:t>
            </a:r>
            <a:r>
              <a:rPr lang="en-US" altLang="zh-CN" smtClean="0"/>
              <a:t>]</a:t>
            </a:r>
          </a:p>
          <a:p>
            <a:pPr lvl="2"/>
            <a:r>
              <a:rPr lang="zh-CN" altLang="zh-CN" smtClean="0"/>
              <a:t>尾</a:t>
            </a:r>
            <a:r>
              <a:rPr lang="zh-CN" altLang="zh-CN"/>
              <a:t>元素</a:t>
            </a:r>
            <a:r>
              <a:rPr lang="en-US" altLang="zh-CN" smtClean="0"/>
              <a:t>entry[n-1]</a:t>
            </a:r>
          </a:p>
          <a:p>
            <a:pPr lvl="2"/>
            <a:r>
              <a:rPr lang="en-US" altLang="zh-CN" smtClean="0"/>
              <a:t>entry</a:t>
            </a:r>
            <a:r>
              <a:rPr lang="zh-CN" altLang="en-US" smtClean="0"/>
              <a:t>数组下标从</a:t>
            </a:r>
            <a:r>
              <a:rPr lang="en-US" altLang="zh-CN" smtClean="0"/>
              <a:t>1</a:t>
            </a:r>
            <a:r>
              <a:rPr lang="zh-CN" altLang="en-US" smtClean="0"/>
              <a:t>至</a:t>
            </a:r>
            <a:r>
              <a:rPr lang="en-US" altLang="zh-CN" smtClean="0"/>
              <a:t>n-2</a:t>
            </a:r>
            <a:r>
              <a:rPr lang="zh-CN" altLang="zh-CN"/>
              <a:t>号</a:t>
            </a:r>
            <a:r>
              <a:rPr lang="zh-CN" altLang="en-US" smtClean="0"/>
              <a:t>元素构成的顺序表。</a:t>
            </a:r>
            <a:endParaRPr lang="en-US" altLang="zh-CN" smtClean="0"/>
          </a:p>
          <a:p>
            <a:endParaRPr lang="zh-CN" altLang="en-US" sz="2400"/>
          </a:p>
          <a:p>
            <a:endParaRPr lang="zh-CN" altLang="en-US" sz="2400"/>
          </a:p>
        </p:txBody>
      </p:sp>
      <p:sp>
        <p:nvSpPr>
          <p:cNvPr id="3" name="标题 2"/>
          <p:cNvSpPr>
            <a:spLocks noGrp="1"/>
          </p:cNvSpPr>
          <p:nvPr>
            <p:ph type="title"/>
          </p:nvPr>
        </p:nvSpPr>
        <p:spPr/>
        <p:txBody>
          <a:bodyPr>
            <a:normAutofit fontScale="90000"/>
          </a:bodyPr>
          <a:lstStyle/>
          <a:p>
            <a:r>
              <a:rPr lang="zh-CN" altLang="en-US"/>
              <a:t>顺序表</a:t>
            </a:r>
            <a:r>
              <a:rPr lang="zh-CN" altLang="en-US" smtClean="0"/>
              <a:t>的递归定义</a:t>
            </a:r>
            <a:r>
              <a:rPr lang="en-US" altLang="zh-CN" smtClean="0"/>
              <a:t>3</a:t>
            </a:r>
            <a:endParaRPr lang="zh-CN" altLang="en-US"/>
          </a:p>
        </p:txBody>
      </p:sp>
      <p:pic>
        <p:nvPicPr>
          <p:cNvPr id="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5086" y="3429794"/>
            <a:ext cx="6829425"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8263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838622" y="1210582"/>
            <a:ext cx="10736814" cy="4868199"/>
          </a:xfrm>
        </p:spPr>
        <p:txBody>
          <a:bodyPr>
            <a:normAutofit/>
          </a:bodyPr>
          <a:lstStyle/>
          <a:p>
            <a:r>
              <a:rPr lang="zh-CN" altLang="en-US" sz="2400" smtClean="0"/>
              <a:t>递归</a:t>
            </a:r>
            <a:r>
              <a:rPr lang="zh-CN" altLang="en-US" sz="2400"/>
              <a:t>定义的单</a:t>
            </a:r>
            <a:r>
              <a:rPr lang="zh-CN" altLang="en-US" sz="2400" smtClean="0"/>
              <a:t>链表</a:t>
            </a:r>
            <a:r>
              <a:rPr lang="zh-CN" altLang="en-US" sz="2400" smtClean="0">
                <a:solidFill>
                  <a:srgbClr val="FF0000"/>
                </a:solidFill>
              </a:rPr>
              <a:t>不</a:t>
            </a:r>
            <a:r>
              <a:rPr lang="zh-CN" altLang="en-US" sz="2400">
                <a:solidFill>
                  <a:srgbClr val="FF0000"/>
                </a:solidFill>
              </a:rPr>
              <a:t>包含表头</a:t>
            </a:r>
            <a:r>
              <a:rPr lang="zh-CN" altLang="en-US" sz="2400" smtClean="0">
                <a:solidFill>
                  <a:srgbClr val="FF0000"/>
                </a:solidFill>
              </a:rPr>
              <a:t>结点</a:t>
            </a:r>
            <a:r>
              <a:rPr lang="zh-CN" altLang="en-US" sz="2400" smtClean="0"/>
              <a:t>，</a:t>
            </a:r>
            <a:r>
              <a:rPr lang="zh-CN" altLang="en-US" sz="2400"/>
              <a:t>因为表头结点与其它元素结点具有不同的含义。</a:t>
            </a:r>
          </a:p>
          <a:p>
            <a:r>
              <a:rPr lang="zh-CN" altLang="en-US" sz="2400" smtClean="0"/>
              <a:t>以</a:t>
            </a:r>
            <a:r>
              <a:rPr lang="en-US" altLang="zh-CN" sz="2400"/>
              <a:t>first</a:t>
            </a:r>
            <a:r>
              <a:rPr lang="zh-CN" altLang="en-US" sz="2400"/>
              <a:t>为首结点指针的单</a:t>
            </a:r>
            <a:r>
              <a:rPr lang="zh-CN" altLang="en-US" sz="2400" smtClean="0"/>
              <a:t>链表</a:t>
            </a:r>
            <a:endParaRPr lang="en-US" altLang="zh-CN" sz="2400" smtClean="0"/>
          </a:p>
          <a:p>
            <a:pPr lvl="1"/>
            <a:r>
              <a:rPr lang="en-US" altLang="zh-CN" sz="2400" smtClean="0"/>
              <a:t>first</a:t>
            </a:r>
            <a:r>
              <a:rPr lang="zh-CN" altLang="en-US" sz="2400"/>
              <a:t>或者为</a:t>
            </a:r>
            <a:r>
              <a:rPr lang="zh-CN" altLang="en-US" sz="2400" smtClean="0"/>
              <a:t>空</a:t>
            </a:r>
            <a:r>
              <a:rPr lang="en-US" altLang="zh-CN" sz="2400" smtClean="0"/>
              <a:t>;</a:t>
            </a:r>
          </a:p>
          <a:p>
            <a:pPr lvl="1"/>
            <a:r>
              <a:rPr lang="zh-CN" altLang="en-US" sz="2400" smtClean="0"/>
              <a:t>或者由</a:t>
            </a:r>
            <a:r>
              <a:rPr lang="en-US" altLang="zh-CN" sz="2400"/>
              <a:t>2</a:t>
            </a:r>
            <a:r>
              <a:rPr lang="zh-CN" altLang="en-US" sz="2400"/>
              <a:t>个部分</a:t>
            </a:r>
            <a:r>
              <a:rPr lang="zh-CN" altLang="en-US" sz="2400" smtClean="0"/>
              <a:t>构成</a:t>
            </a:r>
            <a:r>
              <a:rPr lang="en-US" altLang="zh-CN" sz="2400" smtClean="0"/>
              <a:t>:</a:t>
            </a:r>
          </a:p>
          <a:p>
            <a:pPr lvl="2"/>
            <a:r>
              <a:rPr lang="en-US" altLang="zh-CN" sz="2400" smtClean="0"/>
              <a:t>first</a:t>
            </a:r>
            <a:r>
              <a:rPr lang="zh-CN" altLang="en-US" sz="2400"/>
              <a:t>指向的</a:t>
            </a:r>
            <a:r>
              <a:rPr lang="zh-CN" altLang="en-US" sz="2400" smtClean="0"/>
              <a:t>结点；</a:t>
            </a:r>
            <a:endParaRPr lang="en-US" altLang="zh-CN" sz="2400" smtClean="0"/>
          </a:p>
          <a:p>
            <a:pPr lvl="2"/>
            <a:r>
              <a:rPr lang="zh-CN" altLang="en-US" sz="2400" smtClean="0"/>
              <a:t>以</a:t>
            </a:r>
            <a:r>
              <a:rPr lang="en-US" altLang="zh-CN" sz="2400"/>
              <a:t>first.next</a:t>
            </a:r>
            <a:r>
              <a:rPr lang="zh-CN" altLang="en-US" sz="2400"/>
              <a:t>为首结点指针的单</a:t>
            </a:r>
            <a:r>
              <a:rPr lang="zh-CN" altLang="en-US" sz="2400" smtClean="0"/>
              <a:t>链表。</a:t>
            </a:r>
            <a:endParaRPr lang="zh-CN" altLang="en-US" sz="2400"/>
          </a:p>
        </p:txBody>
      </p:sp>
      <p:sp>
        <p:nvSpPr>
          <p:cNvPr id="3" name="标题 2"/>
          <p:cNvSpPr>
            <a:spLocks noGrp="1"/>
          </p:cNvSpPr>
          <p:nvPr>
            <p:ph type="title"/>
          </p:nvPr>
        </p:nvSpPr>
        <p:spPr/>
        <p:txBody>
          <a:bodyPr>
            <a:normAutofit fontScale="90000"/>
          </a:bodyPr>
          <a:lstStyle/>
          <a:p>
            <a:r>
              <a:rPr lang="zh-CN" altLang="en-US"/>
              <a:t>单链表的递归</a:t>
            </a:r>
            <a:r>
              <a:rPr lang="zh-CN" altLang="en-US" smtClean="0"/>
              <a:t>定义</a:t>
            </a:r>
            <a:endParaRPr lang="zh-CN" altLang="en-US"/>
          </a:p>
        </p:txBody>
      </p:sp>
      <p:pic>
        <p:nvPicPr>
          <p:cNvPr id="62" name="图片 61"/>
          <p:cNvPicPr>
            <a:picLocks noChangeAspect="1"/>
          </p:cNvPicPr>
          <p:nvPr/>
        </p:nvPicPr>
        <p:blipFill>
          <a:blip r:embed="rId2"/>
          <a:stretch>
            <a:fillRect/>
          </a:stretch>
        </p:blipFill>
        <p:spPr>
          <a:xfrm>
            <a:off x="6167214" y="2661543"/>
            <a:ext cx="1791653" cy="502920"/>
          </a:xfrm>
          <a:prstGeom prst="rect">
            <a:avLst/>
          </a:prstGeom>
        </p:spPr>
      </p:pic>
      <p:pic>
        <p:nvPicPr>
          <p:cNvPr id="63" name="图片 62"/>
          <p:cNvPicPr>
            <a:picLocks noChangeAspect="1"/>
          </p:cNvPicPr>
          <p:nvPr/>
        </p:nvPicPr>
        <p:blipFill>
          <a:blip r:embed="rId3"/>
          <a:stretch>
            <a:fillRect/>
          </a:stretch>
        </p:blipFill>
        <p:spPr>
          <a:xfrm>
            <a:off x="2494805" y="5085978"/>
            <a:ext cx="8455343" cy="1309688"/>
          </a:xfrm>
          <a:prstGeom prst="rect">
            <a:avLst/>
          </a:prstGeom>
        </p:spPr>
      </p:pic>
    </p:spTree>
    <p:extLst>
      <p:ext uri="{BB962C8B-B14F-4D97-AF65-F5344CB8AC3E}">
        <p14:creationId xmlns:p14="http://schemas.microsoft.com/office/powerpoint/2010/main" val="275849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顺序表下的递归算法</a:t>
            </a:r>
            <a:endParaRPr lang="zh-CN" altLang="en-US"/>
          </a:p>
        </p:txBody>
      </p:sp>
    </p:spTree>
    <p:extLst>
      <p:ext uri="{BB962C8B-B14F-4D97-AF65-F5344CB8AC3E}">
        <p14:creationId xmlns:p14="http://schemas.microsoft.com/office/powerpoint/2010/main" val="13699606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设计递归算法，统计列表</a:t>
            </a:r>
            <a:r>
              <a:rPr lang="en-US" altLang="zh-CN" smtClean="0"/>
              <a:t>alst</a:t>
            </a:r>
            <a:r>
              <a:rPr lang="zh-CN" altLang="en-US" smtClean="0"/>
              <a:t>中值为</a:t>
            </a:r>
            <a:r>
              <a:rPr lang="en-US" altLang="zh-CN" smtClean="0"/>
              <a:t>x</a:t>
            </a:r>
            <a:r>
              <a:rPr lang="zh-CN" altLang="en-US" smtClean="0"/>
              <a:t>的元素个数。</a:t>
            </a:r>
          </a:p>
          <a:p>
            <a:r>
              <a:rPr lang="en-US" altLang="zh-CN" smtClean="0"/>
              <a:t>Python</a:t>
            </a:r>
            <a:r>
              <a:rPr lang="zh-CN" altLang="zh-CN" smtClean="0"/>
              <a:t>的列表属于顺序表</a:t>
            </a:r>
            <a:r>
              <a:rPr lang="zh-CN" altLang="en-US" smtClean="0"/>
              <a:t>，</a:t>
            </a:r>
            <a:r>
              <a:rPr lang="zh-CN" altLang="zh-CN" smtClean="0"/>
              <a:t>根据顺序表的递归定义</a:t>
            </a:r>
            <a:r>
              <a:rPr lang="en-US" altLang="zh-CN" smtClean="0"/>
              <a:t>1</a:t>
            </a:r>
            <a:r>
              <a:rPr lang="zh-CN" altLang="zh-CN" smtClean="0"/>
              <a:t>，该问题</a:t>
            </a:r>
            <a:r>
              <a:rPr lang="zh-CN" altLang="en-US" smtClean="0"/>
              <a:t>的递归求解方法为</a:t>
            </a:r>
            <a:r>
              <a:rPr lang="zh-CN" altLang="zh-CN" smtClean="0"/>
              <a:t>：</a:t>
            </a:r>
            <a:endParaRPr lang="en-US" altLang="zh-CN" smtClean="0"/>
          </a:p>
          <a:p>
            <a:pPr lvl="1"/>
            <a:r>
              <a:rPr lang="zh-CN" altLang="zh-CN" smtClean="0"/>
              <a:t>若</a:t>
            </a:r>
            <a:r>
              <a:rPr lang="en-US" altLang="zh-CN" smtClean="0"/>
              <a:t>alst</a:t>
            </a:r>
            <a:r>
              <a:rPr lang="zh-CN" altLang="zh-CN" smtClean="0"/>
              <a:t>列表长度为</a:t>
            </a:r>
            <a:r>
              <a:rPr lang="en-US" altLang="zh-CN" smtClean="0"/>
              <a:t>0</a:t>
            </a:r>
            <a:r>
              <a:rPr lang="zh-CN" altLang="zh-CN" smtClean="0"/>
              <a:t>，返回</a:t>
            </a:r>
            <a:r>
              <a:rPr lang="en-US" altLang="zh-CN" smtClean="0"/>
              <a:t>0</a:t>
            </a:r>
            <a:r>
              <a:rPr lang="zh-CN" altLang="zh-CN" smtClean="0"/>
              <a:t>；</a:t>
            </a:r>
            <a:endParaRPr lang="en-US" altLang="zh-CN" smtClean="0"/>
          </a:p>
          <a:p>
            <a:pPr lvl="1"/>
            <a:r>
              <a:rPr lang="zh-CN" altLang="zh-CN" smtClean="0"/>
              <a:t>否则：</a:t>
            </a:r>
            <a:endParaRPr lang="en-US" altLang="zh-CN" smtClean="0"/>
          </a:p>
          <a:p>
            <a:pPr lvl="2"/>
            <a:r>
              <a:rPr lang="zh-CN" altLang="zh-CN" smtClean="0"/>
              <a:t>统计</a:t>
            </a:r>
            <a:r>
              <a:rPr lang="zh-CN" altLang="en-US" smtClean="0"/>
              <a:t>不含</a:t>
            </a:r>
            <a:r>
              <a:rPr lang="en-US" altLang="zh-CN" smtClean="0"/>
              <a:t>alst</a:t>
            </a:r>
            <a:r>
              <a:rPr lang="zh-CN" altLang="zh-CN" smtClean="0"/>
              <a:t>列表尾元素的新列表中值为</a:t>
            </a:r>
            <a:r>
              <a:rPr lang="en-US" altLang="zh-CN" smtClean="0"/>
              <a:t>x</a:t>
            </a:r>
            <a:r>
              <a:rPr lang="zh-CN" altLang="zh-CN" smtClean="0"/>
              <a:t>的元素个数</a:t>
            </a:r>
            <a:r>
              <a:rPr lang="en-US" altLang="zh-CN" smtClean="0"/>
              <a:t>result</a:t>
            </a:r>
            <a:r>
              <a:rPr lang="zh-CN" altLang="zh-CN" smtClean="0"/>
              <a:t>；</a:t>
            </a:r>
            <a:endParaRPr lang="en-US" altLang="zh-CN" smtClean="0"/>
          </a:p>
          <a:p>
            <a:pPr lvl="2"/>
            <a:r>
              <a:rPr lang="zh-CN" altLang="zh-CN" smtClean="0"/>
              <a:t>判断尾元素</a:t>
            </a:r>
            <a:r>
              <a:rPr lang="en-US" altLang="zh-CN" smtClean="0"/>
              <a:t>alst[-1]</a:t>
            </a:r>
            <a:r>
              <a:rPr lang="zh-CN" altLang="zh-CN" smtClean="0"/>
              <a:t>是否为</a:t>
            </a:r>
            <a:r>
              <a:rPr lang="en-US" altLang="zh-CN" smtClean="0"/>
              <a:t>x</a:t>
            </a:r>
            <a:r>
              <a:rPr lang="zh-CN" altLang="zh-CN" smtClean="0"/>
              <a:t>，如果是，将</a:t>
            </a:r>
            <a:r>
              <a:rPr lang="en-US" altLang="zh-CN" smtClean="0"/>
              <a:t>result</a:t>
            </a:r>
            <a:r>
              <a:rPr lang="zh-CN" altLang="zh-CN" smtClean="0"/>
              <a:t>加</a:t>
            </a:r>
            <a:r>
              <a:rPr lang="en-US" altLang="zh-CN" smtClean="0"/>
              <a:t>1</a:t>
            </a:r>
            <a:r>
              <a:rPr lang="zh-CN" altLang="zh-CN" smtClean="0"/>
              <a:t>；</a:t>
            </a:r>
            <a:endParaRPr lang="en-US" altLang="zh-CN" smtClean="0"/>
          </a:p>
          <a:p>
            <a:pPr lvl="2"/>
            <a:r>
              <a:rPr lang="zh-CN" altLang="zh-CN" smtClean="0"/>
              <a:t>返回</a:t>
            </a:r>
            <a:r>
              <a:rPr lang="en-US" altLang="zh-CN" smtClean="0"/>
              <a:t>result</a:t>
            </a:r>
            <a:r>
              <a:rPr lang="zh-CN" altLang="zh-CN" smtClean="0"/>
              <a:t>。</a:t>
            </a:r>
          </a:p>
          <a:p>
            <a:endParaRPr lang="zh-CN" altLang="en-US"/>
          </a:p>
        </p:txBody>
      </p:sp>
      <p:sp>
        <p:nvSpPr>
          <p:cNvPr id="3" name="标题 2"/>
          <p:cNvSpPr>
            <a:spLocks noGrp="1"/>
          </p:cNvSpPr>
          <p:nvPr>
            <p:ph type="title"/>
          </p:nvPr>
        </p:nvSpPr>
        <p:spPr/>
        <p:txBody>
          <a:bodyPr>
            <a:normAutofit fontScale="90000"/>
          </a:bodyPr>
          <a:lstStyle/>
          <a:p>
            <a:r>
              <a:rPr lang="zh-CN" altLang="en-US" smtClean="0"/>
              <a:t>例</a:t>
            </a:r>
            <a:r>
              <a:rPr lang="en-US" altLang="zh-CN" smtClean="0"/>
              <a:t>1</a:t>
            </a:r>
            <a:endParaRPr lang="zh-CN" altLang="en-US"/>
          </a:p>
        </p:txBody>
      </p:sp>
    </p:spTree>
    <p:extLst>
      <p:ext uri="{BB962C8B-B14F-4D97-AF65-F5344CB8AC3E}">
        <p14:creationId xmlns:p14="http://schemas.microsoft.com/office/powerpoint/2010/main" val="48244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910630" y="1197546"/>
            <a:ext cx="10736814" cy="2722382"/>
          </a:xfrm>
        </p:spPr>
        <p:txBody>
          <a:bodyPr>
            <a:normAutofit lnSpcReduction="10000"/>
          </a:bodyPr>
          <a:lstStyle/>
          <a:p>
            <a:r>
              <a:rPr lang="zh-CN" altLang="en-US"/>
              <a:t>若</a:t>
            </a:r>
            <a:r>
              <a:rPr lang="en-US" altLang="zh-CN"/>
              <a:t>alst</a:t>
            </a:r>
            <a:r>
              <a:rPr lang="zh-CN" altLang="en-US"/>
              <a:t>列表长度为</a:t>
            </a:r>
            <a:r>
              <a:rPr lang="en-US" altLang="zh-CN"/>
              <a:t>0</a:t>
            </a:r>
            <a:r>
              <a:rPr lang="zh-CN" altLang="en-US"/>
              <a:t>，返回</a:t>
            </a:r>
            <a:r>
              <a:rPr lang="en-US" altLang="zh-CN"/>
              <a:t>0</a:t>
            </a:r>
            <a:r>
              <a:rPr lang="zh-CN" altLang="en-US"/>
              <a:t>；</a:t>
            </a:r>
          </a:p>
          <a:p>
            <a:r>
              <a:rPr lang="zh-CN" altLang="en-US"/>
              <a:t>否则：</a:t>
            </a:r>
          </a:p>
          <a:p>
            <a:pPr lvl="1"/>
            <a:r>
              <a:rPr lang="zh-CN" altLang="en-US"/>
              <a:t>统计不含</a:t>
            </a:r>
            <a:r>
              <a:rPr lang="en-US" altLang="zh-CN"/>
              <a:t>alst</a:t>
            </a:r>
            <a:r>
              <a:rPr lang="zh-CN" altLang="en-US"/>
              <a:t>列表尾元素的新列表中值为</a:t>
            </a:r>
            <a:r>
              <a:rPr lang="en-US" altLang="zh-CN"/>
              <a:t>x</a:t>
            </a:r>
            <a:r>
              <a:rPr lang="zh-CN" altLang="en-US"/>
              <a:t>的元素个数</a:t>
            </a:r>
            <a:r>
              <a:rPr lang="en-US" altLang="zh-CN"/>
              <a:t>result</a:t>
            </a:r>
            <a:r>
              <a:rPr lang="zh-CN" altLang="en-US"/>
              <a:t>；</a:t>
            </a:r>
          </a:p>
          <a:p>
            <a:pPr lvl="1"/>
            <a:r>
              <a:rPr lang="zh-CN" altLang="en-US"/>
              <a:t>判断尾元素</a:t>
            </a:r>
            <a:r>
              <a:rPr lang="en-US" altLang="zh-CN"/>
              <a:t>alst[-1]</a:t>
            </a:r>
            <a:r>
              <a:rPr lang="zh-CN" altLang="en-US"/>
              <a:t>是否为</a:t>
            </a:r>
            <a:r>
              <a:rPr lang="en-US" altLang="zh-CN"/>
              <a:t>x</a:t>
            </a:r>
            <a:r>
              <a:rPr lang="zh-CN" altLang="en-US"/>
              <a:t>，如果是，将</a:t>
            </a:r>
            <a:r>
              <a:rPr lang="en-US" altLang="zh-CN"/>
              <a:t>result</a:t>
            </a:r>
            <a:r>
              <a:rPr lang="zh-CN" altLang="en-US"/>
              <a:t>加</a:t>
            </a:r>
            <a:r>
              <a:rPr lang="en-US" altLang="zh-CN"/>
              <a:t>1</a:t>
            </a:r>
            <a:r>
              <a:rPr lang="zh-CN" altLang="en-US"/>
              <a:t>；</a:t>
            </a:r>
          </a:p>
          <a:p>
            <a:pPr lvl="1"/>
            <a:r>
              <a:rPr lang="zh-CN" altLang="en-US"/>
              <a:t>返回</a:t>
            </a:r>
            <a:r>
              <a:rPr lang="en-US" altLang="zh-CN"/>
              <a:t>result</a:t>
            </a:r>
            <a:r>
              <a:rPr lang="zh-CN" altLang="en-US"/>
              <a:t>。</a:t>
            </a:r>
          </a:p>
          <a:p>
            <a:endParaRPr lang="zh-CN" altLang="en-US"/>
          </a:p>
        </p:txBody>
      </p:sp>
      <p:sp>
        <p:nvSpPr>
          <p:cNvPr id="3" name="标题 2"/>
          <p:cNvSpPr>
            <a:spLocks noGrp="1"/>
          </p:cNvSpPr>
          <p:nvPr>
            <p:ph type="title"/>
          </p:nvPr>
        </p:nvSpPr>
        <p:spPr/>
        <p:txBody>
          <a:bodyPr>
            <a:normAutofit fontScale="90000"/>
          </a:bodyPr>
          <a:lstStyle/>
          <a:p>
            <a:r>
              <a:rPr lang="zh-CN" altLang="en-US" smtClean="0"/>
              <a:t>算法</a:t>
            </a:r>
            <a:endParaRPr lang="zh-CN" altLang="en-US"/>
          </a:p>
        </p:txBody>
      </p:sp>
      <p:sp>
        <p:nvSpPr>
          <p:cNvPr id="2" name="Rectangle 1"/>
          <p:cNvSpPr>
            <a:spLocks noChangeArrowheads="1"/>
          </p:cNvSpPr>
          <p:nvPr/>
        </p:nvSpPr>
        <p:spPr bwMode="auto">
          <a:xfrm>
            <a:off x="1198663" y="3812600"/>
            <a:ext cx="8640959" cy="3046988"/>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recursive_count(alst,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endPar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2000">
              <a:solidFill>
                <a:srgbClr val="000000"/>
              </a:solidFill>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2000">
              <a:solidFill>
                <a:srgbClr val="000000"/>
              </a:solidFill>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lang="en-US" altLang="zh-CN" sz="2000">
              <a:solidFill>
                <a:srgbClr val="000000"/>
              </a:solidFill>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0" name="矩形 9"/>
          <p:cNvSpPr/>
          <p:nvPr/>
        </p:nvSpPr>
        <p:spPr>
          <a:xfrm>
            <a:off x="2062758" y="4240011"/>
            <a:ext cx="6687621" cy="1015663"/>
          </a:xfrm>
          <a:prstGeom prst="rect">
            <a:avLst/>
          </a:prstGeom>
          <a:solidFill>
            <a:schemeClr val="accent2">
              <a:lumMod val="20000"/>
              <a:lumOff val="80000"/>
            </a:schemeClr>
          </a:solidFill>
        </p:spPr>
        <p:txBody>
          <a:bodyPr wrap="square">
            <a:spAutoFit/>
          </a:bodyPr>
          <a:lstStyle/>
          <a:p>
            <a:pPr lvl="0" defTabSz="914400" fontAlgn="base">
              <a:spcBef>
                <a:spcPct val="0"/>
              </a:spcBef>
              <a:spcAft>
                <a:spcPct val="0"/>
              </a:spcAft>
            </a:pPr>
            <a:r>
              <a:rPr lang="zh-CN" altLang="zh-CN" sz="2000" b="1">
                <a:solidFill>
                  <a:srgbClr val="000080"/>
                </a:solidFill>
                <a:latin typeface="Consolas" pitchFamily="49" charset="0"/>
                <a:ea typeface="宋体" pitchFamily="2" charset="-122"/>
                <a:cs typeface="宋体" pitchFamily="2" charset="-122"/>
              </a:rPr>
              <a:t>if </a:t>
            </a:r>
            <a:r>
              <a:rPr lang="zh-CN" altLang="zh-CN" sz="2000">
                <a:solidFill>
                  <a:srgbClr val="000080"/>
                </a:solidFill>
                <a:latin typeface="Consolas" pitchFamily="49" charset="0"/>
                <a:ea typeface="宋体" pitchFamily="2" charset="-122"/>
                <a:cs typeface="宋体" pitchFamily="2" charset="-122"/>
              </a:rPr>
              <a:t>len</a:t>
            </a:r>
            <a:r>
              <a:rPr lang="zh-CN" altLang="zh-CN" sz="2000">
                <a:solidFill>
                  <a:srgbClr val="000000"/>
                </a:solidFill>
                <a:latin typeface="Consolas" pitchFamily="49" charset="0"/>
                <a:ea typeface="宋体" pitchFamily="2" charset="-122"/>
                <a:cs typeface="宋体" pitchFamily="2" charset="-122"/>
              </a:rPr>
              <a:t>(alst) == </a:t>
            </a:r>
            <a:r>
              <a:rPr lang="zh-CN" altLang="zh-CN" sz="2000">
                <a:solidFill>
                  <a:srgbClr val="0000FF"/>
                </a:solidFill>
                <a:latin typeface="Consolas" pitchFamily="49" charset="0"/>
                <a:ea typeface="宋体" pitchFamily="2" charset="-122"/>
                <a:cs typeface="宋体" pitchFamily="2" charset="-122"/>
              </a:rPr>
              <a:t>0</a:t>
            </a:r>
            <a:r>
              <a:rPr lang="zh-CN" altLang="zh-CN" sz="2000">
                <a:solidFill>
                  <a:srgbClr val="000000"/>
                </a:solidFill>
                <a:latin typeface="Consolas" pitchFamily="49" charset="0"/>
                <a:ea typeface="宋体" pitchFamily="2" charset="-122"/>
                <a:cs typeface="宋体" pitchFamily="2" charset="-122"/>
              </a:rPr>
              <a:t>:</a:t>
            </a:r>
            <a:br>
              <a:rPr lang="zh-CN" altLang="zh-CN" sz="2000">
                <a:solidFill>
                  <a:srgbClr val="000000"/>
                </a:solidFill>
                <a:latin typeface="Consolas" pitchFamily="49" charset="0"/>
                <a:ea typeface="宋体" pitchFamily="2" charset="-122"/>
                <a:cs typeface="宋体" pitchFamily="2" charset="-122"/>
              </a:rPr>
            </a:br>
            <a:r>
              <a:rPr lang="zh-CN" altLang="zh-CN" sz="2000">
                <a:solidFill>
                  <a:srgbClr val="000000"/>
                </a:solidFill>
                <a:latin typeface="Consolas" pitchFamily="49" charset="0"/>
                <a:ea typeface="宋体" pitchFamily="2" charset="-122"/>
                <a:cs typeface="宋体" pitchFamily="2" charset="-122"/>
              </a:rPr>
              <a:t>      </a:t>
            </a:r>
            <a:r>
              <a:rPr lang="zh-CN" altLang="zh-CN" sz="2000" b="1" smtClean="0">
                <a:solidFill>
                  <a:srgbClr val="000080"/>
                </a:solidFill>
                <a:latin typeface="Consolas" pitchFamily="49" charset="0"/>
                <a:ea typeface="宋体" pitchFamily="2" charset="-122"/>
                <a:cs typeface="宋体" pitchFamily="2" charset="-122"/>
              </a:rPr>
              <a:t>return </a:t>
            </a:r>
            <a:r>
              <a:rPr lang="zh-CN" altLang="zh-CN" sz="2000">
                <a:solidFill>
                  <a:srgbClr val="0000FF"/>
                </a:solidFill>
                <a:latin typeface="Consolas" pitchFamily="49" charset="0"/>
                <a:ea typeface="宋体" pitchFamily="2" charset="-122"/>
                <a:cs typeface="宋体" pitchFamily="2" charset="-122"/>
              </a:rPr>
              <a:t>0</a:t>
            </a:r>
            <a:br>
              <a:rPr lang="zh-CN" altLang="zh-CN" sz="2000">
                <a:solidFill>
                  <a:srgbClr val="0000FF"/>
                </a:solidFill>
                <a:latin typeface="Consolas" pitchFamily="49" charset="0"/>
                <a:ea typeface="宋体" pitchFamily="2" charset="-122"/>
                <a:cs typeface="宋体" pitchFamily="2" charset="-122"/>
              </a:rPr>
            </a:br>
            <a:r>
              <a:rPr lang="zh-CN" altLang="zh-CN" sz="2000" b="1" smtClean="0">
                <a:solidFill>
                  <a:srgbClr val="000080"/>
                </a:solidFill>
                <a:latin typeface="Consolas" pitchFamily="49" charset="0"/>
                <a:ea typeface="宋体" pitchFamily="2" charset="-122"/>
                <a:cs typeface="宋体" pitchFamily="2" charset="-122"/>
              </a:rPr>
              <a:t>else</a:t>
            </a:r>
            <a:r>
              <a:rPr lang="zh-CN" altLang="zh-CN" sz="2000" smtClean="0">
                <a:solidFill>
                  <a:srgbClr val="000000"/>
                </a:solidFill>
                <a:latin typeface="Consolas" pitchFamily="49" charset="0"/>
                <a:ea typeface="宋体" pitchFamily="2" charset="-122"/>
                <a:cs typeface="宋体" pitchFamily="2" charset="-122"/>
              </a:rPr>
              <a:t>:        </a:t>
            </a:r>
            <a:endParaRPr lang="zh-CN" altLang="zh-CN" sz="3200">
              <a:latin typeface="Arial" pitchFamily="34" charset="0"/>
              <a:ea typeface="宋体" pitchFamily="2" charset="-122"/>
              <a:cs typeface="宋体" pitchFamily="2" charset="-122"/>
            </a:endParaRPr>
          </a:p>
        </p:txBody>
      </p:sp>
      <p:sp>
        <p:nvSpPr>
          <p:cNvPr id="12" name="矩形 11"/>
          <p:cNvSpPr/>
          <p:nvPr/>
        </p:nvSpPr>
        <p:spPr>
          <a:xfrm>
            <a:off x="2852065" y="6102502"/>
            <a:ext cx="6336704" cy="400110"/>
          </a:xfrm>
          <a:prstGeom prst="rect">
            <a:avLst/>
          </a:prstGeom>
        </p:spPr>
        <p:txBody>
          <a:bodyPr wrap="square">
            <a:spAutoFit/>
          </a:bodyPr>
          <a:lstStyle/>
          <a:p>
            <a:pPr lvl="0" defTabSz="914400" fontAlgn="base">
              <a:spcBef>
                <a:spcPct val="0"/>
              </a:spcBef>
              <a:spcAft>
                <a:spcPct val="0"/>
              </a:spcAft>
            </a:pPr>
            <a:r>
              <a:rPr lang="zh-CN" altLang="zh-CN" sz="2000" b="1" smtClean="0">
                <a:solidFill>
                  <a:srgbClr val="000080"/>
                </a:solidFill>
                <a:latin typeface="Consolas" pitchFamily="49" charset="0"/>
                <a:ea typeface="宋体" pitchFamily="2" charset="-122"/>
                <a:cs typeface="宋体" pitchFamily="2" charset="-122"/>
              </a:rPr>
              <a:t>return </a:t>
            </a:r>
            <a:r>
              <a:rPr lang="zh-CN" altLang="zh-CN" sz="2000">
                <a:solidFill>
                  <a:srgbClr val="000000"/>
                </a:solidFill>
                <a:latin typeface="Consolas" pitchFamily="49" charset="0"/>
                <a:ea typeface="宋体" pitchFamily="2" charset="-122"/>
                <a:cs typeface="宋体" pitchFamily="2" charset="-122"/>
              </a:rPr>
              <a:t>result</a:t>
            </a:r>
            <a:endParaRPr lang="zh-CN" altLang="zh-CN" sz="3200">
              <a:latin typeface="Arial" pitchFamily="34" charset="0"/>
              <a:ea typeface="宋体" pitchFamily="2" charset="-122"/>
              <a:cs typeface="宋体" pitchFamily="2" charset="-122"/>
            </a:endParaRPr>
          </a:p>
        </p:txBody>
      </p:sp>
      <p:sp>
        <p:nvSpPr>
          <p:cNvPr id="13" name="矩形 12"/>
          <p:cNvSpPr/>
          <p:nvPr/>
        </p:nvSpPr>
        <p:spPr>
          <a:xfrm>
            <a:off x="2852065" y="5136039"/>
            <a:ext cx="6092825" cy="400110"/>
          </a:xfrm>
          <a:prstGeom prst="rect">
            <a:avLst/>
          </a:prstGeom>
        </p:spPr>
        <p:txBody>
          <a:bodyPr>
            <a:spAutoFit/>
          </a:bodyPr>
          <a:lstStyle/>
          <a:p>
            <a:r>
              <a:rPr lang="zh-CN" altLang="zh-CN" sz="2000">
                <a:solidFill>
                  <a:srgbClr val="000000"/>
                </a:solidFill>
                <a:latin typeface="Consolas" pitchFamily="49" charset="0"/>
                <a:ea typeface="宋体" pitchFamily="2" charset="-122"/>
                <a:cs typeface="宋体" pitchFamily="2" charset="-122"/>
              </a:rPr>
              <a:t>result = </a:t>
            </a:r>
            <a:r>
              <a:rPr lang="zh-CN" altLang="zh-CN" sz="2000">
                <a:solidFill>
                  <a:srgbClr val="FF0000"/>
                </a:solidFill>
                <a:latin typeface="Consolas" pitchFamily="49" charset="0"/>
                <a:ea typeface="宋体" pitchFamily="2" charset="-122"/>
                <a:cs typeface="宋体" pitchFamily="2" charset="-122"/>
              </a:rPr>
              <a:t>recursive_count(alst[0:-1], x</a:t>
            </a:r>
            <a:r>
              <a:rPr lang="zh-CN" altLang="zh-CN" sz="2000" smtClean="0">
                <a:solidFill>
                  <a:srgbClr val="FF0000"/>
                </a:solidFill>
                <a:latin typeface="Consolas" pitchFamily="49" charset="0"/>
                <a:ea typeface="宋体" pitchFamily="2" charset="-122"/>
                <a:cs typeface="宋体" pitchFamily="2" charset="-122"/>
              </a:rPr>
              <a:t>)</a:t>
            </a:r>
            <a:endParaRPr lang="zh-CN" altLang="en-US">
              <a:solidFill>
                <a:srgbClr val="FF0000"/>
              </a:solidFill>
            </a:endParaRPr>
          </a:p>
        </p:txBody>
      </p:sp>
      <p:sp>
        <p:nvSpPr>
          <p:cNvPr id="14" name="矩形 13"/>
          <p:cNvSpPr/>
          <p:nvPr/>
        </p:nvSpPr>
        <p:spPr>
          <a:xfrm>
            <a:off x="2974004" y="5536149"/>
            <a:ext cx="6718820" cy="707886"/>
          </a:xfrm>
          <a:prstGeom prst="rect">
            <a:avLst/>
          </a:prstGeom>
        </p:spPr>
        <p:txBody>
          <a:bodyPr wrap="square">
            <a:spAutoFit/>
          </a:bodyPr>
          <a:lstStyle/>
          <a:p>
            <a:r>
              <a:rPr lang="zh-CN" altLang="zh-CN" sz="2000" b="1">
                <a:solidFill>
                  <a:srgbClr val="000080"/>
                </a:solidFill>
                <a:latin typeface="Consolas" pitchFamily="49" charset="0"/>
                <a:ea typeface="宋体" pitchFamily="2" charset="-122"/>
                <a:cs typeface="宋体" pitchFamily="2" charset="-122"/>
              </a:rPr>
              <a:t>if </a:t>
            </a:r>
            <a:r>
              <a:rPr lang="zh-CN" altLang="zh-CN" sz="2000">
                <a:solidFill>
                  <a:srgbClr val="000000"/>
                </a:solidFill>
                <a:latin typeface="Consolas" pitchFamily="49" charset="0"/>
                <a:ea typeface="宋体" pitchFamily="2" charset="-122"/>
                <a:cs typeface="宋体" pitchFamily="2" charset="-122"/>
              </a:rPr>
              <a:t>alst[-</a:t>
            </a:r>
            <a:r>
              <a:rPr lang="zh-CN" altLang="zh-CN" sz="2000">
                <a:solidFill>
                  <a:srgbClr val="0000FF"/>
                </a:solidFill>
                <a:latin typeface="Consolas" pitchFamily="49" charset="0"/>
                <a:ea typeface="宋体" pitchFamily="2" charset="-122"/>
                <a:cs typeface="宋体" pitchFamily="2" charset="-122"/>
              </a:rPr>
              <a:t>1</a:t>
            </a:r>
            <a:r>
              <a:rPr lang="zh-CN" altLang="zh-CN" sz="2000">
                <a:solidFill>
                  <a:srgbClr val="000000"/>
                </a:solidFill>
                <a:latin typeface="Consolas" pitchFamily="49" charset="0"/>
                <a:ea typeface="宋体" pitchFamily="2" charset="-122"/>
                <a:cs typeface="宋体" pitchFamily="2" charset="-122"/>
              </a:rPr>
              <a:t>] == x:</a:t>
            </a:r>
            <a:br>
              <a:rPr lang="zh-CN" altLang="zh-CN" sz="2000">
                <a:solidFill>
                  <a:srgbClr val="000000"/>
                </a:solidFill>
                <a:latin typeface="Consolas" pitchFamily="49" charset="0"/>
                <a:ea typeface="宋体" pitchFamily="2" charset="-122"/>
                <a:cs typeface="宋体" pitchFamily="2" charset="-122"/>
              </a:rPr>
            </a:br>
            <a:r>
              <a:rPr lang="zh-CN" altLang="zh-CN" sz="2000">
                <a:solidFill>
                  <a:srgbClr val="000000"/>
                </a:solidFill>
                <a:latin typeface="Consolas" pitchFamily="49" charset="0"/>
                <a:ea typeface="宋体" pitchFamily="2" charset="-122"/>
                <a:cs typeface="宋体" pitchFamily="2" charset="-122"/>
              </a:rPr>
              <a:t>      result += </a:t>
            </a:r>
            <a:r>
              <a:rPr lang="zh-CN" altLang="zh-CN" sz="2000" smtClean="0">
                <a:solidFill>
                  <a:srgbClr val="0000FF"/>
                </a:solidFill>
                <a:latin typeface="Consolas" pitchFamily="49" charset="0"/>
                <a:ea typeface="宋体" pitchFamily="2" charset="-122"/>
                <a:cs typeface="宋体" pitchFamily="2" charset="-122"/>
              </a:rPr>
              <a:t>1</a:t>
            </a:r>
            <a:endParaRPr lang="zh-CN" altLang="en-US"/>
          </a:p>
        </p:txBody>
      </p:sp>
      <p:sp>
        <p:nvSpPr>
          <p:cNvPr id="15" name="矩形 14"/>
          <p:cNvSpPr/>
          <p:nvPr/>
        </p:nvSpPr>
        <p:spPr>
          <a:xfrm>
            <a:off x="6743278" y="3357786"/>
            <a:ext cx="4702595" cy="1154162"/>
          </a:xfrm>
          <a:prstGeom prst="rect">
            <a:avLst/>
          </a:prstGeom>
          <a:solidFill>
            <a:schemeClr val="accent1">
              <a:lumMod val="20000"/>
              <a:lumOff val="80000"/>
            </a:schemeClr>
          </a:solidFill>
        </p:spPr>
        <p:txBody>
          <a:bodyPr wrap="square">
            <a:spAutoFit/>
          </a:bodyPr>
          <a:lstStyle/>
          <a:p>
            <a:r>
              <a:rPr lang="zh-CN" altLang="zh-CN"/>
              <a:t>在递归调用时，每次都用切片方法生成了一个不含</a:t>
            </a:r>
            <a:r>
              <a:rPr lang="en-US" altLang="zh-CN"/>
              <a:t>alst</a:t>
            </a:r>
            <a:r>
              <a:rPr lang="zh-CN" altLang="zh-CN"/>
              <a:t>尾元素的新列表</a:t>
            </a:r>
            <a:r>
              <a:rPr lang="zh-CN" altLang="zh-CN" smtClean="0"/>
              <a:t>，算法</a:t>
            </a:r>
            <a:r>
              <a:rPr lang="zh-CN" altLang="zh-CN"/>
              <a:t>的时间效率和空间</a:t>
            </a:r>
            <a:r>
              <a:rPr lang="zh-CN" altLang="zh-CN" smtClean="0"/>
              <a:t>效率低</a:t>
            </a:r>
            <a:r>
              <a:rPr lang="zh-CN" altLang="en-US" smtClean="0"/>
              <a:t>。</a:t>
            </a:r>
            <a:endParaRPr lang="zh-CN" altLang="en-US"/>
          </a:p>
        </p:txBody>
      </p:sp>
    </p:spTree>
    <p:extLst>
      <p:ext uri="{BB962C8B-B14F-4D97-AF65-F5344CB8AC3E}">
        <p14:creationId xmlns:p14="http://schemas.microsoft.com/office/powerpoint/2010/main" val="2494281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3" grpId="0"/>
      <p:bldP spid="14" grpId="0"/>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z="3200" smtClean="0"/>
              <a:t>设计递归算法，统计</a:t>
            </a:r>
            <a:r>
              <a:rPr lang="zh-CN" altLang="en-US" sz="3200"/>
              <a:t>长度为</a:t>
            </a:r>
            <a:r>
              <a:rPr lang="en-US" altLang="zh-CN" sz="3200"/>
              <a:t>n</a:t>
            </a:r>
            <a:r>
              <a:rPr lang="zh-CN" altLang="en-US" sz="3200"/>
              <a:t>的</a:t>
            </a:r>
            <a:r>
              <a:rPr lang="en-US" altLang="zh-CN" sz="3200"/>
              <a:t>alst</a:t>
            </a:r>
            <a:r>
              <a:rPr lang="zh-CN" altLang="en-US" sz="3200"/>
              <a:t>列表中值为</a:t>
            </a:r>
            <a:r>
              <a:rPr lang="en-US" altLang="zh-CN" sz="3200"/>
              <a:t>x</a:t>
            </a:r>
            <a:r>
              <a:rPr lang="zh-CN" altLang="en-US" sz="3200"/>
              <a:t>的元素</a:t>
            </a:r>
            <a:r>
              <a:rPr lang="zh-CN" altLang="en-US" sz="3200" smtClean="0"/>
              <a:t>个数。</a:t>
            </a:r>
            <a:endParaRPr lang="zh-CN" altLang="en-US"/>
          </a:p>
        </p:txBody>
      </p:sp>
      <p:sp>
        <p:nvSpPr>
          <p:cNvPr id="3" name="标题 2"/>
          <p:cNvSpPr>
            <a:spLocks noGrp="1"/>
          </p:cNvSpPr>
          <p:nvPr>
            <p:ph type="title"/>
          </p:nvPr>
        </p:nvSpPr>
        <p:spPr/>
        <p:txBody>
          <a:bodyPr>
            <a:normAutofit fontScale="90000"/>
          </a:bodyPr>
          <a:lstStyle/>
          <a:p>
            <a:r>
              <a:rPr lang="zh-CN" altLang="en-US" smtClean="0"/>
              <a:t>例</a:t>
            </a:r>
            <a:r>
              <a:rPr lang="en-US" altLang="zh-CN" smtClean="0"/>
              <a:t>1</a:t>
            </a:r>
            <a:r>
              <a:rPr lang="zh-CN" altLang="en-US" smtClean="0"/>
              <a:t>的变体</a:t>
            </a:r>
            <a:r>
              <a:rPr lang="en-US" altLang="zh-CN" smtClean="0"/>
              <a:t>1</a:t>
            </a:r>
            <a:endParaRPr lang="zh-CN" altLang="en-US"/>
          </a:p>
        </p:txBody>
      </p:sp>
    </p:spTree>
    <p:extLst>
      <p:ext uri="{BB962C8B-B14F-4D97-AF65-F5344CB8AC3E}">
        <p14:creationId xmlns:p14="http://schemas.microsoft.com/office/powerpoint/2010/main" val="303786127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22598" y="1053530"/>
            <a:ext cx="10153128" cy="3168352"/>
          </a:xfrm>
          <a:solidFill>
            <a:schemeClr val="accent1">
              <a:lumMod val="20000"/>
              <a:lumOff val="80000"/>
            </a:schemeClr>
          </a:solidFill>
        </p:spPr>
        <p:txBody>
          <a:bodyPr>
            <a:noAutofit/>
          </a:bodyPr>
          <a:lstStyle/>
          <a:p>
            <a:pPr algn="l" defTabSz="1172121">
              <a:lnSpc>
                <a:spcPct val="110000"/>
              </a:lnSpc>
            </a:pPr>
            <a:r>
              <a:rPr lang="zh-CN" altLang="en-US" sz="2400"/>
              <a:t>设计递归算法，</a:t>
            </a:r>
            <a:r>
              <a:rPr lang="zh-CN" altLang="en-US" sz="2400" smtClean="0"/>
              <a:t>统计</a:t>
            </a:r>
            <a:r>
              <a:rPr lang="en-US" altLang="zh-CN" sz="2400" smtClean="0"/>
              <a:t>alst</a:t>
            </a:r>
            <a:r>
              <a:rPr lang="zh-CN" altLang="en-US" smtClean="0"/>
              <a:t>列表前端长度</a:t>
            </a:r>
            <a:r>
              <a:rPr lang="zh-CN" altLang="en-US"/>
              <a:t>为</a:t>
            </a:r>
            <a:r>
              <a:rPr lang="en-US" altLang="zh-CN"/>
              <a:t>n</a:t>
            </a:r>
            <a:r>
              <a:rPr lang="zh-CN" altLang="en-US" smtClean="0"/>
              <a:t>的部分中</a:t>
            </a:r>
            <a:r>
              <a:rPr lang="zh-CN" altLang="en-US" sz="2400"/>
              <a:t>值为</a:t>
            </a:r>
            <a:r>
              <a:rPr lang="en-US" altLang="zh-CN" sz="2400"/>
              <a:t>x</a:t>
            </a:r>
            <a:r>
              <a:rPr lang="zh-CN" altLang="en-US" sz="2400"/>
              <a:t>的元素个数。</a:t>
            </a:r>
          </a:p>
          <a:p>
            <a:pPr lvl="1" algn="l" defTabSz="1172121">
              <a:lnSpc>
                <a:spcPct val="110000"/>
              </a:lnSpc>
            </a:pPr>
            <a:r>
              <a:rPr lang="zh-CN" altLang="en-US" sz="2000" b="1" smtClean="0">
                <a:latin typeface="+mn-lt"/>
              </a:rPr>
              <a:t>如</a:t>
            </a:r>
            <a:r>
              <a:rPr lang="en-US" altLang="zh-CN" sz="2000" b="1">
                <a:latin typeface="+mn-lt"/>
              </a:rPr>
              <a:t>n</a:t>
            </a:r>
            <a:r>
              <a:rPr lang="zh-CN" altLang="en-US" sz="2000" b="1">
                <a:latin typeface="+mn-lt"/>
              </a:rPr>
              <a:t>为</a:t>
            </a:r>
            <a:r>
              <a:rPr lang="en-US" altLang="zh-CN" sz="2000" b="1">
                <a:latin typeface="+mn-lt"/>
              </a:rPr>
              <a:t>0</a:t>
            </a:r>
            <a:r>
              <a:rPr lang="zh-CN" altLang="zh-CN" sz="2000" b="1">
                <a:latin typeface="+mn-lt"/>
              </a:rPr>
              <a:t>，</a:t>
            </a:r>
            <a:r>
              <a:rPr lang="zh-CN" altLang="en-US" sz="2000" b="1">
                <a:latin typeface="+mn-lt"/>
              </a:rPr>
              <a:t>返回</a:t>
            </a:r>
            <a:r>
              <a:rPr lang="en-US" altLang="zh-CN" sz="2000" b="1">
                <a:latin typeface="+mn-lt"/>
              </a:rPr>
              <a:t>0</a:t>
            </a:r>
            <a:r>
              <a:rPr lang="zh-CN" altLang="en-US" sz="2000" b="1">
                <a:latin typeface="+mn-lt"/>
              </a:rPr>
              <a:t>；</a:t>
            </a:r>
            <a:endParaRPr lang="en-US" altLang="zh-CN" sz="2000" b="1">
              <a:latin typeface="+mn-lt"/>
            </a:endParaRPr>
          </a:p>
          <a:p>
            <a:pPr lvl="1" algn="l" defTabSz="1172121">
              <a:lnSpc>
                <a:spcPct val="110000"/>
              </a:lnSpc>
            </a:pPr>
            <a:r>
              <a:rPr lang="zh-CN" altLang="en-US" sz="2000" b="1">
                <a:latin typeface="+mn-lt"/>
              </a:rPr>
              <a:t>否则：</a:t>
            </a:r>
            <a:endParaRPr lang="en-US" altLang="zh-CN" sz="2000" b="1">
              <a:latin typeface="+mn-lt"/>
            </a:endParaRPr>
          </a:p>
          <a:p>
            <a:pPr lvl="2" defTabSz="1172121">
              <a:lnSpc>
                <a:spcPct val="110000"/>
              </a:lnSpc>
            </a:pPr>
            <a:r>
              <a:rPr lang="zh-CN" altLang="en-US" smtClean="0"/>
              <a:t>统计</a:t>
            </a:r>
            <a:r>
              <a:rPr lang="en-US" altLang="zh-CN" smtClean="0"/>
              <a:t>alst</a:t>
            </a:r>
            <a:r>
              <a:rPr lang="zh-CN" altLang="en-US" smtClean="0"/>
              <a:t>列表前端长度</a:t>
            </a:r>
            <a:r>
              <a:rPr lang="zh-CN" altLang="en-US"/>
              <a:t>为</a:t>
            </a:r>
            <a:r>
              <a:rPr lang="en-US" altLang="zh-CN"/>
              <a:t>n-1</a:t>
            </a:r>
            <a:r>
              <a:rPr lang="zh-CN" altLang="en-US" smtClean="0"/>
              <a:t>的部分中</a:t>
            </a:r>
            <a:r>
              <a:rPr lang="zh-CN" altLang="en-US"/>
              <a:t>值为</a:t>
            </a:r>
            <a:r>
              <a:rPr lang="en-US" altLang="zh-CN"/>
              <a:t>x</a:t>
            </a:r>
            <a:r>
              <a:rPr lang="zh-CN" altLang="en-US"/>
              <a:t>的元素个数</a:t>
            </a:r>
            <a:r>
              <a:rPr lang="en-US" altLang="zh-CN"/>
              <a:t>result</a:t>
            </a:r>
            <a:r>
              <a:rPr lang="zh-CN" altLang="en-US"/>
              <a:t>：</a:t>
            </a:r>
            <a:endParaRPr lang="en-US" altLang="zh-CN"/>
          </a:p>
          <a:p>
            <a:pPr lvl="2" defTabSz="1172121">
              <a:lnSpc>
                <a:spcPct val="110000"/>
              </a:lnSpc>
            </a:pPr>
            <a:r>
              <a:rPr lang="zh-CN" altLang="en-US"/>
              <a:t>如果尾元</a:t>
            </a:r>
            <a:r>
              <a:rPr lang="zh-CN" altLang="zh-CN"/>
              <a:t>素</a:t>
            </a:r>
            <a:r>
              <a:rPr lang="en-US" altLang="zh-CN"/>
              <a:t>alst[n-1]</a:t>
            </a:r>
            <a:r>
              <a:rPr lang="zh-CN" altLang="zh-CN"/>
              <a:t> </a:t>
            </a:r>
            <a:r>
              <a:rPr lang="zh-CN" altLang="en-US"/>
              <a:t>为</a:t>
            </a:r>
            <a:r>
              <a:rPr lang="en-US" altLang="zh-CN"/>
              <a:t>x</a:t>
            </a:r>
            <a:r>
              <a:rPr lang="zh-CN" altLang="en-US"/>
              <a:t>，</a:t>
            </a:r>
            <a:r>
              <a:rPr lang="en-US" altLang="zh-CN"/>
              <a:t>result</a:t>
            </a:r>
            <a:r>
              <a:rPr lang="zh-CN" altLang="en-US"/>
              <a:t>加</a:t>
            </a:r>
            <a:r>
              <a:rPr lang="en-US" altLang="zh-CN"/>
              <a:t>1</a:t>
            </a:r>
            <a:r>
              <a:rPr lang="zh-CN" altLang="zh-CN"/>
              <a:t>。</a:t>
            </a:r>
            <a:endParaRPr lang="en-US" altLang="zh-CN"/>
          </a:p>
          <a:p>
            <a:pPr lvl="2" defTabSz="1172121">
              <a:lnSpc>
                <a:spcPct val="110000"/>
              </a:lnSpc>
            </a:pPr>
            <a:r>
              <a:rPr lang="zh-CN" altLang="en-US"/>
              <a:t>返回</a:t>
            </a:r>
            <a:r>
              <a:rPr lang="en-US" altLang="zh-CN"/>
              <a:t>result</a:t>
            </a:r>
            <a:r>
              <a:rPr lang="zh-CN" altLang="en-US"/>
              <a:t>。</a:t>
            </a:r>
            <a:endParaRPr lang="zh-CN" altLang="zh-CN"/>
          </a:p>
          <a:p>
            <a:endParaRPr lang="zh-CN" altLang="en-US" sz="2000"/>
          </a:p>
        </p:txBody>
      </p:sp>
      <p:sp>
        <p:nvSpPr>
          <p:cNvPr id="3" name="标题 2"/>
          <p:cNvSpPr>
            <a:spLocks noGrp="1"/>
          </p:cNvSpPr>
          <p:nvPr>
            <p:ph type="title"/>
          </p:nvPr>
        </p:nvSpPr>
        <p:spPr>
          <a:xfrm>
            <a:off x="1317205" y="189434"/>
            <a:ext cx="10873208" cy="648527"/>
          </a:xfrm>
        </p:spPr>
        <p:txBody>
          <a:bodyPr>
            <a:normAutofit fontScale="90000"/>
          </a:bodyPr>
          <a:lstStyle/>
          <a:p>
            <a:pPr algn="l"/>
            <a:r>
              <a:rPr lang="zh-CN" altLang="en-US" smtClean="0"/>
              <a:t>算法</a:t>
            </a:r>
            <a:endParaRPr lang="zh-CN" altLang="en-US"/>
          </a:p>
        </p:txBody>
      </p:sp>
      <p:sp>
        <p:nvSpPr>
          <p:cNvPr id="4" name="Rectangle 2"/>
          <p:cNvSpPr>
            <a:spLocks noChangeArrowheads="1"/>
          </p:cNvSpPr>
          <p:nvPr/>
        </p:nvSpPr>
        <p:spPr bwMode="auto">
          <a:xfrm>
            <a:off x="622598" y="4187617"/>
            <a:ext cx="10153128" cy="2554545"/>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recursive_count(alst, n,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recursive_count(alst, n-</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alst[n-</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result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646558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对</a:t>
            </a:r>
            <a:r>
              <a:rPr lang="zh-CN" altLang="zh-CN" smtClean="0"/>
              <a:t>底层</a:t>
            </a:r>
            <a:r>
              <a:rPr lang="en-US" altLang="zh-CN"/>
              <a:t>C</a:t>
            </a:r>
            <a:r>
              <a:rPr lang="zh-CN" altLang="zh-CN"/>
              <a:t>数组</a:t>
            </a:r>
            <a:r>
              <a:rPr lang="zh-CN" altLang="zh-CN" smtClean="0"/>
              <a:t>实现</a:t>
            </a:r>
            <a:r>
              <a:rPr lang="zh-CN" altLang="en-US" smtClean="0"/>
              <a:t>的</a:t>
            </a:r>
            <a:r>
              <a:rPr lang="zh-CN" altLang="zh-CN" smtClean="0"/>
              <a:t>顺序表</a:t>
            </a:r>
            <a:r>
              <a:rPr lang="zh-CN" altLang="en-US" smtClean="0"/>
              <a:t>类添加</a:t>
            </a:r>
            <a:r>
              <a:rPr lang="zh-CN" altLang="zh-CN" smtClean="0"/>
              <a:t>递归</a:t>
            </a:r>
            <a:r>
              <a:rPr lang="zh-CN" altLang="zh-CN"/>
              <a:t>算法</a:t>
            </a:r>
            <a:r>
              <a:rPr lang="zh-CN" altLang="zh-CN" smtClean="0"/>
              <a:t>，</a:t>
            </a:r>
            <a:r>
              <a:rPr lang="zh-CN" altLang="en-US" smtClean="0"/>
              <a:t>统计顺序表中值为</a:t>
            </a:r>
            <a:r>
              <a:rPr lang="en-US" altLang="zh-CN" smtClean="0"/>
              <a:t>x</a:t>
            </a:r>
            <a:r>
              <a:rPr lang="zh-CN" altLang="en-US" smtClean="0"/>
              <a:t>的元素个数。</a:t>
            </a:r>
            <a:endParaRPr lang="en-US" altLang="zh-CN" smtClean="0"/>
          </a:p>
        </p:txBody>
      </p:sp>
      <p:sp>
        <p:nvSpPr>
          <p:cNvPr id="3" name="标题 2"/>
          <p:cNvSpPr>
            <a:spLocks noGrp="1"/>
          </p:cNvSpPr>
          <p:nvPr>
            <p:ph type="title"/>
          </p:nvPr>
        </p:nvSpPr>
        <p:spPr/>
        <p:txBody>
          <a:bodyPr>
            <a:normAutofit fontScale="90000"/>
          </a:bodyPr>
          <a:lstStyle/>
          <a:p>
            <a:r>
              <a:rPr lang="zh-CN" altLang="en-US" smtClean="0"/>
              <a:t>例</a:t>
            </a:r>
            <a:r>
              <a:rPr lang="en-US" altLang="zh-CN" smtClean="0"/>
              <a:t>1</a:t>
            </a:r>
            <a:r>
              <a:rPr lang="zh-CN" altLang="en-US" smtClean="0"/>
              <a:t>的变体</a:t>
            </a:r>
            <a:r>
              <a:rPr lang="en-US" altLang="zh-CN" smtClean="0"/>
              <a:t>2</a:t>
            </a:r>
            <a:endParaRPr lang="zh-CN" altLang="en-US"/>
          </a:p>
        </p:txBody>
      </p:sp>
    </p:spTree>
    <p:extLst>
      <p:ext uri="{BB962C8B-B14F-4D97-AF65-F5344CB8AC3E}">
        <p14:creationId xmlns:p14="http://schemas.microsoft.com/office/powerpoint/2010/main" val="14920084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t>递归是</a:t>
            </a:r>
            <a:r>
              <a:rPr lang="zh-CN" altLang="en-US"/>
              <a:t>一种</a:t>
            </a:r>
            <a:r>
              <a:rPr lang="zh-CN" altLang="en-US">
                <a:solidFill>
                  <a:srgbClr val="FF0000"/>
                </a:solidFill>
              </a:rPr>
              <a:t>自我嵌套定义方式</a:t>
            </a:r>
            <a:r>
              <a:rPr lang="zh-CN" altLang="en-US"/>
              <a:t>，即使用被定义对象的自身来定义该对象，可用于对数学概念、实体、问题解决方案等进行定义</a:t>
            </a:r>
            <a:r>
              <a:rPr lang="zh-CN" altLang="en-US" smtClean="0"/>
              <a:t>。</a:t>
            </a:r>
            <a:endParaRPr lang="en-US" altLang="zh-CN" smtClean="0"/>
          </a:p>
          <a:p>
            <a:r>
              <a:rPr lang="en-US" altLang="zh-CN"/>
              <a:t>Recursion is the process of repeating items in a self-similar way.  (wiki)</a:t>
            </a:r>
          </a:p>
          <a:p>
            <a:r>
              <a:rPr lang="zh-CN" altLang="en-US"/>
              <a:t>递归主要应用在数学和计算机科学领域中。</a:t>
            </a:r>
          </a:p>
          <a:p>
            <a:endParaRPr lang="en-US" altLang="zh-CN" sz="3200" smtClean="0"/>
          </a:p>
          <a:p>
            <a:endParaRPr lang="en-US" altLang="zh-CN" sz="3200" smtClean="0"/>
          </a:p>
          <a:p>
            <a:endParaRPr lang="en-US" altLang="zh-CN" sz="3200"/>
          </a:p>
          <a:p>
            <a:endParaRPr lang="en-US" altLang="zh-CN"/>
          </a:p>
          <a:p>
            <a:endParaRPr lang="zh-CN" altLang="en-US"/>
          </a:p>
        </p:txBody>
      </p:sp>
      <p:sp>
        <p:nvSpPr>
          <p:cNvPr id="3" name="标题 2"/>
          <p:cNvSpPr>
            <a:spLocks noGrp="1"/>
          </p:cNvSpPr>
          <p:nvPr>
            <p:ph type="title"/>
          </p:nvPr>
        </p:nvSpPr>
        <p:spPr/>
        <p:txBody>
          <a:bodyPr>
            <a:normAutofit fontScale="90000"/>
          </a:bodyPr>
          <a:lstStyle/>
          <a:p>
            <a:r>
              <a:rPr lang="zh-CN" altLang="en-US"/>
              <a:t>递归</a:t>
            </a:r>
          </a:p>
        </p:txBody>
      </p:sp>
      <p:sp>
        <p:nvSpPr>
          <p:cNvPr id="4" name="Text Box 4"/>
          <p:cNvSpPr txBox="1">
            <a:spLocks noChangeArrowheads="1"/>
          </p:cNvSpPr>
          <p:nvPr/>
        </p:nvSpPr>
        <p:spPr bwMode="auto">
          <a:xfrm>
            <a:off x="1342678" y="3809185"/>
            <a:ext cx="644460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algn="r"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algn="r"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algn="r"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algn="r" eaLnBrk="0" fontAlgn="base" hangingPunct="0">
              <a:spcBef>
                <a:spcPct val="0"/>
              </a:spcBef>
              <a:spcAft>
                <a:spcPct val="0"/>
              </a:spcAft>
              <a:defRPr b="1">
                <a:solidFill>
                  <a:schemeClr val="tx1"/>
                </a:solidFill>
                <a:latin typeface="Arial" pitchFamily="34" charset="0"/>
                <a:ea typeface="宋体" pitchFamily="2" charset="-122"/>
              </a:defRPr>
            </a:lvl9pPr>
          </a:lstStyle>
          <a:p>
            <a:pPr algn="l" defTabSz="914400" eaLnBrk="1" hangingPunct="1"/>
            <a:r>
              <a:rPr lang="zh-CN" altLang="en-US" sz="2400" dirty="0" smtClean="0"/>
              <a:t>一个实体的递归</a:t>
            </a:r>
            <a:r>
              <a:rPr lang="zh-CN" altLang="en-US" sz="2400" dirty="0"/>
              <a:t>定义使用自身来描述自己</a:t>
            </a:r>
            <a:r>
              <a:rPr lang="zh-CN" altLang="en-US" dirty="0"/>
              <a:t>。</a:t>
            </a: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585" y="4509914"/>
            <a:ext cx="10903118" cy="1164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7258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类的递归函数</a:t>
            </a:r>
            <a:endParaRPr lang="zh-CN" altLang="en-US"/>
          </a:p>
        </p:txBody>
      </p:sp>
      <p:sp>
        <p:nvSpPr>
          <p:cNvPr id="4" name="Rectangle 1"/>
          <p:cNvSpPr>
            <a:spLocks noChangeArrowheads="1"/>
          </p:cNvSpPr>
          <p:nvPr/>
        </p:nvSpPr>
        <p:spPr bwMode="auto">
          <a:xfrm>
            <a:off x="298892" y="1111841"/>
            <a:ext cx="8670438" cy="2554545"/>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_recursive_count(</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,entry,n,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._recursive_count(entry, 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entry[n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x:</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result += </a:t>
            </a: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result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322907" y="4001416"/>
            <a:ext cx="8670438" cy="707886"/>
          </a:xfrm>
          <a:prstGeom prst="rect">
            <a:avLst/>
          </a:prstGeom>
          <a:solidFill>
            <a:schemeClr val="accent4">
              <a:lumMod val="20000"/>
              <a:lumOff val="80000"/>
            </a:schemeClr>
          </a:solidFill>
        </p:spPr>
        <p:txBody>
          <a:bodyPr wrap="square">
            <a:spAutoFit/>
          </a:bodyPr>
          <a:lstStyle/>
          <a:p>
            <a:pPr lvl="0" defTabSz="914400" fontAlgn="base">
              <a:spcBef>
                <a:spcPct val="0"/>
              </a:spcBef>
              <a:spcAft>
                <a:spcPct val="0"/>
              </a:spcAft>
            </a:pPr>
            <a:r>
              <a:rPr lang="zh-CN" altLang="zh-CN" sz="2000" b="1">
                <a:solidFill>
                  <a:srgbClr val="000080"/>
                </a:solidFill>
                <a:latin typeface="Consolas" pitchFamily="49" charset="0"/>
                <a:ea typeface="宋体" pitchFamily="2" charset="-122"/>
                <a:cs typeface="宋体" pitchFamily="2" charset="-122"/>
              </a:rPr>
              <a:t>def </a:t>
            </a:r>
            <a:r>
              <a:rPr lang="zh-CN" altLang="zh-CN" sz="2000" smtClean="0">
                <a:solidFill>
                  <a:srgbClr val="000000"/>
                </a:solidFill>
                <a:latin typeface="Consolas" pitchFamily="49" charset="0"/>
                <a:ea typeface="宋体" pitchFamily="2" charset="-122"/>
                <a:cs typeface="宋体" pitchFamily="2" charset="-122"/>
              </a:rPr>
              <a:t>count</a:t>
            </a:r>
            <a:r>
              <a:rPr lang="zh-CN" altLang="zh-CN" sz="2000">
                <a:solidFill>
                  <a:srgbClr val="000000"/>
                </a:solidFill>
                <a:latin typeface="Consolas" pitchFamily="49" charset="0"/>
                <a:ea typeface="宋体" pitchFamily="2" charset="-122"/>
                <a:cs typeface="宋体" pitchFamily="2" charset="-122"/>
              </a:rPr>
              <a:t>(</a:t>
            </a:r>
            <a:r>
              <a:rPr lang="zh-CN" altLang="zh-CN" sz="2000">
                <a:solidFill>
                  <a:srgbClr val="94558D"/>
                </a:solidFill>
                <a:latin typeface="Consolas" pitchFamily="49" charset="0"/>
                <a:ea typeface="宋体" pitchFamily="2" charset="-122"/>
                <a:cs typeface="宋体" pitchFamily="2" charset="-122"/>
              </a:rPr>
              <a:t>self</a:t>
            </a:r>
            <a:r>
              <a:rPr lang="zh-CN" altLang="zh-CN" sz="2000">
                <a:solidFill>
                  <a:srgbClr val="000000"/>
                </a:solidFill>
                <a:latin typeface="Consolas" pitchFamily="49" charset="0"/>
                <a:ea typeface="宋体" pitchFamily="2" charset="-122"/>
                <a:cs typeface="宋体" pitchFamily="2" charset="-122"/>
              </a:rPr>
              <a:t>, x):</a:t>
            </a:r>
            <a:br>
              <a:rPr lang="zh-CN" altLang="zh-CN" sz="2000">
                <a:solidFill>
                  <a:srgbClr val="000000"/>
                </a:solidFill>
                <a:latin typeface="Consolas" pitchFamily="49" charset="0"/>
                <a:ea typeface="宋体" pitchFamily="2" charset="-122"/>
                <a:cs typeface="宋体" pitchFamily="2" charset="-122"/>
              </a:rPr>
            </a:br>
            <a:r>
              <a:rPr lang="zh-CN" altLang="zh-CN" sz="2000">
                <a:solidFill>
                  <a:srgbClr val="000000"/>
                </a:solidFill>
                <a:latin typeface="Consolas" pitchFamily="49" charset="0"/>
                <a:ea typeface="宋体" pitchFamily="2" charset="-122"/>
                <a:cs typeface="宋体" pitchFamily="2" charset="-122"/>
              </a:rPr>
              <a:t>    </a:t>
            </a:r>
            <a:r>
              <a:rPr lang="zh-CN" altLang="zh-CN" sz="2000" b="1">
                <a:solidFill>
                  <a:srgbClr val="000080"/>
                </a:solidFill>
                <a:latin typeface="Consolas" pitchFamily="49" charset="0"/>
                <a:ea typeface="宋体" pitchFamily="2" charset="-122"/>
                <a:cs typeface="宋体" pitchFamily="2" charset="-122"/>
              </a:rPr>
              <a:t>return </a:t>
            </a:r>
            <a:r>
              <a:rPr lang="zh-CN" altLang="zh-CN" sz="2000">
                <a:solidFill>
                  <a:srgbClr val="94558D"/>
                </a:solidFill>
                <a:latin typeface="Consolas" pitchFamily="49" charset="0"/>
                <a:ea typeface="宋体" pitchFamily="2" charset="-122"/>
                <a:cs typeface="宋体" pitchFamily="2" charset="-122"/>
              </a:rPr>
              <a:t>self</a:t>
            </a:r>
            <a:r>
              <a:rPr lang="zh-CN" altLang="zh-CN" sz="2000">
                <a:solidFill>
                  <a:srgbClr val="000000"/>
                </a:solidFill>
                <a:latin typeface="Consolas" pitchFamily="49" charset="0"/>
                <a:ea typeface="宋体" pitchFamily="2" charset="-122"/>
                <a:cs typeface="宋体" pitchFamily="2" charset="-122"/>
              </a:rPr>
              <a:t>._recursive_count(</a:t>
            </a:r>
            <a:r>
              <a:rPr lang="zh-CN" altLang="zh-CN" sz="2000">
                <a:solidFill>
                  <a:srgbClr val="94558D"/>
                </a:solidFill>
                <a:latin typeface="Consolas" pitchFamily="49" charset="0"/>
                <a:ea typeface="宋体" pitchFamily="2" charset="-122"/>
                <a:cs typeface="宋体" pitchFamily="2" charset="-122"/>
              </a:rPr>
              <a:t>self</a:t>
            </a:r>
            <a:r>
              <a:rPr lang="zh-CN" altLang="zh-CN" sz="2000">
                <a:solidFill>
                  <a:srgbClr val="000000"/>
                </a:solidFill>
                <a:latin typeface="Consolas" pitchFamily="49" charset="0"/>
                <a:ea typeface="宋体" pitchFamily="2" charset="-122"/>
                <a:cs typeface="宋体" pitchFamily="2" charset="-122"/>
              </a:rPr>
              <a:t>._entry, </a:t>
            </a:r>
            <a:r>
              <a:rPr lang="zh-CN" altLang="zh-CN" sz="2000">
                <a:solidFill>
                  <a:srgbClr val="000080"/>
                </a:solidFill>
                <a:latin typeface="Consolas" pitchFamily="49" charset="0"/>
                <a:ea typeface="宋体" pitchFamily="2" charset="-122"/>
                <a:cs typeface="宋体" pitchFamily="2" charset="-122"/>
              </a:rPr>
              <a:t>len</a:t>
            </a:r>
            <a:r>
              <a:rPr lang="zh-CN" altLang="zh-CN" sz="2000">
                <a:solidFill>
                  <a:srgbClr val="000000"/>
                </a:solidFill>
                <a:latin typeface="Consolas" pitchFamily="49" charset="0"/>
                <a:ea typeface="宋体" pitchFamily="2" charset="-122"/>
                <a:cs typeface="宋体" pitchFamily="2" charset="-122"/>
              </a:rPr>
              <a:t>(</a:t>
            </a:r>
            <a:r>
              <a:rPr lang="zh-CN" altLang="zh-CN" sz="2000">
                <a:solidFill>
                  <a:srgbClr val="94558D"/>
                </a:solidFill>
                <a:latin typeface="Consolas" pitchFamily="49" charset="0"/>
                <a:ea typeface="宋体" pitchFamily="2" charset="-122"/>
                <a:cs typeface="宋体" pitchFamily="2" charset="-122"/>
              </a:rPr>
              <a:t>self</a:t>
            </a:r>
            <a:r>
              <a:rPr lang="zh-CN" altLang="zh-CN" sz="2000">
                <a:solidFill>
                  <a:srgbClr val="000000"/>
                </a:solidFill>
                <a:latin typeface="Consolas" pitchFamily="49" charset="0"/>
                <a:ea typeface="宋体" pitchFamily="2" charset="-122"/>
                <a:cs typeface="宋体" pitchFamily="2" charset="-122"/>
              </a:rPr>
              <a:t>), x)</a:t>
            </a:r>
            <a:endParaRPr lang="zh-CN" altLang="zh-CN" sz="3200">
              <a:solidFill>
                <a:prstClr val="black"/>
              </a:solidFill>
              <a:latin typeface="Arial" pitchFamily="34" charset="0"/>
              <a:ea typeface="宋体" pitchFamily="2" charset="-122"/>
              <a:cs typeface="宋体" pitchFamily="2" charset="-122"/>
            </a:endParaRPr>
          </a:p>
        </p:txBody>
      </p:sp>
      <p:sp>
        <p:nvSpPr>
          <p:cNvPr id="7" name="Rectangle 2"/>
          <p:cNvSpPr>
            <a:spLocks noChangeArrowheads="1"/>
          </p:cNvSpPr>
          <p:nvPr/>
        </p:nvSpPr>
        <p:spPr bwMode="auto">
          <a:xfrm>
            <a:off x="8507804" y="1131311"/>
            <a:ext cx="3502919" cy="2554545"/>
          </a:xfrm>
          <a:prstGeom prst="rect">
            <a:avLst/>
          </a:prstGeom>
          <a:solidFill>
            <a:schemeClr val="tx2">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__name__ ==</a:t>
            </a:r>
            <a:r>
              <a:rPr kumimoji="0" lang="zh-CN" altLang="zh-CN" sz="1600" b="1" i="0" u="none" strike="noStrike" cap="none" normalizeH="0" baseline="0" smtClean="0">
                <a:ln>
                  <a:noFill/>
                </a:ln>
                <a:solidFill>
                  <a:srgbClr val="008080"/>
                </a:solidFill>
                <a:effectLst/>
                <a:latin typeface="Consolas" pitchFamily="49" charset="0"/>
                <a:ea typeface="宋体" pitchFamily="2" charset="-122"/>
                <a:cs typeface="宋体" pitchFamily="2" charset="-122"/>
              </a:rPr>
              <a:t>"__main__"</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 = DynamicArrayList()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8</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3</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3</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4</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5</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4</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a.insert(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6</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(a.count(</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矩形 8"/>
          <p:cNvSpPr/>
          <p:nvPr/>
        </p:nvSpPr>
        <p:spPr>
          <a:xfrm>
            <a:off x="694606" y="4807254"/>
            <a:ext cx="10873208" cy="800219"/>
          </a:xfrm>
          <a:prstGeom prst="rect">
            <a:avLst/>
          </a:prstGeom>
        </p:spPr>
        <p:txBody>
          <a:bodyPr wrap="square">
            <a:spAutoFit/>
          </a:bodyPr>
          <a:lstStyle/>
          <a:p>
            <a:r>
              <a:rPr lang="zh-CN" altLang="en-US"/>
              <a:t>在类中定义的递归算法，通常包含两个部分：</a:t>
            </a:r>
            <a:r>
              <a:rPr lang="en-US" altLang="zh-CN"/>
              <a:t>public</a:t>
            </a:r>
            <a:r>
              <a:rPr lang="zh-CN" altLang="en-US"/>
              <a:t>属性的</a:t>
            </a:r>
            <a:r>
              <a:rPr lang="zh-CN" altLang="en-US">
                <a:solidFill>
                  <a:srgbClr val="FF0000"/>
                </a:solidFill>
              </a:rPr>
              <a:t>接口方法</a:t>
            </a:r>
            <a:r>
              <a:rPr lang="zh-CN" altLang="en-US"/>
              <a:t>和</a:t>
            </a:r>
            <a:r>
              <a:rPr lang="en-US" altLang="zh-CN"/>
              <a:t>private</a:t>
            </a:r>
            <a:r>
              <a:rPr lang="zh-CN" altLang="en-US"/>
              <a:t>或</a:t>
            </a:r>
            <a:r>
              <a:rPr lang="en-US" altLang="zh-CN"/>
              <a:t>protected</a:t>
            </a:r>
            <a:r>
              <a:rPr lang="zh-CN" altLang="en-US"/>
              <a:t>属性的</a:t>
            </a:r>
            <a:r>
              <a:rPr lang="zh-CN" altLang="en-US">
                <a:solidFill>
                  <a:srgbClr val="FF0000"/>
                </a:solidFill>
              </a:rPr>
              <a:t>递归函数</a:t>
            </a:r>
            <a:r>
              <a:rPr lang="zh-CN" altLang="en-US" smtClean="0"/>
              <a:t>。</a:t>
            </a:r>
            <a:endParaRPr lang="en-US" altLang="zh-CN" smtClean="0"/>
          </a:p>
        </p:txBody>
      </p:sp>
      <p:sp>
        <p:nvSpPr>
          <p:cNvPr id="2" name="圆角矩形标注 1"/>
          <p:cNvSpPr/>
          <p:nvPr/>
        </p:nvSpPr>
        <p:spPr>
          <a:xfrm>
            <a:off x="6347564" y="1409128"/>
            <a:ext cx="1584176" cy="432048"/>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递归函数</a:t>
            </a:r>
            <a:endParaRPr lang="zh-CN" altLang="en-US"/>
          </a:p>
        </p:txBody>
      </p:sp>
      <p:sp>
        <p:nvSpPr>
          <p:cNvPr id="8" name="圆角矩形标注 7"/>
          <p:cNvSpPr/>
          <p:nvPr/>
        </p:nvSpPr>
        <p:spPr>
          <a:xfrm>
            <a:off x="6707604" y="3702845"/>
            <a:ext cx="1584176" cy="432048"/>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接口方法</a:t>
            </a:r>
            <a:endParaRPr lang="zh-CN" altLang="en-US"/>
          </a:p>
        </p:txBody>
      </p:sp>
      <p:sp>
        <p:nvSpPr>
          <p:cNvPr id="5" name="矩形 4"/>
          <p:cNvSpPr/>
          <p:nvPr/>
        </p:nvSpPr>
        <p:spPr>
          <a:xfrm>
            <a:off x="694606" y="5705426"/>
            <a:ext cx="11015967" cy="800219"/>
          </a:xfrm>
          <a:prstGeom prst="rect">
            <a:avLst/>
          </a:prstGeom>
        </p:spPr>
        <p:txBody>
          <a:bodyPr wrap="square">
            <a:spAutoFit/>
          </a:bodyPr>
          <a:lstStyle/>
          <a:p>
            <a:pPr lvl="0"/>
            <a:r>
              <a:rPr lang="en-US" altLang="zh-CN">
                <a:solidFill>
                  <a:srgbClr val="1F5281"/>
                </a:solidFill>
              </a:rPr>
              <a:t>public</a:t>
            </a:r>
            <a:r>
              <a:rPr lang="zh-CN" altLang="en-US" smtClean="0">
                <a:solidFill>
                  <a:srgbClr val="1F5281"/>
                </a:solidFill>
              </a:rPr>
              <a:t>方法只完成</a:t>
            </a:r>
            <a:r>
              <a:rPr lang="zh-CN" altLang="en-US">
                <a:solidFill>
                  <a:srgbClr val="1F5281"/>
                </a:solidFill>
              </a:rPr>
              <a:t>简单的调用</a:t>
            </a:r>
            <a:r>
              <a:rPr lang="zh-CN" altLang="en-US" smtClean="0">
                <a:solidFill>
                  <a:srgbClr val="1F5281"/>
                </a:solidFill>
              </a:rPr>
              <a:t>；如此处</a:t>
            </a:r>
            <a:r>
              <a:rPr lang="zh-CN" altLang="en-US">
                <a:solidFill>
                  <a:srgbClr val="1F5281"/>
                </a:solidFill>
              </a:rPr>
              <a:t>的</a:t>
            </a:r>
            <a:r>
              <a:rPr lang="en-US" altLang="zh-CN">
                <a:solidFill>
                  <a:srgbClr val="1F5281"/>
                </a:solidFill>
              </a:rPr>
              <a:t>count</a:t>
            </a:r>
            <a:r>
              <a:rPr lang="zh-CN" altLang="en-US">
                <a:solidFill>
                  <a:srgbClr val="1F5281"/>
                </a:solidFill>
              </a:rPr>
              <a:t>方法，它以参数</a:t>
            </a:r>
            <a:r>
              <a:rPr lang="en-US" altLang="zh-CN">
                <a:solidFill>
                  <a:srgbClr val="1F5281"/>
                </a:solidFill>
              </a:rPr>
              <a:t>entry,len(self)</a:t>
            </a:r>
            <a:r>
              <a:rPr lang="zh-CN" altLang="en-US">
                <a:solidFill>
                  <a:srgbClr val="1F5281"/>
                </a:solidFill>
              </a:rPr>
              <a:t>和</a:t>
            </a:r>
            <a:r>
              <a:rPr lang="en-US" altLang="zh-CN">
                <a:solidFill>
                  <a:srgbClr val="1F5281"/>
                </a:solidFill>
              </a:rPr>
              <a:t>x</a:t>
            </a:r>
            <a:r>
              <a:rPr lang="zh-CN" altLang="en-US">
                <a:solidFill>
                  <a:srgbClr val="1F5281"/>
                </a:solidFill>
              </a:rPr>
              <a:t>调用递归函数</a:t>
            </a:r>
            <a:r>
              <a:rPr lang="en-US" altLang="zh-CN">
                <a:solidFill>
                  <a:srgbClr val="1F5281"/>
                </a:solidFill>
              </a:rPr>
              <a:t>_recursive_count</a:t>
            </a:r>
            <a:r>
              <a:rPr lang="zh-CN" altLang="en-US">
                <a:solidFill>
                  <a:srgbClr val="1F5281"/>
                </a:solidFill>
              </a:rPr>
              <a:t>。</a:t>
            </a:r>
          </a:p>
        </p:txBody>
      </p:sp>
    </p:spTree>
    <p:extLst>
      <p:ext uri="{BB962C8B-B14F-4D97-AF65-F5344CB8AC3E}">
        <p14:creationId xmlns:p14="http://schemas.microsoft.com/office/powerpoint/2010/main" val="2400740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2" grpId="0" animBg="1"/>
      <p:bldP spid="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zh-CN" smtClean="0"/>
              <a:t>为</a:t>
            </a:r>
            <a:r>
              <a:rPr lang="zh-CN" altLang="zh-CN"/>
              <a:t>顺序表</a:t>
            </a:r>
            <a:r>
              <a:rPr lang="en-US" altLang="zh-CN" smtClean="0"/>
              <a:t>DynamicArrayList</a:t>
            </a:r>
            <a:r>
              <a:rPr lang="zh-CN" altLang="zh-CN"/>
              <a:t>类添加</a:t>
            </a:r>
            <a:r>
              <a:rPr lang="zh-CN" altLang="zh-CN" smtClean="0"/>
              <a:t>判断元素</a:t>
            </a:r>
            <a:r>
              <a:rPr lang="zh-CN" altLang="zh-CN"/>
              <a:t>是否首尾对称的递归方法。</a:t>
            </a:r>
          </a:p>
        </p:txBody>
      </p:sp>
      <p:sp>
        <p:nvSpPr>
          <p:cNvPr id="3" name="标题 2"/>
          <p:cNvSpPr>
            <a:spLocks noGrp="1"/>
          </p:cNvSpPr>
          <p:nvPr>
            <p:ph type="title"/>
          </p:nvPr>
        </p:nvSpPr>
        <p:spPr/>
        <p:txBody>
          <a:bodyPr>
            <a:normAutofit fontScale="90000"/>
          </a:bodyPr>
          <a:lstStyle/>
          <a:p>
            <a:r>
              <a:rPr lang="zh-CN" altLang="en-US" smtClean="0"/>
              <a:t>例</a:t>
            </a:r>
            <a:r>
              <a:rPr lang="en-US" altLang="zh-CN" smtClean="0"/>
              <a:t>2</a:t>
            </a:r>
            <a:endParaRPr lang="zh-CN" altLang="en-US"/>
          </a:p>
        </p:txBody>
      </p:sp>
    </p:spTree>
    <p:extLst>
      <p:ext uri="{BB962C8B-B14F-4D97-AF65-F5344CB8AC3E}">
        <p14:creationId xmlns:p14="http://schemas.microsoft.com/office/powerpoint/2010/main" val="23254633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例</a:t>
            </a:r>
            <a:r>
              <a:rPr lang="en-US" altLang="zh-CN" smtClean="0"/>
              <a:t>2</a:t>
            </a:r>
            <a:endParaRPr lang="zh-CN" altLang="en-US"/>
          </a:p>
        </p:txBody>
      </p:sp>
      <p:sp>
        <p:nvSpPr>
          <p:cNvPr id="4" name="Rectangle 1"/>
          <p:cNvSpPr>
            <a:spLocks noChangeArrowheads="1"/>
          </p:cNvSpPr>
          <p:nvPr/>
        </p:nvSpPr>
        <p:spPr bwMode="auto">
          <a:xfrm>
            <a:off x="770763" y="1997838"/>
            <a:ext cx="10585176" cy="2862322"/>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sz="2000" b="1" smtClean="0">
                <a:solidFill>
                  <a:srgbClr val="000080"/>
                </a:solidFill>
                <a:latin typeface="宋体" panose="02010600030101010101" pitchFamily="2" charset="-122"/>
                <a:ea typeface="宋体" panose="02010600030101010101" pitchFamily="2" charset="-122"/>
              </a:rPr>
              <a:t>def </a:t>
            </a:r>
            <a:r>
              <a:rPr lang="en-US" altLang="zh-CN" sz="2000">
                <a:latin typeface="宋体" panose="02010600030101010101" pitchFamily="2" charset="-122"/>
                <a:ea typeface="宋体" panose="02010600030101010101" pitchFamily="2" charset="-122"/>
              </a:rPr>
              <a:t>recur_is_pali(</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 start, end):</a:t>
            </a:r>
            <a:br>
              <a:rPr lang="en-US" altLang="zh-CN" sz="2000">
                <a:latin typeface="宋体" panose="02010600030101010101" pitchFamily="2" charset="-122"/>
                <a:ea typeface="宋体" panose="02010600030101010101" pitchFamily="2" charset="-122"/>
              </a:rPr>
            </a:br>
            <a:r>
              <a:rPr lang="en-US" altLang="zh-CN" sz="2000">
                <a:latin typeface="宋体" panose="02010600030101010101" pitchFamily="2" charset="-122"/>
                <a:ea typeface="宋体" panose="02010600030101010101" pitchFamily="2" charset="-122"/>
              </a:rPr>
              <a:t>    </a:t>
            </a:r>
            <a:r>
              <a:rPr lang="en-US" altLang="zh-CN" sz="2000" b="1">
                <a:solidFill>
                  <a:srgbClr val="000080"/>
                </a:solidFill>
                <a:latin typeface="宋体" panose="02010600030101010101" pitchFamily="2" charset="-122"/>
                <a:ea typeface="宋体" panose="02010600030101010101" pitchFamily="2" charset="-122"/>
              </a:rPr>
              <a:t>if </a:t>
            </a:r>
            <a:r>
              <a:rPr lang="en-US" altLang="zh-CN" sz="2000">
                <a:latin typeface="宋体" panose="02010600030101010101" pitchFamily="2" charset="-122"/>
                <a:ea typeface="宋体" panose="02010600030101010101" pitchFamily="2" charset="-122"/>
              </a:rPr>
              <a:t>start &gt;= end:                        </a:t>
            </a:r>
            <a:r>
              <a:rPr lang="en-US" altLang="zh-CN" sz="2000" i="1">
                <a:solidFill>
                  <a:srgbClr val="808080"/>
                </a:solidFill>
                <a:latin typeface="宋体" panose="02010600030101010101" pitchFamily="2" charset="-122"/>
                <a:ea typeface="宋体" panose="02010600030101010101" pitchFamily="2" charset="-122"/>
              </a:rPr>
              <a:t># </a:t>
            </a:r>
            <a:r>
              <a:rPr lang="zh-CN" altLang="en-US" sz="2000" i="1">
                <a:solidFill>
                  <a:srgbClr val="808080"/>
                </a:solidFill>
                <a:latin typeface="宋体" panose="02010600030101010101" pitchFamily="2" charset="-122"/>
                <a:ea typeface="宋体" panose="02010600030101010101" pitchFamily="2" charset="-122"/>
              </a:rPr>
              <a:t>空表或长度为</a:t>
            </a:r>
            <a:r>
              <a:rPr lang="en-US" altLang="zh-CN" sz="2000" i="1">
                <a:solidFill>
                  <a:srgbClr val="808080"/>
                </a:solidFill>
                <a:latin typeface="宋体" panose="02010600030101010101" pitchFamily="2" charset="-122"/>
                <a:ea typeface="宋体" panose="02010600030101010101" pitchFamily="2" charset="-122"/>
              </a:rPr>
              <a:t>1</a:t>
            </a:r>
            <a:br>
              <a:rPr lang="en-US" altLang="zh-CN" sz="2000" i="1">
                <a:solidFill>
                  <a:srgbClr val="808080"/>
                </a:solidFill>
                <a:latin typeface="宋体" panose="02010600030101010101" pitchFamily="2" charset="-122"/>
                <a:ea typeface="宋体" panose="02010600030101010101" pitchFamily="2" charset="-122"/>
              </a:rPr>
            </a:br>
            <a:r>
              <a:rPr lang="en-US" altLang="zh-CN" sz="2000" i="1">
                <a:solidFill>
                  <a:srgbClr val="808080"/>
                </a:solidFill>
                <a:latin typeface="宋体" panose="02010600030101010101" pitchFamily="2" charset="-122"/>
                <a:ea typeface="宋体" panose="02010600030101010101" pitchFamily="2" charset="-122"/>
              </a:rPr>
              <a:t>        </a:t>
            </a:r>
            <a:r>
              <a:rPr lang="en-US" altLang="zh-CN" sz="2000" b="1">
                <a:solidFill>
                  <a:srgbClr val="000080"/>
                </a:solidFill>
                <a:latin typeface="宋体" panose="02010600030101010101" pitchFamily="2" charset="-122"/>
                <a:ea typeface="宋体" panose="02010600030101010101" pitchFamily="2" charset="-122"/>
              </a:rPr>
              <a:t>return  True</a:t>
            </a:r>
            <a:br>
              <a:rPr lang="en-US" altLang="zh-CN" sz="2000" b="1">
                <a:solidFill>
                  <a:srgbClr val="000080"/>
                </a:solidFill>
                <a:latin typeface="宋体" panose="02010600030101010101" pitchFamily="2" charset="-122"/>
                <a:ea typeface="宋体" panose="02010600030101010101" pitchFamily="2" charset="-122"/>
              </a:rPr>
            </a:br>
            <a:r>
              <a:rPr lang="en-US" altLang="zh-CN" sz="2000" b="1">
                <a:solidFill>
                  <a:srgbClr val="000080"/>
                </a:solidFill>
                <a:latin typeface="宋体" panose="02010600030101010101" pitchFamily="2" charset="-122"/>
                <a:ea typeface="宋体" panose="02010600030101010101" pitchFamily="2" charset="-122"/>
              </a:rPr>
              <a:t>    else</a:t>
            </a:r>
            <a:r>
              <a:rPr lang="en-US" altLang="zh-CN" sz="2000">
                <a:latin typeface="宋体" panose="02010600030101010101" pitchFamily="2" charset="-122"/>
                <a:ea typeface="宋体" panose="02010600030101010101" pitchFamily="2" charset="-122"/>
              </a:rPr>
              <a:t>:</a:t>
            </a:r>
            <a:br>
              <a:rPr lang="en-US" altLang="zh-CN" sz="2000">
                <a:latin typeface="宋体" panose="02010600030101010101" pitchFamily="2" charset="-122"/>
                <a:ea typeface="宋体" panose="02010600030101010101" pitchFamily="2" charset="-122"/>
              </a:rPr>
            </a:br>
            <a:r>
              <a:rPr lang="en-US" altLang="zh-CN" sz="2000">
                <a:latin typeface="宋体" panose="02010600030101010101" pitchFamily="2" charset="-122"/>
                <a:ea typeface="宋体" panose="02010600030101010101" pitchFamily="2" charset="-122"/>
              </a:rPr>
              <a:t>        </a:t>
            </a:r>
            <a:r>
              <a:rPr lang="en-US" altLang="zh-CN" sz="2000" b="1">
                <a:solidFill>
                  <a:srgbClr val="000080"/>
                </a:solidFill>
                <a:latin typeface="宋体" panose="02010600030101010101" pitchFamily="2" charset="-122"/>
                <a:ea typeface="宋体" panose="02010600030101010101" pitchFamily="2" charset="-122"/>
              </a:rPr>
              <a:t>if </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._entry[start] != </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._entry[end]:    </a:t>
            </a:r>
            <a:r>
              <a:rPr lang="en-US" altLang="zh-CN" sz="2000" i="1">
                <a:solidFill>
                  <a:srgbClr val="808080"/>
                </a:solidFill>
                <a:latin typeface="宋体" panose="02010600030101010101" pitchFamily="2" charset="-122"/>
                <a:ea typeface="宋体" panose="02010600030101010101" pitchFamily="2" charset="-122"/>
              </a:rPr>
              <a:t># </a:t>
            </a:r>
            <a:r>
              <a:rPr lang="zh-CN" altLang="en-US" sz="2000" i="1">
                <a:solidFill>
                  <a:srgbClr val="808080"/>
                </a:solidFill>
                <a:latin typeface="宋体" panose="02010600030101010101" pitchFamily="2" charset="-122"/>
                <a:ea typeface="宋体" panose="02010600030101010101" pitchFamily="2" charset="-122"/>
              </a:rPr>
              <a:t>首尾元素不同，返回</a:t>
            </a:r>
            <a:r>
              <a:rPr lang="en-US" altLang="zh-CN" sz="2000" i="1">
                <a:solidFill>
                  <a:srgbClr val="808080"/>
                </a:solidFill>
                <a:latin typeface="宋体" panose="02010600030101010101" pitchFamily="2" charset="-122"/>
                <a:ea typeface="宋体" panose="02010600030101010101" pitchFamily="2" charset="-122"/>
              </a:rPr>
              <a:t>False</a:t>
            </a:r>
            <a:br>
              <a:rPr lang="en-US" altLang="zh-CN" sz="2000" i="1">
                <a:solidFill>
                  <a:srgbClr val="808080"/>
                </a:solidFill>
                <a:latin typeface="宋体" panose="02010600030101010101" pitchFamily="2" charset="-122"/>
                <a:ea typeface="宋体" panose="02010600030101010101" pitchFamily="2" charset="-122"/>
              </a:rPr>
            </a:br>
            <a:r>
              <a:rPr lang="en-US" altLang="zh-CN" sz="2000" i="1">
                <a:solidFill>
                  <a:srgbClr val="808080"/>
                </a:solidFill>
                <a:latin typeface="宋体" panose="02010600030101010101" pitchFamily="2" charset="-122"/>
                <a:ea typeface="宋体" panose="02010600030101010101" pitchFamily="2" charset="-122"/>
              </a:rPr>
              <a:t>            </a:t>
            </a:r>
            <a:r>
              <a:rPr lang="en-US" altLang="zh-CN" sz="2000" b="1">
                <a:solidFill>
                  <a:srgbClr val="000080"/>
                </a:solidFill>
                <a:latin typeface="宋体" panose="02010600030101010101" pitchFamily="2" charset="-122"/>
                <a:ea typeface="宋体" panose="02010600030101010101" pitchFamily="2" charset="-122"/>
              </a:rPr>
              <a:t>return False</a:t>
            </a:r>
            <a:br>
              <a:rPr lang="en-US" altLang="zh-CN" sz="2000" b="1">
                <a:solidFill>
                  <a:srgbClr val="000080"/>
                </a:solidFill>
                <a:latin typeface="宋体" panose="02010600030101010101" pitchFamily="2" charset="-122"/>
                <a:ea typeface="宋体" panose="02010600030101010101" pitchFamily="2" charset="-122"/>
              </a:rPr>
            </a:br>
            <a:r>
              <a:rPr lang="en-US" altLang="zh-CN" sz="2000" b="1">
                <a:solidFill>
                  <a:srgbClr val="000080"/>
                </a:solidFill>
                <a:latin typeface="宋体" panose="02010600030101010101" pitchFamily="2" charset="-122"/>
                <a:ea typeface="宋体" panose="02010600030101010101" pitchFamily="2" charset="-122"/>
              </a:rPr>
              <a:t>        else</a:t>
            </a:r>
            <a:r>
              <a:rPr lang="en-US" altLang="zh-CN" sz="2000">
                <a:latin typeface="宋体" panose="02010600030101010101" pitchFamily="2" charset="-122"/>
                <a:ea typeface="宋体" panose="02010600030101010101" pitchFamily="2" charset="-122"/>
              </a:rPr>
              <a:t>:                       </a:t>
            </a:r>
            <a:r>
              <a:rPr lang="en-US" altLang="zh-CN" sz="2000" i="1">
                <a:solidFill>
                  <a:srgbClr val="808080"/>
                </a:solidFill>
                <a:latin typeface="宋体" panose="02010600030101010101" pitchFamily="2" charset="-122"/>
                <a:ea typeface="宋体" panose="02010600030101010101" pitchFamily="2" charset="-122"/>
              </a:rPr>
              <a:t># </a:t>
            </a:r>
            <a:r>
              <a:rPr lang="zh-CN" altLang="en-US" sz="2000" i="1">
                <a:solidFill>
                  <a:srgbClr val="808080"/>
                </a:solidFill>
                <a:latin typeface="宋体" panose="02010600030101010101" pitchFamily="2" charset="-122"/>
                <a:ea typeface="宋体" panose="02010600030101010101" pitchFamily="2" charset="-122"/>
              </a:rPr>
              <a:t>对除首尾元素之外的部分进行判断</a:t>
            </a:r>
            <a:br>
              <a:rPr lang="zh-CN" altLang="en-US" sz="2000" i="1">
                <a:solidFill>
                  <a:srgbClr val="808080"/>
                </a:solidFill>
                <a:latin typeface="宋体" panose="02010600030101010101" pitchFamily="2" charset="-122"/>
                <a:ea typeface="宋体" panose="02010600030101010101" pitchFamily="2" charset="-122"/>
              </a:rPr>
            </a:br>
            <a:r>
              <a:rPr lang="zh-CN" altLang="en-US" sz="2000" i="1">
                <a:solidFill>
                  <a:srgbClr val="808080"/>
                </a:solidFill>
                <a:latin typeface="宋体" panose="02010600030101010101" pitchFamily="2" charset="-122"/>
                <a:ea typeface="宋体" panose="02010600030101010101" pitchFamily="2" charset="-122"/>
              </a:rPr>
              <a:t>            </a:t>
            </a:r>
            <a:r>
              <a:rPr lang="en-US" altLang="zh-CN" sz="2000" b="1">
                <a:solidFill>
                  <a:srgbClr val="000080"/>
                </a:solidFill>
                <a:latin typeface="宋体" panose="02010600030101010101" pitchFamily="2" charset="-122"/>
                <a:ea typeface="宋体" panose="02010600030101010101" pitchFamily="2" charset="-122"/>
              </a:rPr>
              <a:t>return </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.recur_is_pali(start+</a:t>
            </a:r>
            <a:r>
              <a:rPr lang="en-US" altLang="zh-CN" sz="2000">
                <a:solidFill>
                  <a:srgbClr val="0000FF"/>
                </a:solidFill>
                <a:latin typeface="宋体" panose="02010600030101010101" pitchFamily="2" charset="-122"/>
                <a:ea typeface="宋体" panose="02010600030101010101" pitchFamily="2" charset="-122"/>
              </a:rPr>
              <a:t>1</a:t>
            </a:r>
            <a:r>
              <a:rPr lang="en-US" altLang="zh-CN" sz="2000">
                <a:latin typeface="宋体" panose="02010600030101010101" pitchFamily="2" charset="-122"/>
                <a:ea typeface="宋体" panose="02010600030101010101" pitchFamily="2" charset="-122"/>
              </a:rPr>
              <a:t>, end-</a:t>
            </a:r>
            <a:r>
              <a:rPr lang="en-US" altLang="zh-CN" sz="2000">
                <a:solidFill>
                  <a:srgbClr val="0000FF"/>
                </a:solidFill>
                <a:latin typeface="宋体" panose="02010600030101010101" pitchFamily="2" charset="-122"/>
                <a:ea typeface="宋体" panose="02010600030101010101" pitchFamily="2" charset="-122"/>
              </a:rPr>
              <a:t>1</a:t>
            </a:r>
            <a:r>
              <a:rPr lang="en-US" altLang="zh-CN" sz="2000">
                <a:latin typeface="宋体" panose="02010600030101010101" pitchFamily="2" charset="-122"/>
                <a:ea typeface="宋体" panose="02010600030101010101" pitchFamily="2" charset="-122"/>
              </a:rPr>
              <a:t>)</a:t>
            </a:r>
            <a:br>
              <a:rPr lang="en-US" altLang="zh-CN" sz="2000">
                <a:latin typeface="宋体" panose="02010600030101010101" pitchFamily="2" charset="-122"/>
                <a:ea typeface="宋体" panose="02010600030101010101" pitchFamily="2" charset="-122"/>
              </a:rPr>
            </a:br>
            <a:endParaRPr kumimoji="0" lang="zh-CN" altLang="zh-CN" sz="20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宋体" pitchFamily="2" charset="-122"/>
            </a:endParaRPr>
          </a:p>
        </p:txBody>
      </p:sp>
      <p:sp>
        <p:nvSpPr>
          <p:cNvPr id="5" name="Rectangle 2"/>
          <p:cNvSpPr>
            <a:spLocks noChangeArrowheads="1"/>
          </p:cNvSpPr>
          <p:nvPr/>
        </p:nvSpPr>
        <p:spPr bwMode="auto">
          <a:xfrm>
            <a:off x="770763" y="4983271"/>
            <a:ext cx="10585176" cy="707886"/>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sz="2000" b="1">
                <a:solidFill>
                  <a:srgbClr val="000080"/>
                </a:solidFill>
                <a:latin typeface="宋体" panose="02010600030101010101" pitchFamily="2" charset="-122"/>
                <a:ea typeface="宋体" panose="02010600030101010101" pitchFamily="2" charset="-122"/>
              </a:rPr>
              <a:t>def </a:t>
            </a:r>
            <a:r>
              <a:rPr lang="en-US" altLang="zh-CN" sz="2000">
                <a:latin typeface="宋体" panose="02010600030101010101" pitchFamily="2" charset="-122"/>
                <a:ea typeface="宋体" panose="02010600030101010101" pitchFamily="2" charset="-122"/>
              </a:rPr>
              <a:t>is_pali(</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a:t>
            </a:r>
            <a:br>
              <a:rPr lang="en-US" altLang="zh-CN" sz="2000">
                <a:latin typeface="宋体" panose="02010600030101010101" pitchFamily="2" charset="-122"/>
                <a:ea typeface="宋体" panose="02010600030101010101" pitchFamily="2" charset="-122"/>
              </a:rPr>
            </a:br>
            <a:r>
              <a:rPr lang="en-US" altLang="zh-CN" sz="2000">
                <a:latin typeface="宋体" panose="02010600030101010101" pitchFamily="2" charset="-122"/>
                <a:ea typeface="宋体" panose="02010600030101010101" pitchFamily="2" charset="-122"/>
              </a:rPr>
              <a:t>    </a:t>
            </a:r>
            <a:r>
              <a:rPr lang="en-US" altLang="zh-CN" sz="2000" b="1">
                <a:solidFill>
                  <a:srgbClr val="000080"/>
                </a:solidFill>
                <a:latin typeface="宋体" panose="02010600030101010101" pitchFamily="2" charset="-122"/>
                <a:ea typeface="宋体" panose="02010600030101010101" pitchFamily="2" charset="-122"/>
              </a:rPr>
              <a:t>return </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.recur_is_pali(</a:t>
            </a:r>
            <a:r>
              <a:rPr lang="en-US" altLang="zh-CN" sz="2000">
                <a:solidFill>
                  <a:srgbClr val="0000FF"/>
                </a:solidFill>
                <a:latin typeface="宋体" panose="02010600030101010101" pitchFamily="2" charset="-122"/>
                <a:ea typeface="宋体" panose="02010600030101010101" pitchFamily="2" charset="-122"/>
              </a:rPr>
              <a:t>0</a:t>
            </a:r>
            <a:r>
              <a:rPr lang="en-US" altLang="zh-CN" sz="2000">
                <a:latin typeface="宋体" panose="02010600030101010101" pitchFamily="2" charset="-122"/>
                <a:ea typeface="宋体" panose="02010600030101010101" pitchFamily="2" charset="-122"/>
              </a:rPr>
              <a:t>, </a:t>
            </a:r>
            <a:r>
              <a:rPr lang="en-US" altLang="zh-CN" sz="2000">
                <a:solidFill>
                  <a:srgbClr val="94558D"/>
                </a:solidFill>
                <a:latin typeface="宋体" panose="02010600030101010101" pitchFamily="2" charset="-122"/>
                <a:ea typeface="宋体" panose="02010600030101010101" pitchFamily="2" charset="-122"/>
              </a:rPr>
              <a:t>self</a:t>
            </a:r>
            <a:r>
              <a:rPr lang="en-US" altLang="zh-CN" sz="2000">
                <a:latin typeface="宋体" panose="02010600030101010101" pitchFamily="2" charset="-122"/>
                <a:ea typeface="宋体" panose="02010600030101010101" pitchFamily="2" charset="-122"/>
              </a:rPr>
              <a:t>._cur_len-</a:t>
            </a:r>
            <a:r>
              <a:rPr lang="en-US" altLang="zh-CN" sz="2000">
                <a:solidFill>
                  <a:srgbClr val="0000FF"/>
                </a:solidFill>
                <a:latin typeface="宋体" panose="02010600030101010101" pitchFamily="2" charset="-122"/>
                <a:ea typeface="宋体" panose="02010600030101010101" pitchFamily="2" charset="-122"/>
              </a:rPr>
              <a:t>1</a:t>
            </a:r>
            <a:r>
              <a:rPr lang="en-US" altLang="zh-CN" sz="2000">
                <a:latin typeface="宋体" panose="02010600030101010101" pitchFamily="2" charset="-122"/>
                <a:ea typeface="宋体" panose="02010600030101010101" pitchFamily="2" charset="-122"/>
              </a:rPr>
              <a:t>)</a:t>
            </a:r>
            <a:endParaRPr kumimoji="0" lang="zh-CN" altLang="zh-CN" sz="3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宋体" pitchFamily="2" charset="-122"/>
            </a:endParaRPr>
          </a:p>
        </p:txBody>
      </p:sp>
      <p:sp>
        <p:nvSpPr>
          <p:cNvPr id="6" name="文本占位符 1"/>
          <p:cNvSpPr>
            <a:spLocks noGrp="1"/>
          </p:cNvSpPr>
          <p:nvPr>
            <p:ph type="body" sz="quarter" idx="10"/>
          </p:nvPr>
        </p:nvSpPr>
        <p:spPr>
          <a:xfrm>
            <a:off x="911306" y="1355484"/>
            <a:ext cx="10736814" cy="4868199"/>
          </a:xfrm>
        </p:spPr>
        <p:txBody>
          <a:bodyPr/>
          <a:lstStyle/>
          <a:p>
            <a:r>
              <a:rPr lang="zh-CN" altLang="zh-CN" smtClean="0"/>
              <a:t>为</a:t>
            </a:r>
            <a:r>
              <a:rPr lang="zh-CN" altLang="zh-CN"/>
              <a:t>顺序表</a:t>
            </a:r>
            <a:r>
              <a:rPr lang="en-US" altLang="zh-CN" smtClean="0"/>
              <a:t>DynamicArrayList</a:t>
            </a:r>
            <a:r>
              <a:rPr lang="zh-CN" altLang="zh-CN"/>
              <a:t>类添加</a:t>
            </a:r>
            <a:r>
              <a:rPr lang="zh-CN" altLang="zh-CN" smtClean="0"/>
              <a:t>判断元素</a:t>
            </a:r>
            <a:r>
              <a:rPr lang="zh-CN" altLang="zh-CN"/>
              <a:t>是否首尾对称的递归方法。</a:t>
            </a:r>
          </a:p>
        </p:txBody>
      </p:sp>
    </p:spTree>
    <p:extLst>
      <p:ext uri="{BB962C8B-B14F-4D97-AF65-F5344CB8AC3E}">
        <p14:creationId xmlns:p14="http://schemas.microsoft.com/office/powerpoint/2010/main" val="36379774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a:t>
            </a:r>
            <a:r>
              <a:rPr lang="zh-CN" altLang="en-US" smtClean="0"/>
              <a:t>链表下的递归算法</a:t>
            </a:r>
            <a:endParaRPr lang="zh-CN" altLang="en-US"/>
          </a:p>
        </p:txBody>
      </p:sp>
    </p:spTree>
    <p:extLst>
      <p:ext uri="{BB962C8B-B14F-4D97-AF65-F5344CB8AC3E}">
        <p14:creationId xmlns:p14="http://schemas.microsoft.com/office/powerpoint/2010/main" val="19031019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9"/>
          <p:cNvSpPr>
            <a:spLocks noChangeArrowheads="1"/>
          </p:cNvSpPr>
          <p:nvPr/>
        </p:nvSpPr>
        <p:spPr bwMode="auto">
          <a:xfrm>
            <a:off x="1443910" y="2534426"/>
            <a:ext cx="1085710"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33" name="Line 10"/>
          <p:cNvSpPr>
            <a:spLocks noChangeShapeType="1"/>
          </p:cNvSpPr>
          <p:nvPr/>
        </p:nvSpPr>
        <p:spPr bwMode="auto">
          <a:xfrm>
            <a:off x="2133853" y="2534426"/>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 name="Rectangle 12"/>
          <p:cNvSpPr>
            <a:spLocks noChangeArrowheads="1"/>
          </p:cNvSpPr>
          <p:nvPr/>
        </p:nvSpPr>
        <p:spPr bwMode="auto">
          <a:xfrm>
            <a:off x="2925383" y="2534426"/>
            <a:ext cx="1085710"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35" name="Line 13"/>
          <p:cNvSpPr>
            <a:spLocks noChangeShapeType="1"/>
          </p:cNvSpPr>
          <p:nvPr/>
        </p:nvSpPr>
        <p:spPr bwMode="auto">
          <a:xfrm>
            <a:off x="3617444" y="2534426"/>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 name="Line 14"/>
          <p:cNvSpPr>
            <a:spLocks noChangeShapeType="1"/>
          </p:cNvSpPr>
          <p:nvPr/>
        </p:nvSpPr>
        <p:spPr bwMode="auto">
          <a:xfrm>
            <a:off x="2332795" y="2832945"/>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 name="Rectangle 15"/>
          <p:cNvSpPr>
            <a:spLocks noChangeArrowheads="1"/>
          </p:cNvSpPr>
          <p:nvPr/>
        </p:nvSpPr>
        <p:spPr bwMode="auto">
          <a:xfrm>
            <a:off x="4328553" y="2521723"/>
            <a:ext cx="1121687"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3200" b="1">
              <a:latin typeface="Arial" pitchFamily="34" charset="0"/>
            </a:endParaRPr>
          </a:p>
        </p:txBody>
      </p:sp>
      <p:sp>
        <p:nvSpPr>
          <p:cNvPr id="38" name="Line 16"/>
          <p:cNvSpPr>
            <a:spLocks noChangeShapeType="1"/>
          </p:cNvSpPr>
          <p:nvPr/>
        </p:nvSpPr>
        <p:spPr bwMode="auto">
          <a:xfrm>
            <a:off x="5031193" y="2521723"/>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3200"/>
          </a:p>
        </p:txBody>
      </p:sp>
      <p:sp>
        <p:nvSpPr>
          <p:cNvPr id="39" name="Line 17"/>
          <p:cNvSpPr>
            <a:spLocks noChangeShapeType="1"/>
          </p:cNvSpPr>
          <p:nvPr/>
        </p:nvSpPr>
        <p:spPr bwMode="auto">
          <a:xfrm>
            <a:off x="3613212" y="2832945"/>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 name="Rectangle 18"/>
          <p:cNvSpPr>
            <a:spLocks noChangeArrowheads="1"/>
          </p:cNvSpPr>
          <p:nvPr/>
        </p:nvSpPr>
        <p:spPr bwMode="auto">
          <a:xfrm>
            <a:off x="6756052" y="2485204"/>
            <a:ext cx="1566129" cy="52240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41" name="Line 19"/>
          <p:cNvSpPr>
            <a:spLocks noChangeShapeType="1"/>
          </p:cNvSpPr>
          <p:nvPr/>
        </p:nvSpPr>
        <p:spPr bwMode="auto">
          <a:xfrm>
            <a:off x="7790968" y="2485204"/>
            <a:ext cx="0" cy="52240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3200"/>
          </a:p>
        </p:txBody>
      </p:sp>
      <p:sp>
        <p:nvSpPr>
          <p:cNvPr id="42" name="Line 20"/>
          <p:cNvSpPr>
            <a:spLocks noChangeShapeType="1"/>
          </p:cNvSpPr>
          <p:nvPr/>
        </p:nvSpPr>
        <p:spPr bwMode="auto">
          <a:xfrm flipV="1">
            <a:off x="5450239" y="2829770"/>
            <a:ext cx="45714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sz="3200"/>
          </a:p>
        </p:txBody>
      </p:sp>
      <p:sp>
        <p:nvSpPr>
          <p:cNvPr id="43" name="Rectangle 21"/>
          <p:cNvSpPr>
            <a:spLocks noChangeArrowheads="1"/>
          </p:cNvSpPr>
          <p:nvPr/>
        </p:nvSpPr>
        <p:spPr bwMode="auto">
          <a:xfrm>
            <a:off x="9592015" y="2521725"/>
            <a:ext cx="1407401" cy="523996"/>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44" name="Line 22"/>
          <p:cNvSpPr>
            <a:spLocks noChangeShapeType="1"/>
          </p:cNvSpPr>
          <p:nvPr/>
        </p:nvSpPr>
        <p:spPr bwMode="auto">
          <a:xfrm>
            <a:off x="10506298" y="2521725"/>
            <a:ext cx="2117" cy="523996"/>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 name="Text Box 24"/>
          <p:cNvSpPr txBox="1">
            <a:spLocks noChangeArrowheads="1"/>
          </p:cNvSpPr>
          <p:nvPr/>
        </p:nvSpPr>
        <p:spPr bwMode="auto">
          <a:xfrm>
            <a:off x="1443911" y="2458209"/>
            <a:ext cx="52603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0</a:t>
            </a:r>
            <a:endParaRPr kumimoji="1" lang="en-US" altLang="zh-CN" sz="2400" baseline="-25000">
              <a:latin typeface="Times New Roman" pitchFamily="18" charset="0"/>
            </a:endParaRPr>
          </a:p>
        </p:txBody>
      </p:sp>
      <p:sp>
        <p:nvSpPr>
          <p:cNvPr id="46" name="Text Box 25"/>
          <p:cNvSpPr txBox="1">
            <a:spLocks noChangeArrowheads="1"/>
          </p:cNvSpPr>
          <p:nvPr/>
        </p:nvSpPr>
        <p:spPr bwMode="auto">
          <a:xfrm>
            <a:off x="2942315" y="2458210"/>
            <a:ext cx="52603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dirty="0">
                <a:solidFill>
                  <a:srgbClr val="FF5050"/>
                </a:solidFill>
                <a:latin typeface="Times New Roman" pitchFamily="18" charset="0"/>
              </a:rPr>
              <a:t>a</a:t>
            </a:r>
            <a:r>
              <a:rPr kumimoji="1" lang="en-US" altLang="zh-CN" sz="3200" b="1" baseline="-25000" dirty="0">
                <a:solidFill>
                  <a:srgbClr val="FF5050"/>
                </a:solidFill>
                <a:latin typeface="Times New Roman" pitchFamily="18" charset="0"/>
              </a:rPr>
              <a:t>1</a:t>
            </a:r>
            <a:endParaRPr kumimoji="1" lang="en-US" altLang="zh-CN" sz="2400" dirty="0">
              <a:latin typeface="Times New Roman" pitchFamily="18" charset="0"/>
            </a:endParaRPr>
          </a:p>
        </p:txBody>
      </p:sp>
      <p:sp>
        <p:nvSpPr>
          <p:cNvPr id="47" name="Text Box 27"/>
          <p:cNvSpPr txBox="1">
            <a:spLocks noChangeArrowheads="1"/>
          </p:cNvSpPr>
          <p:nvPr/>
        </p:nvSpPr>
        <p:spPr bwMode="auto">
          <a:xfrm>
            <a:off x="6809534" y="2393107"/>
            <a:ext cx="465131"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dirty="0" err="1" smtClean="0">
                <a:solidFill>
                  <a:srgbClr val="FF5050"/>
                </a:solidFill>
                <a:latin typeface="Times New Roman" pitchFamily="18" charset="0"/>
              </a:rPr>
              <a:t>a</a:t>
            </a:r>
            <a:r>
              <a:rPr kumimoji="1" lang="en-US" altLang="zh-CN" sz="3200" b="1" baseline="-25000" dirty="0" err="1" smtClean="0">
                <a:solidFill>
                  <a:srgbClr val="FF5050"/>
                </a:solidFill>
                <a:latin typeface="Times New Roman" pitchFamily="18" charset="0"/>
              </a:rPr>
              <a:t>i</a:t>
            </a:r>
            <a:endParaRPr kumimoji="1" lang="en-US" altLang="zh-CN" sz="3200" dirty="0">
              <a:latin typeface="Times New Roman" pitchFamily="18" charset="0"/>
            </a:endParaRPr>
          </a:p>
        </p:txBody>
      </p:sp>
      <p:sp>
        <p:nvSpPr>
          <p:cNvPr id="48" name="Text Box 28"/>
          <p:cNvSpPr txBox="1">
            <a:spLocks noChangeArrowheads="1"/>
          </p:cNvSpPr>
          <p:nvPr/>
        </p:nvSpPr>
        <p:spPr bwMode="auto">
          <a:xfrm>
            <a:off x="9592015" y="2447094"/>
            <a:ext cx="1153434" cy="58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n-1</a:t>
            </a:r>
            <a:endParaRPr kumimoji="1" lang="en-US" altLang="zh-CN" sz="2400">
              <a:latin typeface="Times New Roman" pitchFamily="18" charset="0"/>
            </a:endParaRPr>
          </a:p>
        </p:txBody>
      </p:sp>
      <p:sp>
        <p:nvSpPr>
          <p:cNvPr id="49" name="Text Box 29"/>
          <p:cNvSpPr txBox="1">
            <a:spLocks noChangeArrowheads="1"/>
          </p:cNvSpPr>
          <p:nvPr/>
        </p:nvSpPr>
        <p:spPr bwMode="auto">
          <a:xfrm>
            <a:off x="10523228" y="2566185"/>
            <a:ext cx="405827"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50" name="文本框 54"/>
          <p:cNvSpPr txBox="1"/>
          <p:nvPr/>
        </p:nvSpPr>
        <p:spPr bwMode="auto">
          <a:xfrm>
            <a:off x="5746910" y="2558246"/>
            <a:ext cx="1068777" cy="584910"/>
          </a:xfrm>
          <a:prstGeom prst="rect">
            <a:avLst/>
          </a:prstGeom>
          <a:noFill/>
        </p:spPr>
        <p:txBody>
          <a:bodyPr>
            <a:spAutoFit/>
          </a:bodyPr>
          <a:lstStyle/>
          <a:p>
            <a:pPr>
              <a:defRPr/>
            </a:pPr>
            <a:r>
              <a:rPr lang="en-US" altLang="zh-CN" sz="3200" dirty="0">
                <a:ln w="0"/>
                <a:effectLst>
                  <a:outerShdw blurRad="38100" dist="19050" dir="2700000" algn="tl" rotWithShape="0">
                    <a:schemeClr val="dk1">
                      <a:alpha val="40000"/>
                    </a:schemeClr>
                  </a:outerShdw>
                </a:effectLst>
              </a:rPr>
              <a:t>……</a:t>
            </a:r>
            <a:endParaRPr lang="zh-CN" altLang="en-US" sz="3200" dirty="0">
              <a:ln w="0"/>
              <a:effectLst>
                <a:outerShdw blurRad="38100" dist="19050" dir="2700000" algn="tl" rotWithShape="0">
                  <a:schemeClr val="dk1">
                    <a:alpha val="40000"/>
                  </a:schemeClr>
                </a:outerShdw>
              </a:effectLst>
            </a:endParaRPr>
          </a:p>
        </p:txBody>
      </p:sp>
      <p:sp>
        <p:nvSpPr>
          <p:cNvPr id="51" name="文本框 55"/>
          <p:cNvSpPr txBox="1"/>
          <p:nvPr/>
        </p:nvSpPr>
        <p:spPr bwMode="auto">
          <a:xfrm>
            <a:off x="8425886" y="2513785"/>
            <a:ext cx="1070894" cy="446276"/>
          </a:xfrm>
          <a:prstGeom prst="rect">
            <a:avLst/>
          </a:prstGeom>
          <a:noFill/>
        </p:spPr>
        <p:txBody>
          <a:bodyPr>
            <a:spAutoFit/>
          </a:bodyPr>
          <a:lstStyle/>
          <a:p>
            <a:pPr>
              <a:defRPr/>
            </a:pPr>
            <a:r>
              <a:rPr lang="en-US" altLang="zh-CN" dirty="0">
                <a:ln w="0"/>
                <a:effectLst>
                  <a:outerShdw blurRad="38100" dist="19050" dir="2700000" algn="tl" rotWithShape="0">
                    <a:schemeClr val="dk1">
                      <a:alpha val="40000"/>
                    </a:schemeClr>
                  </a:outerShdw>
                </a:effectLst>
              </a:rPr>
              <a:t>……</a:t>
            </a:r>
            <a:endParaRPr lang="zh-CN" altLang="en-US" dirty="0">
              <a:ln w="0"/>
              <a:effectLst>
                <a:outerShdw blurRad="38100" dist="19050" dir="2700000" algn="tl" rotWithShape="0">
                  <a:schemeClr val="dk1">
                    <a:alpha val="40000"/>
                  </a:schemeClr>
                </a:outerShdw>
              </a:effectLst>
            </a:endParaRPr>
          </a:p>
        </p:txBody>
      </p:sp>
      <p:sp>
        <p:nvSpPr>
          <p:cNvPr id="52" name="Text Box 27"/>
          <p:cNvSpPr txBox="1">
            <a:spLocks noChangeArrowheads="1"/>
          </p:cNvSpPr>
          <p:nvPr/>
        </p:nvSpPr>
        <p:spPr bwMode="auto">
          <a:xfrm>
            <a:off x="4328837" y="2491556"/>
            <a:ext cx="466733"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dirty="0">
                <a:solidFill>
                  <a:srgbClr val="FF5050"/>
                </a:solidFill>
                <a:latin typeface="Times New Roman" pitchFamily="18" charset="0"/>
              </a:rPr>
              <a:t>a</a:t>
            </a:r>
            <a:r>
              <a:rPr kumimoji="1" lang="en-US" altLang="zh-CN" sz="1800" b="1" baseline="-25000" dirty="0">
                <a:solidFill>
                  <a:srgbClr val="FF5050"/>
                </a:solidFill>
                <a:latin typeface="Times New Roman" pitchFamily="18" charset="0"/>
              </a:rPr>
              <a:t>2</a:t>
            </a:r>
            <a:endParaRPr kumimoji="1" lang="en-US" altLang="zh-CN" sz="1800" dirty="0">
              <a:latin typeface="Times New Roman" pitchFamily="18" charset="0"/>
            </a:endParaRPr>
          </a:p>
        </p:txBody>
      </p:sp>
      <p:sp>
        <p:nvSpPr>
          <p:cNvPr id="55" name="Line 23"/>
          <p:cNvSpPr>
            <a:spLocks noChangeShapeType="1"/>
          </p:cNvSpPr>
          <p:nvPr/>
        </p:nvSpPr>
        <p:spPr bwMode="auto">
          <a:xfrm>
            <a:off x="9054452" y="2817067"/>
            <a:ext cx="645500"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6" name="Line 10"/>
          <p:cNvSpPr>
            <a:spLocks noChangeShapeType="1"/>
          </p:cNvSpPr>
          <p:nvPr/>
        </p:nvSpPr>
        <p:spPr bwMode="auto">
          <a:xfrm>
            <a:off x="2142319" y="2543953"/>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cxnSp>
        <p:nvCxnSpPr>
          <p:cNvPr id="59" name="Straight Connector 90"/>
          <p:cNvCxnSpPr>
            <a:cxnSpLocks noChangeShapeType="1"/>
          </p:cNvCxnSpPr>
          <p:nvPr/>
        </p:nvCxnSpPr>
        <p:spPr bwMode="auto">
          <a:xfrm>
            <a:off x="2624668" y="1756305"/>
            <a:ext cx="0" cy="2053243"/>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60" name="Line 23"/>
          <p:cNvSpPr>
            <a:spLocks noChangeShapeType="1"/>
          </p:cNvSpPr>
          <p:nvPr/>
        </p:nvSpPr>
        <p:spPr bwMode="auto">
          <a:xfrm>
            <a:off x="838622" y="2818657"/>
            <a:ext cx="645500" cy="1587"/>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文本占位符 4"/>
          <p:cNvSpPr>
            <a:spLocks noGrp="1"/>
          </p:cNvSpPr>
          <p:nvPr>
            <p:ph type="body" sz="quarter" idx="10"/>
          </p:nvPr>
        </p:nvSpPr>
        <p:spPr>
          <a:xfrm>
            <a:off x="973767" y="1148209"/>
            <a:ext cx="10736814" cy="565357"/>
          </a:xfrm>
        </p:spPr>
        <p:txBody>
          <a:bodyPr>
            <a:normAutofit/>
          </a:bodyPr>
          <a:lstStyle/>
          <a:p>
            <a:r>
              <a:rPr lang="zh-CN" altLang="en-US"/>
              <a:t>设计递归算法，</a:t>
            </a:r>
            <a:r>
              <a:rPr lang="zh-CN" altLang="en-US" smtClean="0">
                <a:solidFill>
                  <a:srgbClr val="FF0000"/>
                </a:solidFill>
              </a:rPr>
              <a:t>求单链表</a:t>
            </a:r>
            <a:r>
              <a:rPr lang="zh-CN" altLang="en-US">
                <a:solidFill>
                  <a:srgbClr val="FF0000"/>
                </a:solidFill>
              </a:rPr>
              <a:t>的</a:t>
            </a:r>
            <a:r>
              <a:rPr lang="zh-CN" altLang="en-US" smtClean="0">
                <a:solidFill>
                  <a:srgbClr val="FF0000"/>
                </a:solidFill>
              </a:rPr>
              <a:t>长度</a:t>
            </a:r>
            <a:r>
              <a:rPr lang="zh-CN" altLang="en-US" smtClean="0"/>
              <a:t>。</a:t>
            </a:r>
            <a:endParaRPr lang="zh-CN" altLang="en-US"/>
          </a:p>
        </p:txBody>
      </p:sp>
      <p:sp>
        <p:nvSpPr>
          <p:cNvPr id="2" name="标题 1"/>
          <p:cNvSpPr>
            <a:spLocks noGrp="1"/>
          </p:cNvSpPr>
          <p:nvPr>
            <p:ph type="title"/>
          </p:nvPr>
        </p:nvSpPr>
        <p:spPr/>
        <p:txBody>
          <a:bodyPr>
            <a:normAutofit fontScale="90000"/>
          </a:bodyPr>
          <a:lstStyle/>
          <a:p>
            <a:r>
              <a:rPr lang="zh-CN" altLang="en-US" smtClean="0"/>
              <a:t>例</a:t>
            </a:r>
            <a:r>
              <a:rPr lang="en-US" altLang="zh-CN"/>
              <a:t>1</a:t>
            </a:r>
            <a:endParaRPr lang="zh-CN" altLang="en-US"/>
          </a:p>
        </p:txBody>
      </p:sp>
      <p:sp>
        <p:nvSpPr>
          <p:cNvPr id="6" name="矩形 5"/>
          <p:cNvSpPr/>
          <p:nvPr/>
        </p:nvSpPr>
        <p:spPr>
          <a:xfrm>
            <a:off x="3005082" y="3404198"/>
            <a:ext cx="8074033" cy="800219"/>
          </a:xfrm>
          <a:prstGeom prst="rect">
            <a:avLst/>
          </a:prstGeom>
          <a:solidFill>
            <a:schemeClr val="accent2">
              <a:lumMod val="20000"/>
              <a:lumOff val="80000"/>
            </a:schemeClr>
          </a:solidFill>
        </p:spPr>
        <p:txBody>
          <a:bodyPr wrap="square">
            <a:spAutoFit/>
          </a:bodyPr>
          <a:lstStyle/>
          <a:p>
            <a:r>
              <a:rPr lang="zh-CN" altLang="en-US" smtClean="0"/>
              <a:t>如果</a:t>
            </a:r>
            <a:r>
              <a:rPr lang="en-US" altLang="zh-CN" smtClean="0"/>
              <a:t>first</a:t>
            </a:r>
            <a:r>
              <a:rPr lang="zh-CN" altLang="en-US" smtClean="0"/>
              <a:t>为</a:t>
            </a:r>
            <a:r>
              <a:rPr lang="zh-CN" altLang="en-US"/>
              <a:t>空表</a:t>
            </a:r>
            <a:r>
              <a:rPr lang="zh-CN" altLang="en-US" smtClean="0"/>
              <a:t>，返回</a:t>
            </a:r>
            <a:r>
              <a:rPr lang="en-US" altLang="zh-CN" smtClean="0"/>
              <a:t>0</a:t>
            </a:r>
            <a:r>
              <a:rPr lang="zh-CN" altLang="en-US" smtClean="0"/>
              <a:t>，</a:t>
            </a:r>
            <a:r>
              <a:rPr lang="zh-CN" altLang="en-US"/>
              <a:t>否则</a:t>
            </a:r>
            <a:r>
              <a:rPr lang="en-US" altLang="zh-CN" smtClean="0"/>
              <a:t>:</a:t>
            </a:r>
            <a:r>
              <a:rPr lang="zh-CN" altLang="en-US" smtClean="0"/>
              <a:t>返回</a:t>
            </a:r>
            <a:r>
              <a:rPr lang="en-US" altLang="zh-CN" smtClean="0"/>
              <a:t>first.next</a:t>
            </a:r>
            <a:r>
              <a:rPr lang="zh-CN" altLang="en-US"/>
              <a:t>为首结点的单</a:t>
            </a:r>
            <a:r>
              <a:rPr lang="zh-CN" altLang="en-US" smtClean="0"/>
              <a:t>链表的长度加</a:t>
            </a:r>
            <a:r>
              <a:rPr lang="en-US" altLang="zh-CN" smtClean="0"/>
              <a:t>1</a:t>
            </a:r>
            <a:r>
              <a:rPr lang="zh-CN" altLang="en-US" smtClean="0"/>
              <a:t>。</a:t>
            </a:r>
            <a:endParaRPr lang="zh-CN" altLang="en-US"/>
          </a:p>
        </p:txBody>
      </p:sp>
      <p:sp>
        <p:nvSpPr>
          <p:cNvPr id="7" name="Rectangle 1"/>
          <p:cNvSpPr>
            <a:spLocks noChangeArrowheads="1"/>
          </p:cNvSpPr>
          <p:nvPr/>
        </p:nvSpPr>
        <p:spPr bwMode="auto">
          <a:xfrm>
            <a:off x="973767" y="4274338"/>
            <a:ext cx="10130164" cy="2308324"/>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recursive_len(</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not </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.recursive_len(</a:t>
            </a:r>
            <a:r>
              <a:rPr kumimoji="0" lang="en-US"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B200B2"/>
                </a:solidFill>
                <a:effectLst/>
                <a:latin typeface="Consolas" pitchFamily="49" charset="0"/>
                <a:ea typeface="宋体" pitchFamily="2" charset="-122"/>
                <a:cs typeface="宋体" pitchFamily="2" charset="-122"/>
              </a:rPr>
              <a:t>__len__</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.recursive_len(</a:t>
            </a:r>
            <a:r>
              <a:rPr kumimoji="0" lang="zh-CN" altLang="zh-CN" sz="1800" b="0" i="0" u="none" strike="noStrike" cap="none" normalizeH="0" baseline="0" smtClean="0">
                <a:ln>
                  <a:noFill/>
                </a:ln>
                <a:solidFill>
                  <a:srgbClr val="FF0000"/>
                </a:solidFill>
                <a:effectLst/>
                <a:latin typeface="Consolas" pitchFamily="49" charset="0"/>
                <a:ea typeface="宋体" pitchFamily="2" charset="-122"/>
                <a:cs typeface="宋体" pitchFamily="2" charset="-122"/>
              </a:rPr>
              <a:t>self._head.next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圆角矩形标注 7"/>
          <p:cNvSpPr/>
          <p:nvPr/>
        </p:nvSpPr>
        <p:spPr>
          <a:xfrm>
            <a:off x="7304649" y="5302002"/>
            <a:ext cx="2520280" cy="792088"/>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接口方法仍采用带头结点的链表</a:t>
            </a:r>
            <a:endParaRPr lang="zh-CN" altLang="en-US"/>
          </a:p>
        </p:txBody>
      </p:sp>
      <p:sp>
        <p:nvSpPr>
          <p:cNvPr id="53" name="Text Box 30"/>
          <p:cNvSpPr txBox="1">
            <a:spLocks noChangeArrowheads="1"/>
          </p:cNvSpPr>
          <p:nvPr/>
        </p:nvSpPr>
        <p:spPr bwMode="auto">
          <a:xfrm>
            <a:off x="704355" y="1900429"/>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spTree>
    <p:extLst>
      <p:ext uri="{BB962C8B-B14F-4D97-AF65-F5344CB8AC3E}">
        <p14:creationId xmlns:p14="http://schemas.microsoft.com/office/powerpoint/2010/main" val="37778328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p:bldP spid="51" grpId="0"/>
      <p:bldP spid="52" grpId="0"/>
      <p:bldP spid="55" grpId="0" animBg="1"/>
      <p:bldP spid="56" grpId="0" animBg="1"/>
      <p:bldP spid="60" grpId="0" animBg="1"/>
      <p:bldP spid="6" grpId="0" animBg="1"/>
      <p:bldP spid="7" grpId="0" animBg="1"/>
      <p:bldP spid="8" grpId="0" animBg="1"/>
      <p:bldP spid="5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66505" y="1245118"/>
            <a:ext cx="11304007" cy="936104"/>
          </a:xfrm>
        </p:spPr>
        <p:txBody>
          <a:bodyPr>
            <a:normAutofit/>
          </a:bodyPr>
          <a:lstStyle/>
          <a:p>
            <a:r>
              <a:rPr lang="zh-CN" altLang="en-US" smtClean="0"/>
              <a:t>设计递归算法，</a:t>
            </a:r>
            <a:r>
              <a:rPr lang="zh-CN" altLang="en-US" smtClean="0">
                <a:solidFill>
                  <a:srgbClr val="FF0000"/>
                </a:solidFill>
              </a:rPr>
              <a:t>逆序</a:t>
            </a:r>
            <a:r>
              <a:rPr lang="zh-CN" altLang="en-US">
                <a:solidFill>
                  <a:srgbClr val="FF0000"/>
                </a:solidFill>
              </a:rPr>
              <a:t>输出</a:t>
            </a:r>
            <a:r>
              <a:rPr lang="zh-CN" altLang="en-US" smtClean="0"/>
              <a:t>以</a:t>
            </a:r>
            <a:r>
              <a:rPr lang="en-US" altLang="zh-CN" smtClean="0"/>
              <a:t>first</a:t>
            </a:r>
            <a:r>
              <a:rPr lang="zh-CN" altLang="en-US" smtClean="0"/>
              <a:t>为首</a:t>
            </a:r>
            <a:r>
              <a:rPr lang="zh-CN" altLang="en-US"/>
              <a:t>结点的单链表</a:t>
            </a:r>
            <a:r>
              <a:rPr lang="zh-CN" altLang="en-US" smtClean="0"/>
              <a:t>中所有元素，要求</a:t>
            </a:r>
            <a:r>
              <a:rPr lang="zh-CN" altLang="en-US"/>
              <a:t>设计成类的</a:t>
            </a:r>
            <a:r>
              <a:rPr lang="zh-CN" altLang="en-US" smtClean="0"/>
              <a:t>方法 。</a:t>
            </a:r>
            <a:endParaRPr lang="zh-CN" altLang="en-US"/>
          </a:p>
        </p:txBody>
      </p:sp>
      <p:sp>
        <p:nvSpPr>
          <p:cNvPr id="3" name="标题 2"/>
          <p:cNvSpPr>
            <a:spLocks noGrp="1"/>
          </p:cNvSpPr>
          <p:nvPr>
            <p:ph type="title"/>
          </p:nvPr>
        </p:nvSpPr>
        <p:spPr/>
        <p:txBody>
          <a:bodyPr>
            <a:normAutofit fontScale="90000"/>
          </a:bodyPr>
          <a:lstStyle/>
          <a:p>
            <a:r>
              <a:rPr lang="zh-CN" altLang="en-US" smtClean="0"/>
              <a:t>例</a:t>
            </a:r>
            <a:r>
              <a:rPr lang="en-US" altLang="zh-CN" smtClean="0"/>
              <a:t>2</a:t>
            </a:r>
            <a:endParaRPr lang="zh-CN" altLang="en-US"/>
          </a:p>
        </p:txBody>
      </p:sp>
      <p:sp>
        <p:nvSpPr>
          <p:cNvPr id="6" name="矩形 5"/>
          <p:cNvSpPr/>
          <p:nvPr/>
        </p:nvSpPr>
        <p:spPr>
          <a:xfrm>
            <a:off x="1003933" y="2199160"/>
            <a:ext cx="9814147" cy="446276"/>
          </a:xfrm>
          <a:prstGeom prst="rect">
            <a:avLst/>
          </a:prstGeom>
        </p:spPr>
        <p:txBody>
          <a:bodyPr wrap="square">
            <a:spAutoFit/>
          </a:bodyPr>
          <a:lstStyle/>
          <a:p>
            <a:pPr lvl="0"/>
            <a:r>
              <a:rPr lang="zh-CN" altLang="en-US">
                <a:solidFill>
                  <a:prstClr val="black"/>
                </a:solidFill>
              </a:rPr>
              <a:t>如</a:t>
            </a:r>
            <a:r>
              <a:rPr lang="zh-CN" altLang="en-US" smtClean="0">
                <a:solidFill>
                  <a:prstClr val="black"/>
                </a:solidFill>
              </a:rPr>
              <a:t>链表</a:t>
            </a:r>
            <a:r>
              <a:rPr lang="en-US" altLang="zh-CN" smtClean="0">
                <a:solidFill>
                  <a:prstClr val="black"/>
                </a:solidFill>
              </a:rPr>
              <a:t>first</a:t>
            </a:r>
            <a:r>
              <a:rPr lang="zh-CN" altLang="en-US" smtClean="0">
                <a:solidFill>
                  <a:prstClr val="black"/>
                </a:solidFill>
              </a:rPr>
              <a:t>中</a:t>
            </a:r>
            <a:r>
              <a:rPr lang="zh-CN" altLang="en-US">
                <a:solidFill>
                  <a:prstClr val="black"/>
                </a:solidFill>
              </a:rPr>
              <a:t>从前往后的元素依次为</a:t>
            </a:r>
            <a:r>
              <a:rPr lang="en-US" altLang="zh-CN" smtClean="0">
                <a:solidFill>
                  <a:prstClr val="black"/>
                </a:solidFill>
              </a:rPr>
              <a:t>1,2,3,4</a:t>
            </a:r>
            <a:r>
              <a:rPr lang="zh-CN" altLang="en-US" smtClean="0">
                <a:solidFill>
                  <a:prstClr val="black"/>
                </a:solidFill>
              </a:rPr>
              <a:t>，</a:t>
            </a:r>
            <a:r>
              <a:rPr lang="zh-CN" altLang="en-US">
                <a:solidFill>
                  <a:prstClr val="black"/>
                </a:solidFill>
              </a:rPr>
              <a:t>则输出顺序</a:t>
            </a:r>
            <a:r>
              <a:rPr lang="zh-CN" altLang="en-US" smtClean="0">
                <a:solidFill>
                  <a:prstClr val="black"/>
                </a:solidFill>
              </a:rPr>
              <a:t>为</a:t>
            </a:r>
            <a:r>
              <a:rPr lang="en-US" altLang="zh-CN" smtClean="0">
                <a:solidFill>
                  <a:prstClr val="black"/>
                </a:solidFill>
              </a:rPr>
              <a:t>4,3,2,1</a:t>
            </a:r>
            <a:r>
              <a:rPr lang="zh-CN" altLang="en-US">
                <a:solidFill>
                  <a:prstClr val="black"/>
                </a:solidFill>
              </a:rPr>
              <a:t>。</a:t>
            </a:r>
            <a:endParaRPr lang="en-US" altLang="zh-CN">
              <a:solidFill>
                <a:prstClr val="black"/>
              </a:solidFill>
            </a:endParaRPr>
          </a:p>
        </p:txBody>
      </p:sp>
      <p:sp>
        <p:nvSpPr>
          <p:cNvPr id="7" name="Rectangle 9"/>
          <p:cNvSpPr>
            <a:spLocks noChangeArrowheads="1"/>
          </p:cNvSpPr>
          <p:nvPr/>
        </p:nvSpPr>
        <p:spPr bwMode="auto">
          <a:xfrm>
            <a:off x="2913279" y="3203049"/>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8" name="Line 10"/>
          <p:cNvSpPr>
            <a:spLocks noChangeShapeType="1"/>
          </p:cNvSpPr>
          <p:nvPr/>
        </p:nvSpPr>
        <p:spPr bwMode="auto">
          <a:xfrm>
            <a:off x="3603312" y="3203049"/>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Rectangle 12"/>
          <p:cNvSpPr>
            <a:spLocks noChangeArrowheads="1"/>
          </p:cNvSpPr>
          <p:nvPr/>
        </p:nvSpPr>
        <p:spPr bwMode="auto">
          <a:xfrm>
            <a:off x="4394946" y="3203049"/>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0" name="Line 13"/>
          <p:cNvSpPr>
            <a:spLocks noChangeShapeType="1"/>
          </p:cNvSpPr>
          <p:nvPr/>
        </p:nvSpPr>
        <p:spPr bwMode="auto">
          <a:xfrm>
            <a:off x="5087094" y="3203049"/>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14"/>
          <p:cNvSpPr>
            <a:spLocks noChangeShapeType="1"/>
          </p:cNvSpPr>
          <p:nvPr/>
        </p:nvSpPr>
        <p:spPr bwMode="auto">
          <a:xfrm>
            <a:off x="3802278" y="3501499"/>
            <a:ext cx="592667"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Rectangle 15"/>
          <p:cNvSpPr>
            <a:spLocks noChangeArrowheads="1"/>
          </p:cNvSpPr>
          <p:nvPr/>
        </p:nvSpPr>
        <p:spPr bwMode="auto">
          <a:xfrm>
            <a:off x="5800412" y="3190349"/>
            <a:ext cx="1121833"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3" name="Line 16"/>
          <p:cNvSpPr>
            <a:spLocks noChangeShapeType="1"/>
          </p:cNvSpPr>
          <p:nvPr/>
        </p:nvSpPr>
        <p:spPr bwMode="auto">
          <a:xfrm>
            <a:off x="6503145" y="3190349"/>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 name="Line 17"/>
          <p:cNvSpPr>
            <a:spLocks noChangeShapeType="1"/>
          </p:cNvSpPr>
          <p:nvPr/>
        </p:nvSpPr>
        <p:spPr bwMode="auto">
          <a:xfrm>
            <a:off x="5082861" y="3501499"/>
            <a:ext cx="592667"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5" name="Text Box 24"/>
          <p:cNvSpPr txBox="1">
            <a:spLocks noChangeArrowheads="1"/>
          </p:cNvSpPr>
          <p:nvPr/>
        </p:nvSpPr>
        <p:spPr bwMode="auto">
          <a:xfrm>
            <a:off x="2913279" y="3206224"/>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1</a:t>
            </a:r>
            <a:endParaRPr kumimoji="1" lang="en-US" altLang="zh-CN" sz="2400" baseline="-25000">
              <a:latin typeface="Times New Roman" pitchFamily="18" charset="0"/>
            </a:endParaRPr>
          </a:p>
        </p:txBody>
      </p:sp>
      <p:sp>
        <p:nvSpPr>
          <p:cNvPr id="16" name="Text Box 25"/>
          <p:cNvSpPr txBox="1">
            <a:spLocks noChangeArrowheads="1"/>
          </p:cNvSpPr>
          <p:nvPr/>
        </p:nvSpPr>
        <p:spPr bwMode="auto">
          <a:xfrm>
            <a:off x="4411879" y="3206224"/>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2</a:t>
            </a:r>
            <a:endParaRPr kumimoji="1" lang="en-US" altLang="zh-CN" sz="2400">
              <a:latin typeface="Times New Roman" pitchFamily="18" charset="0"/>
            </a:endParaRPr>
          </a:p>
        </p:txBody>
      </p:sp>
      <p:sp>
        <p:nvSpPr>
          <p:cNvPr id="17" name="Text Box 27"/>
          <p:cNvSpPr txBox="1">
            <a:spLocks noChangeArrowheads="1"/>
          </p:cNvSpPr>
          <p:nvPr/>
        </p:nvSpPr>
        <p:spPr bwMode="auto">
          <a:xfrm>
            <a:off x="5705161" y="3206224"/>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3</a:t>
            </a:r>
            <a:endParaRPr kumimoji="1" lang="en-US" altLang="zh-CN" sz="1800">
              <a:latin typeface="Times New Roman" pitchFamily="18" charset="0"/>
            </a:endParaRPr>
          </a:p>
        </p:txBody>
      </p:sp>
      <p:cxnSp>
        <p:nvCxnSpPr>
          <p:cNvPr id="18" name="直接箭头连接符 28"/>
          <p:cNvCxnSpPr/>
          <p:nvPr/>
        </p:nvCxnSpPr>
        <p:spPr bwMode="auto">
          <a:xfrm>
            <a:off x="4936812" y="2668062"/>
            <a:ext cx="0" cy="519112"/>
          </a:xfrm>
          <a:prstGeom prst="straightConnector1">
            <a:avLst/>
          </a:prstGeom>
          <a:ln w="22225" cmpd="sng">
            <a:headEnd type="none" w="med" len="med"/>
            <a:tailEnd type="arrow"/>
          </a:ln>
        </p:spPr>
        <p:style>
          <a:lnRef idx="1">
            <a:schemeClr val="dk1"/>
          </a:lnRef>
          <a:fillRef idx="0">
            <a:schemeClr val="dk1"/>
          </a:fillRef>
          <a:effectRef idx="0">
            <a:schemeClr val="dk1"/>
          </a:effectRef>
          <a:fontRef idx="minor">
            <a:schemeClr val="tx1"/>
          </a:fontRef>
        </p:style>
      </p:cxnSp>
      <p:sp>
        <p:nvSpPr>
          <p:cNvPr id="19" name="Line 10"/>
          <p:cNvSpPr>
            <a:spLocks noChangeShapeType="1"/>
          </p:cNvSpPr>
          <p:nvPr/>
        </p:nvSpPr>
        <p:spPr bwMode="auto">
          <a:xfrm>
            <a:off x="3611778" y="3212574"/>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Line 23"/>
          <p:cNvSpPr>
            <a:spLocks noChangeShapeType="1"/>
          </p:cNvSpPr>
          <p:nvPr/>
        </p:nvSpPr>
        <p:spPr bwMode="auto">
          <a:xfrm>
            <a:off x="2307912" y="3487213"/>
            <a:ext cx="645583" cy="1587"/>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 name="Rectangle 9"/>
          <p:cNvSpPr>
            <a:spLocks noChangeArrowheads="1"/>
          </p:cNvSpPr>
          <p:nvPr/>
        </p:nvSpPr>
        <p:spPr bwMode="auto">
          <a:xfrm>
            <a:off x="7370979" y="3203049"/>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22" name="Line 10"/>
          <p:cNvSpPr>
            <a:spLocks noChangeShapeType="1"/>
          </p:cNvSpPr>
          <p:nvPr/>
        </p:nvSpPr>
        <p:spPr bwMode="auto">
          <a:xfrm>
            <a:off x="8061012" y="3203049"/>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 name="Text Box 24"/>
          <p:cNvSpPr txBox="1">
            <a:spLocks noChangeArrowheads="1"/>
          </p:cNvSpPr>
          <p:nvPr/>
        </p:nvSpPr>
        <p:spPr bwMode="auto">
          <a:xfrm>
            <a:off x="7370979" y="3206224"/>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4</a:t>
            </a:r>
            <a:endParaRPr kumimoji="1" lang="en-US" altLang="zh-CN" sz="2400" baseline="-25000">
              <a:latin typeface="Times New Roman" pitchFamily="18" charset="0"/>
            </a:endParaRPr>
          </a:p>
        </p:txBody>
      </p:sp>
      <p:sp>
        <p:nvSpPr>
          <p:cNvPr id="24" name="Line 10"/>
          <p:cNvSpPr>
            <a:spLocks noChangeShapeType="1"/>
          </p:cNvSpPr>
          <p:nvPr/>
        </p:nvSpPr>
        <p:spPr bwMode="auto">
          <a:xfrm>
            <a:off x="8069478" y="3212574"/>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 name="Line 23"/>
          <p:cNvSpPr>
            <a:spLocks noChangeShapeType="1"/>
          </p:cNvSpPr>
          <p:nvPr/>
        </p:nvSpPr>
        <p:spPr bwMode="auto">
          <a:xfrm>
            <a:off x="6765612" y="3425299"/>
            <a:ext cx="645583"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Text Box 29"/>
          <p:cNvSpPr txBox="1">
            <a:spLocks noChangeArrowheads="1"/>
          </p:cNvSpPr>
          <p:nvPr/>
        </p:nvSpPr>
        <p:spPr bwMode="auto">
          <a:xfrm>
            <a:off x="7976346" y="3234800"/>
            <a:ext cx="405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27" name="Text Box 30"/>
          <p:cNvSpPr txBox="1">
            <a:spLocks noChangeArrowheads="1"/>
          </p:cNvSpPr>
          <p:nvPr/>
        </p:nvSpPr>
        <p:spPr bwMode="auto">
          <a:xfrm>
            <a:off x="1333232" y="3236413"/>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sp>
        <p:nvSpPr>
          <p:cNvPr id="28" name="矩形 27"/>
          <p:cNvSpPr/>
          <p:nvPr/>
        </p:nvSpPr>
        <p:spPr>
          <a:xfrm>
            <a:off x="1090455" y="4176869"/>
            <a:ext cx="9397239" cy="1508105"/>
          </a:xfrm>
          <a:prstGeom prst="rect">
            <a:avLst/>
          </a:prstGeom>
        </p:spPr>
        <p:txBody>
          <a:bodyPr wrap="square">
            <a:spAutoFit/>
          </a:bodyPr>
          <a:lstStyle/>
          <a:p>
            <a:r>
              <a:rPr lang="zh-CN" altLang="en-US" smtClean="0"/>
              <a:t>递归定义：</a:t>
            </a:r>
            <a:endParaRPr lang="en-US" altLang="zh-CN" smtClean="0"/>
          </a:p>
          <a:p>
            <a:r>
              <a:rPr lang="zh-CN" altLang="en-US" smtClean="0"/>
              <a:t>如果</a:t>
            </a:r>
            <a:r>
              <a:rPr lang="en-US" altLang="zh-CN" smtClean="0"/>
              <a:t>first</a:t>
            </a:r>
            <a:r>
              <a:rPr lang="zh-CN" altLang="en-US" smtClean="0"/>
              <a:t>为</a:t>
            </a:r>
            <a:r>
              <a:rPr lang="zh-CN" altLang="en-US"/>
              <a:t>空表，则空操作</a:t>
            </a:r>
            <a:r>
              <a:rPr lang="zh-CN" altLang="en-US" smtClean="0"/>
              <a:t>，否则</a:t>
            </a:r>
            <a:r>
              <a:rPr lang="en-US" altLang="zh-CN" smtClean="0"/>
              <a:t>:</a:t>
            </a:r>
          </a:p>
          <a:p>
            <a:r>
              <a:rPr lang="en-US" altLang="zh-CN"/>
              <a:t> </a:t>
            </a:r>
            <a:r>
              <a:rPr lang="en-US" altLang="zh-CN" smtClean="0"/>
              <a:t>   a)</a:t>
            </a:r>
            <a:r>
              <a:rPr lang="zh-CN" altLang="en-US" smtClean="0"/>
              <a:t>对</a:t>
            </a:r>
            <a:r>
              <a:rPr lang="en-US" altLang="zh-CN" smtClean="0"/>
              <a:t>first.next</a:t>
            </a:r>
            <a:r>
              <a:rPr lang="zh-CN" altLang="en-US"/>
              <a:t>为首结点的单链表进行逆序</a:t>
            </a:r>
            <a:r>
              <a:rPr lang="zh-CN" altLang="en-US" smtClean="0"/>
              <a:t>输出</a:t>
            </a:r>
            <a:r>
              <a:rPr lang="zh-CN" altLang="en-US"/>
              <a:t>；</a:t>
            </a:r>
            <a:endParaRPr lang="en-US" altLang="zh-CN" smtClean="0"/>
          </a:p>
          <a:p>
            <a:r>
              <a:rPr lang="en-US" altLang="zh-CN" smtClean="0"/>
              <a:t>    b)</a:t>
            </a:r>
            <a:r>
              <a:rPr lang="zh-CN" altLang="en-US" smtClean="0"/>
              <a:t>输出</a:t>
            </a:r>
            <a:r>
              <a:rPr lang="en-US" altLang="zh-CN" smtClean="0"/>
              <a:t>first.entry</a:t>
            </a:r>
            <a:r>
              <a:rPr lang="zh-CN" altLang="en-US"/>
              <a:t>的内容。</a:t>
            </a:r>
          </a:p>
        </p:txBody>
      </p:sp>
      <p:sp>
        <p:nvSpPr>
          <p:cNvPr id="4" name="文本框 3"/>
          <p:cNvSpPr txBox="1"/>
          <p:nvPr/>
        </p:nvSpPr>
        <p:spPr>
          <a:xfrm>
            <a:off x="5036421" y="2694754"/>
            <a:ext cx="1527982" cy="446276"/>
          </a:xfrm>
          <a:prstGeom prst="rect">
            <a:avLst/>
          </a:prstGeom>
          <a:noFill/>
        </p:spPr>
        <p:txBody>
          <a:bodyPr wrap="none" rtlCol="0">
            <a:spAutoFit/>
          </a:bodyPr>
          <a:lstStyle/>
          <a:p>
            <a:r>
              <a:rPr lang="en-US" altLang="zh-CN" smtClean="0">
                <a:solidFill>
                  <a:srgbClr val="FF0000"/>
                </a:solidFill>
              </a:rPr>
              <a:t>first.next</a:t>
            </a:r>
            <a:endParaRPr lang="zh-CN" altLang="en-US">
              <a:solidFill>
                <a:srgbClr val="FF0000"/>
              </a:solidFill>
            </a:endParaRPr>
          </a:p>
        </p:txBody>
      </p:sp>
    </p:spTree>
    <p:extLst>
      <p:ext uri="{BB962C8B-B14F-4D97-AF65-F5344CB8AC3E}">
        <p14:creationId xmlns:p14="http://schemas.microsoft.com/office/powerpoint/2010/main" val="42075131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en-US" altLang="zh-CN" smtClean="0"/>
              <a:t>recursive_reverse_traverse(first)</a:t>
            </a:r>
            <a:endParaRPr lang="zh-CN" altLang="en-US"/>
          </a:p>
        </p:txBody>
      </p:sp>
      <p:sp>
        <p:nvSpPr>
          <p:cNvPr id="25" name="矩形 24"/>
          <p:cNvSpPr/>
          <p:nvPr/>
        </p:nvSpPr>
        <p:spPr>
          <a:xfrm>
            <a:off x="1126654" y="1197546"/>
            <a:ext cx="10009112" cy="1862048"/>
          </a:xfrm>
          <a:prstGeom prst="rect">
            <a:avLst/>
          </a:prstGeom>
        </p:spPr>
        <p:txBody>
          <a:bodyPr wrap="square">
            <a:spAutoFit/>
          </a:bodyPr>
          <a:lstStyle/>
          <a:p>
            <a:r>
              <a:rPr lang="zh-CN" altLang="en-US" smtClean="0"/>
              <a:t>递归定义：</a:t>
            </a:r>
            <a:endParaRPr lang="en-US" altLang="zh-CN" smtClean="0"/>
          </a:p>
          <a:p>
            <a:r>
              <a:rPr lang="zh-CN" altLang="en-US" smtClean="0"/>
              <a:t>如果</a:t>
            </a:r>
            <a:r>
              <a:rPr lang="en-US" altLang="zh-CN" smtClean="0"/>
              <a:t>first</a:t>
            </a:r>
            <a:r>
              <a:rPr lang="zh-CN" altLang="en-US" smtClean="0"/>
              <a:t>为</a:t>
            </a:r>
            <a:r>
              <a:rPr lang="zh-CN" altLang="en-US"/>
              <a:t>空表，则空操作</a:t>
            </a:r>
            <a:r>
              <a:rPr lang="zh-CN" altLang="en-US" smtClean="0"/>
              <a:t>，否则</a:t>
            </a:r>
            <a:r>
              <a:rPr lang="en-US" altLang="zh-CN" smtClean="0"/>
              <a:t>:</a:t>
            </a:r>
          </a:p>
          <a:p>
            <a:r>
              <a:rPr lang="en-US" altLang="zh-CN"/>
              <a:t> </a:t>
            </a:r>
            <a:r>
              <a:rPr lang="en-US" altLang="zh-CN" smtClean="0"/>
              <a:t>   a)</a:t>
            </a:r>
            <a:r>
              <a:rPr lang="zh-CN" altLang="en-US" smtClean="0"/>
              <a:t>调用</a:t>
            </a:r>
            <a:r>
              <a:rPr lang="en-US" altLang="zh-CN" smtClean="0"/>
              <a:t>self.recursive_reversetraverse(first.next</a:t>
            </a:r>
            <a:r>
              <a:rPr lang="en-US" altLang="zh-CN"/>
              <a:t>)</a:t>
            </a:r>
            <a:r>
              <a:rPr lang="zh-CN" altLang="en-US" smtClean="0"/>
              <a:t>对</a:t>
            </a:r>
            <a:r>
              <a:rPr lang="en-US" altLang="zh-CN" smtClean="0"/>
              <a:t>first.next</a:t>
            </a:r>
            <a:r>
              <a:rPr lang="zh-CN" altLang="en-US"/>
              <a:t>为首结点的单链表进行逆序</a:t>
            </a:r>
            <a:r>
              <a:rPr lang="zh-CN" altLang="en-US" smtClean="0"/>
              <a:t>输出</a:t>
            </a:r>
            <a:r>
              <a:rPr lang="zh-CN" altLang="en-US"/>
              <a:t>；</a:t>
            </a:r>
            <a:endParaRPr lang="en-US" altLang="zh-CN" smtClean="0"/>
          </a:p>
          <a:p>
            <a:r>
              <a:rPr lang="en-US" altLang="zh-CN" smtClean="0"/>
              <a:t>    b)</a:t>
            </a:r>
            <a:r>
              <a:rPr lang="zh-CN" altLang="en-US" smtClean="0"/>
              <a:t>输出</a:t>
            </a:r>
            <a:r>
              <a:rPr lang="en-US" altLang="zh-CN" smtClean="0"/>
              <a:t>first.entry</a:t>
            </a:r>
            <a:r>
              <a:rPr lang="zh-CN" altLang="en-US"/>
              <a:t>的内容。</a:t>
            </a:r>
          </a:p>
        </p:txBody>
      </p:sp>
      <p:sp>
        <p:nvSpPr>
          <p:cNvPr id="26" name="Rectangle 1"/>
          <p:cNvSpPr>
            <a:spLocks noChangeArrowheads="1"/>
          </p:cNvSpPr>
          <p:nvPr/>
        </p:nvSpPr>
        <p:spPr bwMode="auto">
          <a:xfrm>
            <a:off x="1270670" y="3357786"/>
            <a:ext cx="8597105" cy="2246769"/>
          </a:xfrm>
          <a:prstGeom prst="rect">
            <a:avLst/>
          </a:prstGeom>
          <a:solidFill>
            <a:schemeClr val="tx2">
              <a:lumMod val="20000"/>
              <a:lumOff val="80000"/>
            </a:schemeClr>
          </a:solidFill>
          <a:ln>
            <a:noFill/>
          </a:ln>
          <a:effectLs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recursive_reverse_traverse(</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.recursive_reverse_traverse(</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.entry, </a:t>
            </a:r>
            <a:r>
              <a:rPr kumimoji="0" lang="zh-CN" altLang="zh-CN" sz="2000" b="0" i="0" u="none" strike="noStrike" cap="none" normalizeH="0" baseline="0" smtClean="0">
                <a:ln>
                  <a:noFill/>
                </a:ln>
                <a:solidFill>
                  <a:srgbClr val="660099"/>
                </a:solidFill>
                <a:effectLst/>
                <a:latin typeface="Consolas" pitchFamily="49" charset="0"/>
                <a:ea typeface="宋体" pitchFamily="2" charset="-122"/>
                <a:cs typeface="宋体" pitchFamily="2" charset="-122"/>
              </a:rPr>
              <a:t>end</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2000" b="1" i="0" u="none" strike="noStrike" cap="none" normalizeH="0" baseline="0" smtClean="0">
                <a:ln>
                  <a:noFill/>
                </a:ln>
                <a:solidFill>
                  <a:srgbClr val="008080"/>
                </a:solidFill>
                <a:effectLst/>
                <a:latin typeface="Consolas" pitchFamily="49" charset="0"/>
                <a:ea typeface="宋体" pitchFamily="2" charset="-122"/>
                <a:cs typeface="宋体" pitchFamily="2" charset="-122"/>
              </a:rPr>
              <a:t>"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reverse_traverse(</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.recursive_reverse_traverse(</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._head.next)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340123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algn="l"/>
            <a:r>
              <a:rPr lang="zh-CN" altLang="en-US"/>
              <a:t>设计递归算法，删除单</a:t>
            </a:r>
            <a:r>
              <a:rPr lang="zh-CN" altLang="en-US" smtClean="0"/>
              <a:t>链表</a:t>
            </a:r>
            <a:r>
              <a:rPr lang="en-US" altLang="zh-CN" smtClean="0"/>
              <a:t>first</a:t>
            </a:r>
            <a:r>
              <a:rPr lang="zh-CN" altLang="en-US" smtClean="0"/>
              <a:t>中</a:t>
            </a:r>
            <a:r>
              <a:rPr lang="zh-CN" altLang="en-US"/>
              <a:t>所有值</a:t>
            </a:r>
            <a:r>
              <a:rPr lang="zh-CN" altLang="en-US" smtClean="0"/>
              <a:t>为</a:t>
            </a:r>
            <a:r>
              <a:rPr lang="en-US" altLang="zh-CN"/>
              <a:t>x</a:t>
            </a:r>
            <a:r>
              <a:rPr lang="zh-CN" altLang="en-US" smtClean="0"/>
              <a:t>的</a:t>
            </a:r>
            <a:r>
              <a:rPr lang="zh-CN" altLang="en-US"/>
              <a:t>结点，要求设计成类的</a:t>
            </a:r>
            <a:r>
              <a:rPr lang="zh-CN" altLang="en-US" smtClean="0"/>
              <a:t>方法</a:t>
            </a:r>
            <a:r>
              <a:rPr lang="zh-CN" altLang="en-US"/>
              <a:t>。</a:t>
            </a:r>
            <a:r>
              <a:rPr lang="zh-CN" altLang="zh-CN" sz="3200" b="0">
                <a:solidFill>
                  <a:srgbClr val="000000"/>
                </a:solidFill>
                <a:latin typeface="Consolas" pitchFamily="49" charset="0"/>
                <a:ea typeface="宋体" pitchFamily="2" charset="-122"/>
                <a:cs typeface="宋体" pitchFamily="2" charset="-122"/>
              </a:rPr>
              <a:t/>
            </a:r>
            <a:br>
              <a:rPr lang="zh-CN" altLang="zh-CN" sz="3200" b="0">
                <a:solidFill>
                  <a:srgbClr val="000000"/>
                </a:solidFill>
                <a:latin typeface="Consolas" pitchFamily="49" charset="0"/>
                <a:ea typeface="宋体" pitchFamily="2" charset="-122"/>
                <a:cs typeface="宋体" pitchFamily="2" charset="-122"/>
              </a:rPr>
            </a:br>
            <a:endParaRPr lang="zh-CN" altLang="en-US"/>
          </a:p>
        </p:txBody>
      </p:sp>
      <p:sp>
        <p:nvSpPr>
          <p:cNvPr id="3" name="标题 2"/>
          <p:cNvSpPr>
            <a:spLocks noGrp="1"/>
          </p:cNvSpPr>
          <p:nvPr>
            <p:ph type="title"/>
          </p:nvPr>
        </p:nvSpPr>
        <p:spPr/>
        <p:txBody>
          <a:bodyPr>
            <a:normAutofit fontScale="90000"/>
          </a:bodyPr>
          <a:lstStyle/>
          <a:p>
            <a:r>
              <a:rPr lang="zh-CN" altLang="en-US" smtClean="0"/>
              <a:t>例</a:t>
            </a:r>
            <a:r>
              <a:rPr lang="en-US" altLang="zh-CN"/>
              <a:t>3</a:t>
            </a:r>
            <a:endParaRPr lang="zh-CN" altLang="en-US"/>
          </a:p>
        </p:txBody>
      </p:sp>
      <p:sp>
        <p:nvSpPr>
          <p:cNvPr id="11" name="矩形 10"/>
          <p:cNvSpPr/>
          <p:nvPr/>
        </p:nvSpPr>
        <p:spPr>
          <a:xfrm>
            <a:off x="1702718" y="3559582"/>
            <a:ext cx="8928992" cy="461665"/>
          </a:xfrm>
          <a:prstGeom prst="rect">
            <a:avLst/>
          </a:prstGeom>
          <a:solidFill>
            <a:schemeClr val="tx2">
              <a:lumMod val="20000"/>
              <a:lumOff val="80000"/>
            </a:schemeClr>
          </a:solidFill>
        </p:spPr>
        <p:txBody>
          <a:bodyPr wrap="square">
            <a:spAutoFit/>
          </a:bodyPr>
          <a:lstStyle/>
          <a:p>
            <a:r>
              <a:rPr lang="zh-CN" altLang="en-US" sz="2400" smtClean="0"/>
              <a:t>如果</a:t>
            </a:r>
            <a:r>
              <a:rPr lang="en-US" altLang="zh-CN" sz="2400" smtClean="0"/>
              <a:t>first</a:t>
            </a:r>
            <a:r>
              <a:rPr lang="zh-CN" altLang="en-US" sz="2400" smtClean="0"/>
              <a:t>为</a:t>
            </a:r>
            <a:r>
              <a:rPr lang="en-US" altLang="zh-CN" sz="2400" smtClean="0"/>
              <a:t>None</a:t>
            </a:r>
            <a:r>
              <a:rPr lang="zh-CN" altLang="en-US" sz="2400" smtClean="0"/>
              <a:t>，则无需删除，链表没有变化，返回</a:t>
            </a:r>
            <a:r>
              <a:rPr lang="en-US" altLang="zh-CN" sz="2400" smtClean="0"/>
              <a:t>first</a:t>
            </a:r>
            <a:r>
              <a:rPr lang="zh-CN" altLang="en-US" sz="2400" smtClean="0"/>
              <a:t>；</a:t>
            </a:r>
            <a:endParaRPr lang="en-US" altLang="zh-CN" sz="2400" smtClean="0"/>
          </a:p>
        </p:txBody>
      </p:sp>
      <p:sp>
        <p:nvSpPr>
          <p:cNvPr id="12" name="矩形 11"/>
          <p:cNvSpPr/>
          <p:nvPr/>
        </p:nvSpPr>
        <p:spPr>
          <a:xfrm>
            <a:off x="1702718" y="2565736"/>
            <a:ext cx="8928992" cy="830997"/>
          </a:xfrm>
          <a:prstGeom prst="rect">
            <a:avLst/>
          </a:prstGeom>
          <a:solidFill>
            <a:schemeClr val="accent2">
              <a:lumMod val="20000"/>
              <a:lumOff val="80000"/>
            </a:schemeClr>
          </a:solidFill>
        </p:spPr>
        <p:txBody>
          <a:bodyPr wrap="square">
            <a:spAutoFit/>
          </a:bodyPr>
          <a:lstStyle/>
          <a:p>
            <a:r>
              <a:rPr lang="zh-CN" altLang="en-US" sz="2400"/>
              <a:t>删除后链表发生变化，因此算法</a:t>
            </a:r>
            <a:r>
              <a:rPr lang="zh-CN" altLang="zh-CN" sz="2400"/>
              <a:t>返回</a:t>
            </a:r>
            <a:r>
              <a:rPr lang="zh-CN" altLang="en-US" sz="2400"/>
              <a:t>删除</a:t>
            </a:r>
            <a:r>
              <a:rPr lang="en-US" altLang="zh-CN" sz="2400"/>
              <a:t>x</a:t>
            </a:r>
            <a:r>
              <a:rPr lang="zh-CN" altLang="en-US" sz="2400"/>
              <a:t>后形成的</a:t>
            </a:r>
            <a:r>
              <a:rPr lang="zh-CN" altLang="zh-CN" sz="2400"/>
              <a:t>新链表的首结点指针</a:t>
            </a:r>
            <a:r>
              <a:rPr lang="zh-CN" altLang="en-US" sz="2400" smtClean="0"/>
              <a:t>。</a:t>
            </a:r>
            <a:endParaRPr lang="zh-CN" altLang="en-US" sz="2400"/>
          </a:p>
        </p:txBody>
      </p:sp>
      <p:sp>
        <p:nvSpPr>
          <p:cNvPr id="6" name="矩形 5"/>
          <p:cNvSpPr/>
          <p:nvPr/>
        </p:nvSpPr>
        <p:spPr>
          <a:xfrm>
            <a:off x="1737920" y="4539825"/>
            <a:ext cx="8893789" cy="1154162"/>
          </a:xfrm>
          <a:prstGeom prst="rect">
            <a:avLst/>
          </a:prstGeom>
          <a:solidFill>
            <a:schemeClr val="accent2">
              <a:lumMod val="20000"/>
              <a:lumOff val="80000"/>
            </a:schemeClr>
          </a:solidFill>
        </p:spPr>
        <p:txBody>
          <a:bodyPr wrap="square">
            <a:spAutoFit/>
          </a:bodyPr>
          <a:lstStyle/>
          <a:p>
            <a:r>
              <a:rPr lang="en-US" altLang="zh-CN" smtClean="0"/>
              <a:t>first</a:t>
            </a:r>
            <a:r>
              <a:rPr lang="zh-CN" altLang="en-US" smtClean="0"/>
              <a:t>不为</a:t>
            </a:r>
            <a:r>
              <a:rPr lang="en-US" altLang="zh-CN" smtClean="0"/>
              <a:t>None</a:t>
            </a:r>
            <a:r>
              <a:rPr lang="zh-CN" altLang="en-US" smtClean="0"/>
              <a:t>时，</a:t>
            </a:r>
            <a:r>
              <a:rPr lang="zh-CN" altLang="en-US"/>
              <a:t>整个单链表被看成两部分：首结点和其余结点构成的单链表，整个链表下</a:t>
            </a:r>
            <a:r>
              <a:rPr lang="en-US" altLang="zh-CN"/>
              <a:t>x</a:t>
            </a:r>
            <a:r>
              <a:rPr lang="zh-CN" altLang="en-US"/>
              <a:t>结点的删除可以分解为在这两个部分下的删除</a:t>
            </a:r>
            <a:r>
              <a:rPr lang="zh-CN" altLang="en-US" smtClean="0"/>
              <a:t>。</a:t>
            </a:r>
            <a:endParaRPr lang="zh-CN" altLang="en-US"/>
          </a:p>
        </p:txBody>
      </p:sp>
    </p:spTree>
    <p:extLst>
      <p:ext uri="{BB962C8B-B14F-4D97-AF65-F5344CB8AC3E}">
        <p14:creationId xmlns:p14="http://schemas.microsoft.com/office/powerpoint/2010/main" val="1026579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标题 34"/>
          <p:cNvSpPr>
            <a:spLocks noGrp="1"/>
          </p:cNvSpPr>
          <p:nvPr>
            <p:ph type="title"/>
          </p:nvPr>
        </p:nvSpPr>
        <p:spPr/>
        <p:txBody>
          <a:bodyPr>
            <a:noAutofit/>
          </a:bodyPr>
          <a:lstStyle/>
          <a:p>
            <a:r>
              <a:rPr lang="zh-CN" altLang="zh-CN" sz="4100"/>
              <a:t>recursive_removeall(self, </a:t>
            </a:r>
            <a:r>
              <a:rPr lang="en-US" altLang="zh-CN" sz="4100"/>
              <a:t>first</a:t>
            </a:r>
            <a:r>
              <a:rPr lang="zh-CN" altLang="zh-CN" sz="4100"/>
              <a:t>, </a:t>
            </a:r>
            <a:r>
              <a:rPr lang="en-US" altLang="zh-CN" sz="4100"/>
              <a:t>x</a:t>
            </a:r>
            <a:r>
              <a:rPr lang="zh-CN" altLang="zh-CN" sz="4100"/>
              <a:t>)</a:t>
            </a:r>
            <a:endParaRPr lang="zh-CN" altLang="en-US" sz="4100"/>
          </a:p>
        </p:txBody>
      </p:sp>
      <p:sp>
        <p:nvSpPr>
          <p:cNvPr id="3" name="Rectangle 9"/>
          <p:cNvSpPr>
            <a:spLocks noChangeArrowheads="1"/>
          </p:cNvSpPr>
          <p:nvPr/>
        </p:nvSpPr>
        <p:spPr bwMode="auto">
          <a:xfrm>
            <a:off x="1943534" y="4099653"/>
            <a:ext cx="1085708"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4" name="Line 10"/>
          <p:cNvSpPr>
            <a:spLocks noChangeShapeType="1"/>
          </p:cNvSpPr>
          <p:nvPr/>
        </p:nvSpPr>
        <p:spPr bwMode="auto">
          <a:xfrm>
            <a:off x="2633476" y="4099653"/>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Rectangle 12"/>
          <p:cNvSpPr>
            <a:spLocks noChangeArrowheads="1"/>
          </p:cNvSpPr>
          <p:nvPr/>
        </p:nvSpPr>
        <p:spPr bwMode="auto">
          <a:xfrm>
            <a:off x="3425007" y="4099653"/>
            <a:ext cx="1085708"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6" name="Line 13"/>
          <p:cNvSpPr>
            <a:spLocks noChangeShapeType="1"/>
          </p:cNvSpPr>
          <p:nvPr/>
        </p:nvSpPr>
        <p:spPr bwMode="auto">
          <a:xfrm>
            <a:off x="4117066" y="4099653"/>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14"/>
          <p:cNvSpPr>
            <a:spLocks noChangeShapeType="1"/>
          </p:cNvSpPr>
          <p:nvPr/>
        </p:nvSpPr>
        <p:spPr bwMode="auto">
          <a:xfrm>
            <a:off x="2832418" y="4398172"/>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Rectangle 15"/>
          <p:cNvSpPr>
            <a:spLocks noChangeArrowheads="1"/>
          </p:cNvSpPr>
          <p:nvPr/>
        </p:nvSpPr>
        <p:spPr bwMode="auto">
          <a:xfrm>
            <a:off x="4828175" y="4086950"/>
            <a:ext cx="1121687"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9" name="Line 16"/>
          <p:cNvSpPr>
            <a:spLocks noChangeShapeType="1"/>
          </p:cNvSpPr>
          <p:nvPr/>
        </p:nvSpPr>
        <p:spPr bwMode="auto">
          <a:xfrm>
            <a:off x="5530815" y="4086950"/>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Line 17"/>
          <p:cNvSpPr>
            <a:spLocks noChangeShapeType="1"/>
          </p:cNvSpPr>
          <p:nvPr/>
        </p:nvSpPr>
        <p:spPr bwMode="auto">
          <a:xfrm>
            <a:off x="4112833" y="4398172"/>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Rectangle 18"/>
          <p:cNvSpPr>
            <a:spLocks noChangeArrowheads="1"/>
          </p:cNvSpPr>
          <p:nvPr/>
        </p:nvSpPr>
        <p:spPr bwMode="auto">
          <a:xfrm>
            <a:off x="7255675" y="4048841"/>
            <a:ext cx="1566129"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2" name="Line 19"/>
          <p:cNvSpPr>
            <a:spLocks noChangeShapeType="1"/>
          </p:cNvSpPr>
          <p:nvPr/>
        </p:nvSpPr>
        <p:spPr bwMode="auto">
          <a:xfrm>
            <a:off x="8290589" y="4048841"/>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Line 20"/>
          <p:cNvSpPr>
            <a:spLocks noChangeShapeType="1"/>
          </p:cNvSpPr>
          <p:nvPr/>
        </p:nvSpPr>
        <p:spPr bwMode="auto">
          <a:xfrm flipV="1">
            <a:off x="5949861" y="4393409"/>
            <a:ext cx="45714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 name="Rectangle 21"/>
          <p:cNvSpPr>
            <a:spLocks noChangeArrowheads="1"/>
          </p:cNvSpPr>
          <p:nvPr/>
        </p:nvSpPr>
        <p:spPr bwMode="auto">
          <a:xfrm>
            <a:off x="10089521" y="4086952"/>
            <a:ext cx="1407401" cy="523996"/>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5" name="Line 22"/>
          <p:cNvSpPr>
            <a:spLocks noChangeShapeType="1"/>
          </p:cNvSpPr>
          <p:nvPr/>
        </p:nvSpPr>
        <p:spPr bwMode="auto">
          <a:xfrm>
            <a:off x="11003803" y="4086952"/>
            <a:ext cx="2117" cy="523996"/>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 name="Text Box 25"/>
          <p:cNvSpPr txBox="1">
            <a:spLocks noChangeArrowheads="1"/>
          </p:cNvSpPr>
          <p:nvPr/>
        </p:nvSpPr>
        <p:spPr bwMode="auto">
          <a:xfrm>
            <a:off x="3441938" y="4023437"/>
            <a:ext cx="52603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1</a:t>
            </a:r>
            <a:endParaRPr kumimoji="1" lang="en-US" altLang="zh-CN" sz="2400">
              <a:latin typeface="Times New Roman" pitchFamily="18" charset="0"/>
            </a:endParaRPr>
          </a:p>
        </p:txBody>
      </p:sp>
      <p:sp>
        <p:nvSpPr>
          <p:cNvPr id="18" name="Text Box 27"/>
          <p:cNvSpPr txBox="1">
            <a:spLocks noChangeArrowheads="1"/>
          </p:cNvSpPr>
          <p:nvPr/>
        </p:nvSpPr>
        <p:spPr bwMode="auto">
          <a:xfrm>
            <a:off x="7391350" y="4024449"/>
            <a:ext cx="5040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x</a:t>
            </a:r>
            <a:endParaRPr kumimoji="1" lang="en-US" altLang="zh-CN" sz="1800">
              <a:latin typeface="Times New Roman" pitchFamily="18" charset="0"/>
            </a:endParaRPr>
          </a:p>
        </p:txBody>
      </p:sp>
      <p:sp>
        <p:nvSpPr>
          <p:cNvPr id="19" name="Text Box 28"/>
          <p:cNvSpPr txBox="1">
            <a:spLocks noChangeArrowheads="1"/>
          </p:cNvSpPr>
          <p:nvPr/>
        </p:nvSpPr>
        <p:spPr bwMode="auto">
          <a:xfrm>
            <a:off x="10089521" y="4012321"/>
            <a:ext cx="1153434" cy="58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n-1</a:t>
            </a:r>
            <a:endParaRPr kumimoji="1" lang="en-US" altLang="zh-CN" sz="2400">
              <a:latin typeface="Times New Roman" pitchFamily="18" charset="0"/>
            </a:endParaRPr>
          </a:p>
        </p:txBody>
      </p:sp>
      <p:sp>
        <p:nvSpPr>
          <p:cNvPr id="20" name="Text Box 29"/>
          <p:cNvSpPr txBox="1">
            <a:spLocks noChangeArrowheads="1"/>
          </p:cNvSpPr>
          <p:nvPr/>
        </p:nvSpPr>
        <p:spPr bwMode="auto">
          <a:xfrm>
            <a:off x="11020734" y="4131412"/>
            <a:ext cx="405827"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21" name="文本框 54"/>
          <p:cNvSpPr txBox="1"/>
          <p:nvPr/>
        </p:nvSpPr>
        <p:spPr bwMode="auto">
          <a:xfrm>
            <a:off x="6423933" y="4121884"/>
            <a:ext cx="1068778"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sp>
        <p:nvSpPr>
          <p:cNvPr id="22" name="文本框 55"/>
          <p:cNvSpPr txBox="1"/>
          <p:nvPr/>
        </p:nvSpPr>
        <p:spPr bwMode="auto">
          <a:xfrm>
            <a:off x="8925507" y="4077423"/>
            <a:ext cx="1070894"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sp>
        <p:nvSpPr>
          <p:cNvPr id="23" name="Text Box 27"/>
          <p:cNvSpPr txBox="1">
            <a:spLocks noChangeArrowheads="1"/>
          </p:cNvSpPr>
          <p:nvPr/>
        </p:nvSpPr>
        <p:spPr bwMode="auto">
          <a:xfrm>
            <a:off x="4732937" y="4056782"/>
            <a:ext cx="466733"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1800" b="1" baseline="-25000">
                <a:solidFill>
                  <a:srgbClr val="FF5050"/>
                </a:solidFill>
                <a:latin typeface="Times New Roman" pitchFamily="18" charset="0"/>
              </a:rPr>
              <a:t>2</a:t>
            </a:r>
            <a:endParaRPr kumimoji="1" lang="en-US" altLang="zh-CN" sz="1800">
              <a:latin typeface="Times New Roman" pitchFamily="18" charset="0"/>
            </a:endParaRPr>
          </a:p>
        </p:txBody>
      </p:sp>
      <p:cxnSp>
        <p:nvCxnSpPr>
          <p:cNvPr id="24" name="直接箭头连接符 28"/>
          <p:cNvCxnSpPr/>
          <p:nvPr/>
        </p:nvCxnSpPr>
        <p:spPr bwMode="auto">
          <a:xfrm>
            <a:off x="3966803" y="3564542"/>
            <a:ext cx="0" cy="519232"/>
          </a:xfrm>
          <a:prstGeom prst="straightConnector1">
            <a:avLst/>
          </a:prstGeom>
          <a:ln w="22225" cmpd="sng">
            <a:headEnd type="none" w="med" len="med"/>
            <a:tailEnd type="arrow"/>
          </a:ln>
        </p:spPr>
        <p:style>
          <a:lnRef idx="1">
            <a:schemeClr val="dk1"/>
          </a:lnRef>
          <a:fillRef idx="0">
            <a:schemeClr val="dk1"/>
          </a:fillRef>
          <a:effectRef idx="0">
            <a:schemeClr val="dk1"/>
          </a:effectRef>
          <a:fontRef idx="minor">
            <a:schemeClr val="tx1"/>
          </a:fontRef>
        </p:style>
      </p:cxnSp>
      <p:sp>
        <p:nvSpPr>
          <p:cNvPr id="25" name="TextBox 29"/>
          <p:cNvSpPr txBox="1">
            <a:spLocks noChangeArrowheads="1"/>
          </p:cNvSpPr>
          <p:nvPr/>
        </p:nvSpPr>
        <p:spPr bwMode="auto">
          <a:xfrm>
            <a:off x="3657810" y="3102474"/>
            <a:ext cx="16017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a:spcBef>
                <a:spcPct val="0"/>
              </a:spcBef>
              <a:buClrTx/>
              <a:buSzTx/>
              <a:buFontTx/>
              <a:buNone/>
            </a:pPr>
            <a:r>
              <a:rPr lang="en-US" altLang="zh-CN" sz="2400" smtClean="0">
                <a:solidFill>
                  <a:srgbClr val="FF0000"/>
                </a:solidFill>
              </a:rPr>
              <a:t>first.next</a:t>
            </a:r>
            <a:endParaRPr lang="zh-CN" altLang="en-US" sz="2400">
              <a:solidFill>
                <a:srgbClr val="FF0000"/>
              </a:solidFill>
            </a:endParaRPr>
          </a:p>
        </p:txBody>
      </p:sp>
      <p:sp>
        <p:nvSpPr>
          <p:cNvPr id="26" name="Line 23"/>
          <p:cNvSpPr>
            <a:spLocks noChangeShapeType="1"/>
          </p:cNvSpPr>
          <p:nvPr/>
        </p:nvSpPr>
        <p:spPr bwMode="auto">
          <a:xfrm>
            <a:off x="9551958" y="4382294"/>
            <a:ext cx="645500"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Line 10"/>
          <p:cNvSpPr>
            <a:spLocks noChangeShapeType="1"/>
          </p:cNvSpPr>
          <p:nvPr/>
        </p:nvSpPr>
        <p:spPr bwMode="auto">
          <a:xfrm>
            <a:off x="2641942" y="4109180"/>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 name="Text Box 30"/>
          <p:cNvSpPr txBox="1">
            <a:spLocks noChangeArrowheads="1"/>
          </p:cNvSpPr>
          <p:nvPr/>
        </p:nvSpPr>
        <p:spPr bwMode="auto">
          <a:xfrm>
            <a:off x="400685" y="4101621"/>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cxnSp>
        <p:nvCxnSpPr>
          <p:cNvPr id="29" name="Straight Connector 4"/>
          <p:cNvCxnSpPr>
            <a:cxnSpLocks noChangeShapeType="1"/>
          </p:cNvCxnSpPr>
          <p:nvPr/>
        </p:nvCxnSpPr>
        <p:spPr bwMode="auto">
          <a:xfrm>
            <a:off x="3190087" y="3138995"/>
            <a:ext cx="0" cy="2739071"/>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0" name="Line 23"/>
          <p:cNvSpPr>
            <a:spLocks noChangeShapeType="1"/>
          </p:cNvSpPr>
          <p:nvPr/>
        </p:nvSpPr>
        <p:spPr bwMode="auto">
          <a:xfrm>
            <a:off x="1336128" y="4382294"/>
            <a:ext cx="645500"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 name="Text Box 27"/>
          <p:cNvSpPr txBox="1">
            <a:spLocks noChangeArrowheads="1"/>
          </p:cNvSpPr>
          <p:nvPr/>
        </p:nvSpPr>
        <p:spPr bwMode="auto">
          <a:xfrm>
            <a:off x="2009432" y="4054828"/>
            <a:ext cx="50405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x</a:t>
            </a:r>
            <a:endParaRPr kumimoji="1" lang="en-US" altLang="zh-CN" sz="1800">
              <a:latin typeface="Times New Roman" pitchFamily="18" charset="0"/>
            </a:endParaRPr>
          </a:p>
        </p:txBody>
      </p:sp>
      <p:sp>
        <p:nvSpPr>
          <p:cNvPr id="34" name="矩形 33"/>
          <p:cNvSpPr/>
          <p:nvPr/>
        </p:nvSpPr>
        <p:spPr>
          <a:xfrm>
            <a:off x="6020531" y="1360369"/>
            <a:ext cx="4645707" cy="1508105"/>
          </a:xfrm>
          <a:prstGeom prst="rect">
            <a:avLst/>
          </a:prstGeom>
          <a:solidFill>
            <a:schemeClr val="tx2">
              <a:lumMod val="20000"/>
              <a:lumOff val="80000"/>
            </a:schemeClr>
          </a:solidFill>
        </p:spPr>
        <p:txBody>
          <a:bodyPr wrap="square">
            <a:spAutoFit/>
          </a:bodyPr>
          <a:lstStyle/>
          <a:p>
            <a:r>
              <a:rPr lang="zh-CN" altLang="en-US" smtClean="0"/>
              <a:t>将</a:t>
            </a:r>
            <a:r>
              <a:rPr lang="en-US" altLang="zh-CN" smtClean="0"/>
              <a:t>first</a:t>
            </a:r>
            <a:r>
              <a:rPr lang="zh-CN" altLang="en-US" smtClean="0"/>
              <a:t>结点舍弃，</a:t>
            </a:r>
            <a:r>
              <a:rPr lang="zh-CN" altLang="en-US"/>
              <a:t>然后</a:t>
            </a:r>
            <a:r>
              <a:rPr lang="zh-CN" altLang="en-US" smtClean="0"/>
              <a:t>调用递归函数</a:t>
            </a:r>
            <a:r>
              <a:rPr lang="zh-CN" altLang="en-US">
                <a:solidFill>
                  <a:srgbClr val="FF0000"/>
                </a:solidFill>
              </a:rPr>
              <a:t>返回</a:t>
            </a:r>
            <a:r>
              <a:rPr lang="zh-CN" altLang="en-US" smtClean="0"/>
              <a:t>对</a:t>
            </a:r>
            <a:r>
              <a:rPr lang="en-US" altLang="zh-CN" smtClean="0"/>
              <a:t>first.next</a:t>
            </a:r>
            <a:r>
              <a:rPr lang="zh-CN" altLang="en-US"/>
              <a:t>为首结点的</a:t>
            </a:r>
            <a:r>
              <a:rPr lang="zh-CN" altLang="en-US" smtClean="0"/>
              <a:t>链表删除</a:t>
            </a:r>
            <a:r>
              <a:rPr lang="zh-CN" altLang="en-US"/>
              <a:t>所有</a:t>
            </a:r>
            <a:r>
              <a:rPr lang="en-US" altLang="zh-CN"/>
              <a:t>x</a:t>
            </a:r>
            <a:r>
              <a:rPr lang="zh-CN" altLang="en-US"/>
              <a:t>后</a:t>
            </a:r>
            <a:r>
              <a:rPr lang="zh-CN" altLang="en-US">
                <a:solidFill>
                  <a:srgbClr val="FF0000"/>
                </a:solidFill>
              </a:rPr>
              <a:t>形成的新</a:t>
            </a:r>
            <a:r>
              <a:rPr lang="zh-CN" altLang="en-US" smtClean="0">
                <a:solidFill>
                  <a:srgbClr val="FF0000"/>
                </a:solidFill>
              </a:rPr>
              <a:t>链表</a:t>
            </a:r>
            <a:r>
              <a:rPr lang="zh-CN" altLang="en-US">
                <a:solidFill>
                  <a:srgbClr val="FF0000"/>
                </a:solidFill>
              </a:rPr>
              <a:t>首</a:t>
            </a:r>
            <a:r>
              <a:rPr lang="zh-CN" altLang="en-US" smtClean="0">
                <a:solidFill>
                  <a:srgbClr val="FF0000"/>
                </a:solidFill>
              </a:rPr>
              <a:t>结点指针。</a:t>
            </a:r>
            <a:endParaRPr lang="zh-CN" altLang="en-US">
              <a:solidFill>
                <a:srgbClr val="FF0000"/>
              </a:solidFill>
            </a:endParaRPr>
          </a:p>
        </p:txBody>
      </p:sp>
      <p:sp>
        <p:nvSpPr>
          <p:cNvPr id="16" name="矩形 15"/>
          <p:cNvSpPr/>
          <p:nvPr/>
        </p:nvSpPr>
        <p:spPr>
          <a:xfrm>
            <a:off x="591334" y="1296618"/>
            <a:ext cx="2719014" cy="446276"/>
          </a:xfrm>
          <a:prstGeom prst="rect">
            <a:avLst/>
          </a:prstGeom>
        </p:spPr>
        <p:txBody>
          <a:bodyPr wrap="none">
            <a:spAutoFit/>
          </a:bodyPr>
          <a:lstStyle/>
          <a:p>
            <a:r>
              <a:rPr lang="zh-CN" altLang="en-US">
                <a:solidFill>
                  <a:srgbClr val="FF0000"/>
                </a:solidFill>
              </a:rPr>
              <a:t>如果首结点的值为</a:t>
            </a:r>
            <a:r>
              <a:rPr lang="en-US" altLang="zh-CN">
                <a:solidFill>
                  <a:srgbClr val="FF0000"/>
                </a:solidFill>
              </a:rPr>
              <a:t>x</a:t>
            </a:r>
            <a:endParaRPr lang="zh-CN" altLang="en-US"/>
          </a:p>
        </p:txBody>
      </p:sp>
    </p:spTree>
    <p:extLst>
      <p:ext uri="{BB962C8B-B14F-4D97-AF65-F5344CB8AC3E}">
        <p14:creationId xmlns:p14="http://schemas.microsoft.com/office/powerpoint/2010/main" val="3852626147"/>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7" grpId="0"/>
      <p:bldP spid="18" grpId="0"/>
      <p:bldP spid="19" grpId="0"/>
      <p:bldP spid="20" grpId="0"/>
      <p:bldP spid="21" grpId="0"/>
      <p:bldP spid="22" grpId="0"/>
      <p:bldP spid="23" grpId="0"/>
      <p:bldP spid="25" grpId="0"/>
      <p:bldP spid="26" grpId="0" animBg="1"/>
      <p:bldP spid="27" grpId="0" animBg="1"/>
      <p:bldP spid="28" grpId="0"/>
      <p:bldP spid="30" grpId="0" animBg="1"/>
      <p:bldP spid="32" grpId="0"/>
      <p:bldP spid="3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1807398" y="4787423"/>
            <a:ext cx="1085710" cy="52240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3" name="Line 10"/>
          <p:cNvSpPr>
            <a:spLocks noChangeShapeType="1"/>
          </p:cNvSpPr>
          <p:nvPr/>
        </p:nvSpPr>
        <p:spPr bwMode="auto">
          <a:xfrm>
            <a:off x="2497342" y="4787423"/>
            <a:ext cx="0" cy="52240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14"/>
          <p:cNvSpPr>
            <a:spLocks noChangeShapeType="1"/>
          </p:cNvSpPr>
          <p:nvPr/>
        </p:nvSpPr>
        <p:spPr bwMode="auto">
          <a:xfrm>
            <a:off x="2696282" y="5085940"/>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Rectangle 15"/>
          <p:cNvSpPr>
            <a:spLocks noChangeArrowheads="1"/>
          </p:cNvSpPr>
          <p:nvPr/>
        </p:nvSpPr>
        <p:spPr bwMode="auto">
          <a:xfrm>
            <a:off x="4692042" y="4774720"/>
            <a:ext cx="1121687" cy="52240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8" name="Line 16"/>
          <p:cNvSpPr>
            <a:spLocks noChangeShapeType="1"/>
          </p:cNvSpPr>
          <p:nvPr/>
        </p:nvSpPr>
        <p:spPr bwMode="auto">
          <a:xfrm>
            <a:off x="5394682" y="4774720"/>
            <a:ext cx="0" cy="52240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Rectangle 18"/>
          <p:cNvSpPr>
            <a:spLocks noChangeArrowheads="1"/>
          </p:cNvSpPr>
          <p:nvPr/>
        </p:nvSpPr>
        <p:spPr bwMode="auto">
          <a:xfrm>
            <a:off x="6615839" y="4736611"/>
            <a:ext cx="1566129" cy="52240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1" name="Line 19"/>
          <p:cNvSpPr>
            <a:spLocks noChangeShapeType="1"/>
          </p:cNvSpPr>
          <p:nvPr/>
        </p:nvSpPr>
        <p:spPr bwMode="auto">
          <a:xfrm>
            <a:off x="7650755" y="4736611"/>
            <a:ext cx="0" cy="52240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Line 20"/>
          <p:cNvSpPr>
            <a:spLocks noChangeShapeType="1"/>
          </p:cNvSpPr>
          <p:nvPr/>
        </p:nvSpPr>
        <p:spPr bwMode="auto">
          <a:xfrm flipV="1">
            <a:off x="5813727" y="5081176"/>
            <a:ext cx="45714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Rectangle 21"/>
          <p:cNvSpPr>
            <a:spLocks noChangeArrowheads="1"/>
          </p:cNvSpPr>
          <p:nvPr/>
        </p:nvSpPr>
        <p:spPr bwMode="auto">
          <a:xfrm>
            <a:off x="9443338" y="4774720"/>
            <a:ext cx="1407401" cy="523996"/>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4" name="Line 22"/>
          <p:cNvSpPr>
            <a:spLocks noChangeShapeType="1"/>
          </p:cNvSpPr>
          <p:nvPr/>
        </p:nvSpPr>
        <p:spPr bwMode="auto">
          <a:xfrm>
            <a:off x="10357619" y="4774720"/>
            <a:ext cx="2117" cy="523996"/>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5" name="Text Box 24"/>
          <p:cNvSpPr txBox="1">
            <a:spLocks noChangeArrowheads="1"/>
          </p:cNvSpPr>
          <p:nvPr/>
        </p:nvSpPr>
        <p:spPr bwMode="auto">
          <a:xfrm>
            <a:off x="1807398" y="4711204"/>
            <a:ext cx="52603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0</a:t>
            </a:r>
            <a:endParaRPr kumimoji="1" lang="en-US" altLang="zh-CN" sz="2400" baseline="-25000">
              <a:latin typeface="Times New Roman" pitchFamily="18" charset="0"/>
            </a:endParaRPr>
          </a:p>
        </p:txBody>
      </p:sp>
      <p:sp>
        <p:nvSpPr>
          <p:cNvPr id="17" name="Text Box 27"/>
          <p:cNvSpPr txBox="1">
            <a:spLocks noChangeArrowheads="1"/>
          </p:cNvSpPr>
          <p:nvPr/>
        </p:nvSpPr>
        <p:spPr bwMode="auto">
          <a:xfrm>
            <a:off x="6478274" y="4644514"/>
            <a:ext cx="91070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1800" b="1" baseline="-25000">
                <a:solidFill>
                  <a:srgbClr val="FF5050"/>
                </a:solidFill>
                <a:latin typeface="Times New Roman" pitchFamily="18" charset="0"/>
              </a:rPr>
              <a:t>position</a:t>
            </a:r>
            <a:endParaRPr kumimoji="1" lang="en-US" altLang="zh-CN" sz="1800">
              <a:latin typeface="Times New Roman" pitchFamily="18" charset="0"/>
            </a:endParaRPr>
          </a:p>
        </p:txBody>
      </p:sp>
      <p:sp>
        <p:nvSpPr>
          <p:cNvPr id="18" name="Text Box 28"/>
          <p:cNvSpPr txBox="1">
            <a:spLocks noChangeArrowheads="1"/>
          </p:cNvSpPr>
          <p:nvPr/>
        </p:nvSpPr>
        <p:spPr bwMode="auto">
          <a:xfrm>
            <a:off x="9443338" y="4700088"/>
            <a:ext cx="1153434" cy="58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n-1</a:t>
            </a:r>
            <a:endParaRPr kumimoji="1" lang="en-US" altLang="zh-CN" sz="2400">
              <a:latin typeface="Times New Roman" pitchFamily="18" charset="0"/>
            </a:endParaRPr>
          </a:p>
        </p:txBody>
      </p:sp>
      <p:sp>
        <p:nvSpPr>
          <p:cNvPr id="19" name="Text Box 29"/>
          <p:cNvSpPr txBox="1">
            <a:spLocks noChangeArrowheads="1"/>
          </p:cNvSpPr>
          <p:nvPr/>
        </p:nvSpPr>
        <p:spPr bwMode="auto">
          <a:xfrm rot="10800000" flipV="1">
            <a:off x="10404180" y="4783397"/>
            <a:ext cx="2093111" cy="46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20" name="文本框 54"/>
          <p:cNvSpPr txBox="1"/>
          <p:nvPr/>
        </p:nvSpPr>
        <p:spPr bwMode="auto">
          <a:xfrm>
            <a:off x="5999970" y="4725495"/>
            <a:ext cx="1068777"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sp>
        <p:nvSpPr>
          <p:cNvPr id="21" name="文本框 55"/>
          <p:cNvSpPr txBox="1"/>
          <p:nvPr/>
        </p:nvSpPr>
        <p:spPr bwMode="auto">
          <a:xfrm>
            <a:off x="8285674" y="4765192"/>
            <a:ext cx="1070894"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sp>
        <p:nvSpPr>
          <p:cNvPr id="22" name="Text Box 27"/>
          <p:cNvSpPr txBox="1">
            <a:spLocks noChangeArrowheads="1"/>
          </p:cNvSpPr>
          <p:nvPr/>
        </p:nvSpPr>
        <p:spPr bwMode="auto">
          <a:xfrm>
            <a:off x="4596803" y="4744549"/>
            <a:ext cx="466733"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1800" b="1" baseline="-25000">
                <a:solidFill>
                  <a:srgbClr val="FF5050"/>
                </a:solidFill>
                <a:latin typeface="Times New Roman" pitchFamily="18" charset="0"/>
              </a:rPr>
              <a:t>2</a:t>
            </a:r>
            <a:endParaRPr kumimoji="1" lang="en-US" altLang="zh-CN" sz="1800">
              <a:latin typeface="Times New Roman" pitchFamily="18" charset="0"/>
            </a:endParaRPr>
          </a:p>
        </p:txBody>
      </p:sp>
      <p:cxnSp>
        <p:nvCxnSpPr>
          <p:cNvPr id="23" name="直接箭头连接符 28"/>
          <p:cNvCxnSpPr/>
          <p:nvPr/>
        </p:nvCxnSpPr>
        <p:spPr bwMode="auto">
          <a:xfrm>
            <a:off x="5174577" y="4252311"/>
            <a:ext cx="0" cy="519233"/>
          </a:xfrm>
          <a:prstGeom prst="straightConnector1">
            <a:avLst/>
          </a:prstGeom>
          <a:ln w="22225" cmpd="sng">
            <a:headEnd type="none" w="med" len="med"/>
            <a:tailEnd type="arrow"/>
          </a:ln>
        </p:spPr>
        <p:style>
          <a:lnRef idx="1">
            <a:schemeClr val="dk1"/>
          </a:lnRef>
          <a:fillRef idx="0">
            <a:schemeClr val="dk1"/>
          </a:fillRef>
          <a:effectRef idx="0">
            <a:schemeClr val="dk1"/>
          </a:effectRef>
          <a:fontRef idx="minor">
            <a:schemeClr val="tx1"/>
          </a:fontRef>
        </p:style>
      </p:cxnSp>
      <p:sp>
        <p:nvSpPr>
          <p:cNvPr id="24" name="TextBox 29"/>
          <p:cNvSpPr txBox="1">
            <a:spLocks noChangeArrowheads="1"/>
          </p:cNvSpPr>
          <p:nvPr/>
        </p:nvSpPr>
        <p:spPr bwMode="auto">
          <a:xfrm>
            <a:off x="4865584" y="3790241"/>
            <a:ext cx="349730"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a:spcBef>
                <a:spcPct val="0"/>
              </a:spcBef>
              <a:buClrTx/>
              <a:buSzTx/>
              <a:buFontTx/>
              <a:buNone/>
            </a:pPr>
            <a:r>
              <a:rPr lang="en-US" altLang="zh-CN" sz="2400"/>
              <a:t>p</a:t>
            </a:r>
            <a:endParaRPr lang="zh-CN" altLang="en-US" sz="2400"/>
          </a:p>
        </p:txBody>
      </p:sp>
      <p:sp>
        <p:nvSpPr>
          <p:cNvPr id="25" name="Line 23"/>
          <p:cNvSpPr>
            <a:spLocks noChangeShapeType="1"/>
          </p:cNvSpPr>
          <p:nvPr/>
        </p:nvSpPr>
        <p:spPr bwMode="auto">
          <a:xfrm>
            <a:off x="8905774" y="5070063"/>
            <a:ext cx="645500" cy="1587"/>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Line 10"/>
          <p:cNvSpPr>
            <a:spLocks noChangeShapeType="1"/>
          </p:cNvSpPr>
          <p:nvPr/>
        </p:nvSpPr>
        <p:spPr bwMode="auto">
          <a:xfrm>
            <a:off x="2505807" y="4796950"/>
            <a:ext cx="0" cy="52240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Text Box 30"/>
          <p:cNvSpPr txBox="1">
            <a:spLocks noChangeArrowheads="1"/>
          </p:cNvSpPr>
          <p:nvPr/>
        </p:nvSpPr>
        <p:spPr bwMode="auto">
          <a:xfrm>
            <a:off x="463491" y="4819179"/>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cxnSp>
        <p:nvCxnSpPr>
          <p:cNvPr id="52248" name="Straight Connector 27"/>
          <p:cNvCxnSpPr>
            <a:cxnSpLocks noChangeShapeType="1"/>
          </p:cNvCxnSpPr>
          <p:nvPr/>
        </p:nvCxnSpPr>
        <p:spPr bwMode="auto">
          <a:xfrm>
            <a:off x="3053953" y="3826763"/>
            <a:ext cx="0" cy="2740659"/>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9" name="Line 23"/>
          <p:cNvSpPr>
            <a:spLocks noChangeShapeType="1"/>
          </p:cNvSpPr>
          <p:nvPr/>
        </p:nvSpPr>
        <p:spPr bwMode="auto">
          <a:xfrm>
            <a:off x="1202110" y="5070063"/>
            <a:ext cx="645500" cy="1587"/>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50" name="Rectangle 9"/>
          <p:cNvSpPr>
            <a:spLocks noChangeArrowheads="1"/>
          </p:cNvSpPr>
          <p:nvPr/>
        </p:nvSpPr>
        <p:spPr bwMode="auto">
          <a:xfrm>
            <a:off x="1707687" y="1800608"/>
            <a:ext cx="1085708"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2251" name="Line 10"/>
          <p:cNvSpPr>
            <a:spLocks noChangeShapeType="1"/>
          </p:cNvSpPr>
          <p:nvPr/>
        </p:nvSpPr>
        <p:spPr bwMode="auto">
          <a:xfrm>
            <a:off x="2397629" y="1800608"/>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52" name="Rectangle 12"/>
          <p:cNvSpPr>
            <a:spLocks noChangeArrowheads="1"/>
          </p:cNvSpPr>
          <p:nvPr/>
        </p:nvSpPr>
        <p:spPr bwMode="auto">
          <a:xfrm>
            <a:off x="3189161" y="1800608"/>
            <a:ext cx="1085708"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2253" name="Line 13"/>
          <p:cNvSpPr>
            <a:spLocks noChangeShapeType="1"/>
          </p:cNvSpPr>
          <p:nvPr/>
        </p:nvSpPr>
        <p:spPr bwMode="auto">
          <a:xfrm>
            <a:off x="3881219" y="1800608"/>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54" name="Line 14"/>
          <p:cNvSpPr>
            <a:spLocks noChangeShapeType="1"/>
          </p:cNvSpPr>
          <p:nvPr/>
        </p:nvSpPr>
        <p:spPr bwMode="auto">
          <a:xfrm>
            <a:off x="2596571" y="2099127"/>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55" name="Rectangle 15"/>
          <p:cNvSpPr>
            <a:spLocks noChangeArrowheads="1"/>
          </p:cNvSpPr>
          <p:nvPr/>
        </p:nvSpPr>
        <p:spPr bwMode="auto">
          <a:xfrm>
            <a:off x="4592328" y="1787905"/>
            <a:ext cx="1121687"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2256" name="Line 16"/>
          <p:cNvSpPr>
            <a:spLocks noChangeShapeType="1"/>
          </p:cNvSpPr>
          <p:nvPr/>
        </p:nvSpPr>
        <p:spPr bwMode="auto">
          <a:xfrm>
            <a:off x="5294968" y="1787905"/>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57" name="Line 17"/>
          <p:cNvSpPr>
            <a:spLocks noChangeShapeType="1"/>
          </p:cNvSpPr>
          <p:nvPr/>
        </p:nvSpPr>
        <p:spPr bwMode="auto">
          <a:xfrm>
            <a:off x="3876987" y="2099127"/>
            <a:ext cx="59259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58" name="Rectangle 18"/>
          <p:cNvSpPr>
            <a:spLocks noChangeArrowheads="1"/>
          </p:cNvSpPr>
          <p:nvPr/>
        </p:nvSpPr>
        <p:spPr bwMode="auto">
          <a:xfrm>
            <a:off x="8205008" y="1749796"/>
            <a:ext cx="1566129"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2259" name="Line 19"/>
          <p:cNvSpPr>
            <a:spLocks noChangeShapeType="1"/>
          </p:cNvSpPr>
          <p:nvPr/>
        </p:nvSpPr>
        <p:spPr bwMode="auto">
          <a:xfrm>
            <a:off x="9239921" y="1749796"/>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60" name="Line 20"/>
          <p:cNvSpPr>
            <a:spLocks noChangeShapeType="1"/>
          </p:cNvSpPr>
          <p:nvPr/>
        </p:nvSpPr>
        <p:spPr bwMode="auto">
          <a:xfrm flipV="1">
            <a:off x="5714014" y="2094364"/>
            <a:ext cx="45714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61" name="Rectangle 21"/>
          <p:cNvSpPr>
            <a:spLocks noChangeArrowheads="1"/>
          </p:cNvSpPr>
          <p:nvPr/>
        </p:nvSpPr>
        <p:spPr bwMode="auto">
          <a:xfrm>
            <a:off x="10431452" y="1787907"/>
            <a:ext cx="1407400" cy="523996"/>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2262" name="Line 22"/>
          <p:cNvSpPr>
            <a:spLocks noChangeShapeType="1"/>
          </p:cNvSpPr>
          <p:nvPr/>
        </p:nvSpPr>
        <p:spPr bwMode="auto">
          <a:xfrm>
            <a:off x="11345732" y="1787907"/>
            <a:ext cx="2116" cy="523996"/>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63" name="Text Box 24"/>
          <p:cNvSpPr txBox="1">
            <a:spLocks noChangeArrowheads="1"/>
          </p:cNvSpPr>
          <p:nvPr/>
        </p:nvSpPr>
        <p:spPr bwMode="auto">
          <a:xfrm>
            <a:off x="1707686" y="1724391"/>
            <a:ext cx="52603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0</a:t>
            </a:r>
            <a:endParaRPr kumimoji="1" lang="en-US" altLang="zh-CN" sz="2400" baseline="-25000">
              <a:latin typeface="Times New Roman" pitchFamily="18" charset="0"/>
            </a:endParaRPr>
          </a:p>
        </p:txBody>
      </p:sp>
      <p:sp>
        <p:nvSpPr>
          <p:cNvPr id="52264" name="Text Box 25"/>
          <p:cNvSpPr txBox="1">
            <a:spLocks noChangeArrowheads="1"/>
          </p:cNvSpPr>
          <p:nvPr/>
        </p:nvSpPr>
        <p:spPr bwMode="auto">
          <a:xfrm>
            <a:off x="3206092" y="1724391"/>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FF5050"/>
                </a:solidFill>
                <a:latin typeface="Times New Roman" pitchFamily="18" charset="0"/>
              </a:rPr>
              <a:t>x</a:t>
            </a:r>
            <a:endParaRPr kumimoji="1" lang="en-US" altLang="zh-CN" sz="2400">
              <a:latin typeface="Times New Roman" pitchFamily="18" charset="0"/>
            </a:endParaRPr>
          </a:p>
        </p:txBody>
      </p:sp>
      <p:sp>
        <p:nvSpPr>
          <p:cNvPr id="52265" name="Text Box 27"/>
          <p:cNvSpPr txBox="1">
            <a:spLocks noChangeArrowheads="1"/>
          </p:cNvSpPr>
          <p:nvPr/>
        </p:nvSpPr>
        <p:spPr bwMode="auto">
          <a:xfrm>
            <a:off x="8137283" y="1683107"/>
            <a:ext cx="910708"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1800" b="1" baseline="-25000">
                <a:solidFill>
                  <a:srgbClr val="FF5050"/>
                </a:solidFill>
                <a:latin typeface="Times New Roman" pitchFamily="18" charset="0"/>
              </a:rPr>
              <a:t>position</a:t>
            </a:r>
            <a:endParaRPr kumimoji="1" lang="en-US" altLang="zh-CN" sz="1800">
              <a:latin typeface="Times New Roman" pitchFamily="18" charset="0"/>
            </a:endParaRPr>
          </a:p>
        </p:txBody>
      </p:sp>
      <p:sp>
        <p:nvSpPr>
          <p:cNvPr id="52266" name="Text Box 28"/>
          <p:cNvSpPr txBox="1">
            <a:spLocks noChangeArrowheads="1"/>
          </p:cNvSpPr>
          <p:nvPr/>
        </p:nvSpPr>
        <p:spPr bwMode="auto">
          <a:xfrm>
            <a:off x="10431452" y="1713276"/>
            <a:ext cx="1153433" cy="584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3200" b="1" baseline="-25000">
                <a:solidFill>
                  <a:srgbClr val="FF5050"/>
                </a:solidFill>
                <a:latin typeface="Times New Roman" pitchFamily="18" charset="0"/>
              </a:rPr>
              <a:t>n-1</a:t>
            </a:r>
            <a:endParaRPr kumimoji="1" lang="en-US" altLang="zh-CN" sz="2400">
              <a:latin typeface="Times New Roman" pitchFamily="18" charset="0"/>
            </a:endParaRPr>
          </a:p>
        </p:txBody>
      </p:sp>
      <p:sp>
        <p:nvSpPr>
          <p:cNvPr id="52267" name="Text Box 29"/>
          <p:cNvSpPr txBox="1">
            <a:spLocks noChangeArrowheads="1"/>
          </p:cNvSpPr>
          <p:nvPr/>
        </p:nvSpPr>
        <p:spPr bwMode="auto">
          <a:xfrm>
            <a:off x="11362663" y="1832367"/>
            <a:ext cx="405827"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48" name="文本框 54"/>
          <p:cNvSpPr txBox="1"/>
          <p:nvPr/>
        </p:nvSpPr>
        <p:spPr bwMode="auto">
          <a:xfrm>
            <a:off x="6188086" y="1822839"/>
            <a:ext cx="1068778"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sp>
        <p:nvSpPr>
          <p:cNvPr id="49" name="文本框 55"/>
          <p:cNvSpPr txBox="1"/>
          <p:nvPr/>
        </p:nvSpPr>
        <p:spPr bwMode="auto">
          <a:xfrm>
            <a:off x="9265319" y="1778378"/>
            <a:ext cx="1070894"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sp>
        <p:nvSpPr>
          <p:cNvPr id="52270" name="Text Box 27"/>
          <p:cNvSpPr txBox="1">
            <a:spLocks noChangeArrowheads="1"/>
          </p:cNvSpPr>
          <p:nvPr/>
        </p:nvSpPr>
        <p:spPr bwMode="auto">
          <a:xfrm>
            <a:off x="4497090" y="1757737"/>
            <a:ext cx="466733" cy="584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a</a:t>
            </a:r>
            <a:r>
              <a:rPr kumimoji="1" lang="en-US" altLang="zh-CN" sz="1800" b="1" baseline="-25000">
                <a:solidFill>
                  <a:srgbClr val="FF5050"/>
                </a:solidFill>
                <a:latin typeface="Times New Roman" pitchFamily="18" charset="0"/>
              </a:rPr>
              <a:t>2</a:t>
            </a:r>
            <a:endParaRPr kumimoji="1" lang="en-US" altLang="zh-CN" sz="1800">
              <a:latin typeface="Times New Roman" pitchFamily="18" charset="0"/>
            </a:endParaRPr>
          </a:p>
        </p:txBody>
      </p:sp>
      <p:sp>
        <p:nvSpPr>
          <p:cNvPr id="52271" name="Line 23"/>
          <p:cNvSpPr>
            <a:spLocks noChangeShapeType="1"/>
          </p:cNvSpPr>
          <p:nvPr/>
        </p:nvSpPr>
        <p:spPr bwMode="auto">
          <a:xfrm>
            <a:off x="9893888" y="2083249"/>
            <a:ext cx="645499"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2" name="Line 10"/>
          <p:cNvSpPr>
            <a:spLocks noChangeShapeType="1"/>
          </p:cNvSpPr>
          <p:nvPr/>
        </p:nvSpPr>
        <p:spPr bwMode="auto">
          <a:xfrm>
            <a:off x="2406095" y="1810135"/>
            <a:ext cx="0" cy="522409"/>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3" name="Text Box 30"/>
          <p:cNvSpPr txBox="1">
            <a:spLocks noChangeArrowheads="1"/>
          </p:cNvSpPr>
          <p:nvPr/>
        </p:nvSpPr>
        <p:spPr bwMode="auto">
          <a:xfrm>
            <a:off x="363778" y="1832366"/>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cxnSp>
        <p:nvCxnSpPr>
          <p:cNvPr id="52274" name="Straight Connector 55"/>
          <p:cNvCxnSpPr>
            <a:cxnSpLocks noChangeShapeType="1"/>
          </p:cNvCxnSpPr>
          <p:nvPr/>
        </p:nvCxnSpPr>
        <p:spPr bwMode="auto">
          <a:xfrm>
            <a:off x="2985986" y="1307629"/>
            <a:ext cx="6591" cy="187220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2275" name="Line 23"/>
          <p:cNvSpPr>
            <a:spLocks noChangeShapeType="1"/>
          </p:cNvSpPr>
          <p:nvPr/>
        </p:nvSpPr>
        <p:spPr bwMode="auto">
          <a:xfrm>
            <a:off x="1102399" y="2083249"/>
            <a:ext cx="645499"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6" name="Rectangle 18"/>
          <p:cNvSpPr>
            <a:spLocks noChangeArrowheads="1"/>
          </p:cNvSpPr>
          <p:nvPr/>
        </p:nvSpPr>
        <p:spPr bwMode="auto">
          <a:xfrm>
            <a:off x="6164806" y="1749796"/>
            <a:ext cx="1123803" cy="522409"/>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2277" name="Line 19"/>
          <p:cNvSpPr>
            <a:spLocks noChangeShapeType="1"/>
          </p:cNvSpPr>
          <p:nvPr/>
        </p:nvSpPr>
        <p:spPr bwMode="auto">
          <a:xfrm>
            <a:off x="6816654" y="1738683"/>
            <a:ext cx="0" cy="52240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8" name="Text Box 27"/>
          <p:cNvSpPr txBox="1">
            <a:spLocks noChangeArrowheads="1"/>
          </p:cNvSpPr>
          <p:nvPr/>
        </p:nvSpPr>
        <p:spPr bwMode="auto">
          <a:xfrm>
            <a:off x="6215407" y="1704393"/>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a:spcBef>
                <a:spcPct val="0"/>
              </a:spcBef>
              <a:buClrTx/>
              <a:buSzTx/>
              <a:buNone/>
            </a:pPr>
            <a:r>
              <a:rPr kumimoji="1" lang="en-US" altLang="zh-CN" sz="3200" b="1">
                <a:solidFill>
                  <a:srgbClr val="FF5050"/>
                </a:solidFill>
                <a:latin typeface="Times New Roman" pitchFamily="18" charset="0"/>
              </a:rPr>
              <a:t>x</a:t>
            </a:r>
            <a:endParaRPr kumimoji="1" lang="en-US" altLang="zh-CN" sz="2400">
              <a:latin typeface="Times New Roman" pitchFamily="18" charset="0"/>
            </a:endParaRPr>
          </a:p>
        </p:txBody>
      </p:sp>
      <p:sp>
        <p:nvSpPr>
          <p:cNvPr id="52279" name="Line 20"/>
          <p:cNvSpPr>
            <a:spLocks noChangeShapeType="1"/>
          </p:cNvSpPr>
          <p:nvPr/>
        </p:nvSpPr>
        <p:spPr bwMode="auto">
          <a:xfrm flipV="1">
            <a:off x="7201838" y="2061018"/>
            <a:ext cx="45714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 name="文本框 54"/>
          <p:cNvSpPr txBox="1"/>
          <p:nvPr/>
        </p:nvSpPr>
        <p:spPr bwMode="auto">
          <a:xfrm>
            <a:off x="7453688" y="1789493"/>
            <a:ext cx="1068778" cy="446276"/>
          </a:xfrm>
          <a:prstGeom prst="rect">
            <a:avLst/>
          </a:prstGeom>
          <a:noFill/>
        </p:spPr>
        <p:txBody>
          <a:bodyPr>
            <a:spAutoFit/>
          </a:bodyPr>
          <a:lstStyle/>
          <a:p>
            <a:pPr>
              <a:defRPr/>
            </a:pPr>
            <a:r>
              <a:rPr lang="en-US" altLang="zh-CN">
                <a:ln w="0"/>
                <a:effectLst>
                  <a:outerShdw blurRad="38100" dist="19050" dir="2700000" algn="tl" rotWithShape="0">
                    <a:schemeClr val="dk1">
                      <a:alpha val="40000"/>
                    </a:schemeClr>
                  </a:outerShdw>
                </a:effectLst>
              </a:rPr>
              <a:t>……</a:t>
            </a:r>
            <a:endParaRPr lang="zh-CN" altLang="en-US">
              <a:ln w="0"/>
              <a:effectLst>
                <a:outerShdw blurRad="38100" dist="19050" dir="2700000" algn="tl" rotWithShape="0">
                  <a:schemeClr val="dk1">
                    <a:alpha val="40000"/>
                  </a:schemeClr>
                </a:outerShdw>
              </a:effectLst>
            </a:endParaRPr>
          </a:p>
        </p:txBody>
      </p:sp>
      <p:cxnSp>
        <p:nvCxnSpPr>
          <p:cNvPr id="66" name="Straight Arrow Connector 65"/>
          <p:cNvCxnSpPr>
            <a:cxnSpLocks noChangeShapeType="1"/>
          </p:cNvCxnSpPr>
          <p:nvPr/>
        </p:nvCxnSpPr>
        <p:spPr bwMode="auto">
          <a:xfrm>
            <a:off x="2728029" y="5087528"/>
            <a:ext cx="1868773" cy="0"/>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59" name="矩形 58"/>
          <p:cNvSpPr/>
          <p:nvPr/>
        </p:nvSpPr>
        <p:spPr>
          <a:xfrm>
            <a:off x="5709483" y="2448712"/>
            <a:ext cx="6092825" cy="1508105"/>
          </a:xfrm>
          <a:prstGeom prst="rect">
            <a:avLst/>
          </a:prstGeom>
          <a:solidFill>
            <a:schemeClr val="tx2">
              <a:lumMod val="20000"/>
              <a:lumOff val="80000"/>
            </a:schemeClr>
          </a:solidFill>
        </p:spPr>
        <p:txBody>
          <a:bodyPr>
            <a:spAutoFit/>
          </a:bodyPr>
          <a:lstStyle/>
          <a:p>
            <a:r>
              <a:rPr lang="zh-CN" altLang="zh-CN" smtClean="0"/>
              <a:t>调用</a:t>
            </a:r>
            <a:r>
              <a:rPr lang="en-US" altLang="zh-CN"/>
              <a:t>recursive_removeall</a:t>
            </a:r>
            <a:r>
              <a:rPr lang="zh-CN" altLang="zh-CN" smtClean="0"/>
              <a:t>对</a:t>
            </a:r>
            <a:r>
              <a:rPr lang="en-US" altLang="zh-CN" smtClean="0"/>
              <a:t>first.next</a:t>
            </a:r>
            <a:r>
              <a:rPr lang="zh-CN" altLang="zh-CN"/>
              <a:t>为首的链表进行</a:t>
            </a:r>
            <a:r>
              <a:rPr lang="en-US" altLang="zh-CN"/>
              <a:t>x</a:t>
            </a:r>
            <a:r>
              <a:rPr lang="zh-CN" altLang="zh-CN"/>
              <a:t>结点的删除，删除后的新表首结点指针由</a:t>
            </a:r>
            <a:r>
              <a:rPr lang="en-US" altLang="zh-CN"/>
              <a:t>p</a:t>
            </a:r>
            <a:r>
              <a:rPr lang="zh-CN" altLang="zh-CN"/>
              <a:t>指示；然后</a:t>
            </a:r>
            <a:r>
              <a:rPr lang="zh-CN" altLang="zh-CN" smtClean="0"/>
              <a:t>让</a:t>
            </a:r>
            <a:r>
              <a:rPr lang="en-US" altLang="zh-CN" smtClean="0"/>
              <a:t>first.next</a:t>
            </a:r>
            <a:r>
              <a:rPr lang="zh-CN" altLang="zh-CN"/>
              <a:t>指向</a:t>
            </a:r>
            <a:r>
              <a:rPr lang="en-US" altLang="zh-CN"/>
              <a:t>p</a:t>
            </a:r>
            <a:r>
              <a:rPr lang="zh-CN" altLang="zh-CN"/>
              <a:t>；</a:t>
            </a:r>
            <a:r>
              <a:rPr lang="zh-CN" altLang="zh-CN">
                <a:solidFill>
                  <a:srgbClr val="FF0000"/>
                </a:solidFill>
              </a:rPr>
              <a:t>最后</a:t>
            </a:r>
            <a:r>
              <a:rPr lang="zh-CN" altLang="zh-CN" smtClean="0">
                <a:solidFill>
                  <a:srgbClr val="FF0000"/>
                </a:solidFill>
              </a:rPr>
              <a:t>返回</a:t>
            </a:r>
            <a:r>
              <a:rPr lang="en-US" altLang="zh-CN" smtClean="0">
                <a:solidFill>
                  <a:srgbClr val="FF0000"/>
                </a:solidFill>
              </a:rPr>
              <a:t>first</a:t>
            </a:r>
            <a:r>
              <a:rPr lang="zh-CN" altLang="zh-CN" smtClean="0"/>
              <a:t>。</a:t>
            </a:r>
            <a:endParaRPr lang="en-US" altLang="zh-CN" smtClean="0"/>
          </a:p>
        </p:txBody>
      </p:sp>
      <p:sp>
        <p:nvSpPr>
          <p:cNvPr id="4" name="矩形 3"/>
          <p:cNvSpPr/>
          <p:nvPr/>
        </p:nvSpPr>
        <p:spPr>
          <a:xfrm>
            <a:off x="8454871" y="403361"/>
            <a:ext cx="3013967" cy="446276"/>
          </a:xfrm>
          <a:prstGeom prst="rect">
            <a:avLst/>
          </a:prstGeom>
        </p:spPr>
        <p:txBody>
          <a:bodyPr wrap="none">
            <a:spAutoFit/>
          </a:bodyPr>
          <a:lstStyle/>
          <a:p>
            <a:r>
              <a:rPr lang="zh-CN" altLang="zh-CN">
                <a:solidFill>
                  <a:srgbClr val="FF0000"/>
                </a:solidFill>
              </a:rPr>
              <a:t>如果首结点的值不为</a:t>
            </a:r>
            <a:r>
              <a:rPr lang="en-US" altLang="zh-CN">
                <a:solidFill>
                  <a:srgbClr val="FF0000"/>
                </a:solidFill>
              </a:rPr>
              <a:t>x</a:t>
            </a:r>
            <a:endParaRPr lang="zh-CN" altLang="en-US"/>
          </a:p>
        </p:txBody>
      </p:sp>
      <p:sp>
        <p:nvSpPr>
          <p:cNvPr id="60" name="标题 34"/>
          <p:cNvSpPr txBox="1">
            <a:spLocks/>
          </p:cNvSpPr>
          <p:nvPr/>
        </p:nvSpPr>
        <p:spPr>
          <a:xfrm>
            <a:off x="920507" y="252132"/>
            <a:ext cx="10233473" cy="648527"/>
          </a:xfrm>
          <a:prstGeom prst="rect">
            <a:avLst/>
          </a:prstGeom>
        </p:spPr>
        <p:txBody>
          <a:bodyPr>
            <a:noAutofit/>
          </a:bodyPr>
          <a:lstStyle>
            <a:lvl1pPr algn="ctr" rtl="0" eaLnBrk="1" fontAlgn="base" hangingPunct="1">
              <a:spcBef>
                <a:spcPct val="0"/>
              </a:spcBef>
              <a:spcAft>
                <a:spcPct val="0"/>
              </a:spcAft>
              <a:defRPr sz="3600">
                <a:solidFill>
                  <a:schemeClr val="bg1"/>
                </a:solidFill>
                <a:latin typeface="+mj-lt"/>
                <a:ea typeface="+mj-ea"/>
                <a:cs typeface="+mj-cs"/>
              </a:defRPr>
            </a:lvl1pPr>
            <a:lvl2pPr algn="ctr" rtl="0" eaLnBrk="1" fontAlgn="base" hangingPunct="1">
              <a:spcBef>
                <a:spcPct val="0"/>
              </a:spcBef>
              <a:spcAft>
                <a:spcPct val="0"/>
              </a:spcAft>
              <a:defRPr sz="3600">
                <a:solidFill>
                  <a:schemeClr val="bg1"/>
                </a:solidFill>
                <a:latin typeface="Verdana" pitchFamily="34" charset="0"/>
              </a:defRPr>
            </a:lvl2pPr>
            <a:lvl3pPr algn="ctr" rtl="0" eaLnBrk="1" fontAlgn="base" hangingPunct="1">
              <a:spcBef>
                <a:spcPct val="0"/>
              </a:spcBef>
              <a:spcAft>
                <a:spcPct val="0"/>
              </a:spcAft>
              <a:defRPr sz="3600">
                <a:solidFill>
                  <a:schemeClr val="bg1"/>
                </a:solidFill>
                <a:latin typeface="Verdana" pitchFamily="34" charset="0"/>
              </a:defRPr>
            </a:lvl3pPr>
            <a:lvl4pPr algn="ctr" rtl="0" eaLnBrk="1" fontAlgn="base" hangingPunct="1">
              <a:spcBef>
                <a:spcPct val="0"/>
              </a:spcBef>
              <a:spcAft>
                <a:spcPct val="0"/>
              </a:spcAft>
              <a:defRPr sz="3600">
                <a:solidFill>
                  <a:schemeClr val="bg1"/>
                </a:solidFill>
                <a:latin typeface="Verdana" pitchFamily="34" charset="0"/>
              </a:defRPr>
            </a:lvl4pPr>
            <a:lvl5pPr algn="ctr" rtl="0" eaLnBrk="1" fontAlgn="base" hangingPunct="1">
              <a:spcBef>
                <a:spcPct val="0"/>
              </a:spcBef>
              <a:spcAft>
                <a:spcPct val="0"/>
              </a:spcAft>
              <a:defRPr sz="3600">
                <a:solidFill>
                  <a:schemeClr val="bg1"/>
                </a:solidFill>
                <a:latin typeface="Verdana" pitchFamily="34" charset="0"/>
              </a:defRPr>
            </a:lvl5pPr>
            <a:lvl6pPr marL="586130" algn="ctr" rtl="0" eaLnBrk="1" fontAlgn="base" hangingPunct="1">
              <a:spcBef>
                <a:spcPct val="0"/>
              </a:spcBef>
              <a:spcAft>
                <a:spcPct val="0"/>
              </a:spcAft>
              <a:defRPr sz="3600">
                <a:solidFill>
                  <a:schemeClr val="bg1"/>
                </a:solidFill>
                <a:latin typeface="Verdana" pitchFamily="34" charset="0"/>
              </a:defRPr>
            </a:lvl6pPr>
            <a:lvl7pPr marL="1172261" algn="ctr" rtl="0" eaLnBrk="1" fontAlgn="base" hangingPunct="1">
              <a:spcBef>
                <a:spcPct val="0"/>
              </a:spcBef>
              <a:spcAft>
                <a:spcPct val="0"/>
              </a:spcAft>
              <a:defRPr sz="3600">
                <a:solidFill>
                  <a:schemeClr val="bg1"/>
                </a:solidFill>
                <a:latin typeface="Verdana" pitchFamily="34" charset="0"/>
              </a:defRPr>
            </a:lvl7pPr>
            <a:lvl8pPr marL="1758391" algn="ctr" rtl="0" eaLnBrk="1" fontAlgn="base" hangingPunct="1">
              <a:spcBef>
                <a:spcPct val="0"/>
              </a:spcBef>
              <a:spcAft>
                <a:spcPct val="0"/>
              </a:spcAft>
              <a:defRPr sz="3600">
                <a:solidFill>
                  <a:schemeClr val="bg1"/>
                </a:solidFill>
                <a:latin typeface="Verdana" pitchFamily="34" charset="0"/>
              </a:defRPr>
            </a:lvl8pPr>
            <a:lvl9pPr marL="2344522" algn="ctr" rtl="0" eaLnBrk="1" fontAlgn="base" hangingPunct="1">
              <a:spcBef>
                <a:spcPct val="0"/>
              </a:spcBef>
              <a:spcAft>
                <a:spcPct val="0"/>
              </a:spcAft>
              <a:defRPr sz="3600">
                <a:solidFill>
                  <a:schemeClr val="bg1"/>
                </a:solidFill>
                <a:latin typeface="Verdana" pitchFamily="34" charset="0"/>
              </a:defRPr>
            </a:lvl9pPr>
          </a:lstStyle>
          <a:p>
            <a:pPr algn="l" defTabSz="914400"/>
            <a:r>
              <a:rPr lang="zh-CN" altLang="zh-CN" sz="4100">
                <a:solidFill>
                  <a:schemeClr val="bg1">
                    <a:lumMod val="95000"/>
                  </a:schemeClr>
                </a:solidFill>
                <a:latin typeface="Calibri" panose="020F0502020204030204" pitchFamily="34" charset="0"/>
                <a:ea typeface="黑体" panose="02010609060101010101" pitchFamily="49" charset="-122"/>
              </a:rPr>
              <a:t>recursive_removeall(self, </a:t>
            </a:r>
            <a:r>
              <a:rPr lang="en-US" altLang="zh-CN" sz="4100">
                <a:solidFill>
                  <a:schemeClr val="bg1">
                    <a:lumMod val="95000"/>
                  </a:schemeClr>
                </a:solidFill>
                <a:latin typeface="Calibri" panose="020F0502020204030204" pitchFamily="34" charset="0"/>
                <a:ea typeface="黑体" panose="02010609060101010101" pitchFamily="49" charset="-122"/>
              </a:rPr>
              <a:t>first</a:t>
            </a:r>
            <a:r>
              <a:rPr lang="zh-CN" altLang="zh-CN" sz="4100">
                <a:solidFill>
                  <a:schemeClr val="bg1">
                    <a:lumMod val="95000"/>
                  </a:schemeClr>
                </a:solidFill>
                <a:latin typeface="Calibri" panose="020F0502020204030204" pitchFamily="34" charset="0"/>
                <a:ea typeface="黑体" panose="02010609060101010101" pitchFamily="49" charset="-122"/>
              </a:rPr>
              <a:t>, </a:t>
            </a:r>
            <a:r>
              <a:rPr lang="en-US" altLang="zh-CN" sz="4100">
                <a:solidFill>
                  <a:schemeClr val="bg1">
                    <a:lumMod val="95000"/>
                  </a:schemeClr>
                </a:solidFill>
                <a:latin typeface="Calibri" panose="020F0502020204030204" pitchFamily="34" charset="0"/>
                <a:ea typeface="黑体" panose="02010609060101010101" pitchFamily="49" charset="-122"/>
              </a:rPr>
              <a:t>x</a:t>
            </a:r>
            <a:r>
              <a:rPr lang="zh-CN" altLang="zh-CN" sz="4100">
                <a:solidFill>
                  <a:schemeClr val="bg1">
                    <a:lumMod val="95000"/>
                  </a:schemeClr>
                </a:solidFill>
                <a:latin typeface="Calibri" panose="020F0502020204030204" pitchFamily="34" charset="0"/>
                <a:ea typeface="黑体" panose="02010609060101010101" pitchFamily="49" charset="-122"/>
              </a:rPr>
              <a:t>)</a:t>
            </a:r>
            <a:endParaRPr lang="zh-CN" altLang="en-US" sz="4100">
              <a:solidFill>
                <a:schemeClr val="bg1">
                  <a:lumMod val="95000"/>
                </a:schemeClr>
              </a:solidFill>
              <a:latin typeface="Calibri" panose="020F0502020204030204" pitchFamily="34" charset="0"/>
              <a:ea typeface="黑体" panose="02010609060101010101" pitchFamily="49" charset="-122"/>
            </a:endParaRPr>
          </a:p>
        </p:txBody>
      </p:sp>
    </p:spTree>
    <p:extLst>
      <p:ext uri="{BB962C8B-B14F-4D97-AF65-F5344CB8AC3E}">
        <p14:creationId xmlns:p14="http://schemas.microsoft.com/office/powerpoint/2010/main" val="2801090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5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225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225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25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225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25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22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25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25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26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226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226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226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26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226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226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226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227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227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227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227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227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227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227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227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227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227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6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52248"/>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29"/>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2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8"/>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0"/>
                                        </p:tgtEl>
                                        <p:attrNameLst>
                                          <p:attrName>style.visibility</p:attrName>
                                        </p:attrNameLst>
                                      </p:cBhvr>
                                      <p:to>
                                        <p:strVal val="visible"/>
                                      </p:to>
                                    </p:set>
                                  </p:childTnLst>
                                </p:cTn>
                              </p:par>
                              <p:par>
                                <p:cTn id="101" presetID="1" presetClass="entr" presetSubtype="0" fill="hold" grpId="0" nodeType="withEffect">
                                  <p:stCondLst>
                                    <p:cond delay="0"/>
                                  </p:stCondLst>
                                  <p:childTnLst>
                                    <p:set>
                                      <p:cBhvr>
                                        <p:cTn id="102" dur="1" fill="hold">
                                          <p:stCondLst>
                                            <p:cond delay="0"/>
                                          </p:stCondLst>
                                        </p:cTn>
                                        <p:tgtEl>
                                          <p:spTgt spid="11"/>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3"/>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4"/>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7"/>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8"/>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0"/>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2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25"/>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8" grpId="0" animBg="1"/>
      <p:bldP spid="10" grpId="0" animBg="1"/>
      <p:bldP spid="11" grpId="0" animBg="1"/>
      <p:bldP spid="12" grpId="0" animBg="1"/>
      <p:bldP spid="13" grpId="0" animBg="1"/>
      <p:bldP spid="14" grpId="0" animBg="1"/>
      <p:bldP spid="15" grpId="0"/>
      <p:bldP spid="17" grpId="0"/>
      <p:bldP spid="18" grpId="0"/>
      <p:bldP spid="19" grpId="0"/>
      <p:bldP spid="20" grpId="0"/>
      <p:bldP spid="21" grpId="0"/>
      <p:bldP spid="22" grpId="0"/>
      <p:bldP spid="24" grpId="0"/>
      <p:bldP spid="25" grpId="0" animBg="1"/>
      <p:bldP spid="26" grpId="0" animBg="1"/>
      <p:bldP spid="27" grpId="0"/>
      <p:bldP spid="29" grpId="0" animBg="1"/>
      <p:bldP spid="52250" grpId="0" animBg="1"/>
      <p:bldP spid="52251" grpId="0" animBg="1"/>
      <p:bldP spid="52252" grpId="0" animBg="1"/>
      <p:bldP spid="52253" grpId="0" animBg="1"/>
      <p:bldP spid="52254" grpId="0" animBg="1"/>
      <p:bldP spid="52255" grpId="0" animBg="1"/>
      <p:bldP spid="52256" grpId="0" animBg="1"/>
      <p:bldP spid="52257" grpId="0" animBg="1"/>
      <p:bldP spid="52258" grpId="0" animBg="1"/>
      <p:bldP spid="52259" grpId="0" animBg="1"/>
      <p:bldP spid="52260" grpId="0" animBg="1"/>
      <p:bldP spid="52261" grpId="0" animBg="1"/>
      <p:bldP spid="52262" grpId="0" animBg="1"/>
      <p:bldP spid="52263" grpId="0"/>
      <p:bldP spid="52264" grpId="0"/>
      <p:bldP spid="52265" grpId="0"/>
      <p:bldP spid="52266" grpId="0"/>
      <p:bldP spid="52267" grpId="0"/>
      <p:bldP spid="48" grpId="0"/>
      <p:bldP spid="49" grpId="0"/>
      <p:bldP spid="52270" grpId="0"/>
      <p:bldP spid="52271" grpId="0" animBg="1"/>
      <p:bldP spid="52272" grpId="0" animBg="1"/>
      <p:bldP spid="52273" grpId="0"/>
      <p:bldP spid="52275" grpId="0" animBg="1"/>
      <p:bldP spid="52276" grpId="0" animBg="1"/>
      <p:bldP spid="52277" grpId="0" animBg="1"/>
      <p:bldP spid="52278" grpId="0"/>
      <p:bldP spid="52279" grpId="0" animBg="1"/>
      <p:bldP spid="62" grpId="0"/>
      <p:bldP spid="5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某人</a:t>
            </a:r>
            <a:r>
              <a:rPr lang="zh-CN" altLang="en-US"/>
              <a:t>的</a:t>
            </a:r>
            <a:r>
              <a:rPr lang="zh-CN" altLang="en-US">
                <a:solidFill>
                  <a:srgbClr val="FF0000"/>
                </a:solidFill>
              </a:rPr>
              <a:t>祖先</a:t>
            </a:r>
            <a:r>
              <a:rPr lang="zh-CN" altLang="en-US"/>
              <a:t>可定义为：某人的父母以及</a:t>
            </a:r>
            <a:r>
              <a:rPr lang="zh-CN" altLang="en-US" smtClean="0"/>
              <a:t>他父母的</a:t>
            </a:r>
            <a:r>
              <a:rPr lang="zh-CN" altLang="en-US" smtClean="0">
                <a:solidFill>
                  <a:srgbClr val="FF0000"/>
                </a:solidFill>
              </a:rPr>
              <a:t>祖先</a:t>
            </a:r>
            <a:r>
              <a:rPr lang="zh-CN" altLang="en-US" smtClean="0"/>
              <a:t>。</a:t>
            </a:r>
            <a:endParaRPr lang="en-US" altLang="zh-CN" smtClean="0"/>
          </a:p>
          <a:p>
            <a:r>
              <a:rPr lang="zh-CN" altLang="en-US" smtClean="0"/>
              <a:t>树枝</a:t>
            </a:r>
            <a:r>
              <a:rPr lang="zh-CN" altLang="en-US"/>
              <a:t>、海岸线、山峰、雪花等</a:t>
            </a:r>
            <a:r>
              <a:rPr lang="zh-CN" altLang="en-US">
                <a:solidFill>
                  <a:srgbClr val="FF0000"/>
                </a:solidFill>
              </a:rPr>
              <a:t>分形图</a:t>
            </a:r>
            <a:r>
              <a:rPr lang="zh-CN" altLang="en-US"/>
              <a:t>是自然界中递归的</a:t>
            </a:r>
            <a:r>
              <a:rPr lang="zh-CN" altLang="en-US" smtClean="0"/>
              <a:t>例子。</a:t>
            </a:r>
            <a:endParaRPr lang="en-US" altLang="zh-CN" smtClean="0"/>
          </a:p>
          <a:p>
            <a:r>
              <a:rPr lang="zh-CN" altLang="en-US" smtClean="0"/>
              <a:t>俄罗斯</a:t>
            </a:r>
            <a:r>
              <a:rPr lang="zh-CN" altLang="en-US"/>
              <a:t>套</a:t>
            </a:r>
            <a:r>
              <a:rPr lang="zh-CN" altLang="en-US" smtClean="0"/>
              <a:t>娃是</a:t>
            </a:r>
            <a:r>
              <a:rPr lang="zh-CN" altLang="en-US"/>
              <a:t>艺术中应用递归的例子</a:t>
            </a:r>
            <a:r>
              <a:rPr lang="zh-CN" altLang="en-US" smtClean="0"/>
              <a:t>。</a:t>
            </a:r>
            <a:endParaRPr lang="zh-CN" altLang="en-US"/>
          </a:p>
        </p:txBody>
      </p:sp>
      <p:sp>
        <p:nvSpPr>
          <p:cNvPr id="3" name="标题 2"/>
          <p:cNvSpPr>
            <a:spLocks noGrp="1"/>
          </p:cNvSpPr>
          <p:nvPr>
            <p:ph type="title"/>
          </p:nvPr>
        </p:nvSpPr>
        <p:spPr/>
        <p:txBody>
          <a:bodyPr>
            <a:normAutofit fontScale="90000"/>
          </a:bodyPr>
          <a:lstStyle/>
          <a:p>
            <a:r>
              <a:rPr lang="zh-CN" altLang="en-US" smtClean="0"/>
              <a:t>生活中的递归</a:t>
            </a:r>
            <a:endParaRPr lang="zh-CN" altLang="en-US"/>
          </a:p>
        </p:txBody>
      </p:sp>
    </p:spTree>
    <p:extLst>
      <p:ext uri="{BB962C8B-B14F-4D97-AF65-F5344CB8AC3E}">
        <p14:creationId xmlns:p14="http://schemas.microsoft.com/office/powerpoint/2010/main" val="2214920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zh-CN" smtClean="0"/>
              <a:t>recursive</a:t>
            </a:r>
            <a:r>
              <a:rPr lang="zh-CN" altLang="zh-CN"/>
              <a:t>_removeall(self, </a:t>
            </a:r>
            <a:r>
              <a:rPr lang="en-US" altLang="zh-CN"/>
              <a:t>first</a:t>
            </a:r>
            <a:r>
              <a:rPr lang="zh-CN" altLang="zh-CN"/>
              <a:t>, </a:t>
            </a:r>
            <a:r>
              <a:rPr lang="en-US" altLang="zh-CN"/>
              <a:t>x</a:t>
            </a:r>
            <a:r>
              <a:rPr lang="zh-CN" altLang="zh-CN"/>
              <a:t>):</a:t>
            </a:r>
            <a:endParaRPr lang="zh-CN" altLang="en-US"/>
          </a:p>
        </p:txBody>
      </p:sp>
      <p:sp>
        <p:nvSpPr>
          <p:cNvPr id="4" name="Rectangle 1"/>
          <p:cNvSpPr>
            <a:spLocks noChangeArrowheads="1"/>
          </p:cNvSpPr>
          <p:nvPr/>
        </p:nvSpPr>
        <p:spPr bwMode="auto">
          <a:xfrm>
            <a:off x="1470209" y="1414151"/>
            <a:ext cx="9443747" cy="4401205"/>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recursive_removeall(</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x</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递归算法，删除以</a:t>
            </a:r>
            <a:r>
              <a:rPr kumimoji="0" lang="en-US" altLang="zh-CN" sz="2000" b="0" i="1" u="none" strike="noStrike" cap="none" normalizeH="0" baseline="0" smtClean="0">
                <a:ln>
                  <a:noFill/>
                </a:ln>
                <a:solidFill>
                  <a:srgbClr val="808080"/>
                </a:solidFill>
                <a:effectLst/>
                <a:latin typeface="Consolas" pitchFamily="49" charset="0"/>
                <a:ea typeface="宋体" pitchFamily="2" charset="-122"/>
                <a:cs typeface="宋体" pitchFamily="2" charset="-122"/>
              </a:rPr>
              <a:t>first</a:t>
            </a: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为首结点的单链表中所有值为</a:t>
            </a:r>
            <a:r>
              <a:rPr kumimoji="0" lang="en-US" altLang="zh-CN" sz="2000" b="0" i="1" u="none" strike="noStrike" cap="none" normalizeH="0" baseline="0" smtClean="0">
                <a:ln>
                  <a:noFill/>
                </a:ln>
                <a:solidFill>
                  <a:srgbClr val="808080"/>
                </a:solidFill>
                <a:effectLst/>
                <a:latin typeface="Consolas" pitchFamily="49" charset="0"/>
                <a:ea typeface="宋体" pitchFamily="2" charset="-122"/>
                <a:cs typeface="宋体" pitchFamily="2" charset="-122"/>
              </a:rPr>
              <a:t>x</a:t>
            </a: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的结点</a:t>
            </a:r>
            <a:b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20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返回形成的新链表的首结点指针</a:t>
            </a:r>
            <a:b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not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None</a:t>
            </a:r>
            <a:b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    if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.entry ==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x</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.recursive_removeall(</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x</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 =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.recursive_removeall(</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x</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 = p</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removeall(</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x</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._head.next =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.recursive_removeall(</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._head.next,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x</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666522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Autofit/>
          </a:bodyPr>
          <a:lstStyle/>
          <a:p>
            <a:pPr algn="l"/>
            <a:r>
              <a:rPr lang="zh-CN" altLang="en-US" sz="3600" smtClean="0"/>
              <a:t>例</a:t>
            </a:r>
            <a:r>
              <a:rPr lang="en-US" altLang="zh-CN" sz="3600" smtClean="0"/>
              <a:t>4</a:t>
            </a:r>
            <a:endParaRPr lang="zh-CN" altLang="en-US" sz="3600"/>
          </a:p>
        </p:txBody>
      </p:sp>
      <p:sp>
        <p:nvSpPr>
          <p:cNvPr id="5" name="文本占位符 1"/>
          <p:cNvSpPr txBox="1">
            <a:spLocks/>
          </p:cNvSpPr>
          <p:nvPr/>
        </p:nvSpPr>
        <p:spPr>
          <a:xfrm>
            <a:off x="622598" y="1269554"/>
            <a:ext cx="10736814" cy="3019388"/>
          </a:xfrm>
          <a:prstGeom prst="rect">
            <a:avLst/>
          </a:prstGeom>
        </p:spPr>
        <p:txBody>
          <a:bodyPr vert="horz" lIns="117211" tIns="58605" rIns="117211" bIns="58605" rtlCol="0">
            <a:normAutofit/>
          </a:bodyPr>
          <a:lstStyle>
            <a:lvl1pPr marL="439544" indent="-439544" algn="just" defTabSz="586060" rtl="0" eaLnBrk="1" latinLnBrk="0" hangingPunct="1">
              <a:spcBef>
                <a:spcPts val="769"/>
              </a:spcBef>
              <a:spcAft>
                <a:spcPts val="769"/>
              </a:spcAft>
              <a:buFont typeface="Arial"/>
              <a:buChar char="•"/>
              <a:defRPr sz="3100" b="1" kern="1200" baseline="0">
                <a:solidFill>
                  <a:schemeClr val="tx1"/>
                </a:solidFill>
                <a:effectLst/>
                <a:latin typeface="Calibri" panose="020F0502020204030204" pitchFamily="34" charset="0"/>
                <a:ea typeface="+mn-ea"/>
                <a:cs typeface="+mn-cs"/>
              </a:defRPr>
            </a:lvl1pPr>
            <a:lvl2pPr marL="952347" indent="-366288" algn="just" defTabSz="586060" rtl="0" eaLnBrk="1" latinLnBrk="0" hangingPunct="1">
              <a:spcBef>
                <a:spcPts val="769"/>
              </a:spcBef>
              <a:spcAft>
                <a:spcPts val="769"/>
              </a:spcAft>
              <a:buFont typeface="Arial"/>
              <a:buChar char="–"/>
              <a:defRPr sz="2600" b="0" kern="1200" baseline="0">
                <a:solidFill>
                  <a:schemeClr val="tx1"/>
                </a:solidFill>
                <a:effectLst/>
                <a:latin typeface="Calibri" panose="020F0502020204030204" pitchFamily="34" charset="0"/>
                <a:ea typeface="+mn-ea"/>
                <a:cs typeface="+mn-cs"/>
              </a:defRPr>
            </a:lvl2pPr>
            <a:lvl3pPr marL="1465149" indent="-293031" algn="just" defTabSz="586060" rtl="0" eaLnBrk="1" latinLnBrk="0" hangingPunct="1">
              <a:spcBef>
                <a:spcPts val="769"/>
              </a:spcBef>
              <a:spcAft>
                <a:spcPts val="769"/>
              </a:spcAft>
              <a:buFont typeface="Arial"/>
              <a:buChar char="•"/>
              <a:defRPr sz="3100" b="0" kern="1200" baseline="0">
                <a:solidFill>
                  <a:schemeClr val="tx1"/>
                </a:solidFill>
                <a:effectLst/>
                <a:latin typeface="Calibri" panose="020F0502020204030204" pitchFamily="34" charset="0"/>
                <a:ea typeface="+mn-ea"/>
                <a:cs typeface="+mn-cs"/>
              </a:defRPr>
            </a:lvl3pPr>
            <a:lvl4pPr marL="2051210" indent="-293031" algn="just" defTabSz="586060" rtl="0" eaLnBrk="1" latinLnBrk="0" hangingPunct="1">
              <a:spcBef>
                <a:spcPts val="769"/>
              </a:spcBef>
              <a:spcAft>
                <a:spcPts val="769"/>
              </a:spcAft>
              <a:buFont typeface="Arial"/>
              <a:buChar char="–"/>
              <a:defRPr sz="2600" b="0" kern="1200" baseline="0">
                <a:solidFill>
                  <a:schemeClr val="tx1"/>
                </a:solidFill>
                <a:effectLst/>
                <a:latin typeface="Calibri" panose="020F0502020204030204" pitchFamily="34" charset="0"/>
                <a:ea typeface="+mn-ea"/>
                <a:cs typeface="+mn-cs"/>
              </a:defRPr>
            </a:lvl4pPr>
            <a:lvl5pPr marL="2637271" indent="-293031" algn="just" defTabSz="586060" rtl="0" eaLnBrk="1" latinLnBrk="0" hangingPunct="1">
              <a:spcBef>
                <a:spcPts val="769"/>
              </a:spcBef>
              <a:spcAft>
                <a:spcPts val="769"/>
              </a:spcAft>
              <a:buFont typeface="Arial"/>
              <a:buChar char="»"/>
              <a:defRPr sz="2600" b="0" kern="1200" baseline="0">
                <a:solidFill>
                  <a:schemeClr val="tx1"/>
                </a:solidFill>
                <a:effectLst/>
                <a:latin typeface="Calibri" panose="020F0502020204030204" pitchFamily="34" charset="0"/>
                <a:ea typeface="+mn-ea"/>
                <a:cs typeface="+mn-cs"/>
              </a:defRPr>
            </a:lvl5pPr>
            <a:lvl6pPr marL="3223331" indent="-293031" algn="l" defTabSz="586060" rtl="0" eaLnBrk="1" latinLnBrk="0" hangingPunct="1">
              <a:spcBef>
                <a:spcPct val="20000"/>
              </a:spcBef>
              <a:buFont typeface="Arial"/>
              <a:buChar char="•"/>
              <a:defRPr sz="2600" kern="1200">
                <a:solidFill>
                  <a:schemeClr val="tx1"/>
                </a:solidFill>
                <a:latin typeface="+mn-lt"/>
                <a:ea typeface="+mn-ea"/>
                <a:cs typeface="+mn-cs"/>
              </a:defRPr>
            </a:lvl6pPr>
            <a:lvl7pPr marL="3809390" indent="-293031" algn="l" defTabSz="586060" rtl="0" eaLnBrk="1" latinLnBrk="0" hangingPunct="1">
              <a:spcBef>
                <a:spcPct val="20000"/>
              </a:spcBef>
              <a:buFont typeface="Arial"/>
              <a:buChar char="•"/>
              <a:defRPr sz="2600" kern="1200">
                <a:solidFill>
                  <a:schemeClr val="tx1"/>
                </a:solidFill>
                <a:latin typeface="+mn-lt"/>
                <a:ea typeface="+mn-ea"/>
                <a:cs typeface="+mn-cs"/>
              </a:defRPr>
            </a:lvl7pPr>
            <a:lvl8pPr marL="4395451" indent="-293031" algn="l" defTabSz="586060" rtl="0" eaLnBrk="1" latinLnBrk="0" hangingPunct="1">
              <a:spcBef>
                <a:spcPct val="20000"/>
              </a:spcBef>
              <a:buFont typeface="Arial"/>
              <a:buChar char="•"/>
              <a:defRPr sz="2600" kern="1200">
                <a:solidFill>
                  <a:schemeClr val="tx1"/>
                </a:solidFill>
                <a:latin typeface="+mn-lt"/>
                <a:ea typeface="+mn-ea"/>
                <a:cs typeface="+mn-cs"/>
              </a:defRPr>
            </a:lvl8pPr>
            <a:lvl9pPr marL="4981508" indent="-293031" algn="l" defTabSz="586060" rtl="0" eaLnBrk="1" latinLnBrk="0" hangingPunct="1">
              <a:spcBef>
                <a:spcPct val="20000"/>
              </a:spcBef>
              <a:buFont typeface="Arial"/>
              <a:buChar char="•"/>
              <a:defRPr sz="2600" kern="1200">
                <a:solidFill>
                  <a:schemeClr val="tx1"/>
                </a:solidFill>
                <a:latin typeface="+mn-lt"/>
                <a:ea typeface="+mn-ea"/>
                <a:cs typeface="+mn-cs"/>
              </a:defRPr>
            </a:lvl9pPr>
          </a:lstStyle>
          <a:p>
            <a:pPr algn="l"/>
            <a:r>
              <a:rPr lang="zh-CN" altLang="en-US" sz="2800" smtClean="0"/>
              <a:t>设计递归算法，对单链表</a:t>
            </a:r>
            <a:r>
              <a:rPr lang="en-US" altLang="zh-CN" sz="2800" smtClean="0"/>
              <a:t>first</a:t>
            </a:r>
            <a:r>
              <a:rPr lang="zh-CN" altLang="en-US" sz="2800" smtClean="0"/>
              <a:t>进行逆置。要求设计成类的方法。</a:t>
            </a:r>
            <a:endParaRPr lang="en-US" altLang="zh-CN" sz="2800" smtClean="0"/>
          </a:p>
          <a:p>
            <a:pPr lvl="1" algn="l"/>
            <a:r>
              <a:rPr lang="zh-CN" altLang="en-US" sz="2300"/>
              <a:t>逆置后链表发生变化，因此算法</a:t>
            </a:r>
            <a:r>
              <a:rPr lang="zh-CN" altLang="zh-CN" sz="2300"/>
              <a:t>返回</a:t>
            </a:r>
            <a:r>
              <a:rPr lang="zh-CN" altLang="en-US" sz="2300"/>
              <a:t>逆置后形成的</a:t>
            </a:r>
            <a:r>
              <a:rPr lang="zh-CN" altLang="zh-CN" sz="2300"/>
              <a:t>新链表的首结点指针</a:t>
            </a:r>
            <a:r>
              <a:rPr lang="zh-CN" altLang="en-US" sz="2300"/>
              <a:t>。</a:t>
            </a:r>
            <a:endParaRPr lang="en-US" altLang="zh-CN" sz="2300" b="0">
              <a:solidFill>
                <a:srgbClr val="000000"/>
              </a:solidFill>
              <a:latin typeface="Consolas" pitchFamily="49" charset="0"/>
              <a:ea typeface="宋体" pitchFamily="2" charset="-122"/>
              <a:cs typeface="宋体" pitchFamily="2" charset="-122"/>
            </a:endParaRPr>
          </a:p>
          <a:p>
            <a:pPr lvl="1" algn="l"/>
            <a:r>
              <a:rPr lang="zh-CN" altLang="en-US" sz="2300" b="0" smtClean="0">
                <a:solidFill>
                  <a:srgbClr val="FF0000"/>
                </a:solidFill>
                <a:latin typeface="Consolas" pitchFamily="49" charset="0"/>
                <a:ea typeface="宋体" pitchFamily="2" charset="-122"/>
                <a:cs typeface="宋体" pitchFamily="2" charset="-122"/>
              </a:rPr>
              <a:t>接口方法：</a:t>
            </a:r>
            <a:r>
              <a:rPr lang="zh-CN" altLang="zh-CN" sz="2700" b="0" smtClean="0">
                <a:solidFill>
                  <a:srgbClr val="FF0000"/>
                </a:solidFill>
                <a:latin typeface="Consolas" pitchFamily="49" charset="0"/>
                <a:ea typeface="宋体" pitchFamily="2" charset="-122"/>
                <a:cs typeface="宋体" pitchFamily="2" charset="-122"/>
              </a:rPr>
              <a:t/>
            </a:r>
            <a:br>
              <a:rPr lang="zh-CN" altLang="zh-CN" sz="2700" b="0" smtClean="0">
                <a:solidFill>
                  <a:srgbClr val="FF0000"/>
                </a:solidFill>
                <a:latin typeface="Consolas" pitchFamily="49" charset="0"/>
                <a:ea typeface="宋体" pitchFamily="2" charset="-122"/>
                <a:cs typeface="宋体" pitchFamily="2" charset="-122"/>
              </a:rPr>
            </a:br>
            <a:endParaRPr lang="zh-CN" altLang="en-US">
              <a:solidFill>
                <a:srgbClr val="FF0000"/>
              </a:solidFill>
            </a:endParaRPr>
          </a:p>
        </p:txBody>
      </p:sp>
      <p:sp>
        <p:nvSpPr>
          <p:cNvPr id="7" name="矩形 6"/>
          <p:cNvSpPr/>
          <p:nvPr/>
        </p:nvSpPr>
        <p:spPr>
          <a:xfrm>
            <a:off x="741141" y="3457945"/>
            <a:ext cx="11449272" cy="830997"/>
          </a:xfrm>
          <a:prstGeom prst="rect">
            <a:avLst/>
          </a:prstGeom>
        </p:spPr>
        <p:txBody>
          <a:bodyPr wrap="square">
            <a:spAutoFit/>
          </a:bodyPr>
          <a:lstStyle/>
          <a:p>
            <a:pPr lvl="0" defTabSz="914400" fontAlgn="base">
              <a:spcBef>
                <a:spcPct val="0"/>
              </a:spcBef>
              <a:spcAft>
                <a:spcPct val="0"/>
              </a:spcAft>
            </a:pPr>
            <a:r>
              <a:rPr lang="zh-CN" altLang="zh-CN" sz="2400" b="1">
                <a:solidFill>
                  <a:srgbClr val="000080"/>
                </a:solidFill>
                <a:latin typeface="Consolas" pitchFamily="49" charset="0"/>
                <a:ea typeface="宋体" pitchFamily="2" charset="-122"/>
                <a:cs typeface="宋体" pitchFamily="2" charset="-122"/>
              </a:rPr>
              <a:t>def </a:t>
            </a:r>
            <a:r>
              <a:rPr lang="zh-CN" altLang="zh-CN" sz="2400">
                <a:solidFill>
                  <a:srgbClr val="000000"/>
                </a:solidFill>
                <a:latin typeface="Consolas" pitchFamily="49" charset="0"/>
                <a:ea typeface="宋体" pitchFamily="2" charset="-122"/>
                <a:cs typeface="宋体" pitchFamily="2" charset="-122"/>
              </a:rPr>
              <a:t>reverse(</a:t>
            </a:r>
            <a:r>
              <a:rPr lang="zh-CN" altLang="zh-CN" sz="2400">
                <a:solidFill>
                  <a:srgbClr val="94558D"/>
                </a:solidFill>
                <a:latin typeface="Consolas" pitchFamily="49" charset="0"/>
                <a:ea typeface="宋体" pitchFamily="2" charset="-122"/>
                <a:cs typeface="宋体" pitchFamily="2" charset="-122"/>
              </a:rPr>
              <a:t>self</a:t>
            </a:r>
            <a:r>
              <a:rPr lang="zh-CN" altLang="zh-CN" sz="2400">
                <a:solidFill>
                  <a:srgbClr val="000000"/>
                </a:solidFill>
                <a:latin typeface="Consolas" pitchFamily="49" charset="0"/>
                <a:ea typeface="宋体" pitchFamily="2" charset="-122"/>
                <a:cs typeface="宋体" pitchFamily="2" charset="-122"/>
              </a:rPr>
              <a:t>):</a:t>
            </a:r>
            <a:br>
              <a:rPr lang="zh-CN" altLang="zh-CN" sz="2400">
                <a:solidFill>
                  <a:srgbClr val="000000"/>
                </a:solidFill>
                <a:latin typeface="Consolas" pitchFamily="49" charset="0"/>
                <a:ea typeface="宋体" pitchFamily="2" charset="-122"/>
                <a:cs typeface="宋体" pitchFamily="2" charset="-122"/>
              </a:rPr>
            </a:br>
            <a:r>
              <a:rPr lang="zh-CN" altLang="zh-CN" sz="2400">
                <a:solidFill>
                  <a:srgbClr val="000000"/>
                </a:solidFill>
                <a:latin typeface="Consolas" pitchFamily="49" charset="0"/>
                <a:ea typeface="宋体" pitchFamily="2" charset="-122"/>
                <a:cs typeface="宋体" pitchFamily="2" charset="-122"/>
              </a:rPr>
              <a:t>    </a:t>
            </a:r>
            <a:r>
              <a:rPr lang="zh-CN" altLang="zh-CN" sz="2400">
                <a:solidFill>
                  <a:srgbClr val="94558D"/>
                </a:solidFill>
                <a:latin typeface="Consolas" pitchFamily="49" charset="0"/>
                <a:ea typeface="宋体" pitchFamily="2" charset="-122"/>
                <a:cs typeface="宋体" pitchFamily="2" charset="-122"/>
              </a:rPr>
              <a:t>self</a:t>
            </a:r>
            <a:r>
              <a:rPr lang="zh-CN" altLang="zh-CN" sz="2400">
                <a:solidFill>
                  <a:srgbClr val="000000"/>
                </a:solidFill>
                <a:latin typeface="Consolas" pitchFamily="49" charset="0"/>
                <a:ea typeface="宋体" pitchFamily="2" charset="-122"/>
                <a:cs typeface="宋体" pitchFamily="2" charset="-122"/>
              </a:rPr>
              <a:t>._head.next = </a:t>
            </a:r>
            <a:r>
              <a:rPr lang="zh-CN" altLang="zh-CN" sz="2400">
                <a:solidFill>
                  <a:srgbClr val="94558D"/>
                </a:solidFill>
                <a:latin typeface="Consolas" pitchFamily="49" charset="0"/>
                <a:ea typeface="宋体" pitchFamily="2" charset="-122"/>
                <a:cs typeface="宋体" pitchFamily="2" charset="-122"/>
              </a:rPr>
              <a:t>self</a:t>
            </a:r>
            <a:r>
              <a:rPr lang="zh-CN" altLang="zh-CN" sz="2400">
                <a:solidFill>
                  <a:srgbClr val="000000"/>
                </a:solidFill>
                <a:latin typeface="Consolas" pitchFamily="49" charset="0"/>
                <a:ea typeface="宋体" pitchFamily="2" charset="-122"/>
                <a:cs typeface="宋体" pitchFamily="2" charset="-122"/>
              </a:rPr>
              <a:t>.recursive_reverse(</a:t>
            </a:r>
            <a:r>
              <a:rPr lang="zh-CN" altLang="zh-CN" sz="2400">
                <a:solidFill>
                  <a:srgbClr val="94558D"/>
                </a:solidFill>
                <a:latin typeface="Consolas" pitchFamily="49" charset="0"/>
                <a:ea typeface="宋体" pitchFamily="2" charset="-122"/>
                <a:cs typeface="宋体" pitchFamily="2" charset="-122"/>
              </a:rPr>
              <a:t>self</a:t>
            </a:r>
            <a:r>
              <a:rPr lang="zh-CN" altLang="zh-CN" sz="2400">
                <a:solidFill>
                  <a:srgbClr val="000000"/>
                </a:solidFill>
                <a:latin typeface="Consolas" pitchFamily="49" charset="0"/>
                <a:ea typeface="宋体" pitchFamily="2" charset="-122"/>
                <a:cs typeface="宋体" pitchFamily="2" charset="-122"/>
              </a:rPr>
              <a:t>._head.next)</a:t>
            </a:r>
            <a:endParaRPr lang="zh-CN" altLang="zh-CN" sz="3600">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2543329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单链表逆置递归</a:t>
            </a:r>
            <a:r>
              <a:rPr lang="zh-CN" altLang="en-US" smtClean="0"/>
              <a:t>算法</a:t>
            </a:r>
            <a:endParaRPr lang="zh-CN" altLang="en-US"/>
          </a:p>
        </p:txBody>
      </p:sp>
      <p:sp>
        <p:nvSpPr>
          <p:cNvPr id="4" name="Rectangle 9"/>
          <p:cNvSpPr>
            <a:spLocks noChangeArrowheads="1"/>
          </p:cNvSpPr>
          <p:nvPr/>
        </p:nvSpPr>
        <p:spPr bwMode="auto">
          <a:xfrm>
            <a:off x="2531390" y="1420374"/>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 name="Line 10"/>
          <p:cNvSpPr>
            <a:spLocks noChangeShapeType="1"/>
          </p:cNvSpPr>
          <p:nvPr/>
        </p:nvSpPr>
        <p:spPr bwMode="auto">
          <a:xfrm>
            <a:off x="3221423" y="1420374"/>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Rectangle 12"/>
          <p:cNvSpPr>
            <a:spLocks noChangeArrowheads="1"/>
          </p:cNvSpPr>
          <p:nvPr/>
        </p:nvSpPr>
        <p:spPr bwMode="auto">
          <a:xfrm>
            <a:off x="4013057" y="1420374"/>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7" name="Line 13"/>
          <p:cNvSpPr>
            <a:spLocks noChangeShapeType="1"/>
          </p:cNvSpPr>
          <p:nvPr/>
        </p:nvSpPr>
        <p:spPr bwMode="auto">
          <a:xfrm>
            <a:off x="4705205" y="1420374"/>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Line 14"/>
          <p:cNvSpPr>
            <a:spLocks noChangeShapeType="1"/>
          </p:cNvSpPr>
          <p:nvPr/>
        </p:nvSpPr>
        <p:spPr bwMode="auto">
          <a:xfrm>
            <a:off x="3420389" y="1718824"/>
            <a:ext cx="592667"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Rectangle 15"/>
          <p:cNvSpPr>
            <a:spLocks noChangeArrowheads="1"/>
          </p:cNvSpPr>
          <p:nvPr/>
        </p:nvSpPr>
        <p:spPr bwMode="auto">
          <a:xfrm>
            <a:off x="5418523" y="1407674"/>
            <a:ext cx="1121833"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10" name="Line 16"/>
          <p:cNvSpPr>
            <a:spLocks noChangeShapeType="1"/>
          </p:cNvSpPr>
          <p:nvPr/>
        </p:nvSpPr>
        <p:spPr bwMode="auto">
          <a:xfrm>
            <a:off x="6121256" y="1407674"/>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17"/>
          <p:cNvSpPr>
            <a:spLocks noChangeShapeType="1"/>
          </p:cNvSpPr>
          <p:nvPr/>
        </p:nvSpPr>
        <p:spPr bwMode="auto">
          <a:xfrm>
            <a:off x="4700972" y="1718824"/>
            <a:ext cx="592667"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Text Box 24"/>
          <p:cNvSpPr txBox="1">
            <a:spLocks noChangeArrowheads="1"/>
          </p:cNvSpPr>
          <p:nvPr/>
        </p:nvSpPr>
        <p:spPr bwMode="auto">
          <a:xfrm>
            <a:off x="2531390" y="1423549"/>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1</a:t>
            </a:r>
            <a:endParaRPr kumimoji="1" lang="en-US" altLang="zh-CN" sz="2400" baseline="-25000">
              <a:latin typeface="Times New Roman" pitchFamily="18" charset="0"/>
            </a:endParaRPr>
          </a:p>
        </p:txBody>
      </p:sp>
      <p:sp>
        <p:nvSpPr>
          <p:cNvPr id="13" name="Text Box 25"/>
          <p:cNvSpPr txBox="1">
            <a:spLocks noChangeArrowheads="1"/>
          </p:cNvSpPr>
          <p:nvPr/>
        </p:nvSpPr>
        <p:spPr bwMode="auto">
          <a:xfrm>
            <a:off x="4029990" y="1423549"/>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2</a:t>
            </a:r>
            <a:endParaRPr kumimoji="1" lang="en-US" altLang="zh-CN" sz="2400">
              <a:latin typeface="Times New Roman" pitchFamily="18" charset="0"/>
            </a:endParaRPr>
          </a:p>
        </p:txBody>
      </p:sp>
      <p:sp>
        <p:nvSpPr>
          <p:cNvPr id="14" name="Text Box 27"/>
          <p:cNvSpPr txBox="1">
            <a:spLocks noChangeArrowheads="1"/>
          </p:cNvSpPr>
          <p:nvPr/>
        </p:nvSpPr>
        <p:spPr bwMode="auto">
          <a:xfrm>
            <a:off x="5323272" y="1423549"/>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3</a:t>
            </a:r>
            <a:endParaRPr kumimoji="1" lang="en-US" altLang="zh-CN" sz="1800">
              <a:latin typeface="Times New Roman" pitchFamily="18" charset="0"/>
            </a:endParaRPr>
          </a:p>
        </p:txBody>
      </p:sp>
      <p:cxnSp>
        <p:nvCxnSpPr>
          <p:cNvPr id="15" name="直接箭头连接符 28"/>
          <p:cNvCxnSpPr/>
          <p:nvPr/>
        </p:nvCxnSpPr>
        <p:spPr bwMode="auto">
          <a:xfrm>
            <a:off x="4554923" y="885387"/>
            <a:ext cx="0" cy="519112"/>
          </a:xfrm>
          <a:prstGeom prst="straightConnector1">
            <a:avLst/>
          </a:prstGeom>
          <a:ln w="22225" cmpd="sng">
            <a:headEnd type="none" w="med" len="med"/>
            <a:tailEnd type="arrow"/>
          </a:ln>
        </p:spPr>
        <p:style>
          <a:lnRef idx="1">
            <a:schemeClr val="dk1"/>
          </a:lnRef>
          <a:fillRef idx="0">
            <a:schemeClr val="dk1"/>
          </a:fillRef>
          <a:effectRef idx="0">
            <a:schemeClr val="dk1"/>
          </a:effectRef>
          <a:fontRef idx="minor">
            <a:schemeClr val="tx1"/>
          </a:fontRef>
        </p:style>
      </p:cxnSp>
      <p:sp>
        <p:nvSpPr>
          <p:cNvPr id="16" name="TextBox 29"/>
          <p:cNvSpPr txBox="1">
            <a:spLocks noChangeArrowheads="1"/>
          </p:cNvSpPr>
          <p:nvPr/>
        </p:nvSpPr>
        <p:spPr bwMode="auto">
          <a:xfrm>
            <a:off x="4647529" y="858825"/>
            <a:ext cx="3497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a:spcBef>
                <a:spcPct val="0"/>
              </a:spcBef>
              <a:buClrTx/>
              <a:buSzTx/>
              <a:buFontTx/>
              <a:buNone/>
            </a:pPr>
            <a:r>
              <a:rPr lang="en-US" altLang="zh-CN" sz="2400"/>
              <a:t>p</a:t>
            </a:r>
            <a:endParaRPr lang="zh-CN" altLang="en-US" sz="2400"/>
          </a:p>
        </p:txBody>
      </p:sp>
      <p:sp>
        <p:nvSpPr>
          <p:cNvPr id="17" name="Line 10"/>
          <p:cNvSpPr>
            <a:spLocks noChangeShapeType="1"/>
          </p:cNvSpPr>
          <p:nvPr/>
        </p:nvSpPr>
        <p:spPr bwMode="auto">
          <a:xfrm>
            <a:off x="3229889" y="1429899"/>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 name="Line 23"/>
          <p:cNvSpPr>
            <a:spLocks noChangeShapeType="1"/>
          </p:cNvSpPr>
          <p:nvPr/>
        </p:nvSpPr>
        <p:spPr bwMode="auto">
          <a:xfrm>
            <a:off x="1926023" y="1704538"/>
            <a:ext cx="645583" cy="1587"/>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 name="Rectangle 9"/>
          <p:cNvSpPr>
            <a:spLocks noChangeArrowheads="1"/>
          </p:cNvSpPr>
          <p:nvPr/>
        </p:nvSpPr>
        <p:spPr bwMode="auto">
          <a:xfrm>
            <a:off x="6989090" y="1420374"/>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20" name="Line 10"/>
          <p:cNvSpPr>
            <a:spLocks noChangeShapeType="1"/>
          </p:cNvSpPr>
          <p:nvPr/>
        </p:nvSpPr>
        <p:spPr bwMode="auto">
          <a:xfrm>
            <a:off x="7679123" y="1420374"/>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 name="Text Box 24"/>
          <p:cNvSpPr txBox="1">
            <a:spLocks noChangeArrowheads="1"/>
          </p:cNvSpPr>
          <p:nvPr/>
        </p:nvSpPr>
        <p:spPr bwMode="auto">
          <a:xfrm>
            <a:off x="6989090" y="1423549"/>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4</a:t>
            </a:r>
            <a:endParaRPr kumimoji="1" lang="en-US" altLang="zh-CN" sz="2400" baseline="-25000">
              <a:latin typeface="Times New Roman" pitchFamily="18" charset="0"/>
            </a:endParaRPr>
          </a:p>
        </p:txBody>
      </p:sp>
      <p:sp>
        <p:nvSpPr>
          <p:cNvPr id="22" name="Line 10"/>
          <p:cNvSpPr>
            <a:spLocks noChangeShapeType="1"/>
          </p:cNvSpPr>
          <p:nvPr/>
        </p:nvSpPr>
        <p:spPr bwMode="auto">
          <a:xfrm>
            <a:off x="7687589" y="1429899"/>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 name="Line 23"/>
          <p:cNvSpPr>
            <a:spLocks noChangeShapeType="1"/>
          </p:cNvSpPr>
          <p:nvPr/>
        </p:nvSpPr>
        <p:spPr bwMode="auto">
          <a:xfrm>
            <a:off x="6383723" y="1642624"/>
            <a:ext cx="645583" cy="1588"/>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 name="Text Box 29"/>
          <p:cNvSpPr txBox="1">
            <a:spLocks noChangeArrowheads="1"/>
          </p:cNvSpPr>
          <p:nvPr/>
        </p:nvSpPr>
        <p:spPr bwMode="auto">
          <a:xfrm>
            <a:off x="7594457" y="1452125"/>
            <a:ext cx="405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25" name="Text Box 30"/>
          <p:cNvSpPr txBox="1">
            <a:spLocks noChangeArrowheads="1"/>
          </p:cNvSpPr>
          <p:nvPr/>
        </p:nvSpPr>
        <p:spPr bwMode="auto">
          <a:xfrm>
            <a:off x="1369339" y="1452124"/>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sp>
        <p:nvSpPr>
          <p:cNvPr id="27" name="Rectangle 12"/>
          <p:cNvSpPr>
            <a:spLocks noChangeArrowheads="1"/>
          </p:cNvSpPr>
          <p:nvPr/>
        </p:nvSpPr>
        <p:spPr bwMode="auto">
          <a:xfrm>
            <a:off x="4272053" y="3208048"/>
            <a:ext cx="1246717"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28" name="Line 13"/>
          <p:cNvSpPr>
            <a:spLocks noChangeShapeType="1"/>
          </p:cNvSpPr>
          <p:nvPr/>
        </p:nvSpPr>
        <p:spPr bwMode="auto">
          <a:xfrm>
            <a:off x="4964203" y="3208048"/>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 name="Rectangle 15"/>
          <p:cNvSpPr>
            <a:spLocks noChangeArrowheads="1"/>
          </p:cNvSpPr>
          <p:nvPr/>
        </p:nvSpPr>
        <p:spPr bwMode="auto">
          <a:xfrm>
            <a:off x="5870137" y="3195348"/>
            <a:ext cx="1119716"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30" name="Line 16"/>
          <p:cNvSpPr>
            <a:spLocks noChangeShapeType="1"/>
          </p:cNvSpPr>
          <p:nvPr/>
        </p:nvSpPr>
        <p:spPr bwMode="auto">
          <a:xfrm>
            <a:off x="6570752" y="3195348"/>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 name="Text Box 25"/>
          <p:cNvSpPr txBox="1">
            <a:spLocks noChangeArrowheads="1"/>
          </p:cNvSpPr>
          <p:nvPr/>
        </p:nvSpPr>
        <p:spPr bwMode="auto">
          <a:xfrm>
            <a:off x="4288986" y="3211223"/>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2</a:t>
            </a:r>
            <a:endParaRPr kumimoji="1" lang="en-US" altLang="zh-CN" sz="2400">
              <a:latin typeface="Times New Roman" pitchFamily="18" charset="0"/>
            </a:endParaRPr>
          </a:p>
        </p:txBody>
      </p:sp>
      <p:sp>
        <p:nvSpPr>
          <p:cNvPr id="32" name="Text Box 27"/>
          <p:cNvSpPr txBox="1">
            <a:spLocks noChangeArrowheads="1"/>
          </p:cNvSpPr>
          <p:nvPr/>
        </p:nvSpPr>
        <p:spPr bwMode="auto">
          <a:xfrm>
            <a:off x="5774886" y="3211223"/>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3</a:t>
            </a:r>
            <a:endParaRPr kumimoji="1" lang="en-US" altLang="zh-CN" sz="1800">
              <a:latin typeface="Times New Roman" pitchFamily="18" charset="0"/>
            </a:endParaRPr>
          </a:p>
        </p:txBody>
      </p:sp>
      <p:cxnSp>
        <p:nvCxnSpPr>
          <p:cNvPr id="33" name="直接箭头连接符 28"/>
          <p:cNvCxnSpPr/>
          <p:nvPr/>
        </p:nvCxnSpPr>
        <p:spPr bwMode="auto">
          <a:xfrm>
            <a:off x="4813919" y="2673061"/>
            <a:ext cx="0" cy="519112"/>
          </a:xfrm>
          <a:prstGeom prst="straightConnector1">
            <a:avLst/>
          </a:prstGeom>
          <a:ln w="22225" cmpd="sng">
            <a:headEnd type="none" w="med" len="med"/>
            <a:tailEnd type="arrow"/>
          </a:ln>
        </p:spPr>
        <p:style>
          <a:lnRef idx="1">
            <a:schemeClr val="dk1"/>
          </a:lnRef>
          <a:fillRef idx="0">
            <a:schemeClr val="dk1"/>
          </a:fillRef>
          <a:effectRef idx="0">
            <a:schemeClr val="dk1"/>
          </a:effectRef>
          <a:fontRef idx="minor">
            <a:schemeClr val="tx1"/>
          </a:fontRef>
        </p:style>
      </p:cxnSp>
      <p:sp>
        <p:nvSpPr>
          <p:cNvPr id="34" name="TextBox 29"/>
          <p:cNvSpPr txBox="1">
            <a:spLocks noChangeArrowheads="1"/>
          </p:cNvSpPr>
          <p:nvPr/>
        </p:nvSpPr>
        <p:spPr bwMode="auto">
          <a:xfrm>
            <a:off x="4504886" y="2211099"/>
            <a:ext cx="3497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a:spcBef>
                <a:spcPct val="0"/>
              </a:spcBef>
              <a:buClrTx/>
              <a:buSzTx/>
              <a:buFontTx/>
              <a:buNone/>
            </a:pPr>
            <a:r>
              <a:rPr lang="en-US" altLang="zh-CN" sz="2400"/>
              <a:t>p</a:t>
            </a:r>
            <a:endParaRPr lang="zh-CN" altLang="en-US" sz="2400"/>
          </a:p>
        </p:txBody>
      </p:sp>
      <p:sp>
        <p:nvSpPr>
          <p:cNvPr id="35" name="Rectangle 9"/>
          <p:cNvSpPr>
            <a:spLocks noChangeArrowheads="1"/>
          </p:cNvSpPr>
          <p:nvPr/>
        </p:nvSpPr>
        <p:spPr bwMode="auto">
          <a:xfrm>
            <a:off x="7440704" y="3208048"/>
            <a:ext cx="1085849"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36" name="Line 10"/>
          <p:cNvSpPr>
            <a:spLocks noChangeShapeType="1"/>
          </p:cNvSpPr>
          <p:nvPr/>
        </p:nvSpPr>
        <p:spPr bwMode="auto">
          <a:xfrm>
            <a:off x="8130736" y="3208048"/>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 name="Text Box 24"/>
          <p:cNvSpPr txBox="1">
            <a:spLocks noChangeArrowheads="1"/>
          </p:cNvSpPr>
          <p:nvPr/>
        </p:nvSpPr>
        <p:spPr bwMode="auto">
          <a:xfrm>
            <a:off x="7440704" y="3211223"/>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4</a:t>
            </a:r>
            <a:endParaRPr kumimoji="1" lang="en-US" altLang="zh-CN" sz="2400" baseline="-25000">
              <a:latin typeface="Times New Roman" pitchFamily="18" charset="0"/>
            </a:endParaRPr>
          </a:p>
        </p:txBody>
      </p:sp>
      <p:sp>
        <p:nvSpPr>
          <p:cNvPr id="38" name="Line 10"/>
          <p:cNvSpPr>
            <a:spLocks noChangeShapeType="1"/>
          </p:cNvSpPr>
          <p:nvPr/>
        </p:nvSpPr>
        <p:spPr bwMode="auto">
          <a:xfrm>
            <a:off x="8139203" y="3217573"/>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 name="Text Box 29"/>
          <p:cNvSpPr txBox="1">
            <a:spLocks noChangeArrowheads="1"/>
          </p:cNvSpPr>
          <p:nvPr/>
        </p:nvSpPr>
        <p:spPr bwMode="auto">
          <a:xfrm>
            <a:off x="4991720" y="3198524"/>
            <a:ext cx="405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cxnSp>
        <p:nvCxnSpPr>
          <p:cNvPr id="40" name="Elbow Connector 14"/>
          <p:cNvCxnSpPr>
            <a:cxnSpLocks noChangeShapeType="1"/>
          </p:cNvCxnSpPr>
          <p:nvPr/>
        </p:nvCxnSpPr>
        <p:spPr bwMode="auto">
          <a:xfrm flipH="1" flipV="1">
            <a:off x="6864970" y="3363623"/>
            <a:ext cx="1536700" cy="12700"/>
          </a:xfrm>
          <a:prstGeom prst="bentConnector5">
            <a:avLst>
              <a:gd name="adj1" fmla="val -19843"/>
              <a:gd name="adj2" fmla="val -3855949"/>
              <a:gd name="adj3" fmla="val 72310"/>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41" name="Elbow Connector 15"/>
          <p:cNvCxnSpPr>
            <a:cxnSpLocks noChangeShapeType="1"/>
          </p:cNvCxnSpPr>
          <p:nvPr/>
        </p:nvCxnSpPr>
        <p:spPr bwMode="auto">
          <a:xfrm flipH="1" flipV="1">
            <a:off x="5328270" y="3568411"/>
            <a:ext cx="1536700" cy="12700"/>
          </a:xfrm>
          <a:prstGeom prst="bentConnector5">
            <a:avLst>
              <a:gd name="adj1" fmla="val -19843"/>
              <a:gd name="adj2" fmla="val -3855949"/>
              <a:gd name="adj3" fmla="val 72310"/>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42" name="直接箭头连接符 28"/>
          <p:cNvCxnSpPr/>
          <p:nvPr/>
        </p:nvCxnSpPr>
        <p:spPr bwMode="auto">
          <a:xfrm>
            <a:off x="8230219" y="2700049"/>
            <a:ext cx="0" cy="519113"/>
          </a:xfrm>
          <a:prstGeom prst="straightConnector1">
            <a:avLst/>
          </a:prstGeom>
          <a:ln w="22225" cmpd="sng">
            <a:headEnd type="none" w="med" len="med"/>
            <a:tailEnd type="arrow"/>
          </a:ln>
        </p:spPr>
        <p:style>
          <a:lnRef idx="1">
            <a:schemeClr val="dk1"/>
          </a:lnRef>
          <a:fillRef idx="0">
            <a:schemeClr val="dk1"/>
          </a:fillRef>
          <a:effectRef idx="0">
            <a:schemeClr val="dk1"/>
          </a:effectRef>
          <a:fontRef idx="minor">
            <a:schemeClr val="tx1"/>
          </a:fontRef>
        </p:style>
      </p:cxnSp>
      <p:sp>
        <p:nvSpPr>
          <p:cNvPr id="43" name="TextBox 29"/>
          <p:cNvSpPr txBox="1">
            <a:spLocks noChangeArrowheads="1"/>
          </p:cNvSpPr>
          <p:nvPr/>
        </p:nvSpPr>
        <p:spPr bwMode="auto">
          <a:xfrm>
            <a:off x="7921186" y="2238086"/>
            <a:ext cx="16017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a:spcBef>
                <a:spcPct val="0"/>
              </a:spcBef>
              <a:buClrTx/>
              <a:buSzTx/>
              <a:buFontTx/>
              <a:buNone/>
            </a:pPr>
            <a:r>
              <a:rPr lang="en-US" altLang="zh-CN" sz="2400" smtClean="0"/>
              <a:t>new_head</a:t>
            </a:r>
            <a:endParaRPr lang="zh-CN" altLang="en-US" sz="2400"/>
          </a:p>
        </p:txBody>
      </p:sp>
      <p:sp>
        <p:nvSpPr>
          <p:cNvPr id="44" name="Rectangle 18"/>
          <p:cNvSpPr>
            <a:spLocks noChangeArrowheads="1"/>
          </p:cNvSpPr>
          <p:nvPr/>
        </p:nvSpPr>
        <p:spPr bwMode="auto">
          <a:xfrm>
            <a:off x="5059453" y="3227098"/>
            <a:ext cx="283633" cy="4318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45" name="Rectangle 9"/>
          <p:cNvSpPr>
            <a:spLocks noChangeArrowheads="1"/>
          </p:cNvSpPr>
          <p:nvPr/>
        </p:nvSpPr>
        <p:spPr bwMode="auto">
          <a:xfrm>
            <a:off x="2650686" y="3246148"/>
            <a:ext cx="1085851" cy="522288"/>
          </a:xfrm>
          <a:prstGeom prst="rect">
            <a:avLst/>
          </a:prstGeom>
          <a:solidFill>
            <a:srgbClr val="FFFFCC"/>
          </a:solidFill>
          <a:ln w="9525">
            <a:solidFill>
              <a:schemeClr val="accent2"/>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46" name="Line 10"/>
          <p:cNvSpPr>
            <a:spLocks noChangeShapeType="1"/>
          </p:cNvSpPr>
          <p:nvPr/>
        </p:nvSpPr>
        <p:spPr bwMode="auto">
          <a:xfrm>
            <a:off x="3340719" y="3246148"/>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 name="Line 14"/>
          <p:cNvSpPr>
            <a:spLocks noChangeShapeType="1"/>
          </p:cNvSpPr>
          <p:nvPr/>
        </p:nvSpPr>
        <p:spPr bwMode="auto">
          <a:xfrm>
            <a:off x="3776753" y="3544598"/>
            <a:ext cx="495300" cy="0"/>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 name="Text Box 24"/>
          <p:cNvSpPr txBox="1">
            <a:spLocks noChangeArrowheads="1"/>
          </p:cNvSpPr>
          <p:nvPr/>
        </p:nvSpPr>
        <p:spPr bwMode="auto">
          <a:xfrm>
            <a:off x="2792504" y="3219162"/>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a:solidFill>
                  <a:srgbClr val="FF5050"/>
                </a:solidFill>
                <a:latin typeface="Times New Roman" pitchFamily="18" charset="0"/>
              </a:rPr>
              <a:t>1</a:t>
            </a:r>
            <a:endParaRPr kumimoji="1" lang="en-US" altLang="zh-CN" sz="2400" baseline="-25000">
              <a:latin typeface="Times New Roman" pitchFamily="18" charset="0"/>
            </a:endParaRPr>
          </a:p>
        </p:txBody>
      </p:sp>
      <p:sp>
        <p:nvSpPr>
          <p:cNvPr id="49" name="Line 10"/>
          <p:cNvSpPr>
            <a:spLocks noChangeShapeType="1"/>
          </p:cNvSpPr>
          <p:nvPr/>
        </p:nvSpPr>
        <p:spPr bwMode="auto">
          <a:xfrm>
            <a:off x="3349186" y="3255673"/>
            <a:ext cx="0" cy="522288"/>
          </a:xfrm>
          <a:prstGeom prst="line">
            <a:avLst/>
          </a:prstGeom>
          <a:noFill/>
          <a:ln w="952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 name="Line 23"/>
          <p:cNvSpPr>
            <a:spLocks noChangeShapeType="1"/>
          </p:cNvSpPr>
          <p:nvPr/>
        </p:nvSpPr>
        <p:spPr bwMode="auto">
          <a:xfrm>
            <a:off x="2045319" y="3530312"/>
            <a:ext cx="645584" cy="1587"/>
          </a:xfrm>
          <a:prstGeom prst="line">
            <a:avLst/>
          </a:prstGeom>
          <a:noFill/>
          <a:ln w="38100">
            <a:solidFill>
              <a:schemeClr val="accent2"/>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 name="Text Box 30"/>
          <p:cNvSpPr txBox="1">
            <a:spLocks noChangeArrowheads="1"/>
          </p:cNvSpPr>
          <p:nvPr/>
        </p:nvSpPr>
        <p:spPr bwMode="auto">
          <a:xfrm>
            <a:off x="1488637" y="3277898"/>
            <a:ext cx="9140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3200" b="1" smtClean="0">
                <a:solidFill>
                  <a:srgbClr val="CC3300"/>
                </a:solidFill>
                <a:latin typeface="Times New Roman" pitchFamily="18" charset="0"/>
              </a:rPr>
              <a:t>first</a:t>
            </a:r>
            <a:endParaRPr kumimoji="1" lang="en-US" altLang="zh-CN" sz="2400">
              <a:latin typeface="Times New Roman" pitchFamily="18" charset="0"/>
            </a:endParaRPr>
          </a:p>
        </p:txBody>
      </p:sp>
      <p:sp>
        <p:nvSpPr>
          <p:cNvPr id="52" name="Text Box 29"/>
          <p:cNvSpPr txBox="1">
            <a:spLocks noChangeArrowheads="1"/>
          </p:cNvSpPr>
          <p:nvPr/>
        </p:nvSpPr>
        <p:spPr bwMode="auto">
          <a:xfrm>
            <a:off x="3321670" y="3239799"/>
            <a:ext cx="405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53" name="Rectangle 27"/>
          <p:cNvSpPr>
            <a:spLocks noChangeArrowheads="1"/>
          </p:cNvSpPr>
          <p:nvPr/>
        </p:nvSpPr>
        <p:spPr bwMode="auto">
          <a:xfrm>
            <a:off x="3776753" y="3287423"/>
            <a:ext cx="478367" cy="431800"/>
          </a:xfrm>
          <a:prstGeom prst="rect">
            <a:avLst/>
          </a:prstGeom>
          <a:solidFill>
            <a:schemeClr val="bg1"/>
          </a:solidFill>
          <a:ln w="9525">
            <a:solidFill>
              <a:srgbClr val="FFFFFF"/>
            </a:solidFill>
            <a:miter lim="800000"/>
            <a:headEnd/>
            <a:tailEnd/>
          </a:ln>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cxnSp>
        <p:nvCxnSpPr>
          <p:cNvPr id="54" name="Elbow Connector 28"/>
          <p:cNvCxnSpPr>
            <a:cxnSpLocks noChangeShapeType="1"/>
          </p:cNvCxnSpPr>
          <p:nvPr/>
        </p:nvCxnSpPr>
        <p:spPr bwMode="auto">
          <a:xfrm flipH="1" flipV="1">
            <a:off x="3793686" y="3638261"/>
            <a:ext cx="1534584" cy="12700"/>
          </a:xfrm>
          <a:prstGeom prst="bentConnector5">
            <a:avLst>
              <a:gd name="adj1" fmla="val -19843"/>
              <a:gd name="adj2" fmla="val -3855949"/>
              <a:gd name="adj3" fmla="val 72310"/>
            </a:avLst>
          </a:prstGeom>
          <a:noFill/>
          <a:ln w="28575"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55" name="Text Box 29"/>
          <p:cNvSpPr txBox="1">
            <a:spLocks noChangeArrowheads="1"/>
          </p:cNvSpPr>
          <p:nvPr/>
        </p:nvSpPr>
        <p:spPr bwMode="auto">
          <a:xfrm>
            <a:off x="4962086" y="3219162"/>
            <a:ext cx="4058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r>
              <a:rPr kumimoji="1" lang="en-US" altLang="zh-CN" sz="2400" b="1">
                <a:solidFill>
                  <a:schemeClr val="accent2"/>
                </a:solidFill>
                <a:latin typeface="Times New Roman" pitchFamily="18" charset="0"/>
                <a:cs typeface="Times New Roman" pitchFamily="18" charset="0"/>
                <a:sym typeface="Symbol" pitchFamily="18" charset="2"/>
              </a:rPr>
              <a:t>Λ</a:t>
            </a:r>
            <a:endParaRPr kumimoji="1" lang="en-US" altLang="zh-CN" sz="2400">
              <a:latin typeface="Times New Roman" pitchFamily="18" charset="0"/>
            </a:endParaRPr>
          </a:p>
        </p:txBody>
      </p:sp>
      <p:sp>
        <p:nvSpPr>
          <p:cNvPr id="56" name="Rectangle 30"/>
          <p:cNvSpPr>
            <a:spLocks noChangeArrowheads="1"/>
          </p:cNvSpPr>
          <p:nvPr/>
        </p:nvSpPr>
        <p:spPr bwMode="auto">
          <a:xfrm>
            <a:off x="5070037" y="3227098"/>
            <a:ext cx="283633" cy="43180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0000DA"/>
              </a:buClr>
              <a:buSzPct val="75000"/>
              <a:buFont typeface="Wingdings" pitchFamily="2" charset="2"/>
              <a:buChar char="r"/>
              <a:defRPr sz="2800">
                <a:solidFill>
                  <a:schemeClr val="tx1"/>
                </a:solidFill>
                <a:latin typeface="Comic Sans MS" pitchFamily="66" charset="0"/>
                <a:ea typeface="宋体" pitchFamily="2" charset="-122"/>
              </a:defRPr>
            </a:lvl1pPr>
            <a:lvl2pPr marL="742950" indent="-285750">
              <a:spcBef>
                <a:spcPct val="20000"/>
              </a:spcBef>
              <a:buClr>
                <a:schemeClr val="accent2"/>
              </a:buClr>
              <a:buSzPct val="80000"/>
              <a:buFont typeface="Wingdings" pitchFamily="2" charset="2"/>
              <a:buChar char="o"/>
              <a:defRPr sz="2400">
                <a:solidFill>
                  <a:schemeClr val="tx1"/>
                </a:solidFill>
                <a:latin typeface="Comic Sans MS" pitchFamily="66" charset="0"/>
                <a:ea typeface="宋体" pitchFamily="2" charset="-122"/>
              </a:defRPr>
            </a:lvl2pPr>
            <a:lvl3pPr marL="1143000" indent="-228600">
              <a:spcBef>
                <a:spcPct val="20000"/>
              </a:spcBef>
              <a:buClr>
                <a:srgbClr val="0000DA"/>
              </a:buClr>
              <a:buSzPct val="65000"/>
              <a:buFont typeface="Wingdings" pitchFamily="2" charset="2"/>
              <a:buChar char="m"/>
              <a:defRPr sz="2000">
                <a:solidFill>
                  <a:schemeClr val="tx1"/>
                </a:solidFill>
                <a:latin typeface="Comic Sans MS" pitchFamily="66"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Comic Sans MS" pitchFamily="66"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Comic Sans MS" pitchFamily="66"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Comic Sans MS" pitchFamily="66" charset="0"/>
                <a:ea typeface="宋体" pitchFamily="2" charset="-122"/>
              </a:defRPr>
            </a:lvl9pPr>
          </a:lstStyle>
          <a:p>
            <a:pPr eaLnBrk="1" hangingPunct="1">
              <a:spcBef>
                <a:spcPct val="0"/>
              </a:spcBef>
              <a:buClrTx/>
              <a:buSzTx/>
              <a:buFontTx/>
              <a:buNone/>
            </a:pPr>
            <a:endParaRPr lang="zh-CN" altLang="en-US" sz="1800" b="1">
              <a:latin typeface="Arial" pitchFamily="34" charset="0"/>
            </a:endParaRPr>
          </a:p>
        </p:txBody>
      </p:sp>
      <p:sp>
        <p:nvSpPr>
          <p:cNvPr id="57" name="Oval 31"/>
          <p:cNvSpPr>
            <a:spLocks noChangeArrowheads="1"/>
          </p:cNvSpPr>
          <p:nvPr/>
        </p:nvSpPr>
        <p:spPr bwMode="auto">
          <a:xfrm>
            <a:off x="7728572" y="1923762"/>
            <a:ext cx="1794335" cy="939798"/>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sz="2400" i="1">
                <a:solidFill>
                  <a:schemeClr val="tx1"/>
                </a:solidFill>
                <a:latin typeface="Comic Sans MS" pitchFamily="66" charset="0"/>
                <a:ea typeface="宋体" pitchFamily="2" charset="-122"/>
              </a:defRPr>
            </a:lvl1pPr>
            <a:lvl2pPr marL="742950" indent="-285750">
              <a:defRPr sz="2400" i="1">
                <a:solidFill>
                  <a:schemeClr val="tx1"/>
                </a:solidFill>
                <a:latin typeface="Comic Sans MS" pitchFamily="66" charset="0"/>
                <a:ea typeface="宋体" pitchFamily="2" charset="-122"/>
              </a:defRPr>
            </a:lvl2pPr>
            <a:lvl3pPr marL="1143000" indent="-228600">
              <a:defRPr sz="2400" i="1">
                <a:solidFill>
                  <a:schemeClr val="tx1"/>
                </a:solidFill>
                <a:latin typeface="Comic Sans MS" pitchFamily="66" charset="0"/>
                <a:ea typeface="宋体" pitchFamily="2" charset="-122"/>
              </a:defRPr>
            </a:lvl3pPr>
            <a:lvl4pPr marL="1600200" indent="-228600">
              <a:defRPr sz="2400" i="1">
                <a:solidFill>
                  <a:schemeClr val="tx1"/>
                </a:solidFill>
                <a:latin typeface="Comic Sans MS" pitchFamily="66" charset="0"/>
                <a:ea typeface="宋体" pitchFamily="2" charset="-122"/>
              </a:defRPr>
            </a:lvl4pPr>
            <a:lvl5pPr marL="2057400" indent="-228600">
              <a:defRPr sz="2400" i="1">
                <a:solidFill>
                  <a:schemeClr val="tx1"/>
                </a:solidFill>
                <a:latin typeface="Comic Sans MS" pitchFamily="66" charset="0"/>
                <a:ea typeface="宋体" pitchFamily="2" charset="-122"/>
              </a:defRPr>
            </a:lvl5pPr>
            <a:lvl6pPr marL="2514600" indent="-228600" eaLnBrk="0" fontAlgn="base" hangingPunct="0">
              <a:spcBef>
                <a:spcPct val="0"/>
              </a:spcBef>
              <a:spcAft>
                <a:spcPct val="0"/>
              </a:spcAft>
              <a:defRPr sz="2400" i="1">
                <a:solidFill>
                  <a:schemeClr val="tx1"/>
                </a:solidFill>
                <a:latin typeface="Comic Sans MS" pitchFamily="66" charset="0"/>
                <a:ea typeface="宋体" pitchFamily="2" charset="-122"/>
              </a:defRPr>
            </a:lvl6pPr>
            <a:lvl7pPr marL="2971800" indent="-228600" eaLnBrk="0" fontAlgn="base" hangingPunct="0">
              <a:spcBef>
                <a:spcPct val="0"/>
              </a:spcBef>
              <a:spcAft>
                <a:spcPct val="0"/>
              </a:spcAft>
              <a:defRPr sz="2400" i="1">
                <a:solidFill>
                  <a:schemeClr val="tx1"/>
                </a:solidFill>
                <a:latin typeface="Comic Sans MS" pitchFamily="66" charset="0"/>
                <a:ea typeface="宋体" pitchFamily="2" charset="-122"/>
              </a:defRPr>
            </a:lvl7pPr>
            <a:lvl8pPr marL="3429000" indent="-228600" eaLnBrk="0" fontAlgn="base" hangingPunct="0">
              <a:spcBef>
                <a:spcPct val="0"/>
              </a:spcBef>
              <a:spcAft>
                <a:spcPct val="0"/>
              </a:spcAft>
              <a:defRPr sz="2400" i="1">
                <a:solidFill>
                  <a:schemeClr val="tx1"/>
                </a:solidFill>
                <a:latin typeface="Comic Sans MS" pitchFamily="66" charset="0"/>
                <a:ea typeface="宋体" pitchFamily="2" charset="-122"/>
              </a:defRPr>
            </a:lvl8pPr>
            <a:lvl9pPr marL="3886200" indent="-228600" eaLnBrk="0" fontAlgn="base" hangingPunct="0">
              <a:spcBef>
                <a:spcPct val="0"/>
              </a:spcBef>
              <a:spcAft>
                <a:spcPct val="0"/>
              </a:spcAft>
              <a:defRPr sz="2400" i="1">
                <a:solidFill>
                  <a:schemeClr val="tx1"/>
                </a:solidFill>
                <a:latin typeface="Comic Sans MS" pitchFamily="66" charset="0"/>
                <a:ea typeface="宋体" pitchFamily="2" charset="-122"/>
              </a:defRPr>
            </a:lvl9pPr>
          </a:lstStyle>
          <a:p>
            <a:pPr eaLnBrk="1" hangingPunct="1"/>
            <a:endParaRPr lang="zh-CN" altLang="en-US">
              <a:solidFill>
                <a:srgbClr val="FF0000"/>
              </a:solidFill>
            </a:endParaRPr>
          </a:p>
        </p:txBody>
      </p:sp>
      <p:sp>
        <p:nvSpPr>
          <p:cNvPr id="2" name="矩形 1"/>
          <p:cNvSpPr/>
          <p:nvPr/>
        </p:nvSpPr>
        <p:spPr>
          <a:xfrm>
            <a:off x="1280218" y="4315462"/>
            <a:ext cx="10627236" cy="2246769"/>
          </a:xfrm>
          <a:prstGeom prst="rect">
            <a:avLst/>
          </a:prstGeom>
          <a:solidFill>
            <a:schemeClr val="bg1"/>
          </a:solidFill>
        </p:spPr>
        <p:txBody>
          <a:bodyPr wrap="square">
            <a:spAutoFit/>
          </a:bodyPr>
          <a:lstStyle/>
          <a:p>
            <a:pPr lvl="0" algn="just" defTabSz="914400" fontAlgn="base">
              <a:spcBef>
                <a:spcPts val="769"/>
              </a:spcBef>
              <a:spcAft>
                <a:spcPts val="769"/>
              </a:spcAft>
              <a:buClr>
                <a:srgbClr val="1481B8"/>
              </a:buClr>
            </a:pPr>
            <a:r>
              <a:rPr lang="zh-CN" altLang="en-US" sz="2000" kern="0" smtClean="0">
                <a:solidFill>
                  <a:srgbClr val="000000"/>
                </a:solidFill>
                <a:latin typeface="Calibri" panose="020F0502020204030204" pitchFamily="34" charset="0"/>
              </a:rPr>
              <a:t>①用</a:t>
            </a:r>
            <a:r>
              <a:rPr lang="en-US" altLang="zh-CN" sz="2000" kern="0">
                <a:solidFill>
                  <a:srgbClr val="000000"/>
                </a:solidFill>
                <a:latin typeface="Calibri" panose="020F0502020204030204" pitchFamily="34" charset="0"/>
              </a:rPr>
              <a:t>p</a:t>
            </a:r>
            <a:r>
              <a:rPr lang="zh-CN" altLang="en-US" sz="2000" kern="0">
                <a:solidFill>
                  <a:srgbClr val="000000"/>
                </a:solidFill>
                <a:latin typeface="Calibri" panose="020F0502020204030204" pitchFamily="34" charset="0"/>
              </a:rPr>
              <a:t>记录</a:t>
            </a:r>
            <a:r>
              <a:rPr lang="en-US" altLang="zh-CN" sz="2000" kern="0">
                <a:solidFill>
                  <a:srgbClr val="000000"/>
                </a:solidFill>
                <a:latin typeface="Calibri" panose="020F0502020204030204" pitchFamily="34" charset="0"/>
              </a:rPr>
              <a:t>first</a:t>
            </a:r>
            <a:r>
              <a:rPr lang="zh-CN" altLang="en-US" sz="2000" kern="0">
                <a:solidFill>
                  <a:srgbClr val="000000"/>
                </a:solidFill>
                <a:latin typeface="Calibri" panose="020F0502020204030204" pitchFamily="34" charset="0"/>
              </a:rPr>
              <a:t>的下一个结点，即</a:t>
            </a:r>
            <a:r>
              <a:rPr lang="en-US" altLang="zh-CN" sz="2000" kern="0">
                <a:solidFill>
                  <a:srgbClr val="000000"/>
                </a:solidFill>
                <a:latin typeface="Calibri" panose="020F0502020204030204" pitchFamily="34" charset="0"/>
              </a:rPr>
              <a:t>p=first.next</a:t>
            </a:r>
            <a:r>
              <a:rPr lang="zh-CN" altLang="en-US" sz="2000" kern="0">
                <a:solidFill>
                  <a:srgbClr val="000000"/>
                </a:solidFill>
                <a:latin typeface="Calibri" panose="020F0502020204030204" pitchFamily="34" charset="0"/>
              </a:rPr>
              <a:t>；</a:t>
            </a:r>
          </a:p>
          <a:p>
            <a:pPr lvl="0" algn="just" defTabSz="914400" fontAlgn="base">
              <a:spcBef>
                <a:spcPts val="769"/>
              </a:spcBef>
              <a:spcAft>
                <a:spcPts val="769"/>
              </a:spcAft>
              <a:buClr>
                <a:srgbClr val="1481B8"/>
              </a:buClr>
            </a:pPr>
            <a:r>
              <a:rPr lang="zh-CN" altLang="en-US" sz="2000" kern="0" smtClean="0">
                <a:solidFill>
                  <a:srgbClr val="000000"/>
                </a:solidFill>
                <a:latin typeface="Calibri" panose="020F0502020204030204" pitchFamily="34" charset="0"/>
              </a:rPr>
              <a:t>②调用</a:t>
            </a:r>
            <a:r>
              <a:rPr lang="zh-CN" altLang="en-US" sz="2000" kern="0">
                <a:solidFill>
                  <a:srgbClr val="000000"/>
                </a:solidFill>
                <a:latin typeface="Calibri" panose="020F0502020204030204" pitchFamily="34" charset="0"/>
              </a:rPr>
              <a:t>递归函数自身对</a:t>
            </a:r>
            <a:r>
              <a:rPr lang="en-US" altLang="zh-CN" sz="2000" kern="0">
                <a:solidFill>
                  <a:srgbClr val="000000"/>
                </a:solidFill>
                <a:latin typeface="Calibri" panose="020F0502020204030204" pitchFamily="34" charset="0"/>
              </a:rPr>
              <a:t>p</a:t>
            </a:r>
            <a:r>
              <a:rPr lang="zh-CN" altLang="en-US" sz="2000" kern="0">
                <a:solidFill>
                  <a:srgbClr val="000000"/>
                </a:solidFill>
                <a:latin typeface="Calibri" panose="020F0502020204030204" pitchFamily="34" charset="0"/>
              </a:rPr>
              <a:t>为首的链表进行逆</a:t>
            </a:r>
            <a:r>
              <a:rPr lang="zh-CN" altLang="en-US" sz="2000" kern="0" smtClean="0">
                <a:solidFill>
                  <a:srgbClr val="000000"/>
                </a:solidFill>
                <a:latin typeface="Calibri" panose="020F0502020204030204" pitchFamily="34" charset="0"/>
              </a:rPr>
              <a:t>置；</a:t>
            </a:r>
            <a:r>
              <a:rPr lang="zh-CN" altLang="en-US" sz="2000" kern="0">
                <a:solidFill>
                  <a:srgbClr val="000000"/>
                </a:solidFill>
                <a:latin typeface="Calibri" panose="020F0502020204030204" pitchFamily="34" charset="0"/>
              </a:rPr>
              <a:t>将</a:t>
            </a:r>
            <a:r>
              <a:rPr lang="en-US" altLang="zh-CN" sz="2000" kern="0">
                <a:solidFill>
                  <a:srgbClr val="000000"/>
                </a:solidFill>
                <a:latin typeface="Calibri" panose="020F0502020204030204" pitchFamily="34" charset="0"/>
              </a:rPr>
              <a:t>new_head</a:t>
            </a:r>
            <a:r>
              <a:rPr lang="zh-CN" altLang="en-US" sz="2000" kern="0">
                <a:solidFill>
                  <a:srgbClr val="000000"/>
                </a:solidFill>
                <a:latin typeface="Calibri" panose="020F0502020204030204" pitchFamily="34" charset="0"/>
              </a:rPr>
              <a:t>指向逆置后单链表的首结点</a:t>
            </a:r>
            <a:r>
              <a:rPr lang="zh-CN" altLang="en-US" sz="2000" kern="0" smtClean="0">
                <a:solidFill>
                  <a:srgbClr val="000000"/>
                </a:solidFill>
                <a:latin typeface="Calibri" panose="020F0502020204030204" pitchFamily="34" charset="0"/>
              </a:rPr>
              <a:t>；此时</a:t>
            </a:r>
            <a:r>
              <a:rPr lang="en-US" altLang="zh-CN" sz="2000" kern="0">
                <a:solidFill>
                  <a:srgbClr val="000000"/>
                </a:solidFill>
                <a:latin typeface="Calibri" panose="020F0502020204030204" pitchFamily="34" charset="0"/>
              </a:rPr>
              <a:t>p</a:t>
            </a:r>
            <a:r>
              <a:rPr lang="zh-CN" altLang="en-US" sz="2000" kern="0">
                <a:solidFill>
                  <a:srgbClr val="000000"/>
                </a:solidFill>
                <a:latin typeface="Calibri" panose="020F0502020204030204" pitchFamily="34" charset="0"/>
              </a:rPr>
              <a:t>是逆置后的尾结点；</a:t>
            </a:r>
          </a:p>
          <a:p>
            <a:pPr lvl="0" algn="just" defTabSz="914400" fontAlgn="base">
              <a:spcBef>
                <a:spcPts val="769"/>
              </a:spcBef>
              <a:spcAft>
                <a:spcPts val="769"/>
              </a:spcAft>
              <a:buClr>
                <a:srgbClr val="1481B8"/>
              </a:buClr>
            </a:pPr>
            <a:r>
              <a:rPr lang="zh-CN" altLang="en-US" sz="2000" kern="0" smtClean="0">
                <a:solidFill>
                  <a:srgbClr val="000000"/>
                </a:solidFill>
                <a:latin typeface="Calibri" panose="020F0502020204030204" pitchFamily="34" charset="0"/>
              </a:rPr>
              <a:t>③将</a:t>
            </a:r>
            <a:r>
              <a:rPr lang="en-US" altLang="zh-CN" sz="2000" kern="0">
                <a:solidFill>
                  <a:srgbClr val="000000"/>
                </a:solidFill>
                <a:latin typeface="Calibri" panose="020F0502020204030204" pitchFamily="34" charset="0"/>
              </a:rPr>
              <a:t>p</a:t>
            </a:r>
            <a:r>
              <a:rPr lang="zh-CN" altLang="en-US" sz="2000" kern="0">
                <a:solidFill>
                  <a:srgbClr val="000000"/>
                </a:solidFill>
                <a:latin typeface="Calibri" panose="020F0502020204030204" pitchFamily="34" charset="0"/>
              </a:rPr>
              <a:t>的</a:t>
            </a:r>
            <a:r>
              <a:rPr lang="en-US" altLang="zh-CN" sz="2000" kern="0">
                <a:solidFill>
                  <a:srgbClr val="000000"/>
                </a:solidFill>
                <a:latin typeface="Calibri" panose="020F0502020204030204" pitchFamily="34" charset="0"/>
              </a:rPr>
              <a:t>next</a:t>
            </a:r>
            <a:r>
              <a:rPr lang="zh-CN" altLang="en-US" sz="2000" kern="0">
                <a:solidFill>
                  <a:srgbClr val="000000"/>
                </a:solidFill>
                <a:latin typeface="Calibri" panose="020F0502020204030204" pitchFamily="34" charset="0"/>
              </a:rPr>
              <a:t>域指向</a:t>
            </a:r>
            <a:r>
              <a:rPr lang="en-US" altLang="zh-CN" sz="2000" kern="0">
                <a:solidFill>
                  <a:srgbClr val="000000"/>
                </a:solidFill>
                <a:latin typeface="Calibri" panose="020F0502020204030204" pitchFamily="34" charset="0"/>
              </a:rPr>
              <a:t>first</a:t>
            </a:r>
            <a:r>
              <a:rPr lang="zh-CN" altLang="en-US" sz="2000" kern="0">
                <a:solidFill>
                  <a:srgbClr val="000000"/>
                </a:solidFill>
                <a:latin typeface="Calibri" panose="020F0502020204030204" pitchFamily="34" charset="0"/>
              </a:rPr>
              <a:t>，再将</a:t>
            </a:r>
            <a:r>
              <a:rPr lang="en-US" altLang="zh-CN" sz="2000" kern="0">
                <a:solidFill>
                  <a:srgbClr val="000000"/>
                </a:solidFill>
                <a:latin typeface="Calibri" panose="020F0502020204030204" pitchFamily="34" charset="0"/>
              </a:rPr>
              <a:t>first</a:t>
            </a:r>
            <a:r>
              <a:rPr lang="zh-CN" altLang="en-US" sz="2000" kern="0">
                <a:solidFill>
                  <a:srgbClr val="000000"/>
                </a:solidFill>
                <a:latin typeface="Calibri" panose="020F0502020204030204" pitchFamily="34" charset="0"/>
              </a:rPr>
              <a:t>结点的</a:t>
            </a:r>
            <a:r>
              <a:rPr lang="en-US" altLang="zh-CN" sz="2000" kern="0">
                <a:solidFill>
                  <a:srgbClr val="000000"/>
                </a:solidFill>
                <a:latin typeface="Calibri" panose="020F0502020204030204" pitchFamily="34" charset="0"/>
              </a:rPr>
              <a:t>next</a:t>
            </a:r>
            <a:r>
              <a:rPr lang="zh-CN" altLang="en-US" sz="2000" kern="0">
                <a:solidFill>
                  <a:srgbClr val="000000"/>
                </a:solidFill>
                <a:latin typeface="Calibri" panose="020F0502020204030204" pitchFamily="34" charset="0"/>
              </a:rPr>
              <a:t>域置为</a:t>
            </a:r>
            <a:r>
              <a:rPr lang="zh-CN" altLang="en-US" sz="2000" kern="0" smtClean="0">
                <a:solidFill>
                  <a:srgbClr val="000000"/>
                </a:solidFill>
                <a:latin typeface="Calibri" panose="020F0502020204030204" pitchFamily="34" charset="0"/>
              </a:rPr>
              <a:t>空；</a:t>
            </a:r>
            <a:endParaRPr lang="zh-CN" altLang="en-US" sz="2000" kern="0">
              <a:solidFill>
                <a:srgbClr val="000000"/>
              </a:solidFill>
              <a:latin typeface="Calibri" panose="020F0502020204030204" pitchFamily="34" charset="0"/>
            </a:endParaRPr>
          </a:p>
          <a:p>
            <a:pPr lvl="0" algn="just" defTabSz="914400" fontAlgn="base">
              <a:spcBef>
                <a:spcPts val="769"/>
              </a:spcBef>
              <a:spcAft>
                <a:spcPts val="769"/>
              </a:spcAft>
              <a:buClr>
                <a:srgbClr val="1481B8"/>
              </a:buClr>
            </a:pPr>
            <a:r>
              <a:rPr lang="zh-CN" altLang="en-US" sz="2000" kern="0" smtClean="0">
                <a:solidFill>
                  <a:srgbClr val="000000"/>
                </a:solidFill>
                <a:latin typeface="Calibri" panose="020F0502020204030204" pitchFamily="34" charset="0"/>
              </a:rPr>
              <a:t>④返回</a:t>
            </a:r>
            <a:r>
              <a:rPr lang="zh-CN" altLang="en-US" sz="2000" kern="0">
                <a:solidFill>
                  <a:srgbClr val="000000"/>
                </a:solidFill>
                <a:latin typeface="Calibri" panose="020F0502020204030204" pitchFamily="34" charset="0"/>
              </a:rPr>
              <a:t>逆置后链表的首结点指针</a:t>
            </a:r>
            <a:r>
              <a:rPr lang="en-US" altLang="zh-CN" sz="2000" kern="0">
                <a:solidFill>
                  <a:srgbClr val="000000"/>
                </a:solidFill>
                <a:latin typeface="Calibri" panose="020F0502020204030204" pitchFamily="34" charset="0"/>
              </a:rPr>
              <a:t>new_head</a:t>
            </a:r>
            <a:r>
              <a:rPr lang="zh-CN" altLang="en-US" sz="2000" kern="0">
                <a:solidFill>
                  <a:srgbClr val="000000"/>
                </a:solidFill>
                <a:latin typeface="Calibri" panose="020F0502020204030204" pitchFamily="34" charset="0"/>
              </a:rPr>
              <a:t>。</a:t>
            </a:r>
          </a:p>
        </p:txBody>
      </p:sp>
    </p:spTree>
    <p:extLst>
      <p:ext uri="{BB962C8B-B14F-4D97-AF65-F5344CB8AC3E}">
        <p14:creationId xmlns:p14="http://schemas.microsoft.com/office/powerpoint/2010/main" val="572780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3"/>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52"/>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0"/>
                                          </p:stCondLst>
                                        </p:cTn>
                                        <p:tgtEl>
                                          <p:spTgt spid="2">
                                            <p:txEl>
                                              <p:pRg st="2" end="2"/>
                                            </p:tx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5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5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animBg="1"/>
      <p:bldP spid="28" grpId="0" animBg="1"/>
      <p:bldP spid="29" grpId="0" animBg="1"/>
      <p:bldP spid="30" grpId="0" animBg="1"/>
      <p:bldP spid="31" grpId="0"/>
      <p:bldP spid="32" grpId="0"/>
      <p:bldP spid="34" grpId="0"/>
      <p:bldP spid="35" grpId="0" animBg="1"/>
      <p:bldP spid="36" grpId="0" animBg="1"/>
      <p:bldP spid="37" grpId="0"/>
      <p:bldP spid="38" grpId="0" animBg="1"/>
      <p:bldP spid="39" grpId="0"/>
      <p:bldP spid="43" grpId="0"/>
      <p:bldP spid="44" grpId="0" animBg="1"/>
      <p:bldP spid="45" grpId="0" animBg="1"/>
      <p:bldP spid="46" grpId="0" animBg="1"/>
      <p:bldP spid="47" grpId="0" animBg="1"/>
      <p:bldP spid="48" grpId="0"/>
      <p:bldP spid="49" grpId="0" animBg="1"/>
      <p:bldP spid="50" grpId="0" animBg="1"/>
      <p:bldP spid="51" grpId="0"/>
      <p:bldP spid="52" grpId="0"/>
      <p:bldP spid="53" grpId="0" animBg="1"/>
      <p:bldP spid="55" grpId="0"/>
      <p:bldP spid="56" grpId="0" animBg="1"/>
      <p:bldP spid="5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en-US" altLang="zh-CN" sz="4800" smtClean="0"/>
              <a:t>recursive_reverse(self</a:t>
            </a:r>
            <a:r>
              <a:rPr lang="en-US" altLang="zh-CN" sz="4800"/>
              <a:t>, </a:t>
            </a:r>
            <a:r>
              <a:rPr lang="en-US" altLang="zh-CN" sz="4800" smtClean="0"/>
              <a:t>first)</a:t>
            </a:r>
            <a:endParaRPr lang="zh-CN" altLang="en-US"/>
          </a:p>
        </p:txBody>
      </p:sp>
      <p:sp>
        <p:nvSpPr>
          <p:cNvPr id="4" name="Rectangle 1"/>
          <p:cNvSpPr>
            <a:spLocks noChangeArrowheads="1"/>
          </p:cNvSpPr>
          <p:nvPr/>
        </p:nvSpPr>
        <p:spPr bwMode="auto">
          <a:xfrm>
            <a:off x="1000945" y="3795316"/>
            <a:ext cx="10709628" cy="2554545"/>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递归逆置</a:t>
            </a:r>
            <a:b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20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not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not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 =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new_head = </a:t>
            </a:r>
            <a:r>
              <a:rPr kumimoji="0" lang="zh-CN" altLang="zh-CN" sz="20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.recursive_reverse(p)</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p.next =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en-US"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first</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.next = </a:t>
            </a: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None</a:t>
            </a:r>
            <a:b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2000" b="1" i="0" u="none" strike="noStrike" cap="none" normalizeH="0" baseline="0" smtClean="0">
                <a:ln>
                  <a:noFill/>
                </a:ln>
                <a:solidFill>
                  <a:srgbClr val="000080"/>
                </a:solidFill>
                <a:effectLst/>
                <a:latin typeface="Consolas" pitchFamily="49" charset="0"/>
                <a:ea typeface="宋体" pitchFamily="2" charset="-122"/>
                <a:cs typeface="宋体" pitchFamily="2" charset="-122"/>
              </a:rPr>
              <a:t>    return </a:t>
            </a:r>
            <a:r>
              <a:rPr kumimoji="0" lang="zh-CN" altLang="zh-CN" sz="2000" b="0" i="0" u="none" strike="noStrike" cap="none" normalizeH="0" baseline="0" smtClean="0">
                <a:ln>
                  <a:noFill/>
                </a:ln>
                <a:solidFill>
                  <a:srgbClr val="000000"/>
                </a:solidFill>
                <a:effectLst/>
                <a:latin typeface="Consolas" pitchFamily="49" charset="0"/>
                <a:ea typeface="宋体" pitchFamily="2" charset="-122"/>
                <a:cs typeface="宋体" pitchFamily="2" charset="-122"/>
              </a:rPr>
              <a:t>new_head</a:t>
            </a:r>
            <a:endParaRPr kumimoji="0" lang="zh-CN" altLang="zh-CN"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文本占位符 1"/>
          <p:cNvSpPr>
            <a:spLocks noGrp="1"/>
          </p:cNvSpPr>
          <p:nvPr>
            <p:ph type="body" sz="quarter" idx="10"/>
          </p:nvPr>
        </p:nvSpPr>
        <p:spPr>
          <a:xfrm>
            <a:off x="973759" y="1053530"/>
            <a:ext cx="10736814" cy="2736304"/>
          </a:xfrm>
          <a:solidFill>
            <a:schemeClr val="accent2">
              <a:lumMod val="20000"/>
              <a:lumOff val="80000"/>
            </a:schemeClr>
          </a:solidFill>
        </p:spPr>
        <p:txBody>
          <a:bodyPr>
            <a:noAutofit/>
          </a:bodyPr>
          <a:lstStyle/>
          <a:p>
            <a:pPr marL="0" indent="0">
              <a:spcBef>
                <a:spcPts val="600"/>
              </a:spcBef>
              <a:spcAft>
                <a:spcPts val="600"/>
              </a:spcAft>
              <a:buNone/>
            </a:pPr>
            <a:r>
              <a:rPr lang="zh-CN" altLang="en-US" sz="2000" b="0" smtClean="0">
                <a:solidFill>
                  <a:srgbClr val="FF0000"/>
                </a:solidFill>
              </a:rPr>
              <a:t>如果</a:t>
            </a:r>
            <a:r>
              <a:rPr lang="en-US" altLang="zh-CN" sz="2000" b="0" smtClean="0">
                <a:solidFill>
                  <a:srgbClr val="FF0000"/>
                </a:solidFill>
              </a:rPr>
              <a:t>first</a:t>
            </a:r>
            <a:r>
              <a:rPr lang="zh-CN" altLang="en-US" sz="2000" b="0" smtClean="0">
                <a:solidFill>
                  <a:srgbClr val="FF0000"/>
                </a:solidFill>
              </a:rPr>
              <a:t>为</a:t>
            </a:r>
            <a:r>
              <a:rPr lang="en-US" altLang="zh-CN" sz="2000" b="0">
                <a:solidFill>
                  <a:srgbClr val="FF0000"/>
                </a:solidFill>
              </a:rPr>
              <a:t>None</a:t>
            </a:r>
            <a:r>
              <a:rPr lang="zh-CN" altLang="en-US" sz="2000" b="0">
                <a:solidFill>
                  <a:srgbClr val="FF0000"/>
                </a:solidFill>
              </a:rPr>
              <a:t>，</a:t>
            </a:r>
            <a:r>
              <a:rPr lang="zh-CN" altLang="en-US" sz="2000" b="0" smtClean="0">
                <a:solidFill>
                  <a:srgbClr val="FF0000"/>
                </a:solidFill>
              </a:rPr>
              <a:t>或</a:t>
            </a:r>
            <a:r>
              <a:rPr lang="en-US" altLang="zh-CN" sz="2000" b="0" smtClean="0">
                <a:solidFill>
                  <a:srgbClr val="FF0000"/>
                </a:solidFill>
              </a:rPr>
              <a:t>first.next</a:t>
            </a:r>
            <a:r>
              <a:rPr lang="zh-CN" altLang="en-US" sz="2000" b="0">
                <a:solidFill>
                  <a:srgbClr val="FF0000"/>
                </a:solidFill>
              </a:rPr>
              <a:t>为</a:t>
            </a:r>
            <a:r>
              <a:rPr lang="en-US" altLang="zh-CN" sz="2000" b="0">
                <a:solidFill>
                  <a:srgbClr val="FF0000"/>
                </a:solidFill>
              </a:rPr>
              <a:t>None</a:t>
            </a:r>
            <a:r>
              <a:rPr lang="zh-CN" altLang="en-US" sz="2000" b="0">
                <a:solidFill>
                  <a:srgbClr val="FF0000"/>
                </a:solidFill>
              </a:rPr>
              <a:t>，无需逆置，</a:t>
            </a:r>
            <a:r>
              <a:rPr lang="zh-CN" altLang="en-US" sz="2000" b="0" smtClean="0">
                <a:solidFill>
                  <a:srgbClr val="FF0000"/>
                </a:solidFill>
              </a:rPr>
              <a:t>返回</a:t>
            </a:r>
            <a:r>
              <a:rPr lang="en-US" altLang="zh-CN" sz="2000" b="0" smtClean="0">
                <a:solidFill>
                  <a:srgbClr val="FF0000"/>
                </a:solidFill>
              </a:rPr>
              <a:t>first</a:t>
            </a:r>
            <a:r>
              <a:rPr lang="zh-CN" altLang="en-US" sz="2000" b="0" smtClean="0">
                <a:solidFill>
                  <a:srgbClr val="FF0000"/>
                </a:solidFill>
              </a:rPr>
              <a:t>；</a:t>
            </a:r>
            <a:r>
              <a:rPr lang="zh-CN" altLang="en-US" sz="2000" b="0" smtClean="0"/>
              <a:t>否则：</a:t>
            </a:r>
            <a:endParaRPr lang="en-US" altLang="zh-CN" sz="2000" b="0" smtClean="0"/>
          </a:p>
          <a:p>
            <a:pPr marL="0" indent="0">
              <a:spcBef>
                <a:spcPts val="600"/>
              </a:spcBef>
              <a:spcAft>
                <a:spcPts val="600"/>
              </a:spcAft>
              <a:buNone/>
            </a:pPr>
            <a:r>
              <a:rPr lang="zh-CN" altLang="en-US" sz="2000" b="0"/>
              <a:t>①首先，用</a:t>
            </a:r>
            <a:r>
              <a:rPr lang="en-US" altLang="zh-CN" sz="2000" b="0"/>
              <a:t>p</a:t>
            </a:r>
            <a:r>
              <a:rPr lang="zh-CN" altLang="en-US" sz="2000" b="0"/>
              <a:t>记录</a:t>
            </a:r>
            <a:r>
              <a:rPr lang="en-US" altLang="zh-CN" sz="2000" b="0"/>
              <a:t>first</a:t>
            </a:r>
            <a:r>
              <a:rPr lang="zh-CN" altLang="en-US" sz="2000" b="0"/>
              <a:t>的下一个结点，即</a:t>
            </a:r>
            <a:r>
              <a:rPr lang="en-US" altLang="zh-CN" sz="2000" b="0"/>
              <a:t>p=first.next</a:t>
            </a:r>
            <a:r>
              <a:rPr lang="zh-CN" altLang="en-US" sz="2000" b="0"/>
              <a:t>；</a:t>
            </a:r>
          </a:p>
          <a:p>
            <a:pPr marL="0" indent="0">
              <a:spcBef>
                <a:spcPts val="600"/>
              </a:spcBef>
              <a:spcAft>
                <a:spcPts val="600"/>
              </a:spcAft>
              <a:buNone/>
            </a:pPr>
            <a:r>
              <a:rPr lang="zh-CN" altLang="en-US" sz="2000" b="0" smtClean="0"/>
              <a:t>②调用</a:t>
            </a:r>
            <a:r>
              <a:rPr lang="zh-CN" altLang="en-US" sz="2000" b="0"/>
              <a:t>递归函数自身对</a:t>
            </a:r>
            <a:r>
              <a:rPr lang="en-US" altLang="zh-CN" sz="2000" b="0"/>
              <a:t>p</a:t>
            </a:r>
            <a:r>
              <a:rPr lang="zh-CN" altLang="en-US" sz="2000" b="0"/>
              <a:t>为首的链表进行逆</a:t>
            </a:r>
            <a:r>
              <a:rPr lang="zh-CN" altLang="en-US" sz="2000" b="0" smtClean="0"/>
              <a:t>置；</a:t>
            </a:r>
            <a:r>
              <a:rPr lang="zh-CN" altLang="en-US" sz="2000" b="0"/>
              <a:t>将</a:t>
            </a:r>
            <a:r>
              <a:rPr lang="en-US" altLang="zh-CN" sz="2000" b="0"/>
              <a:t>new_head</a:t>
            </a:r>
            <a:r>
              <a:rPr lang="zh-CN" altLang="en-US" sz="2000" b="0"/>
              <a:t>指向逆置后单链表的首</a:t>
            </a:r>
            <a:r>
              <a:rPr lang="zh-CN" altLang="en-US" sz="2000" b="0" smtClean="0"/>
              <a:t>结点。</a:t>
            </a:r>
            <a:r>
              <a:rPr lang="zh-CN" altLang="en-US" sz="2000" b="0"/>
              <a:t>此时</a:t>
            </a:r>
            <a:r>
              <a:rPr lang="en-US" altLang="zh-CN" sz="2000" b="0"/>
              <a:t>p</a:t>
            </a:r>
            <a:r>
              <a:rPr lang="zh-CN" altLang="en-US" sz="2000" b="0"/>
              <a:t>是逆置后的尾结点；</a:t>
            </a:r>
          </a:p>
          <a:p>
            <a:pPr marL="0" indent="0">
              <a:spcBef>
                <a:spcPts val="600"/>
              </a:spcBef>
              <a:spcAft>
                <a:spcPts val="600"/>
              </a:spcAft>
              <a:buNone/>
            </a:pPr>
            <a:r>
              <a:rPr lang="zh-CN" altLang="en-US" sz="2000" b="0"/>
              <a:t>③接着，将</a:t>
            </a:r>
            <a:r>
              <a:rPr lang="en-US" altLang="zh-CN" sz="2000" b="0"/>
              <a:t>p</a:t>
            </a:r>
            <a:r>
              <a:rPr lang="zh-CN" altLang="en-US" sz="2000" b="0"/>
              <a:t>的</a:t>
            </a:r>
            <a:r>
              <a:rPr lang="en-US" altLang="zh-CN" sz="2000" b="0"/>
              <a:t>next</a:t>
            </a:r>
            <a:r>
              <a:rPr lang="zh-CN" altLang="en-US" sz="2000" b="0"/>
              <a:t>域指向</a:t>
            </a:r>
            <a:r>
              <a:rPr lang="en-US" altLang="zh-CN" sz="2000" b="0"/>
              <a:t>first</a:t>
            </a:r>
            <a:r>
              <a:rPr lang="zh-CN" altLang="en-US" sz="2000" b="0"/>
              <a:t>，再将</a:t>
            </a:r>
            <a:r>
              <a:rPr lang="en-US" altLang="zh-CN" sz="2000" b="0"/>
              <a:t>first</a:t>
            </a:r>
            <a:r>
              <a:rPr lang="zh-CN" altLang="en-US" sz="2000" b="0"/>
              <a:t>结点的</a:t>
            </a:r>
            <a:r>
              <a:rPr lang="en-US" altLang="zh-CN" sz="2000" b="0"/>
              <a:t>next</a:t>
            </a:r>
            <a:r>
              <a:rPr lang="zh-CN" altLang="en-US" sz="2000" b="0"/>
              <a:t>域置为</a:t>
            </a:r>
            <a:r>
              <a:rPr lang="zh-CN" altLang="en-US" sz="2000" b="0" smtClean="0"/>
              <a:t>空；</a:t>
            </a:r>
            <a:endParaRPr lang="zh-CN" altLang="en-US" sz="2000" b="0"/>
          </a:p>
          <a:p>
            <a:pPr marL="0" indent="0">
              <a:spcBef>
                <a:spcPts val="600"/>
              </a:spcBef>
              <a:spcAft>
                <a:spcPts val="600"/>
              </a:spcAft>
              <a:buNone/>
            </a:pPr>
            <a:r>
              <a:rPr lang="zh-CN" altLang="en-US" sz="2000" b="0"/>
              <a:t>④最后，返回逆置后链表的首结点指针</a:t>
            </a:r>
            <a:r>
              <a:rPr lang="en-US" altLang="zh-CN" sz="2000" b="0"/>
              <a:t>new_head</a:t>
            </a:r>
            <a:r>
              <a:rPr lang="zh-CN" altLang="en-US" sz="2000" b="0" smtClean="0"/>
              <a:t>。</a:t>
            </a:r>
            <a:endParaRPr lang="zh-CN" altLang="en-US" sz="2000" b="0"/>
          </a:p>
        </p:txBody>
      </p:sp>
    </p:spTree>
    <p:extLst>
      <p:ext uri="{BB962C8B-B14F-4D97-AF65-F5344CB8AC3E}">
        <p14:creationId xmlns:p14="http://schemas.microsoft.com/office/powerpoint/2010/main" val="14876021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函数调用</a:t>
            </a:r>
            <a:r>
              <a:rPr lang="zh-CN" altLang="en-US"/>
              <a:t>与栈</a:t>
            </a:r>
          </a:p>
        </p:txBody>
      </p:sp>
    </p:spTree>
    <p:extLst>
      <p:ext uri="{BB962C8B-B14F-4D97-AF65-F5344CB8AC3E}">
        <p14:creationId xmlns:p14="http://schemas.microsoft.com/office/powerpoint/2010/main" val="30619690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11"/>
          <p:cNvSpPr>
            <a:spLocks noChangeArrowheads="1"/>
          </p:cNvSpPr>
          <p:nvPr/>
        </p:nvSpPr>
        <p:spPr bwMode="auto">
          <a:xfrm>
            <a:off x="6241312" y="4441579"/>
            <a:ext cx="2147776" cy="5143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1" hangingPunct="1">
              <a:buFont typeface="Wingdings" pitchFamily="2" charset="2"/>
              <a:buNone/>
            </a:pPr>
            <a:endParaRPr lang="zh-CN" altLang="en-US"/>
          </a:p>
        </p:txBody>
      </p:sp>
      <p:sp>
        <p:nvSpPr>
          <p:cNvPr id="39" name="矩形 38"/>
          <p:cNvSpPr/>
          <p:nvPr/>
        </p:nvSpPr>
        <p:spPr>
          <a:xfrm>
            <a:off x="1258167" y="1245397"/>
            <a:ext cx="5341088" cy="4247317"/>
          </a:xfrm>
          <a:prstGeom prst="rect">
            <a:avLst/>
          </a:prstGeom>
        </p:spPr>
        <p:txBody>
          <a:bodyPr wrap="square">
            <a:spAutoFit/>
          </a:bodyPr>
          <a:lstStyle/>
          <a:p>
            <a:pPr algn="just" defTabSz="914400"/>
            <a:r>
              <a:rPr lang="en-US" altLang="zh-CN" sz="1800" kern="100" smtClean="0">
                <a:solidFill>
                  <a:srgbClr val="000000"/>
                </a:solidFill>
                <a:latin typeface="Times New Roman"/>
              </a:rPr>
              <a:t>  </a:t>
            </a:r>
            <a:endParaRPr lang="zh-CN" altLang="zh-CN" sz="1800" kern="100" dirty="0">
              <a:solidFill>
                <a:srgbClr val="000000"/>
              </a:solidFill>
              <a:latin typeface="Times New Roman"/>
            </a:endParaRPr>
          </a:p>
          <a:p>
            <a:pPr defTabSz="914400">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800" b="1" kern="0" smtClean="0">
                <a:solidFill>
                  <a:srgbClr val="FF0000"/>
                </a:solidFill>
                <a:latin typeface="宋体"/>
                <a:cs typeface="宋体"/>
              </a:rPr>
              <a:t>01</a:t>
            </a:r>
            <a:r>
              <a:rPr lang="en-US" altLang="zh-CN" sz="1800" b="1" kern="0" smtClean="0">
                <a:solidFill>
                  <a:srgbClr val="000080"/>
                </a:solidFill>
                <a:latin typeface="宋体"/>
                <a:cs typeface="宋体"/>
              </a:rPr>
              <a:t> def </a:t>
            </a:r>
            <a:r>
              <a:rPr lang="en-US" altLang="zh-CN" sz="1800" kern="0" smtClean="0">
                <a:solidFill>
                  <a:srgbClr val="000000"/>
                </a:solidFill>
                <a:latin typeface="宋体"/>
                <a:cs typeface="宋体"/>
              </a:rPr>
              <a:t>A(</a:t>
            </a:r>
            <a:r>
              <a:rPr lang="en-US" altLang="zh-CN" sz="1800" kern="0" smtClean="0">
                <a:solidFill>
                  <a:srgbClr val="808080"/>
                </a:solidFill>
                <a:latin typeface="宋体"/>
                <a:cs typeface="宋体"/>
              </a:rPr>
              <a:t>s</a:t>
            </a:r>
            <a:r>
              <a:rPr lang="en-US" altLang="zh-CN" sz="1800" kern="0" smtClean="0">
                <a:solidFill>
                  <a:srgbClr val="000000"/>
                </a:solidFill>
                <a:latin typeface="宋体"/>
                <a:cs typeface="宋体"/>
              </a:rPr>
              <a:t>, t):</a:t>
            </a:r>
            <a:r>
              <a:rPr lang="en-US" altLang="zh-CN" sz="1800" kern="0">
                <a:solidFill>
                  <a:srgbClr val="000000"/>
                </a:solidFill>
                <a:latin typeface="宋体"/>
                <a:cs typeface="宋体"/>
              </a:rPr>
              <a:t/>
            </a:r>
            <a:br>
              <a:rPr lang="en-US" altLang="zh-CN" sz="1800" kern="0">
                <a:solidFill>
                  <a:srgbClr val="000000"/>
                </a:solidFill>
                <a:latin typeface="宋体"/>
                <a:cs typeface="宋体"/>
              </a:rPr>
            </a:br>
            <a:r>
              <a:rPr lang="en-US" altLang="zh-CN" sz="1800" b="1" kern="0">
                <a:solidFill>
                  <a:srgbClr val="FF0000"/>
                </a:solidFill>
                <a:latin typeface="宋体"/>
                <a:cs typeface="宋体"/>
              </a:rPr>
              <a:t>02 </a:t>
            </a:r>
            <a:r>
              <a:rPr lang="en-US" altLang="zh-CN" sz="1800" kern="0" smtClean="0">
                <a:solidFill>
                  <a:srgbClr val="000000"/>
                </a:solidFill>
                <a:latin typeface="宋体"/>
                <a:cs typeface="宋体"/>
              </a:rPr>
              <a:t>   </a:t>
            </a:r>
            <a:r>
              <a:rPr lang="en-US" altLang="zh-CN" sz="1800" kern="0" dirty="0">
                <a:solidFill>
                  <a:srgbClr val="000000"/>
                </a:solidFill>
                <a:latin typeface="宋体"/>
                <a:cs typeface="宋体"/>
              </a:rPr>
              <a:t>i = </a:t>
            </a:r>
            <a:r>
              <a:rPr lang="en-US" altLang="zh-CN" sz="1800" kern="0" dirty="0">
                <a:solidFill>
                  <a:srgbClr val="0000FF"/>
                </a:solidFill>
                <a:latin typeface="宋体"/>
                <a:cs typeface="宋体"/>
              </a:rPr>
              <a:t>3</a:t>
            </a:r>
            <a:r>
              <a:rPr lang="en-US" altLang="zh-CN" sz="1800" kern="0">
                <a:solidFill>
                  <a:srgbClr val="0000FF"/>
                </a:solidFill>
                <a:latin typeface="宋体"/>
                <a:cs typeface="宋体"/>
              </a:rPr>
              <a:t/>
            </a:r>
            <a:br>
              <a:rPr lang="en-US" altLang="zh-CN" sz="1800" kern="0">
                <a:solidFill>
                  <a:srgbClr val="0000FF"/>
                </a:solidFill>
                <a:latin typeface="宋体"/>
                <a:cs typeface="宋体"/>
              </a:rPr>
            </a:br>
            <a:r>
              <a:rPr lang="en-US" altLang="zh-CN" sz="1800" b="1" kern="0">
                <a:solidFill>
                  <a:srgbClr val="FF0000"/>
                </a:solidFill>
                <a:latin typeface="宋体"/>
                <a:cs typeface="宋体"/>
              </a:rPr>
              <a:t>03 </a:t>
            </a:r>
            <a:r>
              <a:rPr lang="en-US" altLang="zh-CN" sz="1800" kern="0" smtClean="0">
                <a:solidFill>
                  <a:srgbClr val="0000FF"/>
                </a:solidFill>
                <a:latin typeface="宋体"/>
                <a:cs typeface="宋体"/>
              </a:rPr>
              <a:t>   </a:t>
            </a:r>
            <a:r>
              <a:rPr lang="en-US" altLang="zh-CN" sz="1800" kern="0" smtClean="0">
                <a:solidFill>
                  <a:srgbClr val="000000"/>
                </a:solidFill>
                <a:latin typeface="宋体"/>
                <a:cs typeface="宋体"/>
              </a:rPr>
              <a:t>s </a:t>
            </a:r>
            <a:r>
              <a:rPr lang="en-US" altLang="zh-CN" sz="1800" kern="0">
                <a:solidFill>
                  <a:srgbClr val="000000"/>
                </a:solidFill>
                <a:latin typeface="宋体"/>
                <a:cs typeface="宋体"/>
              </a:rPr>
              <a:t>= </a:t>
            </a:r>
            <a:r>
              <a:rPr lang="en-US" altLang="zh-CN" sz="1800" kern="0" smtClean="0">
                <a:solidFill>
                  <a:srgbClr val="000000"/>
                </a:solidFill>
                <a:latin typeface="宋体"/>
                <a:cs typeface="宋体"/>
              </a:rPr>
              <a:t>B(i)      # addr2</a:t>
            </a:r>
            <a:r>
              <a:rPr lang="zh-CN" altLang="zh-CN" sz="1800" kern="0" smtClean="0">
                <a:solidFill>
                  <a:srgbClr val="000000"/>
                </a:solidFill>
                <a:latin typeface="Times New Roman"/>
                <a:cs typeface="宋体"/>
              </a:rPr>
              <a:t>位置</a:t>
            </a:r>
            <a:r>
              <a:rPr lang="en-US" altLang="zh-CN" sz="1800" kern="0">
                <a:solidFill>
                  <a:srgbClr val="000000"/>
                </a:solidFill>
                <a:latin typeface="Times New Roman"/>
                <a:cs typeface="宋体"/>
              </a:rPr>
              <a:t/>
            </a:r>
            <a:br>
              <a:rPr lang="en-US" altLang="zh-CN" sz="1800" kern="0">
                <a:solidFill>
                  <a:srgbClr val="000000"/>
                </a:solidFill>
                <a:latin typeface="Times New Roman"/>
                <a:cs typeface="宋体"/>
              </a:rPr>
            </a:br>
            <a:r>
              <a:rPr lang="en-US" altLang="zh-CN" sz="1800" b="1" kern="0">
                <a:solidFill>
                  <a:srgbClr val="FF0000"/>
                </a:solidFill>
                <a:latin typeface="宋体"/>
                <a:cs typeface="宋体"/>
              </a:rPr>
              <a:t>04  </a:t>
            </a:r>
            <a:r>
              <a:rPr lang="en-US" altLang="zh-CN" sz="1800" kern="0" smtClean="0">
                <a:solidFill>
                  <a:srgbClr val="000000"/>
                </a:solidFill>
                <a:latin typeface="Times New Roman"/>
                <a:cs typeface="宋体"/>
              </a:rPr>
              <a:t>    </a:t>
            </a:r>
            <a:r>
              <a:rPr lang="en-US" altLang="zh-CN" sz="1800" b="1" kern="0" smtClean="0">
                <a:solidFill>
                  <a:srgbClr val="000080"/>
                </a:solidFill>
                <a:latin typeface="宋体"/>
                <a:cs typeface="宋体"/>
              </a:rPr>
              <a:t>return </a:t>
            </a:r>
            <a:r>
              <a:rPr lang="en-US" altLang="zh-CN" sz="1800" kern="0" smtClean="0">
                <a:solidFill>
                  <a:srgbClr val="000000"/>
                </a:solidFill>
                <a:latin typeface="宋体"/>
                <a:cs typeface="宋体"/>
              </a:rPr>
              <a:t>s+t</a:t>
            </a:r>
            <a:r>
              <a:rPr lang="en-US" altLang="zh-CN" sz="1800" kern="0">
                <a:solidFill>
                  <a:srgbClr val="000000"/>
                </a:solidFill>
                <a:latin typeface="宋体"/>
                <a:cs typeface="宋体"/>
              </a:rPr>
              <a:t/>
            </a:r>
            <a:br>
              <a:rPr lang="en-US" altLang="zh-CN" sz="1800" kern="0">
                <a:solidFill>
                  <a:srgbClr val="000000"/>
                </a:solidFill>
                <a:latin typeface="宋体"/>
                <a:cs typeface="宋体"/>
              </a:rPr>
            </a:br>
            <a:r>
              <a:rPr lang="en-US" altLang="zh-CN" sz="1800" b="1" kern="0">
                <a:solidFill>
                  <a:srgbClr val="FF0000"/>
                </a:solidFill>
                <a:latin typeface="宋体"/>
                <a:cs typeface="宋体"/>
              </a:rPr>
              <a:t>05</a:t>
            </a:r>
            <a:r>
              <a:rPr lang="en-US" altLang="zh-CN" sz="1800" kern="0">
                <a:solidFill>
                  <a:srgbClr val="000000"/>
                </a:solidFill>
                <a:latin typeface="宋体"/>
                <a:cs typeface="宋体"/>
              </a:rPr>
              <a:t/>
            </a:r>
            <a:br>
              <a:rPr lang="en-US" altLang="zh-CN" sz="1800" kern="0">
                <a:solidFill>
                  <a:srgbClr val="000000"/>
                </a:solidFill>
                <a:latin typeface="宋体"/>
                <a:cs typeface="宋体"/>
              </a:rPr>
            </a:br>
            <a:r>
              <a:rPr lang="en-US" altLang="zh-CN" sz="1800" b="1" kern="0">
                <a:solidFill>
                  <a:srgbClr val="FF0000"/>
                </a:solidFill>
                <a:latin typeface="宋体"/>
                <a:cs typeface="宋体"/>
              </a:rPr>
              <a:t>06</a:t>
            </a:r>
            <a:r>
              <a:rPr lang="en-US" altLang="zh-CN" sz="1800" kern="0" smtClean="0">
                <a:solidFill>
                  <a:srgbClr val="000000"/>
                </a:solidFill>
                <a:latin typeface="宋体"/>
                <a:cs typeface="宋体"/>
              </a:rPr>
              <a:t> </a:t>
            </a:r>
            <a:r>
              <a:rPr lang="en-US" altLang="zh-CN" sz="1800" b="1" kern="0" smtClean="0">
                <a:solidFill>
                  <a:srgbClr val="000080"/>
                </a:solidFill>
                <a:latin typeface="宋体"/>
                <a:cs typeface="宋体"/>
              </a:rPr>
              <a:t>def </a:t>
            </a:r>
            <a:r>
              <a:rPr lang="en-US" altLang="zh-CN" sz="1800" kern="0" smtClean="0">
                <a:solidFill>
                  <a:srgbClr val="000000"/>
                </a:solidFill>
                <a:latin typeface="宋体"/>
                <a:cs typeface="宋体"/>
              </a:rPr>
              <a:t>B(d</a:t>
            </a:r>
            <a:r>
              <a:rPr lang="en-US" altLang="zh-CN" sz="1800" kern="0" dirty="0">
                <a:solidFill>
                  <a:srgbClr val="000000"/>
                </a:solidFill>
                <a:latin typeface="宋体"/>
                <a:cs typeface="宋体"/>
              </a:rPr>
              <a:t>):</a:t>
            </a:r>
            <a:r>
              <a:rPr lang="en-US" altLang="zh-CN" sz="1800" kern="0">
                <a:solidFill>
                  <a:srgbClr val="000000"/>
                </a:solidFill>
                <a:latin typeface="宋体"/>
                <a:cs typeface="宋体"/>
              </a:rPr>
              <a:t/>
            </a:r>
            <a:br>
              <a:rPr lang="en-US" altLang="zh-CN" sz="1800" kern="0">
                <a:solidFill>
                  <a:srgbClr val="000000"/>
                </a:solidFill>
                <a:latin typeface="宋体"/>
                <a:cs typeface="宋体"/>
              </a:rPr>
            </a:br>
            <a:r>
              <a:rPr lang="en-US" altLang="zh-CN" sz="1800" b="1" kern="0">
                <a:solidFill>
                  <a:srgbClr val="FF0000"/>
                </a:solidFill>
                <a:latin typeface="宋体"/>
                <a:cs typeface="宋体"/>
              </a:rPr>
              <a:t>07 </a:t>
            </a:r>
            <a:r>
              <a:rPr lang="en-US" altLang="zh-CN" sz="1800" kern="0" smtClean="0">
                <a:solidFill>
                  <a:srgbClr val="000000"/>
                </a:solidFill>
                <a:latin typeface="宋体"/>
                <a:cs typeface="宋体"/>
              </a:rPr>
              <a:t>   </a:t>
            </a:r>
            <a:r>
              <a:rPr lang="en-US" altLang="zh-CN" sz="1800" kern="0" dirty="0">
                <a:solidFill>
                  <a:srgbClr val="000000"/>
                </a:solidFill>
                <a:latin typeface="宋体"/>
                <a:cs typeface="宋体"/>
              </a:rPr>
              <a:t>x = </a:t>
            </a:r>
            <a:r>
              <a:rPr lang="en-US" altLang="zh-CN" sz="1800" kern="0" dirty="0">
                <a:solidFill>
                  <a:srgbClr val="0000FF"/>
                </a:solidFill>
                <a:latin typeface="宋体"/>
                <a:cs typeface="宋体"/>
              </a:rPr>
              <a:t>2</a:t>
            </a:r>
            <a:r>
              <a:rPr lang="en-US" altLang="zh-CN" sz="1800" kern="0">
                <a:solidFill>
                  <a:srgbClr val="0000FF"/>
                </a:solidFill>
                <a:latin typeface="宋体"/>
                <a:cs typeface="宋体"/>
              </a:rPr>
              <a:t/>
            </a:r>
            <a:br>
              <a:rPr lang="en-US" altLang="zh-CN" sz="1800" kern="0">
                <a:solidFill>
                  <a:srgbClr val="0000FF"/>
                </a:solidFill>
                <a:latin typeface="宋体"/>
                <a:cs typeface="宋体"/>
              </a:rPr>
            </a:br>
            <a:r>
              <a:rPr lang="en-US" altLang="zh-CN" sz="1800" b="1" kern="0">
                <a:solidFill>
                  <a:srgbClr val="FF0000"/>
                </a:solidFill>
                <a:latin typeface="宋体"/>
                <a:cs typeface="宋体"/>
              </a:rPr>
              <a:t>08 </a:t>
            </a:r>
            <a:r>
              <a:rPr lang="en-US" altLang="zh-CN" sz="1800" kern="0" smtClean="0">
                <a:solidFill>
                  <a:srgbClr val="0000FF"/>
                </a:solidFill>
                <a:latin typeface="宋体"/>
                <a:cs typeface="宋体"/>
              </a:rPr>
              <a:t>   </a:t>
            </a:r>
            <a:r>
              <a:rPr lang="en-US" altLang="zh-CN" sz="1800" kern="0" dirty="0">
                <a:solidFill>
                  <a:srgbClr val="000000"/>
                </a:solidFill>
                <a:latin typeface="宋体"/>
                <a:cs typeface="宋体"/>
              </a:rPr>
              <a:t>y = </a:t>
            </a:r>
            <a:r>
              <a:rPr lang="en-US" altLang="zh-CN" sz="1800" kern="0" dirty="0">
                <a:solidFill>
                  <a:srgbClr val="0000FF"/>
                </a:solidFill>
                <a:latin typeface="宋体"/>
                <a:cs typeface="宋体"/>
              </a:rPr>
              <a:t>3</a:t>
            </a:r>
            <a:r>
              <a:rPr lang="en-US" altLang="zh-CN" sz="1800" kern="0">
                <a:solidFill>
                  <a:srgbClr val="0000FF"/>
                </a:solidFill>
                <a:latin typeface="宋体"/>
                <a:cs typeface="宋体"/>
              </a:rPr>
              <a:t/>
            </a:r>
            <a:br>
              <a:rPr lang="en-US" altLang="zh-CN" sz="1800" kern="0">
                <a:solidFill>
                  <a:srgbClr val="0000FF"/>
                </a:solidFill>
                <a:latin typeface="宋体"/>
                <a:cs typeface="宋体"/>
              </a:rPr>
            </a:br>
            <a:r>
              <a:rPr lang="en-US" altLang="zh-CN" sz="1800" b="1" kern="0">
                <a:solidFill>
                  <a:srgbClr val="FF0000"/>
                </a:solidFill>
                <a:latin typeface="宋体"/>
                <a:cs typeface="宋体"/>
              </a:rPr>
              <a:t>09 </a:t>
            </a:r>
            <a:r>
              <a:rPr lang="en-US" altLang="zh-CN" sz="1800" kern="0" smtClean="0">
                <a:solidFill>
                  <a:srgbClr val="0000FF"/>
                </a:solidFill>
                <a:latin typeface="宋体"/>
                <a:cs typeface="宋体"/>
              </a:rPr>
              <a:t>   </a:t>
            </a:r>
            <a:r>
              <a:rPr lang="en-US" altLang="zh-CN" sz="1800" b="1" kern="0" dirty="0">
                <a:solidFill>
                  <a:srgbClr val="000080"/>
                </a:solidFill>
                <a:latin typeface="宋体"/>
                <a:cs typeface="宋体"/>
              </a:rPr>
              <a:t>return </a:t>
            </a:r>
            <a:r>
              <a:rPr lang="en-US" altLang="zh-CN" sz="1800" kern="0" dirty="0" err="1">
                <a:solidFill>
                  <a:srgbClr val="000000"/>
                </a:solidFill>
                <a:latin typeface="宋体"/>
                <a:cs typeface="宋体"/>
              </a:rPr>
              <a:t>d+x+y</a:t>
            </a:r>
            <a:r>
              <a:rPr lang="en-US" altLang="zh-CN" sz="1800" kern="0">
                <a:solidFill>
                  <a:srgbClr val="000000"/>
                </a:solidFill>
                <a:latin typeface="宋体"/>
                <a:cs typeface="宋体"/>
              </a:rPr>
              <a:t/>
            </a:r>
            <a:br>
              <a:rPr lang="en-US" altLang="zh-CN" sz="1800" kern="0">
                <a:solidFill>
                  <a:srgbClr val="000000"/>
                </a:solidFill>
                <a:latin typeface="宋体"/>
                <a:cs typeface="宋体"/>
              </a:rPr>
            </a:br>
            <a:r>
              <a:rPr lang="en-US" altLang="zh-CN" sz="1800" b="1" kern="0">
                <a:solidFill>
                  <a:srgbClr val="FF0000"/>
                </a:solidFill>
                <a:latin typeface="宋体"/>
                <a:cs typeface="宋体"/>
              </a:rPr>
              <a:t>10</a:t>
            </a:r>
            <a:r>
              <a:rPr lang="en-US" altLang="zh-CN" sz="1800" kern="0">
                <a:solidFill>
                  <a:srgbClr val="000000"/>
                </a:solidFill>
                <a:latin typeface="宋体"/>
                <a:cs typeface="宋体"/>
              </a:rPr>
              <a:t/>
            </a:r>
            <a:br>
              <a:rPr lang="en-US" altLang="zh-CN" sz="1800" kern="0">
                <a:solidFill>
                  <a:srgbClr val="000000"/>
                </a:solidFill>
                <a:latin typeface="宋体"/>
                <a:cs typeface="宋体"/>
              </a:rPr>
            </a:br>
            <a:r>
              <a:rPr lang="en-US" altLang="zh-CN" sz="1800" b="1" kern="0">
                <a:solidFill>
                  <a:srgbClr val="FF0000"/>
                </a:solidFill>
                <a:latin typeface="宋体"/>
                <a:cs typeface="宋体"/>
              </a:rPr>
              <a:t>11</a:t>
            </a:r>
            <a:r>
              <a:rPr lang="en-US" altLang="zh-CN" sz="1800" kern="0" smtClean="0">
                <a:solidFill>
                  <a:srgbClr val="000000"/>
                </a:solidFill>
                <a:latin typeface="宋体"/>
                <a:cs typeface="宋体"/>
              </a:rPr>
              <a:t> </a:t>
            </a:r>
            <a:r>
              <a:rPr lang="en-US" altLang="zh-CN" sz="1800" b="1" kern="0" smtClean="0">
                <a:solidFill>
                  <a:srgbClr val="000080"/>
                </a:solidFill>
                <a:latin typeface="宋体"/>
                <a:cs typeface="宋体"/>
              </a:rPr>
              <a:t>if </a:t>
            </a:r>
            <a:r>
              <a:rPr lang="en-US" altLang="zh-CN" sz="1800" kern="0" dirty="0">
                <a:solidFill>
                  <a:srgbClr val="000000"/>
                </a:solidFill>
                <a:latin typeface="宋体"/>
                <a:cs typeface="宋体"/>
              </a:rPr>
              <a:t>__name__ </a:t>
            </a:r>
            <a:r>
              <a:rPr lang="en-US" altLang="zh-CN" sz="1800" kern="0">
                <a:solidFill>
                  <a:srgbClr val="000000"/>
                </a:solidFill>
                <a:latin typeface="宋体"/>
                <a:cs typeface="宋体"/>
              </a:rPr>
              <a:t>== </a:t>
            </a:r>
            <a:r>
              <a:rPr lang="en-US" altLang="zh-CN" sz="1800" b="1" kern="0">
                <a:solidFill>
                  <a:srgbClr val="008080"/>
                </a:solidFill>
                <a:latin typeface="宋体"/>
                <a:cs typeface="宋体"/>
              </a:rPr>
              <a:t>"__main__"</a:t>
            </a:r>
            <a:r>
              <a:rPr lang="en-US" altLang="zh-CN" sz="1800" kern="0" smtClean="0">
                <a:solidFill>
                  <a:srgbClr val="000000"/>
                </a:solidFill>
                <a:latin typeface="宋体"/>
                <a:cs typeface="宋体"/>
              </a:rPr>
              <a:t>:# </a:t>
            </a:r>
            <a:r>
              <a:rPr lang="zh-CN" altLang="en-US" sz="1800" kern="0" smtClean="0">
                <a:solidFill>
                  <a:srgbClr val="000000"/>
                </a:solidFill>
                <a:latin typeface="宋体"/>
                <a:cs typeface="宋体"/>
              </a:rPr>
              <a:t>开始运行位置</a:t>
            </a:r>
            <a:r>
              <a:rPr lang="en-US" altLang="zh-CN" sz="1800" kern="0">
                <a:solidFill>
                  <a:srgbClr val="000000"/>
                </a:solidFill>
                <a:latin typeface="Times New Roman"/>
                <a:cs typeface="宋体"/>
              </a:rPr>
              <a:t/>
            </a:r>
            <a:br>
              <a:rPr lang="en-US" altLang="zh-CN" sz="1800" kern="0">
                <a:solidFill>
                  <a:srgbClr val="000000"/>
                </a:solidFill>
                <a:latin typeface="Times New Roman"/>
                <a:cs typeface="宋体"/>
              </a:rPr>
            </a:br>
            <a:r>
              <a:rPr lang="en-US" altLang="zh-CN" sz="1800" b="1" kern="0">
                <a:solidFill>
                  <a:srgbClr val="FF0000"/>
                </a:solidFill>
                <a:latin typeface="宋体"/>
                <a:cs typeface="宋体"/>
              </a:rPr>
              <a:t>12 </a:t>
            </a:r>
            <a:r>
              <a:rPr lang="en-US" altLang="zh-CN" sz="1800" kern="0" smtClean="0">
                <a:solidFill>
                  <a:srgbClr val="000000"/>
                </a:solidFill>
                <a:latin typeface="Times New Roman"/>
                <a:cs typeface="宋体"/>
              </a:rPr>
              <a:t>      </a:t>
            </a:r>
            <a:r>
              <a:rPr lang="en-US" altLang="zh-CN" sz="1800" kern="0" dirty="0">
                <a:solidFill>
                  <a:srgbClr val="000000"/>
                </a:solidFill>
                <a:latin typeface="Times New Roman"/>
                <a:cs typeface="宋体"/>
              </a:rPr>
              <a:t>m = </a:t>
            </a:r>
            <a:r>
              <a:rPr lang="en-US" altLang="zh-CN" sz="1800" kern="0" dirty="0">
                <a:solidFill>
                  <a:srgbClr val="0000FF"/>
                </a:solidFill>
                <a:latin typeface="宋体"/>
                <a:cs typeface="宋体"/>
              </a:rPr>
              <a:t>0</a:t>
            </a:r>
            <a:r>
              <a:rPr lang="en-US" altLang="zh-CN" sz="1800" kern="0">
                <a:solidFill>
                  <a:srgbClr val="0000FF"/>
                </a:solidFill>
                <a:latin typeface="宋体"/>
                <a:cs typeface="宋体"/>
              </a:rPr>
              <a:t/>
            </a:r>
            <a:br>
              <a:rPr lang="en-US" altLang="zh-CN" sz="1800" kern="0">
                <a:solidFill>
                  <a:srgbClr val="0000FF"/>
                </a:solidFill>
                <a:latin typeface="宋体"/>
                <a:cs typeface="宋体"/>
              </a:rPr>
            </a:br>
            <a:r>
              <a:rPr lang="en-US" altLang="zh-CN" sz="1800" b="1" kern="0">
                <a:solidFill>
                  <a:srgbClr val="FF0000"/>
                </a:solidFill>
                <a:latin typeface="宋体"/>
                <a:cs typeface="宋体"/>
              </a:rPr>
              <a:t>13</a:t>
            </a:r>
            <a:r>
              <a:rPr lang="en-US" altLang="zh-CN" sz="1800" kern="0" smtClean="0">
                <a:solidFill>
                  <a:srgbClr val="0000FF"/>
                </a:solidFill>
                <a:latin typeface="宋体"/>
                <a:cs typeface="宋体"/>
              </a:rPr>
              <a:t> 	 </a:t>
            </a:r>
            <a:r>
              <a:rPr lang="en-US" altLang="zh-CN" sz="1800" kern="0" dirty="0" smtClean="0">
                <a:solidFill>
                  <a:srgbClr val="000000"/>
                </a:solidFill>
                <a:latin typeface="宋体"/>
                <a:cs typeface="宋体"/>
              </a:rPr>
              <a:t>n </a:t>
            </a:r>
            <a:r>
              <a:rPr lang="en-US" altLang="zh-CN" sz="1800" kern="0" dirty="0">
                <a:solidFill>
                  <a:srgbClr val="000000"/>
                </a:solidFill>
                <a:latin typeface="宋体"/>
                <a:cs typeface="宋体"/>
              </a:rPr>
              <a:t>= </a:t>
            </a:r>
            <a:r>
              <a:rPr lang="en-US" altLang="zh-CN" sz="1800" kern="0" dirty="0">
                <a:solidFill>
                  <a:srgbClr val="0000FF"/>
                </a:solidFill>
                <a:latin typeface="宋体"/>
                <a:cs typeface="宋体"/>
              </a:rPr>
              <a:t>1</a:t>
            </a:r>
            <a:r>
              <a:rPr lang="en-US" altLang="zh-CN" sz="1800" kern="0">
                <a:solidFill>
                  <a:srgbClr val="0000FF"/>
                </a:solidFill>
                <a:latin typeface="宋体"/>
                <a:cs typeface="宋体"/>
              </a:rPr>
              <a:t/>
            </a:r>
            <a:br>
              <a:rPr lang="en-US" altLang="zh-CN" sz="1800" kern="0">
                <a:solidFill>
                  <a:srgbClr val="0000FF"/>
                </a:solidFill>
                <a:latin typeface="宋体"/>
                <a:cs typeface="宋体"/>
              </a:rPr>
            </a:br>
            <a:r>
              <a:rPr lang="en-US" altLang="zh-CN" sz="1800" b="1" kern="0">
                <a:solidFill>
                  <a:srgbClr val="FF0000"/>
                </a:solidFill>
                <a:latin typeface="宋体"/>
                <a:cs typeface="宋体"/>
              </a:rPr>
              <a:t>14</a:t>
            </a:r>
            <a:r>
              <a:rPr lang="en-US" altLang="zh-CN" sz="1800" kern="0" smtClean="0">
                <a:solidFill>
                  <a:srgbClr val="0000FF"/>
                </a:solidFill>
                <a:latin typeface="宋体"/>
                <a:cs typeface="宋体"/>
              </a:rPr>
              <a:t>   	 </a:t>
            </a:r>
            <a:r>
              <a:rPr lang="en-US" altLang="zh-CN" sz="1800" kern="0" smtClean="0">
                <a:solidFill>
                  <a:srgbClr val="000080"/>
                </a:solidFill>
                <a:latin typeface="宋体"/>
                <a:cs typeface="宋体"/>
              </a:rPr>
              <a:t>print</a:t>
            </a:r>
            <a:r>
              <a:rPr lang="en-US" altLang="zh-CN" sz="1800" kern="0" smtClean="0">
                <a:solidFill>
                  <a:srgbClr val="000000"/>
                </a:solidFill>
                <a:latin typeface="宋体"/>
                <a:cs typeface="宋体"/>
              </a:rPr>
              <a:t>(A(m</a:t>
            </a:r>
            <a:r>
              <a:rPr lang="en-US" altLang="zh-CN" sz="1800" kern="0" dirty="0">
                <a:solidFill>
                  <a:srgbClr val="000000"/>
                </a:solidFill>
                <a:latin typeface="宋体"/>
                <a:cs typeface="宋体"/>
              </a:rPr>
              <a:t>, n</a:t>
            </a:r>
            <a:r>
              <a:rPr lang="en-US" altLang="zh-CN" sz="1800" kern="0">
                <a:solidFill>
                  <a:srgbClr val="000000"/>
                </a:solidFill>
                <a:latin typeface="宋体"/>
                <a:cs typeface="宋体"/>
              </a:rPr>
              <a:t>)) </a:t>
            </a:r>
            <a:r>
              <a:rPr lang="en-US" altLang="zh-CN" sz="1800" kern="0" smtClean="0">
                <a:solidFill>
                  <a:srgbClr val="000000"/>
                </a:solidFill>
                <a:latin typeface="宋体"/>
                <a:cs typeface="宋体"/>
              </a:rPr>
              <a:t># addr1</a:t>
            </a:r>
            <a:r>
              <a:rPr lang="zh-CN" altLang="zh-CN" sz="1800" kern="0">
                <a:solidFill>
                  <a:srgbClr val="000000"/>
                </a:solidFill>
                <a:latin typeface="Times New Roman"/>
                <a:cs typeface="宋体"/>
              </a:rPr>
              <a:t>号</a:t>
            </a:r>
            <a:r>
              <a:rPr lang="zh-CN" altLang="zh-CN" sz="1800" kern="0" smtClean="0">
                <a:solidFill>
                  <a:srgbClr val="000000"/>
                </a:solidFill>
                <a:latin typeface="Times New Roman"/>
                <a:cs typeface="宋体"/>
              </a:rPr>
              <a:t>位置</a:t>
            </a:r>
            <a:endParaRPr lang="zh-CN" altLang="zh-CN" sz="1800" kern="100" dirty="0">
              <a:solidFill>
                <a:srgbClr val="000000"/>
              </a:solidFill>
              <a:latin typeface="Times New Roman"/>
            </a:endParaRPr>
          </a:p>
        </p:txBody>
      </p:sp>
      <p:sp>
        <p:nvSpPr>
          <p:cNvPr id="40" name="AutoShape 14"/>
          <p:cNvSpPr>
            <a:spLocks noChangeArrowheads="1"/>
          </p:cNvSpPr>
          <p:nvPr/>
        </p:nvSpPr>
        <p:spPr bwMode="auto">
          <a:xfrm>
            <a:off x="858837" y="4371103"/>
            <a:ext cx="360363" cy="144463"/>
          </a:xfrm>
          <a:prstGeom prst="rightArrow">
            <a:avLst>
              <a:gd name="adj1" fmla="val 50000"/>
              <a:gd name="adj2" fmla="val 62351"/>
            </a:avLst>
          </a:prstGeom>
          <a:solidFill>
            <a:srgbClr val="00CC99"/>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41" name="AutoShape 15"/>
          <p:cNvSpPr>
            <a:spLocks noChangeArrowheads="1"/>
          </p:cNvSpPr>
          <p:nvPr/>
        </p:nvSpPr>
        <p:spPr bwMode="auto">
          <a:xfrm>
            <a:off x="858837" y="5226176"/>
            <a:ext cx="360362" cy="144462"/>
          </a:xfrm>
          <a:prstGeom prst="rightArrow">
            <a:avLst>
              <a:gd name="adj1" fmla="val 50000"/>
              <a:gd name="adj2" fmla="val 62351"/>
            </a:avLst>
          </a:prstGeom>
          <a:solidFill>
            <a:srgbClr val="00CC99"/>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42" name="AutoShape 16"/>
          <p:cNvSpPr>
            <a:spLocks noChangeArrowheads="1"/>
          </p:cNvSpPr>
          <p:nvPr/>
        </p:nvSpPr>
        <p:spPr bwMode="auto">
          <a:xfrm>
            <a:off x="858837" y="1658583"/>
            <a:ext cx="360362" cy="144462"/>
          </a:xfrm>
          <a:prstGeom prst="rightArrow">
            <a:avLst>
              <a:gd name="adj1" fmla="val 50000"/>
              <a:gd name="adj2" fmla="val 62351"/>
            </a:avLst>
          </a:prstGeom>
          <a:solidFill>
            <a:srgbClr val="00CC99"/>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43" name="AutoShape 17"/>
          <p:cNvSpPr>
            <a:spLocks noChangeArrowheads="1"/>
          </p:cNvSpPr>
          <p:nvPr/>
        </p:nvSpPr>
        <p:spPr bwMode="auto">
          <a:xfrm>
            <a:off x="855275" y="2219340"/>
            <a:ext cx="360362" cy="144462"/>
          </a:xfrm>
          <a:prstGeom prst="rightArrow">
            <a:avLst>
              <a:gd name="adj1" fmla="val 50000"/>
              <a:gd name="adj2" fmla="val 62351"/>
            </a:avLst>
          </a:prstGeom>
          <a:solidFill>
            <a:srgbClr val="00CC99"/>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44" name="AutoShape 20"/>
          <p:cNvSpPr>
            <a:spLocks noChangeArrowheads="1"/>
          </p:cNvSpPr>
          <p:nvPr/>
        </p:nvSpPr>
        <p:spPr bwMode="auto">
          <a:xfrm>
            <a:off x="855275" y="2363802"/>
            <a:ext cx="360362" cy="144463"/>
          </a:xfrm>
          <a:prstGeom prst="rightArrow">
            <a:avLst>
              <a:gd name="adj1" fmla="val 50000"/>
              <a:gd name="adj2" fmla="val 62351"/>
            </a:avLst>
          </a:prstGeom>
          <a:solidFill>
            <a:srgbClr val="CC0066"/>
          </a:solidFill>
          <a:ln w="9525">
            <a:solidFill>
              <a:srgbClr val="339966"/>
            </a:solidFill>
            <a:miter lim="800000"/>
            <a:headEnd/>
            <a:tailEnd/>
          </a:ln>
        </p:spPr>
        <p:txBody>
          <a:bodyPr wrap="none" anchor="ctr"/>
          <a:lstStyle/>
          <a:p>
            <a:pPr algn="ctr" defTabSz="914400">
              <a:buFont typeface="Wingdings" pitchFamily="2" charset="2"/>
              <a:buNone/>
            </a:pPr>
            <a:endParaRPr lang="zh-CN" altLang="en-US" sz="1800">
              <a:solidFill>
                <a:srgbClr val="000000"/>
              </a:solidFill>
              <a:latin typeface="Arial"/>
            </a:endParaRPr>
          </a:p>
        </p:txBody>
      </p:sp>
      <p:sp>
        <p:nvSpPr>
          <p:cNvPr id="45" name="AutoShape 21"/>
          <p:cNvSpPr>
            <a:spLocks noChangeArrowheads="1"/>
          </p:cNvSpPr>
          <p:nvPr/>
        </p:nvSpPr>
        <p:spPr bwMode="auto">
          <a:xfrm>
            <a:off x="872978" y="3106217"/>
            <a:ext cx="360362" cy="144462"/>
          </a:xfrm>
          <a:prstGeom prst="rightArrow">
            <a:avLst>
              <a:gd name="adj1" fmla="val 50000"/>
              <a:gd name="adj2" fmla="val 62351"/>
            </a:avLst>
          </a:prstGeom>
          <a:solidFill>
            <a:srgbClr val="00CC99"/>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46" name="AutoShape 22"/>
          <p:cNvSpPr>
            <a:spLocks noChangeArrowheads="1"/>
          </p:cNvSpPr>
          <p:nvPr/>
        </p:nvSpPr>
        <p:spPr bwMode="auto">
          <a:xfrm>
            <a:off x="872978" y="3820647"/>
            <a:ext cx="360362" cy="144463"/>
          </a:xfrm>
          <a:prstGeom prst="rightArrow">
            <a:avLst>
              <a:gd name="adj1" fmla="val 50000"/>
              <a:gd name="adj2" fmla="val 62351"/>
            </a:avLst>
          </a:prstGeom>
          <a:solidFill>
            <a:srgbClr val="00CC99"/>
          </a:solidFill>
          <a:ln w="9525">
            <a:solidFill>
              <a:srgbClr val="000000"/>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47" name="AutoShape 24"/>
          <p:cNvSpPr>
            <a:spLocks noChangeArrowheads="1"/>
          </p:cNvSpPr>
          <p:nvPr/>
        </p:nvSpPr>
        <p:spPr bwMode="auto">
          <a:xfrm>
            <a:off x="872978" y="2508265"/>
            <a:ext cx="360362" cy="144463"/>
          </a:xfrm>
          <a:prstGeom prst="rightArrow">
            <a:avLst>
              <a:gd name="adj1" fmla="val 50000"/>
              <a:gd name="adj2" fmla="val 62351"/>
            </a:avLst>
          </a:prstGeom>
          <a:solidFill>
            <a:srgbClr val="CC0066"/>
          </a:solidFill>
          <a:ln w="9525">
            <a:solidFill>
              <a:srgbClr val="339966"/>
            </a:solidFill>
            <a:miter lim="800000"/>
            <a:headEnd/>
            <a:tailEnd/>
          </a:ln>
        </p:spPr>
        <p:txBody>
          <a:bodyPr wrap="none" anchor="ctr"/>
          <a:lstStyle/>
          <a:p>
            <a:pPr algn="ctr" defTabSz="914400">
              <a:buFont typeface="Wingdings" pitchFamily="2" charset="2"/>
              <a:buNone/>
            </a:pPr>
            <a:endParaRPr lang="zh-CN" altLang="en-US" sz="1800">
              <a:solidFill>
                <a:srgbClr val="000000"/>
              </a:solidFill>
              <a:latin typeface="Arial"/>
            </a:endParaRPr>
          </a:p>
        </p:txBody>
      </p:sp>
      <p:sp>
        <p:nvSpPr>
          <p:cNvPr id="48" name="AutoShape 25"/>
          <p:cNvSpPr>
            <a:spLocks noChangeArrowheads="1"/>
          </p:cNvSpPr>
          <p:nvPr/>
        </p:nvSpPr>
        <p:spPr bwMode="auto">
          <a:xfrm>
            <a:off x="872977" y="5370638"/>
            <a:ext cx="360363" cy="144463"/>
          </a:xfrm>
          <a:prstGeom prst="rightArrow">
            <a:avLst>
              <a:gd name="adj1" fmla="val 50000"/>
              <a:gd name="adj2" fmla="val 62351"/>
            </a:avLst>
          </a:prstGeom>
          <a:solidFill>
            <a:srgbClr val="CC0066"/>
          </a:solidFill>
          <a:ln w="9525">
            <a:solidFill>
              <a:srgbClr val="339966"/>
            </a:solidFill>
            <a:miter lim="800000"/>
            <a:headEnd/>
            <a:tailEnd/>
          </a:ln>
        </p:spPr>
        <p:txBody>
          <a:bodyPr wrap="none" anchor="ctr"/>
          <a:lstStyle/>
          <a:p>
            <a:pPr algn="ctr" defTabSz="914400">
              <a:buFont typeface="Wingdings" pitchFamily="2" charset="2"/>
              <a:buNone/>
            </a:pPr>
            <a:endParaRPr lang="zh-CN" altLang="en-US" sz="1800">
              <a:solidFill>
                <a:srgbClr val="000000"/>
              </a:solidFill>
              <a:latin typeface="Arial"/>
            </a:endParaRPr>
          </a:p>
        </p:txBody>
      </p:sp>
      <p:sp>
        <p:nvSpPr>
          <p:cNvPr id="49" name="Rectangle 6"/>
          <p:cNvSpPr>
            <a:spLocks noChangeArrowheads="1"/>
          </p:cNvSpPr>
          <p:nvPr/>
        </p:nvSpPr>
        <p:spPr bwMode="auto">
          <a:xfrm>
            <a:off x="6560288" y="5425058"/>
            <a:ext cx="1371600" cy="45300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sz="1800" b="0" i="0" u="none" strike="noStrike" kern="0" cap="none" spc="0" normalizeH="0" baseline="0" noProof="0" smtClean="0">
                <a:ln>
                  <a:noFill/>
                </a:ln>
                <a:solidFill>
                  <a:srgbClr val="000000"/>
                </a:solidFill>
                <a:effectLst/>
                <a:uLnTx/>
                <a:uFillTx/>
                <a:latin typeface="Arial"/>
              </a:rPr>
              <a:t>addr0 </a:t>
            </a:r>
            <a:r>
              <a:rPr kumimoji="0" lang="en-US" altLang="zh-CN" sz="1800" b="0" i="0" u="none" strike="noStrike" kern="0" cap="none" spc="0" normalizeH="0" baseline="0" noProof="0" dirty="0" smtClean="0">
                <a:ln>
                  <a:noFill/>
                </a:ln>
                <a:solidFill>
                  <a:srgbClr val="000000"/>
                </a:solidFill>
                <a:effectLst/>
                <a:uLnTx/>
                <a:uFillTx/>
                <a:latin typeface="Arial"/>
              </a:rPr>
              <a:t>m  n</a:t>
            </a:r>
          </a:p>
        </p:txBody>
      </p:sp>
      <p:sp>
        <p:nvSpPr>
          <p:cNvPr id="50" name="Rectangle 7"/>
          <p:cNvSpPr>
            <a:spLocks noChangeArrowheads="1"/>
          </p:cNvSpPr>
          <p:nvPr/>
        </p:nvSpPr>
        <p:spPr bwMode="auto">
          <a:xfrm>
            <a:off x="6560288" y="4955930"/>
            <a:ext cx="1371600" cy="46912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sz="1800" b="0" i="0" u="none" strike="noStrike" kern="0" cap="none" spc="0" normalizeH="0" baseline="0" noProof="0" smtClean="0">
                <a:ln>
                  <a:noFill/>
                </a:ln>
                <a:solidFill>
                  <a:srgbClr val="000000"/>
                </a:solidFill>
                <a:effectLst/>
                <a:uLnTx/>
                <a:uFillTx/>
                <a:latin typeface="Arial"/>
              </a:rPr>
              <a:t>addr1 s t </a:t>
            </a:r>
            <a:r>
              <a:rPr kumimoji="0" lang="en-US" altLang="zh-CN" sz="1800" b="0" i="0" u="none" strike="noStrike" kern="0" cap="none" spc="0" normalizeH="0" baseline="0" noProof="0" dirty="0" smtClean="0">
                <a:ln>
                  <a:noFill/>
                </a:ln>
                <a:solidFill>
                  <a:srgbClr val="000000"/>
                </a:solidFill>
                <a:effectLst/>
                <a:uLnTx/>
                <a:uFillTx/>
                <a:latin typeface="Arial"/>
              </a:rPr>
              <a:t>i</a:t>
            </a:r>
          </a:p>
        </p:txBody>
      </p:sp>
      <p:sp>
        <p:nvSpPr>
          <p:cNvPr id="51" name="Rectangle 8"/>
          <p:cNvSpPr>
            <a:spLocks noChangeArrowheads="1"/>
          </p:cNvSpPr>
          <p:nvPr/>
        </p:nvSpPr>
        <p:spPr bwMode="auto">
          <a:xfrm>
            <a:off x="6560288" y="4501905"/>
            <a:ext cx="1371600" cy="4540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 typeface="Wingdings" pitchFamily="2" charset="2"/>
              <a:buNone/>
              <a:tabLst/>
              <a:defRPr/>
            </a:pPr>
            <a:r>
              <a:rPr kumimoji="0" lang="en-US" altLang="zh-CN" sz="1800" b="0" i="0" u="none" strike="noStrike" kern="0" cap="none" spc="0" normalizeH="0" baseline="0" noProof="0" smtClean="0">
                <a:ln>
                  <a:noFill/>
                </a:ln>
                <a:solidFill>
                  <a:srgbClr val="000000"/>
                </a:solidFill>
                <a:effectLst/>
                <a:uLnTx/>
                <a:uFillTx/>
                <a:latin typeface="Arial"/>
              </a:rPr>
              <a:t>addr2 d x y </a:t>
            </a:r>
          </a:p>
        </p:txBody>
      </p:sp>
      <p:sp>
        <p:nvSpPr>
          <p:cNvPr id="52" name="Rectangle 11"/>
          <p:cNvSpPr>
            <a:spLocks noChangeArrowheads="1"/>
          </p:cNvSpPr>
          <p:nvPr/>
        </p:nvSpPr>
        <p:spPr bwMode="auto">
          <a:xfrm>
            <a:off x="6455246" y="4427611"/>
            <a:ext cx="2147776" cy="51435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53" name="Rectangle 12"/>
          <p:cNvSpPr>
            <a:spLocks noChangeArrowheads="1"/>
          </p:cNvSpPr>
          <p:nvPr/>
        </p:nvSpPr>
        <p:spPr bwMode="auto">
          <a:xfrm>
            <a:off x="6337005" y="4869954"/>
            <a:ext cx="1956390" cy="555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55" name="Rectangle 11"/>
          <p:cNvSpPr>
            <a:spLocks noChangeArrowheads="1"/>
          </p:cNvSpPr>
          <p:nvPr/>
        </p:nvSpPr>
        <p:spPr bwMode="auto">
          <a:xfrm>
            <a:off x="6240220" y="5425058"/>
            <a:ext cx="2147776" cy="6516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 typeface="Wingdings" pitchFamily="2" charset="2"/>
              <a:buNone/>
              <a:tabLst/>
              <a:defRPr/>
            </a:pPr>
            <a:endParaRPr kumimoji="0" lang="zh-CN" altLang="en-US" sz="1800" b="0" i="0" u="none" strike="noStrike" kern="0" cap="none" spc="0" normalizeH="0" baseline="0" noProof="0" smtClean="0">
              <a:ln>
                <a:noFill/>
              </a:ln>
              <a:solidFill>
                <a:srgbClr val="000000"/>
              </a:solidFill>
              <a:effectLst/>
              <a:uLnTx/>
              <a:uFillTx/>
              <a:latin typeface="Arial"/>
            </a:endParaRPr>
          </a:p>
        </p:txBody>
      </p:sp>
      <p:sp>
        <p:nvSpPr>
          <p:cNvPr id="13" name="标题 12"/>
          <p:cNvSpPr>
            <a:spLocks noGrp="1"/>
          </p:cNvSpPr>
          <p:nvPr>
            <p:ph type="title"/>
          </p:nvPr>
        </p:nvSpPr>
        <p:spPr>
          <a:xfrm>
            <a:off x="1482518" y="189434"/>
            <a:ext cx="10233473" cy="648527"/>
          </a:xfrm>
        </p:spPr>
        <p:txBody>
          <a:bodyPr>
            <a:normAutofit fontScale="90000"/>
          </a:bodyPr>
          <a:lstStyle/>
          <a:p>
            <a:r>
              <a:rPr lang="zh-CN" altLang="en-US"/>
              <a:t>函数间相互调用</a:t>
            </a:r>
            <a:r>
              <a:rPr lang="zh-CN" altLang="en-US" smtClean="0"/>
              <a:t>过程</a:t>
            </a:r>
            <a:endParaRPr lang="zh-CN" altLang="en-US"/>
          </a:p>
        </p:txBody>
      </p:sp>
    </p:spTree>
    <p:extLst>
      <p:ext uri="{BB962C8B-B14F-4D97-AF65-F5344CB8AC3E}">
        <p14:creationId xmlns:p14="http://schemas.microsoft.com/office/powerpoint/2010/main" val="1457353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7100" y="1125538"/>
            <a:ext cx="4477946" cy="4524315"/>
          </a:xfrm>
          <a:prstGeom prst="rect">
            <a:avLst/>
          </a:prstGeom>
          <a:solidFill>
            <a:schemeClr val="accent1">
              <a:lumMod val="20000"/>
              <a:lumOff val="80000"/>
            </a:schemeClr>
          </a:solidFill>
        </p:spPr>
        <p:txBody>
          <a:bodyPr wrap="square">
            <a:spAutoFit/>
          </a:bodyPr>
          <a:lstStyle/>
          <a:p>
            <a:pPr algn="just" defTabSz="914400"/>
            <a:r>
              <a:rPr lang="en-US" altLang="zh-CN" sz="1800" kern="100" smtClean="0">
                <a:solidFill>
                  <a:srgbClr val="000000"/>
                </a:solidFill>
                <a:latin typeface="Times New Roman"/>
              </a:rPr>
              <a:t>  </a:t>
            </a:r>
            <a:endParaRPr lang="zh-CN" altLang="zh-CN" sz="1800" kern="100" smtClean="0">
              <a:solidFill>
                <a:srgbClr val="000000"/>
              </a:solidFill>
              <a:latin typeface="Times New Roman"/>
            </a:endParaRPr>
          </a:p>
          <a:p>
            <a:pPr defTabSz="914400">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800" b="1" kern="0" smtClean="0">
                <a:solidFill>
                  <a:srgbClr val="000080"/>
                </a:solidFill>
                <a:latin typeface="宋体"/>
                <a:cs typeface="宋体"/>
              </a:rPr>
              <a:t>def </a:t>
            </a:r>
            <a:r>
              <a:rPr lang="en-US" altLang="zh-CN" sz="1800" kern="0" smtClean="0">
                <a:solidFill>
                  <a:srgbClr val="000000"/>
                </a:solidFill>
                <a:latin typeface="宋体"/>
                <a:cs typeface="宋体"/>
              </a:rPr>
              <a:t>A(</a:t>
            </a:r>
            <a:r>
              <a:rPr lang="en-US" altLang="zh-CN" sz="1800" kern="0" smtClean="0">
                <a:solidFill>
                  <a:srgbClr val="808080"/>
                </a:solidFill>
                <a:latin typeface="宋体"/>
                <a:cs typeface="宋体"/>
              </a:rPr>
              <a:t>a</a:t>
            </a:r>
            <a:r>
              <a:rPr lang="en-US" altLang="zh-CN" sz="1800" kern="0" smtClean="0">
                <a:solidFill>
                  <a:srgbClr val="000000"/>
                </a:solidFill>
                <a:latin typeface="宋体"/>
                <a:cs typeface="宋体"/>
              </a:rPr>
              <a:t>, b):</a:t>
            </a:r>
            <a:br>
              <a:rPr lang="en-US" altLang="zh-CN" sz="1800" kern="0" smtClean="0">
                <a:solidFill>
                  <a:srgbClr val="000000"/>
                </a:solidFill>
                <a:latin typeface="宋体"/>
                <a:cs typeface="宋体"/>
              </a:rPr>
            </a:br>
            <a:r>
              <a:rPr lang="en-US" altLang="zh-CN" sz="1800" kern="0" smtClean="0">
                <a:solidFill>
                  <a:srgbClr val="000000"/>
                </a:solidFill>
                <a:latin typeface="宋体"/>
                <a:cs typeface="宋体"/>
              </a:rPr>
              <a:t>    i = </a:t>
            </a:r>
            <a:r>
              <a:rPr lang="en-US" altLang="zh-CN" sz="1800" kern="0" smtClean="0">
                <a:solidFill>
                  <a:srgbClr val="0000FF"/>
                </a:solidFill>
                <a:latin typeface="宋体"/>
                <a:cs typeface="宋体"/>
              </a:rPr>
              <a:t>3</a:t>
            </a:r>
            <a:br>
              <a:rPr lang="en-US" altLang="zh-CN" sz="1800" kern="0" smtClean="0">
                <a:solidFill>
                  <a:srgbClr val="0000FF"/>
                </a:solidFill>
                <a:latin typeface="宋体"/>
                <a:cs typeface="宋体"/>
              </a:rPr>
            </a:br>
            <a:r>
              <a:rPr lang="en-US" altLang="zh-CN" sz="1800" kern="0" smtClean="0">
                <a:solidFill>
                  <a:srgbClr val="0000FF"/>
                </a:solidFill>
                <a:latin typeface="宋体"/>
                <a:cs typeface="宋体"/>
              </a:rPr>
              <a:t>    </a:t>
            </a:r>
            <a:r>
              <a:rPr lang="en-US" altLang="zh-CN" sz="1800" kern="0" smtClean="0">
                <a:solidFill>
                  <a:srgbClr val="000000"/>
                </a:solidFill>
                <a:latin typeface="宋体"/>
                <a:cs typeface="宋体"/>
              </a:rPr>
              <a:t>a = B(i)      # addr2</a:t>
            </a:r>
            <a:r>
              <a:rPr lang="zh-CN" altLang="zh-CN" sz="1800" kern="0" smtClean="0">
                <a:solidFill>
                  <a:srgbClr val="000000"/>
                </a:solidFill>
                <a:latin typeface="Times New Roman"/>
                <a:cs typeface="宋体"/>
              </a:rPr>
              <a:t>位置</a:t>
            </a:r>
            <a:r>
              <a:rPr lang="en-US" altLang="zh-CN" sz="1800" kern="0" smtClean="0">
                <a:solidFill>
                  <a:srgbClr val="000000"/>
                </a:solidFill>
                <a:latin typeface="Times New Roman"/>
                <a:cs typeface="宋体"/>
              </a:rPr>
              <a:t/>
            </a:r>
            <a:br>
              <a:rPr lang="en-US" altLang="zh-CN" sz="1800" kern="0" smtClean="0">
                <a:solidFill>
                  <a:srgbClr val="000000"/>
                </a:solidFill>
                <a:latin typeface="Times New Roman"/>
                <a:cs typeface="宋体"/>
              </a:rPr>
            </a:br>
            <a:r>
              <a:rPr lang="en-US" altLang="zh-CN" sz="1800" kern="0" smtClean="0">
                <a:solidFill>
                  <a:srgbClr val="000000"/>
                </a:solidFill>
                <a:latin typeface="Times New Roman"/>
                <a:cs typeface="宋体"/>
              </a:rPr>
              <a:t>        </a:t>
            </a:r>
            <a:r>
              <a:rPr lang="en-US" altLang="zh-CN" sz="1800" b="1" kern="0" smtClean="0">
                <a:solidFill>
                  <a:srgbClr val="000080"/>
                </a:solidFill>
                <a:latin typeface="宋体"/>
                <a:cs typeface="宋体"/>
              </a:rPr>
              <a:t>return </a:t>
            </a:r>
            <a:r>
              <a:rPr lang="en-US" altLang="zh-CN" sz="1800" kern="0" smtClean="0">
                <a:solidFill>
                  <a:srgbClr val="000000"/>
                </a:solidFill>
                <a:latin typeface="宋体"/>
                <a:cs typeface="宋体"/>
              </a:rPr>
              <a:t>a+b</a:t>
            </a:r>
            <a:br>
              <a:rPr lang="en-US" altLang="zh-CN" sz="1800" kern="0" smtClean="0">
                <a:solidFill>
                  <a:srgbClr val="000000"/>
                </a:solidFill>
                <a:latin typeface="宋体"/>
                <a:cs typeface="宋体"/>
              </a:rPr>
            </a:br>
            <a:r>
              <a:rPr lang="en-US" altLang="zh-CN" sz="1800" kern="0" smtClean="0">
                <a:solidFill>
                  <a:srgbClr val="000000"/>
                </a:solidFill>
                <a:latin typeface="宋体"/>
                <a:cs typeface="宋体"/>
              </a:rPr>
              <a:t/>
            </a:r>
            <a:br>
              <a:rPr lang="en-US" altLang="zh-CN" sz="1800" kern="0" smtClean="0">
                <a:solidFill>
                  <a:srgbClr val="000000"/>
                </a:solidFill>
                <a:latin typeface="宋体"/>
                <a:cs typeface="宋体"/>
              </a:rPr>
            </a:br>
            <a:r>
              <a:rPr lang="en-US" altLang="zh-CN" sz="1800" b="1" kern="0" smtClean="0">
                <a:solidFill>
                  <a:srgbClr val="000080"/>
                </a:solidFill>
                <a:latin typeface="宋体"/>
                <a:cs typeface="宋体"/>
              </a:rPr>
              <a:t>def </a:t>
            </a:r>
            <a:r>
              <a:rPr lang="en-US" altLang="zh-CN" sz="1800" kern="0" smtClean="0">
                <a:solidFill>
                  <a:srgbClr val="000000"/>
                </a:solidFill>
                <a:latin typeface="宋体"/>
                <a:cs typeface="宋体"/>
              </a:rPr>
              <a:t>B(d):</a:t>
            </a:r>
            <a:br>
              <a:rPr lang="en-US" altLang="zh-CN" sz="1800" kern="0" smtClean="0">
                <a:solidFill>
                  <a:srgbClr val="000000"/>
                </a:solidFill>
                <a:latin typeface="宋体"/>
                <a:cs typeface="宋体"/>
              </a:rPr>
            </a:br>
            <a:r>
              <a:rPr lang="en-US" altLang="zh-CN" sz="1800" kern="0" smtClean="0">
                <a:solidFill>
                  <a:srgbClr val="000000"/>
                </a:solidFill>
                <a:latin typeface="宋体"/>
                <a:cs typeface="宋体"/>
              </a:rPr>
              <a:t>    x = </a:t>
            </a:r>
            <a:r>
              <a:rPr lang="en-US" altLang="zh-CN" sz="1800" kern="0" smtClean="0">
                <a:solidFill>
                  <a:srgbClr val="0000FF"/>
                </a:solidFill>
                <a:latin typeface="宋体"/>
                <a:cs typeface="宋体"/>
              </a:rPr>
              <a:t>2</a:t>
            </a:r>
            <a:br>
              <a:rPr lang="en-US" altLang="zh-CN" sz="1800" kern="0" smtClean="0">
                <a:solidFill>
                  <a:srgbClr val="0000FF"/>
                </a:solidFill>
                <a:latin typeface="宋体"/>
                <a:cs typeface="宋体"/>
              </a:rPr>
            </a:br>
            <a:r>
              <a:rPr lang="en-US" altLang="zh-CN" sz="1800" kern="0" smtClean="0">
                <a:solidFill>
                  <a:srgbClr val="0000FF"/>
                </a:solidFill>
                <a:latin typeface="宋体"/>
                <a:cs typeface="宋体"/>
              </a:rPr>
              <a:t>    </a:t>
            </a:r>
            <a:r>
              <a:rPr lang="en-US" altLang="zh-CN" sz="1800" kern="0" smtClean="0">
                <a:solidFill>
                  <a:srgbClr val="000000"/>
                </a:solidFill>
                <a:latin typeface="宋体"/>
                <a:cs typeface="宋体"/>
              </a:rPr>
              <a:t>y = </a:t>
            </a:r>
            <a:r>
              <a:rPr lang="en-US" altLang="zh-CN" sz="1800" kern="0" smtClean="0">
                <a:solidFill>
                  <a:srgbClr val="0000FF"/>
                </a:solidFill>
                <a:latin typeface="宋体"/>
                <a:cs typeface="宋体"/>
              </a:rPr>
              <a:t>3</a:t>
            </a:r>
            <a:br>
              <a:rPr lang="en-US" altLang="zh-CN" sz="1800" kern="0" smtClean="0">
                <a:solidFill>
                  <a:srgbClr val="0000FF"/>
                </a:solidFill>
                <a:latin typeface="宋体"/>
                <a:cs typeface="宋体"/>
              </a:rPr>
            </a:br>
            <a:r>
              <a:rPr lang="en-US" altLang="zh-CN" sz="1800" kern="0" smtClean="0">
                <a:solidFill>
                  <a:srgbClr val="0000FF"/>
                </a:solidFill>
                <a:latin typeface="宋体"/>
                <a:cs typeface="宋体"/>
              </a:rPr>
              <a:t>    </a:t>
            </a:r>
            <a:r>
              <a:rPr lang="en-US" altLang="zh-CN" sz="1800" b="1" kern="0" smtClean="0">
                <a:solidFill>
                  <a:srgbClr val="000080"/>
                </a:solidFill>
                <a:latin typeface="宋体"/>
                <a:cs typeface="宋体"/>
              </a:rPr>
              <a:t>return </a:t>
            </a:r>
            <a:r>
              <a:rPr lang="en-US" altLang="zh-CN" sz="1800" kern="0" smtClean="0">
                <a:solidFill>
                  <a:srgbClr val="000000"/>
                </a:solidFill>
                <a:latin typeface="宋体"/>
                <a:cs typeface="宋体"/>
              </a:rPr>
              <a:t>d+x+y</a:t>
            </a:r>
          </a:p>
          <a:p>
            <a:pPr defTabSz="914400">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altLang="zh-CN" sz="1800" kern="0" smtClean="0">
              <a:solidFill>
                <a:srgbClr val="000000"/>
              </a:solidFill>
              <a:latin typeface="宋体"/>
              <a:cs typeface="宋体"/>
            </a:endParaRPr>
          </a:p>
          <a:p>
            <a:pPr defTabSz="914400">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800" kern="0" smtClean="0">
                <a:solidFill>
                  <a:srgbClr val="000000"/>
                </a:solidFill>
                <a:latin typeface="宋体"/>
                <a:cs typeface="宋体"/>
              </a:rPr>
              <a:t># </a:t>
            </a:r>
            <a:r>
              <a:rPr lang="zh-CN" altLang="en-US" sz="1800" kern="0">
                <a:solidFill>
                  <a:srgbClr val="000000"/>
                </a:solidFill>
                <a:latin typeface="宋体"/>
                <a:cs typeface="宋体"/>
              </a:rPr>
              <a:t>开始运行位置</a:t>
            </a:r>
            <a:r>
              <a:rPr lang="en-US" altLang="zh-CN" sz="1800" kern="0">
                <a:solidFill>
                  <a:srgbClr val="000000"/>
                </a:solidFill>
                <a:latin typeface="Times New Roman"/>
                <a:cs typeface="宋体"/>
              </a:rPr>
              <a:t/>
            </a:r>
            <a:br>
              <a:rPr lang="en-US" altLang="zh-CN" sz="1800" kern="0">
                <a:solidFill>
                  <a:srgbClr val="000000"/>
                </a:solidFill>
                <a:latin typeface="Times New Roman"/>
                <a:cs typeface="宋体"/>
              </a:rPr>
            </a:br>
            <a:r>
              <a:rPr lang="en-US" altLang="zh-CN" sz="1800" b="1" kern="0" smtClean="0">
                <a:solidFill>
                  <a:srgbClr val="000080"/>
                </a:solidFill>
                <a:latin typeface="宋体"/>
                <a:cs typeface="宋体"/>
              </a:rPr>
              <a:t>if </a:t>
            </a:r>
            <a:r>
              <a:rPr lang="en-US" altLang="zh-CN" sz="1800" kern="0" smtClean="0">
                <a:solidFill>
                  <a:srgbClr val="000000"/>
                </a:solidFill>
                <a:latin typeface="宋体"/>
                <a:cs typeface="宋体"/>
              </a:rPr>
              <a:t>__name__ == </a:t>
            </a:r>
            <a:r>
              <a:rPr lang="en-US" altLang="zh-CN" sz="1800" b="1" kern="0">
                <a:solidFill>
                  <a:srgbClr val="008080"/>
                </a:solidFill>
                <a:latin typeface="宋体"/>
                <a:cs typeface="宋体"/>
              </a:rPr>
              <a:t>"__main</a:t>
            </a:r>
            <a:r>
              <a:rPr lang="en-US" altLang="zh-CN" sz="1800" b="1" kern="0" smtClean="0">
                <a:solidFill>
                  <a:srgbClr val="008080"/>
                </a:solidFill>
                <a:latin typeface="宋体"/>
                <a:cs typeface="宋体"/>
              </a:rPr>
              <a:t>__"</a:t>
            </a:r>
            <a:r>
              <a:rPr lang="en-US" altLang="zh-CN" sz="1800" kern="0" smtClean="0">
                <a:solidFill>
                  <a:srgbClr val="000000"/>
                </a:solidFill>
                <a:latin typeface="宋体"/>
                <a:cs typeface="宋体"/>
              </a:rPr>
              <a:t>:</a:t>
            </a:r>
          </a:p>
          <a:p>
            <a:pPr defTabSz="914400">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800" kern="0" smtClean="0">
                <a:solidFill>
                  <a:srgbClr val="000000"/>
                </a:solidFill>
                <a:latin typeface="Times New Roman"/>
                <a:cs typeface="宋体"/>
              </a:rPr>
              <a:t>    m = </a:t>
            </a:r>
            <a:r>
              <a:rPr lang="en-US" altLang="zh-CN" sz="1800" kern="0" smtClean="0">
                <a:solidFill>
                  <a:srgbClr val="0000FF"/>
                </a:solidFill>
                <a:latin typeface="宋体"/>
                <a:cs typeface="宋体"/>
              </a:rPr>
              <a:t>0</a:t>
            </a:r>
            <a:br>
              <a:rPr lang="en-US" altLang="zh-CN" sz="1800" kern="0" smtClean="0">
                <a:solidFill>
                  <a:srgbClr val="0000FF"/>
                </a:solidFill>
                <a:latin typeface="宋体"/>
                <a:cs typeface="宋体"/>
              </a:rPr>
            </a:br>
            <a:r>
              <a:rPr lang="en-US" altLang="zh-CN" sz="1800" kern="0" smtClean="0">
                <a:solidFill>
                  <a:srgbClr val="0000FF"/>
                </a:solidFill>
                <a:latin typeface="宋体"/>
                <a:cs typeface="宋体"/>
              </a:rPr>
              <a:t>  </a:t>
            </a:r>
            <a:r>
              <a:rPr lang="en-US" altLang="zh-CN" sz="1800" kern="0" smtClean="0">
                <a:solidFill>
                  <a:srgbClr val="000000"/>
                </a:solidFill>
                <a:latin typeface="宋体"/>
                <a:cs typeface="宋体"/>
              </a:rPr>
              <a:t>n = </a:t>
            </a:r>
            <a:r>
              <a:rPr lang="en-US" altLang="zh-CN" sz="1800" kern="0" smtClean="0">
                <a:solidFill>
                  <a:srgbClr val="0000FF"/>
                </a:solidFill>
                <a:latin typeface="宋体"/>
                <a:cs typeface="宋体"/>
              </a:rPr>
              <a:t>1</a:t>
            </a:r>
            <a:br>
              <a:rPr lang="en-US" altLang="zh-CN" sz="1800" kern="0" smtClean="0">
                <a:solidFill>
                  <a:srgbClr val="0000FF"/>
                </a:solidFill>
                <a:latin typeface="宋体"/>
                <a:cs typeface="宋体"/>
              </a:rPr>
            </a:br>
            <a:r>
              <a:rPr lang="en-US" altLang="zh-CN" sz="1800" kern="0" smtClean="0">
                <a:solidFill>
                  <a:srgbClr val="0000FF"/>
                </a:solidFill>
                <a:latin typeface="宋体"/>
                <a:cs typeface="宋体"/>
              </a:rPr>
              <a:t>  </a:t>
            </a:r>
            <a:r>
              <a:rPr lang="en-US" altLang="zh-CN" sz="1800" kern="0" smtClean="0">
                <a:solidFill>
                  <a:srgbClr val="000080"/>
                </a:solidFill>
                <a:latin typeface="宋体"/>
                <a:cs typeface="宋体"/>
              </a:rPr>
              <a:t>print</a:t>
            </a:r>
            <a:r>
              <a:rPr lang="en-US" altLang="zh-CN" sz="1800" kern="0" smtClean="0">
                <a:solidFill>
                  <a:srgbClr val="000000"/>
                </a:solidFill>
                <a:latin typeface="宋体"/>
                <a:cs typeface="宋体"/>
              </a:rPr>
              <a:t>(A(m, n)) # addr1</a:t>
            </a:r>
            <a:r>
              <a:rPr lang="zh-CN" altLang="zh-CN" sz="1800" kern="0" smtClean="0">
                <a:solidFill>
                  <a:srgbClr val="000000"/>
                </a:solidFill>
                <a:latin typeface="Times New Roman"/>
                <a:cs typeface="宋体"/>
              </a:rPr>
              <a:t>号位置</a:t>
            </a:r>
            <a:endParaRPr lang="zh-CN" altLang="zh-CN" sz="1800" kern="100" dirty="0">
              <a:solidFill>
                <a:srgbClr val="000000"/>
              </a:solidFill>
              <a:latin typeface="Times New Roman"/>
            </a:endParaRPr>
          </a:p>
        </p:txBody>
      </p:sp>
      <p:sp>
        <p:nvSpPr>
          <p:cNvPr id="3" name="标题 2"/>
          <p:cNvSpPr>
            <a:spLocks noGrp="1"/>
          </p:cNvSpPr>
          <p:nvPr>
            <p:ph type="title"/>
          </p:nvPr>
        </p:nvSpPr>
        <p:spPr>
          <a:xfrm>
            <a:off x="1391299" y="164679"/>
            <a:ext cx="10233473" cy="648527"/>
          </a:xfrm>
        </p:spPr>
        <p:txBody>
          <a:bodyPr>
            <a:normAutofit fontScale="90000"/>
          </a:bodyPr>
          <a:lstStyle/>
          <a:p>
            <a:pPr algn="l"/>
            <a:r>
              <a:rPr lang="zh-CN" altLang="en-US" smtClean="0"/>
              <a:t>函数运行过程</a:t>
            </a:r>
            <a:r>
              <a:rPr lang="zh-CN" altLang="en-US"/>
              <a:t>中调用栈状态</a:t>
            </a:r>
            <a:r>
              <a:rPr lang="zh-CN" altLang="en-US" smtClean="0"/>
              <a:t>变化</a:t>
            </a:r>
            <a:endParaRPr lang="zh-CN" altLang="en-US" dirty="0"/>
          </a:p>
        </p:txBody>
      </p:sp>
      <p:sp>
        <p:nvSpPr>
          <p:cNvPr id="8" name="矩形 7"/>
          <p:cNvSpPr/>
          <p:nvPr/>
        </p:nvSpPr>
        <p:spPr>
          <a:xfrm>
            <a:off x="8750698" y="1125538"/>
            <a:ext cx="2693366" cy="446276"/>
          </a:xfrm>
          <a:prstGeom prst="rect">
            <a:avLst/>
          </a:prstGeom>
        </p:spPr>
        <p:txBody>
          <a:bodyPr wrap="none">
            <a:spAutoFit/>
          </a:bodyPr>
          <a:lstStyle/>
          <a:p>
            <a:r>
              <a:rPr lang="zh-CN" altLang="zh-CN"/>
              <a:t>栈空间变化时序图</a:t>
            </a:r>
            <a:r>
              <a:rPr lang="en-US" altLang="zh-CN"/>
              <a:t>1</a:t>
            </a:r>
            <a:endParaRPr lang="zh-CN" altLang="en-US"/>
          </a:p>
        </p:txBody>
      </p:sp>
      <p:sp>
        <p:nvSpPr>
          <p:cNvPr id="2" name="矩形 1"/>
          <p:cNvSpPr/>
          <p:nvPr/>
        </p:nvSpPr>
        <p:spPr>
          <a:xfrm>
            <a:off x="7607374" y="5518026"/>
            <a:ext cx="1659429" cy="446276"/>
          </a:xfrm>
          <a:prstGeom prst="rect">
            <a:avLst/>
          </a:prstGeom>
        </p:spPr>
        <p:txBody>
          <a:bodyPr wrap="none">
            <a:spAutoFit/>
          </a:bodyPr>
          <a:lstStyle/>
          <a:p>
            <a:r>
              <a:rPr lang="zh-CN" altLang="en-US"/>
              <a:t>函数调用树</a:t>
            </a:r>
          </a:p>
        </p:txBody>
      </p:sp>
      <p:sp>
        <p:nvSpPr>
          <p:cNvPr id="4" name="Rectangle 2"/>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584337536"/>
              </p:ext>
            </p:extLst>
          </p:nvPr>
        </p:nvGraphicFramePr>
        <p:xfrm>
          <a:off x="6095206" y="3501802"/>
          <a:ext cx="1512168" cy="2580548"/>
        </p:xfrm>
        <a:graphic>
          <a:graphicData uri="http://schemas.openxmlformats.org/presentationml/2006/ole">
            <mc:AlternateContent xmlns:mc="http://schemas.openxmlformats.org/markup-compatibility/2006">
              <mc:Choice xmlns:v="urn:schemas-microsoft-com:vml" Requires="v">
                <p:oleObj spid="_x0000_s6169" name="Visio" r:id="rId3" imgW="1990779" imgH="3391060" progId="Visio.Drawing.15">
                  <p:embed/>
                </p:oleObj>
              </mc:Choice>
              <mc:Fallback>
                <p:oleObj name="Visio" r:id="rId3" imgW="1990779" imgH="339106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206" y="3501802"/>
                        <a:ext cx="1512168" cy="2580548"/>
                      </a:xfrm>
                      <a:prstGeom prst="rect">
                        <a:avLst/>
                      </a:prstGeom>
                      <a:noFill/>
                    </p:spPr>
                  </p:pic>
                </p:oleObj>
              </mc:Fallback>
            </mc:AlternateContent>
          </a:graphicData>
        </a:graphic>
      </p:graphicFrame>
      <p:pic>
        <p:nvPicPr>
          <p:cNvPr id="11" name="图片 10"/>
          <p:cNvPicPr>
            <a:picLocks noChangeAspect="1"/>
          </p:cNvPicPr>
          <p:nvPr/>
        </p:nvPicPr>
        <p:blipFill>
          <a:blip r:embed="rId5"/>
          <a:stretch>
            <a:fillRect/>
          </a:stretch>
        </p:blipFill>
        <p:spPr>
          <a:xfrm>
            <a:off x="4747319" y="1571813"/>
            <a:ext cx="7320719" cy="1815882"/>
          </a:xfrm>
          <a:prstGeom prst="rect">
            <a:avLst/>
          </a:prstGeom>
        </p:spPr>
      </p:pic>
    </p:spTree>
    <p:extLst>
      <p:ext uri="{BB962C8B-B14F-4D97-AF65-F5344CB8AC3E}">
        <p14:creationId xmlns:p14="http://schemas.microsoft.com/office/powerpoint/2010/main" val="33615971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2542" y="909514"/>
            <a:ext cx="7927439" cy="1777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标题 2"/>
          <p:cNvSpPr>
            <a:spLocks noGrp="1"/>
          </p:cNvSpPr>
          <p:nvPr>
            <p:ph type="title"/>
          </p:nvPr>
        </p:nvSpPr>
        <p:spPr/>
        <p:txBody>
          <a:bodyPr>
            <a:normAutofit fontScale="90000"/>
          </a:bodyPr>
          <a:lstStyle/>
          <a:p>
            <a:pPr algn="l"/>
            <a:r>
              <a:rPr lang="zh-CN" altLang="en-US" smtClean="0"/>
              <a:t>函数运行过程中调用栈状态变化</a:t>
            </a:r>
            <a:endParaRPr lang="zh-CN" altLang="en-US" dirty="0"/>
          </a:p>
        </p:txBody>
      </p:sp>
      <p:sp>
        <p:nvSpPr>
          <p:cNvPr id="8" name="TextBox 7"/>
          <p:cNvSpPr txBox="1"/>
          <p:nvPr/>
        </p:nvSpPr>
        <p:spPr>
          <a:xfrm>
            <a:off x="7607374" y="5381124"/>
            <a:ext cx="3024336" cy="800219"/>
          </a:xfrm>
          <a:prstGeom prst="rect">
            <a:avLst/>
          </a:prstGeom>
          <a:noFill/>
        </p:spPr>
        <p:txBody>
          <a:bodyPr wrap="square" rtlCol="0">
            <a:spAutoFit/>
          </a:bodyPr>
          <a:lstStyle/>
          <a:p>
            <a:r>
              <a:rPr lang="zh-CN" altLang="en-US" smtClean="0"/>
              <a:t>递归函数与普通函数调用返回</a:t>
            </a:r>
            <a:r>
              <a:rPr lang="zh-CN" altLang="en-US"/>
              <a:t>过程</a:t>
            </a:r>
            <a:r>
              <a:rPr lang="zh-CN" altLang="en-US" smtClean="0"/>
              <a:t>一致</a:t>
            </a:r>
            <a:endParaRPr lang="zh-CN" altLang="en-US"/>
          </a:p>
        </p:txBody>
      </p:sp>
      <p:sp>
        <p:nvSpPr>
          <p:cNvPr id="6" name="矩形 5"/>
          <p:cNvSpPr/>
          <p:nvPr/>
        </p:nvSpPr>
        <p:spPr>
          <a:xfrm>
            <a:off x="4435777" y="5085978"/>
            <a:ext cx="1659429" cy="446276"/>
          </a:xfrm>
          <a:prstGeom prst="rect">
            <a:avLst/>
          </a:prstGeom>
        </p:spPr>
        <p:txBody>
          <a:bodyPr wrap="none">
            <a:spAutoFit/>
          </a:bodyPr>
          <a:lstStyle/>
          <a:p>
            <a:r>
              <a:rPr lang="zh-CN" altLang="en-US"/>
              <a:t>函数调用树</a:t>
            </a:r>
          </a:p>
        </p:txBody>
      </p:sp>
      <p:sp>
        <p:nvSpPr>
          <p:cNvPr id="2" name="Rectangle 2"/>
          <p:cNvSpPr>
            <a:spLocks noChangeArrowheads="1"/>
          </p:cNvSpPr>
          <p:nvPr/>
        </p:nvSpPr>
        <p:spPr bwMode="auto">
          <a:xfrm>
            <a:off x="0" y="0"/>
            <a:ext cx="12190413"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2087610004"/>
              </p:ext>
            </p:extLst>
          </p:nvPr>
        </p:nvGraphicFramePr>
        <p:xfrm>
          <a:off x="982638" y="2686721"/>
          <a:ext cx="3456384" cy="3523498"/>
        </p:xfrm>
        <a:graphic>
          <a:graphicData uri="http://schemas.openxmlformats.org/presentationml/2006/ole">
            <mc:AlternateContent xmlns:mc="http://schemas.openxmlformats.org/markup-compatibility/2006">
              <mc:Choice xmlns:v="urn:schemas-microsoft-com:vml" Requires="v">
                <p:oleObj spid="_x0000_s7194" name="Visio" r:id="rId4" imgW="4581405" imgH="4667311" progId="Visio.Drawing.15">
                  <p:embed/>
                </p:oleObj>
              </mc:Choice>
              <mc:Fallback>
                <p:oleObj name="Visio" r:id="rId4" imgW="4581405" imgH="4667311"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2638" y="2686721"/>
                        <a:ext cx="3456384" cy="3523498"/>
                      </a:xfrm>
                      <a:prstGeom prst="rect">
                        <a:avLst/>
                      </a:prstGeom>
                      <a:noFill/>
                    </p:spPr>
                  </p:pic>
                </p:oleObj>
              </mc:Fallback>
            </mc:AlternateContent>
          </a:graphicData>
        </a:graphic>
      </p:graphicFrame>
      <p:sp>
        <p:nvSpPr>
          <p:cNvPr id="9" name="矩形 8"/>
          <p:cNvSpPr/>
          <p:nvPr/>
        </p:nvSpPr>
        <p:spPr>
          <a:xfrm>
            <a:off x="1624673" y="1574979"/>
            <a:ext cx="2693366" cy="446276"/>
          </a:xfrm>
          <a:prstGeom prst="rect">
            <a:avLst/>
          </a:prstGeom>
        </p:spPr>
        <p:txBody>
          <a:bodyPr wrap="none">
            <a:spAutoFit/>
          </a:bodyPr>
          <a:lstStyle/>
          <a:p>
            <a:r>
              <a:rPr lang="zh-CN" altLang="zh-CN"/>
              <a:t>栈空间变化时序图</a:t>
            </a:r>
            <a:r>
              <a:rPr lang="en-US" altLang="zh-CN"/>
              <a:t>1</a:t>
            </a:r>
            <a:endParaRPr lang="zh-CN" altLang="en-US"/>
          </a:p>
        </p:txBody>
      </p:sp>
    </p:spTree>
    <p:extLst>
      <p:ext uri="{BB962C8B-B14F-4D97-AF65-F5344CB8AC3E}">
        <p14:creationId xmlns:p14="http://schemas.microsoft.com/office/powerpoint/2010/main" val="41492960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p:nvPr/>
        </p:nvPicPr>
        <p:blipFill>
          <a:blip r:embed="rId2"/>
          <a:stretch>
            <a:fillRect/>
          </a:stretch>
        </p:blipFill>
        <p:spPr>
          <a:xfrm>
            <a:off x="1846734" y="909514"/>
            <a:ext cx="6566360" cy="5662042"/>
          </a:xfrm>
          <a:prstGeom prst="rect">
            <a:avLst/>
          </a:prstGeom>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3084" y="837506"/>
            <a:ext cx="1210153" cy="679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5545893" y="1629594"/>
            <a:ext cx="354584" cy="446276"/>
          </a:xfrm>
          <a:prstGeom prst="rect">
            <a:avLst/>
          </a:prstGeom>
          <a:noFill/>
        </p:spPr>
        <p:txBody>
          <a:bodyPr wrap="none" rtlCol="0">
            <a:spAutoFit/>
          </a:bodyPr>
          <a:lstStyle/>
          <a:p>
            <a:r>
              <a:rPr lang="en-US" altLang="zh-CN" smtClean="0">
                <a:solidFill>
                  <a:srgbClr val="FF0000"/>
                </a:solidFill>
              </a:rPr>
              <a:t>A</a:t>
            </a:r>
            <a:endParaRPr lang="zh-CN" altLang="en-US">
              <a:solidFill>
                <a:srgbClr val="FF0000"/>
              </a:solidFill>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4391" y="1543358"/>
            <a:ext cx="1728192" cy="37795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8998982" y="5322900"/>
            <a:ext cx="2114681" cy="446276"/>
          </a:xfrm>
          <a:prstGeom prst="rect">
            <a:avLst/>
          </a:prstGeom>
          <a:noFill/>
        </p:spPr>
        <p:txBody>
          <a:bodyPr wrap="none" rtlCol="0">
            <a:spAutoFit/>
          </a:bodyPr>
          <a:lstStyle/>
          <a:p>
            <a:r>
              <a:rPr lang="en-US" altLang="zh-CN" smtClean="0">
                <a:solidFill>
                  <a:srgbClr val="FF0000"/>
                </a:solidFill>
              </a:rPr>
              <a:t>B</a:t>
            </a:r>
            <a:r>
              <a:rPr lang="zh-CN" altLang="en-US" smtClean="0">
                <a:solidFill>
                  <a:srgbClr val="FF0000"/>
                </a:solidFill>
              </a:rPr>
              <a:t>函数调用记录</a:t>
            </a:r>
            <a:endParaRPr lang="zh-CN" altLang="en-US">
              <a:solidFill>
                <a:srgbClr val="FF0000"/>
              </a:solidFill>
            </a:endParaRPr>
          </a:p>
        </p:txBody>
      </p:sp>
      <p:sp>
        <p:nvSpPr>
          <p:cNvPr id="10" name="TextBox 9"/>
          <p:cNvSpPr txBox="1"/>
          <p:nvPr/>
        </p:nvSpPr>
        <p:spPr>
          <a:xfrm>
            <a:off x="9121273" y="3110662"/>
            <a:ext cx="2113207" cy="446276"/>
          </a:xfrm>
          <a:prstGeom prst="rect">
            <a:avLst/>
          </a:prstGeom>
          <a:noFill/>
        </p:spPr>
        <p:txBody>
          <a:bodyPr wrap="none" rtlCol="0">
            <a:spAutoFit/>
          </a:bodyPr>
          <a:lstStyle/>
          <a:p>
            <a:r>
              <a:rPr lang="en-US" altLang="zh-CN" smtClean="0">
                <a:solidFill>
                  <a:srgbClr val="FF0000"/>
                </a:solidFill>
              </a:rPr>
              <a:t>locationCounter</a:t>
            </a:r>
            <a:endParaRPr lang="zh-CN" altLang="en-US">
              <a:solidFill>
                <a:srgbClr val="FF0000"/>
              </a:solidFill>
            </a:endParaRPr>
          </a:p>
        </p:txBody>
      </p:sp>
      <p:sp>
        <p:nvSpPr>
          <p:cNvPr id="11" name="TextBox 10"/>
          <p:cNvSpPr txBox="1"/>
          <p:nvPr/>
        </p:nvSpPr>
        <p:spPr>
          <a:xfrm>
            <a:off x="9307221" y="3906596"/>
            <a:ext cx="1927259" cy="446276"/>
          </a:xfrm>
          <a:prstGeom prst="rect">
            <a:avLst/>
          </a:prstGeom>
          <a:noFill/>
        </p:spPr>
        <p:txBody>
          <a:bodyPr wrap="none" rtlCol="0">
            <a:spAutoFit/>
          </a:bodyPr>
          <a:lstStyle/>
          <a:p>
            <a:r>
              <a:rPr lang="en-US" altLang="zh-CN" smtClean="0">
                <a:solidFill>
                  <a:srgbClr val="FF0000"/>
                </a:solidFill>
              </a:rPr>
              <a:t>A</a:t>
            </a:r>
            <a:r>
              <a:rPr lang="zh-CN" altLang="en-US" smtClean="0">
                <a:solidFill>
                  <a:srgbClr val="FF0000"/>
                </a:solidFill>
              </a:rPr>
              <a:t>函数</a:t>
            </a:r>
            <a:r>
              <a:rPr lang="en-US" altLang="zh-CN" smtClean="0">
                <a:solidFill>
                  <a:srgbClr val="FF0000"/>
                </a:solidFill>
              </a:rPr>
              <a:t> basePtr</a:t>
            </a:r>
            <a:endParaRPr lang="zh-CN" altLang="en-US">
              <a:solidFill>
                <a:srgbClr val="FF0000"/>
              </a:solidFill>
            </a:endParaRPr>
          </a:p>
        </p:txBody>
      </p:sp>
      <p:pic>
        <p:nvPicPr>
          <p:cNvPr id="9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53762" y="-160544"/>
            <a:ext cx="2034755" cy="26759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extBox 14"/>
          <p:cNvSpPr txBox="1"/>
          <p:nvPr/>
        </p:nvSpPr>
        <p:spPr>
          <a:xfrm>
            <a:off x="4073310" y="5555537"/>
            <a:ext cx="2113207" cy="446276"/>
          </a:xfrm>
          <a:prstGeom prst="rect">
            <a:avLst/>
          </a:prstGeom>
          <a:noFill/>
        </p:spPr>
        <p:txBody>
          <a:bodyPr wrap="none" rtlCol="0">
            <a:spAutoFit/>
          </a:bodyPr>
          <a:lstStyle/>
          <a:p>
            <a:r>
              <a:rPr lang="en-US" altLang="zh-CN" smtClean="0">
                <a:solidFill>
                  <a:srgbClr val="FF0000"/>
                </a:solidFill>
              </a:rPr>
              <a:t>locationCounter</a:t>
            </a:r>
            <a:endParaRPr lang="zh-CN" altLang="en-US">
              <a:solidFill>
                <a:srgbClr val="FF0000"/>
              </a:solidFill>
            </a:endParaRPr>
          </a:p>
        </p:txBody>
      </p:sp>
      <p:sp>
        <p:nvSpPr>
          <p:cNvPr id="17" name="TextBox 16"/>
          <p:cNvSpPr txBox="1"/>
          <p:nvPr/>
        </p:nvSpPr>
        <p:spPr>
          <a:xfrm>
            <a:off x="9252513" y="2349674"/>
            <a:ext cx="1364476" cy="446276"/>
          </a:xfrm>
          <a:prstGeom prst="rect">
            <a:avLst/>
          </a:prstGeom>
          <a:noFill/>
        </p:spPr>
        <p:txBody>
          <a:bodyPr wrap="none" rtlCol="0">
            <a:spAutoFit/>
          </a:bodyPr>
          <a:lstStyle/>
          <a:p>
            <a:r>
              <a:rPr lang="zh-CN" altLang="en-US" smtClean="0">
                <a:solidFill>
                  <a:srgbClr val="FF0000"/>
                </a:solidFill>
              </a:rPr>
              <a:t>复制参数</a:t>
            </a:r>
            <a:endParaRPr lang="zh-CN" altLang="en-US">
              <a:solidFill>
                <a:srgbClr val="FF0000"/>
              </a:solidFill>
            </a:endParaRPr>
          </a:p>
        </p:txBody>
      </p:sp>
      <p:cxnSp>
        <p:nvCxnSpPr>
          <p:cNvPr id="13" name="直接箭头连接符 12"/>
          <p:cNvCxnSpPr>
            <a:stCxn id="15" idx="1"/>
          </p:cNvCxnSpPr>
          <p:nvPr/>
        </p:nvCxnSpPr>
        <p:spPr>
          <a:xfrm flipH="1" flipV="1">
            <a:off x="2854846" y="4653930"/>
            <a:ext cx="1218464" cy="11247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标题 13"/>
          <p:cNvSpPr>
            <a:spLocks noGrp="1"/>
          </p:cNvSpPr>
          <p:nvPr>
            <p:ph type="title"/>
          </p:nvPr>
        </p:nvSpPr>
        <p:spPr/>
        <p:txBody>
          <a:bodyPr>
            <a:noAutofit/>
          </a:bodyPr>
          <a:lstStyle/>
          <a:p>
            <a:r>
              <a:rPr lang="en-US" altLang="zh-CN" sz="3200" smtClean="0"/>
              <a:t>Python</a:t>
            </a:r>
            <a:r>
              <a:rPr lang="zh-CN" altLang="en-US" sz="3200" smtClean="0"/>
              <a:t>虚拟机内存结构示意图</a:t>
            </a:r>
            <a:endParaRPr lang="zh-CN" altLang="en-US" sz="3200"/>
          </a:p>
        </p:txBody>
      </p:sp>
    </p:spTree>
    <p:extLst>
      <p:ext uri="{BB962C8B-B14F-4D97-AF65-F5344CB8AC3E}">
        <p14:creationId xmlns:p14="http://schemas.microsoft.com/office/powerpoint/2010/main" val="3059424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5"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递归算法的性能</a:t>
            </a:r>
            <a:endParaRPr lang="zh-CN" altLang="en-US"/>
          </a:p>
        </p:txBody>
      </p:sp>
    </p:spTree>
    <p:extLst>
      <p:ext uri="{BB962C8B-B14F-4D97-AF65-F5344CB8AC3E}">
        <p14:creationId xmlns:p14="http://schemas.microsoft.com/office/powerpoint/2010/main" val="2550066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集合论对自然数的定义是：</a:t>
            </a:r>
            <a:r>
              <a:rPr lang="en-US" altLang="zh-CN"/>
              <a:t>0</a:t>
            </a:r>
            <a:r>
              <a:rPr lang="zh-CN" altLang="en-US"/>
              <a:t>是一个自然数，每个自然数都有一个后继，这个后继也是自然数。</a:t>
            </a:r>
          </a:p>
          <a:p>
            <a:r>
              <a:rPr lang="zh-CN" altLang="en-US"/>
              <a:t>自然数</a:t>
            </a:r>
            <a:r>
              <a:rPr lang="en-US" altLang="zh-CN"/>
              <a:t>n</a:t>
            </a:r>
            <a:r>
              <a:rPr lang="zh-CN" altLang="en-US"/>
              <a:t>的阶乘</a:t>
            </a:r>
            <a:r>
              <a:rPr lang="en-US" altLang="zh-CN" smtClean="0"/>
              <a:t>n!</a:t>
            </a:r>
            <a:r>
              <a:rPr lang="zh-CN" altLang="en-US" smtClean="0"/>
              <a:t>可</a:t>
            </a:r>
            <a:r>
              <a:rPr lang="zh-CN" altLang="en-US"/>
              <a:t>定义为：当</a:t>
            </a:r>
            <a:r>
              <a:rPr lang="en-US" altLang="zh-CN"/>
              <a:t>n=0</a:t>
            </a:r>
            <a:r>
              <a:rPr lang="zh-CN" altLang="en-US"/>
              <a:t>时，</a:t>
            </a:r>
            <a:r>
              <a:rPr lang="en-US" altLang="zh-CN" smtClean="0"/>
              <a:t>n!=</a:t>
            </a:r>
            <a:r>
              <a:rPr lang="en-US" altLang="zh-CN"/>
              <a:t>1</a:t>
            </a:r>
            <a:r>
              <a:rPr lang="zh-CN" altLang="en-US"/>
              <a:t>，当</a:t>
            </a:r>
            <a:r>
              <a:rPr lang="en-US" altLang="zh-CN"/>
              <a:t>n</a:t>
            </a:r>
            <a:r>
              <a:rPr lang="zh-CN" altLang="en-US"/>
              <a:t>大于</a:t>
            </a:r>
            <a:r>
              <a:rPr lang="en-US" altLang="zh-CN"/>
              <a:t>1</a:t>
            </a:r>
            <a:r>
              <a:rPr lang="zh-CN" altLang="en-US"/>
              <a:t>时，</a:t>
            </a:r>
            <a:r>
              <a:rPr lang="en-US" altLang="zh-CN" smtClean="0"/>
              <a:t>n!=</a:t>
            </a:r>
            <a:r>
              <a:rPr lang="en-US" altLang="zh-CN"/>
              <a:t>n*(n-1</a:t>
            </a:r>
            <a:r>
              <a:rPr lang="en-US" altLang="zh-CN" smtClean="0"/>
              <a:t>)!</a:t>
            </a:r>
            <a:r>
              <a:rPr lang="zh-CN" altLang="en-US" smtClean="0"/>
              <a:t>。</a:t>
            </a:r>
            <a:endParaRPr lang="zh-CN" altLang="en-US"/>
          </a:p>
          <a:p>
            <a:r>
              <a:rPr lang="zh-CN" altLang="en-US"/>
              <a:t>谢尔宾斯基</a:t>
            </a:r>
            <a:r>
              <a:rPr lang="zh-CN" altLang="en-US" smtClean="0"/>
              <a:t>三角形</a:t>
            </a:r>
          </a:p>
          <a:p>
            <a:r>
              <a:rPr lang="zh-CN" altLang="en-US" smtClean="0"/>
              <a:t>曼德布罗特集合图形</a:t>
            </a:r>
            <a:endParaRPr lang="zh-CN" altLang="en-US"/>
          </a:p>
        </p:txBody>
      </p:sp>
      <p:sp>
        <p:nvSpPr>
          <p:cNvPr id="3" name="标题 2"/>
          <p:cNvSpPr>
            <a:spLocks noGrp="1"/>
          </p:cNvSpPr>
          <p:nvPr>
            <p:ph type="title"/>
          </p:nvPr>
        </p:nvSpPr>
        <p:spPr/>
        <p:txBody>
          <a:bodyPr>
            <a:normAutofit fontScale="90000"/>
          </a:bodyPr>
          <a:lstStyle/>
          <a:p>
            <a:r>
              <a:rPr lang="zh-CN" altLang="en-US" smtClean="0"/>
              <a:t>数学中的递归</a:t>
            </a:r>
            <a:endParaRPr lang="zh-CN" alt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3038" y="3069754"/>
            <a:ext cx="4276725" cy="2971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曼德布罗特集合">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32685" y="326554"/>
            <a:ext cx="11182350" cy="5715000"/>
          </a:xfrm>
          <a:prstGeom prst="rect">
            <a:avLst/>
          </a:prstGeom>
        </p:spPr>
      </p:pic>
    </p:spTree>
    <p:extLst>
      <p:ext uri="{BB962C8B-B14F-4D97-AF65-F5344CB8AC3E}">
        <p14:creationId xmlns:p14="http://schemas.microsoft.com/office/powerpoint/2010/main" val="38904610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7" fill="hold" display="0">
                  <p:stCondLst>
                    <p:cond delay="indefinite"/>
                  </p:stCondLst>
                </p:cTn>
                <p:tgtEl>
                  <p:spTgt spid="5"/>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486694" y="98847"/>
            <a:ext cx="10233473" cy="648527"/>
          </a:xfrm>
        </p:spPr>
        <p:txBody>
          <a:bodyPr>
            <a:normAutofit fontScale="90000"/>
          </a:bodyPr>
          <a:lstStyle/>
          <a:p>
            <a:r>
              <a:rPr lang="zh-CN" altLang="en-US"/>
              <a:t>阶乘</a:t>
            </a:r>
            <a:r>
              <a:rPr lang="zh-CN" altLang="en-US" smtClean="0"/>
              <a:t>递归函数时间效率</a:t>
            </a:r>
            <a:endParaRPr lang="zh-CN" altLang="en-US"/>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81" y="1061787"/>
            <a:ext cx="6542206" cy="207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3"/>
          <a:stretch>
            <a:fillRect/>
          </a:stretch>
        </p:blipFill>
        <p:spPr>
          <a:xfrm>
            <a:off x="7967414" y="447149"/>
            <a:ext cx="3895725" cy="5191125"/>
          </a:xfrm>
          <a:prstGeom prst="rect">
            <a:avLst/>
          </a:prstGeom>
        </p:spPr>
      </p:pic>
      <p:sp>
        <p:nvSpPr>
          <p:cNvPr id="6" name="矩形 5"/>
          <p:cNvSpPr/>
          <p:nvPr/>
        </p:nvSpPr>
        <p:spPr>
          <a:xfrm>
            <a:off x="7930989" y="2719547"/>
            <a:ext cx="756505" cy="646331"/>
          </a:xfrm>
          <a:prstGeom prst="rect">
            <a:avLst/>
          </a:prstGeom>
        </p:spPr>
        <p:txBody>
          <a:bodyPr wrap="square">
            <a:spAutoFit/>
          </a:bodyPr>
          <a:lstStyle/>
          <a:p>
            <a:r>
              <a:rPr lang="zh-CN" altLang="en-US" sz="1800" kern="100" smtClean="0">
                <a:latin typeface="Times New Roman" panose="02020603050405020304" pitchFamily="18" charset="0"/>
                <a:cs typeface="Times New Roman" panose="02020603050405020304" pitchFamily="18" charset="0"/>
              </a:rPr>
              <a:t>调用</a:t>
            </a:r>
            <a:r>
              <a:rPr lang="zh-CN" altLang="en-US" sz="1800" kern="100" dirty="0">
                <a:latin typeface="Times New Roman" panose="02020603050405020304" pitchFamily="18" charset="0"/>
                <a:cs typeface="Times New Roman" panose="02020603050405020304" pitchFamily="18" charset="0"/>
              </a:rPr>
              <a:t>阶段</a:t>
            </a:r>
            <a:endParaRPr lang="en-US" sz="1800" dirty="0"/>
          </a:p>
        </p:txBody>
      </p:sp>
      <p:sp>
        <p:nvSpPr>
          <p:cNvPr id="7" name="矩形 6"/>
          <p:cNvSpPr/>
          <p:nvPr/>
        </p:nvSpPr>
        <p:spPr>
          <a:xfrm>
            <a:off x="9263558" y="5779777"/>
            <a:ext cx="1659429" cy="446276"/>
          </a:xfrm>
          <a:prstGeom prst="rect">
            <a:avLst/>
          </a:prstGeom>
        </p:spPr>
        <p:txBody>
          <a:bodyPr wrap="none">
            <a:spAutoFit/>
          </a:bodyPr>
          <a:lstStyle/>
          <a:p>
            <a:r>
              <a:rPr lang="zh-CN" altLang="en-US"/>
              <a:t>递归</a:t>
            </a:r>
            <a:r>
              <a:rPr lang="zh-CN" altLang="en-US" smtClean="0"/>
              <a:t>调用</a:t>
            </a:r>
            <a:r>
              <a:rPr lang="zh-CN" altLang="en-US"/>
              <a:t>树</a:t>
            </a:r>
          </a:p>
        </p:txBody>
      </p:sp>
      <p:sp>
        <p:nvSpPr>
          <p:cNvPr id="5" name="矩形 4"/>
          <p:cNvSpPr/>
          <p:nvPr/>
        </p:nvSpPr>
        <p:spPr>
          <a:xfrm>
            <a:off x="407265" y="3365878"/>
            <a:ext cx="6092825" cy="3416320"/>
          </a:xfrm>
          <a:prstGeom prst="rect">
            <a:avLst/>
          </a:prstGeom>
        </p:spPr>
        <p:txBody>
          <a:bodyPr>
            <a:spAutoFit/>
          </a:bodyPr>
          <a:lstStyle/>
          <a:p>
            <a:pPr marL="285750" indent="-285750">
              <a:lnSpc>
                <a:spcPct val="150000"/>
              </a:lnSpc>
              <a:buFont typeface="Arial" panose="020B0604020202020204" pitchFamily="34" charset="0"/>
              <a:buChar char="•"/>
            </a:pPr>
            <a:r>
              <a:rPr lang="zh-CN" altLang="en-US" sz="2400" b="1" kern="100">
                <a:latin typeface="Times New Roman" panose="02020603050405020304" pitchFamily="18" charset="0"/>
                <a:ea typeface="宋体" panose="02010600030101010101" pitchFamily="2" charset="-122"/>
                <a:cs typeface="Arial" panose="020B0604020202020204" pitchFamily="34" charset="0"/>
              </a:rPr>
              <a:t>递归算法的运行时间与递归调用树的规模成正比</a:t>
            </a:r>
            <a:r>
              <a:rPr lang="zh-CN" altLang="en-US" sz="2400" b="1" kern="100">
                <a:latin typeface="Times New Roman" panose="02020603050405020304" pitchFamily="18" charset="0"/>
                <a:cs typeface="Arial" panose="020B0604020202020204" pitchFamily="34" charset="0"/>
              </a:rPr>
              <a:t>。</a:t>
            </a:r>
            <a:endParaRPr lang="en-US" altLang="zh-CN" sz="2400" b="1" kern="100">
              <a:latin typeface="Times New Roman" panose="02020603050405020304" pitchFamily="18" charset="0"/>
              <a:cs typeface="Arial" panose="020B0604020202020204" pitchFamily="34" charset="0"/>
            </a:endParaRPr>
          </a:p>
          <a:p>
            <a:pPr marL="285750" indent="-285750">
              <a:lnSpc>
                <a:spcPct val="150000"/>
              </a:lnSpc>
              <a:buFont typeface="Arial" panose="020B0604020202020204" pitchFamily="34" charset="0"/>
              <a:buChar char="•"/>
            </a:pPr>
            <a:r>
              <a:rPr lang="zh-CN" altLang="en-US" sz="2400" b="1" kern="100" smtClean="0">
                <a:latin typeface="Times New Roman" panose="02020603050405020304" pitchFamily="18" charset="0"/>
                <a:cs typeface="Arial" panose="020B0604020202020204" pitchFamily="34" charset="0"/>
              </a:rPr>
              <a:t>递归</a:t>
            </a:r>
            <a:r>
              <a:rPr lang="zh-CN" altLang="en-US" sz="2400" b="1" kern="100">
                <a:latin typeface="Times New Roman" panose="02020603050405020304" pitchFamily="18" charset="0"/>
                <a:cs typeface="Arial" panose="020B0604020202020204" pitchFamily="34" charset="0"/>
              </a:rPr>
              <a:t>调用的最大层次数称为</a:t>
            </a:r>
            <a:r>
              <a:rPr lang="zh-CN" altLang="en-US" sz="2400" b="1" kern="100">
                <a:solidFill>
                  <a:srgbClr val="FF0000"/>
                </a:solidFill>
                <a:latin typeface="Times New Roman" panose="02020603050405020304" pitchFamily="18" charset="0"/>
                <a:cs typeface="Arial" panose="020B0604020202020204" pitchFamily="34" charset="0"/>
              </a:rPr>
              <a:t>递归深度</a:t>
            </a:r>
            <a:r>
              <a:rPr lang="zh-CN" altLang="en-US" sz="2400" b="1" kern="100">
                <a:latin typeface="Times New Roman" panose="02020603050405020304" pitchFamily="18" charset="0"/>
                <a:cs typeface="Arial" panose="020B0604020202020204" pitchFamily="34" charset="0"/>
              </a:rPr>
              <a:t>。运行</a:t>
            </a:r>
            <a:r>
              <a:rPr lang="en-US" altLang="zh-CN" sz="2400" b="1" kern="100">
                <a:latin typeface="Times New Roman" panose="02020603050405020304" pitchFamily="18" charset="0"/>
                <a:ea typeface="宋体" panose="02010600030101010101" pitchFamily="2" charset="-122"/>
                <a:cs typeface="Arial" panose="020B0604020202020204" pitchFamily="34" charset="0"/>
              </a:rPr>
              <a:t>fact(4)</a:t>
            </a:r>
            <a:r>
              <a:rPr lang="zh-CN" altLang="en-US" sz="2400" b="1" kern="100">
                <a:latin typeface="Times New Roman" panose="02020603050405020304" pitchFamily="18" charset="0"/>
                <a:cs typeface="Arial" panose="020B0604020202020204" pitchFamily="34" charset="0"/>
              </a:rPr>
              <a:t>时，递归调用的最大层次为</a:t>
            </a:r>
            <a:r>
              <a:rPr lang="en-US" altLang="zh-CN" sz="2400" b="1" kern="100">
                <a:latin typeface="Times New Roman" panose="02020603050405020304" pitchFamily="18" charset="0"/>
                <a:ea typeface="宋体" panose="02010600030101010101" pitchFamily="2" charset="-122"/>
                <a:cs typeface="Arial" panose="020B0604020202020204" pitchFamily="34" charset="0"/>
              </a:rPr>
              <a:t>5</a:t>
            </a:r>
            <a:r>
              <a:rPr lang="zh-CN" altLang="en-US" sz="2400" b="1" kern="100">
                <a:latin typeface="Times New Roman" panose="02020603050405020304" pitchFamily="18" charset="0"/>
                <a:cs typeface="Arial" panose="020B0604020202020204" pitchFamily="34" charset="0"/>
              </a:rPr>
              <a:t>，即递归深度为</a:t>
            </a:r>
            <a:r>
              <a:rPr lang="en-US" altLang="zh-CN" sz="2400" b="1" kern="100">
                <a:latin typeface="Times New Roman" panose="02020603050405020304" pitchFamily="18" charset="0"/>
                <a:ea typeface="宋体" panose="02010600030101010101" pitchFamily="2" charset="-122"/>
                <a:cs typeface="Arial" panose="020B0604020202020204" pitchFamily="34" charset="0"/>
              </a:rPr>
              <a:t>5</a:t>
            </a:r>
            <a:r>
              <a:rPr lang="zh-CN" altLang="en-US" sz="2400" b="1" kern="100">
                <a:latin typeface="Times New Roman" panose="02020603050405020304" pitchFamily="18" charset="0"/>
                <a:cs typeface="Arial" panose="020B0604020202020204" pitchFamily="34" charset="0"/>
              </a:rPr>
              <a:t>。</a:t>
            </a:r>
            <a:endParaRPr lang="en-US" altLang="zh-CN" sz="2400" b="1" kern="100">
              <a:latin typeface="Times New Roman" panose="02020603050405020304" pitchFamily="18" charset="0"/>
              <a:cs typeface="Arial" panose="020B0604020202020204" pitchFamily="34" charset="0"/>
            </a:endParaRPr>
          </a:p>
          <a:p>
            <a:pPr marL="285750" indent="-285750">
              <a:lnSpc>
                <a:spcPct val="150000"/>
              </a:lnSpc>
              <a:buFont typeface="Arial" panose="020B0604020202020204" pitchFamily="34" charset="0"/>
              <a:buChar char="•"/>
            </a:pPr>
            <a:r>
              <a:rPr lang="zh-CN" altLang="en-US" sz="2400" b="1" kern="100">
                <a:solidFill>
                  <a:srgbClr val="FF0000"/>
                </a:solidFill>
                <a:latin typeface="Times New Roman" panose="02020603050405020304" pitchFamily="18" charset="0"/>
                <a:cs typeface="Arial" panose="020B0604020202020204" pitchFamily="34" charset="0"/>
              </a:rPr>
              <a:t>递归深度</a:t>
            </a:r>
            <a:r>
              <a:rPr lang="zh-CN" altLang="en-US" sz="2400" b="1" kern="100">
                <a:latin typeface="Times New Roman" panose="02020603050405020304" pitchFamily="18" charset="0"/>
                <a:cs typeface="Arial" panose="020B0604020202020204" pitchFamily="34" charset="0"/>
              </a:rPr>
              <a:t>与对应</a:t>
            </a:r>
            <a:r>
              <a:rPr lang="zh-CN" altLang="en-US" sz="2400" b="1" kern="100">
                <a:solidFill>
                  <a:srgbClr val="FF0000"/>
                </a:solidFill>
                <a:latin typeface="Times New Roman" panose="02020603050405020304" pitchFamily="18" charset="0"/>
                <a:cs typeface="Arial" panose="020B0604020202020204" pitchFamily="34" charset="0"/>
              </a:rPr>
              <a:t>递归调用树的高度</a:t>
            </a:r>
            <a:r>
              <a:rPr lang="zh-CN" altLang="en-US" sz="2400" b="1" kern="100">
                <a:latin typeface="Times New Roman" panose="02020603050405020304" pitchFamily="18" charset="0"/>
                <a:cs typeface="Arial" panose="020B0604020202020204" pitchFamily="34" charset="0"/>
              </a:rPr>
              <a:t>一致</a:t>
            </a:r>
            <a:r>
              <a:rPr lang="zh-CN" altLang="en-US" sz="2400" b="1" kern="100" smtClean="0">
                <a:latin typeface="Times New Roman" panose="02020603050405020304" pitchFamily="18" charset="0"/>
                <a:cs typeface="Arial" panose="020B0604020202020204" pitchFamily="34" charset="0"/>
              </a:rPr>
              <a:t>。</a:t>
            </a:r>
            <a:endParaRPr lang="en-US" altLang="zh-CN" sz="2400" b="1" kern="100">
              <a:latin typeface="Times New Roman" panose="02020603050405020304" pitchFamily="18" charset="0"/>
              <a:cs typeface="Arial" panose="020B0604020202020204" pitchFamily="34" charset="0"/>
            </a:endParaRPr>
          </a:p>
        </p:txBody>
      </p:sp>
      <p:sp>
        <p:nvSpPr>
          <p:cNvPr id="12" name="圆角矩形标注 11"/>
          <p:cNvSpPr/>
          <p:nvPr/>
        </p:nvSpPr>
        <p:spPr>
          <a:xfrm>
            <a:off x="5190254" y="2529195"/>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时间复杂度</a:t>
            </a:r>
            <a:r>
              <a:rPr lang="en-US" altLang="zh-CN" smtClean="0"/>
              <a:t>O(n)</a:t>
            </a:r>
            <a:endParaRPr lang="zh-CN" altLang="en-US"/>
          </a:p>
        </p:txBody>
      </p:sp>
    </p:spTree>
    <p:extLst>
      <p:ext uri="{BB962C8B-B14F-4D97-AF65-F5344CB8AC3E}">
        <p14:creationId xmlns:p14="http://schemas.microsoft.com/office/powerpoint/2010/main" val="1525121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615486" y="5556639"/>
            <a:ext cx="1659429" cy="446276"/>
          </a:xfrm>
          <a:prstGeom prst="rect">
            <a:avLst/>
          </a:prstGeom>
        </p:spPr>
        <p:txBody>
          <a:bodyPr wrap="none">
            <a:spAutoFit/>
          </a:bodyPr>
          <a:lstStyle/>
          <a:p>
            <a:r>
              <a:rPr lang="zh-CN" altLang="en-US"/>
              <a:t>递归</a:t>
            </a:r>
            <a:r>
              <a:rPr lang="zh-CN" altLang="en-US" smtClean="0"/>
              <a:t>调用</a:t>
            </a:r>
            <a:r>
              <a:rPr lang="zh-CN" altLang="en-US"/>
              <a:t>树</a:t>
            </a:r>
          </a:p>
        </p:txBody>
      </p:sp>
      <mc:AlternateContent xmlns:mc="http://schemas.openxmlformats.org/markup-compatibility/2006" xmlns:a14="http://schemas.microsoft.com/office/drawing/2010/main">
        <mc:Choice Requires="a14">
          <p:sp>
            <p:nvSpPr>
              <p:cNvPr id="7" name="矩形 6"/>
              <p:cNvSpPr/>
              <p:nvPr/>
            </p:nvSpPr>
            <p:spPr>
              <a:xfrm>
                <a:off x="694606" y="1059561"/>
                <a:ext cx="6349219" cy="2862322"/>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400" b="1" kern="100" smtClean="0">
                    <a:latin typeface="Times New Roman" panose="02020603050405020304" pitchFamily="18" charset="0"/>
                    <a:cs typeface="Arial" panose="020B0604020202020204" pitchFamily="34" charset="0"/>
                  </a:rPr>
                  <a:t>递归函数</a:t>
                </a:r>
                <a:r>
                  <a:rPr lang="zh-CN" altLang="en-US" sz="2400" b="1" kern="100" dirty="0">
                    <a:latin typeface="Times New Roman" panose="02020603050405020304" pitchFamily="18" charset="0"/>
                    <a:cs typeface="Arial" panose="020B0604020202020204" pitchFamily="34" charset="0"/>
                  </a:rPr>
                  <a:t>的</a:t>
                </a:r>
                <a:r>
                  <a:rPr lang="zh-CN" altLang="en-US" sz="2400" b="1" kern="100" dirty="0">
                    <a:solidFill>
                      <a:srgbClr val="FF0000"/>
                    </a:solidFill>
                    <a:latin typeface="Times New Roman" panose="02020603050405020304" pitchFamily="18" charset="0"/>
                    <a:cs typeface="Arial" panose="020B0604020202020204" pitchFamily="34" charset="0"/>
                  </a:rPr>
                  <a:t>空间效率</a:t>
                </a:r>
                <a:r>
                  <a:rPr lang="zh-CN" altLang="en-US" sz="2400" b="1" kern="100" dirty="0">
                    <a:latin typeface="Times New Roman" panose="02020603050405020304" pitchFamily="18" charset="0"/>
                    <a:cs typeface="Arial" panose="020B0604020202020204" pitchFamily="34" charset="0"/>
                  </a:rPr>
                  <a:t>与递归深度一致，与递归调用树的高度一致，</a:t>
                </a:r>
                <a:r>
                  <a:rPr lang="en-US" altLang="zh-CN" sz="2400" b="1" kern="100" dirty="0">
                    <a:latin typeface="Times New Roman" panose="02020603050405020304" pitchFamily="18" charset="0"/>
                    <a:ea typeface="宋体" panose="02010600030101010101" pitchFamily="2" charset="-122"/>
                    <a:cs typeface="Arial" panose="020B0604020202020204" pitchFamily="34" charset="0"/>
                  </a:rPr>
                  <a:t>fact</a:t>
                </a:r>
                <a:r>
                  <a:rPr lang="zh-CN" altLang="en-US" sz="2400" b="1" kern="100" dirty="0">
                    <a:latin typeface="Times New Roman" panose="02020603050405020304" pitchFamily="18" charset="0"/>
                    <a:cs typeface="Arial" panose="020B0604020202020204" pitchFamily="34" charset="0"/>
                  </a:rPr>
                  <a:t>递归函数的空间效率为</a:t>
                </a:r>
                <a14:m>
                  <m:oMath xmlns:m="http://schemas.openxmlformats.org/officeDocument/2006/math">
                    <m:r>
                      <a:rPr lang="en-US" altLang="zh-CN" sz="2400" b="1" i="1" kern="100">
                        <a:latin typeface="Cambria Math" panose="02040503050406030204" pitchFamily="18" charset="0"/>
                        <a:ea typeface="宋体" panose="02010600030101010101" pitchFamily="2" charset="-122"/>
                        <a:cs typeface="Times New Roman" panose="02020603050405020304" pitchFamily="18" charset="0"/>
                      </a:rPr>
                      <m:t>𝐎</m:t>
                    </m:r>
                    <m:r>
                      <a:rPr lang="en-US" altLang="zh-CN" sz="2400" b="1" kern="100">
                        <a:latin typeface="Cambria Math" panose="02040503050406030204" pitchFamily="18" charset="0"/>
                        <a:ea typeface="宋体" panose="02010600030101010101" pitchFamily="2" charset="-122"/>
                        <a:cs typeface="Times New Roman" panose="02020603050405020304" pitchFamily="18" charset="0"/>
                      </a:rPr>
                      <m:t>(</m:t>
                    </m:r>
                    <m:r>
                      <a:rPr lang="en-US" altLang="zh-CN" sz="2400" b="1" i="1" kern="100">
                        <a:latin typeface="Cambria Math" panose="02040503050406030204" pitchFamily="18" charset="0"/>
                        <a:ea typeface="宋体" panose="02010600030101010101" pitchFamily="2" charset="-122"/>
                        <a:cs typeface="Times New Roman" panose="02020603050405020304" pitchFamily="18" charset="0"/>
                      </a:rPr>
                      <m:t>𝐧</m:t>
                    </m:r>
                    <m:r>
                      <a:rPr lang="en-US" altLang="zh-CN" sz="2400" b="1" kern="100">
                        <a:latin typeface="Cambria Math" panose="02040503050406030204" pitchFamily="18" charset="0"/>
                        <a:ea typeface="宋体" panose="02010600030101010101" pitchFamily="2" charset="-122"/>
                        <a:cs typeface="Times New Roman" panose="02020603050405020304" pitchFamily="18" charset="0"/>
                      </a:rPr>
                      <m:t>)</m:t>
                    </m:r>
                  </m:oMath>
                </a14:m>
                <a:r>
                  <a:rPr lang="zh-CN" altLang="en-US" sz="2400" b="1" kern="100" dirty="0" smtClean="0">
                    <a:latin typeface="Times New Roman" panose="02020603050405020304" pitchFamily="18" charset="0"/>
                    <a:cs typeface="Arial" panose="020B0604020202020204" pitchFamily="34" charset="0"/>
                  </a:rPr>
                  <a:t>。</a:t>
                </a:r>
                <a:endParaRPr lang="en-US" altLang="zh-CN" sz="2400" b="1" kern="100" dirty="0" smtClean="0">
                  <a:latin typeface="Times New Roman" panose="02020603050405020304" pitchFamily="18" charset="0"/>
                  <a:cs typeface="Arial" panose="020B0604020202020204" pitchFamily="34" charset="0"/>
                </a:endParaRPr>
              </a:p>
              <a:p>
                <a:pPr>
                  <a:lnSpc>
                    <a:spcPct val="150000"/>
                  </a:lnSpc>
                </a:pPr>
                <a:endParaRPr lang="en-US" altLang="zh-CN" sz="2400" b="1" dirty="0"/>
              </a:p>
              <a:p>
                <a:pPr marL="285750" indent="-285750">
                  <a:lnSpc>
                    <a:spcPct val="150000"/>
                  </a:lnSpc>
                  <a:buFont typeface="Arial" panose="020B0604020202020204" pitchFamily="34" charset="0"/>
                  <a:buChar char="•"/>
                </a:pPr>
                <a:endParaRPr lang="en-US" sz="2400" b="1" kern="100" dirty="0">
                  <a:latin typeface="Times New Roman" panose="02020603050405020304" pitchFamily="18" charset="0"/>
                  <a:ea typeface="宋体" panose="02010600030101010101" pitchFamily="2" charset="-122"/>
                </a:endParaRPr>
              </a:p>
            </p:txBody>
          </p:sp>
        </mc:Choice>
        <mc:Fallback xmlns="">
          <p:sp>
            <p:nvSpPr>
              <p:cNvPr id="7" name="矩形 6"/>
              <p:cNvSpPr>
                <a:spLocks noRot="1" noChangeAspect="1" noMove="1" noResize="1" noEditPoints="1" noAdjustHandles="1" noChangeArrowheads="1" noChangeShapeType="1" noTextEdit="1"/>
              </p:cNvSpPr>
              <p:nvPr/>
            </p:nvSpPr>
            <p:spPr>
              <a:xfrm>
                <a:off x="694606" y="1059561"/>
                <a:ext cx="6349219" cy="2862322"/>
              </a:xfrm>
              <a:prstGeom prst="rect">
                <a:avLst/>
              </a:prstGeom>
              <a:blipFill rotWithShape="1">
                <a:blip r:embed="rId2"/>
                <a:stretch>
                  <a:fillRect l="-1345" r="-865"/>
                </a:stretch>
              </a:blipFill>
            </p:spPr>
            <p:txBody>
              <a:bodyPr/>
              <a:lstStyle/>
              <a:p>
                <a:r>
                  <a:rPr lang="zh-CN" altLang="en-US">
                    <a:noFill/>
                  </a:rPr>
                  <a:t> </a:t>
                </a:r>
              </a:p>
            </p:txBody>
          </p:sp>
        </mc:Fallback>
      </mc:AlternateContent>
      <p:pic>
        <p:nvPicPr>
          <p:cNvPr id="11" name="图片 10"/>
          <p:cNvPicPr>
            <a:picLocks noChangeAspect="1"/>
          </p:cNvPicPr>
          <p:nvPr/>
        </p:nvPicPr>
        <p:blipFill>
          <a:blip r:embed="rId3"/>
          <a:stretch>
            <a:fillRect/>
          </a:stretch>
        </p:blipFill>
        <p:spPr>
          <a:xfrm>
            <a:off x="8183438" y="233734"/>
            <a:ext cx="3895725" cy="5191125"/>
          </a:xfrm>
          <a:prstGeom prst="rect">
            <a:avLst/>
          </a:prstGeom>
        </p:spPr>
      </p:pic>
      <p:sp>
        <p:nvSpPr>
          <p:cNvPr id="8" name="矩形 7"/>
          <p:cNvSpPr/>
          <p:nvPr/>
        </p:nvSpPr>
        <p:spPr>
          <a:xfrm>
            <a:off x="7699796" y="2415619"/>
            <a:ext cx="967283" cy="646331"/>
          </a:xfrm>
          <a:prstGeom prst="rect">
            <a:avLst/>
          </a:prstGeom>
        </p:spPr>
        <p:txBody>
          <a:bodyPr wrap="square">
            <a:spAutoFit/>
          </a:bodyPr>
          <a:lstStyle/>
          <a:p>
            <a:r>
              <a:rPr lang="zh-CN" altLang="en-US" sz="1800" kern="100" dirty="0">
                <a:latin typeface="Times New Roman" panose="02020603050405020304" pitchFamily="18" charset="0"/>
                <a:cs typeface="Times New Roman" panose="02020603050405020304" pitchFamily="18" charset="0"/>
              </a:rPr>
              <a:t>递归调用阶段</a:t>
            </a:r>
            <a:endParaRPr lang="en-US" sz="1800" dirty="0"/>
          </a:p>
        </p:txBody>
      </p:sp>
      <p:sp>
        <p:nvSpPr>
          <p:cNvPr id="12" name="标题 2"/>
          <p:cNvSpPr>
            <a:spLocks noGrp="1"/>
          </p:cNvSpPr>
          <p:nvPr>
            <p:ph type="title"/>
          </p:nvPr>
        </p:nvSpPr>
        <p:spPr/>
        <p:txBody>
          <a:bodyPr>
            <a:normAutofit fontScale="90000"/>
          </a:bodyPr>
          <a:lstStyle/>
          <a:p>
            <a:r>
              <a:rPr lang="zh-CN" altLang="en-US"/>
              <a:t>阶乘</a:t>
            </a:r>
            <a:r>
              <a:rPr lang="zh-CN" altLang="en-US" smtClean="0"/>
              <a:t>递归函数空间效率</a:t>
            </a:r>
            <a:endParaRPr lang="zh-CN" altLang="en-US"/>
          </a:p>
        </p:txBody>
      </p:sp>
      <p:pic>
        <p:nvPicPr>
          <p:cNvPr id="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838" y="3921883"/>
            <a:ext cx="7776864" cy="2533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圆角矩形标注 9"/>
          <p:cNvSpPr/>
          <p:nvPr/>
        </p:nvSpPr>
        <p:spPr>
          <a:xfrm>
            <a:off x="5998781" y="3910380"/>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a:t>空间</a:t>
            </a:r>
            <a:r>
              <a:rPr lang="zh-CN" altLang="en-US" smtClean="0"/>
              <a:t>复杂度</a:t>
            </a:r>
            <a:r>
              <a:rPr lang="en-US" altLang="zh-CN" smtClean="0"/>
              <a:t>O(n)</a:t>
            </a:r>
            <a:endParaRPr lang="zh-CN" altLang="en-US"/>
          </a:p>
        </p:txBody>
      </p:sp>
      <p:sp>
        <p:nvSpPr>
          <p:cNvPr id="2" name="矩形 1"/>
          <p:cNvSpPr/>
          <p:nvPr/>
        </p:nvSpPr>
        <p:spPr>
          <a:xfrm>
            <a:off x="694606" y="2871942"/>
            <a:ext cx="6092825" cy="1200329"/>
          </a:xfrm>
          <a:prstGeom prst="rect">
            <a:avLst/>
          </a:prstGeom>
        </p:spPr>
        <p:txBody>
          <a:bodyPr>
            <a:spAutoFit/>
          </a:bodyPr>
          <a:lstStyle/>
          <a:p>
            <a:pPr marL="285750" lvl="0" indent="-285750">
              <a:lnSpc>
                <a:spcPct val="150000"/>
              </a:lnSpc>
              <a:buFont typeface="Arial" panose="020B0604020202020204" pitchFamily="34" charset="0"/>
              <a:buChar char="•"/>
            </a:pPr>
            <a:r>
              <a:rPr lang="zh-CN" altLang="en-US" sz="2400" b="1" kern="100">
                <a:solidFill>
                  <a:prstClr val="black"/>
                </a:solidFill>
                <a:latin typeface="Times New Roman" panose="02020603050405020304" pitchFamily="18" charset="0"/>
                <a:cs typeface="Times New Roman" panose="02020603050405020304" pitchFamily="18" charset="0"/>
              </a:rPr>
              <a:t>如果递归深度过大，则会导致调用栈所占容量过大发生溢出。</a:t>
            </a:r>
            <a:endParaRPr lang="en-US" altLang="zh-CN" sz="2400" b="1">
              <a:solidFill>
                <a:prstClr val="black"/>
              </a:solidFill>
            </a:endParaRPr>
          </a:p>
        </p:txBody>
      </p:sp>
    </p:spTree>
    <p:extLst>
      <p:ext uri="{BB962C8B-B14F-4D97-AF65-F5344CB8AC3E}">
        <p14:creationId xmlns:p14="http://schemas.microsoft.com/office/powerpoint/2010/main" val="336990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animBg="1"/>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用</a:t>
            </a:r>
            <a:r>
              <a:rPr lang="zh-CN" altLang="en-US"/>
              <a:t>递归调用</a:t>
            </a:r>
            <a:r>
              <a:rPr lang="zh-CN" altLang="en-US" smtClean="0"/>
              <a:t>树直观表示出算法</a:t>
            </a:r>
            <a:r>
              <a:rPr lang="zh-CN" altLang="en-US"/>
              <a:t>的运行</a:t>
            </a:r>
            <a:r>
              <a:rPr lang="zh-CN" altLang="en-US" smtClean="0"/>
              <a:t>过程</a:t>
            </a:r>
            <a:r>
              <a:rPr lang="zh-CN" altLang="en-US"/>
              <a:t>；</a:t>
            </a:r>
            <a:endParaRPr lang="en-US" altLang="zh-CN" smtClean="0"/>
          </a:p>
          <a:p>
            <a:r>
              <a:rPr lang="zh-CN" altLang="en-US" smtClean="0"/>
              <a:t>算法</a:t>
            </a:r>
            <a:r>
              <a:rPr lang="zh-CN" altLang="en-US"/>
              <a:t>的</a:t>
            </a:r>
            <a:r>
              <a:rPr lang="zh-CN" altLang="en-US" smtClean="0"/>
              <a:t>时间性能与调用</a:t>
            </a:r>
            <a:r>
              <a:rPr lang="zh-CN" altLang="en-US"/>
              <a:t>树的</a:t>
            </a:r>
            <a:r>
              <a:rPr lang="zh-CN" altLang="en-US" smtClean="0"/>
              <a:t>规模（结点个数）成正比；</a:t>
            </a:r>
            <a:endParaRPr lang="en-US" altLang="zh-CN" smtClean="0"/>
          </a:p>
          <a:p>
            <a:r>
              <a:rPr lang="zh-CN" altLang="en-US" smtClean="0"/>
              <a:t>算法</a:t>
            </a:r>
            <a:r>
              <a:rPr lang="zh-CN" altLang="en-US"/>
              <a:t>的空间性能与调用树的高度成正比。</a:t>
            </a:r>
          </a:p>
        </p:txBody>
      </p:sp>
      <p:sp>
        <p:nvSpPr>
          <p:cNvPr id="3" name="标题 2"/>
          <p:cNvSpPr>
            <a:spLocks noGrp="1"/>
          </p:cNvSpPr>
          <p:nvPr>
            <p:ph type="title"/>
          </p:nvPr>
        </p:nvSpPr>
        <p:spPr/>
        <p:txBody>
          <a:bodyPr>
            <a:normAutofit fontScale="90000"/>
          </a:bodyPr>
          <a:lstStyle/>
          <a:p>
            <a:r>
              <a:rPr lang="zh-CN" altLang="en-US" smtClean="0"/>
              <a:t>递归算法的性能</a:t>
            </a:r>
            <a:endParaRPr lang="zh-CN" altLang="en-US"/>
          </a:p>
        </p:txBody>
      </p:sp>
    </p:spTree>
    <p:extLst>
      <p:ext uri="{BB962C8B-B14F-4D97-AF65-F5344CB8AC3E}">
        <p14:creationId xmlns:p14="http://schemas.microsoft.com/office/powerpoint/2010/main" val="21531146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90550" y="4509914"/>
            <a:ext cx="6768752" cy="1917461"/>
          </a:xfrm>
        </p:spPr>
        <p:txBody>
          <a:bodyPr>
            <a:normAutofit/>
          </a:bodyPr>
          <a:lstStyle/>
          <a:p>
            <a:r>
              <a:rPr lang="zh-CN" altLang="en-US" smtClean="0"/>
              <a:t>规则：</a:t>
            </a:r>
            <a:endParaRPr lang="en-US" altLang="zh-CN" smtClean="0"/>
          </a:p>
          <a:p>
            <a:pPr lvl="1"/>
            <a:r>
              <a:rPr lang="zh-CN" altLang="zh-CN" sz="2700"/>
              <a:t>每次只能移动一个</a:t>
            </a:r>
            <a:r>
              <a:rPr lang="zh-CN" altLang="zh-CN" sz="2700" smtClean="0"/>
              <a:t>圆盘</a:t>
            </a:r>
            <a:r>
              <a:rPr lang="zh-CN" altLang="en-US" sz="2700" smtClean="0"/>
              <a:t>；</a:t>
            </a:r>
            <a:endParaRPr lang="en-US" altLang="zh-CN" sz="2700" smtClean="0"/>
          </a:p>
          <a:p>
            <a:pPr lvl="1"/>
            <a:r>
              <a:rPr lang="zh-CN" altLang="zh-CN" sz="2700" smtClean="0"/>
              <a:t>不</a:t>
            </a:r>
            <a:r>
              <a:rPr lang="zh-CN" altLang="zh-CN" sz="2700"/>
              <a:t>允许</a:t>
            </a:r>
            <a:r>
              <a:rPr lang="zh-CN" altLang="zh-CN" sz="2700" smtClean="0"/>
              <a:t>把</a:t>
            </a:r>
            <a:r>
              <a:rPr lang="zh-CN" altLang="en-US" sz="2700" smtClean="0"/>
              <a:t>大的</a:t>
            </a:r>
            <a:r>
              <a:rPr lang="zh-CN" altLang="zh-CN" sz="2700" smtClean="0"/>
              <a:t>圆盘</a:t>
            </a:r>
            <a:r>
              <a:rPr lang="zh-CN" altLang="zh-CN" sz="2700"/>
              <a:t>放</a:t>
            </a:r>
            <a:r>
              <a:rPr lang="zh-CN" altLang="zh-CN" sz="2700" smtClean="0"/>
              <a:t>在小</a:t>
            </a:r>
            <a:r>
              <a:rPr lang="zh-CN" altLang="zh-CN" sz="2700"/>
              <a:t>的圆盘上面</a:t>
            </a:r>
            <a:r>
              <a:rPr lang="zh-CN" altLang="zh-CN" sz="2700" smtClean="0"/>
              <a:t>。</a:t>
            </a:r>
            <a:endParaRPr lang="zh-CN" altLang="zh-CN" sz="2700"/>
          </a:p>
        </p:txBody>
      </p:sp>
      <p:sp>
        <p:nvSpPr>
          <p:cNvPr id="3" name="标题 2"/>
          <p:cNvSpPr>
            <a:spLocks noGrp="1"/>
          </p:cNvSpPr>
          <p:nvPr>
            <p:ph type="title"/>
          </p:nvPr>
        </p:nvSpPr>
        <p:spPr/>
        <p:txBody>
          <a:bodyPr>
            <a:normAutofit fontScale="90000"/>
          </a:bodyPr>
          <a:lstStyle/>
          <a:p>
            <a:r>
              <a:rPr lang="zh-CN" altLang="en-US" smtClean="0"/>
              <a:t>汉诺塔问题</a:t>
            </a:r>
            <a:endParaRPr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50" y="1336020"/>
            <a:ext cx="6476224" cy="3077964"/>
          </a:xfrm>
          <a:prstGeom prst="rect">
            <a:avLst/>
          </a:prstGeom>
          <a:noFill/>
          <a:ln>
            <a:noFill/>
          </a:ln>
        </p:spPr>
      </p:pic>
      <p:sp>
        <p:nvSpPr>
          <p:cNvPr id="4" name="矩形 3"/>
          <p:cNvSpPr/>
          <p:nvPr/>
        </p:nvSpPr>
        <p:spPr>
          <a:xfrm>
            <a:off x="7379658" y="936010"/>
            <a:ext cx="4680520" cy="1684244"/>
          </a:xfrm>
          <a:prstGeom prst="rect">
            <a:avLst/>
          </a:prstGeom>
        </p:spPr>
        <p:txBody>
          <a:bodyPr wrap="square">
            <a:spAutoFit/>
          </a:bodyPr>
          <a:lstStyle/>
          <a:p>
            <a:pPr>
              <a:lnSpc>
                <a:spcPct val="150000"/>
              </a:lnSpc>
              <a:spcAft>
                <a:spcPts val="0"/>
              </a:spcAft>
            </a:pPr>
            <a:r>
              <a:rPr lang="zh-CN" altLang="zh-CN" sz="2400" b="1" kern="100">
                <a:latin typeface="Times New Roman"/>
                <a:cs typeface="Arial"/>
              </a:rPr>
              <a:t>将</a:t>
            </a:r>
            <a:r>
              <a:rPr lang="en-US" altLang="zh-CN" sz="2400" b="1" kern="100">
                <a:latin typeface="Times New Roman"/>
                <a:cs typeface="Arial"/>
              </a:rPr>
              <a:t>1</a:t>
            </a:r>
            <a:r>
              <a:rPr lang="zh-CN" altLang="zh-CN" sz="2400" b="1" kern="100">
                <a:latin typeface="Times New Roman"/>
                <a:cs typeface="Arial"/>
              </a:rPr>
              <a:t>至</a:t>
            </a:r>
            <a:r>
              <a:rPr lang="en-US" altLang="zh-CN" sz="2400" b="1" kern="100">
                <a:latin typeface="Times New Roman"/>
                <a:cs typeface="Arial"/>
              </a:rPr>
              <a:t>n</a:t>
            </a:r>
            <a:r>
              <a:rPr lang="zh-CN" altLang="zh-CN" sz="2400" b="1" kern="100">
                <a:latin typeface="Times New Roman"/>
                <a:cs typeface="Arial"/>
              </a:rPr>
              <a:t>号共</a:t>
            </a:r>
            <a:r>
              <a:rPr lang="en-US" altLang="zh-CN" sz="2400" b="1" kern="100">
                <a:solidFill>
                  <a:srgbClr val="FF0000"/>
                </a:solidFill>
                <a:latin typeface="Times New Roman"/>
                <a:cs typeface="Arial"/>
              </a:rPr>
              <a:t>n</a:t>
            </a:r>
            <a:r>
              <a:rPr lang="zh-CN" altLang="zh-CN" sz="2400" b="1" kern="100">
                <a:solidFill>
                  <a:srgbClr val="FF0000"/>
                </a:solidFill>
                <a:latin typeface="Times New Roman"/>
                <a:cs typeface="Arial"/>
              </a:rPr>
              <a:t>个圆盘从</a:t>
            </a:r>
            <a:r>
              <a:rPr lang="en-US" altLang="zh-CN" sz="2400" b="1" kern="100">
                <a:solidFill>
                  <a:srgbClr val="FF0000"/>
                </a:solidFill>
                <a:latin typeface="Times New Roman"/>
                <a:cs typeface="Arial"/>
              </a:rPr>
              <a:t>A</a:t>
            </a:r>
            <a:r>
              <a:rPr lang="zh-CN" altLang="zh-CN" sz="2400" b="1" kern="100">
                <a:solidFill>
                  <a:srgbClr val="FF0000"/>
                </a:solidFill>
                <a:latin typeface="Times New Roman"/>
                <a:cs typeface="Arial"/>
              </a:rPr>
              <a:t>塔座移动到</a:t>
            </a:r>
            <a:r>
              <a:rPr lang="en-US" altLang="zh-CN" sz="2400" b="1" kern="100">
                <a:solidFill>
                  <a:srgbClr val="FF0000"/>
                </a:solidFill>
                <a:latin typeface="Times New Roman"/>
                <a:cs typeface="Arial"/>
              </a:rPr>
              <a:t>C</a:t>
            </a:r>
            <a:r>
              <a:rPr lang="zh-CN" altLang="zh-CN" sz="2400" b="1" kern="100">
                <a:solidFill>
                  <a:srgbClr val="FF0000"/>
                </a:solidFill>
                <a:latin typeface="Times New Roman"/>
                <a:cs typeface="Arial"/>
              </a:rPr>
              <a:t>塔座上</a:t>
            </a:r>
            <a:r>
              <a:rPr lang="zh-CN" altLang="zh-CN" sz="2400" b="1" kern="100">
                <a:latin typeface="Times New Roman"/>
                <a:cs typeface="Arial"/>
              </a:rPr>
              <a:t>，以</a:t>
            </a:r>
            <a:r>
              <a:rPr lang="en-US" altLang="zh-CN" sz="2400" b="1" kern="100">
                <a:latin typeface="Times New Roman"/>
                <a:cs typeface="Arial"/>
              </a:rPr>
              <a:t>B</a:t>
            </a:r>
            <a:r>
              <a:rPr lang="zh-CN" altLang="zh-CN" sz="2400" b="1" kern="100">
                <a:latin typeface="Times New Roman"/>
                <a:cs typeface="Arial"/>
              </a:rPr>
              <a:t>作为辅助塔座，圆盘移动步骤的递归定义为</a:t>
            </a:r>
            <a:r>
              <a:rPr lang="zh-CN" altLang="zh-CN" sz="2400" b="1" kern="100" smtClean="0">
                <a:latin typeface="Times New Roman"/>
                <a:cs typeface="Arial"/>
              </a:rPr>
              <a:t>：</a:t>
            </a:r>
            <a:endParaRPr lang="en-US" altLang="zh-CN" sz="2000" b="1" kern="100" smtClean="0">
              <a:latin typeface="Times New Roman"/>
              <a:cs typeface="Arial"/>
            </a:endParaRPr>
          </a:p>
        </p:txBody>
      </p:sp>
      <p:sp>
        <p:nvSpPr>
          <p:cNvPr id="6" name="矩形 5"/>
          <p:cNvSpPr/>
          <p:nvPr/>
        </p:nvSpPr>
        <p:spPr>
          <a:xfrm>
            <a:off x="7463359" y="2598003"/>
            <a:ext cx="5075428" cy="553998"/>
          </a:xfrm>
          <a:prstGeom prst="rect">
            <a:avLst/>
          </a:prstGeom>
        </p:spPr>
        <p:txBody>
          <a:bodyPr wrap="none">
            <a:spAutoFit/>
          </a:bodyPr>
          <a:lstStyle/>
          <a:p>
            <a:pPr marL="285750" lvl="0" indent="-285750">
              <a:lnSpc>
                <a:spcPct val="150000"/>
              </a:lnSpc>
              <a:buFont typeface="Arial" panose="020B0604020202020204" pitchFamily="34" charset="0"/>
              <a:buChar char="•"/>
            </a:pPr>
            <a:r>
              <a:rPr lang="zh-CN" altLang="zh-CN" sz="2000" b="1" kern="100">
                <a:solidFill>
                  <a:prstClr val="black"/>
                </a:solidFill>
                <a:latin typeface="Times New Roman"/>
                <a:cs typeface="Arial"/>
              </a:rPr>
              <a:t>当</a:t>
            </a:r>
            <a:r>
              <a:rPr lang="en-US" altLang="zh-CN" sz="2000" b="1" kern="100">
                <a:solidFill>
                  <a:prstClr val="black"/>
                </a:solidFill>
                <a:latin typeface="Times New Roman"/>
                <a:cs typeface="Arial"/>
              </a:rPr>
              <a:t>n=1</a:t>
            </a:r>
            <a:r>
              <a:rPr lang="zh-CN" altLang="zh-CN" sz="2000" b="1" kern="100">
                <a:solidFill>
                  <a:prstClr val="black"/>
                </a:solidFill>
                <a:latin typeface="Times New Roman"/>
                <a:cs typeface="Arial"/>
              </a:rPr>
              <a:t>时，</a:t>
            </a:r>
            <a:r>
              <a:rPr lang="en-US" altLang="zh-CN" sz="2000" b="1" kern="100">
                <a:solidFill>
                  <a:prstClr val="black"/>
                </a:solidFill>
                <a:latin typeface="Times New Roman"/>
                <a:cs typeface="Arial"/>
              </a:rPr>
              <a:t>1</a:t>
            </a:r>
            <a:r>
              <a:rPr lang="zh-CN" altLang="zh-CN" sz="2000" b="1" kern="100">
                <a:solidFill>
                  <a:prstClr val="black"/>
                </a:solidFill>
                <a:latin typeface="Times New Roman"/>
                <a:cs typeface="Arial"/>
              </a:rPr>
              <a:t>号圆盘直接移动到</a:t>
            </a:r>
            <a:r>
              <a:rPr lang="en-US" altLang="zh-CN" sz="2000" b="1" kern="100">
                <a:solidFill>
                  <a:prstClr val="black"/>
                </a:solidFill>
                <a:latin typeface="Times New Roman"/>
                <a:cs typeface="Arial"/>
              </a:rPr>
              <a:t>C</a:t>
            </a:r>
            <a:r>
              <a:rPr lang="zh-CN" altLang="zh-CN" sz="2000" b="1" kern="100">
                <a:solidFill>
                  <a:prstClr val="black"/>
                </a:solidFill>
                <a:latin typeface="Times New Roman"/>
                <a:cs typeface="Arial"/>
              </a:rPr>
              <a:t>塔座上；</a:t>
            </a:r>
            <a:endParaRPr lang="en-US" altLang="zh-CN" sz="2000" b="1" kern="100">
              <a:solidFill>
                <a:prstClr val="black"/>
              </a:solidFill>
              <a:latin typeface="Times New Roman"/>
              <a:cs typeface="Arial"/>
            </a:endParaRPr>
          </a:p>
        </p:txBody>
      </p:sp>
      <p:sp>
        <p:nvSpPr>
          <p:cNvPr id="7" name="矩形 6"/>
          <p:cNvSpPr/>
          <p:nvPr/>
        </p:nvSpPr>
        <p:spPr>
          <a:xfrm>
            <a:off x="7463359" y="3152001"/>
            <a:ext cx="4631396" cy="553998"/>
          </a:xfrm>
          <a:prstGeom prst="rect">
            <a:avLst/>
          </a:prstGeom>
        </p:spPr>
        <p:txBody>
          <a:bodyPr wrap="none">
            <a:spAutoFit/>
          </a:bodyPr>
          <a:lstStyle/>
          <a:p>
            <a:pPr marL="285750" lvl="0" indent="-285750">
              <a:lnSpc>
                <a:spcPct val="150000"/>
              </a:lnSpc>
              <a:buFont typeface="Arial" panose="020B0604020202020204" pitchFamily="34" charset="0"/>
              <a:buChar char="•"/>
            </a:pPr>
            <a:r>
              <a:rPr lang="zh-CN" altLang="zh-CN" sz="2000" b="1" kern="100">
                <a:solidFill>
                  <a:prstClr val="black"/>
                </a:solidFill>
                <a:latin typeface="Times New Roman"/>
                <a:cs typeface="Arial"/>
              </a:rPr>
              <a:t>当</a:t>
            </a:r>
            <a:r>
              <a:rPr lang="en-US" altLang="zh-CN" sz="2000" b="1" kern="100">
                <a:solidFill>
                  <a:prstClr val="black"/>
                </a:solidFill>
                <a:latin typeface="Times New Roman"/>
                <a:cs typeface="Arial"/>
              </a:rPr>
              <a:t>n&gt;1</a:t>
            </a:r>
            <a:r>
              <a:rPr lang="zh-CN" altLang="zh-CN" sz="2000" b="1" kern="100">
                <a:solidFill>
                  <a:prstClr val="black"/>
                </a:solidFill>
                <a:latin typeface="Times New Roman"/>
                <a:cs typeface="Arial"/>
              </a:rPr>
              <a:t>时，整个移动步骤分解为</a:t>
            </a:r>
            <a:r>
              <a:rPr lang="en-US" altLang="zh-CN" sz="2000" b="1" kern="100">
                <a:solidFill>
                  <a:prstClr val="black"/>
                </a:solidFill>
                <a:latin typeface="Times New Roman"/>
                <a:cs typeface="Arial"/>
              </a:rPr>
              <a:t>3</a:t>
            </a:r>
            <a:r>
              <a:rPr lang="zh-CN" altLang="zh-CN" sz="2000" b="1" kern="100">
                <a:solidFill>
                  <a:prstClr val="black"/>
                </a:solidFill>
                <a:latin typeface="Times New Roman"/>
                <a:cs typeface="Arial"/>
              </a:rPr>
              <a:t>步：</a:t>
            </a:r>
            <a:endParaRPr lang="en-US" altLang="zh-CN" sz="2000" b="1" kern="100">
              <a:solidFill>
                <a:prstClr val="black"/>
              </a:solidFill>
              <a:latin typeface="Times New Roman"/>
              <a:cs typeface="Arial"/>
            </a:endParaRPr>
          </a:p>
        </p:txBody>
      </p:sp>
      <p:sp>
        <p:nvSpPr>
          <p:cNvPr id="8" name="矩形 7"/>
          <p:cNvSpPr/>
          <p:nvPr/>
        </p:nvSpPr>
        <p:spPr>
          <a:xfrm>
            <a:off x="7474801" y="3789834"/>
            <a:ext cx="4608512" cy="2400657"/>
          </a:xfrm>
          <a:prstGeom prst="rect">
            <a:avLst/>
          </a:prstGeom>
        </p:spPr>
        <p:txBody>
          <a:bodyPr wrap="square">
            <a:spAutoFit/>
          </a:bodyPr>
          <a:lstStyle/>
          <a:p>
            <a:pPr lvl="0">
              <a:lnSpc>
                <a:spcPct val="150000"/>
              </a:lnSpc>
            </a:pPr>
            <a:r>
              <a:rPr lang="zh-CN" altLang="zh-CN" sz="2000" b="1" kern="100">
                <a:solidFill>
                  <a:prstClr val="black"/>
                </a:solidFill>
                <a:latin typeface="Times New Roman"/>
                <a:cs typeface="Arial"/>
              </a:rPr>
              <a:t>（</a:t>
            </a:r>
            <a:r>
              <a:rPr lang="en-US" altLang="zh-CN" sz="2000" b="1" kern="100">
                <a:solidFill>
                  <a:prstClr val="black"/>
                </a:solidFill>
                <a:latin typeface="Times New Roman"/>
                <a:cs typeface="Arial"/>
              </a:rPr>
              <a:t>1</a:t>
            </a:r>
            <a:r>
              <a:rPr lang="zh-CN" altLang="zh-CN" sz="2000" b="1" kern="100">
                <a:solidFill>
                  <a:prstClr val="black"/>
                </a:solidFill>
                <a:latin typeface="Times New Roman"/>
                <a:cs typeface="Arial"/>
              </a:rPr>
              <a:t>）以</a:t>
            </a:r>
            <a:r>
              <a:rPr lang="en-US" altLang="zh-CN" sz="2000" b="1" kern="100">
                <a:solidFill>
                  <a:prstClr val="black"/>
                </a:solidFill>
                <a:latin typeface="Times New Roman"/>
                <a:cs typeface="Arial"/>
              </a:rPr>
              <a:t>C</a:t>
            </a:r>
            <a:r>
              <a:rPr lang="zh-CN" altLang="zh-CN" sz="2000" b="1" kern="100">
                <a:solidFill>
                  <a:prstClr val="black"/>
                </a:solidFill>
                <a:latin typeface="Times New Roman"/>
                <a:cs typeface="Arial"/>
              </a:rPr>
              <a:t>作为辅助塔座，将</a:t>
            </a:r>
            <a:r>
              <a:rPr lang="en-US" altLang="zh-CN" sz="2000" b="1" kern="100">
                <a:solidFill>
                  <a:prstClr val="black"/>
                </a:solidFill>
                <a:latin typeface="Times New Roman"/>
                <a:cs typeface="Arial"/>
              </a:rPr>
              <a:t>1</a:t>
            </a:r>
            <a:r>
              <a:rPr lang="zh-CN" altLang="zh-CN" sz="2000" b="1" kern="100">
                <a:solidFill>
                  <a:prstClr val="black"/>
                </a:solidFill>
                <a:latin typeface="Times New Roman"/>
                <a:cs typeface="Arial"/>
              </a:rPr>
              <a:t>至</a:t>
            </a:r>
            <a:r>
              <a:rPr lang="en-US" altLang="zh-CN" sz="2000" b="1" kern="100">
                <a:solidFill>
                  <a:prstClr val="black"/>
                </a:solidFill>
                <a:latin typeface="Times New Roman"/>
                <a:cs typeface="Arial"/>
              </a:rPr>
              <a:t>n-1</a:t>
            </a:r>
            <a:r>
              <a:rPr lang="zh-CN" altLang="zh-CN" sz="2000" b="1" kern="100">
                <a:solidFill>
                  <a:prstClr val="black"/>
                </a:solidFill>
                <a:latin typeface="Times New Roman"/>
                <a:cs typeface="Arial"/>
              </a:rPr>
              <a:t>号共</a:t>
            </a:r>
            <a:r>
              <a:rPr lang="en-US" altLang="zh-CN" sz="2000" b="1" kern="100">
                <a:solidFill>
                  <a:srgbClr val="FF0000"/>
                </a:solidFill>
                <a:latin typeface="Times New Roman"/>
                <a:cs typeface="Arial"/>
              </a:rPr>
              <a:t>n-1</a:t>
            </a:r>
            <a:r>
              <a:rPr lang="zh-CN" altLang="zh-CN" sz="2000" b="1" kern="100">
                <a:solidFill>
                  <a:srgbClr val="FF0000"/>
                </a:solidFill>
                <a:latin typeface="Times New Roman"/>
                <a:cs typeface="Arial"/>
              </a:rPr>
              <a:t>个圆盘从</a:t>
            </a:r>
            <a:r>
              <a:rPr lang="en-US" altLang="zh-CN" sz="2000" b="1" kern="100">
                <a:solidFill>
                  <a:srgbClr val="FF0000"/>
                </a:solidFill>
                <a:latin typeface="Times New Roman"/>
                <a:cs typeface="Arial"/>
              </a:rPr>
              <a:t>A</a:t>
            </a:r>
            <a:r>
              <a:rPr lang="zh-CN" altLang="zh-CN" sz="2000" b="1" kern="100">
                <a:solidFill>
                  <a:srgbClr val="FF0000"/>
                </a:solidFill>
                <a:latin typeface="Times New Roman"/>
                <a:cs typeface="Arial"/>
              </a:rPr>
              <a:t>塔座移动到</a:t>
            </a:r>
            <a:r>
              <a:rPr lang="en-US" altLang="zh-CN" sz="2000" b="1" kern="100">
                <a:solidFill>
                  <a:srgbClr val="FF0000"/>
                </a:solidFill>
                <a:latin typeface="Times New Roman"/>
                <a:cs typeface="Arial"/>
              </a:rPr>
              <a:t>B</a:t>
            </a:r>
            <a:r>
              <a:rPr lang="zh-CN" altLang="zh-CN" sz="2000" b="1" kern="100">
                <a:solidFill>
                  <a:srgbClr val="FF0000"/>
                </a:solidFill>
                <a:latin typeface="Times New Roman"/>
                <a:cs typeface="Arial"/>
              </a:rPr>
              <a:t>塔座上</a:t>
            </a:r>
            <a:r>
              <a:rPr lang="zh-CN" altLang="zh-CN" sz="2000" b="1" kern="100">
                <a:solidFill>
                  <a:prstClr val="black"/>
                </a:solidFill>
                <a:latin typeface="Times New Roman"/>
                <a:cs typeface="Arial"/>
              </a:rPr>
              <a:t>；</a:t>
            </a:r>
            <a:endParaRPr lang="en-US" altLang="zh-CN" sz="2000" b="1" kern="100">
              <a:solidFill>
                <a:prstClr val="black"/>
              </a:solidFill>
              <a:latin typeface="Times New Roman"/>
              <a:cs typeface="Arial"/>
            </a:endParaRPr>
          </a:p>
          <a:p>
            <a:pPr lvl="0">
              <a:lnSpc>
                <a:spcPct val="150000"/>
              </a:lnSpc>
            </a:pPr>
            <a:r>
              <a:rPr lang="zh-CN" altLang="zh-CN" sz="2000" b="1" kern="100">
                <a:solidFill>
                  <a:prstClr val="black"/>
                </a:solidFill>
                <a:latin typeface="Times New Roman"/>
                <a:cs typeface="Arial"/>
              </a:rPr>
              <a:t>（</a:t>
            </a:r>
            <a:r>
              <a:rPr lang="en-US" altLang="zh-CN" sz="2000" b="1" kern="100">
                <a:solidFill>
                  <a:prstClr val="black"/>
                </a:solidFill>
                <a:latin typeface="Times New Roman"/>
                <a:cs typeface="Arial"/>
              </a:rPr>
              <a:t>2</a:t>
            </a:r>
            <a:r>
              <a:rPr lang="zh-CN" altLang="zh-CN" sz="2000" b="1" kern="100">
                <a:solidFill>
                  <a:prstClr val="black"/>
                </a:solidFill>
                <a:latin typeface="Times New Roman"/>
                <a:cs typeface="Arial"/>
              </a:rPr>
              <a:t>）将</a:t>
            </a:r>
            <a:r>
              <a:rPr lang="en-US" altLang="zh-CN" sz="2000" b="1" kern="100">
                <a:solidFill>
                  <a:srgbClr val="FF0000"/>
                </a:solidFill>
                <a:latin typeface="Times New Roman"/>
                <a:cs typeface="Arial"/>
              </a:rPr>
              <a:t>n</a:t>
            </a:r>
            <a:r>
              <a:rPr lang="zh-CN" altLang="zh-CN" sz="2000" b="1" kern="100">
                <a:solidFill>
                  <a:srgbClr val="FF0000"/>
                </a:solidFill>
                <a:latin typeface="Times New Roman"/>
                <a:cs typeface="Arial"/>
              </a:rPr>
              <a:t>号圆盘直接移动到</a:t>
            </a:r>
            <a:r>
              <a:rPr lang="en-US" altLang="zh-CN" sz="2000" b="1" kern="100">
                <a:solidFill>
                  <a:srgbClr val="FF0000"/>
                </a:solidFill>
                <a:latin typeface="Times New Roman"/>
                <a:cs typeface="Arial"/>
              </a:rPr>
              <a:t>C</a:t>
            </a:r>
            <a:r>
              <a:rPr lang="zh-CN" altLang="zh-CN" sz="2000" b="1" kern="100">
                <a:solidFill>
                  <a:srgbClr val="FF0000"/>
                </a:solidFill>
                <a:latin typeface="Times New Roman"/>
                <a:cs typeface="Arial"/>
              </a:rPr>
              <a:t>塔座上</a:t>
            </a:r>
            <a:r>
              <a:rPr lang="zh-CN" altLang="zh-CN" sz="2000" b="1" kern="100">
                <a:solidFill>
                  <a:prstClr val="black"/>
                </a:solidFill>
                <a:latin typeface="Times New Roman"/>
                <a:cs typeface="Arial"/>
              </a:rPr>
              <a:t>；</a:t>
            </a:r>
            <a:endParaRPr lang="en-US" altLang="zh-CN" sz="2000" b="1" kern="100">
              <a:solidFill>
                <a:prstClr val="black"/>
              </a:solidFill>
              <a:latin typeface="Times New Roman"/>
              <a:cs typeface="Arial"/>
            </a:endParaRPr>
          </a:p>
          <a:p>
            <a:pPr lvl="0">
              <a:lnSpc>
                <a:spcPct val="150000"/>
              </a:lnSpc>
            </a:pPr>
            <a:r>
              <a:rPr lang="zh-CN" altLang="zh-CN" sz="2000" b="1" kern="100">
                <a:solidFill>
                  <a:prstClr val="black"/>
                </a:solidFill>
                <a:latin typeface="Times New Roman"/>
                <a:cs typeface="Arial"/>
              </a:rPr>
              <a:t>（</a:t>
            </a:r>
            <a:r>
              <a:rPr lang="en-US" altLang="zh-CN" sz="2000" b="1" kern="100">
                <a:solidFill>
                  <a:prstClr val="black"/>
                </a:solidFill>
                <a:latin typeface="Times New Roman"/>
                <a:cs typeface="Arial"/>
              </a:rPr>
              <a:t>3</a:t>
            </a:r>
            <a:r>
              <a:rPr lang="zh-CN" altLang="zh-CN" sz="2000" b="1" kern="100">
                <a:solidFill>
                  <a:prstClr val="black"/>
                </a:solidFill>
                <a:latin typeface="Times New Roman"/>
                <a:cs typeface="Arial"/>
              </a:rPr>
              <a:t>）以</a:t>
            </a:r>
            <a:r>
              <a:rPr lang="en-US" altLang="zh-CN" sz="2000" b="1" kern="100">
                <a:solidFill>
                  <a:prstClr val="black"/>
                </a:solidFill>
                <a:latin typeface="Times New Roman"/>
                <a:cs typeface="Arial"/>
              </a:rPr>
              <a:t>A</a:t>
            </a:r>
            <a:r>
              <a:rPr lang="zh-CN" altLang="zh-CN" sz="2000" b="1" kern="100">
                <a:solidFill>
                  <a:prstClr val="black"/>
                </a:solidFill>
                <a:latin typeface="Times New Roman"/>
                <a:cs typeface="Arial"/>
              </a:rPr>
              <a:t>作为辅助塔座，将</a:t>
            </a:r>
            <a:r>
              <a:rPr lang="en-US" altLang="zh-CN" sz="2000" b="1" kern="100">
                <a:solidFill>
                  <a:prstClr val="black"/>
                </a:solidFill>
                <a:latin typeface="Times New Roman"/>
                <a:cs typeface="Arial"/>
              </a:rPr>
              <a:t>1</a:t>
            </a:r>
            <a:r>
              <a:rPr lang="zh-CN" altLang="zh-CN" sz="2000" b="1" kern="100">
                <a:solidFill>
                  <a:prstClr val="black"/>
                </a:solidFill>
                <a:latin typeface="Times New Roman"/>
                <a:cs typeface="Arial"/>
              </a:rPr>
              <a:t>至</a:t>
            </a:r>
            <a:r>
              <a:rPr lang="en-US" altLang="zh-CN" sz="2000" b="1" kern="100">
                <a:solidFill>
                  <a:prstClr val="black"/>
                </a:solidFill>
                <a:latin typeface="Times New Roman"/>
                <a:cs typeface="Arial"/>
              </a:rPr>
              <a:t>n-1</a:t>
            </a:r>
            <a:r>
              <a:rPr lang="zh-CN" altLang="zh-CN" sz="2000" b="1" kern="100">
                <a:solidFill>
                  <a:prstClr val="black"/>
                </a:solidFill>
                <a:latin typeface="Times New Roman"/>
                <a:cs typeface="Arial"/>
              </a:rPr>
              <a:t>号共</a:t>
            </a:r>
            <a:r>
              <a:rPr lang="en-US" altLang="zh-CN" sz="2000" b="1" kern="100">
                <a:solidFill>
                  <a:srgbClr val="FF0000"/>
                </a:solidFill>
                <a:latin typeface="Times New Roman"/>
                <a:cs typeface="Arial"/>
              </a:rPr>
              <a:t>n-1</a:t>
            </a:r>
            <a:r>
              <a:rPr lang="zh-CN" altLang="zh-CN" sz="2000" b="1" kern="100">
                <a:solidFill>
                  <a:srgbClr val="FF0000"/>
                </a:solidFill>
                <a:latin typeface="Times New Roman"/>
                <a:cs typeface="Arial"/>
              </a:rPr>
              <a:t>个圆盘从</a:t>
            </a:r>
            <a:r>
              <a:rPr lang="en-US" altLang="zh-CN" sz="2000" b="1" kern="100">
                <a:solidFill>
                  <a:srgbClr val="FF0000"/>
                </a:solidFill>
                <a:latin typeface="Times New Roman"/>
                <a:cs typeface="Arial"/>
              </a:rPr>
              <a:t>B</a:t>
            </a:r>
            <a:r>
              <a:rPr lang="zh-CN" altLang="zh-CN" sz="2000" b="1" kern="100">
                <a:solidFill>
                  <a:srgbClr val="FF0000"/>
                </a:solidFill>
                <a:latin typeface="Times New Roman"/>
                <a:cs typeface="Arial"/>
              </a:rPr>
              <a:t>塔座移动到</a:t>
            </a:r>
            <a:r>
              <a:rPr lang="en-US" altLang="zh-CN" sz="2000" b="1" kern="100">
                <a:solidFill>
                  <a:srgbClr val="FF0000"/>
                </a:solidFill>
                <a:latin typeface="Times New Roman"/>
                <a:cs typeface="Arial"/>
              </a:rPr>
              <a:t>C</a:t>
            </a:r>
            <a:r>
              <a:rPr lang="zh-CN" altLang="zh-CN" sz="2000" b="1" kern="100">
                <a:solidFill>
                  <a:srgbClr val="FF0000"/>
                </a:solidFill>
                <a:latin typeface="Times New Roman"/>
                <a:cs typeface="Arial"/>
              </a:rPr>
              <a:t>塔座上</a:t>
            </a:r>
            <a:r>
              <a:rPr lang="zh-CN" altLang="zh-CN" sz="2000" b="1" kern="100">
                <a:solidFill>
                  <a:prstClr val="black"/>
                </a:solidFill>
                <a:latin typeface="Times New Roman"/>
                <a:cs typeface="Arial"/>
              </a:rPr>
              <a:t>。</a:t>
            </a:r>
          </a:p>
        </p:txBody>
      </p:sp>
    </p:spTree>
    <p:extLst>
      <p:ext uri="{BB962C8B-B14F-4D97-AF65-F5344CB8AC3E}">
        <p14:creationId xmlns:p14="http://schemas.microsoft.com/office/powerpoint/2010/main" val="3100894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算法及性能</a:t>
            </a:r>
            <a:endParaRPr lang="zh-CN" altLang="en-US"/>
          </a:p>
        </p:txBody>
      </p:sp>
      <p:sp>
        <p:nvSpPr>
          <p:cNvPr id="4" name="矩形 3"/>
          <p:cNvSpPr/>
          <p:nvPr/>
        </p:nvSpPr>
        <p:spPr>
          <a:xfrm>
            <a:off x="181145" y="3095978"/>
            <a:ext cx="3344814" cy="2215991"/>
          </a:xfrm>
          <a:prstGeom prst="rect">
            <a:avLst/>
          </a:prstGeom>
        </p:spPr>
        <p:txBody>
          <a:bodyPr wrap="square">
            <a:spAutoFit/>
          </a:bodyPr>
          <a:lstStyle/>
          <a:p>
            <a:r>
              <a:rPr lang="zh-CN" altLang="zh-CN" smtClean="0"/>
              <a:t>算法</a:t>
            </a:r>
            <a:r>
              <a:rPr lang="zh-CN" altLang="zh-CN"/>
              <a:t>总的运行时间</a:t>
            </a:r>
            <a:r>
              <a:rPr lang="zh-CN" altLang="zh-CN" smtClean="0"/>
              <a:t>工作量与</a:t>
            </a:r>
            <a:r>
              <a:rPr lang="zh-CN" altLang="zh-CN"/>
              <a:t>递归函数调用次数成正比，</a:t>
            </a:r>
            <a:r>
              <a:rPr lang="en-US" altLang="zh-CN"/>
              <a:t>n</a:t>
            </a:r>
            <a:r>
              <a:rPr lang="zh-CN" altLang="zh-CN"/>
              <a:t>个圆盘的移动，</a:t>
            </a:r>
            <a:r>
              <a:rPr lang="zh-CN" altLang="zh-CN" smtClean="0"/>
              <a:t>对应调用</a:t>
            </a:r>
            <a:r>
              <a:rPr lang="zh-CN" altLang="zh-CN"/>
              <a:t>树共有</a:t>
            </a:r>
            <a:r>
              <a:rPr lang="en-US" altLang="zh-CN"/>
              <a:t>n</a:t>
            </a:r>
            <a:r>
              <a:rPr lang="zh-CN" altLang="zh-CN"/>
              <a:t>层结点，结点总数为</a:t>
            </a:r>
            <a:r>
              <a:rPr lang="en-US" altLang="zh-CN"/>
              <a:t>2</a:t>
            </a:r>
            <a:r>
              <a:rPr lang="en-US" altLang="zh-CN" baseline="30000"/>
              <a:t>n</a:t>
            </a:r>
            <a:r>
              <a:rPr lang="en-US" altLang="zh-CN"/>
              <a:t>-1</a:t>
            </a:r>
            <a:r>
              <a:rPr lang="zh-CN" altLang="zh-CN"/>
              <a:t>个</a:t>
            </a:r>
            <a:r>
              <a:rPr lang="zh-CN" altLang="zh-CN" smtClean="0"/>
              <a:t>，时间</a:t>
            </a:r>
            <a:r>
              <a:rPr lang="zh-CN" altLang="zh-CN"/>
              <a:t>复杂度为</a:t>
            </a:r>
            <a:r>
              <a:rPr lang="en-US" altLang="zh-CN"/>
              <a:t>O(2</a:t>
            </a:r>
            <a:r>
              <a:rPr lang="en-US" altLang="zh-CN" baseline="30000"/>
              <a:t>n</a:t>
            </a:r>
            <a:r>
              <a:rPr lang="en-US" altLang="zh-CN" smtClean="0"/>
              <a:t>)</a:t>
            </a:r>
            <a:r>
              <a:rPr lang="zh-CN" altLang="en-US" smtClean="0"/>
              <a:t>；</a:t>
            </a:r>
            <a:endParaRPr lang="en-US" altLang="zh-CN" smtClean="0"/>
          </a:p>
        </p:txBody>
      </p:sp>
      <p:sp>
        <p:nvSpPr>
          <p:cNvPr id="5" name="Rectangle 2"/>
          <p:cNvSpPr>
            <a:spLocks noChangeArrowheads="1"/>
          </p:cNvSpPr>
          <p:nvPr/>
        </p:nvSpPr>
        <p:spPr bwMode="auto">
          <a:xfrm>
            <a:off x="262558" y="981522"/>
            <a:ext cx="7992887" cy="2031325"/>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hanoi(n, start, finish, temp):</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"move disk 1 from"</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"to"</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hanoi(n-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temp,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"move disk"</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"from"</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"to"</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hanoi(n-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temp, finish, start)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6652" y="3581227"/>
            <a:ext cx="8727057" cy="2989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标注 5"/>
          <p:cNvSpPr/>
          <p:nvPr/>
        </p:nvSpPr>
        <p:spPr>
          <a:xfrm>
            <a:off x="4078982" y="3102778"/>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时间复杂度</a:t>
            </a:r>
            <a:r>
              <a:rPr lang="en-US" altLang="zh-CN" smtClean="0"/>
              <a:t>O(2</a:t>
            </a:r>
            <a:r>
              <a:rPr lang="en-US" altLang="zh-CN" baseline="30000" smtClean="0"/>
              <a:t>n</a:t>
            </a:r>
            <a:r>
              <a:rPr lang="en-US" altLang="zh-CN" smtClean="0"/>
              <a:t>)</a:t>
            </a:r>
            <a:endParaRPr lang="zh-CN" altLang="en-US"/>
          </a:p>
        </p:txBody>
      </p:sp>
      <p:sp>
        <p:nvSpPr>
          <p:cNvPr id="7" name="圆角矩形标注 6"/>
          <p:cNvSpPr/>
          <p:nvPr/>
        </p:nvSpPr>
        <p:spPr>
          <a:xfrm>
            <a:off x="8759502" y="3102778"/>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a:t>空间</a:t>
            </a:r>
            <a:r>
              <a:rPr lang="zh-CN" altLang="en-US" smtClean="0"/>
              <a:t>复杂度</a:t>
            </a:r>
            <a:r>
              <a:rPr lang="en-US" altLang="zh-CN" smtClean="0"/>
              <a:t>O(n)</a:t>
            </a:r>
            <a:endParaRPr lang="zh-CN" altLang="en-US"/>
          </a:p>
        </p:txBody>
      </p:sp>
      <p:sp>
        <p:nvSpPr>
          <p:cNvPr id="2" name="矩形 1"/>
          <p:cNvSpPr/>
          <p:nvPr/>
        </p:nvSpPr>
        <p:spPr>
          <a:xfrm>
            <a:off x="8368873" y="1125537"/>
            <a:ext cx="3046412" cy="1508105"/>
          </a:xfrm>
          <a:prstGeom prst="rect">
            <a:avLst/>
          </a:prstGeom>
        </p:spPr>
        <p:txBody>
          <a:bodyPr>
            <a:spAutoFit/>
          </a:bodyPr>
          <a:lstStyle/>
          <a:p>
            <a:pPr lvl="0"/>
            <a:r>
              <a:rPr lang="zh-CN" altLang="en-US">
                <a:solidFill>
                  <a:prstClr val="black"/>
                </a:solidFill>
              </a:rPr>
              <a:t>调用</a:t>
            </a:r>
            <a:r>
              <a:rPr lang="en-US" altLang="zh-CN">
                <a:solidFill>
                  <a:prstClr val="black"/>
                </a:solidFill>
              </a:rPr>
              <a:t>hano(3,a,c,b)</a:t>
            </a:r>
            <a:r>
              <a:rPr lang="zh-CN" altLang="zh-CN">
                <a:solidFill>
                  <a:prstClr val="black"/>
                </a:solidFill>
              </a:rPr>
              <a:t>完成从</a:t>
            </a:r>
            <a:r>
              <a:rPr lang="en-US" altLang="zh-CN">
                <a:solidFill>
                  <a:prstClr val="black"/>
                </a:solidFill>
              </a:rPr>
              <a:t>a</a:t>
            </a:r>
            <a:r>
              <a:rPr lang="zh-CN" altLang="zh-CN">
                <a:solidFill>
                  <a:prstClr val="black"/>
                </a:solidFill>
              </a:rPr>
              <a:t>柱子移</a:t>
            </a:r>
            <a:r>
              <a:rPr lang="zh-CN" altLang="en-US">
                <a:solidFill>
                  <a:prstClr val="black"/>
                </a:solidFill>
              </a:rPr>
              <a:t>动</a:t>
            </a:r>
            <a:r>
              <a:rPr lang="en-US" altLang="zh-CN">
                <a:solidFill>
                  <a:prstClr val="black"/>
                </a:solidFill>
              </a:rPr>
              <a:t>3</a:t>
            </a:r>
            <a:r>
              <a:rPr lang="zh-CN" altLang="zh-CN">
                <a:solidFill>
                  <a:prstClr val="black"/>
                </a:solidFill>
              </a:rPr>
              <a:t>个圆盘到</a:t>
            </a:r>
            <a:r>
              <a:rPr lang="en-US" altLang="zh-CN">
                <a:solidFill>
                  <a:prstClr val="black"/>
                </a:solidFill>
              </a:rPr>
              <a:t>c</a:t>
            </a:r>
            <a:r>
              <a:rPr lang="zh-CN" altLang="zh-CN">
                <a:solidFill>
                  <a:prstClr val="black"/>
                </a:solidFill>
              </a:rPr>
              <a:t>柱子的操作</a:t>
            </a:r>
            <a:r>
              <a:rPr lang="en-US" altLang="zh-CN">
                <a:solidFill>
                  <a:prstClr val="black"/>
                </a:solidFill>
              </a:rPr>
              <a:t>(b</a:t>
            </a:r>
            <a:r>
              <a:rPr lang="zh-CN" altLang="en-US">
                <a:solidFill>
                  <a:prstClr val="black"/>
                </a:solidFill>
              </a:rPr>
              <a:t>为辅助柱子</a:t>
            </a:r>
            <a:r>
              <a:rPr lang="en-US" altLang="zh-CN">
                <a:solidFill>
                  <a:prstClr val="black"/>
                </a:solidFill>
              </a:rPr>
              <a:t>)</a:t>
            </a:r>
            <a:r>
              <a:rPr lang="zh-CN" altLang="en-US">
                <a:solidFill>
                  <a:prstClr val="black"/>
                </a:solidFill>
              </a:rPr>
              <a:t>；</a:t>
            </a:r>
            <a:endParaRPr lang="en-US" altLang="zh-CN">
              <a:solidFill>
                <a:prstClr val="black"/>
              </a:solidFill>
            </a:endParaRPr>
          </a:p>
        </p:txBody>
      </p:sp>
      <p:sp>
        <p:nvSpPr>
          <p:cNvPr id="9" name="矩形 8"/>
          <p:cNvSpPr/>
          <p:nvPr/>
        </p:nvSpPr>
        <p:spPr>
          <a:xfrm>
            <a:off x="9407574" y="3861842"/>
            <a:ext cx="1659429" cy="446276"/>
          </a:xfrm>
          <a:prstGeom prst="rect">
            <a:avLst/>
          </a:prstGeom>
        </p:spPr>
        <p:txBody>
          <a:bodyPr wrap="none">
            <a:spAutoFit/>
          </a:bodyPr>
          <a:lstStyle/>
          <a:p>
            <a:r>
              <a:rPr lang="zh-CN" altLang="en-US"/>
              <a:t>递归</a:t>
            </a:r>
            <a:r>
              <a:rPr lang="zh-CN" altLang="en-US" smtClean="0"/>
              <a:t>调用</a:t>
            </a:r>
            <a:r>
              <a:rPr lang="zh-CN" altLang="en-US"/>
              <a:t>树</a:t>
            </a:r>
          </a:p>
        </p:txBody>
      </p:sp>
      <p:sp>
        <p:nvSpPr>
          <p:cNvPr id="8" name="矩形 7"/>
          <p:cNvSpPr/>
          <p:nvPr/>
        </p:nvSpPr>
        <p:spPr>
          <a:xfrm>
            <a:off x="196220" y="5407918"/>
            <a:ext cx="3046413" cy="1154162"/>
          </a:xfrm>
          <a:prstGeom prst="rect">
            <a:avLst/>
          </a:prstGeom>
        </p:spPr>
        <p:txBody>
          <a:bodyPr>
            <a:spAutoFit/>
          </a:bodyPr>
          <a:lstStyle/>
          <a:p>
            <a:pPr lvl="0"/>
            <a:r>
              <a:rPr lang="zh-CN" altLang="zh-CN" smtClean="0">
                <a:solidFill>
                  <a:prstClr val="black"/>
                </a:solidFill>
              </a:rPr>
              <a:t>递归</a:t>
            </a:r>
            <a:r>
              <a:rPr lang="zh-CN" altLang="en-US" smtClean="0">
                <a:solidFill>
                  <a:prstClr val="black"/>
                </a:solidFill>
              </a:rPr>
              <a:t>调用树的高度为</a:t>
            </a:r>
            <a:r>
              <a:rPr lang="en-US" altLang="zh-CN" smtClean="0">
                <a:solidFill>
                  <a:prstClr val="black"/>
                </a:solidFill>
              </a:rPr>
              <a:t>n</a:t>
            </a:r>
            <a:r>
              <a:rPr lang="zh-CN" altLang="en-US" smtClean="0">
                <a:solidFill>
                  <a:prstClr val="black"/>
                </a:solidFill>
              </a:rPr>
              <a:t>，（递归</a:t>
            </a:r>
            <a:r>
              <a:rPr lang="zh-CN" altLang="zh-CN" smtClean="0">
                <a:solidFill>
                  <a:prstClr val="black"/>
                </a:solidFill>
              </a:rPr>
              <a:t>深度</a:t>
            </a:r>
            <a:r>
              <a:rPr lang="zh-CN" altLang="zh-CN">
                <a:solidFill>
                  <a:prstClr val="black"/>
                </a:solidFill>
              </a:rPr>
              <a:t>为</a:t>
            </a:r>
            <a:r>
              <a:rPr lang="en-US" altLang="zh-CN" smtClean="0">
                <a:solidFill>
                  <a:prstClr val="black"/>
                </a:solidFill>
              </a:rPr>
              <a:t>n</a:t>
            </a:r>
            <a:r>
              <a:rPr lang="zh-CN" altLang="en-US" smtClean="0">
                <a:solidFill>
                  <a:prstClr val="black"/>
                </a:solidFill>
              </a:rPr>
              <a:t>）</a:t>
            </a:r>
            <a:r>
              <a:rPr lang="zh-CN" altLang="zh-CN" smtClean="0">
                <a:solidFill>
                  <a:prstClr val="black"/>
                </a:solidFill>
              </a:rPr>
              <a:t>，</a:t>
            </a:r>
            <a:r>
              <a:rPr lang="zh-CN" altLang="zh-CN">
                <a:solidFill>
                  <a:prstClr val="black"/>
                </a:solidFill>
              </a:rPr>
              <a:t>空间复杂度为</a:t>
            </a:r>
            <a:r>
              <a:rPr lang="en-US" altLang="zh-CN">
                <a:solidFill>
                  <a:prstClr val="black"/>
                </a:solidFill>
              </a:rPr>
              <a:t>O(n)</a:t>
            </a:r>
            <a:r>
              <a:rPr lang="zh-CN" altLang="zh-CN">
                <a:solidFill>
                  <a:prstClr val="black"/>
                </a:solidFill>
              </a:rPr>
              <a:t>。</a:t>
            </a:r>
          </a:p>
        </p:txBody>
      </p:sp>
    </p:spTree>
    <p:extLst>
      <p:ext uri="{BB962C8B-B14F-4D97-AF65-F5344CB8AC3E}">
        <p14:creationId xmlns:p14="http://schemas.microsoft.com/office/powerpoint/2010/main" val="3313896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2" grpId="0"/>
      <p:bldP spid="9"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占位符 1"/>
              <p:cNvSpPr>
                <a:spLocks noGrp="1"/>
              </p:cNvSpPr>
              <p:nvPr>
                <p:ph type="body" sz="quarter" idx="10"/>
              </p:nvPr>
            </p:nvSpPr>
            <p:spPr/>
            <p:txBody>
              <a:bodyPr>
                <a:normAutofit/>
              </a:bodyPr>
              <a:lstStyle/>
              <a:p>
                <a:r>
                  <a:rPr lang="zh-CN" altLang="zh-CN"/>
                  <a:t>当</a:t>
                </a:r>
                <a:r>
                  <a:rPr lang="en-US" altLang="zh-CN"/>
                  <a:t>n=64</a:t>
                </a:r>
                <a:r>
                  <a:rPr lang="zh-CN" altLang="zh-CN"/>
                  <a:t>时，圆盘移动的次数为</a:t>
                </a:r>
                <a:r>
                  <a:rPr lang="en-US" altLang="zh-CN"/>
                  <a:t>2</a:t>
                </a:r>
                <a:r>
                  <a:rPr lang="en-US" altLang="zh-CN" baseline="30000"/>
                  <a:t>64</a:t>
                </a:r>
                <a:r>
                  <a:rPr lang="en-US" altLang="zh-CN"/>
                  <a:t>-1</a:t>
                </a:r>
                <a14:m>
                  <m:oMath xmlns:m="http://schemas.openxmlformats.org/officeDocument/2006/math">
                    <m:r>
                      <a:rPr lang="en-US" altLang="zh-CN">
                        <a:latin typeface="Cambria Math"/>
                      </a:rPr>
                      <m:t>≈1.6</m:t>
                    </m:r>
                    <m:r>
                      <a:rPr lang="zh-CN" altLang="en-US" i="1">
                        <a:latin typeface="Cambria Math"/>
                      </a:rPr>
                      <m:t>∗</m:t>
                    </m:r>
                    <m:sSup>
                      <m:sSupPr>
                        <m:ctrlPr>
                          <a:rPr lang="zh-CN" altLang="zh-CN" i="1">
                            <a:latin typeface="Cambria Math" panose="02040503050406030204" pitchFamily="18" charset="0"/>
                          </a:rPr>
                        </m:ctrlPr>
                      </m:sSupPr>
                      <m:e>
                        <m:r>
                          <a:rPr lang="en-US" altLang="zh-CN">
                            <a:latin typeface="Cambria Math"/>
                          </a:rPr>
                          <m:t>10</m:t>
                        </m:r>
                      </m:e>
                      <m:sup>
                        <m:r>
                          <a:rPr lang="en-US" altLang="zh-CN">
                            <a:latin typeface="Cambria Math"/>
                          </a:rPr>
                          <m:t>19</m:t>
                        </m:r>
                      </m:sup>
                    </m:sSup>
                  </m:oMath>
                </a14:m>
                <a:r>
                  <a:rPr lang="zh-CN" altLang="zh-CN"/>
                  <a:t>次</a:t>
                </a:r>
                <a:r>
                  <a:rPr lang="zh-CN" altLang="zh-CN" smtClean="0"/>
                  <a:t>。</a:t>
                </a:r>
                <a:endParaRPr lang="en-US" altLang="zh-CN" smtClean="0"/>
              </a:p>
              <a:p>
                <a:r>
                  <a:rPr lang="zh-CN" altLang="zh-CN" smtClean="0"/>
                  <a:t>假设人</a:t>
                </a:r>
                <a:r>
                  <a:rPr lang="en-US" altLang="zh-CN" smtClean="0"/>
                  <a:t>1</a:t>
                </a:r>
                <a:r>
                  <a:rPr lang="zh-CN" altLang="zh-CN" smtClean="0"/>
                  <a:t>秒</a:t>
                </a:r>
                <a:r>
                  <a:rPr lang="zh-CN" altLang="zh-CN"/>
                  <a:t>能搬动</a:t>
                </a:r>
                <a:r>
                  <a:rPr lang="en-US" altLang="zh-CN"/>
                  <a:t>1</a:t>
                </a:r>
                <a:r>
                  <a:rPr lang="zh-CN" altLang="zh-CN"/>
                  <a:t>个圆盘，由于</a:t>
                </a:r>
                <a:r>
                  <a:rPr lang="en-US" altLang="zh-CN"/>
                  <a:t>1</a:t>
                </a:r>
                <a:r>
                  <a:rPr lang="zh-CN" altLang="zh-CN"/>
                  <a:t>年约有</a:t>
                </a:r>
                <a14:m>
                  <m:oMath xmlns:m="http://schemas.openxmlformats.org/officeDocument/2006/math">
                    <m:r>
                      <a:rPr lang="en-US" altLang="zh-CN">
                        <a:latin typeface="Cambria Math"/>
                      </a:rPr>
                      <m:t>3.2</m:t>
                    </m:r>
                    <m:r>
                      <a:rPr lang="zh-CN" altLang="en-US" i="1">
                        <a:latin typeface="Cambria Math"/>
                      </a:rPr>
                      <m:t>∗</m:t>
                    </m:r>
                    <m:sSup>
                      <m:sSupPr>
                        <m:ctrlPr>
                          <a:rPr lang="zh-CN" altLang="zh-CN" i="1">
                            <a:latin typeface="Cambria Math" panose="02040503050406030204" pitchFamily="18" charset="0"/>
                          </a:rPr>
                        </m:ctrlPr>
                      </m:sSupPr>
                      <m:e>
                        <m:r>
                          <a:rPr lang="en-US" altLang="zh-CN">
                            <a:latin typeface="Cambria Math"/>
                          </a:rPr>
                          <m:t>10</m:t>
                        </m:r>
                      </m:e>
                      <m:sup>
                        <m:r>
                          <a:rPr lang="en-US" altLang="zh-CN">
                            <a:latin typeface="Cambria Math"/>
                          </a:rPr>
                          <m:t>7</m:t>
                        </m:r>
                      </m:sup>
                    </m:sSup>
                  </m:oMath>
                </a14:m>
                <a:r>
                  <a:rPr lang="zh-CN" altLang="zh-CN"/>
                  <a:t>秒，</a:t>
                </a:r>
                <a:r>
                  <a:rPr lang="en-US" altLang="zh-CN"/>
                  <a:t>64</a:t>
                </a:r>
                <a:r>
                  <a:rPr lang="zh-CN" altLang="zh-CN"/>
                  <a:t>个圆盘的搬动则大约需要</a:t>
                </a:r>
                <a14:m>
                  <m:oMath xmlns:m="http://schemas.openxmlformats.org/officeDocument/2006/math">
                    <m:r>
                      <a:rPr lang="en-US" altLang="zh-CN">
                        <a:latin typeface="Cambria Math"/>
                      </a:rPr>
                      <m:t>5</m:t>
                    </m:r>
                    <m:r>
                      <a:rPr lang="zh-CN" altLang="en-US" i="1">
                        <a:latin typeface="Cambria Math"/>
                      </a:rPr>
                      <m:t>∗</m:t>
                    </m:r>
                    <m:sSup>
                      <m:sSupPr>
                        <m:ctrlPr>
                          <a:rPr lang="zh-CN" altLang="zh-CN" i="1">
                            <a:latin typeface="Cambria Math" panose="02040503050406030204" pitchFamily="18" charset="0"/>
                          </a:rPr>
                        </m:ctrlPr>
                      </m:sSupPr>
                      <m:e>
                        <m:r>
                          <a:rPr lang="en-US" altLang="zh-CN">
                            <a:latin typeface="Cambria Math"/>
                          </a:rPr>
                          <m:t>10</m:t>
                        </m:r>
                      </m:e>
                      <m:sup>
                        <m:r>
                          <a:rPr lang="en-US" altLang="zh-CN">
                            <a:latin typeface="Cambria Math"/>
                          </a:rPr>
                          <m:t>11</m:t>
                        </m:r>
                      </m:sup>
                    </m:sSup>
                  </m:oMath>
                </a14:m>
                <a:r>
                  <a:rPr lang="zh-CN" altLang="zh-CN"/>
                  <a:t>年，而天文学家估计宇宙的年龄小于</a:t>
                </a:r>
                <a14:m>
                  <m:oMath xmlns:m="http://schemas.openxmlformats.org/officeDocument/2006/math">
                    <m:r>
                      <a:rPr lang="en-US" altLang="zh-CN">
                        <a:latin typeface="Cambria Math"/>
                      </a:rPr>
                      <m:t>2</m:t>
                    </m:r>
                    <m:r>
                      <a:rPr lang="zh-CN" altLang="en-US" i="1">
                        <a:latin typeface="Cambria Math"/>
                      </a:rPr>
                      <m:t>∗</m:t>
                    </m:r>
                    <m:sSup>
                      <m:sSupPr>
                        <m:ctrlPr>
                          <a:rPr lang="zh-CN" altLang="zh-CN" i="1">
                            <a:latin typeface="Cambria Math" panose="02040503050406030204" pitchFamily="18" charset="0"/>
                          </a:rPr>
                        </m:ctrlPr>
                      </m:sSupPr>
                      <m:e>
                        <m:r>
                          <a:rPr lang="en-US" altLang="zh-CN">
                            <a:latin typeface="Cambria Math"/>
                          </a:rPr>
                          <m:t>10</m:t>
                        </m:r>
                      </m:e>
                      <m:sup>
                        <m:r>
                          <a:rPr lang="en-US" altLang="zh-CN">
                            <a:latin typeface="Cambria Math"/>
                          </a:rPr>
                          <m:t>10</m:t>
                        </m:r>
                      </m:sup>
                    </m:sSup>
                  </m:oMath>
                </a14:m>
                <a:r>
                  <a:rPr lang="zh-CN" altLang="zh-CN"/>
                  <a:t>年</a:t>
                </a:r>
                <a:r>
                  <a:rPr lang="zh-CN" altLang="zh-CN" smtClean="0"/>
                  <a:t>。</a:t>
                </a:r>
                <a:endParaRPr lang="en-US" altLang="zh-CN" smtClean="0"/>
              </a:p>
              <a:p>
                <a:r>
                  <a:rPr lang="zh-CN" altLang="zh-CN" smtClean="0"/>
                  <a:t>假设</a:t>
                </a:r>
                <a:r>
                  <a:rPr lang="en-US" altLang="zh-CN"/>
                  <a:t>hanoi</a:t>
                </a:r>
                <a:r>
                  <a:rPr lang="zh-CN" altLang="zh-CN"/>
                  <a:t>游戏模拟程序在某计算机上运行，搬动速度为每秒</a:t>
                </a:r>
                <a:r>
                  <a:rPr lang="en-US" altLang="zh-CN"/>
                  <a:t>10</a:t>
                </a:r>
                <a:r>
                  <a:rPr lang="en-US" altLang="zh-CN" baseline="30000"/>
                  <a:t>7</a:t>
                </a:r>
                <a:r>
                  <a:rPr lang="zh-CN" altLang="zh-CN"/>
                  <a:t>个圆盘，则</a:t>
                </a:r>
                <a:r>
                  <a:rPr lang="en-US" altLang="zh-CN"/>
                  <a:t>64</a:t>
                </a:r>
                <a:r>
                  <a:rPr lang="zh-CN" altLang="zh-CN"/>
                  <a:t>个圆盘的搬动大约需要</a:t>
                </a:r>
                <a14:m>
                  <m:oMath xmlns:m="http://schemas.openxmlformats.org/officeDocument/2006/math">
                    <m:r>
                      <a:rPr lang="en-US" altLang="zh-CN">
                        <a:latin typeface="Cambria Math"/>
                      </a:rPr>
                      <m:t>5</m:t>
                    </m:r>
                    <m:r>
                      <a:rPr lang="zh-CN" altLang="en-US" i="1">
                        <a:latin typeface="Cambria Math"/>
                      </a:rPr>
                      <m:t>∗</m:t>
                    </m:r>
                    <m:sSup>
                      <m:sSupPr>
                        <m:ctrlPr>
                          <a:rPr lang="zh-CN" altLang="zh-CN" i="1">
                            <a:latin typeface="Cambria Math" panose="02040503050406030204" pitchFamily="18" charset="0"/>
                          </a:rPr>
                        </m:ctrlPr>
                      </m:sSupPr>
                      <m:e>
                        <m:r>
                          <a:rPr lang="en-US" altLang="zh-CN">
                            <a:latin typeface="Cambria Math"/>
                          </a:rPr>
                          <m:t>10</m:t>
                        </m:r>
                      </m:e>
                      <m:sup>
                        <m:r>
                          <a:rPr lang="en-US" altLang="zh-CN">
                            <a:latin typeface="Cambria Math"/>
                          </a:rPr>
                          <m:t>4</m:t>
                        </m:r>
                      </m:sup>
                    </m:sSup>
                  </m:oMath>
                </a14:m>
                <a:r>
                  <a:rPr lang="zh-CN" altLang="zh-CN"/>
                  <a:t>年</a:t>
                </a:r>
                <a:r>
                  <a:rPr lang="zh-CN" altLang="zh-CN" smtClean="0"/>
                  <a:t>。</a:t>
                </a:r>
                <a:endParaRPr lang="en-US" altLang="zh-CN" smtClean="0"/>
              </a:p>
              <a:p>
                <a:r>
                  <a:rPr lang="zh-CN" altLang="zh-CN" smtClean="0"/>
                  <a:t>由此</a:t>
                </a:r>
                <a:r>
                  <a:rPr lang="zh-CN" altLang="zh-CN"/>
                  <a:t>可以看到，在达到一定问题规模时，具有指数阶时间性能的算法将产生灾难性的后果。</a:t>
                </a:r>
              </a:p>
              <a:p>
                <a:endParaRPr lang="zh-CN" altLang="en-US"/>
              </a:p>
            </p:txBody>
          </p:sp>
        </mc:Choice>
        <mc:Fallback xmlns="">
          <p:sp>
            <p:nvSpPr>
              <p:cNvPr id="2" name="文本占位符 1"/>
              <p:cNvSpPr>
                <a:spLocks noGrp="1" noRot="1" noChangeAspect="1" noMove="1" noResize="1" noEditPoints="1" noAdjustHandles="1" noChangeArrowheads="1" noChangeShapeType="1" noTextEdit="1"/>
              </p:cNvSpPr>
              <p:nvPr>
                <p:ph type="body" sz="quarter" idx="10"/>
              </p:nvPr>
            </p:nvSpPr>
            <p:spPr>
              <a:blipFill>
                <a:blip r:embed="rId2"/>
                <a:stretch>
                  <a:fillRect l="-511" t="-876" r="-624"/>
                </a:stretch>
              </a:blipFill>
            </p:spPr>
            <p:txBody>
              <a:bodyPr/>
              <a:lstStyle/>
              <a:p>
                <a:r>
                  <a:rPr lang="zh-CN" altLang="en-US">
                    <a:noFill/>
                  </a:rPr>
                  <a:t> </a:t>
                </a:r>
              </a:p>
            </p:txBody>
          </p:sp>
        </mc:Fallback>
      </mc:AlternateContent>
      <p:sp>
        <p:nvSpPr>
          <p:cNvPr id="3" name="标题 2"/>
          <p:cNvSpPr>
            <a:spLocks noGrp="1"/>
          </p:cNvSpPr>
          <p:nvPr>
            <p:ph type="title"/>
          </p:nvPr>
        </p:nvSpPr>
        <p:spPr/>
        <p:txBody>
          <a:bodyPr>
            <a:normAutofit fontScale="90000"/>
          </a:bodyPr>
          <a:lstStyle/>
          <a:p>
            <a:r>
              <a:rPr lang="zh-CN" altLang="en-US" smtClean="0"/>
              <a:t>汉诺塔问题时间性能</a:t>
            </a:r>
            <a:endParaRPr lang="zh-CN" altLang="en-US"/>
          </a:p>
        </p:txBody>
      </p:sp>
    </p:spTree>
    <p:extLst>
      <p:ext uri="{BB962C8B-B14F-4D97-AF65-F5344CB8AC3E}">
        <p14:creationId xmlns:p14="http://schemas.microsoft.com/office/powerpoint/2010/main" val="165169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阶乘算法</a:t>
            </a:r>
            <a:r>
              <a:rPr lang="zh-CN" altLang="en-US" smtClean="0">
                <a:solidFill>
                  <a:srgbClr val="FF0000"/>
                </a:solidFill>
              </a:rPr>
              <a:t>非递归函数</a:t>
            </a:r>
            <a:endParaRPr lang="zh-CN" altLang="en-US">
              <a:solidFill>
                <a:srgbClr val="FF0000"/>
              </a:solidFill>
            </a:endParaRPr>
          </a:p>
        </p:txBody>
      </p:sp>
      <p:sp>
        <p:nvSpPr>
          <p:cNvPr id="4" name="矩形 3"/>
          <p:cNvSpPr/>
          <p:nvPr/>
        </p:nvSpPr>
        <p:spPr>
          <a:xfrm>
            <a:off x="622598" y="1269554"/>
            <a:ext cx="6092825" cy="2862322"/>
          </a:xfrm>
          <a:prstGeom prst="rect">
            <a:avLst/>
          </a:prstGeom>
        </p:spPr>
        <p:txBody>
          <a:bodyPr>
            <a:spAutoFit/>
          </a:bodyPr>
          <a:lstStyle/>
          <a:p>
            <a:pPr>
              <a:lnSpc>
                <a:spcPct val="150000"/>
              </a:lnSpc>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2400" b="1" kern="0">
                <a:solidFill>
                  <a:srgbClr val="000080"/>
                </a:solidFill>
                <a:latin typeface="Times New Roman"/>
                <a:cs typeface="宋体"/>
              </a:rPr>
              <a:t>def </a:t>
            </a:r>
            <a:r>
              <a:rPr lang="en-US" altLang="zh-CN" sz="2400" kern="0">
                <a:solidFill>
                  <a:srgbClr val="000000"/>
                </a:solidFill>
                <a:latin typeface="Times New Roman"/>
                <a:cs typeface="宋体"/>
              </a:rPr>
              <a:t>fact(n):</a:t>
            </a:r>
            <a:br>
              <a:rPr lang="en-US" altLang="zh-CN" sz="2400" kern="0">
                <a:solidFill>
                  <a:srgbClr val="000000"/>
                </a:solidFill>
                <a:latin typeface="Times New Roman"/>
                <a:cs typeface="宋体"/>
              </a:rPr>
            </a:br>
            <a:r>
              <a:rPr lang="en-US" altLang="zh-CN" sz="2400" kern="0">
                <a:solidFill>
                  <a:srgbClr val="000000"/>
                </a:solidFill>
                <a:latin typeface="Times New Roman"/>
                <a:cs typeface="宋体"/>
              </a:rPr>
              <a:t>    result = </a:t>
            </a:r>
            <a:r>
              <a:rPr lang="en-US" altLang="zh-CN" sz="2400" kern="0">
                <a:solidFill>
                  <a:srgbClr val="0000FF"/>
                </a:solidFill>
                <a:latin typeface="Times New Roman"/>
                <a:cs typeface="宋体"/>
              </a:rPr>
              <a:t>1</a:t>
            </a:r>
            <a:br>
              <a:rPr lang="en-US" altLang="zh-CN" sz="2400" kern="0">
                <a:solidFill>
                  <a:srgbClr val="0000FF"/>
                </a:solidFill>
                <a:latin typeface="Times New Roman"/>
                <a:cs typeface="宋体"/>
              </a:rPr>
            </a:br>
            <a:r>
              <a:rPr lang="en-US" altLang="zh-CN" sz="2400" kern="0">
                <a:solidFill>
                  <a:srgbClr val="0000FF"/>
                </a:solidFill>
                <a:latin typeface="Times New Roman"/>
                <a:cs typeface="宋体"/>
              </a:rPr>
              <a:t>    </a:t>
            </a:r>
            <a:r>
              <a:rPr lang="en-US" altLang="zh-CN" sz="2400" b="1" kern="0">
                <a:solidFill>
                  <a:srgbClr val="000080"/>
                </a:solidFill>
                <a:latin typeface="Times New Roman"/>
                <a:cs typeface="宋体"/>
              </a:rPr>
              <a:t>for </a:t>
            </a:r>
            <a:r>
              <a:rPr lang="en-US" altLang="zh-CN" sz="2400" kern="0">
                <a:solidFill>
                  <a:srgbClr val="000000"/>
                </a:solidFill>
                <a:latin typeface="Times New Roman"/>
                <a:cs typeface="宋体"/>
              </a:rPr>
              <a:t>i </a:t>
            </a:r>
            <a:r>
              <a:rPr lang="en-US" altLang="zh-CN" sz="2400" b="1" kern="0">
                <a:solidFill>
                  <a:srgbClr val="000080"/>
                </a:solidFill>
                <a:latin typeface="Times New Roman"/>
                <a:cs typeface="宋体"/>
              </a:rPr>
              <a:t>in </a:t>
            </a:r>
            <a:r>
              <a:rPr lang="en-US" altLang="zh-CN" sz="2400" kern="0">
                <a:solidFill>
                  <a:srgbClr val="000080"/>
                </a:solidFill>
                <a:latin typeface="Times New Roman"/>
                <a:cs typeface="宋体"/>
              </a:rPr>
              <a:t>range</a:t>
            </a:r>
            <a:r>
              <a:rPr lang="en-US" altLang="zh-CN" sz="2400" kern="0">
                <a:solidFill>
                  <a:srgbClr val="000000"/>
                </a:solidFill>
                <a:latin typeface="Times New Roman"/>
                <a:cs typeface="宋体"/>
              </a:rPr>
              <a:t>(</a:t>
            </a:r>
            <a:r>
              <a:rPr lang="en-US" altLang="zh-CN" sz="2400" kern="0">
                <a:solidFill>
                  <a:srgbClr val="0000FF"/>
                </a:solidFill>
                <a:latin typeface="Times New Roman"/>
                <a:cs typeface="宋体"/>
              </a:rPr>
              <a:t>1</a:t>
            </a:r>
            <a:r>
              <a:rPr lang="en-US" altLang="zh-CN" sz="2400" kern="0">
                <a:solidFill>
                  <a:srgbClr val="000000"/>
                </a:solidFill>
                <a:latin typeface="Times New Roman"/>
                <a:cs typeface="宋体"/>
              </a:rPr>
              <a:t>, n+</a:t>
            </a:r>
            <a:r>
              <a:rPr lang="en-US" altLang="zh-CN" sz="2400" kern="0">
                <a:solidFill>
                  <a:srgbClr val="0000FF"/>
                </a:solidFill>
                <a:latin typeface="Times New Roman"/>
                <a:cs typeface="宋体"/>
              </a:rPr>
              <a:t>1</a:t>
            </a:r>
            <a:r>
              <a:rPr lang="en-US" altLang="zh-CN" sz="2400" kern="0">
                <a:solidFill>
                  <a:srgbClr val="000000"/>
                </a:solidFill>
                <a:latin typeface="Times New Roman"/>
                <a:cs typeface="宋体"/>
              </a:rPr>
              <a:t>):</a:t>
            </a:r>
            <a:br>
              <a:rPr lang="en-US" altLang="zh-CN" sz="2400" kern="0">
                <a:solidFill>
                  <a:srgbClr val="000000"/>
                </a:solidFill>
                <a:latin typeface="Times New Roman"/>
                <a:cs typeface="宋体"/>
              </a:rPr>
            </a:br>
            <a:r>
              <a:rPr lang="en-US" altLang="zh-CN" sz="2400" kern="0">
                <a:solidFill>
                  <a:srgbClr val="000000"/>
                </a:solidFill>
                <a:latin typeface="Times New Roman"/>
                <a:cs typeface="宋体"/>
              </a:rPr>
              <a:t>        result *= i</a:t>
            </a:r>
            <a:br>
              <a:rPr lang="en-US" altLang="zh-CN" sz="2400" kern="0">
                <a:solidFill>
                  <a:srgbClr val="000000"/>
                </a:solidFill>
                <a:latin typeface="Times New Roman"/>
                <a:cs typeface="宋体"/>
              </a:rPr>
            </a:br>
            <a:r>
              <a:rPr lang="en-US" altLang="zh-CN" sz="2400" kern="0">
                <a:solidFill>
                  <a:srgbClr val="000000"/>
                </a:solidFill>
                <a:latin typeface="Times New Roman"/>
                <a:cs typeface="宋体"/>
              </a:rPr>
              <a:t>    </a:t>
            </a:r>
            <a:r>
              <a:rPr lang="en-US" altLang="zh-CN" sz="2400" b="1" kern="0">
                <a:solidFill>
                  <a:srgbClr val="000080"/>
                </a:solidFill>
                <a:latin typeface="Times New Roman"/>
                <a:cs typeface="宋体"/>
              </a:rPr>
              <a:t>return </a:t>
            </a:r>
            <a:r>
              <a:rPr lang="en-US" altLang="zh-CN" sz="2400" kern="0">
                <a:solidFill>
                  <a:srgbClr val="000000"/>
                </a:solidFill>
                <a:latin typeface="Times New Roman"/>
                <a:cs typeface="宋体"/>
              </a:rPr>
              <a:t>result</a:t>
            </a:r>
            <a:endParaRPr lang="zh-CN" altLang="zh-CN" sz="2400" kern="100">
              <a:latin typeface="Times New Roman"/>
            </a:endParaRPr>
          </a:p>
        </p:txBody>
      </p:sp>
      <p:sp>
        <p:nvSpPr>
          <p:cNvPr id="5" name="圆角矩形标注 4"/>
          <p:cNvSpPr/>
          <p:nvPr/>
        </p:nvSpPr>
        <p:spPr>
          <a:xfrm>
            <a:off x="3862958" y="1845618"/>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时间复杂度</a:t>
            </a:r>
            <a:r>
              <a:rPr lang="en-US" altLang="zh-CN" smtClean="0"/>
              <a:t>O(n)</a:t>
            </a:r>
            <a:endParaRPr lang="zh-CN" altLang="en-US"/>
          </a:p>
        </p:txBody>
      </p:sp>
      <p:sp>
        <p:nvSpPr>
          <p:cNvPr id="6" name="圆角矩形标注 5"/>
          <p:cNvSpPr/>
          <p:nvPr/>
        </p:nvSpPr>
        <p:spPr>
          <a:xfrm>
            <a:off x="3876190" y="3233023"/>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a:t>空间</a:t>
            </a:r>
            <a:r>
              <a:rPr lang="zh-CN" altLang="en-US" smtClean="0"/>
              <a:t>复杂度</a:t>
            </a:r>
            <a:r>
              <a:rPr lang="en-US" altLang="zh-CN" smtClean="0"/>
              <a:t>O(1)</a:t>
            </a:r>
            <a:endParaRPr lang="zh-CN" altLang="en-US"/>
          </a:p>
        </p:txBody>
      </p:sp>
      <p:sp>
        <p:nvSpPr>
          <p:cNvPr id="7" name="圆角矩形标注 6"/>
          <p:cNvSpPr/>
          <p:nvPr/>
        </p:nvSpPr>
        <p:spPr>
          <a:xfrm>
            <a:off x="3694053" y="4725938"/>
            <a:ext cx="2636758" cy="495585"/>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性能好于递归算法</a:t>
            </a:r>
            <a:endParaRPr lang="zh-CN" altLang="en-US"/>
          </a:p>
        </p:txBody>
      </p:sp>
    </p:spTree>
    <p:extLst>
      <p:ext uri="{BB962C8B-B14F-4D97-AF65-F5344CB8AC3E}">
        <p14:creationId xmlns:p14="http://schemas.microsoft.com/office/powerpoint/2010/main" val="35044193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8541" y="1053529"/>
            <a:ext cx="5742857" cy="5264715"/>
          </a:xfrm>
        </p:spPr>
        <p:txBody>
          <a:bodyPr>
            <a:noAutofit/>
          </a:bodyPr>
          <a:lstStyle/>
          <a:p>
            <a:pPr>
              <a:lnSpc>
                <a:spcPct val="120000"/>
              </a:lnSpc>
            </a:pPr>
            <a:r>
              <a:rPr lang="zh-CN" altLang="en-US" sz="1800" smtClean="0"/>
              <a:t>冗余计算使斐波那契数</a:t>
            </a:r>
            <a:r>
              <a:rPr lang="zh-CN" altLang="en-US" sz="1800"/>
              <a:t>列求解的时间</a:t>
            </a:r>
            <a:r>
              <a:rPr lang="zh-CN" altLang="en-US" sz="1800" smtClean="0"/>
              <a:t>效率变差。</a:t>
            </a:r>
            <a:endParaRPr lang="en-US" altLang="zh-CN" sz="1800" smtClean="0"/>
          </a:p>
          <a:p>
            <a:pPr lvl="1">
              <a:lnSpc>
                <a:spcPct val="120000"/>
              </a:lnSpc>
            </a:pPr>
            <a:r>
              <a:rPr lang="zh-CN" altLang="en-US" sz="1600" smtClean="0"/>
              <a:t>比如在</a:t>
            </a:r>
            <a:r>
              <a:rPr lang="zh-CN" altLang="en-US" sz="1600"/>
              <a:t>计算</a:t>
            </a:r>
            <a:r>
              <a:rPr lang="en-US" altLang="zh-CN" sz="1600"/>
              <a:t>F6</a:t>
            </a:r>
            <a:r>
              <a:rPr lang="zh-CN" altLang="en-US" sz="1600"/>
              <a:t>时，</a:t>
            </a:r>
            <a:r>
              <a:rPr lang="en-US" altLang="zh-CN" sz="1600"/>
              <a:t>F4</a:t>
            </a:r>
            <a:r>
              <a:rPr lang="zh-CN" altLang="en-US" sz="1600"/>
              <a:t>计算了</a:t>
            </a:r>
            <a:r>
              <a:rPr lang="en-US" altLang="zh-CN" sz="1600"/>
              <a:t>2</a:t>
            </a:r>
            <a:r>
              <a:rPr lang="zh-CN" altLang="en-US" sz="1600"/>
              <a:t>次，</a:t>
            </a:r>
            <a:r>
              <a:rPr lang="en-US" altLang="zh-CN" sz="1600"/>
              <a:t>F3</a:t>
            </a:r>
            <a:r>
              <a:rPr lang="zh-CN" altLang="en-US" sz="1600"/>
              <a:t>计算了</a:t>
            </a:r>
            <a:r>
              <a:rPr lang="en-US" altLang="zh-CN" sz="1600"/>
              <a:t>3</a:t>
            </a:r>
            <a:r>
              <a:rPr lang="zh-CN" altLang="en-US" sz="1600"/>
              <a:t>次，</a:t>
            </a:r>
            <a:r>
              <a:rPr lang="en-US" altLang="zh-CN" sz="1600"/>
              <a:t>F2</a:t>
            </a:r>
            <a:r>
              <a:rPr lang="zh-CN" altLang="en-US" sz="1600"/>
              <a:t>计算了</a:t>
            </a:r>
            <a:r>
              <a:rPr lang="en-US" altLang="zh-CN" sz="1600"/>
              <a:t>5</a:t>
            </a:r>
            <a:r>
              <a:rPr lang="zh-CN" altLang="en-US" sz="1600"/>
              <a:t>次，</a:t>
            </a:r>
            <a:r>
              <a:rPr lang="en-US" altLang="zh-CN" sz="1600"/>
              <a:t>F1</a:t>
            </a:r>
            <a:r>
              <a:rPr lang="zh-CN" altLang="en-US" sz="1600"/>
              <a:t>和</a:t>
            </a:r>
            <a:r>
              <a:rPr lang="en-US" altLang="zh-CN" sz="1600"/>
              <a:t>F0</a:t>
            </a:r>
            <a:r>
              <a:rPr lang="zh-CN" altLang="en-US" sz="1600"/>
              <a:t>做了更多的重复的</a:t>
            </a:r>
            <a:r>
              <a:rPr lang="zh-CN" altLang="en-US" sz="1600" smtClean="0"/>
              <a:t>计算。</a:t>
            </a:r>
            <a:endParaRPr lang="en-US" altLang="zh-CN" sz="1600" smtClean="0"/>
          </a:p>
          <a:p>
            <a:pPr>
              <a:lnSpc>
                <a:spcPct val="120000"/>
              </a:lnSpc>
            </a:pPr>
            <a:r>
              <a:rPr lang="zh-CN" altLang="en-US" sz="1800" smtClean="0"/>
              <a:t>计算</a:t>
            </a:r>
            <a:r>
              <a:rPr lang="en-US" altLang="zh-CN" sz="1800"/>
              <a:t>Fn</a:t>
            </a:r>
            <a:r>
              <a:rPr lang="zh-CN" altLang="en-US" sz="1800"/>
              <a:t>的时间代价（加法、赋值操作次数）大致等于计算 </a:t>
            </a:r>
            <a:r>
              <a:rPr lang="en-US" altLang="zh-CN" sz="1800"/>
              <a:t>Fn-1 </a:t>
            </a:r>
            <a:r>
              <a:rPr lang="zh-CN" altLang="en-US" sz="1800"/>
              <a:t>和 </a:t>
            </a:r>
            <a:r>
              <a:rPr lang="en-US" altLang="zh-CN" sz="1800"/>
              <a:t>Fn-2 </a:t>
            </a:r>
            <a:r>
              <a:rPr lang="zh-CN" altLang="en-US" sz="1800"/>
              <a:t>的时间代价之和</a:t>
            </a:r>
            <a:r>
              <a:rPr lang="zh-CN" altLang="en-US" sz="1800" smtClean="0"/>
              <a:t>，因此计算</a:t>
            </a:r>
            <a:r>
              <a:rPr lang="en-US" altLang="zh-CN" sz="1800"/>
              <a:t>Fn</a:t>
            </a:r>
            <a:r>
              <a:rPr lang="zh-CN" altLang="en-US" sz="1800"/>
              <a:t>的时间代价与斐波那契数</a:t>
            </a:r>
            <a:r>
              <a:rPr lang="en-US" altLang="zh-CN" sz="1800"/>
              <a:t>Fn</a:t>
            </a:r>
            <a:r>
              <a:rPr lang="zh-CN" altLang="en-US" sz="1800"/>
              <a:t>的值</a:t>
            </a:r>
            <a:r>
              <a:rPr lang="zh-CN" altLang="en-US" sz="1800" smtClean="0"/>
              <a:t>成正比：</a:t>
            </a:r>
            <a:endParaRPr lang="zh-CN" altLang="en-US" sz="1800"/>
          </a:p>
          <a:p>
            <a:pPr marL="0" indent="0">
              <a:lnSpc>
                <a:spcPct val="120000"/>
              </a:lnSpc>
              <a:buNone/>
            </a:pPr>
            <a:r>
              <a:rPr lang="zh-CN" altLang="en-US" sz="1800"/>
              <a:t> </a:t>
            </a:r>
            <a:endParaRPr lang="en-US" altLang="zh-CN" sz="1800" smtClean="0"/>
          </a:p>
          <a:p>
            <a:pPr marL="361950" indent="0">
              <a:lnSpc>
                <a:spcPct val="120000"/>
              </a:lnSpc>
              <a:buNone/>
            </a:pPr>
            <a:r>
              <a:rPr lang="zh-CN" altLang="en-US" sz="1800" smtClean="0"/>
              <a:t> 括号</a:t>
            </a:r>
            <a:r>
              <a:rPr lang="zh-CN" altLang="en-US" sz="1800"/>
              <a:t>里的表达式约等于</a:t>
            </a:r>
            <a:r>
              <a:rPr lang="en-US" altLang="zh-CN" sz="1800"/>
              <a:t>1.618</a:t>
            </a:r>
            <a:r>
              <a:rPr lang="zh-CN" altLang="en-US" sz="1800" smtClean="0"/>
              <a:t>，时间</a:t>
            </a:r>
            <a:r>
              <a:rPr lang="zh-CN" altLang="en-US" sz="1800"/>
              <a:t>效率为</a:t>
            </a:r>
            <a:r>
              <a:rPr lang="en-US" altLang="zh-CN" sz="1800" smtClean="0"/>
              <a:t>O(1.618</a:t>
            </a:r>
            <a:r>
              <a:rPr lang="en-US" altLang="zh-CN" sz="1800" baseline="30000" smtClean="0"/>
              <a:t>n</a:t>
            </a:r>
            <a:r>
              <a:rPr lang="en-US" altLang="zh-CN" sz="1800"/>
              <a:t>)</a:t>
            </a:r>
            <a:r>
              <a:rPr lang="zh-CN" altLang="en-US" sz="1800" smtClean="0"/>
              <a:t>，空间效率</a:t>
            </a:r>
            <a:r>
              <a:rPr lang="en-US" altLang="zh-CN" sz="1800" smtClean="0"/>
              <a:t>O(n)</a:t>
            </a:r>
            <a:r>
              <a:rPr lang="zh-CN" altLang="en-US" sz="1800" smtClean="0"/>
              <a:t>。</a:t>
            </a:r>
            <a:endParaRPr lang="en-US" altLang="zh-CN" sz="1800" smtClean="0"/>
          </a:p>
          <a:p>
            <a:pPr>
              <a:lnSpc>
                <a:spcPct val="120000"/>
              </a:lnSpc>
            </a:pPr>
            <a:r>
              <a:rPr lang="zh-CN" altLang="en-US" sz="1800" smtClean="0">
                <a:solidFill>
                  <a:srgbClr val="FF0000"/>
                </a:solidFill>
              </a:rPr>
              <a:t>非递归的迭代版本求解</a:t>
            </a:r>
            <a:r>
              <a:rPr lang="zh-CN" altLang="en-US" sz="1800" smtClean="0"/>
              <a:t>，</a:t>
            </a:r>
            <a:r>
              <a:rPr lang="zh-CN" altLang="en-US" sz="1800"/>
              <a:t>时间</a:t>
            </a:r>
            <a:r>
              <a:rPr lang="zh-CN" altLang="en-US" sz="1800" smtClean="0"/>
              <a:t>效率为线性</a:t>
            </a:r>
            <a:r>
              <a:rPr lang="zh-CN" altLang="en-US" sz="1800"/>
              <a:t>阶</a:t>
            </a:r>
            <a:r>
              <a:rPr lang="en-US" altLang="zh-CN" sz="1800"/>
              <a:t>O(n</a:t>
            </a:r>
            <a:r>
              <a:rPr lang="en-US" altLang="zh-CN" sz="1800" smtClean="0"/>
              <a:t>)</a:t>
            </a:r>
            <a:r>
              <a:rPr lang="zh-CN" altLang="en-US" sz="1800"/>
              <a:t> ，空间效率</a:t>
            </a:r>
            <a:r>
              <a:rPr lang="en-US" altLang="zh-CN" sz="1800" smtClean="0"/>
              <a:t>O(1) </a:t>
            </a:r>
            <a:r>
              <a:rPr lang="zh-CN" altLang="en-US" sz="1800" smtClean="0"/>
              <a:t>。</a:t>
            </a:r>
            <a:endParaRPr lang="zh-CN" altLang="en-US" sz="1800"/>
          </a:p>
        </p:txBody>
      </p:sp>
      <p:sp>
        <p:nvSpPr>
          <p:cNvPr id="3" name="标题 2"/>
          <p:cNvSpPr>
            <a:spLocks noGrp="1"/>
          </p:cNvSpPr>
          <p:nvPr>
            <p:ph type="title"/>
          </p:nvPr>
        </p:nvSpPr>
        <p:spPr>
          <a:xfrm>
            <a:off x="1414687" y="197690"/>
            <a:ext cx="5760640" cy="648527"/>
          </a:xfrm>
        </p:spPr>
        <p:txBody>
          <a:bodyPr>
            <a:normAutofit fontScale="90000"/>
          </a:bodyPr>
          <a:lstStyle/>
          <a:p>
            <a:r>
              <a:rPr lang="zh-CN" altLang="en-US" smtClean="0"/>
              <a:t>斐波那契数列递归求解</a:t>
            </a: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61772" y="1629594"/>
            <a:ext cx="6354487" cy="5062890"/>
          </a:xfrm>
          <a:prstGeom prst="rect">
            <a:avLst/>
          </a:prstGeom>
          <a:noFill/>
          <a:ln>
            <a:noFill/>
          </a:ln>
        </p:spPr>
      </p:pic>
      <p:sp>
        <p:nvSpPr>
          <p:cNvPr id="5" name="Rectangle 1"/>
          <p:cNvSpPr>
            <a:spLocks noChangeArrowheads="1"/>
          </p:cNvSpPr>
          <p:nvPr/>
        </p:nvSpPr>
        <p:spPr bwMode="auto">
          <a:xfrm>
            <a:off x="6887294" y="184498"/>
            <a:ext cx="5328965"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fibonacci(n):</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0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else</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fibonacci(n-</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)+fibonacci(n-</a:t>
            </a:r>
            <a:r>
              <a:rPr kumimoji="0" lang="zh-CN" altLang="zh-CN" sz="16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6" name="Picture 4" descr="D:\DS-Course\txp_fig.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6774" y="3573810"/>
            <a:ext cx="1794789" cy="511951"/>
          </a:xfrm>
          <a:prstGeom prst="rect">
            <a:avLst/>
          </a:prstGeom>
          <a:noFill/>
          <a:ln>
            <a:noFill/>
          </a:ln>
          <a:effectLst/>
          <a:extLst/>
        </p:spPr>
      </p:pic>
      <p:sp>
        <p:nvSpPr>
          <p:cNvPr id="7" name="TextBox 6"/>
          <p:cNvSpPr txBox="1"/>
          <p:nvPr/>
        </p:nvSpPr>
        <p:spPr>
          <a:xfrm>
            <a:off x="7967414" y="5806058"/>
            <a:ext cx="3744416" cy="800219"/>
          </a:xfrm>
          <a:prstGeom prst="rect">
            <a:avLst/>
          </a:prstGeom>
          <a:solidFill>
            <a:srgbClr val="92D050"/>
          </a:solidFill>
        </p:spPr>
        <p:txBody>
          <a:bodyPr wrap="square" rtlCol="0">
            <a:spAutoFit/>
          </a:bodyPr>
          <a:lstStyle/>
          <a:p>
            <a:r>
              <a:rPr lang="zh-CN" altLang="en-US" smtClean="0"/>
              <a:t>递归算法的性能比对应的循环版本更差。</a:t>
            </a:r>
            <a:endParaRPr lang="zh-CN" altLang="en-US"/>
          </a:p>
        </p:txBody>
      </p:sp>
    </p:spTree>
    <p:extLst>
      <p:ext uri="{BB962C8B-B14F-4D97-AF65-F5344CB8AC3E}">
        <p14:creationId xmlns:p14="http://schemas.microsoft.com/office/powerpoint/2010/main" val="3299639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7"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递归的消除</a:t>
            </a:r>
          </a:p>
        </p:txBody>
      </p:sp>
    </p:spTree>
    <p:extLst>
      <p:ext uri="{BB962C8B-B14F-4D97-AF65-F5344CB8AC3E}">
        <p14:creationId xmlns:p14="http://schemas.microsoft.com/office/powerpoint/2010/main" val="2450128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838622" y="1197546"/>
            <a:ext cx="10736814" cy="481385"/>
          </a:xfrm>
        </p:spPr>
        <p:txBody>
          <a:bodyPr>
            <a:noAutofit/>
          </a:bodyPr>
          <a:lstStyle/>
          <a:p>
            <a:r>
              <a:rPr lang="en-US" altLang="zh-CN" sz="2400" b="0" smtClean="0">
                <a:ea typeface="宋体" pitchFamily="2" charset="-122"/>
              </a:rPr>
              <a:t>A </a:t>
            </a:r>
            <a:r>
              <a:rPr lang="en-US" altLang="zh-CN" sz="2400" b="0">
                <a:ea typeface="宋体" pitchFamily="2" charset="-122"/>
              </a:rPr>
              <a:t>recursive call is </a:t>
            </a:r>
            <a:r>
              <a:rPr lang="en-US" altLang="zh-CN" sz="2400" b="0">
                <a:solidFill>
                  <a:srgbClr val="FF0000"/>
                </a:solidFill>
                <a:ea typeface="宋体" pitchFamily="2" charset="-122"/>
              </a:rPr>
              <a:t>the last-executed statement</a:t>
            </a:r>
            <a:r>
              <a:rPr lang="en-US" altLang="zh-CN" sz="2400" b="0">
                <a:ea typeface="宋体" pitchFamily="2" charset="-122"/>
              </a:rPr>
              <a:t> of the function,  which is called </a:t>
            </a:r>
            <a:r>
              <a:rPr lang="en-US" altLang="zh-CN" sz="2400" b="0">
                <a:solidFill>
                  <a:srgbClr val="FF0000"/>
                </a:solidFill>
                <a:ea typeface="宋体" pitchFamily="2" charset="-122"/>
              </a:rPr>
              <a:t>tail recursion</a:t>
            </a:r>
            <a:r>
              <a:rPr lang="en-US" altLang="zh-CN" sz="2400" b="0">
                <a:ea typeface="宋体" pitchFamily="2" charset="-122"/>
              </a:rPr>
              <a:t>.</a:t>
            </a:r>
            <a:endParaRPr lang="zh-CN" altLang="en-US" sz="2400"/>
          </a:p>
        </p:txBody>
      </p:sp>
      <p:sp>
        <p:nvSpPr>
          <p:cNvPr id="3" name="标题 2"/>
          <p:cNvSpPr>
            <a:spLocks noGrp="1"/>
          </p:cNvSpPr>
          <p:nvPr>
            <p:ph type="title"/>
          </p:nvPr>
        </p:nvSpPr>
        <p:spPr/>
        <p:txBody>
          <a:bodyPr>
            <a:normAutofit fontScale="90000"/>
          </a:bodyPr>
          <a:lstStyle/>
          <a:p>
            <a:r>
              <a:rPr lang="zh-CN" altLang="en-US" smtClean="0"/>
              <a:t>尾递归</a:t>
            </a:r>
            <a:r>
              <a:rPr lang="en-US" altLang="zh-CN" smtClean="0"/>
              <a:t>(</a:t>
            </a:r>
            <a:r>
              <a:rPr lang="en-US" altLang="zh-CN">
                <a:solidFill>
                  <a:srgbClr val="FF0000"/>
                </a:solidFill>
                <a:ea typeface="宋体" pitchFamily="2" charset="-122"/>
              </a:rPr>
              <a:t>tail </a:t>
            </a:r>
            <a:r>
              <a:rPr lang="en-US" altLang="zh-CN" smtClean="0">
                <a:solidFill>
                  <a:srgbClr val="FF0000"/>
                </a:solidFill>
                <a:ea typeface="宋体" pitchFamily="2" charset="-122"/>
              </a:rPr>
              <a:t>recursion)</a:t>
            </a:r>
            <a:r>
              <a:rPr lang="zh-CN" altLang="en-US" smtClean="0"/>
              <a:t>的消除</a:t>
            </a:r>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636905772"/>
              </p:ext>
            </p:extLst>
          </p:nvPr>
        </p:nvGraphicFramePr>
        <p:xfrm>
          <a:off x="1126654" y="2277666"/>
          <a:ext cx="3024336" cy="2520280"/>
        </p:xfrm>
        <a:graphic>
          <a:graphicData uri="http://schemas.openxmlformats.org/presentationml/2006/ole">
            <mc:AlternateContent xmlns:mc="http://schemas.openxmlformats.org/markup-compatibility/2006">
              <mc:Choice xmlns:v="urn:schemas-microsoft-com:vml" Requires="v">
                <p:oleObj spid="_x0000_s11292" name="Visio" r:id="rId4" imgW="4352892" imgH="3619697" progId="Visio.Drawing.15">
                  <p:embed/>
                </p:oleObj>
              </mc:Choice>
              <mc:Fallback>
                <p:oleObj name="Visio" r:id="rId4" imgW="4352892" imgH="3619697"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6654" y="2277666"/>
                        <a:ext cx="3024336" cy="2520280"/>
                      </a:xfrm>
                      <a:prstGeom prst="rect">
                        <a:avLst/>
                      </a:prstGeom>
                      <a:noFill/>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811029274"/>
              </p:ext>
            </p:extLst>
          </p:nvPr>
        </p:nvGraphicFramePr>
        <p:xfrm>
          <a:off x="6671270" y="2277665"/>
          <a:ext cx="3096344" cy="2561521"/>
        </p:xfrm>
        <a:graphic>
          <a:graphicData uri="http://schemas.openxmlformats.org/presentationml/2006/ole">
            <mc:AlternateContent xmlns:mc="http://schemas.openxmlformats.org/markup-compatibility/2006">
              <mc:Choice xmlns:v="urn:schemas-microsoft-com:vml" Requires="v">
                <p:oleObj spid="_x0000_s11293" name="Visio" r:id="rId6" imgW="4352892" imgH="3619697" progId="Visio.Drawing.15">
                  <p:embed/>
                </p:oleObj>
              </mc:Choice>
              <mc:Fallback>
                <p:oleObj name="Visio" r:id="rId6" imgW="4352892" imgH="3619697" progId="Visio.Drawing.15">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71270" y="2277665"/>
                        <a:ext cx="3096344" cy="2561521"/>
                      </a:xfrm>
                      <a:prstGeom prst="rect">
                        <a:avLst/>
                      </a:prstGeom>
                      <a:noFill/>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2507021659"/>
              </p:ext>
            </p:extLst>
          </p:nvPr>
        </p:nvGraphicFramePr>
        <p:xfrm>
          <a:off x="3519696" y="5168067"/>
          <a:ext cx="3566859" cy="1349622"/>
        </p:xfrm>
        <a:graphic>
          <a:graphicData uri="http://schemas.openxmlformats.org/presentationml/2006/ole">
            <mc:AlternateContent xmlns:mc="http://schemas.openxmlformats.org/markup-compatibility/2006">
              <mc:Choice xmlns:v="urn:schemas-microsoft-com:vml" Requires="v">
                <p:oleObj spid="_x0000_s11294" name="Visio" r:id="rId8" imgW="4352892" imgH="1657534" progId="Visio.Drawing.15">
                  <p:embed/>
                </p:oleObj>
              </mc:Choice>
              <mc:Fallback>
                <p:oleObj name="Visio" r:id="rId8" imgW="4352892" imgH="1657534" progId="Visio.Drawing.15">
                  <p:embed/>
                  <p:pic>
                    <p:nvPicPr>
                      <p:cNvPr id="0"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19696" y="5168067"/>
                        <a:ext cx="3566859" cy="1349622"/>
                      </a:xfrm>
                      <a:prstGeom prst="rect">
                        <a:avLst/>
                      </a:prstGeom>
                      <a:noFill/>
                    </p:spPr>
                  </p:pic>
                </p:oleObj>
              </mc:Fallback>
            </mc:AlternateContent>
          </a:graphicData>
        </a:graphic>
      </p:graphicFrame>
      <p:sp>
        <p:nvSpPr>
          <p:cNvPr id="11" name="矩形 10"/>
          <p:cNvSpPr/>
          <p:nvPr/>
        </p:nvSpPr>
        <p:spPr>
          <a:xfrm>
            <a:off x="7751390" y="4862416"/>
            <a:ext cx="1627369" cy="446276"/>
          </a:xfrm>
          <a:prstGeom prst="rect">
            <a:avLst/>
          </a:prstGeom>
        </p:spPr>
        <p:txBody>
          <a:bodyPr wrap="none">
            <a:spAutoFit/>
          </a:bodyPr>
          <a:lstStyle/>
          <a:p>
            <a:r>
              <a:rPr lang="en-US" altLang="zh-CN"/>
              <a:t>(b) </a:t>
            </a:r>
            <a:r>
              <a:rPr lang="zh-CN" altLang="zh-CN"/>
              <a:t>尾递归</a:t>
            </a:r>
            <a:endParaRPr lang="zh-CN" altLang="en-US"/>
          </a:p>
        </p:txBody>
      </p:sp>
      <p:sp>
        <p:nvSpPr>
          <p:cNvPr id="12" name="矩形 11"/>
          <p:cNvSpPr/>
          <p:nvPr/>
        </p:nvSpPr>
        <p:spPr>
          <a:xfrm>
            <a:off x="1342678" y="4862416"/>
            <a:ext cx="1834156" cy="461665"/>
          </a:xfrm>
          <a:prstGeom prst="rect">
            <a:avLst/>
          </a:prstGeom>
        </p:spPr>
        <p:txBody>
          <a:bodyPr wrap="none">
            <a:spAutoFit/>
          </a:bodyPr>
          <a:lstStyle/>
          <a:p>
            <a:r>
              <a:rPr lang="en-US" altLang="zh-CN" sz="2400" kern="100" smtClean="0">
                <a:latin typeface="Times New Roman" panose="02020603050405020304" pitchFamily="18" charset="0"/>
                <a:ea typeface="宋体" panose="02010600030101010101" pitchFamily="2" charset="-122"/>
              </a:rPr>
              <a:t>(a) </a:t>
            </a:r>
            <a:r>
              <a:rPr lang="zh-CN" altLang="en-US" sz="2400" kern="100" smtClean="0">
                <a:latin typeface="Times New Roman" panose="02020603050405020304" pitchFamily="18" charset="0"/>
                <a:ea typeface="宋体" panose="02010600030101010101" pitchFamily="2" charset="-122"/>
              </a:rPr>
              <a:t>非</a:t>
            </a:r>
            <a:r>
              <a:rPr lang="zh-CN" altLang="zh-CN" sz="2400" kern="100" smtClean="0">
                <a:latin typeface="Times New Roman" panose="02020603050405020304" pitchFamily="18" charset="0"/>
                <a:ea typeface="宋体" panose="02010600030101010101" pitchFamily="2" charset="-122"/>
                <a:cs typeface="Times New Roman" panose="02020603050405020304" pitchFamily="18" charset="0"/>
              </a:rPr>
              <a:t>尾递归</a:t>
            </a:r>
            <a:endParaRPr lang="zh-CN" altLang="en-US"/>
          </a:p>
        </p:txBody>
      </p:sp>
      <p:sp>
        <p:nvSpPr>
          <p:cNvPr id="13" name="矩形 12"/>
          <p:cNvSpPr/>
          <p:nvPr/>
        </p:nvSpPr>
        <p:spPr>
          <a:xfrm>
            <a:off x="7751390" y="5845450"/>
            <a:ext cx="3373039" cy="461665"/>
          </a:xfrm>
          <a:prstGeom prst="rect">
            <a:avLst/>
          </a:prstGeom>
        </p:spPr>
        <p:txBody>
          <a:bodyPr wrap="none">
            <a:spAutoFit/>
          </a:bodyPr>
          <a:lstStyle/>
          <a:p>
            <a:r>
              <a:rPr lang="en-US" altLang="zh-CN" sz="2400" kern="100">
                <a:latin typeface="Times New Roman" panose="02020603050405020304" pitchFamily="18" charset="0"/>
                <a:ea typeface="宋体" panose="02010600030101010101" pitchFamily="2" charset="-122"/>
              </a:rPr>
              <a:t>(c) </a:t>
            </a:r>
            <a:r>
              <a:rPr lang="zh-CN" altLang="zh-CN" sz="2400" kern="100">
                <a:latin typeface="Times New Roman" panose="02020603050405020304" pitchFamily="18" charset="0"/>
                <a:ea typeface="宋体" panose="02010600030101010101" pitchFamily="2" charset="-122"/>
                <a:cs typeface="Times New Roman" panose="02020603050405020304" pitchFamily="18" charset="0"/>
              </a:rPr>
              <a:t>尾递归转换成非递归</a:t>
            </a:r>
            <a:endParaRPr lang="zh-CN" altLang="en-US"/>
          </a:p>
        </p:txBody>
      </p:sp>
    </p:spTree>
    <p:extLst>
      <p:ext uri="{BB962C8B-B14F-4D97-AF65-F5344CB8AC3E}">
        <p14:creationId xmlns:p14="http://schemas.microsoft.com/office/powerpoint/2010/main" val="1362015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solidFill>
                  <a:srgbClr val="FF0000"/>
                </a:solidFill>
              </a:rPr>
              <a:t>用</a:t>
            </a:r>
            <a:r>
              <a:rPr lang="zh-CN" altLang="en-US">
                <a:solidFill>
                  <a:srgbClr val="FF0000"/>
                </a:solidFill>
              </a:rPr>
              <a:t>递归</a:t>
            </a:r>
            <a:r>
              <a:rPr lang="zh-CN" altLang="en-US" smtClean="0">
                <a:solidFill>
                  <a:srgbClr val="FF0000"/>
                </a:solidFill>
              </a:rPr>
              <a:t>的方法解决问题</a:t>
            </a:r>
            <a:endParaRPr lang="en-US" altLang="zh-CN" smtClean="0">
              <a:solidFill>
                <a:srgbClr val="FF0000"/>
              </a:solidFill>
            </a:endParaRPr>
          </a:p>
          <a:p>
            <a:pPr lvl="1"/>
            <a:r>
              <a:rPr lang="zh-CN" altLang="en-US" smtClean="0"/>
              <a:t>设计递归算法（一种</a:t>
            </a:r>
            <a:r>
              <a:rPr lang="zh-CN" altLang="en-US"/>
              <a:t>常用</a:t>
            </a:r>
            <a:r>
              <a:rPr lang="zh-CN" altLang="en-US" smtClean="0"/>
              <a:t>算法设计模式）</a:t>
            </a:r>
            <a:endParaRPr lang="en-US" altLang="zh-CN" smtClean="0"/>
          </a:p>
          <a:p>
            <a:pPr lvl="1"/>
            <a:r>
              <a:rPr lang="zh-CN" altLang="zh-CN"/>
              <a:t>理解递归算法的运行过程</a:t>
            </a:r>
            <a:endParaRPr lang="en-US" altLang="zh-CN" smtClean="0"/>
          </a:p>
          <a:p>
            <a:pPr lvl="1"/>
            <a:r>
              <a:rPr lang="zh-CN" altLang="en-US" smtClean="0"/>
              <a:t>分析递归</a:t>
            </a:r>
            <a:r>
              <a:rPr lang="zh-CN" altLang="en-US"/>
              <a:t>算法</a:t>
            </a:r>
            <a:r>
              <a:rPr lang="zh-CN" altLang="en-US" smtClean="0"/>
              <a:t>的性能，改进</a:t>
            </a:r>
            <a:endParaRPr lang="en-US" altLang="zh-CN" smtClean="0"/>
          </a:p>
          <a:p>
            <a:r>
              <a:rPr lang="zh-CN" altLang="en-US" smtClean="0"/>
              <a:t>用</a:t>
            </a:r>
            <a:r>
              <a:rPr lang="zh-CN" altLang="en-US"/>
              <a:t>递归的</a:t>
            </a:r>
            <a:r>
              <a:rPr lang="zh-CN" altLang="en-US" smtClean="0"/>
              <a:t>方法定义数据结构</a:t>
            </a:r>
            <a:endParaRPr lang="en-US" altLang="zh-CN" smtClean="0"/>
          </a:p>
          <a:p>
            <a:pPr lvl="1"/>
            <a:r>
              <a:rPr lang="zh-CN" altLang="en-US" smtClean="0"/>
              <a:t>对逻辑结构的递归定义</a:t>
            </a:r>
            <a:endParaRPr lang="en-US" altLang="zh-CN" smtClean="0"/>
          </a:p>
          <a:p>
            <a:pPr lvl="1"/>
            <a:r>
              <a:rPr lang="zh-CN" altLang="en-US" smtClean="0"/>
              <a:t>对存储结构的递归定义</a:t>
            </a:r>
            <a:endParaRPr lang="en-US" altLang="zh-CN" smtClean="0"/>
          </a:p>
          <a:p>
            <a:pPr lvl="1"/>
            <a:r>
              <a:rPr lang="zh-CN" altLang="en-US" smtClean="0"/>
              <a:t>对递归数据结构进行递归操作</a:t>
            </a:r>
            <a:endParaRPr lang="zh-CN" altLang="en-US"/>
          </a:p>
        </p:txBody>
      </p:sp>
      <p:sp>
        <p:nvSpPr>
          <p:cNvPr id="3" name="标题 2"/>
          <p:cNvSpPr>
            <a:spLocks noGrp="1"/>
          </p:cNvSpPr>
          <p:nvPr>
            <p:ph type="title"/>
          </p:nvPr>
        </p:nvSpPr>
        <p:spPr/>
        <p:txBody>
          <a:bodyPr>
            <a:normAutofit fontScale="90000"/>
          </a:bodyPr>
          <a:lstStyle/>
          <a:p>
            <a:r>
              <a:rPr lang="zh-CN" altLang="en-US" smtClean="0"/>
              <a:t>计算机中的递归</a:t>
            </a:r>
            <a:endParaRPr lang="zh-CN" altLang="en-US"/>
          </a:p>
        </p:txBody>
      </p:sp>
    </p:spTree>
    <p:extLst>
      <p:ext uri="{BB962C8B-B14F-4D97-AF65-F5344CB8AC3E}">
        <p14:creationId xmlns:p14="http://schemas.microsoft.com/office/powerpoint/2010/main" val="38705171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尾递归的消除</a:t>
            </a:r>
            <a:endParaRPr lang="zh-CN" altLang="en-US"/>
          </a:p>
        </p:txBody>
      </p:sp>
      <p:sp>
        <p:nvSpPr>
          <p:cNvPr id="5" name="Rectangle 2"/>
          <p:cNvSpPr>
            <a:spLocks noChangeArrowheads="1"/>
          </p:cNvSpPr>
          <p:nvPr/>
        </p:nvSpPr>
        <p:spPr bwMode="auto">
          <a:xfrm>
            <a:off x="639580" y="1269554"/>
            <a:ext cx="9200042" cy="2031325"/>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hanoi(n, start, finish, temp):</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"move disk 1 from"</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"to"</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hanoi(n-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temp,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"move disk"</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"from"</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"to"</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FF0000"/>
                </a:solidFill>
                <a:effectLst/>
                <a:latin typeface="Consolas" pitchFamily="49" charset="0"/>
                <a:ea typeface="宋体" pitchFamily="2" charset="-122"/>
                <a:cs typeface="宋体" pitchFamily="2" charset="-122"/>
              </a:rPr>
              <a:t>    hanoi(n-1, temp, finish, start)</a:t>
            </a:r>
            <a:endParaRPr kumimoji="0" lang="zh-CN" altLang="zh-CN" sz="2800" b="0"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
        <p:nvSpPr>
          <p:cNvPr id="6" name="Rectangle 2"/>
          <p:cNvSpPr>
            <a:spLocks noChangeArrowheads="1"/>
          </p:cNvSpPr>
          <p:nvPr/>
        </p:nvSpPr>
        <p:spPr bwMode="auto">
          <a:xfrm>
            <a:off x="642117" y="3589870"/>
            <a:ext cx="9197505" cy="2585323"/>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hanoi(n, start, finish, temp):</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while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&gt;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hanoi(n-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temp, finish)  </a:t>
            </a:r>
            <a:r>
              <a:rPr kumimoji="0" lang="zh-CN" altLang="zh-CN" sz="1800" b="0" i="1" u="none" strike="noStrike" cap="none" normalizeH="0" baseline="0" smtClean="0">
                <a:ln>
                  <a:noFill/>
                </a:ln>
                <a:solidFill>
                  <a:srgbClr val="808080"/>
                </a:solidFill>
                <a:effectLst/>
                <a:latin typeface="Consolas" pitchFamily="49" charset="0"/>
                <a:ea typeface="宋体" pitchFamily="2" charset="-122"/>
                <a:cs typeface="宋体" pitchFamily="2"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非尾递归，保留</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"Move disk"</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"from"</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 to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finish)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swap = start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 temp</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temp = swap</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"move disk 1 from"</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  </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 to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finish)</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990886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mtClean="0"/>
              <a:t>非尾递归的消除</a:t>
            </a:r>
            <a:endParaRPr lang="zh-CN" altLang="en-US" dirty="0"/>
          </a:p>
        </p:txBody>
      </p:sp>
      <p:sp>
        <p:nvSpPr>
          <p:cNvPr id="8" name="TextBox 7"/>
          <p:cNvSpPr txBox="1"/>
          <p:nvPr/>
        </p:nvSpPr>
        <p:spPr>
          <a:xfrm>
            <a:off x="7319343" y="1485578"/>
            <a:ext cx="4248472" cy="831189"/>
          </a:xfrm>
          <a:prstGeom prst="rect">
            <a:avLst/>
          </a:prstGeom>
          <a:noFill/>
        </p:spPr>
        <p:txBody>
          <a:bodyPr wrap="square" rtlCol="0">
            <a:spAutoFit/>
          </a:bodyPr>
          <a:lstStyle/>
          <a:p>
            <a:pPr defTabSz="914400"/>
            <a:r>
              <a:rPr lang="zh-CN" altLang="en-US" sz="2400" dirty="0" smtClean="0">
                <a:solidFill>
                  <a:srgbClr val="FF0000"/>
                </a:solidFill>
              </a:rPr>
              <a:t>非尾递归转换成非递归</a:t>
            </a:r>
            <a:r>
              <a:rPr lang="zh-CN" altLang="en-US" sz="2400" smtClean="0">
                <a:solidFill>
                  <a:srgbClr val="FF0000"/>
                </a:solidFill>
              </a:rPr>
              <a:t>算法，用</a:t>
            </a:r>
            <a:r>
              <a:rPr lang="zh-CN" altLang="en-US" sz="2400" dirty="0" smtClean="0">
                <a:solidFill>
                  <a:srgbClr val="FF0000"/>
                </a:solidFill>
              </a:rPr>
              <a:t>栈来实现。</a:t>
            </a:r>
            <a:endParaRPr lang="zh-CN" altLang="en-US" sz="2400" dirty="0">
              <a:solidFill>
                <a:srgbClr val="FF0000"/>
              </a:solidFill>
            </a:endParaRPr>
          </a:p>
        </p:txBody>
      </p:sp>
      <p:sp>
        <p:nvSpPr>
          <p:cNvPr id="3" name="TextBox 2"/>
          <p:cNvSpPr txBox="1"/>
          <p:nvPr/>
        </p:nvSpPr>
        <p:spPr>
          <a:xfrm>
            <a:off x="7319343" y="2787444"/>
            <a:ext cx="4536503" cy="830997"/>
          </a:xfrm>
          <a:prstGeom prst="rect">
            <a:avLst/>
          </a:prstGeom>
          <a:noFill/>
        </p:spPr>
        <p:txBody>
          <a:bodyPr wrap="square" rtlCol="0">
            <a:spAutoFit/>
          </a:bodyPr>
          <a:lstStyle/>
          <a:p>
            <a:pPr defTabSz="914400"/>
            <a:r>
              <a:rPr lang="zh-CN" altLang="en-US" sz="2400" dirty="0" smtClean="0">
                <a:solidFill>
                  <a:srgbClr val="000000"/>
                </a:solidFill>
              </a:rPr>
              <a:t>任何递归算法都可以转换成非递归算法。</a:t>
            </a:r>
            <a:endParaRPr lang="zh-CN" altLang="en-US" sz="2400" dirty="0">
              <a:solidFill>
                <a:srgbClr val="000000"/>
              </a:solidFill>
            </a:endParaRPr>
          </a:p>
        </p:txBody>
      </p:sp>
      <p:sp>
        <p:nvSpPr>
          <p:cNvPr id="5" name="Rectangle 1"/>
          <p:cNvSpPr>
            <a:spLocks noChangeArrowheads="1"/>
          </p:cNvSpPr>
          <p:nvPr/>
        </p:nvSpPr>
        <p:spPr bwMode="auto">
          <a:xfrm>
            <a:off x="512629" y="1125537"/>
            <a:ext cx="6659052" cy="2031325"/>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recursive_reverse_traverse(</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L):</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.recursive_reverse_traverse(L.next)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(L.entry, </a:t>
            </a:r>
            <a:r>
              <a:rPr kumimoji="0" lang="zh-CN" altLang="zh-CN" sz="1800" b="0" i="0" u="none" strike="noStrike" cap="none" normalizeH="0" baseline="0" smtClean="0">
                <a:ln>
                  <a:noFill/>
                </a:ln>
                <a:solidFill>
                  <a:srgbClr val="660099"/>
                </a:solidFill>
                <a:effectLst/>
                <a:latin typeface="Consolas" pitchFamily="49" charset="0"/>
                <a:ea typeface="宋体" pitchFamily="2" charset="-122"/>
                <a:cs typeface="宋体" pitchFamily="2" charset="-122"/>
              </a:rPr>
              <a:t>end</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reverse_traverse(</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.recursive_reverse_traverse(</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._head.next)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2"/>
          <p:cNvSpPr>
            <a:spLocks noChangeArrowheads="1"/>
          </p:cNvSpPr>
          <p:nvPr/>
        </p:nvSpPr>
        <p:spPr bwMode="auto">
          <a:xfrm>
            <a:off x="512629" y="3266035"/>
            <a:ext cx="6659051" cy="2308324"/>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reverse_traverse(</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 =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._head.next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 = ArrayStack()</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while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p:</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st.push(p.entry)</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 = p.next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while not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st.empty():</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(st.pop(), </a:t>
            </a:r>
            <a:r>
              <a:rPr kumimoji="0" lang="zh-CN" altLang="zh-CN" sz="1800" b="0" i="0" u="none" strike="noStrike" cap="none" normalizeH="0" baseline="0" smtClean="0">
                <a:ln>
                  <a:noFill/>
                </a:ln>
                <a:solidFill>
                  <a:srgbClr val="660099"/>
                </a:solidFill>
                <a:effectLst/>
                <a:latin typeface="Consolas" pitchFamily="49" charset="0"/>
                <a:ea typeface="宋体" pitchFamily="2" charset="-122"/>
                <a:cs typeface="宋体" pitchFamily="2" charset="-122"/>
              </a:rPr>
              <a:t>end</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1" i="0" u="none" strike="noStrike" cap="none" normalizeH="0" baseline="0" smtClean="0">
                <a:ln>
                  <a:noFill/>
                </a:ln>
                <a:solidFill>
                  <a:srgbClr val="008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62763728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5" grpId="0" animBg="1"/>
      <p:bldP spid="6"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递归回溯法求解迷宫</a:t>
            </a:r>
            <a:endParaRPr lang="zh-CN" altLang="en-US"/>
          </a:p>
        </p:txBody>
      </p:sp>
    </p:spTree>
    <p:extLst>
      <p:ext uri="{BB962C8B-B14F-4D97-AF65-F5344CB8AC3E}">
        <p14:creationId xmlns:p14="http://schemas.microsoft.com/office/powerpoint/2010/main" val="573862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550590" y="1125538"/>
            <a:ext cx="11161240" cy="5400600"/>
          </a:xfrm>
        </p:spPr>
        <p:txBody>
          <a:bodyPr>
            <a:noAutofit/>
          </a:bodyPr>
          <a:lstStyle/>
          <a:p>
            <a:pPr>
              <a:spcBef>
                <a:spcPts val="600"/>
              </a:spcBef>
              <a:spcAft>
                <a:spcPts val="600"/>
              </a:spcAft>
            </a:pPr>
            <a:r>
              <a:rPr lang="zh-CN" altLang="en-US" sz="2200" smtClean="0"/>
              <a:t>假设定义</a:t>
            </a:r>
            <a:r>
              <a:rPr lang="en-US" altLang="zh-CN" sz="2200" smtClean="0"/>
              <a:t>recFindRoute</a:t>
            </a:r>
            <a:r>
              <a:rPr lang="zh-CN" altLang="en-US" sz="2200"/>
              <a:t>递归函数，其功能为：在当前迷宫中，寻找从</a:t>
            </a:r>
            <a:r>
              <a:rPr lang="en-US" altLang="zh-CN" sz="2200"/>
              <a:t>start</a:t>
            </a:r>
            <a:r>
              <a:rPr lang="zh-CN" altLang="en-US" sz="2200"/>
              <a:t>位置到达出口的路径，如找到路径，则显示该路径并返回</a:t>
            </a:r>
            <a:r>
              <a:rPr lang="en-US" altLang="zh-CN" sz="2200"/>
              <a:t>True</a:t>
            </a:r>
            <a:r>
              <a:rPr lang="zh-CN" altLang="en-US" sz="2200"/>
              <a:t>，否则返回</a:t>
            </a:r>
            <a:r>
              <a:rPr lang="en-US" altLang="zh-CN" sz="2200"/>
              <a:t>False</a:t>
            </a:r>
            <a:r>
              <a:rPr lang="zh-CN" altLang="en-US" sz="2200" smtClean="0"/>
              <a:t>。</a:t>
            </a:r>
            <a:endParaRPr lang="en-US" altLang="zh-CN" sz="2200" smtClean="0"/>
          </a:p>
          <a:p>
            <a:pPr lvl="1">
              <a:spcBef>
                <a:spcPts val="600"/>
              </a:spcBef>
              <a:spcAft>
                <a:spcPts val="600"/>
              </a:spcAft>
            </a:pPr>
            <a:r>
              <a:rPr lang="zh-CN" altLang="en-US" smtClean="0">
                <a:solidFill>
                  <a:srgbClr val="FF0000"/>
                </a:solidFill>
              </a:rPr>
              <a:t>如</a:t>
            </a:r>
            <a:r>
              <a:rPr lang="en-US" altLang="zh-CN">
                <a:solidFill>
                  <a:srgbClr val="FF0000"/>
                </a:solidFill>
              </a:rPr>
              <a:t>start</a:t>
            </a:r>
            <a:r>
              <a:rPr lang="zh-CN" altLang="en-US">
                <a:solidFill>
                  <a:srgbClr val="FF0000"/>
                </a:solidFill>
              </a:rPr>
              <a:t>不可通，则找不到</a:t>
            </a:r>
            <a:r>
              <a:rPr lang="en-US" altLang="zh-CN">
                <a:solidFill>
                  <a:srgbClr val="FF0000"/>
                </a:solidFill>
              </a:rPr>
              <a:t>start</a:t>
            </a:r>
            <a:r>
              <a:rPr lang="zh-CN" altLang="en-US">
                <a:solidFill>
                  <a:srgbClr val="FF0000"/>
                </a:solidFill>
              </a:rPr>
              <a:t>出发到终点的路径，返回</a:t>
            </a:r>
            <a:r>
              <a:rPr lang="en-US" altLang="zh-CN">
                <a:solidFill>
                  <a:srgbClr val="FF0000"/>
                </a:solidFill>
              </a:rPr>
              <a:t>False</a:t>
            </a:r>
            <a:r>
              <a:rPr lang="zh-CN" altLang="en-US">
                <a:solidFill>
                  <a:srgbClr val="FF0000"/>
                </a:solidFill>
              </a:rPr>
              <a:t>；</a:t>
            </a:r>
          </a:p>
          <a:p>
            <a:pPr lvl="1">
              <a:spcBef>
                <a:spcPts val="600"/>
              </a:spcBef>
              <a:spcAft>
                <a:spcPts val="600"/>
              </a:spcAft>
            </a:pPr>
            <a:r>
              <a:rPr lang="zh-CN" altLang="en-US">
                <a:solidFill>
                  <a:srgbClr val="FF0000"/>
                </a:solidFill>
              </a:rPr>
              <a:t>如</a:t>
            </a:r>
            <a:r>
              <a:rPr lang="en-US" altLang="zh-CN">
                <a:solidFill>
                  <a:srgbClr val="FF0000"/>
                </a:solidFill>
              </a:rPr>
              <a:t>start</a:t>
            </a:r>
            <a:r>
              <a:rPr lang="zh-CN" altLang="en-US">
                <a:solidFill>
                  <a:srgbClr val="FF0000"/>
                </a:solidFill>
              </a:rPr>
              <a:t>是出口，则找到路径，给</a:t>
            </a:r>
            <a:r>
              <a:rPr lang="en-US" altLang="zh-CN">
                <a:solidFill>
                  <a:srgbClr val="FF0000"/>
                </a:solidFill>
              </a:rPr>
              <a:t>start</a:t>
            </a:r>
            <a:r>
              <a:rPr lang="zh-CN" altLang="en-US">
                <a:solidFill>
                  <a:srgbClr val="FF0000"/>
                </a:solidFill>
              </a:rPr>
              <a:t>位置做标记</a:t>
            </a:r>
            <a:r>
              <a:rPr lang="en-US" altLang="zh-CN">
                <a:solidFill>
                  <a:srgbClr val="FF0000"/>
                </a:solidFill>
              </a:rPr>
              <a:t>PART_OF_PATH</a:t>
            </a:r>
            <a:r>
              <a:rPr lang="zh-CN" altLang="en-US">
                <a:solidFill>
                  <a:srgbClr val="FF0000"/>
                </a:solidFill>
              </a:rPr>
              <a:t>，返回</a:t>
            </a:r>
            <a:r>
              <a:rPr lang="en-US" altLang="zh-CN">
                <a:solidFill>
                  <a:srgbClr val="FF0000"/>
                </a:solidFill>
              </a:rPr>
              <a:t>True</a:t>
            </a:r>
            <a:r>
              <a:rPr lang="zh-CN" altLang="en-US">
                <a:solidFill>
                  <a:srgbClr val="FF0000"/>
                </a:solidFill>
              </a:rPr>
              <a:t>；</a:t>
            </a:r>
          </a:p>
          <a:p>
            <a:pPr lvl="1">
              <a:spcBef>
                <a:spcPts val="600"/>
              </a:spcBef>
              <a:spcAft>
                <a:spcPts val="600"/>
              </a:spcAft>
            </a:pPr>
            <a:r>
              <a:rPr lang="zh-CN" altLang="en-US">
                <a:solidFill>
                  <a:srgbClr val="FF0000"/>
                </a:solidFill>
              </a:rPr>
              <a:t>如</a:t>
            </a:r>
            <a:r>
              <a:rPr lang="en-US" altLang="zh-CN">
                <a:solidFill>
                  <a:srgbClr val="FF0000"/>
                </a:solidFill>
              </a:rPr>
              <a:t>start</a:t>
            </a:r>
            <a:r>
              <a:rPr lang="zh-CN" altLang="en-US">
                <a:solidFill>
                  <a:srgbClr val="FF0000"/>
                </a:solidFill>
              </a:rPr>
              <a:t>已走过或已经探测过为死胡同，则返回</a:t>
            </a:r>
            <a:r>
              <a:rPr lang="en-US" altLang="zh-CN">
                <a:solidFill>
                  <a:srgbClr val="FF0000"/>
                </a:solidFill>
              </a:rPr>
              <a:t>False</a:t>
            </a:r>
            <a:r>
              <a:rPr lang="zh-CN" altLang="en-US">
                <a:solidFill>
                  <a:srgbClr val="FF0000"/>
                </a:solidFill>
              </a:rPr>
              <a:t>；</a:t>
            </a:r>
          </a:p>
          <a:p>
            <a:pPr lvl="1">
              <a:spcBef>
                <a:spcPts val="600"/>
              </a:spcBef>
              <a:spcAft>
                <a:spcPts val="600"/>
              </a:spcAft>
            </a:pPr>
            <a:r>
              <a:rPr lang="zh-CN" altLang="en-US"/>
              <a:t>给</a:t>
            </a:r>
            <a:r>
              <a:rPr lang="en-US" altLang="zh-CN"/>
              <a:t>start</a:t>
            </a:r>
            <a:r>
              <a:rPr lang="zh-CN" altLang="en-US"/>
              <a:t>位置做已走过标记</a:t>
            </a:r>
            <a:r>
              <a:rPr lang="en-US" altLang="zh-CN"/>
              <a:t>TRIED</a:t>
            </a:r>
            <a:r>
              <a:rPr lang="zh-CN" altLang="en-US"/>
              <a:t>；</a:t>
            </a:r>
          </a:p>
          <a:p>
            <a:pPr lvl="1">
              <a:spcBef>
                <a:spcPts val="600"/>
              </a:spcBef>
              <a:spcAft>
                <a:spcPts val="600"/>
              </a:spcAft>
            </a:pPr>
            <a:r>
              <a:rPr lang="zh-CN" altLang="en-US"/>
              <a:t>对于</a:t>
            </a:r>
            <a:r>
              <a:rPr lang="en-US" altLang="zh-CN"/>
              <a:t>start</a:t>
            </a:r>
            <a:r>
              <a:rPr lang="zh-CN" altLang="en-US"/>
              <a:t>的</a:t>
            </a:r>
            <a:r>
              <a:rPr lang="en-US" altLang="zh-CN"/>
              <a:t>4</a:t>
            </a:r>
            <a:r>
              <a:rPr lang="zh-CN" altLang="en-US"/>
              <a:t>个邻居</a:t>
            </a:r>
            <a:r>
              <a:rPr lang="en-US" altLang="zh-CN"/>
              <a:t>neighbour</a:t>
            </a:r>
            <a:r>
              <a:rPr lang="zh-CN" altLang="en-US"/>
              <a:t>，依次调用</a:t>
            </a:r>
            <a:r>
              <a:rPr lang="en-US" altLang="zh-CN"/>
              <a:t>recFindRoute</a:t>
            </a:r>
            <a:r>
              <a:rPr lang="zh-CN" altLang="en-US"/>
              <a:t>递归函数，判别是否可从该</a:t>
            </a:r>
            <a:r>
              <a:rPr lang="en-US" altLang="zh-CN"/>
              <a:t>neighbour</a:t>
            </a:r>
            <a:r>
              <a:rPr lang="zh-CN" altLang="en-US"/>
              <a:t>位置到达出口</a:t>
            </a:r>
            <a:r>
              <a:rPr lang="zh-CN" altLang="en-US" smtClean="0"/>
              <a:t>，</a:t>
            </a:r>
            <a:endParaRPr lang="en-US" altLang="zh-CN" smtClean="0"/>
          </a:p>
          <a:p>
            <a:pPr lvl="1">
              <a:spcBef>
                <a:spcPts val="600"/>
              </a:spcBef>
              <a:spcAft>
                <a:spcPts val="600"/>
              </a:spcAft>
            </a:pPr>
            <a:r>
              <a:rPr lang="zh-CN" altLang="en-US" smtClean="0"/>
              <a:t>如果可</a:t>
            </a:r>
            <a:r>
              <a:rPr lang="zh-CN" altLang="en-US"/>
              <a:t>从</a:t>
            </a:r>
            <a:r>
              <a:rPr lang="zh-CN" altLang="en-US" smtClean="0"/>
              <a:t>某个邻居到达</a:t>
            </a:r>
            <a:r>
              <a:rPr lang="zh-CN" altLang="en-US"/>
              <a:t>出口，则表明可从</a:t>
            </a:r>
            <a:r>
              <a:rPr lang="en-US" altLang="zh-CN"/>
              <a:t>start</a:t>
            </a:r>
            <a:r>
              <a:rPr lang="zh-CN" altLang="en-US"/>
              <a:t>到达出口，此时给</a:t>
            </a:r>
            <a:r>
              <a:rPr lang="en-US" altLang="zh-CN"/>
              <a:t>start</a:t>
            </a:r>
            <a:r>
              <a:rPr lang="zh-CN" altLang="en-US"/>
              <a:t>做标记</a:t>
            </a:r>
            <a:r>
              <a:rPr lang="en-US" altLang="zh-CN"/>
              <a:t>PART_OF_PATH</a:t>
            </a:r>
            <a:r>
              <a:rPr lang="zh-CN" altLang="en-US"/>
              <a:t>，并</a:t>
            </a:r>
            <a:r>
              <a:rPr lang="zh-CN" altLang="en-US">
                <a:solidFill>
                  <a:srgbClr val="FF0000"/>
                </a:solidFill>
              </a:rPr>
              <a:t>返回</a:t>
            </a:r>
            <a:r>
              <a:rPr lang="en-US" altLang="zh-CN">
                <a:solidFill>
                  <a:srgbClr val="FF0000"/>
                </a:solidFill>
              </a:rPr>
              <a:t>True</a:t>
            </a:r>
            <a:r>
              <a:rPr lang="zh-CN" altLang="en-US" smtClean="0"/>
              <a:t>；</a:t>
            </a:r>
            <a:endParaRPr lang="en-US" altLang="zh-CN" smtClean="0"/>
          </a:p>
          <a:p>
            <a:pPr lvl="1">
              <a:spcBef>
                <a:spcPts val="600"/>
              </a:spcBef>
              <a:spcAft>
                <a:spcPts val="600"/>
              </a:spcAft>
            </a:pPr>
            <a:r>
              <a:rPr lang="zh-CN" altLang="en-US" smtClean="0"/>
              <a:t>如果从</a:t>
            </a:r>
            <a:r>
              <a:rPr lang="en-US" altLang="zh-CN" smtClean="0"/>
              <a:t>4</a:t>
            </a:r>
            <a:r>
              <a:rPr lang="zh-CN" altLang="en-US"/>
              <a:t>个邻居</a:t>
            </a:r>
            <a:r>
              <a:rPr lang="zh-CN" altLang="en-US" smtClean="0"/>
              <a:t>中的任一个都不能走到</a:t>
            </a:r>
            <a:r>
              <a:rPr lang="zh-CN" altLang="en-US"/>
              <a:t>出口，则表明从</a:t>
            </a:r>
            <a:r>
              <a:rPr lang="en-US" altLang="zh-CN" smtClean="0"/>
              <a:t>start</a:t>
            </a:r>
            <a:r>
              <a:rPr lang="zh-CN" altLang="en-US" smtClean="0"/>
              <a:t>无法</a:t>
            </a:r>
            <a:r>
              <a:rPr lang="zh-CN" altLang="en-US"/>
              <a:t>到达出口，给</a:t>
            </a:r>
            <a:r>
              <a:rPr lang="en-US" altLang="zh-CN"/>
              <a:t>start</a:t>
            </a:r>
            <a:r>
              <a:rPr lang="zh-CN" altLang="en-US"/>
              <a:t>做标记</a:t>
            </a:r>
            <a:r>
              <a:rPr lang="en-US" altLang="zh-CN"/>
              <a:t>DEAD_END</a:t>
            </a:r>
            <a:r>
              <a:rPr lang="zh-CN" altLang="en-US"/>
              <a:t>，返回</a:t>
            </a:r>
            <a:r>
              <a:rPr lang="en-US" altLang="zh-CN"/>
              <a:t>False</a:t>
            </a:r>
            <a:r>
              <a:rPr lang="zh-CN" altLang="en-US" smtClean="0"/>
              <a:t>。</a:t>
            </a:r>
            <a:endParaRPr lang="zh-CN" altLang="en-US"/>
          </a:p>
        </p:txBody>
      </p:sp>
      <p:sp>
        <p:nvSpPr>
          <p:cNvPr id="3" name="标题 2"/>
          <p:cNvSpPr>
            <a:spLocks noGrp="1"/>
          </p:cNvSpPr>
          <p:nvPr>
            <p:ph type="title"/>
          </p:nvPr>
        </p:nvSpPr>
        <p:spPr/>
        <p:txBody>
          <a:bodyPr>
            <a:normAutofit fontScale="90000"/>
          </a:bodyPr>
          <a:lstStyle/>
          <a:p>
            <a:r>
              <a:rPr lang="zh-CN" altLang="en-US" smtClean="0"/>
              <a:t>迷宫</a:t>
            </a:r>
            <a:r>
              <a:rPr lang="zh-CN" altLang="en-US"/>
              <a:t>求解</a:t>
            </a:r>
            <a:r>
              <a:rPr lang="zh-CN" altLang="en-US" smtClean="0"/>
              <a:t>递归</a:t>
            </a:r>
            <a:r>
              <a:rPr lang="zh-CN" altLang="en-US"/>
              <a:t>算法</a:t>
            </a:r>
            <a:endParaRPr lang="zh-CN" altLang="en-US" dirty="0"/>
          </a:p>
        </p:txBody>
      </p:sp>
    </p:spTree>
    <p:extLst>
      <p:ext uri="{BB962C8B-B14F-4D97-AF65-F5344CB8AC3E}">
        <p14:creationId xmlns:p14="http://schemas.microsoft.com/office/powerpoint/2010/main" val="1219332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17117" y="45418"/>
            <a:ext cx="8426361" cy="646330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recFindRoute(</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a:t>
            </a: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r>
            <a:b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1800" b="0" i="1" u="none" strike="noStrike" cap="none" normalizeH="0" baseline="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OBSTACLE:</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False</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if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.isExit(start):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.updatePosition(start[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PART_OF_PATH)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True</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if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TRIED \</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DEAD_END:</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False</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.updatePosition(start[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TRIED)</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found =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False</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while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&lt;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4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and not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found:</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neighbour = (start[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DIRECTIONS[i][</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DIRECTIONS[i][</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found =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.recFindRoute(neighbour)</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i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found:</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.updatePosition(start[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PART_OF_PATH)</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True</a:t>
            </a:r>
            <a:b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    else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.updatePosition(start[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],start[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DEAD_END)</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False</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 name="矩形 1"/>
          <p:cNvSpPr/>
          <p:nvPr/>
        </p:nvSpPr>
        <p:spPr>
          <a:xfrm>
            <a:off x="8243087" y="278335"/>
            <a:ext cx="3947325" cy="6093976"/>
          </a:xfrm>
          <a:prstGeom prst="rect">
            <a:avLst/>
          </a:prstGeom>
          <a:solidFill>
            <a:schemeClr val="bg1"/>
          </a:solidFill>
        </p:spPr>
        <p:txBody>
          <a:bodyPr wrap="square">
            <a:spAutoFit/>
          </a:bodyPr>
          <a:lstStyle/>
          <a:p>
            <a:pPr marL="285750" indent="-285750">
              <a:spcAft>
                <a:spcPts val="600"/>
              </a:spcAft>
              <a:buFont typeface="Arial" panose="020B0604020202020204" pitchFamily="34" charset="0"/>
              <a:buChar char="•"/>
            </a:pPr>
            <a:r>
              <a:rPr lang="zh-CN" altLang="en-US" sz="1800"/>
              <a:t>如</a:t>
            </a:r>
            <a:r>
              <a:rPr lang="en-US" altLang="zh-CN" sz="1800"/>
              <a:t>start</a:t>
            </a:r>
            <a:r>
              <a:rPr lang="zh-CN" altLang="en-US" sz="1800"/>
              <a:t>不可通，则找不到</a:t>
            </a:r>
            <a:r>
              <a:rPr lang="en-US" altLang="zh-CN" sz="1800"/>
              <a:t>start</a:t>
            </a:r>
            <a:r>
              <a:rPr lang="zh-CN" altLang="en-US" sz="1800"/>
              <a:t>出发到终点的路径，返回</a:t>
            </a:r>
            <a:r>
              <a:rPr lang="en-US" altLang="zh-CN" sz="1800"/>
              <a:t>False</a:t>
            </a:r>
            <a:r>
              <a:rPr lang="zh-CN" altLang="en-US" sz="1800"/>
              <a:t>；</a:t>
            </a:r>
          </a:p>
          <a:p>
            <a:pPr marL="285750" indent="-285750">
              <a:spcAft>
                <a:spcPts val="600"/>
              </a:spcAft>
              <a:buFont typeface="Arial" panose="020B0604020202020204" pitchFamily="34" charset="0"/>
              <a:buChar char="•"/>
            </a:pPr>
            <a:r>
              <a:rPr lang="zh-CN" altLang="en-US" sz="1800"/>
              <a:t>如</a:t>
            </a:r>
            <a:r>
              <a:rPr lang="en-US" altLang="zh-CN" sz="1800"/>
              <a:t>start</a:t>
            </a:r>
            <a:r>
              <a:rPr lang="zh-CN" altLang="en-US" sz="1800"/>
              <a:t>是出口，则找到路径，给</a:t>
            </a:r>
            <a:r>
              <a:rPr lang="en-US" altLang="zh-CN" sz="1800"/>
              <a:t>start</a:t>
            </a:r>
            <a:r>
              <a:rPr lang="zh-CN" altLang="en-US" sz="1800"/>
              <a:t>位置做标记</a:t>
            </a:r>
            <a:r>
              <a:rPr lang="en-US" altLang="zh-CN" sz="1800"/>
              <a:t>PART_OF_PATH</a:t>
            </a:r>
            <a:r>
              <a:rPr lang="zh-CN" altLang="en-US" sz="1800"/>
              <a:t>，返回</a:t>
            </a:r>
            <a:r>
              <a:rPr lang="en-US" altLang="zh-CN" sz="1800"/>
              <a:t>True</a:t>
            </a:r>
            <a:r>
              <a:rPr lang="zh-CN" altLang="en-US" sz="1800"/>
              <a:t>；</a:t>
            </a:r>
          </a:p>
          <a:p>
            <a:pPr marL="285750" indent="-285750">
              <a:spcAft>
                <a:spcPts val="600"/>
              </a:spcAft>
              <a:buFont typeface="Arial" panose="020B0604020202020204" pitchFamily="34" charset="0"/>
              <a:buChar char="•"/>
            </a:pPr>
            <a:r>
              <a:rPr lang="zh-CN" altLang="en-US" sz="1800"/>
              <a:t>如</a:t>
            </a:r>
            <a:r>
              <a:rPr lang="en-US" altLang="zh-CN" sz="1800"/>
              <a:t>start</a:t>
            </a:r>
            <a:r>
              <a:rPr lang="zh-CN" altLang="en-US" sz="1800"/>
              <a:t>已走过或已经探测过为死胡同，则返回</a:t>
            </a:r>
            <a:r>
              <a:rPr lang="en-US" altLang="zh-CN" sz="1800"/>
              <a:t>False</a:t>
            </a:r>
            <a:r>
              <a:rPr lang="zh-CN" altLang="en-US" sz="1800"/>
              <a:t>；</a:t>
            </a:r>
          </a:p>
          <a:p>
            <a:pPr marL="285750" indent="-285750">
              <a:spcAft>
                <a:spcPts val="600"/>
              </a:spcAft>
              <a:buFont typeface="Arial" panose="020B0604020202020204" pitchFamily="34" charset="0"/>
              <a:buChar char="•"/>
            </a:pPr>
            <a:r>
              <a:rPr lang="zh-CN" altLang="en-US" sz="1800"/>
              <a:t>给</a:t>
            </a:r>
            <a:r>
              <a:rPr lang="en-US" altLang="zh-CN" sz="1800"/>
              <a:t>start</a:t>
            </a:r>
            <a:r>
              <a:rPr lang="zh-CN" altLang="en-US" sz="1800"/>
              <a:t>位置做已走过标记</a:t>
            </a:r>
            <a:r>
              <a:rPr lang="en-US" altLang="zh-CN" sz="1800"/>
              <a:t>TRIED</a:t>
            </a:r>
            <a:r>
              <a:rPr lang="zh-CN" altLang="en-US" sz="1800"/>
              <a:t>；</a:t>
            </a:r>
          </a:p>
          <a:p>
            <a:pPr marL="285750" indent="-285750">
              <a:spcAft>
                <a:spcPts val="600"/>
              </a:spcAft>
              <a:buFont typeface="Arial" panose="020B0604020202020204" pitchFamily="34" charset="0"/>
              <a:buChar char="•"/>
            </a:pPr>
            <a:r>
              <a:rPr lang="zh-CN" altLang="en-US" sz="1800"/>
              <a:t>对于</a:t>
            </a:r>
            <a:r>
              <a:rPr lang="en-US" altLang="zh-CN" sz="1800"/>
              <a:t>start</a:t>
            </a:r>
            <a:r>
              <a:rPr lang="zh-CN" altLang="en-US" sz="1800"/>
              <a:t>的</a:t>
            </a:r>
            <a:r>
              <a:rPr lang="en-US" altLang="zh-CN" sz="1800"/>
              <a:t>4</a:t>
            </a:r>
            <a:r>
              <a:rPr lang="zh-CN" altLang="en-US" sz="1800"/>
              <a:t>个邻居</a:t>
            </a:r>
            <a:r>
              <a:rPr lang="en-US" altLang="zh-CN" sz="1800"/>
              <a:t>neighbour</a:t>
            </a:r>
            <a:r>
              <a:rPr lang="zh-CN" altLang="en-US" sz="1800"/>
              <a:t>，依次调用</a:t>
            </a:r>
            <a:r>
              <a:rPr lang="en-US" altLang="zh-CN" sz="1800"/>
              <a:t>recFindRoute</a:t>
            </a:r>
            <a:r>
              <a:rPr lang="zh-CN" altLang="en-US" sz="1800"/>
              <a:t>递归函数，判别是否可从该</a:t>
            </a:r>
            <a:r>
              <a:rPr lang="en-US" altLang="zh-CN" sz="1800"/>
              <a:t>neighbour</a:t>
            </a:r>
            <a:r>
              <a:rPr lang="zh-CN" altLang="en-US" sz="1800"/>
              <a:t>位置到达</a:t>
            </a:r>
            <a:r>
              <a:rPr lang="zh-CN" altLang="en-US" sz="1800" smtClean="0"/>
              <a:t>出口；</a:t>
            </a:r>
            <a:endParaRPr lang="zh-CN" altLang="en-US" sz="1800"/>
          </a:p>
          <a:p>
            <a:pPr marL="285750" indent="-285750">
              <a:spcAft>
                <a:spcPts val="600"/>
              </a:spcAft>
              <a:buFont typeface="Arial" panose="020B0604020202020204" pitchFamily="34" charset="0"/>
              <a:buChar char="•"/>
            </a:pPr>
            <a:r>
              <a:rPr lang="zh-CN" altLang="en-US" sz="1800"/>
              <a:t>如果可从某个邻居到达出口，则表明可从</a:t>
            </a:r>
            <a:r>
              <a:rPr lang="en-US" altLang="zh-CN" sz="1800"/>
              <a:t>start</a:t>
            </a:r>
            <a:r>
              <a:rPr lang="zh-CN" altLang="en-US" sz="1800"/>
              <a:t>到达出口，此时给</a:t>
            </a:r>
            <a:r>
              <a:rPr lang="en-US" altLang="zh-CN" sz="1800"/>
              <a:t>start</a:t>
            </a:r>
            <a:r>
              <a:rPr lang="zh-CN" altLang="en-US" sz="1800"/>
              <a:t>做标记</a:t>
            </a:r>
            <a:r>
              <a:rPr lang="en-US" altLang="zh-CN" sz="1800"/>
              <a:t>PART_OF_PATH</a:t>
            </a:r>
            <a:r>
              <a:rPr lang="zh-CN" altLang="en-US" sz="1800"/>
              <a:t>，并返回</a:t>
            </a:r>
            <a:r>
              <a:rPr lang="en-US" altLang="zh-CN" sz="1800"/>
              <a:t>True</a:t>
            </a:r>
            <a:r>
              <a:rPr lang="zh-CN" altLang="en-US" sz="1800"/>
              <a:t>；</a:t>
            </a:r>
          </a:p>
          <a:p>
            <a:pPr marL="285750" indent="-285750">
              <a:spcAft>
                <a:spcPts val="600"/>
              </a:spcAft>
              <a:buFont typeface="Arial" panose="020B0604020202020204" pitchFamily="34" charset="0"/>
              <a:buChar char="•"/>
            </a:pPr>
            <a:r>
              <a:rPr lang="zh-CN" altLang="en-US" sz="1800"/>
              <a:t>如果从</a:t>
            </a:r>
            <a:r>
              <a:rPr lang="en-US" altLang="zh-CN" sz="1800"/>
              <a:t>4</a:t>
            </a:r>
            <a:r>
              <a:rPr lang="zh-CN" altLang="en-US" sz="1800"/>
              <a:t>个邻居中的任一个都不能走到出口，则表明从</a:t>
            </a:r>
            <a:r>
              <a:rPr lang="en-US" altLang="zh-CN" sz="1800"/>
              <a:t>start</a:t>
            </a:r>
            <a:r>
              <a:rPr lang="zh-CN" altLang="en-US" sz="1800"/>
              <a:t>无法到达出口，给</a:t>
            </a:r>
            <a:r>
              <a:rPr lang="en-US" altLang="zh-CN" sz="1800"/>
              <a:t>start</a:t>
            </a:r>
            <a:r>
              <a:rPr lang="zh-CN" altLang="en-US" sz="1800"/>
              <a:t>做标记</a:t>
            </a:r>
            <a:r>
              <a:rPr lang="en-US" altLang="zh-CN" sz="1800"/>
              <a:t>DEAD_END</a:t>
            </a:r>
            <a:r>
              <a:rPr lang="zh-CN" altLang="en-US" sz="1800"/>
              <a:t>，返回</a:t>
            </a:r>
            <a:r>
              <a:rPr lang="en-US" altLang="zh-CN" sz="1800"/>
              <a:t>False</a:t>
            </a:r>
            <a:r>
              <a:rPr lang="zh-CN" altLang="en-US" sz="1800"/>
              <a:t>。</a:t>
            </a:r>
          </a:p>
        </p:txBody>
      </p:sp>
    </p:spTree>
    <p:extLst>
      <p:ext uri="{BB962C8B-B14F-4D97-AF65-F5344CB8AC3E}">
        <p14:creationId xmlns:p14="http://schemas.microsoft.com/office/powerpoint/2010/main" val="119510805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迷宫图</a:t>
            </a:r>
            <a:endParaRPr lang="zh-CN" altLang="en-US"/>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66" y="1124857"/>
            <a:ext cx="5530109" cy="50440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迷宫-递归">
            <a:hlinkClick r:id="" action="ppaction://media"/>
          </p:cNvPr>
          <p:cNvPicPr>
            <a:picLocks noChangeAspect="1"/>
          </p:cNvPicPr>
          <p:nvPr>
            <a:videoFile r:link="rId1"/>
            <p:extLst>
              <p:ext uri="{DAA4B4D4-6D71-4841-9C94-3DE7FCFB9230}">
                <p14:media xmlns:p14="http://schemas.microsoft.com/office/powerpoint/2010/main" r:embed="rId2">
                  <p14:trim st="1000" end="1924"/>
                </p14:media>
              </p:ext>
            </p:extLst>
          </p:nvPr>
        </p:nvPicPr>
        <p:blipFill>
          <a:blip r:embed="rId5"/>
          <a:stretch>
            <a:fillRect/>
          </a:stretch>
        </p:blipFill>
        <p:spPr>
          <a:xfrm>
            <a:off x="5641976" y="-85619"/>
            <a:ext cx="6548437" cy="6859588"/>
          </a:xfrm>
          <a:prstGeom prst="rect">
            <a:avLst/>
          </a:prstGeom>
        </p:spPr>
      </p:pic>
    </p:spTree>
    <p:extLst>
      <p:ext uri="{BB962C8B-B14F-4D97-AF65-F5344CB8AC3E}">
        <p14:creationId xmlns:p14="http://schemas.microsoft.com/office/powerpoint/2010/main" val="3770068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94606" y="1053530"/>
            <a:ext cx="10736814" cy="913433"/>
          </a:xfrm>
        </p:spPr>
        <p:txBody>
          <a:bodyPr>
            <a:noAutofit/>
          </a:bodyPr>
          <a:lstStyle/>
          <a:p>
            <a:r>
              <a:rPr lang="zh-CN" altLang="en-US" sz="2000" smtClean="0"/>
              <a:t>设计</a:t>
            </a:r>
            <a:r>
              <a:rPr lang="zh-CN" altLang="en-US" sz="2000"/>
              <a:t>算法以求解从集合</a:t>
            </a:r>
            <a:r>
              <a:rPr lang="en-US" altLang="zh-CN" sz="2000"/>
              <a:t>{1..n}</a:t>
            </a:r>
            <a:r>
              <a:rPr lang="zh-CN" altLang="en-US" sz="2000"/>
              <a:t>中选取</a:t>
            </a:r>
            <a:r>
              <a:rPr lang="en-US" altLang="zh-CN" sz="2000"/>
              <a:t>k</a:t>
            </a:r>
            <a:r>
              <a:rPr lang="zh-CN" altLang="en-US" sz="2000"/>
              <a:t>（</a:t>
            </a:r>
            <a:r>
              <a:rPr lang="en-US" altLang="zh-CN" sz="2000"/>
              <a:t>k&lt;=n</a:t>
            </a:r>
            <a:r>
              <a:rPr lang="zh-CN" altLang="en-US" sz="2000"/>
              <a:t>）个元素的所有组合。例如，从集合</a:t>
            </a:r>
            <a:r>
              <a:rPr lang="en-US" altLang="zh-CN" sz="2000"/>
              <a:t>{1..4}</a:t>
            </a:r>
            <a:r>
              <a:rPr lang="zh-CN" altLang="en-US" sz="2000"/>
              <a:t>中选取</a:t>
            </a:r>
            <a:r>
              <a:rPr lang="en-US" altLang="zh-CN" sz="2000"/>
              <a:t>2</a:t>
            </a:r>
            <a:r>
              <a:rPr lang="zh-CN" altLang="en-US" sz="2000"/>
              <a:t>个元素的所有组合的输出结果为：</a:t>
            </a:r>
            <a:r>
              <a:rPr lang="en-US" altLang="zh-CN" sz="2000"/>
              <a:t>1 2, 1 3, 1 4, 2 3, 2 4, 3 4</a:t>
            </a:r>
            <a:r>
              <a:rPr lang="zh-CN" altLang="en-US" sz="2000" smtClean="0"/>
              <a:t>。</a:t>
            </a:r>
            <a:endParaRPr lang="zh-CN" altLang="en-US" sz="2000"/>
          </a:p>
        </p:txBody>
      </p:sp>
      <p:sp>
        <p:nvSpPr>
          <p:cNvPr id="3" name="标题 2"/>
          <p:cNvSpPr>
            <a:spLocks noGrp="1"/>
          </p:cNvSpPr>
          <p:nvPr>
            <p:ph type="title"/>
          </p:nvPr>
        </p:nvSpPr>
        <p:spPr/>
        <p:txBody>
          <a:bodyPr>
            <a:normAutofit fontScale="90000"/>
          </a:bodyPr>
          <a:lstStyle/>
          <a:p>
            <a:r>
              <a:rPr lang="zh-CN" altLang="en-US" smtClean="0"/>
              <a:t>求组合数</a:t>
            </a:r>
            <a:endParaRPr lang="zh-CN" alt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669" y="1989634"/>
            <a:ext cx="9348883" cy="3744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79093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a:bodyPr>
          <a:lstStyle/>
          <a:p>
            <a:r>
              <a:rPr lang="en-US" altLang="zh-CN" smtClean="0"/>
              <a:t>def </a:t>
            </a:r>
            <a:r>
              <a:rPr lang="en-US" altLang="zh-CN"/>
              <a:t>combine(index,inList,tmplist, k,n</a:t>
            </a:r>
            <a:r>
              <a:rPr lang="en-US" altLang="zh-CN" smtClean="0"/>
              <a:t>):</a:t>
            </a:r>
          </a:p>
          <a:p>
            <a:pPr lvl="1"/>
            <a:r>
              <a:rPr lang="zh-CN" altLang="en-US" smtClean="0"/>
              <a:t>从</a:t>
            </a:r>
            <a:r>
              <a:rPr lang="zh-CN" altLang="en-US"/>
              <a:t>长度为</a:t>
            </a:r>
            <a:r>
              <a:rPr lang="en-US" altLang="zh-CN"/>
              <a:t>n</a:t>
            </a:r>
            <a:r>
              <a:rPr lang="zh-CN" altLang="en-US"/>
              <a:t>的</a:t>
            </a:r>
            <a:r>
              <a:rPr lang="en-US" altLang="zh-CN"/>
              <a:t>inList</a:t>
            </a:r>
            <a:r>
              <a:rPr lang="zh-CN" altLang="en-US"/>
              <a:t>表中的第</a:t>
            </a:r>
            <a:r>
              <a:rPr lang="en-US" altLang="zh-CN"/>
              <a:t>index</a:t>
            </a:r>
            <a:r>
              <a:rPr lang="zh-CN" altLang="en-US"/>
              <a:t>位置</a:t>
            </a:r>
            <a:r>
              <a:rPr lang="zh-CN" altLang="en-US" smtClean="0"/>
              <a:t>开始取</a:t>
            </a:r>
            <a:r>
              <a:rPr lang="en-US" altLang="zh-CN"/>
              <a:t>k</a:t>
            </a:r>
            <a:r>
              <a:rPr lang="zh-CN" altLang="en-US"/>
              <a:t>个数，添加到</a:t>
            </a:r>
            <a:r>
              <a:rPr lang="en-US" altLang="zh-CN"/>
              <a:t>tmpList</a:t>
            </a:r>
            <a:r>
              <a:rPr lang="zh-CN" altLang="en-US"/>
              <a:t>的末尾</a:t>
            </a:r>
          </a:p>
          <a:p>
            <a:r>
              <a:rPr lang="zh-CN" altLang="en-US"/>
              <a:t>如果</a:t>
            </a:r>
            <a:r>
              <a:rPr lang="en-US" altLang="zh-CN"/>
              <a:t>k=0</a:t>
            </a:r>
            <a:r>
              <a:rPr lang="zh-CN" altLang="en-US"/>
              <a:t>，输出</a:t>
            </a:r>
            <a:r>
              <a:rPr lang="en-US" altLang="zh-CN"/>
              <a:t>tmpList</a:t>
            </a:r>
            <a:r>
              <a:rPr lang="zh-CN" altLang="en-US"/>
              <a:t>；</a:t>
            </a:r>
          </a:p>
          <a:p>
            <a:r>
              <a:rPr lang="zh-CN" altLang="en-US"/>
              <a:t>如果</a:t>
            </a:r>
            <a:r>
              <a:rPr lang="en-US" altLang="zh-CN"/>
              <a:t>k&gt;1</a:t>
            </a:r>
            <a:r>
              <a:rPr lang="zh-CN" altLang="en-US"/>
              <a:t>，对于</a:t>
            </a:r>
            <a:r>
              <a:rPr lang="en-US" altLang="zh-CN"/>
              <a:t>[index,n-k+1)</a:t>
            </a:r>
            <a:r>
              <a:rPr lang="zh-CN" altLang="en-US"/>
              <a:t>范围的每一个</a:t>
            </a:r>
            <a:r>
              <a:rPr lang="en-US" altLang="zh-CN"/>
              <a:t>i</a:t>
            </a:r>
            <a:r>
              <a:rPr lang="zh-CN" altLang="en-US"/>
              <a:t>，取</a:t>
            </a:r>
            <a:r>
              <a:rPr lang="en-US" altLang="zh-CN"/>
              <a:t>inList[i]</a:t>
            </a:r>
            <a:r>
              <a:rPr lang="zh-CN" altLang="en-US"/>
              <a:t>作为第</a:t>
            </a:r>
            <a:r>
              <a:rPr lang="en-US" altLang="zh-CN"/>
              <a:t>1</a:t>
            </a:r>
            <a:r>
              <a:rPr lang="zh-CN" altLang="en-US"/>
              <a:t>个元素，在</a:t>
            </a:r>
            <a:r>
              <a:rPr lang="en-US" altLang="zh-CN" smtClean="0"/>
              <a:t>i+1</a:t>
            </a:r>
            <a:r>
              <a:rPr lang="zh-CN" altLang="en-US" smtClean="0"/>
              <a:t>位置开始的</a:t>
            </a:r>
            <a:r>
              <a:rPr lang="zh-CN" altLang="en-US"/>
              <a:t>表中再找出</a:t>
            </a:r>
            <a:r>
              <a:rPr lang="en-US" altLang="zh-CN"/>
              <a:t>k-1</a:t>
            </a:r>
            <a:r>
              <a:rPr lang="zh-CN" altLang="en-US"/>
              <a:t>个数即可。</a:t>
            </a:r>
          </a:p>
          <a:p>
            <a:r>
              <a:rPr lang="en-US" altLang="zh-CN" smtClean="0"/>
              <a:t>i</a:t>
            </a:r>
            <a:r>
              <a:rPr lang="zh-CN" altLang="en-US"/>
              <a:t>的左边界</a:t>
            </a:r>
            <a:r>
              <a:rPr lang="en-US" altLang="zh-CN" smtClean="0"/>
              <a:t>index</a:t>
            </a:r>
            <a:r>
              <a:rPr lang="zh-CN" altLang="en-US" smtClean="0"/>
              <a:t>（取得到），</a:t>
            </a:r>
            <a:r>
              <a:rPr lang="en-US" altLang="zh-CN"/>
              <a:t>i</a:t>
            </a:r>
            <a:r>
              <a:rPr lang="zh-CN" altLang="en-US"/>
              <a:t>位置之后的表长度至少需要</a:t>
            </a:r>
            <a:r>
              <a:rPr lang="en-US" altLang="zh-CN"/>
              <a:t>k-1</a:t>
            </a:r>
            <a:r>
              <a:rPr lang="zh-CN" altLang="en-US"/>
              <a:t>，所以</a:t>
            </a:r>
            <a:r>
              <a:rPr lang="en-US" altLang="zh-CN"/>
              <a:t>i</a:t>
            </a:r>
            <a:r>
              <a:rPr lang="zh-CN" altLang="en-US"/>
              <a:t>的右边界是</a:t>
            </a:r>
            <a:r>
              <a:rPr lang="en-US" altLang="zh-CN"/>
              <a:t>n-k+1</a:t>
            </a:r>
            <a:r>
              <a:rPr lang="zh-CN" altLang="en-US"/>
              <a:t>（取不到）</a:t>
            </a:r>
            <a:r>
              <a:rPr lang="zh-CN" altLang="en-US" smtClean="0"/>
              <a:t>。</a:t>
            </a:r>
            <a:endParaRPr lang="zh-CN" altLang="en-US"/>
          </a:p>
        </p:txBody>
      </p:sp>
      <p:sp>
        <p:nvSpPr>
          <p:cNvPr id="3" name="标题 2"/>
          <p:cNvSpPr>
            <a:spLocks noGrp="1"/>
          </p:cNvSpPr>
          <p:nvPr>
            <p:ph type="title"/>
          </p:nvPr>
        </p:nvSpPr>
        <p:spPr/>
        <p:txBody>
          <a:bodyPr>
            <a:normAutofit fontScale="90000"/>
          </a:bodyPr>
          <a:lstStyle/>
          <a:p>
            <a:r>
              <a:rPr lang="zh-CN" altLang="en-US" smtClean="0"/>
              <a:t>方法二：</a:t>
            </a:r>
            <a:endParaRPr lang="zh-CN" altLang="en-US"/>
          </a:p>
        </p:txBody>
      </p:sp>
      <p:graphicFrame>
        <p:nvGraphicFramePr>
          <p:cNvPr id="5" name="表格 4"/>
          <p:cNvGraphicFramePr>
            <a:graphicFrameLocks noGrp="1"/>
          </p:cNvGraphicFramePr>
          <p:nvPr>
            <p:extLst/>
          </p:nvPr>
        </p:nvGraphicFramePr>
        <p:xfrm>
          <a:off x="1774726" y="5013970"/>
          <a:ext cx="9793089" cy="1089650"/>
        </p:xfrm>
        <a:graphic>
          <a:graphicData uri="http://schemas.openxmlformats.org/drawingml/2006/table">
            <a:tbl>
              <a:tblPr firstRow="1" bandRow="1">
                <a:tableStyleId>{5940675A-B579-460E-94D1-54222C63F5DA}</a:tableStyleId>
              </a:tblPr>
              <a:tblGrid>
                <a:gridCol w="1128019">
                  <a:extLst>
                    <a:ext uri="{9D8B030D-6E8A-4147-A177-3AD203B41FA5}">
                      <a16:colId xmlns:a16="http://schemas.microsoft.com/office/drawing/2014/main" val="20000"/>
                    </a:ext>
                  </a:extLst>
                </a:gridCol>
                <a:gridCol w="1388331">
                  <a:extLst>
                    <a:ext uri="{9D8B030D-6E8A-4147-A177-3AD203B41FA5}">
                      <a16:colId xmlns:a16="http://schemas.microsoft.com/office/drawing/2014/main" val="20001"/>
                    </a:ext>
                  </a:extLst>
                </a:gridCol>
                <a:gridCol w="748013">
                  <a:extLst>
                    <a:ext uri="{9D8B030D-6E8A-4147-A177-3AD203B41FA5}">
                      <a16:colId xmlns:a16="http://schemas.microsoft.com/office/drawing/2014/main" val="20002"/>
                    </a:ext>
                  </a:extLst>
                </a:gridCol>
                <a:gridCol w="813860">
                  <a:extLst>
                    <a:ext uri="{9D8B030D-6E8A-4147-A177-3AD203B41FA5}">
                      <a16:colId xmlns:a16="http://schemas.microsoft.com/office/drawing/2014/main" val="20003"/>
                    </a:ext>
                  </a:extLst>
                </a:gridCol>
                <a:gridCol w="1475102">
                  <a:extLst>
                    <a:ext uri="{9D8B030D-6E8A-4147-A177-3AD203B41FA5}">
                      <a16:colId xmlns:a16="http://schemas.microsoft.com/office/drawing/2014/main" val="20004"/>
                    </a:ext>
                  </a:extLst>
                </a:gridCol>
                <a:gridCol w="975401">
                  <a:extLst>
                    <a:ext uri="{9D8B030D-6E8A-4147-A177-3AD203B41FA5}">
                      <a16:colId xmlns:a16="http://schemas.microsoft.com/office/drawing/2014/main" val="20005"/>
                    </a:ext>
                  </a:extLst>
                </a:gridCol>
                <a:gridCol w="1088121">
                  <a:extLst>
                    <a:ext uri="{9D8B030D-6E8A-4147-A177-3AD203B41FA5}">
                      <a16:colId xmlns:a16="http://schemas.microsoft.com/office/drawing/2014/main" val="20006"/>
                    </a:ext>
                  </a:extLst>
                </a:gridCol>
                <a:gridCol w="1088121">
                  <a:extLst>
                    <a:ext uri="{9D8B030D-6E8A-4147-A177-3AD203B41FA5}">
                      <a16:colId xmlns:a16="http://schemas.microsoft.com/office/drawing/2014/main" val="20007"/>
                    </a:ext>
                  </a:extLst>
                </a:gridCol>
                <a:gridCol w="1088121">
                  <a:extLst>
                    <a:ext uri="{9D8B030D-6E8A-4147-A177-3AD203B41FA5}">
                      <a16:colId xmlns:a16="http://schemas.microsoft.com/office/drawing/2014/main" val="20008"/>
                    </a:ext>
                  </a:extLst>
                </a:gridCol>
              </a:tblGrid>
              <a:tr h="386710">
                <a:tc>
                  <a:txBody>
                    <a:bodyPr/>
                    <a:lstStyle/>
                    <a:p>
                      <a:pPr marL="0" marR="0" indent="0" algn="l" defTabSz="586060" rtl="0" eaLnBrk="1" fontAlgn="auto" latinLnBrk="0" hangingPunct="1">
                        <a:lnSpc>
                          <a:spcPct val="100000"/>
                        </a:lnSpc>
                        <a:spcBef>
                          <a:spcPts val="0"/>
                        </a:spcBef>
                        <a:spcAft>
                          <a:spcPts val="0"/>
                        </a:spcAft>
                        <a:buClrTx/>
                        <a:buSzTx/>
                        <a:buFontTx/>
                        <a:buNone/>
                        <a:tabLst/>
                        <a:defRPr/>
                      </a:pPr>
                      <a:r>
                        <a:rPr lang="en-US" altLang="zh-CN" sz="2000" smtClean="0"/>
                        <a:t>i</a:t>
                      </a:r>
                      <a:endParaRPr lang="zh-CN" altLang="en-US" sz="2000" smtClean="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586060" rtl="0" eaLnBrk="1" fontAlgn="auto" latinLnBrk="0" hangingPunct="1">
                        <a:lnSpc>
                          <a:spcPct val="100000"/>
                        </a:lnSpc>
                        <a:spcBef>
                          <a:spcPts val="0"/>
                        </a:spcBef>
                        <a:spcAft>
                          <a:spcPts val="0"/>
                        </a:spcAft>
                        <a:buClrTx/>
                        <a:buSzTx/>
                        <a:buFontTx/>
                        <a:buNone/>
                        <a:tabLst/>
                        <a:defRPr/>
                      </a:pPr>
                      <a:endParaRPr lang="zh-CN" altLang="en-US" sz="2000" smtClean="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sz="2000"/>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93410">
                <a:tc>
                  <a:txBody>
                    <a:bodyPr/>
                    <a:lstStyle/>
                    <a:p>
                      <a:pPr marL="0" marR="0" indent="0" algn="l" defTabSz="586060" rtl="0" eaLnBrk="1" fontAlgn="auto" latinLnBrk="0" hangingPunct="1">
                        <a:lnSpc>
                          <a:spcPct val="100000"/>
                        </a:lnSpc>
                        <a:spcBef>
                          <a:spcPts val="0"/>
                        </a:spcBef>
                        <a:spcAft>
                          <a:spcPts val="0"/>
                        </a:spcAft>
                        <a:buClrTx/>
                        <a:buSzTx/>
                        <a:buFontTx/>
                        <a:buNone/>
                        <a:tabLst/>
                        <a:defRPr/>
                      </a:pPr>
                      <a:r>
                        <a:rPr lang="en-US" altLang="zh-CN" sz="2000" smtClean="0"/>
                        <a:t>index</a:t>
                      </a:r>
                      <a:endParaRPr lang="zh-CN" altLang="en-US" sz="200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smtClean="0"/>
                        <a:t>……</a:t>
                      </a:r>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586060" rtl="0" eaLnBrk="1" fontAlgn="auto" latinLnBrk="0" hangingPunct="1">
                        <a:lnSpc>
                          <a:spcPct val="100000"/>
                        </a:lnSpc>
                        <a:spcBef>
                          <a:spcPts val="0"/>
                        </a:spcBef>
                        <a:spcAft>
                          <a:spcPts val="0"/>
                        </a:spcAft>
                        <a:buClrTx/>
                        <a:buSzTx/>
                        <a:buFontTx/>
                        <a:buNone/>
                        <a:tabLst/>
                        <a:defRPr/>
                      </a:pPr>
                      <a:endParaRPr lang="zh-CN" altLang="en-US" sz="2000" smtClean="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smtClean="0"/>
                        <a:t>……</a:t>
                      </a:r>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smtClean="0"/>
                        <a:t>n-k</a:t>
                      </a:r>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smtClean="0"/>
                        <a:t>n-k+1</a:t>
                      </a:r>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smtClean="0"/>
                        <a:t>……</a:t>
                      </a:r>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altLang="zh-CN" sz="2000" smtClean="0"/>
                        <a:t>n-1</a:t>
                      </a:r>
                      <a:endParaRPr lang="zh-CN" altLang="en-US" sz="2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39144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方法二代码</a:t>
            </a:r>
            <a:endParaRPr lang="zh-CN"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590" y="1773610"/>
            <a:ext cx="11475152" cy="3603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630971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常见算法设计模式（选讲）</a:t>
            </a:r>
            <a:endParaRPr lang="zh-CN" altLang="en-US" dirty="0"/>
          </a:p>
        </p:txBody>
      </p:sp>
    </p:spTree>
    <p:extLst>
      <p:ext uri="{BB962C8B-B14F-4D97-AF65-F5344CB8AC3E}">
        <p14:creationId xmlns:p14="http://schemas.microsoft.com/office/powerpoint/2010/main" val="3102407353"/>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z="2800" dirty="0"/>
              <a:t>把一个</a:t>
            </a:r>
            <a:r>
              <a:rPr lang="zh-CN" altLang="en-US" sz="2800">
                <a:solidFill>
                  <a:srgbClr val="FF0000"/>
                </a:solidFill>
              </a:rPr>
              <a:t>大规模</a:t>
            </a:r>
            <a:r>
              <a:rPr lang="zh-CN" altLang="en-US" sz="2800" smtClean="0"/>
              <a:t>的复杂问题</a:t>
            </a:r>
            <a:r>
              <a:rPr lang="zh-CN" altLang="en-US" sz="2800" dirty="0"/>
              <a:t>层层转化为一个或多个与</a:t>
            </a:r>
            <a:r>
              <a:rPr lang="zh-CN" altLang="en-US" sz="2800" dirty="0">
                <a:solidFill>
                  <a:srgbClr val="FF0000"/>
                </a:solidFill>
              </a:rPr>
              <a:t>原问题相同、规模较小</a:t>
            </a:r>
            <a:r>
              <a:rPr lang="zh-CN" altLang="en-US" sz="2800" dirty="0"/>
              <a:t>的子问题来求解，直到问题小到可以用非常简单直接的方式来</a:t>
            </a:r>
            <a:r>
              <a:rPr lang="zh-CN" altLang="en-US" sz="2800"/>
              <a:t>解决</a:t>
            </a:r>
            <a:r>
              <a:rPr lang="zh-CN" altLang="en-US" sz="2800" smtClean="0"/>
              <a:t>，即</a:t>
            </a:r>
            <a:r>
              <a:rPr lang="zh-CN" altLang="en-US" sz="2800" smtClean="0">
                <a:solidFill>
                  <a:srgbClr val="FF0000"/>
                </a:solidFill>
              </a:rPr>
              <a:t>分而治之</a:t>
            </a:r>
            <a:r>
              <a:rPr lang="zh-CN" altLang="en-US" sz="2800">
                <a:solidFill>
                  <a:srgbClr val="FF0000"/>
                </a:solidFill>
              </a:rPr>
              <a:t>策略</a:t>
            </a:r>
            <a:r>
              <a:rPr lang="zh-CN" altLang="en-US" sz="2800"/>
              <a:t>（</a:t>
            </a:r>
            <a:r>
              <a:rPr lang="en-US" sz="2800" dirty="0"/>
              <a:t>divide and </a:t>
            </a:r>
            <a:r>
              <a:rPr lang="en-US" sz="2800"/>
              <a:t>conquer</a:t>
            </a:r>
            <a:r>
              <a:rPr lang="zh-CN" altLang="en-US" sz="2800" smtClean="0"/>
              <a:t>）。</a:t>
            </a:r>
            <a:endParaRPr lang="en-US" sz="2800" dirty="0"/>
          </a:p>
          <a:p>
            <a:endParaRPr lang="en-US" sz="2800" dirty="0"/>
          </a:p>
        </p:txBody>
      </p:sp>
      <p:sp>
        <p:nvSpPr>
          <p:cNvPr id="3" name="标题 2"/>
          <p:cNvSpPr>
            <a:spLocks noGrp="1"/>
          </p:cNvSpPr>
          <p:nvPr>
            <p:ph type="title"/>
          </p:nvPr>
        </p:nvSpPr>
        <p:spPr/>
        <p:txBody>
          <a:bodyPr>
            <a:normAutofit fontScale="90000"/>
          </a:bodyPr>
          <a:lstStyle/>
          <a:p>
            <a:r>
              <a:rPr lang="zh-CN" altLang="en-US" dirty="0"/>
              <a:t>递归求解</a:t>
            </a:r>
            <a:r>
              <a:rPr lang="zh-CN" altLang="en-US" dirty="0" smtClean="0"/>
              <a:t>问题的策略</a:t>
            </a:r>
            <a:endParaRPr lang="en-US" dirty="0"/>
          </a:p>
        </p:txBody>
      </p:sp>
    </p:spTree>
    <p:extLst>
      <p:ext uri="{BB962C8B-B14F-4D97-AF65-F5344CB8AC3E}">
        <p14:creationId xmlns:p14="http://schemas.microsoft.com/office/powerpoint/2010/main" val="293060052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主要学习内容</a:t>
            </a:r>
            <a:endParaRPr lang="zh-CN" altLang="en-US" dirty="0"/>
          </a:p>
        </p:txBody>
      </p:sp>
      <p:sp>
        <p:nvSpPr>
          <p:cNvPr id="6" name="圆角矩形 5"/>
          <p:cNvSpPr/>
          <p:nvPr/>
        </p:nvSpPr>
        <p:spPr>
          <a:xfrm>
            <a:off x="2105969" y="1394167"/>
            <a:ext cx="871890" cy="648222"/>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1</a:t>
            </a:r>
            <a:endParaRPr lang="zh-CN" altLang="en-US" sz="3600" b="1" dirty="0">
              <a:solidFill>
                <a:prstClr val="black"/>
              </a:solidFill>
            </a:endParaRPr>
          </a:p>
        </p:txBody>
      </p:sp>
      <p:sp>
        <p:nvSpPr>
          <p:cNvPr id="7" name="圆角矩形 6"/>
          <p:cNvSpPr/>
          <p:nvPr/>
        </p:nvSpPr>
        <p:spPr>
          <a:xfrm>
            <a:off x="2102418" y="3351270"/>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3</a:t>
            </a:r>
            <a:endParaRPr lang="zh-CN" altLang="en-US" sz="3600" b="1" dirty="0">
              <a:solidFill>
                <a:prstClr val="black"/>
              </a:solidFill>
            </a:endParaRPr>
          </a:p>
        </p:txBody>
      </p:sp>
      <p:sp>
        <p:nvSpPr>
          <p:cNvPr id="8" name="圆角矩形 7"/>
          <p:cNvSpPr/>
          <p:nvPr/>
        </p:nvSpPr>
        <p:spPr>
          <a:xfrm>
            <a:off x="3094791" y="2330091"/>
            <a:ext cx="7133398" cy="655903"/>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smtClean="0">
                <a:solidFill>
                  <a:prstClr val="black"/>
                </a:solidFill>
              </a:rPr>
              <a:t>优化问题和</a:t>
            </a:r>
            <a:r>
              <a:rPr lang="zh-CN" altLang="en-US" sz="3600" b="1">
                <a:solidFill>
                  <a:prstClr val="black"/>
                </a:solidFill>
              </a:rPr>
              <a:t>贪心策略 </a:t>
            </a:r>
          </a:p>
        </p:txBody>
      </p:sp>
      <p:sp>
        <p:nvSpPr>
          <p:cNvPr id="10" name="圆角矩形 9"/>
          <p:cNvSpPr/>
          <p:nvPr/>
        </p:nvSpPr>
        <p:spPr>
          <a:xfrm>
            <a:off x="3094791" y="3351601"/>
            <a:ext cx="7133398" cy="648222"/>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prstClr val="black"/>
                </a:solidFill>
              </a:rPr>
              <a:t>找零兑换</a:t>
            </a:r>
            <a:r>
              <a:rPr lang="zh-CN" altLang="en-US" sz="3600" b="1" smtClean="0">
                <a:solidFill>
                  <a:prstClr val="black"/>
                </a:solidFill>
              </a:rPr>
              <a:t>问题递归</a:t>
            </a:r>
            <a:r>
              <a:rPr lang="zh-CN" altLang="en-US" sz="3600" b="1">
                <a:solidFill>
                  <a:prstClr val="black"/>
                </a:solidFill>
              </a:rPr>
              <a:t>解法 </a:t>
            </a:r>
          </a:p>
        </p:txBody>
      </p:sp>
      <p:sp>
        <p:nvSpPr>
          <p:cNvPr id="11" name="圆角矩形 10"/>
          <p:cNvSpPr/>
          <p:nvPr/>
        </p:nvSpPr>
        <p:spPr>
          <a:xfrm>
            <a:off x="2102418" y="2330088"/>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2</a:t>
            </a:r>
            <a:endParaRPr lang="zh-CN" altLang="en-US" sz="3600" b="1" dirty="0">
              <a:solidFill>
                <a:prstClr val="black"/>
              </a:solidFill>
            </a:endParaRPr>
          </a:p>
        </p:txBody>
      </p:sp>
      <p:sp>
        <p:nvSpPr>
          <p:cNvPr id="12" name="圆角矩形 11"/>
          <p:cNvSpPr/>
          <p:nvPr/>
        </p:nvSpPr>
        <p:spPr>
          <a:xfrm>
            <a:off x="3094790" y="1386486"/>
            <a:ext cx="7133398" cy="655903"/>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srgbClr val="000000"/>
                </a:solidFill>
              </a:rPr>
              <a:t>理解分治</a:t>
            </a:r>
            <a:r>
              <a:rPr lang="zh-CN" altLang="en-US" sz="3600" b="1" smtClean="0">
                <a:solidFill>
                  <a:srgbClr val="000000"/>
                </a:solidFill>
              </a:rPr>
              <a:t>策略</a:t>
            </a:r>
            <a:endParaRPr lang="zh-CN" altLang="en-US" sz="3600" b="1" dirty="0">
              <a:solidFill>
                <a:srgbClr val="000000"/>
              </a:solidFill>
            </a:endParaRPr>
          </a:p>
        </p:txBody>
      </p:sp>
      <p:sp>
        <p:nvSpPr>
          <p:cNvPr id="9" name="圆角矩形 8"/>
          <p:cNvSpPr/>
          <p:nvPr/>
        </p:nvSpPr>
        <p:spPr>
          <a:xfrm>
            <a:off x="2134802" y="4365415"/>
            <a:ext cx="871890" cy="648555"/>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117211" tIns="58605" rIns="117211" bIns="58605" rtlCol="0" anchor="ctr"/>
          <a:lstStyle/>
          <a:p>
            <a:pPr algn="ctr"/>
            <a:r>
              <a:rPr lang="en-US" altLang="zh-CN" sz="3600" b="1" dirty="0">
                <a:solidFill>
                  <a:prstClr val="black"/>
                </a:solidFill>
              </a:rPr>
              <a:t>4</a:t>
            </a:r>
            <a:endParaRPr lang="zh-CN" altLang="en-US" sz="3600" b="1" dirty="0">
              <a:solidFill>
                <a:prstClr val="black"/>
              </a:solidFill>
            </a:endParaRPr>
          </a:p>
        </p:txBody>
      </p:sp>
      <p:sp>
        <p:nvSpPr>
          <p:cNvPr id="13" name="圆角矩形 12"/>
          <p:cNvSpPr/>
          <p:nvPr/>
        </p:nvSpPr>
        <p:spPr>
          <a:xfrm>
            <a:off x="3127175" y="4365746"/>
            <a:ext cx="7133398" cy="648222"/>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117211" tIns="58605" rIns="117211" bIns="58605" rtlCol="0" anchor="ctr"/>
          <a:lstStyle/>
          <a:p>
            <a:pPr algn="just"/>
            <a:r>
              <a:rPr lang="zh-CN" altLang="en-US" sz="3600" b="1">
                <a:solidFill>
                  <a:prstClr val="black"/>
                </a:solidFill>
              </a:rPr>
              <a:t>动态规划</a:t>
            </a:r>
          </a:p>
        </p:txBody>
      </p:sp>
    </p:spTree>
    <p:extLst>
      <p:ext uri="{BB962C8B-B14F-4D97-AF65-F5344CB8AC3E}">
        <p14:creationId xmlns:p14="http://schemas.microsoft.com/office/powerpoint/2010/main" val="8795531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P spid="12" grpId="0" animBg="1"/>
      <p:bldP spid="9" grpId="0" animBg="1"/>
      <p:bldP spid="1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分而治之（</a:t>
            </a:r>
            <a:r>
              <a:rPr lang="en-US" altLang="zh-CN" smtClean="0"/>
              <a:t>divide and conquer</a:t>
            </a:r>
            <a:r>
              <a:rPr lang="zh-CN" altLang="en-US" smtClean="0"/>
              <a:t>）</a:t>
            </a:r>
            <a:endParaRPr lang="en-US" altLang="zh-CN" smtClean="0"/>
          </a:p>
          <a:p>
            <a:pPr lvl="1"/>
            <a:r>
              <a:rPr lang="zh-CN" altLang="en-US"/>
              <a:t>在计算机科学中，分而治之是一种基于</a:t>
            </a:r>
            <a:r>
              <a:rPr lang="zh-CN" altLang="en-US">
                <a:solidFill>
                  <a:srgbClr val="FF0000"/>
                </a:solidFill>
              </a:rPr>
              <a:t>多分支递归</a:t>
            </a:r>
            <a:r>
              <a:rPr lang="zh-CN" altLang="en-US"/>
              <a:t>的算法</a:t>
            </a:r>
            <a:r>
              <a:rPr lang="zh-CN" altLang="en-US" smtClean="0"/>
              <a:t>设计模式。</a:t>
            </a:r>
            <a:endParaRPr lang="en-US" altLang="zh-CN" smtClean="0"/>
          </a:p>
          <a:p>
            <a:pPr lvl="1"/>
            <a:r>
              <a:rPr lang="zh-CN" altLang="en-US" smtClean="0"/>
              <a:t>分而治之</a:t>
            </a:r>
            <a:r>
              <a:rPr lang="zh-CN" altLang="en-US"/>
              <a:t>算法的工作原理是</a:t>
            </a:r>
            <a:r>
              <a:rPr lang="zh-CN" altLang="en-US" smtClean="0">
                <a:solidFill>
                  <a:srgbClr val="FF0000"/>
                </a:solidFill>
              </a:rPr>
              <a:t>将规模为</a:t>
            </a:r>
            <a:r>
              <a:rPr lang="en-US" altLang="zh-CN" smtClean="0">
                <a:solidFill>
                  <a:srgbClr val="FF0000"/>
                </a:solidFill>
              </a:rPr>
              <a:t>n</a:t>
            </a:r>
            <a:r>
              <a:rPr lang="zh-CN" altLang="en-US" smtClean="0">
                <a:solidFill>
                  <a:srgbClr val="FF0000"/>
                </a:solidFill>
              </a:rPr>
              <a:t>的问题分解为</a:t>
            </a:r>
            <a:r>
              <a:rPr lang="en-US" altLang="zh-CN" smtClean="0">
                <a:solidFill>
                  <a:srgbClr val="FF0000"/>
                </a:solidFill>
              </a:rPr>
              <a:t>k</a:t>
            </a:r>
            <a:r>
              <a:rPr lang="zh-CN" altLang="en-US" smtClean="0">
                <a:solidFill>
                  <a:srgbClr val="FF0000"/>
                </a:solidFill>
              </a:rPr>
              <a:t>个</a:t>
            </a:r>
            <a:r>
              <a:rPr lang="zh-CN" altLang="en-US" smtClean="0"/>
              <a:t>相同</a:t>
            </a:r>
            <a:r>
              <a:rPr lang="zh-CN" altLang="en-US"/>
              <a:t>或相关类型的子问题，直到这些子问题变得足够简单以至于可以直接</a:t>
            </a:r>
            <a:r>
              <a:rPr lang="zh-CN" altLang="en-US" smtClean="0"/>
              <a:t>解决，然后</a:t>
            </a:r>
            <a:r>
              <a:rPr lang="zh-CN" altLang="en-US"/>
              <a:t>将子问题的解决方案组合起来，以解决原始问题</a:t>
            </a:r>
            <a:r>
              <a:rPr lang="zh-CN" altLang="en-US" smtClean="0"/>
              <a:t>。</a:t>
            </a:r>
            <a:endParaRPr lang="en-US" altLang="zh-CN" smtClean="0"/>
          </a:p>
          <a:p>
            <a:pPr lvl="1"/>
            <a:r>
              <a:rPr lang="zh-CN" altLang="en-US" smtClean="0"/>
              <a:t>很多问题中</a:t>
            </a:r>
            <a:r>
              <a:rPr lang="en-US" altLang="zh-CN" smtClean="0"/>
              <a:t>k</a:t>
            </a:r>
            <a:r>
              <a:rPr lang="zh-CN" altLang="en-US" smtClean="0"/>
              <a:t>取为</a:t>
            </a:r>
            <a:r>
              <a:rPr lang="en-US" altLang="zh-CN" smtClean="0"/>
              <a:t>2</a:t>
            </a:r>
            <a:r>
              <a:rPr lang="zh-CN" altLang="en-US" smtClean="0"/>
              <a:t>；</a:t>
            </a:r>
            <a:endParaRPr lang="en-US" altLang="zh-CN" smtClean="0"/>
          </a:p>
          <a:p>
            <a:pPr lvl="1"/>
            <a:r>
              <a:rPr lang="zh-CN" altLang="en-US" smtClean="0"/>
              <a:t>应用：查找、排序、遍历等；</a:t>
            </a:r>
            <a:endParaRPr lang="en-US" altLang="zh-CN" smtClean="0"/>
          </a:p>
        </p:txBody>
      </p:sp>
      <p:sp>
        <p:nvSpPr>
          <p:cNvPr id="3" name="标题 2"/>
          <p:cNvSpPr>
            <a:spLocks noGrp="1"/>
          </p:cNvSpPr>
          <p:nvPr>
            <p:ph type="title"/>
          </p:nvPr>
        </p:nvSpPr>
        <p:spPr/>
        <p:txBody>
          <a:bodyPr>
            <a:normAutofit fontScale="90000"/>
          </a:bodyPr>
          <a:lstStyle/>
          <a:p>
            <a:r>
              <a:rPr lang="zh-CN" altLang="en-US" smtClean="0"/>
              <a:t>分治策略</a:t>
            </a:r>
            <a:endParaRPr lang="zh-CN" altLang="en-US"/>
          </a:p>
        </p:txBody>
      </p:sp>
    </p:spTree>
    <p:extLst>
      <p:ext uri="{BB962C8B-B14F-4D97-AF65-F5344CB8AC3E}">
        <p14:creationId xmlns:p14="http://schemas.microsoft.com/office/powerpoint/2010/main" val="361006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lnSpcReduction="10000"/>
          </a:bodyPr>
          <a:lstStyle/>
          <a:p>
            <a:pPr marL="0" indent="0">
              <a:buNone/>
            </a:pPr>
            <a:r>
              <a:rPr lang="en-US" altLang="zh-CN"/>
              <a:t>d</a:t>
            </a:r>
            <a:r>
              <a:rPr lang="en-US" altLang="zh-CN" smtClean="0"/>
              <a:t>ef divide_and_conquer(P):</a:t>
            </a:r>
          </a:p>
          <a:p>
            <a:pPr marL="0" indent="0">
              <a:buNone/>
            </a:pPr>
            <a:r>
              <a:rPr lang="en-US" altLang="zh-CN" smtClean="0"/>
              <a:t>	if |P|&lt;=n0:</a:t>
            </a:r>
          </a:p>
          <a:p>
            <a:pPr marL="0" indent="0">
              <a:buNone/>
            </a:pPr>
            <a:r>
              <a:rPr lang="en-US" altLang="zh-CN"/>
              <a:t>	</a:t>
            </a:r>
            <a:r>
              <a:rPr lang="en-US" altLang="zh-CN" smtClean="0"/>
              <a:t>	adhoc(P)</a:t>
            </a:r>
          </a:p>
          <a:p>
            <a:pPr marL="0" indent="0">
              <a:buNone/>
            </a:pPr>
            <a:r>
              <a:rPr lang="en-US" altLang="zh-CN"/>
              <a:t>	</a:t>
            </a:r>
            <a:r>
              <a:rPr lang="en-US" altLang="zh-CN" smtClean="0"/>
              <a:t>	return </a:t>
            </a:r>
          </a:p>
          <a:p>
            <a:pPr marL="0" indent="0">
              <a:buNone/>
            </a:pPr>
            <a:r>
              <a:rPr lang="en-US" altLang="zh-CN"/>
              <a:t>	</a:t>
            </a:r>
            <a:r>
              <a:rPr lang="en-US" altLang="zh-CN" smtClean="0"/>
              <a:t>divide P into smaller subinstances P1,P2,…Pk</a:t>
            </a:r>
          </a:p>
          <a:p>
            <a:pPr marL="0" indent="0">
              <a:buNone/>
            </a:pPr>
            <a:r>
              <a:rPr lang="en-US" altLang="zh-CN"/>
              <a:t>	</a:t>
            </a:r>
            <a:r>
              <a:rPr lang="en-US" altLang="zh-CN" smtClean="0"/>
              <a:t>for i</a:t>
            </a:r>
            <a:r>
              <a:rPr lang="zh-CN" altLang="en-US" smtClean="0"/>
              <a:t> </a:t>
            </a:r>
            <a:r>
              <a:rPr lang="en-US" altLang="zh-CN" smtClean="0"/>
              <a:t>in range(1,k):</a:t>
            </a:r>
          </a:p>
          <a:p>
            <a:pPr marL="0" indent="0">
              <a:buNone/>
            </a:pPr>
            <a:r>
              <a:rPr lang="en-US" altLang="zh-CN" smtClean="0"/>
              <a:t>	</a:t>
            </a:r>
            <a:r>
              <a:rPr lang="en-US" altLang="zh-CN"/>
              <a:t>	</a:t>
            </a:r>
            <a:r>
              <a:rPr lang="en-US" altLang="zh-CN" smtClean="0"/>
              <a:t>yi = </a:t>
            </a:r>
            <a:r>
              <a:rPr lang="en-US" altLang="zh-CN" smtClean="0">
                <a:solidFill>
                  <a:srgbClr val="FF0000"/>
                </a:solidFill>
              </a:rPr>
              <a:t>divide_and_conquer(Pi)</a:t>
            </a:r>
          </a:p>
          <a:p>
            <a:pPr marL="0" indent="0">
              <a:buNone/>
            </a:pPr>
            <a:r>
              <a:rPr lang="en-US" altLang="zh-CN"/>
              <a:t>	</a:t>
            </a:r>
            <a:r>
              <a:rPr lang="en-US" altLang="zh-CN" smtClean="0"/>
              <a:t>return merge(y1,y2,…yk)</a:t>
            </a:r>
          </a:p>
          <a:p>
            <a:pPr marL="0" indent="0">
              <a:buNone/>
            </a:pPr>
            <a:r>
              <a:rPr lang="en-US" altLang="zh-CN"/>
              <a:t>	</a:t>
            </a:r>
            <a:endParaRPr lang="en-US" altLang="zh-CN" smtClean="0"/>
          </a:p>
        </p:txBody>
      </p:sp>
      <p:sp>
        <p:nvSpPr>
          <p:cNvPr id="3" name="标题 2"/>
          <p:cNvSpPr>
            <a:spLocks noGrp="1"/>
          </p:cNvSpPr>
          <p:nvPr>
            <p:ph type="title"/>
          </p:nvPr>
        </p:nvSpPr>
        <p:spPr/>
        <p:txBody>
          <a:bodyPr>
            <a:normAutofit fontScale="90000"/>
          </a:bodyPr>
          <a:lstStyle/>
          <a:p>
            <a:r>
              <a:rPr lang="zh-CN" altLang="en-US" smtClean="0"/>
              <a:t>伪代码形式</a:t>
            </a:r>
            <a:endParaRPr lang="zh-CN" altLang="en-US"/>
          </a:p>
        </p:txBody>
      </p:sp>
    </p:spTree>
    <p:extLst>
      <p:ext uri="{BB962C8B-B14F-4D97-AF65-F5344CB8AC3E}">
        <p14:creationId xmlns:p14="http://schemas.microsoft.com/office/powerpoint/2010/main" val="16200800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mtClean="0"/>
              <a:t>An optimization </a:t>
            </a:r>
            <a:r>
              <a:rPr lang="en-US" altLang="zh-CN"/>
              <a:t>problem is the problem of finding the best solution from </a:t>
            </a:r>
            <a:r>
              <a:rPr lang="en-US" altLang="zh-CN" smtClean="0"/>
              <a:t>all feasible </a:t>
            </a:r>
            <a:r>
              <a:rPr lang="en-US" altLang="zh-CN"/>
              <a:t>solutions</a:t>
            </a:r>
            <a:r>
              <a:rPr lang="en-US" altLang="zh-CN" smtClean="0"/>
              <a:t>.</a:t>
            </a:r>
          </a:p>
          <a:p>
            <a:r>
              <a:rPr lang="zh-CN" altLang="en-US" smtClean="0"/>
              <a:t>贪心算法</a:t>
            </a:r>
            <a:endParaRPr lang="en-US" altLang="zh-CN" smtClean="0"/>
          </a:p>
          <a:p>
            <a:pPr lvl="1"/>
            <a:r>
              <a:rPr lang="zh-CN" altLang="en-US" smtClean="0"/>
              <a:t>做出当前看来是最好的选择，不从整体最优上加以考虑，它所做出的选择只是局部最优选择。</a:t>
            </a:r>
            <a:endParaRPr lang="en-US" altLang="zh-CN" smtClean="0"/>
          </a:p>
          <a:p>
            <a:pPr lvl="1"/>
            <a:r>
              <a:rPr lang="zh-CN" altLang="en-US"/>
              <a:t>用</a:t>
            </a:r>
            <a:r>
              <a:rPr lang="zh-CN" altLang="en-US" smtClean="0">
                <a:solidFill>
                  <a:srgbClr val="FF0000"/>
                </a:solidFill>
              </a:rPr>
              <a:t>局部最优解</a:t>
            </a:r>
            <a:r>
              <a:rPr lang="zh-CN" altLang="en-US" smtClean="0"/>
              <a:t>代替</a:t>
            </a:r>
            <a:r>
              <a:rPr lang="zh-CN" altLang="en-US" smtClean="0">
                <a:solidFill>
                  <a:srgbClr val="FF0000"/>
                </a:solidFill>
              </a:rPr>
              <a:t>整体最优解</a:t>
            </a:r>
            <a:endParaRPr lang="en-US" altLang="zh-CN" smtClean="0">
              <a:solidFill>
                <a:srgbClr val="FF0000"/>
              </a:solidFill>
            </a:endParaRPr>
          </a:p>
          <a:p>
            <a:pPr lvl="1"/>
            <a:r>
              <a:rPr lang="zh-CN" altLang="en-US" smtClean="0"/>
              <a:t>最短路径、最小生成树、找零钱？</a:t>
            </a:r>
            <a:r>
              <a:rPr lang="en-US" altLang="zh-CN" smtClean="0"/>
              <a:t>…..</a:t>
            </a:r>
          </a:p>
        </p:txBody>
      </p:sp>
      <p:sp>
        <p:nvSpPr>
          <p:cNvPr id="3" name="标题 2"/>
          <p:cNvSpPr>
            <a:spLocks noGrp="1"/>
          </p:cNvSpPr>
          <p:nvPr>
            <p:ph type="title"/>
          </p:nvPr>
        </p:nvSpPr>
        <p:spPr/>
        <p:txBody>
          <a:bodyPr>
            <a:normAutofit fontScale="90000"/>
          </a:bodyPr>
          <a:lstStyle/>
          <a:p>
            <a:r>
              <a:rPr lang="zh-CN" altLang="en-US" smtClean="0"/>
              <a:t>优化问题</a:t>
            </a:r>
            <a:endParaRPr lang="zh-CN" altLang="en-US"/>
          </a:p>
        </p:txBody>
      </p:sp>
    </p:spTree>
    <p:extLst>
      <p:ext uri="{BB962C8B-B14F-4D97-AF65-F5344CB8AC3E}">
        <p14:creationId xmlns:p14="http://schemas.microsoft.com/office/powerpoint/2010/main" val="3442425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973765" y="1148209"/>
            <a:ext cx="10736814" cy="841425"/>
          </a:xfrm>
        </p:spPr>
        <p:txBody>
          <a:bodyPr/>
          <a:lstStyle/>
          <a:p>
            <a:r>
              <a:rPr lang="zh-CN" altLang="en-US" smtClean="0"/>
              <a:t>求最少找零硬币数目</a:t>
            </a:r>
            <a:endParaRPr lang="zh-CN" altLang="en-US"/>
          </a:p>
        </p:txBody>
      </p:sp>
      <p:sp>
        <p:nvSpPr>
          <p:cNvPr id="3" name="标题 2"/>
          <p:cNvSpPr>
            <a:spLocks noGrp="1"/>
          </p:cNvSpPr>
          <p:nvPr>
            <p:ph type="title"/>
          </p:nvPr>
        </p:nvSpPr>
        <p:spPr/>
        <p:txBody>
          <a:bodyPr>
            <a:normAutofit fontScale="90000"/>
          </a:bodyPr>
          <a:lstStyle/>
          <a:p>
            <a:r>
              <a:rPr lang="zh-CN" altLang="en-US" smtClean="0"/>
              <a:t>找零钱问题</a:t>
            </a:r>
            <a:r>
              <a:rPr lang="en-US" altLang="zh-CN" smtClean="0"/>
              <a:t>---</a:t>
            </a:r>
            <a:r>
              <a:rPr lang="zh-CN" altLang="en-US" smtClean="0"/>
              <a:t>贪心算法</a:t>
            </a:r>
            <a:endParaRPr lang="zh-CN" altLang="en-US"/>
          </a:p>
        </p:txBody>
      </p:sp>
      <p:sp>
        <p:nvSpPr>
          <p:cNvPr id="6" name="圆角矩形标注 5"/>
          <p:cNvSpPr/>
          <p:nvPr/>
        </p:nvSpPr>
        <p:spPr>
          <a:xfrm>
            <a:off x="5039615" y="4053810"/>
            <a:ext cx="2592288" cy="708712"/>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在特殊硬币体系下失效</a:t>
            </a:r>
            <a:endParaRPr lang="zh-CN" altLang="en-US"/>
          </a:p>
        </p:txBody>
      </p:sp>
      <p:sp>
        <p:nvSpPr>
          <p:cNvPr id="7" name="Rectangle 1"/>
          <p:cNvSpPr>
            <a:spLocks noChangeArrowheads="1"/>
          </p:cNvSpPr>
          <p:nvPr/>
        </p:nvSpPr>
        <p:spPr bwMode="auto">
          <a:xfrm>
            <a:off x="1270670" y="4053810"/>
            <a:ext cx="3600400" cy="923330"/>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lang="en-US" altLang="zh-CN" sz="1800">
                <a:solidFill>
                  <a:srgbClr val="000000"/>
                </a:solidFill>
                <a:latin typeface="Consolas" pitchFamily="49" charset="0"/>
                <a:ea typeface="宋体" pitchFamily="2" charset="-122"/>
                <a:cs typeface="宋体" pitchFamily="2" charset="-122"/>
              </a:rPr>
              <a:t>clist = [</a:t>
            </a:r>
            <a:r>
              <a:rPr lang="en-US" altLang="zh-CN" sz="1800">
                <a:solidFill>
                  <a:srgbClr val="0000FF"/>
                </a:solidFill>
                <a:latin typeface="Consolas" pitchFamily="49" charset="0"/>
                <a:ea typeface="宋体" pitchFamily="2" charset="-122"/>
                <a:cs typeface="宋体" pitchFamily="2" charset="-122"/>
              </a:rPr>
              <a:t>1</a:t>
            </a:r>
            <a:r>
              <a:rPr lang="en-US" altLang="zh-CN" sz="180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5</a:t>
            </a:r>
            <a:r>
              <a:rPr lang="en-US" altLang="zh-CN" sz="180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10</a:t>
            </a:r>
            <a:r>
              <a:rPr lang="en-US" altLang="zh-CN" sz="180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50</a:t>
            </a:r>
            <a:r>
              <a:rPr lang="en-US" altLang="zh-CN" sz="1800">
                <a:solidFill>
                  <a:srgbClr val="000000"/>
                </a:solidFill>
                <a:latin typeface="Consolas" pitchFamily="49" charset="0"/>
                <a:ea typeface="宋体" pitchFamily="2" charset="-122"/>
                <a:cs typeface="宋体" pitchFamily="2" charset="-122"/>
              </a:rPr>
              <a:t>]</a:t>
            </a:r>
          </a:p>
          <a:p>
            <a:pPr lvl="0" defTabSz="914400" fontAlgn="base">
              <a:spcBef>
                <a:spcPct val="0"/>
              </a:spcBef>
              <a:spcAft>
                <a:spcPct val="0"/>
              </a:spcAft>
            </a:pPr>
            <a:r>
              <a:rPr lang="en-US" altLang="zh-CN" sz="1800" smtClean="0">
                <a:solidFill>
                  <a:srgbClr val="000000"/>
                </a:solidFill>
                <a:latin typeface="Consolas" pitchFamily="49" charset="0"/>
                <a:ea typeface="宋体" pitchFamily="2" charset="-122"/>
                <a:cs typeface="宋体" pitchFamily="2" charset="-122"/>
              </a:rPr>
              <a:t>amnt </a:t>
            </a:r>
            <a:r>
              <a:rPr lang="en-US" altLang="zh-CN" sz="1800">
                <a:solidFill>
                  <a:srgbClr val="000000"/>
                </a:solidFill>
                <a:latin typeface="Consolas" pitchFamily="49" charset="0"/>
                <a:ea typeface="宋体" pitchFamily="2" charset="-122"/>
                <a:cs typeface="宋体" pitchFamily="2" charset="-122"/>
              </a:rPr>
              <a:t>= </a:t>
            </a:r>
            <a:r>
              <a:rPr lang="en-US" altLang="zh-CN" sz="1800" smtClean="0">
                <a:solidFill>
                  <a:srgbClr val="000000"/>
                </a:solidFill>
                <a:latin typeface="Consolas" pitchFamily="49" charset="0"/>
                <a:ea typeface="宋体" pitchFamily="2" charset="-122"/>
                <a:cs typeface="宋体" pitchFamily="2" charset="-122"/>
              </a:rPr>
              <a:t>63</a:t>
            </a:r>
          </a:p>
          <a:p>
            <a:pPr lvl="0" defTabSz="914400" fontAlgn="base">
              <a:spcBef>
                <a:spcPct val="0"/>
              </a:spcBef>
              <a:spcAft>
                <a:spcPct val="0"/>
              </a:spcAft>
            </a:pP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(greedy(clist, amnt))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8" name="TextBox 7"/>
          <p:cNvSpPr txBox="1"/>
          <p:nvPr/>
        </p:nvSpPr>
        <p:spPr>
          <a:xfrm>
            <a:off x="1270670" y="5229994"/>
            <a:ext cx="476412" cy="446276"/>
          </a:xfrm>
          <a:prstGeom prst="rect">
            <a:avLst/>
          </a:prstGeom>
          <a:solidFill>
            <a:schemeClr val="accent2">
              <a:lumMod val="60000"/>
              <a:lumOff val="40000"/>
            </a:schemeClr>
          </a:solidFill>
        </p:spPr>
        <p:txBody>
          <a:bodyPr wrap="none" rtlCol="0">
            <a:spAutoFit/>
          </a:bodyPr>
          <a:lstStyle/>
          <a:p>
            <a:r>
              <a:rPr lang="en-US" altLang="zh-CN" smtClean="0"/>
              <a:t>5 </a:t>
            </a:r>
            <a:endParaRPr lang="zh-CN" altLang="en-US"/>
          </a:p>
        </p:txBody>
      </p:sp>
      <p:sp>
        <p:nvSpPr>
          <p:cNvPr id="9" name="Rectangle 1"/>
          <p:cNvSpPr>
            <a:spLocks noChangeArrowheads="1"/>
          </p:cNvSpPr>
          <p:nvPr/>
        </p:nvSpPr>
        <p:spPr bwMode="auto">
          <a:xfrm>
            <a:off x="7751390" y="4053810"/>
            <a:ext cx="3600400" cy="923330"/>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lvl="0" defTabSz="914400" fontAlgn="base">
              <a:spcBef>
                <a:spcPct val="0"/>
              </a:spcBef>
              <a:spcAft>
                <a:spcPct val="0"/>
              </a:spcAft>
            </a:pP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clist = [</a:t>
            </a:r>
            <a:r>
              <a:rPr lang="en-US" altLang="zh-CN" sz="1800">
                <a:solidFill>
                  <a:srgbClr val="0000FF"/>
                </a:solidFill>
                <a:latin typeface="Consolas" pitchFamily="49" charset="0"/>
                <a:ea typeface="宋体" pitchFamily="2" charset="-122"/>
                <a:cs typeface="宋体" pitchFamily="2" charset="-122"/>
              </a:rPr>
              <a:t>1</a:t>
            </a:r>
            <a:r>
              <a:rPr lang="en-US" altLang="zh-CN" sz="180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5</a:t>
            </a:r>
            <a:r>
              <a:rPr lang="en-US" altLang="zh-CN" sz="180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10</a:t>
            </a:r>
            <a:r>
              <a:rPr lang="en-US" altLang="zh-CN" sz="180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21</a:t>
            </a:r>
            <a:r>
              <a:rPr lang="en-US" altLang="zh-CN" sz="1800" smtClean="0">
                <a:solidFill>
                  <a:srgbClr val="000000"/>
                </a:solidFill>
                <a:latin typeface="Consolas" pitchFamily="49" charset="0"/>
                <a:ea typeface="宋体" pitchFamily="2" charset="-122"/>
                <a:cs typeface="宋体" pitchFamily="2" charset="-122"/>
              </a:rPr>
              <a:t>, </a:t>
            </a:r>
            <a:r>
              <a:rPr lang="en-US" altLang="zh-CN" sz="1800">
                <a:solidFill>
                  <a:srgbClr val="0000FF"/>
                </a:solidFill>
                <a:latin typeface="Consolas" pitchFamily="49" charset="0"/>
                <a:ea typeface="宋体" pitchFamily="2" charset="-122"/>
                <a:cs typeface="宋体" pitchFamily="2" charset="-122"/>
              </a:rPr>
              <a:t>50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amnt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63</a:t>
            </a:r>
            <a:endParaRPr kumimoji="0" lang="en-US"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(greedy(clist, amnt))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 name="Rectangle 1"/>
          <p:cNvSpPr>
            <a:spLocks noChangeArrowheads="1"/>
          </p:cNvSpPr>
          <p:nvPr/>
        </p:nvSpPr>
        <p:spPr bwMode="auto">
          <a:xfrm>
            <a:off x="1269168" y="1720418"/>
            <a:ext cx="9742141" cy="1938992"/>
          </a:xfrm>
          <a:prstGeom prst="rect">
            <a:avLst/>
          </a:prstGeom>
          <a:solidFill>
            <a:schemeClr val="tx1">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2000" b="1" i="0" u="none" strike="noStrike" cap="none" normalizeH="0" baseline="0" smtClean="0">
                <a:ln>
                  <a:noFill/>
                </a:ln>
                <a:solidFill>
                  <a:srgbClr val="000080"/>
                </a:solidFill>
                <a:effectLst/>
                <a:latin typeface="Consolas" panose="020B0609020204030204" pitchFamily="49" charset="0"/>
              </a:rPr>
              <a:t>def </a:t>
            </a:r>
            <a:r>
              <a:rPr kumimoji="0" lang="zh-CN" altLang="zh-CN" sz="2000" b="0" i="0" u="none" strike="noStrike" cap="none" normalizeH="0" baseline="0" smtClean="0">
                <a:ln>
                  <a:noFill/>
                </a:ln>
                <a:solidFill>
                  <a:srgbClr val="000000"/>
                </a:solidFill>
                <a:effectLst/>
                <a:latin typeface="Consolas" panose="020B0609020204030204" pitchFamily="49" charset="0"/>
              </a:rPr>
              <a:t>greedy(valueList, change):</a:t>
            </a:r>
            <a:br>
              <a:rPr kumimoji="0" lang="zh-CN" altLang="zh-CN" sz="2000" b="0" i="0" u="none" strike="noStrike" cap="none" normalizeH="0" baseline="0" smtClean="0">
                <a:ln>
                  <a:noFill/>
                </a:ln>
                <a:solidFill>
                  <a:srgbClr val="000000"/>
                </a:solidFill>
                <a:effectLst/>
                <a:latin typeface="Consolas" panose="020B0609020204030204" pitchFamily="49" charset="0"/>
              </a:rPr>
            </a:br>
            <a:r>
              <a:rPr kumimoji="0" lang="zh-CN" altLang="zh-CN" sz="2000" b="0" i="0" u="none" strike="noStrike" cap="none" normalizeH="0" baseline="0" smtClean="0">
                <a:ln>
                  <a:noFill/>
                </a:ln>
                <a:solidFill>
                  <a:srgbClr val="000000"/>
                </a:solidFill>
                <a:effectLst/>
                <a:latin typeface="Consolas" panose="020B0609020204030204" pitchFamily="49" charset="0"/>
              </a:rPr>
              <a:t>    numchange = </a:t>
            </a:r>
            <a:r>
              <a:rPr kumimoji="0" lang="zh-CN" altLang="zh-CN" sz="2000" b="0" i="0" u="none" strike="noStrike" cap="none" normalizeH="0" baseline="0" smtClean="0">
                <a:ln>
                  <a:noFill/>
                </a:ln>
                <a:solidFill>
                  <a:srgbClr val="0000FF"/>
                </a:solidFill>
                <a:effectLst/>
                <a:latin typeface="Consolas" panose="020B0609020204030204" pitchFamily="49" charset="0"/>
              </a:rPr>
              <a:t>0</a:t>
            </a:r>
            <a:br>
              <a:rPr kumimoji="0" lang="zh-CN" altLang="zh-CN" sz="2000" b="0" i="0" u="none" strike="noStrike" cap="none" normalizeH="0" baseline="0" smtClean="0">
                <a:ln>
                  <a:noFill/>
                </a:ln>
                <a:solidFill>
                  <a:srgbClr val="0000FF"/>
                </a:solidFill>
                <a:effectLst/>
                <a:latin typeface="Consolas" panose="020B0609020204030204" pitchFamily="49" charset="0"/>
              </a:rPr>
            </a:br>
            <a:r>
              <a:rPr kumimoji="0" lang="zh-CN" altLang="zh-CN" sz="2000" b="0" i="0" u="none" strike="noStrike" cap="none" normalizeH="0" baseline="0" smtClean="0">
                <a:ln>
                  <a:noFill/>
                </a:ln>
                <a:solidFill>
                  <a:srgbClr val="0000FF"/>
                </a:solidFill>
                <a:effectLst/>
                <a:latin typeface="Consolas" panose="020B0609020204030204" pitchFamily="49" charset="0"/>
              </a:rPr>
              <a:t>    </a:t>
            </a:r>
            <a:r>
              <a:rPr kumimoji="0" lang="zh-CN" altLang="zh-CN" sz="2000" b="1" i="0" u="none" strike="noStrike" cap="none" normalizeH="0" baseline="0" smtClean="0">
                <a:ln>
                  <a:noFill/>
                </a:ln>
                <a:solidFill>
                  <a:srgbClr val="000080"/>
                </a:solidFill>
                <a:effectLst/>
                <a:latin typeface="Consolas" panose="020B0609020204030204" pitchFamily="49" charset="0"/>
              </a:rPr>
              <a:t>for </a:t>
            </a:r>
            <a:r>
              <a:rPr kumimoji="0" lang="zh-CN" altLang="zh-CN" sz="2000" b="0" i="0" u="none" strike="noStrike" cap="none" normalizeH="0" baseline="0" smtClean="0">
                <a:ln>
                  <a:noFill/>
                </a:ln>
                <a:solidFill>
                  <a:srgbClr val="000000"/>
                </a:solidFill>
                <a:effectLst/>
                <a:latin typeface="Consolas" panose="020B0609020204030204" pitchFamily="49" charset="0"/>
              </a:rPr>
              <a:t>i </a:t>
            </a:r>
            <a:r>
              <a:rPr kumimoji="0" lang="zh-CN" altLang="zh-CN" sz="2000" b="1" i="0" u="none" strike="noStrike" cap="none" normalizeH="0" baseline="0" smtClean="0">
                <a:ln>
                  <a:noFill/>
                </a:ln>
                <a:solidFill>
                  <a:srgbClr val="000080"/>
                </a:solidFill>
                <a:effectLst/>
                <a:latin typeface="Consolas" panose="020B0609020204030204" pitchFamily="49" charset="0"/>
              </a:rPr>
              <a:t>in </a:t>
            </a:r>
            <a:r>
              <a:rPr kumimoji="0" lang="zh-CN" altLang="zh-CN" sz="2000" b="0" i="0" u="none" strike="noStrike" cap="none" normalizeH="0" baseline="0" smtClean="0">
                <a:ln>
                  <a:noFill/>
                </a:ln>
                <a:solidFill>
                  <a:srgbClr val="000080"/>
                </a:solidFill>
                <a:effectLst/>
                <a:latin typeface="Consolas" panose="020B0609020204030204" pitchFamily="49" charset="0"/>
              </a:rPr>
              <a:t>range</a:t>
            </a:r>
            <a:r>
              <a:rPr kumimoji="0" lang="zh-CN" altLang="zh-CN" sz="2000" b="0" i="0" u="none" strike="noStrike" cap="none" normalizeH="0" baseline="0" smtClean="0">
                <a:ln>
                  <a:noFill/>
                </a:ln>
                <a:solidFill>
                  <a:srgbClr val="000000"/>
                </a:solidFill>
                <a:effectLst/>
                <a:latin typeface="Consolas" panose="020B0609020204030204" pitchFamily="49" charset="0"/>
              </a:rPr>
              <a:t>(</a:t>
            </a:r>
            <a:r>
              <a:rPr kumimoji="0" lang="zh-CN" altLang="zh-CN" sz="2000" b="0" i="0" u="none" strike="noStrike" cap="none" normalizeH="0" baseline="0" smtClean="0">
                <a:ln>
                  <a:noFill/>
                </a:ln>
                <a:solidFill>
                  <a:srgbClr val="000080"/>
                </a:solidFill>
                <a:effectLst/>
                <a:latin typeface="Consolas" panose="020B0609020204030204" pitchFamily="49" charset="0"/>
              </a:rPr>
              <a:t>len</a:t>
            </a:r>
            <a:r>
              <a:rPr kumimoji="0" lang="zh-CN" altLang="zh-CN" sz="2000" b="0" i="0" u="none" strike="noStrike" cap="none" normalizeH="0" baseline="0" smtClean="0">
                <a:ln>
                  <a:noFill/>
                </a:ln>
                <a:solidFill>
                  <a:srgbClr val="000000"/>
                </a:solidFill>
                <a:effectLst/>
                <a:latin typeface="Consolas" panose="020B0609020204030204" pitchFamily="49" charset="0"/>
              </a:rPr>
              <a:t>(valueList)-</a:t>
            </a:r>
            <a:r>
              <a:rPr kumimoji="0" lang="zh-CN" altLang="zh-CN" sz="2000" b="0" i="0" u="none" strike="noStrike" cap="none" normalizeH="0" baseline="0" smtClean="0">
                <a:ln>
                  <a:noFill/>
                </a:ln>
                <a:solidFill>
                  <a:srgbClr val="0000FF"/>
                </a:solidFill>
                <a:effectLst/>
                <a:latin typeface="Consolas" panose="020B0609020204030204" pitchFamily="49" charset="0"/>
              </a:rPr>
              <a:t>1</a:t>
            </a:r>
            <a:r>
              <a:rPr kumimoji="0" lang="zh-CN" altLang="zh-CN" sz="2000" b="0" i="0" u="none" strike="noStrike" cap="none" normalizeH="0" baseline="0" smtClean="0">
                <a:ln>
                  <a:noFill/>
                </a:ln>
                <a:solidFill>
                  <a:srgbClr val="000000"/>
                </a:solidFill>
                <a:effectLst/>
                <a:latin typeface="Consolas" panose="020B0609020204030204" pitchFamily="49" charset="0"/>
              </a:rPr>
              <a:t>,-</a:t>
            </a:r>
            <a:r>
              <a:rPr kumimoji="0" lang="zh-CN" altLang="zh-CN" sz="2000" b="0" i="0" u="none" strike="noStrike" cap="none" normalizeH="0" baseline="0" smtClean="0">
                <a:ln>
                  <a:noFill/>
                </a:ln>
                <a:solidFill>
                  <a:srgbClr val="0000FF"/>
                </a:solidFill>
                <a:effectLst/>
                <a:latin typeface="Consolas" panose="020B0609020204030204" pitchFamily="49" charset="0"/>
              </a:rPr>
              <a:t>1</a:t>
            </a:r>
            <a:r>
              <a:rPr kumimoji="0" lang="zh-CN" altLang="zh-CN" sz="2000" b="0" i="0" u="none" strike="noStrike" cap="none" normalizeH="0" baseline="0" smtClean="0">
                <a:ln>
                  <a:noFill/>
                </a:ln>
                <a:solidFill>
                  <a:srgbClr val="000000"/>
                </a:solidFill>
                <a:effectLst/>
                <a:latin typeface="Consolas" panose="020B0609020204030204" pitchFamily="49" charset="0"/>
              </a:rPr>
              <a:t>,-</a:t>
            </a:r>
            <a:r>
              <a:rPr kumimoji="0" lang="zh-CN" altLang="zh-CN" sz="2000" b="0" i="0" u="none" strike="noStrike" cap="none" normalizeH="0" baseline="0" smtClean="0">
                <a:ln>
                  <a:noFill/>
                </a:ln>
                <a:solidFill>
                  <a:srgbClr val="0000FF"/>
                </a:solidFill>
                <a:effectLst/>
                <a:latin typeface="Consolas" panose="020B0609020204030204" pitchFamily="49" charset="0"/>
              </a:rPr>
              <a:t>1</a:t>
            </a:r>
            <a:r>
              <a:rPr kumimoji="0" lang="zh-CN" altLang="zh-CN" sz="2000" b="0" i="0" u="none" strike="noStrike" cap="none" normalizeH="0" baseline="0" smtClean="0">
                <a:ln>
                  <a:noFill/>
                </a:ln>
                <a:solidFill>
                  <a:srgbClr val="000000"/>
                </a:solidFill>
                <a:effectLst/>
                <a:latin typeface="Consolas" panose="020B0609020204030204" pitchFamily="49" charset="0"/>
              </a:rPr>
              <a:t>):</a:t>
            </a:r>
            <a:br>
              <a:rPr kumimoji="0" lang="zh-CN" altLang="zh-CN" sz="2000" b="0" i="0" u="none" strike="noStrike" cap="none" normalizeH="0" baseline="0" smtClean="0">
                <a:ln>
                  <a:noFill/>
                </a:ln>
                <a:solidFill>
                  <a:srgbClr val="000000"/>
                </a:solidFill>
                <a:effectLst/>
                <a:latin typeface="Consolas" panose="020B0609020204030204" pitchFamily="49" charset="0"/>
              </a:rPr>
            </a:br>
            <a:r>
              <a:rPr kumimoji="0" lang="zh-CN" altLang="zh-CN" sz="2000" b="0" i="0" u="none" strike="noStrike" cap="none" normalizeH="0" baseline="0" smtClean="0">
                <a:ln>
                  <a:noFill/>
                </a:ln>
                <a:solidFill>
                  <a:srgbClr val="000000"/>
                </a:solidFill>
                <a:effectLst/>
                <a:latin typeface="Consolas" panose="020B0609020204030204" pitchFamily="49" charset="0"/>
              </a:rPr>
              <a:t>        numchange += change // valueList[i]</a:t>
            </a:r>
            <a:br>
              <a:rPr kumimoji="0" lang="zh-CN" altLang="zh-CN" sz="2000" b="0" i="0" u="none" strike="noStrike" cap="none" normalizeH="0" baseline="0" smtClean="0">
                <a:ln>
                  <a:noFill/>
                </a:ln>
                <a:solidFill>
                  <a:srgbClr val="000000"/>
                </a:solidFill>
                <a:effectLst/>
                <a:latin typeface="Consolas" panose="020B0609020204030204" pitchFamily="49" charset="0"/>
              </a:rPr>
            </a:br>
            <a:r>
              <a:rPr kumimoji="0" lang="zh-CN" altLang="zh-CN" sz="2000" b="0" i="0" u="none" strike="noStrike" cap="none" normalizeH="0" baseline="0" smtClean="0">
                <a:ln>
                  <a:noFill/>
                </a:ln>
                <a:solidFill>
                  <a:srgbClr val="000000"/>
                </a:solidFill>
                <a:effectLst/>
                <a:latin typeface="Consolas" panose="020B0609020204030204" pitchFamily="49" charset="0"/>
              </a:rPr>
              <a:t>        change %= valueList[i]</a:t>
            </a:r>
            <a:br>
              <a:rPr kumimoji="0" lang="zh-CN" altLang="zh-CN" sz="2000" b="0" i="0" u="none" strike="noStrike" cap="none" normalizeH="0" baseline="0" smtClean="0">
                <a:ln>
                  <a:noFill/>
                </a:ln>
                <a:solidFill>
                  <a:srgbClr val="000000"/>
                </a:solidFill>
                <a:effectLst/>
                <a:latin typeface="Consolas" panose="020B0609020204030204" pitchFamily="49" charset="0"/>
              </a:rPr>
            </a:br>
            <a:r>
              <a:rPr kumimoji="0" lang="zh-CN" altLang="zh-CN" sz="2000" b="0" i="0" u="none" strike="noStrike" cap="none" normalizeH="0" baseline="0" smtClean="0">
                <a:ln>
                  <a:noFill/>
                </a:ln>
                <a:solidFill>
                  <a:srgbClr val="000000"/>
                </a:solidFill>
                <a:effectLst/>
                <a:latin typeface="Consolas" panose="020B0609020204030204" pitchFamily="49" charset="0"/>
              </a:rPr>
              <a:t>    </a:t>
            </a:r>
            <a:r>
              <a:rPr kumimoji="0" lang="zh-CN" altLang="zh-CN" sz="2000" b="1" i="0" u="none" strike="noStrike" cap="none" normalizeH="0" baseline="0" smtClean="0">
                <a:ln>
                  <a:noFill/>
                </a:ln>
                <a:solidFill>
                  <a:srgbClr val="000080"/>
                </a:solidFill>
                <a:effectLst/>
                <a:latin typeface="Consolas" panose="020B0609020204030204" pitchFamily="49" charset="0"/>
              </a:rPr>
              <a:t>return </a:t>
            </a:r>
            <a:r>
              <a:rPr kumimoji="0" lang="zh-CN" altLang="zh-CN" sz="2000" b="0" i="0" u="none" strike="noStrike" cap="none" normalizeH="0" baseline="0" smtClean="0">
                <a:ln>
                  <a:noFill/>
                </a:ln>
                <a:solidFill>
                  <a:srgbClr val="000000"/>
                </a:solidFill>
                <a:effectLst/>
                <a:latin typeface="Consolas" panose="020B0609020204030204" pitchFamily="49" charset="0"/>
              </a:rPr>
              <a:t>numchange</a:t>
            </a:r>
            <a:endParaRPr kumimoji="0" lang="zh-CN" altLang="zh-CN" sz="32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21620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占位符 1"/>
              <p:cNvSpPr>
                <a:spLocks noGrp="1"/>
              </p:cNvSpPr>
              <p:nvPr>
                <p:ph type="body" sz="quarter" idx="10"/>
              </p:nvPr>
            </p:nvSpPr>
            <p:spPr/>
            <p:txBody>
              <a:bodyPr/>
              <a:lstStyle/>
              <a:p>
                <a:r>
                  <a:rPr lang="zh-CN" altLang="en-US"/>
                  <a:t>对</a:t>
                </a:r>
                <a:r>
                  <a:rPr lang="en-US" altLang="zh-CN"/>
                  <a:t>change</a:t>
                </a:r>
                <a:r>
                  <a:rPr lang="zh-CN" altLang="en-US"/>
                  <a:t>元的兑换问题，递归算法可描述如下</a:t>
                </a:r>
                <a:r>
                  <a:rPr lang="zh-CN" altLang="en-US" smtClean="0"/>
                  <a:t>：</a:t>
                </a:r>
                <a:endParaRPr lang="en-US" altLang="zh-CN" smtClean="0"/>
              </a:p>
              <a:p>
                <a:pPr lvl="1"/>
                <a:r>
                  <a:rPr lang="zh-CN" altLang="en-US" smtClean="0"/>
                  <a:t>如果</a:t>
                </a:r>
                <a:r>
                  <a:rPr lang="en-US" altLang="zh-CN"/>
                  <a:t>change</a:t>
                </a:r>
                <a:r>
                  <a:rPr lang="zh-CN" altLang="en-US"/>
                  <a:t>与某一种面额的货币等值，则找零数量为</a:t>
                </a:r>
                <a:r>
                  <a:rPr lang="en-US" altLang="zh-CN"/>
                  <a:t>1</a:t>
                </a:r>
                <a:r>
                  <a:rPr lang="zh-CN" altLang="en-US" smtClean="0"/>
                  <a:t>；</a:t>
                </a:r>
                <a:endParaRPr lang="en-US" altLang="zh-CN" smtClean="0"/>
              </a:p>
              <a:p>
                <a:pPr lvl="1"/>
                <a:r>
                  <a:rPr lang="zh-CN" altLang="en-US" smtClean="0"/>
                  <a:t>否则</a:t>
                </a:r>
                <a:r>
                  <a:rPr lang="zh-CN" altLang="en-US"/>
                  <a:t>：分别对</a:t>
                </a:r>
                <a:r>
                  <a:rPr lang="en-US" altLang="zh-CN"/>
                  <a:t>change-1</a:t>
                </a:r>
                <a:r>
                  <a:rPr lang="zh-CN" altLang="en-US"/>
                  <a:t>、</a:t>
                </a:r>
                <a:r>
                  <a:rPr lang="en-US" altLang="zh-CN"/>
                  <a:t>change-5</a:t>
                </a:r>
                <a:r>
                  <a:rPr lang="zh-CN" altLang="en-US"/>
                  <a:t>、</a:t>
                </a:r>
                <a:r>
                  <a:rPr lang="en-US" altLang="zh-CN"/>
                  <a:t>change-10</a:t>
                </a:r>
                <a:r>
                  <a:rPr lang="zh-CN" altLang="en-US"/>
                  <a:t>和</a:t>
                </a:r>
                <a:r>
                  <a:rPr lang="en-US" altLang="zh-CN"/>
                  <a:t>change-50</a:t>
                </a:r>
                <a:r>
                  <a:rPr lang="zh-CN" altLang="en-US"/>
                  <a:t>求解所兑换货币的最少</a:t>
                </a:r>
                <a:r>
                  <a:rPr lang="zh-CN" altLang="en-US" smtClean="0"/>
                  <a:t>数量，则对</a:t>
                </a:r>
                <a:r>
                  <a:rPr lang="en-US" altLang="zh-CN" smtClean="0"/>
                  <a:t>change</a:t>
                </a:r>
                <a:r>
                  <a:rPr lang="zh-CN" altLang="en-US"/>
                  <a:t>元兑换的货币最少数量：</a:t>
                </a:r>
                <a:endParaRPr lang="en-US" altLang="zh-CN" smtClean="0"/>
              </a:p>
              <a:p>
                <a:pPr lvl="1"/>
                <a14:m>
                  <m:oMath xmlns:m="http://schemas.openxmlformats.org/officeDocument/2006/math">
                    <m:r>
                      <m:rPr>
                        <m:sty m:val="p"/>
                      </m:rPr>
                      <a:rPr lang="en-US" altLang="zh-CN" i="1" smtClean="0">
                        <a:latin typeface="Cambria Math" panose="02040503050406030204" pitchFamily="18" charset="0"/>
                      </a:rPr>
                      <m:t>r</m:t>
                    </m:r>
                    <m:r>
                      <m:rPr>
                        <m:sty m:val="p"/>
                      </m:rPr>
                      <a:rPr lang="en-US" altLang="zh-CN">
                        <a:latin typeface="Cambria Math" panose="02040503050406030204" pitchFamily="18" charset="0"/>
                      </a:rPr>
                      <m:t>ec</m:t>
                    </m:r>
                    <m:r>
                      <a:rPr lang="en-US" altLang="zh-CN">
                        <a:latin typeface="Cambria Math" panose="02040503050406030204" pitchFamily="18" charset="0"/>
                      </a:rPr>
                      <m:t>_</m:t>
                    </m:r>
                    <m:r>
                      <m:rPr>
                        <m:sty m:val="p"/>
                      </m:rPr>
                      <a:rPr lang="en-US" altLang="zh-CN">
                        <a:latin typeface="Cambria Math" panose="02040503050406030204" pitchFamily="18" charset="0"/>
                      </a:rPr>
                      <m:t>mc</m:t>
                    </m:r>
                    <m:r>
                      <a:rPr lang="en-US" altLang="zh-CN">
                        <a:latin typeface="Cambria Math" panose="02040503050406030204" pitchFamily="18" charset="0"/>
                      </a:rPr>
                      <m:t>(</m:t>
                    </m:r>
                    <m:r>
                      <m:rPr>
                        <m:sty m:val="p"/>
                      </m:rPr>
                      <a:rPr lang="en-US" altLang="zh-CN">
                        <a:latin typeface="Cambria Math" panose="02040503050406030204" pitchFamily="18" charset="0"/>
                      </a:rPr>
                      <m:t>change</m:t>
                    </m:r>
                    <m:r>
                      <a:rPr lang="en-US" altLang="zh-CN">
                        <a:latin typeface="Cambria Math" panose="02040503050406030204" pitchFamily="18" charset="0"/>
                      </a:rPr>
                      <m:t>)=</m:t>
                    </m:r>
                    <m:r>
                      <m:rPr>
                        <m:sty m:val="p"/>
                      </m:rPr>
                      <a:rPr lang="en-US" altLang="zh-CN">
                        <a:latin typeface="Cambria Math" panose="02040503050406030204" pitchFamily="18" charset="0"/>
                      </a:rPr>
                      <m:t>min</m:t>
                    </m:r>
                    <m:d>
                      <m:dPr>
                        <m:begChr m:val="{"/>
                        <m:endChr m:val=""/>
                        <m:ctrlPr>
                          <a:rPr lang="zh-CN" altLang="zh-CN" i="1">
                            <a:latin typeface="Cambria Math" panose="02040503050406030204" pitchFamily="18" charset="0"/>
                          </a:rPr>
                        </m:ctrlPr>
                      </m:dPr>
                      <m:e>
                        <m:eqArr>
                          <m:eqArrPr>
                            <m:ctrlPr>
                              <a:rPr lang="zh-CN" altLang="zh-CN" i="1">
                                <a:latin typeface="Cambria Math" panose="02040503050406030204" pitchFamily="18" charset="0"/>
                              </a:rPr>
                            </m:ctrlPr>
                          </m:eqArrPr>
                          <m:e>
                            <m:r>
                              <a:rPr lang="en-US" altLang="zh-CN" i="1">
                                <a:latin typeface="Cambria Math" panose="02040503050406030204" pitchFamily="18" charset="0"/>
                              </a:rPr>
                              <m:t>&amp;</m:t>
                            </m:r>
                            <m:r>
                              <a:rPr lang="en-US" altLang="zh-CN">
                                <a:latin typeface="Cambria Math" panose="02040503050406030204" pitchFamily="18" charset="0"/>
                              </a:rPr>
                              <m:t>1+</m:t>
                            </m:r>
                            <m:r>
                              <m:rPr>
                                <m:sty m:val="p"/>
                              </m:rPr>
                              <a:rPr lang="en-US" altLang="zh-CN">
                                <a:latin typeface="Cambria Math" panose="02040503050406030204" pitchFamily="18" charset="0"/>
                              </a:rPr>
                              <m:t>rec</m:t>
                            </m:r>
                            <m:r>
                              <a:rPr lang="en-US" altLang="zh-CN">
                                <a:latin typeface="Cambria Math" panose="02040503050406030204" pitchFamily="18" charset="0"/>
                              </a:rPr>
                              <m:t>_</m:t>
                            </m:r>
                            <m:r>
                              <m:rPr>
                                <m:sty m:val="p"/>
                              </m:rPr>
                              <a:rPr lang="en-US" altLang="zh-CN">
                                <a:latin typeface="Cambria Math" panose="02040503050406030204" pitchFamily="18" charset="0"/>
                              </a:rPr>
                              <m:t>mc</m:t>
                            </m:r>
                            <m:r>
                              <a:rPr lang="en-US" altLang="zh-CN">
                                <a:latin typeface="Cambria Math" panose="02040503050406030204" pitchFamily="18" charset="0"/>
                              </a:rPr>
                              <m:t>(</m:t>
                            </m:r>
                            <m:r>
                              <m:rPr>
                                <m:sty m:val="p"/>
                              </m:rPr>
                              <a:rPr lang="en-US" altLang="zh-CN">
                                <a:latin typeface="Cambria Math" panose="02040503050406030204" pitchFamily="18" charset="0"/>
                              </a:rPr>
                              <m:t>change</m:t>
                            </m:r>
                            <m:r>
                              <a:rPr lang="en-US" altLang="zh-CN" i="1">
                                <a:latin typeface="Cambria Math" panose="02040503050406030204" pitchFamily="18" charset="0"/>
                              </a:rPr>
                              <m:t>−</m:t>
                            </m:r>
                            <m:r>
                              <a:rPr lang="en-US" altLang="zh-CN">
                                <a:latin typeface="Cambria Math" panose="02040503050406030204" pitchFamily="18" charset="0"/>
                              </a:rPr>
                              <m:t>1)</m:t>
                            </m:r>
                          </m:e>
                          <m:e>
                            <m:r>
                              <a:rPr lang="en-US" altLang="zh-CN" i="1">
                                <a:latin typeface="Cambria Math" panose="02040503050406030204" pitchFamily="18" charset="0"/>
                              </a:rPr>
                              <m:t>&amp;</m:t>
                            </m:r>
                            <m:r>
                              <a:rPr lang="en-US" altLang="zh-CN">
                                <a:latin typeface="Cambria Math" panose="02040503050406030204" pitchFamily="18" charset="0"/>
                              </a:rPr>
                              <m:t>1+</m:t>
                            </m:r>
                            <m:r>
                              <m:rPr>
                                <m:sty m:val="p"/>
                              </m:rPr>
                              <a:rPr lang="en-US" altLang="zh-CN">
                                <a:latin typeface="Cambria Math" panose="02040503050406030204" pitchFamily="18" charset="0"/>
                              </a:rPr>
                              <m:t>rec</m:t>
                            </m:r>
                            <m:r>
                              <a:rPr lang="en-US" altLang="zh-CN">
                                <a:latin typeface="Cambria Math" panose="02040503050406030204" pitchFamily="18" charset="0"/>
                              </a:rPr>
                              <m:t>_</m:t>
                            </m:r>
                            <m:r>
                              <m:rPr>
                                <m:sty m:val="p"/>
                              </m:rPr>
                              <a:rPr lang="en-US" altLang="zh-CN">
                                <a:latin typeface="Cambria Math" panose="02040503050406030204" pitchFamily="18" charset="0"/>
                              </a:rPr>
                              <m:t>mc</m:t>
                            </m:r>
                            <m:r>
                              <a:rPr lang="en-US" altLang="zh-CN">
                                <a:latin typeface="Cambria Math" panose="02040503050406030204" pitchFamily="18" charset="0"/>
                              </a:rPr>
                              <m:t>(</m:t>
                            </m:r>
                            <m:r>
                              <m:rPr>
                                <m:sty m:val="p"/>
                              </m:rPr>
                              <a:rPr lang="en-US" altLang="zh-CN">
                                <a:latin typeface="Cambria Math" panose="02040503050406030204" pitchFamily="18" charset="0"/>
                              </a:rPr>
                              <m:t>change</m:t>
                            </m:r>
                            <m:r>
                              <a:rPr lang="en-US" altLang="zh-CN" i="1">
                                <a:latin typeface="Cambria Math" panose="02040503050406030204" pitchFamily="18" charset="0"/>
                              </a:rPr>
                              <m:t>−</m:t>
                            </m:r>
                            <m:r>
                              <a:rPr lang="en-US" altLang="zh-CN">
                                <a:latin typeface="Cambria Math" panose="02040503050406030204" pitchFamily="18" charset="0"/>
                              </a:rPr>
                              <m:t>5)</m:t>
                            </m:r>
                          </m:e>
                          <m:e>
                            <m:r>
                              <a:rPr lang="en-US" altLang="zh-CN" i="1">
                                <a:latin typeface="Cambria Math" panose="02040503050406030204" pitchFamily="18" charset="0"/>
                              </a:rPr>
                              <m:t>&amp;</m:t>
                            </m:r>
                            <m:r>
                              <a:rPr lang="en-US" altLang="zh-CN">
                                <a:latin typeface="Cambria Math" panose="02040503050406030204" pitchFamily="18" charset="0"/>
                              </a:rPr>
                              <m:t>1+</m:t>
                            </m:r>
                            <m:r>
                              <m:rPr>
                                <m:sty m:val="p"/>
                              </m:rPr>
                              <a:rPr lang="en-US" altLang="zh-CN">
                                <a:latin typeface="Cambria Math" panose="02040503050406030204" pitchFamily="18" charset="0"/>
                              </a:rPr>
                              <m:t>rec</m:t>
                            </m:r>
                            <m:r>
                              <a:rPr lang="en-US" altLang="zh-CN">
                                <a:latin typeface="Cambria Math" panose="02040503050406030204" pitchFamily="18" charset="0"/>
                              </a:rPr>
                              <m:t>_</m:t>
                            </m:r>
                            <m:r>
                              <m:rPr>
                                <m:sty m:val="p"/>
                              </m:rPr>
                              <a:rPr lang="en-US" altLang="zh-CN">
                                <a:latin typeface="Cambria Math" panose="02040503050406030204" pitchFamily="18" charset="0"/>
                              </a:rPr>
                              <m:t>mc</m:t>
                            </m:r>
                            <m:r>
                              <a:rPr lang="en-US" altLang="zh-CN">
                                <a:latin typeface="Cambria Math" panose="02040503050406030204" pitchFamily="18" charset="0"/>
                              </a:rPr>
                              <m:t>(</m:t>
                            </m:r>
                            <m:r>
                              <m:rPr>
                                <m:sty m:val="p"/>
                              </m:rPr>
                              <a:rPr lang="en-US" altLang="zh-CN">
                                <a:latin typeface="Cambria Math" panose="02040503050406030204" pitchFamily="18" charset="0"/>
                              </a:rPr>
                              <m:t>change</m:t>
                            </m:r>
                            <m:r>
                              <a:rPr lang="en-US" altLang="zh-CN" i="1">
                                <a:latin typeface="Cambria Math" panose="02040503050406030204" pitchFamily="18" charset="0"/>
                              </a:rPr>
                              <m:t>−</m:t>
                            </m:r>
                            <m:r>
                              <a:rPr lang="en-US" altLang="zh-CN">
                                <a:latin typeface="Cambria Math" panose="02040503050406030204" pitchFamily="18" charset="0"/>
                              </a:rPr>
                              <m:t>10)</m:t>
                            </m:r>
                          </m:e>
                          <m:e>
                            <m:r>
                              <a:rPr lang="en-US" altLang="zh-CN">
                                <a:latin typeface="Cambria Math" panose="02040503050406030204" pitchFamily="18" charset="0"/>
                              </a:rPr>
                              <m:t>1+</m:t>
                            </m:r>
                            <m:r>
                              <m:rPr>
                                <m:sty m:val="p"/>
                              </m:rPr>
                              <a:rPr lang="en-US" altLang="zh-CN">
                                <a:latin typeface="Cambria Math" panose="02040503050406030204" pitchFamily="18" charset="0"/>
                              </a:rPr>
                              <m:t>rec</m:t>
                            </m:r>
                            <m:r>
                              <a:rPr lang="en-US" altLang="zh-CN">
                                <a:latin typeface="Cambria Math" panose="02040503050406030204" pitchFamily="18" charset="0"/>
                              </a:rPr>
                              <m:t>_</m:t>
                            </m:r>
                            <m:r>
                              <m:rPr>
                                <m:sty m:val="p"/>
                              </m:rPr>
                              <a:rPr lang="en-US" altLang="zh-CN">
                                <a:latin typeface="Cambria Math" panose="02040503050406030204" pitchFamily="18" charset="0"/>
                              </a:rPr>
                              <m:t>mc</m:t>
                            </m:r>
                            <m:r>
                              <a:rPr lang="en-US" altLang="zh-CN">
                                <a:latin typeface="Cambria Math" panose="02040503050406030204" pitchFamily="18" charset="0"/>
                              </a:rPr>
                              <m:t>(</m:t>
                            </m:r>
                            <m:r>
                              <m:rPr>
                                <m:sty m:val="p"/>
                              </m:rPr>
                              <a:rPr lang="en-US" altLang="zh-CN">
                                <a:latin typeface="Cambria Math" panose="02040503050406030204" pitchFamily="18" charset="0"/>
                              </a:rPr>
                              <m:t>change</m:t>
                            </m:r>
                            <m:r>
                              <a:rPr lang="en-US" altLang="zh-CN" i="1">
                                <a:latin typeface="Cambria Math" panose="02040503050406030204" pitchFamily="18" charset="0"/>
                              </a:rPr>
                              <m:t>−</m:t>
                            </m:r>
                            <m:r>
                              <a:rPr lang="en-US" altLang="zh-CN">
                                <a:latin typeface="Cambria Math" panose="02040503050406030204" pitchFamily="18" charset="0"/>
                              </a:rPr>
                              <m:t>50)</m:t>
                            </m:r>
                          </m:e>
                        </m:eqArr>
                      </m:e>
                    </m:d>
                  </m:oMath>
                </a14:m>
                <a:endParaRPr lang="zh-CN" altLang="en-US"/>
              </a:p>
            </p:txBody>
          </p:sp>
        </mc:Choice>
        <mc:Fallback xmlns="">
          <p:sp>
            <p:nvSpPr>
              <p:cNvPr id="2" name="文本占位符 1"/>
              <p:cNvSpPr>
                <a:spLocks noGrp="1" noRot="1" noChangeAspect="1" noMove="1" noResize="1" noEditPoints="1" noAdjustHandles="1" noChangeArrowheads="1" noChangeShapeType="1" noTextEdit="1"/>
              </p:cNvSpPr>
              <p:nvPr>
                <p:ph type="body" sz="quarter" idx="10"/>
              </p:nvPr>
            </p:nvSpPr>
            <p:spPr>
              <a:blipFill>
                <a:blip r:embed="rId2"/>
                <a:stretch>
                  <a:fillRect l="-511" t="-876" r="-511"/>
                </a:stretch>
              </a:blipFill>
            </p:spPr>
            <p:txBody>
              <a:bodyPr/>
              <a:lstStyle/>
              <a:p>
                <a:r>
                  <a:rPr lang="zh-CN" altLang="en-US">
                    <a:noFill/>
                  </a:rPr>
                  <a:t> </a:t>
                </a:r>
              </a:p>
            </p:txBody>
          </p:sp>
        </mc:Fallback>
      </mc:AlternateContent>
      <p:sp>
        <p:nvSpPr>
          <p:cNvPr id="3" name="标题 2"/>
          <p:cNvSpPr>
            <a:spLocks noGrp="1"/>
          </p:cNvSpPr>
          <p:nvPr>
            <p:ph type="title"/>
          </p:nvPr>
        </p:nvSpPr>
        <p:spPr/>
        <p:txBody>
          <a:bodyPr>
            <a:normAutofit fontScale="90000"/>
          </a:bodyPr>
          <a:lstStyle/>
          <a:p>
            <a:r>
              <a:rPr lang="zh-CN" altLang="en-US" smtClean="0"/>
              <a:t>递归解法</a:t>
            </a:r>
            <a:endParaRPr lang="zh-CN" altLang="en-US"/>
          </a:p>
        </p:txBody>
      </p:sp>
    </p:spTree>
    <p:extLst>
      <p:ext uri="{BB962C8B-B14F-4D97-AF65-F5344CB8AC3E}">
        <p14:creationId xmlns:p14="http://schemas.microsoft.com/office/powerpoint/2010/main" val="21995570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递归算法</a:t>
            </a:r>
            <a:endParaRPr lang="zh-CN" altLang="en-US"/>
          </a:p>
        </p:txBody>
      </p:sp>
      <p:sp>
        <p:nvSpPr>
          <p:cNvPr id="2" name="Rectangle 1"/>
          <p:cNvSpPr>
            <a:spLocks noChangeArrowheads="1"/>
          </p:cNvSpPr>
          <p:nvPr/>
        </p:nvSpPr>
        <p:spPr bwMode="auto">
          <a:xfrm>
            <a:off x="0" y="1358136"/>
            <a:ext cx="8315464" cy="2862322"/>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268288" lvl="1" defTabSz="914400" eaLnBrk="0" fontAlgn="base" hangingPunct="0">
              <a:spcBef>
                <a:spcPct val="0"/>
              </a:spcBef>
              <a:spcAft>
                <a:spcPct val="0"/>
              </a:spcAft>
            </a:pPr>
            <a:r>
              <a:rPr kumimoji="0" lang="zh-CN" altLang="zh-CN" sz="1800" b="1" i="0" u="none" strike="noStrike" cap="none" normalizeH="0" baseline="0" smtClean="0">
                <a:ln>
                  <a:noFill/>
                </a:ln>
                <a:solidFill>
                  <a:srgbClr val="000080"/>
                </a:solidFill>
                <a:effectLst/>
                <a:latin typeface="Consolas" panose="020B0609020204030204" pitchFamily="49" charset="0"/>
              </a:rPr>
              <a:t>def </a:t>
            </a:r>
            <a:r>
              <a:rPr kumimoji="0" lang="zh-CN" altLang="zh-CN" sz="1800" b="0" i="0" u="none" strike="noStrike" cap="none" normalizeH="0" baseline="0" smtClean="0">
                <a:ln>
                  <a:noFill/>
                </a:ln>
                <a:solidFill>
                  <a:srgbClr val="000000"/>
                </a:solidFill>
                <a:effectLst/>
                <a:latin typeface="Consolas" panose="020B0609020204030204" pitchFamily="49" charset="0"/>
              </a:rPr>
              <a:t>rec_mc(valueList, change):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递归求解，效率差</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lang="en-US" altLang="zh-CN" sz="1800" i="1">
                <a:solidFill>
                  <a:srgbClr val="80808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800" i="1" smtClean="0">
                <a:solidFill>
                  <a:srgbClr val="80808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change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valueList: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return </a:t>
            </a:r>
            <a:r>
              <a:rPr kumimoji="0" lang="zh-CN" altLang="zh-CN" sz="1800" b="0" i="0" u="none" strike="noStrike" cap="none" normalizeH="0" baseline="0" smtClean="0">
                <a:ln>
                  <a:noFill/>
                </a:ln>
                <a:solidFill>
                  <a:srgbClr val="0000FF"/>
                </a:solidFill>
                <a:effectLst/>
                <a:latin typeface="Consolas" panose="020B0609020204030204" pitchFamily="49" charset="0"/>
              </a:rPr>
              <a:t>1</a:t>
            </a:r>
            <a:br>
              <a:rPr kumimoji="0" lang="zh-CN" altLang="zh-CN" sz="1800" b="0" i="0" u="none" strike="noStrike" cap="none" normalizeH="0" baseline="0" smtClean="0">
                <a:ln>
                  <a:noFill/>
                </a:ln>
                <a:solidFill>
                  <a:srgbClr val="0000FF"/>
                </a:solidFill>
                <a:effectLst/>
                <a:latin typeface="Consolas" panose="020B0609020204030204" pitchFamily="49" charset="0"/>
              </a:rPr>
            </a:br>
            <a:r>
              <a:rPr kumimoji="0" lang="zh-CN" altLang="zh-CN" sz="1800" b="0" i="0" u="none" strike="noStrike" cap="none" normalizeH="0" baseline="0" smtClean="0">
                <a:ln>
                  <a:noFill/>
                </a:ln>
                <a:solidFill>
                  <a:srgbClr val="0000FF"/>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else</a:t>
            </a:r>
            <a:r>
              <a:rPr kumimoji="0" lang="zh-CN" altLang="zh-CN" sz="1800" b="0" i="0" u="none" strike="noStrike" cap="none" normalizeH="0" baseline="0" smtClean="0">
                <a:ln>
                  <a:noFill/>
                </a:ln>
                <a:solidFill>
                  <a:srgbClr val="000000"/>
                </a:solidFill>
                <a:effectLst/>
                <a:latin typeface="Consolas" panose="020B0609020204030204" pitchFamily="49" charset="0"/>
              </a:rPr>
              <a: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minchange = 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i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[c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c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valueList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c &lt;= 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numchange = </a:t>
            </a:r>
            <a:r>
              <a:rPr kumimoji="0" lang="zh-CN" altLang="zh-CN" sz="1800" b="0" i="0" u="none" strike="noStrike" cap="none" normalizeH="0" baseline="0" smtClean="0">
                <a:ln>
                  <a:noFill/>
                </a:ln>
                <a:solidFill>
                  <a:srgbClr val="0000FF"/>
                </a:solidFill>
                <a:effectLst/>
                <a:latin typeface="Consolas" panose="020B0609020204030204" pitchFamily="49" charset="0"/>
              </a:rPr>
              <a:t>1 </a:t>
            </a:r>
            <a:r>
              <a:rPr kumimoji="0" lang="zh-CN" altLang="zh-CN" sz="1800" b="0" i="0" u="none" strike="noStrike" cap="none" normalizeH="0" baseline="0" smtClean="0">
                <a:ln>
                  <a:noFill/>
                </a:ln>
                <a:solidFill>
                  <a:srgbClr val="000000"/>
                </a:solidFill>
                <a:effectLst/>
                <a:latin typeface="Consolas" panose="020B0609020204030204" pitchFamily="49" charset="0"/>
              </a:rPr>
              <a:t>+ rec_mc(valueList, change - i)</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numchange &lt; minchange: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minchange = numchange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return </a:t>
            </a:r>
            <a:r>
              <a:rPr kumimoji="0" lang="zh-CN" altLang="zh-CN" sz="1800" b="0" i="0" u="none" strike="noStrike" cap="none" normalizeH="0" baseline="0" smtClean="0">
                <a:ln>
                  <a:noFill/>
                </a:ln>
                <a:solidFill>
                  <a:srgbClr val="000000"/>
                </a:solidFill>
                <a:effectLst/>
                <a:latin typeface="Consolas" panose="020B0609020204030204" pitchFamily="49" charset="0"/>
              </a:rPr>
              <a:t>minchange</a:t>
            </a:r>
            <a:endParaRPr kumimoji="0" lang="zh-CN" altLang="zh-CN" sz="2800" b="0" i="0" u="none" strike="noStrike" cap="none" normalizeH="0" baseline="0" smtClean="0">
              <a:ln>
                <a:noFill/>
              </a:ln>
              <a:solidFill>
                <a:schemeClr val="tx1"/>
              </a:solidFill>
              <a:effectLst/>
              <a:latin typeface="Arial" panose="020B0604020202020204" pitchFamily="34" charset="0"/>
            </a:endParaRPr>
          </a:p>
        </p:txBody>
      </p:sp>
      <p:sp>
        <p:nvSpPr>
          <p:cNvPr id="10" name="Rectangle 5"/>
          <p:cNvSpPr>
            <a:spLocks noChangeArrowheads="1"/>
          </p:cNvSpPr>
          <p:nvPr/>
        </p:nvSpPr>
        <p:spPr bwMode="auto">
          <a:xfrm>
            <a:off x="1" y="4207384"/>
            <a:ext cx="8327454" cy="2862322"/>
          </a:xfrm>
          <a:prstGeom prst="rect">
            <a:avLst/>
          </a:prstGeom>
          <a:solidFill>
            <a:schemeClr val="tx1">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000000"/>
                </a:solidFill>
                <a:effectLst/>
                <a:latin typeface="Consolas" panose="020B0609020204030204" pitchFamily="49" charset="0"/>
              </a:rPr>
              <a:t>start = time.perf_counter()</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80"/>
                </a:solidFill>
                <a:effectLst/>
                <a:latin typeface="Consolas" panose="020B0609020204030204" pitchFamily="49" charset="0"/>
              </a:rPr>
              <a:t>print</a:t>
            </a:r>
            <a:r>
              <a:rPr kumimoji="0" lang="zh-CN" altLang="zh-CN" sz="1800" b="0" i="0" u="none" strike="noStrike" cap="none" normalizeH="0" baseline="0" smtClean="0">
                <a:ln>
                  <a:noFill/>
                </a:ln>
                <a:solidFill>
                  <a:srgbClr val="00000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贪心算法</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0" i="0" u="none" strike="noStrike" cap="none" normalizeH="0" baseline="0" smtClean="0">
                <a:ln>
                  <a:noFill/>
                </a:ln>
                <a:solidFill>
                  <a:srgbClr val="000000"/>
                </a:solidFill>
                <a:effectLst/>
                <a:latin typeface="Consolas" panose="020B0609020204030204" pitchFamily="49" charset="0"/>
              </a:rPr>
              <a:t>, amnt, </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元兑换最少找零张数</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0" i="0" u="none" strike="noStrike" cap="none" normalizeH="0" baseline="0" smtClean="0">
                <a:ln>
                  <a:noFill/>
                </a:ln>
                <a:solidFill>
                  <a:srgbClr val="660099"/>
                </a:solidFill>
                <a:effectLst/>
                <a:latin typeface="Consolas" panose="020B0609020204030204" pitchFamily="49" charset="0"/>
              </a:rPr>
              <a:t>end</a:t>
            </a:r>
            <a:r>
              <a:rPr kumimoji="0" lang="zh-CN" altLang="zh-CN" sz="1800" b="0" i="0" u="none" strike="noStrike" cap="none" normalizeH="0" baseline="0" smtClean="0">
                <a:ln>
                  <a:noFill/>
                </a:ln>
                <a:solidFill>
                  <a:srgbClr val="00000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Consolas" panose="020B0609020204030204" pitchFamily="49" charset="0"/>
              </a:rPr>
              <a:t>" "</a:t>
            </a:r>
            <a:r>
              <a:rPr kumimoji="0" lang="zh-CN" altLang="zh-CN" sz="1800" b="0" i="0" u="none" strike="noStrike" cap="none" normalizeH="0" baseline="0" smtClean="0">
                <a:ln>
                  <a:noFill/>
                </a:ln>
                <a:solidFill>
                  <a:srgbClr val="000000"/>
                </a:solidFill>
                <a:effectLst/>
                <a:latin typeface="Consolas" panose="020B0609020204030204" pitchFamily="49" charset="0"/>
              </a:rPr>
              <a: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80"/>
                </a:solidFill>
                <a:effectLst/>
                <a:latin typeface="Consolas" panose="020B0609020204030204" pitchFamily="49" charset="0"/>
              </a:rPr>
              <a:t>print</a:t>
            </a:r>
            <a:r>
              <a:rPr kumimoji="0" lang="zh-CN" altLang="zh-CN" sz="1800" b="0" i="0" u="none" strike="noStrike" cap="none" normalizeH="0" baseline="0" smtClean="0">
                <a:ln>
                  <a:noFill/>
                </a:ln>
                <a:solidFill>
                  <a:srgbClr val="000000"/>
                </a:solidFill>
                <a:effectLst/>
                <a:latin typeface="Consolas" panose="020B0609020204030204" pitchFamily="49" charset="0"/>
              </a:rPr>
              <a:t>(greedy(clist, amnt))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end = time.perf_counter()</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80"/>
                </a:solidFill>
                <a:effectLst/>
                <a:latin typeface="Consolas" panose="020B0609020204030204" pitchFamily="49" charset="0"/>
              </a:rPr>
              <a:t>print</a:t>
            </a:r>
            <a:r>
              <a:rPr kumimoji="0" lang="zh-CN" altLang="zh-CN" sz="1800" b="0" i="0" u="none" strike="noStrike" cap="none" normalizeH="0" baseline="0" smtClean="0">
                <a:ln>
                  <a:noFill/>
                </a:ln>
                <a:solidFill>
                  <a:srgbClr val="00000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所花时间</a:t>
            </a:r>
            <a:r>
              <a:rPr kumimoji="0" lang="zh-CN" altLang="zh-CN" sz="1800" b="1" i="0" u="none" strike="noStrike" cap="none" normalizeH="0" baseline="0" smtClean="0">
                <a:ln>
                  <a:noFill/>
                </a:ln>
                <a:solidFill>
                  <a:srgbClr val="008080"/>
                </a:solidFill>
                <a:effectLst/>
                <a:latin typeface="Consolas" panose="020B0609020204030204" pitchFamily="49" charset="0"/>
              </a:rPr>
              <a:t>%f" </a:t>
            </a:r>
            <a:r>
              <a:rPr kumimoji="0" lang="zh-CN" altLang="zh-CN" sz="1800" b="0" i="0" u="none" strike="noStrike" cap="none" normalizeH="0" baseline="0" smtClean="0">
                <a:ln>
                  <a:noFill/>
                </a:ln>
                <a:solidFill>
                  <a:srgbClr val="000000"/>
                </a:solidFill>
                <a:effectLst/>
                <a:latin typeface="Consolas" panose="020B0609020204030204" pitchFamily="49" charset="0"/>
              </a:rPr>
              <a:t>% (end - start))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start = time.perf_counter()</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80"/>
                </a:solidFill>
                <a:effectLst/>
                <a:latin typeface="Consolas" panose="020B0609020204030204" pitchFamily="49" charset="0"/>
              </a:rPr>
              <a:t>print</a:t>
            </a:r>
            <a:r>
              <a:rPr kumimoji="0" lang="zh-CN" altLang="zh-CN" sz="1800" b="0" i="0" u="none" strike="noStrike" cap="none" normalizeH="0" baseline="0" smtClean="0">
                <a:ln>
                  <a:noFill/>
                </a:ln>
                <a:solidFill>
                  <a:srgbClr val="00000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递归分治法</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0" i="0" u="none" strike="noStrike" cap="none" normalizeH="0" baseline="0" smtClean="0">
                <a:ln>
                  <a:noFill/>
                </a:ln>
                <a:solidFill>
                  <a:srgbClr val="000000"/>
                </a:solidFill>
                <a:effectLst/>
                <a:latin typeface="Consolas" panose="020B0609020204030204" pitchFamily="49" charset="0"/>
              </a:rPr>
              <a:t>, amnt, </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元兑换最少找零张数</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0" i="0" u="none" strike="noStrike" cap="none" normalizeH="0" baseline="0" smtClean="0">
                <a:ln>
                  <a:noFill/>
                </a:ln>
                <a:solidFill>
                  <a:srgbClr val="660099"/>
                </a:solidFill>
                <a:effectLst/>
                <a:latin typeface="Consolas" panose="020B0609020204030204" pitchFamily="49" charset="0"/>
              </a:rPr>
              <a:t>end</a:t>
            </a:r>
            <a:r>
              <a:rPr kumimoji="0" lang="zh-CN" altLang="zh-CN" sz="1800" b="0" i="0" u="none" strike="noStrike" cap="none" normalizeH="0" baseline="0" smtClean="0">
                <a:ln>
                  <a:noFill/>
                </a:ln>
                <a:solidFill>
                  <a:srgbClr val="00000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Consolas" panose="020B0609020204030204" pitchFamily="49" charset="0"/>
              </a:rPr>
              <a:t>" "</a:t>
            </a:r>
            <a:r>
              <a:rPr kumimoji="0" lang="zh-CN" altLang="zh-CN" sz="1800" b="0" i="0" u="none" strike="noStrike" cap="none" normalizeH="0" baseline="0" smtClean="0">
                <a:ln>
                  <a:noFill/>
                </a:ln>
                <a:solidFill>
                  <a:srgbClr val="000000"/>
                </a:solidFill>
                <a:effectLst/>
                <a:latin typeface="Consolas" panose="020B0609020204030204" pitchFamily="49" charset="0"/>
              </a:rPr>
              <a: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80"/>
                </a:solidFill>
                <a:effectLst/>
                <a:latin typeface="Consolas" panose="020B0609020204030204" pitchFamily="49" charset="0"/>
              </a:rPr>
              <a:t>print</a:t>
            </a:r>
            <a:r>
              <a:rPr kumimoji="0" lang="zh-CN" altLang="zh-CN" sz="1800" b="0" i="0" u="none" strike="noStrike" cap="none" normalizeH="0" baseline="0" smtClean="0">
                <a:ln>
                  <a:noFill/>
                </a:ln>
                <a:solidFill>
                  <a:srgbClr val="000000"/>
                </a:solidFill>
                <a:effectLst/>
                <a:latin typeface="Consolas" panose="020B0609020204030204" pitchFamily="49" charset="0"/>
              </a:rPr>
              <a:t>(rec_mc(clist, amnt))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end = time.perf_counter()</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80"/>
                </a:solidFill>
                <a:effectLst/>
                <a:latin typeface="Consolas" panose="020B0609020204030204" pitchFamily="49" charset="0"/>
              </a:rPr>
              <a:t>print</a:t>
            </a:r>
            <a:r>
              <a:rPr kumimoji="0" lang="zh-CN" altLang="zh-CN" sz="1800" b="0" i="0" u="none" strike="noStrike" cap="none" normalizeH="0" baseline="0" smtClean="0">
                <a:ln>
                  <a:noFill/>
                </a:ln>
                <a:solidFill>
                  <a:srgbClr val="00000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Consolas" panose="020B0609020204030204" pitchFamily="49" charset="0"/>
              </a:rPr>
              <a:t>"</a:t>
            </a:r>
            <a:r>
              <a:rPr kumimoji="0" lang="zh-CN" altLang="zh-CN" sz="1800" b="1" i="0" u="none" strike="noStrike" cap="none" normalizeH="0" baseline="0" smtClean="0">
                <a:ln>
                  <a:noFill/>
                </a:ln>
                <a:solidFill>
                  <a:srgbClr val="0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所花时间</a:t>
            </a:r>
            <a:r>
              <a:rPr kumimoji="0" lang="zh-CN" altLang="zh-CN" sz="1800" b="1" i="0" u="none" strike="noStrike" cap="none" normalizeH="0" baseline="0" smtClean="0">
                <a:ln>
                  <a:noFill/>
                </a:ln>
                <a:solidFill>
                  <a:srgbClr val="008080"/>
                </a:solidFill>
                <a:effectLst/>
                <a:latin typeface="Consolas" panose="020B0609020204030204" pitchFamily="49" charset="0"/>
              </a:rPr>
              <a:t>%f" </a:t>
            </a:r>
            <a:r>
              <a:rPr kumimoji="0" lang="zh-CN" altLang="zh-CN" sz="1800" b="0" i="0" u="none" strike="noStrike" cap="none" normalizeH="0" baseline="0" smtClean="0">
                <a:ln>
                  <a:noFill/>
                </a:ln>
                <a:solidFill>
                  <a:srgbClr val="000000"/>
                </a:solidFill>
                <a:effectLst/>
                <a:latin typeface="Consolas" panose="020B0609020204030204" pitchFamily="49" charset="0"/>
              </a:rPr>
              <a:t>% (end - start))</a:t>
            </a:r>
            <a:endParaRPr kumimoji="0" lang="zh-CN" altLang="zh-CN" sz="2800" b="0" i="0" u="none" strike="noStrike" cap="none" normalizeH="0" baseline="0" smtClean="0">
              <a:ln>
                <a:noFill/>
              </a:ln>
              <a:solidFill>
                <a:schemeClr val="tx1"/>
              </a:solidFill>
              <a:effectLst/>
              <a:latin typeface="Arial" panose="020B0604020202020204" pitchFamily="34" charset="0"/>
            </a:endParaRPr>
          </a:p>
        </p:txBody>
      </p:sp>
      <p:sp>
        <p:nvSpPr>
          <p:cNvPr id="11" name="矩形 10"/>
          <p:cNvSpPr/>
          <p:nvPr/>
        </p:nvSpPr>
        <p:spPr>
          <a:xfrm>
            <a:off x="7535366" y="4328536"/>
            <a:ext cx="4655047" cy="1323439"/>
          </a:xfrm>
          <a:prstGeom prst="rect">
            <a:avLst/>
          </a:prstGeom>
          <a:solidFill>
            <a:schemeClr val="bg1">
              <a:lumMod val="85000"/>
            </a:schemeClr>
          </a:solidFill>
        </p:spPr>
        <p:txBody>
          <a:bodyPr wrap="square">
            <a:spAutoFit/>
          </a:bodyPr>
          <a:lstStyle/>
          <a:p>
            <a:r>
              <a:rPr lang="zh-CN" altLang="en-US" sz="2000"/>
              <a:t>贪心算法 63 元兑换最少找零张数: 5</a:t>
            </a:r>
          </a:p>
          <a:p>
            <a:r>
              <a:rPr lang="zh-CN" altLang="en-US" sz="2000"/>
              <a:t>所花时间0.000068</a:t>
            </a:r>
          </a:p>
          <a:p>
            <a:r>
              <a:rPr lang="zh-CN" altLang="en-US" sz="2000"/>
              <a:t>递归分治法 63 元兑换最少找零张数: 5</a:t>
            </a:r>
          </a:p>
          <a:p>
            <a:r>
              <a:rPr lang="zh-CN" altLang="en-US" sz="2000"/>
              <a:t>所花时间40.193792</a:t>
            </a:r>
          </a:p>
        </p:txBody>
      </p:sp>
    </p:spTree>
    <p:extLst>
      <p:ext uri="{BB962C8B-B14F-4D97-AF65-F5344CB8AC3E}">
        <p14:creationId xmlns:p14="http://schemas.microsoft.com/office/powerpoint/2010/main" val="19706351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50590" y="1672085"/>
            <a:ext cx="6120680" cy="4279075"/>
          </a:xfrm>
        </p:spPr>
        <p:txBody>
          <a:bodyPr>
            <a:noAutofit/>
          </a:bodyPr>
          <a:lstStyle/>
          <a:p>
            <a:r>
              <a:rPr lang="zh-CN" altLang="en-US" sz="2000" smtClean="0"/>
              <a:t>递归算法虽然能解决问题，但其最大的问题是：极其低效</a:t>
            </a:r>
            <a:endParaRPr lang="en-US" altLang="zh-CN" sz="2000" smtClean="0"/>
          </a:p>
          <a:p>
            <a:pPr lvl="1"/>
            <a:r>
              <a:rPr lang="en-US" altLang="zh-CN" sz="2400"/>
              <a:t>63</a:t>
            </a:r>
            <a:r>
              <a:rPr lang="zh-CN" altLang="zh-CN" sz="2400"/>
              <a:t>元钱的找零兑换问题，递归调用的次数为</a:t>
            </a:r>
            <a:r>
              <a:rPr lang="en-US" altLang="zh-CN" sz="2400"/>
              <a:t>66334006</a:t>
            </a:r>
            <a:endParaRPr lang="en-US" altLang="zh-CN" sz="1800" smtClean="0"/>
          </a:p>
          <a:p>
            <a:r>
              <a:rPr lang="zh-CN" altLang="en-US" sz="2000" smtClean="0"/>
              <a:t>大量冗余计算</a:t>
            </a:r>
            <a:endParaRPr lang="en-US" altLang="zh-CN" sz="2000" smtClean="0"/>
          </a:p>
          <a:p>
            <a:r>
              <a:rPr lang="zh-CN" altLang="en-US" sz="2000" smtClean="0"/>
              <a:t>用全局变量计数递归调用次数</a:t>
            </a:r>
            <a:endParaRPr lang="zh-CN" altLang="en-US" sz="2000"/>
          </a:p>
        </p:txBody>
      </p:sp>
      <p:sp>
        <p:nvSpPr>
          <p:cNvPr id="3" name="标题 2"/>
          <p:cNvSpPr>
            <a:spLocks noGrp="1"/>
          </p:cNvSpPr>
          <p:nvPr>
            <p:ph type="title"/>
          </p:nvPr>
        </p:nvSpPr>
        <p:spPr/>
        <p:txBody>
          <a:bodyPr>
            <a:normAutofit fontScale="90000"/>
          </a:bodyPr>
          <a:lstStyle/>
          <a:p>
            <a:r>
              <a:rPr lang="zh-CN" altLang="en-US" smtClean="0"/>
              <a:t>递归算法性能</a:t>
            </a:r>
            <a:endParaRPr lang="zh-CN" altLang="en-US"/>
          </a:p>
        </p:txBody>
      </p:sp>
      <p:sp>
        <p:nvSpPr>
          <p:cNvPr id="5" name="矩形 4"/>
          <p:cNvSpPr/>
          <p:nvPr/>
        </p:nvSpPr>
        <p:spPr>
          <a:xfrm>
            <a:off x="838622" y="4725938"/>
            <a:ext cx="3046412" cy="800219"/>
          </a:xfrm>
          <a:prstGeom prst="rect">
            <a:avLst/>
          </a:prstGeom>
        </p:spPr>
        <p:txBody>
          <a:bodyPr wrap="square">
            <a:spAutoFit/>
          </a:bodyPr>
          <a:lstStyle/>
          <a:p>
            <a:r>
              <a:rPr lang="en-US" altLang="zh-CN" smtClean="0"/>
              <a:t>global </a:t>
            </a:r>
            <a:r>
              <a:rPr lang="en-US" altLang="zh-CN"/>
              <a:t>count</a:t>
            </a:r>
          </a:p>
          <a:p>
            <a:r>
              <a:rPr lang="en-US" altLang="zh-CN" smtClean="0"/>
              <a:t>count </a:t>
            </a:r>
            <a:r>
              <a:rPr lang="en-US" altLang="zh-CN"/>
              <a:t>+= 1</a:t>
            </a:r>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2402411945"/>
              </p:ext>
            </p:extLst>
          </p:nvPr>
        </p:nvGraphicFramePr>
        <p:xfrm>
          <a:off x="6750894" y="1672085"/>
          <a:ext cx="4947759" cy="4087765"/>
        </p:xfrm>
        <a:graphic>
          <a:graphicData uri="http://schemas.openxmlformats.org/presentationml/2006/ole">
            <mc:AlternateContent xmlns:mc="http://schemas.openxmlformats.org/markup-compatibility/2006">
              <mc:Choice xmlns:v="urn:schemas-microsoft-com:vml" Requires="v">
                <p:oleObj spid="_x0000_s14345" name="Visio" r:id="rId3" imgW="8810636" imgH="7286514" progId="Visio.Drawing.15">
                  <p:embed/>
                </p:oleObj>
              </mc:Choice>
              <mc:Fallback>
                <p:oleObj name="Visio" r:id="rId3" imgW="8810636" imgH="7286514"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0894" y="1672085"/>
                        <a:ext cx="4947759" cy="4087765"/>
                      </a:xfrm>
                      <a:prstGeom prst="rect">
                        <a:avLst/>
                      </a:prstGeom>
                      <a:noFill/>
                    </p:spPr>
                  </p:pic>
                </p:oleObj>
              </mc:Fallback>
            </mc:AlternateContent>
          </a:graphicData>
        </a:graphic>
      </p:graphicFrame>
    </p:spTree>
    <p:extLst>
      <p:ext uri="{BB962C8B-B14F-4D97-AF65-F5344CB8AC3E}">
        <p14:creationId xmlns:p14="http://schemas.microsoft.com/office/powerpoint/2010/main" val="20489452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目的：减少重复计算，减少递归调用次数</a:t>
            </a:r>
            <a:endParaRPr lang="en-US" altLang="zh-CN" smtClean="0"/>
          </a:p>
          <a:p>
            <a:r>
              <a:rPr lang="zh-CN" altLang="en-US"/>
              <a:t>用一个表将计算过的中间结果保存起来 ，在计算之前查表</a:t>
            </a:r>
            <a:r>
              <a:rPr lang="zh-CN" altLang="en-US" smtClean="0"/>
              <a:t>看是否已计算</a:t>
            </a:r>
            <a:r>
              <a:rPr lang="zh-CN" altLang="en-US"/>
              <a:t>过 </a:t>
            </a:r>
            <a:endParaRPr lang="en-US" altLang="zh-CN" smtClean="0"/>
          </a:p>
          <a:p>
            <a:pPr lvl="1"/>
            <a:r>
              <a:rPr lang="zh-CN" altLang="en-US"/>
              <a:t>在递归调用之前，先查找表中是否已有部分</a:t>
            </a:r>
            <a:r>
              <a:rPr lang="zh-CN" altLang="en-US" smtClean="0"/>
              <a:t>找零的最优解</a:t>
            </a:r>
            <a:endParaRPr lang="en-US" altLang="zh-CN" smtClean="0"/>
          </a:p>
          <a:p>
            <a:pPr lvl="1"/>
            <a:r>
              <a:rPr lang="zh-CN" altLang="en-US" smtClean="0"/>
              <a:t> </a:t>
            </a:r>
            <a:r>
              <a:rPr lang="zh-CN" altLang="en-US"/>
              <a:t>如果有，直接返回最优解而不进行递归调用 </a:t>
            </a:r>
            <a:endParaRPr lang="en-US" altLang="zh-CN" smtClean="0"/>
          </a:p>
          <a:p>
            <a:pPr lvl="1"/>
            <a:r>
              <a:rPr lang="zh-CN" altLang="en-US" smtClean="0"/>
              <a:t>如果</a:t>
            </a:r>
            <a:r>
              <a:rPr lang="zh-CN" altLang="en-US"/>
              <a:t>没有，才进行递归调用</a:t>
            </a:r>
          </a:p>
        </p:txBody>
      </p:sp>
      <p:sp>
        <p:nvSpPr>
          <p:cNvPr id="3" name="标题 2"/>
          <p:cNvSpPr>
            <a:spLocks noGrp="1"/>
          </p:cNvSpPr>
          <p:nvPr>
            <p:ph type="title"/>
          </p:nvPr>
        </p:nvSpPr>
        <p:spPr/>
        <p:txBody>
          <a:bodyPr>
            <a:normAutofit fontScale="90000"/>
          </a:bodyPr>
          <a:lstStyle/>
          <a:p>
            <a:r>
              <a:rPr lang="zh-CN" altLang="en-US" smtClean="0"/>
              <a:t>备忘录（记忆化</a:t>
            </a:r>
            <a:r>
              <a:rPr lang="en-US" altLang="zh-CN" smtClean="0"/>
              <a:t>/</a:t>
            </a:r>
            <a:r>
              <a:rPr lang="zh-CN" altLang="en-US" smtClean="0"/>
              <a:t>函数值缓存）法</a:t>
            </a:r>
            <a:endParaRPr lang="zh-CN" altLang="en-US"/>
          </a:p>
        </p:txBody>
      </p:sp>
    </p:spTree>
    <p:extLst>
      <p:ext uri="{BB962C8B-B14F-4D97-AF65-F5344CB8AC3E}">
        <p14:creationId xmlns:p14="http://schemas.microsoft.com/office/powerpoint/2010/main" val="33047827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递归算法改进代码</a:t>
            </a:r>
            <a:endParaRPr lang="zh-CN" altLang="en-US"/>
          </a:p>
        </p:txBody>
      </p:sp>
      <p:sp>
        <p:nvSpPr>
          <p:cNvPr id="5" name="矩形 4"/>
          <p:cNvSpPr/>
          <p:nvPr/>
        </p:nvSpPr>
        <p:spPr>
          <a:xfrm>
            <a:off x="9807079" y="759689"/>
            <a:ext cx="2206775" cy="1508105"/>
          </a:xfrm>
          <a:prstGeom prst="rect">
            <a:avLst/>
          </a:prstGeom>
          <a:solidFill>
            <a:schemeClr val="tx2">
              <a:lumMod val="20000"/>
              <a:lumOff val="80000"/>
            </a:schemeClr>
          </a:solidFill>
        </p:spPr>
        <p:txBody>
          <a:bodyPr wrap="square">
            <a:spAutoFit/>
          </a:bodyPr>
          <a:lstStyle/>
          <a:p>
            <a:r>
              <a:rPr lang="zh-CN" altLang="en-US" smtClean="0"/>
              <a:t>改进后，对</a:t>
            </a:r>
            <a:r>
              <a:rPr lang="en-US" altLang="zh-CN"/>
              <a:t>63</a:t>
            </a:r>
            <a:r>
              <a:rPr lang="zh-CN" altLang="en-US"/>
              <a:t>分兑换硬币问题</a:t>
            </a:r>
            <a:r>
              <a:rPr lang="zh-CN" altLang="en-US" smtClean="0"/>
              <a:t>，</a:t>
            </a:r>
            <a:r>
              <a:rPr lang="en-US" altLang="zh-CN" smtClean="0"/>
              <a:t>1811</a:t>
            </a:r>
            <a:r>
              <a:rPr lang="zh-CN" altLang="en-US"/>
              <a:t>次递归调用 </a:t>
            </a:r>
          </a:p>
        </p:txBody>
      </p:sp>
      <p:sp>
        <p:nvSpPr>
          <p:cNvPr id="8" name="Rectangle 1"/>
          <p:cNvSpPr>
            <a:spLocks noChangeArrowheads="1"/>
          </p:cNvSpPr>
          <p:nvPr/>
        </p:nvSpPr>
        <p:spPr bwMode="auto">
          <a:xfrm>
            <a:off x="1062791" y="-19011"/>
            <a:ext cx="8315464" cy="2554545"/>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268288" lvl="1" defTabSz="914400" eaLnBrk="0" fontAlgn="base" hangingPunct="0">
              <a:spcBef>
                <a:spcPct val="0"/>
              </a:spcBef>
              <a:spcAft>
                <a:spcPct val="0"/>
              </a:spcAft>
            </a:pPr>
            <a:r>
              <a:rPr kumimoji="0" lang="zh-CN" altLang="zh-CN" sz="1600" b="1" i="0" u="none" strike="noStrike" cap="none" normalizeH="0" baseline="0" smtClean="0">
                <a:ln>
                  <a:noFill/>
                </a:ln>
                <a:solidFill>
                  <a:srgbClr val="000080"/>
                </a:solidFill>
                <a:effectLst/>
                <a:latin typeface="Consolas" panose="020B0609020204030204" pitchFamily="49" charset="0"/>
              </a:rPr>
              <a:t>def </a:t>
            </a:r>
            <a:r>
              <a:rPr kumimoji="0" lang="zh-CN" altLang="zh-CN" sz="1600" b="0" i="0" u="none" strike="noStrike" cap="none" normalizeH="0" baseline="0" smtClean="0">
                <a:ln>
                  <a:noFill/>
                </a:ln>
                <a:solidFill>
                  <a:srgbClr val="000000"/>
                </a:solidFill>
                <a:effectLst/>
                <a:latin typeface="Consolas" panose="020B0609020204030204" pitchFamily="49" charset="0"/>
              </a:rPr>
              <a:t>rec_mc(valueList, change):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递归求解，效率差</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lang="en-US" altLang="zh-CN" sz="1600" i="1">
                <a:solidFill>
                  <a:srgbClr val="80808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1600" i="1" smtClean="0">
                <a:solidFill>
                  <a:srgbClr val="808080"/>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600" b="1" i="0" u="none" strike="noStrike" cap="none" normalizeH="0" baseline="0" smtClean="0">
                <a:ln>
                  <a:noFill/>
                </a:ln>
                <a:solidFill>
                  <a:srgbClr val="000080"/>
                </a:solidFill>
                <a:effectLst/>
                <a:latin typeface="Consolas" panose="020B0609020204030204" pitchFamily="49" charset="0"/>
              </a:rPr>
              <a:t>if </a:t>
            </a:r>
            <a:r>
              <a:rPr kumimoji="0" lang="zh-CN" altLang="zh-CN" sz="1600" b="0" i="0" u="none" strike="noStrike" cap="none" normalizeH="0" baseline="0" smtClean="0">
                <a:ln>
                  <a:noFill/>
                </a:ln>
                <a:solidFill>
                  <a:srgbClr val="000000"/>
                </a:solidFill>
                <a:effectLst/>
                <a:latin typeface="Consolas" panose="020B0609020204030204" pitchFamily="49" charset="0"/>
              </a:rPr>
              <a:t>change </a:t>
            </a:r>
            <a:r>
              <a:rPr kumimoji="0" lang="zh-CN" altLang="zh-CN" sz="1600" b="1" i="0" u="none" strike="noStrike" cap="none" normalizeH="0" baseline="0" smtClean="0">
                <a:ln>
                  <a:noFill/>
                </a:ln>
                <a:solidFill>
                  <a:srgbClr val="000080"/>
                </a:solidFill>
                <a:effectLst/>
                <a:latin typeface="Consolas" panose="020B0609020204030204" pitchFamily="49" charset="0"/>
              </a:rPr>
              <a:t>in </a:t>
            </a:r>
            <a:r>
              <a:rPr kumimoji="0" lang="zh-CN" altLang="zh-CN" sz="1600" b="0" i="0" u="none" strike="noStrike" cap="none" normalizeH="0" baseline="0" smtClean="0">
                <a:ln>
                  <a:noFill/>
                </a:ln>
                <a:solidFill>
                  <a:srgbClr val="000000"/>
                </a:solidFill>
                <a:effectLst/>
                <a:latin typeface="Consolas" panose="020B0609020204030204" pitchFamily="49" charset="0"/>
              </a:rPr>
              <a:t>valueList: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return </a:t>
            </a:r>
            <a:r>
              <a:rPr kumimoji="0" lang="zh-CN" altLang="zh-CN" sz="1600" b="0" i="0" u="none" strike="noStrike" cap="none" normalizeH="0" baseline="0" smtClean="0">
                <a:ln>
                  <a:noFill/>
                </a:ln>
                <a:solidFill>
                  <a:srgbClr val="0000FF"/>
                </a:solidFill>
                <a:effectLst/>
                <a:latin typeface="Consolas" panose="020B0609020204030204" pitchFamily="49" charset="0"/>
              </a:rPr>
              <a:t>1</a:t>
            </a:r>
            <a:br>
              <a:rPr kumimoji="0" lang="zh-CN" altLang="zh-CN" sz="1600" b="0" i="0" u="none" strike="noStrike" cap="none" normalizeH="0" baseline="0" smtClean="0">
                <a:ln>
                  <a:noFill/>
                </a:ln>
                <a:solidFill>
                  <a:srgbClr val="0000FF"/>
                </a:solidFill>
                <a:effectLst/>
                <a:latin typeface="Consolas" panose="020B0609020204030204" pitchFamily="49" charset="0"/>
              </a:rPr>
            </a:br>
            <a:r>
              <a:rPr kumimoji="0" lang="zh-CN" altLang="zh-CN" sz="1600" b="0" i="0" u="none" strike="noStrike" cap="none" normalizeH="0" baseline="0" smtClean="0">
                <a:ln>
                  <a:noFill/>
                </a:ln>
                <a:solidFill>
                  <a:srgbClr val="0000FF"/>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else</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minchange = change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for </a:t>
            </a:r>
            <a:r>
              <a:rPr kumimoji="0" lang="zh-CN" altLang="zh-CN" sz="1600" b="0" i="0" u="none" strike="noStrike" cap="none" normalizeH="0" baseline="0" smtClean="0">
                <a:ln>
                  <a:noFill/>
                </a:ln>
                <a:solidFill>
                  <a:srgbClr val="000000"/>
                </a:solidFill>
                <a:effectLst/>
                <a:latin typeface="Consolas" panose="020B0609020204030204" pitchFamily="49" charset="0"/>
              </a:rPr>
              <a:t>i </a:t>
            </a:r>
            <a:r>
              <a:rPr kumimoji="0" lang="zh-CN" altLang="zh-CN" sz="1600" b="1" i="0" u="none" strike="noStrike" cap="none" normalizeH="0" baseline="0" smtClean="0">
                <a:ln>
                  <a:noFill/>
                </a:ln>
                <a:solidFill>
                  <a:srgbClr val="000080"/>
                </a:solidFill>
                <a:effectLst/>
                <a:latin typeface="Consolas" panose="020B0609020204030204" pitchFamily="49" charset="0"/>
              </a:rPr>
              <a:t>in </a:t>
            </a:r>
            <a:r>
              <a:rPr kumimoji="0" lang="zh-CN" altLang="zh-CN" sz="1600" b="0" i="0" u="none" strike="noStrike" cap="none" normalizeH="0" baseline="0" smtClean="0">
                <a:ln>
                  <a:noFill/>
                </a:ln>
                <a:solidFill>
                  <a:srgbClr val="000000"/>
                </a:solidFill>
                <a:effectLst/>
                <a:latin typeface="Consolas" panose="020B0609020204030204" pitchFamily="49" charset="0"/>
              </a:rPr>
              <a:t>[c </a:t>
            </a:r>
            <a:r>
              <a:rPr kumimoji="0" lang="zh-CN" altLang="zh-CN" sz="1600" b="1" i="0" u="none" strike="noStrike" cap="none" normalizeH="0" baseline="0" smtClean="0">
                <a:ln>
                  <a:noFill/>
                </a:ln>
                <a:solidFill>
                  <a:srgbClr val="000080"/>
                </a:solidFill>
                <a:effectLst/>
                <a:latin typeface="Consolas" panose="020B0609020204030204" pitchFamily="49" charset="0"/>
              </a:rPr>
              <a:t>for </a:t>
            </a:r>
            <a:r>
              <a:rPr kumimoji="0" lang="zh-CN" altLang="zh-CN" sz="1600" b="0" i="0" u="none" strike="noStrike" cap="none" normalizeH="0" baseline="0" smtClean="0">
                <a:ln>
                  <a:noFill/>
                </a:ln>
                <a:solidFill>
                  <a:srgbClr val="000000"/>
                </a:solidFill>
                <a:effectLst/>
                <a:latin typeface="Consolas" panose="020B0609020204030204" pitchFamily="49" charset="0"/>
              </a:rPr>
              <a:t>c </a:t>
            </a:r>
            <a:r>
              <a:rPr kumimoji="0" lang="zh-CN" altLang="zh-CN" sz="1600" b="1" i="0" u="none" strike="noStrike" cap="none" normalizeH="0" baseline="0" smtClean="0">
                <a:ln>
                  <a:noFill/>
                </a:ln>
                <a:solidFill>
                  <a:srgbClr val="000080"/>
                </a:solidFill>
                <a:effectLst/>
                <a:latin typeface="Consolas" panose="020B0609020204030204" pitchFamily="49" charset="0"/>
              </a:rPr>
              <a:t>in </a:t>
            </a:r>
            <a:r>
              <a:rPr kumimoji="0" lang="zh-CN" altLang="zh-CN" sz="1600" b="0" i="0" u="none" strike="noStrike" cap="none" normalizeH="0" baseline="0" smtClean="0">
                <a:ln>
                  <a:noFill/>
                </a:ln>
                <a:solidFill>
                  <a:srgbClr val="000000"/>
                </a:solidFill>
                <a:effectLst/>
                <a:latin typeface="Consolas" panose="020B0609020204030204" pitchFamily="49" charset="0"/>
              </a:rPr>
              <a:t>valueList </a:t>
            </a:r>
            <a:r>
              <a:rPr kumimoji="0" lang="zh-CN" altLang="zh-CN" sz="1600" b="1" i="0" u="none" strike="noStrike" cap="none" normalizeH="0" baseline="0" smtClean="0">
                <a:ln>
                  <a:noFill/>
                </a:ln>
                <a:solidFill>
                  <a:srgbClr val="000080"/>
                </a:solidFill>
                <a:effectLst/>
                <a:latin typeface="Consolas" panose="020B0609020204030204" pitchFamily="49" charset="0"/>
              </a:rPr>
              <a:t>if </a:t>
            </a:r>
            <a:r>
              <a:rPr kumimoji="0" lang="zh-CN" altLang="zh-CN" sz="1600" b="0" i="0" u="none" strike="noStrike" cap="none" normalizeH="0" baseline="0" smtClean="0">
                <a:ln>
                  <a:noFill/>
                </a:ln>
                <a:solidFill>
                  <a:srgbClr val="000000"/>
                </a:solidFill>
                <a:effectLst/>
                <a:latin typeface="Consolas" panose="020B0609020204030204" pitchFamily="49" charset="0"/>
              </a:rPr>
              <a:t>c &lt;= change]: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numchange = </a:t>
            </a:r>
            <a:r>
              <a:rPr kumimoji="0" lang="zh-CN" altLang="zh-CN" sz="1600" b="0" i="0" u="none" strike="noStrike" cap="none" normalizeH="0" baseline="0" smtClean="0">
                <a:ln>
                  <a:noFill/>
                </a:ln>
                <a:solidFill>
                  <a:srgbClr val="0000FF"/>
                </a:solidFill>
                <a:effectLst/>
                <a:latin typeface="Consolas" panose="020B0609020204030204" pitchFamily="49" charset="0"/>
              </a:rPr>
              <a:t>1 </a:t>
            </a:r>
            <a:r>
              <a:rPr kumimoji="0" lang="zh-CN" altLang="zh-CN" sz="1600" b="0" i="0" u="none" strike="noStrike" cap="none" normalizeH="0" baseline="0" smtClean="0">
                <a:ln>
                  <a:noFill/>
                </a:ln>
                <a:solidFill>
                  <a:srgbClr val="000000"/>
                </a:solidFill>
                <a:effectLst/>
                <a:latin typeface="Consolas" panose="020B0609020204030204" pitchFamily="49" charset="0"/>
              </a:rPr>
              <a:t>+ rec_mc(valueList, change - i)</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if </a:t>
            </a:r>
            <a:r>
              <a:rPr kumimoji="0" lang="zh-CN" altLang="zh-CN" sz="1600" b="0" i="0" u="none" strike="noStrike" cap="none" normalizeH="0" baseline="0" smtClean="0">
                <a:ln>
                  <a:noFill/>
                </a:ln>
                <a:solidFill>
                  <a:srgbClr val="000000"/>
                </a:solidFill>
                <a:effectLst/>
                <a:latin typeface="Consolas" panose="020B0609020204030204" pitchFamily="49" charset="0"/>
              </a:rPr>
              <a:t>numchange &lt; minchange: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minchange = numchange</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return </a:t>
            </a:r>
            <a:r>
              <a:rPr kumimoji="0" lang="zh-CN" altLang="zh-CN" sz="1600" b="0" i="0" u="none" strike="noStrike" cap="none" normalizeH="0" baseline="0" smtClean="0">
                <a:ln>
                  <a:noFill/>
                </a:ln>
                <a:solidFill>
                  <a:srgbClr val="000000"/>
                </a:solidFill>
                <a:effectLst/>
                <a:latin typeface="Consolas" panose="020B0609020204030204" pitchFamily="49" charset="0"/>
              </a:rPr>
              <a:t>minchange</a:t>
            </a:r>
            <a:endParaRPr kumimoji="0" lang="zh-CN" altLang="zh-CN" sz="2400" b="0" i="0" u="none" strike="noStrike" cap="none" normalizeH="0" baseline="0" smtClean="0">
              <a:ln>
                <a:noFill/>
              </a:ln>
              <a:solidFill>
                <a:schemeClr val="tx1"/>
              </a:solidFill>
              <a:effectLst/>
              <a:latin typeface="Arial" panose="020B0604020202020204" pitchFamily="34" charset="0"/>
            </a:endParaRPr>
          </a:p>
        </p:txBody>
      </p:sp>
      <p:sp>
        <p:nvSpPr>
          <p:cNvPr id="6" name="Rectangle 1"/>
          <p:cNvSpPr>
            <a:spLocks noChangeArrowheads="1"/>
          </p:cNvSpPr>
          <p:nvPr/>
        </p:nvSpPr>
        <p:spPr bwMode="auto">
          <a:xfrm>
            <a:off x="1044520" y="2421682"/>
            <a:ext cx="10055646" cy="4524315"/>
          </a:xfrm>
          <a:prstGeom prst="rect">
            <a:avLst/>
          </a:prstGeom>
          <a:solidFill>
            <a:schemeClr val="tx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anose="020B0609020204030204" pitchFamily="49" charset="0"/>
              </a:rPr>
              <a:t>def </a:t>
            </a:r>
            <a:r>
              <a:rPr kumimoji="0" lang="zh-CN" altLang="zh-CN" sz="1800" b="0" i="0" u="none" strike="noStrike" cap="none" normalizeH="0" baseline="0" smtClean="0">
                <a:ln>
                  <a:noFill/>
                </a:ln>
                <a:solidFill>
                  <a:srgbClr val="000000"/>
                </a:solidFill>
                <a:effectLst/>
                <a:latin typeface="Consolas" panose="020B0609020204030204" pitchFamily="49" charset="0"/>
              </a:rPr>
              <a:t>rec_mc_memo(valueList, change, knownResults ):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递归，带备忘录</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global </a:t>
            </a:r>
            <a:r>
              <a:rPr kumimoji="0" lang="zh-CN" altLang="zh-CN" sz="1800" b="0" i="0" u="none" strike="noStrike" cap="none" normalizeH="0" baseline="0" smtClean="0">
                <a:ln>
                  <a:noFill/>
                </a:ln>
                <a:solidFill>
                  <a:srgbClr val="000000"/>
                </a:solidFill>
                <a:effectLst/>
                <a:latin typeface="Consolas" panose="020B0609020204030204" pitchFamily="49" charset="0"/>
              </a:rPr>
              <a:t>count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count += </a:t>
            </a:r>
            <a:r>
              <a:rPr kumimoji="0" lang="zh-CN" altLang="zh-CN" sz="1800" b="0" i="0" u="none" strike="noStrike" cap="none" normalizeH="0" baseline="0" smtClean="0">
                <a:ln>
                  <a:noFill/>
                </a:ln>
                <a:solidFill>
                  <a:srgbClr val="0000FF"/>
                </a:solidFill>
                <a:effectLst/>
                <a:latin typeface="Consolas" panose="020B0609020204030204" pitchFamily="49" charset="0"/>
              </a:rPr>
              <a:t>1</a:t>
            </a:r>
            <a:br>
              <a:rPr kumimoji="0" lang="zh-CN" altLang="zh-CN" sz="1800" b="0" i="0" u="none" strike="noStrike" cap="none" normalizeH="0" baseline="0" smtClean="0">
                <a:ln>
                  <a:noFill/>
                </a:ln>
                <a:solidFill>
                  <a:srgbClr val="0000FF"/>
                </a:solidFill>
                <a:effectLst/>
                <a:latin typeface="Consolas" panose="020B0609020204030204" pitchFamily="49" charset="0"/>
              </a:rPr>
            </a:br>
            <a:r>
              <a:rPr kumimoji="0" lang="zh-CN" altLang="zh-CN" sz="1800" b="0" i="0" u="none" strike="noStrike" cap="none" normalizeH="0" baseline="0" smtClean="0">
                <a:ln>
                  <a:noFill/>
                </a:ln>
                <a:solidFill>
                  <a:srgbClr val="0000FF"/>
                </a:solidFill>
                <a:effectLst/>
                <a:latin typeface="Consolas" panose="020B0609020204030204" pitchFamily="49" charset="0"/>
              </a:rPr>
              <a:t>    </a:t>
            </a:r>
            <a:r>
              <a:rPr kumimoji="0" lang="zh-CN" altLang="zh-CN" sz="1800" b="0" i="0" u="none" strike="noStrike" cap="none" normalizeH="0" baseline="0" smtClean="0">
                <a:ln>
                  <a:noFill/>
                </a:ln>
                <a:solidFill>
                  <a:srgbClr val="000000"/>
                </a:solidFill>
                <a:effectLst/>
                <a:latin typeface="Consolas" panose="020B0609020204030204" pitchFamily="49" charset="0"/>
              </a:rPr>
              <a:t>minchange = 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change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valueList: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递归基本结束条件</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0" i="0" u="none" strike="noStrike" cap="none" normalizeH="0" baseline="0" smtClean="0">
                <a:ln>
                  <a:noFill/>
                </a:ln>
                <a:solidFill>
                  <a:srgbClr val="FF0000"/>
                </a:solidFill>
                <a:effectLst/>
                <a:latin typeface="Consolas" panose="020B0609020204030204" pitchFamily="49" charset="0"/>
              </a:rPr>
              <a:t>knownResults[change] = 1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记录最优解</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return </a:t>
            </a:r>
            <a:r>
              <a:rPr kumimoji="0" lang="zh-CN" altLang="zh-CN" sz="1800" b="0" i="0" u="none" strike="noStrike" cap="none" normalizeH="0" baseline="0" smtClean="0">
                <a:ln>
                  <a:noFill/>
                </a:ln>
                <a:solidFill>
                  <a:srgbClr val="0000FF"/>
                </a:solidFill>
                <a:effectLst/>
                <a:latin typeface="Consolas" panose="020B0609020204030204" pitchFamily="49" charset="0"/>
              </a:rPr>
              <a:t>1</a:t>
            </a:r>
            <a:br>
              <a:rPr kumimoji="0" lang="zh-CN" altLang="zh-CN" sz="1800" b="0" i="0" u="none" strike="noStrike" cap="none" normalizeH="0" baseline="0" smtClean="0">
                <a:ln>
                  <a:noFill/>
                </a:ln>
                <a:solidFill>
                  <a:srgbClr val="0000FF"/>
                </a:solidFill>
                <a:effectLst/>
                <a:latin typeface="Consolas" panose="020B0609020204030204" pitchFamily="49" charset="0"/>
              </a:rPr>
            </a:br>
            <a:r>
              <a:rPr kumimoji="0" lang="zh-CN" altLang="zh-CN" sz="1800" b="0" i="0" u="none" strike="noStrike" cap="none" normalizeH="0" baseline="0" smtClean="0">
                <a:ln>
                  <a:noFill/>
                </a:ln>
                <a:solidFill>
                  <a:srgbClr val="0000FF"/>
                </a:solidFill>
                <a:effectLst/>
                <a:latin typeface="Consolas" panose="020B0609020204030204" pitchFamily="49" charset="0"/>
              </a:rPr>
              <a:t>    </a:t>
            </a:r>
            <a:r>
              <a:rPr kumimoji="0" lang="zh-CN" altLang="zh-CN" sz="1800" b="1" i="0" u="none" strike="noStrike" cap="none" normalizeH="0" baseline="0" smtClean="0">
                <a:ln>
                  <a:noFill/>
                </a:ln>
                <a:solidFill>
                  <a:srgbClr val="FF0000"/>
                </a:solidFill>
                <a:effectLst/>
                <a:latin typeface="Consolas" panose="020B0609020204030204" pitchFamily="49" charset="0"/>
              </a:rPr>
              <a:t>elif </a:t>
            </a:r>
            <a:r>
              <a:rPr kumimoji="0" lang="zh-CN" altLang="zh-CN" sz="1800" b="0" i="0" u="none" strike="noStrike" cap="none" normalizeH="0" baseline="0" smtClean="0">
                <a:ln>
                  <a:noFill/>
                </a:ln>
                <a:solidFill>
                  <a:srgbClr val="FF0000"/>
                </a:solidFill>
                <a:effectLst/>
                <a:latin typeface="Consolas" panose="020B0609020204030204" pitchFamily="49" charset="0"/>
              </a:rPr>
              <a:t>knownResults[change] &gt; 0:</a:t>
            </a:r>
            <a:br>
              <a:rPr kumimoji="0" lang="zh-CN" altLang="zh-CN" sz="1800" b="0" i="0" u="none" strike="noStrike" cap="none" normalizeH="0" baseline="0" smtClean="0">
                <a:ln>
                  <a:noFill/>
                </a:ln>
                <a:solidFill>
                  <a:srgbClr val="FF0000"/>
                </a:solidFill>
                <a:effectLst/>
                <a:latin typeface="Consolas" panose="020B0609020204030204" pitchFamily="49" charset="0"/>
              </a:rPr>
            </a:br>
            <a:r>
              <a:rPr kumimoji="0" lang="zh-CN" altLang="zh-CN" sz="1800" b="0" i="0" u="none" strike="noStrike" cap="none" normalizeH="0" baseline="0" smtClean="0">
                <a:ln>
                  <a:noFill/>
                </a:ln>
                <a:solidFill>
                  <a:srgbClr val="FF0000"/>
                </a:solidFill>
                <a:effectLst/>
                <a:latin typeface="Consolas" panose="020B0609020204030204" pitchFamily="49" charset="0"/>
              </a:rPr>
              <a:t>        </a:t>
            </a:r>
            <a:r>
              <a:rPr kumimoji="0" lang="zh-CN" altLang="zh-CN" sz="1800" b="1" i="0" u="none" strike="noStrike" cap="none" normalizeH="0" baseline="0" smtClean="0">
                <a:ln>
                  <a:noFill/>
                </a:ln>
                <a:solidFill>
                  <a:srgbClr val="FF0000"/>
                </a:solidFill>
                <a:effectLst/>
                <a:latin typeface="Consolas" panose="020B0609020204030204" pitchFamily="49" charset="0"/>
              </a:rPr>
              <a:t>return </a:t>
            </a:r>
            <a:r>
              <a:rPr kumimoji="0" lang="zh-CN" altLang="zh-CN" sz="1800" b="0" i="0" u="none" strike="noStrike" cap="none" normalizeH="0" baseline="0" smtClean="0">
                <a:ln>
                  <a:noFill/>
                </a:ln>
                <a:solidFill>
                  <a:srgbClr val="FF0000"/>
                </a:solidFill>
                <a:effectLst/>
                <a:latin typeface="Consolas" panose="020B0609020204030204" pitchFamily="49" charset="0"/>
              </a:rPr>
              <a:t>knownResults[change]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查表成功，直接用最优解</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else</a:t>
            </a:r>
            <a:r>
              <a:rPr kumimoji="0" lang="zh-CN" altLang="zh-CN" sz="1800" b="0" i="0" u="none" strike="noStrike" cap="none" normalizeH="0" baseline="0" smtClean="0">
                <a:ln>
                  <a:noFill/>
                </a:ln>
                <a:solidFill>
                  <a:srgbClr val="000000"/>
                </a:solidFill>
                <a:effectLst/>
                <a:latin typeface="Consolas" panose="020B0609020204030204" pitchFamily="49" charset="0"/>
              </a:rPr>
              <a: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i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[c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c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valueList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c &lt;= 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numchange = </a:t>
            </a:r>
            <a:r>
              <a:rPr kumimoji="0" lang="zh-CN" altLang="zh-CN" sz="1800" b="0" i="0" u="none" strike="noStrike" cap="none" normalizeH="0" baseline="0" smtClean="0">
                <a:ln>
                  <a:noFill/>
                </a:ln>
                <a:solidFill>
                  <a:srgbClr val="0000FF"/>
                </a:solidFill>
                <a:effectLst/>
                <a:latin typeface="Consolas" panose="020B0609020204030204" pitchFamily="49" charset="0"/>
              </a:rPr>
              <a:t>1 </a:t>
            </a:r>
            <a:r>
              <a:rPr kumimoji="0" lang="zh-CN" altLang="zh-CN" sz="1800" b="0" i="0" u="none" strike="noStrike" cap="none" normalizeH="0" baseline="0" smtClean="0">
                <a:ln>
                  <a:noFill/>
                </a:ln>
                <a:solidFill>
                  <a:srgbClr val="000000"/>
                </a:solidFill>
                <a:effectLst/>
                <a:latin typeface="Consolas" panose="020B0609020204030204" pitchFamily="49" charset="0"/>
              </a:rPr>
              <a:t>+ rec_mc_memo(valueList, change - i, knownResults )</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numchange &lt; minchange: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minchange = numchange</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0" i="0" u="none" strike="noStrike" cap="none" normalizeH="0" baseline="0" smtClean="0">
                <a:ln>
                  <a:noFill/>
                </a:ln>
                <a:solidFill>
                  <a:srgbClr val="FF0000"/>
                </a:solidFill>
                <a:effectLst/>
                <a:latin typeface="Consolas" panose="020B0609020204030204" pitchFamily="49" charset="0"/>
              </a:rPr>
              <a:t>knownResults[change] = minchange  </a:t>
            </a:r>
            <a:r>
              <a:rPr kumimoji="0" lang="zh-CN" altLang="zh-CN" sz="1800" b="0" i="1" u="none" strike="noStrike" cap="none" normalizeH="0" baseline="0" smtClean="0">
                <a:ln>
                  <a:noFill/>
                </a:ln>
                <a:solidFill>
                  <a:srgbClr val="FF0000"/>
                </a:solidFill>
                <a:effectLst/>
                <a:latin typeface="Consolas" panose="020B0609020204030204" pitchFamily="49" charset="0"/>
              </a:rPr>
              <a:t># </a:t>
            </a:r>
            <a:r>
              <a:rPr kumimoji="0" lang="zh-CN" altLang="zh-CN" sz="1800" b="0" i="1" u="none" strike="noStrike" cap="none" normalizeH="0" baseline="0" smtClean="0">
                <a:ln>
                  <a:noFill/>
                </a:ln>
                <a:solidFill>
                  <a:srgbClr val="FF0000"/>
                </a:solidFill>
                <a:effectLst/>
                <a:latin typeface="Arial Unicode MS" panose="020B0604020202020204" pitchFamily="34" charset="-122"/>
                <a:ea typeface="Arial Unicode MS" panose="020B0604020202020204" pitchFamily="34" charset="-122"/>
                <a:cs typeface="Arial Unicode MS" panose="020B0604020202020204" pitchFamily="34" charset="-122"/>
              </a:rPr>
              <a:t>找到最优解，记录到表中</a:t>
            </a:r>
            <a:br>
              <a:rPr kumimoji="0" lang="zh-CN" altLang="zh-CN" sz="1800" b="0" i="1" u="none" strike="noStrike" cap="none" normalizeH="0" baseline="0" smtClean="0">
                <a:ln>
                  <a:noFill/>
                </a:ln>
                <a:solidFill>
                  <a:srgbClr val="FF000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return </a:t>
            </a:r>
            <a:r>
              <a:rPr kumimoji="0" lang="zh-CN" altLang="zh-CN" sz="1800" b="0" i="0" u="none" strike="noStrike" cap="none" normalizeH="0" baseline="0" smtClean="0">
                <a:ln>
                  <a:noFill/>
                </a:ln>
                <a:solidFill>
                  <a:srgbClr val="000000"/>
                </a:solidFill>
                <a:effectLst/>
                <a:latin typeface="Consolas" panose="020B0609020204030204" pitchFamily="49" charset="0"/>
              </a:rPr>
              <a:t>minchange</a:t>
            </a:r>
            <a:endParaRPr kumimoji="0" lang="zh-CN" altLang="zh-CN" sz="2800" b="0" i="0" u="none" strike="noStrike" cap="none" normalizeH="0" baseline="0" smtClean="0">
              <a:ln>
                <a:noFill/>
              </a:ln>
              <a:solidFill>
                <a:schemeClr val="tx1"/>
              </a:solidFill>
              <a:effectLst/>
              <a:latin typeface="Arial" panose="020B0604020202020204" pitchFamily="34" charset="0"/>
            </a:endParaRPr>
          </a:p>
        </p:txBody>
      </p:sp>
      <p:sp>
        <p:nvSpPr>
          <p:cNvPr id="10" name="矩形 9"/>
          <p:cNvSpPr/>
          <p:nvPr/>
        </p:nvSpPr>
        <p:spPr>
          <a:xfrm>
            <a:off x="8287387" y="2421682"/>
            <a:ext cx="3899252" cy="2862322"/>
          </a:xfrm>
          <a:prstGeom prst="rect">
            <a:avLst/>
          </a:prstGeom>
          <a:solidFill>
            <a:srgbClr val="FFFF00"/>
          </a:solidFill>
        </p:spPr>
        <p:txBody>
          <a:bodyPr wrap="square">
            <a:spAutoFit/>
          </a:bodyPr>
          <a:lstStyle/>
          <a:p>
            <a:r>
              <a:rPr lang="zh-CN" altLang="en-US" sz="1800"/>
              <a:t>贪心算法 63 元兑换最少找零张数: 5</a:t>
            </a:r>
          </a:p>
          <a:p>
            <a:r>
              <a:rPr lang="zh-CN" altLang="en-US" sz="1800"/>
              <a:t>所花时间0.000068</a:t>
            </a:r>
          </a:p>
          <a:p>
            <a:r>
              <a:rPr lang="zh-CN" altLang="en-US" sz="1800"/>
              <a:t>递归分治法 63 元兑换最少找零张数: 5</a:t>
            </a:r>
          </a:p>
          <a:p>
            <a:r>
              <a:rPr lang="zh-CN" altLang="en-US" sz="1800"/>
              <a:t>所花时间40.193792</a:t>
            </a:r>
          </a:p>
          <a:p>
            <a:r>
              <a:rPr lang="zh-CN" altLang="en-US" sz="1800" smtClean="0"/>
              <a:t>递归</a:t>
            </a:r>
            <a:r>
              <a:rPr lang="zh-CN" altLang="en-US" sz="1800"/>
              <a:t>带备忘录法 63 元兑换最少找零张数: 5</a:t>
            </a:r>
          </a:p>
          <a:p>
            <a:r>
              <a:rPr lang="zh-CN" altLang="en-US" sz="1800"/>
              <a:t>所花时间: 0.0001259000000004562</a:t>
            </a:r>
          </a:p>
        </p:txBody>
      </p:sp>
    </p:spTree>
    <p:extLst>
      <p:ext uri="{BB962C8B-B14F-4D97-AF65-F5344CB8AC3E}">
        <p14:creationId xmlns:p14="http://schemas.microsoft.com/office/powerpoint/2010/main" val="565211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6"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en-US" altLang="zh-CN" sz="2800" smtClean="0"/>
              <a:t>1</a:t>
            </a:r>
            <a:r>
              <a:rPr lang="zh-CN" altLang="zh-CN" sz="2800" smtClean="0"/>
              <a:t>）</a:t>
            </a:r>
            <a:r>
              <a:rPr lang="zh-CN" altLang="zh-CN" sz="2800"/>
              <a:t>必须有</a:t>
            </a:r>
            <a:r>
              <a:rPr lang="zh-CN" altLang="zh-CN" sz="2800">
                <a:solidFill>
                  <a:srgbClr val="FF0000"/>
                </a:solidFill>
              </a:rPr>
              <a:t>递归结束的条件</a:t>
            </a:r>
            <a:r>
              <a:rPr lang="zh-CN" altLang="zh-CN" sz="2800"/>
              <a:t>，即一个或多个递归出口，通常对应于最小规模或满足某个条件时无需递归可直接完成的情况，常被</a:t>
            </a:r>
            <a:r>
              <a:rPr lang="zh-CN" altLang="zh-CN" sz="2800" smtClean="0"/>
              <a:t>称为</a:t>
            </a:r>
            <a:r>
              <a:rPr lang="zh-CN" altLang="zh-CN" sz="2800">
                <a:solidFill>
                  <a:srgbClr val="FF0000"/>
                </a:solidFill>
              </a:rPr>
              <a:t>基本情况</a:t>
            </a:r>
            <a:r>
              <a:rPr lang="en-US" altLang="zh-CN" sz="2800"/>
              <a:t>(Base Case</a:t>
            </a:r>
            <a:r>
              <a:rPr lang="en-US" altLang="zh-CN" sz="2800" smtClean="0"/>
              <a:t>)</a:t>
            </a:r>
            <a:r>
              <a:rPr lang="zh-CN" altLang="en-US" sz="2800" smtClean="0"/>
              <a:t>。</a:t>
            </a:r>
            <a:endParaRPr lang="en-US" altLang="zh-CN" sz="2800" smtClean="0"/>
          </a:p>
          <a:p>
            <a:r>
              <a:rPr lang="en-US" altLang="zh-CN" sz="2800" smtClean="0"/>
              <a:t>2</a:t>
            </a:r>
            <a:r>
              <a:rPr lang="zh-CN" altLang="zh-CN" sz="2800" smtClean="0"/>
              <a:t>）</a:t>
            </a:r>
            <a:r>
              <a:rPr lang="zh-CN" altLang="zh-CN" sz="2800"/>
              <a:t>原问题可以</a:t>
            </a:r>
            <a:r>
              <a:rPr lang="zh-CN" altLang="en-US" sz="2800"/>
              <a:t>被</a:t>
            </a:r>
            <a:r>
              <a:rPr lang="zh-CN" altLang="zh-CN" sz="2800"/>
              <a:t>分解</a:t>
            </a:r>
            <a:r>
              <a:rPr lang="zh-CN" altLang="zh-CN" sz="2800" smtClean="0"/>
              <a:t>为</a:t>
            </a:r>
            <a:r>
              <a:rPr lang="zh-CN" altLang="zh-CN" sz="2800" smtClean="0">
                <a:solidFill>
                  <a:srgbClr val="FF0000"/>
                </a:solidFill>
              </a:rPr>
              <a:t>规模</a:t>
            </a:r>
            <a:r>
              <a:rPr lang="zh-CN" altLang="zh-CN" sz="2800">
                <a:solidFill>
                  <a:srgbClr val="FF0000"/>
                </a:solidFill>
              </a:rPr>
              <a:t>更</a:t>
            </a:r>
            <a:r>
              <a:rPr lang="zh-CN" altLang="zh-CN" sz="2800" smtClean="0">
                <a:solidFill>
                  <a:srgbClr val="FF0000"/>
                </a:solidFill>
              </a:rPr>
              <a:t>小</a:t>
            </a:r>
            <a:r>
              <a:rPr lang="zh-CN" altLang="en-US" sz="2800"/>
              <a:t>但和原问题有着相同解法的子</a:t>
            </a:r>
            <a:r>
              <a:rPr lang="zh-CN" altLang="en-US" sz="2800" smtClean="0"/>
              <a:t>问题</a:t>
            </a:r>
            <a:r>
              <a:rPr lang="zh-CN" altLang="en-US" sz="2800" smtClean="0">
                <a:solidFill>
                  <a:srgbClr val="FF0000"/>
                </a:solidFill>
              </a:rPr>
              <a:t>（</a:t>
            </a:r>
            <a:r>
              <a:rPr lang="zh-CN" altLang="en-US" sz="2800">
                <a:solidFill>
                  <a:srgbClr val="FF0000"/>
                </a:solidFill>
              </a:rPr>
              <a:t>调用自身），即存在一个确定的通用递归分解规则</a:t>
            </a:r>
            <a:r>
              <a:rPr lang="zh-CN" altLang="en-US" sz="2800" smtClean="0">
                <a:solidFill>
                  <a:srgbClr val="FF0000"/>
                </a:solidFill>
              </a:rPr>
              <a:t>；</a:t>
            </a:r>
            <a:endParaRPr lang="en-US" altLang="zh-CN" sz="2800" smtClean="0"/>
          </a:p>
          <a:p>
            <a:r>
              <a:rPr lang="en-US" altLang="zh-CN" sz="2800"/>
              <a:t>3</a:t>
            </a:r>
            <a:r>
              <a:rPr lang="zh-CN" altLang="en-US" sz="2800"/>
              <a:t>）子问题的个数必须是有限的，相应地，递归调用的次数也必须是有限的，</a:t>
            </a:r>
            <a:r>
              <a:rPr lang="zh-CN" altLang="en-US" sz="2800" smtClean="0"/>
              <a:t>即保证不管多大的规模，都可以最终到达一个</a:t>
            </a:r>
            <a:r>
              <a:rPr lang="zh-CN" altLang="en-US" sz="2800" smtClean="0">
                <a:solidFill>
                  <a:srgbClr val="FF0000"/>
                </a:solidFill>
              </a:rPr>
              <a:t>基本情况。</a:t>
            </a:r>
            <a:endParaRPr lang="en-US" altLang="zh-CN" sz="2800"/>
          </a:p>
          <a:p>
            <a:endParaRPr lang="zh-CN" altLang="en-US" sz="2800"/>
          </a:p>
          <a:p>
            <a:endParaRPr lang="zh-CN" altLang="zh-CN" sz="2800"/>
          </a:p>
        </p:txBody>
      </p:sp>
      <p:sp>
        <p:nvSpPr>
          <p:cNvPr id="3" name="标题 2"/>
          <p:cNvSpPr>
            <a:spLocks noGrp="1"/>
          </p:cNvSpPr>
          <p:nvPr>
            <p:ph type="title"/>
          </p:nvPr>
        </p:nvSpPr>
        <p:spPr/>
        <p:txBody>
          <a:bodyPr>
            <a:normAutofit fontScale="90000"/>
          </a:bodyPr>
          <a:lstStyle/>
          <a:p>
            <a:r>
              <a:rPr lang="zh-CN" altLang="en-US" smtClean="0"/>
              <a:t>能用递归求解的问题需满足的条件</a:t>
            </a:r>
            <a:endParaRPr lang="zh-CN" altLang="zh-CN" b="1"/>
          </a:p>
        </p:txBody>
      </p:sp>
      <p:sp>
        <p:nvSpPr>
          <p:cNvPr id="4" name="圆角矩形标注 3"/>
          <p:cNvSpPr/>
          <p:nvPr/>
        </p:nvSpPr>
        <p:spPr>
          <a:xfrm>
            <a:off x="6167214" y="5055276"/>
            <a:ext cx="2664296" cy="792088"/>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solidFill>
                  <a:schemeClr val="bg1"/>
                </a:solidFill>
              </a:rPr>
              <a:t>递归三定律</a:t>
            </a:r>
            <a:endParaRPr lang="zh-CN" altLang="en-US">
              <a:solidFill>
                <a:schemeClr val="bg1"/>
              </a:solidFill>
            </a:endParaRPr>
          </a:p>
        </p:txBody>
      </p:sp>
    </p:spTree>
    <p:extLst>
      <p:ext uri="{BB962C8B-B14F-4D97-AF65-F5344CB8AC3E}">
        <p14:creationId xmlns:p14="http://schemas.microsoft.com/office/powerpoint/2010/main" val="122349012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递归备忘录法求解斐波那契数列第</a:t>
            </a:r>
            <a:r>
              <a:rPr lang="en-US" altLang="zh-CN" smtClean="0"/>
              <a:t>n</a:t>
            </a:r>
            <a:r>
              <a:rPr lang="zh-CN" altLang="en-US" smtClean="0"/>
              <a:t>个数</a:t>
            </a:r>
            <a:endParaRPr lang="zh-CN" altLang="en-US"/>
          </a:p>
        </p:txBody>
      </p:sp>
      <p:sp>
        <p:nvSpPr>
          <p:cNvPr id="2" name="Rectangle 1"/>
          <p:cNvSpPr>
            <a:spLocks noChangeArrowheads="1"/>
          </p:cNvSpPr>
          <p:nvPr/>
        </p:nvSpPr>
        <p:spPr bwMode="auto">
          <a:xfrm>
            <a:off x="1450691" y="4322491"/>
            <a:ext cx="4320479" cy="923330"/>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m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8</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a:t>
            </a:r>
            <a:r>
              <a:rPr kumimoji="0" lang="zh-CN" altLang="zh-CN" sz="1800" b="0" i="0" u="none" strike="noStrike" cap="none" normalizeH="0" baseline="0" smtClean="0">
                <a:ln>
                  <a:noFill/>
                </a:ln>
                <a:solidFill>
                  <a:srgbClr val="FF0000"/>
                </a:solidFill>
                <a:effectLst/>
                <a:latin typeface="Consolas" pitchFamily="49" charset="0"/>
                <a:ea typeface="宋体" pitchFamily="2" charset="-122"/>
                <a:cs typeface="宋体" pitchFamily="2" charset="-122"/>
              </a:rPr>
              <a:t>(m+1)</a:t>
            </a:r>
            <a:endParaRPr kumimoji="0" lang="en-US" altLang="zh-CN" sz="1800" b="0" i="0" u="none" strike="noStrike" cap="none" normalizeH="0" baseline="0" smtClean="0">
              <a:ln>
                <a:noFill/>
              </a:ln>
              <a:solidFill>
                <a:srgbClr val="FF0000"/>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(fibwithmemo(m,lst))</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TextBox 4"/>
          <p:cNvSpPr txBox="1"/>
          <p:nvPr/>
        </p:nvSpPr>
        <p:spPr>
          <a:xfrm>
            <a:off x="1630710" y="5654928"/>
            <a:ext cx="482824" cy="446276"/>
          </a:xfrm>
          <a:prstGeom prst="rect">
            <a:avLst/>
          </a:prstGeom>
          <a:solidFill>
            <a:schemeClr val="accent2">
              <a:lumMod val="60000"/>
              <a:lumOff val="40000"/>
            </a:schemeClr>
          </a:solidFill>
        </p:spPr>
        <p:txBody>
          <a:bodyPr wrap="none" rtlCol="0">
            <a:spAutoFit/>
          </a:bodyPr>
          <a:lstStyle/>
          <a:p>
            <a:r>
              <a:rPr lang="en-US" altLang="zh-CN" smtClean="0"/>
              <a:t>34</a:t>
            </a:r>
            <a:endParaRPr lang="zh-CN" altLang="en-US"/>
          </a:p>
        </p:txBody>
      </p:sp>
      <p:sp>
        <p:nvSpPr>
          <p:cNvPr id="6" name="Rectangle 1"/>
          <p:cNvSpPr>
            <a:spLocks noChangeArrowheads="1"/>
          </p:cNvSpPr>
          <p:nvPr/>
        </p:nvSpPr>
        <p:spPr bwMode="auto">
          <a:xfrm>
            <a:off x="1078222" y="1402377"/>
            <a:ext cx="9937104" cy="23083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fibwithmemo(n, lst):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lst[n]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elif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lst[n] &gt;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FF0000"/>
                </a:solidFill>
                <a:effectLst/>
                <a:latin typeface="Consolas" pitchFamily="49" charset="0"/>
                <a:ea typeface="宋体" pitchFamily="2" charset="-122"/>
                <a:cs typeface="宋体" pitchFamily="2" charset="-122"/>
              </a:rPr>
              <a:t>lst[n] =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fibwithmemo(n-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lst) + fibwithmemo(n-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lst)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lst[n]</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959446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t>递归</a:t>
            </a:r>
            <a:r>
              <a:rPr lang="zh-CN" altLang="en-US"/>
              <a:t>方法，采用的是</a:t>
            </a:r>
            <a:r>
              <a:rPr lang="zh-CN" altLang="en-US">
                <a:solidFill>
                  <a:srgbClr val="FF0000"/>
                </a:solidFill>
              </a:rPr>
              <a:t>自顶向下</a:t>
            </a:r>
            <a:r>
              <a:rPr lang="zh-CN" altLang="en-US"/>
              <a:t>的思想，拆分为若干子问题，但是造成了子问题的重复求解。</a:t>
            </a:r>
          </a:p>
          <a:p>
            <a:r>
              <a:rPr lang="zh-CN" altLang="en-US"/>
              <a:t>备忘录方法，采用的也是</a:t>
            </a:r>
            <a:r>
              <a:rPr lang="zh-CN" altLang="en-US">
                <a:solidFill>
                  <a:srgbClr val="FF0000"/>
                </a:solidFill>
              </a:rPr>
              <a:t>自顶向下</a:t>
            </a:r>
            <a:r>
              <a:rPr lang="zh-CN" altLang="en-US"/>
              <a:t>的思想，但是该方法维护了一个记录子问题解的表</a:t>
            </a:r>
            <a:r>
              <a:rPr lang="zh-CN" altLang="en-US" smtClean="0"/>
              <a:t>，从而避免</a:t>
            </a:r>
            <a:r>
              <a:rPr lang="zh-CN" altLang="en-US"/>
              <a:t>了子问题的重复求解</a:t>
            </a:r>
            <a:r>
              <a:rPr lang="zh-CN" altLang="en-US" smtClean="0"/>
              <a:t>。</a:t>
            </a:r>
            <a:endParaRPr lang="en-US" altLang="zh-CN" smtClean="0"/>
          </a:p>
          <a:p>
            <a:r>
              <a:rPr lang="zh-CN" altLang="en-US" smtClean="0"/>
              <a:t>动态规划</a:t>
            </a:r>
            <a:r>
              <a:rPr lang="zh-CN" altLang="en-US"/>
              <a:t>的基本思想是，将原问题拆分为若干子问题，</a:t>
            </a:r>
            <a:r>
              <a:rPr lang="zh-CN" altLang="en-US">
                <a:solidFill>
                  <a:srgbClr val="FF0000"/>
                </a:solidFill>
              </a:rPr>
              <a:t>自底向上</a:t>
            </a:r>
            <a:r>
              <a:rPr lang="zh-CN" altLang="en-US"/>
              <a:t>的求解。总是充分利用重叠子问题，即每个子问题只解一次，把解保存在一个表中，巧妙的避免了子问题的重复求解。</a:t>
            </a:r>
          </a:p>
          <a:p>
            <a:endParaRPr lang="zh-CN" altLang="en-US"/>
          </a:p>
        </p:txBody>
      </p:sp>
      <p:sp>
        <p:nvSpPr>
          <p:cNvPr id="3" name="标题 2"/>
          <p:cNvSpPr>
            <a:spLocks noGrp="1"/>
          </p:cNvSpPr>
          <p:nvPr>
            <p:ph type="title"/>
          </p:nvPr>
        </p:nvSpPr>
        <p:spPr/>
        <p:txBody>
          <a:bodyPr>
            <a:normAutofit fontScale="90000"/>
          </a:bodyPr>
          <a:lstStyle/>
          <a:p>
            <a:r>
              <a:rPr lang="zh-CN" altLang="en-US" smtClean="0"/>
              <a:t>动态规划法</a:t>
            </a:r>
            <a:endParaRPr lang="zh-CN" altLang="en-US"/>
          </a:p>
        </p:txBody>
      </p:sp>
    </p:spTree>
    <p:extLst>
      <p:ext uri="{BB962C8B-B14F-4D97-AF65-F5344CB8AC3E}">
        <p14:creationId xmlns:p14="http://schemas.microsoft.com/office/powerpoint/2010/main" val="570237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动态规划算法</a:t>
            </a:r>
            <a:endParaRPr lang="zh-CN" altLang="en-US"/>
          </a:p>
        </p:txBody>
      </p:sp>
      <mc:AlternateContent xmlns:mc="http://schemas.openxmlformats.org/markup-compatibility/2006" xmlns:a14="http://schemas.microsoft.com/office/drawing/2010/main">
        <mc:Choice Requires="a14">
          <p:sp>
            <p:nvSpPr>
              <p:cNvPr id="2" name="矩形 1"/>
              <p:cNvSpPr/>
              <p:nvPr/>
            </p:nvSpPr>
            <p:spPr>
              <a:xfrm>
                <a:off x="910630" y="867842"/>
                <a:ext cx="10499196" cy="1729961"/>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zh-CN" altLang="en-US">
                          <a:latin typeface="Cambria Math" panose="02040503050406030204" pitchFamily="18" charset="0"/>
                        </a:rPr>
                        <m:t>m</m:t>
                      </m:r>
                      <m:r>
                        <m:rPr>
                          <m:sty m:val="p"/>
                        </m:rPr>
                        <a:rPr lang="zh-CN" altLang="en-US" i="0">
                          <a:latin typeface="Cambria Math" panose="02040503050406030204" pitchFamily="18" charset="0"/>
                        </a:rPr>
                        <m:t>inchange</m:t>
                      </m:r>
                      <m:r>
                        <a:rPr lang="zh-CN" altLang="en-US" i="0">
                          <a:latin typeface="Cambria Math" panose="02040503050406030204" pitchFamily="18" charset="0"/>
                        </a:rPr>
                        <m:t>[</m:t>
                      </m:r>
                      <m:r>
                        <m:rPr>
                          <m:sty m:val="p"/>
                        </m:rPr>
                        <a:rPr lang="zh-CN" altLang="en-US" i="0">
                          <a:latin typeface="Cambria Math" panose="02040503050406030204" pitchFamily="18" charset="0"/>
                        </a:rPr>
                        <m:t>amount</m:t>
                      </m:r>
                      <m:r>
                        <a:rPr lang="zh-CN" altLang="en-US" i="0">
                          <a:latin typeface="Cambria Math" panose="02040503050406030204" pitchFamily="18" charset="0"/>
                        </a:rPr>
                        <m:t>]=</m:t>
                      </m:r>
                      <m:r>
                        <m:rPr>
                          <m:sty m:val="p"/>
                        </m:rPr>
                        <a:rPr lang="zh-CN" altLang="en-US" i="0">
                          <a:latin typeface="Cambria Math" panose="02040503050406030204" pitchFamily="18" charset="0"/>
                        </a:rPr>
                        <m:t>min</m:t>
                      </m:r>
                      <m:d>
                        <m:dPr>
                          <m:begChr m:val="{"/>
                          <m:endChr m:val=""/>
                          <m:ctrlPr>
                            <a:rPr lang="zh-CN" altLang="en-US" i="1">
                              <a:latin typeface="Cambria Math" panose="02040503050406030204" pitchFamily="18" charset="0"/>
                            </a:rPr>
                          </m:ctrlPr>
                        </m:dPr>
                        <m:e>
                          <m:eqArr>
                            <m:eqArrPr>
                              <m:ctrlPr>
                                <a:rPr lang="zh-CN" altLang="en-US" i="1">
                                  <a:latin typeface="Cambria Math" panose="02040503050406030204" pitchFamily="18" charset="0"/>
                                </a:rPr>
                              </m:ctrlPr>
                            </m:eqArrPr>
                            <m:e>
                              <m:r>
                                <a:rPr lang="zh-CN" altLang="en-US" i="0">
                                  <a:latin typeface="Cambria Math" panose="02040503050406030204" pitchFamily="18" charset="0"/>
                                </a:rPr>
                                <m:t>&amp;1+</m:t>
                              </m:r>
                              <m:r>
                                <a:rPr lang="zh-CN" altLang="en-US" i="1">
                                  <a:latin typeface="Cambria Math" panose="02040503050406030204" pitchFamily="18" charset="0"/>
                                </a:rPr>
                                <m:t>𝑚𝑖𝑛𝑐h𝑎𝑛𝑔𝑒</m:t>
                              </m:r>
                              <m:d>
                                <m:dPr>
                                  <m:begChr m:val="["/>
                                  <m:endChr m:val="]"/>
                                  <m:ctrlPr>
                                    <a:rPr lang="zh-CN" altLang="en-US" i="1">
                                      <a:latin typeface="Cambria Math" panose="02040503050406030204" pitchFamily="18" charset="0"/>
                                    </a:rPr>
                                  </m:ctrlPr>
                                </m:dPr>
                                <m:e>
                                  <m:r>
                                    <m:rPr>
                                      <m:sty m:val="p"/>
                                    </m:rPr>
                                    <a:rPr lang="zh-CN" altLang="en-US" i="0">
                                      <a:latin typeface="Cambria Math" panose="02040503050406030204" pitchFamily="18" charset="0"/>
                                    </a:rPr>
                                    <m:t>amount</m:t>
                                  </m:r>
                                  <m:r>
                                    <a:rPr lang="zh-CN" altLang="en-US" i="0">
                                      <a:latin typeface="Cambria Math" panose="02040503050406030204" pitchFamily="18" charset="0"/>
                                    </a:rPr>
                                    <m:t>−1</m:t>
                                  </m:r>
                                </m:e>
                              </m:d>
                              <m:r>
                                <a:rPr lang="zh-CN" altLang="en-US" i="0">
                                  <a:latin typeface="Cambria Math" panose="02040503050406030204" pitchFamily="18" charset="0"/>
                                </a:rPr>
                                <m:t>            </m:t>
                              </m:r>
                              <m:r>
                                <a:rPr lang="zh-CN" altLang="en-US" i="1">
                                  <a:latin typeface="Cambria Math" panose="02040503050406030204" pitchFamily="18" charset="0"/>
                                </a:rPr>
                                <m:t>𝑎𝑚𝑜𝑢𝑛𝑡</m:t>
                              </m:r>
                              <m:r>
                                <a:rPr lang="zh-CN" altLang="en-US" i="0">
                                  <a:latin typeface="Cambria Math" panose="02040503050406030204" pitchFamily="18" charset="0"/>
                                </a:rPr>
                                <m:t>≥1</m:t>
                              </m:r>
                              <m:r>
                                <a:rPr lang="zh-CN" altLang="en-US" i="0">
                                  <a:latin typeface="Cambria Math" panose="02040503050406030204" pitchFamily="18" charset="0"/>
                                </a:rPr>
                                <m:t>时</m:t>
                              </m:r>
                            </m:e>
                            <m:e>
                              <m:r>
                                <a:rPr lang="zh-CN" altLang="en-US" i="0">
                                  <a:latin typeface="Cambria Math" panose="02040503050406030204" pitchFamily="18" charset="0"/>
                                </a:rPr>
                                <m:t>&amp;1+</m:t>
                              </m:r>
                              <m:r>
                                <a:rPr lang="zh-CN" altLang="en-US" i="1">
                                  <a:latin typeface="Cambria Math" panose="02040503050406030204" pitchFamily="18" charset="0"/>
                                </a:rPr>
                                <m:t>𝑚𝑖𝑛𝑐h𝑎𝑛𝑔𝑒</m:t>
                              </m:r>
                              <m:d>
                                <m:dPr>
                                  <m:begChr m:val="["/>
                                  <m:endChr m:val="]"/>
                                  <m:ctrlPr>
                                    <a:rPr lang="zh-CN" altLang="en-US" i="1">
                                      <a:latin typeface="Cambria Math" panose="02040503050406030204" pitchFamily="18" charset="0"/>
                                    </a:rPr>
                                  </m:ctrlPr>
                                </m:dPr>
                                <m:e>
                                  <m:r>
                                    <m:rPr>
                                      <m:sty m:val="p"/>
                                    </m:rPr>
                                    <a:rPr lang="zh-CN" altLang="en-US" i="0">
                                      <a:latin typeface="Cambria Math" panose="02040503050406030204" pitchFamily="18" charset="0"/>
                                    </a:rPr>
                                    <m:t>amount</m:t>
                                  </m:r>
                                  <m:r>
                                    <a:rPr lang="zh-CN" altLang="en-US" i="0">
                                      <a:latin typeface="Cambria Math" panose="02040503050406030204" pitchFamily="18" charset="0"/>
                                    </a:rPr>
                                    <m:t>−5</m:t>
                                  </m:r>
                                </m:e>
                              </m:d>
                              <m:r>
                                <a:rPr lang="zh-CN" altLang="en-US" i="0">
                                  <a:latin typeface="Cambria Math" panose="02040503050406030204" pitchFamily="18" charset="0"/>
                                </a:rPr>
                                <m:t>            </m:t>
                              </m:r>
                              <m:r>
                                <a:rPr lang="zh-CN" altLang="en-US" i="1">
                                  <a:latin typeface="Cambria Math" panose="02040503050406030204" pitchFamily="18" charset="0"/>
                                </a:rPr>
                                <m:t>𝑎𝑚𝑜𝑢𝑛𝑡</m:t>
                              </m:r>
                              <m:r>
                                <a:rPr lang="zh-CN" altLang="en-US" i="0">
                                  <a:latin typeface="Cambria Math" panose="02040503050406030204" pitchFamily="18" charset="0"/>
                                </a:rPr>
                                <m:t>≥5</m:t>
                              </m:r>
                              <m:r>
                                <a:rPr lang="zh-CN" altLang="en-US" i="0">
                                  <a:latin typeface="Cambria Math" panose="02040503050406030204" pitchFamily="18" charset="0"/>
                                </a:rPr>
                                <m:t>时</m:t>
                              </m:r>
                            </m:e>
                            <m:e>
                              <m:r>
                                <a:rPr lang="zh-CN" altLang="en-US" i="0">
                                  <a:latin typeface="Cambria Math" panose="02040503050406030204" pitchFamily="18" charset="0"/>
                                </a:rPr>
                                <m:t>&amp;1+</m:t>
                              </m:r>
                              <m:r>
                                <a:rPr lang="zh-CN" altLang="en-US" i="1">
                                  <a:latin typeface="Cambria Math" panose="02040503050406030204" pitchFamily="18" charset="0"/>
                                </a:rPr>
                                <m:t>𝑚𝑖𝑛𝑐h𝑎𝑛𝑔𝑒</m:t>
                              </m:r>
                              <m:d>
                                <m:dPr>
                                  <m:begChr m:val="["/>
                                  <m:endChr m:val="]"/>
                                  <m:ctrlPr>
                                    <a:rPr lang="zh-CN" altLang="en-US" i="1">
                                      <a:latin typeface="Cambria Math" panose="02040503050406030204" pitchFamily="18" charset="0"/>
                                    </a:rPr>
                                  </m:ctrlPr>
                                </m:dPr>
                                <m:e>
                                  <m:r>
                                    <m:rPr>
                                      <m:sty m:val="p"/>
                                    </m:rPr>
                                    <a:rPr lang="zh-CN" altLang="en-US" i="0">
                                      <a:latin typeface="Cambria Math" panose="02040503050406030204" pitchFamily="18" charset="0"/>
                                    </a:rPr>
                                    <m:t>amount</m:t>
                                  </m:r>
                                  <m:r>
                                    <a:rPr lang="zh-CN" altLang="en-US" i="0">
                                      <a:latin typeface="Cambria Math" panose="02040503050406030204" pitchFamily="18" charset="0"/>
                                    </a:rPr>
                                    <m:t>−10</m:t>
                                  </m:r>
                                </m:e>
                              </m:d>
                              <m:r>
                                <a:rPr lang="zh-CN" altLang="en-US" i="0">
                                  <a:latin typeface="Cambria Math" panose="02040503050406030204" pitchFamily="18" charset="0"/>
                                </a:rPr>
                                <m:t>         </m:t>
                              </m:r>
                              <m:r>
                                <a:rPr lang="zh-CN" altLang="en-US" i="1">
                                  <a:latin typeface="Cambria Math" panose="02040503050406030204" pitchFamily="18" charset="0"/>
                                </a:rPr>
                                <m:t>𝑎𝑚𝑜𝑢𝑛𝑡</m:t>
                              </m:r>
                              <m:r>
                                <a:rPr lang="zh-CN" altLang="en-US" i="0">
                                  <a:latin typeface="Cambria Math" panose="02040503050406030204" pitchFamily="18" charset="0"/>
                                </a:rPr>
                                <m:t>≥10</m:t>
                              </m:r>
                              <m:r>
                                <a:rPr lang="zh-CN" altLang="en-US" i="0">
                                  <a:latin typeface="Cambria Math" panose="02040503050406030204" pitchFamily="18" charset="0"/>
                                </a:rPr>
                                <m:t>时</m:t>
                              </m:r>
                            </m:e>
                            <m:e>
                              <m:r>
                                <a:rPr lang="zh-CN" altLang="en-US" i="0">
                                  <a:latin typeface="Cambria Math" panose="02040503050406030204" pitchFamily="18" charset="0"/>
                                </a:rPr>
                                <m:t>&amp;1+</m:t>
                              </m:r>
                              <m:r>
                                <a:rPr lang="zh-CN" altLang="en-US" i="1">
                                  <a:latin typeface="Cambria Math" panose="02040503050406030204" pitchFamily="18" charset="0"/>
                                </a:rPr>
                                <m:t>𝑚𝑖𝑛𝑐h𝑎𝑛𝑔𝑒</m:t>
                              </m:r>
                              <m:d>
                                <m:dPr>
                                  <m:begChr m:val="["/>
                                  <m:endChr m:val="]"/>
                                  <m:ctrlPr>
                                    <a:rPr lang="zh-CN" altLang="en-US" i="1">
                                      <a:latin typeface="Cambria Math" panose="02040503050406030204" pitchFamily="18" charset="0"/>
                                    </a:rPr>
                                  </m:ctrlPr>
                                </m:dPr>
                                <m:e>
                                  <m:r>
                                    <m:rPr>
                                      <m:sty m:val="p"/>
                                    </m:rPr>
                                    <a:rPr lang="zh-CN" altLang="en-US" i="0">
                                      <a:latin typeface="Cambria Math" panose="02040503050406030204" pitchFamily="18" charset="0"/>
                                    </a:rPr>
                                    <m:t>amount</m:t>
                                  </m:r>
                                  <m:r>
                                    <a:rPr lang="zh-CN" altLang="en-US" i="0">
                                      <a:latin typeface="Cambria Math" panose="02040503050406030204" pitchFamily="18" charset="0"/>
                                    </a:rPr>
                                    <m:t>−50</m:t>
                                  </m:r>
                                </m:e>
                              </m:d>
                              <m:r>
                                <a:rPr lang="zh-CN" altLang="en-US" i="0">
                                  <a:latin typeface="Cambria Math" panose="02040503050406030204" pitchFamily="18" charset="0"/>
                                </a:rPr>
                                <m:t>         </m:t>
                              </m:r>
                              <m:r>
                                <a:rPr lang="zh-CN" altLang="en-US" i="1">
                                  <a:latin typeface="Cambria Math" panose="02040503050406030204" pitchFamily="18" charset="0"/>
                                </a:rPr>
                                <m:t>𝑎𝑚𝑜𝑢𝑛𝑡</m:t>
                              </m:r>
                              <m:r>
                                <a:rPr lang="zh-CN" altLang="en-US" i="0">
                                  <a:latin typeface="Cambria Math" panose="02040503050406030204" pitchFamily="18" charset="0"/>
                                </a:rPr>
                                <m:t>≥50</m:t>
                              </m:r>
                              <m:r>
                                <a:rPr lang="zh-CN" altLang="en-US" i="0">
                                  <a:latin typeface="Cambria Math" panose="02040503050406030204" pitchFamily="18" charset="0"/>
                                </a:rPr>
                                <m:t>时</m:t>
                              </m:r>
                            </m:e>
                          </m:eqArr>
                        </m:e>
                      </m:d>
                    </m:oMath>
                  </m:oMathPara>
                </a14:m>
                <a:endParaRPr lang="zh-CN" altLang="en-US"/>
              </a:p>
            </p:txBody>
          </p:sp>
        </mc:Choice>
        <mc:Fallback xmlns="">
          <p:sp>
            <p:nvSpPr>
              <p:cNvPr id="2" name="矩形 1"/>
              <p:cNvSpPr>
                <a:spLocks noRot="1" noChangeAspect="1" noMove="1" noResize="1" noEditPoints="1" noAdjustHandles="1" noChangeArrowheads="1" noChangeShapeType="1" noTextEdit="1"/>
              </p:cNvSpPr>
              <p:nvPr/>
            </p:nvSpPr>
            <p:spPr>
              <a:xfrm>
                <a:off x="910630" y="867842"/>
                <a:ext cx="10499196" cy="1729961"/>
              </a:xfrm>
              <a:prstGeom prst="rect">
                <a:avLst/>
              </a:prstGeom>
              <a:blipFill>
                <a:blip r:embed="rId2"/>
                <a:stretch>
                  <a:fillRect/>
                </a:stretch>
              </a:blipFill>
            </p:spPr>
            <p:txBody>
              <a:bodyPr/>
              <a:lstStyle/>
              <a:p>
                <a:r>
                  <a:rPr lang="zh-CN" altLang="en-US">
                    <a:noFill/>
                  </a:rPr>
                  <a:t> </a:t>
                </a:r>
              </a:p>
            </p:txBody>
          </p:sp>
        </mc:Fallback>
      </mc:AlternateContent>
      <p:graphicFrame>
        <p:nvGraphicFramePr>
          <p:cNvPr id="6" name="表格 5"/>
          <p:cNvGraphicFramePr>
            <a:graphicFrameLocks noGrp="1"/>
          </p:cNvGraphicFramePr>
          <p:nvPr>
            <p:extLst>
              <p:ext uri="{D42A27DB-BD31-4B8C-83A1-F6EECF244321}">
                <p14:modId xmlns:p14="http://schemas.microsoft.com/office/powerpoint/2010/main" val="2869423664"/>
              </p:ext>
            </p:extLst>
          </p:nvPr>
        </p:nvGraphicFramePr>
        <p:xfrm>
          <a:off x="1422394" y="2628739"/>
          <a:ext cx="7934232" cy="873064"/>
        </p:xfrm>
        <a:graphic>
          <a:graphicData uri="http://schemas.openxmlformats.org/drawingml/2006/table">
            <a:tbl>
              <a:tblPr firstRow="1" firstCol="1" bandRow="1"/>
              <a:tblGrid>
                <a:gridCol w="1078486">
                  <a:extLst>
                    <a:ext uri="{9D8B030D-6E8A-4147-A177-3AD203B41FA5}">
                      <a16:colId xmlns:a16="http://schemas.microsoft.com/office/drawing/2014/main" val="4281685068"/>
                    </a:ext>
                  </a:extLst>
                </a:gridCol>
                <a:gridCol w="315655">
                  <a:extLst>
                    <a:ext uri="{9D8B030D-6E8A-4147-A177-3AD203B41FA5}">
                      <a16:colId xmlns:a16="http://schemas.microsoft.com/office/drawing/2014/main" val="1783889576"/>
                    </a:ext>
                  </a:extLst>
                </a:gridCol>
                <a:gridCol w="316629">
                  <a:extLst>
                    <a:ext uri="{9D8B030D-6E8A-4147-A177-3AD203B41FA5}">
                      <a16:colId xmlns:a16="http://schemas.microsoft.com/office/drawing/2014/main" val="2233456308"/>
                    </a:ext>
                  </a:extLst>
                </a:gridCol>
                <a:gridCol w="316629">
                  <a:extLst>
                    <a:ext uri="{9D8B030D-6E8A-4147-A177-3AD203B41FA5}">
                      <a16:colId xmlns:a16="http://schemas.microsoft.com/office/drawing/2014/main" val="1495520886"/>
                    </a:ext>
                  </a:extLst>
                </a:gridCol>
                <a:gridCol w="316629">
                  <a:extLst>
                    <a:ext uri="{9D8B030D-6E8A-4147-A177-3AD203B41FA5}">
                      <a16:colId xmlns:a16="http://schemas.microsoft.com/office/drawing/2014/main" val="2740461221"/>
                    </a:ext>
                  </a:extLst>
                </a:gridCol>
                <a:gridCol w="316629">
                  <a:extLst>
                    <a:ext uri="{9D8B030D-6E8A-4147-A177-3AD203B41FA5}">
                      <a16:colId xmlns:a16="http://schemas.microsoft.com/office/drawing/2014/main" val="2864658269"/>
                    </a:ext>
                  </a:extLst>
                </a:gridCol>
                <a:gridCol w="315655">
                  <a:extLst>
                    <a:ext uri="{9D8B030D-6E8A-4147-A177-3AD203B41FA5}">
                      <a16:colId xmlns:a16="http://schemas.microsoft.com/office/drawing/2014/main" val="1788727048"/>
                    </a:ext>
                  </a:extLst>
                </a:gridCol>
                <a:gridCol w="316629">
                  <a:extLst>
                    <a:ext uri="{9D8B030D-6E8A-4147-A177-3AD203B41FA5}">
                      <a16:colId xmlns:a16="http://schemas.microsoft.com/office/drawing/2014/main" val="3209522032"/>
                    </a:ext>
                  </a:extLst>
                </a:gridCol>
                <a:gridCol w="316629">
                  <a:extLst>
                    <a:ext uri="{9D8B030D-6E8A-4147-A177-3AD203B41FA5}">
                      <a16:colId xmlns:a16="http://schemas.microsoft.com/office/drawing/2014/main" val="2587955392"/>
                    </a:ext>
                  </a:extLst>
                </a:gridCol>
                <a:gridCol w="316629">
                  <a:extLst>
                    <a:ext uri="{9D8B030D-6E8A-4147-A177-3AD203B41FA5}">
                      <a16:colId xmlns:a16="http://schemas.microsoft.com/office/drawing/2014/main" val="1465744962"/>
                    </a:ext>
                  </a:extLst>
                </a:gridCol>
                <a:gridCol w="316629">
                  <a:extLst>
                    <a:ext uri="{9D8B030D-6E8A-4147-A177-3AD203B41FA5}">
                      <a16:colId xmlns:a16="http://schemas.microsoft.com/office/drawing/2014/main" val="4183209049"/>
                    </a:ext>
                  </a:extLst>
                </a:gridCol>
                <a:gridCol w="410156">
                  <a:extLst>
                    <a:ext uri="{9D8B030D-6E8A-4147-A177-3AD203B41FA5}">
                      <a16:colId xmlns:a16="http://schemas.microsoft.com/office/drawing/2014/main" val="3652563595"/>
                    </a:ext>
                  </a:extLst>
                </a:gridCol>
                <a:gridCol w="410156">
                  <a:extLst>
                    <a:ext uri="{9D8B030D-6E8A-4147-A177-3AD203B41FA5}">
                      <a16:colId xmlns:a16="http://schemas.microsoft.com/office/drawing/2014/main" val="4154581645"/>
                    </a:ext>
                  </a:extLst>
                </a:gridCol>
                <a:gridCol w="410156">
                  <a:extLst>
                    <a:ext uri="{9D8B030D-6E8A-4147-A177-3AD203B41FA5}">
                      <a16:colId xmlns:a16="http://schemas.microsoft.com/office/drawing/2014/main" val="2280095699"/>
                    </a:ext>
                  </a:extLst>
                </a:gridCol>
                <a:gridCol w="410156">
                  <a:extLst>
                    <a:ext uri="{9D8B030D-6E8A-4147-A177-3AD203B41FA5}">
                      <a16:colId xmlns:a16="http://schemas.microsoft.com/office/drawing/2014/main" val="1051179358"/>
                    </a:ext>
                  </a:extLst>
                </a:gridCol>
                <a:gridCol w="410156">
                  <a:extLst>
                    <a:ext uri="{9D8B030D-6E8A-4147-A177-3AD203B41FA5}">
                      <a16:colId xmlns:a16="http://schemas.microsoft.com/office/drawing/2014/main" val="4042452150"/>
                    </a:ext>
                  </a:extLst>
                </a:gridCol>
                <a:gridCol w="410156">
                  <a:extLst>
                    <a:ext uri="{9D8B030D-6E8A-4147-A177-3AD203B41FA5}">
                      <a16:colId xmlns:a16="http://schemas.microsoft.com/office/drawing/2014/main" val="2863214118"/>
                    </a:ext>
                  </a:extLst>
                </a:gridCol>
                <a:gridCol w="410156">
                  <a:extLst>
                    <a:ext uri="{9D8B030D-6E8A-4147-A177-3AD203B41FA5}">
                      <a16:colId xmlns:a16="http://schemas.microsoft.com/office/drawing/2014/main" val="1572761191"/>
                    </a:ext>
                  </a:extLst>
                </a:gridCol>
                <a:gridCol w="410156">
                  <a:extLst>
                    <a:ext uri="{9D8B030D-6E8A-4147-A177-3AD203B41FA5}">
                      <a16:colId xmlns:a16="http://schemas.microsoft.com/office/drawing/2014/main" val="3406526926"/>
                    </a:ext>
                  </a:extLst>
                </a:gridCol>
                <a:gridCol w="410156">
                  <a:extLst>
                    <a:ext uri="{9D8B030D-6E8A-4147-A177-3AD203B41FA5}">
                      <a16:colId xmlns:a16="http://schemas.microsoft.com/office/drawing/2014/main" val="2705602472"/>
                    </a:ext>
                  </a:extLst>
                </a:gridCol>
              </a:tblGrid>
              <a:tr h="436532">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amount</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9</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16</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17</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18</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8467391"/>
                  </a:ext>
                </a:extLst>
              </a:tr>
              <a:tr h="436532">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minChange</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0</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1</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2</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3</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4</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100">
                          <a:effectLst/>
                          <a:latin typeface="Times New Roman" panose="02020603050405020304" pitchFamily="18" charset="0"/>
                          <a:ea typeface="宋体" panose="02010600030101010101" pitchFamily="2" charset="-122"/>
                          <a:cs typeface="Times New Roman" panose="02020603050405020304" pitchFamily="18" charset="0"/>
                        </a:rPr>
                        <a:t>5</a:t>
                      </a:r>
                      <a:endParaRPr lang="zh-CN" sz="16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81436594"/>
                  </a:ext>
                </a:extLst>
              </a:tr>
            </a:tbl>
          </a:graphicData>
        </a:graphic>
      </p:graphicFrame>
      <p:sp>
        <p:nvSpPr>
          <p:cNvPr id="7" name="Rectangle 1"/>
          <p:cNvSpPr>
            <a:spLocks noChangeArrowheads="1"/>
          </p:cNvSpPr>
          <p:nvPr/>
        </p:nvSpPr>
        <p:spPr bwMode="auto">
          <a:xfrm>
            <a:off x="1054646" y="3607926"/>
            <a:ext cx="10487695" cy="2800767"/>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000080"/>
                </a:solidFill>
                <a:effectLst/>
                <a:latin typeface="Consolas" panose="020B0609020204030204" pitchFamily="49" charset="0"/>
              </a:rPr>
              <a:t>def </a:t>
            </a:r>
            <a:r>
              <a:rPr kumimoji="0" lang="zh-CN" altLang="zh-CN" sz="1600" b="0" i="0" u="none" strike="noStrike" cap="none" normalizeH="0" baseline="0" smtClean="0">
                <a:ln>
                  <a:noFill/>
                </a:ln>
                <a:solidFill>
                  <a:srgbClr val="000000"/>
                </a:solidFill>
                <a:effectLst/>
                <a:latin typeface="Consolas" panose="020B0609020204030204" pitchFamily="49" charset="0"/>
              </a:rPr>
              <a:t>dpMakeChange(valueList, change, minchange):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动态规划</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600" b="1" i="0" u="none" strike="noStrike" cap="none" normalizeH="0" baseline="0" smtClean="0">
                <a:ln>
                  <a:noFill/>
                </a:ln>
                <a:solidFill>
                  <a:srgbClr val="000080"/>
                </a:solidFill>
                <a:effectLst/>
                <a:latin typeface="Consolas" panose="020B0609020204030204" pitchFamily="49" charset="0"/>
              </a:rPr>
              <a:t>for </a:t>
            </a:r>
            <a:r>
              <a:rPr kumimoji="0" lang="zh-CN" altLang="zh-CN" sz="1600" b="0" i="0" u="none" strike="noStrike" cap="none" normalizeH="0" baseline="0" smtClean="0">
                <a:ln>
                  <a:noFill/>
                </a:ln>
                <a:solidFill>
                  <a:srgbClr val="000000"/>
                </a:solidFill>
                <a:effectLst/>
                <a:latin typeface="Consolas" panose="020B0609020204030204" pitchFamily="49" charset="0"/>
              </a:rPr>
              <a:t>amount </a:t>
            </a:r>
            <a:r>
              <a:rPr kumimoji="0" lang="zh-CN" altLang="zh-CN" sz="1600" b="1" i="0" u="none" strike="noStrike" cap="none" normalizeH="0" baseline="0" smtClean="0">
                <a:ln>
                  <a:noFill/>
                </a:ln>
                <a:solidFill>
                  <a:srgbClr val="000080"/>
                </a:solidFill>
                <a:effectLst/>
                <a:latin typeface="Consolas" panose="020B0609020204030204" pitchFamily="49" charset="0"/>
              </a:rPr>
              <a:t>in </a:t>
            </a:r>
            <a:r>
              <a:rPr kumimoji="0" lang="zh-CN" altLang="zh-CN" sz="1600" b="0" i="0" u="none" strike="noStrike" cap="none" normalizeH="0" baseline="0" smtClean="0">
                <a:ln>
                  <a:noFill/>
                </a:ln>
                <a:solidFill>
                  <a:srgbClr val="000080"/>
                </a:solidFill>
                <a:effectLst/>
                <a:latin typeface="Consolas" panose="020B0609020204030204" pitchFamily="49" charset="0"/>
              </a:rPr>
              <a:t>range</a:t>
            </a:r>
            <a:r>
              <a:rPr kumimoji="0" lang="zh-CN" altLang="zh-CN" sz="1600" b="0" i="0" u="none" strike="noStrike" cap="none" normalizeH="0" baseline="0" smtClean="0">
                <a:ln>
                  <a:noFill/>
                </a:ln>
                <a:solidFill>
                  <a:srgbClr val="000000"/>
                </a:solidFill>
                <a:effectLst/>
                <a:latin typeface="Consolas" panose="020B0609020204030204" pitchFamily="49" charset="0"/>
              </a:rPr>
              <a:t>(change+</a:t>
            </a:r>
            <a:r>
              <a:rPr kumimoji="0" lang="zh-CN" altLang="zh-CN" sz="1600" b="0" i="0" u="none" strike="noStrike" cap="none" normalizeH="0" baseline="0" smtClean="0">
                <a:ln>
                  <a:noFill/>
                </a:ln>
                <a:solidFill>
                  <a:srgbClr val="0000FF"/>
                </a:solidFill>
                <a:effectLst/>
                <a:latin typeface="Consolas" panose="020B0609020204030204" pitchFamily="49" charset="0"/>
              </a:rPr>
              <a:t>1</a:t>
            </a:r>
            <a:r>
              <a:rPr kumimoji="0" lang="zh-CN" altLang="zh-CN" sz="1600" b="0" i="0" u="none" strike="noStrike" cap="none" normalizeH="0" baseline="0" smtClean="0">
                <a:ln>
                  <a:noFill/>
                </a:ln>
                <a:solidFill>
                  <a:srgbClr val="000000"/>
                </a:solidFill>
                <a:effectLst/>
                <a:latin typeface="Consolas" panose="020B0609020204030204" pitchFamily="49" charset="0"/>
              </a:rPr>
              <a: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changeCount = amount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初始化一个最大值</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对当前</a:t>
            </a:r>
            <a:r>
              <a:rPr kumimoji="0" lang="zh-CN" altLang="zh-CN" sz="1600" b="0" i="1" u="none" strike="noStrike" cap="none" normalizeH="0" baseline="0" smtClean="0">
                <a:ln>
                  <a:noFill/>
                </a:ln>
                <a:solidFill>
                  <a:srgbClr val="808080"/>
                </a:solidFill>
                <a:effectLst/>
                <a:latin typeface="Consolas" panose="020B0609020204030204" pitchFamily="49" charset="0"/>
              </a:rPr>
              <a:t>change</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，依次减去每种货币面额，</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600" b="0" i="1" u="none" strike="noStrike" cap="none" normalizeH="0" baseline="0" smtClean="0">
                <a:ln>
                  <a:noFill/>
                </a:ln>
                <a:solidFill>
                  <a:srgbClr val="808080"/>
                </a:solidFill>
                <a:effectLst/>
                <a:latin typeface="Consolas" panose="020B0609020204030204" pitchFamily="49" charset="0"/>
              </a:rPr>
              <a:t># </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查表计算并得到最小找零数</a:t>
            </a:r>
            <a:r>
              <a:rPr kumimoji="0" lang="zh-CN" altLang="zh-CN" sz="1600" b="0" i="1" u="none" strike="noStrike" cap="none" normalizeH="0" baseline="0" smtClean="0">
                <a:ln>
                  <a:noFill/>
                </a:ln>
                <a:solidFill>
                  <a:srgbClr val="808080"/>
                </a:solidFill>
                <a:effectLst/>
                <a:latin typeface="Consolas" panose="020B0609020204030204" pitchFamily="49" charset="0"/>
              </a:rPr>
              <a:t>changeCount</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，记录在</a:t>
            </a:r>
            <a:r>
              <a:rPr kumimoji="0" lang="zh-CN" altLang="zh-CN" sz="1600" b="0" i="1" u="none" strike="noStrike" cap="none" normalizeH="0" baseline="0" smtClean="0">
                <a:ln>
                  <a:noFill/>
                </a:ln>
                <a:solidFill>
                  <a:srgbClr val="808080"/>
                </a:solidFill>
                <a:effectLst/>
                <a:latin typeface="Consolas" panose="020B0609020204030204" pitchFamily="49" charset="0"/>
              </a:rPr>
              <a:t>minchange</a:t>
            </a: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中</a:t>
            </a:r>
            <a:b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6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600" b="1" i="0" u="none" strike="noStrike" cap="none" normalizeH="0" baseline="0" smtClean="0">
                <a:ln>
                  <a:noFill/>
                </a:ln>
                <a:solidFill>
                  <a:srgbClr val="000080"/>
                </a:solidFill>
                <a:effectLst/>
                <a:latin typeface="Consolas" panose="020B0609020204030204" pitchFamily="49" charset="0"/>
              </a:rPr>
              <a:t>for </a:t>
            </a:r>
            <a:r>
              <a:rPr kumimoji="0" lang="zh-CN" altLang="zh-CN" sz="1600" b="0" i="0" u="none" strike="noStrike" cap="none" normalizeH="0" baseline="0" smtClean="0">
                <a:ln>
                  <a:noFill/>
                </a:ln>
                <a:solidFill>
                  <a:srgbClr val="000000"/>
                </a:solidFill>
                <a:effectLst/>
                <a:latin typeface="Consolas" panose="020B0609020204030204" pitchFamily="49" charset="0"/>
              </a:rPr>
              <a:t>j </a:t>
            </a:r>
            <a:r>
              <a:rPr kumimoji="0" lang="zh-CN" altLang="zh-CN" sz="1600" b="1" i="0" u="none" strike="noStrike" cap="none" normalizeH="0" baseline="0" smtClean="0">
                <a:ln>
                  <a:noFill/>
                </a:ln>
                <a:solidFill>
                  <a:srgbClr val="000080"/>
                </a:solidFill>
                <a:effectLst/>
                <a:latin typeface="Consolas" panose="020B0609020204030204" pitchFamily="49" charset="0"/>
              </a:rPr>
              <a:t>in </a:t>
            </a:r>
            <a:r>
              <a:rPr kumimoji="0" lang="zh-CN" altLang="zh-CN" sz="1600" b="0" i="0" u="none" strike="noStrike" cap="none" normalizeH="0" baseline="0" smtClean="0">
                <a:ln>
                  <a:noFill/>
                </a:ln>
                <a:solidFill>
                  <a:srgbClr val="000000"/>
                </a:solidFill>
                <a:effectLst/>
                <a:latin typeface="Consolas" panose="020B0609020204030204" pitchFamily="49" charset="0"/>
              </a:rPr>
              <a:t>[c </a:t>
            </a:r>
            <a:r>
              <a:rPr kumimoji="0" lang="zh-CN" altLang="zh-CN" sz="1600" b="1" i="0" u="none" strike="noStrike" cap="none" normalizeH="0" baseline="0" smtClean="0">
                <a:ln>
                  <a:noFill/>
                </a:ln>
                <a:solidFill>
                  <a:srgbClr val="000080"/>
                </a:solidFill>
                <a:effectLst/>
                <a:latin typeface="Consolas" panose="020B0609020204030204" pitchFamily="49" charset="0"/>
              </a:rPr>
              <a:t>for </a:t>
            </a:r>
            <a:r>
              <a:rPr kumimoji="0" lang="zh-CN" altLang="zh-CN" sz="1600" b="0" i="0" u="none" strike="noStrike" cap="none" normalizeH="0" baseline="0" smtClean="0">
                <a:ln>
                  <a:noFill/>
                </a:ln>
                <a:solidFill>
                  <a:srgbClr val="000000"/>
                </a:solidFill>
                <a:effectLst/>
                <a:latin typeface="Consolas" panose="020B0609020204030204" pitchFamily="49" charset="0"/>
              </a:rPr>
              <a:t>c </a:t>
            </a:r>
            <a:r>
              <a:rPr kumimoji="0" lang="zh-CN" altLang="zh-CN" sz="1600" b="1" i="0" u="none" strike="noStrike" cap="none" normalizeH="0" baseline="0" smtClean="0">
                <a:ln>
                  <a:noFill/>
                </a:ln>
                <a:solidFill>
                  <a:srgbClr val="000080"/>
                </a:solidFill>
                <a:effectLst/>
                <a:latin typeface="Consolas" panose="020B0609020204030204" pitchFamily="49" charset="0"/>
              </a:rPr>
              <a:t>in </a:t>
            </a:r>
            <a:r>
              <a:rPr kumimoji="0" lang="zh-CN" altLang="zh-CN" sz="1600" b="0" i="0" u="none" strike="noStrike" cap="none" normalizeH="0" baseline="0" smtClean="0">
                <a:ln>
                  <a:noFill/>
                </a:ln>
                <a:solidFill>
                  <a:srgbClr val="000000"/>
                </a:solidFill>
                <a:effectLst/>
                <a:latin typeface="Consolas" panose="020B0609020204030204" pitchFamily="49" charset="0"/>
              </a:rPr>
              <a:t>valueList </a:t>
            </a:r>
            <a:r>
              <a:rPr kumimoji="0" lang="zh-CN" altLang="zh-CN" sz="1600" b="1" i="0" u="none" strike="noStrike" cap="none" normalizeH="0" baseline="0" smtClean="0">
                <a:ln>
                  <a:noFill/>
                </a:ln>
                <a:solidFill>
                  <a:srgbClr val="000080"/>
                </a:solidFill>
                <a:effectLst/>
                <a:latin typeface="Consolas" panose="020B0609020204030204" pitchFamily="49" charset="0"/>
              </a:rPr>
              <a:t>if </a:t>
            </a:r>
            <a:r>
              <a:rPr kumimoji="0" lang="zh-CN" altLang="zh-CN" sz="1600" b="0" i="0" u="none" strike="noStrike" cap="none" normalizeH="0" baseline="0" smtClean="0">
                <a:ln>
                  <a:noFill/>
                </a:ln>
                <a:solidFill>
                  <a:srgbClr val="000000"/>
                </a:solidFill>
                <a:effectLst/>
                <a:latin typeface="Consolas" panose="020B0609020204030204" pitchFamily="49" charset="0"/>
              </a:rPr>
              <a:t>c &lt;= amount]: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if </a:t>
            </a:r>
            <a:r>
              <a:rPr kumimoji="0" lang="zh-CN" altLang="zh-CN" sz="1600" b="0" i="0" u="none" strike="noStrike" cap="none" normalizeH="0" baseline="0" smtClean="0">
                <a:ln>
                  <a:noFill/>
                </a:ln>
                <a:solidFill>
                  <a:srgbClr val="000000"/>
                </a:solidFill>
                <a:effectLst/>
                <a:latin typeface="Consolas" panose="020B0609020204030204" pitchFamily="49" charset="0"/>
              </a:rPr>
              <a:t>minchange[amount - j] + </a:t>
            </a:r>
            <a:r>
              <a:rPr kumimoji="0" lang="zh-CN" altLang="zh-CN" sz="1600" b="0" i="0" u="none" strike="noStrike" cap="none" normalizeH="0" baseline="0" smtClean="0">
                <a:ln>
                  <a:noFill/>
                </a:ln>
                <a:solidFill>
                  <a:srgbClr val="0000FF"/>
                </a:solidFill>
                <a:effectLst/>
                <a:latin typeface="Consolas" panose="020B0609020204030204" pitchFamily="49" charset="0"/>
              </a:rPr>
              <a:t>1 </a:t>
            </a:r>
            <a:r>
              <a:rPr kumimoji="0" lang="zh-CN" altLang="zh-CN" sz="1600" b="0" i="0" u="none" strike="noStrike" cap="none" normalizeH="0" baseline="0" smtClean="0">
                <a:ln>
                  <a:noFill/>
                </a:ln>
                <a:solidFill>
                  <a:srgbClr val="000000"/>
                </a:solidFill>
                <a:effectLst/>
                <a:latin typeface="Consolas" panose="020B0609020204030204" pitchFamily="49" charset="0"/>
              </a:rPr>
              <a:t>&lt; changeCount: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changeCount = minchange[amount - j] + </a:t>
            </a:r>
            <a:r>
              <a:rPr kumimoji="0" lang="zh-CN" altLang="zh-CN" sz="1600" b="0" i="0" u="none" strike="noStrike" cap="none" normalizeH="0" baseline="0" smtClean="0">
                <a:ln>
                  <a:noFill/>
                </a:ln>
                <a:solidFill>
                  <a:srgbClr val="0000FF"/>
                </a:solidFill>
                <a:effectLst/>
                <a:latin typeface="Consolas" panose="020B0609020204030204" pitchFamily="49" charset="0"/>
              </a:rPr>
              <a:t>1</a:t>
            </a:r>
            <a:br>
              <a:rPr kumimoji="0" lang="zh-CN" altLang="zh-CN" sz="1600" b="0" i="0" u="none" strike="noStrike" cap="none" normalizeH="0" baseline="0" smtClean="0">
                <a:ln>
                  <a:noFill/>
                </a:ln>
                <a:solidFill>
                  <a:srgbClr val="0000FF"/>
                </a:solidFill>
                <a:effectLst/>
                <a:latin typeface="Consolas" panose="020B0609020204030204" pitchFamily="49" charset="0"/>
              </a:rPr>
            </a:br>
            <a:r>
              <a:rPr kumimoji="0" lang="zh-CN" altLang="zh-CN" sz="1600" b="0" i="0" u="none" strike="noStrike" cap="none" normalizeH="0" baseline="0" smtClean="0">
                <a:ln>
                  <a:noFill/>
                </a:ln>
                <a:solidFill>
                  <a:srgbClr val="0000FF"/>
                </a:solidFill>
                <a:effectLst/>
                <a:latin typeface="Consolas" panose="020B0609020204030204" pitchFamily="49" charset="0"/>
              </a:rPr>
              <a:t>        </a:t>
            </a:r>
            <a:r>
              <a:rPr kumimoji="0" lang="zh-CN" altLang="zh-CN" sz="1600" b="0" i="0" u="none" strike="noStrike" cap="none" normalizeH="0" baseline="0" smtClean="0">
                <a:ln>
                  <a:noFill/>
                </a:ln>
                <a:solidFill>
                  <a:srgbClr val="000000"/>
                </a:solidFill>
                <a:effectLst/>
                <a:latin typeface="Consolas" panose="020B0609020204030204" pitchFamily="49" charset="0"/>
              </a:rPr>
              <a:t>minchange[amount] = changeCount</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return </a:t>
            </a:r>
            <a:r>
              <a:rPr kumimoji="0" lang="zh-CN" altLang="zh-CN" sz="1600" b="0" i="0" u="none" strike="noStrike" cap="none" normalizeH="0" baseline="0" smtClean="0">
                <a:ln>
                  <a:noFill/>
                </a:ln>
                <a:solidFill>
                  <a:srgbClr val="000000"/>
                </a:solidFill>
                <a:effectLst/>
                <a:latin typeface="Consolas" panose="020B0609020204030204" pitchFamily="49" charset="0"/>
              </a:rPr>
              <a:t>minchange[change]</a:t>
            </a:r>
            <a:endParaRPr kumimoji="0" lang="zh-CN" altLang="zh-CN" sz="24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00658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找零钱动态规划法（功能增强）</a:t>
            </a:r>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3904231123"/>
              </p:ext>
            </p:extLst>
          </p:nvPr>
        </p:nvGraphicFramePr>
        <p:xfrm>
          <a:off x="-8" y="5229995"/>
          <a:ext cx="12190419" cy="1000000"/>
        </p:xfrm>
        <a:graphic>
          <a:graphicData uri="http://schemas.openxmlformats.org/drawingml/2006/table">
            <a:tbl>
              <a:tblPr firstRow="1" firstCol="1" bandRow="1">
                <a:tableStyleId>{5940675A-B579-460E-94D1-54222C63F5DA}</a:tableStyleId>
              </a:tblPr>
              <a:tblGrid>
                <a:gridCol w="1414694">
                  <a:extLst>
                    <a:ext uri="{9D8B030D-6E8A-4147-A177-3AD203B41FA5}">
                      <a16:colId xmlns:a16="http://schemas.microsoft.com/office/drawing/2014/main" val="20000"/>
                    </a:ext>
                  </a:extLst>
                </a:gridCol>
                <a:gridCol w="360040">
                  <a:extLst>
                    <a:ext uri="{9D8B030D-6E8A-4147-A177-3AD203B41FA5}">
                      <a16:colId xmlns:a16="http://schemas.microsoft.com/office/drawing/2014/main" val="20001"/>
                    </a:ext>
                  </a:extLst>
                </a:gridCol>
                <a:gridCol w="360040">
                  <a:extLst>
                    <a:ext uri="{9D8B030D-6E8A-4147-A177-3AD203B41FA5}">
                      <a16:colId xmlns:a16="http://schemas.microsoft.com/office/drawing/2014/main" val="20002"/>
                    </a:ext>
                  </a:extLst>
                </a:gridCol>
                <a:gridCol w="360040">
                  <a:extLst>
                    <a:ext uri="{9D8B030D-6E8A-4147-A177-3AD203B41FA5}">
                      <a16:colId xmlns:a16="http://schemas.microsoft.com/office/drawing/2014/main" val="20003"/>
                    </a:ext>
                  </a:extLst>
                </a:gridCol>
                <a:gridCol w="360040">
                  <a:extLst>
                    <a:ext uri="{9D8B030D-6E8A-4147-A177-3AD203B41FA5}">
                      <a16:colId xmlns:a16="http://schemas.microsoft.com/office/drawing/2014/main" val="20004"/>
                    </a:ext>
                  </a:extLst>
                </a:gridCol>
                <a:gridCol w="432048">
                  <a:extLst>
                    <a:ext uri="{9D8B030D-6E8A-4147-A177-3AD203B41FA5}">
                      <a16:colId xmlns:a16="http://schemas.microsoft.com/office/drawing/2014/main" val="20005"/>
                    </a:ext>
                  </a:extLst>
                </a:gridCol>
                <a:gridCol w="432048">
                  <a:extLst>
                    <a:ext uri="{9D8B030D-6E8A-4147-A177-3AD203B41FA5}">
                      <a16:colId xmlns:a16="http://schemas.microsoft.com/office/drawing/2014/main" val="20006"/>
                    </a:ext>
                  </a:extLst>
                </a:gridCol>
                <a:gridCol w="288032">
                  <a:extLst>
                    <a:ext uri="{9D8B030D-6E8A-4147-A177-3AD203B41FA5}">
                      <a16:colId xmlns:a16="http://schemas.microsoft.com/office/drawing/2014/main" val="20007"/>
                    </a:ext>
                  </a:extLst>
                </a:gridCol>
                <a:gridCol w="360040">
                  <a:extLst>
                    <a:ext uri="{9D8B030D-6E8A-4147-A177-3AD203B41FA5}">
                      <a16:colId xmlns:a16="http://schemas.microsoft.com/office/drawing/2014/main" val="20008"/>
                    </a:ext>
                  </a:extLst>
                </a:gridCol>
                <a:gridCol w="387777">
                  <a:extLst>
                    <a:ext uri="{9D8B030D-6E8A-4147-A177-3AD203B41FA5}">
                      <a16:colId xmlns:a16="http://schemas.microsoft.com/office/drawing/2014/main" val="20009"/>
                    </a:ext>
                  </a:extLst>
                </a:gridCol>
                <a:gridCol w="495708">
                  <a:extLst>
                    <a:ext uri="{9D8B030D-6E8A-4147-A177-3AD203B41FA5}">
                      <a16:colId xmlns:a16="http://schemas.microsoft.com/office/drawing/2014/main" val="20010"/>
                    </a:ext>
                  </a:extLst>
                </a:gridCol>
                <a:gridCol w="495708">
                  <a:extLst>
                    <a:ext uri="{9D8B030D-6E8A-4147-A177-3AD203B41FA5}">
                      <a16:colId xmlns:a16="http://schemas.microsoft.com/office/drawing/2014/main" val="20011"/>
                    </a:ext>
                  </a:extLst>
                </a:gridCol>
                <a:gridCol w="495708">
                  <a:extLst>
                    <a:ext uri="{9D8B030D-6E8A-4147-A177-3AD203B41FA5}">
                      <a16:colId xmlns:a16="http://schemas.microsoft.com/office/drawing/2014/main" val="20012"/>
                    </a:ext>
                  </a:extLst>
                </a:gridCol>
                <a:gridCol w="495708">
                  <a:extLst>
                    <a:ext uri="{9D8B030D-6E8A-4147-A177-3AD203B41FA5}">
                      <a16:colId xmlns:a16="http://schemas.microsoft.com/office/drawing/2014/main" val="20013"/>
                    </a:ext>
                  </a:extLst>
                </a:gridCol>
                <a:gridCol w="495708">
                  <a:extLst>
                    <a:ext uri="{9D8B030D-6E8A-4147-A177-3AD203B41FA5}">
                      <a16:colId xmlns:a16="http://schemas.microsoft.com/office/drawing/2014/main" val="20014"/>
                    </a:ext>
                  </a:extLst>
                </a:gridCol>
                <a:gridCol w="495708">
                  <a:extLst>
                    <a:ext uri="{9D8B030D-6E8A-4147-A177-3AD203B41FA5}">
                      <a16:colId xmlns:a16="http://schemas.microsoft.com/office/drawing/2014/main" val="20015"/>
                    </a:ext>
                  </a:extLst>
                </a:gridCol>
                <a:gridCol w="495708">
                  <a:extLst>
                    <a:ext uri="{9D8B030D-6E8A-4147-A177-3AD203B41FA5}">
                      <a16:colId xmlns:a16="http://schemas.microsoft.com/office/drawing/2014/main" val="20016"/>
                    </a:ext>
                  </a:extLst>
                </a:gridCol>
                <a:gridCol w="495708">
                  <a:extLst>
                    <a:ext uri="{9D8B030D-6E8A-4147-A177-3AD203B41FA5}">
                      <a16:colId xmlns:a16="http://schemas.microsoft.com/office/drawing/2014/main" val="20017"/>
                    </a:ext>
                  </a:extLst>
                </a:gridCol>
                <a:gridCol w="495708">
                  <a:extLst>
                    <a:ext uri="{9D8B030D-6E8A-4147-A177-3AD203B41FA5}">
                      <a16:colId xmlns:a16="http://schemas.microsoft.com/office/drawing/2014/main" val="20018"/>
                    </a:ext>
                  </a:extLst>
                </a:gridCol>
                <a:gridCol w="495708">
                  <a:extLst>
                    <a:ext uri="{9D8B030D-6E8A-4147-A177-3AD203B41FA5}">
                      <a16:colId xmlns:a16="http://schemas.microsoft.com/office/drawing/2014/main" val="20019"/>
                    </a:ext>
                  </a:extLst>
                </a:gridCol>
                <a:gridCol w="495708">
                  <a:extLst>
                    <a:ext uri="{9D8B030D-6E8A-4147-A177-3AD203B41FA5}">
                      <a16:colId xmlns:a16="http://schemas.microsoft.com/office/drawing/2014/main" val="20020"/>
                    </a:ext>
                  </a:extLst>
                </a:gridCol>
                <a:gridCol w="495708">
                  <a:extLst>
                    <a:ext uri="{9D8B030D-6E8A-4147-A177-3AD203B41FA5}">
                      <a16:colId xmlns:a16="http://schemas.microsoft.com/office/drawing/2014/main" val="20021"/>
                    </a:ext>
                  </a:extLst>
                </a:gridCol>
                <a:gridCol w="495708">
                  <a:extLst>
                    <a:ext uri="{9D8B030D-6E8A-4147-A177-3AD203B41FA5}">
                      <a16:colId xmlns:a16="http://schemas.microsoft.com/office/drawing/2014/main" val="20022"/>
                    </a:ext>
                  </a:extLst>
                </a:gridCol>
                <a:gridCol w="495708">
                  <a:extLst>
                    <a:ext uri="{9D8B030D-6E8A-4147-A177-3AD203B41FA5}">
                      <a16:colId xmlns:a16="http://schemas.microsoft.com/office/drawing/2014/main" val="20023"/>
                    </a:ext>
                  </a:extLst>
                </a:gridCol>
                <a:gridCol w="495708">
                  <a:extLst>
                    <a:ext uri="{9D8B030D-6E8A-4147-A177-3AD203B41FA5}">
                      <a16:colId xmlns:a16="http://schemas.microsoft.com/office/drawing/2014/main" val="20024"/>
                    </a:ext>
                  </a:extLst>
                </a:gridCol>
              </a:tblGrid>
              <a:tr h="259064">
                <a:tc>
                  <a:txBody>
                    <a:bodyPr/>
                    <a:lstStyle/>
                    <a:p>
                      <a:pPr marL="0" marR="0" indent="0" algn="just" defTabSz="586060" rtl="0" eaLnBrk="1" fontAlgn="auto" latinLnBrk="0" hangingPunct="1">
                        <a:lnSpc>
                          <a:spcPct val="100000"/>
                        </a:lnSpc>
                        <a:spcBef>
                          <a:spcPts val="0"/>
                        </a:spcBef>
                        <a:spcAft>
                          <a:spcPts val="0"/>
                        </a:spcAft>
                        <a:buClrTx/>
                        <a:buSzTx/>
                        <a:buFontTx/>
                        <a:buNone/>
                        <a:tabLst/>
                        <a:defRPr/>
                      </a:pPr>
                      <a:r>
                        <a:rPr lang="en-US" altLang="zh-CN" sz="1800" smtClean="0"/>
                        <a:t>cents</a:t>
                      </a:r>
                      <a:endParaRPr lang="zh-CN" altLang="en-US" sz="1800" smtClean="0"/>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4</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5</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6</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7</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8</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9</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10</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14</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15</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16</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17</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18</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19</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20</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24</a:t>
                      </a:r>
                      <a:endParaRPr lang="zh-CN" sz="1800" kern="100">
                        <a:solidFill>
                          <a:srgbClr val="FF0000"/>
                        </a:solidFill>
                        <a:effectLst/>
                        <a:latin typeface="Calibri"/>
                        <a:ea typeface="宋体"/>
                        <a:cs typeface="Times New Roman"/>
                      </a:endParaRPr>
                    </a:p>
                  </a:txBody>
                  <a:tcPr marL="68580" marR="68580" marT="0" marB="0" anchor="ctr"/>
                </a:tc>
                <a:extLst>
                  <a:ext uri="{0D108BD9-81ED-4DB2-BD59-A6C34878D82A}">
                    <a16:rowId xmlns:a16="http://schemas.microsoft.com/office/drawing/2014/main" val="10000"/>
                  </a:ext>
                </a:extLst>
              </a:tr>
              <a:tr h="451360">
                <a:tc>
                  <a:txBody>
                    <a:bodyPr/>
                    <a:lstStyle/>
                    <a:p>
                      <a:pPr marL="0" marR="0" indent="0" algn="just" defTabSz="586060" rtl="0" eaLnBrk="1" fontAlgn="auto" latinLnBrk="0" hangingPunct="1">
                        <a:lnSpc>
                          <a:spcPct val="100000"/>
                        </a:lnSpc>
                        <a:spcBef>
                          <a:spcPts val="0"/>
                        </a:spcBef>
                        <a:spcAft>
                          <a:spcPts val="0"/>
                        </a:spcAft>
                        <a:buClrTx/>
                        <a:buSzTx/>
                        <a:buFontTx/>
                        <a:buNone/>
                        <a:tabLst/>
                        <a:defRPr/>
                      </a:pPr>
                      <a:r>
                        <a:rPr lang="en-US" altLang="zh-CN" sz="1600" smtClean="0"/>
                        <a:t>minchange</a:t>
                      </a:r>
                      <a:endParaRPr lang="zh-CN" altLang="en-US" sz="1600" smtClean="0"/>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4</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4</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5</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4</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5</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4</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5</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6</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2</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3</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 </a:t>
                      </a:r>
                      <a:r>
                        <a:rPr lang="en-US" sz="1800" kern="100" smtClean="0">
                          <a:solidFill>
                            <a:srgbClr val="FF0000"/>
                          </a:solidFill>
                          <a:effectLst/>
                        </a:rPr>
                        <a:t>4</a:t>
                      </a:r>
                      <a:endParaRPr lang="zh-CN" sz="1800" kern="100">
                        <a:solidFill>
                          <a:srgbClr val="FF0000"/>
                        </a:solidFill>
                        <a:effectLst/>
                        <a:latin typeface="Calibri"/>
                        <a:ea typeface="宋体"/>
                        <a:cs typeface="Times New Roman"/>
                      </a:endParaRPr>
                    </a:p>
                  </a:txBody>
                  <a:tcPr marL="68580" marR="68580" marT="0" marB="0" anchor="ctr"/>
                </a:tc>
                <a:extLst>
                  <a:ext uri="{0D108BD9-81ED-4DB2-BD59-A6C34878D82A}">
                    <a16:rowId xmlns:a16="http://schemas.microsoft.com/office/drawing/2014/main" val="10001"/>
                  </a:ext>
                </a:extLst>
              </a:tr>
              <a:tr h="225680">
                <a:tc>
                  <a:txBody>
                    <a:bodyPr/>
                    <a:lstStyle/>
                    <a:p>
                      <a:pPr marL="0" marR="0" indent="0" algn="just" defTabSz="586060" rtl="0" eaLnBrk="1" fontAlgn="auto" latinLnBrk="0" hangingPunct="1">
                        <a:lnSpc>
                          <a:spcPct val="100000"/>
                        </a:lnSpc>
                        <a:spcBef>
                          <a:spcPts val="0"/>
                        </a:spcBef>
                        <a:spcAft>
                          <a:spcPts val="0"/>
                        </a:spcAft>
                        <a:buClrTx/>
                        <a:buSzTx/>
                        <a:buFontTx/>
                        <a:buNone/>
                        <a:tabLst/>
                        <a:defRPr/>
                      </a:pPr>
                      <a:r>
                        <a:rPr lang="en-US" altLang="zh-CN" sz="1600" smtClean="0"/>
                        <a:t>changeUsed</a:t>
                      </a:r>
                      <a:endParaRPr lang="zh-CN" altLang="en-US" sz="1600" smtClean="0"/>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5</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10</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5</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10</a:t>
                      </a:r>
                      <a:endParaRPr lang="zh-CN" sz="1800" kern="100">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21</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1</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solidFill>
                            <a:srgbClr val="FF0000"/>
                          </a:solidFill>
                          <a:effectLst/>
                        </a:rPr>
                        <a:t>1</a:t>
                      </a:r>
                      <a:endParaRPr lang="zh-CN" sz="1800" kern="100">
                        <a:solidFill>
                          <a:srgbClr val="FF0000"/>
                        </a:solidFill>
                        <a:effectLst/>
                        <a:latin typeface="Calibri"/>
                        <a:ea typeface="宋体"/>
                        <a:cs typeface="Times New Roman"/>
                      </a:endParaRPr>
                    </a:p>
                  </a:txBody>
                  <a:tcPr marL="68580" marR="68580" marT="0" marB="0" anchor="ctr"/>
                </a:tc>
                <a:tc>
                  <a:txBody>
                    <a:bodyPr/>
                    <a:lstStyle/>
                    <a:p>
                      <a:pPr algn="just">
                        <a:spcAft>
                          <a:spcPts val="0"/>
                        </a:spcAft>
                      </a:pPr>
                      <a:r>
                        <a:rPr lang="en-US" sz="1800" kern="100">
                          <a:effectLst/>
                        </a:rPr>
                        <a:t> </a:t>
                      </a:r>
                      <a:r>
                        <a:rPr lang="en-US" sz="1800" kern="100" smtClean="0">
                          <a:solidFill>
                            <a:srgbClr val="FF0000"/>
                          </a:solidFill>
                          <a:effectLst/>
                        </a:rPr>
                        <a:t>1</a:t>
                      </a:r>
                      <a:endParaRPr lang="zh-CN" sz="1800" kern="100">
                        <a:solidFill>
                          <a:srgbClr val="FF0000"/>
                        </a:solidFill>
                        <a:effectLst/>
                        <a:latin typeface="Calibri"/>
                        <a:ea typeface="宋体"/>
                        <a:cs typeface="Times New Roman"/>
                      </a:endParaRPr>
                    </a:p>
                  </a:txBody>
                  <a:tcPr marL="68580" marR="68580" marT="0" marB="0" anchor="ctr"/>
                </a:tc>
                <a:extLst>
                  <a:ext uri="{0D108BD9-81ED-4DB2-BD59-A6C34878D82A}">
                    <a16:rowId xmlns:a16="http://schemas.microsoft.com/office/drawing/2014/main" val="10002"/>
                  </a:ext>
                </a:extLst>
              </a:tr>
            </a:tbl>
          </a:graphicData>
        </a:graphic>
      </p:graphicFrame>
      <p:sp>
        <p:nvSpPr>
          <p:cNvPr id="4" name="Rectangle 1"/>
          <p:cNvSpPr>
            <a:spLocks noChangeArrowheads="1"/>
          </p:cNvSpPr>
          <p:nvPr/>
        </p:nvSpPr>
        <p:spPr bwMode="auto">
          <a:xfrm>
            <a:off x="12966" y="1253585"/>
            <a:ext cx="10919743" cy="341632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anose="020B0609020204030204" pitchFamily="49" charset="0"/>
              </a:rPr>
              <a:t>def </a:t>
            </a:r>
            <a:r>
              <a:rPr kumimoji="0" lang="zh-CN" altLang="zh-CN" sz="1800" b="0" i="0" u="none" strike="noStrike" cap="none" normalizeH="0" baseline="0" smtClean="0">
                <a:ln>
                  <a:noFill/>
                </a:ln>
                <a:solidFill>
                  <a:srgbClr val="000000"/>
                </a:solidFill>
                <a:effectLst/>
                <a:latin typeface="Consolas" panose="020B0609020204030204" pitchFamily="49" charset="0"/>
              </a:rPr>
              <a:t>dpMakeChange2(valueList, change, minchange, changeUsed):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动态规划，功能扩展版</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cents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80"/>
                </a:solidFill>
                <a:effectLst/>
                <a:latin typeface="Consolas" panose="020B0609020204030204" pitchFamily="49" charset="0"/>
              </a:rPr>
              <a:t>range</a:t>
            </a:r>
            <a:r>
              <a:rPr kumimoji="0" lang="zh-CN" altLang="zh-CN" sz="1800" b="0" i="0" u="none" strike="noStrike" cap="none" normalizeH="0" baseline="0" smtClean="0">
                <a:ln>
                  <a:noFill/>
                </a:ln>
                <a:solidFill>
                  <a:srgbClr val="000000"/>
                </a:solidFill>
                <a:effectLst/>
                <a:latin typeface="Consolas" panose="020B0609020204030204" pitchFamily="49" charset="0"/>
              </a:rPr>
              <a:t>(change+</a:t>
            </a:r>
            <a:r>
              <a:rPr kumimoji="0" lang="zh-CN" altLang="zh-CN" sz="1800" b="0" i="0" u="none" strike="noStrike" cap="none" normalizeH="0" baseline="0" smtClean="0">
                <a:ln>
                  <a:noFill/>
                </a:ln>
                <a:solidFill>
                  <a:srgbClr val="0000FF"/>
                </a:solidFill>
                <a:effectLst/>
                <a:latin typeface="Consolas" panose="020B0609020204030204" pitchFamily="49" charset="0"/>
              </a:rPr>
              <a:t>1</a:t>
            </a:r>
            <a:r>
              <a:rPr kumimoji="0" lang="zh-CN" altLang="zh-CN" sz="1800" b="0" i="0" u="none" strike="noStrike" cap="none" normalizeH="0" baseline="0" smtClean="0">
                <a:ln>
                  <a:noFill/>
                </a:ln>
                <a:solidFill>
                  <a:srgbClr val="000000"/>
                </a:solidFill>
                <a:effectLst/>
                <a:latin typeface="Consolas" panose="020B0609020204030204" pitchFamily="49" charset="0"/>
              </a:rPr>
              <a: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coinCount = cents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初始化一个最大值</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en-US"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0" i="0" u="none" strike="noStrike" cap="none" normalizeH="0" baseline="0" smtClean="0">
                <a:ln>
                  <a:noFill/>
                </a:ln>
                <a:solidFill>
                  <a:srgbClr val="000000"/>
                </a:solidFill>
                <a:effectLst/>
                <a:latin typeface="Consolas" panose="020B0609020204030204" pitchFamily="49" charset="0"/>
              </a:rPr>
              <a:t>newcoin = </a:t>
            </a:r>
            <a:r>
              <a:rPr kumimoji="0" lang="zh-CN" altLang="zh-CN" sz="1800" b="0" i="0" u="none" strike="noStrike" cap="none" normalizeH="0" baseline="0" smtClean="0">
                <a:ln>
                  <a:noFill/>
                </a:ln>
                <a:solidFill>
                  <a:srgbClr val="0000FF"/>
                </a:solidFill>
                <a:effectLst/>
                <a:latin typeface="Consolas" panose="020B0609020204030204" pitchFamily="49" charset="0"/>
              </a:rPr>
              <a:t>1 </a:t>
            </a:r>
            <a:r>
              <a:rPr kumimoji="0" lang="en-US" altLang="zh-CN" sz="1800" b="0" i="0" u="none" strike="noStrike" cap="none" normalizeH="0" baseline="0" smtClean="0">
                <a:ln>
                  <a:noFill/>
                </a:ln>
                <a:solidFill>
                  <a:srgbClr val="0000FF"/>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新加的硬币面值</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对当前</a:t>
            </a:r>
            <a:r>
              <a:rPr kumimoji="0" lang="zh-CN" altLang="zh-CN" sz="1800" b="0" i="1" u="none" strike="noStrike" cap="none" normalizeH="0" baseline="0" smtClean="0">
                <a:ln>
                  <a:noFill/>
                </a:ln>
                <a:solidFill>
                  <a:srgbClr val="808080"/>
                </a:solidFill>
                <a:effectLst/>
                <a:latin typeface="Consolas" panose="020B0609020204030204" pitchFamily="49" charset="0"/>
              </a:rPr>
              <a:t>cents</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，依次减去每个硬币，查表获得最少硬币数，并记录其最少硬币数</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j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[c </a:t>
            </a:r>
            <a:r>
              <a:rPr kumimoji="0" lang="zh-CN" altLang="zh-CN" sz="1800" b="1" i="0" u="none" strike="noStrike" cap="none" normalizeH="0" baseline="0" smtClean="0">
                <a:ln>
                  <a:noFill/>
                </a:ln>
                <a:solidFill>
                  <a:srgbClr val="000080"/>
                </a:solidFill>
                <a:effectLst/>
                <a:latin typeface="Consolas" panose="020B0609020204030204" pitchFamily="49" charset="0"/>
              </a:rPr>
              <a:t>for </a:t>
            </a:r>
            <a:r>
              <a:rPr kumimoji="0" lang="zh-CN" altLang="zh-CN" sz="1800" b="0" i="0" u="none" strike="noStrike" cap="none" normalizeH="0" baseline="0" smtClean="0">
                <a:ln>
                  <a:noFill/>
                </a:ln>
                <a:solidFill>
                  <a:srgbClr val="000000"/>
                </a:solidFill>
                <a:effectLst/>
                <a:latin typeface="Consolas" panose="020B0609020204030204" pitchFamily="49" charset="0"/>
              </a:rPr>
              <a:t>c </a:t>
            </a:r>
            <a:r>
              <a:rPr kumimoji="0" lang="zh-CN" altLang="zh-CN" sz="1800" b="1" i="0" u="none" strike="noStrike" cap="none" normalizeH="0" baseline="0" smtClean="0">
                <a:ln>
                  <a:noFill/>
                </a:ln>
                <a:solidFill>
                  <a:srgbClr val="000080"/>
                </a:solidFill>
                <a:effectLst/>
                <a:latin typeface="Consolas" panose="020B0609020204030204" pitchFamily="49" charset="0"/>
              </a:rPr>
              <a:t>in </a:t>
            </a:r>
            <a:r>
              <a:rPr kumimoji="0" lang="zh-CN" altLang="zh-CN" sz="1800" b="0" i="0" u="none" strike="noStrike" cap="none" normalizeH="0" baseline="0" smtClean="0">
                <a:ln>
                  <a:noFill/>
                </a:ln>
                <a:solidFill>
                  <a:srgbClr val="000000"/>
                </a:solidFill>
                <a:effectLst/>
                <a:latin typeface="Consolas" panose="020B0609020204030204" pitchFamily="49" charset="0"/>
              </a:rPr>
              <a:t>valueList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c &lt;= cents]:</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a:t>
            </a:r>
            <a:r>
              <a:rPr kumimoji="0" lang="zh-CN" altLang="zh-CN" sz="1800" b="1" i="0" u="none" strike="noStrike" cap="none" normalizeH="0" baseline="0" smtClean="0">
                <a:ln>
                  <a:noFill/>
                </a:ln>
                <a:solidFill>
                  <a:srgbClr val="000080"/>
                </a:solidFill>
                <a:effectLst/>
                <a:latin typeface="Consolas" panose="020B0609020204030204" pitchFamily="49" charset="0"/>
              </a:rPr>
              <a:t>if </a:t>
            </a:r>
            <a:r>
              <a:rPr kumimoji="0" lang="zh-CN" altLang="zh-CN" sz="1800" b="0" i="0" u="none" strike="noStrike" cap="none" normalizeH="0" baseline="0" smtClean="0">
                <a:ln>
                  <a:noFill/>
                </a:ln>
                <a:solidFill>
                  <a:srgbClr val="000000"/>
                </a:solidFill>
                <a:effectLst/>
                <a:latin typeface="Consolas" panose="020B0609020204030204" pitchFamily="49" charset="0"/>
              </a:rPr>
              <a:t>minchange[cents - j] + </a:t>
            </a:r>
            <a:r>
              <a:rPr kumimoji="0" lang="zh-CN" altLang="zh-CN" sz="1800" b="0" i="0" u="none" strike="noStrike" cap="none" normalizeH="0" baseline="0" smtClean="0">
                <a:ln>
                  <a:noFill/>
                </a:ln>
                <a:solidFill>
                  <a:srgbClr val="0000FF"/>
                </a:solidFill>
                <a:effectLst/>
                <a:latin typeface="Consolas" panose="020B0609020204030204" pitchFamily="49" charset="0"/>
              </a:rPr>
              <a:t>1 </a:t>
            </a:r>
            <a:r>
              <a:rPr kumimoji="0" lang="zh-CN" altLang="zh-CN" sz="1800" b="0" i="0" u="none" strike="noStrike" cap="none" normalizeH="0" baseline="0" smtClean="0">
                <a:ln>
                  <a:noFill/>
                </a:ln>
                <a:solidFill>
                  <a:srgbClr val="000000"/>
                </a:solidFill>
                <a:effectLst/>
                <a:latin typeface="Consolas" panose="020B0609020204030204" pitchFamily="49" charset="0"/>
              </a:rPr>
              <a:t>&lt; coinCount: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coinCount = minchange[cents - j] + </a:t>
            </a:r>
            <a:r>
              <a:rPr kumimoji="0" lang="zh-CN" altLang="zh-CN" sz="1800" b="0" i="0" u="none" strike="noStrike" cap="none" normalizeH="0" baseline="0" smtClean="0">
                <a:ln>
                  <a:noFill/>
                </a:ln>
                <a:solidFill>
                  <a:srgbClr val="0000FF"/>
                </a:solidFill>
                <a:effectLst/>
                <a:latin typeface="Consolas" panose="020B0609020204030204" pitchFamily="49" charset="0"/>
              </a:rPr>
              <a:t>1</a:t>
            </a:r>
            <a:br>
              <a:rPr kumimoji="0" lang="zh-CN" altLang="zh-CN" sz="1800" b="0" i="0" u="none" strike="noStrike" cap="none" normalizeH="0" baseline="0" smtClean="0">
                <a:ln>
                  <a:noFill/>
                </a:ln>
                <a:solidFill>
                  <a:srgbClr val="0000FF"/>
                </a:solidFill>
                <a:effectLst/>
                <a:latin typeface="Consolas" panose="020B0609020204030204" pitchFamily="49" charset="0"/>
              </a:rPr>
            </a:br>
            <a:r>
              <a:rPr kumimoji="0" lang="zh-CN" altLang="zh-CN" sz="1800" b="0" i="0" u="none" strike="noStrike" cap="none" normalizeH="0" baseline="0" smtClean="0">
                <a:ln>
                  <a:noFill/>
                </a:ln>
                <a:solidFill>
                  <a:srgbClr val="0000FF"/>
                </a:solidFill>
                <a:effectLst/>
                <a:latin typeface="Consolas" panose="020B0609020204030204" pitchFamily="49" charset="0"/>
              </a:rPr>
              <a:t>                </a:t>
            </a:r>
            <a:r>
              <a:rPr kumimoji="0" lang="zh-CN" altLang="zh-CN" sz="1800" b="0" i="0" u="none" strike="noStrike" cap="none" normalizeH="0" baseline="0" smtClean="0">
                <a:ln>
                  <a:noFill/>
                </a:ln>
                <a:solidFill>
                  <a:srgbClr val="000000"/>
                </a:solidFill>
                <a:effectLst/>
                <a:latin typeface="Consolas" panose="020B0609020204030204" pitchFamily="49" charset="0"/>
              </a:rPr>
              <a:t>newcoin = j</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minchange[cents] = coinCount</a:t>
            </a:r>
            <a:br>
              <a:rPr kumimoji="0" lang="zh-CN" altLang="zh-CN" sz="1800" b="0" i="0" u="none" strike="noStrike" cap="none" normalizeH="0" baseline="0" smtClean="0">
                <a:ln>
                  <a:noFill/>
                </a:ln>
                <a:solidFill>
                  <a:srgbClr val="000000"/>
                </a:solidFill>
                <a:effectLst/>
                <a:latin typeface="Consolas" panose="020B0609020204030204" pitchFamily="49" charset="0"/>
              </a:rPr>
            </a:br>
            <a:r>
              <a:rPr kumimoji="0" lang="zh-CN" altLang="zh-CN" sz="1800" b="0" i="0" u="none" strike="noStrike" cap="none" normalizeH="0" baseline="0" smtClean="0">
                <a:ln>
                  <a:noFill/>
                </a:ln>
                <a:solidFill>
                  <a:srgbClr val="000000"/>
                </a:solidFill>
                <a:effectLst/>
                <a:latin typeface="Consolas" panose="020B0609020204030204" pitchFamily="49" charset="0"/>
              </a:rPr>
              <a:t>        changeUsed[cents] = newcoin  </a:t>
            </a:r>
            <a:r>
              <a:rPr kumimoji="0" lang="zh-CN" altLang="zh-CN" sz="1800" b="0" i="1" u="none" strike="noStrike" cap="none" normalizeH="0" baseline="0" smtClean="0">
                <a:ln>
                  <a:noFill/>
                </a:ln>
                <a:solidFill>
                  <a:srgbClr val="808080"/>
                </a:solidFill>
                <a:effectLst/>
                <a:latin typeface="Consolas" panose="020B0609020204030204" pitchFamily="49" charset="0"/>
              </a:rPr>
              <a:t># </a:t>
            </a: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记录增加的硬币面值</a:t>
            </a:r>
            <a:b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br>
            <a:r>
              <a:rPr kumimoji="0" lang="zh-CN" altLang="zh-CN" sz="1800" b="0" i="1" u="none" strike="noStrike" cap="none" normalizeH="0" baseline="0" smtClean="0">
                <a:ln>
                  <a:noFill/>
                </a:ln>
                <a:solidFill>
                  <a:srgbClr val="80808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kumimoji="0" lang="zh-CN" altLang="zh-CN" sz="1800" b="1" i="0" u="none" strike="noStrike" cap="none" normalizeH="0" baseline="0" smtClean="0">
                <a:ln>
                  <a:noFill/>
                </a:ln>
                <a:solidFill>
                  <a:srgbClr val="000080"/>
                </a:solidFill>
                <a:effectLst/>
                <a:latin typeface="Consolas" panose="020B0609020204030204" pitchFamily="49" charset="0"/>
              </a:rPr>
              <a:t>return </a:t>
            </a:r>
            <a:r>
              <a:rPr kumimoji="0" lang="zh-CN" altLang="zh-CN" sz="1800" b="0" i="0" u="none" strike="noStrike" cap="none" normalizeH="0" baseline="0" smtClean="0">
                <a:ln>
                  <a:noFill/>
                </a:ln>
                <a:solidFill>
                  <a:srgbClr val="000000"/>
                </a:solidFill>
                <a:effectLst/>
                <a:latin typeface="Consolas" panose="020B0609020204030204" pitchFamily="49" charset="0"/>
              </a:rPr>
              <a:t>minchange[change]</a:t>
            </a:r>
            <a:endParaRPr kumimoji="0" lang="zh-CN" altLang="zh-CN" sz="2800" b="0" i="0" u="none" strike="noStrike" cap="none" normalizeH="0" baseline="0" smtClean="0">
              <a:ln>
                <a:noFill/>
              </a:ln>
              <a:solidFill>
                <a:schemeClr val="tx1"/>
              </a:solidFill>
              <a:effectLst/>
              <a:latin typeface="Arial" panose="020B0604020202020204" pitchFamily="34" charset="0"/>
            </a:endParaRPr>
          </a:p>
        </p:txBody>
      </p:sp>
      <p:sp>
        <p:nvSpPr>
          <p:cNvPr id="2" name="Rectangle 1"/>
          <p:cNvSpPr>
            <a:spLocks noChangeArrowheads="1"/>
          </p:cNvSpPr>
          <p:nvPr/>
        </p:nvSpPr>
        <p:spPr bwMode="auto">
          <a:xfrm>
            <a:off x="7085751" y="2992523"/>
            <a:ext cx="5106124" cy="1815882"/>
          </a:xfrm>
          <a:prstGeom prst="rect">
            <a:avLst/>
          </a:prstGeom>
          <a:solidFill>
            <a:schemeClr val="accent4">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clist = [</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5</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10</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21</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25</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amnt = </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24</a:t>
            </a:r>
            <a:b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coins = [</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(amnt+</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coinsUsed = [</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(amnt + </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(dpMakeChange2(clist, amnt, coins,coinsUsed))</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(coins)</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80"/>
                </a:solidFill>
                <a:effectLst/>
                <a:latin typeface="Consolas" pitchFamily="49" charset="0"/>
                <a:ea typeface="宋体" pitchFamily="2" charset="-122"/>
                <a:cs typeface="宋体" pitchFamily="2" charset="-122"/>
              </a:rPr>
              <a:t>print</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(coinsUsed)</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print</a:t>
            </a:r>
            <a:r>
              <a:rPr kumimoji="0" lang="en-US"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change</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(coins,coinsUsed,amnt)</a:t>
            </a:r>
            <a:endParaRPr kumimoji="0" lang="zh-CN"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521441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博物馆大盗问题（选讲）</a:t>
            </a:r>
            <a:endParaRPr lang="zh-CN" altLang="en-US"/>
          </a:p>
        </p:txBody>
      </p:sp>
      <p:sp>
        <p:nvSpPr>
          <p:cNvPr id="4" name="矩形 3"/>
          <p:cNvSpPr/>
          <p:nvPr/>
        </p:nvSpPr>
        <p:spPr>
          <a:xfrm>
            <a:off x="9119542" y="246633"/>
            <a:ext cx="1821332" cy="461665"/>
          </a:xfrm>
          <a:prstGeom prst="rect">
            <a:avLst/>
          </a:prstGeom>
        </p:spPr>
        <p:txBody>
          <a:bodyPr wrap="none">
            <a:spAutoFit/>
          </a:bodyPr>
          <a:lstStyle/>
          <a:p>
            <a:r>
              <a:rPr lang="en-US" altLang="zh-CN" sz="2400"/>
              <a:t>0-1</a:t>
            </a:r>
            <a:r>
              <a:rPr lang="zh-CN" altLang="en-US" sz="2400"/>
              <a:t>背包问题</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670" y="1125538"/>
            <a:ext cx="7629525" cy="5400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89014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占位符 1"/>
              <p:cNvSpPr>
                <a:spLocks noGrp="1"/>
              </p:cNvSpPr>
              <p:nvPr>
                <p:ph type="body" sz="quarter" idx="10"/>
              </p:nvPr>
            </p:nvSpPr>
            <p:spPr>
              <a:xfrm>
                <a:off x="910630" y="1053530"/>
                <a:ext cx="10736814" cy="4868199"/>
              </a:xfrm>
            </p:spPr>
            <p:txBody>
              <a:bodyPr>
                <a:normAutofit/>
              </a:bodyPr>
              <a:lstStyle/>
              <a:p>
                <a:r>
                  <a:rPr lang="en-US" altLang="zh-CN" smtClean="0"/>
                  <a:t>m</a:t>
                </a:r>
                <a:r>
                  <a:rPr lang="en-US" altLang="zh-CN"/>
                  <a:t>( i, W) </a:t>
                </a:r>
                <a:r>
                  <a:rPr lang="zh-CN" altLang="en-US"/>
                  <a:t>记为： </a:t>
                </a:r>
                <a:endParaRPr lang="en-US" altLang="zh-CN" smtClean="0"/>
              </a:p>
              <a:p>
                <a:pPr marL="0" indent="0">
                  <a:buNone/>
                </a:pPr>
                <a:r>
                  <a:rPr lang="zh-CN" altLang="en-US" smtClean="0"/>
                  <a:t>前</a:t>
                </a:r>
                <a:r>
                  <a:rPr lang="en-US" altLang="zh-CN">
                    <a:solidFill>
                      <a:srgbClr val="FF0000"/>
                    </a:solidFill>
                  </a:rPr>
                  <a:t>i(1&lt;=i&lt;=5)</a:t>
                </a:r>
                <a:r>
                  <a:rPr lang="zh-CN" altLang="en-US"/>
                  <a:t>个宝物中，组合不超过</a:t>
                </a:r>
                <a:r>
                  <a:rPr lang="en-US" altLang="zh-CN" smtClean="0">
                    <a:solidFill>
                      <a:srgbClr val="FF0000"/>
                    </a:solidFill>
                  </a:rPr>
                  <a:t>W(1</a:t>
                </a:r>
                <a:r>
                  <a:rPr lang="en-US" altLang="zh-CN">
                    <a:solidFill>
                      <a:srgbClr val="FF0000"/>
                    </a:solidFill>
                  </a:rPr>
                  <a:t>&lt;=W&lt;=20) </a:t>
                </a:r>
                <a:r>
                  <a:rPr lang="zh-CN" altLang="en-US" smtClean="0"/>
                  <a:t>重量时宝物的</a:t>
                </a:r>
                <a:r>
                  <a:rPr lang="zh-CN" altLang="en-US"/>
                  <a:t>最大价值 </a:t>
                </a:r>
                <a:r>
                  <a:rPr lang="zh-CN" altLang="en-US" smtClean="0"/>
                  <a:t>。</a:t>
                </a:r>
                <a:endParaRPr lang="en-US" altLang="zh-CN" smtClean="0"/>
              </a:p>
              <a:p>
                <a:pPr marL="0" indent="0">
                  <a:buNone/>
                </a:pPr>
                <a:r>
                  <a:rPr lang="en-US" altLang="zh-CN" smtClean="0"/>
                  <a:t>m(i, W)</a:t>
                </a:r>
                <a:r>
                  <a:rPr lang="zh-CN" altLang="en-US" smtClean="0"/>
                  <a:t>应该是</a:t>
                </a:r>
                <a:r>
                  <a:rPr lang="en-US" altLang="zh-CN" smtClean="0"/>
                  <a:t>m(i-1, W)</a:t>
                </a:r>
                <a:r>
                  <a:rPr lang="zh-CN" altLang="en-US" smtClean="0"/>
                  <a:t>和</a:t>
                </a:r>
                <a:r>
                  <a:rPr lang="en-US" altLang="zh-CN" smtClean="0"/>
                  <a:t>m(i-1, W-w</a:t>
                </a:r>
                <a:r>
                  <a:rPr lang="en-US" altLang="zh-CN" baseline="-25000" smtClean="0"/>
                  <a:t>i</a:t>
                </a:r>
                <a:r>
                  <a:rPr lang="en-US" altLang="zh-CN" smtClean="0"/>
                  <a:t>)+v</a:t>
                </a:r>
                <a:r>
                  <a:rPr lang="en-US" altLang="zh-CN" baseline="-25000" smtClean="0"/>
                  <a:t>i</a:t>
                </a:r>
                <a:r>
                  <a:rPr lang="en-US" altLang="zh-CN" smtClean="0"/>
                  <a:t> </a:t>
                </a:r>
                <a:r>
                  <a:rPr lang="zh-CN" altLang="en-US" smtClean="0"/>
                  <a:t>两者最大值</a:t>
                </a:r>
                <a:endParaRPr lang="en-US" altLang="zh-CN" smtClean="0"/>
              </a:p>
              <a:p>
                <a:r>
                  <a:rPr lang="zh-CN" altLang="en-US" smtClean="0"/>
                  <a:t>从</a:t>
                </a:r>
                <a:r>
                  <a:rPr lang="en-US" altLang="zh-CN"/>
                  <a:t>m(1, 1)</a:t>
                </a:r>
                <a:r>
                  <a:rPr lang="zh-CN" altLang="en-US"/>
                  <a:t>开始计算到</a:t>
                </a:r>
                <a:r>
                  <a:rPr lang="en-US" altLang="zh-CN"/>
                  <a:t>m(5, 20)</a:t>
                </a:r>
              </a:p>
              <a:p>
                <a:pPr marL="0" indent="0">
                  <a:buNone/>
                </a:pPr>
                <a:r>
                  <a:rPr lang="en-US" altLang="zh-CN" sz="3200" b="0"/>
                  <a:t>m(i,W) </a:t>
                </a:r>
                <a:r>
                  <a:rPr lang="en-US" altLang="zh-CN" sz="3200" b="0" smtClean="0"/>
                  <a:t>  =</a:t>
                </a:r>
                <a14:m>
                  <m:oMath xmlns:m="http://schemas.openxmlformats.org/officeDocument/2006/math">
                    <m:d>
                      <m:dPr>
                        <m:begChr m:val="{"/>
                        <m:endChr m:val=""/>
                        <m:ctrlPr>
                          <a:rPr lang="en-US" altLang="zh-CN" sz="2800" b="0" i="1">
                            <a:latin typeface="Cambria Math" panose="02040503050406030204" pitchFamily="18" charset="0"/>
                          </a:rPr>
                        </m:ctrlPr>
                      </m:dPr>
                      <m:e>
                        <m:eqArr>
                          <m:eqArrPr>
                            <m:ctrlPr>
                              <a:rPr lang="en-US" altLang="zh-CN" sz="2800" b="0" i="1">
                                <a:latin typeface="Cambria Math" panose="02040503050406030204" pitchFamily="18" charset="0"/>
                              </a:rPr>
                            </m:ctrlPr>
                          </m:eqArrPr>
                          <m:e>
                            <m:r>
                              <a:rPr lang="en-US" altLang="zh-CN" sz="2800" b="0" i="1">
                                <a:latin typeface="Cambria Math"/>
                              </a:rPr>
                              <m:t>&amp;0                                </m:t>
                            </m:r>
                            <m:r>
                              <a:rPr lang="en-US" altLang="zh-CN" sz="2800" b="0" i="1">
                                <a:latin typeface="Cambria Math"/>
                              </a:rPr>
                              <m:t>𝑖𝑓</m:t>
                            </m:r>
                            <m:r>
                              <a:rPr lang="en-US" altLang="zh-CN" sz="2800" b="0" i="1">
                                <a:latin typeface="Cambria Math"/>
                              </a:rPr>
                              <m:t> </m:t>
                            </m:r>
                            <m:r>
                              <a:rPr lang="en-US" altLang="zh-CN" sz="2800" b="0" i="1">
                                <a:latin typeface="Cambria Math"/>
                              </a:rPr>
                              <m:t>𝑖</m:t>
                            </m:r>
                            <m:r>
                              <a:rPr lang="en-US" altLang="zh-CN" sz="2800" b="0" i="1">
                                <a:latin typeface="Cambria Math"/>
                              </a:rPr>
                              <m:t>=0</m:t>
                            </m:r>
                          </m:e>
                          <m:e>
                            <m:r>
                              <a:rPr lang="en-US" altLang="zh-CN" sz="2800" b="0" i="1">
                                <a:latin typeface="Cambria Math"/>
                              </a:rPr>
                              <m:t>&amp;0                                </m:t>
                            </m:r>
                            <m:r>
                              <a:rPr lang="en-US" altLang="zh-CN" sz="2800" b="0" i="1">
                                <a:latin typeface="Cambria Math"/>
                              </a:rPr>
                              <m:t>𝑖𝑓</m:t>
                            </m:r>
                            <m:r>
                              <a:rPr lang="en-US" altLang="zh-CN" sz="2800" b="0" i="1">
                                <a:latin typeface="Cambria Math"/>
                              </a:rPr>
                              <m:t> </m:t>
                            </m:r>
                            <m:r>
                              <a:rPr lang="en-US" altLang="zh-CN" sz="2800" b="0" i="1">
                                <a:latin typeface="Cambria Math"/>
                              </a:rPr>
                              <m:t>𝑊</m:t>
                            </m:r>
                            <m:r>
                              <a:rPr lang="en-US" altLang="zh-CN" sz="2800" b="0" i="1">
                                <a:latin typeface="Cambria Math"/>
                              </a:rPr>
                              <m:t>=0</m:t>
                            </m:r>
                          </m:e>
                          <m:e>
                            <m:r>
                              <a:rPr lang="en-US" altLang="zh-CN" sz="2800" b="0" i="1">
                                <a:latin typeface="Cambria Math"/>
                              </a:rPr>
                              <m:t>&amp;</m:t>
                            </m:r>
                            <m:r>
                              <a:rPr lang="en-US" altLang="zh-CN" sz="2800" b="0" i="1">
                                <a:latin typeface="Cambria Math"/>
                              </a:rPr>
                              <m:t>𝑚</m:t>
                            </m:r>
                            <m:d>
                              <m:dPr>
                                <m:ctrlPr>
                                  <a:rPr lang="en-US" altLang="zh-CN" sz="2800" b="0" i="1">
                                    <a:latin typeface="Cambria Math" panose="02040503050406030204" pitchFamily="18" charset="0"/>
                                  </a:rPr>
                                </m:ctrlPr>
                              </m:dPr>
                              <m:e>
                                <m:r>
                                  <a:rPr lang="en-US" altLang="zh-CN" sz="2800" b="0" i="1">
                                    <a:latin typeface="Cambria Math"/>
                                  </a:rPr>
                                  <m:t>𝑖</m:t>
                                </m:r>
                                <m:r>
                                  <a:rPr lang="en-US" altLang="zh-CN" sz="2800" b="0" i="1">
                                    <a:latin typeface="Cambria Math"/>
                                  </a:rPr>
                                  <m:t>−1,</m:t>
                                </m:r>
                                <m:r>
                                  <a:rPr lang="en-US" altLang="zh-CN" sz="2800" b="0" i="1">
                                    <a:latin typeface="Cambria Math"/>
                                  </a:rPr>
                                  <m:t>𝑊</m:t>
                                </m:r>
                              </m:e>
                            </m:d>
                            <m:r>
                              <a:rPr lang="en-US" altLang="zh-CN" sz="2800" b="0" i="1">
                                <a:latin typeface="Cambria Math"/>
                              </a:rPr>
                              <m:t>           </m:t>
                            </m:r>
                            <m:r>
                              <a:rPr lang="en-US" altLang="zh-CN" sz="2800" b="0" i="1">
                                <a:latin typeface="Cambria Math"/>
                              </a:rPr>
                              <m:t>𝑖𝑓</m:t>
                            </m:r>
                            <m:r>
                              <a:rPr lang="en-US" altLang="zh-CN" sz="2800" b="0" i="1">
                                <a:latin typeface="Cambria Math"/>
                              </a:rPr>
                              <m:t> </m:t>
                            </m:r>
                            <m:sSub>
                              <m:sSubPr>
                                <m:ctrlPr>
                                  <a:rPr lang="en-US" altLang="zh-CN" sz="2800" b="0" i="1">
                                    <a:latin typeface="Cambria Math" panose="02040503050406030204" pitchFamily="18" charset="0"/>
                                  </a:rPr>
                                </m:ctrlPr>
                              </m:sSubPr>
                              <m:e>
                                <m:r>
                                  <a:rPr lang="en-US" altLang="zh-CN" sz="2800" b="0" i="1">
                                    <a:latin typeface="Cambria Math"/>
                                  </a:rPr>
                                  <m:t>𝑤</m:t>
                                </m:r>
                              </m:e>
                              <m:sub>
                                <m:r>
                                  <a:rPr lang="en-US" altLang="zh-CN" sz="2800" b="0" i="1">
                                    <a:latin typeface="Cambria Math"/>
                                  </a:rPr>
                                  <m:t>𝑖</m:t>
                                </m:r>
                              </m:sub>
                            </m:sSub>
                            <m:r>
                              <a:rPr lang="en-US" altLang="zh-CN" sz="2800" b="0" i="1">
                                <a:latin typeface="Cambria Math"/>
                              </a:rPr>
                              <m:t>&gt;</m:t>
                            </m:r>
                            <m:r>
                              <a:rPr lang="en-US" altLang="zh-CN" sz="2800" b="0" i="1">
                                <a:latin typeface="Cambria Math"/>
                              </a:rPr>
                              <m:t>𝑊</m:t>
                            </m:r>
                          </m:e>
                          <m:e>
                            <m:r>
                              <a:rPr lang="en-US" altLang="zh-CN" sz="2800" b="0" i="1">
                                <a:latin typeface="Cambria Math"/>
                              </a:rPr>
                              <m:t>&amp;</m:t>
                            </m:r>
                            <m:r>
                              <a:rPr lang="en-US" altLang="zh-CN" sz="2800" b="0" i="1">
                                <a:latin typeface="Cambria Math"/>
                              </a:rPr>
                              <m:t>𝑚𝑎𝑥</m:t>
                            </m:r>
                            <m:d>
                              <m:dPr>
                                <m:begChr m:val="{"/>
                                <m:endChr m:val="}"/>
                                <m:ctrlPr>
                                  <a:rPr lang="en-US" altLang="zh-CN" sz="2800" b="0" i="1">
                                    <a:latin typeface="Cambria Math" panose="02040503050406030204" pitchFamily="18" charset="0"/>
                                  </a:rPr>
                                </m:ctrlPr>
                              </m:dPr>
                              <m:e>
                                <m:r>
                                  <a:rPr lang="en-US" altLang="zh-CN" sz="2800" b="0" i="1">
                                    <a:latin typeface="Cambria Math"/>
                                  </a:rPr>
                                  <m:t>𝑚</m:t>
                                </m:r>
                                <m:d>
                                  <m:dPr>
                                    <m:ctrlPr>
                                      <a:rPr lang="en-US" altLang="zh-CN" sz="2800" b="0" i="1">
                                        <a:latin typeface="Cambria Math" panose="02040503050406030204" pitchFamily="18" charset="0"/>
                                      </a:rPr>
                                    </m:ctrlPr>
                                  </m:dPr>
                                  <m:e>
                                    <m:r>
                                      <a:rPr lang="en-US" altLang="zh-CN" sz="2800" b="0" i="1">
                                        <a:latin typeface="Cambria Math"/>
                                      </a:rPr>
                                      <m:t>𝑖</m:t>
                                    </m:r>
                                    <m:r>
                                      <a:rPr lang="en-US" altLang="zh-CN" sz="2800" b="0" i="1">
                                        <a:latin typeface="Cambria Math"/>
                                      </a:rPr>
                                      <m:t>−1,</m:t>
                                    </m:r>
                                    <m:r>
                                      <a:rPr lang="en-US" altLang="zh-CN" sz="2800" b="0" i="1">
                                        <a:latin typeface="Cambria Math"/>
                                      </a:rPr>
                                      <m:t>𝑊</m:t>
                                    </m:r>
                                  </m:e>
                                </m:d>
                                <m:r>
                                  <a:rPr lang="en-US" altLang="zh-CN" sz="2800" b="0" i="1">
                                    <a:latin typeface="Cambria Math"/>
                                  </a:rPr>
                                  <m:t>,</m:t>
                                </m:r>
                                <m:sSub>
                                  <m:sSubPr>
                                    <m:ctrlPr>
                                      <a:rPr lang="en-US" altLang="zh-CN" sz="2800" b="0" i="1">
                                        <a:latin typeface="Cambria Math" panose="02040503050406030204" pitchFamily="18" charset="0"/>
                                      </a:rPr>
                                    </m:ctrlPr>
                                  </m:sSubPr>
                                  <m:e>
                                    <m:r>
                                      <a:rPr lang="en-US" altLang="zh-CN" sz="2800" b="0" i="1">
                                        <a:latin typeface="Cambria Math"/>
                                      </a:rPr>
                                      <m:t>𝑣</m:t>
                                    </m:r>
                                  </m:e>
                                  <m:sub>
                                    <m:r>
                                      <a:rPr lang="en-US" altLang="zh-CN" sz="2800" b="0" i="1">
                                        <a:latin typeface="Cambria Math"/>
                                      </a:rPr>
                                      <m:t>𝑖</m:t>
                                    </m:r>
                                  </m:sub>
                                </m:sSub>
                                <m:r>
                                  <a:rPr lang="en-US" altLang="zh-CN" sz="2800" b="0" i="1">
                                    <a:latin typeface="Cambria Math"/>
                                  </a:rPr>
                                  <m:t>+</m:t>
                                </m:r>
                                <m:r>
                                  <a:rPr lang="en-US" altLang="zh-CN" sz="2800" b="0" i="1">
                                    <a:latin typeface="Cambria Math"/>
                                  </a:rPr>
                                  <m:t>𝑚</m:t>
                                </m:r>
                                <m:d>
                                  <m:dPr>
                                    <m:ctrlPr>
                                      <a:rPr lang="en-US" altLang="zh-CN" sz="2800" b="0" i="1">
                                        <a:latin typeface="Cambria Math" panose="02040503050406030204" pitchFamily="18" charset="0"/>
                                      </a:rPr>
                                    </m:ctrlPr>
                                  </m:dPr>
                                  <m:e>
                                    <m:r>
                                      <a:rPr lang="en-US" altLang="zh-CN" sz="2800" b="0" i="1">
                                        <a:latin typeface="Cambria Math"/>
                                      </a:rPr>
                                      <m:t>𝑖</m:t>
                                    </m:r>
                                    <m:r>
                                      <a:rPr lang="en-US" altLang="zh-CN" sz="2800" b="0" i="1">
                                        <a:latin typeface="Cambria Math"/>
                                      </a:rPr>
                                      <m:t>−1,</m:t>
                                    </m:r>
                                    <m:r>
                                      <a:rPr lang="en-US" altLang="zh-CN" sz="2800" b="0" i="1">
                                        <a:latin typeface="Cambria Math"/>
                                      </a:rPr>
                                      <m:t>𝑊</m:t>
                                    </m:r>
                                    <m:r>
                                      <a:rPr lang="en-US" altLang="zh-CN" sz="2800" b="0" i="1">
                                        <a:latin typeface="Cambria Math"/>
                                      </a:rPr>
                                      <m:t>−</m:t>
                                    </m:r>
                                    <m:sSub>
                                      <m:sSubPr>
                                        <m:ctrlPr>
                                          <a:rPr lang="en-US" altLang="zh-CN" sz="2800" b="0" i="1">
                                            <a:latin typeface="Cambria Math" panose="02040503050406030204" pitchFamily="18" charset="0"/>
                                          </a:rPr>
                                        </m:ctrlPr>
                                      </m:sSubPr>
                                      <m:e>
                                        <m:r>
                                          <a:rPr lang="en-US" altLang="zh-CN" sz="2800" b="0" i="1">
                                            <a:latin typeface="Cambria Math"/>
                                          </a:rPr>
                                          <m:t>𝑤</m:t>
                                        </m:r>
                                      </m:e>
                                      <m:sub>
                                        <m:r>
                                          <a:rPr lang="en-US" altLang="zh-CN" sz="2800" b="0" i="1">
                                            <a:latin typeface="Cambria Math"/>
                                          </a:rPr>
                                          <m:t>𝑖</m:t>
                                        </m:r>
                                      </m:sub>
                                    </m:sSub>
                                  </m:e>
                                </m:d>
                              </m:e>
                            </m:d>
                            <m:r>
                              <a:rPr lang="en-US" altLang="zh-CN" sz="2800" b="0" i="1">
                                <a:latin typeface="Cambria Math"/>
                              </a:rPr>
                              <m:t> </m:t>
                            </m:r>
                            <m:r>
                              <a:rPr lang="zh-CN" altLang="en-US" sz="2800" b="0" i="1">
                                <a:latin typeface="Cambria Math"/>
                              </a:rPr>
                              <m:t>其他情况</m:t>
                            </m:r>
                          </m:e>
                        </m:eqArr>
                      </m:e>
                    </m:d>
                  </m:oMath>
                </a14:m>
                <a:endParaRPr lang="zh-CN" altLang="en-US" sz="3200" b="0"/>
              </a:p>
              <a:p>
                <a:pPr marL="0" indent="0">
                  <a:buNone/>
                </a:pPr>
                <a:endParaRPr lang="en-US" altLang="zh-CN" smtClean="0"/>
              </a:p>
            </p:txBody>
          </p:sp>
        </mc:Choice>
        <mc:Fallback xmlns="">
          <p:sp>
            <p:nvSpPr>
              <p:cNvPr id="2" name="文本占位符 1"/>
              <p:cNvSpPr>
                <a:spLocks noGrp="1" noRot="1" noChangeAspect="1" noMove="1" noResize="1" noEditPoints="1" noAdjustHandles="1" noChangeArrowheads="1" noChangeShapeType="1" noTextEdit="1"/>
              </p:cNvSpPr>
              <p:nvPr>
                <p:ph type="body" sz="quarter" idx="10"/>
              </p:nvPr>
            </p:nvSpPr>
            <p:spPr>
              <a:xfrm>
                <a:off x="910630" y="1053530"/>
                <a:ext cx="10736814" cy="4868199"/>
              </a:xfrm>
              <a:blipFill>
                <a:blip r:embed="rId2"/>
                <a:stretch>
                  <a:fillRect l="-1192" t="-87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标题 2"/>
              <p:cNvSpPr>
                <a:spLocks noGrp="1"/>
              </p:cNvSpPr>
              <p:nvPr>
                <p:ph type="title"/>
              </p:nvPr>
            </p:nvSpPr>
            <p:spPr/>
            <p:txBody>
              <a:bodyPr>
                <a:normAutofit fontScale="90000"/>
              </a:bodyPr>
              <a:lstStyle/>
              <a:p>
                <a:pPr/>
                <a14:m>
                  <m:oMathPara xmlns:m="http://schemas.openxmlformats.org/officeDocument/2006/math">
                    <m:oMathParaPr>
                      <m:jc m:val="left"/>
                    </m:oMathParaPr>
                    <m:oMath xmlns:m="http://schemas.openxmlformats.org/officeDocument/2006/math">
                      <m:r>
                        <m:rPr>
                          <m:nor/>
                        </m:rPr>
                        <a:rPr lang="zh-CN" altLang="en-US"/>
                        <m:t>博物馆大盗问题</m:t>
                      </m:r>
                    </m:oMath>
                  </m:oMathPara>
                </a14:m>
                <a:endParaRPr lang="zh-CN" altLang="en-US"/>
              </a:p>
            </p:txBody>
          </p:sp>
        </mc:Choice>
        <mc:Fallback xmlns="">
          <p:sp>
            <p:nvSpPr>
              <p:cNvPr id="3" name="标题 2"/>
              <p:cNvSpPr>
                <a:spLocks noGrp="1" noRot="1" noChangeAspect="1" noMove="1" noResize="1" noEditPoints="1" noAdjustHandles="1" noChangeArrowheads="1" noChangeShapeType="1" noTextEdit="1"/>
              </p:cNvSpPr>
              <p:nvPr>
                <p:ph type="title"/>
              </p:nvPr>
            </p:nvSpPr>
            <p:spPr>
              <a:blipFill rotWithShape="1">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02425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博物馆大盗问题</a:t>
            </a:r>
          </a:p>
        </p:txBody>
      </p:sp>
      <mc:AlternateContent xmlns:mc="http://schemas.openxmlformats.org/markup-compatibility/2006" xmlns:a14="http://schemas.microsoft.com/office/drawing/2010/main">
        <mc:Choice Requires="a14">
          <p:sp>
            <p:nvSpPr>
              <p:cNvPr id="7" name="矩形 6"/>
              <p:cNvSpPr/>
              <p:nvPr/>
            </p:nvSpPr>
            <p:spPr>
              <a:xfrm>
                <a:off x="4848347" y="1197546"/>
                <a:ext cx="7344816" cy="1360244"/>
              </a:xfrm>
              <a:prstGeom prst="rect">
                <a:avLst/>
              </a:prstGeom>
              <a:solidFill>
                <a:schemeClr val="accent2">
                  <a:lumMod val="20000"/>
                  <a:lumOff val="80000"/>
                </a:schemeClr>
              </a:solidFill>
            </p:spPr>
            <p:txBody>
              <a:bodyPr wrap="square">
                <a:spAutoFit/>
              </a:bodyPr>
              <a:lstStyle/>
              <a:p>
                <a:r>
                  <a:rPr lang="en-US" altLang="zh-CN" sz="2000"/>
                  <a:t>m(i,W) =</a:t>
                </a:r>
                <a14:m>
                  <m:oMath xmlns:m="http://schemas.openxmlformats.org/officeDocument/2006/math">
                    <m:d>
                      <m:dPr>
                        <m:begChr m:val="{"/>
                        <m:endChr m:val=""/>
                        <m:ctrlPr>
                          <a:rPr lang="en-US" altLang="zh-CN" sz="2000" i="1">
                            <a:latin typeface="Cambria Math" panose="02040503050406030204" pitchFamily="18" charset="0"/>
                          </a:rPr>
                        </m:ctrlPr>
                      </m:dPr>
                      <m:e>
                        <m:eqArr>
                          <m:eqArrPr>
                            <m:ctrlPr>
                              <a:rPr lang="en-US" altLang="zh-CN" sz="2000" i="1">
                                <a:latin typeface="Cambria Math" panose="02040503050406030204" pitchFamily="18" charset="0"/>
                              </a:rPr>
                            </m:ctrlPr>
                          </m:eqArrPr>
                          <m:e>
                            <m:r>
                              <a:rPr lang="en-US" altLang="zh-CN" sz="2000" i="1">
                                <a:latin typeface="Cambria Math"/>
                              </a:rPr>
                              <m:t>&amp;0                                </m:t>
                            </m:r>
                            <m:r>
                              <a:rPr lang="en-US" altLang="zh-CN" sz="2000" i="1">
                                <a:latin typeface="Cambria Math"/>
                              </a:rPr>
                              <m:t>𝑖𝑓</m:t>
                            </m:r>
                            <m:r>
                              <a:rPr lang="en-US" altLang="zh-CN" sz="2000" i="1">
                                <a:latin typeface="Cambria Math"/>
                              </a:rPr>
                              <m:t> </m:t>
                            </m:r>
                            <m:r>
                              <a:rPr lang="en-US" altLang="zh-CN" sz="2000" i="1">
                                <a:latin typeface="Cambria Math"/>
                              </a:rPr>
                              <m:t>𝑖</m:t>
                            </m:r>
                            <m:r>
                              <a:rPr lang="en-US" altLang="zh-CN" sz="2000" i="1">
                                <a:latin typeface="Cambria Math"/>
                              </a:rPr>
                              <m:t>=0</m:t>
                            </m:r>
                          </m:e>
                          <m:e>
                            <m:r>
                              <a:rPr lang="en-US" altLang="zh-CN" sz="2000" i="1">
                                <a:latin typeface="Cambria Math"/>
                              </a:rPr>
                              <m:t>&amp;0                                </m:t>
                            </m:r>
                            <m:r>
                              <a:rPr lang="en-US" altLang="zh-CN" sz="2000" i="1">
                                <a:latin typeface="Cambria Math"/>
                              </a:rPr>
                              <m:t>𝑖𝑓</m:t>
                            </m:r>
                            <m:r>
                              <a:rPr lang="en-US" altLang="zh-CN" sz="2000" i="1">
                                <a:latin typeface="Cambria Math"/>
                              </a:rPr>
                              <m:t> </m:t>
                            </m:r>
                            <m:r>
                              <a:rPr lang="en-US" altLang="zh-CN" sz="2000" i="1">
                                <a:latin typeface="Cambria Math"/>
                              </a:rPr>
                              <m:t>𝑊</m:t>
                            </m:r>
                            <m:r>
                              <a:rPr lang="en-US" altLang="zh-CN" sz="2000" i="1">
                                <a:latin typeface="Cambria Math"/>
                              </a:rPr>
                              <m:t>=0</m:t>
                            </m:r>
                          </m:e>
                          <m:e>
                            <m:r>
                              <a:rPr lang="en-US" altLang="zh-CN" sz="2000" i="1">
                                <a:latin typeface="Cambria Math"/>
                              </a:rPr>
                              <m:t>&amp;</m:t>
                            </m:r>
                            <m:r>
                              <a:rPr lang="en-US" altLang="zh-CN" sz="2000" i="1">
                                <a:latin typeface="Cambria Math"/>
                              </a:rPr>
                              <m:t>𝑚</m:t>
                            </m:r>
                            <m:d>
                              <m:dPr>
                                <m:ctrlPr>
                                  <a:rPr lang="en-US" altLang="zh-CN" sz="2000" i="1">
                                    <a:latin typeface="Cambria Math" panose="02040503050406030204" pitchFamily="18" charset="0"/>
                                  </a:rPr>
                                </m:ctrlPr>
                              </m:dPr>
                              <m:e>
                                <m:r>
                                  <a:rPr lang="en-US" altLang="zh-CN" sz="2000" i="1">
                                    <a:latin typeface="Cambria Math"/>
                                  </a:rPr>
                                  <m:t>𝑖</m:t>
                                </m:r>
                                <m:r>
                                  <a:rPr lang="en-US" altLang="zh-CN" sz="2000" i="1">
                                    <a:latin typeface="Cambria Math"/>
                                  </a:rPr>
                                  <m:t>−1,</m:t>
                                </m:r>
                                <m:r>
                                  <a:rPr lang="en-US" altLang="zh-CN" sz="2000" i="1">
                                    <a:latin typeface="Cambria Math"/>
                                  </a:rPr>
                                  <m:t>𝑊</m:t>
                                </m:r>
                              </m:e>
                            </m:d>
                            <m:r>
                              <a:rPr lang="en-US" altLang="zh-CN" sz="2000" i="1">
                                <a:latin typeface="Cambria Math"/>
                              </a:rPr>
                              <m:t>           </m:t>
                            </m:r>
                            <m:r>
                              <a:rPr lang="en-US" altLang="zh-CN" sz="2000" i="1">
                                <a:latin typeface="Cambria Math"/>
                              </a:rPr>
                              <m:t>𝑖𝑓</m:t>
                            </m:r>
                            <m:r>
                              <a:rPr lang="en-US" altLang="zh-CN" sz="2000" i="1">
                                <a:latin typeface="Cambria Math"/>
                              </a:rPr>
                              <m:t> </m:t>
                            </m:r>
                            <m:sSub>
                              <m:sSubPr>
                                <m:ctrlPr>
                                  <a:rPr lang="en-US" altLang="zh-CN" sz="2000" i="1">
                                    <a:latin typeface="Cambria Math" panose="02040503050406030204" pitchFamily="18" charset="0"/>
                                  </a:rPr>
                                </m:ctrlPr>
                              </m:sSubPr>
                              <m:e>
                                <m:r>
                                  <a:rPr lang="en-US" altLang="zh-CN" sz="2000" i="1">
                                    <a:latin typeface="Cambria Math"/>
                                  </a:rPr>
                                  <m:t>𝑤</m:t>
                                </m:r>
                              </m:e>
                              <m:sub>
                                <m:r>
                                  <a:rPr lang="en-US" altLang="zh-CN" sz="2000" i="1">
                                    <a:latin typeface="Cambria Math"/>
                                  </a:rPr>
                                  <m:t>𝑖</m:t>
                                </m:r>
                              </m:sub>
                            </m:sSub>
                            <m:r>
                              <a:rPr lang="en-US" altLang="zh-CN" sz="2000" i="1">
                                <a:latin typeface="Cambria Math"/>
                              </a:rPr>
                              <m:t>&gt;</m:t>
                            </m:r>
                            <m:r>
                              <a:rPr lang="en-US" altLang="zh-CN" sz="2000" i="1">
                                <a:latin typeface="Cambria Math"/>
                              </a:rPr>
                              <m:t>𝑊</m:t>
                            </m:r>
                          </m:e>
                          <m:e>
                            <m:r>
                              <a:rPr lang="en-US" altLang="zh-CN" sz="2000" i="1">
                                <a:latin typeface="Cambria Math"/>
                              </a:rPr>
                              <m:t>&amp;</m:t>
                            </m:r>
                            <m:r>
                              <a:rPr lang="en-US" altLang="zh-CN" sz="2000" i="1">
                                <a:latin typeface="Cambria Math"/>
                              </a:rPr>
                              <m:t>𝑚𝑎𝑥</m:t>
                            </m:r>
                            <m:d>
                              <m:dPr>
                                <m:begChr m:val="{"/>
                                <m:endChr m:val="}"/>
                                <m:ctrlPr>
                                  <a:rPr lang="en-US" altLang="zh-CN" sz="2000" i="1">
                                    <a:latin typeface="Cambria Math" panose="02040503050406030204" pitchFamily="18" charset="0"/>
                                  </a:rPr>
                                </m:ctrlPr>
                              </m:dPr>
                              <m:e>
                                <m:r>
                                  <a:rPr lang="en-US" altLang="zh-CN" sz="2000" i="1">
                                    <a:latin typeface="Cambria Math"/>
                                  </a:rPr>
                                  <m:t>𝑚</m:t>
                                </m:r>
                                <m:d>
                                  <m:dPr>
                                    <m:ctrlPr>
                                      <a:rPr lang="en-US" altLang="zh-CN" sz="2000" i="1">
                                        <a:latin typeface="Cambria Math" panose="02040503050406030204" pitchFamily="18" charset="0"/>
                                      </a:rPr>
                                    </m:ctrlPr>
                                  </m:dPr>
                                  <m:e>
                                    <m:r>
                                      <a:rPr lang="en-US" altLang="zh-CN" sz="2000" i="1">
                                        <a:latin typeface="Cambria Math"/>
                                      </a:rPr>
                                      <m:t>𝑖</m:t>
                                    </m:r>
                                    <m:r>
                                      <a:rPr lang="en-US" altLang="zh-CN" sz="2000" i="1">
                                        <a:latin typeface="Cambria Math"/>
                                      </a:rPr>
                                      <m:t>−1,</m:t>
                                    </m:r>
                                    <m:r>
                                      <a:rPr lang="en-US" altLang="zh-CN" sz="2000" i="1">
                                        <a:latin typeface="Cambria Math"/>
                                      </a:rPr>
                                      <m:t>𝑊</m:t>
                                    </m:r>
                                  </m:e>
                                </m:d>
                                <m:r>
                                  <a:rPr lang="en-US" altLang="zh-CN" sz="2000" i="1">
                                    <a:latin typeface="Cambria Math"/>
                                  </a:rPr>
                                  <m:t>,</m:t>
                                </m:r>
                                <m:sSub>
                                  <m:sSubPr>
                                    <m:ctrlPr>
                                      <a:rPr lang="en-US" altLang="zh-CN" sz="2000" i="1">
                                        <a:latin typeface="Cambria Math" panose="02040503050406030204" pitchFamily="18" charset="0"/>
                                      </a:rPr>
                                    </m:ctrlPr>
                                  </m:sSubPr>
                                  <m:e>
                                    <m:r>
                                      <a:rPr lang="en-US" altLang="zh-CN" sz="2000" i="1">
                                        <a:latin typeface="Cambria Math"/>
                                      </a:rPr>
                                      <m:t>𝑣</m:t>
                                    </m:r>
                                  </m:e>
                                  <m:sub>
                                    <m:r>
                                      <a:rPr lang="en-US" altLang="zh-CN" sz="2000" i="1">
                                        <a:latin typeface="Cambria Math"/>
                                      </a:rPr>
                                      <m:t>𝑖</m:t>
                                    </m:r>
                                  </m:sub>
                                </m:sSub>
                                <m:r>
                                  <a:rPr lang="en-US" altLang="zh-CN" sz="2000" i="1">
                                    <a:latin typeface="Cambria Math"/>
                                  </a:rPr>
                                  <m:t>+</m:t>
                                </m:r>
                                <m:r>
                                  <a:rPr lang="en-US" altLang="zh-CN" sz="2000" i="1">
                                    <a:latin typeface="Cambria Math"/>
                                  </a:rPr>
                                  <m:t>𝑚</m:t>
                                </m:r>
                                <m:d>
                                  <m:dPr>
                                    <m:ctrlPr>
                                      <a:rPr lang="en-US" altLang="zh-CN" sz="2000" i="1">
                                        <a:latin typeface="Cambria Math" panose="02040503050406030204" pitchFamily="18" charset="0"/>
                                      </a:rPr>
                                    </m:ctrlPr>
                                  </m:dPr>
                                  <m:e>
                                    <m:r>
                                      <a:rPr lang="en-US" altLang="zh-CN" sz="2000" i="1">
                                        <a:latin typeface="Cambria Math"/>
                                      </a:rPr>
                                      <m:t>𝑖</m:t>
                                    </m:r>
                                    <m:r>
                                      <a:rPr lang="en-US" altLang="zh-CN" sz="2000" i="1">
                                        <a:latin typeface="Cambria Math"/>
                                      </a:rPr>
                                      <m:t>−1,</m:t>
                                    </m:r>
                                    <m:r>
                                      <a:rPr lang="en-US" altLang="zh-CN" sz="2000" i="1">
                                        <a:latin typeface="Cambria Math"/>
                                      </a:rPr>
                                      <m:t>𝑊</m:t>
                                    </m:r>
                                    <m:r>
                                      <a:rPr lang="en-US" altLang="zh-CN" sz="2000" i="1">
                                        <a:latin typeface="Cambria Math"/>
                                      </a:rPr>
                                      <m:t>−</m:t>
                                    </m:r>
                                    <m:sSub>
                                      <m:sSubPr>
                                        <m:ctrlPr>
                                          <a:rPr lang="en-US" altLang="zh-CN" sz="2000" i="1">
                                            <a:latin typeface="Cambria Math" panose="02040503050406030204" pitchFamily="18" charset="0"/>
                                          </a:rPr>
                                        </m:ctrlPr>
                                      </m:sSubPr>
                                      <m:e>
                                        <m:r>
                                          <a:rPr lang="en-US" altLang="zh-CN" sz="2000" i="1">
                                            <a:latin typeface="Cambria Math"/>
                                          </a:rPr>
                                          <m:t>𝑤</m:t>
                                        </m:r>
                                      </m:e>
                                      <m:sub>
                                        <m:r>
                                          <a:rPr lang="en-US" altLang="zh-CN" sz="2000" i="1">
                                            <a:latin typeface="Cambria Math"/>
                                          </a:rPr>
                                          <m:t>𝑖</m:t>
                                        </m:r>
                                      </m:sub>
                                    </m:sSub>
                                  </m:e>
                                </m:d>
                              </m:e>
                            </m:d>
                            <m:r>
                              <a:rPr lang="en-US" altLang="zh-CN" sz="2000" i="1">
                                <a:latin typeface="Cambria Math"/>
                              </a:rPr>
                              <m:t> </m:t>
                            </m:r>
                            <m:r>
                              <a:rPr lang="zh-CN" altLang="en-US" sz="2000" i="1">
                                <a:latin typeface="Cambria Math"/>
                              </a:rPr>
                              <m:t>其他情况</m:t>
                            </m:r>
                          </m:e>
                        </m:eqArr>
                      </m:e>
                    </m:d>
                  </m:oMath>
                </a14:m>
                <a:endParaRPr lang="zh-CN" altLang="en-US" sz="2000"/>
              </a:p>
            </p:txBody>
          </p:sp>
        </mc:Choice>
        <mc:Fallback xmlns="">
          <p:sp>
            <p:nvSpPr>
              <p:cNvPr id="7" name="矩形 6"/>
              <p:cNvSpPr>
                <a:spLocks noRot="1" noChangeAspect="1" noMove="1" noResize="1" noEditPoints="1" noAdjustHandles="1" noChangeArrowheads="1" noChangeShapeType="1" noTextEdit="1"/>
              </p:cNvSpPr>
              <p:nvPr/>
            </p:nvSpPr>
            <p:spPr>
              <a:xfrm>
                <a:off x="4848347" y="1197546"/>
                <a:ext cx="7344816" cy="1360244"/>
              </a:xfrm>
              <a:prstGeom prst="rect">
                <a:avLst/>
              </a:prstGeom>
              <a:blipFill rotWithShape="1">
                <a:blip r:embed="rId2"/>
                <a:stretch>
                  <a:fillRect l="-830"/>
                </a:stretch>
              </a:blipFill>
            </p:spPr>
            <p:txBody>
              <a:bodyPr/>
              <a:lstStyle/>
              <a:p>
                <a:r>
                  <a:rPr lang="zh-CN" altLang="en-US">
                    <a:noFill/>
                  </a:rPr>
                  <a:t> </a:t>
                </a:r>
              </a:p>
            </p:txBody>
          </p:sp>
        </mc:Fallback>
      </mc:AlternateContent>
      <p:graphicFrame>
        <p:nvGraphicFramePr>
          <p:cNvPr id="9" name="表格 8"/>
          <p:cNvGraphicFramePr>
            <a:graphicFrameLocks noGrp="1"/>
          </p:cNvGraphicFramePr>
          <p:nvPr>
            <p:extLst>
              <p:ext uri="{D42A27DB-BD31-4B8C-83A1-F6EECF244321}">
                <p14:modId xmlns:p14="http://schemas.microsoft.com/office/powerpoint/2010/main" val="3013115603"/>
              </p:ext>
            </p:extLst>
          </p:nvPr>
        </p:nvGraphicFramePr>
        <p:xfrm>
          <a:off x="190550" y="3789834"/>
          <a:ext cx="11425557" cy="2590220"/>
        </p:xfrm>
        <a:graphic>
          <a:graphicData uri="http://schemas.openxmlformats.org/drawingml/2006/table">
            <a:tbl>
              <a:tblPr firstRow="1" firstCol="1" bandRow="1">
                <a:tableStyleId>{5C22544A-7EE6-4342-B048-85BDC9FD1C3A}</a:tableStyleId>
              </a:tblPr>
              <a:tblGrid>
                <a:gridCol w="424386">
                  <a:extLst>
                    <a:ext uri="{9D8B030D-6E8A-4147-A177-3AD203B41FA5}">
                      <a16:colId xmlns:a16="http://schemas.microsoft.com/office/drawing/2014/main" val="20000"/>
                    </a:ext>
                  </a:extLst>
                </a:gridCol>
                <a:gridCol w="424386">
                  <a:extLst>
                    <a:ext uri="{9D8B030D-6E8A-4147-A177-3AD203B41FA5}">
                      <a16:colId xmlns:a16="http://schemas.microsoft.com/office/drawing/2014/main" val="20001"/>
                    </a:ext>
                  </a:extLst>
                </a:gridCol>
                <a:gridCol w="424386">
                  <a:extLst>
                    <a:ext uri="{9D8B030D-6E8A-4147-A177-3AD203B41FA5}">
                      <a16:colId xmlns:a16="http://schemas.microsoft.com/office/drawing/2014/main" val="20002"/>
                    </a:ext>
                  </a:extLst>
                </a:gridCol>
                <a:gridCol w="424386">
                  <a:extLst>
                    <a:ext uri="{9D8B030D-6E8A-4147-A177-3AD203B41FA5}">
                      <a16:colId xmlns:a16="http://schemas.microsoft.com/office/drawing/2014/main" val="20003"/>
                    </a:ext>
                  </a:extLst>
                </a:gridCol>
                <a:gridCol w="424386">
                  <a:extLst>
                    <a:ext uri="{9D8B030D-6E8A-4147-A177-3AD203B41FA5}">
                      <a16:colId xmlns:a16="http://schemas.microsoft.com/office/drawing/2014/main" val="20004"/>
                    </a:ext>
                  </a:extLst>
                </a:gridCol>
                <a:gridCol w="424386">
                  <a:extLst>
                    <a:ext uri="{9D8B030D-6E8A-4147-A177-3AD203B41FA5}">
                      <a16:colId xmlns:a16="http://schemas.microsoft.com/office/drawing/2014/main" val="20005"/>
                    </a:ext>
                  </a:extLst>
                </a:gridCol>
                <a:gridCol w="424386">
                  <a:extLst>
                    <a:ext uri="{9D8B030D-6E8A-4147-A177-3AD203B41FA5}">
                      <a16:colId xmlns:a16="http://schemas.microsoft.com/office/drawing/2014/main" val="20006"/>
                    </a:ext>
                  </a:extLst>
                </a:gridCol>
                <a:gridCol w="563657">
                  <a:extLst>
                    <a:ext uri="{9D8B030D-6E8A-4147-A177-3AD203B41FA5}">
                      <a16:colId xmlns:a16="http://schemas.microsoft.com/office/drawing/2014/main" val="20007"/>
                    </a:ext>
                  </a:extLst>
                </a:gridCol>
                <a:gridCol w="563657">
                  <a:extLst>
                    <a:ext uri="{9D8B030D-6E8A-4147-A177-3AD203B41FA5}">
                      <a16:colId xmlns:a16="http://schemas.microsoft.com/office/drawing/2014/main" val="20008"/>
                    </a:ext>
                  </a:extLst>
                </a:gridCol>
                <a:gridCol w="563657">
                  <a:extLst>
                    <a:ext uri="{9D8B030D-6E8A-4147-A177-3AD203B41FA5}">
                      <a16:colId xmlns:a16="http://schemas.microsoft.com/office/drawing/2014/main" val="20009"/>
                    </a:ext>
                  </a:extLst>
                </a:gridCol>
                <a:gridCol w="563657">
                  <a:extLst>
                    <a:ext uri="{9D8B030D-6E8A-4147-A177-3AD203B41FA5}">
                      <a16:colId xmlns:a16="http://schemas.microsoft.com/office/drawing/2014/main" val="20010"/>
                    </a:ext>
                  </a:extLst>
                </a:gridCol>
                <a:gridCol w="563657">
                  <a:extLst>
                    <a:ext uri="{9D8B030D-6E8A-4147-A177-3AD203B41FA5}">
                      <a16:colId xmlns:a16="http://schemas.microsoft.com/office/drawing/2014/main" val="20011"/>
                    </a:ext>
                  </a:extLst>
                </a:gridCol>
                <a:gridCol w="563657">
                  <a:extLst>
                    <a:ext uri="{9D8B030D-6E8A-4147-A177-3AD203B41FA5}">
                      <a16:colId xmlns:a16="http://schemas.microsoft.com/office/drawing/2014/main" val="20012"/>
                    </a:ext>
                  </a:extLst>
                </a:gridCol>
                <a:gridCol w="563657">
                  <a:extLst>
                    <a:ext uri="{9D8B030D-6E8A-4147-A177-3AD203B41FA5}">
                      <a16:colId xmlns:a16="http://schemas.microsoft.com/office/drawing/2014/main" val="20013"/>
                    </a:ext>
                  </a:extLst>
                </a:gridCol>
                <a:gridCol w="563657">
                  <a:extLst>
                    <a:ext uri="{9D8B030D-6E8A-4147-A177-3AD203B41FA5}">
                      <a16:colId xmlns:a16="http://schemas.microsoft.com/office/drawing/2014/main" val="20014"/>
                    </a:ext>
                  </a:extLst>
                </a:gridCol>
                <a:gridCol w="563657">
                  <a:extLst>
                    <a:ext uri="{9D8B030D-6E8A-4147-A177-3AD203B41FA5}">
                      <a16:colId xmlns:a16="http://schemas.microsoft.com/office/drawing/2014/main" val="20015"/>
                    </a:ext>
                  </a:extLst>
                </a:gridCol>
                <a:gridCol w="563657">
                  <a:extLst>
                    <a:ext uri="{9D8B030D-6E8A-4147-A177-3AD203B41FA5}">
                      <a16:colId xmlns:a16="http://schemas.microsoft.com/office/drawing/2014/main" val="20016"/>
                    </a:ext>
                  </a:extLst>
                </a:gridCol>
                <a:gridCol w="563657">
                  <a:extLst>
                    <a:ext uri="{9D8B030D-6E8A-4147-A177-3AD203B41FA5}">
                      <a16:colId xmlns:a16="http://schemas.microsoft.com/office/drawing/2014/main" val="20017"/>
                    </a:ext>
                  </a:extLst>
                </a:gridCol>
                <a:gridCol w="563657">
                  <a:extLst>
                    <a:ext uri="{9D8B030D-6E8A-4147-A177-3AD203B41FA5}">
                      <a16:colId xmlns:a16="http://schemas.microsoft.com/office/drawing/2014/main" val="20018"/>
                    </a:ext>
                  </a:extLst>
                </a:gridCol>
                <a:gridCol w="563657">
                  <a:extLst>
                    <a:ext uri="{9D8B030D-6E8A-4147-A177-3AD203B41FA5}">
                      <a16:colId xmlns:a16="http://schemas.microsoft.com/office/drawing/2014/main" val="20019"/>
                    </a:ext>
                  </a:extLst>
                </a:gridCol>
                <a:gridCol w="563657">
                  <a:extLst>
                    <a:ext uri="{9D8B030D-6E8A-4147-A177-3AD203B41FA5}">
                      <a16:colId xmlns:a16="http://schemas.microsoft.com/office/drawing/2014/main" val="20020"/>
                    </a:ext>
                  </a:extLst>
                </a:gridCol>
                <a:gridCol w="563657">
                  <a:extLst>
                    <a:ext uri="{9D8B030D-6E8A-4147-A177-3AD203B41FA5}">
                      <a16:colId xmlns:a16="http://schemas.microsoft.com/office/drawing/2014/main" val="20021"/>
                    </a:ext>
                  </a:extLst>
                </a:gridCol>
              </a:tblGrid>
              <a:tr h="418955">
                <a:tc>
                  <a:txBody>
                    <a:bodyPr/>
                    <a:lstStyle/>
                    <a:p>
                      <a:pPr algn="just">
                        <a:spcAft>
                          <a:spcPts val="0"/>
                        </a:spcAft>
                      </a:pPr>
                      <a:r>
                        <a:rPr lang="en-US" sz="2000" kern="100">
                          <a:effectLst/>
                        </a:rPr>
                        <a:t>m</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solidFill>
                            <a:srgbClr val="FF0000"/>
                          </a:solidFill>
                          <a:effectLst/>
                        </a:rPr>
                        <a:t>9</a:t>
                      </a:r>
                      <a:endParaRPr lang="zh-CN" sz="2000" kern="100">
                        <a:solidFill>
                          <a:srgbClr val="FF0000"/>
                        </a:solidFill>
                        <a:effectLst/>
                        <a:latin typeface="Calibri"/>
                        <a:ea typeface="宋体"/>
                        <a:cs typeface="Times New Roman"/>
                      </a:endParaRPr>
                    </a:p>
                  </a:txBody>
                  <a:tcPr marL="68580" marR="68580" marT="0" marB="0"/>
                </a:tc>
                <a:tc>
                  <a:txBody>
                    <a:bodyPr/>
                    <a:lstStyle/>
                    <a:p>
                      <a:pPr algn="just">
                        <a:spcAft>
                          <a:spcPts val="0"/>
                        </a:spcAft>
                      </a:pPr>
                      <a:r>
                        <a:rPr lang="en-US" sz="2000" kern="100">
                          <a:effectLst/>
                        </a:rPr>
                        <a:t>10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11</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19</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20</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0"/>
                  </a:ext>
                </a:extLst>
              </a:tr>
              <a:tr h="209478">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1"/>
                  </a:ext>
                </a:extLst>
              </a:tr>
              <a:tr h="209478">
                <a:tc>
                  <a:txBody>
                    <a:bodyPr/>
                    <a:lstStyle/>
                    <a:p>
                      <a:pPr algn="just">
                        <a:spcAft>
                          <a:spcPts val="0"/>
                        </a:spcAft>
                      </a:pPr>
                      <a:r>
                        <a:rPr lang="en-US" sz="2000" kern="100">
                          <a:effectLst/>
                        </a:rPr>
                        <a:t>1</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2"/>
                  </a:ext>
                </a:extLst>
              </a:tr>
              <a:tr h="209478">
                <a:tc>
                  <a:txBody>
                    <a:bodyPr/>
                    <a:lstStyle/>
                    <a:p>
                      <a:pPr algn="just">
                        <a:spcAft>
                          <a:spcPts val="0"/>
                        </a:spcAft>
                      </a:pPr>
                      <a:r>
                        <a:rPr lang="en-US" sz="2000" kern="100">
                          <a:effectLst/>
                        </a:rPr>
                        <a:t>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7</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3"/>
                  </a:ext>
                </a:extLst>
              </a:tr>
              <a:tr h="418955">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solidFill>
                            <a:srgbClr val="00B050"/>
                          </a:solidFill>
                          <a:effectLst/>
                        </a:rPr>
                        <a:t>8</a:t>
                      </a:r>
                      <a:endParaRPr lang="zh-CN" sz="2000" kern="100">
                        <a:solidFill>
                          <a:srgbClr val="00B050"/>
                        </a:solidFill>
                        <a:effectLst/>
                        <a:latin typeface="Calibri"/>
                        <a:ea typeface="宋体"/>
                        <a:cs typeface="Times New Roman"/>
                      </a:endParaRPr>
                    </a:p>
                  </a:txBody>
                  <a:tcPr marL="68580" marR="68580" marT="0" marB="0"/>
                </a:tc>
                <a:tc>
                  <a:txBody>
                    <a:bodyPr/>
                    <a:lstStyle/>
                    <a:p>
                      <a:pPr algn="just">
                        <a:spcAft>
                          <a:spcPts val="0"/>
                        </a:spcAft>
                      </a:pPr>
                      <a:r>
                        <a:rPr lang="en-US" sz="2000" kern="100">
                          <a:effectLst/>
                        </a:rPr>
                        <a:t>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11</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15</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4"/>
                  </a:ext>
                </a:extLst>
              </a:tr>
              <a:tr h="418955">
                <a:tc>
                  <a:txBody>
                    <a:bodyPr/>
                    <a:lstStyle/>
                    <a:p>
                      <a:pPr algn="just">
                        <a:spcAft>
                          <a:spcPts val="0"/>
                        </a:spcAft>
                      </a:pPr>
                      <a:r>
                        <a:rPr lang="en-US" sz="2000" kern="100">
                          <a:solidFill>
                            <a:srgbClr val="FF0000"/>
                          </a:solidFill>
                          <a:effectLst/>
                        </a:rPr>
                        <a:t>4</a:t>
                      </a:r>
                      <a:endParaRPr lang="zh-CN" sz="2000" kern="100">
                        <a:solidFill>
                          <a:srgbClr val="FF0000"/>
                        </a:solidFill>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11</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solidFill>
                            <a:srgbClr val="FF0000"/>
                          </a:solidFill>
                          <a:effectLst/>
                        </a:rPr>
                        <a:t>16</a:t>
                      </a:r>
                      <a:endParaRPr lang="zh-CN" sz="2000" kern="100">
                        <a:solidFill>
                          <a:srgbClr val="FF0000"/>
                        </a:solidFill>
                        <a:effectLst/>
                        <a:latin typeface="Calibri"/>
                        <a:ea typeface="宋体"/>
                        <a:cs typeface="Times New Roman"/>
                      </a:endParaRPr>
                    </a:p>
                  </a:txBody>
                  <a:tcPr marL="68580" marR="68580" marT="0" marB="0"/>
                </a:tc>
                <a:tc>
                  <a:txBody>
                    <a:bodyPr/>
                    <a:lstStyle/>
                    <a:p>
                      <a:pPr algn="just">
                        <a:spcAft>
                          <a:spcPts val="0"/>
                        </a:spcAft>
                      </a:pPr>
                      <a:r>
                        <a:rPr lang="en-US" sz="2000" kern="100">
                          <a:effectLst/>
                        </a:rPr>
                        <a:t>16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19</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5"/>
                  </a:ext>
                </a:extLst>
              </a:tr>
              <a:tr h="418955">
                <a:tc>
                  <a:txBody>
                    <a:bodyPr/>
                    <a:lstStyle/>
                    <a:p>
                      <a:pPr algn="just">
                        <a:spcAft>
                          <a:spcPts val="0"/>
                        </a:spcAft>
                      </a:pPr>
                      <a:r>
                        <a:rPr lang="en-US" sz="2000" kern="100">
                          <a:effectLst/>
                        </a:rPr>
                        <a:t>5</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4</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8</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11</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12</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19</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20</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23</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26</a:t>
                      </a:r>
                      <a:endParaRPr lang="zh-CN" sz="2000" kern="100">
                        <a:effectLst/>
                        <a:latin typeface="Calibri"/>
                        <a:ea typeface="宋体"/>
                        <a:cs typeface="Times New Roman"/>
                      </a:endParaRPr>
                    </a:p>
                  </a:txBody>
                  <a:tcPr marL="68580" marR="68580" marT="0" marB="0"/>
                </a:tc>
                <a:tc>
                  <a:txBody>
                    <a:bodyPr/>
                    <a:lstStyle/>
                    <a:p>
                      <a:pPr algn="just">
                        <a:spcAft>
                          <a:spcPts val="0"/>
                        </a:spcAft>
                      </a:pPr>
                      <a:r>
                        <a:rPr lang="en-US" sz="2000" kern="100">
                          <a:effectLst/>
                        </a:rPr>
                        <a:t>29</a:t>
                      </a:r>
                      <a:endParaRPr lang="zh-CN" sz="2000" kern="100">
                        <a:effectLst/>
                        <a:latin typeface="Calibri"/>
                        <a:ea typeface="宋体"/>
                        <a:cs typeface="Times New Roman"/>
                      </a:endParaRPr>
                    </a:p>
                  </a:txBody>
                  <a:tcPr marL="68580" marR="68580" marT="0" marB="0"/>
                </a:tc>
                <a:extLst>
                  <a:ext uri="{0D108BD9-81ED-4DB2-BD59-A6C34878D82A}">
                    <a16:rowId xmlns:a16="http://schemas.microsoft.com/office/drawing/2014/main" val="10006"/>
                  </a:ext>
                </a:extLst>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4259674504"/>
              </p:ext>
            </p:extLst>
          </p:nvPr>
        </p:nvGraphicFramePr>
        <p:xfrm>
          <a:off x="262559" y="1061988"/>
          <a:ext cx="4248471" cy="2651760"/>
        </p:xfrm>
        <a:graphic>
          <a:graphicData uri="http://schemas.openxmlformats.org/drawingml/2006/table">
            <a:tbl>
              <a:tblPr firstRow="1" bandRow="1">
                <a:tableStyleId>{5C22544A-7EE6-4342-B048-85BDC9FD1C3A}</a:tableStyleId>
              </a:tblPr>
              <a:tblGrid>
                <a:gridCol w="1416157">
                  <a:extLst>
                    <a:ext uri="{9D8B030D-6E8A-4147-A177-3AD203B41FA5}">
                      <a16:colId xmlns:a16="http://schemas.microsoft.com/office/drawing/2014/main" val="20000"/>
                    </a:ext>
                  </a:extLst>
                </a:gridCol>
                <a:gridCol w="1416157">
                  <a:extLst>
                    <a:ext uri="{9D8B030D-6E8A-4147-A177-3AD203B41FA5}">
                      <a16:colId xmlns:a16="http://schemas.microsoft.com/office/drawing/2014/main" val="20001"/>
                    </a:ext>
                  </a:extLst>
                </a:gridCol>
                <a:gridCol w="1416157">
                  <a:extLst>
                    <a:ext uri="{9D8B030D-6E8A-4147-A177-3AD203B41FA5}">
                      <a16:colId xmlns:a16="http://schemas.microsoft.com/office/drawing/2014/main" val="20002"/>
                    </a:ext>
                  </a:extLst>
                </a:gridCol>
              </a:tblGrid>
              <a:tr h="430638">
                <a:tc>
                  <a:txBody>
                    <a:bodyPr/>
                    <a:lstStyle/>
                    <a:p>
                      <a:r>
                        <a:rPr lang="en-US" altLang="zh-CN" smtClean="0"/>
                        <a:t>item</a:t>
                      </a:r>
                      <a:endParaRPr lang="zh-CN" altLang="en-US"/>
                    </a:p>
                  </a:txBody>
                  <a:tcPr/>
                </a:tc>
                <a:tc>
                  <a:txBody>
                    <a:bodyPr/>
                    <a:lstStyle/>
                    <a:p>
                      <a:r>
                        <a:rPr lang="en-US" altLang="zh-CN" smtClean="0"/>
                        <a:t>Weight</a:t>
                      </a:r>
                      <a:endParaRPr lang="zh-CN" altLang="en-US"/>
                    </a:p>
                  </a:txBody>
                  <a:tcPr/>
                </a:tc>
                <a:tc>
                  <a:txBody>
                    <a:bodyPr/>
                    <a:lstStyle/>
                    <a:p>
                      <a:r>
                        <a:rPr lang="en-US" altLang="zh-CN" smtClean="0"/>
                        <a:t>value</a:t>
                      </a:r>
                      <a:endParaRPr lang="zh-CN" altLang="en-US"/>
                    </a:p>
                  </a:txBody>
                  <a:tcPr/>
                </a:tc>
                <a:extLst>
                  <a:ext uri="{0D108BD9-81ED-4DB2-BD59-A6C34878D82A}">
                    <a16:rowId xmlns:a16="http://schemas.microsoft.com/office/drawing/2014/main" val="10000"/>
                  </a:ext>
                </a:extLst>
              </a:tr>
              <a:tr h="430638">
                <a:tc>
                  <a:txBody>
                    <a:bodyPr/>
                    <a:lstStyle/>
                    <a:p>
                      <a:r>
                        <a:rPr lang="en-US" altLang="zh-CN" smtClean="0"/>
                        <a:t>1</a:t>
                      </a:r>
                      <a:endParaRPr lang="zh-CN" altLang="en-US"/>
                    </a:p>
                  </a:txBody>
                  <a:tcPr/>
                </a:tc>
                <a:tc>
                  <a:txBody>
                    <a:bodyPr/>
                    <a:lstStyle/>
                    <a:p>
                      <a:r>
                        <a:rPr lang="en-US" altLang="zh-CN" smtClean="0"/>
                        <a:t>2</a:t>
                      </a:r>
                      <a:endParaRPr lang="zh-CN" altLang="en-US"/>
                    </a:p>
                  </a:txBody>
                  <a:tcPr/>
                </a:tc>
                <a:tc>
                  <a:txBody>
                    <a:bodyPr/>
                    <a:lstStyle/>
                    <a:p>
                      <a:r>
                        <a:rPr lang="en-US" altLang="zh-CN" smtClean="0"/>
                        <a:t>3</a:t>
                      </a:r>
                      <a:endParaRPr lang="zh-CN" altLang="en-US"/>
                    </a:p>
                  </a:txBody>
                  <a:tcPr/>
                </a:tc>
                <a:extLst>
                  <a:ext uri="{0D108BD9-81ED-4DB2-BD59-A6C34878D82A}">
                    <a16:rowId xmlns:a16="http://schemas.microsoft.com/office/drawing/2014/main" val="10001"/>
                  </a:ext>
                </a:extLst>
              </a:tr>
              <a:tr h="430638">
                <a:tc>
                  <a:txBody>
                    <a:bodyPr/>
                    <a:lstStyle/>
                    <a:p>
                      <a:r>
                        <a:rPr lang="en-US" altLang="zh-CN" smtClean="0"/>
                        <a:t>2</a:t>
                      </a:r>
                      <a:endParaRPr lang="zh-CN" altLang="en-US"/>
                    </a:p>
                  </a:txBody>
                  <a:tcPr/>
                </a:tc>
                <a:tc>
                  <a:txBody>
                    <a:bodyPr/>
                    <a:lstStyle/>
                    <a:p>
                      <a:r>
                        <a:rPr lang="en-US" altLang="zh-CN" smtClean="0"/>
                        <a:t>3</a:t>
                      </a:r>
                      <a:endParaRPr lang="zh-CN" altLang="en-US"/>
                    </a:p>
                  </a:txBody>
                  <a:tcPr/>
                </a:tc>
                <a:tc>
                  <a:txBody>
                    <a:bodyPr/>
                    <a:lstStyle/>
                    <a:p>
                      <a:r>
                        <a:rPr lang="en-US" altLang="zh-CN" smtClean="0"/>
                        <a:t>4</a:t>
                      </a:r>
                      <a:endParaRPr lang="zh-CN" altLang="en-US"/>
                    </a:p>
                  </a:txBody>
                  <a:tcPr/>
                </a:tc>
                <a:extLst>
                  <a:ext uri="{0D108BD9-81ED-4DB2-BD59-A6C34878D82A}">
                    <a16:rowId xmlns:a16="http://schemas.microsoft.com/office/drawing/2014/main" val="10002"/>
                  </a:ext>
                </a:extLst>
              </a:tr>
              <a:tr h="430638">
                <a:tc>
                  <a:txBody>
                    <a:bodyPr/>
                    <a:lstStyle/>
                    <a:p>
                      <a:r>
                        <a:rPr lang="en-US" altLang="zh-CN" smtClean="0"/>
                        <a:t>3</a:t>
                      </a:r>
                      <a:endParaRPr lang="zh-CN" altLang="en-US"/>
                    </a:p>
                  </a:txBody>
                  <a:tcPr/>
                </a:tc>
                <a:tc>
                  <a:txBody>
                    <a:bodyPr/>
                    <a:lstStyle/>
                    <a:p>
                      <a:r>
                        <a:rPr lang="en-US" altLang="zh-CN" smtClean="0"/>
                        <a:t>4</a:t>
                      </a:r>
                      <a:endParaRPr lang="zh-CN" altLang="en-US"/>
                    </a:p>
                  </a:txBody>
                  <a:tcPr/>
                </a:tc>
                <a:tc>
                  <a:txBody>
                    <a:bodyPr/>
                    <a:lstStyle/>
                    <a:p>
                      <a:r>
                        <a:rPr lang="en-US" altLang="zh-CN" smtClean="0"/>
                        <a:t>8</a:t>
                      </a:r>
                      <a:endParaRPr lang="zh-CN" altLang="en-US"/>
                    </a:p>
                  </a:txBody>
                  <a:tcPr/>
                </a:tc>
                <a:extLst>
                  <a:ext uri="{0D108BD9-81ED-4DB2-BD59-A6C34878D82A}">
                    <a16:rowId xmlns:a16="http://schemas.microsoft.com/office/drawing/2014/main" val="10003"/>
                  </a:ext>
                </a:extLst>
              </a:tr>
              <a:tr h="430638">
                <a:tc>
                  <a:txBody>
                    <a:bodyPr/>
                    <a:lstStyle/>
                    <a:p>
                      <a:r>
                        <a:rPr lang="en-US" altLang="zh-CN" smtClean="0">
                          <a:solidFill>
                            <a:srgbClr val="FF0000"/>
                          </a:solidFill>
                        </a:rPr>
                        <a:t>4</a:t>
                      </a:r>
                      <a:endParaRPr lang="zh-CN" altLang="en-US">
                        <a:solidFill>
                          <a:srgbClr val="FF0000"/>
                        </a:solidFill>
                      </a:endParaRPr>
                    </a:p>
                  </a:txBody>
                  <a:tcPr/>
                </a:tc>
                <a:tc>
                  <a:txBody>
                    <a:bodyPr/>
                    <a:lstStyle/>
                    <a:p>
                      <a:r>
                        <a:rPr lang="en-US" altLang="zh-CN" smtClean="0">
                          <a:solidFill>
                            <a:srgbClr val="FF0000"/>
                          </a:solidFill>
                        </a:rPr>
                        <a:t>5</a:t>
                      </a:r>
                      <a:endParaRPr lang="zh-CN" altLang="en-US">
                        <a:solidFill>
                          <a:srgbClr val="FF0000"/>
                        </a:solidFill>
                      </a:endParaRPr>
                    </a:p>
                  </a:txBody>
                  <a:tcPr/>
                </a:tc>
                <a:tc>
                  <a:txBody>
                    <a:bodyPr/>
                    <a:lstStyle/>
                    <a:p>
                      <a:r>
                        <a:rPr lang="en-US" altLang="zh-CN" smtClean="0">
                          <a:solidFill>
                            <a:srgbClr val="00B050"/>
                          </a:solidFill>
                        </a:rPr>
                        <a:t>8</a:t>
                      </a:r>
                      <a:endParaRPr lang="zh-CN" altLang="en-US">
                        <a:solidFill>
                          <a:srgbClr val="00B050"/>
                        </a:solidFill>
                      </a:endParaRPr>
                    </a:p>
                  </a:txBody>
                  <a:tcPr/>
                </a:tc>
                <a:extLst>
                  <a:ext uri="{0D108BD9-81ED-4DB2-BD59-A6C34878D82A}">
                    <a16:rowId xmlns:a16="http://schemas.microsoft.com/office/drawing/2014/main" val="10004"/>
                  </a:ext>
                </a:extLst>
              </a:tr>
              <a:tr h="430638">
                <a:tc>
                  <a:txBody>
                    <a:bodyPr/>
                    <a:lstStyle/>
                    <a:p>
                      <a:r>
                        <a:rPr lang="en-US" altLang="zh-CN" smtClean="0"/>
                        <a:t>5</a:t>
                      </a:r>
                      <a:endParaRPr lang="zh-CN" altLang="en-US"/>
                    </a:p>
                  </a:txBody>
                  <a:tcPr/>
                </a:tc>
                <a:tc>
                  <a:txBody>
                    <a:bodyPr/>
                    <a:lstStyle/>
                    <a:p>
                      <a:r>
                        <a:rPr lang="en-US" altLang="zh-CN" smtClean="0"/>
                        <a:t>9</a:t>
                      </a:r>
                      <a:endParaRPr lang="zh-CN" altLang="en-US"/>
                    </a:p>
                  </a:txBody>
                  <a:tcPr/>
                </a:tc>
                <a:tc>
                  <a:txBody>
                    <a:bodyPr/>
                    <a:lstStyle/>
                    <a:p>
                      <a:r>
                        <a:rPr lang="en-US" altLang="zh-CN" smtClean="0"/>
                        <a:t>10</a:t>
                      </a:r>
                      <a:endParaRPr lang="zh-CN" altLang="en-US"/>
                    </a:p>
                  </a:txBody>
                  <a:tcPr/>
                </a:tc>
                <a:extLst>
                  <a:ext uri="{0D108BD9-81ED-4DB2-BD59-A6C34878D82A}">
                    <a16:rowId xmlns:a16="http://schemas.microsoft.com/office/drawing/2014/main" val="10005"/>
                  </a:ext>
                </a:extLst>
              </a:tr>
            </a:tbl>
          </a:graphicData>
        </a:graphic>
      </p:graphicFrame>
      <p:sp>
        <p:nvSpPr>
          <p:cNvPr id="11" name="TextBox 10"/>
          <p:cNvSpPr txBox="1"/>
          <p:nvPr/>
        </p:nvSpPr>
        <p:spPr>
          <a:xfrm>
            <a:off x="11703832" y="3721148"/>
            <a:ext cx="447558" cy="446276"/>
          </a:xfrm>
          <a:prstGeom prst="rect">
            <a:avLst/>
          </a:prstGeom>
          <a:noFill/>
        </p:spPr>
        <p:txBody>
          <a:bodyPr wrap="none" rtlCol="0">
            <a:spAutoFit/>
          </a:bodyPr>
          <a:lstStyle/>
          <a:p>
            <a:r>
              <a:rPr lang="en-US" altLang="zh-CN" smtClean="0">
                <a:solidFill>
                  <a:srgbClr val="00B050"/>
                </a:solidFill>
              </a:rPr>
              <a:t>W</a:t>
            </a:r>
            <a:endParaRPr lang="zh-CN" altLang="en-US">
              <a:solidFill>
                <a:srgbClr val="00B050"/>
              </a:solidFill>
            </a:endParaRPr>
          </a:p>
        </p:txBody>
      </p:sp>
      <p:sp>
        <p:nvSpPr>
          <p:cNvPr id="13" name="TextBox 12"/>
          <p:cNvSpPr txBox="1"/>
          <p:nvPr/>
        </p:nvSpPr>
        <p:spPr>
          <a:xfrm>
            <a:off x="190550" y="6413312"/>
            <a:ext cx="251992" cy="446276"/>
          </a:xfrm>
          <a:prstGeom prst="rect">
            <a:avLst/>
          </a:prstGeom>
          <a:noFill/>
        </p:spPr>
        <p:txBody>
          <a:bodyPr wrap="none" rtlCol="0">
            <a:spAutoFit/>
          </a:bodyPr>
          <a:lstStyle/>
          <a:p>
            <a:r>
              <a:rPr lang="en-US" altLang="zh-CN" smtClean="0">
                <a:solidFill>
                  <a:srgbClr val="00B050"/>
                </a:solidFill>
              </a:rPr>
              <a:t>i</a:t>
            </a:r>
            <a:endParaRPr lang="zh-CN" altLang="en-US">
              <a:solidFill>
                <a:srgbClr val="00B050"/>
              </a:solidFill>
            </a:endParaRPr>
          </a:p>
        </p:txBody>
      </p:sp>
      <p:sp>
        <p:nvSpPr>
          <p:cNvPr id="12" name="矩形 11"/>
          <p:cNvSpPr/>
          <p:nvPr/>
        </p:nvSpPr>
        <p:spPr>
          <a:xfrm>
            <a:off x="5087094" y="2988186"/>
            <a:ext cx="4258345" cy="446276"/>
          </a:xfrm>
          <a:prstGeom prst="rect">
            <a:avLst/>
          </a:prstGeom>
        </p:spPr>
        <p:txBody>
          <a:bodyPr wrap="none">
            <a:spAutoFit/>
          </a:bodyPr>
          <a:lstStyle/>
          <a:p>
            <a:r>
              <a:rPr lang="fr-FR" altLang="zh-CN" smtClean="0"/>
              <a:t>m(4,9)=max(m(3,9), m(3,4)+</a:t>
            </a:r>
            <a:r>
              <a:rPr lang="fr-FR" altLang="zh-CN"/>
              <a:t>8</a:t>
            </a:r>
            <a:r>
              <a:rPr lang="fr-FR" altLang="zh-CN" smtClean="0"/>
              <a:t>)=16</a:t>
            </a:r>
            <a:endParaRPr lang="zh-CN" altLang="en-US"/>
          </a:p>
        </p:txBody>
      </p:sp>
    </p:spTree>
    <p:extLst>
      <p:ext uri="{BB962C8B-B14F-4D97-AF65-F5344CB8AC3E}">
        <p14:creationId xmlns:p14="http://schemas.microsoft.com/office/powerpoint/2010/main" val="1174443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198662" y="117426"/>
            <a:ext cx="10233473" cy="648527"/>
          </a:xfrm>
        </p:spPr>
        <p:txBody>
          <a:bodyPr>
            <a:normAutofit fontScale="90000"/>
          </a:bodyPr>
          <a:lstStyle/>
          <a:p>
            <a:r>
              <a:rPr lang="zh-CN" altLang="en-US" smtClean="0"/>
              <a:t>动态规划算法</a:t>
            </a:r>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4646" y="887613"/>
            <a:ext cx="7778328" cy="5804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45303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递归算法</a:t>
            </a:r>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3961" y="944790"/>
            <a:ext cx="5832648" cy="59147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05379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动态规划法</a:t>
            </a:r>
            <a:r>
              <a:rPr lang="zh-CN" altLang="en-US"/>
              <a:t>求解斐波那契数列第</a:t>
            </a:r>
            <a:r>
              <a:rPr lang="en-US" altLang="zh-CN"/>
              <a:t>n</a:t>
            </a:r>
            <a:r>
              <a:rPr lang="zh-CN" altLang="en-US"/>
              <a:t>个数</a:t>
            </a:r>
          </a:p>
        </p:txBody>
      </p:sp>
      <p:sp>
        <p:nvSpPr>
          <p:cNvPr id="5" name="Rectangle 2"/>
          <p:cNvSpPr>
            <a:spLocks noChangeArrowheads="1"/>
          </p:cNvSpPr>
          <p:nvPr/>
        </p:nvSpPr>
        <p:spPr bwMode="auto">
          <a:xfrm>
            <a:off x="838622" y="1269554"/>
            <a:ext cx="8856983" cy="2308324"/>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fibarray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fibarray[</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fibarray[</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for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in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range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,n+</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fibarray[i] = fibarray[i-</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 fibarray[i-</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2</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fibarray[n]</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Rectangle 3"/>
          <p:cNvSpPr>
            <a:spLocks noChangeArrowheads="1"/>
          </p:cNvSpPr>
          <p:nvPr/>
        </p:nvSpPr>
        <p:spPr bwMode="auto">
          <a:xfrm>
            <a:off x="1302534" y="3874419"/>
            <a:ext cx="6336704" cy="1754326"/>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fib_new(n):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b = </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1</a:t>
            </a:r>
            <a:b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for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i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in </a:t>
            </a:r>
            <a:r>
              <a:rPr kumimoji="0" lang="zh-CN" altLang="zh-CN" sz="1800" b="0" i="0" u="none" strike="noStrike" cap="none" normalizeH="0" baseline="0" smtClean="0">
                <a:ln>
                  <a:noFill/>
                </a:ln>
                <a:solidFill>
                  <a:srgbClr val="000080"/>
                </a:solidFill>
                <a:effectLst/>
                <a:latin typeface="Consolas" pitchFamily="49" charset="0"/>
                <a:ea typeface="宋体" pitchFamily="2" charset="-122"/>
                <a:cs typeface="宋体" pitchFamily="2" charset="-122"/>
              </a:rPr>
              <a:t>range</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8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n):</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 b = b, a+b</a:t>
            </a:r>
            <a:b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8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800" b="0" i="0" u="none" strike="noStrike" cap="none" normalizeH="0" baseline="0" smtClean="0">
                <a:ln>
                  <a:noFill/>
                </a:ln>
                <a:solidFill>
                  <a:srgbClr val="000000"/>
                </a:solidFill>
                <a:effectLst/>
                <a:latin typeface="Consolas" pitchFamily="49" charset="0"/>
                <a:ea typeface="宋体" pitchFamily="2" charset="-122"/>
                <a:cs typeface="宋体" pitchFamily="2" charset="-122"/>
              </a:rPr>
              <a:t>b</a:t>
            </a:r>
            <a:endParaRPr kumimoji="0" lang="zh-CN" altLang="zh-CN"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圆角矩形标注 6"/>
          <p:cNvSpPr/>
          <p:nvPr/>
        </p:nvSpPr>
        <p:spPr>
          <a:xfrm>
            <a:off x="8183438" y="3141762"/>
            <a:ext cx="1080120" cy="504056"/>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smtClean="0"/>
              <a:t>简化</a:t>
            </a:r>
            <a:endParaRPr lang="zh-CN" altLang="en-US"/>
          </a:p>
        </p:txBody>
      </p:sp>
    </p:spTree>
    <p:extLst>
      <p:ext uri="{BB962C8B-B14F-4D97-AF65-F5344CB8AC3E}">
        <p14:creationId xmlns:p14="http://schemas.microsoft.com/office/powerpoint/2010/main" val="1865772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cdb2004108l">
  <a:themeElements>
    <a:clrScheme name="cdb2004108l 3">
      <a:dk1>
        <a:srgbClr val="1F5281"/>
      </a:dk1>
      <a:lt1>
        <a:srgbClr val="FFFFFF"/>
      </a:lt1>
      <a:dk2>
        <a:srgbClr val="003399"/>
      </a:dk2>
      <a:lt2>
        <a:srgbClr val="D6E1E2"/>
      </a:lt2>
      <a:accent1>
        <a:srgbClr val="30A483"/>
      </a:accent1>
      <a:accent2>
        <a:srgbClr val="CC9900"/>
      </a:accent2>
      <a:accent3>
        <a:srgbClr val="FFFFFF"/>
      </a:accent3>
      <a:accent4>
        <a:srgbClr val="19456D"/>
      </a:accent4>
      <a:accent5>
        <a:srgbClr val="ADCFC1"/>
      </a:accent5>
      <a:accent6>
        <a:srgbClr val="B98A00"/>
      </a:accent6>
      <a:hlink>
        <a:srgbClr val="1481B8"/>
      </a:hlink>
      <a:folHlink>
        <a:srgbClr val="83A6A7"/>
      </a:folHlink>
    </a:clrScheme>
    <a:fontScheme name="cdb2004108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db2004108l 1">
        <a:dk1>
          <a:srgbClr val="666699"/>
        </a:dk1>
        <a:lt1>
          <a:srgbClr val="FFFFFF"/>
        </a:lt1>
        <a:dk2>
          <a:srgbClr val="000000"/>
        </a:dk2>
        <a:lt2>
          <a:srgbClr val="F7F4D5"/>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cdb2004108l 2">
        <a:dk1>
          <a:srgbClr val="1D528D"/>
        </a:dk1>
        <a:lt1>
          <a:srgbClr val="FFFFFF"/>
        </a:lt1>
        <a:dk2>
          <a:srgbClr val="000000"/>
        </a:dk2>
        <a:lt2>
          <a:srgbClr val="DDDDDD"/>
        </a:lt2>
        <a:accent1>
          <a:srgbClr val="2CA3C8"/>
        </a:accent1>
        <a:accent2>
          <a:srgbClr val="00CC99"/>
        </a:accent2>
        <a:accent3>
          <a:srgbClr val="FFFFFF"/>
        </a:accent3>
        <a:accent4>
          <a:srgbClr val="174578"/>
        </a:accent4>
        <a:accent5>
          <a:srgbClr val="ACCEE0"/>
        </a:accent5>
        <a:accent6>
          <a:srgbClr val="00B98A"/>
        </a:accent6>
        <a:hlink>
          <a:srgbClr val="9999FF"/>
        </a:hlink>
        <a:folHlink>
          <a:srgbClr val="333399"/>
        </a:folHlink>
      </a:clrScheme>
      <a:clrMap bg1="lt1" tx1="dk1" bg2="lt2" tx2="dk2" accent1="accent1" accent2="accent2" accent3="accent3" accent4="accent4" accent5="accent5" accent6="accent6" hlink="hlink" folHlink="folHlink"/>
    </a:extraClrScheme>
    <a:extraClrScheme>
      <a:clrScheme name="cdb2004108l 3">
        <a:dk1>
          <a:srgbClr val="1F5281"/>
        </a:dk1>
        <a:lt1>
          <a:srgbClr val="FFFFFF"/>
        </a:lt1>
        <a:dk2>
          <a:srgbClr val="003399"/>
        </a:dk2>
        <a:lt2>
          <a:srgbClr val="D6E1E2"/>
        </a:lt2>
        <a:accent1>
          <a:srgbClr val="30A483"/>
        </a:accent1>
        <a:accent2>
          <a:srgbClr val="CC9900"/>
        </a:accent2>
        <a:accent3>
          <a:srgbClr val="FFFFFF"/>
        </a:accent3>
        <a:accent4>
          <a:srgbClr val="19456D"/>
        </a:accent4>
        <a:accent5>
          <a:srgbClr val="ADCFC1"/>
        </a:accent5>
        <a:accent6>
          <a:srgbClr val="B98A00"/>
        </a:accent6>
        <a:hlink>
          <a:srgbClr val="1481B8"/>
        </a:hlink>
        <a:folHlink>
          <a:srgbClr val="83A6A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17157</TotalTime>
  <Words>9658</Words>
  <Application>Microsoft Office PowerPoint</Application>
  <PresentationFormat>自定义</PresentationFormat>
  <Paragraphs>954</Paragraphs>
  <Slides>101</Slides>
  <Notes>12</Notes>
  <HiddenSlides>0</HiddenSlides>
  <MMClips>4</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2</vt:i4>
      </vt:variant>
      <vt:variant>
        <vt:lpstr>幻灯片标题</vt:lpstr>
      </vt:variant>
      <vt:variant>
        <vt:i4>101</vt:i4>
      </vt:variant>
    </vt:vector>
  </HeadingPairs>
  <TitlesOfParts>
    <vt:vector size="118" baseType="lpstr">
      <vt:lpstr>Arial Unicode MS</vt:lpstr>
      <vt:lpstr>黑体</vt:lpstr>
      <vt:lpstr>楷体_GB2312</vt:lpstr>
      <vt:lpstr>宋体</vt:lpstr>
      <vt:lpstr>Arial</vt:lpstr>
      <vt:lpstr>Calibri</vt:lpstr>
      <vt:lpstr>Cambria</vt:lpstr>
      <vt:lpstr>Cambria Math</vt:lpstr>
      <vt:lpstr>Comic Sans MS</vt:lpstr>
      <vt:lpstr>Consolas</vt:lpstr>
      <vt:lpstr>Symbol</vt:lpstr>
      <vt:lpstr>Times New Roman</vt:lpstr>
      <vt:lpstr>Verdana</vt:lpstr>
      <vt:lpstr>Wingdings</vt:lpstr>
      <vt:lpstr>cdb2004108l</vt:lpstr>
      <vt:lpstr>Image</vt:lpstr>
      <vt:lpstr>Visio</vt:lpstr>
      <vt:lpstr>第6 章 递归</vt:lpstr>
      <vt:lpstr>主要学习内容</vt:lpstr>
      <vt:lpstr>什么是递归？</vt:lpstr>
      <vt:lpstr>递归</vt:lpstr>
      <vt:lpstr>生活中的递归</vt:lpstr>
      <vt:lpstr>数学中的递归</vt:lpstr>
      <vt:lpstr>计算机中的递归</vt:lpstr>
      <vt:lpstr>递归求解问题的策略</vt:lpstr>
      <vt:lpstr>能用递归求解的问题需满足的条件</vt:lpstr>
      <vt:lpstr>递归求解n!</vt:lpstr>
      <vt:lpstr>问题的递归求解---&gt;递归算法</vt:lpstr>
      <vt:lpstr>递归数据结构</vt:lpstr>
      <vt:lpstr>递归算法举例</vt:lpstr>
      <vt:lpstr>递归算法举例</vt:lpstr>
      <vt:lpstr>求最大公约数</vt:lpstr>
      <vt:lpstr>台阶的不同走法</vt:lpstr>
      <vt:lpstr>出栈的不同序列</vt:lpstr>
      <vt:lpstr>出栈的不同序列</vt:lpstr>
      <vt:lpstr>分形树：自相似递归图形</vt:lpstr>
      <vt:lpstr>分形树绘制</vt:lpstr>
      <vt:lpstr>递归函数的两大部分</vt:lpstr>
      <vt:lpstr>递归函数的形式特点</vt:lpstr>
      <vt:lpstr>递归函数运行的两个阶段</vt:lpstr>
      <vt:lpstr>递归算法设计方法</vt:lpstr>
      <vt:lpstr>谢尔宾斯基三角形</vt:lpstr>
      <vt:lpstr>线性表下的递归算法</vt:lpstr>
      <vt:lpstr>线性表下的递归算法</vt:lpstr>
      <vt:lpstr>数据结构的递归定义</vt:lpstr>
      <vt:lpstr>线性表的递归定义</vt:lpstr>
      <vt:lpstr>顺序表的递归定义1</vt:lpstr>
      <vt:lpstr>顺序表的递归定义2</vt:lpstr>
      <vt:lpstr>顺序表的递归定义3</vt:lpstr>
      <vt:lpstr>单链表的递归定义</vt:lpstr>
      <vt:lpstr>顺序表下的递归算法</vt:lpstr>
      <vt:lpstr>例1</vt:lpstr>
      <vt:lpstr>算法</vt:lpstr>
      <vt:lpstr>例1的变体1</vt:lpstr>
      <vt:lpstr>算法</vt:lpstr>
      <vt:lpstr>例1的变体2</vt:lpstr>
      <vt:lpstr>类的递归函数</vt:lpstr>
      <vt:lpstr>例2</vt:lpstr>
      <vt:lpstr>例2</vt:lpstr>
      <vt:lpstr>单链表下的递归算法</vt:lpstr>
      <vt:lpstr>例1</vt:lpstr>
      <vt:lpstr>例2</vt:lpstr>
      <vt:lpstr>recursive_reverse_traverse(first)</vt:lpstr>
      <vt:lpstr>例3</vt:lpstr>
      <vt:lpstr>recursive_removeall(self, first, x)</vt:lpstr>
      <vt:lpstr>PowerPoint 演示文稿</vt:lpstr>
      <vt:lpstr>recursive_removeall(self, first, x):</vt:lpstr>
      <vt:lpstr>例4</vt:lpstr>
      <vt:lpstr>单链表逆置递归算法</vt:lpstr>
      <vt:lpstr>recursive_reverse(self, first)</vt:lpstr>
      <vt:lpstr>函数调用与栈</vt:lpstr>
      <vt:lpstr>函数间相互调用过程</vt:lpstr>
      <vt:lpstr>函数运行过程中调用栈状态变化</vt:lpstr>
      <vt:lpstr>函数运行过程中调用栈状态变化</vt:lpstr>
      <vt:lpstr>Python虚拟机内存结构示意图</vt:lpstr>
      <vt:lpstr>递归算法的性能</vt:lpstr>
      <vt:lpstr>阶乘递归函数时间效率</vt:lpstr>
      <vt:lpstr>阶乘递归函数空间效率</vt:lpstr>
      <vt:lpstr>递归算法的性能</vt:lpstr>
      <vt:lpstr>汉诺塔问题</vt:lpstr>
      <vt:lpstr>算法及性能</vt:lpstr>
      <vt:lpstr>汉诺塔问题时间性能</vt:lpstr>
      <vt:lpstr>阶乘算法非递归函数</vt:lpstr>
      <vt:lpstr>斐波那契数列递归求解</vt:lpstr>
      <vt:lpstr>递归的消除</vt:lpstr>
      <vt:lpstr>尾递归(tail recursion)的消除</vt:lpstr>
      <vt:lpstr>尾递归的消除</vt:lpstr>
      <vt:lpstr>非尾递归的消除</vt:lpstr>
      <vt:lpstr>递归回溯法求解迷宫</vt:lpstr>
      <vt:lpstr>迷宫求解递归算法</vt:lpstr>
      <vt:lpstr>PowerPoint 演示文稿</vt:lpstr>
      <vt:lpstr>迷宫图</vt:lpstr>
      <vt:lpstr>求组合数</vt:lpstr>
      <vt:lpstr>方法二：</vt:lpstr>
      <vt:lpstr>方法二代码</vt:lpstr>
      <vt:lpstr>常见算法设计模式（选讲）</vt:lpstr>
      <vt:lpstr>主要学习内容</vt:lpstr>
      <vt:lpstr>分治策略</vt:lpstr>
      <vt:lpstr>伪代码形式</vt:lpstr>
      <vt:lpstr>优化问题</vt:lpstr>
      <vt:lpstr>找零钱问题---贪心算法</vt:lpstr>
      <vt:lpstr>递归解法</vt:lpstr>
      <vt:lpstr>递归算法</vt:lpstr>
      <vt:lpstr>递归算法性能</vt:lpstr>
      <vt:lpstr>备忘录（记忆化/函数值缓存）法</vt:lpstr>
      <vt:lpstr>递归算法改进代码</vt:lpstr>
      <vt:lpstr>递归备忘录法求解斐波那契数列第n个数</vt:lpstr>
      <vt:lpstr>动态规划法</vt:lpstr>
      <vt:lpstr>动态规划算法</vt:lpstr>
      <vt:lpstr>找零钱动态规划法（功能增强）</vt:lpstr>
      <vt:lpstr>博物馆大盗问题（选讲）</vt:lpstr>
      <vt:lpstr>"博物馆大盗问题"</vt:lpstr>
      <vt:lpstr>博物馆大盗问题</vt:lpstr>
      <vt:lpstr>动态规划算法</vt:lpstr>
      <vt:lpstr>递归算法</vt:lpstr>
      <vt:lpstr>动态规划法求解斐波那契数列第n个数</vt:lpstr>
      <vt:lpstr>连续子序列和的最大值</vt:lpstr>
      <vt:lpstr>最大连续子序列和</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  算法概述</dc:title>
  <dc:creator>Windows User</dc:creator>
  <cp:lastModifiedBy>Windows User</cp:lastModifiedBy>
  <cp:revision>573</cp:revision>
  <dcterms:created xsi:type="dcterms:W3CDTF">2020-02-21T12:53:37Z</dcterms:created>
  <dcterms:modified xsi:type="dcterms:W3CDTF">2021-02-16T13:35:16Z</dcterms:modified>
</cp:coreProperties>
</file>