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86"/>
  </p:notesMasterIdLst>
  <p:sldIdLst>
    <p:sldId id="553" r:id="rId2"/>
    <p:sldId id="309" r:id="rId3"/>
    <p:sldId id="374" r:id="rId4"/>
    <p:sldId id="481" r:id="rId5"/>
    <p:sldId id="541" r:id="rId6"/>
    <p:sldId id="543" r:id="rId7"/>
    <p:sldId id="483" r:id="rId8"/>
    <p:sldId id="378" r:id="rId9"/>
    <p:sldId id="263" r:id="rId10"/>
    <p:sldId id="542" r:id="rId11"/>
    <p:sldId id="482" r:id="rId12"/>
    <p:sldId id="373" r:id="rId13"/>
    <p:sldId id="438" r:id="rId14"/>
    <p:sldId id="436" r:id="rId15"/>
    <p:sldId id="484" r:id="rId16"/>
    <p:sldId id="486" r:id="rId17"/>
    <p:sldId id="487" r:id="rId18"/>
    <p:sldId id="388" r:id="rId19"/>
    <p:sldId id="489" r:id="rId20"/>
    <p:sldId id="488" r:id="rId21"/>
    <p:sldId id="437" r:id="rId22"/>
    <p:sldId id="544" r:id="rId23"/>
    <p:sldId id="380" r:id="rId24"/>
    <p:sldId id="439" r:id="rId25"/>
    <p:sldId id="480" r:id="rId26"/>
    <p:sldId id="440" r:id="rId27"/>
    <p:sldId id="490" r:id="rId28"/>
    <p:sldId id="441" r:id="rId29"/>
    <p:sldId id="491" r:id="rId30"/>
    <p:sldId id="442" r:id="rId31"/>
    <p:sldId id="548" r:id="rId32"/>
    <p:sldId id="492" r:id="rId33"/>
    <p:sldId id="549" r:id="rId34"/>
    <p:sldId id="550" r:id="rId35"/>
    <p:sldId id="448" r:id="rId36"/>
    <p:sldId id="551" r:id="rId37"/>
    <p:sldId id="449" r:id="rId38"/>
    <p:sldId id="443" r:id="rId39"/>
    <p:sldId id="446" r:id="rId40"/>
    <p:sldId id="552" r:id="rId41"/>
    <p:sldId id="495" r:id="rId42"/>
    <p:sldId id="496" r:id="rId43"/>
    <p:sldId id="384" r:id="rId44"/>
    <p:sldId id="383" r:id="rId45"/>
    <p:sldId id="517" r:id="rId46"/>
    <p:sldId id="450" r:id="rId47"/>
    <p:sldId id="498" r:id="rId48"/>
    <p:sldId id="521" r:id="rId49"/>
    <p:sldId id="520" r:id="rId50"/>
    <p:sldId id="519" r:id="rId51"/>
    <p:sldId id="500" r:id="rId52"/>
    <p:sldId id="522" r:id="rId53"/>
    <p:sldId id="386" r:id="rId54"/>
    <p:sldId id="502" r:id="rId55"/>
    <p:sldId id="501" r:id="rId56"/>
    <p:sldId id="387" r:id="rId57"/>
    <p:sldId id="504" r:id="rId58"/>
    <p:sldId id="503" r:id="rId59"/>
    <p:sldId id="389" r:id="rId60"/>
    <p:sldId id="523" r:id="rId61"/>
    <p:sldId id="535" r:id="rId62"/>
    <p:sldId id="536" r:id="rId63"/>
    <p:sldId id="524" r:id="rId64"/>
    <p:sldId id="515" r:id="rId65"/>
    <p:sldId id="505" r:id="rId66"/>
    <p:sldId id="506" r:id="rId67"/>
    <p:sldId id="546" r:id="rId68"/>
    <p:sldId id="547" r:id="rId69"/>
    <p:sldId id="513" r:id="rId70"/>
    <p:sldId id="516" r:id="rId71"/>
    <p:sldId id="514" r:id="rId72"/>
    <p:sldId id="528" r:id="rId73"/>
    <p:sldId id="529" r:id="rId74"/>
    <p:sldId id="530" r:id="rId75"/>
    <p:sldId id="531" r:id="rId76"/>
    <p:sldId id="393" r:id="rId77"/>
    <p:sldId id="396" r:id="rId78"/>
    <p:sldId id="511" r:id="rId79"/>
    <p:sldId id="512" r:id="rId80"/>
    <p:sldId id="508" r:id="rId81"/>
    <p:sldId id="525" r:id="rId82"/>
    <p:sldId id="555" r:id="rId83"/>
    <p:sldId id="556" r:id="rId84"/>
    <p:sldId id="557" r:id="rId85"/>
  </p:sldIdLst>
  <p:sldSz cx="12190413" cy="6859588"/>
  <p:notesSz cx="6858000" cy="9144000"/>
  <p:defaultTextStyle>
    <a:defPPr>
      <a:defRPr lang="zh-CN"/>
    </a:defPPr>
    <a:lvl1pPr marL="0" algn="l" defTabSz="117212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1pPr>
    <a:lvl2pPr marL="586060" algn="l" defTabSz="117212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2pPr>
    <a:lvl3pPr marL="1172121" algn="l" defTabSz="117212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3pPr>
    <a:lvl4pPr marL="1758180" algn="l" defTabSz="117212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4pPr>
    <a:lvl5pPr marL="2344241" algn="l" defTabSz="117212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5pPr>
    <a:lvl6pPr marL="2930299" algn="l" defTabSz="117212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3516359" algn="l" defTabSz="117212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4102421" algn="l" defTabSz="117212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4688482" algn="l" defTabSz="1172121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53" autoAdjust="0"/>
    <p:restoredTop sz="91218" autoAdjust="0"/>
  </p:normalViewPr>
  <p:slideViewPr>
    <p:cSldViewPr>
      <p:cViewPr varScale="1">
        <p:scale>
          <a:sx n="101" d="100"/>
          <a:sy n="101" d="100"/>
        </p:scale>
        <p:origin x="2610" y="-12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574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78EE0D-AA10-48D7-9A43-F8BFBC4685EA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1E467CB-DE13-495B-8E8B-54601E206ED7}">
      <dgm:prSet phldrT="[文本]"/>
      <dgm:spPr>
        <a:xfrm>
          <a:off x="2787354" y="176566"/>
          <a:ext cx="1171835" cy="744115"/>
        </a:xfr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序列</a:t>
          </a:r>
          <a:r>
            <a:rPr lang="en-US" altLang="zh-CN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sequence</a:t>
          </a:r>
          <a:endParaRPr lang="zh-CN" altLang="en-US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gm:t>
    </dgm:pt>
    <dgm:pt modelId="{0BD444BE-C86F-4F3E-9012-50CAF044F6C2}" type="parTrans" cxnId="{94C8F1B3-769B-48AF-84BC-EBC3B0AD6C3D}">
      <dgm:prSet/>
      <dgm:spPr/>
      <dgm:t>
        <a:bodyPr/>
        <a:lstStyle/>
        <a:p>
          <a:endParaRPr lang="zh-CN" altLang="en-US"/>
        </a:p>
      </dgm:t>
    </dgm:pt>
    <dgm:pt modelId="{F71CC0BB-6677-4343-9E0D-63729A69060E}" type="sibTrans" cxnId="{94C8F1B3-769B-48AF-84BC-EBC3B0AD6C3D}">
      <dgm:prSet/>
      <dgm:spPr/>
      <dgm:t>
        <a:bodyPr/>
        <a:lstStyle/>
        <a:p>
          <a:endParaRPr lang="zh-CN" altLang="en-US"/>
        </a:p>
      </dgm:t>
    </dgm:pt>
    <dgm:pt modelId="{3657D84D-A3C4-402F-92EA-D153F894EB1D}">
      <dgm:prSet phldrT="[文本]"/>
      <dgm:spPr>
        <a:xfrm>
          <a:off x="2787354" y="1239234"/>
          <a:ext cx="1171835" cy="744115"/>
        </a:xfr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线性表</a:t>
          </a:r>
          <a:endParaRPr lang="en-US" altLang="zh-CN" smtClean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  <a:p>
          <a:r>
            <a:rPr lang="en-US" altLang="zh-CN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list</a:t>
          </a:r>
          <a:endParaRPr lang="zh-CN" altLang="en-US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gm:t>
    </dgm:pt>
    <dgm:pt modelId="{7920D63C-F094-4ECE-A367-480EA392F57A}" type="parTrans" cxnId="{E6FDA723-EEC1-4775-8CC3-9AFD374E8C8D}">
      <dgm:prSet/>
      <dgm:spPr>
        <a:xfrm>
          <a:off x="3197348" y="796988"/>
          <a:ext cx="91440" cy="318552"/>
        </a:xfrm>
        <a:noFill/>
        <a:ln w="25400" cap="flat" cmpd="sng" algn="ctr">
          <a:solidFill>
            <a:srgbClr val="9999FF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EDF11AEE-FFA7-4E03-94AF-961A0D789B71}" type="sibTrans" cxnId="{E6FDA723-EEC1-4775-8CC3-9AFD374E8C8D}">
      <dgm:prSet/>
      <dgm:spPr/>
      <dgm:t>
        <a:bodyPr/>
        <a:lstStyle/>
        <a:p>
          <a:endParaRPr lang="zh-CN" altLang="en-US"/>
        </a:p>
      </dgm:t>
    </dgm:pt>
    <dgm:pt modelId="{F04F6B87-0106-4CDD-B568-6BB15A3444C8}">
      <dgm:prSet phldrT="[文本]"/>
      <dgm:spPr>
        <a:xfrm>
          <a:off x="1117362" y="2463368"/>
          <a:ext cx="1171835" cy="744115"/>
        </a:xfr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顺序表</a:t>
          </a:r>
          <a:endParaRPr lang="zh-CN" altLang="en-US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gm:t>
    </dgm:pt>
    <dgm:pt modelId="{F29600B2-0407-4E76-B571-9030AFF92EDA}" type="parTrans" cxnId="{3BED8DF9-1E4B-4BF6-99AD-69950CFE69B6}">
      <dgm:prSet/>
      <dgm:spPr>
        <a:xfrm>
          <a:off x="1573076" y="1859656"/>
          <a:ext cx="1669992" cy="480018"/>
        </a:xfr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74823902-83AF-42F3-9B76-E9A36D9549AF}" type="sibTrans" cxnId="{3BED8DF9-1E4B-4BF6-99AD-69950CFE69B6}">
      <dgm:prSet/>
      <dgm:spPr/>
      <dgm:t>
        <a:bodyPr/>
        <a:lstStyle/>
        <a:p>
          <a:endParaRPr lang="zh-CN" altLang="en-US"/>
        </a:p>
      </dgm:t>
    </dgm:pt>
    <dgm:pt modelId="{6FCCDA52-0CF1-44F6-AFBD-D62384AEB985}">
      <dgm:prSet/>
      <dgm:spPr>
        <a:xfrm>
          <a:off x="4274294" y="2463368"/>
          <a:ext cx="1171835" cy="744115"/>
        </a:xfr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链表</a:t>
          </a:r>
          <a:endParaRPr lang="zh-CN" altLang="en-US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gm:t>
    </dgm:pt>
    <dgm:pt modelId="{3A40D7A5-2A53-4CBB-8E28-1934912FA096}" type="parTrans" cxnId="{49EC5BD6-F935-4AE5-A55D-9826D5FF6D41}">
      <dgm:prSet/>
      <dgm:spPr>
        <a:xfrm>
          <a:off x="3243068" y="1859656"/>
          <a:ext cx="1486939" cy="480018"/>
        </a:xfr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3E6CD6F3-CC69-4448-BBD4-720179A3FAB7}" type="sibTrans" cxnId="{49EC5BD6-F935-4AE5-A55D-9826D5FF6D41}">
      <dgm:prSet/>
      <dgm:spPr/>
      <dgm:t>
        <a:bodyPr/>
        <a:lstStyle/>
        <a:p>
          <a:endParaRPr lang="zh-CN" altLang="en-US"/>
        </a:p>
      </dgm:t>
    </dgm:pt>
    <dgm:pt modelId="{D963BDB6-989E-4E6B-84FC-AFD32CF00879}">
      <dgm:prSet/>
      <dgm:spPr>
        <a:xfrm>
          <a:off x="207301" y="3944906"/>
          <a:ext cx="1171835" cy="744115"/>
        </a:xfr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altLang="zh-CN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Python	</a:t>
          </a:r>
          <a:r>
            <a:rPr lang="zh-CN" altLang="en-US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列表</a:t>
          </a:r>
          <a:endParaRPr lang="zh-CN" altLang="en-US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gm:t>
    </dgm:pt>
    <dgm:pt modelId="{CC85661D-A0B6-41D1-BE9C-1D6E9FE87A6F}" type="parTrans" cxnId="{21FDE203-8FA1-424D-937E-65AA65C820C8}">
      <dgm:prSet/>
      <dgm:spPr>
        <a:xfrm>
          <a:off x="663015" y="3083790"/>
          <a:ext cx="910060" cy="737422"/>
        </a:xfr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51A278A7-A108-41F2-8B8B-EDB201D5A8FB}" type="sibTrans" cxnId="{21FDE203-8FA1-424D-937E-65AA65C820C8}">
      <dgm:prSet/>
      <dgm:spPr/>
      <dgm:t>
        <a:bodyPr/>
        <a:lstStyle/>
        <a:p>
          <a:endParaRPr lang="zh-CN" altLang="en-US"/>
        </a:p>
      </dgm:t>
    </dgm:pt>
    <dgm:pt modelId="{C5EBF576-7CC6-403F-8D41-D2BCB43ABCBE}">
      <dgm:prSet/>
      <dgm:spPr>
        <a:xfrm>
          <a:off x="2852702" y="3927456"/>
          <a:ext cx="1171835" cy="744115"/>
        </a:xfr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单链表</a:t>
          </a:r>
          <a:endParaRPr lang="zh-CN" altLang="en-US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gm:t>
    </dgm:pt>
    <dgm:pt modelId="{C70FFF59-E692-4619-945D-E7CAE010471F}" type="parTrans" cxnId="{584EE804-3FB4-42D7-94CC-FAD13C4A989A}">
      <dgm:prSet/>
      <dgm:spPr>
        <a:xfrm>
          <a:off x="3308416" y="3083790"/>
          <a:ext cx="1421591" cy="719973"/>
        </a:xfr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846FCEC0-C28B-4434-AB5B-4310DED879FB}" type="sibTrans" cxnId="{584EE804-3FB4-42D7-94CC-FAD13C4A989A}">
      <dgm:prSet/>
      <dgm:spPr/>
      <dgm:t>
        <a:bodyPr/>
        <a:lstStyle/>
        <a:p>
          <a:endParaRPr lang="zh-CN" altLang="en-US"/>
        </a:p>
      </dgm:t>
    </dgm:pt>
    <dgm:pt modelId="{85A7B0BF-9DB1-4541-8BD0-7B7344F38A90}">
      <dgm:prSet/>
      <dgm:spPr>
        <a:xfrm>
          <a:off x="1564852" y="3948939"/>
          <a:ext cx="1171835" cy="744115"/>
        </a:xfr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底层数组实现的顺序表</a:t>
          </a:r>
          <a:endParaRPr lang="zh-CN" altLang="en-US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gm:t>
    </dgm:pt>
    <dgm:pt modelId="{F2C67F25-38CB-4B4A-AB06-45E036621393}" type="parTrans" cxnId="{80BC9D25-F7A6-49B1-A494-D9D8F6689858}">
      <dgm:prSet/>
      <dgm:spPr>
        <a:xfrm>
          <a:off x="1573076" y="3083790"/>
          <a:ext cx="447490" cy="741455"/>
        </a:xfr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4520D508-0435-4B78-AFFC-1EEB98F07792}" type="sibTrans" cxnId="{80BC9D25-F7A6-49B1-A494-D9D8F6689858}">
      <dgm:prSet/>
      <dgm:spPr/>
      <dgm:t>
        <a:bodyPr/>
        <a:lstStyle/>
        <a:p>
          <a:endParaRPr lang="zh-CN" altLang="en-US"/>
        </a:p>
      </dgm:t>
    </dgm:pt>
    <dgm:pt modelId="{86C8F32E-15CC-4F57-85B7-1AACD0E8FD82}">
      <dgm:prSet/>
      <dgm:spPr>
        <a:xfrm>
          <a:off x="4429339" y="3948939"/>
          <a:ext cx="1171835" cy="744115"/>
        </a:xfr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循环链表</a:t>
          </a:r>
          <a:endParaRPr lang="zh-CN" altLang="en-US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gm:t>
    </dgm:pt>
    <dgm:pt modelId="{DDC3CFCA-6BF5-4FE3-A288-15D5DA48DEC7}" type="parTrans" cxnId="{7B9396FC-F6C0-4AB6-886E-B73887AEC5FC}">
      <dgm:prSet/>
      <dgm:spPr>
        <a:xfrm>
          <a:off x="4730008" y="3083790"/>
          <a:ext cx="155045" cy="741455"/>
        </a:xfr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67251A2B-B9F6-4D3F-9202-CB503D982812}" type="sibTrans" cxnId="{7B9396FC-F6C0-4AB6-886E-B73887AEC5FC}">
      <dgm:prSet/>
      <dgm:spPr/>
      <dgm:t>
        <a:bodyPr/>
        <a:lstStyle/>
        <a:p>
          <a:endParaRPr lang="zh-CN" altLang="en-US"/>
        </a:p>
      </dgm:t>
    </dgm:pt>
    <dgm:pt modelId="{EC1A0B8C-BEE9-4BBB-AD05-53E81EECB694}">
      <dgm:prSet/>
      <dgm:spPr>
        <a:xfrm>
          <a:off x="5861583" y="3948939"/>
          <a:ext cx="1171835" cy="744115"/>
        </a:xfr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双向链表</a:t>
          </a:r>
          <a:endParaRPr lang="zh-CN" altLang="en-US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gm:t>
    </dgm:pt>
    <dgm:pt modelId="{74C667B2-AA4A-4FA3-B7BE-A3A6BDDD0411}" type="parTrans" cxnId="{14803761-F764-4C08-985B-FF11E5A29326}">
      <dgm:prSet/>
      <dgm:spPr>
        <a:xfrm>
          <a:off x="4730008" y="3083790"/>
          <a:ext cx="1587289" cy="741455"/>
        </a:xfr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E9E0DAA1-7357-4D2F-92A2-4F73283864DE}" type="sibTrans" cxnId="{14803761-F764-4C08-985B-FF11E5A29326}">
      <dgm:prSet/>
      <dgm:spPr/>
      <dgm:t>
        <a:bodyPr/>
        <a:lstStyle/>
        <a:p>
          <a:endParaRPr lang="zh-CN" altLang="en-US"/>
        </a:p>
      </dgm:t>
    </dgm:pt>
    <dgm:pt modelId="{A9EA84F1-AE1D-48A0-9BC8-DCD400F09274}">
      <dgm:prSet/>
      <dgm:spPr>
        <a:xfrm>
          <a:off x="4429339" y="5033864"/>
          <a:ext cx="1171835" cy="744115"/>
        </a:xfr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约瑟夫环</a:t>
          </a:r>
          <a:endParaRPr lang="zh-CN" altLang="en-US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gm:t>
    </dgm:pt>
    <dgm:pt modelId="{83C4BEF1-2713-4E18-AF1D-70DA3C45BF27}" type="parTrans" cxnId="{7CF510D1-0A70-49F5-886C-CD1699DD4093}">
      <dgm:prSet/>
      <dgm:spPr>
        <a:xfrm>
          <a:off x="4839333" y="4569361"/>
          <a:ext cx="91440" cy="340808"/>
        </a:xfr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0D919410-70B5-43C3-BC57-FC9832B0EEC5}" type="sibTrans" cxnId="{7CF510D1-0A70-49F5-886C-CD1699DD4093}">
      <dgm:prSet/>
      <dgm:spPr/>
      <dgm:t>
        <a:bodyPr/>
        <a:lstStyle/>
        <a:p>
          <a:endParaRPr lang="zh-CN" altLang="en-US"/>
        </a:p>
      </dgm:t>
    </dgm:pt>
    <dgm:pt modelId="{21A50C1A-C0DD-4ADB-95EC-FAD329816330}">
      <dgm:prSet/>
      <dgm:spPr>
        <a:xfrm>
          <a:off x="1564852" y="5033864"/>
          <a:ext cx="1171835" cy="744115"/>
        </a:xfr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集合运算</a:t>
          </a:r>
          <a:endParaRPr lang="zh-CN" altLang="en-US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gm:t>
    </dgm:pt>
    <dgm:pt modelId="{189D0E7E-61EE-4242-BE56-0315F02CD7AD}" type="parTrans" cxnId="{51DAE88F-04FB-49DB-A524-7474D228A49F}">
      <dgm:prSet/>
      <dgm:spPr>
        <a:xfrm>
          <a:off x="1974846" y="4569361"/>
          <a:ext cx="91440" cy="340808"/>
        </a:xfr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2C90FF80-CA33-4074-B097-446C192BA59A}" type="sibTrans" cxnId="{51DAE88F-04FB-49DB-A524-7474D228A49F}">
      <dgm:prSet/>
      <dgm:spPr/>
      <dgm:t>
        <a:bodyPr/>
        <a:lstStyle/>
        <a:p>
          <a:endParaRPr lang="zh-CN" altLang="en-US"/>
        </a:p>
      </dgm:t>
    </dgm:pt>
    <dgm:pt modelId="{80DF7B5E-E987-4663-8112-AA5D230BDA7F}">
      <dgm:prSet/>
      <dgm:spPr/>
      <dgm:t>
        <a:bodyPr/>
        <a:lstStyle/>
        <a:p>
          <a:r>
            <a:rPr lang="zh-CN" altLang="en-US" smtClean="0"/>
            <a:t>栈</a:t>
          </a:r>
          <a:endParaRPr lang="zh-CN" altLang="en-US"/>
        </a:p>
      </dgm:t>
    </dgm:pt>
    <dgm:pt modelId="{886D2892-8908-4EE9-8C20-6C9F1C754716}" type="parTrans" cxnId="{1072E221-EF5A-4F8B-89D1-CAE7F73AE8AF}">
      <dgm:prSet/>
      <dgm:spPr/>
      <dgm:t>
        <a:bodyPr/>
        <a:lstStyle/>
        <a:p>
          <a:endParaRPr lang="zh-CN" altLang="en-US"/>
        </a:p>
      </dgm:t>
    </dgm:pt>
    <dgm:pt modelId="{209C860A-70B1-446D-B8A6-AAD93115ED15}" type="sibTrans" cxnId="{1072E221-EF5A-4F8B-89D1-CAE7F73AE8AF}">
      <dgm:prSet/>
      <dgm:spPr/>
      <dgm:t>
        <a:bodyPr/>
        <a:lstStyle/>
        <a:p>
          <a:endParaRPr lang="zh-CN" altLang="en-US"/>
        </a:p>
      </dgm:t>
    </dgm:pt>
    <dgm:pt modelId="{F3AE7F39-DF99-46F4-BA21-C2E46B5B5557}">
      <dgm:prSet/>
      <dgm:spPr/>
      <dgm:t>
        <a:bodyPr/>
        <a:lstStyle/>
        <a:p>
          <a:r>
            <a:rPr lang="zh-CN" altLang="en-US" smtClean="0"/>
            <a:t>队列</a:t>
          </a:r>
          <a:endParaRPr lang="zh-CN" altLang="en-US"/>
        </a:p>
      </dgm:t>
    </dgm:pt>
    <dgm:pt modelId="{C58BE883-595F-4FED-8C01-30ABDC8B60E6}" type="parTrans" cxnId="{63BAA447-242C-40DE-BD5C-CABAD9E7B3D1}">
      <dgm:prSet/>
      <dgm:spPr/>
      <dgm:t>
        <a:bodyPr/>
        <a:lstStyle/>
        <a:p>
          <a:endParaRPr lang="zh-CN" altLang="en-US"/>
        </a:p>
      </dgm:t>
    </dgm:pt>
    <dgm:pt modelId="{5977A54E-ADDD-4BB3-9CF3-9A5AC5209DD3}" type="sibTrans" cxnId="{63BAA447-242C-40DE-BD5C-CABAD9E7B3D1}">
      <dgm:prSet/>
      <dgm:spPr/>
      <dgm:t>
        <a:bodyPr/>
        <a:lstStyle/>
        <a:p>
          <a:endParaRPr lang="zh-CN" altLang="en-US"/>
        </a:p>
      </dgm:t>
    </dgm:pt>
    <dgm:pt modelId="{F4853584-227A-4D0A-92F9-6C795056D467}" type="pres">
      <dgm:prSet presAssocID="{F178EE0D-AA10-48D7-9A43-F8BFBC4685E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175CFE8-D022-4BF6-9E8B-774B4E9B49D2}" type="pres">
      <dgm:prSet presAssocID="{51E467CB-DE13-495B-8E8B-54601E206ED7}" presName="hierRoot1" presStyleCnt="0"/>
      <dgm:spPr/>
    </dgm:pt>
    <dgm:pt modelId="{975FB79F-C3A0-4075-AA83-582460561976}" type="pres">
      <dgm:prSet presAssocID="{51E467CB-DE13-495B-8E8B-54601E206ED7}" presName="composite" presStyleCnt="0"/>
      <dgm:spPr/>
    </dgm:pt>
    <dgm:pt modelId="{2896DDA3-B4A2-4942-B859-D68EE3E9B648}" type="pres">
      <dgm:prSet presAssocID="{51E467CB-DE13-495B-8E8B-54601E206ED7}" presName="background" presStyleLbl="node0" presStyleIdx="0" presStyleCnt="1"/>
      <dgm:spPr>
        <a:xfrm>
          <a:off x="2657150" y="52872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EECD19DF-819F-4C91-9FBB-E85BD257869D}" type="pres">
      <dgm:prSet presAssocID="{51E467CB-DE13-495B-8E8B-54601E206ED7}" presName="text" presStyleLbl="fgAcc0" presStyleIdx="0" presStyleCnt="1" custLinFactNeighborX="12657" custLinFactNeighborY="-69559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F2CDA1F3-8ED7-4DC4-A0D3-16230BBFC74F}" type="pres">
      <dgm:prSet presAssocID="{51E467CB-DE13-495B-8E8B-54601E206ED7}" presName="hierChild2" presStyleCnt="0"/>
      <dgm:spPr/>
    </dgm:pt>
    <dgm:pt modelId="{B5F250A4-9B39-44F5-BE91-4D4724C4F947}" type="pres">
      <dgm:prSet presAssocID="{886D2892-8908-4EE9-8C20-6C9F1C754716}" presName="Name10" presStyleLbl="parChTrans1D2" presStyleIdx="0" presStyleCnt="3"/>
      <dgm:spPr/>
      <dgm:t>
        <a:bodyPr/>
        <a:lstStyle/>
        <a:p>
          <a:endParaRPr lang="zh-CN" altLang="en-US"/>
        </a:p>
      </dgm:t>
    </dgm:pt>
    <dgm:pt modelId="{ECAD6EC8-A1D4-49A6-8678-9CCAF657305D}" type="pres">
      <dgm:prSet presAssocID="{80DF7B5E-E987-4663-8112-AA5D230BDA7F}" presName="hierRoot2" presStyleCnt="0"/>
      <dgm:spPr/>
    </dgm:pt>
    <dgm:pt modelId="{220FE53F-A68F-4E9F-87C6-F067476BC179}" type="pres">
      <dgm:prSet presAssocID="{80DF7B5E-E987-4663-8112-AA5D230BDA7F}" presName="composite2" presStyleCnt="0"/>
      <dgm:spPr/>
    </dgm:pt>
    <dgm:pt modelId="{947FF2B0-FEA9-423F-B56F-579B237BB54C}" type="pres">
      <dgm:prSet presAssocID="{80DF7B5E-E987-4663-8112-AA5D230BDA7F}" presName="background2" presStyleLbl="node2" presStyleIdx="0" presStyleCnt="3"/>
      <dgm:spPr/>
    </dgm:pt>
    <dgm:pt modelId="{5A2081F7-588C-4B46-B3F0-FDDB7D004AB3}" type="pres">
      <dgm:prSet presAssocID="{80DF7B5E-E987-4663-8112-AA5D230BDA7F}" presName="text2" presStyleLbl="fgAcc2" presStyleIdx="0" presStyleCnt="3" custLinFactNeighborX="1480" custLinFactNeighborY="-78997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0D7F770A-28D7-4392-9DCF-843F84A3E978}" type="pres">
      <dgm:prSet presAssocID="{80DF7B5E-E987-4663-8112-AA5D230BDA7F}" presName="hierChild3" presStyleCnt="0"/>
      <dgm:spPr/>
    </dgm:pt>
    <dgm:pt modelId="{8D7E632B-2B31-4A9E-B30B-81BC9841BFA7}" type="pres">
      <dgm:prSet presAssocID="{7920D63C-F094-4ECE-A367-480EA392F57A}" presName="Name10" presStyleLbl="parChTrans1D2" presStyleIdx="1" presStyleCnt="3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8552"/>
              </a:lnTo>
            </a:path>
          </a:pathLst>
        </a:custGeom>
      </dgm:spPr>
      <dgm:t>
        <a:bodyPr/>
        <a:lstStyle/>
        <a:p>
          <a:endParaRPr lang="zh-CN" altLang="en-US"/>
        </a:p>
      </dgm:t>
    </dgm:pt>
    <dgm:pt modelId="{769429BB-01DB-475F-BEC4-699D8356386A}" type="pres">
      <dgm:prSet presAssocID="{3657D84D-A3C4-402F-92EA-D153F894EB1D}" presName="hierRoot2" presStyleCnt="0"/>
      <dgm:spPr/>
    </dgm:pt>
    <dgm:pt modelId="{DAA572C0-901E-427A-BDBC-EB62DBC797C1}" type="pres">
      <dgm:prSet presAssocID="{3657D84D-A3C4-402F-92EA-D153F894EB1D}" presName="composite2" presStyleCnt="0"/>
      <dgm:spPr/>
    </dgm:pt>
    <dgm:pt modelId="{E1A89B2F-5907-497C-90E4-EF2A489373C9}" type="pres">
      <dgm:prSet presAssocID="{3657D84D-A3C4-402F-92EA-D153F894EB1D}" presName="background2" presStyleLbl="node2" presStyleIdx="1" presStyleCnt="3"/>
      <dgm:spPr>
        <a:xfrm>
          <a:off x="2657150" y="1115540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D32D8AE-36DE-4BCA-806B-6C1418267269}" type="pres">
      <dgm:prSet presAssocID="{3657D84D-A3C4-402F-92EA-D153F894EB1D}" presName="text2" presStyleLbl="fgAcc2" presStyleIdx="1" presStyleCnt="3" custLinFactNeighborX="12657" custLinFactNeighborY="-72550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3D7AED55-7A3E-41C7-BFFE-61F57E2E7B5F}" type="pres">
      <dgm:prSet presAssocID="{3657D84D-A3C4-402F-92EA-D153F894EB1D}" presName="hierChild3" presStyleCnt="0"/>
      <dgm:spPr/>
    </dgm:pt>
    <dgm:pt modelId="{2F2E36FC-7861-4399-A4C1-1A4EA68C3F55}" type="pres">
      <dgm:prSet presAssocID="{F29600B2-0407-4E76-B571-9030AFF92EDA}" presName="Name17" presStyleLbl="parChTrans1D3" presStyleIdx="0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1669992" y="0"/>
              </a:moveTo>
              <a:lnTo>
                <a:pt x="1669992" y="371460"/>
              </a:lnTo>
              <a:lnTo>
                <a:pt x="0" y="371460"/>
              </a:lnTo>
              <a:lnTo>
                <a:pt x="0" y="480018"/>
              </a:lnTo>
            </a:path>
          </a:pathLst>
        </a:custGeom>
      </dgm:spPr>
      <dgm:t>
        <a:bodyPr/>
        <a:lstStyle/>
        <a:p>
          <a:endParaRPr lang="zh-CN" altLang="en-US"/>
        </a:p>
      </dgm:t>
    </dgm:pt>
    <dgm:pt modelId="{3A2B65D1-D741-467E-8BCE-63BA8FEC321C}" type="pres">
      <dgm:prSet presAssocID="{F04F6B87-0106-4CDD-B568-6BB15A3444C8}" presName="hierRoot3" presStyleCnt="0"/>
      <dgm:spPr/>
    </dgm:pt>
    <dgm:pt modelId="{BC555471-5E18-4B98-93AA-E90B6AC57638}" type="pres">
      <dgm:prSet presAssocID="{F04F6B87-0106-4CDD-B568-6BB15A3444C8}" presName="composite3" presStyleCnt="0"/>
      <dgm:spPr/>
    </dgm:pt>
    <dgm:pt modelId="{48622D01-CE59-4985-9C63-F9B08D8B3243}" type="pres">
      <dgm:prSet presAssocID="{F04F6B87-0106-4CDD-B568-6BB15A3444C8}" presName="background3" presStyleLbl="node3" presStyleIdx="0" presStyleCnt="2"/>
      <dgm:spPr>
        <a:xfrm>
          <a:off x="987158" y="2339674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96C62314-35A8-49E0-8C6D-67FA2A5C2682}" type="pres">
      <dgm:prSet presAssocID="{F04F6B87-0106-4CDD-B568-6BB15A3444C8}" presName="text3" presStyleLbl="fgAcc3" presStyleIdx="0" presStyleCnt="2" custLinFactNeighborX="22924" custLinFactNeighborY="-5384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7C356630-1797-490D-97D9-C3A4269DBC76}" type="pres">
      <dgm:prSet presAssocID="{F04F6B87-0106-4CDD-B568-6BB15A3444C8}" presName="hierChild4" presStyleCnt="0"/>
      <dgm:spPr/>
    </dgm:pt>
    <dgm:pt modelId="{849378B5-57AC-4D18-84A6-12245970A9F5}" type="pres">
      <dgm:prSet presAssocID="{CC85661D-A0B6-41D1-BE9C-1D6E9FE87A6F}" presName="Name23" presStyleLbl="parChTrans1D4" presStyleIdx="0" presStyleCnt="7"/>
      <dgm:spPr>
        <a:custGeom>
          <a:avLst/>
          <a:gdLst/>
          <a:ahLst/>
          <a:cxnLst/>
          <a:rect l="0" t="0" r="0" b="0"/>
          <a:pathLst>
            <a:path>
              <a:moveTo>
                <a:pt x="910060" y="0"/>
              </a:moveTo>
              <a:lnTo>
                <a:pt x="910060" y="628864"/>
              </a:lnTo>
              <a:lnTo>
                <a:pt x="0" y="628864"/>
              </a:lnTo>
              <a:lnTo>
                <a:pt x="0" y="737422"/>
              </a:lnTo>
            </a:path>
          </a:pathLst>
        </a:custGeom>
      </dgm:spPr>
      <dgm:t>
        <a:bodyPr/>
        <a:lstStyle/>
        <a:p>
          <a:endParaRPr lang="zh-CN" altLang="en-US"/>
        </a:p>
      </dgm:t>
    </dgm:pt>
    <dgm:pt modelId="{DC0675B0-D94A-4AFC-97C5-F6F6417870B1}" type="pres">
      <dgm:prSet presAssocID="{D963BDB6-989E-4E6B-84FC-AFD32CF00879}" presName="hierRoot4" presStyleCnt="0"/>
      <dgm:spPr/>
    </dgm:pt>
    <dgm:pt modelId="{71BAD4F0-7D2E-454E-89F6-24F3F7893478}" type="pres">
      <dgm:prSet presAssocID="{D963BDB6-989E-4E6B-84FC-AFD32CF00879}" presName="composite4" presStyleCnt="0"/>
      <dgm:spPr/>
    </dgm:pt>
    <dgm:pt modelId="{8E7C4371-37ED-40A8-AFC7-9455939B5D18}" type="pres">
      <dgm:prSet presAssocID="{D963BDB6-989E-4E6B-84FC-AFD32CF00879}" presName="background4" presStyleLbl="node4" presStyleIdx="0" presStyleCnt="7"/>
      <dgm:spPr>
        <a:xfrm>
          <a:off x="77097" y="3821212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91AFB4E5-D2E3-411A-A7B3-6F7C808AE100}" type="pres">
      <dgm:prSet presAssocID="{D963BDB6-989E-4E6B-84FC-AFD32CF00879}" presName="text4" presStyleLbl="fgAcc4" presStyleIdx="0" presStyleCnt="7" custLinFactNeighborX="6374" custLinFactNeighborY="-54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2450ABF5-B01D-4415-A63B-6A1908BC10CE}" type="pres">
      <dgm:prSet presAssocID="{D963BDB6-989E-4E6B-84FC-AFD32CF00879}" presName="hierChild5" presStyleCnt="0"/>
      <dgm:spPr/>
    </dgm:pt>
    <dgm:pt modelId="{8E597AEF-40F4-4674-8594-3CBAD73764E2}" type="pres">
      <dgm:prSet presAssocID="{F2C67F25-38CB-4B4A-AB06-45E036621393}" presName="Name23" presStyleLbl="parChTrans1D4" presStyleIdx="1" presStyleCnt="7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2898"/>
              </a:lnTo>
              <a:lnTo>
                <a:pt x="447490" y="632898"/>
              </a:lnTo>
              <a:lnTo>
                <a:pt x="447490" y="741455"/>
              </a:lnTo>
            </a:path>
          </a:pathLst>
        </a:custGeom>
      </dgm:spPr>
      <dgm:t>
        <a:bodyPr/>
        <a:lstStyle/>
        <a:p>
          <a:endParaRPr lang="zh-CN" altLang="en-US"/>
        </a:p>
      </dgm:t>
    </dgm:pt>
    <dgm:pt modelId="{C1C5E2EF-B923-4864-8C04-8081B6BE5670}" type="pres">
      <dgm:prSet presAssocID="{85A7B0BF-9DB1-4541-8BD0-7B7344F38A90}" presName="hierRoot4" presStyleCnt="0"/>
      <dgm:spPr/>
    </dgm:pt>
    <dgm:pt modelId="{1D1CE0B5-B4BD-4B5B-B4B6-146C249FA5E2}" type="pres">
      <dgm:prSet presAssocID="{85A7B0BF-9DB1-4541-8BD0-7B7344F38A90}" presName="composite4" presStyleCnt="0"/>
      <dgm:spPr/>
    </dgm:pt>
    <dgm:pt modelId="{B3B3EC13-4BCB-4CC8-BFB3-DBA30E9DE789}" type="pres">
      <dgm:prSet presAssocID="{85A7B0BF-9DB1-4541-8BD0-7B7344F38A90}" presName="background4" presStyleLbl="node4" presStyleIdx="1" presStyleCnt="7"/>
      <dgm:spPr>
        <a:xfrm>
          <a:off x="1434648" y="3825245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99D60354-0037-4035-A599-DAE87AFFA9E4}" type="pres">
      <dgm:prSet presAssocID="{85A7B0BF-9DB1-4541-8BD0-7B7344F38A90}" presName="text4" presStyleLbl="fgAcc4" presStyleIdx="1" presStyleCnt="7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5F63A684-E446-48C7-8708-9646058AC80E}" type="pres">
      <dgm:prSet presAssocID="{85A7B0BF-9DB1-4541-8BD0-7B7344F38A90}" presName="hierChild5" presStyleCnt="0"/>
      <dgm:spPr/>
    </dgm:pt>
    <dgm:pt modelId="{FB95F98B-BB4E-46B2-95B6-4235A3319743}" type="pres">
      <dgm:prSet presAssocID="{189D0E7E-61EE-4242-BE56-0315F02CD7AD}" presName="Name23" presStyleLbl="parChTrans1D4" presStyleIdx="2" presStyleCnt="7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08"/>
              </a:lnTo>
            </a:path>
          </a:pathLst>
        </a:custGeom>
      </dgm:spPr>
      <dgm:t>
        <a:bodyPr/>
        <a:lstStyle/>
        <a:p>
          <a:endParaRPr lang="zh-CN" altLang="en-US"/>
        </a:p>
      </dgm:t>
    </dgm:pt>
    <dgm:pt modelId="{DFCA89E3-8DCD-4157-9AEA-A5B929D6B7F5}" type="pres">
      <dgm:prSet presAssocID="{21A50C1A-C0DD-4ADB-95EC-FAD329816330}" presName="hierRoot4" presStyleCnt="0"/>
      <dgm:spPr/>
    </dgm:pt>
    <dgm:pt modelId="{411B1F1A-8B1D-45BF-8EBF-D3CAEB62E54E}" type="pres">
      <dgm:prSet presAssocID="{21A50C1A-C0DD-4ADB-95EC-FAD329816330}" presName="composite4" presStyleCnt="0"/>
      <dgm:spPr/>
    </dgm:pt>
    <dgm:pt modelId="{D6A5C65D-FFF9-4B8C-9EBF-FB7BA1215072}" type="pres">
      <dgm:prSet presAssocID="{21A50C1A-C0DD-4ADB-95EC-FAD329816330}" presName="background4" presStyleLbl="node4" presStyleIdx="2" presStyleCnt="7"/>
      <dgm:spPr>
        <a:xfrm>
          <a:off x="1434648" y="4910170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C1A2C469-7F16-42FA-97F2-5265E691F8FE}" type="pres">
      <dgm:prSet presAssocID="{21A50C1A-C0DD-4ADB-95EC-FAD329816330}" presName="text4" presStyleLbl="fgAcc4" presStyleIdx="2" presStyleCnt="7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351A474A-F10D-4290-AAA4-C7FDA35692C3}" type="pres">
      <dgm:prSet presAssocID="{21A50C1A-C0DD-4ADB-95EC-FAD329816330}" presName="hierChild5" presStyleCnt="0"/>
      <dgm:spPr/>
    </dgm:pt>
    <dgm:pt modelId="{BF7B1CD4-2AB7-4247-857F-0C6F1ECEF666}" type="pres">
      <dgm:prSet presAssocID="{3A40D7A5-2A53-4CBB-8E28-1934912FA096}" presName="Name17" presStyleLbl="parChTrans1D3" presStyleIdx="1" presStyleCnt="2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460"/>
              </a:lnTo>
              <a:lnTo>
                <a:pt x="1486939" y="371460"/>
              </a:lnTo>
              <a:lnTo>
                <a:pt x="1486939" y="480018"/>
              </a:lnTo>
            </a:path>
          </a:pathLst>
        </a:custGeom>
      </dgm:spPr>
      <dgm:t>
        <a:bodyPr/>
        <a:lstStyle/>
        <a:p>
          <a:endParaRPr lang="zh-CN" altLang="en-US"/>
        </a:p>
      </dgm:t>
    </dgm:pt>
    <dgm:pt modelId="{A7EE6A4D-E48A-4A4E-917A-3F48BE31901E}" type="pres">
      <dgm:prSet presAssocID="{6FCCDA52-0CF1-44F6-AFBD-D62384AEB985}" presName="hierRoot3" presStyleCnt="0"/>
      <dgm:spPr/>
    </dgm:pt>
    <dgm:pt modelId="{1365C8D5-6A2C-4E71-9E60-C7572BF21259}" type="pres">
      <dgm:prSet presAssocID="{6FCCDA52-0CF1-44F6-AFBD-D62384AEB985}" presName="composite3" presStyleCnt="0"/>
      <dgm:spPr/>
    </dgm:pt>
    <dgm:pt modelId="{6A5536FD-287B-4389-A280-0397EA9CAA91}" type="pres">
      <dgm:prSet presAssocID="{6FCCDA52-0CF1-44F6-AFBD-D62384AEB985}" presName="background3" presStyleLbl="node3" presStyleIdx="1" presStyleCnt="2"/>
      <dgm:spPr>
        <a:xfrm>
          <a:off x="4144090" y="2339674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EEBB4FA4-D0DA-427D-9712-7129859E8543}" type="pres">
      <dgm:prSet presAssocID="{6FCCDA52-0CF1-44F6-AFBD-D62384AEB985}" presName="text3" presStyleLbl="fgAcc3" presStyleIdx="1" presStyleCnt="2" custLinFactNeighborX="-13231" custLinFactNeighborY="-53842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7B0CDE99-9279-4975-BA01-E00E75989BDA}" type="pres">
      <dgm:prSet presAssocID="{6FCCDA52-0CF1-44F6-AFBD-D62384AEB985}" presName="hierChild4" presStyleCnt="0"/>
      <dgm:spPr/>
    </dgm:pt>
    <dgm:pt modelId="{B40D5586-BF7A-4D3C-A1A2-0509203EFB5C}" type="pres">
      <dgm:prSet presAssocID="{C70FFF59-E692-4619-945D-E7CAE010471F}" presName="Name23" presStyleLbl="parChTrans1D4" presStyleIdx="3" presStyleCnt="7"/>
      <dgm:spPr>
        <a:custGeom>
          <a:avLst/>
          <a:gdLst/>
          <a:ahLst/>
          <a:cxnLst/>
          <a:rect l="0" t="0" r="0" b="0"/>
          <a:pathLst>
            <a:path>
              <a:moveTo>
                <a:pt x="1421591" y="0"/>
              </a:moveTo>
              <a:lnTo>
                <a:pt x="1421591" y="611415"/>
              </a:lnTo>
              <a:lnTo>
                <a:pt x="0" y="611415"/>
              </a:lnTo>
              <a:lnTo>
                <a:pt x="0" y="719973"/>
              </a:lnTo>
            </a:path>
          </a:pathLst>
        </a:custGeom>
      </dgm:spPr>
      <dgm:t>
        <a:bodyPr/>
        <a:lstStyle/>
        <a:p>
          <a:endParaRPr lang="zh-CN" altLang="en-US"/>
        </a:p>
      </dgm:t>
    </dgm:pt>
    <dgm:pt modelId="{94F37962-7FA7-49C0-900D-D261168B90D7}" type="pres">
      <dgm:prSet presAssocID="{C5EBF576-7CC6-403F-8D41-D2BCB43ABCBE}" presName="hierRoot4" presStyleCnt="0"/>
      <dgm:spPr/>
    </dgm:pt>
    <dgm:pt modelId="{7A39D04F-752E-4A40-B88D-F2D77D785ED8}" type="pres">
      <dgm:prSet presAssocID="{C5EBF576-7CC6-403F-8D41-D2BCB43ABCBE}" presName="composite4" presStyleCnt="0"/>
      <dgm:spPr/>
    </dgm:pt>
    <dgm:pt modelId="{E8F4F582-FAFB-40F7-8588-8D8559822A6E}" type="pres">
      <dgm:prSet presAssocID="{C5EBF576-7CC6-403F-8D41-D2BCB43ABCBE}" presName="background4" presStyleLbl="node4" presStyleIdx="3" presStyleCnt="7"/>
      <dgm:spPr>
        <a:xfrm>
          <a:off x="2722498" y="3803763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65ED6CF8-FDEB-471F-A05E-A2A6C204B86F}" type="pres">
      <dgm:prSet presAssocID="{C5EBF576-7CC6-403F-8D41-D2BCB43ABCBE}" presName="text4" presStyleLbl="fgAcc4" presStyleIdx="3" presStyleCnt="7" custLinFactNeighborX="-12322" custLinFactNeighborY="-2887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9FB4C01E-D6BF-4483-B446-7BD146A0FA55}" type="pres">
      <dgm:prSet presAssocID="{C5EBF576-7CC6-403F-8D41-D2BCB43ABCBE}" presName="hierChild5" presStyleCnt="0"/>
      <dgm:spPr/>
    </dgm:pt>
    <dgm:pt modelId="{2A24D4C5-AF2A-4B4F-B0CF-A1127459F3FD}" type="pres">
      <dgm:prSet presAssocID="{DDC3CFCA-6BF5-4FE3-A288-15D5DA48DEC7}" presName="Name23" presStyleLbl="parChTrans1D4" presStyleIdx="4" presStyleCnt="7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2898"/>
              </a:lnTo>
              <a:lnTo>
                <a:pt x="155045" y="632898"/>
              </a:lnTo>
              <a:lnTo>
                <a:pt x="155045" y="741455"/>
              </a:lnTo>
            </a:path>
          </a:pathLst>
        </a:custGeom>
      </dgm:spPr>
      <dgm:t>
        <a:bodyPr/>
        <a:lstStyle/>
        <a:p>
          <a:endParaRPr lang="zh-CN" altLang="en-US"/>
        </a:p>
      </dgm:t>
    </dgm:pt>
    <dgm:pt modelId="{CB07F9CE-9BCE-4860-893E-0AA236E0B259}" type="pres">
      <dgm:prSet presAssocID="{86C8F32E-15CC-4F57-85B7-1AACD0E8FD82}" presName="hierRoot4" presStyleCnt="0"/>
      <dgm:spPr/>
    </dgm:pt>
    <dgm:pt modelId="{50E2D056-CC57-414A-A29A-107BEAEC190F}" type="pres">
      <dgm:prSet presAssocID="{86C8F32E-15CC-4F57-85B7-1AACD0E8FD82}" presName="composite4" presStyleCnt="0"/>
      <dgm:spPr/>
    </dgm:pt>
    <dgm:pt modelId="{22F1A7D8-620A-4BF9-A7E8-710B579666C8}" type="pres">
      <dgm:prSet presAssocID="{86C8F32E-15CC-4F57-85B7-1AACD0E8FD82}" presName="background4" presStyleLbl="node4" presStyleIdx="4" presStyleCnt="7"/>
      <dgm:spPr>
        <a:xfrm>
          <a:off x="4299135" y="3825245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E5890A6D-A1BF-4730-9551-9402D430AB9B}" type="pres">
      <dgm:prSet presAssocID="{86C8F32E-15CC-4F57-85B7-1AACD0E8FD82}" presName="text4" presStyleLbl="fgAcc4" presStyleIdx="4" presStyleCnt="7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08095369-B592-4AE8-B2DD-AF60145A61C5}" type="pres">
      <dgm:prSet presAssocID="{86C8F32E-15CC-4F57-85B7-1AACD0E8FD82}" presName="hierChild5" presStyleCnt="0"/>
      <dgm:spPr/>
    </dgm:pt>
    <dgm:pt modelId="{A595FA7B-E714-456E-B882-65D03632D8E2}" type="pres">
      <dgm:prSet presAssocID="{83C4BEF1-2713-4E18-AF1D-70DA3C45BF27}" presName="Name23" presStyleLbl="parChTrans1D4" presStyleIdx="5" presStyleCnt="7"/>
      <dgm:spPr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08"/>
              </a:lnTo>
            </a:path>
          </a:pathLst>
        </a:custGeom>
      </dgm:spPr>
      <dgm:t>
        <a:bodyPr/>
        <a:lstStyle/>
        <a:p>
          <a:endParaRPr lang="zh-CN" altLang="en-US"/>
        </a:p>
      </dgm:t>
    </dgm:pt>
    <dgm:pt modelId="{CB7575BE-0B91-4B99-8009-1FC1B78DDE95}" type="pres">
      <dgm:prSet presAssocID="{A9EA84F1-AE1D-48A0-9BC8-DCD400F09274}" presName="hierRoot4" presStyleCnt="0"/>
      <dgm:spPr/>
    </dgm:pt>
    <dgm:pt modelId="{E664F1AE-092E-420E-B8CD-43ADD5FB301B}" type="pres">
      <dgm:prSet presAssocID="{A9EA84F1-AE1D-48A0-9BC8-DCD400F09274}" presName="composite4" presStyleCnt="0"/>
      <dgm:spPr/>
    </dgm:pt>
    <dgm:pt modelId="{A9CF9DDC-DF6E-4676-9CF8-D96E8CB1365D}" type="pres">
      <dgm:prSet presAssocID="{A9EA84F1-AE1D-48A0-9BC8-DCD400F09274}" presName="background4" presStyleLbl="node4" presStyleIdx="5" presStyleCnt="7"/>
      <dgm:spPr>
        <a:xfrm>
          <a:off x="4299135" y="4910170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73206F61-DC16-4D9B-9195-88A55D0FFB0B}" type="pres">
      <dgm:prSet presAssocID="{A9EA84F1-AE1D-48A0-9BC8-DCD400F09274}" presName="text4" presStyleLbl="fgAcc4" presStyleIdx="5" presStyleCnt="7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6B055C83-AE4F-454D-8049-211EE7827B5A}" type="pres">
      <dgm:prSet presAssocID="{A9EA84F1-AE1D-48A0-9BC8-DCD400F09274}" presName="hierChild5" presStyleCnt="0"/>
      <dgm:spPr/>
    </dgm:pt>
    <dgm:pt modelId="{0426E8C0-786A-4E00-A557-2DF49674492B}" type="pres">
      <dgm:prSet presAssocID="{74C667B2-AA4A-4FA3-B7BE-A3A6BDDD0411}" presName="Name23" presStyleLbl="parChTrans1D4" presStyleIdx="6" presStyleCnt="7"/>
      <dgm:spPr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2898"/>
              </a:lnTo>
              <a:lnTo>
                <a:pt x="1587289" y="632898"/>
              </a:lnTo>
              <a:lnTo>
                <a:pt x="1587289" y="741455"/>
              </a:lnTo>
            </a:path>
          </a:pathLst>
        </a:custGeom>
      </dgm:spPr>
      <dgm:t>
        <a:bodyPr/>
        <a:lstStyle/>
        <a:p>
          <a:endParaRPr lang="zh-CN" altLang="en-US"/>
        </a:p>
      </dgm:t>
    </dgm:pt>
    <dgm:pt modelId="{C2E9D0C9-F6EC-47FD-B6EE-920271818B80}" type="pres">
      <dgm:prSet presAssocID="{EC1A0B8C-BEE9-4BBB-AD05-53E81EECB694}" presName="hierRoot4" presStyleCnt="0"/>
      <dgm:spPr/>
    </dgm:pt>
    <dgm:pt modelId="{F826BE7E-839C-4EBA-96FB-3D9EF44B0699}" type="pres">
      <dgm:prSet presAssocID="{EC1A0B8C-BEE9-4BBB-AD05-53E81EECB694}" presName="composite4" presStyleCnt="0"/>
      <dgm:spPr/>
    </dgm:pt>
    <dgm:pt modelId="{E51E671E-4ED9-48D0-B0D8-080A98735334}" type="pres">
      <dgm:prSet presAssocID="{EC1A0B8C-BEE9-4BBB-AD05-53E81EECB694}" presName="background4" presStyleLbl="node4" presStyleIdx="6" presStyleCnt="7"/>
      <dgm:spPr>
        <a:xfrm>
          <a:off x="5731379" y="3825245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84ABC619-916D-429D-B5E7-65F139AA57C9}" type="pres">
      <dgm:prSet presAssocID="{EC1A0B8C-BEE9-4BBB-AD05-53E81EECB694}" presName="text4" presStyleLbl="fgAcc4" presStyleIdx="6" presStyleCnt="7">
        <dgm:presLayoutVars>
          <dgm:chPref val="3"/>
        </dgm:presLayoutVars>
      </dgm:prSet>
      <dgm:spPr>
        <a:prstGeom prst="roundRect">
          <a:avLst>
            <a:gd name="adj" fmla="val 10000"/>
          </a:avLst>
        </a:prstGeom>
      </dgm:spPr>
      <dgm:t>
        <a:bodyPr/>
        <a:lstStyle/>
        <a:p>
          <a:endParaRPr lang="zh-CN" altLang="en-US"/>
        </a:p>
      </dgm:t>
    </dgm:pt>
    <dgm:pt modelId="{5F353078-D11A-4A6E-A717-3094EF469270}" type="pres">
      <dgm:prSet presAssocID="{EC1A0B8C-BEE9-4BBB-AD05-53E81EECB694}" presName="hierChild5" presStyleCnt="0"/>
      <dgm:spPr/>
    </dgm:pt>
    <dgm:pt modelId="{886A8DB3-8D02-4708-80FE-D59A309D861D}" type="pres">
      <dgm:prSet presAssocID="{C58BE883-595F-4FED-8C01-30ABDC8B60E6}" presName="Name10" presStyleLbl="parChTrans1D2" presStyleIdx="2" presStyleCnt="3"/>
      <dgm:spPr/>
      <dgm:t>
        <a:bodyPr/>
        <a:lstStyle/>
        <a:p>
          <a:endParaRPr lang="zh-CN" altLang="en-US"/>
        </a:p>
      </dgm:t>
    </dgm:pt>
    <dgm:pt modelId="{6DC8F4D0-8CCB-41A8-B2A8-A482C7B3DDE3}" type="pres">
      <dgm:prSet presAssocID="{F3AE7F39-DF99-46F4-BA21-C2E46B5B5557}" presName="hierRoot2" presStyleCnt="0"/>
      <dgm:spPr/>
    </dgm:pt>
    <dgm:pt modelId="{FD0D908D-FFA9-49DF-B8EA-42F75C2FC258}" type="pres">
      <dgm:prSet presAssocID="{F3AE7F39-DF99-46F4-BA21-C2E46B5B5557}" presName="composite2" presStyleCnt="0"/>
      <dgm:spPr/>
    </dgm:pt>
    <dgm:pt modelId="{6AC3367F-C16E-4614-8B8E-36921B0237D6}" type="pres">
      <dgm:prSet presAssocID="{F3AE7F39-DF99-46F4-BA21-C2E46B5B5557}" presName="background2" presStyleLbl="node2" presStyleIdx="2" presStyleCnt="3"/>
      <dgm:spPr/>
    </dgm:pt>
    <dgm:pt modelId="{0A251800-D7AA-4DF6-A12A-C1DAFD0EC0B6}" type="pres">
      <dgm:prSet presAssocID="{F3AE7F39-DF99-46F4-BA21-C2E46B5B5557}" presName="text2" presStyleLbl="fgAcc2" presStyleIdx="2" presStyleCnt="3" custLinFactNeighborX="45845" custLinFactNeighborY="-79676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DBCAF00-3225-476A-A8E9-C00D7C5ACE05}" type="pres">
      <dgm:prSet presAssocID="{F3AE7F39-DF99-46F4-BA21-C2E46B5B5557}" presName="hierChild3" presStyleCnt="0"/>
      <dgm:spPr/>
    </dgm:pt>
  </dgm:ptLst>
  <dgm:cxnLst>
    <dgm:cxn modelId="{25CA024F-32A2-405B-8E85-7E19E6A5B3BD}" type="presOf" srcId="{86C8F32E-15CC-4F57-85B7-1AACD0E8FD82}" destId="{E5890A6D-A1BF-4730-9551-9402D430AB9B}" srcOrd="0" destOrd="0" presId="urn:microsoft.com/office/officeart/2005/8/layout/hierarchy1"/>
    <dgm:cxn modelId="{5FCC6E75-C4A2-447F-8EAF-6A5F9D445187}" type="presOf" srcId="{F29600B2-0407-4E76-B571-9030AFF92EDA}" destId="{2F2E36FC-7861-4399-A4C1-1A4EA68C3F55}" srcOrd="0" destOrd="0" presId="urn:microsoft.com/office/officeart/2005/8/layout/hierarchy1"/>
    <dgm:cxn modelId="{7FC9B041-DD6A-46CD-8229-DD9F147885BC}" type="presOf" srcId="{85A7B0BF-9DB1-4541-8BD0-7B7344F38A90}" destId="{99D60354-0037-4035-A599-DAE87AFFA9E4}" srcOrd="0" destOrd="0" presId="urn:microsoft.com/office/officeart/2005/8/layout/hierarchy1"/>
    <dgm:cxn modelId="{1072E221-EF5A-4F8B-89D1-CAE7F73AE8AF}" srcId="{51E467CB-DE13-495B-8E8B-54601E206ED7}" destId="{80DF7B5E-E987-4663-8112-AA5D230BDA7F}" srcOrd="0" destOrd="0" parTransId="{886D2892-8908-4EE9-8C20-6C9F1C754716}" sibTransId="{209C860A-70B1-446D-B8A6-AAD93115ED15}"/>
    <dgm:cxn modelId="{2BA173BA-9229-4BA2-A39E-3FD2BE94ED1D}" type="presOf" srcId="{F04F6B87-0106-4CDD-B568-6BB15A3444C8}" destId="{96C62314-35A8-49E0-8C6D-67FA2A5C2682}" srcOrd="0" destOrd="0" presId="urn:microsoft.com/office/officeart/2005/8/layout/hierarchy1"/>
    <dgm:cxn modelId="{90EF6CF7-526A-444A-B586-EB15426D5089}" type="presOf" srcId="{DDC3CFCA-6BF5-4FE3-A288-15D5DA48DEC7}" destId="{2A24D4C5-AF2A-4B4F-B0CF-A1127459F3FD}" srcOrd="0" destOrd="0" presId="urn:microsoft.com/office/officeart/2005/8/layout/hierarchy1"/>
    <dgm:cxn modelId="{51CC2AF4-A943-4B5D-9D2A-F403A2494FA3}" type="presOf" srcId="{EC1A0B8C-BEE9-4BBB-AD05-53E81EECB694}" destId="{84ABC619-916D-429D-B5E7-65F139AA57C9}" srcOrd="0" destOrd="0" presId="urn:microsoft.com/office/officeart/2005/8/layout/hierarchy1"/>
    <dgm:cxn modelId="{D0822965-A5EA-4887-A7F6-B4D83EF7B638}" type="presOf" srcId="{F2C67F25-38CB-4B4A-AB06-45E036621393}" destId="{8E597AEF-40F4-4674-8594-3CBAD73764E2}" srcOrd="0" destOrd="0" presId="urn:microsoft.com/office/officeart/2005/8/layout/hierarchy1"/>
    <dgm:cxn modelId="{7CF510D1-0A70-49F5-886C-CD1699DD4093}" srcId="{86C8F32E-15CC-4F57-85B7-1AACD0E8FD82}" destId="{A9EA84F1-AE1D-48A0-9BC8-DCD400F09274}" srcOrd="0" destOrd="0" parTransId="{83C4BEF1-2713-4E18-AF1D-70DA3C45BF27}" sibTransId="{0D919410-70B5-43C3-BC57-FC9832B0EEC5}"/>
    <dgm:cxn modelId="{E6F5DE6F-375A-411C-ACA1-17F97FB4FBB1}" type="presOf" srcId="{80DF7B5E-E987-4663-8112-AA5D230BDA7F}" destId="{5A2081F7-588C-4B46-B3F0-FDDB7D004AB3}" srcOrd="0" destOrd="0" presId="urn:microsoft.com/office/officeart/2005/8/layout/hierarchy1"/>
    <dgm:cxn modelId="{94C8F1B3-769B-48AF-84BC-EBC3B0AD6C3D}" srcId="{F178EE0D-AA10-48D7-9A43-F8BFBC4685EA}" destId="{51E467CB-DE13-495B-8E8B-54601E206ED7}" srcOrd="0" destOrd="0" parTransId="{0BD444BE-C86F-4F3E-9012-50CAF044F6C2}" sibTransId="{F71CC0BB-6677-4343-9E0D-63729A69060E}"/>
    <dgm:cxn modelId="{07F9EF9D-1252-4083-A252-5228BD12F1F8}" type="presOf" srcId="{21A50C1A-C0DD-4ADB-95EC-FAD329816330}" destId="{C1A2C469-7F16-42FA-97F2-5265E691F8FE}" srcOrd="0" destOrd="0" presId="urn:microsoft.com/office/officeart/2005/8/layout/hierarchy1"/>
    <dgm:cxn modelId="{9BB9FDCD-7790-4A2D-B1A4-F2813A7C02B8}" type="presOf" srcId="{F3AE7F39-DF99-46F4-BA21-C2E46B5B5557}" destId="{0A251800-D7AA-4DF6-A12A-C1DAFD0EC0B6}" srcOrd="0" destOrd="0" presId="urn:microsoft.com/office/officeart/2005/8/layout/hierarchy1"/>
    <dgm:cxn modelId="{145C97C4-A92F-4B7D-8FF1-454EC96DBF49}" type="presOf" srcId="{CC85661D-A0B6-41D1-BE9C-1D6E9FE87A6F}" destId="{849378B5-57AC-4D18-84A6-12245970A9F5}" srcOrd="0" destOrd="0" presId="urn:microsoft.com/office/officeart/2005/8/layout/hierarchy1"/>
    <dgm:cxn modelId="{49EC5BD6-F935-4AE5-A55D-9826D5FF6D41}" srcId="{3657D84D-A3C4-402F-92EA-D153F894EB1D}" destId="{6FCCDA52-0CF1-44F6-AFBD-D62384AEB985}" srcOrd="1" destOrd="0" parTransId="{3A40D7A5-2A53-4CBB-8E28-1934912FA096}" sibTransId="{3E6CD6F3-CC69-4448-BBD4-720179A3FAB7}"/>
    <dgm:cxn modelId="{14803761-F764-4C08-985B-FF11E5A29326}" srcId="{6FCCDA52-0CF1-44F6-AFBD-D62384AEB985}" destId="{EC1A0B8C-BEE9-4BBB-AD05-53E81EECB694}" srcOrd="2" destOrd="0" parTransId="{74C667B2-AA4A-4FA3-B7BE-A3A6BDDD0411}" sibTransId="{E9E0DAA1-7357-4D2F-92A2-4F73283864DE}"/>
    <dgm:cxn modelId="{21FDE203-8FA1-424D-937E-65AA65C820C8}" srcId="{F04F6B87-0106-4CDD-B568-6BB15A3444C8}" destId="{D963BDB6-989E-4E6B-84FC-AFD32CF00879}" srcOrd="0" destOrd="0" parTransId="{CC85661D-A0B6-41D1-BE9C-1D6E9FE87A6F}" sibTransId="{51A278A7-A108-41F2-8B8B-EDB201D5A8FB}"/>
    <dgm:cxn modelId="{400DC19E-602A-491D-AD55-04F2A7A11774}" type="presOf" srcId="{3A40D7A5-2A53-4CBB-8E28-1934912FA096}" destId="{BF7B1CD4-2AB7-4247-857F-0C6F1ECEF666}" srcOrd="0" destOrd="0" presId="urn:microsoft.com/office/officeart/2005/8/layout/hierarchy1"/>
    <dgm:cxn modelId="{698DF3ED-1AB5-4E9A-89E3-6F04B7DF19FC}" type="presOf" srcId="{74C667B2-AA4A-4FA3-B7BE-A3A6BDDD0411}" destId="{0426E8C0-786A-4E00-A557-2DF49674492B}" srcOrd="0" destOrd="0" presId="urn:microsoft.com/office/officeart/2005/8/layout/hierarchy1"/>
    <dgm:cxn modelId="{45E4174D-4BD4-41D6-AECC-2B88105F1C3B}" type="presOf" srcId="{C58BE883-595F-4FED-8C01-30ABDC8B60E6}" destId="{886A8DB3-8D02-4708-80FE-D59A309D861D}" srcOrd="0" destOrd="0" presId="urn:microsoft.com/office/officeart/2005/8/layout/hierarchy1"/>
    <dgm:cxn modelId="{DBF9DC69-2868-4EA3-9D5B-B81A46EB5C0F}" type="presOf" srcId="{A9EA84F1-AE1D-48A0-9BC8-DCD400F09274}" destId="{73206F61-DC16-4D9B-9195-88A55D0FFB0B}" srcOrd="0" destOrd="0" presId="urn:microsoft.com/office/officeart/2005/8/layout/hierarchy1"/>
    <dgm:cxn modelId="{E6FDA723-EEC1-4775-8CC3-9AFD374E8C8D}" srcId="{51E467CB-DE13-495B-8E8B-54601E206ED7}" destId="{3657D84D-A3C4-402F-92EA-D153F894EB1D}" srcOrd="1" destOrd="0" parTransId="{7920D63C-F094-4ECE-A367-480EA392F57A}" sibTransId="{EDF11AEE-FFA7-4E03-94AF-961A0D789B71}"/>
    <dgm:cxn modelId="{63BAA447-242C-40DE-BD5C-CABAD9E7B3D1}" srcId="{51E467CB-DE13-495B-8E8B-54601E206ED7}" destId="{F3AE7F39-DF99-46F4-BA21-C2E46B5B5557}" srcOrd="2" destOrd="0" parTransId="{C58BE883-595F-4FED-8C01-30ABDC8B60E6}" sibTransId="{5977A54E-ADDD-4BB3-9CF3-9A5AC5209DD3}"/>
    <dgm:cxn modelId="{FEE89C85-3FB2-4658-9E1D-9A52CE636C3E}" type="presOf" srcId="{83C4BEF1-2713-4E18-AF1D-70DA3C45BF27}" destId="{A595FA7B-E714-456E-B882-65D03632D8E2}" srcOrd="0" destOrd="0" presId="urn:microsoft.com/office/officeart/2005/8/layout/hierarchy1"/>
    <dgm:cxn modelId="{193CF445-09B9-4B32-956C-5008410F3D29}" type="presOf" srcId="{C5EBF576-7CC6-403F-8D41-D2BCB43ABCBE}" destId="{65ED6CF8-FDEB-471F-A05E-A2A6C204B86F}" srcOrd="0" destOrd="0" presId="urn:microsoft.com/office/officeart/2005/8/layout/hierarchy1"/>
    <dgm:cxn modelId="{201DC4EA-0DAD-4F81-9859-ED648502F223}" type="presOf" srcId="{51E467CB-DE13-495B-8E8B-54601E206ED7}" destId="{EECD19DF-819F-4C91-9FBB-E85BD257869D}" srcOrd="0" destOrd="0" presId="urn:microsoft.com/office/officeart/2005/8/layout/hierarchy1"/>
    <dgm:cxn modelId="{584EE804-3FB4-42D7-94CC-FAD13C4A989A}" srcId="{6FCCDA52-0CF1-44F6-AFBD-D62384AEB985}" destId="{C5EBF576-7CC6-403F-8D41-D2BCB43ABCBE}" srcOrd="0" destOrd="0" parTransId="{C70FFF59-E692-4619-945D-E7CAE010471F}" sibTransId="{846FCEC0-C28B-4434-AB5B-4310DED879FB}"/>
    <dgm:cxn modelId="{A6BA7184-2ADF-4B48-9447-B03E619B6A33}" type="presOf" srcId="{3657D84D-A3C4-402F-92EA-D153F894EB1D}" destId="{AD32D8AE-36DE-4BCA-806B-6C1418267269}" srcOrd="0" destOrd="0" presId="urn:microsoft.com/office/officeart/2005/8/layout/hierarchy1"/>
    <dgm:cxn modelId="{6917190D-3C26-4046-9387-A2DC0DC69589}" type="presOf" srcId="{F178EE0D-AA10-48D7-9A43-F8BFBC4685EA}" destId="{F4853584-227A-4D0A-92F9-6C795056D467}" srcOrd="0" destOrd="0" presId="urn:microsoft.com/office/officeart/2005/8/layout/hierarchy1"/>
    <dgm:cxn modelId="{51DAE88F-04FB-49DB-A524-7474D228A49F}" srcId="{85A7B0BF-9DB1-4541-8BD0-7B7344F38A90}" destId="{21A50C1A-C0DD-4ADB-95EC-FAD329816330}" srcOrd="0" destOrd="0" parTransId="{189D0E7E-61EE-4242-BE56-0315F02CD7AD}" sibTransId="{2C90FF80-CA33-4074-B097-446C192BA59A}"/>
    <dgm:cxn modelId="{801AAB55-64E6-4570-AAE1-2E5FADEA073F}" type="presOf" srcId="{C70FFF59-E692-4619-945D-E7CAE010471F}" destId="{B40D5586-BF7A-4D3C-A1A2-0509203EFB5C}" srcOrd="0" destOrd="0" presId="urn:microsoft.com/office/officeart/2005/8/layout/hierarchy1"/>
    <dgm:cxn modelId="{3BED8DF9-1E4B-4BF6-99AD-69950CFE69B6}" srcId="{3657D84D-A3C4-402F-92EA-D153F894EB1D}" destId="{F04F6B87-0106-4CDD-B568-6BB15A3444C8}" srcOrd="0" destOrd="0" parTransId="{F29600B2-0407-4E76-B571-9030AFF92EDA}" sibTransId="{74823902-83AF-42F3-9B76-E9A36D9549AF}"/>
    <dgm:cxn modelId="{7DFC23D3-4D7B-4D65-909F-09BCB353B3F1}" type="presOf" srcId="{886D2892-8908-4EE9-8C20-6C9F1C754716}" destId="{B5F250A4-9B39-44F5-BE91-4D4724C4F947}" srcOrd="0" destOrd="0" presId="urn:microsoft.com/office/officeart/2005/8/layout/hierarchy1"/>
    <dgm:cxn modelId="{C665E593-E3A6-45CA-A0B1-5ACD6D0EAF1B}" type="presOf" srcId="{D963BDB6-989E-4E6B-84FC-AFD32CF00879}" destId="{91AFB4E5-D2E3-411A-A7B3-6F7C808AE100}" srcOrd="0" destOrd="0" presId="urn:microsoft.com/office/officeart/2005/8/layout/hierarchy1"/>
    <dgm:cxn modelId="{80BC9D25-F7A6-49B1-A494-D9D8F6689858}" srcId="{F04F6B87-0106-4CDD-B568-6BB15A3444C8}" destId="{85A7B0BF-9DB1-4541-8BD0-7B7344F38A90}" srcOrd="1" destOrd="0" parTransId="{F2C67F25-38CB-4B4A-AB06-45E036621393}" sibTransId="{4520D508-0435-4B78-AFFC-1EEB98F07792}"/>
    <dgm:cxn modelId="{A4286D50-CE32-497A-8BDC-B39F37C6761E}" type="presOf" srcId="{6FCCDA52-0CF1-44F6-AFBD-D62384AEB985}" destId="{EEBB4FA4-D0DA-427D-9712-7129859E8543}" srcOrd="0" destOrd="0" presId="urn:microsoft.com/office/officeart/2005/8/layout/hierarchy1"/>
    <dgm:cxn modelId="{DAB997CA-24BE-42B2-AF7E-07D6D325F1D5}" type="presOf" srcId="{189D0E7E-61EE-4242-BE56-0315F02CD7AD}" destId="{FB95F98B-BB4E-46B2-95B6-4235A3319743}" srcOrd="0" destOrd="0" presId="urn:microsoft.com/office/officeart/2005/8/layout/hierarchy1"/>
    <dgm:cxn modelId="{7B9396FC-F6C0-4AB6-886E-B73887AEC5FC}" srcId="{6FCCDA52-0CF1-44F6-AFBD-D62384AEB985}" destId="{86C8F32E-15CC-4F57-85B7-1AACD0E8FD82}" srcOrd="1" destOrd="0" parTransId="{DDC3CFCA-6BF5-4FE3-A288-15D5DA48DEC7}" sibTransId="{67251A2B-B9F6-4D3F-9202-CB503D982812}"/>
    <dgm:cxn modelId="{58CC05D7-9BCB-403A-B75D-F9D3E6A31384}" type="presOf" srcId="{7920D63C-F094-4ECE-A367-480EA392F57A}" destId="{8D7E632B-2B31-4A9E-B30B-81BC9841BFA7}" srcOrd="0" destOrd="0" presId="urn:microsoft.com/office/officeart/2005/8/layout/hierarchy1"/>
    <dgm:cxn modelId="{0CF32C22-1E2C-49E2-AFF5-ED872AA1B89F}" type="presParOf" srcId="{F4853584-227A-4D0A-92F9-6C795056D467}" destId="{5175CFE8-D022-4BF6-9E8B-774B4E9B49D2}" srcOrd="0" destOrd="0" presId="urn:microsoft.com/office/officeart/2005/8/layout/hierarchy1"/>
    <dgm:cxn modelId="{C12CC174-CCCF-408A-8AC6-79B49AD3981D}" type="presParOf" srcId="{5175CFE8-D022-4BF6-9E8B-774B4E9B49D2}" destId="{975FB79F-C3A0-4075-AA83-582460561976}" srcOrd="0" destOrd="0" presId="urn:microsoft.com/office/officeart/2005/8/layout/hierarchy1"/>
    <dgm:cxn modelId="{C7C30683-E5A6-4B19-A04A-FA8025EF49BD}" type="presParOf" srcId="{975FB79F-C3A0-4075-AA83-582460561976}" destId="{2896DDA3-B4A2-4942-B859-D68EE3E9B648}" srcOrd="0" destOrd="0" presId="urn:microsoft.com/office/officeart/2005/8/layout/hierarchy1"/>
    <dgm:cxn modelId="{48DDB61D-72E7-4830-860F-F2BD45087BFB}" type="presParOf" srcId="{975FB79F-C3A0-4075-AA83-582460561976}" destId="{EECD19DF-819F-4C91-9FBB-E85BD257869D}" srcOrd="1" destOrd="0" presId="urn:microsoft.com/office/officeart/2005/8/layout/hierarchy1"/>
    <dgm:cxn modelId="{0A2A4065-2D54-4880-8C1A-7BFED6382212}" type="presParOf" srcId="{5175CFE8-D022-4BF6-9E8B-774B4E9B49D2}" destId="{F2CDA1F3-8ED7-4DC4-A0D3-16230BBFC74F}" srcOrd="1" destOrd="0" presId="urn:microsoft.com/office/officeart/2005/8/layout/hierarchy1"/>
    <dgm:cxn modelId="{38178C04-33D0-4773-8203-FF4EF34FEC26}" type="presParOf" srcId="{F2CDA1F3-8ED7-4DC4-A0D3-16230BBFC74F}" destId="{B5F250A4-9B39-44F5-BE91-4D4724C4F947}" srcOrd="0" destOrd="0" presId="urn:microsoft.com/office/officeart/2005/8/layout/hierarchy1"/>
    <dgm:cxn modelId="{CCE35BB7-A614-4074-8B61-435F3A57D2FB}" type="presParOf" srcId="{F2CDA1F3-8ED7-4DC4-A0D3-16230BBFC74F}" destId="{ECAD6EC8-A1D4-49A6-8678-9CCAF657305D}" srcOrd="1" destOrd="0" presId="urn:microsoft.com/office/officeart/2005/8/layout/hierarchy1"/>
    <dgm:cxn modelId="{AC97547C-8897-4D9C-9F16-112D18A5BCC5}" type="presParOf" srcId="{ECAD6EC8-A1D4-49A6-8678-9CCAF657305D}" destId="{220FE53F-A68F-4E9F-87C6-F067476BC179}" srcOrd="0" destOrd="0" presId="urn:microsoft.com/office/officeart/2005/8/layout/hierarchy1"/>
    <dgm:cxn modelId="{3345B79F-C6D1-48B6-8D2E-FA9B40FB808A}" type="presParOf" srcId="{220FE53F-A68F-4E9F-87C6-F067476BC179}" destId="{947FF2B0-FEA9-423F-B56F-579B237BB54C}" srcOrd="0" destOrd="0" presId="urn:microsoft.com/office/officeart/2005/8/layout/hierarchy1"/>
    <dgm:cxn modelId="{CECFAD39-FABF-4868-AE7B-0F3024A47AB7}" type="presParOf" srcId="{220FE53F-A68F-4E9F-87C6-F067476BC179}" destId="{5A2081F7-588C-4B46-B3F0-FDDB7D004AB3}" srcOrd="1" destOrd="0" presId="urn:microsoft.com/office/officeart/2005/8/layout/hierarchy1"/>
    <dgm:cxn modelId="{B04F1F62-0D28-41F6-9BA1-CF1F6C37C3A0}" type="presParOf" srcId="{ECAD6EC8-A1D4-49A6-8678-9CCAF657305D}" destId="{0D7F770A-28D7-4392-9DCF-843F84A3E978}" srcOrd="1" destOrd="0" presId="urn:microsoft.com/office/officeart/2005/8/layout/hierarchy1"/>
    <dgm:cxn modelId="{EA28EE76-5440-4981-B74B-2793016419DA}" type="presParOf" srcId="{F2CDA1F3-8ED7-4DC4-A0D3-16230BBFC74F}" destId="{8D7E632B-2B31-4A9E-B30B-81BC9841BFA7}" srcOrd="2" destOrd="0" presId="urn:microsoft.com/office/officeart/2005/8/layout/hierarchy1"/>
    <dgm:cxn modelId="{BC60E5F1-57AA-40DF-8327-96BA69991E31}" type="presParOf" srcId="{F2CDA1F3-8ED7-4DC4-A0D3-16230BBFC74F}" destId="{769429BB-01DB-475F-BEC4-699D8356386A}" srcOrd="3" destOrd="0" presId="urn:microsoft.com/office/officeart/2005/8/layout/hierarchy1"/>
    <dgm:cxn modelId="{B6375500-53B0-4B71-A70A-F1E30AD1E955}" type="presParOf" srcId="{769429BB-01DB-475F-BEC4-699D8356386A}" destId="{DAA572C0-901E-427A-BDBC-EB62DBC797C1}" srcOrd="0" destOrd="0" presId="urn:microsoft.com/office/officeart/2005/8/layout/hierarchy1"/>
    <dgm:cxn modelId="{19B9E0AD-B250-4E94-8D45-CD46813A3536}" type="presParOf" srcId="{DAA572C0-901E-427A-BDBC-EB62DBC797C1}" destId="{E1A89B2F-5907-497C-90E4-EF2A489373C9}" srcOrd="0" destOrd="0" presId="urn:microsoft.com/office/officeart/2005/8/layout/hierarchy1"/>
    <dgm:cxn modelId="{76404FF3-70BA-4B72-8EAD-F29EABCB5E85}" type="presParOf" srcId="{DAA572C0-901E-427A-BDBC-EB62DBC797C1}" destId="{AD32D8AE-36DE-4BCA-806B-6C1418267269}" srcOrd="1" destOrd="0" presId="urn:microsoft.com/office/officeart/2005/8/layout/hierarchy1"/>
    <dgm:cxn modelId="{236EFA93-2CFB-4148-AD42-015A5B51DC1A}" type="presParOf" srcId="{769429BB-01DB-475F-BEC4-699D8356386A}" destId="{3D7AED55-7A3E-41C7-BFFE-61F57E2E7B5F}" srcOrd="1" destOrd="0" presId="urn:microsoft.com/office/officeart/2005/8/layout/hierarchy1"/>
    <dgm:cxn modelId="{46A46AAC-AA9B-42E7-B7F9-BF81278FA721}" type="presParOf" srcId="{3D7AED55-7A3E-41C7-BFFE-61F57E2E7B5F}" destId="{2F2E36FC-7861-4399-A4C1-1A4EA68C3F55}" srcOrd="0" destOrd="0" presId="urn:microsoft.com/office/officeart/2005/8/layout/hierarchy1"/>
    <dgm:cxn modelId="{5713A42B-74AB-4379-BD04-4F315E0AC8E1}" type="presParOf" srcId="{3D7AED55-7A3E-41C7-BFFE-61F57E2E7B5F}" destId="{3A2B65D1-D741-467E-8BCE-63BA8FEC321C}" srcOrd="1" destOrd="0" presId="urn:microsoft.com/office/officeart/2005/8/layout/hierarchy1"/>
    <dgm:cxn modelId="{0A132ECA-1FF1-4A4A-B82D-966728644C8B}" type="presParOf" srcId="{3A2B65D1-D741-467E-8BCE-63BA8FEC321C}" destId="{BC555471-5E18-4B98-93AA-E90B6AC57638}" srcOrd="0" destOrd="0" presId="urn:microsoft.com/office/officeart/2005/8/layout/hierarchy1"/>
    <dgm:cxn modelId="{A44E6EA9-2887-4F30-B840-715A25A332DA}" type="presParOf" srcId="{BC555471-5E18-4B98-93AA-E90B6AC57638}" destId="{48622D01-CE59-4985-9C63-F9B08D8B3243}" srcOrd="0" destOrd="0" presId="urn:microsoft.com/office/officeart/2005/8/layout/hierarchy1"/>
    <dgm:cxn modelId="{C256CA93-5BE5-47F4-8C73-5BDB71B9BC4E}" type="presParOf" srcId="{BC555471-5E18-4B98-93AA-E90B6AC57638}" destId="{96C62314-35A8-49E0-8C6D-67FA2A5C2682}" srcOrd="1" destOrd="0" presId="urn:microsoft.com/office/officeart/2005/8/layout/hierarchy1"/>
    <dgm:cxn modelId="{84B85E50-1079-455E-88B9-F578F4506A10}" type="presParOf" srcId="{3A2B65D1-D741-467E-8BCE-63BA8FEC321C}" destId="{7C356630-1797-490D-97D9-C3A4269DBC76}" srcOrd="1" destOrd="0" presId="urn:microsoft.com/office/officeart/2005/8/layout/hierarchy1"/>
    <dgm:cxn modelId="{36F8E20B-3C02-40A8-B2F3-9F27EBD85625}" type="presParOf" srcId="{7C356630-1797-490D-97D9-C3A4269DBC76}" destId="{849378B5-57AC-4D18-84A6-12245970A9F5}" srcOrd="0" destOrd="0" presId="urn:microsoft.com/office/officeart/2005/8/layout/hierarchy1"/>
    <dgm:cxn modelId="{6FA197C7-D6CC-4DF4-BBD8-954CDF261C6E}" type="presParOf" srcId="{7C356630-1797-490D-97D9-C3A4269DBC76}" destId="{DC0675B0-D94A-4AFC-97C5-F6F6417870B1}" srcOrd="1" destOrd="0" presId="urn:microsoft.com/office/officeart/2005/8/layout/hierarchy1"/>
    <dgm:cxn modelId="{194E86D3-F151-41A8-B0D8-53E0E39116AB}" type="presParOf" srcId="{DC0675B0-D94A-4AFC-97C5-F6F6417870B1}" destId="{71BAD4F0-7D2E-454E-89F6-24F3F7893478}" srcOrd="0" destOrd="0" presId="urn:microsoft.com/office/officeart/2005/8/layout/hierarchy1"/>
    <dgm:cxn modelId="{4147B5F4-8DB2-4B64-ABBD-F4934707C18F}" type="presParOf" srcId="{71BAD4F0-7D2E-454E-89F6-24F3F7893478}" destId="{8E7C4371-37ED-40A8-AFC7-9455939B5D18}" srcOrd="0" destOrd="0" presId="urn:microsoft.com/office/officeart/2005/8/layout/hierarchy1"/>
    <dgm:cxn modelId="{F0E7D83D-C3F9-42AA-9CF5-44DEA5BC8266}" type="presParOf" srcId="{71BAD4F0-7D2E-454E-89F6-24F3F7893478}" destId="{91AFB4E5-D2E3-411A-A7B3-6F7C808AE100}" srcOrd="1" destOrd="0" presId="urn:microsoft.com/office/officeart/2005/8/layout/hierarchy1"/>
    <dgm:cxn modelId="{154726A1-20EC-4DED-8B48-1AD5B484685F}" type="presParOf" srcId="{DC0675B0-D94A-4AFC-97C5-F6F6417870B1}" destId="{2450ABF5-B01D-4415-A63B-6A1908BC10CE}" srcOrd="1" destOrd="0" presId="urn:microsoft.com/office/officeart/2005/8/layout/hierarchy1"/>
    <dgm:cxn modelId="{57332594-2DFB-4C12-81C5-3388ABB33F00}" type="presParOf" srcId="{7C356630-1797-490D-97D9-C3A4269DBC76}" destId="{8E597AEF-40F4-4674-8594-3CBAD73764E2}" srcOrd="2" destOrd="0" presId="urn:microsoft.com/office/officeart/2005/8/layout/hierarchy1"/>
    <dgm:cxn modelId="{CD9BE3E7-ACD6-416A-871D-46FE09AFEA8E}" type="presParOf" srcId="{7C356630-1797-490D-97D9-C3A4269DBC76}" destId="{C1C5E2EF-B923-4864-8C04-8081B6BE5670}" srcOrd="3" destOrd="0" presId="urn:microsoft.com/office/officeart/2005/8/layout/hierarchy1"/>
    <dgm:cxn modelId="{DD64DE52-B02B-4126-BDE5-4E9A0A7E1EAF}" type="presParOf" srcId="{C1C5E2EF-B923-4864-8C04-8081B6BE5670}" destId="{1D1CE0B5-B4BD-4B5B-B4B6-146C249FA5E2}" srcOrd="0" destOrd="0" presId="urn:microsoft.com/office/officeart/2005/8/layout/hierarchy1"/>
    <dgm:cxn modelId="{A97B56CE-B42F-4466-B9E7-AA9DDF73B86A}" type="presParOf" srcId="{1D1CE0B5-B4BD-4B5B-B4B6-146C249FA5E2}" destId="{B3B3EC13-4BCB-4CC8-BFB3-DBA30E9DE789}" srcOrd="0" destOrd="0" presId="urn:microsoft.com/office/officeart/2005/8/layout/hierarchy1"/>
    <dgm:cxn modelId="{29DA9946-A356-4F8F-A6C3-A50B22BD9B4A}" type="presParOf" srcId="{1D1CE0B5-B4BD-4B5B-B4B6-146C249FA5E2}" destId="{99D60354-0037-4035-A599-DAE87AFFA9E4}" srcOrd="1" destOrd="0" presId="urn:microsoft.com/office/officeart/2005/8/layout/hierarchy1"/>
    <dgm:cxn modelId="{0745598B-36A8-4903-8191-7029E6AC1D62}" type="presParOf" srcId="{C1C5E2EF-B923-4864-8C04-8081B6BE5670}" destId="{5F63A684-E446-48C7-8708-9646058AC80E}" srcOrd="1" destOrd="0" presId="urn:microsoft.com/office/officeart/2005/8/layout/hierarchy1"/>
    <dgm:cxn modelId="{F4EC6DC7-DAC5-419E-B191-A910E7C66A4B}" type="presParOf" srcId="{5F63A684-E446-48C7-8708-9646058AC80E}" destId="{FB95F98B-BB4E-46B2-95B6-4235A3319743}" srcOrd="0" destOrd="0" presId="urn:microsoft.com/office/officeart/2005/8/layout/hierarchy1"/>
    <dgm:cxn modelId="{BB36AB18-616C-44D4-8B70-81099A77FCA2}" type="presParOf" srcId="{5F63A684-E446-48C7-8708-9646058AC80E}" destId="{DFCA89E3-8DCD-4157-9AEA-A5B929D6B7F5}" srcOrd="1" destOrd="0" presId="urn:microsoft.com/office/officeart/2005/8/layout/hierarchy1"/>
    <dgm:cxn modelId="{6C846C9D-1AB0-4B66-B4BF-F89541FAC205}" type="presParOf" srcId="{DFCA89E3-8DCD-4157-9AEA-A5B929D6B7F5}" destId="{411B1F1A-8B1D-45BF-8EBF-D3CAEB62E54E}" srcOrd="0" destOrd="0" presId="urn:microsoft.com/office/officeart/2005/8/layout/hierarchy1"/>
    <dgm:cxn modelId="{0651D7B1-950F-4C1A-90EA-90813F28FD69}" type="presParOf" srcId="{411B1F1A-8B1D-45BF-8EBF-D3CAEB62E54E}" destId="{D6A5C65D-FFF9-4B8C-9EBF-FB7BA1215072}" srcOrd="0" destOrd="0" presId="urn:microsoft.com/office/officeart/2005/8/layout/hierarchy1"/>
    <dgm:cxn modelId="{92F084B7-A845-4E99-895B-6CCB5034DBDA}" type="presParOf" srcId="{411B1F1A-8B1D-45BF-8EBF-D3CAEB62E54E}" destId="{C1A2C469-7F16-42FA-97F2-5265E691F8FE}" srcOrd="1" destOrd="0" presId="urn:microsoft.com/office/officeart/2005/8/layout/hierarchy1"/>
    <dgm:cxn modelId="{7435168E-44CA-4603-9C09-D2BA8DFB32A2}" type="presParOf" srcId="{DFCA89E3-8DCD-4157-9AEA-A5B929D6B7F5}" destId="{351A474A-F10D-4290-AAA4-C7FDA35692C3}" srcOrd="1" destOrd="0" presId="urn:microsoft.com/office/officeart/2005/8/layout/hierarchy1"/>
    <dgm:cxn modelId="{6C34BBFA-28BA-4DF1-A80B-ABA5E228EBC7}" type="presParOf" srcId="{3D7AED55-7A3E-41C7-BFFE-61F57E2E7B5F}" destId="{BF7B1CD4-2AB7-4247-857F-0C6F1ECEF666}" srcOrd="2" destOrd="0" presId="urn:microsoft.com/office/officeart/2005/8/layout/hierarchy1"/>
    <dgm:cxn modelId="{CDE509E1-7AC2-4393-9733-AE339CE253BD}" type="presParOf" srcId="{3D7AED55-7A3E-41C7-BFFE-61F57E2E7B5F}" destId="{A7EE6A4D-E48A-4A4E-917A-3F48BE31901E}" srcOrd="3" destOrd="0" presId="urn:microsoft.com/office/officeart/2005/8/layout/hierarchy1"/>
    <dgm:cxn modelId="{D4431F1A-DD21-4286-98DF-1B0C3241EBE0}" type="presParOf" srcId="{A7EE6A4D-E48A-4A4E-917A-3F48BE31901E}" destId="{1365C8D5-6A2C-4E71-9E60-C7572BF21259}" srcOrd="0" destOrd="0" presId="urn:microsoft.com/office/officeart/2005/8/layout/hierarchy1"/>
    <dgm:cxn modelId="{141D612F-9D01-448F-898C-DF682E14DB47}" type="presParOf" srcId="{1365C8D5-6A2C-4E71-9E60-C7572BF21259}" destId="{6A5536FD-287B-4389-A280-0397EA9CAA91}" srcOrd="0" destOrd="0" presId="urn:microsoft.com/office/officeart/2005/8/layout/hierarchy1"/>
    <dgm:cxn modelId="{2ED1B8B2-D17F-4CBC-AE30-7C7E5BFAE839}" type="presParOf" srcId="{1365C8D5-6A2C-4E71-9E60-C7572BF21259}" destId="{EEBB4FA4-D0DA-427D-9712-7129859E8543}" srcOrd="1" destOrd="0" presId="urn:microsoft.com/office/officeart/2005/8/layout/hierarchy1"/>
    <dgm:cxn modelId="{55F9C3F1-73A3-4422-B773-A7AC982DA132}" type="presParOf" srcId="{A7EE6A4D-E48A-4A4E-917A-3F48BE31901E}" destId="{7B0CDE99-9279-4975-BA01-E00E75989BDA}" srcOrd="1" destOrd="0" presId="urn:microsoft.com/office/officeart/2005/8/layout/hierarchy1"/>
    <dgm:cxn modelId="{0B170103-4EFB-49A9-952F-EEBA1E609F94}" type="presParOf" srcId="{7B0CDE99-9279-4975-BA01-E00E75989BDA}" destId="{B40D5586-BF7A-4D3C-A1A2-0509203EFB5C}" srcOrd="0" destOrd="0" presId="urn:microsoft.com/office/officeart/2005/8/layout/hierarchy1"/>
    <dgm:cxn modelId="{F2D9E661-7178-4822-8B31-9123F3D17547}" type="presParOf" srcId="{7B0CDE99-9279-4975-BA01-E00E75989BDA}" destId="{94F37962-7FA7-49C0-900D-D261168B90D7}" srcOrd="1" destOrd="0" presId="urn:microsoft.com/office/officeart/2005/8/layout/hierarchy1"/>
    <dgm:cxn modelId="{4238B8A7-002E-4359-81A5-AC367248E724}" type="presParOf" srcId="{94F37962-7FA7-49C0-900D-D261168B90D7}" destId="{7A39D04F-752E-4A40-B88D-F2D77D785ED8}" srcOrd="0" destOrd="0" presId="urn:microsoft.com/office/officeart/2005/8/layout/hierarchy1"/>
    <dgm:cxn modelId="{A2AC7445-FC96-491C-A9D6-47D13C9EB620}" type="presParOf" srcId="{7A39D04F-752E-4A40-B88D-F2D77D785ED8}" destId="{E8F4F582-FAFB-40F7-8588-8D8559822A6E}" srcOrd="0" destOrd="0" presId="urn:microsoft.com/office/officeart/2005/8/layout/hierarchy1"/>
    <dgm:cxn modelId="{4121E8C6-2F99-40A9-A542-4102883DFEC2}" type="presParOf" srcId="{7A39D04F-752E-4A40-B88D-F2D77D785ED8}" destId="{65ED6CF8-FDEB-471F-A05E-A2A6C204B86F}" srcOrd="1" destOrd="0" presId="urn:microsoft.com/office/officeart/2005/8/layout/hierarchy1"/>
    <dgm:cxn modelId="{0665ED05-A725-4CBC-85E0-405C2E650E51}" type="presParOf" srcId="{94F37962-7FA7-49C0-900D-D261168B90D7}" destId="{9FB4C01E-D6BF-4483-B446-7BD146A0FA55}" srcOrd="1" destOrd="0" presId="urn:microsoft.com/office/officeart/2005/8/layout/hierarchy1"/>
    <dgm:cxn modelId="{14728758-0D2C-4022-BAAE-6B2965254D95}" type="presParOf" srcId="{7B0CDE99-9279-4975-BA01-E00E75989BDA}" destId="{2A24D4C5-AF2A-4B4F-B0CF-A1127459F3FD}" srcOrd="2" destOrd="0" presId="urn:microsoft.com/office/officeart/2005/8/layout/hierarchy1"/>
    <dgm:cxn modelId="{41A7B7E9-A3BF-426B-BD01-8F6EAF13D784}" type="presParOf" srcId="{7B0CDE99-9279-4975-BA01-E00E75989BDA}" destId="{CB07F9CE-9BCE-4860-893E-0AA236E0B259}" srcOrd="3" destOrd="0" presId="urn:microsoft.com/office/officeart/2005/8/layout/hierarchy1"/>
    <dgm:cxn modelId="{FC6CC79D-2C36-42FB-84F5-201E2EB8F8BF}" type="presParOf" srcId="{CB07F9CE-9BCE-4860-893E-0AA236E0B259}" destId="{50E2D056-CC57-414A-A29A-107BEAEC190F}" srcOrd="0" destOrd="0" presId="urn:microsoft.com/office/officeart/2005/8/layout/hierarchy1"/>
    <dgm:cxn modelId="{13D9BDFF-7B65-43D8-B25F-94D482698287}" type="presParOf" srcId="{50E2D056-CC57-414A-A29A-107BEAEC190F}" destId="{22F1A7D8-620A-4BF9-A7E8-710B579666C8}" srcOrd="0" destOrd="0" presId="urn:microsoft.com/office/officeart/2005/8/layout/hierarchy1"/>
    <dgm:cxn modelId="{BAFE6779-BA77-46CB-8CF3-E3375B38CA56}" type="presParOf" srcId="{50E2D056-CC57-414A-A29A-107BEAEC190F}" destId="{E5890A6D-A1BF-4730-9551-9402D430AB9B}" srcOrd="1" destOrd="0" presId="urn:microsoft.com/office/officeart/2005/8/layout/hierarchy1"/>
    <dgm:cxn modelId="{923B014C-1F9F-404C-B6DC-5CED4376E935}" type="presParOf" srcId="{CB07F9CE-9BCE-4860-893E-0AA236E0B259}" destId="{08095369-B592-4AE8-B2DD-AF60145A61C5}" srcOrd="1" destOrd="0" presId="urn:microsoft.com/office/officeart/2005/8/layout/hierarchy1"/>
    <dgm:cxn modelId="{3A84B50C-8DCA-4243-96BB-5FC5FB49F6B7}" type="presParOf" srcId="{08095369-B592-4AE8-B2DD-AF60145A61C5}" destId="{A595FA7B-E714-456E-B882-65D03632D8E2}" srcOrd="0" destOrd="0" presId="urn:microsoft.com/office/officeart/2005/8/layout/hierarchy1"/>
    <dgm:cxn modelId="{50EB668F-48E9-4CC6-84DB-E3EB5DF44E55}" type="presParOf" srcId="{08095369-B592-4AE8-B2DD-AF60145A61C5}" destId="{CB7575BE-0B91-4B99-8009-1FC1B78DDE95}" srcOrd="1" destOrd="0" presId="urn:microsoft.com/office/officeart/2005/8/layout/hierarchy1"/>
    <dgm:cxn modelId="{0265FDAB-41DA-4AD1-A888-41E551FE4558}" type="presParOf" srcId="{CB7575BE-0B91-4B99-8009-1FC1B78DDE95}" destId="{E664F1AE-092E-420E-B8CD-43ADD5FB301B}" srcOrd="0" destOrd="0" presId="urn:microsoft.com/office/officeart/2005/8/layout/hierarchy1"/>
    <dgm:cxn modelId="{C0354E8D-73A4-4E7C-A43B-9C5C1542B9C8}" type="presParOf" srcId="{E664F1AE-092E-420E-B8CD-43ADD5FB301B}" destId="{A9CF9DDC-DF6E-4676-9CF8-D96E8CB1365D}" srcOrd="0" destOrd="0" presId="urn:microsoft.com/office/officeart/2005/8/layout/hierarchy1"/>
    <dgm:cxn modelId="{E654DB8F-3C57-4228-8969-3162297B379E}" type="presParOf" srcId="{E664F1AE-092E-420E-B8CD-43ADD5FB301B}" destId="{73206F61-DC16-4D9B-9195-88A55D0FFB0B}" srcOrd="1" destOrd="0" presId="urn:microsoft.com/office/officeart/2005/8/layout/hierarchy1"/>
    <dgm:cxn modelId="{907F173F-8234-4DCD-A0CA-9C5AFAC226D2}" type="presParOf" srcId="{CB7575BE-0B91-4B99-8009-1FC1B78DDE95}" destId="{6B055C83-AE4F-454D-8049-211EE7827B5A}" srcOrd="1" destOrd="0" presId="urn:microsoft.com/office/officeart/2005/8/layout/hierarchy1"/>
    <dgm:cxn modelId="{2A9688B3-B658-43C3-999E-0A431A7A61EF}" type="presParOf" srcId="{7B0CDE99-9279-4975-BA01-E00E75989BDA}" destId="{0426E8C0-786A-4E00-A557-2DF49674492B}" srcOrd="4" destOrd="0" presId="urn:microsoft.com/office/officeart/2005/8/layout/hierarchy1"/>
    <dgm:cxn modelId="{99B14CEC-1BFB-4F10-8B24-3013CE9B50A4}" type="presParOf" srcId="{7B0CDE99-9279-4975-BA01-E00E75989BDA}" destId="{C2E9D0C9-F6EC-47FD-B6EE-920271818B80}" srcOrd="5" destOrd="0" presId="urn:microsoft.com/office/officeart/2005/8/layout/hierarchy1"/>
    <dgm:cxn modelId="{53B2DC52-CB3A-4FE7-8427-D6A5C46E2BAF}" type="presParOf" srcId="{C2E9D0C9-F6EC-47FD-B6EE-920271818B80}" destId="{F826BE7E-839C-4EBA-96FB-3D9EF44B0699}" srcOrd="0" destOrd="0" presId="urn:microsoft.com/office/officeart/2005/8/layout/hierarchy1"/>
    <dgm:cxn modelId="{1F5F9CD2-BF7F-4EBE-873E-E17AE74C5181}" type="presParOf" srcId="{F826BE7E-839C-4EBA-96FB-3D9EF44B0699}" destId="{E51E671E-4ED9-48D0-B0D8-080A98735334}" srcOrd="0" destOrd="0" presId="urn:microsoft.com/office/officeart/2005/8/layout/hierarchy1"/>
    <dgm:cxn modelId="{654FA9C8-2192-43B2-B112-A21C4E79F686}" type="presParOf" srcId="{F826BE7E-839C-4EBA-96FB-3D9EF44B0699}" destId="{84ABC619-916D-429D-B5E7-65F139AA57C9}" srcOrd="1" destOrd="0" presId="urn:microsoft.com/office/officeart/2005/8/layout/hierarchy1"/>
    <dgm:cxn modelId="{539FA4D2-0A3B-492F-9652-983214F16952}" type="presParOf" srcId="{C2E9D0C9-F6EC-47FD-B6EE-920271818B80}" destId="{5F353078-D11A-4A6E-A717-3094EF469270}" srcOrd="1" destOrd="0" presId="urn:microsoft.com/office/officeart/2005/8/layout/hierarchy1"/>
    <dgm:cxn modelId="{42C63749-D9D0-4FA6-85A5-86401402FE4E}" type="presParOf" srcId="{F2CDA1F3-8ED7-4DC4-A0D3-16230BBFC74F}" destId="{886A8DB3-8D02-4708-80FE-D59A309D861D}" srcOrd="4" destOrd="0" presId="urn:microsoft.com/office/officeart/2005/8/layout/hierarchy1"/>
    <dgm:cxn modelId="{C9283809-E251-4CA2-9CBC-485B426990D6}" type="presParOf" srcId="{F2CDA1F3-8ED7-4DC4-A0D3-16230BBFC74F}" destId="{6DC8F4D0-8CCB-41A8-B2A8-A482C7B3DDE3}" srcOrd="5" destOrd="0" presId="urn:microsoft.com/office/officeart/2005/8/layout/hierarchy1"/>
    <dgm:cxn modelId="{589231B5-D87D-408A-A65D-48B05593C80C}" type="presParOf" srcId="{6DC8F4D0-8CCB-41A8-B2A8-A482C7B3DDE3}" destId="{FD0D908D-FFA9-49DF-B8EA-42F75C2FC258}" srcOrd="0" destOrd="0" presId="urn:microsoft.com/office/officeart/2005/8/layout/hierarchy1"/>
    <dgm:cxn modelId="{6C849FC3-1BC6-4F21-8924-2D44DA0A2865}" type="presParOf" srcId="{FD0D908D-FFA9-49DF-B8EA-42F75C2FC258}" destId="{6AC3367F-C16E-4614-8B8E-36921B0237D6}" srcOrd="0" destOrd="0" presId="urn:microsoft.com/office/officeart/2005/8/layout/hierarchy1"/>
    <dgm:cxn modelId="{F42784FB-CF21-4CDB-BD2A-7B6A2A4E707F}" type="presParOf" srcId="{FD0D908D-FFA9-49DF-B8EA-42F75C2FC258}" destId="{0A251800-D7AA-4DF6-A12A-C1DAFD0EC0B6}" srcOrd="1" destOrd="0" presId="urn:microsoft.com/office/officeart/2005/8/layout/hierarchy1"/>
    <dgm:cxn modelId="{FF16F958-C85B-4EFA-8740-3CF69597F618}" type="presParOf" srcId="{6DC8F4D0-8CCB-41A8-B2A8-A482C7B3DDE3}" destId="{BDBCAF00-3225-476A-A8E9-C00D7C5ACE05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6A8DB3-8D02-4708-80FE-D59A309D861D}">
      <dsp:nvSpPr>
        <dsp:cNvPr id="0" name=""/>
        <dsp:cNvSpPr/>
      </dsp:nvSpPr>
      <dsp:spPr>
        <a:xfrm>
          <a:off x="3243068" y="796988"/>
          <a:ext cx="1821152" cy="2655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6969"/>
              </a:lnTo>
              <a:lnTo>
                <a:pt x="1821152" y="156969"/>
              </a:lnTo>
              <a:lnTo>
                <a:pt x="1821152" y="26552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26E8C0-786A-4E00-A557-2DF49674492B}">
      <dsp:nvSpPr>
        <dsp:cNvPr id="0" name=""/>
        <dsp:cNvSpPr/>
      </dsp:nvSpPr>
      <dsp:spPr>
        <a:xfrm>
          <a:off x="4730008" y="3083790"/>
          <a:ext cx="1587289" cy="7414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2898"/>
              </a:lnTo>
              <a:lnTo>
                <a:pt x="1587289" y="632898"/>
              </a:lnTo>
              <a:lnTo>
                <a:pt x="1587289" y="741455"/>
              </a:lnTo>
            </a:path>
          </a:pathLst>
        </a:custGeo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95FA7B-E714-456E-B882-65D03632D8E2}">
      <dsp:nvSpPr>
        <dsp:cNvPr id="0" name=""/>
        <dsp:cNvSpPr/>
      </dsp:nvSpPr>
      <dsp:spPr>
        <a:xfrm>
          <a:off x="4839333" y="4569361"/>
          <a:ext cx="91440" cy="3408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08"/>
              </a:lnTo>
            </a:path>
          </a:pathLst>
        </a:custGeo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24D4C5-AF2A-4B4F-B0CF-A1127459F3FD}">
      <dsp:nvSpPr>
        <dsp:cNvPr id="0" name=""/>
        <dsp:cNvSpPr/>
      </dsp:nvSpPr>
      <dsp:spPr>
        <a:xfrm>
          <a:off x="4730008" y="3083790"/>
          <a:ext cx="155045" cy="7414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2898"/>
              </a:lnTo>
              <a:lnTo>
                <a:pt x="155045" y="632898"/>
              </a:lnTo>
              <a:lnTo>
                <a:pt x="155045" y="741455"/>
              </a:lnTo>
            </a:path>
          </a:pathLst>
        </a:custGeo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0D5586-BF7A-4D3C-A1A2-0509203EFB5C}">
      <dsp:nvSpPr>
        <dsp:cNvPr id="0" name=""/>
        <dsp:cNvSpPr/>
      </dsp:nvSpPr>
      <dsp:spPr>
        <a:xfrm>
          <a:off x="3308416" y="3083790"/>
          <a:ext cx="1421591" cy="719973"/>
        </a:xfrm>
        <a:custGeom>
          <a:avLst/>
          <a:gdLst/>
          <a:ahLst/>
          <a:cxnLst/>
          <a:rect l="0" t="0" r="0" b="0"/>
          <a:pathLst>
            <a:path>
              <a:moveTo>
                <a:pt x="1421591" y="0"/>
              </a:moveTo>
              <a:lnTo>
                <a:pt x="1421591" y="611415"/>
              </a:lnTo>
              <a:lnTo>
                <a:pt x="0" y="611415"/>
              </a:lnTo>
              <a:lnTo>
                <a:pt x="0" y="719973"/>
              </a:lnTo>
            </a:path>
          </a:pathLst>
        </a:custGeo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7B1CD4-2AB7-4247-857F-0C6F1ECEF666}">
      <dsp:nvSpPr>
        <dsp:cNvPr id="0" name=""/>
        <dsp:cNvSpPr/>
      </dsp:nvSpPr>
      <dsp:spPr>
        <a:xfrm>
          <a:off x="3243068" y="1859656"/>
          <a:ext cx="1486939" cy="4800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1460"/>
              </a:lnTo>
              <a:lnTo>
                <a:pt x="1486939" y="371460"/>
              </a:lnTo>
              <a:lnTo>
                <a:pt x="1486939" y="480018"/>
              </a:lnTo>
            </a:path>
          </a:pathLst>
        </a:custGeo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95F98B-BB4E-46B2-95B6-4235A3319743}">
      <dsp:nvSpPr>
        <dsp:cNvPr id="0" name=""/>
        <dsp:cNvSpPr/>
      </dsp:nvSpPr>
      <dsp:spPr>
        <a:xfrm>
          <a:off x="1974846" y="4569361"/>
          <a:ext cx="91440" cy="3408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40808"/>
              </a:lnTo>
            </a:path>
          </a:pathLst>
        </a:custGeo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597AEF-40F4-4674-8594-3CBAD73764E2}">
      <dsp:nvSpPr>
        <dsp:cNvPr id="0" name=""/>
        <dsp:cNvSpPr/>
      </dsp:nvSpPr>
      <dsp:spPr>
        <a:xfrm>
          <a:off x="1573076" y="3083790"/>
          <a:ext cx="447490" cy="7414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2898"/>
              </a:lnTo>
              <a:lnTo>
                <a:pt x="447490" y="632898"/>
              </a:lnTo>
              <a:lnTo>
                <a:pt x="447490" y="741455"/>
              </a:lnTo>
            </a:path>
          </a:pathLst>
        </a:custGeo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9378B5-57AC-4D18-84A6-12245970A9F5}">
      <dsp:nvSpPr>
        <dsp:cNvPr id="0" name=""/>
        <dsp:cNvSpPr/>
      </dsp:nvSpPr>
      <dsp:spPr>
        <a:xfrm>
          <a:off x="663015" y="3083790"/>
          <a:ext cx="910060" cy="737422"/>
        </a:xfrm>
        <a:custGeom>
          <a:avLst/>
          <a:gdLst/>
          <a:ahLst/>
          <a:cxnLst/>
          <a:rect l="0" t="0" r="0" b="0"/>
          <a:pathLst>
            <a:path>
              <a:moveTo>
                <a:pt x="910060" y="0"/>
              </a:moveTo>
              <a:lnTo>
                <a:pt x="910060" y="628864"/>
              </a:lnTo>
              <a:lnTo>
                <a:pt x="0" y="628864"/>
              </a:lnTo>
              <a:lnTo>
                <a:pt x="0" y="737422"/>
              </a:lnTo>
            </a:path>
          </a:pathLst>
        </a:custGeo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2E36FC-7861-4399-A4C1-1A4EA68C3F55}">
      <dsp:nvSpPr>
        <dsp:cNvPr id="0" name=""/>
        <dsp:cNvSpPr/>
      </dsp:nvSpPr>
      <dsp:spPr>
        <a:xfrm>
          <a:off x="1573076" y="1859656"/>
          <a:ext cx="1669992" cy="480018"/>
        </a:xfrm>
        <a:custGeom>
          <a:avLst/>
          <a:gdLst/>
          <a:ahLst/>
          <a:cxnLst/>
          <a:rect l="0" t="0" r="0" b="0"/>
          <a:pathLst>
            <a:path>
              <a:moveTo>
                <a:pt x="1669992" y="0"/>
              </a:moveTo>
              <a:lnTo>
                <a:pt x="1669992" y="371460"/>
              </a:lnTo>
              <a:lnTo>
                <a:pt x="0" y="371460"/>
              </a:lnTo>
              <a:lnTo>
                <a:pt x="0" y="480018"/>
              </a:lnTo>
            </a:path>
          </a:pathLst>
        </a:custGeom>
        <a:noFill/>
        <a:ln w="25400" cap="flat" cmpd="sng" algn="ctr">
          <a:solidFill>
            <a:srgbClr val="9999FF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7E632B-2B31-4A9E-B30B-81BC9841BFA7}">
      <dsp:nvSpPr>
        <dsp:cNvPr id="0" name=""/>
        <dsp:cNvSpPr/>
      </dsp:nvSpPr>
      <dsp:spPr>
        <a:xfrm>
          <a:off x="3197348" y="796988"/>
          <a:ext cx="91440" cy="31855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8552"/>
              </a:lnTo>
            </a:path>
          </a:pathLst>
        </a:custGeom>
        <a:noFill/>
        <a:ln w="25400" cap="flat" cmpd="sng" algn="ctr">
          <a:solidFill>
            <a:srgbClr val="9999FF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F250A4-9B39-44F5-BE91-4D4724C4F947}">
      <dsp:nvSpPr>
        <dsp:cNvPr id="0" name=""/>
        <dsp:cNvSpPr/>
      </dsp:nvSpPr>
      <dsp:spPr>
        <a:xfrm>
          <a:off x="1679848" y="796988"/>
          <a:ext cx="1563219" cy="270579"/>
        </a:xfrm>
        <a:custGeom>
          <a:avLst/>
          <a:gdLst/>
          <a:ahLst/>
          <a:cxnLst/>
          <a:rect l="0" t="0" r="0" b="0"/>
          <a:pathLst>
            <a:path>
              <a:moveTo>
                <a:pt x="1563219" y="0"/>
              </a:moveTo>
              <a:lnTo>
                <a:pt x="1563219" y="162021"/>
              </a:lnTo>
              <a:lnTo>
                <a:pt x="0" y="162021"/>
              </a:lnTo>
              <a:lnTo>
                <a:pt x="0" y="27057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96DDA3-B4A2-4942-B859-D68EE3E9B648}">
      <dsp:nvSpPr>
        <dsp:cNvPr id="0" name=""/>
        <dsp:cNvSpPr/>
      </dsp:nvSpPr>
      <dsp:spPr>
        <a:xfrm>
          <a:off x="2657150" y="52872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CD19DF-819F-4C91-9FBB-E85BD257869D}">
      <dsp:nvSpPr>
        <dsp:cNvPr id="0" name=""/>
        <dsp:cNvSpPr/>
      </dsp:nvSpPr>
      <dsp:spPr>
        <a:xfrm>
          <a:off x="2787354" y="176566"/>
          <a:ext cx="1171835" cy="744115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序列</a:t>
          </a:r>
          <a:r>
            <a:rPr lang="en-US" altLang="zh-CN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sequence</a:t>
          </a:r>
          <a:endParaRPr lang="zh-CN" alt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sp:txBody>
      <dsp:txXfrm>
        <a:off x="2809148" y="198360"/>
        <a:ext cx="1128247" cy="700527"/>
      </dsp:txXfrm>
    </dsp:sp>
    <dsp:sp modelId="{947FF2B0-FEA9-423F-B56F-579B237BB54C}">
      <dsp:nvSpPr>
        <dsp:cNvPr id="0" name=""/>
        <dsp:cNvSpPr/>
      </dsp:nvSpPr>
      <dsp:spPr>
        <a:xfrm>
          <a:off x="1093930" y="1067567"/>
          <a:ext cx="1171835" cy="7441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2081F7-588C-4B46-B3F0-FDDB7D004AB3}">
      <dsp:nvSpPr>
        <dsp:cNvPr id="0" name=""/>
        <dsp:cNvSpPr/>
      </dsp:nvSpPr>
      <dsp:spPr>
        <a:xfrm>
          <a:off x="1224134" y="1191261"/>
          <a:ext cx="1171835" cy="7441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/>
            <a:t>栈</a:t>
          </a:r>
          <a:endParaRPr lang="zh-CN" altLang="en-US" sz="1500" kern="1200"/>
        </a:p>
      </dsp:txBody>
      <dsp:txXfrm>
        <a:off x="1245928" y="1213055"/>
        <a:ext cx="1128247" cy="700527"/>
      </dsp:txXfrm>
    </dsp:sp>
    <dsp:sp modelId="{E1A89B2F-5907-497C-90E4-EF2A489373C9}">
      <dsp:nvSpPr>
        <dsp:cNvPr id="0" name=""/>
        <dsp:cNvSpPr/>
      </dsp:nvSpPr>
      <dsp:spPr>
        <a:xfrm>
          <a:off x="2657150" y="1115540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32D8AE-36DE-4BCA-806B-6C1418267269}">
      <dsp:nvSpPr>
        <dsp:cNvPr id="0" name=""/>
        <dsp:cNvSpPr/>
      </dsp:nvSpPr>
      <dsp:spPr>
        <a:xfrm>
          <a:off x="2787354" y="1239234"/>
          <a:ext cx="1171835" cy="744115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线性表</a:t>
          </a:r>
          <a:endParaRPr lang="en-US" altLang="zh-CN" sz="1500" kern="1200" smtClean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list</a:t>
          </a:r>
          <a:endParaRPr lang="zh-CN" alt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sp:txBody>
      <dsp:txXfrm>
        <a:off x="2809148" y="1261028"/>
        <a:ext cx="1128247" cy="700527"/>
      </dsp:txXfrm>
    </dsp:sp>
    <dsp:sp modelId="{48622D01-CE59-4985-9C63-F9B08D8B3243}">
      <dsp:nvSpPr>
        <dsp:cNvPr id="0" name=""/>
        <dsp:cNvSpPr/>
      </dsp:nvSpPr>
      <dsp:spPr>
        <a:xfrm>
          <a:off x="987158" y="2339674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C62314-35A8-49E0-8C6D-67FA2A5C2682}">
      <dsp:nvSpPr>
        <dsp:cNvPr id="0" name=""/>
        <dsp:cNvSpPr/>
      </dsp:nvSpPr>
      <dsp:spPr>
        <a:xfrm>
          <a:off x="1117362" y="2463368"/>
          <a:ext cx="1171835" cy="744115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顺序表</a:t>
          </a:r>
          <a:endParaRPr lang="zh-CN" alt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sp:txBody>
      <dsp:txXfrm>
        <a:off x="1139156" y="2485162"/>
        <a:ext cx="1128247" cy="700527"/>
      </dsp:txXfrm>
    </dsp:sp>
    <dsp:sp modelId="{8E7C4371-37ED-40A8-AFC7-9455939B5D18}">
      <dsp:nvSpPr>
        <dsp:cNvPr id="0" name=""/>
        <dsp:cNvSpPr/>
      </dsp:nvSpPr>
      <dsp:spPr>
        <a:xfrm>
          <a:off x="77097" y="3821212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AFB4E5-D2E3-411A-A7B3-6F7C808AE100}">
      <dsp:nvSpPr>
        <dsp:cNvPr id="0" name=""/>
        <dsp:cNvSpPr/>
      </dsp:nvSpPr>
      <dsp:spPr>
        <a:xfrm>
          <a:off x="207301" y="3944906"/>
          <a:ext cx="1171835" cy="744115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Python	</a:t>
          </a:r>
          <a:r>
            <a:rPr lang="zh-CN" altLang="en-US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列表</a:t>
          </a:r>
          <a:endParaRPr lang="zh-CN" alt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sp:txBody>
      <dsp:txXfrm>
        <a:off x="229095" y="3966700"/>
        <a:ext cx="1128247" cy="700527"/>
      </dsp:txXfrm>
    </dsp:sp>
    <dsp:sp modelId="{B3B3EC13-4BCB-4CC8-BFB3-DBA30E9DE789}">
      <dsp:nvSpPr>
        <dsp:cNvPr id="0" name=""/>
        <dsp:cNvSpPr/>
      </dsp:nvSpPr>
      <dsp:spPr>
        <a:xfrm>
          <a:off x="1434648" y="3825245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D60354-0037-4035-A599-DAE87AFFA9E4}">
      <dsp:nvSpPr>
        <dsp:cNvPr id="0" name=""/>
        <dsp:cNvSpPr/>
      </dsp:nvSpPr>
      <dsp:spPr>
        <a:xfrm>
          <a:off x="1564852" y="3948939"/>
          <a:ext cx="1171835" cy="744115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底层数组实现的顺序表</a:t>
          </a:r>
          <a:endParaRPr lang="zh-CN" alt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sp:txBody>
      <dsp:txXfrm>
        <a:off x="1586646" y="3970733"/>
        <a:ext cx="1128247" cy="700527"/>
      </dsp:txXfrm>
    </dsp:sp>
    <dsp:sp modelId="{D6A5C65D-FFF9-4B8C-9EBF-FB7BA1215072}">
      <dsp:nvSpPr>
        <dsp:cNvPr id="0" name=""/>
        <dsp:cNvSpPr/>
      </dsp:nvSpPr>
      <dsp:spPr>
        <a:xfrm>
          <a:off x="1434648" y="4910170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A2C469-7F16-42FA-97F2-5265E691F8FE}">
      <dsp:nvSpPr>
        <dsp:cNvPr id="0" name=""/>
        <dsp:cNvSpPr/>
      </dsp:nvSpPr>
      <dsp:spPr>
        <a:xfrm>
          <a:off x="1564852" y="5033864"/>
          <a:ext cx="1171835" cy="744115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集合运算</a:t>
          </a:r>
          <a:endParaRPr lang="zh-CN" alt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sp:txBody>
      <dsp:txXfrm>
        <a:off x="1586646" y="5055658"/>
        <a:ext cx="1128247" cy="700527"/>
      </dsp:txXfrm>
    </dsp:sp>
    <dsp:sp modelId="{6A5536FD-287B-4389-A280-0397EA9CAA91}">
      <dsp:nvSpPr>
        <dsp:cNvPr id="0" name=""/>
        <dsp:cNvSpPr/>
      </dsp:nvSpPr>
      <dsp:spPr>
        <a:xfrm>
          <a:off x="4144090" y="2339674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BB4FA4-D0DA-427D-9712-7129859E8543}">
      <dsp:nvSpPr>
        <dsp:cNvPr id="0" name=""/>
        <dsp:cNvSpPr/>
      </dsp:nvSpPr>
      <dsp:spPr>
        <a:xfrm>
          <a:off x="4274294" y="2463368"/>
          <a:ext cx="1171835" cy="744115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链表</a:t>
          </a:r>
          <a:endParaRPr lang="zh-CN" alt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sp:txBody>
      <dsp:txXfrm>
        <a:off x="4296088" y="2485162"/>
        <a:ext cx="1128247" cy="700527"/>
      </dsp:txXfrm>
    </dsp:sp>
    <dsp:sp modelId="{E8F4F582-FAFB-40F7-8588-8D8559822A6E}">
      <dsp:nvSpPr>
        <dsp:cNvPr id="0" name=""/>
        <dsp:cNvSpPr/>
      </dsp:nvSpPr>
      <dsp:spPr>
        <a:xfrm>
          <a:off x="2722498" y="3803763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ED6CF8-FDEB-471F-A05E-A2A6C204B86F}">
      <dsp:nvSpPr>
        <dsp:cNvPr id="0" name=""/>
        <dsp:cNvSpPr/>
      </dsp:nvSpPr>
      <dsp:spPr>
        <a:xfrm>
          <a:off x="2852702" y="3927456"/>
          <a:ext cx="1171835" cy="744115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单链表</a:t>
          </a:r>
          <a:endParaRPr lang="zh-CN" alt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sp:txBody>
      <dsp:txXfrm>
        <a:off x="2874496" y="3949250"/>
        <a:ext cx="1128247" cy="700527"/>
      </dsp:txXfrm>
    </dsp:sp>
    <dsp:sp modelId="{22F1A7D8-620A-4BF9-A7E8-710B579666C8}">
      <dsp:nvSpPr>
        <dsp:cNvPr id="0" name=""/>
        <dsp:cNvSpPr/>
      </dsp:nvSpPr>
      <dsp:spPr>
        <a:xfrm>
          <a:off x="4299135" y="3825245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890A6D-A1BF-4730-9551-9402D430AB9B}">
      <dsp:nvSpPr>
        <dsp:cNvPr id="0" name=""/>
        <dsp:cNvSpPr/>
      </dsp:nvSpPr>
      <dsp:spPr>
        <a:xfrm>
          <a:off x="4429339" y="3948939"/>
          <a:ext cx="1171835" cy="744115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循环链表</a:t>
          </a:r>
          <a:endParaRPr lang="zh-CN" alt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sp:txBody>
      <dsp:txXfrm>
        <a:off x="4451133" y="3970733"/>
        <a:ext cx="1128247" cy="700527"/>
      </dsp:txXfrm>
    </dsp:sp>
    <dsp:sp modelId="{A9CF9DDC-DF6E-4676-9CF8-D96E8CB1365D}">
      <dsp:nvSpPr>
        <dsp:cNvPr id="0" name=""/>
        <dsp:cNvSpPr/>
      </dsp:nvSpPr>
      <dsp:spPr>
        <a:xfrm>
          <a:off x="4299135" y="4910170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206F61-DC16-4D9B-9195-88A55D0FFB0B}">
      <dsp:nvSpPr>
        <dsp:cNvPr id="0" name=""/>
        <dsp:cNvSpPr/>
      </dsp:nvSpPr>
      <dsp:spPr>
        <a:xfrm>
          <a:off x="4429339" y="5033864"/>
          <a:ext cx="1171835" cy="744115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约瑟夫环</a:t>
          </a:r>
          <a:endParaRPr lang="zh-CN" alt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sp:txBody>
      <dsp:txXfrm>
        <a:off x="4451133" y="5055658"/>
        <a:ext cx="1128247" cy="700527"/>
      </dsp:txXfrm>
    </dsp:sp>
    <dsp:sp modelId="{E51E671E-4ED9-48D0-B0D8-080A98735334}">
      <dsp:nvSpPr>
        <dsp:cNvPr id="0" name=""/>
        <dsp:cNvSpPr/>
      </dsp:nvSpPr>
      <dsp:spPr>
        <a:xfrm>
          <a:off x="5731379" y="3825245"/>
          <a:ext cx="1171835" cy="744115"/>
        </a:xfrm>
        <a:prstGeom prst="roundRect">
          <a:avLst>
            <a:gd name="adj" fmla="val 10000"/>
          </a:avLst>
        </a:prstGeom>
        <a:solidFill>
          <a:srgbClr val="9999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ABC619-916D-429D-B5E7-65F139AA57C9}">
      <dsp:nvSpPr>
        <dsp:cNvPr id="0" name=""/>
        <dsp:cNvSpPr/>
      </dsp:nvSpPr>
      <dsp:spPr>
        <a:xfrm>
          <a:off x="5861583" y="3948939"/>
          <a:ext cx="1171835" cy="744115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宋体"/>
              <a:cs typeface="+mn-cs"/>
            </a:rPr>
            <a:t>双向链表</a:t>
          </a:r>
          <a:endParaRPr lang="zh-CN" altLang="en-US" sz="15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宋体"/>
            <a:cs typeface="+mn-cs"/>
          </a:endParaRPr>
        </a:p>
      </dsp:txBody>
      <dsp:txXfrm>
        <a:off x="5883377" y="3970733"/>
        <a:ext cx="1128247" cy="700527"/>
      </dsp:txXfrm>
    </dsp:sp>
    <dsp:sp modelId="{6AC3367F-C16E-4614-8B8E-36921B0237D6}">
      <dsp:nvSpPr>
        <dsp:cNvPr id="0" name=""/>
        <dsp:cNvSpPr/>
      </dsp:nvSpPr>
      <dsp:spPr>
        <a:xfrm>
          <a:off x="4478302" y="1062515"/>
          <a:ext cx="1171835" cy="7441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251800-D7AA-4DF6-A12A-C1DAFD0EC0B6}">
      <dsp:nvSpPr>
        <dsp:cNvPr id="0" name=""/>
        <dsp:cNvSpPr/>
      </dsp:nvSpPr>
      <dsp:spPr>
        <a:xfrm>
          <a:off x="4608506" y="1186208"/>
          <a:ext cx="1171835" cy="7441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smtClean="0"/>
            <a:t>队列</a:t>
          </a:r>
          <a:endParaRPr lang="zh-CN" altLang="en-US" sz="1500" kern="1200"/>
        </a:p>
      </dsp:txBody>
      <dsp:txXfrm>
        <a:off x="4630300" y="1208002"/>
        <a:ext cx="1128247" cy="7005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DC29E-25C7-49B5-BAFC-417295D47C88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DA4E6-DBF2-4B22-AEBC-299FDD4ED2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171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172121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86060" algn="l" defTabSz="1172121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72121" algn="l" defTabSz="1172121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758180" algn="l" defTabSz="1172121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344241" algn="l" defTabSz="1172121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930299" algn="l" defTabSz="1172121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516359" algn="l" defTabSz="1172121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102421" algn="l" defTabSz="1172121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688482" algn="l" defTabSz="1172121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48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mtClean="0"/>
              <a:t>Python 3.8 64</a:t>
            </a:r>
            <a:r>
              <a:rPr lang="zh-CN" altLang="en-US" smtClean="0"/>
              <a:t>位机 环境下的测试，环境不同，有所不同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23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192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2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python</a:t>
            </a:r>
            <a:r>
              <a:rPr lang="zh-CN" altLang="en-US" dirty="0" smtClean="0"/>
              <a:t>的对象名即于指针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9388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77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286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ADA4E6-DBF2-4B22-AEBC-299FDD4ED234}" type="slidenum">
              <a:rPr lang="zh-CN" altLang="en-US" smtClean="0"/>
              <a:t>78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49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ChangeArrowheads="1"/>
          </p:cNvSpPr>
          <p:nvPr/>
        </p:nvSpPr>
        <p:spPr bwMode="white">
          <a:xfrm>
            <a:off x="0" y="6352"/>
            <a:ext cx="12190413" cy="2947082"/>
          </a:xfrm>
          <a:prstGeom prst="rect">
            <a:avLst/>
          </a:prstGeom>
          <a:solidFill>
            <a:srgbClr val="1F528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17226" tIns="58613" rIns="117226" bIns="58613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" name="Freeform 21"/>
          <p:cNvSpPr>
            <a:spLocks/>
          </p:cNvSpPr>
          <p:nvPr/>
        </p:nvSpPr>
        <p:spPr bwMode="gray">
          <a:xfrm>
            <a:off x="-19048" y="1932436"/>
            <a:ext cx="12209461" cy="2507242"/>
          </a:xfrm>
          <a:custGeom>
            <a:avLst/>
            <a:gdLst/>
            <a:ahLst/>
            <a:cxnLst>
              <a:cxn ang="0">
                <a:pos x="0" y="465"/>
              </a:cxn>
              <a:cxn ang="0">
                <a:pos x="2916" y="18"/>
              </a:cxn>
              <a:cxn ang="0">
                <a:pos x="5769" y="475"/>
              </a:cxn>
              <a:cxn ang="0">
                <a:pos x="5766" y="1579"/>
              </a:cxn>
              <a:cxn ang="0">
                <a:pos x="6" y="1579"/>
              </a:cxn>
              <a:cxn ang="0">
                <a:pos x="0" y="465"/>
              </a:cxn>
            </a:cxnLst>
            <a:rect l="0" t="0" r="r" b="b"/>
            <a:pathLst>
              <a:path w="5769" h="1579">
                <a:moveTo>
                  <a:pt x="0" y="465"/>
                </a:moveTo>
                <a:cubicBezTo>
                  <a:pt x="722" y="228"/>
                  <a:pt x="1673" y="36"/>
                  <a:pt x="2916" y="18"/>
                </a:cubicBezTo>
                <a:cubicBezTo>
                  <a:pt x="4159" y="0"/>
                  <a:pt x="5348" y="247"/>
                  <a:pt x="5769" y="475"/>
                </a:cubicBezTo>
                <a:lnTo>
                  <a:pt x="5766" y="1579"/>
                </a:lnTo>
                <a:lnTo>
                  <a:pt x="6" y="1579"/>
                </a:lnTo>
                <a:lnTo>
                  <a:pt x="0" y="465"/>
                </a:lnTo>
                <a:close/>
              </a:path>
            </a:pathLst>
          </a:custGeom>
          <a:solidFill>
            <a:schemeClr val="tx1"/>
          </a:solidFill>
          <a:ln w="57150" cmpd="sng">
            <a:noFill/>
            <a:round/>
            <a:headEnd/>
            <a:tailEnd/>
          </a:ln>
          <a:effectLst/>
        </p:spPr>
        <p:txBody>
          <a:bodyPr lIns="117226" tIns="58613" rIns="117226" bIns="58613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white">
          <a:xfrm>
            <a:off x="0" y="4935093"/>
            <a:ext cx="12215810" cy="1941963"/>
          </a:xfrm>
          <a:prstGeom prst="rect">
            <a:avLst/>
          </a:prstGeom>
          <a:solidFill>
            <a:srgbClr val="30A484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17226" tIns="58613" rIns="117226" bIns="58613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" name="Freeform 19" descr="108a"/>
          <p:cNvSpPr>
            <a:spLocks/>
          </p:cNvSpPr>
          <p:nvPr/>
        </p:nvSpPr>
        <p:spPr bwMode="gray">
          <a:xfrm>
            <a:off x="-6349" y="2046762"/>
            <a:ext cx="12196763" cy="2788296"/>
          </a:xfrm>
          <a:custGeom>
            <a:avLst/>
            <a:gdLst/>
            <a:ahLst/>
            <a:cxnLst>
              <a:cxn ang="0">
                <a:pos x="0" y="586"/>
              </a:cxn>
              <a:cxn ang="0">
                <a:pos x="2929" y="18"/>
              </a:cxn>
              <a:cxn ang="0">
                <a:pos x="5763" y="593"/>
              </a:cxn>
              <a:cxn ang="0">
                <a:pos x="5763" y="1756"/>
              </a:cxn>
              <a:cxn ang="0">
                <a:pos x="0" y="1752"/>
              </a:cxn>
              <a:cxn ang="0">
                <a:pos x="0" y="586"/>
              </a:cxn>
            </a:cxnLst>
            <a:rect l="0" t="0" r="r" b="b"/>
            <a:pathLst>
              <a:path w="5763" h="1756">
                <a:moveTo>
                  <a:pt x="0" y="586"/>
                </a:moveTo>
                <a:cubicBezTo>
                  <a:pt x="693" y="340"/>
                  <a:pt x="1521" y="0"/>
                  <a:pt x="2929" y="18"/>
                </a:cubicBezTo>
                <a:cubicBezTo>
                  <a:pt x="4337" y="36"/>
                  <a:pt x="5292" y="322"/>
                  <a:pt x="5763" y="593"/>
                </a:cubicBezTo>
                <a:lnTo>
                  <a:pt x="5763" y="1756"/>
                </a:lnTo>
                <a:lnTo>
                  <a:pt x="0" y="1752"/>
                </a:lnTo>
                <a:lnTo>
                  <a:pt x="0" y="586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57150" cmpd="sng">
            <a:noFill/>
            <a:round/>
            <a:headEnd/>
            <a:tailEnd/>
          </a:ln>
          <a:effectLst/>
        </p:spPr>
        <p:txBody>
          <a:bodyPr lIns="117226" tIns="58613" rIns="117226" bIns="58613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gray">
          <a:xfrm>
            <a:off x="0" y="4827118"/>
            <a:ext cx="12207344" cy="168314"/>
          </a:xfrm>
          <a:prstGeom prst="rect">
            <a:avLst/>
          </a:prstGeom>
          <a:gradFill rotWithShape="1">
            <a:gsLst>
              <a:gs pos="0">
                <a:srgbClr val="30A484"/>
              </a:gs>
              <a:gs pos="100000">
                <a:srgbClr val="30A484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117226" tIns="58613" rIns="117226" bIns="58613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9818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lIns="117226" tIns="58613" rIns="117226" bIns="58613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>
            <a:lvl1pPr>
              <a:buClrTx/>
              <a:defRPr sz="2800">
                <a:solidFill>
                  <a:srgbClr val="000000"/>
                </a:solidFill>
              </a:defRPr>
            </a:lvl1pPr>
            <a:lvl2pPr>
              <a:defRPr sz="2600">
                <a:solidFill>
                  <a:srgbClr val="000000"/>
                </a:solidFill>
              </a:defRPr>
            </a:lvl2pPr>
            <a:lvl3pPr>
              <a:defRPr sz="2600">
                <a:solidFill>
                  <a:srgbClr val="000000"/>
                </a:solidFill>
              </a:defRPr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67148" y="6501485"/>
            <a:ext cx="2687949" cy="472314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82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1"/>
          </a:xfrm>
          <a:prstGeom prst="rect">
            <a:avLst/>
          </a:prstGeom>
        </p:spPr>
        <p:txBody>
          <a:bodyPr lIns="117226" tIns="58613" rIns="117226" bIns="58613"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5"/>
          </a:xfrm>
        </p:spPr>
        <p:txBody>
          <a:bodyPr anchor="b"/>
          <a:lstStyle>
            <a:lvl1pPr marL="0" indent="0">
              <a:buNone/>
              <a:defRPr sz="2600"/>
            </a:lvl1pPr>
            <a:lvl2pPr marL="586130" indent="0">
              <a:buNone/>
              <a:defRPr sz="2300"/>
            </a:lvl2pPr>
            <a:lvl3pPr marL="1172261" indent="0">
              <a:buNone/>
              <a:defRPr sz="2100"/>
            </a:lvl3pPr>
            <a:lvl4pPr marL="1758391" indent="0">
              <a:buNone/>
              <a:defRPr sz="1800"/>
            </a:lvl4pPr>
            <a:lvl5pPr marL="2344522" indent="0">
              <a:buNone/>
              <a:defRPr sz="1800"/>
            </a:lvl5pPr>
            <a:lvl6pPr marL="2930652" indent="0">
              <a:buNone/>
              <a:defRPr sz="1800"/>
            </a:lvl6pPr>
            <a:lvl7pPr marL="3516782" indent="0">
              <a:buNone/>
              <a:defRPr sz="1800"/>
            </a:lvl7pPr>
            <a:lvl8pPr marL="4102913" indent="0">
              <a:buNone/>
              <a:defRPr sz="1800"/>
            </a:lvl8pPr>
            <a:lvl9pPr marL="4689043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67148" y="6501485"/>
            <a:ext cx="2687949" cy="472314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594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lIns="117226" tIns="58613" rIns="117226" bIns="58613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9167148" y="6501485"/>
            <a:ext cx="2687949" cy="472314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239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67148" y="6501485"/>
            <a:ext cx="2687949" cy="472314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93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1295300" y="2124545"/>
            <a:ext cx="10124094" cy="2150105"/>
          </a:xfrm>
          <a:prstGeom prst="rect">
            <a:avLst/>
          </a:prstGeom>
          <a:noFill/>
        </p:spPr>
        <p:txBody>
          <a:bodyPr lIns="117226" tIns="58613" rIns="117226" bIns="58613">
            <a:normAutofit/>
          </a:bodyPr>
          <a:lstStyle>
            <a:lvl1pPr algn="ctr">
              <a:defRPr sz="4600" b="0" baseline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167148" y="6501485"/>
            <a:ext cx="2687949" cy="472314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632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911306" y="1355484"/>
            <a:ext cx="10736814" cy="4868199"/>
          </a:xfrm>
        </p:spPr>
        <p:txBody>
          <a:bodyPr>
            <a:normAutofit/>
          </a:bodyPr>
          <a:lstStyle>
            <a:lvl1pPr algn="just">
              <a:spcBef>
                <a:spcPts val="769"/>
              </a:spcBef>
              <a:spcAft>
                <a:spcPts val="769"/>
              </a:spcAft>
              <a:defRPr sz="2800" b="1" baseline="0">
                <a:solidFill>
                  <a:srgbClr val="000000"/>
                </a:solidFill>
                <a:effectLst/>
                <a:latin typeface="Calibri" panose="020F0502020204030204" pitchFamily="34" charset="0"/>
              </a:defRPr>
            </a:lvl1pPr>
            <a:lvl2pPr algn="just">
              <a:spcBef>
                <a:spcPts val="769"/>
              </a:spcBef>
              <a:spcAft>
                <a:spcPts val="769"/>
              </a:spcAft>
              <a:defRPr sz="2600" b="0" baseline="0">
                <a:solidFill>
                  <a:srgbClr val="000000"/>
                </a:solidFill>
                <a:effectLst/>
                <a:latin typeface="+mn-lt"/>
              </a:defRPr>
            </a:lvl2pPr>
            <a:lvl3pPr algn="just">
              <a:spcBef>
                <a:spcPts val="769"/>
              </a:spcBef>
              <a:spcAft>
                <a:spcPts val="769"/>
              </a:spcAft>
              <a:defRPr sz="2600"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3pPr>
            <a:lvl4pPr algn="just">
              <a:spcBef>
                <a:spcPts val="769"/>
              </a:spcBef>
              <a:spcAft>
                <a:spcPts val="769"/>
              </a:spcAft>
              <a:defRPr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4pPr>
            <a:lvl5pPr algn="just">
              <a:spcBef>
                <a:spcPts val="769"/>
              </a:spcBef>
              <a:spcAft>
                <a:spcPts val="769"/>
              </a:spcAft>
              <a:defRPr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1477100" y="188379"/>
            <a:ext cx="10233473" cy="648527"/>
          </a:xfrm>
          <a:prstGeom prst="rect">
            <a:avLst/>
          </a:prstGeom>
          <a:noFill/>
        </p:spPr>
        <p:txBody>
          <a:bodyPr lIns="117226" tIns="58613" rIns="117226" bIns="58613">
            <a:normAutofit/>
          </a:bodyPr>
          <a:lstStyle>
            <a:lvl1pPr algn="l">
              <a:defRPr sz="4600" b="0" baseline="0">
                <a:solidFill>
                  <a:schemeClr val="bg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167148" y="6501485"/>
            <a:ext cx="2687949" cy="472314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556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973765" y="1148209"/>
            <a:ext cx="10736814" cy="4868199"/>
          </a:xfrm>
        </p:spPr>
        <p:txBody>
          <a:bodyPr>
            <a:normAutofit/>
          </a:bodyPr>
          <a:lstStyle>
            <a:lvl1pPr algn="just">
              <a:spcBef>
                <a:spcPts val="769"/>
              </a:spcBef>
              <a:spcAft>
                <a:spcPts val="769"/>
              </a:spcAft>
              <a:defRPr sz="3100" b="1" baseline="0">
                <a:effectLst/>
                <a:latin typeface="Calibri" panose="020F0502020204030204" pitchFamily="34" charset="0"/>
              </a:defRPr>
            </a:lvl1pPr>
            <a:lvl2pPr algn="just">
              <a:spcBef>
                <a:spcPts val="769"/>
              </a:spcBef>
              <a:spcAft>
                <a:spcPts val="769"/>
              </a:spcAft>
              <a:defRPr sz="2600" b="0" baseline="0">
                <a:effectLst/>
                <a:latin typeface="Calibri" panose="020F0502020204030204" pitchFamily="34" charset="0"/>
              </a:defRPr>
            </a:lvl2pPr>
            <a:lvl3pPr algn="just">
              <a:spcBef>
                <a:spcPts val="769"/>
              </a:spcBef>
              <a:spcAft>
                <a:spcPts val="769"/>
              </a:spcAft>
              <a:defRPr b="0" baseline="0">
                <a:effectLst/>
                <a:latin typeface="Calibri" panose="020F0502020204030204" pitchFamily="34" charset="0"/>
              </a:defRPr>
            </a:lvl3pPr>
            <a:lvl4pPr algn="just">
              <a:spcBef>
                <a:spcPts val="769"/>
              </a:spcBef>
              <a:spcAft>
                <a:spcPts val="769"/>
              </a:spcAft>
              <a:defRPr b="0" baseline="0">
                <a:effectLst/>
                <a:latin typeface="Calibri" panose="020F0502020204030204" pitchFamily="34" charset="0"/>
              </a:defRPr>
            </a:lvl4pPr>
            <a:lvl5pPr algn="just">
              <a:spcBef>
                <a:spcPts val="769"/>
              </a:spcBef>
              <a:spcAft>
                <a:spcPts val="769"/>
              </a:spcAft>
              <a:defRPr b="0" baseline="0">
                <a:effectLst/>
                <a:latin typeface="Calibri" panose="020F050202020403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1477100" y="188379"/>
            <a:ext cx="10233473" cy="64852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just">
              <a:defRPr sz="4600" b="0" baseline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72514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973767" y="1148209"/>
            <a:ext cx="10736814" cy="4868199"/>
          </a:xfrm>
        </p:spPr>
        <p:txBody>
          <a:bodyPr>
            <a:normAutofit/>
          </a:bodyPr>
          <a:lstStyle>
            <a:lvl1pPr algn="just">
              <a:spcBef>
                <a:spcPts val="769"/>
              </a:spcBef>
              <a:spcAft>
                <a:spcPts val="769"/>
              </a:spcAft>
              <a:defRPr sz="3100" b="1" baseline="0">
                <a:effectLst/>
                <a:latin typeface="Calibri" panose="020F0502020204030204" pitchFamily="34" charset="0"/>
              </a:defRPr>
            </a:lvl1pPr>
            <a:lvl2pPr algn="just">
              <a:spcBef>
                <a:spcPts val="769"/>
              </a:spcBef>
              <a:spcAft>
                <a:spcPts val="769"/>
              </a:spcAft>
              <a:defRPr sz="2600" b="0" baseline="0">
                <a:effectLst/>
                <a:latin typeface="Calibri" panose="020F0502020204030204" pitchFamily="34" charset="0"/>
              </a:defRPr>
            </a:lvl2pPr>
            <a:lvl3pPr algn="just">
              <a:spcBef>
                <a:spcPts val="769"/>
              </a:spcBef>
              <a:spcAft>
                <a:spcPts val="769"/>
              </a:spcAft>
              <a:defRPr b="0" baseline="0">
                <a:effectLst/>
                <a:latin typeface="Calibri" panose="020F0502020204030204" pitchFamily="34" charset="0"/>
              </a:defRPr>
            </a:lvl3pPr>
            <a:lvl4pPr algn="just">
              <a:spcBef>
                <a:spcPts val="769"/>
              </a:spcBef>
              <a:spcAft>
                <a:spcPts val="769"/>
              </a:spcAft>
              <a:defRPr b="0" baseline="0">
                <a:effectLst/>
                <a:latin typeface="Calibri" panose="020F0502020204030204" pitchFamily="34" charset="0"/>
              </a:defRPr>
            </a:lvl4pPr>
            <a:lvl5pPr algn="just">
              <a:spcBef>
                <a:spcPts val="769"/>
              </a:spcBef>
              <a:spcAft>
                <a:spcPts val="769"/>
              </a:spcAft>
              <a:defRPr b="0" baseline="0">
                <a:effectLst/>
                <a:latin typeface="Calibri" panose="020F0502020204030204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1477100" y="188379"/>
            <a:ext cx="10233473" cy="648527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just">
              <a:defRPr sz="4600" b="0" baseline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53462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5"/>
          <p:cNvGraphicFramePr>
            <a:graphicFrameLocks noChangeAspect="1"/>
          </p:cNvGraphicFramePr>
          <p:nvPr/>
        </p:nvGraphicFramePr>
        <p:xfrm>
          <a:off x="0" y="247708"/>
          <a:ext cx="12190413" cy="11559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Image" r:id="rId12" imgW="6311111" imgH="1155148" progId="Photoshop.Image.6">
                  <p:embed/>
                </p:oleObj>
              </mc:Choice>
              <mc:Fallback>
                <p:oleObj name="Image" r:id="rId12" imgW="6311111" imgH="1155148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47708"/>
                        <a:ext cx="12190413" cy="11559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ltGray">
          <a:xfrm>
            <a:off x="0" y="6526137"/>
            <a:ext cx="12190413" cy="333453"/>
          </a:xfrm>
          <a:prstGeom prst="rect">
            <a:avLst/>
          </a:prstGeom>
          <a:solidFill>
            <a:srgbClr val="30A383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17226" tIns="58613" rIns="117226" bIns="58613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white">
          <a:xfrm>
            <a:off x="0" y="1"/>
            <a:ext cx="12190413" cy="241355"/>
          </a:xfrm>
          <a:prstGeom prst="rect">
            <a:avLst/>
          </a:prstGeom>
          <a:solidFill>
            <a:srgbClr val="1F528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117226" tIns="58613" rIns="117226" bIns="58613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2" name="Freeform 18"/>
          <p:cNvSpPr>
            <a:spLocks/>
          </p:cNvSpPr>
          <p:nvPr/>
        </p:nvSpPr>
        <p:spPr bwMode="white">
          <a:xfrm>
            <a:off x="4235" y="963836"/>
            <a:ext cx="12186180" cy="462069"/>
          </a:xfrm>
          <a:custGeom>
            <a:avLst/>
            <a:gdLst/>
            <a:ahLst/>
            <a:cxnLst>
              <a:cxn ang="0">
                <a:pos x="0" y="290"/>
              </a:cxn>
              <a:cxn ang="0">
                <a:pos x="1" y="193"/>
              </a:cxn>
              <a:cxn ang="0">
                <a:pos x="1833" y="25"/>
              </a:cxn>
              <a:cxn ang="0">
                <a:pos x="3966" y="41"/>
              </a:cxn>
              <a:cxn ang="0">
                <a:pos x="5760" y="184"/>
              </a:cxn>
              <a:cxn ang="0">
                <a:pos x="5764" y="291"/>
              </a:cxn>
              <a:cxn ang="0">
                <a:pos x="0" y="290"/>
              </a:cxn>
            </a:cxnLst>
            <a:rect l="0" t="0" r="r" b="b"/>
            <a:pathLst>
              <a:path w="5764" h="291">
                <a:moveTo>
                  <a:pt x="0" y="290"/>
                </a:moveTo>
                <a:lnTo>
                  <a:pt x="1" y="193"/>
                </a:lnTo>
                <a:cubicBezTo>
                  <a:pt x="305" y="150"/>
                  <a:pt x="1172" y="50"/>
                  <a:pt x="1833" y="25"/>
                </a:cubicBezTo>
                <a:cubicBezTo>
                  <a:pt x="2494" y="0"/>
                  <a:pt x="3312" y="15"/>
                  <a:pt x="3966" y="41"/>
                </a:cubicBezTo>
                <a:cubicBezTo>
                  <a:pt x="4620" y="68"/>
                  <a:pt x="5460" y="142"/>
                  <a:pt x="5760" y="184"/>
                </a:cubicBezTo>
                <a:lnTo>
                  <a:pt x="5764" y="291"/>
                </a:lnTo>
                <a:lnTo>
                  <a:pt x="0" y="29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lIns="117226" tIns="58613" rIns="117226" bIns="58613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521" y="1394148"/>
            <a:ext cx="10971372" cy="4931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7226" tIns="58613" rIns="117226" bIns="586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67148" y="6501485"/>
            <a:ext cx="2687949" cy="472314"/>
          </a:xfrm>
          <a:prstGeom prst="rect">
            <a:avLst/>
          </a:prstGeom>
          <a:noFill/>
        </p:spPr>
        <p:txBody>
          <a:bodyPr wrap="square" lIns="117226" tIns="58613" rIns="117226" bIns="58613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7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5pPr>
      <a:lvl6pPr marL="58613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6pPr>
      <a:lvl7pPr marL="1172261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7pPr>
      <a:lvl8pPr marL="1758391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8pPr>
      <a:lvl9pPr marL="2344522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9pPr>
    </p:titleStyle>
    <p:bodyStyle>
      <a:lvl1pPr marL="439598" indent="-439598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3600" b="1">
          <a:solidFill>
            <a:srgbClr val="1481B8"/>
          </a:solidFill>
          <a:latin typeface="+mn-lt"/>
          <a:ea typeface="+mn-ea"/>
          <a:cs typeface="+mn-cs"/>
        </a:defRPr>
      </a:lvl1pPr>
      <a:lvl2pPr marL="952462" indent="-366332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3600">
          <a:solidFill>
            <a:schemeClr val="tx1"/>
          </a:solidFill>
          <a:latin typeface="Arial" charset="0"/>
        </a:defRPr>
      </a:lvl2pPr>
      <a:lvl3pPr marL="1465326" indent="-29306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100">
          <a:solidFill>
            <a:schemeClr val="tx1"/>
          </a:solidFill>
          <a:latin typeface="Arial" charset="0"/>
        </a:defRPr>
      </a:lvl3pPr>
      <a:lvl4pPr marL="2051456" indent="-293065" algn="l" rtl="0" eaLnBrk="1" fontAlgn="base" hangingPunct="1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Arial" charset="0"/>
        </a:defRPr>
      </a:lvl4pPr>
      <a:lvl5pPr marL="2637587" indent="-293065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Arial" charset="0"/>
        </a:defRPr>
      </a:lvl5pPr>
      <a:lvl6pPr marL="3223717" indent="-293065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Arial" charset="0"/>
        </a:defRPr>
      </a:lvl6pPr>
      <a:lvl7pPr marL="3809848" indent="-293065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Arial" charset="0"/>
        </a:defRPr>
      </a:lvl7pPr>
      <a:lvl8pPr marL="4395978" indent="-293065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Arial" charset="0"/>
        </a:defRPr>
      </a:lvl8pPr>
      <a:lvl9pPr marL="4982108" indent="-293065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11722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6130" algn="l" defTabSz="11722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2261" algn="l" defTabSz="11722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58391" algn="l" defTabSz="11722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4522" algn="l" defTabSz="11722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30652" algn="l" defTabSz="11722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16782" algn="l" defTabSz="11722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02913" algn="l" defTabSz="11722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89043" algn="l" defTabSz="1172261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198662" y="5302002"/>
            <a:ext cx="10124815" cy="1037155"/>
          </a:xfrm>
          <a:prstGeom prst="rect">
            <a:avLst/>
          </a:prstGeom>
        </p:spPr>
        <p:txBody>
          <a:bodyPr lIns="117226" tIns="58613" rIns="117226" bIns="58613"/>
          <a:lstStyle/>
          <a:p>
            <a:r>
              <a:rPr lang="zh-CN" altLang="en-US" sz="4600">
                <a:solidFill>
                  <a:srgbClr val="000000"/>
                </a:solidFill>
              </a:rPr>
              <a:t>第</a:t>
            </a:r>
            <a:r>
              <a:rPr lang="en-US" altLang="zh-CN" sz="4600">
                <a:solidFill>
                  <a:srgbClr val="000000"/>
                </a:solidFill>
              </a:rPr>
              <a:t>3</a:t>
            </a:r>
            <a:r>
              <a:rPr lang="zh-CN" altLang="en-US" sz="4600">
                <a:solidFill>
                  <a:srgbClr val="000000"/>
                </a:solidFill>
              </a:rPr>
              <a:t>章 线性表</a:t>
            </a:r>
            <a:endParaRPr lang="zh-CN" altLang="en-US" sz="4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0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smtClean="0"/>
              <a:t>线性表</a:t>
            </a:r>
            <a:r>
              <a:rPr lang="zh-CN" altLang="en-US" smtClean="0"/>
              <a:t>抽象类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477" y="943626"/>
            <a:ext cx="6912768" cy="59093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800"/>
              <a:t>from abc import ABCMeta, abstractmethod</a:t>
            </a:r>
            <a:endParaRPr lang="zh-CN" altLang="zh-CN" sz="1800"/>
          </a:p>
          <a:p>
            <a:r>
              <a:rPr lang="en-US" altLang="zh-CN" sz="1800"/>
              <a:t>class AbstractList(metaclass=ABCMeta):</a:t>
            </a:r>
            <a:endParaRPr lang="zh-CN" altLang="zh-CN" sz="1800"/>
          </a:p>
          <a:p>
            <a:r>
              <a:rPr lang="en-US" altLang="zh-CN" sz="1800"/>
              <a:t>    """</a:t>
            </a:r>
            <a:r>
              <a:rPr lang="zh-CN" altLang="zh-CN" sz="1800"/>
              <a:t>抽象表类，</a:t>
            </a:r>
            <a:r>
              <a:rPr lang="en-US" altLang="zh-CN" sz="1800"/>
              <a:t>metaclass=ABCMeta</a:t>
            </a:r>
            <a:r>
              <a:rPr lang="zh-CN" altLang="zh-CN" sz="1800" smtClean="0"/>
              <a:t>表示</a:t>
            </a:r>
            <a:endParaRPr lang="en-US" altLang="zh-CN" sz="1800" smtClean="0"/>
          </a:p>
          <a:p>
            <a:r>
              <a:rPr lang="en-US" altLang="zh-CN" sz="1800"/>
              <a:t> </a:t>
            </a:r>
            <a:r>
              <a:rPr lang="en-US" altLang="zh-CN" sz="1800" smtClean="0"/>
              <a:t>  AbstractList</a:t>
            </a:r>
            <a:r>
              <a:rPr lang="zh-CN" altLang="zh-CN" sz="1800"/>
              <a:t>类为</a:t>
            </a:r>
            <a:r>
              <a:rPr lang="en-US" altLang="zh-CN" sz="1800"/>
              <a:t>ABCMeta</a:t>
            </a:r>
            <a:r>
              <a:rPr lang="zh-CN" altLang="zh-CN" sz="1800"/>
              <a:t>的子类</a:t>
            </a:r>
            <a:r>
              <a:rPr lang="en-US" altLang="zh-CN" sz="1800"/>
              <a:t>"""</a:t>
            </a:r>
            <a:endParaRPr lang="zh-CN" altLang="zh-CN" sz="1800"/>
          </a:p>
          <a:p>
            <a:r>
              <a:rPr lang="en-US" altLang="zh-CN" sz="1800"/>
              <a:t> </a:t>
            </a:r>
            <a:endParaRPr lang="zh-CN" altLang="zh-CN" sz="1800"/>
          </a:p>
          <a:p>
            <a:r>
              <a:rPr lang="en-US" altLang="zh-CN" sz="1800"/>
              <a:t>    @abstractmethod</a:t>
            </a:r>
            <a:endParaRPr lang="zh-CN" altLang="zh-CN" sz="1800"/>
          </a:p>
          <a:p>
            <a:r>
              <a:rPr lang="en-US" altLang="zh-CN" sz="1800"/>
              <a:t>    def __init__(self):</a:t>
            </a:r>
            <a:endParaRPr lang="zh-CN" altLang="zh-CN" sz="1800"/>
          </a:p>
          <a:p>
            <a:r>
              <a:rPr lang="en-US" altLang="zh-CN" sz="1800"/>
              <a:t>        """</a:t>
            </a:r>
            <a:r>
              <a:rPr lang="zh-CN" altLang="zh-CN" sz="1800"/>
              <a:t>初始化线性表</a:t>
            </a:r>
            <a:r>
              <a:rPr lang="en-US" altLang="zh-CN" sz="1800"/>
              <a:t>"""</a:t>
            </a:r>
            <a:endParaRPr lang="zh-CN" altLang="zh-CN" sz="1800"/>
          </a:p>
          <a:p>
            <a:r>
              <a:rPr lang="en-US" altLang="zh-CN" sz="1800"/>
              <a:t> </a:t>
            </a:r>
            <a:endParaRPr lang="zh-CN" altLang="zh-CN" sz="1800"/>
          </a:p>
          <a:p>
            <a:r>
              <a:rPr lang="en-US" altLang="zh-CN" sz="1800"/>
              <a:t>    @abstractmethod</a:t>
            </a:r>
            <a:endParaRPr lang="zh-CN" altLang="zh-CN" sz="1800"/>
          </a:p>
          <a:p>
            <a:r>
              <a:rPr lang="en-US" altLang="zh-CN" sz="1800"/>
              <a:t>    def empty(self):</a:t>
            </a:r>
            <a:endParaRPr lang="zh-CN" altLang="zh-CN" sz="1800"/>
          </a:p>
          <a:p>
            <a:r>
              <a:rPr lang="en-US" altLang="zh-CN" sz="1800"/>
              <a:t>        """</a:t>
            </a:r>
            <a:r>
              <a:rPr lang="zh-CN" altLang="zh-CN" sz="1800"/>
              <a:t>判断表是否为空</a:t>
            </a:r>
            <a:r>
              <a:rPr lang="en-US" altLang="zh-CN" sz="1800"/>
              <a:t>"""</a:t>
            </a:r>
            <a:endParaRPr lang="zh-CN" altLang="zh-CN" sz="1800"/>
          </a:p>
          <a:p>
            <a:r>
              <a:rPr lang="en-US" altLang="zh-CN" sz="1800"/>
              <a:t> </a:t>
            </a:r>
            <a:endParaRPr lang="zh-CN" altLang="zh-CN" sz="1800"/>
          </a:p>
          <a:p>
            <a:r>
              <a:rPr lang="en-US" altLang="zh-CN" sz="1800"/>
              <a:t>    @abstractmethod</a:t>
            </a:r>
            <a:endParaRPr lang="zh-CN" altLang="zh-CN" sz="1800"/>
          </a:p>
          <a:p>
            <a:r>
              <a:rPr lang="en-US" altLang="zh-CN" sz="1800"/>
              <a:t>    def __len__(self):</a:t>
            </a:r>
            <a:endParaRPr lang="zh-CN" altLang="zh-CN" sz="1800"/>
          </a:p>
          <a:p>
            <a:r>
              <a:rPr lang="en-US" altLang="zh-CN" sz="1800"/>
              <a:t>        """</a:t>
            </a:r>
            <a:r>
              <a:rPr lang="zh-CN" altLang="zh-CN" sz="1800"/>
              <a:t>返回表中元素的个数</a:t>
            </a:r>
            <a:r>
              <a:rPr lang="en-US" altLang="zh-CN" sz="1800"/>
              <a:t>"""</a:t>
            </a:r>
            <a:endParaRPr lang="zh-CN" altLang="zh-CN" sz="1800"/>
          </a:p>
          <a:p>
            <a:r>
              <a:rPr lang="en-US" altLang="zh-CN" sz="1800"/>
              <a:t> </a:t>
            </a:r>
            <a:endParaRPr lang="zh-CN" altLang="zh-CN" sz="1800"/>
          </a:p>
          <a:p>
            <a:r>
              <a:rPr lang="en-US" altLang="zh-CN" sz="1800"/>
              <a:t>    @abstractmethod</a:t>
            </a:r>
            <a:endParaRPr lang="zh-CN" altLang="zh-CN" sz="1800"/>
          </a:p>
          <a:p>
            <a:r>
              <a:rPr lang="en-US" altLang="zh-CN" sz="1800"/>
              <a:t>    def clear(self):</a:t>
            </a:r>
            <a:endParaRPr lang="zh-CN" altLang="zh-CN" sz="1800"/>
          </a:p>
          <a:p>
            <a:r>
              <a:rPr lang="en-US" altLang="zh-CN" sz="1800"/>
              <a:t>        """</a:t>
            </a:r>
            <a:r>
              <a:rPr lang="zh-CN" altLang="zh-CN" sz="1800"/>
              <a:t>清空表</a:t>
            </a:r>
            <a:r>
              <a:rPr lang="en-US" altLang="zh-CN" sz="1800"/>
              <a:t>"""</a:t>
            </a:r>
            <a:endParaRPr lang="zh-CN" altLang="zh-CN" sz="1800"/>
          </a:p>
          <a:p>
            <a:r>
              <a:rPr lang="en-US" altLang="zh-CN" sz="1800"/>
              <a:t> </a:t>
            </a:r>
            <a:endParaRPr lang="zh-CN" altLang="zh-CN" sz="1800"/>
          </a:p>
        </p:txBody>
      </p:sp>
      <p:sp>
        <p:nvSpPr>
          <p:cNvPr id="5" name="矩形 4"/>
          <p:cNvSpPr/>
          <p:nvPr/>
        </p:nvSpPr>
        <p:spPr>
          <a:xfrm>
            <a:off x="7103317" y="180256"/>
            <a:ext cx="5085369" cy="64633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800"/>
              <a:t>  @abstractmethod</a:t>
            </a:r>
            <a:endParaRPr lang="zh-CN" altLang="zh-CN" sz="1800"/>
          </a:p>
          <a:p>
            <a:r>
              <a:rPr lang="en-US" altLang="zh-CN" sz="1800"/>
              <a:t>    def insert(self, i, item):</a:t>
            </a:r>
            <a:endParaRPr lang="zh-CN" altLang="zh-CN" sz="1800"/>
          </a:p>
          <a:p>
            <a:r>
              <a:rPr lang="en-US" altLang="zh-CN" sz="1800"/>
              <a:t>        """</a:t>
            </a:r>
            <a:r>
              <a:rPr lang="zh-CN" altLang="zh-CN" sz="1800"/>
              <a:t>在表中</a:t>
            </a:r>
            <a:r>
              <a:rPr lang="en-US" altLang="zh-CN" sz="1800"/>
              <a:t>i</a:t>
            </a:r>
            <a:r>
              <a:rPr lang="zh-CN" altLang="zh-CN" sz="1800"/>
              <a:t>号位置插入元素</a:t>
            </a:r>
            <a:r>
              <a:rPr lang="en-US" altLang="zh-CN" sz="1800"/>
              <a:t>item</a:t>
            </a:r>
            <a:r>
              <a:rPr lang="en-US" altLang="zh-CN" sz="1800" smtClean="0"/>
              <a:t>""“</a:t>
            </a:r>
          </a:p>
          <a:p>
            <a:endParaRPr lang="en-US" altLang="zh-CN" sz="1800" smtClean="0"/>
          </a:p>
          <a:p>
            <a:r>
              <a:rPr lang="en-US" altLang="zh-CN" sz="1800" smtClean="0"/>
              <a:t>@</a:t>
            </a:r>
            <a:r>
              <a:rPr lang="en-US" altLang="zh-CN" sz="1800"/>
              <a:t>abstractmethod</a:t>
            </a:r>
            <a:endParaRPr lang="zh-CN" altLang="zh-CN" sz="1800"/>
          </a:p>
          <a:p>
            <a:r>
              <a:rPr lang="en-US" altLang="zh-CN" sz="1800"/>
              <a:t>    def remove(self, i):</a:t>
            </a:r>
            <a:endParaRPr lang="zh-CN" altLang="zh-CN" sz="1800"/>
          </a:p>
          <a:p>
            <a:r>
              <a:rPr lang="en-US" altLang="zh-CN" sz="1800"/>
              <a:t>        """</a:t>
            </a:r>
            <a:r>
              <a:rPr lang="zh-CN" altLang="zh-CN" sz="1800"/>
              <a:t>删除</a:t>
            </a:r>
            <a:r>
              <a:rPr lang="en-US" altLang="zh-CN" sz="1800"/>
              <a:t>i</a:t>
            </a:r>
            <a:r>
              <a:rPr lang="zh-CN" altLang="zh-CN" sz="1800"/>
              <a:t>号位置的元素</a:t>
            </a:r>
            <a:r>
              <a:rPr lang="en-US" altLang="zh-CN" sz="1800"/>
              <a:t>"""</a:t>
            </a:r>
            <a:endParaRPr lang="zh-CN" altLang="zh-CN" sz="1800"/>
          </a:p>
          <a:p>
            <a:r>
              <a:rPr lang="en-US" altLang="zh-CN" sz="1800"/>
              <a:t> </a:t>
            </a:r>
            <a:endParaRPr lang="zh-CN" altLang="zh-CN" sz="1800"/>
          </a:p>
          <a:p>
            <a:r>
              <a:rPr lang="en-US" altLang="zh-CN" sz="1800"/>
              <a:t>    @abstractmethod</a:t>
            </a:r>
            <a:endParaRPr lang="zh-CN" altLang="zh-CN" sz="1800"/>
          </a:p>
          <a:p>
            <a:r>
              <a:rPr lang="en-US" altLang="zh-CN" sz="1800"/>
              <a:t>    def retrieve(self, i):</a:t>
            </a:r>
            <a:endParaRPr lang="zh-CN" altLang="zh-CN" sz="1800"/>
          </a:p>
          <a:p>
            <a:r>
              <a:rPr lang="en-US" altLang="zh-CN" sz="1800"/>
              <a:t>        """</a:t>
            </a:r>
            <a:r>
              <a:rPr lang="zh-CN" altLang="zh-CN" sz="1800"/>
              <a:t>获取</a:t>
            </a:r>
            <a:r>
              <a:rPr lang="en-US" altLang="zh-CN" sz="1800"/>
              <a:t>i</a:t>
            </a:r>
            <a:r>
              <a:rPr lang="zh-CN" altLang="zh-CN" sz="1800"/>
              <a:t>号位置的元素</a:t>
            </a:r>
            <a:r>
              <a:rPr lang="en-US" altLang="zh-CN" sz="1800"/>
              <a:t>"""</a:t>
            </a:r>
            <a:endParaRPr lang="zh-CN" altLang="zh-CN" sz="1800"/>
          </a:p>
          <a:p>
            <a:r>
              <a:rPr lang="en-US" altLang="zh-CN" sz="1800"/>
              <a:t> </a:t>
            </a:r>
            <a:endParaRPr lang="zh-CN" altLang="zh-CN" sz="1800"/>
          </a:p>
          <a:p>
            <a:r>
              <a:rPr lang="en-US" altLang="zh-CN" sz="1800"/>
              <a:t>    @abstractmethod</a:t>
            </a:r>
            <a:endParaRPr lang="zh-CN" altLang="zh-CN" sz="1800"/>
          </a:p>
          <a:p>
            <a:r>
              <a:rPr lang="en-US" altLang="zh-CN" sz="1800"/>
              <a:t>    def replace(self, i, item):</a:t>
            </a:r>
            <a:endParaRPr lang="zh-CN" altLang="zh-CN" sz="1800"/>
          </a:p>
          <a:p>
            <a:r>
              <a:rPr lang="en-US" altLang="zh-CN" sz="1800"/>
              <a:t>        """</a:t>
            </a:r>
            <a:r>
              <a:rPr lang="zh-CN" altLang="zh-CN" sz="1800"/>
              <a:t>用</a:t>
            </a:r>
            <a:r>
              <a:rPr lang="en-US" altLang="zh-CN" sz="1800"/>
              <a:t>item</a:t>
            </a:r>
            <a:r>
              <a:rPr lang="zh-CN" altLang="zh-CN" sz="1800"/>
              <a:t>替换表中</a:t>
            </a:r>
            <a:r>
              <a:rPr lang="en-US" altLang="zh-CN" sz="1800"/>
              <a:t>i</a:t>
            </a:r>
            <a:r>
              <a:rPr lang="zh-CN" altLang="zh-CN" sz="1800"/>
              <a:t>号位置的元素</a:t>
            </a:r>
            <a:r>
              <a:rPr lang="en-US" altLang="zh-CN" sz="1800"/>
              <a:t>"""</a:t>
            </a:r>
            <a:endParaRPr lang="zh-CN" altLang="zh-CN" sz="1800"/>
          </a:p>
          <a:p>
            <a:r>
              <a:rPr lang="en-US" altLang="zh-CN" sz="1800"/>
              <a:t> </a:t>
            </a:r>
            <a:endParaRPr lang="zh-CN" altLang="zh-CN" sz="1800"/>
          </a:p>
          <a:p>
            <a:r>
              <a:rPr lang="en-US" altLang="zh-CN" sz="1800"/>
              <a:t>    @abstractmethod</a:t>
            </a:r>
            <a:endParaRPr lang="zh-CN" altLang="zh-CN" sz="1800"/>
          </a:p>
          <a:p>
            <a:r>
              <a:rPr lang="en-US" altLang="zh-CN" sz="1800"/>
              <a:t>    def contains(self, item):</a:t>
            </a:r>
            <a:endParaRPr lang="zh-CN" altLang="zh-CN" sz="1800"/>
          </a:p>
          <a:p>
            <a:r>
              <a:rPr lang="en-US" altLang="zh-CN" sz="1800"/>
              <a:t>        """</a:t>
            </a:r>
            <a:r>
              <a:rPr lang="zh-CN" altLang="zh-CN" sz="1800"/>
              <a:t>判断表中是否包含元素</a:t>
            </a:r>
            <a:r>
              <a:rPr lang="en-US" altLang="zh-CN" sz="1800"/>
              <a:t>item"""</a:t>
            </a:r>
            <a:endParaRPr lang="zh-CN" altLang="zh-CN" sz="1800"/>
          </a:p>
          <a:p>
            <a:r>
              <a:rPr lang="en-US" altLang="zh-CN" sz="1800"/>
              <a:t> </a:t>
            </a:r>
            <a:endParaRPr lang="zh-CN" altLang="zh-CN" sz="1800"/>
          </a:p>
          <a:p>
            <a:r>
              <a:rPr lang="en-US" altLang="zh-CN" sz="1800"/>
              <a:t>    @abstractmethod</a:t>
            </a:r>
            <a:endParaRPr lang="zh-CN" altLang="zh-CN" sz="1800"/>
          </a:p>
          <a:p>
            <a:r>
              <a:rPr lang="en-US" altLang="zh-CN" sz="1800"/>
              <a:t>    def traverse(self):</a:t>
            </a:r>
            <a:endParaRPr lang="zh-CN" altLang="zh-CN" sz="1800"/>
          </a:p>
          <a:p>
            <a:r>
              <a:rPr lang="en-US" altLang="zh-CN" sz="1800"/>
              <a:t>        """</a:t>
            </a:r>
            <a:r>
              <a:rPr lang="zh-CN" altLang="zh-CN" sz="1800"/>
              <a:t>输出表中的所有元素</a:t>
            </a:r>
            <a:r>
              <a:rPr lang="en-US" altLang="zh-CN" sz="1800"/>
              <a:t>"""</a:t>
            </a: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363252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mtClean="0"/>
              <a:t>按操作方法不同</a:t>
            </a:r>
            <a:endParaRPr lang="en-US" altLang="zh-CN" smtClean="0"/>
          </a:p>
          <a:p>
            <a:pPr lvl="1"/>
            <a:r>
              <a:rPr lang="zh-CN" altLang="en-US" smtClean="0"/>
              <a:t>普通线性表、列表，是</a:t>
            </a:r>
            <a:r>
              <a:rPr lang="en-US" altLang="zh-CN" smtClean="0"/>
              <a:t>Python</a:t>
            </a:r>
            <a:r>
              <a:rPr lang="zh-CN" altLang="en-US" smtClean="0"/>
              <a:t>列表的抽象概念</a:t>
            </a:r>
            <a:endParaRPr lang="en-US" altLang="zh-CN" smtClean="0"/>
          </a:p>
          <a:p>
            <a:pPr lvl="1"/>
            <a:r>
              <a:rPr lang="zh-CN" altLang="en-US" smtClean="0"/>
              <a:t>栈</a:t>
            </a:r>
            <a:endParaRPr lang="en-US" altLang="zh-CN" smtClean="0"/>
          </a:p>
          <a:p>
            <a:pPr lvl="1"/>
            <a:r>
              <a:rPr lang="zh-CN" altLang="en-US" smtClean="0"/>
              <a:t>队列</a:t>
            </a:r>
            <a:endParaRPr lang="en-US" altLang="zh-CN" smtClean="0"/>
          </a:p>
          <a:p>
            <a:pPr lvl="1"/>
            <a:r>
              <a:rPr lang="zh-CN" altLang="en-US" smtClean="0"/>
              <a:t>双端队列</a:t>
            </a:r>
            <a:endParaRPr lang="en-US" altLang="zh-CN" smtClean="0"/>
          </a:p>
          <a:p>
            <a:pPr lvl="1"/>
            <a:r>
              <a:rPr lang="zh-CN" altLang="en-US" smtClean="0"/>
              <a:t>优先队列</a:t>
            </a:r>
            <a:endParaRPr lang="en-US" altLang="zh-CN" smtClean="0"/>
          </a:p>
          <a:p>
            <a:endParaRPr lang="en-US" altLang="zh-CN" smtClean="0"/>
          </a:p>
          <a:p>
            <a:r>
              <a:rPr lang="zh-CN" altLang="en-US" smtClean="0"/>
              <a:t>按数据元素类型不同</a:t>
            </a:r>
            <a:endParaRPr lang="en-US" altLang="zh-CN" smtClean="0"/>
          </a:p>
          <a:p>
            <a:pPr lvl="1"/>
            <a:r>
              <a:rPr lang="zh-CN" altLang="en-US" smtClean="0"/>
              <a:t>字符串</a:t>
            </a: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线性结构分类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041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顺序存储</a:t>
            </a:r>
            <a:endParaRPr lang="en-US" altLang="zh-CN" smtClean="0"/>
          </a:p>
          <a:p>
            <a:r>
              <a:rPr lang="zh-CN" altLang="en-US" smtClean="0"/>
              <a:t>链式存储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线性表的存储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410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线性表的顺序存储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38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所有元素按照逻辑顺序依次存储在一块连续的存储空间中，简称顺序表。</a:t>
            </a:r>
            <a:endParaRPr lang="en-US" altLang="zh-CN" smtClean="0"/>
          </a:p>
          <a:p>
            <a:r>
              <a:rPr lang="zh-CN" altLang="en-US" smtClean="0"/>
              <a:t>具有前驱、后继关系的两个元素其内存映像也相邻，即元素之间物理位置的相邻直接反映其逻辑关系的前后。</a:t>
            </a:r>
            <a:endParaRPr lang="en-US" altLang="zh-CN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顺序存储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001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元素内置的顺序表</a:t>
            </a:r>
            <a:endParaRPr lang="zh-CN" alt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-189836" y="1096195"/>
            <a:ext cx="5192213" cy="5121828"/>
            <a:chOff x="288" y="1344"/>
            <a:chExt cx="1840" cy="2688"/>
          </a:xfrm>
        </p:grpSpPr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200" y="3515"/>
              <a:ext cx="912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a</a:t>
              </a:r>
              <a:r>
                <a:rPr lang="en-US" altLang="zh-CN" sz="2600" b="1" baseline="-25000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n-1</a:t>
              </a: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288" y="3515"/>
              <a:ext cx="912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n-1</a:t>
              </a: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200" y="3150"/>
              <a:ext cx="91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endParaRPr lang="zh-CN" altLang="en-US" sz="2600" b="1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288" y="3150"/>
              <a:ext cx="91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Arial"/>
                  <a:ea typeface="宋体"/>
                </a:rPr>
                <a:t>…</a:t>
              </a:r>
              <a:endParaRPr lang="zh-CN" altLang="en-US" sz="2600" b="1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200" y="2784"/>
              <a:ext cx="912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 err="1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a</a:t>
              </a:r>
              <a:r>
                <a:rPr lang="en-US" altLang="zh-CN" sz="2600" b="1" baseline="-25000" dirty="0" err="1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i</a:t>
              </a:r>
              <a:endParaRPr lang="en-US" altLang="zh-CN" sz="2600" b="1" baseline="-25000" dirty="0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288" y="2784"/>
              <a:ext cx="912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i</a:t>
              </a: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1200" y="2418"/>
              <a:ext cx="912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Arial"/>
                  <a:ea typeface="宋体"/>
                </a:rPr>
                <a:t>…</a:t>
              </a:r>
              <a:endParaRPr lang="zh-CN" altLang="en-US" sz="2600" b="1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288" y="2418"/>
              <a:ext cx="912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Arial"/>
                  <a:ea typeface="宋体"/>
                </a:rPr>
                <a:t>…</a:t>
              </a:r>
              <a:endParaRPr lang="zh-CN" altLang="en-US" sz="2600" b="1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1200" y="2045"/>
              <a:ext cx="912" cy="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a</a:t>
              </a:r>
              <a:r>
                <a:rPr lang="en-US" altLang="zh-CN" sz="2600" b="1" baseline="-25000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1</a:t>
              </a: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88" y="2045"/>
              <a:ext cx="912" cy="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1</a:t>
              </a: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200" y="1680"/>
              <a:ext cx="91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a</a:t>
              </a:r>
              <a:r>
                <a:rPr lang="en-US" altLang="zh-CN" sz="2600" b="1" baseline="-25000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0</a:t>
              </a: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288" y="1680"/>
              <a:ext cx="912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0</a:t>
              </a: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1296" y="1344"/>
              <a:ext cx="768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楷体_GB2312" pitchFamily="49" charset="-122"/>
                  <a:ea typeface="宋体"/>
                </a:rPr>
                <a:t>数据元素</a:t>
              </a: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528" y="1344"/>
              <a:ext cx="768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楷体_GB2312" pitchFamily="49" charset="-122"/>
                  <a:ea typeface="宋体"/>
                </a:rPr>
                <a:t>逻辑地址</a:t>
              </a:r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1200" y="2045"/>
              <a:ext cx="9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1200" y="2418"/>
              <a:ext cx="9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1200" y="2784"/>
              <a:ext cx="9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1200" y="3150"/>
              <a:ext cx="9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1200" y="3515"/>
              <a:ext cx="91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1200" y="3936"/>
              <a:ext cx="912" cy="0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1200" y="1680"/>
              <a:ext cx="0" cy="225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2112" y="1680"/>
              <a:ext cx="0" cy="225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1200" y="1680"/>
              <a:ext cx="91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auto">
            <a:xfrm>
              <a:off x="1200" y="3168"/>
              <a:ext cx="9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Arial"/>
                  <a:ea typeface="宋体"/>
                </a:rPr>
                <a:t>…</a:t>
              </a:r>
              <a:endParaRPr lang="zh-CN" altLang="en-US" sz="2600" b="1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</p:grpSp>
      <p:grpSp>
        <p:nvGrpSpPr>
          <p:cNvPr id="30" name="Group 29"/>
          <p:cNvGrpSpPr>
            <a:grpSpLocks/>
          </p:cNvGrpSpPr>
          <p:nvPr/>
        </p:nvGrpSpPr>
        <p:grpSpPr bwMode="auto">
          <a:xfrm>
            <a:off x="4751233" y="1096195"/>
            <a:ext cx="7178800" cy="5030367"/>
            <a:chOff x="2736" y="1392"/>
            <a:chExt cx="2544" cy="2640"/>
          </a:xfrm>
        </p:grpSpPr>
        <p:sp>
          <p:nvSpPr>
            <p:cNvPr id="31" name="Rectangle 30"/>
            <p:cNvSpPr>
              <a:spLocks noChangeArrowheads="1"/>
            </p:cNvSpPr>
            <p:nvPr/>
          </p:nvSpPr>
          <p:spPr bwMode="auto">
            <a:xfrm>
              <a:off x="4345" y="3515"/>
              <a:ext cx="928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a</a:t>
              </a:r>
              <a:r>
                <a:rPr lang="en-US" altLang="zh-CN" sz="2600" b="1" baseline="-25000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n-1</a:t>
              </a: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2736" y="3563"/>
              <a:ext cx="1520" cy="2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Location(a</a:t>
              </a:r>
              <a:r>
                <a:rPr lang="en-US" altLang="zh-CN" sz="2600" b="1" baseline="-25000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0</a:t>
              </a: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)+(n-1)*c</a:t>
              </a: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4345" y="3150"/>
              <a:ext cx="92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endParaRPr lang="zh-CN" altLang="en-US" sz="2600" b="1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34" name="Rectangle 33"/>
            <p:cNvSpPr>
              <a:spLocks noChangeArrowheads="1"/>
            </p:cNvSpPr>
            <p:nvPr/>
          </p:nvSpPr>
          <p:spPr bwMode="auto">
            <a:xfrm>
              <a:off x="2825" y="3150"/>
              <a:ext cx="152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Arial"/>
                  <a:ea typeface="宋体"/>
                </a:rPr>
                <a:t>…</a:t>
              </a:r>
              <a:endParaRPr lang="zh-CN" altLang="en-US" sz="2600" b="1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35" name="Rectangle 34"/>
            <p:cNvSpPr>
              <a:spLocks noChangeArrowheads="1"/>
            </p:cNvSpPr>
            <p:nvPr/>
          </p:nvSpPr>
          <p:spPr bwMode="auto">
            <a:xfrm>
              <a:off x="4345" y="2784"/>
              <a:ext cx="928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 err="1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a</a:t>
              </a:r>
              <a:r>
                <a:rPr lang="en-US" altLang="zh-CN" sz="2600" b="1" baseline="-25000" dirty="0" err="1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i</a:t>
              </a:r>
              <a:endParaRPr lang="en-US" altLang="zh-CN" sz="2600" b="1" baseline="-25000" dirty="0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36" name="Rectangle 35"/>
            <p:cNvSpPr>
              <a:spLocks noChangeArrowheads="1"/>
            </p:cNvSpPr>
            <p:nvPr/>
          </p:nvSpPr>
          <p:spPr bwMode="auto">
            <a:xfrm>
              <a:off x="2825" y="2784"/>
              <a:ext cx="1520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Location(a</a:t>
              </a:r>
              <a:r>
                <a:rPr lang="en-US" altLang="zh-CN" sz="2600" b="1" baseline="-25000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0</a:t>
              </a: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)+</a:t>
              </a:r>
              <a:r>
                <a:rPr lang="en-US" altLang="zh-CN" sz="2600" b="1" dirty="0" err="1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i</a:t>
              </a: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*c</a:t>
              </a:r>
            </a:p>
          </p:txBody>
        </p:sp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>
              <a:off x="4345" y="2418"/>
              <a:ext cx="928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Arial"/>
                  <a:ea typeface="宋体"/>
                </a:rPr>
                <a:t>…</a:t>
              </a:r>
              <a:endParaRPr lang="zh-CN" altLang="en-US" sz="2600" b="1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38" name="Rectangle 37"/>
            <p:cNvSpPr>
              <a:spLocks noChangeArrowheads="1"/>
            </p:cNvSpPr>
            <p:nvPr/>
          </p:nvSpPr>
          <p:spPr bwMode="auto">
            <a:xfrm>
              <a:off x="2825" y="2418"/>
              <a:ext cx="1520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Arial"/>
                  <a:ea typeface="宋体"/>
                </a:rPr>
                <a:t>…</a:t>
              </a:r>
              <a:endParaRPr lang="zh-CN" altLang="en-US" sz="2600" b="1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/>
          </p:nvSpPr>
          <p:spPr bwMode="auto">
            <a:xfrm>
              <a:off x="4345" y="2045"/>
              <a:ext cx="928" cy="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a</a:t>
              </a:r>
              <a:r>
                <a:rPr lang="en-US" altLang="zh-CN" sz="2600" b="1" baseline="-25000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1</a:t>
              </a: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2825" y="2045"/>
              <a:ext cx="1520" cy="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Location(a</a:t>
              </a:r>
              <a:r>
                <a:rPr lang="en-US" altLang="zh-CN" sz="2600" b="1" baseline="-25000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0</a:t>
              </a: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)+</a:t>
              </a:r>
              <a:r>
                <a:rPr lang="en-US" altLang="zh-CN" sz="2600" b="1" dirty="0">
                  <a:latin typeface="Times New Roman" pitchFamily="18" charset="0"/>
                  <a:ea typeface="宋体"/>
                </a:rPr>
                <a:t>c</a:t>
              </a: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4345" y="1680"/>
              <a:ext cx="92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a</a:t>
              </a:r>
              <a:r>
                <a:rPr lang="en-US" altLang="zh-CN" sz="2600" b="1" baseline="-25000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0</a:t>
              </a:r>
            </a:p>
          </p:txBody>
        </p:sp>
        <p:sp>
          <p:nvSpPr>
            <p:cNvPr id="42" name="Rectangle 41"/>
            <p:cNvSpPr>
              <a:spLocks noChangeArrowheads="1"/>
            </p:cNvSpPr>
            <p:nvPr/>
          </p:nvSpPr>
          <p:spPr bwMode="auto">
            <a:xfrm>
              <a:off x="2825" y="1680"/>
              <a:ext cx="152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Location(a</a:t>
              </a:r>
              <a:r>
                <a:rPr lang="en-US" altLang="zh-CN" sz="2600" b="1" baseline="-25000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0</a:t>
              </a:r>
              <a:r>
                <a:rPr lang="en-US" altLang="zh-CN" sz="2600" b="1" dirty="0">
                  <a:solidFill>
                    <a:srgbClr val="000000"/>
                  </a:solidFill>
                  <a:latin typeface="Times New Roman" pitchFamily="18" charset="0"/>
                  <a:ea typeface="宋体"/>
                </a:rPr>
                <a:t>)</a:t>
              </a:r>
            </a:p>
          </p:txBody>
        </p:sp>
        <p:sp>
          <p:nvSpPr>
            <p:cNvPr id="43" name="Rectangle 42"/>
            <p:cNvSpPr>
              <a:spLocks noChangeArrowheads="1"/>
            </p:cNvSpPr>
            <p:nvPr/>
          </p:nvSpPr>
          <p:spPr bwMode="auto">
            <a:xfrm>
              <a:off x="4345" y="1392"/>
              <a:ext cx="928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楷体_GB2312" pitchFamily="49" charset="-122"/>
                  <a:ea typeface="宋体"/>
                </a:rPr>
                <a:t>数据元素</a:t>
              </a:r>
            </a:p>
          </p:txBody>
        </p:sp>
        <p:sp>
          <p:nvSpPr>
            <p:cNvPr id="44" name="Rectangle 43"/>
            <p:cNvSpPr>
              <a:spLocks noChangeArrowheads="1"/>
            </p:cNvSpPr>
            <p:nvPr/>
          </p:nvSpPr>
          <p:spPr bwMode="auto">
            <a:xfrm>
              <a:off x="3264" y="1392"/>
              <a:ext cx="793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楷体_GB2312" pitchFamily="49" charset="-122"/>
                  <a:ea typeface="宋体"/>
                </a:rPr>
                <a:t>存储地址</a:t>
              </a: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4345" y="2045"/>
              <a:ext cx="92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4345" y="2418"/>
              <a:ext cx="92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4345" y="2784"/>
              <a:ext cx="92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4345" y="3150"/>
              <a:ext cx="92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4345" y="3515"/>
              <a:ext cx="928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>
              <a:off x="4352" y="3936"/>
              <a:ext cx="928" cy="0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 flipH="1">
              <a:off x="4343" y="1680"/>
              <a:ext cx="2" cy="225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>
              <a:off x="5273" y="1680"/>
              <a:ext cx="0" cy="2265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4345" y="1680"/>
              <a:ext cx="92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>
                <a:solidFill>
                  <a:srgbClr val="000000"/>
                </a:solidFill>
                <a:latin typeface="Arial"/>
                <a:ea typeface="宋体"/>
              </a:endParaRPr>
            </a:p>
          </p:txBody>
        </p:sp>
        <p:sp>
          <p:nvSpPr>
            <p:cNvPr id="54" name="Rectangle 53"/>
            <p:cNvSpPr>
              <a:spLocks noChangeArrowheads="1"/>
            </p:cNvSpPr>
            <p:nvPr/>
          </p:nvSpPr>
          <p:spPr bwMode="auto">
            <a:xfrm>
              <a:off x="4352" y="3168"/>
              <a:ext cx="9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>
                  <a:solidFill>
                    <a:srgbClr val="000000"/>
                  </a:solidFill>
                  <a:latin typeface="Arial"/>
                  <a:ea typeface="宋体"/>
                </a:rPr>
                <a:t>…</a:t>
              </a:r>
              <a:endParaRPr lang="zh-CN" altLang="en-US" sz="2600" b="1">
                <a:solidFill>
                  <a:srgbClr val="000000"/>
                </a:solidFill>
                <a:latin typeface="Times New Roman" pitchFamily="18" charset="0"/>
                <a:ea typeface="宋体"/>
              </a:endParaRPr>
            </a:p>
          </p:txBody>
        </p:sp>
      </p:grpSp>
      <p:sp>
        <p:nvSpPr>
          <p:cNvPr id="55" name="Text Box 34"/>
          <p:cNvSpPr txBox="1">
            <a:spLocks noChangeArrowheads="1"/>
          </p:cNvSpPr>
          <p:nvPr/>
        </p:nvSpPr>
        <p:spPr bwMode="auto">
          <a:xfrm>
            <a:off x="6895843" y="6035101"/>
            <a:ext cx="4718870" cy="493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46152" rIns="0" bIns="46152">
            <a:spAutoFit/>
          </a:bodyPr>
          <a:lstStyle>
            <a:lvl1pPr>
              <a:defRPr sz="2000" b="1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  <a:lvl2pPr marL="742950" indent="-285750">
              <a:defRPr sz="2000" b="1">
                <a:solidFill>
                  <a:srgbClr val="000000"/>
                </a:solidFill>
                <a:latin typeface="Arial" charset="0"/>
                <a:ea typeface="宋体" charset="-122"/>
              </a:defRPr>
            </a:lvl2pPr>
            <a:lvl3pPr marL="1143000" indent="-228600">
              <a:defRPr sz="2000" b="1">
                <a:solidFill>
                  <a:srgbClr val="000000"/>
                </a:solidFill>
                <a:latin typeface="Arial" charset="0"/>
                <a:ea typeface="宋体" charset="-122"/>
              </a:defRPr>
            </a:lvl3pPr>
            <a:lvl4pPr marL="1600200">
              <a:defRPr>
                <a:solidFill>
                  <a:srgbClr val="000000"/>
                </a:solidFill>
                <a:latin typeface="Comic Sans MS" pitchFamily="66" charset="0"/>
                <a:ea typeface="宋体" charset="-122"/>
              </a:defRPr>
            </a:lvl4pPr>
            <a:lvl5pPr marL="2057400">
              <a:defRPr>
                <a:solidFill>
                  <a:srgbClr val="000000"/>
                </a:solidFill>
                <a:latin typeface="Comic Sans MS" pitchFamily="66" charset="0"/>
                <a:ea typeface="宋体" charset="-122"/>
              </a:defRPr>
            </a:lvl5pPr>
            <a:lvl6pPr defTabSz="449263" eaLnBrk="0" fontAlgn="base" hangingPunct="0">
              <a:lnSpc>
                <a:spcPct val="102000"/>
              </a:lnSpc>
              <a:spcBef>
                <a:spcPts val="450"/>
              </a:spcBef>
              <a:spcAft>
                <a:spcPct val="0"/>
              </a:spcAft>
              <a:buClr>
                <a:srgbClr val="CC3300"/>
              </a:buClr>
              <a:buSzPct val="100000"/>
              <a:buFont typeface="Wingdings" pitchFamily="2" charset="2"/>
              <a:buChar char=""/>
              <a:defRPr>
                <a:solidFill>
                  <a:srgbClr val="000000"/>
                </a:solidFill>
                <a:latin typeface="Comic Sans MS" pitchFamily="66" charset="0"/>
                <a:ea typeface="宋体" charset="-122"/>
              </a:defRPr>
            </a:lvl6pPr>
            <a:lvl7pPr defTabSz="449263" eaLnBrk="0" fontAlgn="base" hangingPunct="0">
              <a:lnSpc>
                <a:spcPct val="102000"/>
              </a:lnSpc>
              <a:spcBef>
                <a:spcPts val="450"/>
              </a:spcBef>
              <a:spcAft>
                <a:spcPct val="0"/>
              </a:spcAft>
              <a:buClr>
                <a:srgbClr val="CC3300"/>
              </a:buClr>
              <a:buSzPct val="100000"/>
              <a:buFont typeface="Wingdings" pitchFamily="2" charset="2"/>
              <a:buChar char=""/>
              <a:defRPr>
                <a:solidFill>
                  <a:srgbClr val="000000"/>
                </a:solidFill>
                <a:latin typeface="Comic Sans MS" pitchFamily="66" charset="0"/>
                <a:ea typeface="宋体" charset="-122"/>
              </a:defRPr>
            </a:lvl7pPr>
            <a:lvl8pPr defTabSz="449263" eaLnBrk="0" fontAlgn="base" hangingPunct="0">
              <a:lnSpc>
                <a:spcPct val="102000"/>
              </a:lnSpc>
              <a:spcBef>
                <a:spcPts val="450"/>
              </a:spcBef>
              <a:spcAft>
                <a:spcPct val="0"/>
              </a:spcAft>
              <a:buClr>
                <a:srgbClr val="CC3300"/>
              </a:buClr>
              <a:buSzPct val="100000"/>
              <a:buFont typeface="Wingdings" pitchFamily="2" charset="2"/>
              <a:buChar char=""/>
              <a:defRPr>
                <a:solidFill>
                  <a:srgbClr val="000000"/>
                </a:solidFill>
                <a:latin typeface="Comic Sans MS" pitchFamily="66" charset="0"/>
                <a:ea typeface="宋体" charset="-122"/>
              </a:defRPr>
            </a:lvl8pPr>
            <a:lvl9pPr defTabSz="449263" eaLnBrk="0" fontAlgn="base" hangingPunct="0">
              <a:lnSpc>
                <a:spcPct val="102000"/>
              </a:lnSpc>
              <a:spcBef>
                <a:spcPts val="450"/>
              </a:spcBef>
              <a:spcAft>
                <a:spcPct val="0"/>
              </a:spcAft>
              <a:buClr>
                <a:srgbClr val="CC3300"/>
              </a:buClr>
              <a:buSzPct val="100000"/>
              <a:buFont typeface="Wingdings" pitchFamily="2" charset="2"/>
              <a:buChar char=""/>
              <a:defRPr>
                <a:solidFill>
                  <a:srgbClr val="000000"/>
                </a:solidFill>
                <a:latin typeface="Comic Sans MS" pitchFamily="66" charset="0"/>
                <a:ea typeface="宋体" charset="-122"/>
              </a:defRPr>
            </a:lvl9pPr>
          </a:lstStyle>
          <a:p>
            <a:pPr defTabSz="575955" fontAlgn="base">
              <a:spcBef>
                <a:spcPct val="50000"/>
              </a:spcBef>
              <a:spcAft>
                <a:spcPct val="0"/>
              </a:spcAft>
              <a:buClr>
                <a:srgbClr val="003366"/>
              </a:buClr>
              <a:buSzPct val="80000"/>
              <a:defRPr/>
            </a:pPr>
            <a:r>
              <a:rPr lang="en-US" altLang="zh-CN" sz="2600" kern="0">
                <a:solidFill>
                  <a:srgbClr val="FF0000"/>
                </a:solidFill>
              </a:rPr>
              <a:t>c </a:t>
            </a:r>
            <a:r>
              <a:rPr lang="zh-CN" altLang="en-US" sz="2600" kern="0">
                <a:solidFill>
                  <a:srgbClr val="FF0000"/>
                </a:solidFill>
              </a:rPr>
              <a:t>是</a:t>
            </a:r>
            <a:r>
              <a:rPr lang="zh-CN" altLang="en-US" kern="0">
                <a:solidFill>
                  <a:srgbClr val="FF0000"/>
                </a:solidFill>
              </a:rPr>
              <a:t>一个</a:t>
            </a:r>
            <a:r>
              <a:rPr lang="zh-CN" altLang="en-US" sz="2600" kern="0">
                <a:solidFill>
                  <a:srgbClr val="FF0000"/>
                </a:solidFill>
              </a:rPr>
              <a:t>元素的大小。</a:t>
            </a:r>
          </a:p>
        </p:txBody>
      </p:sp>
    </p:spTree>
    <p:extLst>
      <p:ext uri="{BB962C8B-B14F-4D97-AF65-F5344CB8AC3E}">
        <p14:creationId xmlns:p14="http://schemas.microsoft.com/office/powerpoint/2010/main" val="740379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5"/>
          <p:cNvGrpSpPr>
            <a:grpSpLocks/>
          </p:cNvGrpSpPr>
          <p:nvPr/>
        </p:nvGrpSpPr>
        <p:grpSpPr bwMode="auto">
          <a:xfrm>
            <a:off x="717427" y="908896"/>
            <a:ext cx="11137670" cy="5520062"/>
            <a:chOff x="816" y="1095"/>
            <a:chExt cx="4656" cy="2897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3824" y="3303"/>
              <a:ext cx="92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kern="0" dirty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r>
                <a:rPr lang="en-US" altLang="zh-CN" sz="2600" b="1" kern="0" baseline="-25000" dirty="0">
                  <a:solidFill>
                    <a:srgbClr val="000000"/>
                  </a:solidFill>
                  <a:latin typeface="Times New Roman" pitchFamily="18" charset="0"/>
                </a:rPr>
                <a:t>n-1</a:t>
              </a: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816" y="3266"/>
              <a:ext cx="1600" cy="2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kern="0">
                  <a:solidFill>
                    <a:srgbClr val="000000"/>
                  </a:solidFill>
                  <a:latin typeface="Times New Roman" pitchFamily="18" charset="0"/>
                </a:rPr>
                <a:t>Location(a</a:t>
              </a:r>
              <a:r>
                <a:rPr lang="en-US" altLang="zh-CN" sz="2600" b="1" kern="0" baseline="-250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r>
                <a:rPr lang="en-US" altLang="zh-CN" sz="2600" b="1" kern="0">
                  <a:solidFill>
                    <a:srgbClr val="000000"/>
                  </a:solidFill>
                  <a:latin typeface="Times New Roman" pitchFamily="18" charset="0"/>
                </a:rPr>
                <a:t>)+(n-1)*c’</a:t>
              </a: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505" y="2853"/>
              <a:ext cx="928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endParaRPr lang="zh-CN" altLang="en-US" sz="2600" b="1" ker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985" y="2853"/>
              <a:ext cx="152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 kern="0">
                  <a:solidFill>
                    <a:srgbClr val="000000"/>
                  </a:solidFill>
                  <a:latin typeface="Arial"/>
                </a:rPr>
                <a:t>…</a:t>
              </a:r>
              <a:endParaRPr lang="zh-CN" altLang="en-US" sz="2600" b="1" ker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824" y="2487"/>
              <a:ext cx="92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kern="0" dirty="0" err="1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r>
                <a:rPr lang="en-US" altLang="zh-CN" sz="2600" b="1" kern="0" baseline="-25000" dirty="0" err="1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en-US" altLang="zh-CN" sz="2600" b="1" kern="0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985" y="2487"/>
              <a:ext cx="1520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kern="0">
                  <a:solidFill>
                    <a:srgbClr val="000000"/>
                  </a:solidFill>
                  <a:latin typeface="Times New Roman" pitchFamily="18" charset="0"/>
                </a:rPr>
                <a:t>Location(a</a:t>
              </a:r>
              <a:r>
                <a:rPr lang="en-US" altLang="zh-CN" sz="2600" b="1" kern="0" baseline="-250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r>
                <a:rPr lang="en-US" altLang="zh-CN" sz="2600" b="1" kern="0">
                  <a:solidFill>
                    <a:srgbClr val="000000"/>
                  </a:solidFill>
                  <a:latin typeface="Times New Roman" pitchFamily="18" charset="0"/>
                </a:rPr>
                <a:t>)+i*c’</a:t>
              </a: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3824" y="2151"/>
              <a:ext cx="9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 kern="0">
                  <a:solidFill>
                    <a:srgbClr val="000000"/>
                  </a:solidFill>
                  <a:latin typeface="Arial"/>
                </a:rPr>
                <a:t>…</a:t>
              </a:r>
              <a:endParaRPr lang="zh-CN" altLang="en-US" sz="2600" b="1" ker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985" y="2121"/>
              <a:ext cx="1520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 kern="0">
                  <a:solidFill>
                    <a:srgbClr val="000000"/>
                  </a:solidFill>
                  <a:latin typeface="Arial"/>
                </a:rPr>
                <a:t>…</a:t>
              </a:r>
              <a:endParaRPr lang="zh-CN" altLang="en-US" sz="2600" b="1" ker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3824" y="1767"/>
              <a:ext cx="92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kern="0" dirty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r>
                <a:rPr lang="en-US" altLang="zh-CN" sz="2600" b="1" kern="0" baseline="-25000" dirty="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985" y="1748"/>
              <a:ext cx="1520" cy="3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kern="0">
                  <a:solidFill>
                    <a:srgbClr val="000000"/>
                  </a:solidFill>
                  <a:latin typeface="Times New Roman" pitchFamily="18" charset="0"/>
                </a:rPr>
                <a:t>Location(a</a:t>
              </a:r>
              <a:r>
                <a:rPr lang="en-US" altLang="zh-CN" sz="2600" b="1" kern="0" baseline="-250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r>
                <a:rPr lang="en-US" altLang="zh-CN" sz="2600" b="1" kern="0">
                  <a:solidFill>
                    <a:srgbClr val="000000"/>
                  </a:solidFill>
                  <a:latin typeface="Times New Roman" pitchFamily="18" charset="0"/>
                </a:rPr>
                <a:t>)+c’</a:t>
              </a: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3824" y="1431"/>
              <a:ext cx="928" cy="3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kern="0" dirty="0">
                  <a:solidFill>
                    <a:srgbClr val="000000"/>
                  </a:solidFill>
                  <a:latin typeface="Times New Roman" pitchFamily="18" charset="0"/>
                </a:rPr>
                <a:t>a</a:t>
              </a:r>
              <a:r>
                <a:rPr lang="en-US" altLang="zh-CN" sz="2600" b="1" kern="0" baseline="-25000" dirty="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985" y="1383"/>
              <a:ext cx="152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en-US" altLang="zh-CN" sz="2600" b="1" kern="0">
                  <a:solidFill>
                    <a:srgbClr val="000000"/>
                  </a:solidFill>
                  <a:latin typeface="Times New Roman" pitchFamily="18" charset="0"/>
                </a:rPr>
                <a:t>Location(a</a:t>
              </a:r>
              <a:r>
                <a:rPr lang="en-US" altLang="zh-CN" sz="2600" b="1" kern="0" baseline="-2500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r>
                <a:rPr lang="en-US" altLang="zh-CN" sz="2600" b="1" kern="0">
                  <a:solidFill>
                    <a:srgbClr val="000000"/>
                  </a:solidFill>
                  <a:latin typeface="Times New Roman" pitchFamily="18" charset="0"/>
                </a:rPr>
                <a:t>)</a:t>
              </a: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2505" y="1095"/>
              <a:ext cx="928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 kern="0">
                  <a:solidFill>
                    <a:srgbClr val="000000"/>
                  </a:solidFill>
                  <a:latin typeface="楷体_GB2312" pitchFamily="49" charset="-122"/>
                </a:rPr>
                <a:t>数据元素</a:t>
              </a: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1424" y="1095"/>
              <a:ext cx="793" cy="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 kern="0">
                  <a:solidFill>
                    <a:srgbClr val="000000"/>
                  </a:solidFill>
                  <a:latin typeface="楷体_GB2312" pitchFamily="49" charset="-122"/>
                </a:rPr>
                <a:t>存储地址</a:t>
              </a:r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2505" y="1748"/>
              <a:ext cx="92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2505" y="2121"/>
              <a:ext cx="92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2505" y="2487"/>
              <a:ext cx="92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2505" y="2853"/>
              <a:ext cx="92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2505" y="3218"/>
              <a:ext cx="928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2512" y="3639"/>
              <a:ext cx="928" cy="1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 flipH="1">
              <a:off x="2503" y="1383"/>
              <a:ext cx="2" cy="225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3433" y="1383"/>
              <a:ext cx="1" cy="2265"/>
            </a:xfrm>
            <a:prstGeom prst="line">
              <a:avLst/>
            </a:prstGeom>
            <a:noFill/>
            <a:ln w="28575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2505" y="1383"/>
              <a:ext cx="928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2528" y="2871"/>
              <a:ext cx="9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 kern="0">
                  <a:solidFill>
                    <a:srgbClr val="000000"/>
                  </a:solidFill>
                  <a:latin typeface="Arial"/>
                </a:rPr>
                <a:t>…</a:t>
              </a:r>
              <a:endParaRPr lang="zh-CN" altLang="en-US" sz="2600" b="1" ker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3824" y="2871"/>
              <a:ext cx="928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defTabSz="1172261" fontAlgn="base">
                <a:spcBef>
                  <a:spcPct val="20000"/>
                </a:spcBef>
                <a:spcAft>
                  <a:spcPct val="0"/>
                </a:spcAft>
                <a:buClr>
                  <a:srgbClr val="000000"/>
                </a:buClr>
                <a:buSzPct val="80000"/>
                <a:defRPr/>
              </a:pPr>
              <a:r>
                <a:rPr lang="zh-CN" altLang="en-US" sz="2600" b="1" kern="0">
                  <a:solidFill>
                    <a:srgbClr val="000000"/>
                  </a:solidFill>
                  <a:latin typeface="Arial"/>
                </a:rPr>
                <a:t>…</a:t>
              </a:r>
              <a:endParaRPr lang="zh-CN" altLang="en-US" sz="2600" b="1" ker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3248" y="1575"/>
              <a:ext cx="82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3248" y="1911"/>
              <a:ext cx="82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>
              <a:off x="3248" y="2631"/>
              <a:ext cx="82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3248" y="3447"/>
              <a:ext cx="82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defTabSz="57595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100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" name="Text Box 34"/>
            <p:cNvSpPr txBox="1">
              <a:spLocks noChangeArrowheads="1"/>
            </p:cNvSpPr>
            <p:nvPr/>
          </p:nvSpPr>
          <p:spPr bwMode="auto">
            <a:xfrm>
              <a:off x="1058" y="3744"/>
              <a:ext cx="4414" cy="2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36000" rIns="0" bIns="36000">
              <a:spAutoFit/>
            </a:bodyPr>
            <a:lstStyle>
              <a:lvl1pPr>
                <a:defRPr sz="20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sz="20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sz="20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marL="1600200">
                <a:defRPr>
                  <a:solidFill>
                    <a:srgbClr val="000000"/>
                  </a:solidFill>
                  <a:latin typeface="Comic Sans MS" pitchFamily="66" charset="0"/>
                  <a:ea typeface="宋体" charset="-122"/>
                </a:defRPr>
              </a:lvl4pPr>
              <a:lvl5pPr marL="2057400">
                <a:defRPr>
                  <a:solidFill>
                    <a:srgbClr val="000000"/>
                  </a:solidFill>
                  <a:latin typeface="Comic Sans MS" pitchFamily="66" charset="0"/>
                  <a:ea typeface="宋体" charset="-122"/>
                </a:defRPr>
              </a:lvl5pPr>
              <a:lvl6pPr defTabSz="449263" eaLnBrk="0" fontAlgn="base" hangingPunct="0">
                <a:lnSpc>
                  <a:spcPct val="102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CC3300"/>
                </a:buClr>
                <a:buSzPct val="100000"/>
                <a:buFont typeface="Wingdings" pitchFamily="2" charset="2"/>
                <a:buChar char=""/>
                <a:defRPr>
                  <a:solidFill>
                    <a:srgbClr val="000000"/>
                  </a:solidFill>
                  <a:latin typeface="Comic Sans MS" pitchFamily="66" charset="0"/>
                  <a:ea typeface="宋体" charset="-122"/>
                </a:defRPr>
              </a:lvl6pPr>
              <a:lvl7pPr defTabSz="449263" eaLnBrk="0" fontAlgn="base" hangingPunct="0">
                <a:lnSpc>
                  <a:spcPct val="102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CC3300"/>
                </a:buClr>
                <a:buSzPct val="100000"/>
                <a:buFont typeface="Wingdings" pitchFamily="2" charset="2"/>
                <a:buChar char=""/>
                <a:defRPr>
                  <a:solidFill>
                    <a:srgbClr val="000000"/>
                  </a:solidFill>
                  <a:latin typeface="Comic Sans MS" pitchFamily="66" charset="0"/>
                  <a:ea typeface="宋体" charset="-122"/>
                </a:defRPr>
              </a:lvl7pPr>
              <a:lvl8pPr defTabSz="449263" eaLnBrk="0" fontAlgn="base" hangingPunct="0">
                <a:lnSpc>
                  <a:spcPct val="102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CC3300"/>
                </a:buClr>
                <a:buSzPct val="100000"/>
                <a:buFont typeface="Wingdings" pitchFamily="2" charset="2"/>
                <a:buChar char=""/>
                <a:defRPr>
                  <a:solidFill>
                    <a:srgbClr val="000000"/>
                  </a:solidFill>
                  <a:latin typeface="Comic Sans MS" pitchFamily="66" charset="0"/>
                  <a:ea typeface="宋体" charset="-122"/>
                </a:defRPr>
              </a:lvl8pPr>
              <a:lvl9pPr defTabSz="449263" eaLnBrk="0" fontAlgn="base" hangingPunct="0">
                <a:lnSpc>
                  <a:spcPct val="102000"/>
                </a:lnSpc>
                <a:spcBef>
                  <a:spcPts val="450"/>
                </a:spcBef>
                <a:spcAft>
                  <a:spcPct val="0"/>
                </a:spcAft>
                <a:buClr>
                  <a:srgbClr val="CC3300"/>
                </a:buClr>
                <a:buSzPct val="100000"/>
                <a:buFont typeface="Wingdings" pitchFamily="2" charset="2"/>
                <a:buChar char=""/>
                <a:defRPr>
                  <a:solidFill>
                    <a:srgbClr val="000000"/>
                  </a:solidFill>
                  <a:latin typeface="Comic Sans MS" pitchFamily="66" charset="0"/>
                  <a:ea typeface="宋体" charset="-122"/>
                </a:defRPr>
              </a:lvl9pPr>
            </a:lstStyle>
            <a:p>
              <a:pPr defTabSz="575955" fontAlgn="base">
                <a:spcBef>
                  <a:spcPct val="50000"/>
                </a:spcBef>
                <a:spcAft>
                  <a:spcPct val="0"/>
                </a:spcAft>
                <a:buClr>
                  <a:srgbClr val="003366"/>
                </a:buClr>
                <a:buSzPct val="80000"/>
                <a:defRPr/>
              </a:pPr>
              <a:r>
                <a:rPr lang="en-US" altLang="zh-CN" sz="2600" kern="0"/>
                <a:t>c’ </a:t>
              </a:r>
              <a:r>
                <a:rPr lang="zh-CN" altLang="en-US" sz="2600" kern="0"/>
                <a:t>是一个指针（引用）的大小</a:t>
              </a:r>
              <a:r>
                <a:rPr lang="zh-CN" altLang="en-US" kern="0"/>
                <a:t>，</a:t>
              </a:r>
              <a:r>
                <a:rPr lang="zh-CN" altLang="en-US" kern="0" smtClean="0"/>
                <a:t>指向元素对象。</a:t>
              </a:r>
              <a:endParaRPr lang="zh-CN" altLang="en-US" sz="2600" kern="0"/>
            </a:p>
          </p:txBody>
        </p:sp>
      </p:grpSp>
      <p:sp>
        <p:nvSpPr>
          <p:cNvPr id="35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元素外置的顺序表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30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不管是元素内置的顺序表和外置的顺序表，根据元素位序号可以直接定位到元素的地址，对元素的存取操作可以在</a:t>
            </a:r>
            <a:r>
              <a:rPr lang="en-US" altLang="zh-CN" smtClean="0"/>
              <a:t>O(1)</a:t>
            </a:r>
            <a:r>
              <a:rPr lang="zh-CN" altLang="en-US" smtClean="0"/>
              <a:t>时间内完成。</a:t>
            </a:r>
            <a:endParaRPr lang="en-US" altLang="zh-CN" smtClean="0"/>
          </a:p>
          <a:p>
            <a:r>
              <a:rPr lang="zh-CN" altLang="en-US" smtClean="0"/>
              <a:t>称顺序表具有随机存取（</a:t>
            </a:r>
            <a:r>
              <a:rPr lang="en-US" altLang="zh-CN" smtClean="0"/>
              <a:t>Random Access</a:t>
            </a:r>
            <a:r>
              <a:rPr lang="zh-CN" altLang="en-US" smtClean="0"/>
              <a:t>）或直接存取的特性。</a:t>
            </a:r>
            <a:endParaRPr lang="en-US" altLang="zh-CN" smtClean="0"/>
          </a:p>
          <a:p>
            <a:r>
              <a:rPr lang="zh-CN" altLang="en-US" smtClean="0"/>
              <a:t>示意图：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顺序表特点及简化表示</a:t>
            </a:r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644167"/>
              </p:ext>
            </p:extLst>
          </p:nvPr>
        </p:nvGraphicFramePr>
        <p:xfrm>
          <a:off x="2109427" y="4810685"/>
          <a:ext cx="7087565" cy="7682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384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399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682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90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zh-CN" altLang="en-US" sz="1900">
                        <a:solidFill>
                          <a:schemeClr val="tx1"/>
                        </a:solidFill>
                      </a:endParaRPr>
                    </a:p>
                  </a:txBody>
                  <a:tcPr marL="162518" marR="162518" marT="54877" marB="548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900" smtClean="0">
                          <a:solidFill>
                            <a:schemeClr val="tx1"/>
                          </a:solidFill>
                        </a:rPr>
                        <a:t> 1</a:t>
                      </a:r>
                      <a:endParaRPr lang="zh-CN" altLang="en-US" sz="1900">
                        <a:solidFill>
                          <a:schemeClr val="tx1"/>
                        </a:solidFill>
                      </a:endParaRPr>
                    </a:p>
                  </a:txBody>
                  <a:tcPr marL="162518" marR="162518" marT="54877" marB="548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900" smtClean="0">
                          <a:solidFill>
                            <a:schemeClr val="tx1"/>
                          </a:solidFill>
                        </a:rPr>
                        <a:t> 2</a:t>
                      </a:r>
                      <a:endParaRPr lang="zh-CN" altLang="en-US" sz="1900">
                        <a:solidFill>
                          <a:schemeClr val="tx1"/>
                        </a:solidFill>
                      </a:endParaRPr>
                    </a:p>
                  </a:txBody>
                  <a:tcPr marL="162518" marR="162518" marT="54877" marB="548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90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zh-CN" altLang="en-US" sz="1900">
                        <a:solidFill>
                          <a:schemeClr val="tx1"/>
                        </a:solidFill>
                      </a:endParaRPr>
                    </a:p>
                  </a:txBody>
                  <a:tcPr marL="162518" marR="162518" marT="54877" marB="548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900" err="1" smtClean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zh-CN" altLang="en-US" sz="1900">
                        <a:solidFill>
                          <a:schemeClr val="tx1"/>
                        </a:solidFill>
                      </a:endParaRPr>
                    </a:p>
                  </a:txBody>
                  <a:tcPr marL="162518" marR="162518" marT="54877" marB="548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900" smtClean="0">
                          <a:solidFill>
                            <a:schemeClr val="tx1"/>
                          </a:solidFill>
                        </a:rPr>
                        <a:t>…</a:t>
                      </a:r>
                      <a:endParaRPr lang="zh-CN" altLang="en-US" sz="190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zh-CN" altLang="en-US" sz="1900">
                        <a:solidFill>
                          <a:schemeClr val="tx1"/>
                        </a:solidFill>
                      </a:endParaRPr>
                    </a:p>
                  </a:txBody>
                  <a:tcPr marL="162518" marR="162518" marT="54877" marB="548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900" smtClean="0">
                          <a:solidFill>
                            <a:schemeClr val="tx1"/>
                          </a:solidFill>
                        </a:rPr>
                        <a:t>-1</a:t>
                      </a:r>
                      <a:endParaRPr lang="zh-CN" altLang="en-US" sz="1900">
                        <a:solidFill>
                          <a:schemeClr val="tx1"/>
                        </a:solidFill>
                      </a:endParaRPr>
                    </a:p>
                  </a:txBody>
                  <a:tcPr marL="162518" marR="162518" marT="54877" marB="548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900" smtClean="0">
                          <a:solidFill>
                            <a:schemeClr val="tx1"/>
                          </a:solidFill>
                        </a:rPr>
                        <a:t>    </a:t>
                      </a:r>
                      <a:endParaRPr lang="zh-CN" altLang="en-US" sz="1900">
                        <a:solidFill>
                          <a:schemeClr val="tx1"/>
                        </a:solidFill>
                      </a:endParaRPr>
                    </a:p>
                  </a:txBody>
                  <a:tcPr marL="162518" marR="162518" marT="54877" marB="548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900">
                        <a:solidFill>
                          <a:schemeClr val="tx1"/>
                        </a:solidFill>
                      </a:endParaRPr>
                    </a:p>
                  </a:txBody>
                  <a:tcPr marL="162518" marR="162518" marT="54877" marB="5487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917805"/>
              </p:ext>
            </p:extLst>
          </p:nvPr>
        </p:nvGraphicFramePr>
        <p:xfrm>
          <a:off x="2286034" y="5329263"/>
          <a:ext cx="5885412" cy="4450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55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5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78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0835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390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2200" kern="100" baseline="-25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endParaRPr lang="zh-CN" sz="2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91428" marR="9142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4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2200" kern="100" baseline="-25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2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91428" marR="9142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4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2200" kern="100" baseline="-25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2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91428" marR="9142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4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…</a:t>
                      </a:r>
                      <a:endParaRPr lang="zh-CN" sz="2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91428" marR="9142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4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2200" kern="100" baseline="-25000" err="1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</a:t>
                      </a:r>
                      <a:endParaRPr lang="zh-CN" sz="2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91428" marR="9142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4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…</a:t>
                      </a:r>
                      <a:endParaRPr lang="zh-CN" sz="2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91428" marR="9142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4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2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r>
                        <a:rPr lang="en-US" sz="2200" kern="100" baseline="-250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n-1</a:t>
                      </a:r>
                      <a:endParaRPr lang="zh-CN" sz="22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91428" marR="9142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9C4E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2200">
                        <a:noFill/>
                      </a:endParaRPr>
                    </a:p>
                  </a:txBody>
                  <a:tcPr marL="162518" marR="162518" marT="54877" marB="548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200">
                        <a:noFill/>
                      </a:endParaRPr>
                    </a:p>
                  </a:txBody>
                  <a:tcPr marL="162518" marR="162518" marT="54877" marB="5487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45444" y="5333744"/>
            <a:ext cx="873391" cy="472314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altLang="zh-CN"/>
              <a:t>entry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96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如线性表</a:t>
            </a:r>
            <a:r>
              <a:rPr lang="en-US" altLang="zh-CN" smtClean="0"/>
              <a:t>A=(5,3,2,9)</a:t>
            </a:r>
          </a:p>
          <a:p>
            <a:r>
              <a:rPr lang="zh-CN" altLang="zh-CN" smtClean="0"/>
              <a:t>在</a:t>
            </a:r>
            <a:r>
              <a:rPr lang="en-US" altLang="zh-CN" smtClean="0"/>
              <a:t>Python</a:t>
            </a:r>
            <a:r>
              <a:rPr lang="zh-CN" altLang="zh-CN" smtClean="0"/>
              <a:t>语言中直接将其表示为一个</a:t>
            </a:r>
            <a:r>
              <a:rPr lang="en-US" altLang="zh-CN" smtClean="0"/>
              <a:t>list</a:t>
            </a:r>
            <a:r>
              <a:rPr lang="zh-CN" altLang="zh-CN" smtClean="0"/>
              <a:t>，如</a:t>
            </a:r>
            <a:r>
              <a:rPr lang="en-US" altLang="zh-CN" smtClean="0"/>
              <a:t>alst=[5,3,2,9]</a:t>
            </a:r>
          </a:p>
          <a:p>
            <a:r>
              <a:rPr lang="zh-CN" altLang="en-US" smtClean="0"/>
              <a:t>未封装实现。</a:t>
            </a:r>
            <a:endParaRPr lang="zh-CN" altLang="zh-CN" smtClean="0"/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顺序表存储</a:t>
            </a:r>
            <a:r>
              <a:rPr lang="en-US" altLang="zh-CN" smtClean="0"/>
              <a:t>1</a:t>
            </a:r>
            <a:r>
              <a:rPr lang="zh-CN" altLang="en-US" smtClean="0"/>
              <a:t>：用</a:t>
            </a:r>
            <a:r>
              <a:rPr lang="en-US" altLang="zh-CN" smtClean="0"/>
              <a:t>Python</a:t>
            </a:r>
            <a:r>
              <a:rPr lang="zh-CN" altLang="en-US" smtClean="0"/>
              <a:t>列表直接表示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34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7100" y="188379"/>
            <a:ext cx="4474089" cy="648527"/>
          </a:xfrm>
        </p:spPr>
        <p:txBody>
          <a:bodyPr>
            <a:normAutofit fontScale="90000"/>
          </a:bodyPr>
          <a:lstStyle/>
          <a:p>
            <a:r>
              <a:rPr lang="en-US" altLang="zh-CN" smtClean="0"/>
              <a:t>Python</a:t>
            </a:r>
            <a:r>
              <a:rPr lang="zh-CN" altLang="en-US" smtClean="0"/>
              <a:t>列表的存储</a:t>
            </a:r>
            <a:endParaRPr lang="zh-CN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1199300" y="4294090"/>
            <a:ext cx="3633505" cy="472314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en-US" altLang="zh-CN" smtClean="0"/>
              <a:t>64</a:t>
            </a:r>
            <a:r>
              <a:rPr lang="zh-CN" altLang="en-US" smtClean="0"/>
              <a:t>位机，每个指针</a:t>
            </a:r>
            <a:r>
              <a:rPr lang="en-US" altLang="zh-CN" smtClean="0"/>
              <a:t>8</a:t>
            </a:r>
            <a:r>
              <a:rPr lang="zh-CN" altLang="en-US" smtClean="0"/>
              <a:t>个字节</a:t>
            </a:r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041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254" y="0"/>
            <a:ext cx="5506449" cy="6583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10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主要学习内容</a:t>
            </a:r>
            <a:endParaRPr lang="zh-CN" altLang="en-US" dirty="0"/>
          </a:p>
        </p:txBody>
      </p:sp>
      <p:sp>
        <p:nvSpPr>
          <p:cNvPr id="6" name="圆角矩形 5"/>
          <p:cNvSpPr/>
          <p:nvPr/>
        </p:nvSpPr>
        <p:spPr>
          <a:xfrm>
            <a:off x="2105969" y="1394167"/>
            <a:ext cx="871890" cy="64822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z="3600" b="1" dirty="0">
                <a:solidFill>
                  <a:prstClr val="black"/>
                </a:solidFill>
              </a:rPr>
              <a:t>1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3094790" y="1386486"/>
            <a:ext cx="7133398" cy="655903"/>
          </a:xfrm>
          <a:prstGeom prst="roundRect">
            <a:avLst/>
          </a:prstGeom>
          <a:gradFill>
            <a:gsLst>
              <a:gs pos="0">
                <a:schemeClr val="accent5">
                  <a:tint val="100000"/>
                  <a:shade val="100000"/>
                  <a:satMod val="130000"/>
                </a:schemeClr>
              </a:gs>
              <a:gs pos="100000">
                <a:schemeClr val="accent5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just"/>
            <a:r>
              <a:rPr lang="zh-CN" altLang="en-US" sz="3600" b="1">
                <a:solidFill>
                  <a:srgbClr val="000000"/>
                </a:solidFill>
              </a:rPr>
              <a:t>线性表的</a:t>
            </a:r>
            <a:r>
              <a:rPr lang="zh-CN" altLang="en-US" sz="3600" b="1" dirty="0">
                <a:solidFill>
                  <a:srgbClr val="000000"/>
                </a:solidFill>
              </a:rPr>
              <a:t>概念和性质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3094791" y="2330091"/>
            <a:ext cx="7133398" cy="655903"/>
          </a:xfrm>
          <a:prstGeom prst="roundRect">
            <a:avLst/>
          </a:prstGeom>
          <a:gradFill>
            <a:gsLst>
              <a:gs pos="0">
                <a:schemeClr val="accent5">
                  <a:tint val="100000"/>
                  <a:shade val="100000"/>
                  <a:satMod val="130000"/>
                </a:schemeClr>
              </a:gs>
              <a:gs pos="100000">
                <a:schemeClr val="accent5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just"/>
            <a:r>
              <a:rPr lang="zh-CN" altLang="en-US" sz="3600" b="1">
                <a:solidFill>
                  <a:prstClr val="black"/>
                </a:solidFill>
              </a:rPr>
              <a:t>线性表的</a:t>
            </a:r>
            <a:r>
              <a:rPr lang="zh-CN" altLang="en-US" sz="3600" b="1" dirty="0">
                <a:solidFill>
                  <a:prstClr val="black"/>
                </a:solidFill>
              </a:rPr>
              <a:t>顺序实现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2102418" y="2330088"/>
            <a:ext cx="871890" cy="64855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z="3600" b="1" dirty="0">
                <a:solidFill>
                  <a:prstClr val="black"/>
                </a:solidFill>
              </a:rPr>
              <a:t>2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102418" y="3279262"/>
            <a:ext cx="871890" cy="64855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z="3600" b="1" dirty="0">
                <a:solidFill>
                  <a:prstClr val="black"/>
                </a:solidFill>
              </a:rPr>
              <a:t>3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094791" y="3279593"/>
            <a:ext cx="7133398" cy="648222"/>
          </a:xfrm>
          <a:prstGeom prst="roundRect">
            <a:avLst/>
          </a:prstGeom>
          <a:gradFill>
            <a:gsLst>
              <a:gs pos="0">
                <a:schemeClr val="accent5">
                  <a:tint val="100000"/>
                  <a:shade val="100000"/>
                  <a:satMod val="130000"/>
                </a:schemeClr>
              </a:gs>
              <a:gs pos="100000">
                <a:schemeClr val="accent5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just"/>
            <a:r>
              <a:rPr lang="zh-CN" altLang="en-US" sz="3600" b="1">
                <a:solidFill>
                  <a:prstClr val="black"/>
                </a:solidFill>
              </a:rPr>
              <a:t>线性表的</a:t>
            </a:r>
            <a:r>
              <a:rPr lang="zh-CN" altLang="en-US" sz="3600" b="1" dirty="0">
                <a:solidFill>
                  <a:prstClr val="black"/>
                </a:solidFill>
              </a:rPr>
              <a:t>链式实现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2134802" y="4293407"/>
            <a:ext cx="871890" cy="648555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z="3600" b="1" dirty="0">
                <a:solidFill>
                  <a:prstClr val="black"/>
                </a:solidFill>
              </a:rPr>
              <a:t>4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3127175" y="4293738"/>
            <a:ext cx="7133398" cy="648222"/>
          </a:xfrm>
          <a:prstGeom prst="roundRect">
            <a:avLst/>
          </a:prstGeom>
          <a:gradFill>
            <a:gsLst>
              <a:gs pos="0">
                <a:schemeClr val="accent5">
                  <a:tint val="100000"/>
                  <a:shade val="100000"/>
                  <a:satMod val="130000"/>
                </a:schemeClr>
              </a:gs>
              <a:gs pos="100000">
                <a:schemeClr val="accent5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just"/>
            <a:r>
              <a:rPr lang="zh-CN" altLang="en-US" sz="3600" b="1" smtClean="0">
                <a:solidFill>
                  <a:prstClr val="black"/>
                </a:solidFill>
              </a:rPr>
              <a:t>线性表应用及其下算法</a:t>
            </a:r>
            <a:r>
              <a:rPr lang="zh-CN" altLang="en-US" sz="3600" b="1">
                <a:solidFill>
                  <a:prstClr val="black"/>
                </a:solidFill>
              </a:rPr>
              <a:t>设计</a:t>
            </a:r>
            <a:endParaRPr lang="zh-CN" altLang="en-US" sz="3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46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5" grpId="0" animBg="1"/>
      <p:bldP spid="17" grpId="0" animBg="1"/>
      <p:bldP spid="20" grpId="0" animBg="1"/>
      <p:bldP spid="21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391296" y="145469"/>
            <a:ext cx="10233473" cy="648527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Python</a:t>
            </a:r>
            <a:r>
              <a:rPr lang="zh-CN" altLang="en-US"/>
              <a:t>列表的空间递增机制</a:t>
            </a:r>
          </a:p>
        </p:txBody>
      </p:sp>
      <p:sp>
        <p:nvSpPr>
          <p:cNvPr id="7" name="矩形 6"/>
          <p:cNvSpPr/>
          <p:nvPr/>
        </p:nvSpPr>
        <p:spPr>
          <a:xfrm>
            <a:off x="118542" y="4328478"/>
            <a:ext cx="5975547" cy="233436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lIns="117226" tIns="58613" rIns="117226" bIns="58613">
            <a:spAutoFit/>
          </a:bodyPr>
          <a:lstStyle/>
          <a:p>
            <a:r>
              <a:rPr lang="zh-CN" altLang="en-US" sz="1800">
                <a:solidFill>
                  <a:srgbClr val="FF0000"/>
                </a:solidFill>
              </a:rPr>
              <a:t>倍增策略和增量策略相结合</a:t>
            </a:r>
            <a:endParaRPr lang="en-US" altLang="zh-CN" sz="1800"/>
          </a:p>
          <a:p>
            <a:pPr marL="366332" indent="-366332">
              <a:buFont typeface="Arial" panose="020B0604020202020204" pitchFamily="34" charset="0"/>
              <a:buChar char="•"/>
            </a:pPr>
            <a:r>
              <a:rPr lang="zh-CN" altLang="en-US" sz="1800"/>
              <a:t>倍增策略：将原来数组的容量乘以一个大于</a:t>
            </a:r>
            <a:r>
              <a:rPr lang="en-US" altLang="zh-CN" sz="1800"/>
              <a:t>1</a:t>
            </a:r>
            <a:r>
              <a:rPr lang="zh-CN" altLang="en-US" sz="1800"/>
              <a:t>的常数；</a:t>
            </a:r>
            <a:endParaRPr lang="en-US" altLang="zh-CN" sz="1800"/>
          </a:p>
          <a:p>
            <a:pPr marL="366332" indent="-366332">
              <a:buFont typeface="Arial" panose="020B0604020202020204" pitchFamily="34" charset="0"/>
              <a:buChar char="•"/>
            </a:pPr>
            <a:r>
              <a:rPr lang="zh-CN" altLang="en-US" sz="1800"/>
              <a:t>增量策略是给数组容量增加一</a:t>
            </a:r>
            <a:r>
              <a:rPr lang="zh-CN" altLang="en-US" sz="1800" smtClean="0"/>
              <a:t>个数值。</a:t>
            </a:r>
            <a:endParaRPr lang="en-US" altLang="zh-CN" sz="1800"/>
          </a:p>
          <a:p>
            <a:pPr marL="366332" indent="-366332">
              <a:buFont typeface="Arial" panose="020B0604020202020204" pitchFamily="34" charset="0"/>
              <a:buChar char="•"/>
            </a:pPr>
            <a:r>
              <a:rPr lang="zh-CN" altLang="en-US" sz="1800"/>
              <a:t>在空间较小时，采用倍增机制；</a:t>
            </a:r>
            <a:endParaRPr lang="en-US" altLang="zh-CN" sz="1800"/>
          </a:p>
          <a:p>
            <a:pPr marL="366332" indent="-366332">
              <a:buFont typeface="Arial" panose="020B0604020202020204" pitchFamily="34" charset="0"/>
              <a:buChar char="•"/>
            </a:pPr>
            <a:r>
              <a:rPr lang="zh-CN" altLang="en-US" sz="1800"/>
              <a:t>在列表空间较大时，采用增量策略，依次增加</a:t>
            </a:r>
            <a:r>
              <a:rPr lang="en-US" altLang="zh-CN" sz="1800"/>
              <a:t>9,10,11,12,14,16,18…</a:t>
            </a:r>
            <a:r>
              <a:rPr lang="zh-CN" altLang="en-US" sz="1800"/>
              <a:t>个空间。</a:t>
            </a:r>
            <a:endParaRPr lang="en-US" altLang="zh-CN" sz="1800"/>
          </a:p>
          <a:p>
            <a:pPr marL="366332" indent="-366332">
              <a:buFont typeface="Arial" panose="020B0604020202020204" pitchFamily="34" charset="0"/>
              <a:buChar char="•"/>
            </a:pPr>
            <a:r>
              <a:rPr lang="zh-CN" altLang="en-US" sz="1800"/>
              <a:t>从空表开始生成长度为</a:t>
            </a:r>
            <a:r>
              <a:rPr lang="en-US" altLang="zh-CN" sz="1800"/>
              <a:t>1000</a:t>
            </a:r>
            <a:r>
              <a:rPr lang="zh-CN" altLang="en-US" sz="1800"/>
              <a:t>（</a:t>
            </a:r>
            <a:r>
              <a:rPr lang="en-US" altLang="zh-CN" sz="1800"/>
              <a:t>10000</a:t>
            </a:r>
            <a:r>
              <a:rPr lang="zh-CN" altLang="en-US" sz="1800"/>
              <a:t>）的表，需要</a:t>
            </a:r>
            <a:r>
              <a:rPr lang="en-US" altLang="zh-CN" sz="1800">
                <a:solidFill>
                  <a:srgbClr val="FF0000"/>
                </a:solidFill>
              </a:rPr>
              <a:t>27</a:t>
            </a:r>
            <a:r>
              <a:rPr lang="zh-CN" altLang="en-US" sz="1800">
                <a:solidFill>
                  <a:srgbClr val="FF0000"/>
                </a:solidFill>
              </a:rPr>
              <a:t>（</a:t>
            </a:r>
            <a:r>
              <a:rPr lang="en-US" altLang="zh-CN" sz="1800">
                <a:solidFill>
                  <a:srgbClr val="FF0000"/>
                </a:solidFill>
              </a:rPr>
              <a:t>46</a:t>
            </a:r>
            <a:r>
              <a:rPr lang="zh-CN" altLang="en-US" sz="1800">
                <a:solidFill>
                  <a:srgbClr val="FF0000"/>
                </a:solidFill>
              </a:rPr>
              <a:t>）</a:t>
            </a:r>
            <a:r>
              <a:rPr lang="zh-CN" altLang="en-US" sz="1800"/>
              <a:t>次空间追加操作。</a:t>
            </a:r>
          </a:p>
        </p:txBody>
      </p:sp>
      <p:sp>
        <p:nvSpPr>
          <p:cNvPr id="8" name="矩形 7"/>
          <p:cNvSpPr/>
          <p:nvPr/>
        </p:nvSpPr>
        <p:spPr>
          <a:xfrm>
            <a:off x="5791773" y="1053530"/>
            <a:ext cx="6984776" cy="50735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117226" tIns="58613" rIns="117226" bIns="58613">
            <a:spAutoFit/>
          </a:bodyPr>
          <a:lstStyle/>
          <a:p>
            <a:r>
              <a:rPr lang="zh-CN" altLang="en-US" sz="1400"/>
              <a:t>列表长度    </a:t>
            </a:r>
            <a:r>
              <a:rPr lang="en-US" altLang="zh-CN" sz="1400"/>
              <a:t>0,  </a:t>
            </a:r>
            <a:r>
              <a:rPr lang="zh-CN" altLang="en-US" sz="1400"/>
              <a:t>总占用字节数   </a:t>
            </a:r>
            <a:r>
              <a:rPr lang="en-US" altLang="zh-CN" sz="1400"/>
              <a:t>56</a:t>
            </a:r>
          </a:p>
          <a:p>
            <a:r>
              <a:rPr lang="zh-CN" altLang="en-US" sz="1400"/>
              <a:t>列表长度    </a:t>
            </a:r>
            <a:r>
              <a:rPr lang="en-US" altLang="zh-CN" sz="1400"/>
              <a:t>1,  </a:t>
            </a:r>
            <a:r>
              <a:rPr lang="zh-CN" altLang="en-US" sz="1400"/>
              <a:t>总占用字节数   </a:t>
            </a:r>
            <a:r>
              <a:rPr lang="en-US" altLang="zh-CN" sz="1400"/>
              <a:t>88,  </a:t>
            </a:r>
            <a:r>
              <a:rPr lang="zh-CN" altLang="en-US" sz="1400"/>
              <a:t>表元素容器大小    </a:t>
            </a:r>
            <a:r>
              <a:rPr lang="en-US" altLang="zh-CN" sz="1400"/>
              <a:t>4,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 </a:t>
            </a:r>
            <a:r>
              <a:rPr lang="en-US" altLang="zh-CN" sz="1400"/>
              <a:t>4</a:t>
            </a:r>
          </a:p>
          <a:p>
            <a:r>
              <a:rPr lang="zh-CN" altLang="en-US" sz="1400"/>
              <a:t>列表长度    </a:t>
            </a:r>
            <a:r>
              <a:rPr lang="en-US" altLang="zh-CN" sz="1400"/>
              <a:t>5,  </a:t>
            </a:r>
            <a:r>
              <a:rPr lang="zh-CN" altLang="en-US" sz="1400"/>
              <a:t>总占用字节数  </a:t>
            </a:r>
            <a:r>
              <a:rPr lang="en-US" altLang="zh-CN" sz="1400"/>
              <a:t>120,  </a:t>
            </a:r>
            <a:r>
              <a:rPr lang="zh-CN" altLang="en-US" sz="1400"/>
              <a:t>表元素容器大小    </a:t>
            </a:r>
            <a:r>
              <a:rPr lang="en-US" altLang="zh-CN" sz="1400"/>
              <a:t>8,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 4</a:t>
            </a:r>
            <a:endParaRPr lang="en-US" altLang="zh-CN" sz="1400"/>
          </a:p>
          <a:p>
            <a:r>
              <a:rPr lang="zh-CN" altLang="en-US" sz="1400"/>
              <a:t>列表长度    </a:t>
            </a:r>
            <a:r>
              <a:rPr lang="en-US" altLang="zh-CN" sz="1400"/>
              <a:t>9,  </a:t>
            </a:r>
            <a:r>
              <a:rPr lang="zh-CN" altLang="en-US" sz="1400"/>
              <a:t>总占用字节数  </a:t>
            </a:r>
            <a:r>
              <a:rPr lang="en-US" altLang="zh-CN" sz="1400"/>
              <a:t>184,  </a:t>
            </a:r>
            <a:r>
              <a:rPr lang="zh-CN" altLang="en-US" sz="1400"/>
              <a:t>表元素容器大小   </a:t>
            </a:r>
            <a:r>
              <a:rPr lang="en-US" altLang="zh-CN" sz="1400"/>
              <a:t>16,  </a:t>
            </a:r>
            <a:r>
              <a:rPr lang="zh-CN" altLang="en-US" sz="1400" smtClean="0"/>
              <a:t>增加</a:t>
            </a:r>
            <a:r>
              <a:rPr lang="zh-CN" altLang="zh-CN" sz="1400" smtClean="0"/>
              <a:t>大小</a:t>
            </a:r>
            <a:r>
              <a:rPr lang="en-US" altLang="zh-CN" sz="1400" smtClean="0"/>
              <a:t>:   </a:t>
            </a:r>
            <a:r>
              <a:rPr lang="en-US" altLang="zh-CN" sz="1400"/>
              <a:t>8</a:t>
            </a:r>
          </a:p>
          <a:p>
            <a:r>
              <a:rPr lang="zh-CN" altLang="en-US" sz="1400"/>
              <a:t>列表长度   </a:t>
            </a:r>
            <a:r>
              <a:rPr lang="en-US" altLang="zh-CN" sz="1400"/>
              <a:t>17,  </a:t>
            </a:r>
            <a:r>
              <a:rPr lang="zh-CN" altLang="en-US" sz="1400"/>
              <a:t>总占用字节数  </a:t>
            </a:r>
            <a:r>
              <a:rPr lang="en-US" altLang="zh-CN" sz="1400"/>
              <a:t>256,  </a:t>
            </a:r>
            <a:r>
              <a:rPr lang="zh-CN" altLang="en-US" sz="1400"/>
              <a:t>表元素容器大小   </a:t>
            </a:r>
            <a:r>
              <a:rPr lang="en-US" altLang="zh-CN" sz="1400"/>
              <a:t>25,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 </a:t>
            </a:r>
            <a:r>
              <a:rPr lang="en-US" altLang="zh-CN" sz="1400"/>
              <a:t>9</a:t>
            </a:r>
          </a:p>
          <a:p>
            <a:r>
              <a:rPr lang="zh-CN" altLang="en-US" sz="1400"/>
              <a:t>列表长度   </a:t>
            </a:r>
            <a:r>
              <a:rPr lang="en-US" altLang="zh-CN" sz="1400"/>
              <a:t>26,  </a:t>
            </a:r>
            <a:r>
              <a:rPr lang="zh-CN" altLang="en-US" sz="1400"/>
              <a:t>总占用字节数  </a:t>
            </a:r>
            <a:r>
              <a:rPr lang="en-US" altLang="zh-CN" sz="1400"/>
              <a:t>336,  </a:t>
            </a:r>
            <a:r>
              <a:rPr lang="zh-CN" altLang="en-US" sz="1400"/>
              <a:t>表元素容器大小   </a:t>
            </a:r>
            <a:r>
              <a:rPr lang="en-US" altLang="zh-CN" sz="1400"/>
              <a:t>35,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10</a:t>
            </a:r>
          </a:p>
          <a:p>
            <a:r>
              <a:rPr lang="zh-CN" altLang="en-US" sz="1400"/>
              <a:t>列表长度   </a:t>
            </a:r>
            <a:r>
              <a:rPr lang="en-US" altLang="zh-CN" sz="1400"/>
              <a:t>36,  </a:t>
            </a:r>
            <a:r>
              <a:rPr lang="zh-CN" altLang="en-US" sz="1400"/>
              <a:t>总占用字节数  </a:t>
            </a:r>
            <a:r>
              <a:rPr lang="en-US" altLang="zh-CN" sz="1400"/>
              <a:t>424,  </a:t>
            </a:r>
            <a:r>
              <a:rPr lang="zh-CN" altLang="en-US" sz="1400"/>
              <a:t>表元素容器大小   </a:t>
            </a:r>
            <a:r>
              <a:rPr lang="en-US" altLang="zh-CN" sz="1400"/>
              <a:t>46,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11</a:t>
            </a:r>
          </a:p>
          <a:p>
            <a:r>
              <a:rPr lang="zh-CN" altLang="en-US" sz="1400"/>
              <a:t>列表长度   </a:t>
            </a:r>
            <a:r>
              <a:rPr lang="en-US" altLang="zh-CN" sz="1400"/>
              <a:t>47,  </a:t>
            </a:r>
            <a:r>
              <a:rPr lang="zh-CN" altLang="en-US" sz="1400"/>
              <a:t>总占用字节数  </a:t>
            </a:r>
            <a:r>
              <a:rPr lang="en-US" altLang="zh-CN" sz="1400"/>
              <a:t>520,  </a:t>
            </a:r>
            <a:r>
              <a:rPr lang="zh-CN" altLang="en-US" sz="1400"/>
              <a:t>表元素容器大小   </a:t>
            </a:r>
            <a:r>
              <a:rPr lang="en-US" altLang="zh-CN" sz="1400"/>
              <a:t>58,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12</a:t>
            </a:r>
          </a:p>
          <a:p>
            <a:r>
              <a:rPr lang="zh-CN" altLang="en-US" sz="1400"/>
              <a:t>列表长度   </a:t>
            </a:r>
            <a:r>
              <a:rPr lang="en-US" altLang="zh-CN" sz="1400"/>
              <a:t>59,  </a:t>
            </a:r>
            <a:r>
              <a:rPr lang="zh-CN" altLang="en-US" sz="1400"/>
              <a:t>总占用字节数  </a:t>
            </a:r>
            <a:r>
              <a:rPr lang="en-US" altLang="zh-CN" sz="1400"/>
              <a:t>632,  </a:t>
            </a:r>
            <a:r>
              <a:rPr lang="zh-CN" altLang="en-US" sz="1400"/>
              <a:t>表元素容器大小   </a:t>
            </a:r>
            <a:r>
              <a:rPr lang="en-US" altLang="zh-CN" sz="1400"/>
              <a:t>72,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14</a:t>
            </a:r>
          </a:p>
          <a:p>
            <a:r>
              <a:rPr lang="zh-CN" altLang="en-US" sz="1400"/>
              <a:t>列表长度   </a:t>
            </a:r>
            <a:r>
              <a:rPr lang="en-US" altLang="zh-CN" sz="1400"/>
              <a:t>73,  </a:t>
            </a:r>
            <a:r>
              <a:rPr lang="zh-CN" altLang="en-US" sz="1400"/>
              <a:t>总占用字节数  </a:t>
            </a:r>
            <a:r>
              <a:rPr lang="en-US" altLang="zh-CN" sz="1400"/>
              <a:t>760,  </a:t>
            </a:r>
            <a:r>
              <a:rPr lang="zh-CN" altLang="en-US" sz="1400"/>
              <a:t>表元素容器大小   </a:t>
            </a:r>
            <a:r>
              <a:rPr lang="en-US" altLang="zh-CN" sz="1400"/>
              <a:t>88,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16</a:t>
            </a:r>
          </a:p>
          <a:p>
            <a:r>
              <a:rPr lang="zh-CN" altLang="en-US" sz="1400"/>
              <a:t>列表长度   </a:t>
            </a:r>
            <a:r>
              <a:rPr lang="en-US" altLang="zh-CN" sz="1400"/>
              <a:t>89,  </a:t>
            </a:r>
            <a:r>
              <a:rPr lang="zh-CN" altLang="en-US" sz="1400"/>
              <a:t>总占用字节数  </a:t>
            </a:r>
            <a:r>
              <a:rPr lang="en-US" altLang="zh-CN" sz="1400"/>
              <a:t>904,  </a:t>
            </a:r>
            <a:r>
              <a:rPr lang="zh-CN" altLang="en-US" sz="1400"/>
              <a:t>表元素容器大小  </a:t>
            </a:r>
            <a:r>
              <a:rPr lang="en-US" altLang="zh-CN" sz="1400"/>
              <a:t>106,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18</a:t>
            </a:r>
          </a:p>
          <a:p>
            <a:r>
              <a:rPr lang="zh-CN" altLang="en-US" sz="1400"/>
              <a:t>列表长度  </a:t>
            </a:r>
            <a:r>
              <a:rPr lang="en-US" altLang="zh-CN" sz="1400"/>
              <a:t>107,  </a:t>
            </a:r>
            <a:r>
              <a:rPr lang="zh-CN" altLang="en-US" sz="1400"/>
              <a:t>总占用字节数 </a:t>
            </a:r>
            <a:r>
              <a:rPr lang="en-US" altLang="zh-CN" sz="1400"/>
              <a:t>1064,  </a:t>
            </a:r>
            <a:r>
              <a:rPr lang="zh-CN" altLang="en-US" sz="1400"/>
              <a:t>表元素容器大小  </a:t>
            </a:r>
            <a:r>
              <a:rPr lang="en-US" altLang="zh-CN" sz="1400"/>
              <a:t>126,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20</a:t>
            </a:r>
          </a:p>
          <a:p>
            <a:r>
              <a:rPr lang="zh-CN" altLang="en-US" sz="1400"/>
              <a:t>列表长度  </a:t>
            </a:r>
            <a:r>
              <a:rPr lang="en-US" altLang="zh-CN" sz="1400"/>
              <a:t>127,  </a:t>
            </a:r>
            <a:r>
              <a:rPr lang="zh-CN" altLang="en-US" sz="1400"/>
              <a:t>总占用字节数 </a:t>
            </a:r>
            <a:r>
              <a:rPr lang="en-US" altLang="zh-CN" sz="1400"/>
              <a:t>1240,  </a:t>
            </a:r>
            <a:r>
              <a:rPr lang="zh-CN" altLang="en-US" sz="1400"/>
              <a:t>表元素容器大小  </a:t>
            </a:r>
            <a:r>
              <a:rPr lang="en-US" altLang="zh-CN" sz="1400"/>
              <a:t>148,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22</a:t>
            </a:r>
          </a:p>
          <a:p>
            <a:r>
              <a:rPr lang="zh-CN" altLang="en-US" sz="1400"/>
              <a:t>列表长度  </a:t>
            </a:r>
            <a:r>
              <a:rPr lang="en-US" altLang="zh-CN" sz="1400"/>
              <a:t>149,  </a:t>
            </a:r>
            <a:r>
              <a:rPr lang="zh-CN" altLang="en-US" sz="1400"/>
              <a:t>总占用字节数 </a:t>
            </a:r>
            <a:r>
              <a:rPr lang="en-US" altLang="zh-CN" sz="1400"/>
              <a:t>1440,  </a:t>
            </a:r>
            <a:r>
              <a:rPr lang="zh-CN" altLang="en-US" sz="1400"/>
              <a:t>表元素容器大小  </a:t>
            </a:r>
            <a:r>
              <a:rPr lang="en-US" altLang="zh-CN" sz="1400"/>
              <a:t>173,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25</a:t>
            </a:r>
          </a:p>
          <a:p>
            <a:r>
              <a:rPr lang="zh-CN" altLang="en-US" sz="1400"/>
              <a:t>列表长度  </a:t>
            </a:r>
            <a:r>
              <a:rPr lang="en-US" altLang="zh-CN" sz="1400"/>
              <a:t>174,  </a:t>
            </a:r>
            <a:r>
              <a:rPr lang="zh-CN" altLang="en-US" sz="1400"/>
              <a:t>总占用字节数 </a:t>
            </a:r>
            <a:r>
              <a:rPr lang="en-US" altLang="zh-CN" sz="1400"/>
              <a:t>1664,  </a:t>
            </a:r>
            <a:r>
              <a:rPr lang="zh-CN" altLang="en-US" sz="1400"/>
              <a:t>表元素容器大小  </a:t>
            </a:r>
            <a:r>
              <a:rPr lang="en-US" altLang="zh-CN" sz="1400"/>
              <a:t>201,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28</a:t>
            </a:r>
          </a:p>
          <a:p>
            <a:r>
              <a:rPr lang="zh-CN" altLang="en-US" sz="1400"/>
              <a:t>列表长度  </a:t>
            </a:r>
            <a:r>
              <a:rPr lang="en-US" altLang="zh-CN" sz="1400"/>
              <a:t>202,  </a:t>
            </a:r>
            <a:r>
              <a:rPr lang="zh-CN" altLang="en-US" sz="1400"/>
              <a:t>总占用字节数 </a:t>
            </a:r>
            <a:r>
              <a:rPr lang="en-US" altLang="zh-CN" sz="1400"/>
              <a:t>1920,  </a:t>
            </a:r>
            <a:r>
              <a:rPr lang="zh-CN" altLang="en-US" sz="1400"/>
              <a:t>表元素容器大小  </a:t>
            </a:r>
            <a:r>
              <a:rPr lang="en-US" altLang="zh-CN" sz="1400"/>
              <a:t>233,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32</a:t>
            </a:r>
          </a:p>
          <a:p>
            <a:r>
              <a:rPr lang="zh-CN" altLang="en-US" sz="1400"/>
              <a:t>列表长度  </a:t>
            </a:r>
            <a:r>
              <a:rPr lang="en-US" altLang="zh-CN" sz="1400"/>
              <a:t>234,  </a:t>
            </a:r>
            <a:r>
              <a:rPr lang="zh-CN" altLang="en-US" sz="1400"/>
              <a:t>总占用字节数 </a:t>
            </a:r>
            <a:r>
              <a:rPr lang="en-US" altLang="zh-CN" sz="1400"/>
              <a:t>2208,  </a:t>
            </a:r>
            <a:r>
              <a:rPr lang="zh-CN" altLang="en-US" sz="1400"/>
              <a:t>表元素容器大小  </a:t>
            </a:r>
            <a:r>
              <a:rPr lang="en-US" altLang="zh-CN" sz="1400"/>
              <a:t>269,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36</a:t>
            </a:r>
          </a:p>
          <a:p>
            <a:r>
              <a:rPr lang="zh-CN" altLang="en-US" sz="1400"/>
              <a:t>列表长度  </a:t>
            </a:r>
            <a:r>
              <a:rPr lang="en-US" altLang="zh-CN" sz="1400"/>
              <a:t>270,  </a:t>
            </a:r>
            <a:r>
              <a:rPr lang="zh-CN" altLang="en-US" sz="1400"/>
              <a:t>总占用字节数 </a:t>
            </a:r>
            <a:r>
              <a:rPr lang="en-US" altLang="zh-CN" sz="1400"/>
              <a:t>2528,  </a:t>
            </a:r>
            <a:r>
              <a:rPr lang="zh-CN" altLang="en-US" sz="1400"/>
              <a:t>表元素容器大小  </a:t>
            </a:r>
            <a:r>
              <a:rPr lang="en-US" altLang="zh-CN" sz="1400"/>
              <a:t>309,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40</a:t>
            </a:r>
          </a:p>
          <a:p>
            <a:r>
              <a:rPr lang="zh-CN" altLang="en-US" sz="1400"/>
              <a:t>列表长度  </a:t>
            </a:r>
            <a:r>
              <a:rPr lang="en-US" altLang="zh-CN" sz="1400"/>
              <a:t>310,  </a:t>
            </a:r>
            <a:r>
              <a:rPr lang="zh-CN" altLang="en-US" sz="1400"/>
              <a:t>总占用字节数 </a:t>
            </a:r>
            <a:r>
              <a:rPr lang="en-US" altLang="zh-CN" sz="1400"/>
              <a:t>2888,  </a:t>
            </a:r>
            <a:r>
              <a:rPr lang="zh-CN" altLang="en-US" sz="1400"/>
              <a:t>表元素容器大小  </a:t>
            </a:r>
            <a:r>
              <a:rPr lang="en-US" altLang="zh-CN" sz="1400"/>
              <a:t>354,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45</a:t>
            </a:r>
          </a:p>
          <a:p>
            <a:r>
              <a:rPr lang="zh-CN" altLang="en-US" sz="1400"/>
              <a:t>列表长度  </a:t>
            </a:r>
            <a:r>
              <a:rPr lang="en-US" altLang="zh-CN" sz="1400"/>
              <a:t>355,  </a:t>
            </a:r>
            <a:r>
              <a:rPr lang="zh-CN" altLang="en-US" sz="1400"/>
              <a:t>总占用字节数 </a:t>
            </a:r>
            <a:r>
              <a:rPr lang="en-US" altLang="zh-CN" sz="1400"/>
              <a:t>3296,  </a:t>
            </a:r>
            <a:r>
              <a:rPr lang="zh-CN" altLang="en-US" sz="1400"/>
              <a:t>表元素容器大小  </a:t>
            </a:r>
            <a:r>
              <a:rPr lang="en-US" altLang="zh-CN" sz="1400"/>
              <a:t>405,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51</a:t>
            </a:r>
          </a:p>
          <a:p>
            <a:r>
              <a:rPr lang="zh-CN" altLang="en-US" sz="1400"/>
              <a:t>列表长度  </a:t>
            </a:r>
            <a:r>
              <a:rPr lang="en-US" altLang="zh-CN" sz="1400"/>
              <a:t>406,  </a:t>
            </a:r>
            <a:r>
              <a:rPr lang="zh-CN" altLang="en-US" sz="1400"/>
              <a:t>总占用字节数 </a:t>
            </a:r>
            <a:r>
              <a:rPr lang="en-US" altLang="zh-CN" sz="1400"/>
              <a:t>3752,  </a:t>
            </a:r>
            <a:r>
              <a:rPr lang="zh-CN" altLang="en-US" sz="1400"/>
              <a:t>表元素容器大小  </a:t>
            </a:r>
            <a:r>
              <a:rPr lang="en-US" altLang="zh-CN" sz="1400"/>
              <a:t>462,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57</a:t>
            </a:r>
          </a:p>
          <a:p>
            <a:r>
              <a:rPr lang="zh-CN" altLang="en-US" sz="1400"/>
              <a:t>列表长度  </a:t>
            </a:r>
            <a:r>
              <a:rPr lang="en-US" altLang="zh-CN" sz="1400"/>
              <a:t>463,  </a:t>
            </a:r>
            <a:r>
              <a:rPr lang="zh-CN" altLang="en-US" sz="1400"/>
              <a:t>总占用字节数 </a:t>
            </a:r>
            <a:r>
              <a:rPr lang="en-US" altLang="zh-CN" sz="1400"/>
              <a:t>4264,  </a:t>
            </a:r>
            <a:r>
              <a:rPr lang="zh-CN" altLang="en-US" sz="1400"/>
              <a:t>表元素容器大小  </a:t>
            </a:r>
            <a:r>
              <a:rPr lang="en-US" altLang="zh-CN" sz="1400"/>
              <a:t>526,  </a:t>
            </a:r>
            <a:r>
              <a:rPr lang="zh-CN" altLang="en-US" sz="1400" smtClean="0"/>
              <a:t>增加</a:t>
            </a:r>
            <a:r>
              <a:rPr lang="zh-CN" altLang="zh-CN" sz="1400"/>
              <a:t>大小</a:t>
            </a:r>
            <a:r>
              <a:rPr lang="en-US" altLang="zh-CN" sz="1400" smtClean="0"/>
              <a:t>:  </a:t>
            </a:r>
            <a:r>
              <a:rPr lang="en-US" altLang="zh-CN" sz="1400"/>
              <a:t>64</a:t>
            </a:r>
          </a:p>
          <a:p>
            <a:r>
              <a:rPr lang="zh-CN" altLang="en-US" sz="1400"/>
              <a:t>扩容总次数</a:t>
            </a:r>
            <a:r>
              <a:rPr lang="en-US" altLang="zh-CN" sz="1400"/>
              <a:t>: 21</a:t>
            </a: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22774" y="786404"/>
            <a:ext cx="5768999" cy="353943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import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sys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lst = []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empty_size = b = sys.getsizeof(lst)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 =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print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列表长度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%4d,  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总占用字节数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%4d"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% (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b))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for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k 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range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500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lst.append(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None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a =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len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(lst)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old_b = b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b = sys.getsizeof(lst)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b != old_b: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print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列表长度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%4d,  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总占用字节数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%4d, "</a:t>
            </a:r>
            <a:b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" 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表元素容器大小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%4d,  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增加</a:t>
            </a:r>
            <a:r>
              <a:rPr lang="zh-CN" altLang="en-US" sz="1400" b="1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大小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:%4d"</a:t>
            </a:r>
            <a:b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% (a, b, (b-empty_size) /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8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(b-old_b)</a:t>
            </a:r>
            <a:r>
              <a:rPr kumimoji="0" lang="en-US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8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))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count += 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print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扩容总次数</a:t>
            </a:r>
            <a:r>
              <a:rPr kumimoji="0" lang="zh-CN" altLang="zh-CN" sz="14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:"</a:t>
            </a:r>
            <a:r>
              <a:rPr kumimoji="0" lang="zh-CN" altLang="zh-CN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count)</a:t>
            </a:r>
            <a:endParaRPr kumimoji="0" lang="zh-CN" altLang="zh-CN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8443513" y="0"/>
            <a:ext cx="3743929" cy="1717922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zh-CN" altLang="en-US" sz="1800" smtClean="0"/>
              <a:t>整个算法</a:t>
            </a:r>
            <a:r>
              <a:rPr lang="en-US" altLang="zh-CN" sz="1800" smtClean="0"/>
              <a:t>O(n)</a:t>
            </a:r>
          </a:p>
          <a:p>
            <a:pPr algn="ctr"/>
            <a:r>
              <a:rPr lang="en-US" altLang="zh-CN" sz="1800" smtClean="0"/>
              <a:t>resize</a:t>
            </a:r>
            <a:r>
              <a:rPr lang="zh-CN" altLang="en-US" sz="1800" smtClean="0"/>
              <a:t>所花时间可以忽略；</a:t>
            </a:r>
            <a:endParaRPr lang="en-US" altLang="zh-CN" sz="1800" smtClean="0"/>
          </a:p>
          <a:p>
            <a:pPr algn="ctr"/>
            <a:r>
              <a:rPr lang="zh-CN" altLang="zh-CN" sz="1800"/>
              <a:t>每个</a:t>
            </a:r>
            <a:r>
              <a:rPr lang="en-US" altLang="zh-CN" sz="1800"/>
              <a:t>append</a:t>
            </a:r>
            <a:r>
              <a:rPr lang="zh-CN" altLang="zh-CN" sz="1800"/>
              <a:t>操作</a:t>
            </a:r>
            <a:r>
              <a:rPr lang="zh-CN" altLang="zh-CN" sz="1800" smtClean="0"/>
              <a:t>的</a:t>
            </a:r>
            <a:r>
              <a:rPr lang="zh-CN" altLang="en-US" sz="1800" smtClean="0"/>
              <a:t>摊销</a:t>
            </a:r>
            <a:r>
              <a:rPr lang="zh-CN" altLang="zh-CN" sz="1800" smtClean="0"/>
              <a:t>时间</a:t>
            </a:r>
            <a:r>
              <a:rPr lang="zh-CN" altLang="en-US" sz="1800" smtClean="0"/>
              <a:t>复杂度</a:t>
            </a:r>
            <a:r>
              <a:rPr lang="zh-CN" altLang="zh-CN" sz="1800" smtClean="0"/>
              <a:t>仍</a:t>
            </a:r>
            <a:r>
              <a:rPr lang="zh-CN" altLang="zh-CN" sz="1800"/>
              <a:t>为</a:t>
            </a:r>
            <a:r>
              <a:rPr lang="en-US" altLang="zh-CN" sz="1800"/>
              <a:t>O(1</a:t>
            </a:r>
            <a:r>
              <a:rPr lang="en-US" altLang="zh-CN" sz="1800" smtClean="0"/>
              <a:t>)</a:t>
            </a:r>
            <a:r>
              <a:rPr lang="zh-CN" altLang="en-US" sz="1800" smtClean="0"/>
              <a:t>。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72814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顺序表</a:t>
            </a:r>
            <a:r>
              <a:rPr lang="zh-CN" altLang="en-US" smtClean="0"/>
              <a:t>存储</a:t>
            </a:r>
            <a:r>
              <a:rPr lang="en-US" altLang="zh-CN" smtClean="0"/>
              <a:t>2</a:t>
            </a:r>
            <a:r>
              <a:rPr lang="zh-CN" altLang="en-US" smtClean="0"/>
              <a:t>：</a:t>
            </a:r>
            <a:r>
              <a:rPr lang="zh-CN" altLang="en-US"/>
              <a:t>用</a:t>
            </a:r>
            <a:r>
              <a:rPr lang="en-US" altLang="zh-CN" smtClean="0"/>
              <a:t>python</a:t>
            </a:r>
            <a:r>
              <a:rPr lang="zh-CN" altLang="en-US" smtClean="0"/>
              <a:t>的</a:t>
            </a:r>
            <a:r>
              <a:rPr lang="en-US" altLang="zh-CN" smtClean="0"/>
              <a:t>list</a:t>
            </a:r>
            <a:r>
              <a:rPr lang="zh-CN" altLang="en-US" smtClean="0"/>
              <a:t>封装实现</a:t>
            </a:r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630" y="981522"/>
            <a:ext cx="4392488" cy="5668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892" y="1413570"/>
            <a:ext cx="4270653" cy="4382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918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smtClean="0"/>
              <a:t>利用底层</a:t>
            </a:r>
            <a:r>
              <a:rPr lang="en-US" altLang="zh-CN"/>
              <a:t>C</a:t>
            </a:r>
            <a:r>
              <a:rPr lang="zh-CN" altLang="zh-CN"/>
              <a:t>数组实现顺序表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7260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911306" y="1355484"/>
            <a:ext cx="6624061" cy="4868199"/>
          </a:xfrm>
        </p:spPr>
        <p:txBody>
          <a:bodyPr/>
          <a:lstStyle/>
          <a:p>
            <a:r>
              <a:rPr lang="zh-CN" altLang="en-US" smtClean="0"/>
              <a:t>定义一个自定义类</a:t>
            </a:r>
            <a:r>
              <a:rPr lang="en-US" altLang="zh-CN" smtClean="0"/>
              <a:t>DynamicArrayList</a:t>
            </a:r>
            <a:r>
              <a:rPr lang="zh-CN" altLang="en-US" smtClean="0"/>
              <a:t>来模拟一个顺序表；</a:t>
            </a:r>
            <a:endParaRPr lang="en-US" altLang="zh-CN" smtClean="0"/>
          </a:p>
          <a:p>
            <a:r>
              <a:rPr lang="zh-CN" altLang="en-US" smtClean="0"/>
              <a:t>利用</a:t>
            </a:r>
            <a:r>
              <a:rPr lang="en-US" altLang="zh-CN" smtClean="0"/>
              <a:t>ctypes</a:t>
            </a:r>
            <a:r>
              <a:rPr lang="zh-CN" altLang="en-US" smtClean="0"/>
              <a:t>模块提供的底层</a:t>
            </a:r>
            <a:r>
              <a:rPr lang="en-US" altLang="zh-CN" smtClean="0"/>
              <a:t>C</a:t>
            </a:r>
            <a:r>
              <a:rPr lang="zh-CN" altLang="en-US" smtClean="0"/>
              <a:t>数组实现线性表的顺序存储，需</a:t>
            </a:r>
            <a:r>
              <a:rPr lang="en-US" altLang="zh-CN" smtClean="0"/>
              <a:t>import ctypes  </a:t>
            </a:r>
            <a:r>
              <a:rPr lang="zh-CN" altLang="en-US" smtClean="0"/>
              <a:t>；</a:t>
            </a:r>
            <a:endParaRPr lang="en-US" altLang="zh-CN" smtClean="0"/>
          </a:p>
          <a:p>
            <a:r>
              <a:rPr lang="zh-CN" altLang="en-US" smtClean="0"/>
              <a:t>底层</a:t>
            </a:r>
            <a:r>
              <a:rPr lang="en-US" altLang="zh-CN" smtClean="0"/>
              <a:t>C</a:t>
            </a:r>
            <a:r>
              <a:rPr lang="zh-CN" altLang="en-US" smtClean="0"/>
              <a:t>数组对应于内存中的一块容量确定的连续内存空间，线性表元素依次直接存放在该数组中，即元素内置方式顺序存储。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顺序表存储</a:t>
            </a:r>
            <a:r>
              <a:rPr lang="en-US" altLang="zh-CN" smtClean="0"/>
              <a:t>3</a:t>
            </a:r>
            <a:r>
              <a:rPr lang="zh-CN" altLang="en-US" smtClean="0"/>
              <a:t>：</a:t>
            </a:r>
            <a:r>
              <a:rPr lang="zh-CN" altLang="zh-CN" smtClean="0"/>
              <a:t>利用底层</a:t>
            </a:r>
            <a:r>
              <a:rPr lang="en-US" altLang="zh-CN" smtClean="0"/>
              <a:t>C</a:t>
            </a:r>
            <a:r>
              <a:rPr lang="zh-CN" altLang="zh-CN" smtClean="0"/>
              <a:t>数组实现顺序表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9" y="5285014"/>
            <a:ext cx="7510398" cy="88108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698662" y="1125538"/>
            <a:ext cx="4486652" cy="480131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800"/>
              <a:t>import ctypes</a:t>
            </a:r>
            <a:endParaRPr lang="zh-CN" altLang="zh-CN" sz="1800"/>
          </a:p>
          <a:p>
            <a:r>
              <a:rPr lang="en-US" altLang="zh-CN" sz="1800"/>
              <a:t>from AbstractList import AbstractList</a:t>
            </a:r>
            <a:endParaRPr lang="zh-CN" altLang="zh-CN" sz="1800"/>
          </a:p>
          <a:p>
            <a:r>
              <a:rPr lang="en-US" altLang="zh-CN" sz="1800"/>
              <a:t>class DynamicArrayList(AbstractList):</a:t>
            </a:r>
            <a:endParaRPr lang="zh-CN" altLang="zh-CN" sz="1800"/>
          </a:p>
          <a:p>
            <a:r>
              <a:rPr lang="en-US" altLang="zh-CN" sz="1800"/>
              <a:t>    def __init__(self):</a:t>
            </a:r>
            <a:endParaRPr lang="zh-CN" altLang="zh-CN" sz="1800"/>
          </a:p>
          <a:p>
            <a:r>
              <a:rPr lang="en-US" altLang="zh-CN" sz="1800"/>
              <a:t>    def empty(self):</a:t>
            </a:r>
            <a:endParaRPr lang="zh-CN" altLang="zh-CN" sz="1800"/>
          </a:p>
          <a:p>
            <a:r>
              <a:rPr lang="en-US" altLang="zh-CN" sz="1800"/>
              <a:t>    def __len__(self):</a:t>
            </a:r>
            <a:endParaRPr lang="zh-CN" altLang="zh-CN" sz="1800"/>
          </a:p>
          <a:p>
            <a:r>
              <a:rPr lang="en-US" altLang="zh-CN" sz="1800"/>
              <a:t>    def clear(self):</a:t>
            </a:r>
            <a:endParaRPr lang="zh-CN" altLang="zh-CN" sz="1800"/>
          </a:p>
          <a:p>
            <a:r>
              <a:rPr lang="en-US" altLang="zh-CN" sz="1800"/>
              <a:t>    def insert(self, i, item):</a:t>
            </a:r>
            <a:endParaRPr lang="zh-CN" altLang="zh-CN" sz="1800"/>
          </a:p>
          <a:p>
            <a:r>
              <a:rPr lang="en-US" altLang="zh-CN" sz="1800"/>
              <a:t>    def remove(self, i):</a:t>
            </a:r>
            <a:endParaRPr lang="zh-CN" altLang="zh-CN" sz="1800"/>
          </a:p>
          <a:p>
            <a:r>
              <a:rPr lang="en-US" altLang="zh-CN" sz="1800"/>
              <a:t>    def retrieve(self, i):</a:t>
            </a:r>
            <a:endParaRPr lang="zh-CN" altLang="zh-CN" sz="1800"/>
          </a:p>
          <a:p>
            <a:r>
              <a:rPr lang="en-US" altLang="zh-CN" sz="1800"/>
              <a:t>    def replace(self, i, item):</a:t>
            </a:r>
            <a:endParaRPr lang="zh-CN" altLang="zh-CN" sz="1800"/>
          </a:p>
          <a:p>
            <a:r>
              <a:rPr lang="en-US" altLang="zh-CN" sz="1800"/>
              <a:t>    def contains(self, item):</a:t>
            </a:r>
            <a:endParaRPr lang="zh-CN" altLang="zh-CN" sz="1800"/>
          </a:p>
          <a:p>
            <a:r>
              <a:rPr lang="en-US" altLang="zh-CN" sz="1800"/>
              <a:t>    def append(self, item):</a:t>
            </a:r>
            <a:endParaRPr lang="zh-CN" altLang="zh-CN" sz="1800"/>
          </a:p>
          <a:p>
            <a:r>
              <a:rPr lang="en-US" altLang="zh-CN" sz="1800"/>
              <a:t>    def traverse(self):</a:t>
            </a:r>
            <a:endParaRPr lang="zh-CN" altLang="zh-CN" sz="1800"/>
          </a:p>
          <a:p>
            <a:r>
              <a:rPr lang="en-US" altLang="zh-CN" sz="1800"/>
              <a:t>    def __str__(self):</a:t>
            </a:r>
            <a:endParaRPr lang="zh-CN" altLang="zh-CN" sz="1800"/>
          </a:p>
          <a:p>
            <a:r>
              <a:rPr lang="en-US" altLang="zh-CN" sz="1800"/>
              <a:t>    def _make_array(self, c):  </a:t>
            </a:r>
            <a:endParaRPr lang="zh-CN" altLang="zh-CN" sz="1800"/>
          </a:p>
          <a:p>
            <a:r>
              <a:rPr lang="en-US" altLang="zh-CN" sz="1800"/>
              <a:t>    def _resize(self, c):</a:t>
            </a:r>
            <a:endParaRPr lang="zh-CN" altLang="zh-CN" sz="1800"/>
          </a:p>
        </p:txBody>
      </p:sp>
    </p:spTree>
    <p:extLst>
      <p:ext uri="{BB962C8B-B14F-4D97-AF65-F5344CB8AC3E}">
        <p14:creationId xmlns:p14="http://schemas.microsoft.com/office/powerpoint/2010/main" val="319547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初始化</a:t>
            </a:r>
            <a:endParaRPr lang="zh-CN" altLang="en-US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02163" y="2616717"/>
            <a:ext cx="7967848" cy="238052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117226" tIns="58613" rIns="117226" bIns="58613" numCol="1" anchor="ctr" anchorCtr="0" compatLnSpc="1">
            <a:prstTxWarp prst="textNoShape">
              <a:avLst/>
            </a:prstTxWarp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100">
                <a:solidFill>
                  <a:srgbClr val="B2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__init__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,cap=</a:t>
            </a:r>
            <a: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初始化一个空表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b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super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().</a:t>
            </a:r>
            <a:r>
              <a:rPr lang="zh-CN" altLang="zh-CN" sz="2100">
                <a:solidFill>
                  <a:srgbClr val="B2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__init__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()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 = </a:t>
            </a:r>
            <a: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线性表元素个数计数</a:t>
            </a:r>
            <a:b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</a:t>
            </a:r>
            <a:r>
              <a:rPr lang="en-US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._capacity = cap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默认数组容量</a:t>
            </a:r>
            <a:b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</a:t>
            </a:r>
            <a:r>
              <a:rPr lang="en-US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 =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._make_array(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._capacity)  </a:t>
            </a:r>
            <a:endParaRPr lang="en-US" altLang="zh-CN" sz="2100">
              <a:solidFill>
                <a:srgbClr val="000000"/>
              </a:solidFill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存放所有表元素的数组</a:t>
            </a:r>
            <a:endParaRPr lang="zh-CN" altLang="zh-CN" sz="31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02163" y="5113167"/>
            <a:ext cx="7967848" cy="10878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117226" tIns="58613" rIns="117226" bIns="58613" numCol="1" anchor="ctr" anchorCtr="0" compatLnSpc="1">
            <a:prstTxWarp prst="textNoShape">
              <a:avLst/>
            </a:prstTxWarp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_make_array(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c):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私有方法</a:t>
            </a:r>
            <a:b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返回一个容量为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的数组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b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(c * ctypes.py_object)()</a:t>
            </a:r>
            <a:endParaRPr lang="zh-CN" altLang="zh-CN" sz="31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699" y="1009765"/>
            <a:ext cx="8279322" cy="1417648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9834022" y="2911216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O(1)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000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判</a:t>
            </a:r>
            <a:r>
              <a:rPr lang="zh-CN" altLang="en-US" smtClean="0"/>
              <a:t>空、求长度、清空</a:t>
            </a:r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53452" y="1273854"/>
            <a:ext cx="7837706" cy="39963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117226" tIns="58613" rIns="117226" bIns="58613" numCol="1" anchor="ctr" anchorCtr="0" compatLnSpc="1">
            <a:prstTxWarp prst="textNoShape">
              <a:avLst/>
            </a:prstTxWarp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empty(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 == </a:t>
            </a:r>
            <a: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b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100">
                <a:solidFill>
                  <a:srgbClr val="B2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__len__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返回线性表中元素个数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b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clear(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del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._capacity = </a:t>
            </a:r>
            <a: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endParaRPr lang="en-US" altLang="zh-CN" sz="2100">
              <a:solidFill>
                <a:srgbClr val="0000FF"/>
              </a:solidFill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 = </a:t>
            </a:r>
            <a: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b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endParaRPr lang="zh-CN" altLang="zh-CN" sz="31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9359145" y="2593172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O(1)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94694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插入   </a:t>
            </a:r>
            <a:r>
              <a:rPr lang="zh-CN" altLang="zh-CN" smtClean="0">
                <a:latin typeface="Consolas" pitchFamily="49" charset="0"/>
                <a:ea typeface="宋体" pitchFamily="2" charset="-122"/>
                <a:cs typeface="宋体" pitchFamily="2" charset="-122"/>
              </a:rPr>
              <a:t>insert</a:t>
            </a:r>
            <a:r>
              <a:rPr lang="zh-CN" altLang="zh-CN">
                <a:latin typeface="Consolas" pitchFamily="49" charset="0"/>
                <a:ea typeface="宋体" pitchFamily="2" charset="-122"/>
                <a:cs typeface="宋体" pitchFamily="2" charset="-122"/>
              </a:rPr>
              <a:t>(self, i, item</a:t>
            </a:r>
            <a:r>
              <a:rPr lang="zh-CN" altLang="zh-CN" smtClean="0"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endParaRPr lang="zh-CN" altLang="en-US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54646" y="3861842"/>
            <a:ext cx="9878554" cy="17803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117226" tIns="58613" rIns="117226" bIns="58613" numCol="1" anchor="ctr" anchorCtr="0" compatLnSpc="1">
            <a:prstTxWarp prst="textNoShape">
              <a:avLst/>
            </a:prstTxWarp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8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8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 == </a:t>
            </a:r>
            <a:r>
              <a:rPr lang="zh-CN" altLang="zh-CN" sz="1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._capacity:  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如果线性表的空间已用完</a:t>
            </a:r>
            <a:b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</a:t>
            </a:r>
            <a:r>
              <a:rPr lang="en-US" altLang="zh-CN" sz="1800" i="1" smtClean="0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zh-CN" sz="1800" i="1" smtClean="0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18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._capacity == </a:t>
            </a:r>
            <a:r>
              <a:rPr lang="zh-CN" altLang="zh-CN" sz="18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cap = </a:t>
            </a:r>
            <a:r>
              <a:rPr lang="zh-CN" altLang="zh-CN" sz="18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4</a:t>
            </a:r>
            <a:br>
              <a:rPr lang="zh-CN" altLang="zh-CN" sz="18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8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en-US" altLang="zh-CN" sz="1800" smtClean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	</a:t>
            </a:r>
            <a:r>
              <a:rPr lang="zh-CN" altLang="zh-CN" sz="1800" b="1" smtClean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else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cap = </a:t>
            </a:r>
            <a:r>
              <a:rPr lang="zh-CN" altLang="zh-CN" sz="18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2 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* </a:t>
            </a:r>
            <a:r>
              <a:rPr lang="zh-CN" altLang="zh-CN" sz="1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._capacity</a:t>
            </a:r>
            <a:b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1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</a:t>
            </a:r>
            <a:r>
              <a:rPr lang="zh-CN" altLang="zh-CN" sz="180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_resize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(cap)  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给线性表扩容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倍</a:t>
            </a:r>
            <a:r>
              <a:rPr lang="zh-CN" altLang="zh-CN" sz="1800" i="1" smtClean="0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空间    </a:t>
            </a:r>
            <a:endParaRPr lang="zh-CN" altLang="zh-CN" sz="26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8879154" y="1009765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O(n)</a:t>
            </a:r>
            <a:endParaRPr lang="zh-CN" altLang="en-US" dirty="0"/>
          </a:p>
        </p:txBody>
      </p:sp>
      <p:pic>
        <p:nvPicPr>
          <p:cNvPr id="40" name="图片 39"/>
          <p:cNvPicPr/>
          <p:nvPr/>
        </p:nvPicPr>
        <p:blipFill>
          <a:blip r:embed="rId2"/>
          <a:stretch>
            <a:fillRect/>
          </a:stretch>
        </p:blipFill>
        <p:spPr>
          <a:xfrm>
            <a:off x="1021674" y="907151"/>
            <a:ext cx="6191714" cy="17850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7710956" y="1136005"/>
                <a:ext cx="4168395" cy="1568191"/>
              </a:xfrm>
              <a:prstGeom prst="rect">
                <a:avLst/>
              </a:prstGeom>
            </p:spPr>
            <p:txBody>
              <a:bodyPr wrap="none" lIns="117226" tIns="58613" rIns="117226" bIns="58613">
                <a:spAutoFit/>
              </a:bodyPr>
              <a:lstStyle/>
              <a:p>
                <a:pPr indent="341909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zh-CN" altLang="zh-CN" i="1" ker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Cambria Math"/>
                              <a:cs typeface="宋体"/>
                            </a:rPr>
                          </m:ctrlPr>
                        </m:naryPr>
                        <m:sub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𝑖</m:t>
                          </m:r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=0</m:t>
                          </m:r>
                        </m:sub>
                        <m:sup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zh-CN" altLang="zh-CN" i="1" ker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/>
                                  <a:cs typeface="宋体"/>
                                </a:rPr>
                              </m:ctrlPr>
                            </m:sSubPr>
                            <m:e>
                              <m:r>
                                <a:rPr lang="en-US" altLang="zh-CN" i="1" ker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宋体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altLang="zh-CN" i="1" ker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宋体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CN" altLang="zh-CN" i="1" kern="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/>
                                  <a:cs typeface="宋体"/>
                                </a:rPr>
                              </m:ctrlPr>
                            </m:sSubPr>
                            <m:e>
                              <m:r>
                                <a:rPr lang="en-US" altLang="zh-CN" i="1" ker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宋体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altLang="zh-CN" i="1" ker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宋体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altLang="zh-CN" i="1" kern="0">
                          <a:solidFill>
                            <a:srgbClr val="000000"/>
                          </a:solidFill>
                          <a:latin typeface="Cambria Math"/>
                          <a:cs typeface="宋体"/>
                        </a:rPr>
                        <m:t>=</m:t>
                      </m:r>
                      <m:f>
                        <m:fPr>
                          <m:ctrlPr>
                            <a:rPr lang="zh-CN" altLang="zh-CN" i="1" ker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/>
                              <a:cs typeface="宋体"/>
                            </a:rPr>
                          </m:ctrlPr>
                        </m:fPr>
                        <m:num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1</m:t>
                          </m:r>
                        </m:num>
                        <m:den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𝑛</m:t>
                          </m:r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+1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zh-CN" altLang="zh-CN" i="1" ker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/>
                              <a:cs typeface="宋体"/>
                            </a:rPr>
                          </m:ctrlPr>
                        </m:naryPr>
                        <m:sub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𝑖</m:t>
                          </m:r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=0</m:t>
                          </m:r>
                        </m:sub>
                        <m:sup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𝑛</m:t>
                          </m:r>
                        </m:sup>
                        <m:e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(</m:t>
                          </m:r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𝑛</m:t>
                          </m:r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−</m:t>
                          </m:r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𝑖</m:t>
                          </m:r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)</m:t>
                          </m:r>
                        </m:e>
                      </m:nary>
                      <m:r>
                        <a:rPr lang="en-US" altLang="zh-CN" i="1" kern="0">
                          <a:solidFill>
                            <a:srgbClr val="000000"/>
                          </a:solidFill>
                          <a:latin typeface="Cambria Math"/>
                          <a:cs typeface="宋体"/>
                        </a:rPr>
                        <m:t>=</m:t>
                      </m:r>
                      <m:f>
                        <m:fPr>
                          <m:ctrlPr>
                            <a:rPr lang="zh-CN" altLang="zh-CN" i="1" kern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/>
                              <a:cs typeface="宋体"/>
                            </a:rPr>
                          </m:ctrlPr>
                        </m:fPr>
                        <m:num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𝑛</m:t>
                          </m:r>
                        </m:num>
                        <m:den>
                          <m:r>
                            <a:rPr lang="en-US" altLang="zh-CN" i="1" kern="0">
                              <a:solidFill>
                                <a:srgbClr val="000000"/>
                              </a:solidFill>
                              <a:latin typeface="Cambria Math"/>
                              <a:cs typeface="宋体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zh-CN" kern="100">
                  <a:latin typeface="Times New Roman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10956" y="1136005"/>
                <a:ext cx="4168395" cy="1568191"/>
              </a:xfrm>
              <a:prstGeom prst="rect">
                <a:avLst/>
              </a:prstGeom>
              <a:blipFill rotWithShape="1">
                <a:blip r:embed="rId3"/>
                <a:stretch>
                  <a:fillRect r="-26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1077909" y="5565652"/>
            <a:ext cx="9865096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b="1" smtClean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800" b="1" smtClean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for 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j </a:t>
            </a:r>
            <a:r>
              <a:rPr lang="zh-CN" altLang="zh-CN" sz="18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 </a:t>
            </a:r>
            <a:r>
              <a:rPr lang="zh-CN" altLang="zh-CN" sz="180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range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1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._cur_len, i, -</a:t>
            </a:r>
            <a:r>
              <a:rPr lang="zh-CN" altLang="zh-CN" sz="18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):  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线性表尾部至</a:t>
            </a:r>
            <a:r>
              <a:rPr lang="en-US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i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号位置所有元素后移</a:t>
            </a:r>
            <a:b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</a:t>
            </a:r>
            <a:r>
              <a:rPr lang="en-US" altLang="zh-CN" sz="1800" i="1" smtClean="0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</a:t>
            </a:r>
            <a:r>
              <a:rPr lang="zh-CN" altLang="zh-CN" sz="1800" i="1" smtClean="0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zh-CN" sz="1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._entry[j] = </a:t>
            </a:r>
            <a:r>
              <a:rPr lang="zh-CN" altLang="zh-CN" sz="1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._entry[j - </a:t>
            </a:r>
            <a:r>
              <a:rPr lang="zh-CN" altLang="zh-CN" sz="18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]</a:t>
            </a:r>
            <a:b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en-US" altLang="zh-CN" sz="18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800" smtClean="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._entry[i] = item  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将新元素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item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放在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号位置</a:t>
            </a:r>
            <a:b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1800" i="1" smtClean="0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</a:t>
            </a:r>
            <a:r>
              <a:rPr lang="zh-CN" altLang="zh-CN" sz="1800" smtClean="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 += </a:t>
            </a:r>
            <a:r>
              <a:rPr lang="zh-CN" altLang="zh-CN" sz="18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  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表长增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endParaRPr lang="zh-CN" altLang="zh-CN" sz="28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4127" y="2692168"/>
            <a:ext cx="9888878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18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insert(</a:t>
            </a:r>
            <a:r>
              <a:rPr lang="zh-CN" altLang="zh-CN" sz="1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i, item):</a:t>
            </a:r>
            <a:b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将元素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item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插入到表的</a:t>
            </a:r>
            <a:r>
              <a:rPr lang="zh-CN" altLang="zh-CN" sz="18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</a:t>
            </a:r>
            <a:r>
              <a:rPr lang="zh-CN" altLang="zh-CN" sz="18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号位置</a:t>
            </a:r>
            <a:r>
              <a:rPr lang="zh-CN" altLang="zh-CN" sz="1800" i="1" smtClean="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endParaRPr lang="zh-CN" altLang="en-US" sz="1800"/>
          </a:p>
        </p:txBody>
      </p:sp>
      <p:sp>
        <p:nvSpPr>
          <p:cNvPr id="7" name="矩形 6"/>
          <p:cNvSpPr/>
          <p:nvPr/>
        </p:nvSpPr>
        <p:spPr>
          <a:xfrm>
            <a:off x="1067276" y="3287519"/>
            <a:ext cx="9865096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altLang="zh-CN" sz="18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1800" b="1" smtClean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</a:t>
            </a:r>
            <a:r>
              <a:rPr lang="zh-CN" altLang="zh-CN" sz="1800" b="1" smtClean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8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not </a:t>
            </a:r>
            <a:r>
              <a:rPr lang="zh-CN" altLang="zh-CN" sz="18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 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&lt;= i &lt;= </a:t>
            </a:r>
            <a:r>
              <a:rPr lang="zh-CN" altLang="zh-CN" sz="1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._cur_len:</a:t>
            </a:r>
            <a:b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18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lang="zh-CN" altLang="zh-CN" sz="180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18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lang="zh-CN" altLang="zh-CN" sz="1800" b="1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插入位置不合法</a:t>
            </a:r>
            <a:r>
              <a:rPr lang="zh-CN" altLang="zh-CN" sz="18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45622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4" grpId="0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数组空间扩容</a:t>
            </a:r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265155" y="1255000"/>
            <a:ext cx="10655797" cy="23805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117226" tIns="58613" rIns="117226" bIns="58613" numCol="1" anchor="ctr" anchorCtr="0" compatLnSpc="1">
            <a:prstTxWarp prst="textNoShape">
              <a:avLst/>
            </a:prstTxWarp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_resize(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c):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en-US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保护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方法</a:t>
            </a:r>
            <a:b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"""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将数组空间扩容至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c."""</a:t>
            </a:r>
            <a:b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temp =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._make_array(c)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生成新的更大的数组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temp</a:t>
            </a:r>
            <a:b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for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k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 </a:t>
            </a:r>
            <a:r>
              <a:rPr lang="zh-CN" altLang="zh-CN" sz="210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range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._cur_len):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将原线性表元素复制到新数组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temp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中</a:t>
            </a:r>
            <a:b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</a:t>
            </a:r>
            <a:r>
              <a:rPr lang="en-US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   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temp[k] =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._entry[k]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 = temp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启用新数组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temp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存放线性表元素</a:t>
            </a:r>
            <a:b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._capacity = c  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21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当前线性表的容量为</a:t>
            </a:r>
            <a:r>
              <a:rPr lang="zh-CN" altLang="zh-CN" sz="21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</a:t>
            </a:r>
            <a:endParaRPr lang="zh-CN" altLang="zh-CN" sz="31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593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按位置删除  </a:t>
            </a:r>
            <a:r>
              <a:rPr lang="zh-CN" altLang="zh-CN" b="1" smtClean="0"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>
                <a:latin typeface="Consolas" pitchFamily="49" charset="0"/>
                <a:ea typeface="宋体" pitchFamily="2" charset="-122"/>
                <a:cs typeface="宋体" pitchFamily="2" charset="-122"/>
              </a:rPr>
              <a:t>remove(self, i</a:t>
            </a:r>
            <a:r>
              <a:rPr lang="zh-CN" altLang="zh-CN" smtClean="0"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endParaRPr lang="zh-CN" alt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18841" y="3542451"/>
            <a:ext cx="10175806" cy="1041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117226" tIns="58613" rIns="117226" bIns="58613" numCol="1" anchor="ctr" anchorCtr="0" compatLnSpc="1">
            <a:prstTxWarp prst="textNoShape">
              <a:avLst/>
            </a:prstTxWarp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remove(</a:t>
            </a:r>
            <a:r>
              <a:rPr lang="zh-CN" altLang="zh-CN" sz="20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i):</a:t>
            </a:r>
            <a:b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0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not </a:t>
            </a:r>
            <a:r>
              <a:rPr lang="zh-CN" altLang="zh-CN" sz="20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 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&lt;= i &lt; </a:t>
            </a:r>
            <a:r>
              <a:rPr lang="zh-CN" altLang="zh-CN" sz="20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._cur_len:</a:t>
            </a:r>
            <a:b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20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lang="zh-CN" altLang="zh-CN" sz="200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20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lang="zh-CN" altLang="zh-CN" sz="2000" b="1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删除位置不合法</a:t>
            </a:r>
            <a:r>
              <a:rPr lang="zh-CN" altLang="zh-CN" sz="2000" b="1" smtClean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lang="zh-CN" altLang="zh-CN" sz="20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    </a:t>
            </a:r>
            <a:endParaRPr lang="zh-CN" altLang="zh-CN" sz="28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9551141" y="1182624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O(n)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07" y="1087934"/>
            <a:ext cx="7531643" cy="208257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矩形 1"/>
              <p:cNvSpPr/>
              <p:nvPr/>
            </p:nvSpPr>
            <p:spPr>
              <a:xfrm>
                <a:off x="8130773" y="2133350"/>
                <a:ext cx="3745266" cy="896789"/>
              </a:xfrm>
              <a:prstGeom prst="rect">
                <a:avLst/>
              </a:prstGeom>
            </p:spPr>
            <p:txBody>
              <a:bodyPr wrap="none" lIns="117226" tIns="58613" rIns="117226" bIns="58613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undOvr"/>
                          <m:ctrlPr>
                            <a:rPr lang="zh-CN" altLang="zh-CN" sz="1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1800" i="1">
                              <a:latin typeface="Cambria Math"/>
                            </a:rPr>
                            <m:t>𝑖</m:t>
                          </m:r>
                          <m:r>
                            <a:rPr lang="en-US" altLang="zh-CN" sz="1800" i="1">
                              <a:latin typeface="Cambria Math"/>
                            </a:rPr>
                            <m:t>=0</m:t>
                          </m:r>
                        </m:sub>
                        <m:sup>
                          <m:r>
                            <a:rPr lang="en-US" altLang="zh-CN" sz="1800" i="1">
                              <a:latin typeface="Cambria Math"/>
                            </a:rPr>
                            <m:t>𝑛</m:t>
                          </m:r>
                          <m:r>
                            <a:rPr lang="en-US" altLang="zh-CN" sz="1800" i="1">
                              <a:latin typeface="Cambria Math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zh-CN" altLang="zh-CN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>
                                  <a:latin typeface="Cambria Math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altLang="zh-CN" sz="1800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CN" altLang="zh-CN" sz="18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800" i="1">
                                  <a:latin typeface="Cambria Math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altLang="zh-CN" sz="1800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altLang="zh-CN" sz="1800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zh-CN" altLang="zh-CN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altLang="zh-CN" sz="1800" i="1">
                              <a:latin typeface="Cambria Math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limLoc m:val="undOvr"/>
                          <m:ctrlPr>
                            <a:rPr lang="zh-CN" altLang="zh-CN" sz="18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altLang="zh-CN" sz="1800" i="1">
                              <a:latin typeface="Cambria Math"/>
                            </a:rPr>
                            <m:t>𝑖</m:t>
                          </m:r>
                          <m:r>
                            <a:rPr lang="en-US" altLang="zh-CN" sz="1800" i="1">
                              <a:latin typeface="Cambria Math"/>
                            </a:rPr>
                            <m:t>=0</m:t>
                          </m:r>
                        </m:sub>
                        <m:sup>
                          <m:r>
                            <a:rPr lang="en-US" altLang="zh-CN" sz="1800" i="1">
                              <a:latin typeface="Cambria Math"/>
                            </a:rPr>
                            <m:t>𝑛</m:t>
                          </m:r>
                        </m:sup>
                        <m:e>
                          <m:r>
                            <a:rPr lang="en-US" altLang="zh-CN" sz="1800" i="1">
                              <a:latin typeface="Cambria Math"/>
                            </a:rPr>
                            <m:t>(</m:t>
                          </m:r>
                          <m:r>
                            <a:rPr lang="en-US" altLang="zh-CN" sz="1800" i="1">
                              <a:latin typeface="Cambria Math"/>
                            </a:rPr>
                            <m:t>𝑛</m:t>
                          </m:r>
                          <m:r>
                            <a:rPr lang="en-US" altLang="zh-CN" sz="1800" i="1">
                              <a:latin typeface="Cambria Math"/>
                            </a:rPr>
                            <m:t>−</m:t>
                          </m:r>
                          <m:r>
                            <a:rPr lang="en-US" altLang="zh-CN" sz="1800" i="1">
                              <a:latin typeface="Cambria Math"/>
                            </a:rPr>
                            <m:t>𝑖</m:t>
                          </m:r>
                        </m:e>
                      </m:nary>
                      <m:r>
                        <a:rPr lang="en-US" altLang="zh-CN" sz="1800" i="1">
                          <a:latin typeface="Cambria Math"/>
                        </a:rPr>
                        <m:t>−1)=</m:t>
                      </m:r>
                      <m:f>
                        <m:fPr>
                          <m:ctrlPr>
                            <a:rPr lang="zh-CN" altLang="zh-CN" sz="1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sz="1800" i="1">
                              <a:latin typeface="Cambria Math"/>
                            </a:rPr>
                            <m:t>𝑛</m:t>
                          </m:r>
                          <m:r>
                            <a:rPr lang="en-US" altLang="zh-CN" sz="1800" i="1">
                              <a:latin typeface="Cambria Math"/>
                            </a:rPr>
                            <m:t>−1</m:t>
                          </m:r>
                        </m:num>
                        <m:den>
                          <m:r>
                            <a:rPr lang="en-US" altLang="zh-CN" sz="1800" i="1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zh-CN" sz="1800"/>
              </a:p>
            </p:txBody>
          </p:sp>
        </mc:Choice>
        <mc:Fallback xmlns=""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0773" y="2133350"/>
                <a:ext cx="3745266" cy="89678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1118841" y="4594784"/>
            <a:ext cx="10175806" cy="16312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20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</a:t>
            </a:r>
            <a:r>
              <a:rPr lang="zh-CN" altLang="zh-CN" sz="20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item 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= </a:t>
            </a:r>
            <a:r>
              <a:rPr lang="zh-CN" altLang="zh-CN" sz="20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._entry[i]</a:t>
            </a:r>
            <a:b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0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for 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j </a:t>
            </a:r>
            <a:r>
              <a:rPr lang="zh-CN" altLang="zh-CN" sz="20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 </a:t>
            </a:r>
            <a:r>
              <a:rPr lang="zh-CN" altLang="zh-CN" sz="200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range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(i, </a:t>
            </a:r>
            <a:r>
              <a:rPr lang="zh-CN" altLang="zh-CN" sz="20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 - </a:t>
            </a:r>
            <a:r>
              <a:rPr lang="zh-CN" altLang="zh-CN" sz="20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):  </a:t>
            </a:r>
            <a:r>
              <a:rPr lang="zh-CN" altLang="zh-CN" sz="20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20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将找到位置之后的元素后移。</a:t>
            </a:r>
            <a:br>
              <a:rPr lang="zh-CN" altLang="zh-CN" sz="20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zh-CN" altLang="zh-CN" sz="20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</a:t>
            </a:r>
            <a:r>
              <a:rPr lang="en-US" altLang="zh-CN" sz="20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	</a:t>
            </a:r>
            <a:r>
              <a:rPr lang="zh-CN" altLang="zh-CN" sz="20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._entry[j] = </a:t>
            </a:r>
            <a:r>
              <a:rPr lang="zh-CN" altLang="zh-CN" sz="20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._entry[j + </a:t>
            </a:r>
            <a:r>
              <a:rPr lang="zh-CN" altLang="zh-CN" sz="20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]</a:t>
            </a:r>
            <a:b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en-US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0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 -= </a:t>
            </a:r>
            <a:r>
              <a:rPr lang="zh-CN" altLang="zh-CN" sz="20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  </a:t>
            </a:r>
            <a:r>
              <a:rPr lang="zh-CN" altLang="zh-CN" sz="20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20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表长减</a:t>
            </a:r>
            <a:r>
              <a:rPr lang="zh-CN" altLang="zh-CN" sz="20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lang="zh-CN" altLang="zh-CN" sz="20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0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0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lang="zh-CN" altLang="zh-CN" sz="20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item  </a:t>
            </a:r>
            <a:r>
              <a:rPr lang="zh-CN" altLang="zh-CN" sz="2000" i="1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# </a:t>
            </a:r>
            <a:r>
              <a:rPr lang="zh-CN" altLang="zh-CN" sz="2000" i="1">
                <a:solidFill>
                  <a:srgbClr val="8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返回被删除元素</a:t>
            </a:r>
            <a:endParaRPr lang="zh-CN" altLang="zh-CN" sz="28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0604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按</a:t>
            </a:r>
            <a:r>
              <a:rPr lang="zh-CN" altLang="en-US"/>
              <a:t>值查找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225313" y="1196203"/>
            <a:ext cx="10191563" cy="17341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117226" tIns="58613" rIns="117226" bIns="58613" numCol="1" anchor="ctr" anchorCtr="0" compatLnSpc="1">
            <a:prstTxWarp prst="textNoShape">
              <a:avLst/>
            </a:prstTxWarp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contains(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item):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for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 </a:t>
            </a:r>
            <a:r>
              <a:rPr lang="zh-CN" altLang="zh-CN" sz="210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range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._cur_len):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._entry[i] == item: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True</a:t>
            </a:r>
            <a:b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return False</a:t>
            </a:r>
            <a:endParaRPr lang="zh-CN" altLang="zh-CN" sz="31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9455143" y="1355484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O(n)</a:t>
            </a:r>
          </a:p>
        </p:txBody>
      </p:sp>
    </p:spTree>
    <p:extLst>
      <p:ext uri="{BB962C8B-B14F-4D97-AF65-F5344CB8AC3E}">
        <p14:creationId xmlns:p14="http://schemas.microsoft.com/office/powerpoint/2010/main" val="225744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线性表概念</a:t>
            </a:r>
            <a:r>
              <a:rPr lang="zh-CN" altLang="en-US" dirty="0" smtClean="0"/>
              <a:t>及性质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36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按位置读写</a:t>
            </a:r>
            <a:endParaRPr lang="zh-CN" altLang="en-US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21870" y="1368290"/>
            <a:ext cx="9791813" cy="3350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117226" tIns="58613" rIns="117226" bIns="58613" numCol="1" anchor="ctr" anchorCtr="0" compatLnSpc="1">
            <a:prstTxWarp prst="textNoShape">
              <a:avLst/>
            </a:prstTxWarp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retrieve(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i):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not </a:t>
            </a:r>
            <a: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&lt;= i &lt;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lang="zh-CN" altLang="zh-CN" sz="210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21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lang="zh-CN" altLang="zh-CN" sz="2100" b="1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读取位置不合法</a:t>
            </a:r>
            <a:r>
              <a:rPr lang="zh-CN" altLang="zh-CN" sz="21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._entry[i]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endParaRPr lang="en-US" altLang="zh-CN" sz="2100" smtClean="0">
              <a:solidFill>
                <a:srgbClr val="000000"/>
              </a:solidFill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replace(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i, item):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not </a:t>
            </a:r>
            <a:r>
              <a:rPr lang="zh-CN" altLang="zh-CN" sz="21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0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&lt;= i &lt;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._cur_len: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lang="zh-CN" altLang="zh-CN" sz="210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21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lang="zh-CN" altLang="zh-CN" sz="2100" b="1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写入位置不合法</a:t>
            </a:r>
            <a:r>
              <a:rPr lang="zh-CN" altLang="zh-CN" sz="21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._entry[i] = item</a:t>
            </a:r>
            <a:endParaRPr lang="zh-CN" altLang="zh-CN" sz="31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9455143" y="1355484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O(1)</a:t>
            </a:r>
          </a:p>
          <a:p>
            <a:pPr algn="ctr"/>
            <a:r>
              <a:rPr lang="zh-CN" altLang="en-US" smtClean="0"/>
              <a:t>随机存取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60589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mtClean="0"/>
              <a:t>Python</a:t>
            </a:r>
            <a:r>
              <a:rPr lang="zh-CN" altLang="zh-CN" smtClean="0"/>
              <a:t>语言的列表和</a:t>
            </a:r>
            <a:r>
              <a:rPr lang="en-US" altLang="zh-CN" smtClean="0"/>
              <a:t>C</a:t>
            </a:r>
            <a:r>
              <a:rPr lang="zh-CN" altLang="zh-CN" smtClean="0"/>
              <a:t>语言的数组都可以用来实现线性表的顺序存储，并且其基本操作的实现和时间性能也大体一致。</a:t>
            </a:r>
            <a:endParaRPr lang="en-US" altLang="zh-CN" smtClean="0"/>
          </a:p>
          <a:p>
            <a:r>
              <a:rPr lang="zh-CN" altLang="zh-CN" smtClean="0"/>
              <a:t>在具体存储和使用时，</a:t>
            </a:r>
            <a:r>
              <a:rPr lang="en-US" altLang="zh-CN" smtClean="0"/>
              <a:t> Python</a:t>
            </a:r>
            <a:r>
              <a:rPr lang="zh-CN" altLang="zh-CN" smtClean="0"/>
              <a:t>语言的列表更加方便灵活，</a:t>
            </a:r>
            <a:r>
              <a:rPr lang="en-US" altLang="zh-CN" smtClean="0"/>
              <a:t> C</a:t>
            </a:r>
            <a:r>
              <a:rPr lang="zh-CN" altLang="zh-CN" smtClean="0"/>
              <a:t>语言的数组空间更加紧凑。</a:t>
            </a:r>
            <a:endParaRPr lang="en-US" altLang="zh-CN" smtClean="0"/>
          </a:p>
          <a:p>
            <a:r>
              <a:rPr lang="en-US" altLang="zh-CN" smtClean="0"/>
              <a:t>Python</a:t>
            </a:r>
            <a:r>
              <a:rPr lang="zh-CN" altLang="zh-CN" smtClean="0"/>
              <a:t>列表的本质就相当于一个指针数组，凡是用列表实现的各个数据结构都可以用</a:t>
            </a:r>
            <a:r>
              <a:rPr lang="en-US" altLang="zh-CN" smtClean="0"/>
              <a:t>C</a:t>
            </a:r>
            <a:r>
              <a:rPr lang="zh-CN" altLang="zh-CN" smtClean="0"/>
              <a:t>语言数组或</a:t>
            </a:r>
            <a:r>
              <a:rPr lang="en-US" altLang="zh-CN" smtClean="0"/>
              <a:t>array</a:t>
            </a:r>
            <a:r>
              <a:rPr lang="zh-CN" altLang="zh-CN" smtClean="0"/>
              <a:t>模块中的数组来实现。</a:t>
            </a:r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说明</a:t>
            </a:r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10127654" y="6094090"/>
            <a:ext cx="1152128" cy="360040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54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线性表的链式实现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81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zh-CN" smtClean="0"/>
              <a:t>线性表的链式实现不需要使用连续内存空间，表中的数据元素可以存储在任意可用空间中。</a:t>
            </a:r>
            <a:endParaRPr lang="en-US" altLang="zh-CN" smtClean="0"/>
          </a:p>
          <a:p>
            <a:r>
              <a:rPr lang="zh-CN" altLang="zh-CN" smtClean="0"/>
              <a:t>链式结构通过显式的指针域来表明元素的前驱、后继关系。</a:t>
            </a:r>
          </a:p>
          <a:p>
            <a:r>
              <a:rPr lang="zh-CN" altLang="zh-CN" smtClean="0"/>
              <a:t>链式结构中，元素在内存中的映像称为结点，结点包含两大部分：元素值和指针域，其中指针域用于记录其后继结点或前驱结点的地址。</a:t>
            </a:r>
            <a:endParaRPr lang="en-US" altLang="zh-CN" smtClean="0"/>
          </a:p>
          <a:p>
            <a:r>
              <a:rPr lang="zh-CN" altLang="zh-CN" smtClean="0"/>
              <a:t>线性表的链式实现结构简称为链表，根据结点中指针域的数目及尾部结点指针的定义，可以分为单链表、双向链表、循环链表等。</a:t>
            </a:r>
            <a:endParaRPr lang="en-US" altLang="zh-CN" smtClean="0"/>
          </a:p>
          <a:p>
            <a:r>
              <a:rPr lang="zh-CN" altLang="zh-CN" smtClean="0"/>
              <a:t>最常见的链表形式是单链表。</a:t>
            </a:r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链表概述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57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zh-CN" smtClean="0"/>
              <a:t>单链表的每个结点包含</a:t>
            </a:r>
            <a:r>
              <a:rPr lang="en-US" altLang="zh-CN" smtClean="0"/>
              <a:t>2</a:t>
            </a:r>
            <a:r>
              <a:rPr lang="zh-CN" altLang="zh-CN" smtClean="0"/>
              <a:t>个域，其中</a:t>
            </a:r>
            <a:r>
              <a:rPr lang="en-US" altLang="zh-CN" smtClean="0"/>
              <a:t>entry</a:t>
            </a:r>
            <a:r>
              <a:rPr lang="zh-CN" altLang="zh-CN" smtClean="0"/>
              <a:t>域存储元素，</a:t>
            </a:r>
            <a:r>
              <a:rPr lang="en-US" altLang="zh-CN" smtClean="0"/>
              <a:t>next</a:t>
            </a:r>
            <a:r>
              <a:rPr lang="zh-CN" altLang="zh-CN" smtClean="0"/>
              <a:t>域存储后继结点的指针。</a:t>
            </a:r>
            <a:endParaRPr lang="en-US" altLang="zh-CN" smtClean="0"/>
          </a:p>
          <a:p>
            <a:r>
              <a:rPr lang="zh-CN" altLang="zh-CN" smtClean="0"/>
              <a:t>在</a:t>
            </a:r>
            <a:r>
              <a:rPr lang="en-US" altLang="zh-CN" smtClean="0"/>
              <a:t>Python</a:t>
            </a:r>
            <a:r>
              <a:rPr lang="zh-CN" altLang="zh-CN" smtClean="0"/>
              <a:t>语言中，</a:t>
            </a:r>
            <a:r>
              <a:rPr lang="en-US" altLang="zh-CN" smtClean="0"/>
              <a:t>entry</a:t>
            </a:r>
            <a:r>
              <a:rPr lang="zh-CN" altLang="zh-CN" smtClean="0"/>
              <a:t>域存储的是元素的指针，而在其他语言如</a:t>
            </a:r>
            <a:r>
              <a:rPr lang="en-US" altLang="zh-CN" smtClean="0"/>
              <a:t>C++</a:t>
            </a:r>
            <a:r>
              <a:rPr lang="zh-CN" altLang="zh-CN" smtClean="0"/>
              <a:t>中，</a:t>
            </a:r>
            <a:r>
              <a:rPr lang="en-US" altLang="zh-CN" smtClean="0"/>
              <a:t>entry</a:t>
            </a:r>
            <a:r>
              <a:rPr lang="zh-CN" altLang="zh-CN" smtClean="0"/>
              <a:t>域存储的即是元素值。</a:t>
            </a:r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单链表的结点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142" y="3495867"/>
            <a:ext cx="2450421" cy="864096"/>
          </a:xfrm>
          <a:prstGeom prst="rect">
            <a:avLst/>
          </a:prstGeom>
        </p:spPr>
      </p:pic>
      <p:pic>
        <p:nvPicPr>
          <p:cNvPr id="6" name="图片 147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244" y="3456895"/>
            <a:ext cx="2420594" cy="1806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右箭头 6"/>
          <p:cNvSpPr/>
          <p:nvPr/>
        </p:nvSpPr>
        <p:spPr>
          <a:xfrm>
            <a:off x="4454545" y="3705982"/>
            <a:ext cx="720080" cy="221933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69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结点类</a:t>
            </a:r>
            <a:endParaRPr lang="zh-CN" alt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07304" y="1683717"/>
            <a:ext cx="8735833" cy="14110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117226" tIns="58613" rIns="117226" bIns="58613" numCol="1" anchor="ctr" anchorCtr="0" compatLnSpc="1">
            <a:prstTxWarp prst="textNoShape">
              <a:avLst/>
            </a:prstTxWarp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class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Node: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100">
                <a:solidFill>
                  <a:srgbClr val="B200B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__init__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data, link=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None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.entry = data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.next = link</a:t>
            </a:r>
            <a:endParaRPr lang="zh-CN" altLang="zh-CN" sz="31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757" y="4077866"/>
            <a:ext cx="2450421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977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82638" y="1066968"/>
            <a:ext cx="10736814" cy="4868199"/>
          </a:xfrm>
        </p:spPr>
        <p:txBody>
          <a:bodyPr/>
          <a:lstStyle/>
          <a:p>
            <a:r>
              <a:rPr lang="zh-CN" altLang="zh-CN"/>
              <a:t> </a:t>
            </a:r>
            <a:r>
              <a:rPr lang="en-US" altLang="zh-CN"/>
              <a:t>L=(a</a:t>
            </a:r>
            <a:r>
              <a:rPr lang="en-US" altLang="zh-CN" baseline="-25000"/>
              <a:t>0</a:t>
            </a:r>
            <a:r>
              <a:rPr lang="en-US" altLang="zh-CN"/>
              <a:t>, a</a:t>
            </a:r>
            <a:r>
              <a:rPr lang="en-US" altLang="zh-CN" baseline="-25000"/>
              <a:t>1</a:t>
            </a:r>
            <a:r>
              <a:rPr lang="en-US" altLang="zh-CN"/>
              <a:t>, a</a:t>
            </a:r>
            <a:r>
              <a:rPr lang="en-US" altLang="zh-CN" baseline="-25000"/>
              <a:t>2</a:t>
            </a:r>
            <a:r>
              <a:rPr lang="en-US" altLang="zh-CN"/>
              <a:t>, …, a</a:t>
            </a:r>
            <a:r>
              <a:rPr lang="en-US" altLang="zh-CN" baseline="-25000"/>
              <a:t>i</a:t>
            </a:r>
            <a:r>
              <a:rPr lang="en-US" altLang="zh-CN"/>
              <a:t>,</a:t>
            </a:r>
            <a:r>
              <a:rPr lang="en-US" altLang="zh-CN" baseline="-25000"/>
              <a:t> </a:t>
            </a:r>
            <a:r>
              <a:rPr lang="en-US" altLang="zh-CN"/>
              <a:t>…, a</a:t>
            </a:r>
            <a:r>
              <a:rPr lang="en-US" altLang="zh-CN" baseline="-25000"/>
              <a:t>n-1</a:t>
            </a:r>
            <a:r>
              <a:rPr lang="en-US" altLang="zh-CN"/>
              <a:t>)</a:t>
            </a:r>
            <a:endParaRPr lang="en-US" altLang="zh-CN" smtClean="0"/>
          </a:p>
          <a:p>
            <a:pPr lvl="1"/>
            <a:r>
              <a:rPr lang="en-US" altLang="zh-CN" smtClean="0"/>
              <a:t>Python</a:t>
            </a:r>
            <a:r>
              <a:rPr lang="zh-CN" altLang="zh-CN"/>
              <a:t>语言中单链表的</a:t>
            </a:r>
            <a:r>
              <a:rPr lang="zh-CN" altLang="zh-CN" smtClean="0"/>
              <a:t>存储</a:t>
            </a:r>
            <a:endParaRPr lang="en-US" altLang="zh-CN" smtClean="0"/>
          </a:p>
          <a:p>
            <a:endParaRPr lang="en-US" altLang="zh-CN"/>
          </a:p>
          <a:p>
            <a:endParaRPr lang="en-US" altLang="zh-CN" smtClean="0"/>
          </a:p>
          <a:p>
            <a:pPr lvl="1"/>
            <a:endParaRPr lang="en-US" altLang="zh-CN" smtClean="0"/>
          </a:p>
          <a:p>
            <a:pPr lvl="1"/>
            <a:r>
              <a:rPr lang="en-US" altLang="zh-CN" smtClean="0"/>
              <a:t>C</a:t>
            </a:r>
            <a:r>
              <a:rPr lang="zh-CN" altLang="en-US" smtClean="0"/>
              <a:t>、</a:t>
            </a:r>
            <a:r>
              <a:rPr lang="en-US" altLang="zh-CN" smtClean="0"/>
              <a:t>Java</a:t>
            </a:r>
            <a:r>
              <a:rPr lang="zh-CN" altLang="en-US" smtClean="0"/>
              <a:t>等</a:t>
            </a:r>
            <a:r>
              <a:rPr lang="zh-CN" altLang="zh-CN" smtClean="0"/>
              <a:t>语言</a:t>
            </a:r>
            <a:r>
              <a:rPr lang="zh-CN" altLang="zh-CN"/>
              <a:t>中单链表的存储</a:t>
            </a:r>
            <a:endParaRPr lang="zh-CN" altLang="en-US"/>
          </a:p>
        </p:txBody>
      </p:sp>
      <p:sp>
        <p:nvSpPr>
          <p:cNvPr id="7" name="标题 4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单链表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678" y="2285019"/>
            <a:ext cx="8665831" cy="182304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6654" y="4905240"/>
            <a:ext cx="9709300" cy="1167313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8449112" y="4104815"/>
            <a:ext cx="2542638" cy="605007"/>
          </a:xfrm>
          <a:prstGeom prst="wedgeRoundRectCallout">
            <a:avLst>
              <a:gd name="adj1" fmla="val -38194"/>
              <a:gd name="adj2" fmla="val 9237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zh-CN" altLang="en-US" smtClean="0"/>
              <a:t>单链表示意图</a:t>
            </a:r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38822" y="6094090"/>
            <a:ext cx="4670648" cy="472314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</a:rPr>
              <a:t>用首结点指针</a:t>
            </a:r>
            <a:r>
              <a:rPr lang="en-US" altLang="zh-CN" smtClean="0">
                <a:solidFill>
                  <a:srgbClr val="FF0000"/>
                </a:solidFill>
              </a:rPr>
              <a:t>head</a:t>
            </a:r>
            <a:r>
              <a:rPr lang="zh-CN" altLang="en-US" smtClean="0">
                <a:solidFill>
                  <a:srgbClr val="FF0000"/>
                </a:solidFill>
              </a:rPr>
              <a:t>代表整个线性表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33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标题 44"/>
          <p:cNvSpPr>
            <a:spLocks noGrp="1"/>
          </p:cNvSpPr>
          <p:nvPr>
            <p:ph type="title"/>
          </p:nvPr>
        </p:nvSpPr>
        <p:spPr>
          <a:xfrm>
            <a:off x="1400738" y="231898"/>
            <a:ext cx="10233473" cy="648527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带头结点的单链表</a:t>
            </a:r>
            <a:endParaRPr lang="zh-CN" altLang="en-US"/>
          </a:p>
        </p:txBody>
      </p:sp>
      <p:sp>
        <p:nvSpPr>
          <p:cNvPr id="79" name="Rectangle 9"/>
          <p:cNvSpPr>
            <a:spLocks noChangeArrowheads="1"/>
          </p:cNvSpPr>
          <p:nvPr/>
        </p:nvSpPr>
        <p:spPr bwMode="auto">
          <a:xfrm>
            <a:off x="2977860" y="1773442"/>
            <a:ext cx="1085708" cy="626891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0" name="Line 10"/>
          <p:cNvSpPr>
            <a:spLocks noChangeShapeType="1"/>
          </p:cNvSpPr>
          <p:nvPr/>
        </p:nvSpPr>
        <p:spPr bwMode="auto">
          <a:xfrm>
            <a:off x="3667803" y="1773442"/>
            <a:ext cx="0" cy="626891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3" name="Line 14"/>
          <p:cNvSpPr>
            <a:spLocks noChangeShapeType="1"/>
          </p:cNvSpPr>
          <p:nvPr/>
        </p:nvSpPr>
        <p:spPr bwMode="auto">
          <a:xfrm>
            <a:off x="3866746" y="2131665"/>
            <a:ext cx="592588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4" name="Rectangle 15"/>
          <p:cNvSpPr>
            <a:spLocks noChangeArrowheads="1"/>
          </p:cNvSpPr>
          <p:nvPr/>
        </p:nvSpPr>
        <p:spPr bwMode="auto">
          <a:xfrm>
            <a:off x="4953425" y="1773442"/>
            <a:ext cx="1127124" cy="626891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5" name="Line 16"/>
          <p:cNvSpPr>
            <a:spLocks noChangeShapeType="1"/>
          </p:cNvSpPr>
          <p:nvPr/>
        </p:nvSpPr>
        <p:spPr bwMode="auto">
          <a:xfrm>
            <a:off x="5649937" y="1773442"/>
            <a:ext cx="0" cy="626891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7" name="Rectangle 18"/>
          <p:cNvSpPr>
            <a:spLocks noChangeArrowheads="1"/>
          </p:cNvSpPr>
          <p:nvPr/>
        </p:nvSpPr>
        <p:spPr bwMode="auto">
          <a:xfrm>
            <a:off x="6548737" y="1773442"/>
            <a:ext cx="1091314" cy="626891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8" name="Line 19"/>
          <p:cNvSpPr>
            <a:spLocks noChangeShapeType="1"/>
          </p:cNvSpPr>
          <p:nvPr/>
        </p:nvSpPr>
        <p:spPr bwMode="auto">
          <a:xfrm>
            <a:off x="7173465" y="1774728"/>
            <a:ext cx="0" cy="626891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9" name="Line 20"/>
          <p:cNvSpPr>
            <a:spLocks noChangeShapeType="1"/>
          </p:cNvSpPr>
          <p:nvPr/>
        </p:nvSpPr>
        <p:spPr bwMode="auto">
          <a:xfrm flipV="1">
            <a:off x="5851979" y="2131665"/>
            <a:ext cx="696761" cy="1906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0" name="Rectangle 21"/>
          <p:cNvSpPr>
            <a:spLocks noChangeArrowheads="1"/>
          </p:cNvSpPr>
          <p:nvPr/>
        </p:nvSpPr>
        <p:spPr bwMode="auto">
          <a:xfrm>
            <a:off x="10600787" y="1767351"/>
            <a:ext cx="1407399" cy="628796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1" name="Line 22"/>
          <p:cNvSpPr>
            <a:spLocks noChangeShapeType="1"/>
          </p:cNvSpPr>
          <p:nvPr/>
        </p:nvSpPr>
        <p:spPr bwMode="auto">
          <a:xfrm>
            <a:off x="11515067" y="1767351"/>
            <a:ext cx="2114" cy="628796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2" name="Line 23"/>
          <p:cNvSpPr>
            <a:spLocks noChangeShapeType="1"/>
          </p:cNvSpPr>
          <p:nvPr/>
        </p:nvSpPr>
        <p:spPr bwMode="auto">
          <a:xfrm>
            <a:off x="7386828" y="2107847"/>
            <a:ext cx="645500" cy="1906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3" name="Text Box 24"/>
          <p:cNvSpPr txBox="1">
            <a:spLocks noChangeArrowheads="1"/>
          </p:cNvSpPr>
          <p:nvPr/>
        </p:nvSpPr>
        <p:spPr bwMode="auto">
          <a:xfrm>
            <a:off x="2977859" y="1681982"/>
            <a:ext cx="515664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5" name="Text Box 27"/>
          <p:cNvSpPr txBox="1">
            <a:spLocks noChangeArrowheads="1"/>
          </p:cNvSpPr>
          <p:nvPr/>
        </p:nvSpPr>
        <p:spPr bwMode="auto">
          <a:xfrm>
            <a:off x="6548737" y="1693068"/>
            <a:ext cx="461162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err="1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err="1" smtClean="0">
                <a:solidFill>
                  <a:srgbClr val="000000"/>
                </a:solidFill>
                <a:latin typeface="Times New Roman" pitchFamily="18" charset="0"/>
              </a:rPr>
              <a:t>i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6" name="Text Box 28"/>
          <p:cNvSpPr txBox="1">
            <a:spLocks noChangeArrowheads="1"/>
          </p:cNvSpPr>
          <p:nvPr/>
        </p:nvSpPr>
        <p:spPr bwMode="auto">
          <a:xfrm>
            <a:off x="10600794" y="1677789"/>
            <a:ext cx="1153433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000000"/>
                </a:solidFill>
                <a:latin typeface="Times New Roman" pitchFamily="18" charset="0"/>
              </a:rPr>
              <a:t>n-1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7" name="Text Box 29"/>
          <p:cNvSpPr txBox="1">
            <a:spLocks noChangeArrowheads="1"/>
          </p:cNvSpPr>
          <p:nvPr/>
        </p:nvSpPr>
        <p:spPr bwMode="auto">
          <a:xfrm>
            <a:off x="11483235" y="1787770"/>
            <a:ext cx="496428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98" name="Text Box 30"/>
          <p:cNvSpPr txBox="1">
            <a:spLocks noChangeArrowheads="1"/>
          </p:cNvSpPr>
          <p:nvPr/>
        </p:nvSpPr>
        <p:spPr bwMode="auto">
          <a:xfrm>
            <a:off x="53751" y="1717058"/>
            <a:ext cx="913209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</a:rPr>
              <a:t>head</a:t>
            </a:r>
          </a:p>
        </p:txBody>
      </p:sp>
      <p:sp>
        <p:nvSpPr>
          <p:cNvPr id="99" name="文本框 54"/>
          <p:cNvSpPr txBox="1"/>
          <p:nvPr/>
        </p:nvSpPr>
        <p:spPr bwMode="auto">
          <a:xfrm>
            <a:off x="4203777" y="1771548"/>
            <a:ext cx="1068778" cy="595424"/>
          </a:xfrm>
          <a:prstGeom prst="rect">
            <a:avLst/>
          </a:prstGeom>
          <a:noFill/>
        </p:spPr>
        <p:txBody>
          <a:bodyPr lIns="117226" tIns="58613" rIns="117226" bIns="58613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0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360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00" name="Text Box 27"/>
          <p:cNvSpPr txBox="1">
            <a:spLocks noChangeArrowheads="1"/>
          </p:cNvSpPr>
          <p:nvPr/>
        </p:nvSpPr>
        <p:spPr bwMode="auto">
          <a:xfrm>
            <a:off x="4953425" y="1693133"/>
            <a:ext cx="661538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srgbClr val="000000"/>
                </a:solidFill>
                <a:latin typeface="Times New Roman" pitchFamily="18" charset="0"/>
              </a:rPr>
              <a:t>i-1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1" name="Rectangle 18"/>
          <p:cNvSpPr>
            <a:spLocks noChangeArrowheads="1"/>
          </p:cNvSpPr>
          <p:nvPr/>
        </p:nvSpPr>
        <p:spPr bwMode="auto">
          <a:xfrm>
            <a:off x="8022806" y="1751938"/>
            <a:ext cx="1202002" cy="626891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" name="Line 19"/>
          <p:cNvSpPr>
            <a:spLocks noChangeShapeType="1"/>
          </p:cNvSpPr>
          <p:nvPr/>
        </p:nvSpPr>
        <p:spPr bwMode="auto">
          <a:xfrm>
            <a:off x="8806925" y="1763283"/>
            <a:ext cx="0" cy="626891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3" name="Line 23"/>
          <p:cNvSpPr>
            <a:spLocks noChangeShapeType="1"/>
          </p:cNvSpPr>
          <p:nvPr/>
        </p:nvSpPr>
        <p:spPr bwMode="auto">
          <a:xfrm>
            <a:off x="9003686" y="2121756"/>
            <a:ext cx="645500" cy="1906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4" name="Text Box 27"/>
          <p:cNvSpPr txBox="1">
            <a:spLocks noChangeArrowheads="1"/>
          </p:cNvSpPr>
          <p:nvPr/>
        </p:nvSpPr>
        <p:spPr bwMode="auto">
          <a:xfrm>
            <a:off x="7980813" y="1691227"/>
            <a:ext cx="716040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srgbClr val="000000"/>
                </a:solidFill>
                <a:latin typeface="Times New Roman" pitchFamily="18" charset="0"/>
              </a:rPr>
              <a:t>i+1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05" name="文本框 54"/>
          <p:cNvSpPr txBox="1"/>
          <p:nvPr/>
        </p:nvSpPr>
        <p:spPr bwMode="auto">
          <a:xfrm>
            <a:off x="9502362" y="1787761"/>
            <a:ext cx="1068778" cy="595424"/>
          </a:xfrm>
          <a:prstGeom prst="rect">
            <a:avLst/>
          </a:prstGeom>
          <a:noFill/>
        </p:spPr>
        <p:txBody>
          <a:bodyPr lIns="117226" tIns="58613" rIns="117226" bIns="58613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0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360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106" name="Line 11"/>
          <p:cNvSpPr>
            <a:spLocks noChangeShapeType="1"/>
          </p:cNvSpPr>
          <p:nvPr/>
        </p:nvSpPr>
        <p:spPr bwMode="auto">
          <a:xfrm>
            <a:off x="948951" y="2094007"/>
            <a:ext cx="592588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1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7" name="Rectangle 9"/>
          <p:cNvSpPr>
            <a:spLocks noChangeArrowheads="1"/>
          </p:cNvSpPr>
          <p:nvPr/>
        </p:nvSpPr>
        <p:spPr bwMode="auto">
          <a:xfrm>
            <a:off x="1494854" y="1770436"/>
            <a:ext cx="1085708" cy="626891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8" name="Line 10"/>
          <p:cNvSpPr>
            <a:spLocks noChangeShapeType="1"/>
          </p:cNvSpPr>
          <p:nvPr/>
        </p:nvSpPr>
        <p:spPr bwMode="auto">
          <a:xfrm>
            <a:off x="2184797" y="1770436"/>
            <a:ext cx="0" cy="626891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1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9" name="Line 14"/>
          <p:cNvSpPr>
            <a:spLocks noChangeShapeType="1"/>
          </p:cNvSpPr>
          <p:nvPr/>
        </p:nvSpPr>
        <p:spPr bwMode="auto">
          <a:xfrm>
            <a:off x="2383741" y="2139634"/>
            <a:ext cx="592588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1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0" name="Rectangle 9"/>
          <p:cNvSpPr>
            <a:spLocks noChangeArrowheads="1"/>
          </p:cNvSpPr>
          <p:nvPr/>
        </p:nvSpPr>
        <p:spPr bwMode="auto">
          <a:xfrm>
            <a:off x="1494858" y="1763753"/>
            <a:ext cx="689945" cy="626891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949326" y="1197546"/>
            <a:ext cx="1237015" cy="51848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zh-CN" altLang="en-US" sz="2600"/>
              <a:t>首结点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10705722" y="1209596"/>
            <a:ext cx="1237015" cy="51848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zh-CN" altLang="en-US" sz="2600"/>
              <a:t>尾结点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1397472" y="1212890"/>
            <a:ext cx="1237015" cy="518480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zh-CN" altLang="en-US" sz="2600"/>
              <a:t>头结点</a:t>
            </a:r>
          </a:p>
        </p:txBody>
      </p:sp>
      <p:sp>
        <p:nvSpPr>
          <p:cNvPr id="115" name="Line 23"/>
          <p:cNvSpPr>
            <a:spLocks noChangeShapeType="1"/>
          </p:cNvSpPr>
          <p:nvPr/>
        </p:nvSpPr>
        <p:spPr bwMode="auto">
          <a:xfrm>
            <a:off x="10051682" y="2139634"/>
            <a:ext cx="645500" cy="1906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45245" y="4437906"/>
            <a:ext cx="4670648" cy="472314"/>
          </a:xfrm>
          <a:prstGeom prst="rect">
            <a:avLst/>
          </a:prstGeom>
          <a:noFill/>
        </p:spPr>
        <p:txBody>
          <a:bodyPr wrap="none" lIns="117226" tIns="58613" rIns="117226" bIns="58613" rtlCol="0">
            <a:spAutoFit/>
          </a:bodyPr>
          <a:lstStyle/>
          <a:p>
            <a:r>
              <a:rPr lang="zh-CN" altLang="en-US" smtClean="0">
                <a:solidFill>
                  <a:srgbClr val="FF0000"/>
                </a:solidFill>
              </a:rPr>
              <a:t>用头结点指针</a:t>
            </a:r>
            <a:r>
              <a:rPr lang="en-US" altLang="zh-CN" smtClean="0">
                <a:solidFill>
                  <a:srgbClr val="FF0000"/>
                </a:solidFill>
              </a:rPr>
              <a:t>head</a:t>
            </a:r>
            <a:r>
              <a:rPr lang="zh-CN" altLang="en-US" smtClean="0">
                <a:solidFill>
                  <a:srgbClr val="FF0000"/>
                </a:solidFill>
              </a:rPr>
              <a:t>代表整个线性表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346" y="3501802"/>
            <a:ext cx="2186913" cy="720081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1397472" y="5354194"/>
            <a:ext cx="3328229" cy="472314"/>
          </a:xfrm>
          <a:prstGeom prst="rect">
            <a:avLst/>
          </a:prstGeom>
        </p:spPr>
        <p:txBody>
          <a:bodyPr wrap="none" lIns="117226" tIns="58613" rIns="117226" bIns="58613">
            <a:spAutoFit/>
          </a:bodyPr>
          <a:lstStyle/>
          <a:p>
            <a:pPr>
              <a:defRPr/>
            </a:pPr>
            <a:r>
              <a:rPr lang="en-US" altLang="zh-CN" dirty="0"/>
              <a:t>python</a:t>
            </a:r>
            <a:r>
              <a:rPr lang="zh-CN" altLang="en-US" dirty="0"/>
              <a:t>的对象名</a:t>
            </a:r>
            <a:r>
              <a:rPr lang="zh-CN" altLang="en-US" dirty="0" smtClean="0"/>
              <a:t>即指针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384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3" grpId="0" animBg="1"/>
      <p:bldP spid="84" grpId="0" animBg="1"/>
      <p:bldP spid="85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/>
      <p:bldP spid="95" grpId="0"/>
      <p:bldP spid="96" grpId="0"/>
      <p:bldP spid="97" grpId="0"/>
      <p:bldP spid="98" grpId="0"/>
      <p:bldP spid="99" grpId="0"/>
      <p:bldP spid="100" grpId="0"/>
      <p:bldP spid="101" grpId="0" animBg="1"/>
      <p:bldP spid="102" grpId="0" animBg="1"/>
      <p:bldP spid="103" grpId="0" animBg="1"/>
      <p:bldP spid="104" grpId="0"/>
      <p:bldP spid="105" grpId="0"/>
      <p:bldP spid="106" grpId="0" animBg="1"/>
      <p:bldP spid="107" grpId="0" animBg="1"/>
      <p:bldP spid="108" grpId="0" animBg="1"/>
      <p:bldP spid="109" grpId="0" animBg="1"/>
      <p:bldP spid="110" grpId="0" animBg="1"/>
      <p:bldP spid="111" grpId="0"/>
      <p:bldP spid="112" grpId="0"/>
      <p:bldP spid="113" grpId="0"/>
      <p:bldP spid="115" grpId="0" animBg="1"/>
      <p:bldP spid="46" grpId="0"/>
      <p:bldP spid="3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单链表类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9766" y="960031"/>
            <a:ext cx="6092825" cy="585955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from AbstractList import AbstractList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solidFill>
                  <a:srgbClr val="FF0000"/>
                </a:solidFill>
                <a:latin typeface="Times New Roman"/>
              </a:rPr>
              <a:t>from Node import Node</a:t>
            </a:r>
            <a:endParaRPr lang="zh-CN" altLang="zh-CN" sz="1800" kern="100">
              <a:solidFill>
                <a:srgbClr val="FF0000"/>
              </a:solidFill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class LinkedList(AbstractList):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    def __init__(self):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    def empty(self):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    def __len__(self):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    def clear(self):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    def insert(self, i, item):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    def remove(self, i):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    def retrieve(self, i):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    def replace(self, i, item):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    def contains(self, item):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    def traverse(self):</a:t>
            </a:r>
            <a:endParaRPr lang="zh-CN" altLang="zh-CN" sz="1800" kern="100">
              <a:latin typeface="Times New Roman"/>
            </a:endParaRPr>
          </a:p>
          <a:p>
            <a:pPr indent="269240">
              <a:lnSpc>
                <a:spcPct val="150000"/>
              </a:lnSpc>
              <a:spcAft>
                <a:spcPts val="0"/>
              </a:spcAft>
            </a:pPr>
            <a:r>
              <a:rPr lang="en-US" altLang="zh-CN" sz="1800" kern="100">
                <a:latin typeface="Times New Roman"/>
              </a:rPr>
              <a:t>    def get_head(self):</a:t>
            </a:r>
            <a:endParaRPr lang="zh-CN" altLang="zh-CN" sz="1800" kern="100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82798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初始化、判空</a:t>
            </a:r>
            <a:endParaRPr lang="zh-CN" altLang="en-US"/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1199300" y="2090409"/>
            <a:ext cx="6239881" cy="29499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117226" tIns="58613" rIns="117226" bIns="58613" numCol="1" anchor="ctr" anchorCtr="0" compatLnSpc="1">
            <a:prstTxWarp prst="textNoShape">
              <a:avLst/>
            </a:prstTxWarp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B200B2"/>
                </a:solidFill>
                <a:effectLst/>
                <a:ea typeface="宋体" pitchFamily="2" charset="-122"/>
                <a:cs typeface="宋体" pitchFamily="2" charset="-122"/>
              </a:rPr>
              <a:t>__init__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ea typeface="宋体" pitchFamily="2" charset="-122"/>
                <a:cs typeface="宋体" pitchFamily="2" charset="-122"/>
              </a:rPr>
              <a:t>super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ea typeface="宋体" pitchFamily="2" charset="-122"/>
                <a:cs typeface="宋体" pitchFamily="2" charset="-122"/>
              </a:rPr>
              <a:t>().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B200B2"/>
                </a:solidFill>
                <a:effectLst/>
                <a:ea typeface="宋体" pitchFamily="2" charset="-122"/>
                <a:cs typeface="宋体" pitchFamily="2" charset="-122"/>
              </a:rPr>
              <a:t>__init__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ea typeface="宋体" pitchFamily="2" charset="-122"/>
                <a:cs typeface="宋体" pitchFamily="2" charset="-122"/>
              </a:rPr>
              <a:t>()</a:t>
            </a:r>
            <a:b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ea typeface="宋体" pitchFamily="2" charset="-122"/>
                <a:cs typeface="宋体" pitchFamily="2" charset="-122"/>
              </a:rPr>
            </a:b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ea typeface="宋体" pitchFamily="2" charset="-122"/>
                <a:cs typeface="宋体" pitchFamily="2" charset="-122"/>
              </a:rPr>
              <a:t>._head = Node(</a:t>
            </a:r>
            <a:r>
              <a:rPr kumimoji="0" lang="zh-CN" altLang="zh-CN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ea typeface="宋体" pitchFamily="2" charset="-122"/>
                <a:cs typeface="宋体" pitchFamily="2" charset="-122"/>
              </a:rPr>
              <a:t>None</a:t>
            </a:r>
            <a:r>
              <a:rPr kumimoji="0" lang="zh-CN" altLang="zh-CN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ea typeface="宋体" pitchFamily="2" charset="-122"/>
                <a:cs typeface="宋体" pitchFamily="2" charset="-122"/>
              </a:rPr>
              <a:t>)</a:t>
            </a:r>
            <a:endParaRPr kumimoji="0" lang="en-US" altLang="zh-CN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ea typeface="宋体" pitchFamily="2" charset="-122"/>
              <a:cs typeface="宋体" pitchFamily="2" charset="-122"/>
            </a:endParaRPr>
          </a:p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endParaRPr kumimoji="0" lang="en-US" altLang="zh-CN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ea typeface="宋体" pitchFamily="2" charset="-122"/>
              <a:cs typeface="宋体" pitchFamily="2" charset="-122"/>
            </a:endParaRPr>
          </a:p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80"/>
                </a:solidFill>
              </a:rPr>
              <a:t>def </a:t>
            </a:r>
            <a:r>
              <a:rPr lang="en-US" altLang="zh-CN"/>
              <a:t>empty(</a:t>
            </a:r>
            <a:r>
              <a:rPr lang="en-US" altLang="zh-CN">
                <a:solidFill>
                  <a:srgbClr val="94558D"/>
                </a:solidFill>
              </a:rPr>
              <a:t>self</a:t>
            </a:r>
            <a:r>
              <a:rPr lang="en-US" altLang="zh-CN"/>
              <a:t>):</a:t>
            </a:r>
            <a:br>
              <a:rPr lang="en-US" altLang="zh-CN"/>
            </a:br>
            <a:r>
              <a:rPr lang="en-US" altLang="zh-CN"/>
              <a:t>    </a:t>
            </a:r>
            <a:r>
              <a:rPr lang="en-US" altLang="zh-CN" b="1">
                <a:solidFill>
                  <a:srgbClr val="000080"/>
                </a:solidFill>
              </a:rPr>
              <a:t>return </a:t>
            </a:r>
            <a:r>
              <a:rPr lang="en-US" altLang="zh-CN">
                <a:solidFill>
                  <a:srgbClr val="94558D"/>
                </a:solidFill>
              </a:rPr>
              <a:t>self</a:t>
            </a:r>
            <a:r>
              <a:rPr lang="en-US" altLang="zh-CN"/>
              <a:t>._head.next </a:t>
            </a:r>
            <a:r>
              <a:rPr lang="en-US" altLang="zh-CN" smtClean="0"/>
              <a:t>==</a:t>
            </a:r>
            <a:r>
              <a:rPr lang="en-US" altLang="zh-CN" b="1" smtClean="0">
                <a:solidFill>
                  <a:srgbClr val="000080"/>
                </a:solidFill>
              </a:rPr>
              <a:t> </a:t>
            </a:r>
            <a:r>
              <a:rPr lang="en-US" altLang="zh-CN" b="1">
                <a:solidFill>
                  <a:srgbClr val="000080"/>
                </a:solidFill>
              </a:rPr>
              <a:t>None</a:t>
            </a:r>
            <a:br>
              <a:rPr lang="en-US" altLang="zh-CN" b="1">
                <a:solidFill>
                  <a:srgbClr val="000080"/>
                </a:solidFill>
              </a:rPr>
            </a:br>
            <a:r>
              <a:rPr lang="en-US" altLang="zh-CN" b="1">
                <a:solidFill>
                  <a:srgbClr val="000080"/>
                </a:solidFill>
              </a:rPr>
              <a:t/>
            </a:r>
            <a:br>
              <a:rPr lang="en-US" altLang="zh-CN" b="1">
                <a:solidFill>
                  <a:srgbClr val="000080"/>
                </a:solidFill>
              </a:rPr>
            </a:br>
            <a:endParaRPr kumimoji="0" lang="zh-CN" altLang="zh-CN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8327454" y="1197546"/>
            <a:ext cx="8611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</a:rPr>
              <a:t>head</a:t>
            </a:r>
          </a:p>
        </p:txBody>
      </p:sp>
      <p:sp>
        <p:nvSpPr>
          <p:cNvPr id="31" name="Line 11"/>
          <p:cNvSpPr>
            <a:spLocks noChangeShapeType="1"/>
          </p:cNvSpPr>
          <p:nvPr/>
        </p:nvSpPr>
        <p:spPr bwMode="auto">
          <a:xfrm>
            <a:off x="9111443" y="1483469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2" name="Rectangle 9"/>
          <p:cNvSpPr>
            <a:spLocks noChangeArrowheads="1"/>
          </p:cNvSpPr>
          <p:nvPr/>
        </p:nvSpPr>
        <p:spPr bwMode="auto">
          <a:xfrm>
            <a:off x="9520926" y="1213889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3" name="Line 10"/>
          <p:cNvSpPr>
            <a:spLocks noChangeShapeType="1"/>
          </p:cNvSpPr>
          <p:nvPr/>
        </p:nvSpPr>
        <p:spPr bwMode="auto">
          <a:xfrm>
            <a:off x="10038451" y="1213889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auto">
          <a:xfrm>
            <a:off x="9520925" y="1208321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5" name="Text Box 29"/>
          <p:cNvSpPr txBox="1">
            <a:spLocks noChangeArrowheads="1"/>
          </p:cNvSpPr>
          <p:nvPr/>
        </p:nvSpPr>
        <p:spPr bwMode="auto">
          <a:xfrm>
            <a:off x="9986935" y="1227036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6239222" y="1845618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O(1)</a:t>
            </a:r>
          </a:p>
        </p:txBody>
      </p:sp>
    </p:spTree>
    <p:extLst>
      <p:ext uri="{BB962C8B-B14F-4D97-AF65-F5344CB8AC3E}">
        <p14:creationId xmlns:p14="http://schemas.microsoft.com/office/powerpoint/2010/main" val="2348606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zh-CN" smtClean="0"/>
              <a:t>线性表简称表，</a:t>
            </a:r>
            <a:r>
              <a:rPr lang="zh-CN" altLang="en-US" smtClean="0"/>
              <a:t>是</a:t>
            </a:r>
            <a:r>
              <a:rPr lang="zh-CN" altLang="zh-CN" smtClean="0"/>
              <a:t>由</a:t>
            </a:r>
            <a:r>
              <a:rPr lang="en-US" altLang="zh-CN" smtClean="0"/>
              <a:t>n</a:t>
            </a:r>
            <a:r>
              <a:rPr lang="zh-CN" altLang="en-US" smtClean="0"/>
              <a:t>（</a:t>
            </a:r>
            <a:r>
              <a:rPr lang="en-US" altLang="zh-CN" smtClean="0"/>
              <a:t>n</a:t>
            </a:r>
            <a:r>
              <a:rPr lang="zh-CN" altLang="en-US" smtClean="0"/>
              <a:t>≥</a:t>
            </a:r>
            <a:r>
              <a:rPr lang="en-US" altLang="zh-CN" smtClean="0"/>
              <a:t>0</a:t>
            </a:r>
            <a:r>
              <a:rPr lang="zh-CN" altLang="en-US" smtClean="0"/>
              <a:t>）个数据元素构成的有限序列。</a:t>
            </a:r>
            <a:endParaRPr lang="en-US" altLang="zh-CN" smtClean="0"/>
          </a:p>
          <a:p>
            <a:pPr lvl="1"/>
            <a:r>
              <a:rPr lang="en-US" altLang="zh-CN" smtClean="0"/>
              <a:t>n</a:t>
            </a:r>
            <a:r>
              <a:rPr lang="zh-CN" altLang="zh-CN" smtClean="0"/>
              <a:t>称为线性表的表长</a:t>
            </a:r>
            <a:r>
              <a:rPr lang="zh-CN" altLang="en-US" smtClean="0"/>
              <a:t>，当</a:t>
            </a:r>
            <a:r>
              <a:rPr lang="en-US" altLang="zh-CN" smtClean="0"/>
              <a:t>n=0</a:t>
            </a:r>
            <a:r>
              <a:rPr lang="zh-CN" altLang="en-US" smtClean="0"/>
              <a:t>，表长为</a:t>
            </a:r>
            <a:r>
              <a:rPr lang="en-US" altLang="zh-CN" smtClean="0"/>
              <a:t>0</a:t>
            </a:r>
            <a:r>
              <a:rPr lang="zh-CN" altLang="en-US" smtClean="0"/>
              <a:t>，表中没有元素，称为空线性表，简称空表；</a:t>
            </a:r>
            <a:endParaRPr lang="en-US" altLang="zh-CN" smtClean="0"/>
          </a:p>
          <a:p>
            <a:pPr lvl="1"/>
            <a:r>
              <a:rPr lang="zh-CN" altLang="en-US" smtClean="0"/>
              <a:t>当</a:t>
            </a:r>
            <a:r>
              <a:rPr lang="en-US" altLang="zh-CN" smtClean="0"/>
              <a:t>n&gt;0</a:t>
            </a:r>
            <a:r>
              <a:rPr lang="zh-CN" altLang="en-US" smtClean="0"/>
              <a:t>，非空表，记为：</a:t>
            </a:r>
            <a:r>
              <a:rPr lang="en-US" altLang="zh-CN" smtClean="0"/>
              <a:t>L=(a</a:t>
            </a:r>
            <a:r>
              <a:rPr lang="en-US" altLang="zh-CN" baseline="-25000" smtClean="0"/>
              <a:t>0</a:t>
            </a:r>
            <a:r>
              <a:rPr lang="en-US" altLang="zh-CN" smtClean="0"/>
              <a:t>,a</a:t>
            </a:r>
            <a:r>
              <a:rPr lang="en-US" altLang="zh-CN" baseline="-25000"/>
              <a:t>1</a:t>
            </a:r>
            <a:r>
              <a:rPr lang="en-US" altLang="zh-CN" smtClean="0"/>
              <a:t>,a</a:t>
            </a:r>
            <a:r>
              <a:rPr lang="en-US" altLang="zh-CN" baseline="-25000"/>
              <a:t>2</a:t>
            </a:r>
            <a:r>
              <a:rPr lang="en-US" altLang="zh-CN" smtClean="0"/>
              <a:t>,…,a</a:t>
            </a:r>
            <a:r>
              <a:rPr lang="en-US" altLang="zh-CN" baseline="-25000"/>
              <a:t>i</a:t>
            </a:r>
            <a:r>
              <a:rPr lang="en-US" altLang="zh-CN" smtClean="0"/>
              <a:t>,…,a</a:t>
            </a:r>
            <a:r>
              <a:rPr lang="en-US" altLang="zh-CN" baseline="-25000"/>
              <a:t>n-1</a:t>
            </a:r>
            <a:r>
              <a:rPr lang="en-US" altLang="zh-CN" smtClean="0"/>
              <a:t>)</a:t>
            </a:r>
            <a:r>
              <a:rPr lang="zh-CN" altLang="en-US" smtClean="0"/>
              <a:t>；</a:t>
            </a:r>
            <a:endParaRPr lang="en-US" altLang="zh-CN" smtClean="0"/>
          </a:p>
          <a:p>
            <a:pPr lvl="1"/>
            <a:r>
              <a:rPr lang="zh-CN" altLang="en-US" smtClean="0"/>
              <a:t>每个元素有一个固定的位序号，如元素</a:t>
            </a:r>
            <a:r>
              <a:rPr lang="en-US" altLang="zh-CN" smtClean="0"/>
              <a:t>a</a:t>
            </a:r>
            <a:r>
              <a:rPr lang="en-US" altLang="zh-CN" baseline="-25000"/>
              <a:t>0</a:t>
            </a:r>
            <a:r>
              <a:rPr lang="zh-CN" altLang="en-US" smtClean="0"/>
              <a:t>的位序号是</a:t>
            </a:r>
            <a:r>
              <a:rPr lang="en-US" altLang="zh-CN" smtClean="0"/>
              <a:t>0</a:t>
            </a:r>
            <a:r>
              <a:rPr lang="zh-CN" altLang="en-US" smtClean="0"/>
              <a:t>，</a:t>
            </a:r>
            <a:r>
              <a:rPr lang="en-US" altLang="zh-CN" smtClean="0"/>
              <a:t>a</a:t>
            </a:r>
            <a:r>
              <a:rPr lang="en-US" altLang="zh-CN" baseline="-25000"/>
              <a:t>i</a:t>
            </a:r>
            <a:r>
              <a:rPr lang="zh-CN" altLang="en-US" smtClean="0"/>
              <a:t>的位序号是</a:t>
            </a:r>
            <a:r>
              <a:rPr lang="en-US" altLang="zh-CN" smtClean="0"/>
              <a:t>i</a:t>
            </a:r>
            <a:r>
              <a:rPr lang="zh-CN" altLang="en-US" smtClean="0"/>
              <a:t>；</a:t>
            </a:r>
            <a:endParaRPr lang="en-US" altLang="zh-CN" smtClean="0"/>
          </a:p>
          <a:p>
            <a:pPr lvl="1"/>
            <a:r>
              <a:rPr lang="zh-CN" altLang="zh-CN" smtClean="0"/>
              <a:t>例如，</a:t>
            </a:r>
            <a:r>
              <a:rPr lang="en-US" altLang="zh-CN" smtClean="0"/>
              <a:t>A=(5, 3, 2, 9)</a:t>
            </a:r>
            <a:r>
              <a:rPr lang="zh-CN" altLang="en-US" smtClean="0"/>
              <a:t>包含</a:t>
            </a:r>
            <a:r>
              <a:rPr lang="en-US" altLang="zh-CN" smtClean="0"/>
              <a:t>4</a:t>
            </a:r>
            <a:r>
              <a:rPr lang="zh-CN" altLang="zh-CN" smtClean="0"/>
              <a:t>个整数，这</a:t>
            </a:r>
            <a:r>
              <a:rPr lang="en-US" altLang="zh-CN" smtClean="0"/>
              <a:t>4</a:t>
            </a:r>
            <a:r>
              <a:rPr lang="zh-CN" altLang="zh-CN" smtClean="0"/>
              <a:t>个元素的位序依次为</a:t>
            </a:r>
            <a:r>
              <a:rPr lang="en-US" altLang="zh-CN" smtClean="0"/>
              <a:t>0</a:t>
            </a:r>
            <a:r>
              <a:rPr lang="zh-CN" altLang="zh-CN" smtClean="0"/>
              <a:t>、</a:t>
            </a:r>
            <a:r>
              <a:rPr lang="en-US" altLang="zh-CN" smtClean="0"/>
              <a:t>1</a:t>
            </a:r>
            <a:r>
              <a:rPr lang="zh-CN" altLang="zh-CN" smtClean="0"/>
              <a:t>、</a:t>
            </a:r>
            <a:r>
              <a:rPr lang="en-US" altLang="zh-CN" smtClean="0"/>
              <a:t>2</a:t>
            </a:r>
            <a:r>
              <a:rPr lang="zh-CN" altLang="zh-CN" smtClean="0"/>
              <a:t>、</a:t>
            </a:r>
            <a:r>
              <a:rPr lang="en-US" altLang="zh-CN" smtClean="0"/>
              <a:t>3</a:t>
            </a:r>
            <a:r>
              <a:rPr lang="zh-CN" altLang="en-US" smtClean="0"/>
              <a:t>。</a:t>
            </a:r>
            <a:endParaRPr lang="en-US" altLang="zh-CN" smtClean="0"/>
          </a:p>
          <a:p>
            <a:endParaRPr lang="zh-CN" altLang="en-US" smtClean="0"/>
          </a:p>
          <a:p>
            <a:endParaRPr lang="zh-CN" altLang="en-US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线性表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203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求</a:t>
            </a:r>
            <a:r>
              <a:rPr lang="zh-CN" altLang="en-US" smtClean="0"/>
              <a:t>长度</a:t>
            </a:r>
            <a:r>
              <a:rPr lang="en-US" altLang="zh-CN" b="1">
                <a:solidFill>
                  <a:srgbClr val="000080"/>
                </a:solidFill>
              </a:rPr>
              <a:t>def </a:t>
            </a:r>
            <a:r>
              <a:rPr lang="en-US" altLang="zh-CN">
                <a:solidFill>
                  <a:srgbClr val="B200B2"/>
                </a:solidFill>
              </a:rPr>
              <a:t>__len__</a:t>
            </a:r>
            <a:r>
              <a:rPr lang="en-US" altLang="zh-CN">
                <a:solidFill>
                  <a:prstClr val="black"/>
                </a:solidFill>
              </a:rPr>
              <a:t>(</a:t>
            </a:r>
            <a:r>
              <a:rPr lang="en-US" altLang="zh-CN">
                <a:solidFill>
                  <a:srgbClr val="94558D"/>
                </a:solidFill>
              </a:rPr>
              <a:t>self</a:t>
            </a:r>
            <a:r>
              <a:rPr lang="en-US" altLang="zh-CN" smtClean="0">
                <a:solidFill>
                  <a:prstClr val="black"/>
                </a:solidFill>
              </a:rPr>
              <a:t>):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8662" y="3357786"/>
            <a:ext cx="6092825" cy="256993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lvl="0" defTabSz="117226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80"/>
                </a:solidFill>
              </a:rPr>
              <a:t>def </a:t>
            </a:r>
            <a:r>
              <a:rPr lang="en-US" altLang="zh-CN">
                <a:solidFill>
                  <a:srgbClr val="B200B2"/>
                </a:solidFill>
              </a:rPr>
              <a:t>__len__</a:t>
            </a:r>
            <a:r>
              <a:rPr lang="en-US" altLang="zh-CN">
                <a:solidFill>
                  <a:prstClr val="black"/>
                </a:solidFill>
              </a:rPr>
              <a:t>(</a:t>
            </a:r>
            <a:r>
              <a:rPr lang="en-US" altLang="zh-CN">
                <a:solidFill>
                  <a:srgbClr val="94558D"/>
                </a:solidFill>
              </a:rPr>
              <a:t>self</a:t>
            </a:r>
            <a:r>
              <a:rPr lang="en-US" altLang="zh-CN">
                <a:solidFill>
                  <a:prstClr val="black"/>
                </a:solidFill>
              </a:rPr>
              <a:t>):</a:t>
            </a:r>
            <a:br>
              <a:rPr lang="en-US" altLang="zh-CN">
                <a:solidFill>
                  <a:prstClr val="black"/>
                </a:solidFill>
              </a:rPr>
            </a:br>
            <a:r>
              <a:rPr lang="en-US" altLang="zh-CN">
                <a:solidFill>
                  <a:prstClr val="black"/>
                </a:solidFill>
              </a:rPr>
              <a:t>    p = </a:t>
            </a:r>
            <a:r>
              <a:rPr lang="en-US" altLang="zh-CN">
                <a:solidFill>
                  <a:srgbClr val="94558D"/>
                </a:solidFill>
              </a:rPr>
              <a:t>self</a:t>
            </a:r>
            <a:r>
              <a:rPr lang="en-US" altLang="zh-CN">
                <a:solidFill>
                  <a:prstClr val="black"/>
                </a:solidFill>
              </a:rPr>
              <a:t>._head.next</a:t>
            </a:r>
            <a:br>
              <a:rPr lang="en-US" altLang="zh-CN">
                <a:solidFill>
                  <a:prstClr val="black"/>
                </a:solidFill>
              </a:rPr>
            </a:br>
            <a:r>
              <a:rPr lang="en-US" altLang="zh-CN">
                <a:solidFill>
                  <a:prstClr val="black"/>
                </a:solidFill>
              </a:rPr>
              <a:t>    count = </a:t>
            </a:r>
            <a:r>
              <a:rPr lang="en-US" altLang="zh-CN">
                <a:solidFill>
                  <a:srgbClr val="0000FF"/>
                </a:solidFill>
              </a:rPr>
              <a:t>0</a:t>
            </a:r>
            <a:br>
              <a:rPr lang="en-US" altLang="zh-CN">
                <a:solidFill>
                  <a:srgbClr val="0000FF"/>
                </a:solidFill>
              </a:rPr>
            </a:br>
            <a:r>
              <a:rPr lang="en-US" altLang="zh-CN">
                <a:solidFill>
                  <a:srgbClr val="0000FF"/>
                </a:solidFill>
              </a:rPr>
              <a:t>    </a:t>
            </a:r>
            <a:r>
              <a:rPr lang="en-US" altLang="zh-CN" b="1">
                <a:solidFill>
                  <a:srgbClr val="000080"/>
                </a:solidFill>
              </a:rPr>
              <a:t>while </a:t>
            </a:r>
            <a:r>
              <a:rPr lang="en-US" altLang="zh-CN">
                <a:solidFill>
                  <a:prstClr val="black"/>
                </a:solidFill>
              </a:rPr>
              <a:t>p </a:t>
            </a:r>
            <a:r>
              <a:rPr lang="en-US" altLang="zh-CN" smtClean="0">
                <a:solidFill>
                  <a:prstClr val="black"/>
                </a:solidFill>
              </a:rPr>
              <a:t>!=</a:t>
            </a:r>
            <a:r>
              <a:rPr lang="en-US" altLang="zh-CN" b="1" smtClean="0">
                <a:solidFill>
                  <a:srgbClr val="000080"/>
                </a:solidFill>
              </a:rPr>
              <a:t>None</a:t>
            </a:r>
            <a:r>
              <a:rPr lang="en-US" altLang="zh-CN">
                <a:solidFill>
                  <a:prstClr val="black"/>
                </a:solidFill>
              </a:rPr>
              <a:t>:</a:t>
            </a:r>
            <a:br>
              <a:rPr lang="en-US" altLang="zh-CN">
                <a:solidFill>
                  <a:prstClr val="black"/>
                </a:solidFill>
              </a:rPr>
            </a:br>
            <a:r>
              <a:rPr lang="en-US" altLang="zh-CN">
                <a:solidFill>
                  <a:prstClr val="black"/>
                </a:solidFill>
              </a:rPr>
              <a:t>        p = </a:t>
            </a:r>
            <a:r>
              <a:rPr lang="en-US" altLang="zh-CN" smtClean="0">
                <a:solidFill>
                  <a:prstClr val="black"/>
                </a:solidFill>
              </a:rPr>
              <a:t>p.next</a:t>
            </a:r>
          </a:p>
          <a:p>
            <a:pPr lvl="0" defTabSz="1172261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prstClr val="black"/>
                </a:solidFill>
              </a:rPr>
              <a:t> </a:t>
            </a:r>
            <a:r>
              <a:rPr lang="en-US" altLang="zh-CN" smtClean="0">
                <a:solidFill>
                  <a:prstClr val="black"/>
                </a:solidFill>
              </a:rPr>
              <a:t>       count </a:t>
            </a:r>
            <a:r>
              <a:rPr lang="en-US" altLang="zh-CN">
                <a:solidFill>
                  <a:prstClr val="black"/>
                </a:solidFill>
              </a:rPr>
              <a:t>+= </a:t>
            </a:r>
            <a:r>
              <a:rPr lang="en-US" altLang="zh-CN">
                <a:solidFill>
                  <a:srgbClr val="0000FF"/>
                </a:solidFill>
              </a:rPr>
              <a:t>1</a:t>
            </a:r>
            <a:br>
              <a:rPr lang="en-US" altLang="zh-CN">
                <a:solidFill>
                  <a:srgbClr val="0000FF"/>
                </a:solidFill>
              </a:rPr>
            </a:br>
            <a:r>
              <a:rPr lang="en-US" altLang="zh-CN" b="1" smtClean="0">
                <a:solidFill>
                  <a:srgbClr val="000080"/>
                </a:solidFill>
              </a:rPr>
              <a:t>return </a:t>
            </a:r>
            <a:r>
              <a:rPr lang="en-US" altLang="zh-CN">
                <a:solidFill>
                  <a:prstClr val="black"/>
                </a:solidFill>
              </a:rPr>
              <a:t>count</a:t>
            </a:r>
            <a:endParaRPr lang="zh-CN" altLang="zh-CN">
              <a:solidFill>
                <a:prstClr val="black"/>
              </a:solidFill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9497331" y="2925738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O(n)</a:t>
            </a:r>
            <a:endParaRPr lang="zh-CN" altLang="en-US" dirty="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821279" y="1836952"/>
            <a:ext cx="1085708" cy="626891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3511222" y="1836952"/>
            <a:ext cx="0" cy="626891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3710165" y="2195175"/>
            <a:ext cx="592588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4796844" y="1836952"/>
            <a:ext cx="1127124" cy="626891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" name="Line 16"/>
          <p:cNvSpPr>
            <a:spLocks noChangeShapeType="1"/>
          </p:cNvSpPr>
          <p:nvPr/>
        </p:nvSpPr>
        <p:spPr bwMode="auto">
          <a:xfrm>
            <a:off x="5493356" y="1836952"/>
            <a:ext cx="0" cy="626891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6392156" y="1836952"/>
            <a:ext cx="1091314" cy="626891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2" name="Line 19"/>
          <p:cNvSpPr>
            <a:spLocks noChangeShapeType="1"/>
          </p:cNvSpPr>
          <p:nvPr/>
        </p:nvSpPr>
        <p:spPr bwMode="auto">
          <a:xfrm>
            <a:off x="7016884" y="1838238"/>
            <a:ext cx="0" cy="626891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Line 20"/>
          <p:cNvSpPr>
            <a:spLocks noChangeShapeType="1"/>
          </p:cNvSpPr>
          <p:nvPr/>
        </p:nvSpPr>
        <p:spPr bwMode="auto">
          <a:xfrm flipV="1">
            <a:off x="5695398" y="2195175"/>
            <a:ext cx="696761" cy="1906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10444206" y="1830861"/>
            <a:ext cx="1407399" cy="628796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5" name="Line 22"/>
          <p:cNvSpPr>
            <a:spLocks noChangeShapeType="1"/>
          </p:cNvSpPr>
          <p:nvPr/>
        </p:nvSpPr>
        <p:spPr bwMode="auto">
          <a:xfrm>
            <a:off x="11358486" y="1830861"/>
            <a:ext cx="2114" cy="628796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Line 23"/>
          <p:cNvSpPr>
            <a:spLocks noChangeShapeType="1"/>
          </p:cNvSpPr>
          <p:nvPr/>
        </p:nvSpPr>
        <p:spPr bwMode="auto">
          <a:xfrm>
            <a:off x="7230247" y="2171357"/>
            <a:ext cx="645500" cy="1906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2821278" y="1745492"/>
            <a:ext cx="515664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" name="Text Box 27"/>
          <p:cNvSpPr txBox="1">
            <a:spLocks noChangeArrowheads="1"/>
          </p:cNvSpPr>
          <p:nvPr/>
        </p:nvSpPr>
        <p:spPr bwMode="auto">
          <a:xfrm>
            <a:off x="6392156" y="1756578"/>
            <a:ext cx="461162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err="1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err="1" smtClean="0">
                <a:solidFill>
                  <a:srgbClr val="000000"/>
                </a:solidFill>
                <a:latin typeface="Times New Roman" pitchFamily="18" charset="0"/>
              </a:rPr>
              <a:t>i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" name="Text Box 28"/>
          <p:cNvSpPr txBox="1">
            <a:spLocks noChangeArrowheads="1"/>
          </p:cNvSpPr>
          <p:nvPr/>
        </p:nvSpPr>
        <p:spPr bwMode="auto">
          <a:xfrm>
            <a:off x="10444213" y="1741299"/>
            <a:ext cx="1153433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000000"/>
                </a:solidFill>
                <a:latin typeface="Times New Roman" pitchFamily="18" charset="0"/>
              </a:rPr>
              <a:t>n-1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0" name="Text Box 29"/>
          <p:cNvSpPr txBox="1">
            <a:spLocks noChangeArrowheads="1"/>
          </p:cNvSpPr>
          <p:nvPr/>
        </p:nvSpPr>
        <p:spPr bwMode="auto">
          <a:xfrm>
            <a:off x="11326654" y="1851280"/>
            <a:ext cx="496428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1" name="Text Box 30"/>
          <p:cNvSpPr txBox="1">
            <a:spLocks noChangeArrowheads="1"/>
          </p:cNvSpPr>
          <p:nvPr/>
        </p:nvSpPr>
        <p:spPr bwMode="auto">
          <a:xfrm>
            <a:off x="-102830" y="1780568"/>
            <a:ext cx="913209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</a:rPr>
              <a:t>head</a:t>
            </a:r>
          </a:p>
        </p:txBody>
      </p:sp>
      <p:sp>
        <p:nvSpPr>
          <p:cNvPr id="22" name="文本框 54"/>
          <p:cNvSpPr txBox="1"/>
          <p:nvPr/>
        </p:nvSpPr>
        <p:spPr bwMode="auto">
          <a:xfrm>
            <a:off x="4047196" y="1835058"/>
            <a:ext cx="1068778" cy="595424"/>
          </a:xfrm>
          <a:prstGeom prst="rect">
            <a:avLst/>
          </a:prstGeom>
          <a:noFill/>
        </p:spPr>
        <p:txBody>
          <a:bodyPr lIns="117226" tIns="58613" rIns="117226" bIns="58613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0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360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3" name="Text Box 27"/>
          <p:cNvSpPr txBox="1">
            <a:spLocks noChangeArrowheads="1"/>
          </p:cNvSpPr>
          <p:nvPr/>
        </p:nvSpPr>
        <p:spPr bwMode="auto">
          <a:xfrm>
            <a:off x="4796844" y="1756643"/>
            <a:ext cx="661538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srgbClr val="000000"/>
                </a:solidFill>
                <a:latin typeface="Times New Roman" pitchFamily="18" charset="0"/>
              </a:rPr>
              <a:t>i-1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4" name="Rectangle 18"/>
          <p:cNvSpPr>
            <a:spLocks noChangeArrowheads="1"/>
          </p:cNvSpPr>
          <p:nvPr/>
        </p:nvSpPr>
        <p:spPr bwMode="auto">
          <a:xfrm>
            <a:off x="7866225" y="1815448"/>
            <a:ext cx="1202002" cy="626891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5" name="Line 19"/>
          <p:cNvSpPr>
            <a:spLocks noChangeShapeType="1"/>
          </p:cNvSpPr>
          <p:nvPr/>
        </p:nvSpPr>
        <p:spPr bwMode="auto">
          <a:xfrm>
            <a:off x="8650344" y="1826793"/>
            <a:ext cx="0" cy="626891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Line 23"/>
          <p:cNvSpPr>
            <a:spLocks noChangeShapeType="1"/>
          </p:cNvSpPr>
          <p:nvPr/>
        </p:nvSpPr>
        <p:spPr bwMode="auto">
          <a:xfrm>
            <a:off x="8847105" y="2185266"/>
            <a:ext cx="645500" cy="1906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auto">
          <a:xfrm>
            <a:off x="7824232" y="1754737"/>
            <a:ext cx="716040" cy="549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srgbClr val="000000"/>
                </a:solidFill>
                <a:latin typeface="Times New Roman" pitchFamily="18" charset="0"/>
              </a:rPr>
              <a:t>i+1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8" name="文本框 54"/>
          <p:cNvSpPr txBox="1"/>
          <p:nvPr/>
        </p:nvSpPr>
        <p:spPr bwMode="auto">
          <a:xfrm>
            <a:off x="9345781" y="1851271"/>
            <a:ext cx="1068778" cy="595424"/>
          </a:xfrm>
          <a:prstGeom prst="rect">
            <a:avLst/>
          </a:prstGeom>
          <a:noFill/>
        </p:spPr>
        <p:txBody>
          <a:bodyPr lIns="117226" tIns="58613" rIns="117226" bIns="58613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10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360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9" name="Line 11"/>
          <p:cNvSpPr>
            <a:spLocks noChangeShapeType="1"/>
          </p:cNvSpPr>
          <p:nvPr/>
        </p:nvSpPr>
        <p:spPr bwMode="auto">
          <a:xfrm>
            <a:off x="792370" y="2157517"/>
            <a:ext cx="592588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1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0" name="Rectangle 9"/>
          <p:cNvSpPr>
            <a:spLocks noChangeArrowheads="1"/>
          </p:cNvSpPr>
          <p:nvPr/>
        </p:nvSpPr>
        <p:spPr bwMode="auto">
          <a:xfrm>
            <a:off x="1338273" y="1833946"/>
            <a:ext cx="1085708" cy="626891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1" name="Line 10"/>
          <p:cNvSpPr>
            <a:spLocks noChangeShapeType="1"/>
          </p:cNvSpPr>
          <p:nvPr/>
        </p:nvSpPr>
        <p:spPr bwMode="auto">
          <a:xfrm>
            <a:off x="2028216" y="1833946"/>
            <a:ext cx="0" cy="626891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1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" name="Line 14"/>
          <p:cNvSpPr>
            <a:spLocks noChangeShapeType="1"/>
          </p:cNvSpPr>
          <p:nvPr/>
        </p:nvSpPr>
        <p:spPr bwMode="auto">
          <a:xfrm>
            <a:off x="2227160" y="2203144"/>
            <a:ext cx="592588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1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1338277" y="1827263"/>
            <a:ext cx="689945" cy="626891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lIns="117226" tIns="58613" rIns="117226" bIns="58613" anchor="ctr"/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b="1" ker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7" name="Line 23"/>
          <p:cNvSpPr>
            <a:spLocks noChangeShapeType="1"/>
          </p:cNvSpPr>
          <p:nvPr/>
        </p:nvSpPr>
        <p:spPr bwMode="auto">
          <a:xfrm>
            <a:off x="9895101" y="2203144"/>
            <a:ext cx="645500" cy="1906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117226" tIns="58613" rIns="117226" bIns="58613" anchor="ctr"/>
          <a:lstStyle/>
          <a:p>
            <a:pPr defTabSz="1172261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600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TextBox 58"/>
          <p:cNvSpPr txBox="1">
            <a:spLocks noChangeArrowheads="1"/>
          </p:cNvSpPr>
          <p:nvPr/>
        </p:nvSpPr>
        <p:spPr bwMode="auto">
          <a:xfrm>
            <a:off x="3331955" y="837506"/>
            <a:ext cx="3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9" name="直接箭头连接符 38"/>
          <p:cNvCxnSpPr/>
          <p:nvPr/>
        </p:nvCxnSpPr>
        <p:spPr bwMode="auto">
          <a:xfrm>
            <a:off x="3503279" y="1219415"/>
            <a:ext cx="0" cy="519112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40" name="TextBox 58"/>
          <p:cNvSpPr txBox="1">
            <a:spLocks noChangeArrowheads="1"/>
          </p:cNvSpPr>
          <p:nvPr/>
        </p:nvSpPr>
        <p:spPr bwMode="auto">
          <a:xfrm>
            <a:off x="11360865" y="837506"/>
            <a:ext cx="3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1" name="直接箭头连接符 40"/>
          <p:cNvCxnSpPr/>
          <p:nvPr/>
        </p:nvCxnSpPr>
        <p:spPr bwMode="auto">
          <a:xfrm>
            <a:off x="11532189" y="1219415"/>
            <a:ext cx="0" cy="519112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42" name="TextBox 58"/>
          <p:cNvSpPr txBox="1">
            <a:spLocks noChangeArrowheads="1"/>
          </p:cNvSpPr>
          <p:nvPr/>
        </p:nvSpPr>
        <p:spPr bwMode="auto">
          <a:xfrm>
            <a:off x="11837712" y="860247"/>
            <a:ext cx="3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3" name="直接箭头连接符 42"/>
          <p:cNvCxnSpPr/>
          <p:nvPr/>
        </p:nvCxnSpPr>
        <p:spPr bwMode="auto">
          <a:xfrm>
            <a:off x="12009036" y="1242156"/>
            <a:ext cx="0" cy="519112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45" name="圆角矩形标注 44"/>
          <p:cNvSpPr/>
          <p:nvPr/>
        </p:nvSpPr>
        <p:spPr>
          <a:xfrm>
            <a:off x="9207314" y="4340249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zh-CN" altLang="en-US" smtClean="0"/>
              <a:t>顺序访问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42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8" grpId="0"/>
      <p:bldP spid="40" grpId="0"/>
      <p:bldP spid="42" grpId="0"/>
      <p:bldP spid="4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列表清空</a:t>
            </a:r>
            <a:r>
              <a:rPr lang="zh-CN" altLang="zh-CN" sz="48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4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clear(</a:t>
            </a:r>
            <a:r>
              <a:rPr lang="zh-CN" altLang="zh-CN" sz="4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4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546500" y="2925738"/>
            <a:ext cx="8639835" cy="23805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117226" tIns="58613" rIns="117226" bIns="58613" numCol="1" anchor="ctr" anchorCtr="0" compatLnSpc="1">
            <a:prstTxWarp prst="textNoShape">
              <a:avLst/>
            </a:prstTxWarp>
            <a:spAutoFit/>
          </a:bodyPr>
          <a:lstStyle/>
          <a:p>
            <a:pPr defTabSz="1172261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clear(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p =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._head.next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21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._head.next =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None</a:t>
            </a:r>
            <a:b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while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p: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2100">
                <a:solidFill>
                  <a:srgbClr val="8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q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= p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p = p.next</a:t>
            </a:r>
            <a:b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lang="zh-CN" altLang="zh-CN" sz="21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del </a:t>
            </a:r>
            <a:r>
              <a:rPr lang="zh-CN" altLang="zh-CN" sz="21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q</a:t>
            </a:r>
            <a:endParaRPr lang="zh-CN" altLang="zh-CN" sz="31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3092161" y="1615241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>
            <a:off x="3609686" y="1615241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4203411" y="1615241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>
            <a:off x="4722524" y="1615241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>
            <a:off x="3758912" y="1913691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5642021" y="1615241"/>
            <a:ext cx="845453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16"/>
          <p:cNvSpPr>
            <a:spLocks noChangeShapeType="1"/>
          </p:cNvSpPr>
          <p:nvPr/>
        </p:nvSpPr>
        <p:spPr bwMode="auto">
          <a:xfrm>
            <a:off x="6164473" y="1615241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>
            <a:off x="4719348" y="1913691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6838661" y="1615241"/>
            <a:ext cx="818592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>
            <a:off x="7307268" y="1616312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 flipV="1">
            <a:off x="6316024" y="1913691"/>
            <a:ext cx="522639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9882693" y="1610166"/>
            <a:ext cx="1055687" cy="523875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Line 22"/>
          <p:cNvSpPr>
            <a:spLocks noChangeShapeType="1"/>
          </p:cNvSpPr>
          <p:nvPr/>
        </p:nvSpPr>
        <p:spPr bwMode="auto">
          <a:xfrm>
            <a:off x="10568493" y="1610166"/>
            <a:ext cx="1586" cy="523875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8" name="Line 23"/>
          <p:cNvSpPr>
            <a:spLocks noChangeShapeType="1"/>
          </p:cNvSpPr>
          <p:nvPr/>
        </p:nvSpPr>
        <p:spPr bwMode="auto">
          <a:xfrm>
            <a:off x="7467311" y="1893847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3092161" y="1539041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4216111" y="1539041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6838661" y="1548278"/>
            <a:ext cx="409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err="1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err="1" smtClean="0">
                <a:solidFill>
                  <a:srgbClr val="000000"/>
                </a:solidFill>
                <a:latin typeface="Times New Roman" pitchFamily="18" charset="0"/>
              </a:rPr>
              <a:t>i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9882699" y="1535548"/>
            <a:ext cx="865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000000"/>
                </a:solidFill>
                <a:latin typeface="Times New Roman" pitchFamily="18" charset="0"/>
              </a:rPr>
              <a:t>n-1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10544616" y="1627178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786291" y="1596393"/>
            <a:ext cx="8611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</a:rPr>
              <a:t>head</a:t>
            </a:r>
          </a:p>
        </p:txBody>
      </p:sp>
      <p:sp>
        <p:nvSpPr>
          <p:cNvPr id="25" name="文本框 54"/>
          <p:cNvSpPr txBox="1"/>
          <p:nvPr/>
        </p:nvSpPr>
        <p:spPr bwMode="auto">
          <a:xfrm>
            <a:off x="5079712" y="1613662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5642021" y="1548332"/>
            <a:ext cx="609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srgbClr val="000000"/>
                </a:solidFill>
                <a:latin typeface="Times New Roman" pitchFamily="18" charset="0"/>
              </a:rPr>
              <a:t>i-1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7944356" y="1597325"/>
            <a:ext cx="901619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8" name="Line 19"/>
          <p:cNvSpPr>
            <a:spLocks noChangeShapeType="1"/>
          </p:cNvSpPr>
          <p:nvPr/>
        </p:nvSpPr>
        <p:spPr bwMode="auto">
          <a:xfrm>
            <a:off x="8532522" y="1606777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9" name="Line 23"/>
          <p:cNvSpPr>
            <a:spLocks noChangeShapeType="1"/>
          </p:cNvSpPr>
          <p:nvPr/>
        </p:nvSpPr>
        <p:spPr bwMode="auto">
          <a:xfrm>
            <a:off x="9479467" y="1905435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7912858" y="1546744"/>
            <a:ext cx="663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srgbClr val="000000"/>
                </a:solidFill>
                <a:latin typeface="Times New Roman" pitchFamily="18" charset="0"/>
              </a:rPr>
              <a:t>i+1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" name="文本框 54"/>
          <p:cNvSpPr txBox="1"/>
          <p:nvPr/>
        </p:nvSpPr>
        <p:spPr bwMode="auto">
          <a:xfrm>
            <a:off x="9015441" y="1632259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1570281" y="1882316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1979762" y="1612736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4" name="Line 10"/>
          <p:cNvSpPr>
            <a:spLocks noChangeShapeType="1"/>
          </p:cNvSpPr>
          <p:nvPr/>
        </p:nvSpPr>
        <p:spPr bwMode="auto">
          <a:xfrm>
            <a:off x="2497287" y="1612736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>
            <a:off x="2646514" y="1920330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1979765" y="1607168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070758" y="113543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/>
              <a:t>首结点</a:t>
            </a:r>
            <a:endParaRPr lang="zh-CN" altLang="en-US" sz="2000"/>
          </a:p>
        </p:txBody>
      </p:sp>
      <p:sp>
        <p:nvSpPr>
          <p:cNvPr id="38" name="TextBox 37"/>
          <p:cNvSpPr txBox="1"/>
          <p:nvPr/>
        </p:nvSpPr>
        <p:spPr>
          <a:xfrm>
            <a:off x="9961405" y="1145478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/>
              <a:t>尾结点</a:t>
            </a:r>
            <a:endParaRPr lang="zh-CN" altLang="en-US" sz="2000"/>
          </a:p>
        </p:txBody>
      </p:sp>
      <p:sp>
        <p:nvSpPr>
          <p:cNvPr id="39" name="TextBox 38"/>
          <p:cNvSpPr txBox="1"/>
          <p:nvPr/>
        </p:nvSpPr>
        <p:spPr>
          <a:xfrm>
            <a:off x="1906716" y="114822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/>
              <a:t>头结点</a:t>
            </a:r>
            <a:endParaRPr lang="zh-CN" altLang="en-US" sz="2000"/>
          </a:p>
        </p:txBody>
      </p:sp>
      <p:sp>
        <p:nvSpPr>
          <p:cNvPr id="40" name="圆角矩形标注 39"/>
          <p:cNvSpPr/>
          <p:nvPr/>
        </p:nvSpPr>
        <p:spPr>
          <a:xfrm>
            <a:off x="8872156" y="3213770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O(n)</a:t>
            </a:r>
          </a:p>
        </p:txBody>
      </p:sp>
      <p:sp>
        <p:nvSpPr>
          <p:cNvPr id="2" name="右箭头 1"/>
          <p:cNvSpPr/>
          <p:nvPr/>
        </p:nvSpPr>
        <p:spPr>
          <a:xfrm>
            <a:off x="10544616" y="6028556"/>
            <a:ext cx="1005347" cy="43204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03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读取</a:t>
            </a:r>
            <a:r>
              <a:rPr lang="en-US" altLang="zh-CN"/>
              <a:t>i</a:t>
            </a:r>
            <a:r>
              <a:rPr lang="zh-CN" altLang="en-US"/>
              <a:t>号</a:t>
            </a:r>
            <a:r>
              <a:rPr lang="zh-CN" altLang="en-US" smtClean="0"/>
              <a:t>元素 </a:t>
            </a:r>
            <a:r>
              <a:rPr lang="zh-CN" altLang="zh-CN" sz="48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lang="zh-CN" altLang="zh-CN" sz="4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retrieve(</a:t>
            </a:r>
            <a:r>
              <a:rPr lang="zh-CN" altLang="zh-CN" sz="48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4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i):</a:t>
            </a:r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126654" y="2859247"/>
            <a:ext cx="8784976" cy="36933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retrieve(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i):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 &lt;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"i is too small"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 = self._head.next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count = 0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 &lt; i: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 = p.next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count +=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8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1800" smtClean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p.entry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else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"i is too big"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endParaRPr kumimoji="0" lang="zh-CN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0064236" y="3143985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O(n)</a:t>
            </a:r>
          </a:p>
          <a:p>
            <a:pPr algn="ctr"/>
            <a:r>
              <a:rPr lang="zh-CN" altLang="en-US" smtClean="0"/>
              <a:t>顺序存取</a:t>
            </a:r>
            <a:endParaRPr lang="zh-CN" altLang="en-US" dirty="0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2992540" y="1737456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3510063" y="1737456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4103790" y="1737456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4622899" y="1737456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Line 14"/>
          <p:cNvSpPr>
            <a:spLocks noChangeShapeType="1"/>
          </p:cNvSpPr>
          <p:nvPr/>
        </p:nvSpPr>
        <p:spPr bwMode="auto">
          <a:xfrm>
            <a:off x="3659289" y="2035906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5542397" y="1737456"/>
            <a:ext cx="845453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6064850" y="1737456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Line 17"/>
          <p:cNvSpPr>
            <a:spLocks noChangeShapeType="1"/>
          </p:cNvSpPr>
          <p:nvPr/>
        </p:nvSpPr>
        <p:spPr bwMode="auto">
          <a:xfrm>
            <a:off x="4619725" y="2035906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6739037" y="1737456"/>
            <a:ext cx="818592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Line 19"/>
          <p:cNvSpPr>
            <a:spLocks noChangeShapeType="1"/>
          </p:cNvSpPr>
          <p:nvPr/>
        </p:nvSpPr>
        <p:spPr bwMode="auto">
          <a:xfrm>
            <a:off x="7207646" y="1738527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Line 20"/>
          <p:cNvSpPr>
            <a:spLocks noChangeShapeType="1"/>
          </p:cNvSpPr>
          <p:nvPr/>
        </p:nvSpPr>
        <p:spPr bwMode="auto">
          <a:xfrm flipV="1">
            <a:off x="6216400" y="2035906"/>
            <a:ext cx="522639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21"/>
          <p:cNvSpPr>
            <a:spLocks noChangeArrowheads="1"/>
          </p:cNvSpPr>
          <p:nvPr/>
        </p:nvSpPr>
        <p:spPr bwMode="auto">
          <a:xfrm>
            <a:off x="9783070" y="1732387"/>
            <a:ext cx="1055687" cy="523875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>
            <a:off x="10468871" y="1732387"/>
            <a:ext cx="1586" cy="523875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Line 23"/>
          <p:cNvSpPr>
            <a:spLocks noChangeShapeType="1"/>
          </p:cNvSpPr>
          <p:nvPr/>
        </p:nvSpPr>
        <p:spPr bwMode="auto">
          <a:xfrm>
            <a:off x="7367689" y="2016062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2992538" y="1661268"/>
            <a:ext cx="4235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kumimoji="1" lang="en-US" altLang="zh-CN">
                <a:latin typeface="Times New Roman" pitchFamily="18" charset="0"/>
              </a:rPr>
              <a:t>a</a:t>
            </a:r>
            <a:r>
              <a:rPr kumimoji="1" lang="en-US" altLang="zh-CN" baseline="-25000">
                <a:latin typeface="Times New Roman" pitchFamily="18" charset="0"/>
              </a:rPr>
              <a:t>0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4116488" y="1661268"/>
            <a:ext cx="4235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kumimoji="1" lang="en-US" altLang="zh-CN">
                <a:latin typeface="Times New Roman" pitchFamily="18" charset="0"/>
              </a:rPr>
              <a:t>a</a:t>
            </a:r>
            <a:r>
              <a:rPr kumimoji="1" lang="en-US" altLang="zh-CN" baseline="-25000">
                <a:latin typeface="Times New Roman" pitchFamily="18" charset="0"/>
              </a:rPr>
              <a:t>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22" name="Text Box 27"/>
          <p:cNvSpPr txBox="1">
            <a:spLocks noChangeArrowheads="1"/>
          </p:cNvSpPr>
          <p:nvPr/>
        </p:nvSpPr>
        <p:spPr bwMode="auto">
          <a:xfrm>
            <a:off x="6739037" y="1670505"/>
            <a:ext cx="3786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kumimoji="1" lang="en-US" altLang="zh-CN" smtClean="0"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latin typeface="Times New Roman" pitchFamily="18" charset="0"/>
              </a:rPr>
              <a:t>i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23" name="Text Box 28"/>
          <p:cNvSpPr txBox="1">
            <a:spLocks noChangeArrowheads="1"/>
          </p:cNvSpPr>
          <p:nvPr/>
        </p:nvSpPr>
        <p:spPr bwMode="auto">
          <a:xfrm>
            <a:off x="9783077" y="1657775"/>
            <a:ext cx="8651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kumimoji="1" lang="en-US" altLang="zh-CN">
                <a:latin typeface="Times New Roman" pitchFamily="18" charset="0"/>
              </a:rPr>
              <a:t>a</a:t>
            </a:r>
            <a:r>
              <a:rPr kumimoji="1" lang="en-US" altLang="zh-CN" baseline="-25000">
                <a:latin typeface="Times New Roman" pitchFamily="18" charset="0"/>
              </a:rPr>
              <a:t>n-1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24" name="Text Box 29"/>
          <p:cNvSpPr txBox="1">
            <a:spLocks noChangeArrowheads="1"/>
          </p:cNvSpPr>
          <p:nvPr/>
        </p:nvSpPr>
        <p:spPr bwMode="auto">
          <a:xfrm>
            <a:off x="10444992" y="1749405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5" name="Text Box 30"/>
          <p:cNvSpPr txBox="1">
            <a:spLocks noChangeArrowheads="1"/>
          </p:cNvSpPr>
          <p:nvPr/>
        </p:nvSpPr>
        <p:spPr bwMode="auto">
          <a:xfrm>
            <a:off x="686668" y="1718620"/>
            <a:ext cx="7649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kumimoji="1" lang="en-US" altLang="zh-CN">
                <a:latin typeface="Times New Roman" pitchFamily="18" charset="0"/>
              </a:rPr>
              <a:t>head</a:t>
            </a:r>
          </a:p>
        </p:txBody>
      </p:sp>
      <p:sp>
        <p:nvSpPr>
          <p:cNvPr id="26" name="文本框 54"/>
          <p:cNvSpPr txBox="1"/>
          <p:nvPr/>
        </p:nvSpPr>
        <p:spPr bwMode="auto">
          <a:xfrm>
            <a:off x="4980087" y="1735881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 w="0"/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endParaRPr kumimoji="0" lang="zh-CN" altLang="en-US" sz="2800" b="0" i="0" u="none" strike="noStrike" kern="1200" cap="none" spc="0" normalizeH="0" baseline="0" noProof="0">
              <a:ln w="0"/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auto">
          <a:xfrm>
            <a:off x="5487541" y="1670559"/>
            <a:ext cx="5501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kumimoji="1" lang="en-US" altLang="zh-CN" smtClean="0"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latin typeface="Times New Roman" pitchFamily="18" charset="0"/>
              </a:rPr>
              <a:t>i-1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7844732" y="1719540"/>
            <a:ext cx="901619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9" name="Line 19"/>
          <p:cNvSpPr>
            <a:spLocks noChangeShapeType="1"/>
          </p:cNvSpPr>
          <p:nvPr/>
        </p:nvSpPr>
        <p:spPr bwMode="auto">
          <a:xfrm>
            <a:off x="8432899" y="1728992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Line 23"/>
          <p:cNvSpPr>
            <a:spLocks noChangeShapeType="1"/>
          </p:cNvSpPr>
          <p:nvPr/>
        </p:nvSpPr>
        <p:spPr bwMode="auto">
          <a:xfrm>
            <a:off x="9379844" y="2027650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Text Box 27"/>
          <p:cNvSpPr txBox="1">
            <a:spLocks noChangeArrowheads="1"/>
          </p:cNvSpPr>
          <p:nvPr/>
        </p:nvSpPr>
        <p:spPr bwMode="auto">
          <a:xfrm>
            <a:off x="7813235" y="1668971"/>
            <a:ext cx="5966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eaLnBrk="1" hangingPunct="1"/>
            <a:r>
              <a:rPr kumimoji="1" lang="en-US" altLang="zh-CN" smtClean="0"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latin typeface="Times New Roman" pitchFamily="18" charset="0"/>
              </a:rPr>
              <a:t>i+1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32" name="文本框 54"/>
          <p:cNvSpPr txBox="1"/>
          <p:nvPr/>
        </p:nvSpPr>
        <p:spPr bwMode="auto">
          <a:xfrm>
            <a:off x="8915818" y="1754477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>
                <a:ln w="0"/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……</a:t>
            </a:r>
            <a:endParaRPr kumimoji="0" lang="zh-CN" altLang="en-US" sz="2800" b="0" i="0" u="none" strike="noStrike" kern="1200" cap="none" spc="0" normalizeH="0" baseline="0" noProof="0">
              <a:ln w="0"/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Line 11"/>
          <p:cNvSpPr>
            <a:spLocks noChangeShapeType="1"/>
          </p:cNvSpPr>
          <p:nvPr/>
        </p:nvSpPr>
        <p:spPr bwMode="auto">
          <a:xfrm>
            <a:off x="1470658" y="2004531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Rectangle 9"/>
          <p:cNvSpPr>
            <a:spLocks noChangeArrowheads="1"/>
          </p:cNvSpPr>
          <p:nvPr/>
        </p:nvSpPr>
        <p:spPr bwMode="auto">
          <a:xfrm>
            <a:off x="1880139" y="1734951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Line 10"/>
          <p:cNvSpPr>
            <a:spLocks noChangeShapeType="1"/>
          </p:cNvSpPr>
          <p:nvPr/>
        </p:nvSpPr>
        <p:spPr bwMode="auto">
          <a:xfrm>
            <a:off x="2397664" y="1734951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Line 14"/>
          <p:cNvSpPr>
            <a:spLocks noChangeShapeType="1"/>
          </p:cNvSpPr>
          <p:nvPr/>
        </p:nvSpPr>
        <p:spPr bwMode="auto">
          <a:xfrm>
            <a:off x="2546890" y="2042545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1880141" y="1729383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8" name="直接箭头连接符 37"/>
          <p:cNvCxnSpPr/>
          <p:nvPr/>
        </p:nvCxnSpPr>
        <p:spPr bwMode="auto">
          <a:xfrm>
            <a:off x="7117667" y="1228258"/>
            <a:ext cx="0" cy="519112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39" name="TextBox 58"/>
          <p:cNvSpPr txBox="1">
            <a:spLocks noChangeArrowheads="1"/>
          </p:cNvSpPr>
          <p:nvPr/>
        </p:nvSpPr>
        <p:spPr bwMode="auto">
          <a:xfrm>
            <a:off x="3331955" y="837506"/>
            <a:ext cx="3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0" name="直接箭头连接符 39"/>
          <p:cNvCxnSpPr/>
          <p:nvPr/>
        </p:nvCxnSpPr>
        <p:spPr bwMode="auto">
          <a:xfrm>
            <a:off x="3503279" y="1219415"/>
            <a:ext cx="0" cy="519112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41" name="TextBox 58"/>
          <p:cNvSpPr txBox="1">
            <a:spLocks noChangeArrowheads="1"/>
          </p:cNvSpPr>
          <p:nvPr/>
        </p:nvSpPr>
        <p:spPr bwMode="auto">
          <a:xfrm>
            <a:off x="6984666" y="837506"/>
            <a:ext cx="3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2" name="直接箭头连接符 41"/>
          <p:cNvCxnSpPr/>
          <p:nvPr/>
        </p:nvCxnSpPr>
        <p:spPr bwMode="auto">
          <a:xfrm>
            <a:off x="11207774" y="1338658"/>
            <a:ext cx="0" cy="519112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43" name="TextBox 58"/>
          <p:cNvSpPr txBox="1">
            <a:spLocks noChangeArrowheads="1"/>
          </p:cNvSpPr>
          <p:nvPr/>
        </p:nvSpPr>
        <p:spPr bwMode="auto">
          <a:xfrm>
            <a:off x="11074773" y="947906"/>
            <a:ext cx="3273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p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71813" y="2367077"/>
            <a:ext cx="116692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count=0</a:t>
            </a:r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6728538" y="2367077"/>
            <a:ext cx="1085169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count=i</a:t>
            </a:r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1630709" y="3748992"/>
            <a:ext cx="6092825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lang="zh-CN" altLang="zh-CN" sz="180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 = self._head.next</a:t>
            </a:r>
            <a:br>
              <a:rPr lang="zh-CN" altLang="zh-CN" sz="180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80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lang="zh-CN" altLang="zh-CN" sz="1800" smtClean="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count </a:t>
            </a:r>
            <a:r>
              <a:rPr lang="zh-CN" altLang="zh-CN" sz="180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= 0</a:t>
            </a:r>
            <a:br>
              <a:rPr lang="zh-CN" altLang="zh-CN" sz="180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8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lang="zh-CN" altLang="zh-CN" sz="1800" b="1" smtClean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 </a:t>
            </a:r>
            <a:r>
              <a:rPr lang="zh-CN" altLang="zh-CN" sz="18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count &lt; i:</a:t>
            </a:r>
            <a:b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8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 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= p.next</a:t>
            </a:r>
            <a:b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8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count </a:t>
            </a:r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+= </a:t>
            </a:r>
            <a:r>
              <a:rPr lang="zh-CN" altLang="zh-CN" sz="1800" smtClean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88821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39" grpId="0"/>
      <p:bldP spid="41" grpId="0"/>
      <p:bldP spid="43" grpId="0"/>
      <p:bldP spid="2" grpId="0"/>
      <p:bldP spid="44" grpId="0"/>
      <p:bldP spid="4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63619" y="117426"/>
            <a:ext cx="10233473" cy="648527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将元素</a:t>
            </a:r>
            <a:r>
              <a:rPr lang="en-US" altLang="zh-CN"/>
              <a:t>item</a:t>
            </a:r>
            <a:r>
              <a:rPr lang="zh-CN" altLang="en-US"/>
              <a:t>插入到表的</a:t>
            </a:r>
            <a:r>
              <a:rPr lang="en-US" altLang="zh-CN"/>
              <a:t>i</a:t>
            </a:r>
            <a:r>
              <a:rPr lang="zh-CN" altLang="en-US"/>
              <a:t>号位置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4152612" y="1938603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>
            <a:off x="4670137" y="1938603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5263862" y="1938603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>
            <a:off x="5782973" y="1938603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>
            <a:off x="4819363" y="2237053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6894495" y="1938603"/>
            <a:ext cx="845453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1" name="Line 16"/>
          <p:cNvSpPr>
            <a:spLocks noChangeShapeType="1"/>
          </p:cNvSpPr>
          <p:nvPr/>
        </p:nvSpPr>
        <p:spPr bwMode="auto">
          <a:xfrm>
            <a:off x="7416949" y="1938603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>
            <a:off x="5779799" y="2237053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8091136" y="1938603"/>
            <a:ext cx="818592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>
            <a:off x="8559743" y="1939674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 flipV="1">
            <a:off x="7568498" y="2237053"/>
            <a:ext cx="522639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11135167" y="1933528"/>
            <a:ext cx="1055687" cy="523875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7" name="Line 22"/>
          <p:cNvSpPr>
            <a:spLocks noChangeShapeType="1"/>
          </p:cNvSpPr>
          <p:nvPr/>
        </p:nvSpPr>
        <p:spPr bwMode="auto">
          <a:xfrm>
            <a:off x="11820968" y="1933528"/>
            <a:ext cx="1586" cy="523875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8" name="Line 23"/>
          <p:cNvSpPr>
            <a:spLocks noChangeShapeType="1"/>
          </p:cNvSpPr>
          <p:nvPr/>
        </p:nvSpPr>
        <p:spPr bwMode="auto">
          <a:xfrm>
            <a:off x="8719786" y="2217209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4152612" y="1862403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prstClr val="black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prstClr val="black"/>
                </a:solidFill>
                <a:latin typeface="Times New Roman" pitchFamily="18" charset="0"/>
              </a:rPr>
              <a:t>0</a:t>
            </a:r>
            <a:endParaRPr kumimoji="1" lang="en-US" altLang="zh-CN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5276562" y="1862403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prstClr val="black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prstClr val="black"/>
                </a:solidFill>
                <a:latin typeface="Times New Roman" pitchFamily="18" charset="0"/>
              </a:rPr>
              <a:t>1</a:t>
            </a:r>
            <a:endParaRPr kumimoji="1" lang="en-US" altLang="zh-CN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8091135" y="1871640"/>
            <a:ext cx="409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prstClr val="black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prstClr val="black"/>
                </a:solidFill>
                <a:latin typeface="Times New Roman" pitchFamily="18" charset="0"/>
              </a:rPr>
              <a:t>i</a:t>
            </a:r>
            <a:endParaRPr kumimoji="1" lang="en-US" altLang="zh-CN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11135175" y="1858910"/>
            <a:ext cx="865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prstClr val="black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prstClr val="black"/>
                </a:solidFill>
                <a:latin typeface="Times New Roman" pitchFamily="18" charset="0"/>
              </a:rPr>
              <a:t>n-1</a:t>
            </a:r>
            <a:endParaRPr kumimoji="1" lang="en-US" altLang="zh-CN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11797092" y="1950540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1846734" y="1919755"/>
            <a:ext cx="8611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prstClr val="black"/>
                </a:solidFill>
                <a:latin typeface="Times New Roman" pitchFamily="18" charset="0"/>
              </a:rPr>
              <a:t>head</a:t>
            </a:r>
          </a:p>
        </p:txBody>
      </p:sp>
      <p:sp>
        <p:nvSpPr>
          <p:cNvPr id="25" name="文本框 54"/>
          <p:cNvSpPr txBox="1"/>
          <p:nvPr/>
        </p:nvSpPr>
        <p:spPr bwMode="auto">
          <a:xfrm>
            <a:off x="6332186" y="1937024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solidFill>
                <a:prstClr val="black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6839631" y="1871694"/>
            <a:ext cx="609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prstClr val="black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prstClr val="black"/>
                </a:solidFill>
                <a:latin typeface="Times New Roman" pitchFamily="18" charset="0"/>
              </a:rPr>
              <a:t>i-1</a:t>
            </a:r>
            <a:endParaRPr kumimoji="1" lang="en-US" altLang="zh-CN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9196830" y="1920687"/>
            <a:ext cx="901619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28" name="Line 19"/>
          <p:cNvSpPr>
            <a:spLocks noChangeShapeType="1"/>
          </p:cNvSpPr>
          <p:nvPr/>
        </p:nvSpPr>
        <p:spPr bwMode="auto">
          <a:xfrm>
            <a:off x="9784996" y="1930139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" name="Line 23"/>
          <p:cNvSpPr>
            <a:spLocks noChangeShapeType="1"/>
          </p:cNvSpPr>
          <p:nvPr/>
        </p:nvSpPr>
        <p:spPr bwMode="auto">
          <a:xfrm>
            <a:off x="10731942" y="2228797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9165333" y="1870106"/>
            <a:ext cx="663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prstClr val="black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prstClr val="black"/>
                </a:solidFill>
                <a:latin typeface="Times New Roman" pitchFamily="18" charset="0"/>
              </a:rPr>
              <a:t>i+1</a:t>
            </a:r>
            <a:endParaRPr kumimoji="1" lang="en-US" altLang="zh-CN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31" name="文本框 54"/>
          <p:cNvSpPr txBox="1"/>
          <p:nvPr/>
        </p:nvSpPr>
        <p:spPr bwMode="auto">
          <a:xfrm>
            <a:off x="10112468" y="1955620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solidFill>
                <a:prstClr val="black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2630732" y="2205678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3040213" y="1936098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1" kern="0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34" name="Line 10"/>
          <p:cNvSpPr>
            <a:spLocks noChangeShapeType="1"/>
          </p:cNvSpPr>
          <p:nvPr/>
        </p:nvSpPr>
        <p:spPr bwMode="auto">
          <a:xfrm>
            <a:off x="3557738" y="1936098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>
            <a:off x="3706964" y="2243692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3040215" y="1930530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1" kern="0" smtClean="0">
              <a:solidFill>
                <a:prstClr val="black"/>
              </a:solidFill>
              <a:latin typeface="Arial" pitchFamily="34" charset="0"/>
            </a:endParaRPr>
          </a:p>
        </p:txBody>
      </p:sp>
      <p:cxnSp>
        <p:nvCxnSpPr>
          <p:cNvPr id="37" name="直接箭头连接符 36"/>
          <p:cNvCxnSpPr/>
          <p:nvPr/>
        </p:nvCxnSpPr>
        <p:spPr bwMode="auto">
          <a:xfrm>
            <a:off x="7370429" y="1429405"/>
            <a:ext cx="0" cy="519112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38" name="TextBox 58"/>
          <p:cNvSpPr txBox="1">
            <a:spLocks noChangeArrowheads="1"/>
          </p:cNvSpPr>
          <p:nvPr/>
        </p:nvSpPr>
        <p:spPr bwMode="auto">
          <a:xfrm>
            <a:off x="6772459" y="909514"/>
            <a:ext cx="1176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宋体" pitchFamily="2" charset="-122"/>
              </a:rPr>
              <a:t>previous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ea typeface="宋体" pitchFamily="2" charset="-122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7785970" y="3344545"/>
            <a:ext cx="814387" cy="522287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1800" b="1" ker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0" name="Line 13"/>
          <p:cNvSpPr>
            <a:spLocks noChangeShapeType="1"/>
          </p:cNvSpPr>
          <p:nvPr/>
        </p:nvSpPr>
        <p:spPr bwMode="auto">
          <a:xfrm>
            <a:off x="8305082" y="3344545"/>
            <a:ext cx="0" cy="522287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1" name="Text Box 25"/>
          <p:cNvSpPr txBox="1">
            <a:spLocks noChangeArrowheads="1"/>
          </p:cNvSpPr>
          <p:nvPr/>
        </p:nvSpPr>
        <p:spPr bwMode="auto">
          <a:xfrm>
            <a:off x="7721310" y="3414869"/>
            <a:ext cx="59503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1" lang="en-US" altLang="zh-CN" sz="1800" smtClean="0">
                <a:solidFill>
                  <a:prstClr val="black"/>
                </a:solidFill>
                <a:latin typeface="Times New Roman" pitchFamily="18" charset="0"/>
              </a:rPr>
              <a:t>item</a:t>
            </a:r>
            <a:endParaRPr kumimoji="1" lang="en-US" altLang="zh-CN" sz="1400">
              <a:solidFill>
                <a:prstClr val="black"/>
              </a:solidFill>
              <a:latin typeface="Times New Roman" pitchFamily="18" charset="0"/>
            </a:endParaRPr>
          </a:p>
        </p:txBody>
      </p:sp>
      <p:cxnSp>
        <p:nvCxnSpPr>
          <p:cNvPr id="42" name="直接箭头连接符 41"/>
          <p:cNvCxnSpPr/>
          <p:nvPr/>
        </p:nvCxnSpPr>
        <p:spPr bwMode="auto">
          <a:xfrm flipV="1">
            <a:off x="8282857" y="3852545"/>
            <a:ext cx="0" cy="757237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cxnSp>
        <p:nvCxnSpPr>
          <p:cNvPr id="43" name="肘形连接符 42"/>
          <p:cNvCxnSpPr>
            <a:cxnSpLocks noChangeShapeType="1"/>
          </p:cNvCxnSpPr>
          <p:nvPr/>
        </p:nvCxnSpPr>
        <p:spPr bwMode="auto">
          <a:xfrm rot="5400000" flipH="1" flipV="1">
            <a:off x="7999260" y="2827886"/>
            <a:ext cx="1131124" cy="309929"/>
          </a:xfrm>
          <a:prstGeom prst="bentConnector3">
            <a:avLst>
              <a:gd name="adj1" fmla="val -929"/>
            </a:avLst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" name="肘形连接符 43"/>
          <p:cNvCxnSpPr>
            <a:cxnSpLocks noChangeShapeType="1"/>
            <a:endCxn id="41" idx="1"/>
          </p:cNvCxnSpPr>
          <p:nvPr/>
        </p:nvCxnSpPr>
        <p:spPr bwMode="auto">
          <a:xfrm rot="16200000" flipH="1">
            <a:off x="6989652" y="2867877"/>
            <a:ext cx="1209310" cy="254006"/>
          </a:xfrm>
          <a:prstGeom prst="bentConnector2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5" name="TextBox 60"/>
          <p:cNvSpPr txBox="1">
            <a:spLocks noChangeArrowheads="1"/>
          </p:cNvSpPr>
          <p:nvPr/>
        </p:nvSpPr>
        <p:spPr bwMode="auto">
          <a:xfrm>
            <a:off x="7487519" y="4613961"/>
            <a:ext cx="13564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宋体" pitchFamily="2" charset="-122"/>
              </a:rPr>
              <a:t>new_node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ea typeface="宋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67630" y="190843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solidFill>
                  <a:prstClr val="black"/>
                </a:solidFill>
                <a:latin typeface="Arial" panose="020B0604020202020204" pitchFamily="34" charset="0"/>
              </a:rPr>
              <a:t>×</a:t>
            </a:r>
            <a:endParaRPr lang="zh-CN" altLang="en-US" sz="320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63358" y="5878066"/>
            <a:ext cx="46106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6088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6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previous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.next = new_node</a:t>
            </a:r>
            <a:endParaRPr lang="zh-CN" altLang="zh-CN" sz="240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37861" y="3182313"/>
            <a:ext cx="480375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smtClean="0"/>
              <a:t>   previous </a:t>
            </a:r>
            <a:r>
              <a:rPr lang="en-US" altLang="zh-CN" sz="1800"/>
              <a:t>= self._head</a:t>
            </a:r>
            <a:br>
              <a:rPr lang="en-US" altLang="zh-CN" sz="1800"/>
            </a:br>
            <a:r>
              <a:rPr lang="en-US" altLang="zh-CN" sz="1800"/>
              <a:t>   </a:t>
            </a:r>
            <a:r>
              <a:rPr lang="en-US" altLang="zh-CN" sz="1800" smtClean="0"/>
              <a:t>count </a:t>
            </a:r>
            <a:r>
              <a:rPr lang="en-US" altLang="zh-CN" sz="1800"/>
              <a:t>= -1</a:t>
            </a:r>
            <a:br>
              <a:rPr lang="en-US" altLang="zh-CN" sz="1800"/>
            </a:br>
            <a:r>
              <a:rPr lang="en-US" altLang="zh-CN" sz="1800"/>
              <a:t>    while previous and count &lt; i - 1:</a:t>
            </a:r>
            <a:br>
              <a:rPr lang="en-US" altLang="zh-CN" sz="1800"/>
            </a:br>
            <a:r>
              <a:rPr lang="en-US" altLang="zh-CN" sz="1800"/>
              <a:t>        previous = previous.next</a:t>
            </a:r>
            <a:br>
              <a:rPr lang="en-US" altLang="zh-CN" sz="1800"/>
            </a:br>
            <a:r>
              <a:rPr lang="en-US" altLang="zh-CN" sz="1800"/>
              <a:t>        count += </a:t>
            </a:r>
            <a:r>
              <a:rPr lang="en-US" altLang="zh-CN" sz="1800" smtClean="0"/>
              <a:t>1</a:t>
            </a:r>
            <a:endParaRPr lang="zh-CN" altLang="en-US" sz="1800"/>
          </a:p>
        </p:txBody>
      </p:sp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369483" y="2812981"/>
            <a:ext cx="6463307" cy="3693319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insert(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i, item):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 &lt;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"i is too small"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previous = self._head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count = -1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previous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 &lt; i -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previous = previous.next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count +=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previous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is None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"i is too big"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new_node = Node(item)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new_node.next = previous.next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previous.next = new_node</a:t>
            </a:r>
            <a:endParaRPr kumimoji="0" lang="zh-CN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0" name="圆角矩形标注 49"/>
          <p:cNvSpPr/>
          <p:nvPr/>
        </p:nvSpPr>
        <p:spPr>
          <a:xfrm>
            <a:off x="9497315" y="3171299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O(n)</a:t>
            </a:r>
          </a:p>
        </p:txBody>
      </p:sp>
      <p:sp>
        <p:nvSpPr>
          <p:cNvPr id="3" name="矩形 2"/>
          <p:cNvSpPr/>
          <p:nvPr/>
        </p:nvSpPr>
        <p:spPr>
          <a:xfrm>
            <a:off x="-413569" y="889694"/>
            <a:ext cx="39884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smtClean="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600" smtClean="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 </a:t>
            </a:r>
            <a:r>
              <a:rPr lang="zh-CN" altLang="zh-CN" sz="160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= self._head.next</a:t>
            </a:r>
            <a:br>
              <a:rPr lang="zh-CN" altLang="zh-CN" sz="160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count = 0</a:t>
            </a:r>
            <a:br>
              <a:rPr lang="zh-CN" altLang="zh-CN" sz="1600">
                <a:solidFill>
                  <a:srgbClr val="FF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6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 </a:t>
            </a:r>
            <a:r>
              <a:rPr lang="zh-CN" altLang="zh-CN" sz="16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count &lt; i:</a:t>
            </a:r>
            <a:b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p = p.next</a:t>
            </a:r>
            <a:b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  count += </a:t>
            </a:r>
            <a:r>
              <a:rPr lang="zh-CN" altLang="zh-CN" sz="16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lang="zh-CN" altLang="zh-CN" sz="16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endParaRPr lang="zh-CN" altLang="en-US" sz="1600"/>
          </a:p>
        </p:txBody>
      </p:sp>
      <p:sp>
        <p:nvSpPr>
          <p:cNvPr id="49" name="TextBox 48"/>
          <p:cNvSpPr txBox="1"/>
          <p:nvPr/>
        </p:nvSpPr>
        <p:spPr>
          <a:xfrm>
            <a:off x="5132564" y="3717826"/>
            <a:ext cx="2354955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000"/>
              <a:t>previous </a:t>
            </a:r>
            <a:r>
              <a:rPr lang="zh-CN" altLang="en-US" sz="2000" smtClean="0"/>
              <a:t>为空，说明</a:t>
            </a:r>
            <a:r>
              <a:rPr lang="en-US" altLang="zh-CN" sz="2000" smtClean="0"/>
              <a:t>i-1</a:t>
            </a:r>
            <a:r>
              <a:rPr lang="zh-CN" altLang="en-US" sz="2000" smtClean="0"/>
              <a:t>结点不存在；不能在</a:t>
            </a:r>
            <a:r>
              <a:rPr lang="en-US" altLang="zh-CN" sz="2000" smtClean="0"/>
              <a:t>i</a:t>
            </a:r>
            <a:r>
              <a:rPr lang="zh-CN" altLang="en-US" sz="2000" smtClean="0"/>
              <a:t>号位置插入；</a:t>
            </a:r>
            <a:endParaRPr lang="en-US" altLang="zh-CN" sz="2000" smtClean="0"/>
          </a:p>
          <a:p>
            <a:r>
              <a:rPr lang="zh-CN" altLang="en-US" sz="2000" smtClean="0"/>
              <a:t>否则指向</a:t>
            </a:r>
            <a:r>
              <a:rPr lang="en-US" altLang="zh-CN" sz="2000" smtClean="0"/>
              <a:t>i-1</a:t>
            </a:r>
            <a:r>
              <a:rPr lang="zh-CN" altLang="en-US" sz="2000" smtClean="0"/>
              <a:t>号结点</a:t>
            </a:r>
            <a:endParaRPr lang="zh-CN" altLang="en-US" sz="2000"/>
          </a:p>
        </p:txBody>
      </p:sp>
      <p:sp>
        <p:nvSpPr>
          <p:cNvPr id="51" name="矩形 50"/>
          <p:cNvSpPr/>
          <p:nvPr/>
        </p:nvSpPr>
        <p:spPr>
          <a:xfrm>
            <a:off x="766614" y="3717826"/>
            <a:ext cx="4392488" cy="1296245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7895406" y="5199678"/>
            <a:ext cx="3046413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new_node = Node(item</a:t>
            </a:r>
            <a:r>
              <a:rPr lang="zh-CN" altLang="zh-CN" sz="16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7916489" y="5508734"/>
            <a:ext cx="41027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new_node.next = previous.</a:t>
            </a:r>
            <a:r>
              <a:rPr lang="zh-CN" altLang="zh-CN" sz="16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next</a:t>
            </a:r>
            <a:endParaRPr lang="zh-CN" altLang="en-US" sz="1600"/>
          </a:p>
        </p:txBody>
      </p:sp>
      <p:sp>
        <p:nvSpPr>
          <p:cNvPr id="54" name="矩形 53"/>
          <p:cNvSpPr/>
          <p:nvPr/>
        </p:nvSpPr>
        <p:spPr>
          <a:xfrm>
            <a:off x="766614" y="5014071"/>
            <a:ext cx="4741742" cy="663941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629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nimBg="1"/>
      <p:bldP spid="40" grpId="0" animBg="1"/>
      <p:bldP spid="41" grpId="0"/>
      <p:bldP spid="45" grpId="0"/>
      <p:bldP spid="46" grpId="0"/>
      <p:bldP spid="4" grpId="0"/>
      <p:bldP spid="48" grpId="0"/>
      <p:bldP spid="47" grpId="0" animBg="1"/>
      <p:bldP spid="50" grpId="0" animBg="1"/>
      <p:bldP spid="3" grpId="0"/>
      <p:bldP spid="49" grpId="0" animBg="1"/>
      <p:bldP spid="51" grpId="0" animBg="1"/>
      <p:bldP spid="52" grpId="0"/>
      <p:bldP spid="53" grpId="0"/>
      <p:bldP spid="5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删除</a:t>
            </a:r>
            <a:r>
              <a:rPr lang="en-US" altLang="zh-CN"/>
              <a:t>i</a:t>
            </a:r>
            <a:r>
              <a:rPr lang="zh-CN" altLang="en-US"/>
              <a:t>号位置的元素</a:t>
            </a: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2761192" y="1767686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>
            <a:off x="3278716" y="1767686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3872442" y="1767686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8" name="Line 13"/>
          <p:cNvSpPr>
            <a:spLocks noChangeShapeType="1"/>
          </p:cNvSpPr>
          <p:nvPr/>
        </p:nvSpPr>
        <p:spPr bwMode="auto">
          <a:xfrm>
            <a:off x="4391554" y="1767686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>
            <a:off x="3427944" y="2066136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0" name="Rectangle 15"/>
          <p:cNvSpPr>
            <a:spLocks noChangeArrowheads="1"/>
          </p:cNvSpPr>
          <p:nvPr/>
        </p:nvSpPr>
        <p:spPr bwMode="auto">
          <a:xfrm>
            <a:off x="5356771" y="1767686"/>
            <a:ext cx="845453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16"/>
          <p:cNvSpPr>
            <a:spLocks noChangeShapeType="1"/>
          </p:cNvSpPr>
          <p:nvPr/>
        </p:nvSpPr>
        <p:spPr bwMode="auto">
          <a:xfrm>
            <a:off x="5879225" y="1767686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Line 17"/>
          <p:cNvSpPr>
            <a:spLocks noChangeShapeType="1"/>
          </p:cNvSpPr>
          <p:nvPr/>
        </p:nvSpPr>
        <p:spPr bwMode="auto">
          <a:xfrm>
            <a:off x="4388379" y="2066136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6553412" y="1767686"/>
            <a:ext cx="818592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>
            <a:off x="7022018" y="1768757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20"/>
          <p:cNvSpPr>
            <a:spLocks noChangeShapeType="1"/>
          </p:cNvSpPr>
          <p:nvPr/>
        </p:nvSpPr>
        <p:spPr bwMode="auto">
          <a:xfrm flipV="1">
            <a:off x="6030774" y="2066136"/>
            <a:ext cx="522639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9597443" y="1762609"/>
            <a:ext cx="1055687" cy="523875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Line 22"/>
          <p:cNvSpPr>
            <a:spLocks noChangeShapeType="1"/>
          </p:cNvSpPr>
          <p:nvPr/>
        </p:nvSpPr>
        <p:spPr bwMode="auto">
          <a:xfrm>
            <a:off x="10283243" y="1762609"/>
            <a:ext cx="1586" cy="523875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8" name="Line 23"/>
          <p:cNvSpPr>
            <a:spLocks noChangeShapeType="1"/>
          </p:cNvSpPr>
          <p:nvPr/>
        </p:nvSpPr>
        <p:spPr bwMode="auto">
          <a:xfrm>
            <a:off x="7182061" y="2046292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2761192" y="1691486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latin typeface="Times New Roman" pitchFamily="18" charset="0"/>
              </a:rPr>
              <a:t>a</a:t>
            </a:r>
            <a:r>
              <a:rPr kumimoji="1" lang="en-US" altLang="zh-CN" baseline="-25000">
                <a:latin typeface="Times New Roman" pitchFamily="18" charset="0"/>
              </a:rPr>
              <a:t>0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3885141" y="1691486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latin typeface="Times New Roman" pitchFamily="18" charset="0"/>
              </a:rPr>
              <a:t>a</a:t>
            </a:r>
            <a:r>
              <a:rPr kumimoji="1" lang="en-US" altLang="zh-CN" baseline="-25000">
                <a:latin typeface="Times New Roman" pitchFamily="18" charset="0"/>
              </a:rPr>
              <a:t>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6553413" y="1700723"/>
            <a:ext cx="409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latin typeface="Times New Roman" pitchFamily="18" charset="0"/>
              </a:rPr>
              <a:t>i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9597451" y="1687999"/>
            <a:ext cx="865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latin typeface="Times New Roman" pitchFamily="18" charset="0"/>
              </a:rPr>
              <a:t>a</a:t>
            </a:r>
            <a:r>
              <a:rPr kumimoji="1" lang="en-US" altLang="zh-CN" baseline="-25000">
                <a:latin typeface="Times New Roman" pitchFamily="18" charset="0"/>
              </a:rPr>
              <a:t>n-1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10259366" y="1779623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455322" y="1748838"/>
            <a:ext cx="8611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latin typeface="Times New Roman" pitchFamily="18" charset="0"/>
              </a:rPr>
              <a:t>head</a:t>
            </a:r>
          </a:p>
        </p:txBody>
      </p:sp>
      <p:sp>
        <p:nvSpPr>
          <p:cNvPr id="25" name="文本框 54"/>
          <p:cNvSpPr txBox="1"/>
          <p:nvPr/>
        </p:nvSpPr>
        <p:spPr bwMode="auto">
          <a:xfrm>
            <a:off x="4832202" y="1756737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5301906" y="1700777"/>
            <a:ext cx="609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latin typeface="Times New Roman" pitchFamily="18" charset="0"/>
              </a:rPr>
              <a:t>i-1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27" name="Rectangle 18"/>
          <p:cNvSpPr>
            <a:spLocks noChangeArrowheads="1"/>
          </p:cNvSpPr>
          <p:nvPr/>
        </p:nvSpPr>
        <p:spPr bwMode="auto">
          <a:xfrm>
            <a:off x="7659106" y="1749770"/>
            <a:ext cx="901619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8" name="Line 19"/>
          <p:cNvSpPr>
            <a:spLocks noChangeShapeType="1"/>
          </p:cNvSpPr>
          <p:nvPr/>
        </p:nvSpPr>
        <p:spPr bwMode="auto">
          <a:xfrm>
            <a:off x="8247274" y="1759222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9" name="Line 23"/>
          <p:cNvSpPr>
            <a:spLocks noChangeShapeType="1"/>
          </p:cNvSpPr>
          <p:nvPr/>
        </p:nvSpPr>
        <p:spPr bwMode="auto">
          <a:xfrm>
            <a:off x="9194218" y="2057880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0" name="Text Box 27"/>
          <p:cNvSpPr txBox="1">
            <a:spLocks noChangeArrowheads="1"/>
          </p:cNvSpPr>
          <p:nvPr/>
        </p:nvSpPr>
        <p:spPr bwMode="auto">
          <a:xfrm>
            <a:off x="7627609" y="1699189"/>
            <a:ext cx="663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latin typeface="Times New Roman" pitchFamily="18" charset="0"/>
              </a:rPr>
              <a:t>a</a:t>
            </a:r>
            <a:r>
              <a:rPr kumimoji="1" lang="en-US" altLang="zh-CN" baseline="-25000">
                <a:latin typeface="Times New Roman" pitchFamily="18" charset="0"/>
              </a:rPr>
              <a:t>i</a:t>
            </a:r>
            <a:r>
              <a:rPr kumimoji="1" lang="en-US" altLang="zh-CN" baseline="-25000" smtClean="0">
                <a:latin typeface="Times New Roman" pitchFamily="18" charset="0"/>
              </a:rPr>
              <a:t>+1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31" name="文本框 54"/>
          <p:cNvSpPr txBox="1"/>
          <p:nvPr/>
        </p:nvSpPr>
        <p:spPr bwMode="auto">
          <a:xfrm>
            <a:off x="8560725" y="1784705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2" name="Line 11"/>
          <p:cNvSpPr>
            <a:spLocks noChangeShapeType="1"/>
          </p:cNvSpPr>
          <p:nvPr/>
        </p:nvSpPr>
        <p:spPr bwMode="auto">
          <a:xfrm>
            <a:off x="1239313" y="2034761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3" name="Rectangle 9"/>
          <p:cNvSpPr>
            <a:spLocks noChangeArrowheads="1"/>
          </p:cNvSpPr>
          <p:nvPr/>
        </p:nvSpPr>
        <p:spPr bwMode="auto">
          <a:xfrm>
            <a:off x="1648794" y="1765181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4" name="Line 10"/>
          <p:cNvSpPr>
            <a:spLocks noChangeShapeType="1"/>
          </p:cNvSpPr>
          <p:nvPr/>
        </p:nvSpPr>
        <p:spPr bwMode="auto">
          <a:xfrm>
            <a:off x="2166319" y="1765181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5" name="Line 14"/>
          <p:cNvSpPr>
            <a:spLocks noChangeShapeType="1"/>
          </p:cNvSpPr>
          <p:nvPr/>
        </p:nvSpPr>
        <p:spPr bwMode="auto">
          <a:xfrm>
            <a:off x="2315543" y="2072775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6" name="Rectangle 9"/>
          <p:cNvSpPr>
            <a:spLocks noChangeArrowheads="1"/>
          </p:cNvSpPr>
          <p:nvPr/>
        </p:nvSpPr>
        <p:spPr bwMode="auto">
          <a:xfrm>
            <a:off x="1648793" y="1759613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cxnSp>
        <p:nvCxnSpPr>
          <p:cNvPr id="37" name="直接箭头连接符 36"/>
          <p:cNvCxnSpPr/>
          <p:nvPr/>
        </p:nvCxnSpPr>
        <p:spPr bwMode="auto">
          <a:xfrm>
            <a:off x="5832707" y="1258488"/>
            <a:ext cx="0" cy="519112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38" name="TextBox 58"/>
          <p:cNvSpPr txBox="1">
            <a:spLocks noChangeArrowheads="1"/>
          </p:cNvSpPr>
          <p:nvPr/>
        </p:nvSpPr>
        <p:spPr bwMode="auto">
          <a:xfrm>
            <a:off x="5231680" y="909242"/>
            <a:ext cx="1176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宋体" pitchFamily="2" charset="-122"/>
              </a:rPr>
              <a:t>previous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ea typeface="宋体" pitchFamily="2" charset="-122"/>
            </a:endParaRPr>
          </a:p>
        </p:txBody>
      </p:sp>
      <p:cxnSp>
        <p:nvCxnSpPr>
          <p:cNvPr id="39" name="肘形连接符 38"/>
          <p:cNvCxnSpPr/>
          <p:nvPr/>
        </p:nvCxnSpPr>
        <p:spPr>
          <a:xfrm>
            <a:off x="6043987" y="2072787"/>
            <a:ext cx="2065928" cy="186045"/>
          </a:xfrm>
          <a:prstGeom prst="bentConnector4">
            <a:avLst>
              <a:gd name="adj1" fmla="val -1188"/>
              <a:gd name="adj2" fmla="val 222873"/>
            </a:avLst>
          </a:prstGeom>
          <a:noFill/>
          <a:ln w="19050" cap="flat" cmpd="sng" algn="ctr">
            <a:solidFill>
              <a:srgbClr val="000000"/>
            </a:solidFill>
            <a:prstDash val="solid"/>
            <a:tailEnd type="arrow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6082182" y="179071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latin typeface="Arial" panose="020B0604020202020204" pitchFamily="34" charset="0"/>
              </a:rPr>
              <a:t>×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cxnSp>
        <p:nvCxnSpPr>
          <p:cNvPr id="41" name="直接箭头连接符 40"/>
          <p:cNvCxnSpPr/>
          <p:nvPr/>
        </p:nvCxnSpPr>
        <p:spPr bwMode="auto">
          <a:xfrm>
            <a:off x="6976787" y="1249645"/>
            <a:ext cx="0" cy="519112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42" name="TextBox 36"/>
          <p:cNvSpPr txBox="1">
            <a:spLocks noChangeArrowheads="1"/>
          </p:cNvSpPr>
          <p:nvPr/>
        </p:nvSpPr>
        <p:spPr bwMode="auto">
          <a:xfrm>
            <a:off x="6553412" y="909514"/>
            <a:ext cx="10919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1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宋体" pitchFamily="2" charset="-122"/>
              </a:rPr>
              <a:t>current</a:t>
            </a:r>
            <a:endParaRPr kumimoji="0" lang="zh-CN" altLang="en-US" sz="20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ea typeface="宋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683281" y="1641306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4000" b="1" smtClean="0">
                <a:latin typeface="Arial" panose="020B0604020202020204" pitchFamily="34" charset="0"/>
              </a:rPr>
              <a:t>×</a:t>
            </a:r>
            <a:endParaRPr lang="zh-CN" altLang="en-US" sz="4000" b="1">
              <a:latin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1975" y="2493690"/>
            <a:ext cx="37817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/>
              <a:t>previous.next = </a:t>
            </a:r>
            <a:r>
              <a:rPr lang="en-US" altLang="zh-CN" sz="1800" smtClean="0"/>
              <a:t>current.next</a:t>
            </a:r>
            <a:endParaRPr lang="zh-CN" altLang="zh-CN" sz="1800"/>
          </a:p>
        </p:txBody>
      </p:sp>
      <p:sp>
        <p:nvSpPr>
          <p:cNvPr id="44" name="Rectangle 1"/>
          <p:cNvSpPr>
            <a:spLocks noChangeArrowheads="1"/>
          </p:cNvSpPr>
          <p:nvPr/>
        </p:nvSpPr>
        <p:spPr bwMode="auto">
          <a:xfrm>
            <a:off x="343436" y="2297931"/>
            <a:ext cx="7802705" cy="452431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remove(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i):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 &lt;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"i is too small"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previous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j = -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previous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j &lt; i -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previous = previous.next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j +=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endParaRPr kumimoji="0" lang="en-US" altLang="zh-CN" sz="1600" b="0" i="0" u="none" strike="noStrike" cap="none" normalizeH="0" baseline="0" smtClean="0">
              <a:ln>
                <a:noFill/>
              </a:ln>
              <a:solidFill>
                <a:srgbClr val="0000FF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previous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is None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"k is too big,no element has position 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-1"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current = previous.next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current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is None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"k is too big,no element has position 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previous.next = current.next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item = current.entry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del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current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item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300625" y="2916932"/>
            <a:ext cx="3046413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18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item = current.</a:t>
            </a:r>
            <a:r>
              <a:rPr lang="zh-CN" altLang="zh-CN" sz="18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entry</a:t>
            </a:r>
            <a:endParaRPr lang="zh-CN" altLang="en-US" sz="2400"/>
          </a:p>
        </p:txBody>
      </p:sp>
      <p:sp>
        <p:nvSpPr>
          <p:cNvPr id="47" name="矩形 46"/>
          <p:cNvSpPr/>
          <p:nvPr/>
        </p:nvSpPr>
        <p:spPr>
          <a:xfrm>
            <a:off x="8381925" y="3348980"/>
            <a:ext cx="35459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1"/>
              <a:t>del </a:t>
            </a:r>
            <a:r>
              <a:rPr lang="en-US" altLang="zh-CN" sz="1800"/>
              <a:t>current</a:t>
            </a:r>
            <a:endParaRPr lang="zh-CN" altLang="zh-CN" sz="1800"/>
          </a:p>
        </p:txBody>
      </p:sp>
      <p:sp>
        <p:nvSpPr>
          <p:cNvPr id="48" name="TextBox 47"/>
          <p:cNvSpPr txBox="1"/>
          <p:nvPr/>
        </p:nvSpPr>
        <p:spPr>
          <a:xfrm>
            <a:off x="8500928" y="3718312"/>
            <a:ext cx="3138894" cy="23083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800"/>
              <a:t>previous </a:t>
            </a:r>
            <a:r>
              <a:rPr lang="zh-CN" altLang="en-US" sz="1800" smtClean="0"/>
              <a:t>为空，说明</a:t>
            </a:r>
            <a:r>
              <a:rPr lang="en-US" altLang="zh-CN" sz="1800" smtClean="0"/>
              <a:t>i-1</a:t>
            </a:r>
            <a:r>
              <a:rPr lang="zh-CN" altLang="en-US" sz="1800" smtClean="0"/>
              <a:t>结点不存在；</a:t>
            </a:r>
            <a:endParaRPr lang="en-US" altLang="zh-CN" sz="1800" smtClean="0"/>
          </a:p>
          <a:p>
            <a:r>
              <a:rPr lang="en-US" altLang="zh-CN" sz="1800" smtClean="0"/>
              <a:t>current</a:t>
            </a:r>
            <a:r>
              <a:rPr lang="zh-CN" altLang="en-US" sz="1800" smtClean="0"/>
              <a:t>为空，说明</a:t>
            </a:r>
            <a:r>
              <a:rPr lang="en-US" altLang="zh-CN" sz="1800" smtClean="0"/>
              <a:t>i</a:t>
            </a:r>
            <a:r>
              <a:rPr lang="zh-CN" altLang="en-US" sz="1800" smtClean="0"/>
              <a:t>号结点不存在；</a:t>
            </a:r>
            <a:endParaRPr lang="en-US" altLang="zh-CN" sz="1800" smtClean="0"/>
          </a:p>
          <a:p>
            <a:r>
              <a:rPr lang="zh-CN" altLang="en-US" sz="1800" smtClean="0"/>
              <a:t>这两种情况都不能删除</a:t>
            </a:r>
            <a:r>
              <a:rPr lang="en-US" altLang="zh-CN" sz="1800" smtClean="0"/>
              <a:t>i</a:t>
            </a:r>
            <a:r>
              <a:rPr lang="zh-CN" altLang="en-US" sz="1800" smtClean="0"/>
              <a:t>号位置结点，</a:t>
            </a:r>
            <a:endParaRPr lang="en-US" altLang="zh-CN" sz="1800" smtClean="0"/>
          </a:p>
          <a:p>
            <a:r>
              <a:rPr lang="zh-CN" altLang="en-US" sz="1800" smtClean="0"/>
              <a:t>否则</a:t>
            </a:r>
            <a:r>
              <a:rPr lang="en-US" altLang="zh-CN" sz="1800" smtClean="0"/>
              <a:t>previous</a:t>
            </a:r>
            <a:r>
              <a:rPr lang="zh-CN" altLang="en-US" sz="1800" smtClean="0"/>
              <a:t>指向</a:t>
            </a:r>
            <a:r>
              <a:rPr lang="en-US" altLang="zh-CN" sz="1800" smtClean="0"/>
              <a:t>i-1</a:t>
            </a:r>
            <a:r>
              <a:rPr lang="zh-CN" altLang="en-US" sz="1800" smtClean="0"/>
              <a:t>号结点，</a:t>
            </a:r>
            <a:r>
              <a:rPr lang="en-US" altLang="zh-CN" sz="1800" smtClean="0"/>
              <a:t>current</a:t>
            </a:r>
            <a:r>
              <a:rPr lang="zh-CN" altLang="en-US" sz="1800" smtClean="0"/>
              <a:t>指向</a:t>
            </a:r>
            <a:r>
              <a:rPr lang="en-US" altLang="zh-CN" sz="1800" smtClean="0"/>
              <a:t>i</a:t>
            </a:r>
            <a:r>
              <a:rPr lang="zh-CN" altLang="en-US" sz="1800" smtClean="0"/>
              <a:t>号结点。</a:t>
            </a:r>
            <a:endParaRPr lang="zh-CN" altLang="en-US" sz="1800"/>
          </a:p>
        </p:txBody>
      </p:sp>
      <p:sp>
        <p:nvSpPr>
          <p:cNvPr id="46" name="圆角矩形标注 45"/>
          <p:cNvSpPr/>
          <p:nvPr/>
        </p:nvSpPr>
        <p:spPr>
          <a:xfrm>
            <a:off x="8711430" y="909242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O(n)</a:t>
            </a:r>
          </a:p>
        </p:txBody>
      </p:sp>
      <p:sp>
        <p:nvSpPr>
          <p:cNvPr id="3" name="矩形 2"/>
          <p:cNvSpPr/>
          <p:nvPr/>
        </p:nvSpPr>
        <p:spPr>
          <a:xfrm>
            <a:off x="838728" y="3151285"/>
            <a:ext cx="7408546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previous = </a:t>
            </a:r>
            <a:r>
              <a:rPr lang="zh-CN" altLang="zh-CN" sz="1600">
                <a:solidFill>
                  <a:srgbClr val="94558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._head</a:t>
            </a:r>
            <a:b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j 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= -</a:t>
            </a:r>
            <a:r>
              <a:rPr lang="zh-CN" altLang="zh-CN" sz="16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lang="zh-CN" altLang="zh-CN" sz="16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b="1" smtClean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previous </a:t>
            </a:r>
            <a:r>
              <a:rPr lang="zh-CN" altLang="zh-CN" sz="16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j &lt; i - </a:t>
            </a:r>
            <a:r>
              <a:rPr lang="zh-CN" altLang="zh-CN" sz="160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6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previous 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= previous.next</a:t>
            </a:r>
            <a:b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6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j 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+= </a:t>
            </a:r>
            <a:r>
              <a:rPr lang="zh-CN" altLang="zh-CN" sz="1600" smtClean="0">
                <a:solidFill>
                  <a:srgbClr val="0000FF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endParaRPr lang="zh-CN" altLang="en-US" sz="1600"/>
          </a:p>
        </p:txBody>
      </p:sp>
      <p:sp>
        <p:nvSpPr>
          <p:cNvPr id="50" name="矩形 49"/>
          <p:cNvSpPr/>
          <p:nvPr/>
        </p:nvSpPr>
        <p:spPr>
          <a:xfrm>
            <a:off x="830039" y="4487753"/>
            <a:ext cx="7417235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16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previous </a:t>
            </a:r>
            <a:r>
              <a:rPr lang="zh-CN" altLang="zh-CN" sz="16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is None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</a:t>
            </a:r>
            <a:r>
              <a:rPr lang="zh-CN" altLang="zh-CN" sz="16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lang="zh-CN" altLang="zh-CN" sz="16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lang="zh-CN" altLang="zh-CN" sz="160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16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"k is too big,no element has position </a:t>
            </a:r>
            <a:r>
              <a:rPr lang="en-US" altLang="zh-CN" sz="16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</a:t>
            </a:r>
            <a:r>
              <a:rPr lang="zh-CN" altLang="zh-CN" sz="16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-1</a:t>
            </a:r>
            <a:r>
              <a:rPr lang="zh-CN" altLang="zh-CN" sz="1600" b="1" smtClean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lang="zh-CN" altLang="zh-CN" sz="16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lang="zh-CN" altLang="zh-CN" sz="16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current 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= previous.next</a:t>
            </a:r>
            <a:b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 b="1" smtClean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current </a:t>
            </a:r>
            <a:r>
              <a:rPr lang="zh-CN" altLang="zh-CN" sz="1600" b="1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is None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  </a:t>
            </a:r>
            <a:r>
              <a:rPr lang="zh-CN" altLang="zh-CN" sz="1600" b="1" smtClean="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lang="zh-CN" altLang="zh-CN" sz="1600">
                <a:solidFill>
                  <a:srgbClr val="000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lang="zh-CN" altLang="zh-CN" sz="160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16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"k is too big,no element has position </a:t>
            </a:r>
            <a:r>
              <a:rPr lang="en-US" altLang="zh-CN" sz="1600" b="1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i</a:t>
            </a:r>
            <a:r>
              <a:rPr lang="zh-CN" altLang="zh-CN" sz="1600" b="1" smtClean="0">
                <a:solidFill>
                  <a:srgbClr val="00808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lang="zh-CN" altLang="zh-CN" sz="1600" smtClean="0">
                <a:solidFill>
                  <a:srgbClr val="000000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endParaRPr lang="zh-CN" altLang="en-US" sz="1600"/>
          </a:p>
        </p:txBody>
      </p:sp>
    </p:spTree>
    <p:extLst>
      <p:ext uri="{BB962C8B-B14F-4D97-AF65-F5344CB8AC3E}">
        <p14:creationId xmlns:p14="http://schemas.microsoft.com/office/powerpoint/2010/main" val="1533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4" grpId="0"/>
      <p:bldP spid="44" grpId="0" animBg="1"/>
      <p:bldP spid="45" grpId="0"/>
      <p:bldP spid="47" grpId="0"/>
      <p:bldP spid="48" grpId="0" animBg="1"/>
      <p:bldP spid="46" grpId="0" animBg="1"/>
      <p:bldP spid="3" grpId="0" animBg="1"/>
      <p:bldP spid="5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使算法得到简化</a:t>
            </a:r>
            <a:endParaRPr lang="en-US" altLang="zh-CN" smtClean="0"/>
          </a:p>
          <a:p>
            <a:pPr lvl="1"/>
            <a:r>
              <a:rPr lang="zh-CN" altLang="en-US" smtClean="0"/>
              <a:t>对首结点的操作与对其它结点的操作统一</a:t>
            </a:r>
            <a:endParaRPr lang="en-US" altLang="zh-CN" smtClean="0"/>
          </a:p>
          <a:p>
            <a:pPr lvl="1"/>
            <a:r>
              <a:rPr lang="zh-CN" altLang="en-US"/>
              <a:t>空</a:t>
            </a:r>
            <a:r>
              <a:rPr lang="zh-CN" altLang="en-US" smtClean="0"/>
              <a:t>表与非空表的处理一致</a:t>
            </a:r>
            <a:endParaRPr lang="en-US" altLang="zh-CN" smtClean="0"/>
          </a:p>
          <a:p>
            <a:pPr lvl="1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表头结点的作用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01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对单链表任意结点的访问都必须从头结点或首结点开始</a:t>
            </a:r>
            <a:r>
              <a:rPr lang="zh-CN" altLang="en-US">
                <a:solidFill>
                  <a:srgbClr val="FF0000"/>
                </a:solidFill>
              </a:rPr>
              <a:t>顺序</a:t>
            </a:r>
            <a:r>
              <a:rPr lang="zh-CN" altLang="en-US"/>
              <a:t>地向后操作</a:t>
            </a:r>
            <a:r>
              <a:rPr lang="zh-CN" altLang="en-US" smtClean="0"/>
              <a:t>，效率</a:t>
            </a:r>
            <a:r>
              <a:rPr lang="zh-CN" altLang="en-US"/>
              <a:t>较低</a:t>
            </a:r>
            <a:r>
              <a:rPr lang="zh-CN" altLang="en-US" smtClean="0"/>
              <a:t>。</a:t>
            </a:r>
            <a:endParaRPr lang="en-US" altLang="zh-CN" smtClean="0"/>
          </a:p>
          <a:p>
            <a:r>
              <a:rPr lang="zh-CN" altLang="en-US" smtClean="0"/>
              <a:t>一</a:t>
            </a:r>
            <a:r>
              <a:rPr lang="zh-CN" altLang="en-US"/>
              <a:t>种可选的改进方法是在链表类定义中添加</a:t>
            </a:r>
            <a:r>
              <a:rPr lang="en-US" altLang="zh-CN"/>
              <a:t>current</a:t>
            </a:r>
            <a:r>
              <a:rPr lang="zh-CN" altLang="en-US"/>
              <a:t>指针指示最近访问的结点，同时增设</a:t>
            </a:r>
            <a:r>
              <a:rPr lang="en-US" altLang="zh-CN"/>
              <a:t>current_position</a:t>
            </a:r>
            <a:r>
              <a:rPr lang="zh-CN" altLang="en-US"/>
              <a:t>记录该结点的位序号，这样当重复访问</a:t>
            </a:r>
            <a:r>
              <a:rPr lang="en-US" altLang="zh-CN"/>
              <a:t>current</a:t>
            </a:r>
            <a:r>
              <a:rPr lang="zh-CN" altLang="en-US"/>
              <a:t>结点或访问比</a:t>
            </a:r>
            <a:r>
              <a:rPr lang="en-US" altLang="zh-CN"/>
              <a:t>current_position</a:t>
            </a:r>
            <a:r>
              <a:rPr lang="zh-CN" altLang="en-US"/>
              <a:t>位序号大的结点时，不必再从</a:t>
            </a:r>
            <a:r>
              <a:rPr lang="en-US" altLang="zh-CN"/>
              <a:t>head</a:t>
            </a:r>
            <a:r>
              <a:rPr lang="zh-CN" altLang="en-US"/>
              <a:t>开始定位，而可以直接从</a:t>
            </a:r>
            <a:r>
              <a:rPr lang="en-US" altLang="zh-CN"/>
              <a:t>current</a:t>
            </a:r>
            <a:r>
              <a:rPr lang="zh-CN" altLang="en-US"/>
              <a:t>结点开始，结点访问的效率可以得到提高</a:t>
            </a:r>
            <a:r>
              <a:rPr lang="zh-CN" altLang="en-US" smtClean="0"/>
              <a:t>。</a:t>
            </a:r>
            <a:endParaRPr lang="en-US" altLang="zh-CN" smtClean="0"/>
          </a:p>
          <a:p>
            <a:r>
              <a:rPr lang="zh-CN" altLang="en-US" smtClean="0"/>
              <a:t>这种</a:t>
            </a:r>
            <a:r>
              <a:rPr lang="zh-CN" altLang="en-US"/>
              <a:t>方法只在按从前往后的次序对表结点进行访问时才能提高效率。</a:t>
            </a: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小结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431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循环链表</a:t>
            </a:r>
            <a:endParaRPr lang="zh-CN" altLang="en-US"/>
          </a:p>
        </p:txBody>
      </p:sp>
      <p:sp>
        <p:nvSpPr>
          <p:cNvPr id="4" name="Line 26"/>
          <p:cNvSpPr>
            <a:spLocks noChangeShapeType="1"/>
          </p:cNvSpPr>
          <p:nvPr/>
        </p:nvSpPr>
        <p:spPr bwMode="auto">
          <a:xfrm>
            <a:off x="1685064" y="2222531"/>
            <a:ext cx="4023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" name="Line 27"/>
          <p:cNvSpPr>
            <a:spLocks noChangeShapeType="1"/>
          </p:cNvSpPr>
          <p:nvPr/>
        </p:nvSpPr>
        <p:spPr bwMode="auto">
          <a:xfrm>
            <a:off x="1696570" y="2222531"/>
            <a:ext cx="0" cy="381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Line 28"/>
          <p:cNvSpPr>
            <a:spLocks noChangeShapeType="1"/>
          </p:cNvSpPr>
          <p:nvPr/>
        </p:nvSpPr>
        <p:spPr bwMode="auto">
          <a:xfrm>
            <a:off x="1685064" y="2626391"/>
            <a:ext cx="9453076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Line 30"/>
          <p:cNvSpPr>
            <a:spLocks noChangeShapeType="1"/>
          </p:cNvSpPr>
          <p:nvPr/>
        </p:nvSpPr>
        <p:spPr bwMode="auto">
          <a:xfrm>
            <a:off x="11138140" y="2092991"/>
            <a:ext cx="0" cy="533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3199847" y="1781683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3717371" y="1781683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4311097" y="1749784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4830209" y="1781683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3866599" y="2080133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5749708" y="1781683"/>
            <a:ext cx="845453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>
            <a:off x="6272159" y="1781683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>
            <a:off x="4827034" y="2080133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6946347" y="1781683"/>
            <a:ext cx="818592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7414954" y="1782754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 flipV="1">
            <a:off x="6423708" y="2080133"/>
            <a:ext cx="522639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9990380" y="1776614"/>
            <a:ext cx="1055687" cy="523875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0" name="Line 22"/>
          <p:cNvSpPr>
            <a:spLocks noChangeShapeType="1"/>
          </p:cNvSpPr>
          <p:nvPr/>
        </p:nvSpPr>
        <p:spPr bwMode="auto">
          <a:xfrm>
            <a:off x="10676179" y="1776614"/>
            <a:ext cx="1586" cy="523875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1" name="Line 23"/>
          <p:cNvSpPr>
            <a:spLocks noChangeShapeType="1"/>
          </p:cNvSpPr>
          <p:nvPr/>
        </p:nvSpPr>
        <p:spPr bwMode="auto">
          <a:xfrm>
            <a:off x="7574997" y="2060289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3199847" y="1705483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FF5050"/>
                </a:solidFill>
                <a:latin typeface="Times New Roman" pitchFamily="18" charset="0"/>
              </a:rPr>
              <a:t>0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4323798" y="1705483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FF5050"/>
                </a:solidFill>
                <a:latin typeface="Times New Roman" pitchFamily="18" charset="0"/>
              </a:rPr>
              <a:t>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6946347" y="1714720"/>
            <a:ext cx="409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err="1" smtClean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err="1" smtClean="0">
                <a:solidFill>
                  <a:srgbClr val="FF5050"/>
                </a:solidFill>
                <a:latin typeface="Times New Roman" pitchFamily="18" charset="0"/>
              </a:rPr>
              <a:t>i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9990386" y="1701993"/>
            <a:ext cx="865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FF5050"/>
                </a:solidFill>
                <a:latin typeface="Times New Roman" pitchFamily="18" charset="0"/>
              </a:rPr>
              <a:t>n-1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6" name="Text Box 30"/>
          <p:cNvSpPr txBox="1">
            <a:spLocks noChangeArrowheads="1"/>
          </p:cNvSpPr>
          <p:nvPr/>
        </p:nvSpPr>
        <p:spPr bwMode="auto">
          <a:xfrm>
            <a:off x="893977" y="1762835"/>
            <a:ext cx="8611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CC3300"/>
                </a:solidFill>
                <a:latin typeface="Times New Roman" pitchFamily="18" charset="0"/>
              </a:rPr>
              <a:t>head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7" name="文本框 54"/>
          <p:cNvSpPr txBox="1"/>
          <p:nvPr/>
        </p:nvSpPr>
        <p:spPr bwMode="auto">
          <a:xfrm>
            <a:off x="5187397" y="1780107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5749707" y="1714774"/>
            <a:ext cx="609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srgbClr val="FF5050"/>
                </a:solidFill>
                <a:latin typeface="Times New Roman" pitchFamily="18" charset="0"/>
              </a:rPr>
              <a:t>i-1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9" name="Rectangle 18"/>
          <p:cNvSpPr>
            <a:spLocks noChangeArrowheads="1"/>
          </p:cNvSpPr>
          <p:nvPr/>
        </p:nvSpPr>
        <p:spPr bwMode="auto">
          <a:xfrm>
            <a:off x="8052040" y="1763767"/>
            <a:ext cx="901619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>
            <a:off x="8640208" y="1773219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1" name="Line 23"/>
          <p:cNvSpPr>
            <a:spLocks noChangeShapeType="1"/>
          </p:cNvSpPr>
          <p:nvPr/>
        </p:nvSpPr>
        <p:spPr bwMode="auto">
          <a:xfrm>
            <a:off x="9587152" y="2071877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8020543" y="1713186"/>
            <a:ext cx="663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srgbClr val="FF5050"/>
                </a:solidFill>
                <a:latin typeface="Times New Roman" pitchFamily="18" charset="0"/>
              </a:rPr>
              <a:t>i+1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" name="文本框 54"/>
          <p:cNvSpPr txBox="1"/>
          <p:nvPr/>
        </p:nvSpPr>
        <p:spPr bwMode="auto">
          <a:xfrm>
            <a:off x="9123127" y="1798702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4" name="Line 11"/>
          <p:cNvSpPr>
            <a:spLocks noChangeShapeType="1"/>
          </p:cNvSpPr>
          <p:nvPr/>
        </p:nvSpPr>
        <p:spPr bwMode="auto">
          <a:xfrm>
            <a:off x="1677966" y="2048758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5" name="Rectangle 9"/>
          <p:cNvSpPr>
            <a:spLocks noChangeArrowheads="1"/>
          </p:cNvSpPr>
          <p:nvPr/>
        </p:nvSpPr>
        <p:spPr bwMode="auto">
          <a:xfrm>
            <a:off x="2087449" y="1779178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6" name="Line 10"/>
          <p:cNvSpPr>
            <a:spLocks noChangeShapeType="1"/>
          </p:cNvSpPr>
          <p:nvPr/>
        </p:nvSpPr>
        <p:spPr bwMode="auto">
          <a:xfrm>
            <a:off x="2604974" y="1779178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7" name="Line 14"/>
          <p:cNvSpPr>
            <a:spLocks noChangeShapeType="1"/>
          </p:cNvSpPr>
          <p:nvPr/>
        </p:nvSpPr>
        <p:spPr bwMode="auto">
          <a:xfrm>
            <a:off x="2754198" y="2086772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2087448" y="1773610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9" name="Line 29"/>
          <p:cNvSpPr>
            <a:spLocks noChangeShapeType="1"/>
          </p:cNvSpPr>
          <p:nvPr/>
        </p:nvSpPr>
        <p:spPr bwMode="auto">
          <a:xfrm>
            <a:off x="10833340" y="2092991"/>
            <a:ext cx="304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0" name="Text Box 30"/>
          <p:cNvSpPr txBox="1">
            <a:spLocks noChangeArrowheads="1"/>
          </p:cNvSpPr>
          <p:nvPr/>
        </p:nvSpPr>
        <p:spPr bwMode="auto">
          <a:xfrm>
            <a:off x="1152739" y="3823508"/>
            <a:ext cx="8611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CC3300"/>
                </a:solidFill>
                <a:latin typeface="Times New Roman" pitchFamily="18" charset="0"/>
              </a:rPr>
              <a:t>head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1" name="Line 11"/>
          <p:cNvSpPr>
            <a:spLocks noChangeShapeType="1"/>
          </p:cNvSpPr>
          <p:nvPr/>
        </p:nvSpPr>
        <p:spPr bwMode="auto">
          <a:xfrm>
            <a:off x="1936730" y="4109431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2" name="Rectangle 9"/>
          <p:cNvSpPr>
            <a:spLocks noChangeArrowheads="1"/>
          </p:cNvSpPr>
          <p:nvPr/>
        </p:nvSpPr>
        <p:spPr bwMode="auto">
          <a:xfrm>
            <a:off x="2346210" y="3875476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43" name="Line 10"/>
          <p:cNvSpPr>
            <a:spLocks noChangeShapeType="1"/>
          </p:cNvSpPr>
          <p:nvPr/>
        </p:nvSpPr>
        <p:spPr bwMode="auto">
          <a:xfrm>
            <a:off x="2863735" y="3875476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4" name="Rectangle 9"/>
          <p:cNvSpPr>
            <a:spLocks noChangeArrowheads="1"/>
          </p:cNvSpPr>
          <p:nvPr/>
        </p:nvSpPr>
        <p:spPr bwMode="auto">
          <a:xfrm>
            <a:off x="2346213" y="3869908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45" name="Line 30"/>
          <p:cNvSpPr>
            <a:spLocks noChangeShapeType="1"/>
          </p:cNvSpPr>
          <p:nvPr/>
        </p:nvSpPr>
        <p:spPr bwMode="auto">
          <a:xfrm>
            <a:off x="3372812" y="4161121"/>
            <a:ext cx="13681" cy="44369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6" name="Line 29"/>
          <p:cNvSpPr>
            <a:spLocks noChangeShapeType="1"/>
          </p:cNvSpPr>
          <p:nvPr/>
        </p:nvSpPr>
        <p:spPr bwMode="auto">
          <a:xfrm>
            <a:off x="3068013" y="4161121"/>
            <a:ext cx="304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7" name="Line 26"/>
          <p:cNvSpPr>
            <a:spLocks noChangeShapeType="1"/>
          </p:cNvSpPr>
          <p:nvPr/>
        </p:nvSpPr>
        <p:spPr bwMode="auto">
          <a:xfrm>
            <a:off x="1943828" y="4330910"/>
            <a:ext cx="4023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8" name="Line 27"/>
          <p:cNvSpPr>
            <a:spLocks noChangeShapeType="1"/>
          </p:cNvSpPr>
          <p:nvPr/>
        </p:nvSpPr>
        <p:spPr bwMode="auto">
          <a:xfrm>
            <a:off x="1955333" y="4330922"/>
            <a:ext cx="0" cy="27390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9" name="Line 28"/>
          <p:cNvSpPr>
            <a:spLocks noChangeShapeType="1"/>
          </p:cNvSpPr>
          <p:nvPr/>
        </p:nvSpPr>
        <p:spPr bwMode="auto">
          <a:xfrm>
            <a:off x="1955340" y="4604817"/>
            <a:ext cx="144795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23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循环链表类的实现</a:t>
            </a:r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054646" y="1260740"/>
            <a:ext cx="6552728" cy="42473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CircularLinkedList: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B2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__init__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 = Node(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None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._head.next =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  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empty(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._head.next ==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  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B2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__len__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 =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._head.next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count =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 != self._head:</a:t>
            </a:r>
            <a:r>
              <a:rPr kumimoji="0" lang="zh-CN" altLang="zh-CN" sz="1800" b="0" i="1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800" b="0" i="1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1" u="none" strike="noStrike" cap="none" normalizeH="0" baseline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 +=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 = p.next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</a:t>
            </a:r>
            <a:endParaRPr kumimoji="0" lang="zh-CN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06184" y="1557586"/>
            <a:ext cx="4241229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/>
              <a:t>与单链表</a:t>
            </a:r>
            <a:r>
              <a:rPr lang="zh-CN" altLang="en-US" sz="2000">
                <a:solidFill>
                  <a:srgbClr val="FF0000"/>
                </a:solidFill>
              </a:rPr>
              <a:t>结点结构一致</a:t>
            </a:r>
            <a:r>
              <a:rPr lang="zh-CN" altLang="en-US" sz="2000"/>
              <a:t>，结点类定义可以直接共用；</a:t>
            </a:r>
          </a:p>
        </p:txBody>
      </p:sp>
      <p:sp>
        <p:nvSpPr>
          <p:cNvPr id="6" name="矩形 5"/>
          <p:cNvSpPr/>
          <p:nvPr/>
        </p:nvSpPr>
        <p:spPr>
          <a:xfrm>
            <a:off x="7823399" y="2781722"/>
            <a:ext cx="4176464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000"/>
              <a:t>与普通单链表类的各个基本操作的实现</a:t>
            </a:r>
            <a:r>
              <a:rPr lang="zh-CN" altLang="en-US" sz="2000" smtClean="0"/>
              <a:t>方法基本一致；</a:t>
            </a:r>
            <a:endParaRPr lang="en-US" altLang="zh-CN" sz="2000" smtClean="0"/>
          </a:p>
          <a:p>
            <a:r>
              <a:rPr lang="zh-CN" altLang="en-US" sz="2000" smtClean="0"/>
              <a:t>主要差别：</a:t>
            </a:r>
            <a:endParaRPr lang="en-US" altLang="zh-CN" sz="2000" smtClean="0"/>
          </a:p>
          <a:p>
            <a:r>
              <a:rPr lang="zh-CN" altLang="en-US" sz="2000" smtClean="0"/>
              <a:t>单</a:t>
            </a:r>
            <a:r>
              <a:rPr lang="zh-CN" altLang="en-US" sz="2000"/>
              <a:t>链表各算法中用于判别活动</a:t>
            </a:r>
            <a:r>
              <a:rPr lang="zh-CN" altLang="en-US" sz="2000" smtClean="0"/>
              <a:t>指针</a:t>
            </a:r>
            <a:r>
              <a:rPr lang="en-US" altLang="zh-CN" sz="2000" smtClean="0"/>
              <a:t>p</a:t>
            </a:r>
            <a:r>
              <a:rPr lang="zh-CN" altLang="en-US" sz="2000" smtClean="0"/>
              <a:t>是否已走到表尾的</a:t>
            </a:r>
            <a:r>
              <a:rPr lang="zh-CN" altLang="en-US" sz="2000"/>
              <a:t>条件是</a:t>
            </a:r>
            <a:r>
              <a:rPr lang="en-US" altLang="zh-CN" sz="2000" smtClean="0"/>
              <a:t>p</a:t>
            </a:r>
            <a:r>
              <a:rPr lang="zh-CN" altLang="en-US" sz="2000" smtClean="0"/>
              <a:t>为</a:t>
            </a:r>
            <a:r>
              <a:rPr lang="en-US" altLang="zh-CN" sz="2000" smtClean="0"/>
              <a:t>None</a:t>
            </a:r>
            <a:r>
              <a:rPr lang="zh-CN" altLang="en-US" sz="2000" smtClean="0"/>
              <a:t>；</a:t>
            </a:r>
            <a:endParaRPr lang="en-US" altLang="zh-CN" sz="2000" smtClean="0"/>
          </a:p>
          <a:p>
            <a:r>
              <a:rPr lang="zh-CN" altLang="en-US" sz="2000" smtClean="0"/>
              <a:t>而循环</a:t>
            </a:r>
            <a:r>
              <a:rPr lang="zh-CN" altLang="en-US" sz="2000"/>
              <a:t>链表</a:t>
            </a:r>
            <a:r>
              <a:rPr lang="zh-CN" altLang="en-US" sz="2000" smtClean="0"/>
              <a:t>中是</a:t>
            </a:r>
            <a:r>
              <a:rPr lang="en-US" altLang="zh-CN" sz="2000" smtClean="0"/>
              <a:t>p</a:t>
            </a:r>
            <a:r>
              <a:rPr lang="zh-CN" altLang="en-US" sz="2000"/>
              <a:t>是否再次</a:t>
            </a:r>
            <a:r>
              <a:rPr lang="zh-CN" altLang="en-US" sz="2000" smtClean="0"/>
              <a:t>回到</a:t>
            </a:r>
            <a:r>
              <a:rPr lang="en-US" altLang="zh-CN" sz="2000" smtClean="0"/>
              <a:t>head</a:t>
            </a:r>
            <a:r>
              <a:rPr lang="zh-CN" altLang="en-US" sz="2000"/>
              <a:t>。</a:t>
            </a:r>
            <a:endParaRPr lang="en-US" altLang="zh-CN" sz="2000"/>
          </a:p>
        </p:txBody>
      </p:sp>
    </p:spTree>
    <p:extLst>
      <p:ext uri="{BB962C8B-B14F-4D97-AF65-F5344CB8AC3E}">
        <p14:creationId xmlns:p14="http://schemas.microsoft.com/office/powerpoint/2010/main" val="406401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插入算法</a:t>
            </a:r>
            <a:endParaRPr lang="zh-CN" altLang="en-US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90550" y="1566428"/>
            <a:ext cx="5184577" cy="30469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insert(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i, item):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 &lt;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"i is too small"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previous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count = -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previous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 &lt; i -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previous = previous.next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count +=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previous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is None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"i is too big"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new_node = Node(item, previous.next)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previous.next = new_node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5447134" y="1443318"/>
            <a:ext cx="6624736" cy="32932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insert(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i, item):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 &lt;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"i is too small"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previous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count = -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previous.next !=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 &lt; i -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previous = previous.next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count +=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 == i-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new_node = Node(item, previous.next)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previous.next = new_node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else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"i is too big"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4606" y="1045616"/>
            <a:ext cx="4019049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带头结点</a:t>
            </a:r>
            <a:r>
              <a:rPr lang="zh-CN" altLang="en-US" smtClean="0">
                <a:solidFill>
                  <a:srgbClr val="FF0000"/>
                </a:solidFill>
              </a:rPr>
              <a:t>单链表</a:t>
            </a:r>
            <a:r>
              <a:rPr lang="zh-CN" altLang="en-US" smtClean="0"/>
              <a:t>下的插入算法</a:t>
            </a:r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436865" y="1045616"/>
            <a:ext cx="4903907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带头结点</a:t>
            </a:r>
            <a:r>
              <a:rPr lang="zh-CN" altLang="en-US" smtClean="0">
                <a:solidFill>
                  <a:srgbClr val="FF0000"/>
                </a:solidFill>
              </a:rPr>
              <a:t>单向循环链表</a:t>
            </a:r>
            <a:r>
              <a:rPr lang="zh-CN" altLang="en-US" smtClean="0"/>
              <a:t>下的插入算法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28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zh-CN" altLang="zh-CN" sz="2800" smtClean="0"/>
              <a:t>线性表</a:t>
            </a:r>
            <a:r>
              <a:rPr lang="zh-CN" altLang="zh-CN" sz="2800"/>
              <a:t>中元素之间的次序非常</a:t>
            </a:r>
            <a:r>
              <a:rPr lang="zh-CN" altLang="zh-CN" sz="2800" smtClean="0"/>
              <a:t>重要</a:t>
            </a:r>
            <a:r>
              <a:rPr lang="zh-CN" altLang="en-US" sz="2800" smtClean="0"/>
              <a:t>。</a:t>
            </a:r>
            <a:endParaRPr lang="en-US" altLang="zh-CN" sz="2800"/>
          </a:p>
          <a:p>
            <a:r>
              <a:rPr lang="zh-CN" altLang="en-US" sz="2800" smtClean="0"/>
              <a:t>举例：</a:t>
            </a:r>
            <a:endParaRPr lang="en-US" altLang="zh-CN" sz="2800" smtClean="0"/>
          </a:p>
          <a:p>
            <a:pPr lvl="1"/>
            <a:r>
              <a:rPr lang="zh-CN" altLang="zh-CN" sz="2800" b="1" smtClean="0"/>
              <a:t>一个</a:t>
            </a:r>
            <a:r>
              <a:rPr lang="zh-CN" altLang="en-US" sz="2800" b="1" smtClean="0"/>
              <a:t>单词</a:t>
            </a:r>
            <a:r>
              <a:rPr lang="zh-CN" altLang="zh-CN" sz="2800" b="1" smtClean="0"/>
              <a:t>是</a:t>
            </a:r>
            <a:r>
              <a:rPr lang="zh-CN" altLang="zh-CN" sz="2800" b="1"/>
              <a:t>字符构成的</a:t>
            </a:r>
            <a:r>
              <a:rPr lang="zh-CN" altLang="zh-CN" sz="2800" b="1" smtClean="0"/>
              <a:t>线性表</a:t>
            </a:r>
            <a:r>
              <a:rPr lang="zh-CN" altLang="en-US" sz="2800" b="1"/>
              <a:t>；</a:t>
            </a:r>
            <a:endParaRPr lang="en-US" altLang="zh-CN" sz="2800" b="1" smtClean="0"/>
          </a:p>
          <a:p>
            <a:pPr lvl="1"/>
            <a:r>
              <a:rPr lang="zh-CN" altLang="zh-CN" sz="2800" b="1" smtClean="0"/>
              <a:t>一</a:t>
            </a:r>
            <a:r>
              <a:rPr lang="zh-CN" altLang="zh-CN" sz="2800" b="1"/>
              <a:t>篇文章是单词构成的</a:t>
            </a:r>
            <a:r>
              <a:rPr lang="zh-CN" altLang="zh-CN" sz="2800" b="1" smtClean="0"/>
              <a:t>线性表</a:t>
            </a:r>
            <a:r>
              <a:rPr lang="zh-CN" altLang="en-US" sz="2800" b="1" smtClean="0"/>
              <a:t>；</a:t>
            </a:r>
            <a:endParaRPr lang="en-US" altLang="zh-CN" sz="2800" b="1" smtClean="0"/>
          </a:p>
          <a:p>
            <a:pPr lvl="1"/>
            <a:r>
              <a:rPr lang="zh-CN" altLang="zh-CN" sz="2800" b="1" smtClean="0"/>
              <a:t>一</a:t>
            </a:r>
            <a:r>
              <a:rPr lang="zh-CN" altLang="zh-CN" sz="2800" b="1"/>
              <a:t>个菜谱是由操作指令构成的</a:t>
            </a:r>
            <a:r>
              <a:rPr lang="zh-CN" altLang="zh-CN" sz="2800" b="1" smtClean="0"/>
              <a:t>线性表</a:t>
            </a:r>
            <a:r>
              <a:rPr lang="zh-CN" altLang="en-US" sz="2800" b="1" smtClean="0"/>
              <a:t>；</a:t>
            </a:r>
            <a:endParaRPr lang="en-US" altLang="zh-CN" sz="2800" b="1" smtClean="0"/>
          </a:p>
          <a:p>
            <a:pPr lvl="1"/>
            <a:r>
              <a:rPr lang="zh-CN" altLang="zh-CN" sz="2800" b="1" smtClean="0"/>
              <a:t>一</a:t>
            </a:r>
            <a:r>
              <a:rPr lang="zh-CN" altLang="zh-CN" sz="2800" b="1"/>
              <a:t>个文件是磁盘上的数据块构成的</a:t>
            </a:r>
            <a:r>
              <a:rPr lang="zh-CN" altLang="zh-CN" sz="2800" b="1" smtClean="0"/>
              <a:t>线性表</a:t>
            </a:r>
            <a:r>
              <a:rPr lang="zh-CN" altLang="en-US" sz="2800" b="1" smtClean="0"/>
              <a:t>。</a:t>
            </a:r>
            <a:endParaRPr lang="en-US" altLang="zh-CN" sz="2800" b="1"/>
          </a:p>
          <a:p>
            <a:endParaRPr lang="zh-CN" altLang="en-US" sz="280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线性表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3280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文本占位符 5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循环链表中</a:t>
            </a:r>
            <a:r>
              <a:rPr lang="zh-CN" altLang="en-US">
                <a:solidFill>
                  <a:srgbClr val="FF0000"/>
                </a:solidFill>
              </a:rPr>
              <a:t>可以仅设尾指针代表整个链表</a:t>
            </a:r>
            <a:r>
              <a:rPr lang="zh-CN" altLang="en-US"/>
              <a:t>，而不设头指针。</a:t>
            </a:r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设尾指针的循环链表</a:t>
            </a:r>
            <a:endParaRPr lang="zh-CN" altLang="en-US"/>
          </a:p>
        </p:txBody>
      </p:sp>
      <p:sp>
        <p:nvSpPr>
          <p:cNvPr id="4" name="Line 26"/>
          <p:cNvSpPr>
            <a:spLocks noChangeShapeType="1"/>
          </p:cNvSpPr>
          <p:nvPr/>
        </p:nvSpPr>
        <p:spPr bwMode="auto">
          <a:xfrm>
            <a:off x="903975" y="3045955"/>
            <a:ext cx="4023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Line 27"/>
          <p:cNvSpPr>
            <a:spLocks noChangeShapeType="1"/>
          </p:cNvSpPr>
          <p:nvPr/>
        </p:nvSpPr>
        <p:spPr bwMode="auto">
          <a:xfrm>
            <a:off x="915481" y="3045955"/>
            <a:ext cx="0" cy="381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Line 28"/>
          <p:cNvSpPr>
            <a:spLocks noChangeShapeType="1"/>
          </p:cNvSpPr>
          <p:nvPr/>
        </p:nvSpPr>
        <p:spPr bwMode="auto">
          <a:xfrm>
            <a:off x="903975" y="3449815"/>
            <a:ext cx="9453076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" name="Line 30"/>
          <p:cNvSpPr>
            <a:spLocks noChangeShapeType="1"/>
          </p:cNvSpPr>
          <p:nvPr/>
        </p:nvSpPr>
        <p:spPr bwMode="auto">
          <a:xfrm>
            <a:off x="10357051" y="2916415"/>
            <a:ext cx="0" cy="533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2418758" y="2605107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Line 10"/>
          <p:cNvSpPr>
            <a:spLocks noChangeShapeType="1"/>
          </p:cNvSpPr>
          <p:nvPr/>
        </p:nvSpPr>
        <p:spPr bwMode="auto">
          <a:xfrm>
            <a:off x="2936282" y="2605107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3530008" y="2573208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1" name="Line 13"/>
          <p:cNvSpPr>
            <a:spLocks noChangeShapeType="1"/>
          </p:cNvSpPr>
          <p:nvPr/>
        </p:nvSpPr>
        <p:spPr bwMode="auto">
          <a:xfrm>
            <a:off x="4049120" y="2605107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3085510" y="2903557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4968619" y="2605107"/>
            <a:ext cx="845453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>
            <a:off x="5491070" y="2605107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>
            <a:off x="4045945" y="2903557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6165258" y="2605107"/>
            <a:ext cx="818592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6633865" y="2606178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 flipV="1">
            <a:off x="5642619" y="2903557"/>
            <a:ext cx="522639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Rectangle 21"/>
          <p:cNvSpPr>
            <a:spLocks noChangeArrowheads="1"/>
          </p:cNvSpPr>
          <p:nvPr/>
        </p:nvSpPr>
        <p:spPr bwMode="auto">
          <a:xfrm>
            <a:off x="9209291" y="2600038"/>
            <a:ext cx="1055687" cy="523875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0" name="Line 22"/>
          <p:cNvSpPr>
            <a:spLocks noChangeShapeType="1"/>
          </p:cNvSpPr>
          <p:nvPr/>
        </p:nvSpPr>
        <p:spPr bwMode="auto">
          <a:xfrm>
            <a:off x="9895090" y="2600038"/>
            <a:ext cx="1586" cy="523875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Line 23"/>
          <p:cNvSpPr>
            <a:spLocks noChangeShapeType="1"/>
          </p:cNvSpPr>
          <p:nvPr/>
        </p:nvSpPr>
        <p:spPr bwMode="auto">
          <a:xfrm>
            <a:off x="6793908" y="2883713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24"/>
          <p:cNvSpPr txBox="1">
            <a:spLocks noChangeArrowheads="1"/>
          </p:cNvSpPr>
          <p:nvPr/>
        </p:nvSpPr>
        <p:spPr bwMode="auto">
          <a:xfrm>
            <a:off x="2418758" y="2528907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FF5050"/>
                </a:solidFill>
                <a:latin typeface="Times New Roman" pitchFamily="18" charset="0"/>
              </a:rPr>
              <a:t>0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3542709" y="2528907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FF5050"/>
                </a:solidFill>
                <a:latin typeface="Times New Roman" pitchFamily="18" charset="0"/>
              </a:rPr>
              <a:t>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4" name="Text Box 27"/>
          <p:cNvSpPr txBox="1">
            <a:spLocks noChangeArrowheads="1"/>
          </p:cNvSpPr>
          <p:nvPr/>
        </p:nvSpPr>
        <p:spPr bwMode="auto">
          <a:xfrm>
            <a:off x="6165258" y="2538144"/>
            <a:ext cx="409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err="1" smtClean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err="1" smtClean="0">
                <a:solidFill>
                  <a:srgbClr val="FF5050"/>
                </a:solidFill>
                <a:latin typeface="Times New Roman" pitchFamily="18" charset="0"/>
              </a:rPr>
              <a:t>i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5" name="Text Box 28"/>
          <p:cNvSpPr txBox="1">
            <a:spLocks noChangeArrowheads="1"/>
          </p:cNvSpPr>
          <p:nvPr/>
        </p:nvSpPr>
        <p:spPr bwMode="auto">
          <a:xfrm>
            <a:off x="9209297" y="2525417"/>
            <a:ext cx="865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>
                <a:solidFill>
                  <a:srgbClr val="FF5050"/>
                </a:solidFill>
                <a:latin typeface="Times New Roman" pitchFamily="18" charset="0"/>
              </a:rPr>
              <a:t>n-1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7" name="文本框 54"/>
          <p:cNvSpPr txBox="1"/>
          <p:nvPr/>
        </p:nvSpPr>
        <p:spPr bwMode="auto">
          <a:xfrm>
            <a:off x="4406308" y="2603531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4968618" y="2538198"/>
            <a:ext cx="609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srgbClr val="FF5050"/>
                </a:solidFill>
                <a:latin typeface="Times New Roman" pitchFamily="18" charset="0"/>
              </a:rPr>
              <a:t>i-1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9" name="Rectangle 18"/>
          <p:cNvSpPr>
            <a:spLocks noChangeArrowheads="1"/>
          </p:cNvSpPr>
          <p:nvPr/>
        </p:nvSpPr>
        <p:spPr bwMode="auto">
          <a:xfrm>
            <a:off x="7270951" y="2587191"/>
            <a:ext cx="901619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0" name="Line 19"/>
          <p:cNvSpPr>
            <a:spLocks noChangeShapeType="1"/>
          </p:cNvSpPr>
          <p:nvPr/>
        </p:nvSpPr>
        <p:spPr bwMode="auto">
          <a:xfrm>
            <a:off x="7859119" y="2596643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1" name="Line 23"/>
          <p:cNvSpPr>
            <a:spLocks noChangeShapeType="1"/>
          </p:cNvSpPr>
          <p:nvPr/>
        </p:nvSpPr>
        <p:spPr bwMode="auto">
          <a:xfrm>
            <a:off x="8806063" y="2895301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8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2" name="Text Box 27"/>
          <p:cNvSpPr txBox="1">
            <a:spLocks noChangeArrowheads="1"/>
          </p:cNvSpPr>
          <p:nvPr/>
        </p:nvSpPr>
        <p:spPr bwMode="auto">
          <a:xfrm>
            <a:off x="7239454" y="2536610"/>
            <a:ext cx="663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solidFill>
                  <a:srgbClr val="FF5050"/>
                </a:solidFill>
                <a:latin typeface="Times New Roman" pitchFamily="18" charset="0"/>
              </a:rPr>
              <a:t>i+1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" name="文本框 54"/>
          <p:cNvSpPr txBox="1"/>
          <p:nvPr/>
        </p:nvSpPr>
        <p:spPr bwMode="auto">
          <a:xfrm>
            <a:off x="8342038" y="2622126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4" name="Line 11"/>
          <p:cNvSpPr>
            <a:spLocks noChangeShapeType="1"/>
          </p:cNvSpPr>
          <p:nvPr/>
        </p:nvSpPr>
        <p:spPr bwMode="auto">
          <a:xfrm flipH="1">
            <a:off x="10204651" y="2786705"/>
            <a:ext cx="450033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5" name="Rectangle 9"/>
          <p:cNvSpPr>
            <a:spLocks noChangeArrowheads="1"/>
          </p:cNvSpPr>
          <p:nvPr/>
        </p:nvSpPr>
        <p:spPr bwMode="auto">
          <a:xfrm>
            <a:off x="1306360" y="2602602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1" kern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6" name="Line 10"/>
          <p:cNvSpPr>
            <a:spLocks noChangeShapeType="1"/>
          </p:cNvSpPr>
          <p:nvPr/>
        </p:nvSpPr>
        <p:spPr bwMode="auto">
          <a:xfrm>
            <a:off x="1823885" y="2602602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7" name="Line 14"/>
          <p:cNvSpPr>
            <a:spLocks noChangeShapeType="1"/>
          </p:cNvSpPr>
          <p:nvPr/>
        </p:nvSpPr>
        <p:spPr bwMode="auto">
          <a:xfrm>
            <a:off x="1973109" y="2910196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Rectangle 9"/>
          <p:cNvSpPr>
            <a:spLocks noChangeArrowheads="1"/>
          </p:cNvSpPr>
          <p:nvPr/>
        </p:nvSpPr>
        <p:spPr bwMode="auto">
          <a:xfrm>
            <a:off x="1306359" y="2597034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1" kern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39" name="Line 29"/>
          <p:cNvSpPr>
            <a:spLocks noChangeShapeType="1"/>
          </p:cNvSpPr>
          <p:nvPr/>
        </p:nvSpPr>
        <p:spPr bwMode="auto">
          <a:xfrm>
            <a:off x="10052251" y="2916415"/>
            <a:ext cx="304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0" name="Text Box 30"/>
          <p:cNvSpPr txBox="1">
            <a:spLocks noChangeArrowheads="1"/>
          </p:cNvSpPr>
          <p:nvPr/>
        </p:nvSpPr>
        <p:spPr bwMode="auto">
          <a:xfrm>
            <a:off x="3774503" y="4631114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CC3300"/>
                </a:solidFill>
                <a:latin typeface="Times New Roman" pitchFamily="18" charset="0"/>
              </a:rPr>
              <a:t>tail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1" name="Line 11"/>
          <p:cNvSpPr>
            <a:spLocks noChangeShapeType="1"/>
          </p:cNvSpPr>
          <p:nvPr/>
        </p:nvSpPr>
        <p:spPr bwMode="auto">
          <a:xfrm flipH="1">
            <a:off x="3225950" y="4834640"/>
            <a:ext cx="414070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2" name="Rectangle 9"/>
          <p:cNvSpPr>
            <a:spLocks noChangeArrowheads="1"/>
          </p:cNvSpPr>
          <p:nvPr/>
        </p:nvSpPr>
        <p:spPr bwMode="auto">
          <a:xfrm>
            <a:off x="2411563" y="4698900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1" kern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3" name="Line 10"/>
          <p:cNvSpPr>
            <a:spLocks noChangeShapeType="1"/>
          </p:cNvSpPr>
          <p:nvPr/>
        </p:nvSpPr>
        <p:spPr bwMode="auto">
          <a:xfrm>
            <a:off x="2929088" y="4698900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4" name="Rectangle 9"/>
          <p:cNvSpPr>
            <a:spLocks noChangeArrowheads="1"/>
          </p:cNvSpPr>
          <p:nvPr/>
        </p:nvSpPr>
        <p:spPr bwMode="auto">
          <a:xfrm>
            <a:off x="2411566" y="4693332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b="1" kern="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45" name="Line 30"/>
          <p:cNvSpPr>
            <a:spLocks noChangeShapeType="1"/>
          </p:cNvSpPr>
          <p:nvPr/>
        </p:nvSpPr>
        <p:spPr bwMode="auto">
          <a:xfrm>
            <a:off x="3438165" y="4984545"/>
            <a:ext cx="13681" cy="443696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" name="Line 29"/>
          <p:cNvSpPr>
            <a:spLocks noChangeShapeType="1"/>
          </p:cNvSpPr>
          <p:nvPr/>
        </p:nvSpPr>
        <p:spPr bwMode="auto">
          <a:xfrm>
            <a:off x="3133366" y="4984545"/>
            <a:ext cx="304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7" name="Line 26"/>
          <p:cNvSpPr>
            <a:spLocks noChangeShapeType="1"/>
          </p:cNvSpPr>
          <p:nvPr/>
        </p:nvSpPr>
        <p:spPr bwMode="auto">
          <a:xfrm>
            <a:off x="2009181" y="5154334"/>
            <a:ext cx="40238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8" name="Line 27"/>
          <p:cNvSpPr>
            <a:spLocks noChangeShapeType="1"/>
          </p:cNvSpPr>
          <p:nvPr/>
        </p:nvSpPr>
        <p:spPr bwMode="auto">
          <a:xfrm>
            <a:off x="2020686" y="5154346"/>
            <a:ext cx="0" cy="27390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9" name="Line 28"/>
          <p:cNvSpPr>
            <a:spLocks noChangeShapeType="1"/>
          </p:cNvSpPr>
          <p:nvPr/>
        </p:nvSpPr>
        <p:spPr bwMode="auto">
          <a:xfrm>
            <a:off x="2020693" y="5428241"/>
            <a:ext cx="144795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kern="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0" name="Text Box 30"/>
          <p:cNvSpPr txBox="1">
            <a:spLocks noChangeArrowheads="1"/>
          </p:cNvSpPr>
          <p:nvPr/>
        </p:nvSpPr>
        <p:spPr bwMode="auto">
          <a:xfrm>
            <a:off x="10654684" y="2549191"/>
            <a:ext cx="6415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CC3300"/>
                </a:solidFill>
                <a:latin typeface="Times New Roman" pitchFamily="18" charset="0"/>
              </a:rPr>
              <a:t>tail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85037" y="5154346"/>
            <a:ext cx="4493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smtClean="0"/>
              <a:t>根据</a:t>
            </a:r>
            <a:r>
              <a:rPr lang="zh-CN" altLang="en-US" sz="2800"/>
              <a:t>情况考虑是否设头</a:t>
            </a:r>
            <a:r>
              <a:rPr lang="zh-CN" altLang="en-US" sz="2800" smtClean="0"/>
              <a:t>结点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1638243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mtClean="0"/>
              <a:t>1</a:t>
            </a:r>
            <a:r>
              <a:rPr lang="zh-CN" altLang="en-US"/>
              <a:t>）从任一结点出发都可访问到表中所有结点；</a:t>
            </a:r>
          </a:p>
          <a:p>
            <a:pPr marL="0" indent="0">
              <a:buNone/>
            </a:pPr>
            <a:r>
              <a:rPr lang="en-US" altLang="zh-CN"/>
              <a:t>2</a:t>
            </a:r>
            <a:r>
              <a:rPr lang="zh-CN" altLang="en-US"/>
              <a:t>）在用</a:t>
            </a:r>
            <a:r>
              <a:rPr lang="zh-CN" altLang="en-US">
                <a:solidFill>
                  <a:srgbClr val="FF0000"/>
                </a:solidFill>
              </a:rPr>
              <a:t>头指针表示的单循环链表</a:t>
            </a:r>
            <a:r>
              <a:rPr lang="zh-CN" altLang="en-US"/>
              <a:t>中，首结点定位操作的时间性能是</a:t>
            </a:r>
            <a:r>
              <a:rPr lang="en-US" altLang="zh-CN"/>
              <a:t>O(1)</a:t>
            </a:r>
            <a:r>
              <a:rPr lang="zh-CN" altLang="en-US"/>
              <a:t>，尾结点定位操作的时间性能是</a:t>
            </a:r>
            <a:r>
              <a:rPr lang="en-US" altLang="zh-CN"/>
              <a:t>O(n)</a:t>
            </a:r>
            <a:r>
              <a:rPr lang="zh-CN" altLang="en-US"/>
              <a:t>；</a:t>
            </a:r>
          </a:p>
          <a:p>
            <a:pPr marL="0" indent="0">
              <a:buNone/>
            </a:pPr>
            <a:r>
              <a:rPr lang="en-US" altLang="zh-CN"/>
              <a:t>3</a:t>
            </a:r>
            <a:r>
              <a:rPr lang="zh-CN" altLang="en-US"/>
              <a:t>）在用</a:t>
            </a:r>
            <a:r>
              <a:rPr lang="zh-CN" altLang="en-US">
                <a:solidFill>
                  <a:srgbClr val="FF0000"/>
                </a:solidFill>
              </a:rPr>
              <a:t>尾指针表示的单循环链表</a:t>
            </a:r>
            <a:r>
              <a:rPr lang="zh-CN" altLang="en-US"/>
              <a:t>中，首结点和尾结点的定位都只需</a:t>
            </a:r>
            <a:r>
              <a:rPr lang="en-US" altLang="zh-CN"/>
              <a:t>O(1)</a:t>
            </a:r>
            <a:r>
              <a:rPr lang="zh-CN" altLang="en-US"/>
              <a:t>时间性能。</a:t>
            </a:r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循环链表的</a:t>
            </a:r>
            <a:r>
              <a:rPr lang="zh-CN" altLang="en-US" smtClean="0"/>
              <a:t>特点</a:t>
            </a:r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9623598" y="5718306"/>
            <a:ext cx="1368152" cy="50405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16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删除算法</a:t>
            </a:r>
            <a:r>
              <a:rPr lang="en-US" altLang="zh-CN" smtClean="0"/>
              <a:t>(</a:t>
            </a:r>
            <a:r>
              <a:rPr lang="zh-CN" altLang="en-US" smtClean="0"/>
              <a:t>自行完成）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03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694606" y="1148209"/>
            <a:ext cx="11015975" cy="4868199"/>
          </a:xfrm>
        </p:spPr>
        <p:txBody>
          <a:bodyPr/>
          <a:lstStyle/>
          <a:p>
            <a:r>
              <a:rPr lang="zh-CN" altLang="en-US" smtClean="0"/>
              <a:t>每个结点有两个指针，分别指向</a:t>
            </a:r>
            <a:r>
              <a:rPr lang="zh-CN" altLang="zh-CN" smtClean="0"/>
              <a:t>后继结点</a:t>
            </a:r>
            <a:r>
              <a:rPr lang="zh-CN" altLang="en-US" smtClean="0"/>
              <a:t>和</a:t>
            </a:r>
            <a:r>
              <a:rPr lang="zh-CN" altLang="zh-CN" smtClean="0"/>
              <a:t>前驱结点</a:t>
            </a:r>
            <a:endParaRPr lang="zh-CN" altLang="en-US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4100"/>
              <a:t>实现方法</a:t>
            </a:r>
            <a:r>
              <a:rPr lang="en-US" altLang="zh-CN" sz="4100"/>
              <a:t>3</a:t>
            </a:r>
            <a:r>
              <a:rPr lang="zh-CN" altLang="en-US" sz="4100"/>
              <a:t>：双向链表</a:t>
            </a:r>
            <a:endParaRPr lang="zh-CN" altLang="en-US" sz="4100" dirty="0"/>
          </a:p>
        </p:txBody>
      </p:sp>
      <p:sp>
        <p:nvSpPr>
          <p:cNvPr id="130" name="Rectangle 18"/>
          <p:cNvSpPr>
            <a:spLocks noChangeArrowheads="1"/>
          </p:cNvSpPr>
          <p:nvPr/>
        </p:nvSpPr>
        <p:spPr bwMode="auto">
          <a:xfrm>
            <a:off x="2325517" y="2284815"/>
            <a:ext cx="2177980" cy="522288"/>
          </a:xfrm>
          <a:prstGeom prst="rect">
            <a:avLst/>
          </a:prstGeom>
          <a:solidFill>
            <a:srgbClr val="FFFFCC"/>
          </a:solidFill>
          <a:ln w="19050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1" name="Line 19"/>
          <p:cNvSpPr>
            <a:spLocks noChangeShapeType="1"/>
          </p:cNvSpPr>
          <p:nvPr/>
        </p:nvSpPr>
        <p:spPr bwMode="auto">
          <a:xfrm>
            <a:off x="3787013" y="2277666"/>
            <a:ext cx="0" cy="522288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2" name="Text Box 27"/>
          <p:cNvSpPr txBox="1">
            <a:spLocks noChangeArrowheads="1"/>
          </p:cNvSpPr>
          <p:nvPr/>
        </p:nvSpPr>
        <p:spPr bwMode="auto">
          <a:xfrm>
            <a:off x="3012771" y="2285122"/>
            <a:ext cx="816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entry</a:t>
            </a:r>
            <a:endParaRPr kumimoji="1" lang="en-US" altLang="zh-CN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3" name="Text Box 27"/>
          <p:cNvSpPr txBox="1">
            <a:spLocks noChangeArrowheads="1"/>
          </p:cNvSpPr>
          <p:nvPr/>
        </p:nvSpPr>
        <p:spPr bwMode="auto">
          <a:xfrm>
            <a:off x="3789848" y="2287823"/>
            <a:ext cx="7136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next</a:t>
            </a:r>
            <a:endParaRPr kumimoji="1" lang="en-US" altLang="zh-CN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34" name="Line 19"/>
          <p:cNvSpPr>
            <a:spLocks noChangeShapeType="1"/>
          </p:cNvSpPr>
          <p:nvPr/>
        </p:nvSpPr>
        <p:spPr bwMode="auto">
          <a:xfrm>
            <a:off x="3029497" y="2279025"/>
            <a:ext cx="0" cy="522288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5" name="Text Box 27"/>
          <p:cNvSpPr txBox="1">
            <a:spLocks noChangeArrowheads="1"/>
          </p:cNvSpPr>
          <p:nvPr/>
        </p:nvSpPr>
        <p:spPr bwMode="auto">
          <a:xfrm>
            <a:off x="2270111" y="2299698"/>
            <a:ext cx="7825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400" smtClean="0">
                <a:solidFill>
                  <a:srgbClr val="000000"/>
                </a:solidFill>
                <a:latin typeface="Times New Roman" pitchFamily="18" charset="0"/>
              </a:rPr>
              <a:t>prior</a:t>
            </a:r>
            <a:endParaRPr kumimoji="1" lang="en-US" altLang="zh-CN" sz="24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30710" y="3304506"/>
            <a:ext cx="8352928" cy="163121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DuNode:</a:t>
            </a:r>
            <a:b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B2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__init__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entry, prior=</a:t>
            </a: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None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next=</a:t>
            </a: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None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.entry = entry</a:t>
            </a:r>
            <a:b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.prior = prior</a:t>
            </a:r>
            <a:b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.next = next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174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双向非循环链表</a:t>
            </a:r>
            <a:endParaRPr lang="zh-CN" altLang="en-US"/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4140025" y="3079195"/>
            <a:ext cx="982661" cy="494615"/>
            <a:chOff x="4397" y="11452"/>
            <a:chExt cx="939" cy="408"/>
          </a:xfrm>
        </p:grpSpPr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4397" y="11452"/>
              <a:ext cx="939" cy="40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algn="just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宋体" charset="-122"/>
                </a:rPr>
                <a:t>   </a:t>
              </a:r>
              <a:r>
                <a:rPr kumimoji="1" lang="en-US" altLang="zh-CN" sz="2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宋体" pitchFamily="2" charset="-122"/>
                </a:rPr>
                <a:t>a</a:t>
              </a:r>
              <a:r>
                <a:rPr kumimoji="1" lang="en-US" altLang="zh-CN" sz="2800" b="0" i="0" u="none" strike="noStrike" kern="0" cap="none" spc="0" normalizeH="0" baseline="-25000" noProof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宋体" charset="-122"/>
                </a:rPr>
                <a:t>0</a:t>
              </a:r>
              <a:endParaRPr kumimoji="1" lang="en-US" altLang="zh-CN" sz="2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charset="-122"/>
              </a:endParaRPr>
            </a:p>
          </p:txBody>
        </p:sp>
        <p:sp>
          <p:nvSpPr>
            <p:cNvPr id="6" name="Line 10"/>
            <p:cNvSpPr>
              <a:spLocks noChangeShapeType="1"/>
            </p:cNvSpPr>
            <p:nvPr/>
          </p:nvSpPr>
          <p:spPr bwMode="auto">
            <a:xfrm>
              <a:off x="4710" y="11452"/>
              <a:ext cx="0" cy="408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5023" y="11452"/>
              <a:ext cx="0" cy="408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5451299" y="3079195"/>
            <a:ext cx="984251" cy="494615"/>
            <a:chOff x="4397" y="11452"/>
            <a:chExt cx="939" cy="408"/>
          </a:xfrm>
          <a:solidFill>
            <a:srgbClr val="FFFFCC"/>
          </a:solidFill>
        </p:grpSpPr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4397" y="11452"/>
              <a:ext cx="939" cy="408"/>
            </a:xfrm>
            <a:prstGeom prst="rect">
              <a:avLst/>
            </a:prstGeom>
            <a:grpFill/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algn="just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宋体" charset="-122"/>
                </a:rPr>
                <a:t>   </a:t>
              </a:r>
              <a:r>
                <a:rPr kumimoji="1" lang="en-US" altLang="zh-CN" sz="2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宋体" charset="-122"/>
                </a:rPr>
                <a:t>a</a:t>
              </a:r>
              <a:r>
                <a:rPr kumimoji="1" lang="en-US" altLang="zh-CN" sz="2800" b="0" i="0" u="none" strike="noStrike" kern="0" cap="none" spc="0" normalizeH="0" baseline="-25000" noProof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宋体" charset="-122"/>
                </a:rPr>
                <a:t>1</a:t>
              </a:r>
              <a:endParaRPr kumimoji="1" lang="en-US" altLang="zh-CN" sz="2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charset="-122"/>
              </a:endParaRPr>
            </a:p>
          </p:txBody>
        </p:sp>
        <p:sp>
          <p:nvSpPr>
            <p:cNvPr id="10" name="Line 14"/>
            <p:cNvSpPr>
              <a:spLocks noChangeShapeType="1"/>
            </p:cNvSpPr>
            <p:nvPr/>
          </p:nvSpPr>
          <p:spPr bwMode="auto">
            <a:xfrm>
              <a:off x="4710" y="11452"/>
              <a:ext cx="0" cy="408"/>
            </a:xfrm>
            <a:prstGeom prst="line">
              <a:avLst/>
            </a:prstGeom>
            <a:grpFill/>
            <a:ln w="9525">
              <a:solidFill>
                <a:srgbClr val="9999CC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>
              <a:off x="5023" y="11452"/>
              <a:ext cx="0" cy="408"/>
            </a:xfrm>
            <a:prstGeom prst="line">
              <a:avLst/>
            </a:prstGeom>
            <a:grpFill/>
            <a:ln w="9525">
              <a:solidFill>
                <a:srgbClr val="9999CC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9002615" y="3079195"/>
            <a:ext cx="1117512" cy="494615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2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charset="-122"/>
              </a:rPr>
              <a:t> </a:t>
            </a:r>
            <a:r>
              <a:rPr kumimoji="1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charset="-122"/>
              </a:rPr>
              <a:t> </a:t>
            </a:r>
            <a:r>
              <a:rPr kumimoji="1" lang="en-US" altLang="zh-CN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charset="-122"/>
              </a:rPr>
              <a:t>a</a:t>
            </a:r>
            <a:r>
              <a:rPr kumimoji="1" lang="en-US" altLang="zh-CN" sz="2800" b="0" i="0" u="none" strike="noStrike" kern="0" cap="none" spc="0" normalizeH="0" baseline="-25000" noProof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charset="-122"/>
              </a:rPr>
              <a:t>n-1  </a:t>
            </a:r>
            <a:endParaRPr kumimoji="1" lang="en-US" altLang="zh-CN" sz="2800" b="1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Times New Roman" pitchFamily="18" charset="0"/>
              <a:ea typeface="宋体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>
            <a:off x="9231212" y="3079195"/>
            <a:ext cx="0" cy="494615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Line 19"/>
          <p:cNvSpPr>
            <a:spLocks noChangeShapeType="1"/>
          </p:cNvSpPr>
          <p:nvPr/>
        </p:nvSpPr>
        <p:spPr bwMode="auto">
          <a:xfrm>
            <a:off x="9729500" y="3079195"/>
            <a:ext cx="0" cy="494615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15" name="Group 20"/>
          <p:cNvGrpSpPr>
            <a:grpSpLocks/>
          </p:cNvGrpSpPr>
          <p:nvPr/>
        </p:nvGrpSpPr>
        <p:grpSpPr bwMode="auto">
          <a:xfrm>
            <a:off x="6762574" y="3079195"/>
            <a:ext cx="984251" cy="494615"/>
            <a:chOff x="4397" y="11452"/>
            <a:chExt cx="939" cy="408"/>
          </a:xfrm>
          <a:solidFill>
            <a:srgbClr val="FFFFCC"/>
          </a:solidFill>
        </p:grpSpPr>
        <p:sp>
          <p:nvSpPr>
            <p:cNvPr id="16" name="Text Box 21"/>
            <p:cNvSpPr txBox="1">
              <a:spLocks noChangeArrowheads="1"/>
            </p:cNvSpPr>
            <p:nvPr/>
          </p:nvSpPr>
          <p:spPr bwMode="auto">
            <a:xfrm>
              <a:off x="4397" y="11452"/>
              <a:ext cx="939" cy="408"/>
            </a:xfrm>
            <a:prstGeom prst="rect">
              <a:avLst/>
            </a:prstGeom>
            <a:grpFill/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algn="just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zh-CN" altLang="en-US" sz="2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宋体" charset="-122"/>
                </a:rPr>
                <a:t>   </a:t>
              </a:r>
              <a:r>
                <a:rPr kumimoji="1" lang="en-US" altLang="zh-CN" sz="2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宋体" charset="-122"/>
                </a:rPr>
                <a:t>a</a:t>
              </a:r>
              <a:r>
                <a:rPr kumimoji="1" lang="en-US" altLang="zh-CN" sz="2800" b="0" i="0" u="none" strike="noStrike" kern="0" cap="none" spc="0" normalizeH="0" baseline="-25000" noProof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宋体" charset="-122"/>
                </a:rPr>
                <a:t>2</a:t>
              </a:r>
              <a:endParaRPr kumimoji="1" lang="en-US" altLang="zh-CN" sz="2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charset="-122"/>
              </a:endParaRPr>
            </a:p>
          </p:txBody>
        </p:sp>
        <p:sp>
          <p:nvSpPr>
            <p:cNvPr id="17" name="Line 22"/>
            <p:cNvSpPr>
              <a:spLocks noChangeShapeType="1"/>
            </p:cNvSpPr>
            <p:nvPr/>
          </p:nvSpPr>
          <p:spPr bwMode="auto">
            <a:xfrm>
              <a:off x="4710" y="11452"/>
              <a:ext cx="0" cy="408"/>
            </a:xfrm>
            <a:prstGeom prst="line">
              <a:avLst/>
            </a:prstGeom>
            <a:grpFill/>
            <a:ln w="9525">
              <a:solidFill>
                <a:srgbClr val="9999CC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18" name="Line 23"/>
            <p:cNvSpPr>
              <a:spLocks noChangeShapeType="1"/>
            </p:cNvSpPr>
            <p:nvPr/>
          </p:nvSpPr>
          <p:spPr bwMode="auto">
            <a:xfrm>
              <a:off x="5023" y="11452"/>
              <a:ext cx="0" cy="408"/>
            </a:xfrm>
            <a:prstGeom prst="line">
              <a:avLst/>
            </a:prstGeom>
            <a:grpFill/>
            <a:ln w="9525">
              <a:solidFill>
                <a:srgbClr val="9999CC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19" name="Group 24"/>
          <p:cNvGrpSpPr>
            <a:grpSpLocks/>
          </p:cNvGrpSpPr>
          <p:nvPr/>
        </p:nvGrpSpPr>
        <p:grpSpPr bwMode="auto">
          <a:xfrm>
            <a:off x="2828752" y="3079195"/>
            <a:ext cx="982661" cy="494615"/>
            <a:chOff x="2760" y="2298"/>
            <a:chExt cx="1080" cy="468"/>
          </a:xfrm>
          <a:solidFill>
            <a:srgbClr val="FFFFCC"/>
          </a:solidFill>
        </p:grpSpPr>
        <p:sp>
          <p:nvSpPr>
            <p:cNvPr id="20" name="Text Box 25"/>
            <p:cNvSpPr txBox="1">
              <a:spLocks noChangeArrowheads="1"/>
            </p:cNvSpPr>
            <p:nvPr/>
          </p:nvSpPr>
          <p:spPr bwMode="auto">
            <a:xfrm>
              <a:off x="3480" y="2298"/>
              <a:ext cx="360" cy="468"/>
            </a:xfrm>
            <a:prstGeom prst="rect">
              <a:avLst/>
            </a:prstGeom>
            <a:grpFill/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charset="-122"/>
              </a:endParaRPr>
            </a:p>
          </p:txBody>
        </p:sp>
        <p:sp>
          <p:nvSpPr>
            <p:cNvPr id="21" name="Text Box 27"/>
            <p:cNvSpPr txBox="1">
              <a:spLocks noChangeArrowheads="1"/>
            </p:cNvSpPr>
            <p:nvPr/>
          </p:nvSpPr>
          <p:spPr bwMode="auto">
            <a:xfrm>
              <a:off x="2760" y="2298"/>
              <a:ext cx="360" cy="468"/>
            </a:xfrm>
            <a:prstGeom prst="rect">
              <a:avLst/>
            </a:prstGeom>
            <a:grpFill/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charset="-122"/>
              </a:endParaRPr>
            </a:p>
          </p:txBody>
        </p:sp>
      </p:grpSp>
      <p:sp>
        <p:nvSpPr>
          <p:cNvPr id="22" name="Line 28"/>
          <p:cNvSpPr>
            <a:spLocks noChangeShapeType="1"/>
          </p:cNvSpPr>
          <p:nvPr/>
        </p:nvSpPr>
        <p:spPr bwMode="auto">
          <a:xfrm>
            <a:off x="3647900" y="3244495"/>
            <a:ext cx="492125" cy="0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3" name="Line 29"/>
          <p:cNvSpPr>
            <a:spLocks noChangeShapeType="1"/>
          </p:cNvSpPr>
          <p:nvPr/>
        </p:nvSpPr>
        <p:spPr bwMode="auto">
          <a:xfrm>
            <a:off x="4959176" y="3244495"/>
            <a:ext cx="492125" cy="0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4" name="Line 30"/>
          <p:cNvSpPr>
            <a:spLocks noChangeShapeType="1"/>
          </p:cNvSpPr>
          <p:nvPr/>
        </p:nvSpPr>
        <p:spPr bwMode="auto">
          <a:xfrm>
            <a:off x="6270452" y="3244495"/>
            <a:ext cx="492125" cy="0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5" name="Line 31"/>
          <p:cNvSpPr>
            <a:spLocks noChangeShapeType="1"/>
          </p:cNvSpPr>
          <p:nvPr/>
        </p:nvSpPr>
        <p:spPr bwMode="auto">
          <a:xfrm>
            <a:off x="7581725" y="3244495"/>
            <a:ext cx="492125" cy="0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6" name="Line 32"/>
          <p:cNvSpPr>
            <a:spLocks noChangeShapeType="1"/>
          </p:cNvSpPr>
          <p:nvPr/>
        </p:nvSpPr>
        <p:spPr bwMode="auto">
          <a:xfrm flipH="1">
            <a:off x="3811412" y="3408485"/>
            <a:ext cx="492125" cy="0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7" name="Line 33"/>
          <p:cNvSpPr>
            <a:spLocks noChangeShapeType="1"/>
          </p:cNvSpPr>
          <p:nvPr/>
        </p:nvSpPr>
        <p:spPr bwMode="auto">
          <a:xfrm flipH="1">
            <a:off x="5122688" y="3408485"/>
            <a:ext cx="492125" cy="0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8" name="Line 34"/>
          <p:cNvSpPr>
            <a:spLocks noChangeShapeType="1"/>
          </p:cNvSpPr>
          <p:nvPr/>
        </p:nvSpPr>
        <p:spPr bwMode="auto">
          <a:xfrm flipH="1">
            <a:off x="6435558" y="3408485"/>
            <a:ext cx="490537" cy="0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9" name="Line 35"/>
          <p:cNvSpPr>
            <a:spLocks noChangeShapeType="1"/>
          </p:cNvSpPr>
          <p:nvPr/>
        </p:nvSpPr>
        <p:spPr bwMode="auto">
          <a:xfrm>
            <a:off x="8675594" y="3244495"/>
            <a:ext cx="327025" cy="0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0" name="Line 36"/>
          <p:cNvSpPr>
            <a:spLocks noChangeShapeType="1"/>
          </p:cNvSpPr>
          <p:nvPr/>
        </p:nvSpPr>
        <p:spPr bwMode="auto">
          <a:xfrm flipH="1">
            <a:off x="8675588" y="3408485"/>
            <a:ext cx="492125" cy="0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1" name="Line 37"/>
          <p:cNvSpPr>
            <a:spLocks noChangeShapeType="1"/>
          </p:cNvSpPr>
          <p:nvPr/>
        </p:nvSpPr>
        <p:spPr bwMode="auto">
          <a:xfrm flipH="1">
            <a:off x="7746832" y="3408497"/>
            <a:ext cx="327025" cy="1323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32" name="Group 39"/>
          <p:cNvGrpSpPr>
            <a:grpSpLocks/>
          </p:cNvGrpSpPr>
          <p:nvPr/>
        </p:nvGrpSpPr>
        <p:grpSpPr bwMode="auto">
          <a:xfrm>
            <a:off x="9835800" y="3244495"/>
            <a:ext cx="163512" cy="163990"/>
            <a:chOff x="7980" y="3390"/>
            <a:chExt cx="360" cy="156"/>
          </a:xfrm>
          <a:solidFill>
            <a:srgbClr val="FFFFCC"/>
          </a:solidFill>
        </p:grpSpPr>
        <p:sp>
          <p:nvSpPr>
            <p:cNvPr id="33" name="Line 40"/>
            <p:cNvSpPr>
              <a:spLocks noChangeShapeType="1"/>
            </p:cNvSpPr>
            <p:nvPr/>
          </p:nvSpPr>
          <p:spPr bwMode="auto">
            <a:xfrm flipH="1">
              <a:off x="7980" y="3390"/>
              <a:ext cx="180" cy="156"/>
            </a:xfrm>
            <a:prstGeom prst="line">
              <a:avLst/>
            </a:prstGeom>
            <a:grpFill/>
            <a:ln w="9525">
              <a:solidFill>
                <a:srgbClr val="9999CC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4" name="Line 41"/>
            <p:cNvSpPr>
              <a:spLocks noChangeShapeType="1"/>
            </p:cNvSpPr>
            <p:nvPr/>
          </p:nvSpPr>
          <p:spPr bwMode="auto">
            <a:xfrm>
              <a:off x="8160" y="3390"/>
              <a:ext cx="180" cy="156"/>
            </a:xfrm>
            <a:prstGeom prst="line">
              <a:avLst/>
            </a:prstGeom>
            <a:grpFill/>
            <a:ln w="9525">
              <a:solidFill>
                <a:srgbClr val="9999CC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35" name="Group 42"/>
          <p:cNvGrpSpPr>
            <a:grpSpLocks/>
          </p:cNvGrpSpPr>
          <p:nvPr/>
        </p:nvGrpSpPr>
        <p:grpSpPr bwMode="auto">
          <a:xfrm>
            <a:off x="2897012" y="3244495"/>
            <a:ext cx="163512" cy="163990"/>
            <a:chOff x="7980" y="3390"/>
            <a:chExt cx="360" cy="156"/>
          </a:xfrm>
        </p:grpSpPr>
        <p:sp>
          <p:nvSpPr>
            <p:cNvPr id="36" name="Line 43"/>
            <p:cNvSpPr>
              <a:spLocks noChangeShapeType="1"/>
            </p:cNvSpPr>
            <p:nvPr/>
          </p:nvSpPr>
          <p:spPr bwMode="auto">
            <a:xfrm flipH="1">
              <a:off x="7980" y="3390"/>
              <a:ext cx="180" cy="15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7" name="Line 44"/>
            <p:cNvSpPr>
              <a:spLocks noChangeShapeType="1"/>
            </p:cNvSpPr>
            <p:nvPr/>
          </p:nvSpPr>
          <p:spPr bwMode="auto">
            <a:xfrm>
              <a:off x="8160" y="3390"/>
              <a:ext cx="180" cy="15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38" name="Line 45"/>
          <p:cNvSpPr>
            <a:spLocks noChangeShapeType="1"/>
          </p:cNvSpPr>
          <p:nvPr/>
        </p:nvSpPr>
        <p:spPr bwMode="auto">
          <a:xfrm>
            <a:off x="2336625" y="3354275"/>
            <a:ext cx="492125" cy="1323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9" name="Rectangle 9"/>
          <p:cNvSpPr>
            <a:spLocks noChangeArrowheads="1"/>
          </p:cNvSpPr>
          <p:nvPr/>
        </p:nvSpPr>
        <p:spPr bwMode="auto">
          <a:xfrm>
            <a:off x="3153540" y="3079195"/>
            <a:ext cx="330013" cy="494615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40" name="文本框 54"/>
          <p:cNvSpPr txBox="1"/>
          <p:nvPr/>
        </p:nvSpPr>
        <p:spPr bwMode="auto">
          <a:xfrm>
            <a:off x="8007719" y="3065657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1" name="Text Box 83"/>
          <p:cNvSpPr txBox="1">
            <a:spLocks noChangeArrowheads="1"/>
          </p:cNvSpPr>
          <p:nvPr/>
        </p:nvSpPr>
        <p:spPr bwMode="auto">
          <a:xfrm>
            <a:off x="1500903" y="3050578"/>
            <a:ext cx="8611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>
                <a:latin typeface="Times New Roman" pitchFamily="18" charset="0"/>
              </a:rPr>
              <a:t>head</a:t>
            </a:r>
          </a:p>
        </p:txBody>
      </p:sp>
      <p:grpSp>
        <p:nvGrpSpPr>
          <p:cNvPr id="42" name="Group 24"/>
          <p:cNvGrpSpPr>
            <a:grpSpLocks/>
          </p:cNvGrpSpPr>
          <p:nvPr/>
        </p:nvGrpSpPr>
        <p:grpSpPr bwMode="auto">
          <a:xfrm>
            <a:off x="2910544" y="1845618"/>
            <a:ext cx="982661" cy="494615"/>
            <a:chOff x="2760" y="2298"/>
            <a:chExt cx="1080" cy="468"/>
          </a:xfrm>
          <a:solidFill>
            <a:srgbClr val="FFFFCC"/>
          </a:solidFill>
        </p:grpSpPr>
        <p:sp>
          <p:nvSpPr>
            <p:cNvPr id="43" name="Text Box 25"/>
            <p:cNvSpPr txBox="1">
              <a:spLocks noChangeArrowheads="1"/>
            </p:cNvSpPr>
            <p:nvPr/>
          </p:nvSpPr>
          <p:spPr bwMode="auto">
            <a:xfrm>
              <a:off x="3480" y="2298"/>
              <a:ext cx="360" cy="468"/>
            </a:xfrm>
            <a:prstGeom prst="rect">
              <a:avLst/>
            </a:prstGeom>
            <a:grpFill/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charset="-122"/>
              </a:endParaRPr>
            </a:p>
          </p:txBody>
        </p:sp>
        <p:sp>
          <p:nvSpPr>
            <p:cNvPr id="44" name="Text Box 27"/>
            <p:cNvSpPr txBox="1">
              <a:spLocks noChangeArrowheads="1"/>
            </p:cNvSpPr>
            <p:nvPr/>
          </p:nvSpPr>
          <p:spPr bwMode="auto">
            <a:xfrm>
              <a:off x="2760" y="2298"/>
              <a:ext cx="360" cy="468"/>
            </a:xfrm>
            <a:prstGeom prst="rect">
              <a:avLst/>
            </a:prstGeom>
            <a:grpFill/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28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宋体" charset="-122"/>
              </a:endParaRPr>
            </a:p>
          </p:txBody>
        </p:sp>
      </p:grpSp>
      <p:grpSp>
        <p:nvGrpSpPr>
          <p:cNvPr id="45" name="Group 42"/>
          <p:cNvGrpSpPr>
            <a:grpSpLocks/>
          </p:cNvGrpSpPr>
          <p:nvPr/>
        </p:nvGrpSpPr>
        <p:grpSpPr bwMode="auto">
          <a:xfrm>
            <a:off x="2978806" y="2010924"/>
            <a:ext cx="163512" cy="163990"/>
            <a:chOff x="7980" y="3390"/>
            <a:chExt cx="360" cy="156"/>
          </a:xfrm>
        </p:grpSpPr>
        <p:sp>
          <p:nvSpPr>
            <p:cNvPr id="46" name="Line 43"/>
            <p:cNvSpPr>
              <a:spLocks noChangeShapeType="1"/>
            </p:cNvSpPr>
            <p:nvPr/>
          </p:nvSpPr>
          <p:spPr bwMode="auto">
            <a:xfrm flipH="1">
              <a:off x="7980" y="3390"/>
              <a:ext cx="180" cy="15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7" name="Line 44"/>
            <p:cNvSpPr>
              <a:spLocks noChangeShapeType="1"/>
            </p:cNvSpPr>
            <p:nvPr/>
          </p:nvSpPr>
          <p:spPr bwMode="auto">
            <a:xfrm>
              <a:off x="8160" y="3390"/>
              <a:ext cx="180" cy="15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48" name="Line 45"/>
          <p:cNvSpPr>
            <a:spLocks noChangeShapeType="1"/>
          </p:cNvSpPr>
          <p:nvPr/>
        </p:nvSpPr>
        <p:spPr bwMode="auto">
          <a:xfrm>
            <a:off x="2418420" y="2120700"/>
            <a:ext cx="492125" cy="1323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9" name="Rectangle 9"/>
          <p:cNvSpPr>
            <a:spLocks noChangeArrowheads="1"/>
          </p:cNvSpPr>
          <p:nvPr/>
        </p:nvSpPr>
        <p:spPr bwMode="auto">
          <a:xfrm>
            <a:off x="3235335" y="1845618"/>
            <a:ext cx="330013" cy="494615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0" name="Text Box 83"/>
          <p:cNvSpPr txBox="1">
            <a:spLocks noChangeArrowheads="1"/>
          </p:cNvSpPr>
          <p:nvPr/>
        </p:nvSpPr>
        <p:spPr bwMode="auto">
          <a:xfrm>
            <a:off x="1582689" y="1817007"/>
            <a:ext cx="8611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>
                <a:latin typeface="Times New Roman" pitchFamily="18" charset="0"/>
              </a:rPr>
              <a:t>head</a:t>
            </a:r>
          </a:p>
        </p:txBody>
      </p:sp>
      <p:grpSp>
        <p:nvGrpSpPr>
          <p:cNvPr id="51" name="Group 39"/>
          <p:cNvGrpSpPr>
            <a:grpSpLocks/>
          </p:cNvGrpSpPr>
          <p:nvPr/>
        </p:nvGrpSpPr>
        <p:grpSpPr bwMode="auto">
          <a:xfrm>
            <a:off x="3635719" y="2022799"/>
            <a:ext cx="163512" cy="163990"/>
            <a:chOff x="7980" y="3390"/>
            <a:chExt cx="360" cy="156"/>
          </a:xfrm>
          <a:solidFill>
            <a:srgbClr val="FFFFCC"/>
          </a:solidFill>
        </p:grpSpPr>
        <p:sp>
          <p:nvSpPr>
            <p:cNvPr id="52" name="Line 40"/>
            <p:cNvSpPr>
              <a:spLocks noChangeShapeType="1"/>
            </p:cNvSpPr>
            <p:nvPr/>
          </p:nvSpPr>
          <p:spPr bwMode="auto">
            <a:xfrm flipH="1">
              <a:off x="7980" y="3390"/>
              <a:ext cx="180" cy="156"/>
            </a:xfrm>
            <a:prstGeom prst="line">
              <a:avLst/>
            </a:prstGeom>
            <a:grpFill/>
            <a:ln w="9525">
              <a:solidFill>
                <a:srgbClr val="9999CC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3" name="Line 41"/>
            <p:cNvSpPr>
              <a:spLocks noChangeShapeType="1"/>
            </p:cNvSpPr>
            <p:nvPr/>
          </p:nvSpPr>
          <p:spPr bwMode="auto">
            <a:xfrm>
              <a:off x="8160" y="3390"/>
              <a:ext cx="180" cy="156"/>
            </a:xfrm>
            <a:prstGeom prst="line">
              <a:avLst/>
            </a:prstGeom>
            <a:grpFill/>
            <a:ln w="9525">
              <a:solidFill>
                <a:srgbClr val="9999CC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217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双向循环</a:t>
            </a:r>
            <a:r>
              <a:rPr lang="zh-CN" altLang="en-US"/>
              <a:t>链表</a:t>
            </a:r>
          </a:p>
        </p:txBody>
      </p:sp>
      <p:sp>
        <p:nvSpPr>
          <p:cNvPr id="4" name="Line 75"/>
          <p:cNvSpPr>
            <a:spLocks noChangeShapeType="1"/>
          </p:cNvSpPr>
          <p:nvPr/>
        </p:nvSpPr>
        <p:spPr bwMode="auto">
          <a:xfrm>
            <a:off x="3048265" y="4788183"/>
            <a:ext cx="406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" name="Line 77"/>
          <p:cNvSpPr>
            <a:spLocks noChangeShapeType="1"/>
          </p:cNvSpPr>
          <p:nvPr/>
        </p:nvSpPr>
        <p:spPr bwMode="auto">
          <a:xfrm>
            <a:off x="6613275" y="4817019"/>
            <a:ext cx="406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Line 78"/>
          <p:cNvSpPr>
            <a:spLocks noChangeShapeType="1"/>
          </p:cNvSpPr>
          <p:nvPr/>
        </p:nvSpPr>
        <p:spPr bwMode="auto">
          <a:xfrm>
            <a:off x="8238876" y="4817019"/>
            <a:ext cx="406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Line 79"/>
          <p:cNvSpPr>
            <a:spLocks noChangeShapeType="1"/>
          </p:cNvSpPr>
          <p:nvPr/>
        </p:nvSpPr>
        <p:spPr bwMode="auto">
          <a:xfrm>
            <a:off x="1625864" y="4788183"/>
            <a:ext cx="304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Line 80"/>
          <p:cNvSpPr>
            <a:spLocks noChangeShapeType="1"/>
          </p:cNvSpPr>
          <p:nvPr/>
        </p:nvSpPr>
        <p:spPr bwMode="auto">
          <a:xfrm>
            <a:off x="3048265" y="5016783"/>
            <a:ext cx="406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Line 81"/>
          <p:cNvSpPr>
            <a:spLocks noChangeShapeType="1"/>
          </p:cNvSpPr>
          <p:nvPr/>
        </p:nvSpPr>
        <p:spPr bwMode="auto">
          <a:xfrm flipV="1">
            <a:off x="1219465" y="4940583"/>
            <a:ext cx="60960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0" name="Line 83"/>
          <p:cNvSpPr>
            <a:spLocks noChangeShapeType="1"/>
          </p:cNvSpPr>
          <p:nvPr/>
        </p:nvSpPr>
        <p:spPr bwMode="auto">
          <a:xfrm>
            <a:off x="6613275" y="5045619"/>
            <a:ext cx="406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" name="Line 84"/>
          <p:cNvSpPr>
            <a:spLocks noChangeShapeType="1"/>
          </p:cNvSpPr>
          <p:nvPr/>
        </p:nvSpPr>
        <p:spPr bwMode="auto">
          <a:xfrm>
            <a:off x="8238876" y="5045619"/>
            <a:ext cx="406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Line 85"/>
          <p:cNvSpPr>
            <a:spLocks noChangeShapeType="1"/>
          </p:cNvSpPr>
          <p:nvPr/>
        </p:nvSpPr>
        <p:spPr bwMode="auto">
          <a:xfrm>
            <a:off x="11637008" y="5011476"/>
            <a:ext cx="187124" cy="235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Line 86"/>
          <p:cNvSpPr>
            <a:spLocks noChangeShapeType="1"/>
          </p:cNvSpPr>
          <p:nvPr/>
        </p:nvSpPr>
        <p:spPr bwMode="auto">
          <a:xfrm>
            <a:off x="11824131" y="5016783"/>
            <a:ext cx="0" cy="381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Line 87"/>
          <p:cNvSpPr>
            <a:spLocks noChangeShapeType="1"/>
          </p:cNvSpPr>
          <p:nvPr/>
        </p:nvSpPr>
        <p:spPr bwMode="auto">
          <a:xfrm>
            <a:off x="1625864" y="5065826"/>
            <a:ext cx="3048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88"/>
          <p:cNvSpPr>
            <a:spLocks noChangeShapeType="1"/>
          </p:cNvSpPr>
          <p:nvPr/>
        </p:nvSpPr>
        <p:spPr bwMode="auto">
          <a:xfrm flipH="1">
            <a:off x="1625866" y="5397783"/>
            <a:ext cx="10198266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6" name="Line 89"/>
          <p:cNvSpPr>
            <a:spLocks noChangeShapeType="1"/>
          </p:cNvSpPr>
          <p:nvPr/>
        </p:nvSpPr>
        <p:spPr bwMode="auto">
          <a:xfrm>
            <a:off x="1622787" y="5065826"/>
            <a:ext cx="0" cy="3048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Line 90"/>
          <p:cNvSpPr>
            <a:spLocks noChangeShapeType="1"/>
          </p:cNvSpPr>
          <p:nvPr/>
        </p:nvSpPr>
        <p:spPr bwMode="auto">
          <a:xfrm flipH="1">
            <a:off x="1603214" y="4407183"/>
            <a:ext cx="1022091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8" name="Line 91"/>
          <p:cNvSpPr>
            <a:spLocks noChangeShapeType="1"/>
          </p:cNvSpPr>
          <p:nvPr/>
        </p:nvSpPr>
        <p:spPr bwMode="auto">
          <a:xfrm>
            <a:off x="1603214" y="4430578"/>
            <a:ext cx="0" cy="34921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9" name="Line 92"/>
          <p:cNvSpPr>
            <a:spLocks noChangeShapeType="1"/>
          </p:cNvSpPr>
          <p:nvPr/>
        </p:nvSpPr>
        <p:spPr bwMode="auto">
          <a:xfrm>
            <a:off x="11824131" y="4391845"/>
            <a:ext cx="0" cy="381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0" name="Line 93"/>
          <p:cNvSpPr>
            <a:spLocks noChangeShapeType="1"/>
          </p:cNvSpPr>
          <p:nvPr/>
        </p:nvSpPr>
        <p:spPr bwMode="auto">
          <a:xfrm>
            <a:off x="11417732" y="4769877"/>
            <a:ext cx="406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non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1" name="Text Box 83"/>
          <p:cNvSpPr txBox="1">
            <a:spLocks noChangeArrowheads="1"/>
          </p:cNvSpPr>
          <p:nvPr/>
        </p:nvSpPr>
        <p:spPr bwMode="auto">
          <a:xfrm>
            <a:off x="398199" y="4608942"/>
            <a:ext cx="8611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>
                <a:latin typeface="Times New Roman" pitchFamily="18" charset="0"/>
              </a:rPr>
              <a:t>head</a:t>
            </a:r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3480838" y="4623645"/>
            <a:ext cx="1117600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3" name="Line 51"/>
          <p:cNvSpPr>
            <a:spLocks noChangeShapeType="1"/>
          </p:cNvSpPr>
          <p:nvPr/>
        </p:nvSpPr>
        <p:spPr bwMode="auto">
          <a:xfrm>
            <a:off x="4274588" y="4637387"/>
            <a:ext cx="0" cy="508546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4" name="Line 54"/>
          <p:cNvSpPr>
            <a:spLocks noChangeShapeType="1"/>
          </p:cNvSpPr>
          <p:nvPr/>
        </p:nvSpPr>
        <p:spPr bwMode="auto">
          <a:xfrm>
            <a:off x="3766588" y="4637387"/>
            <a:ext cx="0" cy="515246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930665" y="4610528"/>
            <a:ext cx="1117600" cy="528988"/>
            <a:chOff x="4259506" y="4307513"/>
            <a:chExt cx="1117600" cy="528988"/>
          </a:xfrm>
        </p:grpSpPr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4259506" y="4307513"/>
              <a:ext cx="1117600" cy="522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27" name="Line 51"/>
            <p:cNvSpPr>
              <a:spLocks noChangeShapeType="1"/>
            </p:cNvSpPr>
            <p:nvPr/>
          </p:nvSpPr>
          <p:spPr bwMode="auto">
            <a:xfrm>
              <a:off x="5053257" y="4321255"/>
              <a:ext cx="0" cy="5085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8" name="Line 54"/>
            <p:cNvSpPr>
              <a:spLocks noChangeShapeType="1"/>
            </p:cNvSpPr>
            <p:nvPr/>
          </p:nvSpPr>
          <p:spPr bwMode="auto">
            <a:xfrm>
              <a:off x="4545257" y="4321255"/>
              <a:ext cx="0" cy="5152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0519411" y="4599320"/>
            <a:ext cx="1117600" cy="528988"/>
            <a:chOff x="4259506" y="4307513"/>
            <a:chExt cx="1117600" cy="528988"/>
          </a:xfrm>
        </p:grpSpPr>
        <p:sp>
          <p:nvSpPr>
            <p:cNvPr id="30" name="Rectangle 9"/>
            <p:cNvSpPr>
              <a:spLocks noChangeArrowheads="1"/>
            </p:cNvSpPr>
            <p:nvPr/>
          </p:nvSpPr>
          <p:spPr bwMode="auto">
            <a:xfrm>
              <a:off x="4259506" y="4307513"/>
              <a:ext cx="1117600" cy="522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1" name="Line 51"/>
            <p:cNvSpPr>
              <a:spLocks noChangeShapeType="1"/>
            </p:cNvSpPr>
            <p:nvPr/>
          </p:nvSpPr>
          <p:spPr bwMode="auto">
            <a:xfrm>
              <a:off x="5053257" y="4321255"/>
              <a:ext cx="0" cy="5085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2" name="Line 54"/>
            <p:cNvSpPr>
              <a:spLocks noChangeShapeType="1"/>
            </p:cNvSpPr>
            <p:nvPr/>
          </p:nvSpPr>
          <p:spPr bwMode="auto">
            <a:xfrm>
              <a:off x="4545257" y="4321255"/>
              <a:ext cx="0" cy="5152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444877" y="4629487"/>
            <a:ext cx="1117600" cy="528988"/>
            <a:chOff x="4259506" y="4307513"/>
            <a:chExt cx="1117600" cy="528988"/>
          </a:xfrm>
        </p:grpSpPr>
        <p:sp>
          <p:nvSpPr>
            <p:cNvPr id="34" name="Rectangle 9"/>
            <p:cNvSpPr>
              <a:spLocks noChangeArrowheads="1"/>
            </p:cNvSpPr>
            <p:nvPr/>
          </p:nvSpPr>
          <p:spPr bwMode="auto">
            <a:xfrm>
              <a:off x="4259506" y="4307513"/>
              <a:ext cx="1117600" cy="522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5" name="Line 51"/>
            <p:cNvSpPr>
              <a:spLocks noChangeShapeType="1"/>
            </p:cNvSpPr>
            <p:nvPr/>
          </p:nvSpPr>
          <p:spPr bwMode="auto">
            <a:xfrm>
              <a:off x="5053257" y="4321255"/>
              <a:ext cx="0" cy="5085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6" name="Line 54"/>
            <p:cNvSpPr>
              <a:spLocks noChangeShapeType="1"/>
            </p:cNvSpPr>
            <p:nvPr/>
          </p:nvSpPr>
          <p:spPr bwMode="auto">
            <a:xfrm>
              <a:off x="4545257" y="4321255"/>
              <a:ext cx="0" cy="5152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19676" y="4629487"/>
            <a:ext cx="1117600" cy="528988"/>
            <a:chOff x="4259506" y="4307513"/>
            <a:chExt cx="1117600" cy="528988"/>
          </a:xfrm>
        </p:grpSpPr>
        <p:sp>
          <p:nvSpPr>
            <p:cNvPr id="38" name="Rectangle 9"/>
            <p:cNvSpPr>
              <a:spLocks noChangeArrowheads="1"/>
            </p:cNvSpPr>
            <p:nvPr/>
          </p:nvSpPr>
          <p:spPr bwMode="auto">
            <a:xfrm>
              <a:off x="4259506" y="4307513"/>
              <a:ext cx="1117600" cy="522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9" name="Line 51"/>
            <p:cNvSpPr>
              <a:spLocks noChangeShapeType="1"/>
            </p:cNvSpPr>
            <p:nvPr/>
          </p:nvSpPr>
          <p:spPr bwMode="auto">
            <a:xfrm>
              <a:off x="5053257" y="4321255"/>
              <a:ext cx="0" cy="5085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0" name="Line 54"/>
            <p:cNvSpPr>
              <a:spLocks noChangeShapeType="1"/>
            </p:cNvSpPr>
            <p:nvPr/>
          </p:nvSpPr>
          <p:spPr bwMode="auto">
            <a:xfrm>
              <a:off x="4545257" y="4321255"/>
              <a:ext cx="0" cy="5152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654243" y="4595799"/>
            <a:ext cx="1117600" cy="528988"/>
            <a:chOff x="4259506" y="4307513"/>
            <a:chExt cx="1117600" cy="528988"/>
          </a:xfrm>
        </p:grpSpPr>
        <p:sp>
          <p:nvSpPr>
            <p:cNvPr id="42" name="Rectangle 9"/>
            <p:cNvSpPr>
              <a:spLocks noChangeArrowheads="1"/>
            </p:cNvSpPr>
            <p:nvPr/>
          </p:nvSpPr>
          <p:spPr bwMode="auto">
            <a:xfrm>
              <a:off x="4259506" y="4307513"/>
              <a:ext cx="1117600" cy="522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43" name="Line 51"/>
            <p:cNvSpPr>
              <a:spLocks noChangeShapeType="1"/>
            </p:cNvSpPr>
            <p:nvPr/>
          </p:nvSpPr>
          <p:spPr bwMode="auto">
            <a:xfrm>
              <a:off x="5053257" y="4321255"/>
              <a:ext cx="0" cy="5085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4" name="Line 54"/>
            <p:cNvSpPr>
              <a:spLocks noChangeShapeType="1"/>
            </p:cNvSpPr>
            <p:nvPr/>
          </p:nvSpPr>
          <p:spPr bwMode="auto">
            <a:xfrm>
              <a:off x="4545257" y="4321255"/>
              <a:ext cx="0" cy="5152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45" name="文本框 54"/>
          <p:cNvSpPr txBox="1"/>
          <p:nvPr/>
        </p:nvSpPr>
        <p:spPr bwMode="auto">
          <a:xfrm>
            <a:off x="4704215" y="4639731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6" name="Line 82"/>
          <p:cNvSpPr>
            <a:spLocks noChangeShapeType="1"/>
          </p:cNvSpPr>
          <p:nvPr/>
        </p:nvSpPr>
        <p:spPr bwMode="auto">
          <a:xfrm>
            <a:off x="5105060" y="5011464"/>
            <a:ext cx="406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7" name="Line 76"/>
          <p:cNvSpPr>
            <a:spLocks noChangeShapeType="1"/>
          </p:cNvSpPr>
          <p:nvPr/>
        </p:nvSpPr>
        <p:spPr bwMode="auto">
          <a:xfrm>
            <a:off x="4572266" y="4769877"/>
            <a:ext cx="50800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8" name="文本框 54"/>
          <p:cNvSpPr txBox="1"/>
          <p:nvPr/>
        </p:nvSpPr>
        <p:spPr bwMode="auto">
          <a:xfrm>
            <a:off x="9915366" y="4605133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9" name="Line 82"/>
          <p:cNvSpPr>
            <a:spLocks noChangeShapeType="1"/>
          </p:cNvSpPr>
          <p:nvPr/>
        </p:nvSpPr>
        <p:spPr bwMode="auto">
          <a:xfrm>
            <a:off x="10088216" y="5011464"/>
            <a:ext cx="406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0" name="Line 76"/>
          <p:cNvSpPr>
            <a:spLocks noChangeShapeType="1"/>
          </p:cNvSpPr>
          <p:nvPr/>
        </p:nvSpPr>
        <p:spPr bwMode="auto">
          <a:xfrm>
            <a:off x="9783415" y="4779777"/>
            <a:ext cx="508001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1" name="Text Box 24"/>
          <p:cNvSpPr txBox="1">
            <a:spLocks noChangeArrowheads="1"/>
          </p:cNvSpPr>
          <p:nvPr/>
        </p:nvSpPr>
        <p:spPr bwMode="auto">
          <a:xfrm>
            <a:off x="3766588" y="4610528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latin typeface="Times New Roman" pitchFamily="18" charset="0"/>
              </a:rPr>
              <a:t>a</a:t>
            </a:r>
            <a:r>
              <a:rPr kumimoji="1" lang="en-US" altLang="zh-CN" baseline="-25000">
                <a:latin typeface="Times New Roman" pitchFamily="18" charset="0"/>
              </a:rPr>
              <a:t>0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52" name="Text Box 27"/>
          <p:cNvSpPr txBox="1">
            <a:spLocks noChangeArrowheads="1"/>
          </p:cNvSpPr>
          <p:nvPr/>
        </p:nvSpPr>
        <p:spPr bwMode="auto">
          <a:xfrm>
            <a:off x="7320154" y="4620283"/>
            <a:ext cx="409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err="1" smtClean="0">
                <a:latin typeface="Times New Roman" pitchFamily="18" charset="0"/>
              </a:rPr>
              <a:t>a</a:t>
            </a:r>
            <a:r>
              <a:rPr kumimoji="1" lang="en-US" altLang="zh-CN" baseline="-25000" err="1" smtClean="0">
                <a:latin typeface="Times New Roman" pitchFamily="18" charset="0"/>
              </a:rPr>
              <a:t>i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53" name="Text Box 28"/>
          <p:cNvSpPr txBox="1">
            <a:spLocks noChangeArrowheads="1"/>
          </p:cNvSpPr>
          <p:nvPr/>
        </p:nvSpPr>
        <p:spPr bwMode="auto">
          <a:xfrm>
            <a:off x="10770341" y="4560797"/>
            <a:ext cx="865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latin typeface="Times New Roman" pitchFamily="18" charset="0"/>
              </a:rPr>
              <a:t>a</a:t>
            </a:r>
            <a:r>
              <a:rPr kumimoji="1" lang="en-US" altLang="zh-CN" baseline="-25000">
                <a:latin typeface="Times New Roman" pitchFamily="18" charset="0"/>
              </a:rPr>
              <a:t>n-1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5730222" y="4621066"/>
            <a:ext cx="609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latin typeface="Times New Roman" pitchFamily="18" charset="0"/>
              </a:rPr>
              <a:t>i-1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55" name="Text Box 27"/>
          <p:cNvSpPr txBox="1">
            <a:spLocks noChangeArrowheads="1"/>
          </p:cNvSpPr>
          <p:nvPr/>
        </p:nvSpPr>
        <p:spPr bwMode="auto">
          <a:xfrm>
            <a:off x="8864261" y="4618026"/>
            <a:ext cx="663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latin typeface="Times New Roman" pitchFamily="18" charset="0"/>
              </a:rPr>
              <a:t>i+1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56" name="Rectangle 9"/>
          <p:cNvSpPr>
            <a:spLocks noChangeArrowheads="1"/>
          </p:cNvSpPr>
          <p:nvPr/>
        </p:nvSpPr>
        <p:spPr bwMode="auto">
          <a:xfrm>
            <a:off x="2218829" y="4617895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7" name="Line 28"/>
          <p:cNvSpPr>
            <a:spLocks noChangeShapeType="1"/>
          </p:cNvSpPr>
          <p:nvPr/>
        </p:nvSpPr>
        <p:spPr bwMode="auto">
          <a:xfrm flipV="1">
            <a:off x="2261219" y="3271127"/>
            <a:ext cx="1582598" cy="293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58" name="Group 24"/>
          <p:cNvGrpSpPr>
            <a:grpSpLocks/>
          </p:cNvGrpSpPr>
          <p:nvPr/>
        </p:nvGrpSpPr>
        <p:grpSpPr bwMode="auto">
          <a:xfrm>
            <a:off x="2511669" y="2590297"/>
            <a:ext cx="982661" cy="494615"/>
            <a:chOff x="2760" y="2298"/>
            <a:chExt cx="1080" cy="468"/>
          </a:xfrm>
          <a:solidFill>
            <a:srgbClr val="FFFFCC"/>
          </a:solidFill>
        </p:grpSpPr>
        <p:sp>
          <p:nvSpPr>
            <p:cNvPr id="59" name="Text Box 25"/>
            <p:cNvSpPr txBox="1">
              <a:spLocks noChangeArrowheads="1"/>
            </p:cNvSpPr>
            <p:nvPr/>
          </p:nvSpPr>
          <p:spPr bwMode="auto">
            <a:xfrm>
              <a:off x="3480" y="2298"/>
              <a:ext cx="360" cy="46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8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Arial" pitchFamily="34" charset="0"/>
                </a:defRPr>
              </a:lvl1pPr>
            </a:lstStyle>
            <a:p>
              <a:endParaRPr lang="zh-CN" altLang="en-US"/>
            </a:p>
          </p:txBody>
        </p:sp>
        <p:sp>
          <p:nvSpPr>
            <p:cNvPr id="60" name="Text Box 27"/>
            <p:cNvSpPr txBox="1">
              <a:spLocks noChangeArrowheads="1"/>
            </p:cNvSpPr>
            <p:nvPr/>
          </p:nvSpPr>
          <p:spPr bwMode="auto">
            <a:xfrm>
              <a:off x="2760" y="2298"/>
              <a:ext cx="360" cy="46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>
              <a:defPPr>
                <a:defRPr lang="zh-CN"/>
              </a:defPPr>
              <a:lvl1pPr marR="0" lvl="0" indent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2800" b="0" i="0" u="none" strike="noStrike" kern="0" cap="none" spc="0" normalizeH="0" baseline="0">
                  <a:ln>
                    <a:noFill/>
                  </a:ln>
                  <a:effectLst/>
                  <a:uLnTx/>
                  <a:uFillTx/>
                  <a:latin typeface="Arial" pitchFamily="34" charset="0"/>
                </a:defRPr>
              </a:lvl1pPr>
            </a:lstStyle>
            <a:p>
              <a:endParaRPr lang="zh-CN" altLang="en-US"/>
            </a:p>
          </p:txBody>
        </p:sp>
      </p:grpSp>
      <p:sp>
        <p:nvSpPr>
          <p:cNvPr id="61" name="Line 45"/>
          <p:cNvSpPr>
            <a:spLocks noChangeShapeType="1"/>
          </p:cNvSpPr>
          <p:nvPr/>
        </p:nvSpPr>
        <p:spPr bwMode="auto">
          <a:xfrm>
            <a:off x="2019545" y="2865379"/>
            <a:ext cx="492125" cy="132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2" name="Rectangle 9"/>
          <p:cNvSpPr>
            <a:spLocks noChangeArrowheads="1"/>
          </p:cNvSpPr>
          <p:nvPr/>
        </p:nvSpPr>
        <p:spPr bwMode="auto">
          <a:xfrm>
            <a:off x="2836458" y="2590297"/>
            <a:ext cx="330013" cy="494615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63" name="Text Box 83"/>
          <p:cNvSpPr txBox="1">
            <a:spLocks noChangeArrowheads="1"/>
          </p:cNvSpPr>
          <p:nvPr/>
        </p:nvSpPr>
        <p:spPr bwMode="auto">
          <a:xfrm>
            <a:off x="1183821" y="2561691"/>
            <a:ext cx="8611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>
                <a:latin typeface="Times New Roman" pitchFamily="18" charset="0"/>
              </a:rPr>
              <a:t>head</a:t>
            </a:r>
          </a:p>
        </p:txBody>
      </p:sp>
      <p:sp>
        <p:nvSpPr>
          <p:cNvPr id="64" name="Line 30"/>
          <p:cNvSpPr>
            <a:spLocks noChangeShapeType="1"/>
          </p:cNvSpPr>
          <p:nvPr/>
        </p:nvSpPr>
        <p:spPr bwMode="auto">
          <a:xfrm flipH="1">
            <a:off x="3832077" y="2889154"/>
            <a:ext cx="2772" cy="371299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5" name="Line 29"/>
          <p:cNvSpPr>
            <a:spLocks noChangeShapeType="1"/>
          </p:cNvSpPr>
          <p:nvPr/>
        </p:nvSpPr>
        <p:spPr bwMode="auto">
          <a:xfrm>
            <a:off x="3377649" y="2888311"/>
            <a:ext cx="466166" cy="8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6" name="Line 27"/>
          <p:cNvSpPr>
            <a:spLocks noChangeShapeType="1"/>
          </p:cNvSpPr>
          <p:nvPr/>
        </p:nvSpPr>
        <p:spPr bwMode="auto">
          <a:xfrm>
            <a:off x="2248518" y="3012865"/>
            <a:ext cx="0" cy="27390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7" name="Line 87"/>
          <p:cNvSpPr>
            <a:spLocks noChangeShapeType="1"/>
          </p:cNvSpPr>
          <p:nvPr/>
        </p:nvSpPr>
        <p:spPr bwMode="auto">
          <a:xfrm flipV="1">
            <a:off x="2261217" y="2764361"/>
            <a:ext cx="432749" cy="54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8" name="Line 91"/>
          <p:cNvSpPr>
            <a:spLocks noChangeShapeType="1"/>
          </p:cNvSpPr>
          <p:nvPr/>
        </p:nvSpPr>
        <p:spPr bwMode="auto">
          <a:xfrm>
            <a:off x="2252517" y="2415702"/>
            <a:ext cx="0" cy="34921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9" name="Line 28"/>
          <p:cNvSpPr>
            <a:spLocks noChangeShapeType="1"/>
          </p:cNvSpPr>
          <p:nvPr/>
        </p:nvSpPr>
        <p:spPr bwMode="auto">
          <a:xfrm>
            <a:off x="2243820" y="2418050"/>
            <a:ext cx="1621468" cy="442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0" name="Line 92"/>
          <p:cNvSpPr>
            <a:spLocks noChangeShapeType="1"/>
          </p:cNvSpPr>
          <p:nvPr/>
        </p:nvSpPr>
        <p:spPr bwMode="auto">
          <a:xfrm>
            <a:off x="3856060" y="2422474"/>
            <a:ext cx="9235" cy="29588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1" name="Line 82"/>
          <p:cNvSpPr>
            <a:spLocks noChangeShapeType="1"/>
          </p:cNvSpPr>
          <p:nvPr/>
        </p:nvSpPr>
        <p:spPr bwMode="auto">
          <a:xfrm>
            <a:off x="3485100" y="2718355"/>
            <a:ext cx="38019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2" name="Line 78"/>
          <p:cNvSpPr>
            <a:spLocks noChangeShapeType="1"/>
          </p:cNvSpPr>
          <p:nvPr/>
        </p:nvSpPr>
        <p:spPr bwMode="auto">
          <a:xfrm>
            <a:off x="2248517" y="3012859"/>
            <a:ext cx="406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046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双向循环链表类</a:t>
            </a:r>
            <a:endParaRPr lang="zh-CN" altLang="en-US" dirty="0"/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310748" y="1504395"/>
            <a:ext cx="8280920" cy="163121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DuLinkedList:</a:t>
            </a:r>
            <a:b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B200B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__init__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 = DuNode(</a:t>
            </a:r>
            <a:r>
              <a:rPr kumimoji="0" lang="zh-CN" altLang="zh-CN" sz="20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None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._head.next =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</a:t>
            </a:r>
            <a:b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._head.prior = 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20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</a:t>
            </a:r>
            <a:endParaRPr kumimoji="0" lang="zh-CN" altLang="zh-CN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214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插入操作</a:t>
            </a:r>
            <a:endParaRPr lang="zh-CN" altLang="en-US"/>
          </a:p>
        </p:txBody>
      </p:sp>
      <p:sp>
        <p:nvSpPr>
          <p:cNvPr id="5" name="Line 75"/>
          <p:cNvSpPr>
            <a:spLocks noChangeShapeType="1"/>
          </p:cNvSpPr>
          <p:nvPr/>
        </p:nvSpPr>
        <p:spPr bwMode="auto">
          <a:xfrm>
            <a:off x="2531535" y="2528742"/>
            <a:ext cx="4064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Line 77"/>
          <p:cNvSpPr>
            <a:spLocks noChangeShapeType="1"/>
          </p:cNvSpPr>
          <p:nvPr/>
        </p:nvSpPr>
        <p:spPr bwMode="auto">
          <a:xfrm>
            <a:off x="5637407" y="2557578"/>
            <a:ext cx="123383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" name="Line 78"/>
          <p:cNvSpPr>
            <a:spLocks noChangeShapeType="1"/>
          </p:cNvSpPr>
          <p:nvPr/>
        </p:nvSpPr>
        <p:spPr bwMode="auto">
          <a:xfrm>
            <a:off x="7899945" y="2557578"/>
            <a:ext cx="4064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Line 79"/>
          <p:cNvSpPr>
            <a:spLocks noChangeShapeType="1"/>
          </p:cNvSpPr>
          <p:nvPr/>
        </p:nvSpPr>
        <p:spPr bwMode="auto">
          <a:xfrm>
            <a:off x="1109134" y="2528742"/>
            <a:ext cx="3048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Line 81"/>
          <p:cNvSpPr>
            <a:spLocks noChangeShapeType="1"/>
          </p:cNvSpPr>
          <p:nvPr/>
        </p:nvSpPr>
        <p:spPr bwMode="auto">
          <a:xfrm>
            <a:off x="875913" y="2674403"/>
            <a:ext cx="436422" cy="675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0" name="Line 84"/>
          <p:cNvSpPr>
            <a:spLocks noChangeShapeType="1"/>
          </p:cNvSpPr>
          <p:nvPr/>
        </p:nvSpPr>
        <p:spPr bwMode="auto">
          <a:xfrm>
            <a:off x="8012513" y="2782742"/>
            <a:ext cx="293831" cy="3436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" name="Line 85"/>
          <p:cNvSpPr>
            <a:spLocks noChangeShapeType="1"/>
          </p:cNvSpPr>
          <p:nvPr/>
        </p:nvSpPr>
        <p:spPr bwMode="auto">
          <a:xfrm>
            <a:off x="11120278" y="2752035"/>
            <a:ext cx="187124" cy="235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Line 86"/>
          <p:cNvSpPr>
            <a:spLocks noChangeShapeType="1"/>
          </p:cNvSpPr>
          <p:nvPr/>
        </p:nvSpPr>
        <p:spPr bwMode="auto">
          <a:xfrm>
            <a:off x="11307401" y="2757341"/>
            <a:ext cx="5994" cy="210523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3" name="Line 87"/>
          <p:cNvSpPr>
            <a:spLocks noChangeShapeType="1"/>
          </p:cNvSpPr>
          <p:nvPr/>
        </p:nvSpPr>
        <p:spPr bwMode="auto">
          <a:xfrm>
            <a:off x="1109134" y="2806385"/>
            <a:ext cx="304800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Line 88"/>
          <p:cNvSpPr>
            <a:spLocks noChangeShapeType="1"/>
          </p:cNvSpPr>
          <p:nvPr/>
        </p:nvSpPr>
        <p:spPr bwMode="auto">
          <a:xfrm flipH="1">
            <a:off x="1106163" y="4865542"/>
            <a:ext cx="10198266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5" name="Line 89"/>
          <p:cNvSpPr>
            <a:spLocks noChangeShapeType="1"/>
          </p:cNvSpPr>
          <p:nvPr/>
        </p:nvSpPr>
        <p:spPr bwMode="auto">
          <a:xfrm flipH="1">
            <a:off x="1093671" y="2806384"/>
            <a:ext cx="12385" cy="205915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6" name="Line 90"/>
          <p:cNvSpPr>
            <a:spLocks noChangeShapeType="1"/>
          </p:cNvSpPr>
          <p:nvPr/>
        </p:nvSpPr>
        <p:spPr bwMode="auto">
          <a:xfrm flipH="1">
            <a:off x="1073200" y="1144442"/>
            <a:ext cx="1022091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Line 91"/>
          <p:cNvSpPr>
            <a:spLocks noChangeShapeType="1"/>
          </p:cNvSpPr>
          <p:nvPr/>
        </p:nvSpPr>
        <p:spPr bwMode="auto">
          <a:xfrm flipH="1">
            <a:off x="1086484" y="1144441"/>
            <a:ext cx="15539" cy="1375896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8" name="Line 92"/>
          <p:cNvSpPr>
            <a:spLocks noChangeShapeType="1"/>
          </p:cNvSpPr>
          <p:nvPr/>
        </p:nvSpPr>
        <p:spPr bwMode="auto">
          <a:xfrm>
            <a:off x="11294119" y="1144441"/>
            <a:ext cx="13281" cy="1368962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9" name="Line 93"/>
          <p:cNvSpPr>
            <a:spLocks noChangeShapeType="1"/>
          </p:cNvSpPr>
          <p:nvPr/>
        </p:nvSpPr>
        <p:spPr bwMode="auto">
          <a:xfrm>
            <a:off x="10901001" y="2510436"/>
            <a:ext cx="406400" cy="0"/>
          </a:xfrm>
          <a:prstGeom prst="line">
            <a:avLst/>
          </a:prstGeom>
          <a:noFill/>
          <a:ln w="19050">
            <a:solidFill>
              <a:srgbClr val="9999CC"/>
            </a:solidFill>
            <a:round/>
            <a:headEnd/>
            <a:tailEnd type="non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0" name="Text Box 83"/>
          <p:cNvSpPr txBox="1">
            <a:spLocks noChangeArrowheads="1"/>
          </p:cNvSpPr>
          <p:nvPr/>
        </p:nvSpPr>
        <p:spPr bwMode="auto">
          <a:xfrm>
            <a:off x="-29632" y="2349501"/>
            <a:ext cx="8611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2800">
                <a:latin typeface="Times New Roman" pitchFamily="18" charset="0"/>
              </a:rPr>
              <a:t>head</a:t>
            </a: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2964108" y="2364204"/>
            <a:ext cx="1117600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2" name="Line 51"/>
          <p:cNvSpPr>
            <a:spLocks noChangeShapeType="1"/>
          </p:cNvSpPr>
          <p:nvPr/>
        </p:nvSpPr>
        <p:spPr bwMode="auto">
          <a:xfrm>
            <a:off x="3757857" y="2377946"/>
            <a:ext cx="0" cy="508546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3" name="Line 54"/>
          <p:cNvSpPr>
            <a:spLocks noChangeShapeType="1"/>
          </p:cNvSpPr>
          <p:nvPr/>
        </p:nvSpPr>
        <p:spPr bwMode="auto">
          <a:xfrm>
            <a:off x="3249857" y="2377946"/>
            <a:ext cx="0" cy="515246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13935" y="2351087"/>
            <a:ext cx="1117600" cy="528988"/>
            <a:chOff x="4259506" y="4307513"/>
            <a:chExt cx="1117600" cy="528988"/>
          </a:xfrm>
        </p:grpSpPr>
        <p:sp>
          <p:nvSpPr>
            <p:cNvPr id="25" name="Rectangle 9"/>
            <p:cNvSpPr>
              <a:spLocks noChangeArrowheads="1"/>
            </p:cNvSpPr>
            <p:nvPr/>
          </p:nvSpPr>
          <p:spPr bwMode="auto">
            <a:xfrm>
              <a:off x="4259506" y="4307513"/>
              <a:ext cx="1117600" cy="522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26" name="Line 51"/>
            <p:cNvSpPr>
              <a:spLocks noChangeShapeType="1"/>
            </p:cNvSpPr>
            <p:nvPr/>
          </p:nvSpPr>
          <p:spPr bwMode="auto">
            <a:xfrm>
              <a:off x="5053257" y="4321255"/>
              <a:ext cx="0" cy="5085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27" name="Line 54"/>
            <p:cNvSpPr>
              <a:spLocks noChangeShapeType="1"/>
            </p:cNvSpPr>
            <p:nvPr/>
          </p:nvSpPr>
          <p:spPr bwMode="auto">
            <a:xfrm>
              <a:off x="4545257" y="4321255"/>
              <a:ext cx="0" cy="5152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002678" y="2339879"/>
            <a:ext cx="1117600" cy="528988"/>
            <a:chOff x="4259506" y="4307513"/>
            <a:chExt cx="1117600" cy="528988"/>
          </a:xfrm>
        </p:grpSpPr>
        <p:sp>
          <p:nvSpPr>
            <p:cNvPr id="29" name="Rectangle 9"/>
            <p:cNvSpPr>
              <a:spLocks noChangeArrowheads="1"/>
            </p:cNvSpPr>
            <p:nvPr/>
          </p:nvSpPr>
          <p:spPr bwMode="auto">
            <a:xfrm>
              <a:off x="4259506" y="4307513"/>
              <a:ext cx="1117600" cy="522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0" name="Line 51"/>
            <p:cNvSpPr>
              <a:spLocks noChangeShapeType="1"/>
            </p:cNvSpPr>
            <p:nvPr/>
          </p:nvSpPr>
          <p:spPr bwMode="auto">
            <a:xfrm>
              <a:off x="5053257" y="4321255"/>
              <a:ext cx="0" cy="5085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1" name="Line 54"/>
            <p:cNvSpPr>
              <a:spLocks noChangeShapeType="1"/>
            </p:cNvSpPr>
            <p:nvPr/>
          </p:nvSpPr>
          <p:spPr bwMode="auto">
            <a:xfrm>
              <a:off x="4545257" y="4321255"/>
              <a:ext cx="0" cy="5152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10644" y="2370046"/>
            <a:ext cx="1117600" cy="528988"/>
            <a:chOff x="4259506" y="4307513"/>
            <a:chExt cx="1117600" cy="528988"/>
          </a:xfrm>
        </p:grpSpPr>
        <p:sp>
          <p:nvSpPr>
            <p:cNvPr id="33" name="Rectangle 9"/>
            <p:cNvSpPr>
              <a:spLocks noChangeArrowheads="1"/>
            </p:cNvSpPr>
            <p:nvPr/>
          </p:nvSpPr>
          <p:spPr bwMode="auto">
            <a:xfrm>
              <a:off x="4259506" y="4307513"/>
              <a:ext cx="1117600" cy="522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4" name="Line 51"/>
            <p:cNvSpPr>
              <a:spLocks noChangeShapeType="1"/>
            </p:cNvSpPr>
            <p:nvPr/>
          </p:nvSpPr>
          <p:spPr bwMode="auto">
            <a:xfrm>
              <a:off x="5053257" y="4321255"/>
              <a:ext cx="0" cy="5085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5" name="Line 54"/>
            <p:cNvSpPr>
              <a:spLocks noChangeShapeType="1"/>
            </p:cNvSpPr>
            <p:nvPr/>
          </p:nvSpPr>
          <p:spPr bwMode="auto">
            <a:xfrm>
              <a:off x="4545257" y="4321255"/>
              <a:ext cx="0" cy="5152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871246" y="2370046"/>
            <a:ext cx="1117600" cy="528988"/>
            <a:chOff x="4259506" y="4307513"/>
            <a:chExt cx="1117600" cy="528988"/>
          </a:xfrm>
        </p:grpSpPr>
        <p:sp>
          <p:nvSpPr>
            <p:cNvPr id="37" name="Rectangle 9"/>
            <p:cNvSpPr>
              <a:spLocks noChangeArrowheads="1"/>
            </p:cNvSpPr>
            <p:nvPr/>
          </p:nvSpPr>
          <p:spPr bwMode="auto">
            <a:xfrm>
              <a:off x="4259506" y="4307513"/>
              <a:ext cx="1117600" cy="522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38" name="Line 51"/>
            <p:cNvSpPr>
              <a:spLocks noChangeShapeType="1"/>
            </p:cNvSpPr>
            <p:nvPr/>
          </p:nvSpPr>
          <p:spPr bwMode="auto">
            <a:xfrm>
              <a:off x="5053257" y="4321255"/>
              <a:ext cx="0" cy="5085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39" name="Line 54"/>
            <p:cNvSpPr>
              <a:spLocks noChangeShapeType="1"/>
            </p:cNvSpPr>
            <p:nvPr/>
          </p:nvSpPr>
          <p:spPr bwMode="auto">
            <a:xfrm>
              <a:off x="4545257" y="4321255"/>
              <a:ext cx="0" cy="5152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315311" y="2336358"/>
            <a:ext cx="1117600" cy="528988"/>
            <a:chOff x="4259506" y="4307513"/>
            <a:chExt cx="1117600" cy="528988"/>
          </a:xfrm>
        </p:grpSpPr>
        <p:sp>
          <p:nvSpPr>
            <p:cNvPr id="41" name="Rectangle 9"/>
            <p:cNvSpPr>
              <a:spLocks noChangeArrowheads="1"/>
            </p:cNvSpPr>
            <p:nvPr/>
          </p:nvSpPr>
          <p:spPr bwMode="auto">
            <a:xfrm>
              <a:off x="4259506" y="4307513"/>
              <a:ext cx="1117600" cy="522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42" name="Line 51"/>
            <p:cNvSpPr>
              <a:spLocks noChangeShapeType="1"/>
            </p:cNvSpPr>
            <p:nvPr/>
          </p:nvSpPr>
          <p:spPr bwMode="auto">
            <a:xfrm>
              <a:off x="5053257" y="4321255"/>
              <a:ext cx="0" cy="5085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43" name="Line 54"/>
            <p:cNvSpPr>
              <a:spLocks noChangeShapeType="1"/>
            </p:cNvSpPr>
            <p:nvPr/>
          </p:nvSpPr>
          <p:spPr bwMode="auto">
            <a:xfrm>
              <a:off x="4545257" y="4321255"/>
              <a:ext cx="0" cy="5152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44" name="文本框 54"/>
          <p:cNvSpPr txBox="1"/>
          <p:nvPr/>
        </p:nvSpPr>
        <p:spPr bwMode="auto">
          <a:xfrm>
            <a:off x="4187485" y="2380290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5" name="Line 82"/>
          <p:cNvSpPr>
            <a:spLocks noChangeShapeType="1"/>
          </p:cNvSpPr>
          <p:nvPr/>
        </p:nvSpPr>
        <p:spPr bwMode="auto">
          <a:xfrm>
            <a:off x="4037296" y="2752023"/>
            <a:ext cx="686113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6" name="Line 76"/>
          <p:cNvSpPr>
            <a:spLocks noChangeShapeType="1"/>
          </p:cNvSpPr>
          <p:nvPr/>
        </p:nvSpPr>
        <p:spPr bwMode="auto">
          <a:xfrm>
            <a:off x="4055534" y="2510436"/>
            <a:ext cx="508001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7" name="文本框 54"/>
          <p:cNvSpPr txBox="1"/>
          <p:nvPr/>
        </p:nvSpPr>
        <p:spPr bwMode="auto">
          <a:xfrm>
            <a:off x="9398635" y="2390190"/>
            <a:ext cx="801688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ln w="0"/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</a:rPr>
              <a:t>……</a:t>
            </a:r>
            <a:endParaRPr lang="zh-CN" altLang="en-US" sz="2800">
              <a:ln w="0"/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8" name="Line 82"/>
          <p:cNvSpPr>
            <a:spLocks noChangeShapeType="1"/>
          </p:cNvSpPr>
          <p:nvPr/>
        </p:nvSpPr>
        <p:spPr bwMode="auto">
          <a:xfrm>
            <a:off x="9467744" y="2752023"/>
            <a:ext cx="66029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9" name="Line 76"/>
          <p:cNvSpPr>
            <a:spLocks noChangeShapeType="1"/>
          </p:cNvSpPr>
          <p:nvPr/>
        </p:nvSpPr>
        <p:spPr bwMode="auto">
          <a:xfrm>
            <a:off x="9351269" y="2547178"/>
            <a:ext cx="508001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0" name="Text Box 24"/>
          <p:cNvSpPr txBox="1">
            <a:spLocks noChangeArrowheads="1"/>
          </p:cNvSpPr>
          <p:nvPr/>
        </p:nvSpPr>
        <p:spPr bwMode="auto">
          <a:xfrm>
            <a:off x="3249857" y="2351087"/>
            <a:ext cx="4635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latin typeface="Times New Roman" pitchFamily="18" charset="0"/>
              </a:rPr>
              <a:t>a</a:t>
            </a:r>
            <a:r>
              <a:rPr kumimoji="1" lang="en-US" altLang="zh-CN" baseline="-25000">
                <a:latin typeface="Times New Roman" pitchFamily="18" charset="0"/>
              </a:rPr>
              <a:t>0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51" name="Text Box 27"/>
          <p:cNvSpPr txBox="1">
            <a:spLocks noChangeArrowheads="1"/>
          </p:cNvSpPr>
          <p:nvPr/>
        </p:nvSpPr>
        <p:spPr bwMode="auto">
          <a:xfrm>
            <a:off x="7171724" y="2360842"/>
            <a:ext cx="409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latin typeface="Times New Roman" pitchFamily="18" charset="0"/>
              </a:rPr>
              <a:t>i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52" name="Text Box 28"/>
          <p:cNvSpPr txBox="1">
            <a:spLocks noChangeArrowheads="1"/>
          </p:cNvSpPr>
          <p:nvPr/>
        </p:nvSpPr>
        <p:spPr bwMode="auto">
          <a:xfrm>
            <a:off x="10253611" y="2301356"/>
            <a:ext cx="8651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latin typeface="Times New Roman" pitchFamily="18" charset="0"/>
              </a:rPr>
              <a:t>a</a:t>
            </a:r>
            <a:r>
              <a:rPr kumimoji="1" lang="en-US" altLang="zh-CN" baseline="-25000">
                <a:latin typeface="Times New Roman" pitchFamily="18" charset="0"/>
              </a:rPr>
              <a:t>n-1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53" name="Text Box 27"/>
          <p:cNvSpPr txBox="1">
            <a:spLocks noChangeArrowheads="1"/>
          </p:cNvSpPr>
          <p:nvPr/>
        </p:nvSpPr>
        <p:spPr bwMode="auto">
          <a:xfrm>
            <a:off x="4895989" y="2361625"/>
            <a:ext cx="609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latin typeface="Times New Roman" pitchFamily="18" charset="0"/>
              </a:rPr>
              <a:t>i-1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8525330" y="2358585"/>
            <a:ext cx="6639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latin typeface="Times New Roman" pitchFamily="18" charset="0"/>
              </a:rPr>
              <a:t>a</a:t>
            </a:r>
            <a:r>
              <a:rPr kumimoji="1" lang="en-US" altLang="zh-CN" baseline="-25000" smtClean="0">
                <a:latin typeface="Times New Roman" pitchFamily="18" charset="0"/>
              </a:rPr>
              <a:t>i+1</a:t>
            </a:r>
            <a:endParaRPr kumimoji="1" lang="en-US" altLang="zh-CN">
              <a:latin typeface="Times New Roman" pitchFamily="18" charset="0"/>
            </a:endParaRPr>
          </a:p>
        </p:txBody>
      </p:sp>
      <p:sp>
        <p:nvSpPr>
          <p:cNvPr id="55" name="Rectangle 9"/>
          <p:cNvSpPr>
            <a:spLocks noChangeArrowheads="1"/>
          </p:cNvSpPr>
          <p:nvPr/>
        </p:nvSpPr>
        <p:spPr bwMode="auto">
          <a:xfrm>
            <a:off x="1702096" y="2358454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itchFamily="34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991755" y="3460254"/>
            <a:ext cx="1117600" cy="522288"/>
            <a:chOff x="4259506" y="4307513"/>
            <a:chExt cx="1117600" cy="522288"/>
          </a:xfrm>
        </p:grpSpPr>
        <p:sp>
          <p:nvSpPr>
            <p:cNvPr id="57" name="Rectangle 9"/>
            <p:cNvSpPr>
              <a:spLocks noChangeArrowheads="1"/>
            </p:cNvSpPr>
            <p:nvPr/>
          </p:nvSpPr>
          <p:spPr bwMode="auto">
            <a:xfrm>
              <a:off x="4259506" y="4307513"/>
              <a:ext cx="1117600" cy="522288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9999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itchFamily="34" charset="0"/>
              </a:endParaRPr>
            </a:p>
          </p:txBody>
        </p:sp>
        <p:sp>
          <p:nvSpPr>
            <p:cNvPr id="58" name="Line 51"/>
            <p:cNvSpPr>
              <a:spLocks noChangeShapeType="1"/>
            </p:cNvSpPr>
            <p:nvPr/>
          </p:nvSpPr>
          <p:spPr bwMode="auto">
            <a:xfrm>
              <a:off x="5053257" y="4308555"/>
              <a:ext cx="0" cy="5085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  <p:sp>
          <p:nvSpPr>
            <p:cNvPr id="59" name="Line 54"/>
            <p:cNvSpPr>
              <a:spLocks noChangeShapeType="1"/>
            </p:cNvSpPr>
            <p:nvPr/>
          </p:nvSpPr>
          <p:spPr bwMode="auto">
            <a:xfrm>
              <a:off x="4545257" y="4308555"/>
              <a:ext cx="0" cy="515246"/>
            </a:xfrm>
            <a:prstGeom prst="line">
              <a:avLst/>
            </a:prstGeom>
            <a:noFill/>
            <a:ln w="9525">
              <a:solidFill>
                <a:srgbClr val="9999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</a:endParaRPr>
            </a:p>
          </p:txBody>
        </p:sp>
      </p:grpSp>
      <p:sp>
        <p:nvSpPr>
          <p:cNvPr id="60" name="Text Box 27"/>
          <p:cNvSpPr txBox="1">
            <a:spLocks noChangeArrowheads="1"/>
          </p:cNvSpPr>
          <p:nvPr/>
        </p:nvSpPr>
        <p:spPr bwMode="auto">
          <a:xfrm>
            <a:off x="6186880" y="3526933"/>
            <a:ext cx="65274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800" smtClean="0">
                <a:latin typeface="Times New Roman" pitchFamily="18" charset="0"/>
              </a:rPr>
              <a:t> item</a:t>
            </a:r>
            <a:endParaRPr kumimoji="1" lang="en-US" altLang="zh-CN" sz="3200">
              <a:latin typeface="Times New Roman" pitchFamily="18" charset="0"/>
            </a:endParaRPr>
          </a:p>
        </p:txBody>
      </p:sp>
      <p:cxnSp>
        <p:nvCxnSpPr>
          <p:cNvPr id="61" name="直接箭头连接符 60"/>
          <p:cNvCxnSpPr/>
          <p:nvPr/>
        </p:nvCxnSpPr>
        <p:spPr bwMode="auto">
          <a:xfrm>
            <a:off x="5278441" y="1861820"/>
            <a:ext cx="0" cy="519112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62" name="TextBox 58"/>
          <p:cNvSpPr txBox="1">
            <a:spLocks noChangeArrowheads="1"/>
          </p:cNvSpPr>
          <p:nvPr/>
        </p:nvSpPr>
        <p:spPr bwMode="auto">
          <a:xfrm>
            <a:off x="4680463" y="1341929"/>
            <a:ext cx="1176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宋体" pitchFamily="2" charset="-122"/>
              </a:rPr>
              <a:t>previous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ea typeface="宋体" pitchFamily="2" charset="-122"/>
            </a:endParaRPr>
          </a:p>
        </p:txBody>
      </p:sp>
      <p:cxnSp>
        <p:nvCxnSpPr>
          <p:cNvPr id="63" name="直接箭头连接符 62"/>
          <p:cNvCxnSpPr/>
          <p:nvPr/>
        </p:nvCxnSpPr>
        <p:spPr bwMode="auto">
          <a:xfrm>
            <a:off x="7234241" y="1887220"/>
            <a:ext cx="0" cy="519112"/>
          </a:xfrm>
          <a:prstGeom prst="straightConnector1">
            <a:avLst/>
          </a:prstGeom>
          <a:noFill/>
          <a:ln w="2222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headEnd type="none" w="med" len="med"/>
            <a:tailEnd type="arrow"/>
          </a:ln>
          <a:effectLst/>
        </p:spPr>
      </p:cxnSp>
      <p:sp>
        <p:nvSpPr>
          <p:cNvPr id="64" name="TextBox 58"/>
          <p:cNvSpPr txBox="1">
            <a:spLocks noChangeArrowheads="1"/>
          </p:cNvSpPr>
          <p:nvPr/>
        </p:nvSpPr>
        <p:spPr bwMode="auto">
          <a:xfrm>
            <a:off x="6636263" y="1367329"/>
            <a:ext cx="124264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宋体" pitchFamily="2" charset="-122"/>
              </a:rPr>
              <a:t>following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ea typeface="宋体" pitchFamily="2" charset="-122"/>
            </a:endParaRPr>
          </a:p>
        </p:txBody>
      </p:sp>
      <p:cxnSp>
        <p:nvCxnSpPr>
          <p:cNvPr id="65" name="肘形连接符 64"/>
          <p:cNvCxnSpPr>
            <a:cxnSpLocks noChangeShapeType="1"/>
            <a:stCxn id="57" idx="3"/>
          </p:cNvCxnSpPr>
          <p:nvPr/>
        </p:nvCxnSpPr>
        <p:spPr bwMode="auto">
          <a:xfrm flipV="1">
            <a:off x="7109360" y="2858646"/>
            <a:ext cx="205695" cy="862752"/>
          </a:xfrm>
          <a:prstGeom prst="bentConnector2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6" name="TextBox 60"/>
          <p:cNvSpPr txBox="1">
            <a:spLocks noChangeArrowheads="1"/>
          </p:cNvSpPr>
          <p:nvPr/>
        </p:nvSpPr>
        <p:spPr bwMode="auto">
          <a:xfrm>
            <a:off x="6556010" y="4258750"/>
            <a:ext cx="13564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itchFamily="66" charset="0"/>
                <a:ea typeface="宋体" pitchFamily="2" charset="-122"/>
              </a:rPr>
              <a:t>new_node</a:t>
            </a: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 pitchFamily="66" charset="0"/>
              <a:ea typeface="宋体" pitchFamily="2" charset="-122"/>
            </a:endParaRPr>
          </a:p>
        </p:txBody>
      </p:sp>
      <p:cxnSp>
        <p:nvCxnSpPr>
          <p:cNvPr id="67" name="肘形连接符 66"/>
          <p:cNvCxnSpPr/>
          <p:nvPr/>
        </p:nvCxnSpPr>
        <p:spPr>
          <a:xfrm rot="16200000" flipH="1">
            <a:off x="5271339" y="3000974"/>
            <a:ext cx="1047007" cy="393842"/>
          </a:xfrm>
          <a:prstGeom prst="bentConnector2">
            <a:avLst/>
          </a:prstGeom>
          <a:noFill/>
          <a:ln w="1905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cxnSp>
        <p:nvCxnSpPr>
          <p:cNvPr id="68" name="肘形连接符 67"/>
          <p:cNvCxnSpPr>
            <a:endCxn id="57" idx="0"/>
          </p:cNvCxnSpPr>
          <p:nvPr/>
        </p:nvCxnSpPr>
        <p:spPr>
          <a:xfrm rot="5400000">
            <a:off x="6418866" y="2769768"/>
            <a:ext cx="822193" cy="558801"/>
          </a:xfrm>
          <a:prstGeom prst="bentConnector3">
            <a:avLst/>
          </a:prstGeom>
          <a:noFill/>
          <a:ln w="19050" cap="flat" cmpd="sng" algn="ctr">
            <a:solidFill>
              <a:srgbClr val="0000CC"/>
            </a:solidFill>
            <a:prstDash val="solid"/>
            <a:tailEnd type="triangle"/>
          </a:ln>
          <a:effectLst/>
        </p:spPr>
      </p:cxnSp>
      <p:cxnSp>
        <p:nvCxnSpPr>
          <p:cNvPr id="69" name="肘形连接符 68"/>
          <p:cNvCxnSpPr/>
          <p:nvPr/>
        </p:nvCxnSpPr>
        <p:spPr>
          <a:xfrm rot="10800000">
            <a:off x="5041743" y="2890940"/>
            <a:ext cx="950010" cy="938110"/>
          </a:xfrm>
          <a:prstGeom prst="bentConnector2">
            <a:avLst/>
          </a:prstGeom>
          <a:noFill/>
          <a:ln w="19050" cap="flat" cmpd="sng" algn="ctr">
            <a:solidFill>
              <a:srgbClr val="0000CC"/>
            </a:solidFill>
            <a:prstDash val="solid"/>
            <a:tailEnd type="triangle"/>
          </a:ln>
          <a:effectLst/>
        </p:spPr>
      </p:cxnSp>
      <p:sp>
        <p:nvSpPr>
          <p:cNvPr id="70" name="TextBox 11"/>
          <p:cNvSpPr txBox="1"/>
          <p:nvPr/>
        </p:nvSpPr>
        <p:spPr>
          <a:xfrm>
            <a:off x="6007689" y="223980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latin typeface="Arial" panose="020B0604020202020204" pitchFamily="34" charset="0"/>
              </a:rPr>
              <a:t>×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sp>
        <p:nvSpPr>
          <p:cNvPr id="71" name="TextBox 11"/>
          <p:cNvSpPr txBox="1"/>
          <p:nvPr/>
        </p:nvSpPr>
        <p:spPr>
          <a:xfrm>
            <a:off x="6019806" y="249036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>
                <a:latin typeface="Arial" panose="020B0604020202020204" pitchFamily="34" charset="0"/>
              </a:rPr>
              <a:t>×</a:t>
            </a:r>
            <a:endParaRPr lang="zh-CN" altLang="en-US" sz="3200">
              <a:latin typeface="Arial" panose="020B0604020202020204" pitchFamily="34" charset="0"/>
            </a:endParaRPr>
          </a:p>
        </p:txBody>
      </p:sp>
      <p:cxnSp>
        <p:nvCxnSpPr>
          <p:cNvPr id="72" name="直接箭头连接符 71"/>
          <p:cNvCxnSpPr>
            <a:endCxn id="57" idx="2"/>
          </p:cNvCxnSpPr>
          <p:nvPr/>
        </p:nvCxnSpPr>
        <p:spPr>
          <a:xfrm flipV="1">
            <a:off x="6550554" y="3982542"/>
            <a:ext cx="0" cy="665658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tailEnd type="triangle"/>
          </a:ln>
          <a:effectLst/>
        </p:spPr>
      </p:cxnSp>
      <p:sp>
        <p:nvSpPr>
          <p:cNvPr id="73" name="Line 83"/>
          <p:cNvSpPr>
            <a:spLocks noChangeShapeType="1"/>
          </p:cNvSpPr>
          <p:nvPr/>
        </p:nvSpPr>
        <p:spPr bwMode="auto">
          <a:xfrm flipV="1">
            <a:off x="5737210" y="2752035"/>
            <a:ext cx="1199564" cy="30719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4" name="Line 80"/>
          <p:cNvSpPr>
            <a:spLocks noChangeShapeType="1"/>
          </p:cNvSpPr>
          <p:nvPr/>
        </p:nvSpPr>
        <p:spPr bwMode="auto">
          <a:xfrm flipV="1">
            <a:off x="2531540" y="2754374"/>
            <a:ext cx="538353" cy="296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 type="arrow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24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插入方法</a:t>
            </a:r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69032" y="991101"/>
            <a:ext cx="6624736" cy="329320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insert(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i, item):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 &lt;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"i is too small"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previous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count = -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previous.next !=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 &lt; i -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previous = previous.next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count +=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 == i-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new_node = Node(item, previous.next)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previous.next = new_node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else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"i is too big"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5375126" y="2637706"/>
            <a:ext cx="6408712" cy="37856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insert(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i, item):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 &lt;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插入位置不合法，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值小于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previous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count = -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previous.next !=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 &lt; i -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previous = previous.next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count +=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following = previous.next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count == i-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new_node = DuNode(item,previous,following)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previous.next = new_node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following.prior = new_node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else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IndexError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插入位置不合法，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值太大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827" y="4221882"/>
            <a:ext cx="4903907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带头结点单向循环链表下的插入算法</a:t>
            </a:r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693768" y="2193737"/>
            <a:ext cx="4903907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/>
              <a:t>带头结点双向循环链表下的插入算法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87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“插入”和“删除”时需要同时修改前驱和后继两个方向上的指针。</a:t>
            </a:r>
          </a:p>
          <a:p>
            <a:r>
              <a:rPr lang="zh-CN" altLang="en-US" smtClean="0"/>
              <a:t>对指向双链表结点的任意</a:t>
            </a:r>
            <a:r>
              <a:rPr lang="en-US" altLang="zh-CN" smtClean="0"/>
              <a:t>current</a:t>
            </a:r>
            <a:r>
              <a:rPr lang="zh-CN" altLang="en-US" smtClean="0"/>
              <a:t>指针，如其前驱结点和后继结点存在，则：</a:t>
            </a:r>
            <a:r>
              <a:rPr lang="en-US" altLang="zh-CN" smtClean="0"/>
              <a:t>current=current.next.prior=current.prior.next</a:t>
            </a:r>
            <a:r>
              <a:rPr lang="zh-CN" altLang="en-US" smtClean="0"/>
              <a:t>，</a:t>
            </a:r>
            <a:endParaRPr lang="en-US" altLang="zh-CN" smtClean="0"/>
          </a:p>
          <a:p>
            <a:r>
              <a:rPr lang="zh-CN" altLang="en-US" smtClean="0"/>
              <a:t>在插入和删除操作时，不必定位插入或删除位置的前驱结点，而可以直接定位当前位置结点。</a:t>
            </a:r>
          </a:p>
          <a:p>
            <a:r>
              <a:rPr lang="zh-CN" altLang="en-US" smtClean="0"/>
              <a:t>可不设头指针或和尾指针，而设一个</a:t>
            </a:r>
            <a:r>
              <a:rPr lang="en-US" altLang="zh-CN" smtClean="0"/>
              <a:t>current</a:t>
            </a:r>
            <a:r>
              <a:rPr lang="zh-CN" altLang="en-US" smtClean="0"/>
              <a:t>指针指示最近访问结点，同时设</a:t>
            </a:r>
            <a:r>
              <a:rPr lang="en-US" altLang="zh-CN" smtClean="0"/>
              <a:t>current_position</a:t>
            </a:r>
            <a:r>
              <a:rPr lang="zh-CN" altLang="en-US" smtClean="0"/>
              <a:t>记录该结点的位序号。当需定位</a:t>
            </a:r>
            <a:r>
              <a:rPr lang="en-US" altLang="zh-CN" smtClean="0"/>
              <a:t>i</a:t>
            </a:r>
            <a:r>
              <a:rPr lang="zh-CN" altLang="en-US" smtClean="0"/>
              <a:t>号结点时，活动指针总是从</a:t>
            </a:r>
            <a:r>
              <a:rPr lang="en-US" altLang="zh-CN" smtClean="0"/>
              <a:t>current</a:t>
            </a:r>
            <a:r>
              <a:rPr lang="zh-CN" altLang="en-US" smtClean="0"/>
              <a:t>开始，根据</a:t>
            </a:r>
            <a:r>
              <a:rPr lang="en-US" altLang="zh-CN" smtClean="0"/>
              <a:t>current_position</a:t>
            </a:r>
            <a:r>
              <a:rPr lang="zh-CN" altLang="en-US" smtClean="0"/>
              <a:t>与</a:t>
            </a:r>
            <a:r>
              <a:rPr lang="en-US" altLang="zh-CN" smtClean="0"/>
              <a:t>i</a:t>
            </a:r>
            <a:r>
              <a:rPr lang="zh-CN" altLang="en-US" smtClean="0"/>
              <a:t>的大小关系，确定移动方向和次数。（此时一般不再设头结点）</a:t>
            </a:r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双向链表特点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281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mtClean="0"/>
              <a:t>L=(a</a:t>
            </a:r>
            <a:r>
              <a:rPr lang="en-US" altLang="zh-CN" sz="2600" b="0" baseline="-25000">
                <a:latin typeface="+mn-lt"/>
              </a:rPr>
              <a:t>0</a:t>
            </a:r>
            <a:r>
              <a:rPr lang="en-US" altLang="zh-CN" smtClean="0"/>
              <a:t>,a</a:t>
            </a:r>
            <a:r>
              <a:rPr lang="en-US" altLang="zh-CN" sz="2600" b="0" baseline="-25000">
                <a:latin typeface="+mn-lt"/>
              </a:rPr>
              <a:t>1</a:t>
            </a:r>
            <a:r>
              <a:rPr lang="en-US" altLang="zh-CN" smtClean="0"/>
              <a:t>,a</a:t>
            </a:r>
            <a:r>
              <a:rPr lang="en-US" altLang="zh-CN" sz="2600" b="0" baseline="-25000">
                <a:latin typeface="+mn-lt"/>
              </a:rPr>
              <a:t>2</a:t>
            </a:r>
            <a:r>
              <a:rPr lang="en-US" altLang="zh-CN" smtClean="0"/>
              <a:t>,…,a</a:t>
            </a:r>
            <a:r>
              <a:rPr lang="en-US" altLang="zh-CN" sz="2600" b="0" baseline="-25000">
                <a:latin typeface="+mn-lt"/>
              </a:rPr>
              <a:t>i</a:t>
            </a:r>
            <a:r>
              <a:rPr lang="en-US" altLang="zh-CN" smtClean="0"/>
              <a:t>,…,a</a:t>
            </a:r>
            <a:r>
              <a:rPr lang="en-US" altLang="zh-CN" sz="2600" b="0" baseline="-25000">
                <a:latin typeface="+mn-lt"/>
              </a:rPr>
              <a:t>n-1</a:t>
            </a:r>
            <a:r>
              <a:rPr lang="en-US" altLang="zh-CN" smtClean="0"/>
              <a:t>)</a:t>
            </a:r>
            <a:r>
              <a:rPr lang="zh-CN" altLang="en-US" smtClean="0"/>
              <a:t>，</a:t>
            </a:r>
            <a:r>
              <a:rPr lang="zh-CN" altLang="zh-CN" smtClean="0"/>
              <a:t>除了首元素</a:t>
            </a:r>
            <a:r>
              <a:rPr lang="en-US" altLang="zh-CN" smtClean="0"/>
              <a:t>a</a:t>
            </a:r>
            <a:r>
              <a:rPr lang="en-US" altLang="zh-CN" baseline="-25000" smtClean="0"/>
              <a:t>0</a:t>
            </a:r>
            <a:r>
              <a:rPr lang="zh-CN" altLang="zh-CN" smtClean="0"/>
              <a:t>，每个元素都有一个直接前驱，除了尾元素</a:t>
            </a:r>
            <a:r>
              <a:rPr lang="en-US" altLang="zh-CN" smtClean="0"/>
              <a:t>a</a:t>
            </a:r>
            <a:r>
              <a:rPr lang="en-US" altLang="zh-CN" sz="2600" b="0" baseline="-25000">
                <a:latin typeface="+mn-lt"/>
              </a:rPr>
              <a:t>n-1</a:t>
            </a:r>
            <a:r>
              <a:rPr lang="zh-CN" altLang="zh-CN" smtClean="0"/>
              <a:t>，每个元素都有一个直接后继</a:t>
            </a:r>
            <a:r>
              <a:rPr lang="zh-CN" altLang="en-US" smtClean="0"/>
              <a:t>；</a:t>
            </a:r>
            <a:endParaRPr lang="en-US" altLang="zh-CN" smtClean="0"/>
          </a:p>
          <a:p>
            <a:r>
              <a:rPr lang="zh-CN" altLang="zh-CN" smtClean="0"/>
              <a:t>元素之间的关系为一对一的线性关系，线性表的逻辑结构是线性结构。</a:t>
            </a:r>
            <a:endParaRPr lang="en-US" altLang="zh-CN" smtClean="0"/>
          </a:p>
          <a:p>
            <a:endParaRPr lang="en-US" altLang="zh-CN" smtClean="0"/>
          </a:p>
          <a:p>
            <a:r>
              <a:rPr lang="zh-CN" altLang="zh-CN" smtClean="0"/>
              <a:t>如果线性表中的元素值随着位序的增大递增或递减，则该线性表称为有序表；</a:t>
            </a:r>
            <a:endParaRPr lang="en-US" altLang="zh-CN" smtClean="0"/>
          </a:p>
          <a:p>
            <a:r>
              <a:rPr lang="zh-CN" altLang="zh-CN" smtClean="0"/>
              <a:t>如果元素值的大小和位序之间没有特定关系，则该线性表称为无序表。</a:t>
            </a:r>
          </a:p>
          <a:p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线性表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878" y="3081522"/>
            <a:ext cx="4780953" cy="55252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713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删除算法（自行完成）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97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有序表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268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有序表类</a:t>
            </a:r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50591" y="981522"/>
            <a:ext cx="10657184" cy="575542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OrderedList(LinkedList):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add(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item):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p.next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p.next.entry &lt;= item: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p = p.next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newnode = Node(item, p.next)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p.next = newnode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insert(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position, item):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position&lt;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or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position&gt;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len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Exception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插入位置不合法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position&gt;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previous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.retrieve(position-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item&lt;previous: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Exception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插入位置不正确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position&lt;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len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)-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nextvalue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.retrieve(position)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item&gt;nextvalue: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raise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Exception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插入位置不正确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super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().insert(position, item)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replace(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position, item):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pass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420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73767" y="1148209"/>
            <a:ext cx="10736814" cy="2281585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是</a:t>
            </a:r>
            <a:r>
              <a:rPr lang="en-US" altLang="zh-CN"/>
              <a:t>/</a:t>
            </a:r>
            <a:r>
              <a:rPr lang="zh-CN" altLang="en-US"/>
              <a:t>否</a:t>
            </a:r>
            <a:r>
              <a:rPr lang="zh-CN" altLang="en-US">
                <a:solidFill>
                  <a:srgbClr val="FF0000"/>
                </a:solidFill>
              </a:rPr>
              <a:t>带头结点</a:t>
            </a:r>
            <a:endParaRPr lang="en-US" altLang="zh-CN">
              <a:solidFill>
                <a:srgbClr val="FF0000"/>
              </a:solidFill>
            </a:endParaRPr>
          </a:p>
          <a:p>
            <a:r>
              <a:rPr lang="zh-CN" altLang="en-US" smtClean="0">
                <a:solidFill>
                  <a:srgbClr val="FF0000"/>
                </a:solidFill>
              </a:rPr>
              <a:t>单向</a:t>
            </a:r>
            <a:r>
              <a:rPr lang="en-US" altLang="zh-CN"/>
              <a:t>/</a:t>
            </a:r>
            <a:r>
              <a:rPr lang="zh-CN" altLang="en-US"/>
              <a:t>双向</a:t>
            </a:r>
          </a:p>
          <a:p>
            <a:r>
              <a:rPr lang="zh-CN" altLang="en-US" smtClean="0"/>
              <a:t>是</a:t>
            </a:r>
            <a:r>
              <a:rPr lang="en-US" altLang="zh-CN"/>
              <a:t>/</a:t>
            </a:r>
            <a:r>
              <a:rPr lang="zh-CN" altLang="en-US" smtClean="0">
                <a:solidFill>
                  <a:srgbClr val="FF0000"/>
                </a:solidFill>
              </a:rPr>
              <a:t>否</a:t>
            </a:r>
            <a:r>
              <a:rPr lang="zh-CN" altLang="en-US" smtClean="0"/>
              <a:t>循环</a:t>
            </a:r>
            <a:endParaRPr lang="en-US" altLang="zh-CN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链表种类</a:t>
            </a:r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>
            <a:off x="8711430" y="1027440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8</a:t>
            </a:r>
            <a:r>
              <a:rPr lang="zh-CN" altLang="en-US" smtClean="0"/>
              <a:t>种</a:t>
            </a:r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28621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/>
              <a:t>各种链表实现的比较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275150"/>
              </p:ext>
            </p:extLst>
          </p:nvPr>
        </p:nvGraphicFramePr>
        <p:xfrm>
          <a:off x="1414686" y="1413570"/>
          <a:ext cx="8568952" cy="4114800"/>
        </p:xfrm>
        <a:graphic>
          <a:graphicData uri="http://schemas.openxmlformats.org/drawingml/2006/table">
            <a:tbl>
              <a:tblPr firstRow="1" firstCol="1" bandRow="1"/>
              <a:tblGrid>
                <a:gridCol w="3240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285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203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类别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特点和适用场合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06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不加头</a:t>
                      </a:r>
                      <a:r>
                        <a:rPr lang="zh-CN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结点单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链表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号位置的插入、删除等操作需要额外</a:t>
                      </a:r>
                      <a:r>
                        <a:rPr lang="zh-CN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处理</a:t>
                      </a:r>
                      <a:r>
                        <a:rPr lang="zh-CN" altLang="en-US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；</a:t>
                      </a:r>
                      <a:r>
                        <a:rPr lang="zh-CN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适合</a:t>
                      </a: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递归</a:t>
                      </a:r>
                      <a:r>
                        <a:rPr lang="zh-CN" sz="2000" kern="10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处理</a:t>
                      </a:r>
                      <a:r>
                        <a:rPr lang="zh-CN" altLang="en-US" sz="2000" kern="10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。</a:t>
                      </a:r>
                      <a:endParaRPr lang="zh-CN" sz="2000" kern="10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406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加了头结点的单链表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号位置的操作与其他位置的操作一致，</a:t>
                      </a:r>
                      <a:r>
                        <a:rPr lang="zh-CN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使算法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得到简化，</a:t>
                      </a: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广泛</a:t>
                      </a:r>
                      <a:r>
                        <a:rPr lang="zh-CN" sz="2000" kern="10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使用</a:t>
                      </a:r>
                      <a:r>
                        <a:rPr lang="zh-CN" altLang="en-US" sz="2000" kern="10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。</a:t>
                      </a:r>
                      <a:endParaRPr lang="zh-CN" sz="2000" kern="100">
                        <a:solidFill>
                          <a:srgbClr val="FF0000"/>
                        </a:solidFill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406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单向</a:t>
                      </a:r>
                      <a:r>
                        <a:rPr lang="zh-CN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循环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链表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可以方便地从尾结点走到头结点，方便循环往复地操作。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406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双向链表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kern="10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存储密度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更低，</a:t>
                      </a:r>
                      <a:r>
                        <a:rPr lang="zh-CN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需要</a:t>
                      </a:r>
                      <a:r>
                        <a:rPr lang="zh-CN" altLang="en-US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频繁进行</a:t>
                      </a:r>
                      <a:r>
                        <a:rPr lang="zh-CN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两</a:t>
                      </a:r>
                      <a:r>
                        <a:rPr lang="zh-CN" sz="20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个方向</a:t>
                      </a:r>
                      <a:r>
                        <a:rPr lang="zh-CN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的</a:t>
                      </a:r>
                      <a:r>
                        <a:rPr lang="zh-CN" altLang="en-US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行进</a:t>
                      </a:r>
                      <a:r>
                        <a:rPr lang="zh-CN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时适用</a:t>
                      </a:r>
                      <a:r>
                        <a:rPr lang="zh-CN" altLang="en-US" sz="20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。</a:t>
                      </a:r>
                      <a:endParaRPr lang="zh-CN" sz="20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圆角矩形标注 4"/>
          <p:cNvSpPr/>
          <p:nvPr/>
        </p:nvSpPr>
        <p:spPr>
          <a:xfrm>
            <a:off x="8711430" y="1027440"/>
            <a:ext cx="321642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zh-CN" altLang="en-US" smtClean="0"/>
              <a:t>根据重要操作的方便性和效率进行选择</a:t>
            </a:r>
            <a:endParaRPr lang="en-US" altLang="zh-CN" smtClean="0"/>
          </a:p>
        </p:txBody>
      </p:sp>
    </p:spTree>
    <p:extLst>
      <p:ext uri="{BB962C8B-B14F-4D97-AF65-F5344CB8AC3E}">
        <p14:creationId xmlns:p14="http://schemas.microsoft.com/office/powerpoint/2010/main" val="390307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优点：</a:t>
            </a:r>
            <a:endParaRPr lang="en-US" altLang="zh-CN" smtClean="0"/>
          </a:p>
          <a:p>
            <a:pPr lvl="1"/>
            <a:r>
              <a:rPr lang="en-US" altLang="zh-CN" smtClean="0"/>
              <a:t>1</a:t>
            </a:r>
            <a:r>
              <a:rPr lang="zh-CN" altLang="en-US" smtClean="0"/>
              <a:t>．动态管理存储空间，不需事先申请空间</a:t>
            </a:r>
          </a:p>
          <a:p>
            <a:pPr lvl="1"/>
            <a:r>
              <a:rPr lang="en-US" altLang="zh-CN" smtClean="0"/>
              <a:t>2</a:t>
            </a:r>
            <a:r>
              <a:rPr lang="zh-CN" altLang="en-US" smtClean="0"/>
              <a:t>．不需要担心溢出</a:t>
            </a:r>
          </a:p>
          <a:p>
            <a:pPr lvl="1"/>
            <a:r>
              <a:rPr lang="en-US" altLang="zh-CN" smtClean="0"/>
              <a:t>3</a:t>
            </a:r>
            <a:r>
              <a:rPr lang="zh-CN" altLang="en-US" smtClean="0"/>
              <a:t>．插入删除只引起指针的变化，效率更高。</a:t>
            </a:r>
            <a:endParaRPr lang="en-US" altLang="zh-CN" smtClean="0"/>
          </a:p>
          <a:p>
            <a:r>
              <a:rPr lang="zh-CN" altLang="en-US" smtClean="0"/>
              <a:t>缺点：</a:t>
            </a:r>
          </a:p>
          <a:p>
            <a:pPr lvl="1"/>
            <a:r>
              <a:rPr lang="en-US" altLang="zh-CN" smtClean="0"/>
              <a:t>1</a:t>
            </a:r>
            <a:r>
              <a:rPr lang="zh-CN" altLang="zh-CN" smtClean="0"/>
              <a:t>．</a:t>
            </a:r>
            <a:r>
              <a:rPr lang="zh-CN" altLang="en-US" smtClean="0"/>
              <a:t>顺序存取，非</a:t>
            </a:r>
            <a:r>
              <a:rPr lang="zh-CN" altLang="zh-CN" smtClean="0"/>
              <a:t>随机存取，根据位序读写效率为</a:t>
            </a:r>
            <a:r>
              <a:rPr lang="en-US" altLang="zh-CN" smtClean="0"/>
              <a:t>O(n)</a:t>
            </a:r>
            <a:endParaRPr lang="zh-CN" altLang="zh-CN" smtClean="0"/>
          </a:p>
          <a:p>
            <a:pPr lvl="1"/>
            <a:r>
              <a:rPr lang="en-US" altLang="zh-CN" smtClean="0"/>
              <a:t>2</a:t>
            </a:r>
            <a:r>
              <a:rPr lang="zh-CN" altLang="zh-CN" smtClean="0"/>
              <a:t>．由于涉及到指针操作，程序设计的复杂性增大</a:t>
            </a:r>
          </a:p>
          <a:p>
            <a:pPr lvl="1"/>
            <a:r>
              <a:rPr lang="en-US" altLang="zh-CN" smtClean="0"/>
              <a:t>3</a:t>
            </a:r>
            <a:r>
              <a:rPr lang="zh-CN" altLang="zh-CN" smtClean="0"/>
              <a:t>．链域也占空间，使存储密度降低，必定小于</a:t>
            </a:r>
            <a:r>
              <a:rPr lang="en-US" altLang="zh-CN" smtClean="0"/>
              <a:t>1</a:t>
            </a:r>
            <a:r>
              <a:rPr lang="zh-CN" altLang="zh-CN" smtClean="0"/>
              <a:t>。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链表结构优缺点</a:t>
            </a:r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6959302" y="909514"/>
                <a:ext cx="5544616" cy="1123000"/>
              </a:xfrm>
              <a:prstGeom prst="rect">
                <a:avLst/>
              </a:prstGeom>
              <a:solidFill>
                <a:schemeClr val="bg2"/>
              </a:solidFill>
            </p:spPr>
            <p:txBody>
              <a:bodyPr wrap="square">
                <a:spAutoFit/>
              </a:bodyPr>
              <a:lstStyle/>
              <a:p>
                <a:r>
                  <a:rPr lang="zh-CN" altLang="zh-CN"/>
                  <a:t>存储密度是指：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zh-CN" altLang="zh-CN">
                            <a:latin typeface="Cambria Math"/>
                          </a:rPr>
                          <m:t>数据元素本身所占的存储量</m:t>
                        </m:r>
                      </m:num>
                      <m:den>
                        <m:r>
                          <a:rPr lang="zh-CN" altLang="zh-CN">
                            <a:latin typeface="Cambria Math"/>
                          </a:rPr>
                          <m:t>该数据元素的存储映像实际所占的存储量</m:t>
                        </m:r>
                      </m:den>
                    </m:f>
                  </m:oMath>
                </a14:m>
                <a:r>
                  <a:rPr lang="zh-CN" altLang="zh-CN"/>
                  <a:t>。</a:t>
                </a: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9302" y="909514"/>
                <a:ext cx="5544616" cy="1123000"/>
              </a:xfrm>
              <a:prstGeom prst="rect">
                <a:avLst/>
              </a:prstGeom>
              <a:blipFill rotWithShape="1">
                <a:blip r:embed="rId2"/>
                <a:stretch>
                  <a:fillRect l="-1650" t="-4348" r="-6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572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zh-CN" smtClean="0"/>
              <a:t>．元素个体较大</a:t>
            </a:r>
          </a:p>
          <a:p>
            <a:r>
              <a:rPr lang="en-US" altLang="zh-CN" smtClean="0"/>
              <a:t>2</a:t>
            </a:r>
            <a:r>
              <a:rPr lang="zh-CN" altLang="zh-CN" smtClean="0"/>
              <a:t>．不能事先确定表长</a:t>
            </a:r>
          </a:p>
          <a:p>
            <a:r>
              <a:rPr lang="en-US" altLang="zh-CN" smtClean="0"/>
              <a:t>3</a:t>
            </a:r>
            <a:r>
              <a:rPr lang="zh-CN" altLang="zh-CN" smtClean="0"/>
              <a:t>．经常需要做插入、删除和元素的重排。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适用场合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07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mtClean="0"/>
              <a:t>优点</a:t>
            </a:r>
            <a:endParaRPr lang="en-US" altLang="zh-CN" smtClean="0"/>
          </a:p>
          <a:p>
            <a:pPr lvl="1"/>
            <a:r>
              <a:rPr lang="en-US" altLang="zh-CN" smtClean="0"/>
              <a:t>1</a:t>
            </a:r>
            <a:r>
              <a:rPr lang="zh-CN" altLang="en-US" smtClean="0"/>
              <a:t>．程序设计简单；</a:t>
            </a:r>
          </a:p>
          <a:p>
            <a:pPr lvl="1"/>
            <a:r>
              <a:rPr lang="en-US" altLang="zh-CN" smtClean="0"/>
              <a:t>2</a:t>
            </a:r>
            <a:r>
              <a:rPr lang="zh-CN" altLang="en-US" smtClean="0"/>
              <a:t>．元素的物理位置反映逻辑关系，可实现随机存取，根据位序的读写时间效率为</a:t>
            </a:r>
            <a:r>
              <a:rPr lang="en-US" altLang="zh-CN" smtClean="0"/>
              <a:t>O(1)</a:t>
            </a:r>
            <a:r>
              <a:rPr lang="zh-CN" altLang="en-US" smtClean="0"/>
              <a:t>；</a:t>
            </a:r>
            <a:endParaRPr lang="en-US" altLang="zh-CN" smtClean="0"/>
          </a:p>
          <a:p>
            <a:pPr lvl="1"/>
            <a:r>
              <a:rPr lang="en-US" altLang="zh-CN" smtClean="0"/>
              <a:t>3</a:t>
            </a:r>
            <a:r>
              <a:rPr lang="zh-CN" altLang="en-US" smtClean="0"/>
              <a:t>．存储密度为</a:t>
            </a:r>
            <a:r>
              <a:rPr lang="en-US" altLang="zh-CN" smtClean="0"/>
              <a:t>1</a:t>
            </a:r>
            <a:r>
              <a:rPr lang="zh-CN" altLang="en-US" smtClean="0"/>
              <a:t>。</a:t>
            </a:r>
            <a:endParaRPr lang="en-US" altLang="zh-CN" smtClean="0"/>
          </a:p>
          <a:p>
            <a:r>
              <a:rPr lang="zh-CN" altLang="en-US" smtClean="0"/>
              <a:t>缺点</a:t>
            </a:r>
            <a:endParaRPr lang="en-US" altLang="zh-CN" smtClean="0"/>
          </a:p>
          <a:p>
            <a:pPr lvl="1"/>
            <a:r>
              <a:rPr lang="en-US" altLang="zh-CN" smtClean="0"/>
              <a:t>1</a:t>
            </a:r>
            <a:r>
              <a:rPr lang="zh-CN" altLang="zh-CN" smtClean="0"/>
              <a:t>．须事先确定初始表长</a:t>
            </a:r>
          </a:p>
          <a:p>
            <a:pPr lvl="1"/>
            <a:r>
              <a:rPr lang="en-US" altLang="zh-CN" smtClean="0"/>
              <a:t>2</a:t>
            </a:r>
            <a:r>
              <a:rPr lang="zh-CN" altLang="zh-CN" smtClean="0"/>
              <a:t>．插入删除会带来元素的移动</a:t>
            </a:r>
          </a:p>
          <a:p>
            <a:pPr lvl="1"/>
            <a:r>
              <a:rPr lang="en-US" altLang="zh-CN" smtClean="0"/>
              <a:t>3</a:t>
            </a:r>
            <a:r>
              <a:rPr lang="zh-CN" altLang="zh-CN" smtClean="0"/>
              <a:t>．多次插入后初始空间耗尽，造成溢出或需要空间扩容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顺序</a:t>
            </a:r>
            <a:r>
              <a:rPr lang="zh-CN" altLang="en-US" smtClean="0"/>
              <a:t>表优缺点（不局限仅在</a:t>
            </a:r>
            <a:r>
              <a:rPr lang="en-US" altLang="zh-CN" smtClean="0"/>
              <a:t>python</a:t>
            </a:r>
            <a:r>
              <a:rPr lang="zh-CN" altLang="en-US" smtClean="0"/>
              <a:t>中实现）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84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mtClean="0"/>
              <a:t>1</a:t>
            </a:r>
            <a:r>
              <a:rPr lang="zh-CN" altLang="en-US" smtClean="0"/>
              <a:t>．经常需要根据位序进行读写</a:t>
            </a:r>
          </a:p>
          <a:p>
            <a:r>
              <a:rPr lang="en-US" altLang="zh-CN" smtClean="0"/>
              <a:t>2</a:t>
            </a:r>
            <a:r>
              <a:rPr lang="zh-CN" altLang="en-US" smtClean="0"/>
              <a:t>．很少在非尾部位置插入和删除</a:t>
            </a:r>
          </a:p>
          <a:p>
            <a:r>
              <a:rPr lang="en-US" altLang="zh-CN" smtClean="0"/>
              <a:t>3</a:t>
            </a:r>
            <a:r>
              <a:rPr lang="zh-CN" altLang="en-US" smtClean="0"/>
              <a:t>．元素个体较小</a:t>
            </a:r>
          </a:p>
          <a:p>
            <a:r>
              <a:rPr lang="en-US" altLang="zh-CN" smtClean="0"/>
              <a:t>4</a:t>
            </a:r>
            <a:r>
              <a:rPr lang="zh-CN" altLang="en-US" smtClean="0"/>
              <a:t>．表长能事先确定</a:t>
            </a:r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适用场合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77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顺序表与链表</a:t>
            </a:r>
            <a:r>
              <a:rPr lang="zh-CN" altLang="en-US" smtClean="0"/>
              <a:t>基本</a:t>
            </a:r>
            <a:r>
              <a:rPr lang="zh-CN" altLang="en-US"/>
              <a:t>操作时间复杂</a:t>
            </a:r>
            <a:r>
              <a:rPr lang="zh-CN" altLang="en-US" smtClean="0"/>
              <a:t>度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338988"/>
              </p:ext>
            </p:extLst>
          </p:nvPr>
        </p:nvGraphicFramePr>
        <p:xfrm>
          <a:off x="2134766" y="1125538"/>
          <a:ext cx="7776865" cy="5311945"/>
        </p:xfrm>
        <a:graphic>
          <a:graphicData uri="http://schemas.openxmlformats.org/drawingml/2006/table">
            <a:tbl>
              <a:tblPr firstRow="1" firstCol="1" bandRow="1"/>
              <a:tblGrid>
                <a:gridCol w="1334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50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438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438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33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序号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方法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顺序表下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时间复杂度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单</a:t>
                      </a:r>
                      <a:r>
                        <a:rPr lang="zh-CN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链表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下</a:t>
                      </a: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时间复杂度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79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init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9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empty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79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len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79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clear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79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append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79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6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insert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79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7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remove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79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8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retrieve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79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replace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79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contains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</a:t>
                      </a:r>
                      <a:r>
                        <a:rPr lang="en-US" sz="1800" kern="100" smtClean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()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295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有穷性：线性表中的元素个数是有限的；</a:t>
            </a:r>
          </a:p>
          <a:p>
            <a:r>
              <a:rPr lang="zh-CN" altLang="en-US" smtClean="0"/>
              <a:t>同构性：一般来说，线性表中所有元素具有相同的性质，即具有相同的类型；如果数据元素性质不同，通常不具有实际应用意义；</a:t>
            </a:r>
            <a:endParaRPr lang="en-US" altLang="zh-CN" smtClean="0"/>
          </a:p>
          <a:p>
            <a:r>
              <a:rPr lang="zh-CN" altLang="zh-CN" smtClean="0"/>
              <a:t>不同类型元素构成的线性表，如一个整数线性表和一个书目单，虽然作用和应用场合不同，但其元素之间的逻辑关系和基本操作是相同的。</a:t>
            </a:r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线性表特点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185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顺序表与链表的比较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742918"/>
              </p:ext>
            </p:extLst>
          </p:nvPr>
        </p:nvGraphicFramePr>
        <p:xfrm>
          <a:off x="1342678" y="1197546"/>
          <a:ext cx="9505056" cy="4166200"/>
        </p:xfrm>
        <a:graphic>
          <a:graphicData uri="http://schemas.openxmlformats.org/drawingml/2006/table">
            <a:tbl>
              <a:tblPr firstRow="1" firstCol="1" bandRow="1"/>
              <a:tblGrid>
                <a:gridCol w="1127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165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8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026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类别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优点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缺点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适用场合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82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．程序设计简单；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．元素的物理位置反映逻辑关系，可实现随机存取，根据位序的读写时间效率为</a:t>
                      </a: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O(1)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．存储密度为</a:t>
                      </a: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．须事先确定初始表长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．插入删除会带来元素的移动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．多次插入后初始空间耗尽，造成溢出或需要空间扩容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．元素个体较小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．表长能事先确定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．很少在非尾部位置插入和删除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．经常需要根据位序进行读写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表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．动态管理存储空间，不需事先申请空间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．不需要担心溢出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．插入删除只引起指针的变化，效率更高。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．不能做到随机存取，根据位序读写效率为</a:t>
                      </a: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O(n)</a:t>
                      </a:r>
                      <a:endParaRPr lang="zh-CN" sz="1800" kern="100">
                        <a:effectLst/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．由于涉及到指针操作，程序设计的复杂性增大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．链域也占空间，使存储密度降低，必定小于</a:t>
                      </a: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．元素个体较大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．不能事先确定表长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1800" kern="1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．经常需要做插入、删除和元素的重排。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226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示 5"/>
          <p:cNvGraphicFramePr/>
          <p:nvPr>
            <p:extLst>
              <p:ext uri="{D42A27DB-BD31-4B8C-83A1-F6EECF244321}">
                <p14:modId xmlns:p14="http://schemas.microsoft.com/office/powerpoint/2010/main" val="1933849582"/>
              </p:ext>
            </p:extLst>
          </p:nvPr>
        </p:nvGraphicFramePr>
        <p:xfrm>
          <a:off x="4727057" y="753750"/>
          <a:ext cx="7035824" cy="63484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矩形 6"/>
          <p:cNvSpPr/>
          <p:nvPr/>
        </p:nvSpPr>
        <p:spPr>
          <a:xfrm>
            <a:off x="2839071" y="1945010"/>
            <a:ext cx="1471712" cy="764704"/>
          </a:xfrm>
          <a:prstGeom prst="rect">
            <a:avLst/>
          </a:prstGeom>
          <a:noFill/>
          <a:ln w="25400" cap="flat" cmpd="sng" algn="ctr">
            <a:solidFill>
              <a:srgbClr val="9999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抽象数据类型层</a:t>
            </a:r>
          </a:p>
        </p:txBody>
      </p:sp>
      <p:sp>
        <p:nvSpPr>
          <p:cNvPr id="8" name="矩形 7"/>
          <p:cNvSpPr/>
          <p:nvPr/>
        </p:nvSpPr>
        <p:spPr>
          <a:xfrm>
            <a:off x="2870622" y="3241154"/>
            <a:ext cx="1471712" cy="795216"/>
          </a:xfrm>
          <a:prstGeom prst="rect">
            <a:avLst/>
          </a:prstGeom>
          <a:noFill/>
          <a:ln w="25400" cap="flat" cmpd="sng" algn="ctr">
            <a:solidFill>
              <a:srgbClr val="9999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数据结构层</a:t>
            </a:r>
          </a:p>
        </p:txBody>
      </p:sp>
      <p:sp>
        <p:nvSpPr>
          <p:cNvPr id="9" name="矩形 8"/>
          <p:cNvSpPr/>
          <p:nvPr/>
        </p:nvSpPr>
        <p:spPr>
          <a:xfrm>
            <a:off x="2870622" y="4609306"/>
            <a:ext cx="1471712" cy="900100"/>
          </a:xfrm>
          <a:prstGeom prst="rect">
            <a:avLst/>
          </a:prstGeom>
          <a:noFill/>
          <a:ln w="25400" cap="flat" cmpd="sng" algn="ctr">
            <a:solidFill>
              <a:srgbClr val="9999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实现层</a:t>
            </a:r>
          </a:p>
        </p:txBody>
      </p:sp>
      <p:sp>
        <p:nvSpPr>
          <p:cNvPr id="10" name="矩形 9"/>
          <p:cNvSpPr/>
          <p:nvPr/>
        </p:nvSpPr>
        <p:spPr>
          <a:xfrm>
            <a:off x="2911079" y="5905450"/>
            <a:ext cx="1471712" cy="692696"/>
          </a:xfrm>
          <a:prstGeom prst="rect">
            <a:avLst/>
          </a:prstGeom>
          <a:noFill/>
          <a:ln w="25400" cap="flat" cmpd="sng" algn="ctr">
            <a:solidFill>
              <a:srgbClr val="9999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应用层</a:t>
            </a:r>
          </a:p>
        </p:txBody>
      </p:sp>
      <p:sp>
        <p:nvSpPr>
          <p:cNvPr id="11" name="矩形 10"/>
          <p:cNvSpPr/>
          <p:nvPr/>
        </p:nvSpPr>
        <p:spPr>
          <a:xfrm>
            <a:off x="2870622" y="981522"/>
            <a:ext cx="1471712" cy="708332"/>
          </a:xfrm>
          <a:prstGeom prst="rect">
            <a:avLst/>
          </a:prstGeom>
          <a:noFill/>
          <a:ln w="25400" cap="flat" cmpd="sng" algn="ctr">
            <a:solidFill>
              <a:srgbClr val="9999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数学概念层</a:t>
            </a:r>
          </a:p>
        </p:txBody>
      </p:sp>
      <p:sp>
        <p:nvSpPr>
          <p:cNvPr id="12" name="矩形 11"/>
          <p:cNvSpPr/>
          <p:nvPr/>
        </p:nvSpPr>
        <p:spPr>
          <a:xfrm>
            <a:off x="838622" y="1945010"/>
            <a:ext cx="1471712" cy="936104"/>
          </a:xfrm>
          <a:prstGeom prst="rect">
            <a:avLst/>
          </a:prstGeom>
          <a:noFill/>
          <a:ln w="25400" cap="flat" cmpd="sng" algn="ctr">
            <a:solidFill>
              <a:srgbClr val="9999FF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概念层</a:t>
            </a:r>
          </a:p>
        </p:txBody>
      </p:sp>
      <p:sp>
        <p:nvSpPr>
          <p:cNvPr id="13" name="矩形 12"/>
          <p:cNvSpPr/>
          <p:nvPr/>
        </p:nvSpPr>
        <p:spPr>
          <a:xfrm>
            <a:off x="838622" y="3709206"/>
            <a:ext cx="1471712" cy="936104"/>
          </a:xfrm>
          <a:prstGeom prst="rect">
            <a:avLst/>
          </a:prstGeom>
          <a:noFill/>
          <a:ln w="25400" cap="flat" cmpd="sng" algn="ctr">
            <a:solidFill>
              <a:srgbClr val="9999FF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算法层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8622" y="5257378"/>
            <a:ext cx="1471712" cy="936104"/>
          </a:xfrm>
          <a:prstGeom prst="rect">
            <a:avLst/>
          </a:prstGeom>
          <a:noFill/>
          <a:ln w="25400" cap="flat" cmpd="sng" algn="ctr">
            <a:solidFill>
              <a:srgbClr val="9999FF">
                <a:shade val="50000"/>
              </a:srgb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宋体"/>
                <a:cs typeface="+mn-cs"/>
              </a:rPr>
              <a:t>程序设计层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cxnSp>
        <p:nvCxnSpPr>
          <p:cNvPr id="15" name="直接箭头连接符 14"/>
          <p:cNvCxnSpPr>
            <a:endCxn id="11" idx="1"/>
          </p:cNvCxnSpPr>
          <p:nvPr/>
        </p:nvCxnSpPr>
        <p:spPr>
          <a:xfrm flipV="1">
            <a:off x="2310336" y="1335688"/>
            <a:ext cx="560286" cy="609322"/>
          </a:xfrm>
          <a:prstGeom prst="straightConnector1">
            <a:avLst/>
          </a:prstGeom>
          <a:noFill/>
          <a:ln w="2857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16" name="直接箭头连接符 15"/>
          <p:cNvCxnSpPr/>
          <p:nvPr/>
        </p:nvCxnSpPr>
        <p:spPr>
          <a:xfrm>
            <a:off x="2310334" y="2453882"/>
            <a:ext cx="544512" cy="1227264"/>
          </a:xfrm>
          <a:prstGeom prst="straightConnector1">
            <a:avLst/>
          </a:prstGeom>
          <a:noFill/>
          <a:ln w="2857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17" name="直接箭头连接符 16"/>
          <p:cNvCxnSpPr>
            <a:stCxn id="13" idx="3"/>
          </p:cNvCxnSpPr>
          <p:nvPr/>
        </p:nvCxnSpPr>
        <p:spPr>
          <a:xfrm flipV="1">
            <a:off x="2310334" y="3674766"/>
            <a:ext cx="521424" cy="502492"/>
          </a:xfrm>
          <a:prstGeom prst="straightConnector1">
            <a:avLst/>
          </a:prstGeom>
          <a:noFill/>
          <a:ln w="2857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18" name="直接箭头连接符 17"/>
          <p:cNvCxnSpPr>
            <a:endCxn id="9" idx="1"/>
          </p:cNvCxnSpPr>
          <p:nvPr/>
        </p:nvCxnSpPr>
        <p:spPr>
          <a:xfrm>
            <a:off x="2310336" y="4499730"/>
            <a:ext cx="560286" cy="559626"/>
          </a:xfrm>
          <a:prstGeom prst="straightConnector1">
            <a:avLst/>
          </a:prstGeom>
          <a:noFill/>
          <a:ln w="2857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19" name="直接箭头连接符 18"/>
          <p:cNvCxnSpPr>
            <a:endCxn id="7" idx="1"/>
          </p:cNvCxnSpPr>
          <p:nvPr/>
        </p:nvCxnSpPr>
        <p:spPr>
          <a:xfrm>
            <a:off x="2309878" y="2296678"/>
            <a:ext cx="529193" cy="30684"/>
          </a:xfrm>
          <a:prstGeom prst="straightConnector1">
            <a:avLst/>
          </a:prstGeom>
          <a:noFill/>
          <a:ln w="2857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20" name="直接箭头连接符 19"/>
          <p:cNvCxnSpPr/>
          <p:nvPr/>
        </p:nvCxnSpPr>
        <p:spPr>
          <a:xfrm flipV="1">
            <a:off x="2302573" y="5271470"/>
            <a:ext cx="599153" cy="475872"/>
          </a:xfrm>
          <a:prstGeom prst="straightConnector1">
            <a:avLst/>
          </a:prstGeom>
          <a:noFill/>
          <a:ln w="2857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cxnSp>
        <p:nvCxnSpPr>
          <p:cNvPr id="21" name="直接箭头连接符 20"/>
          <p:cNvCxnSpPr/>
          <p:nvPr/>
        </p:nvCxnSpPr>
        <p:spPr>
          <a:xfrm>
            <a:off x="2309878" y="5849098"/>
            <a:ext cx="591840" cy="577628"/>
          </a:xfrm>
          <a:prstGeom prst="straightConnector1">
            <a:avLst/>
          </a:prstGeom>
          <a:noFill/>
          <a:ln w="28575" cap="flat" cmpd="sng" algn="ctr">
            <a:solidFill>
              <a:srgbClr val="000000">
                <a:shade val="95000"/>
                <a:satMod val="105000"/>
              </a:srgbClr>
            </a:solidFill>
            <a:prstDash val="solid"/>
            <a:tailEnd type="triangle"/>
          </a:ln>
          <a:effectLst/>
        </p:spPr>
      </p:cxnSp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自顶向下的数据结构层次</a:t>
            </a:r>
          </a:p>
        </p:txBody>
      </p:sp>
    </p:spTree>
    <p:extLst>
      <p:ext uri="{BB962C8B-B14F-4D97-AF65-F5344CB8AC3E}">
        <p14:creationId xmlns:p14="http://schemas.microsoft.com/office/powerpoint/2010/main" val="30610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线性表应用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886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用无序线性表表示</a:t>
            </a:r>
            <a:r>
              <a:rPr lang="zh-CN" altLang="en-US" smtClean="0"/>
              <a:t>集合，假设集合</a:t>
            </a:r>
            <a:r>
              <a:rPr lang="en-US" altLang="zh-CN" smtClean="0"/>
              <a:t>A</a:t>
            </a:r>
            <a:r>
              <a:rPr lang="en-US" altLang="zh-CN"/>
              <a:t>={7,2,1}</a:t>
            </a:r>
            <a:r>
              <a:rPr lang="zh-CN" altLang="en-US"/>
              <a:t>，</a:t>
            </a:r>
            <a:r>
              <a:rPr lang="en-US" altLang="zh-CN"/>
              <a:t>B={3,6,7,2,5}</a:t>
            </a:r>
            <a:r>
              <a:rPr lang="zh-CN" altLang="en-US" smtClean="0"/>
              <a:t>，求</a:t>
            </a:r>
            <a:r>
              <a:rPr lang="en-US" altLang="zh-CN" smtClean="0"/>
              <a:t>C=A</a:t>
            </a:r>
            <a:r>
              <a:rPr lang="en-US" altLang="zh-CN"/>
              <a:t>∩B={7,2</a:t>
            </a:r>
            <a:r>
              <a:rPr lang="en-US" altLang="zh-CN" smtClean="0"/>
              <a:t>}</a:t>
            </a:r>
            <a:r>
              <a:rPr lang="zh-CN" altLang="en-US" smtClean="0"/>
              <a:t>。</a:t>
            </a:r>
            <a:endParaRPr lang="en-US" altLang="zh-CN" smtClean="0"/>
          </a:p>
          <a:p>
            <a:endParaRPr lang="zh-CN" altLang="zh-CN"/>
          </a:p>
          <a:p>
            <a:endParaRPr lang="en-US" altLang="zh-CN"/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集合运算</a:t>
            </a:r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702718" y="2435475"/>
            <a:ext cx="8136904" cy="258532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intersect(la, lb):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m =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len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(la)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len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(lb)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lc = DynamicArrayList()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for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range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(m):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x = la.retrieve(i)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lb.contains(x):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lc.append(x)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lc</a:t>
            </a:r>
            <a:endParaRPr kumimoji="0" lang="zh-CN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8615486" y="2434215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O(m*n)</a:t>
            </a:r>
          </a:p>
        </p:txBody>
      </p:sp>
    </p:spTree>
    <p:extLst>
      <p:ext uri="{BB962C8B-B14F-4D97-AF65-F5344CB8AC3E}">
        <p14:creationId xmlns:p14="http://schemas.microsoft.com/office/powerpoint/2010/main" val="293661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zh-CN"/>
              <a:t>用有序线性表表示集合</a:t>
            </a:r>
            <a:r>
              <a:rPr lang="zh-CN" altLang="en-US"/>
              <a:t>，求</a:t>
            </a:r>
            <a:r>
              <a:rPr lang="en-US" altLang="zh-CN"/>
              <a:t>C=A∩B</a:t>
            </a:r>
            <a:r>
              <a:rPr lang="zh-CN" altLang="en-US" smtClean="0"/>
              <a:t>。</a:t>
            </a:r>
            <a:endParaRPr lang="en-US" altLang="zh-CN"/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集合运算</a:t>
            </a:r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370881" y="1917626"/>
            <a:ext cx="10009112" cy="313932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将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A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B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和交集结果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C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组织为有序表，上例中的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A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B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表示为：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/>
            </a:r>
            <a:b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</a:b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A=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2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7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）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/>
            </a:r>
            <a:b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</a:b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B=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2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3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5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6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7)</a:t>
            </a:r>
            <a:b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</a:b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则：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C=A∩B={2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7}</a:t>
            </a:r>
            <a:b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</a:b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求交集的算法：用双游标法，即设两个变量分别指示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A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B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的当前位置，设为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 i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j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，初始分别为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0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b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将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Ai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与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Bj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进行比较，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/>
            </a:r>
            <a:b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</a:b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Ai&lt;Bj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，说明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Ai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不在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C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中，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i+</a:t>
            </a:r>
            <a:r>
              <a:rPr kumimoji="0" lang="en-US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/>
            </a:r>
            <a:b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</a:b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Ai=Bj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，加入到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c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中，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i+</a:t>
            </a:r>
            <a:r>
              <a:rPr kumimoji="0" lang="en-US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j+</a:t>
            </a:r>
            <a:r>
              <a:rPr kumimoji="0" lang="en-US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/>
            </a:r>
            <a:b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</a:b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否则，说明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Bj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不在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C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中，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j+</a:t>
            </a:r>
            <a:r>
              <a:rPr kumimoji="0" lang="en-US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/>
            </a:r>
            <a:b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</a:b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通过一次比较，可以加入或排除一个元素。元素总数最多为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m+n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，因此比较次数最多为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m+n</a:t>
            </a:r>
            <a:r>
              <a:rPr kumimoji="0" lang="en-US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-1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，算法的时间复杂度可以达到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O(m+n)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。</a:t>
            </a:r>
            <a:endParaRPr kumimoji="0" lang="zh-CN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0790" y="5070074"/>
            <a:ext cx="6092825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b="1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A=</a:t>
            </a:r>
            <a:r>
              <a:rPr lang="zh-CN" altLang="zh-CN" sz="2400" b="1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</a:t>
            </a:r>
            <a:r>
              <a:rPr lang="zh-CN" altLang="zh-CN" sz="2400" b="1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1</a:t>
            </a:r>
            <a:r>
              <a:rPr lang="zh-CN" altLang="zh-CN" sz="2400" b="1" smtClean="0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sz="2400" b="1" smtClean="0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3</a:t>
            </a:r>
            <a:r>
              <a:rPr lang="zh-CN" altLang="zh-CN" sz="2400" b="1" smtClean="0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sz="2400" b="1" smtClean="0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5 , 7, 9</a:t>
            </a:r>
            <a:r>
              <a:rPr lang="zh-CN" altLang="zh-CN" sz="2400" b="1" smtClean="0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）</a:t>
            </a:r>
            <a:r>
              <a:rPr lang="zh-CN" altLang="zh-CN" sz="2400" b="1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/>
            </a:r>
            <a:br>
              <a:rPr lang="zh-CN" altLang="zh-CN" sz="2400" b="1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</a:br>
            <a:r>
              <a:rPr lang="zh-CN" altLang="zh-CN" sz="2400" b="1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B=</a:t>
            </a:r>
            <a:r>
              <a:rPr lang="zh-CN" altLang="zh-CN" sz="2400" b="1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（</a:t>
            </a:r>
            <a:r>
              <a:rPr lang="zh-CN" altLang="zh-CN" sz="2400" b="1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2</a:t>
            </a:r>
            <a:r>
              <a:rPr lang="zh-CN" altLang="zh-CN" sz="2400" b="1" smtClean="0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sz="2400" b="1" smtClean="0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4</a:t>
            </a:r>
            <a:r>
              <a:rPr lang="zh-CN" altLang="zh-CN" sz="2400" b="1" smtClean="0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sz="2400" b="1" smtClean="0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6</a:t>
            </a:r>
            <a:r>
              <a:rPr lang="zh-CN" altLang="zh-CN" sz="2400" b="1" smtClean="0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sz="2400" b="1" smtClean="0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8</a:t>
            </a:r>
            <a:r>
              <a:rPr lang="zh-CN" altLang="zh-CN" sz="2400" b="1" smtClean="0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sz="2400" b="1" smtClean="0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10</a:t>
            </a:r>
            <a:r>
              <a:rPr lang="zh-CN" altLang="en-US" sz="2400" b="1" smtClean="0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</a:t>
            </a:r>
            <a:r>
              <a:rPr lang="en-US" altLang="zh-CN" sz="2400" b="1" smtClean="0">
                <a:solidFill>
                  <a:srgbClr val="00808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12,13</a:t>
            </a:r>
            <a:r>
              <a:rPr lang="zh-CN" altLang="zh-CN" sz="2400" b="1" smtClean="0">
                <a:solidFill>
                  <a:srgbClr val="008080"/>
                </a:solidFill>
                <a:latin typeface="Consolas" pitchFamily="49" charset="0"/>
                <a:ea typeface="Arial Unicode MS" pitchFamily="34" charset="-122"/>
                <a:cs typeface="Arial Unicode MS" pitchFamily="34" charset="-122"/>
              </a:rPr>
              <a:t>)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24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有序表表示集合求交集</a:t>
            </a:r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66615" y="1125538"/>
            <a:ext cx="10225136" cy="501675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intersect(la, lb):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m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len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(la)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n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len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(lb)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lc = LinkedList()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i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j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k 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0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while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 &lt; m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and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j &lt; n: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item_a = la.retrieve(i)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item_b = lb.retrieve(j)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item_a &lt; item_b: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i +=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elif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item_a &gt; item_b: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j +=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else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: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lc.insert(k, item_a)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k +=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 +=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j +=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b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6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lc</a:t>
            </a:r>
            <a:endParaRPr kumimoji="0" lang="zh-CN" altLang="zh-C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8615486" y="2434215"/>
            <a:ext cx="2021074" cy="60500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17211" tIns="58605" rIns="117211" bIns="58605" rtlCol="0" anchor="ctr"/>
          <a:lstStyle/>
          <a:p>
            <a:pPr algn="ctr"/>
            <a:r>
              <a:rPr lang="en-US" altLang="zh-CN" smtClean="0"/>
              <a:t>O(m+n)</a:t>
            </a:r>
          </a:p>
        </p:txBody>
      </p:sp>
    </p:spTree>
    <p:extLst>
      <p:ext uri="{BB962C8B-B14F-4D97-AF65-F5344CB8AC3E}">
        <p14:creationId xmlns:p14="http://schemas.microsoft.com/office/powerpoint/2010/main" val="70808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链表下算法举例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201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zh-CN" altLang="zh-CN"/>
              <a:t>为带头结点的单链表类添加一个方法，利用原表空间将单链表所有元素进行逆置，即线性表</a:t>
            </a:r>
            <a:r>
              <a:rPr lang="en-US" altLang="zh-CN"/>
              <a:t>(a</a:t>
            </a:r>
            <a:r>
              <a:rPr lang="en-US" altLang="zh-CN" baseline="-25000"/>
              <a:t>0</a:t>
            </a:r>
            <a:r>
              <a:rPr lang="en-US" altLang="zh-CN"/>
              <a:t>, a</a:t>
            </a:r>
            <a:r>
              <a:rPr lang="en-US" altLang="zh-CN" baseline="-25000"/>
              <a:t>1</a:t>
            </a:r>
            <a:r>
              <a:rPr lang="en-US" altLang="zh-CN"/>
              <a:t>, …, a</a:t>
            </a:r>
            <a:r>
              <a:rPr lang="en-US" altLang="zh-CN" baseline="-25000"/>
              <a:t>i</a:t>
            </a:r>
            <a:r>
              <a:rPr lang="en-US" altLang="zh-CN"/>
              <a:t>, …, a</a:t>
            </a:r>
            <a:r>
              <a:rPr lang="en-US" altLang="zh-CN" baseline="-25000"/>
              <a:t>n-1</a:t>
            </a:r>
            <a:r>
              <a:rPr lang="en-US" altLang="zh-CN"/>
              <a:t>)</a:t>
            </a:r>
            <a:r>
              <a:rPr lang="zh-CN" altLang="zh-CN"/>
              <a:t>逆置为</a:t>
            </a:r>
            <a:r>
              <a:rPr lang="en-US" altLang="zh-CN"/>
              <a:t>(a</a:t>
            </a:r>
            <a:r>
              <a:rPr lang="en-US" altLang="zh-CN" baseline="-25000"/>
              <a:t>n-1</a:t>
            </a:r>
            <a:r>
              <a:rPr lang="en-US" altLang="zh-CN"/>
              <a:t>, a</a:t>
            </a:r>
            <a:r>
              <a:rPr lang="en-US" altLang="zh-CN" baseline="-25000"/>
              <a:t>n-2</a:t>
            </a:r>
            <a:r>
              <a:rPr lang="en-US" altLang="zh-CN"/>
              <a:t>, …, a</a:t>
            </a:r>
            <a:r>
              <a:rPr lang="en-US" altLang="zh-CN" baseline="-25000"/>
              <a:t>i</a:t>
            </a:r>
            <a:r>
              <a:rPr lang="en-US" altLang="zh-CN"/>
              <a:t>, …, a</a:t>
            </a:r>
            <a:r>
              <a:rPr lang="en-US" altLang="zh-CN" baseline="-25000"/>
              <a:t>0</a:t>
            </a:r>
            <a:r>
              <a:rPr lang="en-US" altLang="zh-CN"/>
              <a:t>)</a:t>
            </a:r>
            <a:r>
              <a:rPr lang="zh-CN" altLang="zh-CN"/>
              <a:t>。</a:t>
            </a:r>
          </a:p>
          <a:p>
            <a:pPr marL="0" indent="0">
              <a:buNone/>
            </a:pPr>
            <a:endParaRPr lang="en-US" altLang="zh-CN" smtClean="0"/>
          </a:p>
          <a:p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单链表下算法举例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7880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12"/>
          <p:cNvSpPr>
            <a:spLocks noChangeArrowheads="1"/>
          </p:cNvSpPr>
          <p:nvPr/>
        </p:nvSpPr>
        <p:spPr bwMode="auto">
          <a:xfrm>
            <a:off x="2330678" y="2627167"/>
            <a:ext cx="1085709" cy="522409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b="1">
              <a:latin typeface="Arial" pitchFamily="34" charset="0"/>
            </a:endParaRPr>
          </a:p>
        </p:txBody>
      </p:sp>
      <p:sp>
        <p:nvSpPr>
          <p:cNvPr id="50179" name="Rectangle 9"/>
          <p:cNvSpPr>
            <a:spLocks noChangeArrowheads="1"/>
          </p:cNvSpPr>
          <p:nvPr/>
        </p:nvSpPr>
        <p:spPr bwMode="auto">
          <a:xfrm>
            <a:off x="2322212" y="3598375"/>
            <a:ext cx="1085709" cy="522408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b="1">
              <a:latin typeface="Arial" pitchFamily="34" charset="0"/>
            </a:endParaRPr>
          </a:p>
        </p:txBody>
      </p:sp>
      <p:sp>
        <p:nvSpPr>
          <p:cNvPr id="50180" name="Line 10"/>
          <p:cNvSpPr>
            <a:spLocks noChangeShapeType="1"/>
          </p:cNvSpPr>
          <p:nvPr/>
        </p:nvSpPr>
        <p:spPr bwMode="auto">
          <a:xfrm>
            <a:off x="3012154" y="3598375"/>
            <a:ext cx="0" cy="52240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1" name="Line 11"/>
          <p:cNvSpPr>
            <a:spLocks noChangeShapeType="1"/>
          </p:cNvSpPr>
          <p:nvPr/>
        </p:nvSpPr>
        <p:spPr bwMode="auto">
          <a:xfrm>
            <a:off x="1729621" y="3896881"/>
            <a:ext cx="592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2" name="Rectangle 12"/>
          <p:cNvSpPr>
            <a:spLocks noChangeArrowheads="1"/>
          </p:cNvSpPr>
          <p:nvPr/>
        </p:nvSpPr>
        <p:spPr bwMode="auto">
          <a:xfrm>
            <a:off x="3803686" y="3598375"/>
            <a:ext cx="1085709" cy="522408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b="1">
              <a:latin typeface="Arial" pitchFamily="34" charset="0"/>
            </a:endParaRPr>
          </a:p>
        </p:txBody>
      </p:sp>
      <p:sp>
        <p:nvSpPr>
          <p:cNvPr id="50183" name="Line 13"/>
          <p:cNvSpPr>
            <a:spLocks noChangeShapeType="1"/>
          </p:cNvSpPr>
          <p:nvPr/>
        </p:nvSpPr>
        <p:spPr bwMode="auto">
          <a:xfrm>
            <a:off x="4495745" y="3598375"/>
            <a:ext cx="0" cy="52240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4" name="Line 14"/>
          <p:cNvSpPr>
            <a:spLocks noChangeShapeType="1"/>
          </p:cNvSpPr>
          <p:nvPr/>
        </p:nvSpPr>
        <p:spPr bwMode="auto">
          <a:xfrm>
            <a:off x="3211095" y="3896881"/>
            <a:ext cx="592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5" name="Rectangle 15"/>
          <p:cNvSpPr>
            <a:spLocks noChangeArrowheads="1"/>
          </p:cNvSpPr>
          <p:nvPr/>
        </p:nvSpPr>
        <p:spPr bwMode="auto">
          <a:xfrm>
            <a:off x="5206863" y="3585672"/>
            <a:ext cx="1121687" cy="522408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b="1">
              <a:latin typeface="Arial" pitchFamily="34" charset="0"/>
            </a:endParaRPr>
          </a:p>
        </p:txBody>
      </p:sp>
      <p:sp>
        <p:nvSpPr>
          <p:cNvPr id="50186" name="Line 16"/>
          <p:cNvSpPr>
            <a:spLocks noChangeShapeType="1"/>
          </p:cNvSpPr>
          <p:nvPr/>
        </p:nvSpPr>
        <p:spPr bwMode="auto">
          <a:xfrm>
            <a:off x="5909495" y="3585672"/>
            <a:ext cx="0" cy="52240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7" name="Line 17"/>
          <p:cNvSpPr>
            <a:spLocks noChangeShapeType="1"/>
          </p:cNvSpPr>
          <p:nvPr/>
        </p:nvSpPr>
        <p:spPr bwMode="auto">
          <a:xfrm>
            <a:off x="4529375" y="3893705"/>
            <a:ext cx="592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88" name="Rectangle 18"/>
          <p:cNvSpPr>
            <a:spLocks noChangeArrowheads="1"/>
          </p:cNvSpPr>
          <p:nvPr/>
        </p:nvSpPr>
        <p:spPr bwMode="auto">
          <a:xfrm>
            <a:off x="7634354" y="3549137"/>
            <a:ext cx="1566129" cy="522409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b="1">
              <a:latin typeface="Arial" pitchFamily="34" charset="0"/>
            </a:endParaRPr>
          </a:p>
        </p:txBody>
      </p:sp>
      <p:sp>
        <p:nvSpPr>
          <p:cNvPr id="50189" name="Line 19"/>
          <p:cNvSpPr>
            <a:spLocks noChangeShapeType="1"/>
          </p:cNvSpPr>
          <p:nvPr/>
        </p:nvSpPr>
        <p:spPr bwMode="auto">
          <a:xfrm>
            <a:off x="8669269" y="3549137"/>
            <a:ext cx="0" cy="522409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90" name="Line 20"/>
          <p:cNvSpPr>
            <a:spLocks noChangeShapeType="1"/>
          </p:cNvSpPr>
          <p:nvPr/>
        </p:nvSpPr>
        <p:spPr bwMode="auto">
          <a:xfrm flipV="1">
            <a:off x="6328540" y="3893705"/>
            <a:ext cx="45714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91" name="Rectangle 21"/>
          <p:cNvSpPr>
            <a:spLocks noChangeArrowheads="1"/>
          </p:cNvSpPr>
          <p:nvPr/>
        </p:nvSpPr>
        <p:spPr bwMode="auto">
          <a:xfrm>
            <a:off x="10470319" y="3585672"/>
            <a:ext cx="1407401" cy="523996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b="1">
              <a:latin typeface="Arial" pitchFamily="34" charset="0"/>
            </a:endParaRPr>
          </a:p>
        </p:txBody>
      </p:sp>
      <p:sp>
        <p:nvSpPr>
          <p:cNvPr id="50192" name="Line 22"/>
          <p:cNvSpPr>
            <a:spLocks noChangeShapeType="1"/>
          </p:cNvSpPr>
          <p:nvPr/>
        </p:nvSpPr>
        <p:spPr bwMode="auto">
          <a:xfrm>
            <a:off x="11384599" y="3585672"/>
            <a:ext cx="2117" cy="523996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93" name="Text Box 24"/>
          <p:cNvSpPr txBox="1">
            <a:spLocks noChangeArrowheads="1"/>
          </p:cNvSpPr>
          <p:nvPr/>
        </p:nvSpPr>
        <p:spPr bwMode="auto">
          <a:xfrm>
            <a:off x="2322212" y="3522158"/>
            <a:ext cx="526106" cy="5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3200" b="1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3200" b="1" baseline="-25000">
                <a:solidFill>
                  <a:srgbClr val="FF5050"/>
                </a:solidFill>
                <a:latin typeface="Times New Roman" pitchFamily="18" charset="0"/>
              </a:rPr>
              <a:t>0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50194" name="Text Box 25"/>
          <p:cNvSpPr txBox="1">
            <a:spLocks noChangeArrowheads="1"/>
          </p:cNvSpPr>
          <p:nvPr/>
        </p:nvSpPr>
        <p:spPr bwMode="auto">
          <a:xfrm>
            <a:off x="3820616" y="3522158"/>
            <a:ext cx="526106" cy="5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3200" b="1" dirty="0" smtClean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3200" b="1" baseline="-25000" dirty="0" smtClean="0">
                <a:solidFill>
                  <a:srgbClr val="FF5050"/>
                </a:solidFill>
                <a:latin typeface="Times New Roman" pitchFamily="18" charset="0"/>
              </a:rPr>
              <a:t>0</a:t>
            </a:r>
            <a:endParaRPr kumimoji="1" lang="en-US" altLang="zh-CN" sz="2400" dirty="0">
              <a:latin typeface="Times New Roman" pitchFamily="18" charset="0"/>
            </a:endParaRPr>
          </a:p>
        </p:txBody>
      </p:sp>
      <p:sp>
        <p:nvSpPr>
          <p:cNvPr id="50195" name="Text Box 27"/>
          <p:cNvSpPr txBox="1">
            <a:spLocks noChangeArrowheads="1"/>
          </p:cNvSpPr>
          <p:nvPr/>
        </p:nvSpPr>
        <p:spPr bwMode="auto">
          <a:xfrm>
            <a:off x="7653129" y="3457055"/>
            <a:ext cx="465192" cy="5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3200" b="1" dirty="0" smtClean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3200" b="1" baseline="-25000" dirty="0" smtClean="0">
                <a:solidFill>
                  <a:srgbClr val="FF5050"/>
                </a:solidFill>
                <a:latin typeface="Times New Roman" pitchFamily="18" charset="0"/>
              </a:rPr>
              <a:t>i</a:t>
            </a:r>
            <a:endParaRPr kumimoji="1" lang="en-US" altLang="zh-CN" sz="3200" dirty="0">
              <a:latin typeface="Times New Roman" pitchFamily="18" charset="0"/>
            </a:endParaRPr>
          </a:p>
        </p:txBody>
      </p:sp>
      <p:sp>
        <p:nvSpPr>
          <p:cNvPr id="50196" name="Text Box 28"/>
          <p:cNvSpPr txBox="1">
            <a:spLocks noChangeArrowheads="1"/>
          </p:cNvSpPr>
          <p:nvPr/>
        </p:nvSpPr>
        <p:spPr bwMode="auto">
          <a:xfrm>
            <a:off x="10470317" y="3511029"/>
            <a:ext cx="1153434" cy="58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3200" b="1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3200" b="1" baseline="-25000">
                <a:solidFill>
                  <a:srgbClr val="FF5050"/>
                </a:solidFill>
                <a:latin typeface="Times New Roman" pitchFamily="18" charset="0"/>
              </a:rPr>
              <a:t>n-1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50197" name="Text Box 29"/>
          <p:cNvSpPr txBox="1">
            <a:spLocks noChangeArrowheads="1"/>
          </p:cNvSpPr>
          <p:nvPr/>
        </p:nvSpPr>
        <p:spPr bwMode="auto">
          <a:xfrm>
            <a:off x="11401530" y="3630132"/>
            <a:ext cx="405880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50198" name="Text Box 30"/>
          <p:cNvSpPr txBox="1">
            <a:spLocks noChangeArrowheads="1"/>
          </p:cNvSpPr>
          <p:nvPr/>
        </p:nvSpPr>
        <p:spPr bwMode="auto">
          <a:xfrm>
            <a:off x="652380" y="3598375"/>
            <a:ext cx="1027845" cy="5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3200" b="1">
                <a:solidFill>
                  <a:srgbClr val="CC3300"/>
                </a:solidFill>
                <a:latin typeface="Times New Roman" pitchFamily="18" charset="0"/>
              </a:rPr>
              <a:t>head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23" name="文本框 54"/>
          <p:cNvSpPr txBox="1"/>
          <p:nvPr/>
        </p:nvSpPr>
        <p:spPr bwMode="auto">
          <a:xfrm>
            <a:off x="6802620" y="3622180"/>
            <a:ext cx="1068777" cy="4462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……</a:t>
            </a:r>
            <a:endParaRPr lang="zh-CN" alt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文本框 55"/>
          <p:cNvSpPr txBox="1"/>
          <p:nvPr/>
        </p:nvSpPr>
        <p:spPr bwMode="auto">
          <a:xfrm>
            <a:off x="9304189" y="3577719"/>
            <a:ext cx="1070894" cy="44627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……</a:t>
            </a:r>
            <a:endParaRPr lang="zh-CN" alt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0201" name="Text Box 27"/>
          <p:cNvSpPr txBox="1">
            <a:spLocks noChangeArrowheads="1"/>
          </p:cNvSpPr>
          <p:nvPr/>
        </p:nvSpPr>
        <p:spPr bwMode="auto">
          <a:xfrm>
            <a:off x="5111615" y="3555502"/>
            <a:ext cx="526106" cy="5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3200" b="1" dirty="0" smtClean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3200" b="1" baseline="-25000" dirty="0" smtClean="0">
                <a:solidFill>
                  <a:srgbClr val="FF5050"/>
                </a:solidFill>
                <a:latin typeface="Times New Roman" pitchFamily="18" charset="0"/>
              </a:rPr>
              <a:t>1</a:t>
            </a:r>
            <a:endParaRPr kumimoji="1" lang="en-US" altLang="zh-CN" sz="3200" dirty="0">
              <a:latin typeface="Times New Roman" pitchFamily="18" charset="0"/>
            </a:endParaRPr>
          </a:p>
        </p:txBody>
      </p:sp>
      <p:cxnSp>
        <p:nvCxnSpPr>
          <p:cNvPr id="26" name="直接箭头连接符 28"/>
          <p:cNvCxnSpPr/>
          <p:nvPr/>
        </p:nvCxnSpPr>
        <p:spPr bwMode="auto">
          <a:xfrm>
            <a:off x="4345481" y="3063250"/>
            <a:ext cx="0" cy="519233"/>
          </a:xfrm>
          <a:prstGeom prst="straightConnector1">
            <a:avLst/>
          </a:prstGeom>
          <a:ln w="22225" cmpd="sng"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707" name="TextBox 29"/>
          <p:cNvSpPr txBox="1">
            <a:spLocks noChangeArrowheads="1"/>
          </p:cNvSpPr>
          <p:nvPr/>
        </p:nvSpPr>
        <p:spPr bwMode="auto">
          <a:xfrm>
            <a:off x="4036488" y="2601193"/>
            <a:ext cx="349776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p</a:t>
            </a:r>
            <a:endParaRPr lang="zh-CN" altLang="en-US" sz="2400"/>
          </a:p>
        </p:txBody>
      </p:sp>
      <p:sp>
        <p:nvSpPr>
          <p:cNvPr id="50204" name="Line 23"/>
          <p:cNvSpPr>
            <a:spLocks noChangeShapeType="1"/>
          </p:cNvSpPr>
          <p:nvPr/>
        </p:nvSpPr>
        <p:spPr bwMode="auto">
          <a:xfrm>
            <a:off x="9932754" y="3881016"/>
            <a:ext cx="645500" cy="15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矩形 56"/>
          <p:cNvSpPr>
            <a:spLocks noChangeArrowheads="1"/>
          </p:cNvSpPr>
          <p:nvPr/>
        </p:nvSpPr>
        <p:spPr bwMode="auto">
          <a:xfrm>
            <a:off x="3424860" y="3619017"/>
            <a:ext cx="357669" cy="5684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50206" name="Rectangle 9"/>
          <p:cNvSpPr>
            <a:spLocks noChangeArrowheads="1"/>
          </p:cNvSpPr>
          <p:nvPr/>
        </p:nvSpPr>
        <p:spPr bwMode="auto">
          <a:xfrm>
            <a:off x="2330679" y="3607902"/>
            <a:ext cx="1085709" cy="522408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 b="1">
              <a:latin typeface="Arial" pitchFamily="34" charset="0"/>
            </a:endParaRPr>
          </a:p>
        </p:txBody>
      </p:sp>
      <p:sp>
        <p:nvSpPr>
          <p:cNvPr id="50207" name="Line 10"/>
          <p:cNvSpPr>
            <a:spLocks noChangeShapeType="1"/>
          </p:cNvSpPr>
          <p:nvPr/>
        </p:nvSpPr>
        <p:spPr bwMode="auto">
          <a:xfrm>
            <a:off x="3020620" y="3607902"/>
            <a:ext cx="0" cy="52240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17" name="Text Box 29"/>
          <p:cNvSpPr txBox="1">
            <a:spLocks noChangeArrowheads="1"/>
          </p:cNvSpPr>
          <p:nvPr/>
        </p:nvSpPr>
        <p:spPr bwMode="auto">
          <a:xfrm>
            <a:off x="2993108" y="3641247"/>
            <a:ext cx="405880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 sz="2400">
              <a:latin typeface="Times New Roman" pitchFamily="18" charset="0"/>
            </a:endParaRPr>
          </a:p>
        </p:txBody>
      </p:sp>
      <p:cxnSp>
        <p:nvCxnSpPr>
          <p:cNvPr id="38" name="直接箭头连接符 28"/>
          <p:cNvCxnSpPr/>
          <p:nvPr/>
        </p:nvCxnSpPr>
        <p:spPr bwMode="auto">
          <a:xfrm>
            <a:off x="5678807" y="3080717"/>
            <a:ext cx="0" cy="519232"/>
          </a:xfrm>
          <a:prstGeom prst="straightConnector1">
            <a:avLst/>
          </a:prstGeom>
          <a:ln w="22225" cmpd="sng"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Box 29"/>
          <p:cNvSpPr txBox="1">
            <a:spLocks noChangeArrowheads="1"/>
          </p:cNvSpPr>
          <p:nvPr/>
        </p:nvSpPr>
        <p:spPr bwMode="auto">
          <a:xfrm>
            <a:off x="5369814" y="2618660"/>
            <a:ext cx="344966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q</a:t>
            </a:r>
            <a:endParaRPr lang="zh-CN" altLang="en-US" sz="2400"/>
          </a:p>
        </p:txBody>
      </p:sp>
      <p:sp>
        <p:nvSpPr>
          <p:cNvPr id="44" name="Line 13"/>
          <p:cNvSpPr>
            <a:spLocks noChangeShapeType="1"/>
          </p:cNvSpPr>
          <p:nvPr/>
        </p:nvSpPr>
        <p:spPr bwMode="auto">
          <a:xfrm>
            <a:off x="3024852" y="2622417"/>
            <a:ext cx="0" cy="52240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Text Box 25"/>
          <p:cNvSpPr txBox="1">
            <a:spLocks noChangeArrowheads="1"/>
          </p:cNvSpPr>
          <p:nvPr/>
        </p:nvSpPr>
        <p:spPr bwMode="auto">
          <a:xfrm>
            <a:off x="2349724" y="2546200"/>
            <a:ext cx="526106" cy="584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3200" b="1" smtClean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3200" b="1" baseline="-25000" smtClean="0">
                <a:solidFill>
                  <a:srgbClr val="FF5050"/>
                </a:solidFill>
                <a:latin typeface="Times New Roman" pitchFamily="18" charset="0"/>
              </a:rPr>
              <a:t>0</a:t>
            </a:r>
            <a:endParaRPr kumimoji="1" lang="en-US" altLang="zh-CN" sz="2400" dirty="0">
              <a:latin typeface="Times New Roman" pitchFamily="18" charset="0"/>
            </a:endParaRPr>
          </a:p>
        </p:txBody>
      </p:sp>
      <p:cxnSp>
        <p:nvCxnSpPr>
          <p:cNvPr id="47" name="直接箭头连接符 28"/>
          <p:cNvCxnSpPr/>
          <p:nvPr/>
        </p:nvCxnSpPr>
        <p:spPr bwMode="auto">
          <a:xfrm>
            <a:off x="2817677" y="2063039"/>
            <a:ext cx="0" cy="519233"/>
          </a:xfrm>
          <a:prstGeom prst="straightConnector1">
            <a:avLst/>
          </a:prstGeom>
          <a:ln w="22225" cmpd="sng"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TextBox 29"/>
          <p:cNvSpPr txBox="1">
            <a:spLocks noChangeArrowheads="1"/>
          </p:cNvSpPr>
          <p:nvPr/>
        </p:nvSpPr>
        <p:spPr bwMode="auto">
          <a:xfrm>
            <a:off x="2508684" y="1671441"/>
            <a:ext cx="349776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p</a:t>
            </a:r>
            <a:endParaRPr lang="zh-CN" altLang="en-US" sz="240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785080" y="2744424"/>
            <a:ext cx="1401812" cy="162280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59" name="Rectangle 58"/>
          <p:cNvSpPr>
            <a:spLocks noChangeArrowheads="1"/>
          </p:cNvSpPr>
          <p:nvPr/>
        </p:nvSpPr>
        <p:spPr bwMode="auto">
          <a:xfrm>
            <a:off x="3065000" y="3742202"/>
            <a:ext cx="271820" cy="360040"/>
          </a:xfrm>
          <a:prstGeom prst="rect">
            <a:avLst/>
          </a:prstGeom>
          <a:solidFill>
            <a:srgbClr val="FFFF99"/>
          </a:solidFill>
          <a:ln>
            <a:noFill/>
          </a:ln>
          <a:extLst/>
        </p:spPr>
        <p:txBody>
          <a:bodyPr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cxnSp>
        <p:nvCxnSpPr>
          <p:cNvPr id="60" name="直接箭头连接符 28"/>
          <p:cNvCxnSpPr/>
          <p:nvPr/>
        </p:nvCxnSpPr>
        <p:spPr bwMode="auto">
          <a:xfrm>
            <a:off x="6087271" y="3107711"/>
            <a:ext cx="0" cy="519233"/>
          </a:xfrm>
          <a:prstGeom prst="straightConnector1">
            <a:avLst/>
          </a:prstGeom>
          <a:ln w="22225" cmpd="sng"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1" name="TextBox 29"/>
          <p:cNvSpPr txBox="1">
            <a:spLocks noChangeArrowheads="1"/>
          </p:cNvSpPr>
          <p:nvPr/>
        </p:nvSpPr>
        <p:spPr bwMode="auto">
          <a:xfrm>
            <a:off x="5778280" y="2645654"/>
            <a:ext cx="349776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p</a:t>
            </a:r>
            <a:endParaRPr lang="zh-CN" altLang="en-US" sz="2400"/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6611658" y="1090657"/>
            <a:ext cx="1274067" cy="162280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55" name="Rectangle 9"/>
          <p:cNvSpPr>
            <a:spLocks noChangeArrowheads="1"/>
          </p:cNvSpPr>
          <p:nvPr/>
        </p:nvSpPr>
        <p:spPr bwMode="auto">
          <a:xfrm>
            <a:off x="2321420" y="3603447"/>
            <a:ext cx="689945" cy="522409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1800" b="1">
              <a:latin typeface="Arial" pitchFamily="34" charset="0"/>
            </a:endParaRPr>
          </a:p>
        </p:txBody>
      </p:sp>
      <p:cxnSp>
        <p:nvCxnSpPr>
          <p:cNvPr id="66" name="Elbow Connector 7"/>
          <p:cNvCxnSpPr>
            <a:cxnSpLocks noChangeShapeType="1"/>
          </p:cNvCxnSpPr>
          <p:nvPr/>
        </p:nvCxnSpPr>
        <p:spPr bwMode="auto">
          <a:xfrm rot="5400000" flipH="1" flipV="1">
            <a:off x="2924952" y="3435719"/>
            <a:ext cx="574691" cy="240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7" name="Text Box 29"/>
          <p:cNvSpPr txBox="1">
            <a:spLocks noChangeArrowheads="1"/>
          </p:cNvSpPr>
          <p:nvPr/>
        </p:nvSpPr>
        <p:spPr bwMode="auto">
          <a:xfrm>
            <a:off x="3012154" y="2652735"/>
            <a:ext cx="405880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 sz="2400">
              <a:latin typeface="Times New Roman" pitchFamily="18" charset="0"/>
            </a:endParaRPr>
          </a:p>
        </p:txBody>
      </p:sp>
      <p:sp>
        <p:nvSpPr>
          <p:cNvPr id="69" name="Rectangle 58"/>
          <p:cNvSpPr>
            <a:spLocks noChangeArrowheads="1"/>
          </p:cNvSpPr>
          <p:nvPr/>
        </p:nvSpPr>
        <p:spPr bwMode="auto">
          <a:xfrm>
            <a:off x="2496120" y="1590346"/>
            <a:ext cx="993976" cy="97674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2400"/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1865140" y="4311801"/>
            <a:ext cx="29354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smtClean="0"/>
              <a:t>p </a:t>
            </a:r>
            <a:r>
              <a:rPr lang="en-US" altLang="zh-CN" sz="2400"/>
              <a:t>= self._head.next</a:t>
            </a:r>
            <a:endParaRPr lang="zh-CN" altLang="en-US" sz="2400" dirty="0"/>
          </a:p>
        </p:txBody>
      </p:sp>
      <p:sp>
        <p:nvSpPr>
          <p:cNvPr id="71" name="Rectangle 13"/>
          <p:cNvSpPr>
            <a:spLocks noChangeArrowheads="1"/>
          </p:cNvSpPr>
          <p:nvPr/>
        </p:nvSpPr>
        <p:spPr bwMode="auto">
          <a:xfrm>
            <a:off x="1981541" y="4912006"/>
            <a:ext cx="36070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/>
              <a:t>self._head.next = </a:t>
            </a:r>
            <a:r>
              <a:rPr lang="en-US" altLang="zh-CN" sz="2400" b="1" smtClean="0"/>
              <a:t>None</a:t>
            </a:r>
            <a:endParaRPr lang="en-US" altLang="zh-CN" sz="2400"/>
          </a:p>
        </p:txBody>
      </p:sp>
      <p:sp>
        <p:nvSpPr>
          <p:cNvPr id="50" name="TextBox 49"/>
          <p:cNvSpPr txBox="1"/>
          <p:nvPr/>
        </p:nvSpPr>
        <p:spPr>
          <a:xfrm>
            <a:off x="7329217" y="5187383"/>
            <a:ext cx="30244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/>
              <a:t>p.next=self._head.next</a:t>
            </a:r>
            <a:endParaRPr lang="zh-CN" altLang="en-US" sz="2400" dirty="0"/>
          </a:p>
        </p:txBody>
      </p:sp>
      <p:sp>
        <p:nvSpPr>
          <p:cNvPr id="51" name="TextBox 50"/>
          <p:cNvSpPr txBox="1"/>
          <p:nvPr/>
        </p:nvSpPr>
        <p:spPr>
          <a:xfrm>
            <a:off x="7394881" y="5614585"/>
            <a:ext cx="3723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/>
              <a:t>self._head.next=p</a:t>
            </a:r>
            <a:endParaRPr lang="zh-CN" altLang="en-US" sz="2400" dirty="0"/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7372107" y="4738735"/>
            <a:ext cx="14248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latin typeface="+mn-lt"/>
              </a:rPr>
              <a:t>q</a:t>
            </a:r>
            <a:r>
              <a:rPr lang="en-US" altLang="zh-CN" sz="2400" smtClean="0">
                <a:latin typeface="+mn-lt"/>
              </a:rPr>
              <a:t> = p.next</a:t>
            </a:r>
            <a:endParaRPr lang="zh-CN" altLang="en-US" sz="2400" dirty="0">
              <a:latin typeface="+mn-lt"/>
            </a:endParaRPr>
          </a:p>
        </p:txBody>
      </p:sp>
      <p:sp>
        <p:nvSpPr>
          <p:cNvPr id="53" name="TextBox 52"/>
          <p:cNvSpPr txBox="1">
            <a:spLocks noChangeArrowheads="1"/>
          </p:cNvSpPr>
          <p:nvPr/>
        </p:nvSpPr>
        <p:spPr bwMode="auto">
          <a:xfrm>
            <a:off x="7527587" y="6133039"/>
            <a:ext cx="6671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smtClean="0">
                <a:latin typeface="+mn-lt"/>
              </a:rPr>
              <a:t>p=q</a:t>
            </a:r>
            <a:endParaRPr lang="zh-CN" altLang="en-US" sz="240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6127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71707" grpId="0"/>
      <p:bldP spid="37" grpId="0" animBg="1"/>
      <p:bldP spid="71717" grpId="0"/>
      <p:bldP spid="39" grpId="0"/>
      <p:bldP spid="44" grpId="0" animBg="1"/>
      <p:bldP spid="46" grpId="0"/>
      <p:bldP spid="48" grpId="0"/>
      <p:bldP spid="6" grpId="0" animBg="1"/>
      <p:bldP spid="59" grpId="0" animBg="1"/>
      <p:bldP spid="61" grpId="0"/>
      <p:bldP spid="62" grpId="0" animBg="1"/>
      <p:bldP spid="67" grpId="0"/>
      <p:bldP spid="69" grpId="0" animBg="1"/>
      <p:bldP spid="70" grpId="0"/>
      <p:bldP spid="71" grpId="0"/>
      <p:bldP spid="52" grpId="0"/>
      <p:bldP spid="53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834456" y="844593"/>
            <a:ext cx="1085709" cy="391807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350" b="1">
              <a:latin typeface="Arial" pitchFamily="34" charset="0"/>
            </a:endParaRPr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2489732" y="1611885"/>
            <a:ext cx="0" cy="391806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799791" y="1611885"/>
            <a:ext cx="1085709" cy="391806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350" b="1">
              <a:latin typeface="Arial" pitchFamily="34" charset="0"/>
            </a:endParaRP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1207200" y="1835769"/>
            <a:ext cx="592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3281265" y="1611885"/>
            <a:ext cx="1085709" cy="391806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350" b="1">
              <a:latin typeface="Arial" pitchFamily="34" charset="0"/>
            </a:endParaRP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3973323" y="1611885"/>
            <a:ext cx="0" cy="391806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2688674" y="1835769"/>
            <a:ext cx="592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034756" y="1630122"/>
            <a:ext cx="1106186" cy="391807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350" b="1">
              <a:latin typeface="Arial" pitchFamily="34" charset="0"/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5728012" y="1640149"/>
            <a:ext cx="0" cy="391807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0774416" y="1672617"/>
            <a:ext cx="1407401" cy="392997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350" b="1">
              <a:latin typeface="Arial" pitchFamily="34" charset="0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11688697" y="1672617"/>
            <a:ext cx="2117" cy="392997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1799789" y="1554718"/>
            <a:ext cx="441146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baseline="-25000">
                <a:solidFill>
                  <a:srgbClr val="FF5050"/>
                </a:solidFill>
                <a:latin typeface="Times New Roman" pitchFamily="18" charset="0"/>
              </a:rPr>
              <a:t>0</a:t>
            </a:r>
            <a:endParaRPr kumimoji="1" lang="en-US" altLang="zh-CN" sz="1800">
              <a:latin typeface="Times New Roman" pitchFamily="18" charset="0"/>
            </a:endParaRP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3298195" y="1554718"/>
            <a:ext cx="567784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 dirty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baseline="-25000" dirty="0">
                <a:solidFill>
                  <a:srgbClr val="FF5050"/>
                </a:solidFill>
                <a:latin typeface="Times New Roman" pitchFamily="18" charset="0"/>
              </a:rPr>
              <a:t>i-1</a:t>
            </a:r>
            <a:endParaRPr kumimoji="1" lang="en-US" altLang="zh-CN" sz="1800" dirty="0">
              <a:latin typeface="Times New Roman" pitchFamily="18" charset="0"/>
            </a:endParaRPr>
          </a:p>
        </p:txBody>
      </p:sp>
      <p:sp>
        <p:nvSpPr>
          <p:cNvPr id="26" name="Text Box 27"/>
          <p:cNvSpPr txBox="1">
            <a:spLocks noChangeArrowheads="1"/>
          </p:cNvSpPr>
          <p:nvPr/>
        </p:nvSpPr>
        <p:spPr bwMode="auto">
          <a:xfrm flipH="1">
            <a:off x="5066545" y="1571597"/>
            <a:ext cx="572796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 dirty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1350" b="1" baseline="-25000" dirty="0">
                <a:solidFill>
                  <a:srgbClr val="FF5050"/>
                </a:solidFill>
                <a:latin typeface="Times New Roman" pitchFamily="18" charset="0"/>
              </a:rPr>
              <a:t>0</a:t>
            </a:r>
            <a:endParaRPr kumimoji="1" lang="en-US" altLang="zh-CN" sz="1350" dirty="0">
              <a:latin typeface="Times New Roman" pitchFamily="18" charset="0"/>
            </a:endParaRPr>
          </a:p>
        </p:txBody>
      </p:sp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10774414" y="1616652"/>
            <a:ext cx="1153434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baseline="-25000">
                <a:solidFill>
                  <a:srgbClr val="FF5050"/>
                </a:solidFill>
                <a:latin typeface="Times New Roman" pitchFamily="18" charset="0"/>
              </a:rPr>
              <a:t>n-1</a:t>
            </a:r>
            <a:endParaRPr kumimoji="1" lang="en-US" altLang="zh-CN" sz="1800">
              <a:latin typeface="Times New Roman" pitchFamily="18" charset="0"/>
            </a:endParaRPr>
          </a:p>
        </p:txBody>
      </p:sp>
      <p:sp>
        <p:nvSpPr>
          <p:cNvPr id="28" name="Text Box 29"/>
          <p:cNvSpPr txBox="1">
            <a:spLocks noChangeArrowheads="1"/>
          </p:cNvSpPr>
          <p:nvPr/>
        </p:nvSpPr>
        <p:spPr bwMode="auto">
          <a:xfrm>
            <a:off x="5791165" y="1663951"/>
            <a:ext cx="349776" cy="36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 sz="1800" dirty="0">
              <a:latin typeface="Times New Roman" pitchFamily="18" charset="0"/>
            </a:endParaRPr>
          </a:p>
        </p:txBody>
      </p:sp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129957" y="1611889"/>
            <a:ext cx="817853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 dirty="0">
                <a:solidFill>
                  <a:srgbClr val="CC3300"/>
                </a:solidFill>
                <a:latin typeface="Times New Roman" pitchFamily="18" charset="0"/>
              </a:rPr>
              <a:t>head</a:t>
            </a:r>
            <a:endParaRPr kumimoji="1" lang="en-US" altLang="zh-CN" sz="1800" dirty="0">
              <a:latin typeface="Times New Roman" pitchFamily="18" charset="0"/>
            </a:endParaRPr>
          </a:p>
        </p:txBody>
      </p:sp>
      <p:sp>
        <p:nvSpPr>
          <p:cNvPr id="30" name="文本框 54"/>
          <p:cNvSpPr txBox="1"/>
          <p:nvPr/>
        </p:nvSpPr>
        <p:spPr bwMode="auto">
          <a:xfrm>
            <a:off x="8710800" y="1641741"/>
            <a:ext cx="1068777" cy="3001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35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……</a:t>
            </a:r>
            <a:endParaRPr lang="zh-CN" altLang="en-US" sz="13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1" name="文本框 55"/>
          <p:cNvSpPr txBox="1"/>
          <p:nvPr/>
        </p:nvSpPr>
        <p:spPr bwMode="auto">
          <a:xfrm>
            <a:off x="4395174" y="1505982"/>
            <a:ext cx="1070894" cy="30784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……</a:t>
            </a:r>
            <a:endParaRPr lang="zh-CN" altLang="en-US" sz="1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TextBox 29"/>
          <p:cNvSpPr txBox="1">
            <a:spLocks noChangeArrowheads="1"/>
          </p:cNvSpPr>
          <p:nvPr/>
        </p:nvSpPr>
        <p:spPr bwMode="auto">
          <a:xfrm>
            <a:off x="2252774" y="34067"/>
            <a:ext cx="308098" cy="36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/>
              <a:t>p</a:t>
            </a:r>
            <a:endParaRPr lang="zh-CN" altLang="en-US" sz="1800" dirty="0"/>
          </a:p>
        </p:txBody>
      </p:sp>
      <p:sp>
        <p:nvSpPr>
          <p:cNvPr id="36" name="矩形 56"/>
          <p:cNvSpPr>
            <a:spLocks noChangeArrowheads="1"/>
          </p:cNvSpPr>
          <p:nvPr/>
        </p:nvSpPr>
        <p:spPr bwMode="auto">
          <a:xfrm>
            <a:off x="2902440" y="1627362"/>
            <a:ext cx="357669" cy="42634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1788646" y="1622248"/>
            <a:ext cx="1085709" cy="368834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350" b="1">
              <a:latin typeface="Arial" pitchFamily="34" charset="0"/>
            </a:endParaRPr>
          </a:p>
        </p:txBody>
      </p:sp>
      <p:sp>
        <p:nvSpPr>
          <p:cNvPr id="38" name="Line 10"/>
          <p:cNvSpPr>
            <a:spLocks noChangeShapeType="1"/>
          </p:cNvSpPr>
          <p:nvPr/>
        </p:nvSpPr>
        <p:spPr bwMode="auto">
          <a:xfrm>
            <a:off x="2498199" y="1619029"/>
            <a:ext cx="0" cy="391806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3" name="Line 13"/>
          <p:cNvSpPr>
            <a:spLocks noChangeShapeType="1"/>
          </p:cNvSpPr>
          <p:nvPr/>
        </p:nvSpPr>
        <p:spPr bwMode="auto">
          <a:xfrm>
            <a:off x="2528631" y="841036"/>
            <a:ext cx="0" cy="391806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44" name="Text Box 25"/>
          <p:cNvSpPr txBox="1">
            <a:spLocks noChangeArrowheads="1"/>
          </p:cNvSpPr>
          <p:nvPr/>
        </p:nvSpPr>
        <p:spPr bwMode="auto">
          <a:xfrm>
            <a:off x="1853501" y="783873"/>
            <a:ext cx="396262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 dirty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baseline="-25000" dirty="0">
                <a:solidFill>
                  <a:srgbClr val="FF5050"/>
                </a:solidFill>
                <a:latin typeface="Times New Roman" pitchFamily="18" charset="0"/>
              </a:rPr>
              <a:t>i</a:t>
            </a:r>
            <a:endParaRPr kumimoji="1" lang="en-US" altLang="zh-CN" sz="1800" dirty="0">
              <a:latin typeface="Times New Roman" pitchFamily="18" charset="0"/>
            </a:endParaRPr>
          </a:p>
        </p:txBody>
      </p:sp>
      <p:cxnSp>
        <p:nvCxnSpPr>
          <p:cNvPr id="45" name="直接箭头连接符 28"/>
          <p:cNvCxnSpPr/>
          <p:nvPr/>
        </p:nvCxnSpPr>
        <p:spPr bwMode="auto">
          <a:xfrm>
            <a:off x="2378367" y="439702"/>
            <a:ext cx="0" cy="389425"/>
          </a:xfrm>
          <a:prstGeom prst="straightConnector1">
            <a:avLst/>
          </a:prstGeom>
          <a:ln w="22225" cmpd="sng"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Elbow Connector 7"/>
          <p:cNvCxnSpPr>
            <a:cxnSpLocks noChangeShapeType="1"/>
            <a:stCxn id="9" idx="3"/>
          </p:cNvCxnSpPr>
          <p:nvPr/>
        </p:nvCxnSpPr>
        <p:spPr bwMode="auto">
          <a:xfrm>
            <a:off x="2920166" y="1039902"/>
            <a:ext cx="620102" cy="563296"/>
          </a:xfrm>
          <a:prstGeom prst="bentConnector2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" name="直接箭头连接符 28"/>
          <p:cNvCxnSpPr/>
          <p:nvPr/>
        </p:nvCxnSpPr>
        <p:spPr bwMode="auto">
          <a:xfrm>
            <a:off x="7496522" y="1235194"/>
            <a:ext cx="0" cy="389425"/>
          </a:xfrm>
          <a:prstGeom prst="straightConnector1">
            <a:avLst/>
          </a:prstGeom>
          <a:ln w="22225" cmpd="sng"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2" name="TextBox 29"/>
          <p:cNvSpPr txBox="1">
            <a:spLocks noChangeArrowheads="1"/>
          </p:cNvSpPr>
          <p:nvPr/>
        </p:nvSpPr>
        <p:spPr bwMode="auto">
          <a:xfrm>
            <a:off x="7187529" y="888627"/>
            <a:ext cx="308098" cy="36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/>
              <a:t>p</a:t>
            </a:r>
            <a:endParaRPr lang="zh-CN" altLang="en-US" sz="1800"/>
          </a:p>
        </p:txBody>
      </p:sp>
      <p:sp>
        <p:nvSpPr>
          <p:cNvPr id="54" name="Line 17"/>
          <p:cNvSpPr>
            <a:spLocks noChangeShapeType="1"/>
          </p:cNvSpPr>
          <p:nvPr/>
        </p:nvSpPr>
        <p:spPr bwMode="auto">
          <a:xfrm flipV="1">
            <a:off x="2885499" y="1811605"/>
            <a:ext cx="404230" cy="654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cxnSp>
        <p:nvCxnSpPr>
          <p:cNvPr id="67" name="直接箭头连接符 28"/>
          <p:cNvCxnSpPr/>
          <p:nvPr/>
        </p:nvCxnSpPr>
        <p:spPr bwMode="auto">
          <a:xfrm>
            <a:off x="9153022" y="1245225"/>
            <a:ext cx="0" cy="389424"/>
          </a:xfrm>
          <a:prstGeom prst="straightConnector1">
            <a:avLst/>
          </a:prstGeom>
          <a:ln w="22225" cmpd="sng">
            <a:headEnd type="none" w="med" len="med"/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TextBox 29"/>
          <p:cNvSpPr txBox="1">
            <a:spLocks noChangeArrowheads="1"/>
          </p:cNvSpPr>
          <p:nvPr/>
        </p:nvSpPr>
        <p:spPr bwMode="auto">
          <a:xfrm>
            <a:off x="8997449" y="898896"/>
            <a:ext cx="304892" cy="36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dirty="0"/>
              <a:t>q</a:t>
            </a:r>
            <a:endParaRPr lang="zh-CN" altLang="en-US" sz="1800" dirty="0"/>
          </a:p>
        </p:txBody>
      </p:sp>
      <p:sp>
        <p:nvSpPr>
          <p:cNvPr id="70" name="Line 11"/>
          <p:cNvSpPr>
            <a:spLocks noChangeShapeType="1"/>
          </p:cNvSpPr>
          <p:nvPr/>
        </p:nvSpPr>
        <p:spPr bwMode="auto">
          <a:xfrm>
            <a:off x="4347329" y="1826026"/>
            <a:ext cx="592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71" name="Rectangle 12"/>
          <p:cNvSpPr>
            <a:spLocks noChangeArrowheads="1"/>
          </p:cNvSpPr>
          <p:nvPr/>
        </p:nvSpPr>
        <p:spPr bwMode="auto">
          <a:xfrm>
            <a:off x="7287763" y="1651271"/>
            <a:ext cx="1085709" cy="391806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350" b="1">
              <a:latin typeface="Arial" pitchFamily="34" charset="0"/>
            </a:endParaRPr>
          </a:p>
        </p:txBody>
      </p:sp>
      <p:sp>
        <p:nvSpPr>
          <p:cNvPr id="72" name="Line 13"/>
          <p:cNvSpPr>
            <a:spLocks noChangeShapeType="1"/>
          </p:cNvSpPr>
          <p:nvPr/>
        </p:nvSpPr>
        <p:spPr bwMode="auto">
          <a:xfrm>
            <a:off x="7979823" y="1651271"/>
            <a:ext cx="0" cy="391806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73" name="Text Box 25"/>
          <p:cNvSpPr txBox="1">
            <a:spLocks noChangeArrowheads="1"/>
          </p:cNvSpPr>
          <p:nvPr/>
        </p:nvSpPr>
        <p:spPr bwMode="auto">
          <a:xfrm>
            <a:off x="7304693" y="1594106"/>
            <a:ext cx="396262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 dirty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baseline="-25000" dirty="0">
                <a:solidFill>
                  <a:srgbClr val="FF5050"/>
                </a:solidFill>
                <a:latin typeface="Times New Roman" pitchFamily="18" charset="0"/>
              </a:rPr>
              <a:t>i</a:t>
            </a:r>
            <a:endParaRPr kumimoji="1" lang="en-US" altLang="zh-CN" sz="1800" dirty="0">
              <a:latin typeface="Times New Roman" pitchFamily="18" charset="0"/>
            </a:endParaRPr>
          </a:p>
        </p:txBody>
      </p:sp>
      <p:sp>
        <p:nvSpPr>
          <p:cNvPr id="74" name="Line 10"/>
          <p:cNvSpPr>
            <a:spLocks noChangeShapeType="1"/>
          </p:cNvSpPr>
          <p:nvPr/>
        </p:nvSpPr>
        <p:spPr bwMode="auto">
          <a:xfrm>
            <a:off x="7971357" y="1631518"/>
            <a:ext cx="0" cy="391806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75" name="Line 10"/>
          <p:cNvSpPr>
            <a:spLocks noChangeShapeType="1"/>
          </p:cNvSpPr>
          <p:nvPr/>
        </p:nvSpPr>
        <p:spPr bwMode="auto">
          <a:xfrm>
            <a:off x="7979823" y="1638664"/>
            <a:ext cx="0" cy="391806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76" name="Line 11"/>
          <p:cNvSpPr>
            <a:spLocks noChangeShapeType="1"/>
          </p:cNvSpPr>
          <p:nvPr/>
        </p:nvSpPr>
        <p:spPr bwMode="auto">
          <a:xfrm>
            <a:off x="8353827" y="1865414"/>
            <a:ext cx="592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63" name="Rectangle 12"/>
          <p:cNvSpPr>
            <a:spLocks noChangeArrowheads="1"/>
          </p:cNvSpPr>
          <p:nvPr/>
        </p:nvSpPr>
        <p:spPr bwMode="auto">
          <a:xfrm>
            <a:off x="8750181" y="1652757"/>
            <a:ext cx="1085709" cy="391806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350" b="1">
              <a:latin typeface="Arial" pitchFamily="34" charset="0"/>
            </a:endParaRPr>
          </a:p>
        </p:txBody>
      </p:sp>
      <p:sp>
        <p:nvSpPr>
          <p:cNvPr id="64" name="Line 13"/>
          <p:cNvSpPr>
            <a:spLocks noChangeShapeType="1"/>
          </p:cNvSpPr>
          <p:nvPr/>
        </p:nvSpPr>
        <p:spPr bwMode="auto">
          <a:xfrm>
            <a:off x="9442239" y="1652757"/>
            <a:ext cx="0" cy="391806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77" name="Text Box 25"/>
          <p:cNvSpPr txBox="1">
            <a:spLocks noChangeArrowheads="1"/>
          </p:cNvSpPr>
          <p:nvPr/>
        </p:nvSpPr>
        <p:spPr bwMode="auto">
          <a:xfrm>
            <a:off x="8767110" y="1595591"/>
            <a:ext cx="615874" cy="46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400" b="1" dirty="0">
                <a:solidFill>
                  <a:srgbClr val="FF5050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baseline="-25000" dirty="0">
                <a:solidFill>
                  <a:srgbClr val="FF5050"/>
                </a:solidFill>
                <a:latin typeface="Times New Roman" pitchFamily="18" charset="0"/>
              </a:rPr>
              <a:t>i+1</a:t>
            </a:r>
            <a:endParaRPr kumimoji="1" lang="en-US" altLang="zh-CN" sz="1800" dirty="0">
              <a:latin typeface="Times New Roman" pitchFamily="18" charset="0"/>
            </a:endParaRPr>
          </a:p>
        </p:txBody>
      </p:sp>
      <p:sp>
        <p:nvSpPr>
          <p:cNvPr id="78" name="Line 10"/>
          <p:cNvSpPr>
            <a:spLocks noChangeShapeType="1"/>
          </p:cNvSpPr>
          <p:nvPr/>
        </p:nvSpPr>
        <p:spPr bwMode="auto">
          <a:xfrm>
            <a:off x="9433774" y="1633004"/>
            <a:ext cx="0" cy="391806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79" name="Line 10"/>
          <p:cNvSpPr>
            <a:spLocks noChangeShapeType="1"/>
          </p:cNvSpPr>
          <p:nvPr/>
        </p:nvSpPr>
        <p:spPr bwMode="auto">
          <a:xfrm>
            <a:off x="9442239" y="1640149"/>
            <a:ext cx="0" cy="391806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80" name="Line 11"/>
          <p:cNvSpPr>
            <a:spLocks noChangeShapeType="1"/>
          </p:cNvSpPr>
          <p:nvPr/>
        </p:nvSpPr>
        <p:spPr bwMode="auto">
          <a:xfrm>
            <a:off x="9816245" y="1866895"/>
            <a:ext cx="59259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1350"/>
          </a:p>
        </p:txBody>
      </p:sp>
      <p:sp>
        <p:nvSpPr>
          <p:cNvPr id="69" name="Rectangle 5"/>
          <p:cNvSpPr>
            <a:spLocks noChangeArrowheads="1"/>
          </p:cNvSpPr>
          <p:nvPr/>
        </p:nvSpPr>
        <p:spPr bwMode="auto">
          <a:xfrm>
            <a:off x="7155266" y="1003214"/>
            <a:ext cx="1276185" cy="1064089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3" name="TextBox 2"/>
          <p:cNvSpPr txBox="1"/>
          <p:nvPr/>
        </p:nvSpPr>
        <p:spPr>
          <a:xfrm>
            <a:off x="1472720" y="4138531"/>
            <a:ext cx="310482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/>
              <a:t>p.next=self._head.next</a:t>
            </a:r>
            <a:endParaRPr lang="en-US" altLang="zh-CN" sz="2400" dirty="0"/>
          </a:p>
          <a:p>
            <a:endParaRPr lang="zh-CN" altLang="en-US" sz="2400" dirty="0"/>
          </a:p>
        </p:txBody>
      </p:sp>
      <p:cxnSp>
        <p:nvCxnSpPr>
          <p:cNvPr id="81" name="Elbow Connector 7"/>
          <p:cNvCxnSpPr>
            <a:cxnSpLocks noChangeShapeType="1"/>
          </p:cNvCxnSpPr>
          <p:nvPr/>
        </p:nvCxnSpPr>
        <p:spPr bwMode="auto">
          <a:xfrm rot="5400000" flipH="1" flipV="1">
            <a:off x="2358480" y="1536140"/>
            <a:ext cx="574691" cy="240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2" name="Rectangle 5"/>
          <p:cNvSpPr>
            <a:spLocks noChangeArrowheads="1"/>
          </p:cNvSpPr>
          <p:nvPr/>
        </p:nvSpPr>
        <p:spPr bwMode="auto">
          <a:xfrm>
            <a:off x="2900816" y="1614633"/>
            <a:ext cx="351450" cy="26602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/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sz="1800"/>
          </a:p>
        </p:txBody>
      </p:sp>
      <p:sp>
        <p:nvSpPr>
          <p:cNvPr id="83" name="TextBox 82"/>
          <p:cNvSpPr txBox="1"/>
          <p:nvPr/>
        </p:nvSpPr>
        <p:spPr>
          <a:xfrm>
            <a:off x="1538438" y="4549845"/>
            <a:ext cx="24588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mtClean="0"/>
              <a:t>self._head.next=p</a:t>
            </a:r>
            <a:endParaRPr lang="en-US" altLang="zh-CN" sz="2400" dirty="0"/>
          </a:p>
          <a:p>
            <a:endParaRPr lang="zh-CN" altLang="en-US" sz="2400" dirty="0"/>
          </a:p>
        </p:txBody>
      </p:sp>
      <p:sp>
        <p:nvSpPr>
          <p:cNvPr id="84" name="文本框 55"/>
          <p:cNvSpPr txBox="1"/>
          <p:nvPr/>
        </p:nvSpPr>
        <p:spPr bwMode="auto">
          <a:xfrm>
            <a:off x="9867071" y="1578007"/>
            <a:ext cx="1070894" cy="30015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35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……</a:t>
            </a:r>
            <a:endParaRPr lang="zh-CN" altLang="en-US" sz="135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5" name="Text Box 29"/>
          <p:cNvSpPr txBox="1">
            <a:spLocks noChangeArrowheads="1"/>
          </p:cNvSpPr>
          <p:nvPr/>
        </p:nvSpPr>
        <p:spPr bwMode="auto">
          <a:xfrm>
            <a:off x="11724934" y="1690963"/>
            <a:ext cx="349776" cy="369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18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 sz="1800" dirty="0">
              <a:latin typeface="Times New Roman" pitchFamily="18" charset="0"/>
            </a:endParaRPr>
          </a:p>
        </p:txBody>
      </p:sp>
      <p:sp>
        <p:nvSpPr>
          <p:cNvPr id="60" name="Rectangle 9"/>
          <p:cNvSpPr>
            <a:spLocks noChangeArrowheads="1"/>
          </p:cNvSpPr>
          <p:nvPr/>
        </p:nvSpPr>
        <p:spPr bwMode="auto">
          <a:xfrm>
            <a:off x="1803223" y="1618949"/>
            <a:ext cx="714192" cy="377669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zh-CN" altLang="en-US" sz="1800" b="1">
              <a:latin typeface="Arial" pitchFamily="34" charset="0"/>
            </a:endParaRPr>
          </a:p>
        </p:txBody>
      </p:sp>
      <p:sp>
        <p:nvSpPr>
          <p:cNvPr id="87" name="Rectangle 14"/>
          <p:cNvSpPr>
            <a:spLocks noChangeArrowheads="1"/>
          </p:cNvSpPr>
          <p:nvPr/>
        </p:nvSpPr>
        <p:spPr bwMode="auto">
          <a:xfrm>
            <a:off x="1092322" y="3169050"/>
            <a:ext cx="609520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latin typeface="+mn-lt"/>
              </a:rPr>
              <a:t>while </a:t>
            </a:r>
            <a:r>
              <a:rPr lang="en-US" altLang="zh-CN" sz="2400" smtClean="0">
                <a:latin typeface="+mn-lt"/>
              </a:rPr>
              <a:t>p</a:t>
            </a:r>
            <a:r>
              <a:rPr lang="en-US" altLang="zh-CN" sz="2400">
                <a:latin typeface="+mn-lt"/>
              </a:rPr>
              <a:t>: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zh-CN" sz="2400">
              <a:latin typeface="+mn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zh-CN" sz="2400">
              <a:latin typeface="+mn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zh-CN" sz="2400">
              <a:latin typeface="+mn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zh-CN" sz="2400">
              <a:latin typeface="+mn-lt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zh-CN" sz="2400">
              <a:latin typeface="+mn-lt"/>
            </a:endParaRPr>
          </a:p>
        </p:txBody>
      </p:sp>
      <p:sp>
        <p:nvSpPr>
          <p:cNvPr id="88" name="TextBox 87"/>
          <p:cNvSpPr txBox="1">
            <a:spLocks noChangeArrowheads="1"/>
          </p:cNvSpPr>
          <p:nvPr/>
        </p:nvSpPr>
        <p:spPr bwMode="auto">
          <a:xfrm>
            <a:off x="1515610" y="3689883"/>
            <a:ext cx="153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>
                <a:latin typeface="+mn-lt"/>
              </a:rPr>
              <a:t>q</a:t>
            </a:r>
            <a:r>
              <a:rPr lang="en-US" altLang="zh-CN" sz="2400" smtClean="0">
                <a:latin typeface="+mn-lt"/>
              </a:rPr>
              <a:t> = p.next</a:t>
            </a:r>
            <a:r>
              <a:rPr lang="en-US" altLang="zh-CN" sz="2400" dirty="0">
                <a:latin typeface="+mn-lt"/>
              </a:rPr>
              <a:t>;</a:t>
            </a:r>
            <a:endParaRPr lang="zh-CN" altLang="en-US" sz="2400" dirty="0">
              <a:latin typeface="+mn-lt"/>
            </a:endParaRPr>
          </a:p>
        </p:txBody>
      </p:sp>
      <p:sp>
        <p:nvSpPr>
          <p:cNvPr id="90" name="TextBox 89"/>
          <p:cNvSpPr txBox="1">
            <a:spLocks noChangeArrowheads="1"/>
          </p:cNvSpPr>
          <p:nvPr/>
        </p:nvSpPr>
        <p:spPr bwMode="auto">
          <a:xfrm>
            <a:off x="1538384" y="5027398"/>
            <a:ext cx="66717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rgbClr val="0000DA"/>
              </a:buClr>
              <a:buSzPct val="75000"/>
              <a:buFont typeface="Wingdings" pitchFamily="2" charset="2"/>
              <a:buChar char="r"/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o"/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0000DA"/>
              </a:buClr>
              <a:buSzPct val="65000"/>
              <a:buFont typeface="Wingdings" pitchFamily="2" charset="2"/>
              <a:buChar char="m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400" smtClean="0">
                <a:latin typeface="+mn-lt"/>
              </a:rPr>
              <a:t>p=q</a:t>
            </a:r>
            <a:endParaRPr lang="zh-CN" altLang="en-US" sz="2400">
              <a:latin typeface="+mn-lt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585268" y="3206209"/>
            <a:ext cx="5429214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reverse(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p =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._head.next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._head.next = </a:t>
            </a: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None</a:t>
            </a:r>
            <a:b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1" i="0" u="none" strike="noStrike" cap="none" normalizeH="0" baseline="0" smtClean="0">
                <a:ln>
                  <a:noFill/>
                </a:ln>
                <a:solidFill>
                  <a:srgbClr val="000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while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p: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q = p.next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p.next =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._head.next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94558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self</a:t>
            </a: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._head.next = p</a:t>
            </a:r>
            <a:b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p = q</a:t>
            </a:r>
            <a:endParaRPr kumimoji="0" lang="zh-CN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81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4" grpId="0"/>
      <p:bldP spid="43" grpId="0" animBg="1"/>
      <p:bldP spid="44" grpId="0"/>
      <p:bldP spid="68" grpId="0"/>
      <p:bldP spid="69" grpId="0" animBg="1"/>
      <p:bldP spid="82" grpId="0" animBg="1"/>
      <p:bldP spid="87" grpId="0"/>
      <p:bldP spid="88" grpId="0"/>
      <p:bldP spid="90" grpId="0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73765" y="1148209"/>
            <a:ext cx="10736814" cy="530592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altLang="zh-CN" smtClean="0">
                <a:solidFill>
                  <a:srgbClr val="0070C0"/>
                </a:solidFill>
              </a:rPr>
              <a:t>T</a:t>
            </a:r>
            <a:r>
              <a:rPr lang="zh-CN" altLang="en-US" smtClean="0">
                <a:solidFill>
                  <a:srgbClr val="0070C0"/>
                </a:solidFill>
              </a:rPr>
              <a:t>类型</a:t>
            </a:r>
            <a:r>
              <a:rPr lang="zh-CN" altLang="en-US" smtClean="0">
                <a:solidFill>
                  <a:srgbClr val="FF0000"/>
                </a:solidFill>
              </a:rPr>
              <a:t>元素构成的线性表是由</a:t>
            </a:r>
            <a:r>
              <a:rPr lang="en-US" altLang="zh-CN" smtClean="0">
                <a:solidFill>
                  <a:srgbClr val="0070C0"/>
                </a:solidFill>
              </a:rPr>
              <a:t>T</a:t>
            </a:r>
            <a:r>
              <a:rPr lang="zh-CN" altLang="en-US" smtClean="0">
                <a:solidFill>
                  <a:srgbClr val="0070C0"/>
                </a:solidFill>
              </a:rPr>
              <a:t>类型</a:t>
            </a:r>
            <a:r>
              <a:rPr lang="zh-CN" altLang="en-US" smtClean="0">
                <a:solidFill>
                  <a:srgbClr val="FF0000"/>
                </a:solidFill>
              </a:rPr>
              <a:t>元素构成的有限序列</a:t>
            </a:r>
            <a:r>
              <a:rPr lang="zh-CN" altLang="en-US" smtClean="0"/>
              <a:t>，并且具有以下基本操作：</a:t>
            </a:r>
          </a:p>
          <a:p>
            <a:pPr marL="0" indent="0">
              <a:buNone/>
            </a:pPr>
            <a:r>
              <a:rPr lang="zh-CN" altLang="en-US" sz="2600" smtClean="0"/>
              <a:t>（</a:t>
            </a:r>
            <a:r>
              <a:rPr lang="en-US" altLang="zh-CN" sz="2600" smtClean="0"/>
              <a:t>1</a:t>
            </a:r>
            <a:r>
              <a:rPr lang="zh-CN" altLang="en-US" sz="2600" smtClean="0"/>
              <a:t>）创建一个空线性表（</a:t>
            </a:r>
            <a:r>
              <a:rPr lang="en-US" altLang="zh-CN" sz="2600" smtClean="0"/>
              <a:t>init</a:t>
            </a:r>
            <a:r>
              <a:rPr lang="zh-CN" altLang="en-US" sz="2600" smtClean="0"/>
              <a:t>）；</a:t>
            </a:r>
          </a:p>
          <a:p>
            <a:pPr marL="0" indent="0">
              <a:buNone/>
            </a:pPr>
            <a:r>
              <a:rPr lang="zh-CN" altLang="en-US" sz="2600" smtClean="0"/>
              <a:t>（</a:t>
            </a:r>
            <a:r>
              <a:rPr lang="en-US" altLang="zh-CN" sz="2600" smtClean="0"/>
              <a:t>2</a:t>
            </a:r>
            <a:r>
              <a:rPr lang="zh-CN" altLang="en-US" sz="2600" smtClean="0"/>
              <a:t>）判断线性表是否为空（</a:t>
            </a:r>
            <a:r>
              <a:rPr lang="en-US" altLang="zh-CN" sz="2600" smtClean="0"/>
              <a:t>empty</a:t>
            </a:r>
            <a:r>
              <a:rPr lang="zh-CN" altLang="en-US" sz="2600" smtClean="0"/>
              <a:t>）；</a:t>
            </a:r>
          </a:p>
          <a:p>
            <a:pPr marL="0" indent="0">
              <a:buNone/>
            </a:pPr>
            <a:r>
              <a:rPr lang="zh-CN" altLang="en-US" sz="2600" smtClean="0"/>
              <a:t>（</a:t>
            </a:r>
            <a:r>
              <a:rPr lang="en-US" altLang="zh-CN" sz="2600" smtClean="0"/>
              <a:t>3</a:t>
            </a:r>
            <a:r>
              <a:rPr lang="zh-CN" altLang="en-US" sz="2600" smtClean="0"/>
              <a:t>）求出线性表的长度（</a:t>
            </a:r>
            <a:r>
              <a:rPr lang="en-US" altLang="zh-CN" sz="2600" smtClean="0"/>
              <a:t>len</a:t>
            </a:r>
            <a:r>
              <a:rPr lang="zh-CN" altLang="en-US" sz="2600" smtClean="0"/>
              <a:t>）；</a:t>
            </a:r>
          </a:p>
          <a:p>
            <a:pPr marL="0" indent="0">
              <a:buNone/>
            </a:pPr>
            <a:r>
              <a:rPr lang="zh-CN" altLang="en-US" sz="2600" smtClean="0"/>
              <a:t>（</a:t>
            </a:r>
            <a:r>
              <a:rPr lang="en-US" altLang="zh-CN" sz="2600" smtClean="0"/>
              <a:t>4</a:t>
            </a:r>
            <a:r>
              <a:rPr lang="zh-CN" altLang="en-US" sz="2600" smtClean="0"/>
              <a:t>）将线性表清空（</a:t>
            </a:r>
            <a:r>
              <a:rPr lang="en-US" altLang="zh-CN" sz="2600" smtClean="0"/>
              <a:t>clear</a:t>
            </a:r>
            <a:r>
              <a:rPr lang="zh-CN" altLang="en-US" sz="2600" smtClean="0"/>
              <a:t>）；</a:t>
            </a:r>
          </a:p>
          <a:p>
            <a:pPr marL="0" indent="0">
              <a:buNone/>
            </a:pPr>
            <a:r>
              <a:rPr lang="zh-CN" altLang="en-US" sz="2600" smtClean="0"/>
              <a:t>（</a:t>
            </a:r>
            <a:r>
              <a:rPr lang="en-US" altLang="zh-CN" sz="2600" smtClean="0"/>
              <a:t>5</a:t>
            </a:r>
            <a:r>
              <a:rPr lang="zh-CN" altLang="en-US" sz="2600" smtClean="0"/>
              <a:t>）在指定位置插入一个元素（</a:t>
            </a:r>
            <a:r>
              <a:rPr lang="en-US" altLang="zh-CN" sz="2600" smtClean="0"/>
              <a:t>insert</a:t>
            </a:r>
            <a:r>
              <a:rPr lang="zh-CN" altLang="en-US" sz="2600" smtClean="0"/>
              <a:t>）；</a:t>
            </a:r>
          </a:p>
          <a:p>
            <a:pPr marL="0" indent="0">
              <a:buNone/>
            </a:pPr>
            <a:r>
              <a:rPr lang="zh-CN" altLang="en-US" sz="2600" smtClean="0"/>
              <a:t>（</a:t>
            </a:r>
            <a:r>
              <a:rPr lang="en-US" altLang="zh-CN" sz="2600" smtClean="0"/>
              <a:t>6</a:t>
            </a:r>
            <a:r>
              <a:rPr lang="zh-CN" altLang="en-US" sz="2600" smtClean="0"/>
              <a:t>）删除指定位置的元素（</a:t>
            </a:r>
            <a:r>
              <a:rPr lang="en-US" altLang="zh-CN" sz="2600" smtClean="0"/>
              <a:t>remove</a:t>
            </a:r>
            <a:r>
              <a:rPr lang="zh-CN" altLang="en-US" sz="2600" smtClean="0"/>
              <a:t>）；</a:t>
            </a:r>
          </a:p>
          <a:p>
            <a:pPr marL="0" indent="0">
              <a:buNone/>
            </a:pPr>
            <a:r>
              <a:rPr lang="zh-CN" altLang="en-US" sz="2600" smtClean="0"/>
              <a:t>（</a:t>
            </a:r>
            <a:r>
              <a:rPr lang="en-US" altLang="zh-CN" sz="2600" smtClean="0"/>
              <a:t>7</a:t>
            </a:r>
            <a:r>
              <a:rPr lang="zh-CN" altLang="en-US" sz="2600" smtClean="0"/>
              <a:t>）获取指定位置的元素（</a:t>
            </a:r>
            <a:r>
              <a:rPr lang="en-US" altLang="zh-CN" sz="2600" smtClean="0"/>
              <a:t>retrieve</a:t>
            </a:r>
            <a:r>
              <a:rPr lang="zh-CN" altLang="en-US" sz="2600" smtClean="0"/>
              <a:t>）；</a:t>
            </a:r>
          </a:p>
          <a:p>
            <a:pPr marL="0" indent="0">
              <a:buNone/>
            </a:pPr>
            <a:r>
              <a:rPr lang="zh-CN" altLang="en-US" sz="2600" smtClean="0"/>
              <a:t>（</a:t>
            </a:r>
            <a:r>
              <a:rPr lang="en-US" altLang="zh-CN" sz="2600" smtClean="0"/>
              <a:t>8</a:t>
            </a:r>
            <a:r>
              <a:rPr lang="zh-CN" altLang="en-US" sz="2600" smtClean="0"/>
              <a:t>）用指定元素替换线性表的指定位置处的元素（</a:t>
            </a:r>
            <a:r>
              <a:rPr lang="en-US" altLang="zh-CN" sz="2600" smtClean="0"/>
              <a:t>replace</a:t>
            </a:r>
            <a:r>
              <a:rPr lang="zh-CN" altLang="en-US" sz="2600" smtClean="0"/>
              <a:t>）；</a:t>
            </a:r>
          </a:p>
          <a:p>
            <a:pPr marL="0" indent="0">
              <a:buNone/>
            </a:pPr>
            <a:r>
              <a:rPr lang="zh-CN" altLang="en-US" sz="2600" smtClean="0"/>
              <a:t>（</a:t>
            </a:r>
            <a:r>
              <a:rPr lang="en-US" altLang="zh-CN" sz="2600" smtClean="0"/>
              <a:t>9</a:t>
            </a:r>
            <a:r>
              <a:rPr lang="zh-CN" altLang="en-US" sz="2600" smtClean="0"/>
              <a:t>）判断指定元素</a:t>
            </a:r>
            <a:r>
              <a:rPr lang="en-US" altLang="zh-CN" sz="2600" smtClean="0"/>
              <a:t>item</a:t>
            </a:r>
            <a:r>
              <a:rPr lang="zh-CN" altLang="en-US" sz="2600" smtClean="0"/>
              <a:t>在线性表中是否存在（</a:t>
            </a:r>
            <a:r>
              <a:rPr lang="en-US" altLang="zh-CN" sz="2600" smtClean="0"/>
              <a:t>contains</a:t>
            </a:r>
            <a:r>
              <a:rPr lang="zh-CN" altLang="en-US" sz="2600" smtClean="0"/>
              <a:t>）；</a:t>
            </a:r>
          </a:p>
          <a:p>
            <a:pPr marL="0" indent="0">
              <a:buNone/>
            </a:pPr>
            <a:r>
              <a:rPr lang="zh-CN" altLang="en-US" sz="2600" smtClean="0"/>
              <a:t>（</a:t>
            </a:r>
            <a:r>
              <a:rPr lang="en-US" altLang="zh-CN" sz="2600" smtClean="0"/>
              <a:t>10</a:t>
            </a:r>
            <a:r>
              <a:rPr lang="zh-CN" altLang="en-US" sz="2600" smtClean="0"/>
              <a:t>）对线性表中每个元素进行遍历（</a:t>
            </a:r>
            <a:r>
              <a:rPr lang="en-US" altLang="zh-CN" sz="2600" smtClean="0"/>
              <a:t>traverse</a:t>
            </a:r>
            <a:r>
              <a:rPr lang="zh-CN" altLang="en-US" sz="2600" smtClean="0"/>
              <a:t>）。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线性表的抽象数据类型</a:t>
            </a:r>
            <a:r>
              <a:rPr lang="en-US" altLang="zh-CN" smtClean="0"/>
              <a:t>ADT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03210" y="1528342"/>
            <a:ext cx="6095207" cy="1180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lIns="117226" tIns="58613" rIns="117226" bIns="58613">
            <a:spAutoFit/>
          </a:bodyPr>
          <a:lstStyle/>
          <a:p>
            <a:r>
              <a:rPr lang="en-US" altLang="zh-CN"/>
              <a:t>1</a:t>
            </a:r>
            <a:r>
              <a:rPr lang="zh-CN" altLang="zh-CN"/>
              <a:t>）动态性：线性表是动态的结构，可以进行元素的插入或删除，长度可以变化。</a:t>
            </a:r>
          </a:p>
          <a:p>
            <a:r>
              <a:rPr lang="en-US" altLang="zh-CN"/>
              <a:t>2</a:t>
            </a:r>
            <a:r>
              <a:rPr lang="zh-CN" altLang="zh-CN" smtClean="0"/>
              <a:t>）</a:t>
            </a:r>
            <a:r>
              <a:rPr lang="zh-CN" altLang="zh-CN">
                <a:solidFill>
                  <a:srgbClr val="FF0000"/>
                </a:solidFill>
              </a:rPr>
              <a:t>基于位序</a:t>
            </a:r>
            <a:r>
              <a:rPr lang="zh-CN" altLang="zh-CN" smtClean="0"/>
              <a:t>进行插入</a:t>
            </a:r>
            <a:r>
              <a:rPr lang="zh-CN" altLang="zh-CN"/>
              <a:t>、删除、读写等</a:t>
            </a:r>
            <a:r>
              <a:rPr lang="zh-CN" altLang="zh-CN" smtClean="0"/>
              <a:t>操作。</a:t>
            </a:r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219332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zh-CN" smtClean="0"/>
              <a:t>设计算法，判断线性表</a:t>
            </a:r>
            <a:r>
              <a:rPr lang="en-US" altLang="zh-CN" smtClean="0"/>
              <a:t>A</a:t>
            </a:r>
            <a:r>
              <a:rPr lang="zh-CN" altLang="zh-CN" smtClean="0"/>
              <a:t>是否小于</a:t>
            </a:r>
            <a:r>
              <a:rPr lang="en-US" altLang="zh-CN" smtClean="0"/>
              <a:t>B</a:t>
            </a:r>
            <a:r>
              <a:rPr lang="zh-CN" altLang="zh-CN" smtClean="0"/>
              <a:t>。</a:t>
            </a:r>
            <a:r>
              <a:rPr lang="en-US" altLang="zh-CN" smtClean="0"/>
              <a:t>A</a:t>
            </a:r>
            <a:r>
              <a:rPr lang="zh-CN" altLang="zh-CN" smtClean="0"/>
              <a:t>和</a:t>
            </a:r>
            <a:r>
              <a:rPr lang="en-US" altLang="zh-CN" smtClean="0"/>
              <a:t>B</a:t>
            </a:r>
            <a:r>
              <a:rPr lang="zh-CN" altLang="zh-CN" smtClean="0"/>
              <a:t>都以带表头结点的单链表形式存储</a:t>
            </a:r>
            <a:r>
              <a:rPr lang="zh-CN" altLang="en-US" smtClean="0"/>
              <a:t>。</a:t>
            </a:r>
            <a:endParaRPr lang="zh-CN" altLang="zh-CN" smtClean="0"/>
          </a:p>
          <a:p>
            <a:r>
              <a:rPr lang="zh-CN" altLang="zh-CN" smtClean="0"/>
              <a:t>假设线性表</a:t>
            </a:r>
            <a:r>
              <a:rPr lang="en-US" altLang="zh-CN" smtClean="0"/>
              <a:t>A</a:t>
            </a:r>
            <a:r>
              <a:rPr lang="zh-CN" altLang="zh-CN" smtClean="0"/>
              <a:t>为</a:t>
            </a:r>
            <a:r>
              <a:rPr lang="en-US" altLang="zh-CN" smtClean="0"/>
              <a:t>(a</a:t>
            </a:r>
            <a:r>
              <a:rPr lang="en-US" altLang="zh-CN" baseline="-25000" smtClean="0"/>
              <a:t>0</a:t>
            </a:r>
            <a:r>
              <a:rPr lang="en-US" altLang="zh-CN" smtClean="0"/>
              <a:t>,a</a:t>
            </a:r>
            <a:r>
              <a:rPr lang="en-US" altLang="zh-CN" baseline="-25000" smtClean="0"/>
              <a:t>1</a:t>
            </a:r>
            <a:r>
              <a:rPr lang="en-US" altLang="zh-CN" smtClean="0"/>
              <a:t>,a</a:t>
            </a:r>
            <a:r>
              <a:rPr lang="en-US" altLang="zh-CN" baseline="-25000" smtClean="0"/>
              <a:t>2</a:t>
            </a:r>
            <a:r>
              <a:rPr lang="en-US" altLang="zh-CN" smtClean="0"/>
              <a:t>,…a</a:t>
            </a:r>
            <a:r>
              <a:rPr lang="en-US" altLang="zh-CN" baseline="-25000" smtClean="0"/>
              <a:t>i</a:t>
            </a:r>
            <a:r>
              <a:rPr lang="en-US" altLang="zh-CN" smtClean="0"/>
              <a:t>…a</a:t>
            </a:r>
            <a:r>
              <a:rPr lang="en-US" altLang="zh-CN" baseline="-25000" smtClean="0"/>
              <a:t>n-1</a:t>
            </a:r>
            <a:r>
              <a:rPr lang="en-US" altLang="zh-CN" smtClean="0"/>
              <a:t>)</a:t>
            </a:r>
            <a:r>
              <a:rPr lang="zh-CN" altLang="zh-CN" smtClean="0"/>
              <a:t>，线性表</a:t>
            </a:r>
            <a:r>
              <a:rPr lang="en-US" altLang="zh-CN" smtClean="0"/>
              <a:t>B</a:t>
            </a:r>
            <a:r>
              <a:rPr lang="zh-CN" altLang="zh-CN" smtClean="0"/>
              <a:t>为</a:t>
            </a:r>
            <a:r>
              <a:rPr lang="en-US" altLang="zh-CN" smtClean="0"/>
              <a:t>(b</a:t>
            </a:r>
            <a:r>
              <a:rPr lang="en-US" altLang="zh-CN" baseline="-25000" smtClean="0"/>
              <a:t>0</a:t>
            </a:r>
            <a:r>
              <a:rPr lang="en-US" altLang="zh-CN" smtClean="0"/>
              <a:t>,b</a:t>
            </a:r>
            <a:r>
              <a:rPr lang="en-US" altLang="zh-CN" baseline="-25000" smtClean="0"/>
              <a:t>1</a:t>
            </a:r>
            <a:r>
              <a:rPr lang="en-US" altLang="zh-CN" smtClean="0"/>
              <a:t>,b</a:t>
            </a:r>
            <a:r>
              <a:rPr lang="en-US" altLang="zh-CN" baseline="-25000" smtClean="0"/>
              <a:t>2</a:t>
            </a:r>
            <a:r>
              <a:rPr lang="en-US" altLang="zh-CN" smtClean="0"/>
              <a:t>,…b</a:t>
            </a:r>
            <a:r>
              <a:rPr lang="en-US" altLang="zh-CN" baseline="-25000" smtClean="0"/>
              <a:t>j</a:t>
            </a:r>
            <a:r>
              <a:rPr lang="en-US" altLang="zh-CN" smtClean="0"/>
              <a:t>…b</a:t>
            </a:r>
            <a:r>
              <a:rPr lang="en-US" altLang="zh-CN" baseline="-25000" smtClean="0"/>
              <a:t>m-1</a:t>
            </a:r>
            <a:r>
              <a:rPr lang="en-US" altLang="zh-CN" smtClean="0"/>
              <a:t>)</a:t>
            </a:r>
            <a:r>
              <a:rPr lang="zh-CN" altLang="zh-CN" smtClean="0"/>
              <a:t>，如果存在一个 </a:t>
            </a:r>
            <a:r>
              <a:rPr lang="en-US" altLang="zh-CN" i="1" smtClean="0"/>
              <a:t>k</a:t>
            </a:r>
            <a:r>
              <a:rPr lang="zh-CN" altLang="zh-CN" smtClean="0"/>
              <a:t>使 </a:t>
            </a:r>
            <a:r>
              <a:rPr lang="en-US" altLang="zh-CN" i="1" smtClean="0"/>
              <a:t>a</a:t>
            </a:r>
            <a:r>
              <a:rPr lang="en-US" altLang="zh-CN" i="1" baseline="-25000" smtClean="0"/>
              <a:t>i</a:t>
            </a:r>
            <a:r>
              <a:rPr lang="en-US" altLang="zh-CN" smtClean="0"/>
              <a:t> = </a:t>
            </a:r>
            <a:r>
              <a:rPr lang="en-US" altLang="zh-CN" i="1" smtClean="0"/>
              <a:t>b</a:t>
            </a:r>
            <a:r>
              <a:rPr lang="en-US" altLang="zh-CN" i="1" baseline="-25000" smtClean="0"/>
              <a:t>i</a:t>
            </a:r>
            <a:r>
              <a:rPr lang="en-US" altLang="zh-CN" smtClean="0"/>
              <a:t> (</a:t>
            </a:r>
            <a:r>
              <a:rPr lang="en-US" altLang="zh-CN" i="1" smtClean="0"/>
              <a:t>i</a:t>
            </a:r>
            <a:r>
              <a:rPr lang="en-US" altLang="zh-CN" smtClean="0"/>
              <a:t> = 0,1, … k-1) </a:t>
            </a:r>
            <a:r>
              <a:rPr lang="zh-CN" altLang="zh-CN" smtClean="0"/>
              <a:t>且 </a:t>
            </a:r>
            <a:r>
              <a:rPr lang="en-US" altLang="zh-CN" i="1" smtClean="0"/>
              <a:t>a</a:t>
            </a:r>
            <a:r>
              <a:rPr lang="en-US" altLang="zh-CN" i="1" baseline="-25000" smtClean="0"/>
              <a:t>k</a:t>
            </a:r>
            <a:r>
              <a:rPr lang="en-US" altLang="zh-CN" smtClean="0"/>
              <a:t> &lt; </a:t>
            </a:r>
            <a:r>
              <a:rPr lang="en-US" altLang="zh-CN" i="1" smtClean="0"/>
              <a:t>b</a:t>
            </a:r>
            <a:r>
              <a:rPr lang="en-US" altLang="zh-CN" i="1" baseline="-25000" smtClean="0"/>
              <a:t>k</a:t>
            </a:r>
            <a:r>
              <a:rPr lang="en-US" altLang="zh-CN" smtClean="0"/>
              <a:t> </a:t>
            </a:r>
            <a:r>
              <a:rPr lang="zh-CN" altLang="zh-CN" smtClean="0"/>
              <a:t>，或者 </a:t>
            </a:r>
            <a:r>
              <a:rPr lang="en-US" altLang="zh-CN" i="1" smtClean="0"/>
              <a:t>n</a:t>
            </a:r>
            <a:r>
              <a:rPr lang="en-US" altLang="zh-CN" smtClean="0"/>
              <a:t> &lt; </a:t>
            </a:r>
            <a:r>
              <a:rPr lang="en-US" altLang="zh-CN" i="1" smtClean="0"/>
              <a:t>m</a:t>
            </a:r>
            <a:r>
              <a:rPr lang="en-US" altLang="zh-CN" smtClean="0"/>
              <a:t> </a:t>
            </a:r>
            <a:r>
              <a:rPr lang="zh-CN" altLang="zh-CN" smtClean="0"/>
              <a:t>且对任意 </a:t>
            </a:r>
            <a:r>
              <a:rPr lang="en-US" altLang="zh-CN" i="1" smtClean="0"/>
              <a:t>i</a:t>
            </a:r>
            <a:r>
              <a:rPr lang="en-US" altLang="zh-CN" smtClean="0"/>
              <a:t> = 0,1, … n-1 </a:t>
            </a:r>
            <a:r>
              <a:rPr lang="zh-CN" altLang="zh-CN" smtClean="0"/>
              <a:t>都有 </a:t>
            </a:r>
            <a:r>
              <a:rPr lang="en-US" altLang="zh-CN" i="1" smtClean="0"/>
              <a:t>a</a:t>
            </a:r>
            <a:r>
              <a:rPr lang="en-US" altLang="zh-CN" i="1" baseline="-25000" smtClean="0"/>
              <a:t>i</a:t>
            </a:r>
            <a:r>
              <a:rPr lang="en-US" altLang="zh-CN" smtClean="0"/>
              <a:t> = </a:t>
            </a:r>
            <a:r>
              <a:rPr lang="en-US" altLang="zh-CN" i="1" smtClean="0"/>
              <a:t>b</a:t>
            </a:r>
            <a:r>
              <a:rPr lang="en-US" altLang="zh-CN" i="1" baseline="-25000" smtClean="0"/>
              <a:t>i</a:t>
            </a:r>
            <a:r>
              <a:rPr lang="zh-CN" altLang="zh-CN" smtClean="0"/>
              <a:t>，则称</a:t>
            </a:r>
            <a:r>
              <a:rPr lang="en-US" altLang="zh-CN" smtClean="0"/>
              <a:t>A</a:t>
            </a:r>
            <a:r>
              <a:rPr lang="zh-CN" altLang="zh-CN" smtClean="0"/>
              <a:t>小于</a:t>
            </a:r>
            <a:r>
              <a:rPr lang="en-US" altLang="zh-CN" smtClean="0"/>
              <a:t>B</a:t>
            </a:r>
            <a:r>
              <a:rPr lang="zh-CN" altLang="zh-CN" smtClean="0"/>
              <a:t>。如</a:t>
            </a:r>
            <a:r>
              <a:rPr lang="en-US" altLang="zh-CN" smtClean="0"/>
              <a:t>(1,2,3,4)</a:t>
            </a:r>
            <a:r>
              <a:rPr lang="zh-CN" altLang="zh-CN" smtClean="0"/>
              <a:t>小于</a:t>
            </a:r>
            <a:r>
              <a:rPr lang="en-US" altLang="zh-CN" smtClean="0"/>
              <a:t>(1,3)</a:t>
            </a:r>
            <a:r>
              <a:rPr lang="zh-CN" altLang="zh-CN" smtClean="0"/>
              <a:t>，</a:t>
            </a:r>
            <a:r>
              <a:rPr lang="en-US" altLang="zh-CN" smtClean="0"/>
              <a:t>(1,2)&lt;(1,2,5)</a:t>
            </a:r>
            <a:r>
              <a:rPr lang="zh-CN" altLang="zh-CN" smtClean="0"/>
              <a:t>，空表</a:t>
            </a:r>
            <a:r>
              <a:rPr lang="en-US" altLang="zh-CN" smtClean="0"/>
              <a:t>&lt;</a:t>
            </a:r>
            <a:r>
              <a:rPr lang="zh-CN" altLang="zh-CN" smtClean="0"/>
              <a:t>任何非空表。</a:t>
            </a:r>
          </a:p>
          <a:p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举例</a:t>
            </a:r>
            <a:r>
              <a:rPr lang="en-US" altLang="zh-CN" smtClean="0"/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7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用循环链表求解约瑟夫环</a:t>
            </a:r>
            <a:r>
              <a:rPr lang="zh-CN" altLang="en-US" smtClean="0"/>
              <a:t>问题。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举例</a:t>
            </a:r>
            <a:r>
              <a:rPr lang="en-US" altLang="zh-CN" smtClean="0"/>
              <a:t>3</a:t>
            </a:r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414686" y="2061642"/>
            <a:ext cx="8568952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29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直接调用线性表类的方法完成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en-US" altLang="zh-CN" dirty="0" smtClean="0"/>
              <a:t>A=(</a:t>
            </a:r>
            <a:r>
              <a:rPr lang="en-US" altLang="zh-CN" dirty="0"/>
              <a:t>2,3,5,6,7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B</a:t>
            </a:r>
            <a:r>
              <a:rPr lang="en-US" altLang="zh-CN" dirty="0"/>
              <a:t>=(</a:t>
            </a:r>
            <a:r>
              <a:rPr lang="en-US" altLang="zh-CN" dirty="0" smtClean="0"/>
              <a:t>1,4,9),</a:t>
            </a:r>
          </a:p>
          <a:p>
            <a:r>
              <a:rPr lang="zh-CN" altLang="en-US" dirty="0" smtClean="0"/>
              <a:t>则</a:t>
            </a:r>
            <a:r>
              <a:rPr lang="en-US" altLang="zh-CN" dirty="0" smtClean="0"/>
              <a:t>C=(9,7,6,5,4,3,2,1)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两个递增有序表合并成</a:t>
            </a:r>
            <a:r>
              <a:rPr lang="zh-CN" altLang="en-US" smtClean="0">
                <a:solidFill>
                  <a:srgbClr val="FF0000"/>
                </a:solidFill>
              </a:rPr>
              <a:t>递减</a:t>
            </a:r>
            <a:r>
              <a:rPr lang="zh-CN" altLang="en-US" smtClean="0"/>
              <a:t>有序表</a:t>
            </a:r>
            <a:endParaRPr lang="zh-CN" alt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702719" y="4195987"/>
            <a:ext cx="4680520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reverse_merge(la,lb)</a:t>
            </a:r>
            <a:endParaRPr kumimoji="0" lang="zh-CN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391350" y="3213770"/>
            <a:ext cx="1224136" cy="982217"/>
          </a:xfrm>
          <a:prstGeom prst="wedgeRoundRectCallou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头插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11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/>
              <a:t>两</a:t>
            </a:r>
            <a:r>
              <a:rPr lang="zh-CN" altLang="en-US" smtClean="0"/>
              <a:t>个有序单链表的归并</a:t>
            </a:r>
            <a:endParaRPr lang="zh-CN" altLang="en-US"/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092161" y="1615241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5" name="Line 10"/>
          <p:cNvSpPr>
            <a:spLocks noChangeShapeType="1"/>
          </p:cNvSpPr>
          <p:nvPr/>
        </p:nvSpPr>
        <p:spPr bwMode="auto">
          <a:xfrm>
            <a:off x="3609686" y="1615241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4203411" y="1615241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7" name="Line 13"/>
          <p:cNvSpPr>
            <a:spLocks noChangeShapeType="1"/>
          </p:cNvSpPr>
          <p:nvPr/>
        </p:nvSpPr>
        <p:spPr bwMode="auto">
          <a:xfrm>
            <a:off x="4722524" y="1615241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8" name="Line 14"/>
          <p:cNvSpPr>
            <a:spLocks noChangeShapeType="1"/>
          </p:cNvSpPr>
          <p:nvPr/>
        </p:nvSpPr>
        <p:spPr bwMode="auto">
          <a:xfrm>
            <a:off x="3758912" y="1913691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5519142" y="1615241"/>
            <a:ext cx="845453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0" name="Line 16"/>
          <p:cNvSpPr>
            <a:spLocks noChangeShapeType="1"/>
          </p:cNvSpPr>
          <p:nvPr/>
        </p:nvSpPr>
        <p:spPr bwMode="auto">
          <a:xfrm>
            <a:off x="6041594" y="1615241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4803599" y="1905266"/>
            <a:ext cx="715543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6715782" y="1615241"/>
            <a:ext cx="818592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3" name="Line 19"/>
          <p:cNvSpPr>
            <a:spLocks noChangeShapeType="1"/>
          </p:cNvSpPr>
          <p:nvPr/>
        </p:nvSpPr>
        <p:spPr bwMode="auto">
          <a:xfrm>
            <a:off x="7184389" y="1616312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4" name="Line 20"/>
          <p:cNvSpPr>
            <a:spLocks noChangeShapeType="1"/>
          </p:cNvSpPr>
          <p:nvPr/>
        </p:nvSpPr>
        <p:spPr bwMode="auto">
          <a:xfrm flipV="1">
            <a:off x="6193145" y="1913691"/>
            <a:ext cx="522639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7" name="Line 23"/>
          <p:cNvSpPr>
            <a:spLocks noChangeShapeType="1"/>
          </p:cNvSpPr>
          <p:nvPr/>
        </p:nvSpPr>
        <p:spPr bwMode="auto">
          <a:xfrm>
            <a:off x="7344432" y="1893847"/>
            <a:ext cx="484188" cy="1588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3092161" y="1539041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2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4216111" y="1539041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3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auto">
          <a:xfrm>
            <a:off x="6715782" y="1548278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6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3" name="Text Box 30"/>
          <p:cNvSpPr txBox="1">
            <a:spLocks noChangeArrowheads="1"/>
          </p:cNvSpPr>
          <p:nvPr/>
        </p:nvSpPr>
        <p:spPr bwMode="auto">
          <a:xfrm>
            <a:off x="0" y="1570704"/>
            <a:ext cx="13292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La.head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5519142" y="1548332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5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7821477" y="1597325"/>
            <a:ext cx="901619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7" name="Line 19"/>
          <p:cNvSpPr>
            <a:spLocks noChangeShapeType="1"/>
          </p:cNvSpPr>
          <p:nvPr/>
        </p:nvSpPr>
        <p:spPr bwMode="auto">
          <a:xfrm>
            <a:off x="8409643" y="1606777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7789979" y="1546744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7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" name="Line 11"/>
          <p:cNvSpPr>
            <a:spLocks noChangeShapeType="1"/>
          </p:cNvSpPr>
          <p:nvPr/>
        </p:nvSpPr>
        <p:spPr bwMode="auto">
          <a:xfrm>
            <a:off x="1570281" y="1882316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2" name="Rectangle 9"/>
          <p:cNvSpPr>
            <a:spLocks noChangeArrowheads="1"/>
          </p:cNvSpPr>
          <p:nvPr/>
        </p:nvSpPr>
        <p:spPr bwMode="auto">
          <a:xfrm>
            <a:off x="1979762" y="1612736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3" name="Line 10"/>
          <p:cNvSpPr>
            <a:spLocks noChangeShapeType="1"/>
          </p:cNvSpPr>
          <p:nvPr/>
        </p:nvSpPr>
        <p:spPr bwMode="auto">
          <a:xfrm>
            <a:off x="2497287" y="1612736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4" name="Line 14"/>
          <p:cNvSpPr>
            <a:spLocks noChangeShapeType="1"/>
          </p:cNvSpPr>
          <p:nvPr/>
        </p:nvSpPr>
        <p:spPr bwMode="auto">
          <a:xfrm>
            <a:off x="2646514" y="1920330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35" name="Rectangle 9"/>
          <p:cNvSpPr>
            <a:spLocks noChangeArrowheads="1"/>
          </p:cNvSpPr>
          <p:nvPr/>
        </p:nvSpPr>
        <p:spPr bwMode="auto">
          <a:xfrm>
            <a:off x="1979765" y="1607168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39" name="Rectangle 9"/>
          <p:cNvSpPr>
            <a:spLocks noChangeArrowheads="1"/>
          </p:cNvSpPr>
          <p:nvPr/>
        </p:nvSpPr>
        <p:spPr bwMode="auto">
          <a:xfrm>
            <a:off x="3131810" y="3125551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40" name="Line 10"/>
          <p:cNvSpPr>
            <a:spLocks noChangeShapeType="1"/>
          </p:cNvSpPr>
          <p:nvPr/>
        </p:nvSpPr>
        <p:spPr bwMode="auto">
          <a:xfrm>
            <a:off x="3649335" y="3125551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1" name="Rectangle 12"/>
          <p:cNvSpPr>
            <a:spLocks noChangeArrowheads="1"/>
          </p:cNvSpPr>
          <p:nvPr/>
        </p:nvSpPr>
        <p:spPr bwMode="auto">
          <a:xfrm>
            <a:off x="4243060" y="3125551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42" name="Line 13"/>
          <p:cNvSpPr>
            <a:spLocks noChangeShapeType="1"/>
          </p:cNvSpPr>
          <p:nvPr/>
        </p:nvSpPr>
        <p:spPr bwMode="auto">
          <a:xfrm>
            <a:off x="4762173" y="3125551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3" name="Line 14"/>
          <p:cNvSpPr>
            <a:spLocks noChangeShapeType="1"/>
          </p:cNvSpPr>
          <p:nvPr/>
        </p:nvSpPr>
        <p:spPr bwMode="auto">
          <a:xfrm>
            <a:off x="3798561" y="3424001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4" name="Rectangle 15"/>
          <p:cNvSpPr>
            <a:spLocks noChangeArrowheads="1"/>
          </p:cNvSpPr>
          <p:nvPr/>
        </p:nvSpPr>
        <p:spPr bwMode="auto">
          <a:xfrm>
            <a:off x="5278516" y="3183291"/>
            <a:ext cx="845453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45" name="Line 16"/>
          <p:cNvSpPr>
            <a:spLocks noChangeShapeType="1"/>
          </p:cNvSpPr>
          <p:nvPr/>
        </p:nvSpPr>
        <p:spPr bwMode="auto">
          <a:xfrm>
            <a:off x="5800968" y="3183291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46" name="Line 17"/>
          <p:cNvSpPr>
            <a:spLocks noChangeShapeType="1"/>
          </p:cNvSpPr>
          <p:nvPr/>
        </p:nvSpPr>
        <p:spPr bwMode="auto">
          <a:xfrm>
            <a:off x="4758997" y="3424001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53" name="Text Box 24"/>
          <p:cNvSpPr txBox="1">
            <a:spLocks noChangeArrowheads="1"/>
          </p:cNvSpPr>
          <p:nvPr/>
        </p:nvSpPr>
        <p:spPr bwMode="auto">
          <a:xfrm>
            <a:off x="3131810" y="3049351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1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4" name="Text Box 25"/>
          <p:cNvSpPr txBox="1">
            <a:spLocks noChangeArrowheads="1"/>
          </p:cNvSpPr>
          <p:nvPr/>
        </p:nvSpPr>
        <p:spPr bwMode="auto">
          <a:xfrm>
            <a:off x="4255760" y="3049351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4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7" name="Text Box 29"/>
          <p:cNvSpPr txBox="1">
            <a:spLocks noChangeArrowheads="1"/>
          </p:cNvSpPr>
          <p:nvPr/>
        </p:nvSpPr>
        <p:spPr bwMode="auto">
          <a:xfrm>
            <a:off x="5769486" y="3183291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" name="Text Box 30"/>
          <p:cNvSpPr txBox="1">
            <a:spLocks noChangeArrowheads="1"/>
          </p:cNvSpPr>
          <p:nvPr/>
        </p:nvSpPr>
        <p:spPr bwMode="auto">
          <a:xfrm>
            <a:off x="150915" y="3068427"/>
            <a:ext cx="13500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Lb.head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0" name="Text Box 27"/>
          <p:cNvSpPr txBox="1">
            <a:spLocks noChangeArrowheads="1"/>
          </p:cNvSpPr>
          <p:nvPr/>
        </p:nvSpPr>
        <p:spPr bwMode="auto">
          <a:xfrm>
            <a:off x="5278516" y="3116382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mtClean="0">
                <a:solidFill>
                  <a:srgbClr val="000000"/>
                </a:solidFill>
                <a:latin typeface="Times New Roman" pitchFamily="18" charset="0"/>
              </a:rPr>
              <a:t>9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66" name="Line 11"/>
          <p:cNvSpPr>
            <a:spLocks noChangeShapeType="1"/>
          </p:cNvSpPr>
          <p:nvPr/>
        </p:nvSpPr>
        <p:spPr bwMode="auto">
          <a:xfrm>
            <a:off x="1609930" y="3392626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7" name="Rectangle 9"/>
          <p:cNvSpPr>
            <a:spLocks noChangeArrowheads="1"/>
          </p:cNvSpPr>
          <p:nvPr/>
        </p:nvSpPr>
        <p:spPr bwMode="auto">
          <a:xfrm>
            <a:off x="2019411" y="3123046"/>
            <a:ext cx="814387" cy="522288"/>
          </a:xfrm>
          <a:prstGeom prst="rect">
            <a:avLst/>
          </a:prstGeom>
          <a:solidFill>
            <a:srgbClr val="FFFFCC"/>
          </a:solid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68" name="Line 10"/>
          <p:cNvSpPr>
            <a:spLocks noChangeShapeType="1"/>
          </p:cNvSpPr>
          <p:nvPr/>
        </p:nvSpPr>
        <p:spPr bwMode="auto">
          <a:xfrm>
            <a:off x="2536936" y="3123046"/>
            <a:ext cx="0" cy="522288"/>
          </a:xfrm>
          <a:prstGeom prst="line">
            <a:avLst/>
          </a:prstGeom>
          <a:noFill/>
          <a:ln w="9525">
            <a:solidFill>
              <a:srgbClr val="9999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69" name="Line 14"/>
          <p:cNvSpPr>
            <a:spLocks noChangeShapeType="1"/>
          </p:cNvSpPr>
          <p:nvPr/>
        </p:nvSpPr>
        <p:spPr bwMode="auto">
          <a:xfrm>
            <a:off x="2686163" y="3430640"/>
            <a:ext cx="444499" cy="0"/>
          </a:xfrm>
          <a:prstGeom prst="line">
            <a:avLst/>
          </a:prstGeom>
          <a:noFill/>
          <a:ln w="38100">
            <a:solidFill>
              <a:srgbClr val="9999CC"/>
            </a:solidFill>
            <a:round/>
            <a:headEnd/>
            <a:tailEnd type="triangle" w="sm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70" name="Rectangle 9"/>
          <p:cNvSpPr>
            <a:spLocks noChangeArrowheads="1"/>
          </p:cNvSpPr>
          <p:nvPr/>
        </p:nvSpPr>
        <p:spPr bwMode="auto">
          <a:xfrm>
            <a:off x="2019414" y="3117478"/>
            <a:ext cx="517526" cy="522288"/>
          </a:xfrm>
          <a:prstGeom prst="rect">
            <a:avLst/>
          </a:prstGeom>
          <a:pattFill prst="wdUpDiag">
            <a:fgClr>
              <a:srgbClr val="D07E06"/>
            </a:fgClr>
            <a:bgClr>
              <a:srgbClr val="FFFFCC"/>
            </a:bgClr>
          </a:pattFill>
          <a:ln w="9525">
            <a:solidFill>
              <a:srgbClr val="9999CC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8376180" y="1605845"/>
            <a:ext cx="4443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>
              <a:defRPr sz="24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CN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Λ</a:t>
            </a:r>
            <a:endParaRPr kumimoji="1" lang="en-US" altLang="zh-CN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74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mtClean="0"/>
              <a:t>直接</a:t>
            </a:r>
            <a:r>
              <a:rPr lang="zh-CN" altLang="en-US"/>
              <a:t>调用线性表类的方法</a:t>
            </a:r>
            <a:r>
              <a:rPr lang="zh-CN" altLang="en-US" smtClean="0"/>
              <a:t>完成。</a:t>
            </a:r>
            <a:endParaRPr lang="en-US" altLang="zh-CN" smtClean="0"/>
          </a:p>
          <a:p>
            <a:pPr algn="l"/>
            <a:r>
              <a:rPr lang="zh-CN" altLang="en-US" smtClean="0"/>
              <a:t>如：</a:t>
            </a:r>
            <a:endParaRPr lang="en-US" altLang="zh-CN" smtClean="0"/>
          </a:p>
          <a:p>
            <a:pPr algn="l"/>
            <a:r>
              <a:rPr lang="zh-CN" altLang="en-US" smtClean="0"/>
              <a:t> </a:t>
            </a:r>
            <a:r>
              <a:rPr lang="en-US" altLang="zh-CN" smtClean="0"/>
              <a:t>A=(</a:t>
            </a:r>
            <a:r>
              <a:rPr lang="en-US" altLang="zh-CN"/>
              <a:t>2,3,5,6,7)</a:t>
            </a:r>
            <a:r>
              <a:rPr lang="zh-CN" altLang="en-US" smtClean="0"/>
              <a:t>，</a:t>
            </a:r>
            <a:endParaRPr lang="en-US" altLang="zh-CN" smtClean="0"/>
          </a:p>
          <a:p>
            <a:pPr algn="l"/>
            <a:r>
              <a:rPr lang="en-US" altLang="zh-CN" smtClean="0"/>
              <a:t>B</a:t>
            </a:r>
            <a:r>
              <a:rPr lang="en-US" altLang="zh-CN"/>
              <a:t>=(1,3,7</a:t>
            </a:r>
            <a:r>
              <a:rPr lang="en-US" altLang="zh-CN" smtClean="0"/>
              <a:t>), </a:t>
            </a:r>
            <a:r>
              <a:rPr lang="zh-CN" altLang="en-US" smtClean="0"/>
              <a:t>则</a:t>
            </a:r>
            <a:r>
              <a:rPr lang="en-US" altLang="zh-CN" smtClean="0"/>
              <a:t>C=A </a:t>
            </a:r>
            <a:r>
              <a:rPr lang="en-US" altLang="zh-CN"/>
              <a:t>- B={2,5,6}</a:t>
            </a:r>
            <a:br>
              <a:rPr lang="en-US" altLang="zh-CN"/>
            </a:b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mtClean="0"/>
              <a:t>有序</a:t>
            </a:r>
            <a:r>
              <a:rPr lang="zh-CN" altLang="en-US"/>
              <a:t>表表示集合</a:t>
            </a:r>
            <a:r>
              <a:rPr lang="zh-CN" altLang="en-US" smtClean="0"/>
              <a:t>，生成</a:t>
            </a:r>
            <a:r>
              <a:rPr lang="zh-CN" altLang="en-US"/>
              <a:t>两个集合的</a:t>
            </a:r>
            <a:r>
              <a:rPr lang="zh-CN" altLang="en-US" smtClean="0"/>
              <a:t>差集</a:t>
            </a:r>
            <a:endParaRPr lang="zh-CN" alt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74726" y="4119207"/>
            <a:ext cx="5040560" cy="36933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8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minus(la, lb):</a:t>
            </a:r>
            <a:endParaRPr kumimoji="0" lang="zh-CN" altLang="zh-CN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744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mtClean="0"/>
              <a:t>Python</a:t>
            </a:r>
            <a:r>
              <a:rPr lang="zh-CN" altLang="en-US" smtClean="0"/>
              <a:t>列表（</a:t>
            </a:r>
            <a:r>
              <a:rPr lang="en-US" altLang="zh-CN" smtClean="0"/>
              <a:t>list</a:t>
            </a:r>
            <a:r>
              <a:rPr lang="zh-CN" altLang="en-US" smtClean="0"/>
              <a:t>）</a:t>
            </a:r>
            <a:endParaRPr lang="en-US" altLang="zh-CN" smtClean="0"/>
          </a:p>
          <a:p>
            <a:pPr lvl="1"/>
            <a:r>
              <a:rPr lang="zh-CN" altLang="en-US" smtClean="0"/>
              <a:t>表元素可不同构</a:t>
            </a:r>
            <a:endParaRPr lang="en-US" altLang="zh-CN" smtClean="0"/>
          </a:p>
          <a:p>
            <a:pPr lvl="1"/>
            <a:r>
              <a:rPr lang="zh-CN" altLang="en-US" smtClean="0"/>
              <a:t>实现</a:t>
            </a:r>
            <a:r>
              <a:rPr lang="en-US" altLang="zh-CN" smtClean="0"/>
              <a:t>ADT</a:t>
            </a:r>
            <a:r>
              <a:rPr lang="zh-CN" altLang="en-US" smtClean="0"/>
              <a:t>中的全部方法</a:t>
            </a:r>
            <a:endParaRPr lang="en-US" altLang="zh-CN" smtClean="0"/>
          </a:p>
          <a:p>
            <a:r>
              <a:rPr lang="en-US" altLang="zh-CN" smtClean="0"/>
              <a:t>Python</a:t>
            </a:r>
            <a:r>
              <a:rPr lang="zh-CN" altLang="en-US" smtClean="0"/>
              <a:t>元组（</a:t>
            </a:r>
            <a:r>
              <a:rPr lang="en-US" altLang="zh-CN" smtClean="0"/>
              <a:t>tuple</a:t>
            </a:r>
            <a:r>
              <a:rPr lang="zh-CN" altLang="en-US" smtClean="0"/>
              <a:t>）</a:t>
            </a:r>
            <a:endParaRPr lang="en-US" altLang="zh-CN" smtClean="0"/>
          </a:p>
          <a:p>
            <a:pPr lvl="1"/>
            <a:r>
              <a:rPr lang="zh-CN" altLang="en-US" smtClean="0"/>
              <a:t>表不可以改变，不能修改、添加、删除元素，只能按位序访问</a:t>
            </a:r>
            <a:endParaRPr lang="en-US" altLang="zh-CN" smtClean="0"/>
          </a:p>
          <a:p>
            <a:r>
              <a:rPr lang="en-US" altLang="zh-CN" smtClean="0"/>
              <a:t>Python</a:t>
            </a:r>
            <a:r>
              <a:rPr lang="zh-CN" altLang="en-US" smtClean="0"/>
              <a:t>字符串（</a:t>
            </a:r>
            <a:r>
              <a:rPr lang="en-US" altLang="zh-CN" smtClean="0"/>
              <a:t>str</a:t>
            </a:r>
            <a:r>
              <a:rPr lang="zh-CN" altLang="en-US" smtClean="0"/>
              <a:t>）</a:t>
            </a:r>
            <a:endParaRPr lang="en-US" altLang="zh-CN" smtClean="0"/>
          </a:p>
          <a:p>
            <a:pPr lvl="1"/>
            <a:r>
              <a:rPr lang="zh-CN" altLang="en-US" smtClean="0"/>
              <a:t>表中元素限定为单个字符</a:t>
            </a:r>
            <a:endParaRPr lang="en-US" altLang="zh-CN" smtClean="0"/>
          </a:p>
          <a:p>
            <a:pPr lvl="1"/>
            <a:r>
              <a:rPr lang="zh-CN" altLang="en-US" smtClean="0"/>
              <a:t>字符串操作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/>
          </a:p>
        </p:txBody>
      </p:sp>
      <p:sp>
        <p:nvSpPr>
          <p:cNvPr id="6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Python</a:t>
            </a:r>
            <a:r>
              <a:rPr lang="zh-CN" altLang="en-US" smtClean="0"/>
              <a:t>内置线性结构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6479199" y="5350452"/>
            <a:ext cx="6095207" cy="472298"/>
          </a:xfrm>
          <a:prstGeom prst="rect">
            <a:avLst/>
          </a:prstGeom>
        </p:spPr>
        <p:txBody>
          <a:bodyPr lIns="117211" tIns="58605" rIns="117211" bIns="58605">
            <a:spAutoFit/>
          </a:bodyPr>
          <a:lstStyle/>
          <a:p>
            <a:r>
              <a:rPr lang="zh-CN" altLang="en-US" b="1" dirty="0" smtClean="0">
                <a:solidFill>
                  <a:srgbClr val="00007D"/>
                </a:solidFill>
                <a:ea typeface="楷体_GB2312" pitchFamily="49" charset="-122"/>
              </a:rPr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181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db2004108l">
  <a:themeElements>
    <a:clrScheme name="cdb2004108l 3">
      <a:dk1>
        <a:srgbClr val="1F5281"/>
      </a:dk1>
      <a:lt1>
        <a:srgbClr val="FFFFFF"/>
      </a:lt1>
      <a:dk2>
        <a:srgbClr val="003399"/>
      </a:dk2>
      <a:lt2>
        <a:srgbClr val="D6E1E2"/>
      </a:lt2>
      <a:accent1>
        <a:srgbClr val="30A483"/>
      </a:accent1>
      <a:accent2>
        <a:srgbClr val="CC9900"/>
      </a:accent2>
      <a:accent3>
        <a:srgbClr val="FFFFFF"/>
      </a:accent3>
      <a:accent4>
        <a:srgbClr val="19456D"/>
      </a:accent4>
      <a:accent5>
        <a:srgbClr val="ADCFC1"/>
      </a:accent5>
      <a:accent6>
        <a:srgbClr val="B98A00"/>
      </a:accent6>
      <a:hlink>
        <a:srgbClr val="1481B8"/>
      </a:hlink>
      <a:folHlink>
        <a:srgbClr val="83A6A7"/>
      </a:folHlink>
    </a:clrScheme>
    <a:fontScheme name="cdb2004108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08l 1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8l 2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CA3C8"/>
        </a:accent1>
        <a:accent2>
          <a:srgbClr val="00CC99"/>
        </a:accent2>
        <a:accent3>
          <a:srgbClr val="FFFFFF"/>
        </a:accent3>
        <a:accent4>
          <a:srgbClr val="174578"/>
        </a:accent4>
        <a:accent5>
          <a:srgbClr val="ACCEE0"/>
        </a:accent5>
        <a:accent6>
          <a:srgbClr val="00B98A"/>
        </a:accent6>
        <a:hlink>
          <a:srgbClr val="9999FF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8l 3">
        <a:dk1>
          <a:srgbClr val="1F5281"/>
        </a:dk1>
        <a:lt1>
          <a:srgbClr val="FFFFFF"/>
        </a:lt1>
        <a:dk2>
          <a:srgbClr val="003399"/>
        </a:dk2>
        <a:lt2>
          <a:srgbClr val="D6E1E2"/>
        </a:lt2>
        <a:accent1>
          <a:srgbClr val="30A483"/>
        </a:accent1>
        <a:accent2>
          <a:srgbClr val="CC9900"/>
        </a:accent2>
        <a:accent3>
          <a:srgbClr val="FFFFFF"/>
        </a:accent3>
        <a:accent4>
          <a:srgbClr val="19456D"/>
        </a:accent4>
        <a:accent5>
          <a:srgbClr val="ADCFC1"/>
        </a:accent5>
        <a:accent6>
          <a:srgbClr val="B98A00"/>
        </a:accent6>
        <a:hlink>
          <a:srgbClr val="1481B8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13576</TotalTime>
  <Words>7530</Words>
  <Application>Microsoft Office PowerPoint</Application>
  <PresentationFormat>自定义</PresentationFormat>
  <Paragraphs>801</Paragraphs>
  <Slides>84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84</vt:i4>
      </vt:variant>
    </vt:vector>
  </HeadingPairs>
  <TitlesOfParts>
    <vt:vector size="100" baseType="lpstr">
      <vt:lpstr>Arial Unicode MS</vt:lpstr>
      <vt:lpstr>黑体</vt:lpstr>
      <vt:lpstr>楷体_GB2312</vt:lpstr>
      <vt:lpstr>宋体</vt:lpstr>
      <vt:lpstr>Arial</vt:lpstr>
      <vt:lpstr>Calibri</vt:lpstr>
      <vt:lpstr>Cambria</vt:lpstr>
      <vt:lpstr>Cambria Math</vt:lpstr>
      <vt:lpstr>Comic Sans MS</vt:lpstr>
      <vt:lpstr>Consolas</vt:lpstr>
      <vt:lpstr>Symbol</vt:lpstr>
      <vt:lpstr>Times New Roman</vt:lpstr>
      <vt:lpstr>Verdana</vt:lpstr>
      <vt:lpstr>Wingdings</vt:lpstr>
      <vt:lpstr>cdb2004108l</vt:lpstr>
      <vt:lpstr>Image</vt:lpstr>
      <vt:lpstr>第3章 线性表</vt:lpstr>
      <vt:lpstr>主要学习内容</vt:lpstr>
      <vt:lpstr>线性表概念及性质</vt:lpstr>
      <vt:lpstr>线性表</vt:lpstr>
      <vt:lpstr>线性表</vt:lpstr>
      <vt:lpstr>线性表</vt:lpstr>
      <vt:lpstr>线性表特点</vt:lpstr>
      <vt:lpstr>线性表的抽象数据类型ADT</vt:lpstr>
      <vt:lpstr>Python内置线性结构</vt:lpstr>
      <vt:lpstr>线性表抽象类</vt:lpstr>
      <vt:lpstr>线性结构分类</vt:lpstr>
      <vt:lpstr>线性表的存储</vt:lpstr>
      <vt:lpstr>线性表的顺序存储</vt:lpstr>
      <vt:lpstr>顺序存储</vt:lpstr>
      <vt:lpstr>元素内置的顺序表</vt:lpstr>
      <vt:lpstr>元素外置的顺序表</vt:lpstr>
      <vt:lpstr>顺序表特点及简化表示</vt:lpstr>
      <vt:lpstr>顺序表存储1：用Python列表直接表示</vt:lpstr>
      <vt:lpstr>Python列表的存储</vt:lpstr>
      <vt:lpstr>Python列表的空间递增机制</vt:lpstr>
      <vt:lpstr>顺序表存储2：用python的list封装实现</vt:lpstr>
      <vt:lpstr>利用底层C数组实现顺序表</vt:lpstr>
      <vt:lpstr>顺序表存储3：利用底层C数组实现顺序表</vt:lpstr>
      <vt:lpstr>初始化</vt:lpstr>
      <vt:lpstr>判空、求长度、清空</vt:lpstr>
      <vt:lpstr>插入   insert(self, i, item)</vt:lpstr>
      <vt:lpstr>数组空间扩容</vt:lpstr>
      <vt:lpstr>按位置删除  def remove(self, i)</vt:lpstr>
      <vt:lpstr>按值查找</vt:lpstr>
      <vt:lpstr>按位置读写</vt:lpstr>
      <vt:lpstr>说明</vt:lpstr>
      <vt:lpstr>线性表的链式实现</vt:lpstr>
      <vt:lpstr>链表概述</vt:lpstr>
      <vt:lpstr>单链表的结点</vt:lpstr>
      <vt:lpstr>结点类</vt:lpstr>
      <vt:lpstr>单链表</vt:lpstr>
      <vt:lpstr>带头结点的单链表</vt:lpstr>
      <vt:lpstr>单链表类</vt:lpstr>
      <vt:lpstr>初始化、判空</vt:lpstr>
      <vt:lpstr>求长度def __len__(self):</vt:lpstr>
      <vt:lpstr>列表清空def clear(self):</vt:lpstr>
      <vt:lpstr>读取i号元素 def retrieve(self, i):</vt:lpstr>
      <vt:lpstr>将元素item插入到表的i号位置</vt:lpstr>
      <vt:lpstr>删除i号位置的元素</vt:lpstr>
      <vt:lpstr>表头结点的作用</vt:lpstr>
      <vt:lpstr>小结</vt:lpstr>
      <vt:lpstr>循环链表</vt:lpstr>
      <vt:lpstr>循环链表类的实现</vt:lpstr>
      <vt:lpstr>插入算法</vt:lpstr>
      <vt:lpstr>设尾指针的循环链表</vt:lpstr>
      <vt:lpstr>循环链表的特点</vt:lpstr>
      <vt:lpstr>删除算法(自行完成）</vt:lpstr>
      <vt:lpstr>实现方法3：双向链表</vt:lpstr>
      <vt:lpstr>双向非循环链表</vt:lpstr>
      <vt:lpstr>双向循环链表</vt:lpstr>
      <vt:lpstr>双向循环链表类</vt:lpstr>
      <vt:lpstr>插入操作</vt:lpstr>
      <vt:lpstr>插入方法</vt:lpstr>
      <vt:lpstr>双向链表特点</vt:lpstr>
      <vt:lpstr>删除算法（自行完成）</vt:lpstr>
      <vt:lpstr>有序表</vt:lpstr>
      <vt:lpstr>有序表类</vt:lpstr>
      <vt:lpstr>链表种类</vt:lpstr>
      <vt:lpstr>各种链表实现的比较</vt:lpstr>
      <vt:lpstr>链表结构优缺点</vt:lpstr>
      <vt:lpstr>适用场合</vt:lpstr>
      <vt:lpstr>顺序表优缺点（不局限仅在python中实现）</vt:lpstr>
      <vt:lpstr>适用场合</vt:lpstr>
      <vt:lpstr>顺序表与链表基本操作时间复杂度</vt:lpstr>
      <vt:lpstr>顺序表与链表的比较</vt:lpstr>
      <vt:lpstr>自顶向下的数据结构层次</vt:lpstr>
      <vt:lpstr>线性表应用</vt:lpstr>
      <vt:lpstr>集合运算</vt:lpstr>
      <vt:lpstr>集合运算</vt:lpstr>
      <vt:lpstr>有序表表示集合求交集</vt:lpstr>
      <vt:lpstr>链表下算法举例</vt:lpstr>
      <vt:lpstr>单链表下算法举例</vt:lpstr>
      <vt:lpstr>PowerPoint 演示文稿</vt:lpstr>
      <vt:lpstr>PowerPoint 演示文稿</vt:lpstr>
      <vt:lpstr>举例2</vt:lpstr>
      <vt:lpstr>举例3</vt:lpstr>
      <vt:lpstr>两个递增有序表合并成递减有序表</vt:lpstr>
      <vt:lpstr>两个有序单链表的归并</vt:lpstr>
      <vt:lpstr>有序表表示集合，生成两个集合的差集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1.3  算法概述</dc:title>
  <dc:creator>Windows User</dc:creator>
  <cp:lastModifiedBy>Windows User</cp:lastModifiedBy>
  <cp:revision>411</cp:revision>
  <dcterms:created xsi:type="dcterms:W3CDTF">2020-02-21T12:53:37Z</dcterms:created>
  <dcterms:modified xsi:type="dcterms:W3CDTF">2021-02-16T13:41:30Z</dcterms:modified>
</cp:coreProperties>
</file>