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489" r:id="rId3"/>
    <p:sldId id="8490" r:id="rId5"/>
    <p:sldId id="8492" r:id="rId6"/>
    <p:sldId id="8512" r:id="rId7"/>
    <p:sldId id="8513" r:id="rId8"/>
    <p:sldId id="8515" r:id="rId9"/>
    <p:sldId id="8514" r:id="rId10"/>
    <p:sldId id="8516" r:id="rId11"/>
    <p:sldId id="8517" r:id="rId12"/>
    <p:sldId id="8559" r:id="rId13"/>
    <p:sldId id="8538" r:id="rId14"/>
    <p:sldId id="8560" r:id="rId15"/>
    <p:sldId id="8561" r:id="rId16"/>
    <p:sldId id="8562" r:id="rId17"/>
    <p:sldId id="8496"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98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847" autoAdjust="0"/>
    <p:restoredTop sz="94660"/>
  </p:normalViewPr>
  <p:slideViewPr>
    <p:cSldViewPr snapToGrid="0">
      <p:cViewPr varScale="1">
        <p:scale>
          <a:sx n="66" d="100"/>
          <a:sy n="66" d="100"/>
        </p:scale>
        <p:origin x="96" y="120"/>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65" d="100"/>
          <a:sy n="65" d="100"/>
        </p:scale>
        <p:origin x="3154" y="6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extBox 8"/>
          <p:cNvSpPr txBox="1"/>
          <p:nvPr userDrawn="1"/>
        </p:nvSpPr>
        <p:spPr>
          <a:xfrm>
            <a:off x="4224485" y="827746"/>
            <a:ext cx="3743030" cy="430887"/>
          </a:xfrm>
          <a:prstGeom prst="rect">
            <a:avLst/>
          </a:prstGeom>
          <a:noFill/>
        </p:spPr>
        <p:txBody>
          <a:bodyPr wrap="square" lIns="0" tIns="0" rIns="0" bIns="0" rtlCol="0" anchor="ctr">
            <a:spAutoFit/>
          </a:bodyPr>
          <a:lstStyle/>
          <a:p>
            <a:pPr algn="ctr"/>
            <a:r>
              <a:rPr lang="zh-CN" altLang="en-US" sz="2800" dirty="0">
                <a:latin typeface="思源黑体 CN Bold" panose="020B0800000000000000" pitchFamily="34" charset="-122"/>
                <a:ea typeface="思源黑体 CN Bold" panose="020B0800000000000000" pitchFamily="34" charset="-122"/>
                <a:cs typeface="+mn-ea"/>
                <a:sym typeface="Arial" panose="020B0604020202020204" pitchFamily="34" charset="0"/>
              </a:rPr>
              <a:t>点击输入标题</a:t>
            </a:r>
            <a:endParaRPr lang="zh-CN" altLang="en-US" sz="3200" dirty="0">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a:stretch>
            <a:fillRect/>
          </a:stretch>
        </p:blipFill>
        <p:spPr>
          <a:xfrm>
            <a:off x="0" y="1"/>
            <a:ext cx="12192000" cy="6857999"/>
          </a:xfrm>
          <a:prstGeom prst="rect">
            <a:avLst/>
          </a:prstGeom>
          <a:ln>
            <a:solidFill>
              <a:srgbClr val="7398C6"/>
            </a:solidFill>
          </a:ln>
        </p:spPr>
      </p:pic>
      <p:sp>
        <p:nvSpPr>
          <p:cNvPr id="8" name="矩形 7"/>
          <p:cNvSpPr/>
          <p:nvPr userDrawn="1"/>
        </p:nvSpPr>
        <p:spPr>
          <a:xfrm>
            <a:off x="318656" y="318655"/>
            <a:ext cx="11554688" cy="62206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2.xml"/><Relationship Id="rId14" Type="http://schemas.openxmlformats.org/officeDocument/2006/relationships/slideLayout" Target="../slideLayouts/slideLayout1.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1"/>
            <a:ext cx="12192000" cy="6857999"/>
          </a:xfrm>
          <a:prstGeom prst="rect">
            <a:avLst/>
          </a:prstGeom>
          <a:ln>
            <a:solidFill>
              <a:srgbClr val="7398C6"/>
            </a:solidFill>
          </a:ln>
        </p:spPr>
      </p:pic>
      <p:sp>
        <p:nvSpPr>
          <p:cNvPr id="22" name="文本框 21"/>
          <p:cNvSpPr txBox="1"/>
          <p:nvPr/>
        </p:nvSpPr>
        <p:spPr>
          <a:xfrm>
            <a:off x="6488430" y="1461135"/>
            <a:ext cx="4523105" cy="1445260"/>
          </a:xfrm>
          <a:prstGeom prst="rect">
            <a:avLst/>
          </a:prstGeom>
          <a:noFill/>
        </p:spPr>
        <p:txBody>
          <a:bodyPr wrap="square" rtlCol="0">
            <a:spAutoFit/>
          </a:bodyPr>
          <a:lstStyle/>
          <a:p>
            <a:pPr algn="r"/>
            <a:r>
              <a:rPr lang="zh-CN" altLang="en-US"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第二章</a:t>
            </a:r>
            <a:endParaRPr lang="zh-CN" altLang="en-US"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3" name="文本框 22"/>
          <p:cNvSpPr txBox="1"/>
          <p:nvPr/>
        </p:nvSpPr>
        <p:spPr>
          <a:xfrm>
            <a:off x="3648456" y="2768636"/>
            <a:ext cx="7199335" cy="1322070"/>
          </a:xfrm>
          <a:prstGeom prst="rect">
            <a:avLst/>
          </a:prstGeom>
          <a:noFill/>
        </p:spPr>
        <p:txBody>
          <a:bodyPr wrap="square" rtlCol="0">
            <a:spAutoFit/>
          </a:bodyPr>
          <a:lstStyle/>
          <a:p>
            <a:pPr algn="r"/>
            <a:r>
              <a:rPr lang="zh-CN" altLang="en-US"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rPr>
              <a:t>体育运动保健</a:t>
            </a:r>
            <a:endParaRPr lang="zh-CN" altLang="en-US"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strVal val="(6*min(max(#ppt_w*#ppt_h,.3),1)-7.4)/-.7*#ppt_w"/>
                                          </p:val>
                                        </p:tav>
                                        <p:tav tm="100000">
                                          <p:val>
                                            <p:strVal val="#ppt_w"/>
                                          </p:val>
                                        </p:tav>
                                      </p:tavLst>
                                    </p:anim>
                                    <p:anim calcmode="lin" valueType="num">
                                      <p:cBhvr>
                                        <p:cTn id="14" dur="500" fill="hold"/>
                                        <p:tgtEl>
                                          <p:spTgt spid="23"/>
                                        </p:tgtEl>
                                        <p:attrNameLst>
                                          <p:attrName>ppt_h</p:attrName>
                                        </p:attrNameLst>
                                      </p:cBhvr>
                                      <p:tavLst>
                                        <p:tav tm="0">
                                          <p:val>
                                            <p:strVal val="(6*min(max(#ppt_w*#ppt_h,.3),1)-7.4)/-.7*#ppt_h"/>
                                          </p:val>
                                        </p:tav>
                                        <p:tav tm="100000">
                                          <p:val>
                                            <p:strVal val="#ppt_h"/>
                                          </p:val>
                                        </p:tav>
                                      </p:tavLst>
                                    </p:anim>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1"/>
            <a:ext cx="12192000" cy="6857999"/>
          </a:xfrm>
          <a:prstGeom prst="rect">
            <a:avLst/>
          </a:prstGeom>
          <a:ln>
            <a:solidFill>
              <a:srgbClr val="7398C6"/>
            </a:solidFill>
          </a:ln>
        </p:spPr>
      </p:pic>
      <p:sp>
        <p:nvSpPr>
          <p:cNvPr id="22" name="文本框 21"/>
          <p:cNvSpPr txBox="1"/>
          <p:nvPr/>
        </p:nvSpPr>
        <p:spPr>
          <a:xfrm>
            <a:off x="6505998" y="1601624"/>
            <a:ext cx="4412286" cy="1446550"/>
          </a:xfrm>
          <a:prstGeom prst="rect">
            <a:avLst/>
          </a:prstGeom>
          <a:noFill/>
        </p:spPr>
        <p:txBody>
          <a:bodyPr wrap="square" rtlCol="0">
            <a:spAutoFit/>
          </a:bodyPr>
          <a:lstStyle/>
          <a:p>
            <a:pPr algn="r"/>
            <a:r>
              <a:rPr lang="en-US" altLang="zh-CN" sz="44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 PART </a:t>
            </a:r>
            <a:r>
              <a:rPr lang="en-US" altLang="zh-CN"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03.</a:t>
            </a:r>
            <a:endParaRPr lang="en-US" altLang="zh-CN"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3" name="文本框 22"/>
          <p:cNvSpPr txBox="1"/>
          <p:nvPr/>
        </p:nvSpPr>
        <p:spPr>
          <a:xfrm>
            <a:off x="1080770" y="2937510"/>
            <a:ext cx="9767570" cy="1322070"/>
          </a:xfrm>
          <a:prstGeom prst="rect">
            <a:avLst/>
          </a:prstGeom>
          <a:noFill/>
        </p:spPr>
        <p:txBody>
          <a:bodyPr wrap="square" rtlCol="0">
            <a:spAutoFit/>
          </a:bodyPr>
          <a:lstStyle/>
          <a:p>
            <a:pPr algn="r"/>
            <a:r>
              <a:rPr lang="zh-CN" altLang="en-US"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rPr>
              <a:t>常见运动损伤的处理</a:t>
            </a:r>
            <a:endParaRPr lang="zh-CN" altLang="en-US"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strVal val="(6*min(max(#ppt_w*#ppt_h,.3),1)-7.4)/-.7*#ppt_w"/>
                                          </p:val>
                                        </p:tav>
                                        <p:tav tm="100000">
                                          <p:val>
                                            <p:strVal val="#ppt_w"/>
                                          </p:val>
                                        </p:tav>
                                      </p:tavLst>
                                    </p:anim>
                                    <p:anim calcmode="lin" valueType="num">
                                      <p:cBhvr>
                                        <p:cTn id="14" dur="500" fill="hold"/>
                                        <p:tgtEl>
                                          <p:spTgt spid="23"/>
                                        </p:tgtEl>
                                        <p:attrNameLst>
                                          <p:attrName>ppt_h</p:attrName>
                                        </p:attrNameLst>
                                      </p:cBhvr>
                                      <p:tavLst>
                                        <p:tav tm="0">
                                          <p:val>
                                            <p:strVal val="(6*min(max(#ppt_w*#ppt_h,.3),1)-7.4)/-.7*#ppt_h"/>
                                          </p:val>
                                        </p:tav>
                                        <p:tav tm="100000">
                                          <p:val>
                                            <p:strVal val="#ppt_h"/>
                                          </p:val>
                                        </p:tav>
                                      </p:tavLst>
                                    </p:anim>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4210" y="675958"/>
            <a:ext cx="5080000" cy="1999615"/>
          </a:xfrm>
          <a:prstGeom prst="rect">
            <a:avLst/>
          </a:prstGeom>
          <a:noFill/>
          <a:ln w="9525">
            <a:noFill/>
          </a:ln>
        </p:spPr>
        <p:txBody>
          <a:bodyPr>
            <a:spAutoFit/>
          </a:bodyPr>
          <a:p>
            <a:pPr indent="265430"/>
            <a:r>
              <a:rPr lang="zh-CN"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1.肌肉拉伤</a:t>
            </a:r>
            <a:endParaRPr lang="en-US" altLang="zh-CN" sz="24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265430"/>
            <a:r>
              <a:rPr lang="en-US" altLang="zh-CN" sz="2000" b="0">
                <a:latin typeface="宋体" panose="02010600030101010101" pitchFamily="2" charset="-122"/>
                <a:ea typeface="宋体" panose="02010600030101010101" pitchFamily="2" charset="-122"/>
                <a:cs typeface="宋体" panose="02010600030101010101" pitchFamily="2" charset="-122"/>
              </a:rPr>
              <a:t>  </a:t>
            </a:r>
            <a:endParaRPr lang="en-US" altLang="zh-CN" sz="2000" b="0">
              <a:latin typeface="宋体" panose="02010600030101010101" pitchFamily="2" charset="-122"/>
              <a:ea typeface="宋体" panose="02010600030101010101" pitchFamily="2" charset="-122"/>
              <a:cs typeface="宋体" panose="02010600030101010101" pitchFamily="2" charset="-122"/>
            </a:endParaRPr>
          </a:p>
          <a:p>
            <a:pPr indent="265430"/>
            <a:r>
              <a:rPr lang="zh-CN" sz="2000" b="0">
                <a:latin typeface="宋体" panose="02010600030101010101" pitchFamily="2" charset="-122"/>
                <a:ea typeface="宋体" panose="02010600030101010101" pitchFamily="2" charset="-122"/>
                <a:cs typeface="宋体" panose="02010600030101010101" pitchFamily="2" charset="-122"/>
              </a:rPr>
              <a:t>肌肉拉伤是指由于肌肉突然猛烈收缩或被动牵伸，超过了肌肉本身所能承担的限度而引起的肌肉组织急性损伤。肌肉拉伤可分为主动拉伤和被动拉伤两种。</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60375" y="3277870"/>
            <a:ext cx="5080000" cy="2306955"/>
          </a:xfrm>
          <a:prstGeom prst="rect">
            <a:avLst/>
          </a:prstGeom>
          <a:noFill/>
          <a:ln w="9525">
            <a:noFill/>
          </a:ln>
        </p:spPr>
        <p:txBody>
          <a:bodyPr>
            <a:spAutoFit/>
          </a:bodyPr>
          <a:p>
            <a:pPr indent="304800"/>
            <a:r>
              <a:rPr lang="en-US" sz="2400" b="1">
                <a:solidFill>
                  <a:schemeClr val="accent1">
                    <a:lumMod val="75000"/>
                  </a:schemeClr>
                </a:solidFill>
                <a:latin typeface="宋体" panose="02010600030101010101" pitchFamily="2" charset="-122"/>
              </a:rPr>
              <a:t>2.</a:t>
            </a:r>
            <a:r>
              <a:rPr lang="zh-CN" sz="2400" b="1">
                <a:solidFill>
                  <a:schemeClr val="accent1">
                    <a:lumMod val="75000"/>
                  </a:schemeClr>
                </a:solidFill>
                <a:ea typeface="宋体" panose="02010600030101010101" pitchFamily="2" charset="-122"/>
              </a:rPr>
              <a:t>关节韧带损伤</a:t>
            </a:r>
            <a:endParaRPr lang="zh-CN" sz="2400" b="0">
              <a:solidFill>
                <a:schemeClr val="accent1">
                  <a:lumMod val="75000"/>
                </a:schemeClr>
              </a:solidFill>
              <a:ea typeface="宋体" panose="02010600030101010101" pitchFamily="2" charset="-122"/>
            </a:endParaRPr>
          </a:p>
          <a:p>
            <a:pPr indent="304800"/>
            <a:r>
              <a:rPr lang="en-US" altLang="zh-CN" sz="2000" b="0">
                <a:ea typeface="宋体" panose="02010600030101010101" pitchFamily="2" charset="-122"/>
              </a:rPr>
              <a:t>     </a:t>
            </a:r>
            <a:endParaRPr lang="en-US" altLang="zh-CN" sz="2000" b="0">
              <a:ea typeface="宋体" panose="02010600030101010101" pitchFamily="2" charset="-122"/>
            </a:endParaRPr>
          </a:p>
          <a:p>
            <a:pPr indent="304800"/>
            <a:r>
              <a:rPr lang="en-US" altLang="zh-CN" sz="2000" b="0">
                <a:ea typeface="宋体" panose="02010600030101010101" pitchFamily="2" charset="-122"/>
              </a:rPr>
              <a:t>  </a:t>
            </a:r>
            <a:r>
              <a:rPr lang="zh-CN" sz="2000" b="0">
                <a:ea typeface="宋体" panose="02010600030101010101" pitchFamily="2" charset="-122"/>
              </a:rPr>
              <a:t>关节韧带可以维持关节在正常范围内的活动，防治超范围运动，同时还可以保护其他组织，如关节囊、肌腱等。关节活动超过生理范围时，可导致关节韧带损伤。</a:t>
            </a:r>
            <a:endParaRPr lang="zh-CN" sz="2000" b="0">
              <a:ea typeface="宋体" panose="02010600030101010101" pitchFamily="2" charset="-122"/>
            </a:endParaRPr>
          </a:p>
          <a:p>
            <a:endParaRPr lang="zh-CN" altLang="en-US" sz="2000"/>
          </a:p>
        </p:txBody>
      </p:sp>
      <p:sp>
        <p:nvSpPr>
          <p:cNvPr id="4" name="文本框 3"/>
          <p:cNvSpPr txBox="1"/>
          <p:nvPr/>
        </p:nvSpPr>
        <p:spPr>
          <a:xfrm>
            <a:off x="6455410" y="536893"/>
            <a:ext cx="5080000" cy="3538220"/>
          </a:xfrm>
          <a:prstGeom prst="rect">
            <a:avLst/>
          </a:prstGeom>
          <a:noFill/>
          <a:ln w="9525">
            <a:noFill/>
          </a:ln>
        </p:spPr>
        <p:txBody>
          <a:bodyPr>
            <a:spAutoFit/>
          </a:bodyPr>
          <a:p>
            <a:pPr indent="304800"/>
            <a:r>
              <a:rPr lang="en-US" sz="2400" b="1">
                <a:solidFill>
                  <a:schemeClr val="accent1">
                    <a:lumMod val="75000"/>
                  </a:schemeClr>
                </a:solidFill>
                <a:latin typeface="宋体" panose="02010600030101010101" pitchFamily="2" charset="-122"/>
              </a:rPr>
              <a:t>3.</a:t>
            </a:r>
            <a:r>
              <a:rPr lang="zh-CN" sz="2400" b="1">
                <a:solidFill>
                  <a:schemeClr val="accent1">
                    <a:lumMod val="75000"/>
                  </a:schemeClr>
                </a:solidFill>
                <a:ea typeface="宋体" panose="02010600030101010101" pitchFamily="2" charset="-122"/>
              </a:rPr>
              <a:t>腱鞘炎</a:t>
            </a:r>
            <a:endParaRPr lang="zh-CN" sz="2000" b="0">
              <a:ea typeface="宋体" panose="02010600030101010101" pitchFamily="2" charset="-122"/>
            </a:endParaRPr>
          </a:p>
          <a:p>
            <a:pPr indent="304800"/>
            <a:r>
              <a:rPr lang="en-US" altLang="zh-CN" sz="2000" b="0">
                <a:ea typeface="宋体" panose="02010600030101010101" pitchFamily="2" charset="-122"/>
              </a:rPr>
              <a:t>      </a:t>
            </a:r>
            <a:endParaRPr lang="en-US" altLang="zh-CN" sz="2000" b="0">
              <a:ea typeface="宋体" panose="02010600030101010101" pitchFamily="2" charset="-122"/>
            </a:endParaRPr>
          </a:p>
          <a:p>
            <a:pPr indent="304800"/>
            <a:r>
              <a:rPr lang="en-US" altLang="zh-CN" sz="2000" b="0">
                <a:ea typeface="宋体" panose="02010600030101010101" pitchFamily="2" charset="-122"/>
              </a:rPr>
              <a:t> </a:t>
            </a:r>
            <a:r>
              <a:rPr lang="zh-CN" sz="2000" b="0">
                <a:ea typeface="宋体" panose="02010600030101010101" pitchFamily="2" charset="-122"/>
              </a:rPr>
              <a:t>腱鞘是由两层纤轴膜构成的长形道</a:t>
            </a:r>
            <a:r>
              <a:rPr lang="zh-CN" sz="2000" b="0">
                <a:latin typeface="Times New Roman" panose="02020603050405020304" charset="0"/>
                <a:ea typeface="宋体" panose="02010600030101010101" pitchFamily="2" charset="-122"/>
              </a:rPr>
              <a:t>，其内层覆盖于肌腱的表面，</a:t>
            </a:r>
            <a:r>
              <a:rPr lang="zh-CN" sz="2000" b="0">
                <a:ea typeface="宋体" panose="02010600030101010101" pitchFamily="2" charset="-122"/>
              </a:rPr>
              <a:t>外层附着于肌腱周围的韧带和骨面上，两层之间有滑液，可以减少肌腱活动时的摩擦和防止肌腱被拉紧时向侧方的滑移。</a:t>
            </a:r>
            <a:endParaRPr lang="zh-CN" sz="2000" b="0">
              <a:ea typeface="宋体" panose="02010600030101010101" pitchFamily="2" charset="-122"/>
            </a:endParaRPr>
          </a:p>
          <a:p>
            <a:pPr indent="304800"/>
            <a:r>
              <a:rPr lang="zh-CN" sz="2000" b="0">
                <a:ea typeface="宋体" panose="02010600030101010101" pitchFamily="2" charset="-122"/>
              </a:rPr>
              <a:t>肌肉反复收缩容易造成腱鞘两层纤维膜间发生过度摩擦，引起腱鞘水肿、增生等损伤性炎症反应。</a:t>
            </a:r>
            <a:endParaRPr lang="zh-CN" sz="2000" b="0">
              <a:ea typeface="宋体" panose="02010600030101010101" pitchFamily="2" charset="-122"/>
            </a:endParaRPr>
          </a:p>
          <a:p>
            <a:endParaRPr lang="zh-CN" altLang="en-US" sz="2000"/>
          </a:p>
        </p:txBody>
      </p:sp>
      <p:sp>
        <p:nvSpPr>
          <p:cNvPr id="5" name="文本框 4"/>
          <p:cNvSpPr txBox="1"/>
          <p:nvPr/>
        </p:nvSpPr>
        <p:spPr>
          <a:xfrm>
            <a:off x="6203950" y="4075113"/>
            <a:ext cx="5080000" cy="460375"/>
          </a:xfrm>
          <a:prstGeom prst="rect">
            <a:avLst/>
          </a:prstGeom>
          <a:noFill/>
          <a:ln w="9525">
            <a:noFill/>
          </a:ln>
        </p:spPr>
        <p:txBody>
          <a:bodyPr>
            <a:spAutoFit/>
          </a:bodyPr>
          <a:p>
            <a:pPr indent="304800"/>
            <a:r>
              <a:rPr lang="en-US" sz="2400" b="1">
                <a:solidFill>
                  <a:schemeClr val="accent1">
                    <a:lumMod val="75000"/>
                  </a:schemeClr>
                </a:solidFill>
                <a:latin typeface="宋体" panose="02010600030101010101" pitchFamily="2" charset="-122"/>
              </a:rPr>
              <a:t>4.</a:t>
            </a:r>
            <a:r>
              <a:rPr lang="zh-CN" sz="2400" b="1">
                <a:solidFill>
                  <a:schemeClr val="accent1">
                    <a:lumMod val="75000"/>
                  </a:schemeClr>
                </a:solidFill>
                <a:ea typeface="宋体" panose="02010600030101010101" pitchFamily="2" charset="-122"/>
              </a:rPr>
              <a:t>关节软骨损伤</a:t>
            </a:r>
            <a:endParaRPr lang="zh-CN" altLang="en-US"/>
          </a:p>
        </p:txBody>
      </p:sp>
      <p:grpSp>
        <p:nvGrpSpPr>
          <p:cNvPr id="32" name="组合 31"/>
          <p:cNvGrpSpPr/>
          <p:nvPr/>
        </p:nvGrpSpPr>
        <p:grpSpPr>
          <a:xfrm>
            <a:off x="2600325" y="417195"/>
            <a:ext cx="2772410" cy="815975"/>
            <a:chOff x="4095" y="657"/>
            <a:chExt cx="4366" cy="1285"/>
          </a:xfrm>
        </p:grpSpPr>
        <p:cxnSp>
          <p:nvCxnSpPr>
            <p:cNvPr id="7" name="直接箭头连接符 6"/>
            <p:cNvCxnSpPr/>
            <p:nvPr/>
          </p:nvCxnSpPr>
          <p:spPr>
            <a:xfrm flipV="1">
              <a:off x="4095" y="1065"/>
              <a:ext cx="865" cy="3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417" y="657"/>
              <a:ext cx="3406" cy="580"/>
            </a:xfrm>
            <a:prstGeom prst="rect">
              <a:avLst/>
            </a:prstGeom>
            <a:noFill/>
          </p:spPr>
          <p:txBody>
            <a:bodyPr wrap="none" rtlCol="0" anchor="t">
              <a:spAutoFit/>
            </a:bodyPr>
            <a:p>
              <a:pPr indent="265430"/>
              <a:r>
                <a:rPr lang="zh-CN">
                  <a:latin typeface="宋体" panose="02010600030101010101" pitchFamily="2" charset="-122"/>
                  <a:ea typeface="宋体" panose="02010600030101010101" pitchFamily="2" charset="-122"/>
                  <a:cs typeface="宋体" panose="02010600030101010101" pitchFamily="2" charset="-122"/>
                  <a:sym typeface="+mn-ea"/>
                </a:rPr>
                <a:t>（1）腘绳肌拉伤</a:t>
              </a:r>
              <a:endParaRPr lang="zh-CN" altLang="en-US"/>
            </a:p>
          </p:txBody>
        </p:sp>
        <p:cxnSp>
          <p:nvCxnSpPr>
            <p:cNvPr id="9" name="直接箭头连接符 8"/>
            <p:cNvCxnSpPr/>
            <p:nvPr/>
          </p:nvCxnSpPr>
          <p:spPr>
            <a:xfrm>
              <a:off x="4095" y="1441"/>
              <a:ext cx="793" cy="3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753" y="1362"/>
              <a:ext cx="3708" cy="580"/>
            </a:xfrm>
            <a:prstGeom prst="rect">
              <a:avLst/>
            </a:prstGeom>
            <a:noFill/>
          </p:spPr>
          <p:txBody>
            <a:bodyPr wrap="none" rtlCol="0" anchor="t">
              <a:spAutoFit/>
            </a:bodyPr>
            <a:p>
              <a:r>
                <a:rPr lang="zh-CN" altLang="en-US">
                  <a:latin typeface="宋体" panose="02010600030101010101" pitchFamily="2" charset="-122"/>
                  <a:ea typeface="宋体" panose="02010600030101010101" pitchFamily="2" charset="-122"/>
                  <a:cs typeface="宋体" panose="02010600030101010101" pitchFamily="2" charset="-122"/>
                  <a:sym typeface="+mn-ea"/>
                </a:rPr>
                <a:t>（2）小腿三头肌拉伤</a:t>
              </a:r>
              <a:endParaRPr lang="zh-CN" altLang="en-US"/>
            </a:p>
          </p:txBody>
        </p:sp>
      </p:grpSp>
      <p:grpSp>
        <p:nvGrpSpPr>
          <p:cNvPr id="33" name="组合 32"/>
          <p:cNvGrpSpPr/>
          <p:nvPr/>
        </p:nvGrpSpPr>
        <p:grpSpPr>
          <a:xfrm>
            <a:off x="3018155" y="3048635"/>
            <a:ext cx="3696970" cy="836295"/>
            <a:chOff x="4753" y="4801"/>
            <a:chExt cx="5822" cy="1317"/>
          </a:xfrm>
        </p:grpSpPr>
        <p:cxnSp>
          <p:nvCxnSpPr>
            <p:cNvPr id="11" name="直接箭头连接符 10"/>
            <p:cNvCxnSpPr/>
            <p:nvPr/>
          </p:nvCxnSpPr>
          <p:spPr>
            <a:xfrm flipV="1">
              <a:off x="4753" y="5162"/>
              <a:ext cx="865" cy="3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4753" y="5538"/>
              <a:ext cx="793" cy="3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58" y="4801"/>
              <a:ext cx="4808" cy="580"/>
            </a:xfrm>
            <a:prstGeom prst="rect">
              <a:avLst/>
            </a:prstGeom>
            <a:noFill/>
          </p:spPr>
          <p:txBody>
            <a:bodyPr wrap="none" rtlCol="0" anchor="t">
              <a:spAutoFit/>
            </a:bodyPr>
            <a:p>
              <a:r>
                <a:rPr lang="zh-CN">
                  <a:ea typeface="宋体" panose="02010600030101010101" pitchFamily="2" charset="-122"/>
                  <a:sym typeface="+mn-ea"/>
                </a:rPr>
                <a:t>（1）膝关节内侧副韧带损伤</a:t>
              </a:r>
              <a:endParaRPr lang="zh-CN" altLang="en-US"/>
            </a:p>
          </p:txBody>
        </p:sp>
        <p:sp>
          <p:nvSpPr>
            <p:cNvPr id="20" name="文本框 19"/>
            <p:cNvSpPr txBox="1"/>
            <p:nvPr/>
          </p:nvSpPr>
          <p:spPr>
            <a:xfrm>
              <a:off x="4959" y="5538"/>
              <a:ext cx="5616" cy="580"/>
            </a:xfrm>
            <a:prstGeom prst="rect">
              <a:avLst/>
            </a:prstGeom>
            <a:noFill/>
          </p:spPr>
          <p:txBody>
            <a:bodyPr wrap="square" rtlCol="0" anchor="t">
              <a:spAutoFit/>
            </a:bodyPr>
            <a:p>
              <a:pPr indent="304800"/>
              <a:r>
                <a:rPr lang="zh-CN">
                  <a:ea typeface="宋体" panose="02010600030101010101" pitchFamily="2" charset="-122"/>
                  <a:sym typeface="+mn-ea"/>
                </a:rPr>
                <a:t>（2）踝关节外侧副韧带损伤</a:t>
              </a:r>
              <a:endParaRPr lang="zh-CN" altLang="en-US"/>
            </a:p>
          </p:txBody>
        </p:sp>
      </p:grpSp>
      <p:grpSp>
        <p:nvGrpSpPr>
          <p:cNvPr id="34" name="组合 33"/>
          <p:cNvGrpSpPr/>
          <p:nvPr/>
        </p:nvGrpSpPr>
        <p:grpSpPr>
          <a:xfrm>
            <a:off x="8042910" y="417195"/>
            <a:ext cx="3952875" cy="866140"/>
            <a:chOff x="12666" y="657"/>
            <a:chExt cx="6225" cy="1364"/>
          </a:xfrm>
        </p:grpSpPr>
        <p:cxnSp>
          <p:nvCxnSpPr>
            <p:cNvPr id="12" name="直接箭头连接符 11"/>
            <p:cNvCxnSpPr/>
            <p:nvPr/>
          </p:nvCxnSpPr>
          <p:spPr>
            <a:xfrm flipV="1">
              <a:off x="12666" y="846"/>
              <a:ext cx="865" cy="3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12666" y="1222"/>
              <a:ext cx="793" cy="3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3233" y="657"/>
              <a:ext cx="4000" cy="1016"/>
            </a:xfrm>
            <a:prstGeom prst="rect">
              <a:avLst/>
            </a:prstGeom>
            <a:noFill/>
          </p:spPr>
          <p:txBody>
            <a:bodyPr wrap="square" rtlCol="0" anchor="t">
              <a:spAutoFit/>
            </a:bodyPr>
            <a:p>
              <a:r>
                <a:rPr lang="zh-CN">
                  <a:ea typeface="宋体" panose="02010600030101010101" pitchFamily="2" charset="-122"/>
                  <a:sym typeface="+mn-ea"/>
                </a:rPr>
                <a:t>（1）指屈肌腱鞘炎</a:t>
              </a:r>
              <a:endParaRPr lang="zh-CN">
                <a:ea typeface="宋体" panose="02010600030101010101" pitchFamily="2" charset="-122"/>
                <a:sym typeface="+mn-ea"/>
              </a:endParaRPr>
            </a:p>
            <a:p>
              <a:endParaRPr lang="zh-CN" altLang="en-US"/>
            </a:p>
          </p:txBody>
        </p:sp>
        <p:sp>
          <p:nvSpPr>
            <p:cNvPr id="22" name="文本框 21"/>
            <p:cNvSpPr txBox="1"/>
            <p:nvPr/>
          </p:nvSpPr>
          <p:spPr>
            <a:xfrm>
              <a:off x="12883" y="1441"/>
              <a:ext cx="6008" cy="580"/>
            </a:xfrm>
            <a:prstGeom prst="rect">
              <a:avLst/>
            </a:prstGeom>
            <a:noFill/>
          </p:spPr>
          <p:txBody>
            <a:bodyPr wrap="none" rtlCol="0" anchor="t">
              <a:spAutoFit/>
            </a:bodyPr>
            <a:p>
              <a:pPr indent="304800"/>
              <a:r>
                <a:rPr lang="zh-CN">
                  <a:ea typeface="宋体" panose="02010600030101010101" pitchFamily="2" charset="-122"/>
                  <a:sym typeface="+mn-ea"/>
                </a:rPr>
                <a:t>（2）肱二头肌长头肌肌腱腱鞘炎</a:t>
              </a:r>
              <a:endParaRPr lang="zh-CN" altLang="en-US"/>
            </a:p>
          </p:txBody>
        </p:sp>
      </p:grpSp>
      <p:grpSp>
        <p:nvGrpSpPr>
          <p:cNvPr id="37" name="组合 36"/>
          <p:cNvGrpSpPr/>
          <p:nvPr/>
        </p:nvGrpSpPr>
        <p:grpSpPr>
          <a:xfrm>
            <a:off x="8800465" y="3884930"/>
            <a:ext cx="2987675" cy="725170"/>
            <a:chOff x="13859" y="6118"/>
            <a:chExt cx="4705" cy="1142"/>
          </a:xfrm>
        </p:grpSpPr>
        <p:cxnSp>
          <p:nvCxnSpPr>
            <p:cNvPr id="13" name="直接箭头连接符 12"/>
            <p:cNvCxnSpPr/>
            <p:nvPr/>
          </p:nvCxnSpPr>
          <p:spPr>
            <a:xfrm flipV="1">
              <a:off x="13859" y="6304"/>
              <a:ext cx="865" cy="3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13859" y="6689"/>
              <a:ext cx="793" cy="3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4476" y="6118"/>
              <a:ext cx="4088" cy="580"/>
            </a:xfrm>
            <a:prstGeom prst="rect">
              <a:avLst/>
            </a:prstGeom>
            <a:noFill/>
          </p:spPr>
          <p:txBody>
            <a:bodyPr wrap="none" rtlCol="0" anchor="t">
              <a:spAutoFit/>
            </a:bodyPr>
            <a:p>
              <a:r>
                <a:rPr lang="zh-CN">
                  <a:ea typeface="宋体" panose="02010600030101010101" pitchFamily="2" charset="-122"/>
                  <a:sym typeface="+mn-ea"/>
                </a:rPr>
                <a:t>（1）腕三角软骨盘损伤</a:t>
              </a:r>
              <a:endParaRPr lang="zh-CN" altLang="en-US"/>
            </a:p>
          </p:txBody>
        </p:sp>
        <p:sp>
          <p:nvSpPr>
            <p:cNvPr id="24" name="文本框 23"/>
            <p:cNvSpPr txBox="1"/>
            <p:nvPr/>
          </p:nvSpPr>
          <p:spPr>
            <a:xfrm>
              <a:off x="14166" y="6680"/>
              <a:ext cx="3488" cy="580"/>
            </a:xfrm>
            <a:prstGeom prst="rect">
              <a:avLst/>
            </a:prstGeom>
            <a:noFill/>
          </p:spPr>
          <p:txBody>
            <a:bodyPr wrap="none" rtlCol="0" anchor="t">
              <a:spAutoFit/>
            </a:bodyPr>
            <a:p>
              <a:pPr indent="304800"/>
              <a:r>
                <a:rPr lang="zh-CN">
                  <a:ea typeface="宋体" panose="02010600030101010101" pitchFamily="2" charset="-122"/>
                  <a:sym typeface="+mn-ea"/>
                </a:rPr>
                <a:t>（2）半月板损伤</a:t>
              </a:r>
              <a:endParaRPr lang="zh-CN" altLang="en-US"/>
            </a:p>
          </p:txBody>
        </p:sp>
      </p:grpSp>
      <p:sp>
        <p:nvSpPr>
          <p:cNvPr id="25" name="文本框 24"/>
          <p:cNvSpPr txBox="1"/>
          <p:nvPr/>
        </p:nvSpPr>
        <p:spPr>
          <a:xfrm>
            <a:off x="6116955" y="5310188"/>
            <a:ext cx="5080000" cy="460375"/>
          </a:xfrm>
          <a:prstGeom prst="rect">
            <a:avLst/>
          </a:prstGeom>
          <a:noFill/>
          <a:ln w="9525">
            <a:noFill/>
          </a:ln>
        </p:spPr>
        <p:txBody>
          <a:bodyPr>
            <a:spAutoFit/>
          </a:bodyPr>
          <a:p>
            <a:pPr indent="304800"/>
            <a:r>
              <a:rPr lang="zh-CN" sz="2400" b="1">
                <a:solidFill>
                  <a:schemeClr val="accent1">
                    <a:lumMod val="75000"/>
                  </a:schemeClr>
                </a:solidFill>
                <a:ea typeface="宋体" panose="02010600030101010101" pitchFamily="2" charset="-122"/>
              </a:rPr>
              <a:t>5.疲劳性骨膜炎</a:t>
            </a:r>
            <a:endParaRPr lang="zh-CN" altLang="en-US"/>
          </a:p>
        </p:txBody>
      </p:sp>
      <p:grpSp>
        <p:nvGrpSpPr>
          <p:cNvPr id="38" name="组合 37"/>
          <p:cNvGrpSpPr/>
          <p:nvPr/>
        </p:nvGrpSpPr>
        <p:grpSpPr>
          <a:xfrm>
            <a:off x="8581390" y="5207635"/>
            <a:ext cx="3599815" cy="745490"/>
            <a:chOff x="13531" y="8145"/>
            <a:chExt cx="5669" cy="1174"/>
          </a:xfrm>
        </p:grpSpPr>
        <p:cxnSp>
          <p:nvCxnSpPr>
            <p:cNvPr id="26" name="直接箭头连接符 25"/>
            <p:cNvCxnSpPr/>
            <p:nvPr/>
          </p:nvCxnSpPr>
          <p:spPr>
            <a:xfrm flipV="1">
              <a:off x="13531" y="8363"/>
              <a:ext cx="865" cy="3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13531" y="8739"/>
              <a:ext cx="793" cy="3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4166" y="8145"/>
              <a:ext cx="5034" cy="1016"/>
            </a:xfrm>
            <a:prstGeom prst="rect">
              <a:avLst/>
            </a:prstGeom>
            <a:noFill/>
          </p:spPr>
          <p:txBody>
            <a:bodyPr wrap="square" rtlCol="0" anchor="t">
              <a:spAutoFit/>
            </a:bodyPr>
            <a:p>
              <a:r>
                <a:rPr lang="zh-CN">
                  <a:ea typeface="宋体" panose="02010600030101010101" pitchFamily="2" charset="-122"/>
                  <a:sym typeface="+mn-ea"/>
                </a:rPr>
                <a:t>（1）胫腓骨疲劳性骨膜炎</a:t>
              </a:r>
              <a:endParaRPr lang="zh-CN">
                <a:ea typeface="宋体" panose="02010600030101010101" pitchFamily="2" charset="-122"/>
                <a:sym typeface="+mn-ea"/>
              </a:endParaRPr>
            </a:p>
            <a:p>
              <a:endParaRPr lang="zh-CN" altLang="en-US"/>
            </a:p>
          </p:txBody>
        </p:sp>
        <p:sp>
          <p:nvSpPr>
            <p:cNvPr id="29" name="文本框 28"/>
            <p:cNvSpPr txBox="1"/>
            <p:nvPr/>
          </p:nvSpPr>
          <p:spPr>
            <a:xfrm>
              <a:off x="13745" y="8739"/>
              <a:ext cx="4568" cy="580"/>
            </a:xfrm>
            <a:prstGeom prst="rect">
              <a:avLst/>
            </a:prstGeom>
            <a:noFill/>
          </p:spPr>
          <p:txBody>
            <a:bodyPr wrap="none" rtlCol="0" anchor="t">
              <a:spAutoFit/>
            </a:bodyPr>
            <a:p>
              <a:pPr indent="304800"/>
              <a:r>
                <a:rPr lang="zh-CN">
                  <a:ea typeface="宋体" panose="02010600030101010101" pitchFamily="2" charset="-122"/>
                  <a:sym typeface="+mn-ea"/>
                </a:rPr>
                <a:t>（2）跖骨疲劳性骨膜炎</a:t>
              </a:r>
              <a:endParaRPr lang="zh-CN" altLang="en-US"/>
            </a:p>
          </p:txBody>
        </p:sp>
      </p:grpSp>
      <p:pic>
        <p:nvPicPr>
          <p:cNvPr id="30" name="图片 29" descr="损伤"/>
          <p:cNvPicPr>
            <a:picLocks noChangeAspect="1"/>
          </p:cNvPicPr>
          <p:nvPr/>
        </p:nvPicPr>
        <p:blipFill>
          <a:blip r:embed="rId1"/>
          <a:stretch>
            <a:fillRect/>
          </a:stretch>
        </p:blipFill>
        <p:spPr>
          <a:xfrm>
            <a:off x="5175250" y="3720465"/>
            <a:ext cx="1539240" cy="1539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wheel(1)">
                                      <p:cBhvr>
                                        <p:cTn id="7" dur="2000"/>
                                        <p:tgtEl>
                                          <p:spTgt spid="100">
                                            <p:txEl>
                                              <p:pRg st="0" end="0"/>
                                            </p:txEl>
                                          </p:spTgt>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heel(1)">
                                      <p:cBhvr>
                                        <p:cTn id="11" dur="20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100">
                                            <p:txEl>
                                              <p:pRg st="2" end="2"/>
                                            </p:txEl>
                                          </p:spTgt>
                                        </p:tgtEl>
                                        <p:attrNameLst>
                                          <p:attrName>style.visibility</p:attrName>
                                        </p:attrNameLst>
                                      </p:cBhvr>
                                      <p:to>
                                        <p:strVal val="visible"/>
                                      </p:to>
                                    </p:set>
                                    <p:animEffect transition="in" filter="wheel(1)">
                                      <p:cBhvr>
                                        <p:cTn id="16" dur="2000"/>
                                        <p:tgtEl>
                                          <p:spTgt spid="100">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Vertical)">
                                      <p:cBhvr>
                                        <p:cTn id="21" dur="500"/>
                                        <p:tgtEl>
                                          <p:spTgt spid="3">
                                            <p:txEl>
                                              <p:pRg st="0" end="0"/>
                                            </p:txEl>
                                          </p:spTgt>
                                        </p:tgtEl>
                                      </p:cBhvr>
                                    </p:animEffect>
                                  </p:childTnLst>
                                </p:cTn>
                              </p:par>
                            </p:childTnLst>
                          </p:cTn>
                        </p:par>
                        <p:par>
                          <p:cTn id="22" fill="hold">
                            <p:stCondLst>
                              <p:cond delay="500"/>
                            </p:stCondLst>
                            <p:childTnLst>
                              <p:par>
                                <p:cTn id="23" presetID="16" presetClass="entr" presetSubtype="21"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barn(inVertical)">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barn(inVertical)">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barn(inVertical)">
                                      <p:cBhvr>
                                        <p:cTn id="35" dur="500"/>
                                        <p:tgtEl>
                                          <p:spTgt spid="4">
                                            <p:txEl>
                                              <p:pRg st="0" end="0"/>
                                            </p:txEl>
                                          </p:spTgt>
                                        </p:tgtEl>
                                      </p:cBhvr>
                                    </p:animEffect>
                                  </p:childTnLst>
                                </p:cTn>
                              </p:par>
                            </p:childTnLst>
                          </p:cTn>
                        </p:par>
                        <p:par>
                          <p:cTn id="36" fill="hold">
                            <p:stCondLst>
                              <p:cond delay="500"/>
                            </p:stCondLst>
                            <p:childTnLst>
                              <p:par>
                                <p:cTn id="37" presetID="8" presetClass="entr" presetSubtype="16"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diamond(in)">
                                      <p:cBhvr>
                                        <p:cTn id="39" dur="20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4">
                                            <p:txEl>
                                              <p:pRg st="2" end="2"/>
                                            </p:txEl>
                                          </p:spTgt>
                                        </p:tgtEl>
                                        <p:attrNameLst>
                                          <p:attrName>style.visibility</p:attrName>
                                        </p:attrNameLst>
                                      </p:cBhvr>
                                      <p:to>
                                        <p:strVal val="visible"/>
                                      </p:to>
                                    </p:set>
                                    <p:animEffect transition="in" filter="barn(inVertical)">
                                      <p:cBhvr>
                                        <p:cTn id="44" dur="500"/>
                                        <p:tgtEl>
                                          <p:spTgt spid="4">
                                            <p:txEl>
                                              <p:pRg st="2" end="2"/>
                                            </p:txEl>
                                          </p:spTgt>
                                        </p:tgtEl>
                                      </p:cBhvr>
                                    </p:animEffect>
                                  </p:childTnLst>
                                </p:cTn>
                              </p:par>
                              <p:par>
                                <p:cTn id="45" presetID="16" presetClass="entr" presetSubtype="21" fill="hold" nodeType="with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animEffect transition="in" filter="barn(inVertical)">
                                      <p:cBhvr>
                                        <p:cTn id="47" dur="500"/>
                                        <p:tgtEl>
                                          <p:spTgt spid="4">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barn(inVertical)">
                                      <p:cBhvr>
                                        <p:cTn id="52" dur="500"/>
                                        <p:tgtEl>
                                          <p:spTgt spid="5"/>
                                        </p:tgtEl>
                                      </p:cBhvr>
                                    </p:animEffect>
                                  </p:childTnLst>
                                </p:cTn>
                              </p:par>
                            </p:childTnLst>
                          </p:cTn>
                        </p:par>
                        <p:par>
                          <p:cTn id="53" fill="hold">
                            <p:stCondLst>
                              <p:cond delay="500"/>
                            </p:stCondLst>
                            <p:childTnLst>
                              <p:par>
                                <p:cTn id="54" presetID="21" presetClass="entr" presetSubtype="1"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heel(1)">
                                      <p:cBhvr>
                                        <p:cTn id="56" dur="2000"/>
                                        <p:tgtEl>
                                          <p:spTgt spid="37"/>
                                        </p:tgtEl>
                                      </p:cBhvr>
                                    </p:animEffect>
                                  </p:childTnLst>
                                </p:cTn>
                              </p:par>
                            </p:childTnLst>
                          </p:cTn>
                        </p:par>
                        <p:par>
                          <p:cTn id="57" fill="hold">
                            <p:stCondLst>
                              <p:cond delay="2500"/>
                            </p:stCondLst>
                            <p:childTnLst>
                              <p:par>
                                <p:cTn id="58" presetID="16" presetClass="entr" presetSubtype="21"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barn(inVertical)">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heel(1)">
                                      <p:cBhvr>
                                        <p:cTn id="65" dur="2000"/>
                                        <p:tgtEl>
                                          <p:spTgt spid="25"/>
                                        </p:tgtEl>
                                      </p:cBhvr>
                                    </p:animEffect>
                                  </p:childTnLst>
                                </p:cTn>
                              </p:par>
                            </p:childTnLst>
                          </p:cTn>
                        </p:par>
                        <p:par>
                          <p:cTn id="66" fill="hold">
                            <p:stCondLst>
                              <p:cond delay="2000"/>
                            </p:stCondLst>
                            <p:childTnLst>
                              <p:par>
                                <p:cTn id="67" presetID="21" presetClass="entr" presetSubtype="1"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heel(1)">
                                      <p:cBhvr>
                                        <p:cTn id="69"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8970" y="776923"/>
            <a:ext cx="5080000" cy="4154170"/>
          </a:xfrm>
          <a:prstGeom prst="rect">
            <a:avLst/>
          </a:prstGeom>
          <a:noFill/>
          <a:ln w="9525">
            <a:noFill/>
          </a:ln>
        </p:spPr>
        <p:txBody>
          <a:bodyPr>
            <a:spAutoFit/>
          </a:bodyPr>
          <a:p>
            <a:pPr indent="0"/>
            <a:r>
              <a:rPr lang="en-US" sz="2400" b="1">
                <a:solidFill>
                  <a:schemeClr val="accent1">
                    <a:lumMod val="75000"/>
                  </a:schemeClr>
                </a:solidFill>
                <a:latin typeface="宋体" panose="02010600030101010101" pitchFamily="2" charset="-122"/>
              </a:rPr>
              <a:t>2.3.1  </a:t>
            </a:r>
            <a:r>
              <a:rPr lang="zh-CN" sz="2400" b="1">
                <a:solidFill>
                  <a:schemeClr val="accent1">
                    <a:lumMod val="75000"/>
                  </a:schemeClr>
                </a:solidFill>
                <a:ea typeface="宋体" panose="02010600030101010101" pitchFamily="2" charset="-122"/>
              </a:rPr>
              <a:t>延迟性肌肉酸痛</a:t>
            </a:r>
            <a:endParaRPr lang="en-US" sz="2400" b="1">
              <a:solidFill>
                <a:schemeClr val="accent1">
                  <a:lumMod val="75000"/>
                </a:schemeClr>
              </a:solidFill>
              <a:latin typeface="宋体" panose="02010600030101010101" pitchFamily="2" charset="-122"/>
              <a:ea typeface="宋体" panose="02010600030101010101" pitchFamily="2" charset="-122"/>
            </a:endParaRPr>
          </a:p>
          <a:p>
            <a:pPr indent="0"/>
            <a:r>
              <a:rPr lang="en-US" sz="2000" b="1">
                <a:latin typeface="宋体" panose="02010600030101010101" pitchFamily="2" charset="-122"/>
                <a:ea typeface="宋体" panose="02010600030101010101" pitchFamily="2" charset="-122"/>
              </a:rPr>
              <a:t>1.</a:t>
            </a:r>
            <a:r>
              <a:rPr lang="zh-CN" sz="2000" b="1">
                <a:ea typeface="宋体" panose="02010600030101010101" pitchFamily="2" charset="-122"/>
              </a:rPr>
              <a:t>延迟性肌肉酸痛的生理机制</a:t>
            </a:r>
            <a:endParaRPr lang="zh-CN" sz="2000" b="0">
              <a:ea typeface="宋体" panose="02010600030101010101" pitchFamily="2" charset="-122"/>
            </a:endParaRPr>
          </a:p>
          <a:p>
            <a:pPr indent="0"/>
            <a:r>
              <a:rPr lang="en-US" altLang="zh-CN" sz="2000" b="0">
                <a:ea typeface="宋体" panose="02010600030101010101" pitchFamily="2" charset="-122"/>
              </a:rPr>
              <a:t>      </a:t>
            </a:r>
            <a:r>
              <a:rPr lang="zh-CN" sz="2000" b="0">
                <a:ea typeface="宋体" panose="02010600030101010101" pitchFamily="2" charset="-122"/>
              </a:rPr>
              <a:t>运动时肌肉组织的缺血、缺氧、ATP不足、代谢产物堆积及氧自由基是引起延迟性肌肉酸痛的主要原因。</a:t>
            </a:r>
            <a:r>
              <a:rPr lang="en-US" sz="2000" b="1">
                <a:latin typeface="宋体" panose="02010600030101010101" pitchFamily="2" charset="-122"/>
              </a:rPr>
              <a:t>2.</a:t>
            </a:r>
            <a:r>
              <a:rPr lang="zh-CN" sz="2000" b="1">
                <a:ea typeface="宋体" panose="02010600030101010101" pitchFamily="2" charset="-122"/>
              </a:rPr>
              <a:t>预防</a:t>
            </a:r>
            <a:r>
              <a:rPr lang="zh-CN" sz="2000" b="0">
                <a:ea typeface="宋体" panose="02010600030101010101" pitchFamily="2" charset="-122"/>
              </a:rPr>
              <a:t>（1）对无训练者。（2）对有训练者。</a:t>
            </a:r>
            <a:r>
              <a:rPr lang="en-US" sz="2000" b="1">
                <a:latin typeface="宋体" panose="02010600030101010101" pitchFamily="2" charset="-122"/>
              </a:rPr>
              <a:t>3.</a:t>
            </a:r>
            <a:r>
              <a:rPr lang="zh-CN" sz="2000" b="1">
                <a:ea typeface="宋体" panose="02010600030101010101" pitchFamily="2" charset="-122"/>
              </a:rPr>
              <a:t>治疗</a:t>
            </a:r>
            <a:r>
              <a:rPr lang="zh-CN" sz="2000" b="0">
                <a:ea typeface="宋体" panose="02010600030101010101" pitchFamily="2" charset="-122"/>
              </a:rPr>
              <a:t>（1）物理治疗：身体练习法、热疗法、冷疗法、神经电刺激疗法、电磁场疗法、按摩疗法、推拿疗法、针灸疗法、刮痧疗法（2）药物治疗</a:t>
            </a:r>
            <a:endParaRPr lang="zh-CN" altLang="en-US" sz="2000"/>
          </a:p>
        </p:txBody>
      </p:sp>
      <p:sp>
        <p:nvSpPr>
          <p:cNvPr id="2" name="文本框 1"/>
          <p:cNvSpPr txBox="1"/>
          <p:nvPr/>
        </p:nvSpPr>
        <p:spPr>
          <a:xfrm>
            <a:off x="6044565" y="777240"/>
            <a:ext cx="5626735" cy="5077460"/>
          </a:xfrm>
          <a:prstGeom prst="rect">
            <a:avLst/>
          </a:prstGeom>
          <a:noFill/>
          <a:ln w="9525">
            <a:noFill/>
          </a:ln>
        </p:spPr>
        <p:txBody>
          <a:bodyPr wrap="square">
            <a:spAutoFit/>
          </a:bodyPr>
          <a:p>
            <a:pPr indent="0"/>
            <a:r>
              <a:rPr lang="en-US" sz="2400" b="1">
                <a:solidFill>
                  <a:schemeClr val="accent1">
                    <a:lumMod val="75000"/>
                  </a:schemeClr>
                </a:solidFill>
                <a:latin typeface="宋体" panose="02010600030101010101" pitchFamily="2" charset="-122"/>
              </a:rPr>
              <a:t>2.3.2  </a:t>
            </a:r>
            <a:r>
              <a:rPr lang="zh-CN" sz="2400" b="1">
                <a:solidFill>
                  <a:schemeClr val="accent1">
                    <a:lumMod val="75000"/>
                  </a:schemeClr>
                </a:solidFill>
                <a:ea typeface="宋体" panose="02010600030101010101" pitchFamily="2" charset="-122"/>
              </a:rPr>
              <a:t>运动性腹痛</a:t>
            </a:r>
            <a:endParaRPr lang="en-US" sz="2400" b="1">
              <a:solidFill>
                <a:schemeClr val="accent1">
                  <a:lumMod val="75000"/>
                </a:schemeClr>
              </a:solidFill>
              <a:latin typeface="宋体" panose="02010600030101010101" pitchFamily="2" charset="-122"/>
            </a:endParaRPr>
          </a:p>
          <a:p>
            <a:pPr indent="0"/>
            <a:r>
              <a:rPr lang="en-US" sz="2000" b="1">
                <a:latin typeface="宋体" panose="02010600030101010101" pitchFamily="2" charset="-122"/>
              </a:rPr>
              <a:t>1.</a:t>
            </a:r>
            <a:r>
              <a:rPr lang="zh-CN" sz="2000" b="1">
                <a:ea typeface="宋体" panose="02010600030101010101" pitchFamily="2" charset="-122"/>
              </a:rPr>
              <a:t>原因与发病机理</a:t>
            </a:r>
            <a:r>
              <a:rPr lang="zh-CN" sz="2000" b="0">
                <a:ea typeface="宋体" panose="02010600030101010101" pitchFamily="2" charset="-122"/>
              </a:rPr>
              <a:t>（1）运动引起的腹痛：运动前准备活动不充分、胃肠功能紊乱、机体内环境稳态遭到破坏</a:t>
            </a:r>
            <a:r>
              <a:rPr lang="en-US" sz="2000" b="0">
                <a:latin typeface="宋体" panose="02010600030101010101" pitchFamily="2" charset="-122"/>
                <a:cs typeface="Times New Roman" panose="02020603050405020304" charset="0"/>
              </a:rPr>
              <a:t> </a:t>
            </a:r>
            <a:r>
              <a:rPr lang="zh-CN" altLang="en-US" sz="2000" b="0">
                <a:latin typeface="宋体" panose="02010600030101010101" pitchFamily="2" charset="-122"/>
                <a:cs typeface="Times New Roman" panose="02020603050405020304" charset="0"/>
              </a:rPr>
              <a:t>、</a:t>
            </a:r>
            <a:r>
              <a:rPr lang="zh-CN" sz="2000" b="0">
                <a:ea typeface="宋体" panose="02010600030101010101" pitchFamily="2" charset="-122"/>
              </a:rPr>
              <a:t>运动性伤害（2）腹内疾病（3）腹外疾病</a:t>
            </a:r>
            <a:r>
              <a:rPr lang="en-US" sz="2000" b="1">
                <a:latin typeface="宋体" panose="02010600030101010101" pitchFamily="2" charset="-122"/>
              </a:rPr>
              <a:t>2.</a:t>
            </a:r>
            <a:r>
              <a:rPr lang="zh-CN" sz="2000" b="1">
                <a:ea typeface="宋体" panose="02010600030101010101" pitchFamily="2" charset="-122"/>
              </a:rPr>
              <a:t>征象与体征：</a:t>
            </a:r>
            <a:r>
              <a:rPr lang="zh-CN" sz="2000">
                <a:ea typeface="宋体" panose="02010600030101010101" pitchFamily="2" charset="-122"/>
              </a:rPr>
              <a:t>早期均表现为上腹痛，无法维持预定运动负荷。</a:t>
            </a:r>
            <a:endParaRPr lang="zh-CN" sz="2000">
              <a:ea typeface="宋体" panose="02010600030101010101" pitchFamily="2" charset="-122"/>
            </a:endParaRPr>
          </a:p>
          <a:p>
            <a:pPr indent="0"/>
            <a:r>
              <a:rPr lang="zh-CN" sz="2000" b="1">
                <a:ea typeface="宋体" panose="02010600030101010101" pitchFamily="2" charset="-122"/>
              </a:rPr>
              <a:t>3.现场处理4.预防</a:t>
            </a:r>
            <a:r>
              <a:rPr lang="zh-CN" sz="2000" b="0">
                <a:solidFill>
                  <a:srgbClr val="000000"/>
                </a:solidFill>
                <a:ea typeface="宋体" panose="02010600030101010101" pitchFamily="2" charset="-122"/>
              </a:rPr>
              <a:t>（1）注意运动前饮食结构及时间间隔。（2）运动前要做充分的准备活动，（3）注意防寒及避暑（4）运动中调整呼吸节律（5）应积极提高身体素质</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4955" y="735330"/>
            <a:ext cx="11788140" cy="5939155"/>
          </a:xfrm>
          <a:prstGeom prst="rect">
            <a:avLst/>
          </a:prstGeom>
          <a:noFill/>
          <a:ln w="9525">
            <a:noFill/>
          </a:ln>
        </p:spPr>
        <p:txBody>
          <a:bodyPr wrap="square">
            <a:spAutoFit/>
          </a:bodyPr>
          <a:p>
            <a:pPr indent="0"/>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指在运动的过程中由于脑血流暂时降低或血液中化学物质变化所致意识短暂紊乱和意识丧失。昏厥也是过度紧张的一种表现形式。</a:t>
            </a:r>
            <a:r>
              <a:rPr lang="en-US" sz="2000" b="1">
                <a:latin typeface="宋体" panose="02010600030101010101" pitchFamily="2" charset="-122"/>
              </a:rPr>
              <a:t>1.</a:t>
            </a:r>
            <a:r>
              <a:rPr lang="zh-CN" sz="2000" b="1">
                <a:ea typeface="宋体" panose="02010600030101010101" pitchFamily="2" charset="-122"/>
              </a:rPr>
              <a:t>病因和发病机理：</a:t>
            </a:r>
            <a:r>
              <a:rPr lang="zh-CN" sz="2000" b="0">
                <a:solidFill>
                  <a:srgbClr val="000000"/>
                </a:solidFill>
                <a:ea typeface="宋体" panose="02010600030101010101" pitchFamily="2" charset="-122"/>
              </a:rPr>
              <a:t>精神心理状态不佳、重力性休克、直立性血压过低、心源性晕厥</a:t>
            </a:r>
            <a:r>
              <a:rPr lang="zh-CN" sz="2000" b="1">
                <a:ea typeface="宋体" panose="02010600030101010101" pitchFamily="2" charset="-122"/>
              </a:rPr>
              <a:t>2.处理方法：</a:t>
            </a:r>
            <a:r>
              <a:rPr lang="zh-CN" sz="2000">
                <a:ea typeface="宋体" panose="02010600030101010101" pitchFamily="2" charset="-122"/>
              </a:rPr>
              <a:t>患者平卧，头部稍低，松开衣领、腰带:做双下皮向心性重推摩、揉捏，以加速血液回流，必要时嗅浓氨水或点掐人中、合谷等穴位1～2min</a:t>
            </a:r>
            <a:endParaRPr lang="zh-CN" sz="2000">
              <a:ea typeface="宋体" panose="02010600030101010101" pitchFamily="2" charset="-122"/>
            </a:endParaRPr>
          </a:p>
          <a:p>
            <a:pPr indent="0"/>
            <a:r>
              <a:rPr lang="zh-CN" sz="2000" b="1">
                <a:ea typeface="宋体" panose="02010600030101010101" pitchFamily="2" charset="-122"/>
              </a:rPr>
              <a:t>3.病因治疗</a:t>
            </a:r>
            <a:r>
              <a:rPr lang="zh-CN" sz="2000" b="0">
                <a:solidFill>
                  <a:srgbClr val="000000"/>
                </a:solidFill>
                <a:ea typeface="宋体" panose="02010600030101010101" pitchFamily="2" charset="-122"/>
              </a:rPr>
              <a:t>①低血糖性晕厥者：注射50％葡萄糖。</a:t>
            </a:r>
            <a:endParaRPr lang="zh-CN" sz="2000" b="0">
              <a:solidFill>
                <a:srgbClr val="000000"/>
              </a:solidFill>
              <a:ea typeface="宋体" panose="02010600030101010101" pitchFamily="2" charset="-122"/>
            </a:endParaRPr>
          </a:p>
          <a:p>
            <a:pPr indent="0"/>
            <a:r>
              <a:rPr lang="zh-CN" sz="2000" b="0">
                <a:solidFill>
                  <a:srgbClr val="000000"/>
                </a:solidFill>
                <a:ea typeface="宋体" panose="02010600030101010101" pitchFamily="2" charset="-122"/>
              </a:rPr>
              <a:t>②低碳酸血症者：减慢呼吸深度和频率。</a:t>
            </a:r>
            <a:endParaRPr lang="zh-CN" sz="2000" b="0">
              <a:solidFill>
                <a:srgbClr val="000000"/>
              </a:solidFill>
              <a:ea typeface="宋体" panose="02010600030101010101" pitchFamily="2" charset="-122"/>
            </a:endParaRPr>
          </a:p>
          <a:p>
            <a:pPr indent="0"/>
            <a:r>
              <a:rPr lang="zh-CN" sz="2000" b="0">
                <a:solidFill>
                  <a:srgbClr val="000000"/>
                </a:solidFill>
                <a:ea typeface="宋体" panose="02010600030101010101" pitchFamily="2" charset="-122"/>
              </a:rPr>
              <a:t>③心源性晕厥者：先吸氧，现场急救后安全转运医院。</a:t>
            </a:r>
            <a:endParaRPr lang="zh-CN" sz="2000" b="0">
              <a:solidFill>
                <a:srgbClr val="000000"/>
              </a:solidFill>
              <a:ea typeface="宋体" panose="02010600030101010101" pitchFamily="2" charset="-122"/>
            </a:endParaRPr>
          </a:p>
          <a:p>
            <a:pPr indent="0"/>
            <a:r>
              <a:rPr lang="zh-CN" sz="2000" b="0">
                <a:solidFill>
                  <a:srgbClr val="000000"/>
                </a:solidFill>
                <a:ea typeface="宋体" panose="02010600030101010101" pitchFamily="2" charset="-122"/>
              </a:rPr>
              <a:t>④中暑:物理降温，静脉注射5％葡萄糖。</a:t>
            </a:r>
            <a:r>
              <a:rPr lang="en-US" sz="2000" b="1">
                <a:latin typeface="宋体" panose="02010600030101010101" pitchFamily="2" charset="-122"/>
              </a:rPr>
              <a:t>4.</a:t>
            </a:r>
            <a:r>
              <a:rPr lang="zh-CN" sz="2000" b="1">
                <a:ea typeface="宋体" panose="02010600030101010101" pitchFamily="2" charset="-122"/>
              </a:rPr>
              <a:t>预防</a:t>
            </a:r>
            <a:r>
              <a:rPr lang="zh-CN" sz="2000" b="0">
                <a:solidFill>
                  <a:srgbClr val="000000"/>
                </a:solidFill>
                <a:ea typeface="宋体" panose="02010600030101010101" pitchFamily="2" charset="-122"/>
              </a:rPr>
              <a:t>①定期体格体检;</a:t>
            </a:r>
            <a:endParaRPr lang="zh-CN" sz="2000" b="0">
              <a:solidFill>
                <a:srgbClr val="000000"/>
              </a:solidFill>
              <a:ea typeface="宋体" panose="02010600030101010101" pitchFamily="2" charset="-122"/>
            </a:endParaRPr>
          </a:p>
          <a:p>
            <a:pPr indent="0"/>
            <a:r>
              <a:rPr lang="zh-CN" sz="2000" b="0">
                <a:solidFill>
                  <a:srgbClr val="000000"/>
                </a:solidFill>
                <a:ea typeface="宋体" panose="02010600030101010101" pitchFamily="2" charset="-122"/>
              </a:rPr>
              <a:t>②增强体质，坚持科学训练，避免过度紧张;</a:t>
            </a:r>
            <a:endParaRPr lang="zh-CN" sz="2000" b="0">
              <a:solidFill>
                <a:srgbClr val="000000"/>
              </a:solidFill>
              <a:ea typeface="宋体" panose="02010600030101010101" pitchFamily="2" charset="-122"/>
            </a:endParaRPr>
          </a:p>
          <a:p>
            <a:pPr indent="0"/>
            <a:r>
              <a:rPr lang="zh-CN" sz="2000">
                <a:solidFill>
                  <a:srgbClr val="000000"/>
                </a:solidFill>
                <a:ea typeface="宋体" panose="02010600030101010101" pitchFamily="2" charset="-122"/>
                <a:sym typeface="+mn-ea"/>
              </a:rPr>
              <a:t>③</a:t>
            </a:r>
            <a:r>
              <a:rPr lang="zh-CN" sz="2000" b="0">
                <a:solidFill>
                  <a:srgbClr val="000000"/>
                </a:solidFill>
                <a:ea typeface="宋体" panose="02010600030101010101" pitchFamily="2" charset="-122"/>
              </a:rPr>
              <a:t>久蹲后要慢慢站起，若有晕厥先兆，应立即俯身低头或平卧；</a:t>
            </a:r>
            <a:endParaRPr lang="zh-CN" sz="2000" b="0">
              <a:solidFill>
                <a:srgbClr val="000000"/>
              </a:solidFill>
              <a:ea typeface="宋体" panose="02010600030101010101" pitchFamily="2" charset="-122"/>
            </a:endParaRPr>
          </a:p>
          <a:p>
            <a:pPr indent="0"/>
            <a:r>
              <a:rPr lang="zh-CN" sz="2000">
                <a:solidFill>
                  <a:srgbClr val="000000"/>
                </a:solidFill>
                <a:ea typeface="宋体" panose="02010600030101010101" pitchFamily="2" charset="-122"/>
                <a:sym typeface="+mn-ea"/>
              </a:rPr>
              <a:t>④</a:t>
            </a:r>
            <a:r>
              <a:rPr lang="zh-CN" sz="2000" b="0">
                <a:solidFill>
                  <a:srgbClr val="000000"/>
                </a:solidFill>
                <a:ea typeface="宋体" panose="02010600030101010101" pitchFamily="2" charset="-122"/>
              </a:rPr>
              <a:t>疾跑后应继续慢跑一段，并做深呼吸，逐渐停下来;</a:t>
            </a:r>
            <a:endParaRPr lang="zh-CN" sz="2000" b="0">
              <a:solidFill>
                <a:srgbClr val="000000"/>
              </a:solidFill>
              <a:ea typeface="宋体" panose="02010600030101010101" pitchFamily="2" charset="-122"/>
            </a:endParaRPr>
          </a:p>
          <a:p>
            <a:pPr indent="0"/>
            <a:r>
              <a:rPr lang="zh-CN" sz="2000">
                <a:solidFill>
                  <a:srgbClr val="000000"/>
                </a:solidFill>
                <a:ea typeface="宋体" panose="02010600030101010101" pitchFamily="2" charset="-122"/>
                <a:sym typeface="+mn-ea"/>
              </a:rPr>
              <a:t>⑤</a:t>
            </a:r>
            <a:r>
              <a:rPr lang="zh-CN" sz="2000" b="0">
                <a:solidFill>
                  <a:srgbClr val="000000"/>
                </a:solidFill>
                <a:ea typeface="宋体" panose="02010600030101010101" pitchFamily="2" charset="-122"/>
              </a:rPr>
              <a:t>避免在高温、高湿和小风环境下长时间训练和比赛;饥饿或空腹时不宜参加运动;</a:t>
            </a:r>
            <a:endParaRPr lang="zh-CN" sz="2000" b="0">
              <a:solidFill>
                <a:srgbClr val="000000"/>
              </a:solidFill>
              <a:ea typeface="宋体" panose="02010600030101010101" pitchFamily="2" charset="-122"/>
            </a:endParaRPr>
          </a:p>
          <a:p>
            <a:pPr indent="0"/>
            <a:r>
              <a:rPr lang="zh-CN" sz="2000">
                <a:solidFill>
                  <a:srgbClr val="000000"/>
                </a:solidFill>
                <a:ea typeface="宋体" panose="02010600030101010101" pitchFamily="2" charset="-122"/>
                <a:sym typeface="+mn-ea"/>
              </a:rPr>
              <a:t>⑥</a:t>
            </a:r>
            <a:r>
              <a:rPr lang="zh-CN" sz="2000" b="0">
                <a:solidFill>
                  <a:srgbClr val="000000"/>
                </a:solidFill>
                <a:ea typeface="宋体" panose="02010600030101010101" pitchFamily="2" charset="-122"/>
              </a:rPr>
              <a:t>长距离运动时要及时补糖、盐、水;</a:t>
            </a:r>
            <a:endParaRPr lang="zh-CN" sz="2000" b="0">
              <a:solidFill>
                <a:srgbClr val="000000"/>
              </a:solidFill>
              <a:ea typeface="宋体" panose="02010600030101010101" pitchFamily="2" charset="-122"/>
            </a:endParaRPr>
          </a:p>
          <a:p>
            <a:pPr indent="0"/>
            <a:r>
              <a:rPr lang="zh-CN" sz="2000" b="0">
                <a:solidFill>
                  <a:srgbClr val="000000"/>
                </a:solidFill>
                <a:ea typeface="宋体" panose="02010600030101010101" pitchFamily="2" charset="-122"/>
              </a:rPr>
              <a:t>⑦剧烈运动后应体息半小时后淋浴。</a:t>
            </a:r>
            <a:endParaRPr lang="zh-CN" altLang="en-US" sz="2000"/>
          </a:p>
        </p:txBody>
      </p:sp>
      <p:sp>
        <p:nvSpPr>
          <p:cNvPr id="2" name="文本框 1"/>
          <p:cNvSpPr txBox="1"/>
          <p:nvPr/>
        </p:nvSpPr>
        <p:spPr>
          <a:xfrm>
            <a:off x="403860" y="313055"/>
            <a:ext cx="2788920" cy="460375"/>
          </a:xfrm>
          <a:prstGeom prst="rect">
            <a:avLst/>
          </a:prstGeom>
          <a:noFill/>
        </p:spPr>
        <p:txBody>
          <a:bodyPr wrap="none" rtlCol="0" anchor="t">
            <a:spAutoFit/>
          </a:bodyPr>
          <a:p>
            <a:r>
              <a:rPr lang="en-US" sz="2400" b="1">
                <a:solidFill>
                  <a:schemeClr val="accent1">
                    <a:lumMod val="75000"/>
                  </a:schemeClr>
                </a:solidFill>
                <a:latin typeface="宋体" panose="02010600030101010101" pitchFamily="2" charset="-122"/>
                <a:sym typeface="+mn-ea"/>
              </a:rPr>
              <a:t>2.3.3  </a:t>
            </a:r>
            <a:r>
              <a:rPr lang="zh-CN" sz="2400" b="1">
                <a:solidFill>
                  <a:schemeClr val="accent1">
                    <a:lumMod val="75000"/>
                  </a:schemeClr>
                </a:solidFill>
                <a:ea typeface="宋体" panose="02010600030101010101" pitchFamily="2" charset="-122"/>
                <a:sym typeface="+mn-ea"/>
              </a:rPr>
              <a:t>运动性昏厥</a:t>
            </a:r>
            <a:endParaRPr lang="zh-CN" altLang="en-US" sz="2400" b="1">
              <a:solidFill>
                <a:schemeClr val="accent1">
                  <a:lumMod val="75000"/>
                </a:schemeClr>
              </a:solidFill>
              <a:ea typeface="宋体" panose="02010600030101010101" pitchFamily="2" charset="-122"/>
              <a:sym typeface="+mn-ea"/>
            </a:endParaRPr>
          </a:p>
        </p:txBody>
      </p:sp>
      <p:pic>
        <p:nvPicPr>
          <p:cNvPr id="3" name="图片 2" descr="2d0tqp61am"/>
          <p:cNvPicPr>
            <a:picLocks noChangeAspect="1"/>
          </p:cNvPicPr>
          <p:nvPr>
            <p:custDataLst>
              <p:tags r:id="rId1"/>
            </p:custDataLst>
          </p:nvPr>
        </p:nvPicPr>
        <p:blipFill>
          <a:blip r:embed="rId2"/>
          <a:stretch>
            <a:fillRect/>
          </a:stretch>
        </p:blipFill>
        <p:spPr>
          <a:xfrm rot="3720000" flipH="1">
            <a:off x="1031240" y="297180"/>
            <a:ext cx="963930" cy="963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0">
                                            <p:txEl>
                                              <p:pRg st="0" end="0"/>
                                            </p:txEl>
                                          </p:spTgt>
                                        </p:tgtEl>
                                        <p:attrNameLst>
                                          <p:attrName>style.visibility</p:attrName>
                                        </p:attrNameLst>
                                      </p:cBhvr>
                                      <p:to>
                                        <p:strVal val="visible"/>
                                      </p:to>
                                    </p:set>
                                    <p:animEffect transition="in" filter="blinds(horizontal)">
                                      <p:cBhvr>
                                        <p:cTn id="17" dur="500"/>
                                        <p:tgtEl>
                                          <p:spTgt spid="100">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0">
                                            <p:txEl>
                                              <p:pRg st="1" end="1"/>
                                            </p:txEl>
                                          </p:spTgt>
                                        </p:tgtEl>
                                        <p:attrNameLst>
                                          <p:attrName>style.visibility</p:attrName>
                                        </p:attrNameLst>
                                      </p:cBhvr>
                                      <p:to>
                                        <p:strVal val="visible"/>
                                      </p:to>
                                    </p:set>
                                    <p:animEffect transition="in" filter="blinds(horizontal)">
                                      <p:cBhvr>
                                        <p:cTn id="20" dur="500"/>
                                        <p:tgtEl>
                                          <p:spTgt spid="100">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00">
                                            <p:txEl>
                                              <p:pRg st="2" end="2"/>
                                            </p:txEl>
                                          </p:spTgt>
                                        </p:tgtEl>
                                        <p:attrNameLst>
                                          <p:attrName>style.visibility</p:attrName>
                                        </p:attrNameLst>
                                      </p:cBhvr>
                                      <p:to>
                                        <p:strVal val="visible"/>
                                      </p:to>
                                    </p:set>
                                    <p:animEffect transition="in" filter="blinds(horizontal)">
                                      <p:cBhvr>
                                        <p:cTn id="23" dur="500"/>
                                        <p:tgtEl>
                                          <p:spTgt spid="100">
                                            <p:txEl>
                                              <p:pRg st="2" end="2"/>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00">
                                            <p:txEl>
                                              <p:pRg st="3" end="3"/>
                                            </p:txEl>
                                          </p:spTgt>
                                        </p:tgtEl>
                                        <p:attrNameLst>
                                          <p:attrName>style.visibility</p:attrName>
                                        </p:attrNameLst>
                                      </p:cBhvr>
                                      <p:to>
                                        <p:strVal val="visible"/>
                                      </p:to>
                                    </p:set>
                                    <p:animEffect transition="in" filter="blinds(horizontal)">
                                      <p:cBhvr>
                                        <p:cTn id="26" dur="500"/>
                                        <p:tgtEl>
                                          <p:spTgt spid="100">
                                            <p:txEl>
                                              <p:pRg st="3" end="3"/>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00">
                                            <p:txEl>
                                              <p:pRg st="4" end="4"/>
                                            </p:txEl>
                                          </p:spTgt>
                                        </p:tgtEl>
                                        <p:attrNameLst>
                                          <p:attrName>style.visibility</p:attrName>
                                        </p:attrNameLst>
                                      </p:cBhvr>
                                      <p:to>
                                        <p:strVal val="visible"/>
                                      </p:to>
                                    </p:set>
                                    <p:animEffect transition="in" filter="blinds(horizontal)">
                                      <p:cBhvr>
                                        <p:cTn id="29" dur="500"/>
                                        <p:tgtEl>
                                          <p:spTgt spid="100">
                                            <p:txEl>
                                              <p:pRg st="4" end="4"/>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100">
                                            <p:txEl>
                                              <p:pRg st="5" end="5"/>
                                            </p:txEl>
                                          </p:spTgt>
                                        </p:tgtEl>
                                        <p:attrNameLst>
                                          <p:attrName>style.visibility</p:attrName>
                                        </p:attrNameLst>
                                      </p:cBhvr>
                                      <p:to>
                                        <p:strVal val="visible"/>
                                      </p:to>
                                    </p:set>
                                    <p:animEffect transition="in" filter="blinds(horizontal)">
                                      <p:cBhvr>
                                        <p:cTn id="32" dur="500"/>
                                        <p:tgtEl>
                                          <p:spTgt spid="100">
                                            <p:txEl>
                                              <p:pRg st="5" end="5"/>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100">
                                            <p:txEl>
                                              <p:pRg st="6" end="6"/>
                                            </p:txEl>
                                          </p:spTgt>
                                        </p:tgtEl>
                                        <p:attrNameLst>
                                          <p:attrName>style.visibility</p:attrName>
                                        </p:attrNameLst>
                                      </p:cBhvr>
                                      <p:to>
                                        <p:strVal val="visible"/>
                                      </p:to>
                                    </p:set>
                                    <p:animEffect transition="in" filter="blinds(horizontal)">
                                      <p:cBhvr>
                                        <p:cTn id="35" dur="500"/>
                                        <p:tgtEl>
                                          <p:spTgt spid="100">
                                            <p:txEl>
                                              <p:pRg st="6" end="6"/>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100">
                                            <p:txEl>
                                              <p:pRg st="7" end="7"/>
                                            </p:txEl>
                                          </p:spTgt>
                                        </p:tgtEl>
                                        <p:attrNameLst>
                                          <p:attrName>style.visibility</p:attrName>
                                        </p:attrNameLst>
                                      </p:cBhvr>
                                      <p:to>
                                        <p:strVal val="visible"/>
                                      </p:to>
                                    </p:set>
                                    <p:animEffect transition="in" filter="blinds(horizontal)">
                                      <p:cBhvr>
                                        <p:cTn id="38" dur="500"/>
                                        <p:tgtEl>
                                          <p:spTgt spid="100">
                                            <p:txEl>
                                              <p:pRg st="7" end="7"/>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100">
                                            <p:txEl>
                                              <p:pRg st="8" end="8"/>
                                            </p:txEl>
                                          </p:spTgt>
                                        </p:tgtEl>
                                        <p:attrNameLst>
                                          <p:attrName>style.visibility</p:attrName>
                                        </p:attrNameLst>
                                      </p:cBhvr>
                                      <p:to>
                                        <p:strVal val="visible"/>
                                      </p:to>
                                    </p:set>
                                    <p:animEffect transition="in" filter="blinds(horizontal)">
                                      <p:cBhvr>
                                        <p:cTn id="41" dur="500"/>
                                        <p:tgtEl>
                                          <p:spTgt spid="100">
                                            <p:txEl>
                                              <p:pRg st="8" end="8"/>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100">
                                            <p:txEl>
                                              <p:pRg st="9" end="9"/>
                                            </p:txEl>
                                          </p:spTgt>
                                        </p:tgtEl>
                                        <p:attrNameLst>
                                          <p:attrName>style.visibility</p:attrName>
                                        </p:attrNameLst>
                                      </p:cBhvr>
                                      <p:to>
                                        <p:strVal val="visible"/>
                                      </p:to>
                                    </p:set>
                                    <p:animEffect transition="in" filter="blinds(horizontal)">
                                      <p:cBhvr>
                                        <p:cTn id="44" dur="500"/>
                                        <p:tgtEl>
                                          <p:spTgt spid="10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10845" y="863918"/>
            <a:ext cx="5080000" cy="5015865"/>
          </a:xfrm>
          <a:prstGeom prst="rect">
            <a:avLst/>
          </a:prstGeom>
          <a:noFill/>
          <a:ln w="9525">
            <a:noFill/>
          </a:ln>
        </p:spPr>
        <p:txBody>
          <a:bodyPr>
            <a:spAutoFit/>
          </a:bodyPr>
          <a:p>
            <a:pPr indent="0"/>
            <a:r>
              <a:rPr lang="zh-CN" sz="2000" b="0">
                <a:solidFill>
                  <a:srgbClr val="000000"/>
                </a:solidFill>
                <a:ea typeface="宋体" panose="02010600030101010101" pitchFamily="2" charset="-122"/>
              </a:rPr>
              <a:t>是肌肉发生不自主强制收缩的一种现象。</a:t>
            </a:r>
            <a:r>
              <a:rPr lang="en-US" sz="2000" b="1">
                <a:latin typeface="宋体" panose="02010600030101010101" pitchFamily="2" charset="-122"/>
              </a:rPr>
              <a:t>1.</a:t>
            </a:r>
            <a:r>
              <a:rPr lang="zh-CN" sz="2000" b="1">
                <a:ea typeface="宋体" panose="02010600030101010101" pitchFamily="2" charset="-122"/>
              </a:rPr>
              <a:t>原因和发病机理</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由于寒冷刺激，电解质丢失过多，肌肉舒缩失调；疲劳都会引起肌肉痉挛。</a:t>
            </a:r>
            <a:r>
              <a:rPr lang="en-US" sz="2000" b="1">
                <a:latin typeface="宋体" panose="02010600030101010101" pitchFamily="2" charset="-122"/>
              </a:rPr>
              <a:t>2.</a:t>
            </a:r>
            <a:r>
              <a:rPr lang="zh-CN" sz="2000" b="1">
                <a:ea typeface="宋体" panose="02010600030101010101" pitchFamily="2" charset="-122"/>
              </a:rPr>
              <a:t>症状</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痉挛的肌肉僵硬，疼痛难忍；所涉及的关节暂时屈伸受限，当痉挛缓解后，局部仍有酸痛不适感。</a:t>
            </a:r>
            <a:r>
              <a:rPr lang="zh-CN" sz="2000" b="1">
                <a:ea typeface="宋体" panose="02010600030101010101" pitchFamily="2" charset="-122"/>
              </a:rPr>
              <a:t>3.处理对策</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反向牵引痉挛肌肉，牵引配合局部按摩。肌肉痉挛缓解后，不宜继续运动，应针对原因进行治疗。</a:t>
            </a:r>
            <a:r>
              <a:rPr lang="zh-CN" sz="2000" b="1">
                <a:ea typeface="宋体" panose="02010600030101010101" pitchFamily="2" charset="-122"/>
              </a:rPr>
              <a:t>4.预防</a:t>
            </a:r>
            <a:r>
              <a:rPr lang="zh-CN" sz="2000" b="0">
                <a:solidFill>
                  <a:srgbClr val="000000"/>
                </a:solidFill>
                <a:ea typeface="宋体" panose="02010600030101010101" pitchFamily="2" charset="-122"/>
              </a:rPr>
              <a:t>①加强体育锻炼，提高身体耐寒力和耐久力。②运动前必须充分做好准备活动，对容易发生痉空的肌肉，运动前应适当按摩。</a:t>
            </a:r>
            <a:endParaRPr lang="zh-CN" altLang="en-US" sz="2000"/>
          </a:p>
        </p:txBody>
      </p:sp>
      <p:sp>
        <p:nvSpPr>
          <p:cNvPr id="2" name="文本框 1"/>
          <p:cNvSpPr txBox="1"/>
          <p:nvPr/>
        </p:nvSpPr>
        <p:spPr>
          <a:xfrm>
            <a:off x="5729605" y="459105"/>
            <a:ext cx="6110605" cy="5939155"/>
          </a:xfrm>
          <a:prstGeom prst="rect">
            <a:avLst/>
          </a:prstGeom>
          <a:noFill/>
          <a:ln w="9525">
            <a:noFill/>
          </a:ln>
        </p:spPr>
        <p:txBody>
          <a:bodyPr wrap="square">
            <a:spAutoFit/>
          </a:bodyPr>
          <a:p>
            <a:pPr indent="0"/>
            <a:r>
              <a:rPr lang="zh-CN" sz="2000" b="1">
                <a:ea typeface="宋体" panose="02010600030101010101" pitchFamily="2" charset="-122"/>
              </a:rPr>
              <a:t>1.产生原因</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长时间剧烈运动，体内血糖大量消耗和减少。</a:t>
            </a:r>
            <a:r>
              <a:rPr lang="zh-CN" sz="2000" b="1">
                <a:ea typeface="宋体" panose="02010600030101010101" pitchFamily="2" charset="-122"/>
              </a:rPr>
              <a:t>2.症状和体征</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低血糖昏迷常有体温降低;交感神经活动加强、肾上腺素释放增多:脉快、神经质、颤抖、无力、面色苍白、出冷汗、眩晕、心悸、饥饿感等现象。</a:t>
            </a:r>
            <a:r>
              <a:rPr lang="zh-CN" sz="2000" b="1">
                <a:ea typeface="宋体" panose="02010600030101010101" pitchFamily="2" charset="-122"/>
              </a:rPr>
              <a:t>3.处理</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应使病人平卧、注意保暖。</a:t>
            </a:r>
            <a:endParaRPr lang="zh-CN" sz="2000" b="0">
              <a:solidFill>
                <a:srgbClr val="000000"/>
              </a:solidFill>
              <a:ea typeface="宋体" panose="02010600030101010101" pitchFamily="2" charset="-122"/>
            </a:endParaRPr>
          </a:p>
          <a:p>
            <a:pPr indent="0"/>
            <a:r>
              <a:rPr lang="zh-CN" sz="2000" b="0">
                <a:solidFill>
                  <a:srgbClr val="000000"/>
                </a:solidFill>
                <a:ea typeface="宋体" panose="02010600030101010101" pitchFamily="2" charset="-122"/>
              </a:rPr>
              <a:t> </a:t>
            </a:r>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神志清醒者口服热糖水或进食少量流质食物</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症状较重者或出现昏迷者，应迅速静脉注射50％葡萄糖50-100mL，同时针刺或点掐人中、涌泉、合谷等穴，并迅速请医生来处理。</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用热水泡(或敷)双下肢或按摩双下肢，以促进下肢的血液循环。</a:t>
            </a:r>
            <a:r>
              <a:rPr lang="zh-CN" sz="2000" b="1">
                <a:ea typeface="宋体" panose="02010600030101010101" pitchFamily="2" charset="-122"/>
              </a:rPr>
              <a:t>4.预防</a:t>
            </a:r>
            <a:endParaRPr lang="zh-CN" sz="2000" b="0">
              <a:solidFill>
                <a:srgbClr val="000000"/>
              </a:solidFill>
              <a:ea typeface="宋体" panose="02010600030101010101" pitchFamily="2" charset="-122"/>
            </a:endParaRPr>
          </a:p>
          <a:p>
            <a:pPr indent="0"/>
            <a:r>
              <a:rPr lang="en-US" altLang="zh-CN" sz="2000" b="0">
                <a:solidFill>
                  <a:srgbClr val="000000"/>
                </a:solidFill>
                <a:ea typeface="宋体" panose="02010600030101010101" pitchFamily="2" charset="-122"/>
              </a:rPr>
              <a:t>       </a:t>
            </a:r>
            <a:r>
              <a:rPr lang="zh-CN" sz="2000" b="0">
                <a:solidFill>
                  <a:srgbClr val="000000"/>
                </a:solidFill>
                <a:ea typeface="宋体" panose="02010600030101010101" pitchFamily="2" charset="-122"/>
              </a:rPr>
              <a:t>对平时缺乏锻炼、患病未愈或初愈者，不允许他们参加长时间的激烈运动。长时间运动项目赛前应适当补充糖，运动中适当补充含糖饮料。</a:t>
            </a:r>
            <a:endParaRPr lang="zh-CN" altLang="en-US" sz="2000"/>
          </a:p>
        </p:txBody>
      </p:sp>
      <p:sp>
        <p:nvSpPr>
          <p:cNvPr id="3" name="文本框 2"/>
          <p:cNvSpPr txBox="1"/>
          <p:nvPr/>
        </p:nvSpPr>
        <p:spPr>
          <a:xfrm>
            <a:off x="410845" y="321945"/>
            <a:ext cx="2482850" cy="460375"/>
          </a:xfrm>
          <a:prstGeom prst="rect">
            <a:avLst/>
          </a:prstGeom>
          <a:noFill/>
        </p:spPr>
        <p:txBody>
          <a:bodyPr wrap="none" rtlCol="0" anchor="t">
            <a:spAutoFit/>
          </a:bodyPr>
          <a:p>
            <a:pPr indent="0"/>
            <a:r>
              <a:rPr lang="en-US" sz="2400" b="1">
                <a:solidFill>
                  <a:schemeClr val="accent1">
                    <a:lumMod val="75000"/>
                  </a:schemeClr>
                </a:solidFill>
                <a:latin typeface="宋体" panose="02010600030101010101" pitchFamily="2" charset="-122"/>
                <a:sym typeface="+mn-ea"/>
              </a:rPr>
              <a:t>2.3.4  </a:t>
            </a:r>
            <a:r>
              <a:rPr lang="zh-CN" sz="2400" b="1">
                <a:solidFill>
                  <a:schemeClr val="accent1">
                    <a:lumMod val="75000"/>
                  </a:schemeClr>
                </a:solidFill>
                <a:ea typeface="宋体" panose="02010600030101010101" pitchFamily="2" charset="-122"/>
                <a:sym typeface="+mn-ea"/>
              </a:rPr>
              <a:t>肌肉痉挛</a:t>
            </a:r>
            <a:endParaRPr lang="zh-CN" altLang="en-US" sz="2400" b="1">
              <a:solidFill>
                <a:schemeClr val="accent1">
                  <a:lumMod val="75000"/>
                </a:schemeClr>
              </a:solidFill>
              <a:ea typeface="宋体" panose="02010600030101010101" pitchFamily="2" charset="-122"/>
              <a:sym typeface="+mn-ea"/>
            </a:endParaRPr>
          </a:p>
        </p:txBody>
      </p:sp>
      <p:sp>
        <p:nvSpPr>
          <p:cNvPr id="4" name="文本框 3"/>
          <p:cNvSpPr txBox="1"/>
          <p:nvPr/>
        </p:nvSpPr>
        <p:spPr>
          <a:xfrm>
            <a:off x="5798185" y="321945"/>
            <a:ext cx="2482850" cy="460375"/>
          </a:xfrm>
          <a:prstGeom prst="rect">
            <a:avLst/>
          </a:prstGeom>
          <a:noFill/>
        </p:spPr>
        <p:txBody>
          <a:bodyPr wrap="none" rtlCol="0" anchor="t">
            <a:spAutoFit/>
          </a:bodyPr>
          <a:p>
            <a:r>
              <a:rPr lang="en-US" sz="2400" b="1">
                <a:solidFill>
                  <a:schemeClr val="accent1">
                    <a:lumMod val="75000"/>
                  </a:schemeClr>
                </a:solidFill>
                <a:latin typeface="宋体" panose="02010600030101010101" pitchFamily="2" charset="-122"/>
                <a:sym typeface="+mn-ea"/>
              </a:rPr>
              <a:t>2.3.5  </a:t>
            </a:r>
            <a:r>
              <a:rPr lang="zh-CN" sz="2400" b="1">
                <a:solidFill>
                  <a:schemeClr val="accent1">
                    <a:lumMod val="75000"/>
                  </a:schemeClr>
                </a:solidFill>
                <a:ea typeface="宋体" panose="02010600030101010101" pitchFamily="2" charset="-122"/>
                <a:sym typeface="+mn-ea"/>
              </a:rPr>
              <a:t>低血糖症</a:t>
            </a:r>
            <a:endParaRPr lang="zh-CN" altLang="en-US" sz="2400" b="1">
              <a:solidFill>
                <a:schemeClr val="accent1">
                  <a:lumMod val="75000"/>
                </a:schemeClr>
              </a:solidFill>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4"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1"/>
            <a:ext cx="12192000" cy="6857999"/>
          </a:xfrm>
          <a:prstGeom prst="rect">
            <a:avLst/>
          </a:prstGeom>
          <a:ln>
            <a:solidFill>
              <a:srgbClr val="7398C6"/>
            </a:solidFill>
          </a:ln>
        </p:spPr>
      </p:pic>
      <p:sp>
        <p:nvSpPr>
          <p:cNvPr id="2" name="文本框 1"/>
          <p:cNvSpPr txBox="1"/>
          <p:nvPr/>
        </p:nvSpPr>
        <p:spPr>
          <a:xfrm>
            <a:off x="4273296" y="1073821"/>
            <a:ext cx="7199335" cy="2553335"/>
          </a:xfrm>
          <a:prstGeom prst="rect">
            <a:avLst/>
          </a:prstGeom>
          <a:noFill/>
        </p:spPr>
        <p:txBody>
          <a:bodyPr wrap="square" rtlCol="0">
            <a:spAutoFit/>
          </a:bodyPr>
          <a:p>
            <a:pPr lvl="1" algn="r"/>
            <a:r>
              <a:rPr lang="en-US" altLang="zh-CN"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rPr>
              <a:t>END</a:t>
            </a:r>
            <a:endParaRPr lang="en-US" altLang="zh-CN"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endParaRPr>
          </a:p>
          <a:p>
            <a:pPr lvl="1" algn="r"/>
            <a:r>
              <a:rPr lang="zh-CN" altLang="en-US"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rPr>
              <a:t>谢谢观看</a:t>
            </a:r>
            <a:endParaRPr lang="zh-CN" altLang="en-US" sz="8000" spc="-300" dirty="0">
              <a:solidFill>
                <a:schemeClr val="bg1"/>
              </a:solidFill>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a:stretch>
            <a:fillRect/>
          </a:stretch>
        </p:blipFill>
        <p:spPr>
          <a:xfrm>
            <a:off x="0" y="636"/>
            <a:ext cx="12192000" cy="6857999"/>
          </a:xfrm>
          <a:prstGeom prst="rect">
            <a:avLst/>
          </a:prstGeom>
        </p:spPr>
      </p:pic>
      <p:sp>
        <p:nvSpPr>
          <p:cNvPr id="30" name="MH_Others_1"/>
          <p:cNvSpPr txBox="1"/>
          <p:nvPr>
            <p:custDataLst>
              <p:tags r:id="rId2"/>
            </p:custDataLst>
          </p:nvPr>
        </p:nvSpPr>
        <p:spPr>
          <a:xfrm>
            <a:off x="1289093" y="1630083"/>
            <a:ext cx="1015663" cy="3597835"/>
          </a:xfrm>
          <a:prstGeom prst="rect">
            <a:avLst/>
          </a:prstGeom>
          <a:noFill/>
        </p:spPr>
        <p:txBody>
          <a:bodyPr vert="eaVert" wrap="square" lIns="0" tIns="0" rIns="0" bIns="0" rtlCol="0" anchor="ctr" anchorCtr="0">
            <a:spAutoFit/>
          </a:bodyPr>
          <a:lstStyle/>
          <a:p>
            <a:pPr algn="ctr"/>
            <a:r>
              <a:rPr lang="zh-CN" altLang="en-US" sz="6600" spc="600" dirty="0">
                <a:latin typeface="Arial" panose="020B0604020202020204" pitchFamily="34" charset="0"/>
                <a:ea typeface="思源黑体 CN Medium" panose="020B0600000000000000" pitchFamily="34" charset="-122"/>
                <a:cs typeface="+mn-ea"/>
                <a:sym typeface="Arial" panose="020B0604020202020204" pitchFamily="34" charset="0"/>
              </a:rPr>
              <a:t>目录</a:t>
            </a:r>
            <a:endParaRPr lang="zh-CN" altLang="en-US" sz="6600" spc="600"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1" name="MH_Others_2"/>
          <p:cNvSpPr txBox="1"/>
          <p:nvPr>
            <p:custDataLst>
              <p:tags r:id="rId3"/>
            </p:custDataLst>
          </p:nvPr>
        </p:nvSpPr>
        <p:spPr>
          <a:xfrm rot="5400000">
            <a:off x="-505850" y="3244334"/>
            <a:ext cx="3128221" cy="369332"/>
          </a:xfrm>
          <a:prstGeom prst="rect">
            <a:avLst/>
          </a:prstGeom>
          <a:noFill/>
        </p:spPr>
        <p:txBody>
          <a:bodyPr wrap="square" lIns="0" tIns="0" rIns="0" bIns="0">
            <a:spAutoFit/>
          </a:bodyPr>
          <a:lstStyle/>
          <a:p>
            <a:pPr algn="ctr">
              <a:defRPr/>
            </a:pPr>
            <a:r>
              <a:rPr lang="en-US" altLang="zh-CN" sz="2400" b="1" dirty="0">
                <a:latin typeface="Arial" panose="020B0604020202020204" pitchFamily="34" charset="0"/>
                <a:ea typeface="思源黑体 CN Medium" panose="020B0600000000000000" pitchFamily="34" charset="-122"/>
                <a:cs typeface="+mn-ea"/>
                <a:sym typeface="Arial" panose="020B0604020202020204" pitchFamily="34" charset="0"/>
              </a:rPr>
              <a:t>CONTENTS</a:t>
            </a:r>
            <a:endParaRPr lang="zh-CN" altLang="en-US" sz="2400" b="1"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nvGrpSpPr>
          <p:cNvPr id="7" name="组合 6"/>
          <p:cNvGrpSpPr/>
          <p:nvPr/>
        </p:nvGrpSpPr>
        <p:grpSpPr>
          <a:xfrm>
            <a:off x="2617470" y="1722755"/>
            <a:ext cx="6159500" cy="3411220"/>
            <a:chOff x="4122" y="2713"/>
            <a:chExt cx="9700" cy="5372"/>
          </a:xfrm>
        </p:grpSpPr>
        <p:grpSp>
          <p:nvGrpSpPr>
            <p:cNvPr id="2" name="组合 1"/>
            <p:cNvGrpSpPr/>
            <p:nvPr/>
          </p:nvGrpSpPr>
          <p:grpSpPr>
            <a:xfrm>
              <a:off x="4122" y="2713"/>
              <a:ext cx="6667" cy="5373"/>
              <a:chOff x="5203" y="2489"/>
              <a:chExt cx="5618" cy="4236"/>
            </a:xfrm>
          </p:grpSpPr>
          <p:sp>
            <p:nvSpPr>
              <p:cNvPr id="32" name="MH_Number_1"/>
              <p:cNvSpPr/>
              <p:nvPr>
                <p:custDataLst>
                  <p:tags r:id="rId4"/>
                </p:custDataLst>
              </p:nvPr>
            </p:nvSpPr>
            <p:spPr>
              <a:xfrm>
                <a:off x="5203" y="2489"/>
                <a:ext cx="823" cy="823"/>
              </a:xfrm>
              <a:prstGeom prst="ellipse">
                <a:avLst/>
              </a:prstGeom>
              <a:solidFill>
                <a:srgbClr val="7398C6"/>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1</a:t>
                </a:r>
                <a:endPar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3" name="MH_Entry_1"/>
              <p:cNvSpPr/>
              <p:nvPr>
                <p:custDataLst>
                  <p:tags r:id="rId5"/>
                </p:custDataLst>
              </p:nvPr>
            </p:nvSpPr>
            <p:spPr>
              <a:xfrm>
                <a:off x="6323" y="2595"/>
                <a:ext cx="3277" cy="61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sz="3200" b="1">
                    <a:solidFill>
                      <a:schemeClr val="tx1"/>
                    </a:solidFill>
                    <a:ea typeface="宋体" panose="02010600030101010101" pitchFamily="2" charset="-122"/>
                    <a:sym typeface="+mn-ea"/>
                  </a:rPr>
                  <a:t>运动损伤概述</a:t>
                </a:r>
                <a:endParaRPr lang="zh-CN" altLang="en-US" sz="3200" b="1" dirty="0">
                  <a:solidFill>
                    <a:schemeClr val="tx1"/>
                  </a:solidFill>
                  <a:latin typeface="思源黑体 CN Bold" panose="020B0800000000000000" pitchFamily="34" charset="-122"/>
                  <a:ea typeface="宋体" panose="02010600030101010101" pitchFamily="2" charset="-122"/>
                  <a:cs typeface="+mn-ea"/>
                  <a:sym typeface="+mn-ea"/>
                </a:endParaRPr>
              </a:p>
            </p:txBody>
          </p:sp>
          <p:sp>
            <p:nvSpPr>
              <p:cNvPr id="34" name="MH_Number_2"/>
              <p:cNvSpPr/>
              <p:nvPr>
                <p:custDataLst>
                  <p:tags r:id="rId6"/>
                </p:custDataLst>
              </p:nvPr>
            </p:nvSpPr>
            <p:spPr>
              <a:xfrm>
                <a:off x="5203" y="4195"/>
                <a:ext cx="823" cy="823"/>
              </a:xfrm>
              <a:prstGeom prst="ellipse">
                <a:avLst/>
              </a:prstGeom>
              <a:solidFill>
                <a:srgbClr val="7398C6"/>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2</a:t>
                </a:r>
                <a:endPar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5" name="MH_Entry_2"/>
              <p:cNvSpPr/>
              <p:nvPr>
                <p:custDataLst>
                  <p:tags r:id="rId7"/>
                </p:custDataLst>
              </p:nvPr>
            </p:nvSpPr>
            <p:spPr>
              <a:xfrm>
                <a:off x="6323" y="4302"/>
                <a:ext cx="4498" cy="61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sz="3200" b="1">
                    <a:solidFill>
                      <a:schemeClr val="tx1"/>
                    </a:solidFill>
                    <a:ea typeface="宋体" panose="02010600030101010101" pitchFamily="2" charset="-122"/>
                    <a:sym typeface="+mn-ea"/>
                  </a:rPr>
                  <a:t>运动损伤的处理</a:t>
                </a:r>
                <a:endParaRPr lang="zh-CN" altLang="en-US" sz="3200" b="1" dirty="0">
                  <a:solidFill>
                    <a:schemeClr val="tx1"/>
                  </a:solidFill>
                  <a:latin typeface="思源黑体 CN Bold" panose="020B0800000000000000" pitchFamily="34" charset="-122"/>
                  <a:ea typeface="宋体" panose="02010600030101010101" pitchFamily="2" charset="-122"/>
                  <a:cs typeface="+mn-ea"/>
                  <a:sym typeface="+mn-ea"/>
                </a:endParaRPr>
              </a:p>
            </p:txBody>
          </p:sp>
          <p:sp>
            <p:nvSpPr>
              <p:cNvPr id="36" name="MH_Number_3"/>
              <p:cNvSpPr/>
              <p:nvPr>
                <p:custDataLst>
                  <p:tags r:id="rId8"/>
                </p:custDataLst>
              </p:nvPr>
            </p:nvSpPr>
            <p:spPr>
              <a:xfrm>
                <a:off x="5203" y="5902"/>
                <a:ext cx="823" cy="823"/>
              </a:xfrm>
              <a:prstGeom prst="ellipse">
                <a:avLst/>
              </a:prstGeom>
              <a:solidFill>
                <a:srgbClr val="7398C6"/>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3200" b="1">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3</a:t>
                </a:r>
                <a:endPar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 name="MH_Number_1"/>
              <p:cNvSpPr/>
              <p:nvPr>
                <p:custDataLst>
                  <p:tags r:id="rId9"/>
                </p:custDataLst>
              </p:nvPr>
            </p:nvSpPr>
            <p:spPr>
              <a:xfrm>
                <a:off x="5203" y="2490"/>
                <a:ext cx="823" cy="823"/>
              </a:xfrm>
              <a:prstGeom prst="ellipse">
                <a:avLst/>
              </a:prstGeom>
              <a:solidFill>
                <a:srgbClr val="7398C6"/>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1</a:t>
                </a:r>
                <a:endPar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 name="MH_Entry_1"/>
              <p:cNvSpPr/>
              <p:nvPr>
                <p:custDataLst>
                  <p:tags r:id="rId10"/>
                </p:custDataLst>
              </p:nvPr>
            </p:nvSpPr>
            <p:spPr>
              <a:xfrm>
                <a:off x="6323" y="2596"/>
                <a:ext cx="3277" cy="61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p>
                <a:r>
                  <a:rPr lang="zh-CN" sz="3200" b="1">
                    <a:solidFill>
                      <a:schemeClr val="tx1"/>
                    </a:solidFill>
                    <a:ea typeface="宋体" panose="02010600030101010101" pitchFamily="2" charset="-122"/>
                    <a:sym typeface="+mn-ea"/>
                  </a:rPr>
                  <a:t>运动损伤概述</a:t>
                </a:r>
                <a:endParaRPr lang="zh-CN" altLang="en-US" sz="3200" b="1" dirty="0">
                  <a:solidFill>
                    <a:schemeClr val="tx1"/>
                  </a:solidFill>
                  <a:latin typeface="思源黑体 CN Bold" panose="020B0800000000000000" pitchFamily="34" charset="-122"/>
                  <a:ea typeface="宋体" panose="02010600030101010101" pitchFamily="2" charset="-122"/>
                  <a:cs typeface="+mn-ea"/>
                  <a:sym typeface="+mn-ea"/>
                </a:endParaRPr>
              </a:p>
            </p:txBody>
          </p:sp>
          <p:sp>
            <p:nvSpPr>
              <p:cNvPr id="5" name="MH_Number_2"/>
              <p:cNvSpPr/>
              <p:nvPr>
                <p:custDataLst>
                  <p:tags r:id="rId11"/>
                </p:custDataLst>
              </p:nvPr>
            </p:nvSpPr>
            <p:spPr>
              <a:xfrm>
                <a:off x="5203" y="4196"/>
                <a:ext cx="823" cy="823"/>
              </a:xfrm>
              <a:prstGeom prst="ellipse">
                <a:avLst/>
              </a:prstGeom>
              <a:solidFill>
                <a:srgbClr val="7398C6"/>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2</a:t>
                </a:r>
                <a:endPar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6" name="MH_Entry_2"/>
              <p:cNvSpPr/>
              <p:nvPr>
                <p:custDataLst>
                  <p:tags r:id="rId12"/>
                </p:custDataLst>
              </p:nvPr>
            </p:nvSpPr>
            <p:spPr>
              <a:xfrm>
                <a:off x="6323" y="4303"/>
                <a:ext cx="4498" cy="61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p>
                <a:r>
                  <a:rPr lang="zh-CN" sz="3200" b="1">
                    <a:solidFill>
                      <a:schemeClr val="tx1"/>
                    </a:solidFill>
                    <a:ea typeface="宋体" panose="02010600030101010101" pitchFamily="2" charset="-122"/>
                    <a:sym typeface="+mn-ea"/>
                  </a:rPr>
                  <a:t>运动损伤的处理</a:t>
                </a:r>
                <a:endParaRPr lang="zh-CN" altLang="en-US" sz="3200" b="1" dirty="0">
                  <a:solidFill>
                    <a:schemeClr val="tx1"/>
                  </a:solidFill>
                  <a:latin typeface="思源黑体 CN Bold" panose="020B0800000000000000" pitchFamily="34" charset="-122"/>
                  <a:ea typeface="宋体" panose="02010600030101010101" pitchFamily="2" charset="-122"/>
                  <a:cs typeface="+mn-ea"/>
                  <a:sym typeface="+mn-ea"/>
                </a:endParaRPr>
              </a:p>
            </p:txBody>
          </p:sp>
        </p:grpSp>
        <p:sp>
          <p:nvSpPr>
            <p:cNvPr id="37" name="MH_Entry_3"/>
            <p:cNvSpPr/>
            <p:nvPr>
              <p:custDataLst>
                <p:tags r:id="rId13"/>
              </p:custDataLst>
            </p:nvPr>
          </p:nvSpPr>
          <p:spPr>
            <a:xfrm>
              <a:off x="5376" y="7088"/>
              <a:ext cx="8447" cy="7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indent="0"/>
              <a:r>
                <a:rPr lang="zh-CN" sz="3200" b="1">
                  <a:solidFill>
                    <a:schemeClr val="tx1"/>
                  </a:solidFill>
                  <a:ea typeface="宋体" panose="02010600030101010101" pitchFamily="2" charset="-122"/>
                  <a:sym typeface="+mn-ea"/>
                </a:rPr>
                <a:t>常见运动性疾病的预防与处理</a:t>
              </a:r>
              <a:endParaRPr lang="zh-CN" altLang="en-US" sz="3200" b="1" dirty="0">
                <a:solidFill>
                  <a:schemeClr val="tx1"/>
                </a:solidFill>
                <a:latin typeface="思源黑体 CN Bold" panose="020B0800000000000000" pitchFamily="34" charset="-122"/>
                <a:ea typeface="宋体" panose="02010600030101010101" pitchFamily="2" charset="-122"/>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by="(-#ppt_w*2)" calcmode="lin" valueType="num">
                                      <p:cBhvr rctx="PPT">
                                        <p:cTn id="7" dur="500" autoRev="1" fill="hold">
                                          <p:stCondLst>
                                            <p:cond delay="0"/>
                                          </p:stCondLst>
                                        </p:cTn>
                                        <p:tgtEl>
                                          <p:spTgt spid="30"/>
                                        </p:tgtEl>
                                        <p:attrNameLst>
                                          <p:attrName>ppt_w</p:attrName>
                                        </p:attrNameLst>
                                      </p:cBhvr>
                                    </p:anim>
                                    <p:anim by="(#ppt_w*0.50)" calcmode="lin" valueType="num">
                                      <p:cBhvr>
                                        <p:cTn id="8" dur="500" decel="50000" autoRev="1" fill="hold">
                                          <p:stCondLst>
                                            <p:cond delay="0"/>
                                          </p:stCondLst>
                                        </p:cTn>
                                        <p:tgtEl>
                                          <p:spTgt spid="30"/>
                                        </p:tgtEl>
                                        <p:attrNameLst>
                                          <p:attrName>ppt_x</p:attrName>
                                        </p:attrNameLst>
                                      </p:cBhvr>
                                    </p:anim>
                                    <p:anim from="(-#ppt_h/2)" to="(#ppt_y)" calcmode="lin" valueType="num">
                                      <p:cBhvr>
                                        <p:cTn id="9" dur="1000" fill="hold">
                                          <p:stCondLst>
                                            <p:cond delay="0"/>
                                          </p:stCondLst>
                                        </p:cTn>
                                        <p:tgtEl>
                                          <p:spTgt spid="30"/>
                                        </p:tgtEl>
                                        <p:attrNameLst>
                                          <p:attrName>ppt_y</p:attrName>
                                        </p:attrNameLst>
                                      </p:cBhvr>
                                    </p:anim>
                                    <p:animRot by="21600000">
                                      <p:cBhvr>
                                        <p:cTn id="10" dur="1000" fill="hold">
                                          <p:stCondLst>
                                            <p:cond delay="0"/>
                                          </p:stCondLst>
                                        </p:cTn>
                                        <p:tgtEl>
                                          <p:spTgt spid="30"/>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1"/>
                                        </p:tgtEl>
                                        <p:attrNameLst>
                                          <p:attrName>style.visibility</p:attrName>
                                        </p:attrNameLst>
                                      </p:cBhvr>
                                      <p:to>
                                        <p:strVal val="visible"/>
                                      </p:to>
                                    </p:set>
                                    <p:anim by="(-#ppt_w*2)" calcmode="lin" valueType="num">
                                      <p:cBhvr rctx="PPT">
                                        <p:cTn id="13" dur="500" autoRev="1" fill="hold">
                                          <p:stCondLst>
                                            <p:cond delay="0"/>
                                          </p:stCondLst>
                                        </p:cTn>
                                        <p:tgtEl>
                                          <p:spTgt spid="31"/>
                                        </p:tgtEl>
                                        <p:attrNameLst>
                                          <p:attrName>ppt_w</p:attrName>
                                        </p:attrNameLst>
                                      </p:cBhvr>
                                    </p:anim>
                                    <p:anim by="(#ppt_w*0.50)" calcmode="lin" valueType="num">
                                      <p:cBhvr>
                                        <p:cTn id="14" dur="500" decel="50000" autoRev="1" fill="hold">
                                          <p:stCondLst>
                                            <p:cond delay="0"/>
                                          </p:stCondLst>
                                        </p:cTn>
                                        <p:tgtEl>
                                          <p:spTgt spid="31"/>
                                        </p:tgtEl>
                                        <p:attrNameLst>
                                          <p:attrName>ppt_x</p:attrName>
                                        </p:attrNameLst>
                                      </p:cBhvr>
                                    </p:anim>
                                    <p:anim from="(-#ppt_h/2)" to="(#ppt_y)" calcmode="lin" valueType="num">
                                      <p:cBhvr>
                                        <p:cTn id="15" dur="1000" fill="hold">
                                          <p:stCondLst>
                                            <p:cond delay="0"/>
                                          </p:stCondLst>
                                        </p:cTn>
                                        <p:tgtEl>
                                          <p:spTgt spid="31"/>
                                        </p:tgtEl>
                                        <p:attrNameLst>
                                          <p:attrName>ppt_y</p:attrName>
                                        </p:attrNameLst>
                                      </p:cBhvr>
                                    </p:anim>
                                    <p:animRot by="21600000">
                                      <p:cBhvr>
                                        <p:cTn id="16" dur="1000"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1"/>
            <a:ext cx="12192000" cy="6857999"/>
          </a:xfrm>
          <a:prstGeom prst="rect">
            <a:avLst/>
          </a:prstGeom>
          <a:ln>
            <a:solidFill>
              <a:srgbClr val="7398C6"/>
            </a:solidFill>
          </a:ln>
        </p:spPr>
      </p:pic>
      <p:sp>
        <p:nvSpPr>
          <p:cNvPr id="22" name="文本框 21"/>
          <p:cNvSpPr txBox="1"/>
          <p:nvPr/>
        </p:nvSpPr>
        <p:spPr>
          <a:xfrm>
            <a:off x="6505998" y="1601624"/>
            <a:ext cx="4412286" cy="1446550"/>
          </a:xfrm>
          <a:prstGeom prst="rect">
            <a:avLst/>
          </a:prstGeom>
          <a:noFill/>
        </p:spPr>
        <p:txBody>
          <a:bodyPr wrap="square" rtlCol="0">
            <a:spAutoFit/>
          </a:bodyPr>
          <a:lstStyle/>
          <a:p>
            <a:pPr algn="r"/>
            <a:r>
              <a:rPr lang="en-US" altLang="zh-CN" sz="44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 PART </a:t>
            </a:r>
            <a:r>
              <a:rPr lang="en-US" altLang="zh-CN"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01.</a:t>
            </a:r>
            <a:endParaRPr lang="en-US" altLang="zh-CN"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3" name="文本框 22"/>
          <p:cNvSpPr txBox="1"/>
          <p:nvPr/>
        </p:nvSpPr>
        <p:spPr>
          <a:xfrm>
            <a:off x="3648456" y="2937449"/>
            <a:ext cx="7199335" cy="1322070"/>
          </a:xfrm>
          <a:prstGeom prst="rect">
            <a:avLst/>
          </a:prstGeom>
          <a:noFill/>
        </p:spPr>
        <p:txBody>
          <a:bodyPr wrap="square" rtlCol="0">
            <a:spAutoFit/>
          </a:bodyPr>
          <a:lstStyle/>
          <a:p>
            <a:pPr algn="r"/>
            <a:r>
              <a:rPr lang="zh-CN" sz="8000" b="1">
                <a:solidFill>
                  <a:schemeClr val="bg1"/>
                </a:solidFill>
                <a:ea typeface="宋体" panose="02010600030101010101" pitchFamily="2" charset="-122"/>
                <a:sym typeface="+mn-ea"/>
              </a:rPr>
              <a:t>运动损伤概述</a:t>
            </a:r>
            <a:endParaRPr lang="zh-CN" altLang="en-US" sz="8000" b="1" spc="-300" dirty="0">
              <a:solidFill>
                <a:schemeClr val="bg1"/>
              </a:solidFill>
              <a:latin typeface="思源黑体 CN Bold" panose="020B0800000000000000" pitchFamily="34" charset="-122"/>
              <a:ea typeface="宋体" panose="02010600030101010101" pitchFamily="2"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strVal val="(6*min(max(#ppt_w*#ppt_h,.3),1)-7.4)/-.7*#ppt_w"/>
                                          </p:val>
                                        </p:tav>
                                        <p:tav tm="100000">
                                          <p:val>
                                            <p:strVal val="#ppt_w"/>
                                          </p:val>
                                        </p:tav>
                                      </p:tavLst>
                                    </p:anim>
                                    <p:anim calcmode="lin" valueType="num">
                                      <p:cBhvr>
                                        <p:cTn id="14" dur="500" fill="hold"/>
                                        <p:tgtEl>
                                          <p:spTgt spid="23"/>
                                        </p:tgtEl>
                                        <p:attrNameLst>
                                          <p:attrName>ppt_h</p:attrName>
                                        </p:attrNameLst>
                                      </p:cBhvr>
                                      <p:tavLst>
                                        <p:tav tm="0">
                                          <p:val>
                                            <p:strVal val="(6*min(max(#ppt_w*#ppt_h,.3),1)-7.4)/-.7*#ppt_h"/>
                                          </p:val>
                                        </p:tav>
                                        <p:tav tm="100000">
                                          <p:val>
                                            <p:strVal val="#ppt_h"/>
                                          </p:val>
                                        </p:tav>
                                      </p:tavLst>
                                    </p:anim>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4695" y="1507490"/>
            <a:ext cx="4472305" cy="1483995"/>
          </a:xfrm>
          <a:prstGeom prst="rect">
            <a:avLst/>
          </a:prstGeom>
          <a:noFill/>
          <a:ln w="9525">
            <a:noFill/>
          </a:ln>
        </p:spPr>
        <p:txBody>
          <a:bodyPr wrap="square">
            <a:spAutoFit/>
          </a:bodyPr>
          <a:p>
            <a:pPr indent="0"/>
            <a:endParaRPr lang="zh-CN" sz="1050" b="0">
              <a:ea typeface="宋体" panose="02010600030101010101" pitchFamily="2" charset="-122"/>
            </a:endParaRPr>
          </a:p>
          <a:p>
            <a:pPr indent="0"/>
            <a:r>
              <a:rPr lang="en-US" altLang="zh-CN" sz="2000" b="0">
                <a:ea typeface="宋体" panose="02010600030101010101" pitchFamily="2" charset="-122"/>
              </a:rPr>
              <a:t>      </a:t>
            </a:r>
            <a:r>
              <a:rPr lang="zh-CN" sz="2000" b="0">
                <a:ea typeface="宋体" panose="02010600030101010101" pitchFamily="2" charset="-122"/>
              </a:rPr>
              <a:t>运动损伤是指人体在体育运动过程中所发生的以软组织损伤为主的各种伤害。其中与运动项目特点有关联的慢性损伤，又称为运动技术病。</a:t>
            </a:r>
            <a:endParaRPr lang="zh-CN" altLang="en-US" sz="2000" b="0">
              <a:ea typeface="宋体" panose="02010600030101010101" pitchFamily="2" charset="-122"/>
            </a:endParaRPr>
          </a:p>
        </p:txBody>
      </p:sp>
      <p:sp>
        <p:nvSpPr>
          <p:cNvPr id="2" name="文本框 1"/>
          <p:cNvSpPr txBox="1"/>
          <p:nvPr/>
        </p:nvSpPr>
        <p:spPr>
          <a:xfrm>
            <a:off x="734695" y="577215"/>
            <a:ext cx="3674110" cy="521970"/>
          </a:xfrm>
          <a:prstGeom prst="rect">
            <a:avLst/>
          </a:prstGeom>
          <a:noFill/>
        </p:spPr>
        <p:txBody>
          <a:bodyPr wrap="none" rtlCol="0" anchor="t">
            <a:spAutoFit/>
          </a:bodyPr>
          <a:p>
            <a:pPr algn="l">
              <a:buClrTx/>
              <a:buSzTx/>
              <a:buFontTx/>
            </a:pPr>
            <a:r>
              <a:rPr lang="zh-CN" sz="2800" b="1">
                <a:solidFill>
                  <a:schemeClr val="accent4">
                    <a:lumMod val="75000"/>
                  </a:schemeClr>
                </a:solidFill>
                <a:ea typeface="宋体" panose="02010600030101010101" pitchFamily="2" charset="-122"/>
                <a:sym typeface="+mn-ea"/>
              </a:rPr>
              <a:t>2.1.1  运动损伤的定义</a:t>
            </a:r>
            <a:endParaRPr lang="zh-CN" sz="2800" b="1">
              <a:solidFill>
                <a:schemeClr val="accent4">
                  <a:lumMod val="75000"/>
                </a:schemeClr>
              </a:solidFill>
              <a:ea typeface="宋体" panose="02010600030101010101" pitchFamily="2" charset="-122"/>
              <a:sym typeface="+mn-ea"/>
            </a:endParaRPr>
          </a:p>
        </p:txBody>
      </p:sp>
      <p:sp>
        <p:nvSpPr>
          <p:cNvPr id="3" name="文本框 2"/>
          <p:cNvSpPr txBox="1"/>
          <p:nvPr/>
        </p:nvSpPr>
        <p:spPr>
          <a:xfrm>
            <a:off x="5913755" y="1596390"/>
            <a:ext cx="5925820" cy="316928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rPr>
              <a:t>1.</a:t>
            </a:r>
            <a:r>
              <a:rPr lang="zh-CN" sz="2000" b="1">
                <a:latin typeface="宋体" panose="02010600030101010101" pitchFamily="2" charset="-122"/>
                <a:ea typeface="宋体" panose="02010600030101010101" pitchFamily="2" charset="-122"/>
                <a:cs typeface="宋体" panose="02010600030101010101" pitchFamily="2" charset="-122"/>
              </a:rPr>
              <a:t>运动损伤的原因</a:t>
            </a:r>
            <a:r>
              <a:rPr lang="zh-CN" sz="2000" b="0">
                <a:latin typeface="宋体" panose="02010600030101010101" pitchFamily="2" charset="-122"/>
                <a:ea typeface="宋体" panose="02010600030101010101" pitchFamily="2" charset="-122"/>
                <a:cs typeface="宋体" panose="02010600030101010101" pitchFamily="2" charset="-122"/>
              </a:rPr>
              <a:t>（1）缺乏运动损伤预防常识。（2）准备活动不合理（3）技术动作错误。（4）运动量过大。（5）组织方法不当。（6）运动参加者的生理功能或心理状态不良。（7）动作粗野或违反规则（8）场地、器材设备、服装不符合要求及气候不良。</a:t>
            </a:r>
            <a:endParaRPr lang="zh-CN" sz="2000" b="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1">
                <a:latin typeface="宋体" panose="02010600030101010101" pitchFamily="2" charset="-122"/>
                <a:ea typeface="宋体" panose="02010600030101010101" pitchFamily="2" charset="-122"/>
                <a:cs typeface="宋体" panose="02010600030101010101" pitchFamily="2" charset="-122"/>
              </a:rPr>
              <a:t>2.潜在因素</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135370" y="577215"/>
            <a:ext cx="5215890" cy="521970"/>
          </a:xfrm>
          <a:prstGeom prst="rect">
            <a:avLst/>
          </a:prstGeom>
          <a:noFill/>
        </p:spPr>
        <p:txBody>
          <a:bodyPr wrap="square" rtlCol="0" anchor="t">
            <a:spAutoFit/>
          </a:bodyPr>
          <a:p>
            <a:pPr algn="l">
              <a:buClrTx/>
              <a:buSzTx/>
              <a:buFontTx/>
            </a:pPr>
            <a:r>
              <a:rPr lang="zh-CN" sz="2800" b="1">
                <a:solidFill>
                  <a:schemeClr val="accent4">
                    <a:lumMod val="75000"/>
                  </a:schemeClr>
                </a:solidFill>
                <a:ea typeface="宋体" panose="02010600030101010101" pitchFamily="2" charset="-122"/>
                <a:sym typeface="+mn-ea"/>
              </a:rPr>
              <a:t>2.1.2  运动损伤的产生原因</a:t>
            </a:r>
            <a:endParaRPr lang="zh-CN" altLang="en-US"/>
          </a:p>
        </p:txBody>
      </p:sp>
      <p:pic>
        <p:nvPicPr>
          <p:cNvPr id="5" name="图片 4" descr="受伤"/>
          <p:cNvPicPr>
            <a:picLocks noChangeAspect="1"/>
          </p:cNvPicPr>
          <p:nvPr/>
        </p:nvPicPr>
        <p:blipFill>
          <a:blip r:embed="rId1"/>
          <a:stretch>
            <a:fillRect/>
          </a:stretch>
        </p:blipFill>
        <p:spPr>
          <a:xfrm>
            <a:off x="-127635" y="3167380"/>
            <a:ext cx="3289300" cy="3289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box(in)">
                                      <p:cBhvr>
                                        <p:cTn id="12" dur="2000"/>
                                        <p:tgtEl>
                                          <p:spTgt spid="100">
                                            <p:txEl>
                                              <p:pRg st="1" end="1"/>
                                            </p:txEl>
                                          </p:spTgt>
                                        </p:tgtEl>
                                      </p:cBhvr>
                                    </p:animEffect>
                                  </p:childTnLst>
                                </p:cTn>
                              </p:par>
                            </p:childTnLst>
                          </p:cTn>
                        </p:par>
                        <p:par>
                          <p:cTn id="13" fill="hold">
                            <p:stCondLst>
                              <p:cond delay="2000"/>
                            </p:stCondLst>
                            <p:childTnLst>
                              <p:par>
                                <p:cTn id="14" presetID="4"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ox(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box(in)">
                                      <p:cBhvr>
                                        <p:cTn id="21" dur="20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linds(horizontal)">
                                      <p:cBhvr>
                                        <p:cTn id="26" dur="500"/>
                                        <p:tgtEl>
                                          <p:spTgt spid="3">
                                            <p:txEl>
                                              <p:pRg st="0" end="0"/>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blinds(horizontal)">
                                      <p:cBhvr>
                                        <p:cTn id="2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8975" y="602298"/>
            <a:ext cx="5080000" cy="521970"/>
          </a:xfrm>
          <a:prstGeom prst="rect">
            <a:avLst/>
          </a:prstGeom>
          <a:noFill/>
          <a:ln w="9525">
            <a:noFill/>
          </a:ln>
        </p:spPr>
        <p:txBody>
          <a:bodyPr>
            <a:spAutoFit/>
          </a:bodyPr>
          <a:p>
            <a:pPr indent="0"/>
            <a:r>
              <a:rPr lang="en-US" sz="2800" b="1">
                <a:solidFill>
                  <a:schemeClr val="accent4">
                    <a:lumMod val="75000"/>
                  </a:schemeClr>
                </a:solidFill>
                <a:latin typeface="宋体" panose="02010600030101010101" pitchFamily="2" charset="-122"/>
              </a:rPr>
              <a:t>2.1.3  </a:t>
            </a:r>
            <a:r>
              <a:rPr lang="zh-CN" sz="2800" b="1">
                <a:solidFill>
                  <a:schemeClr val="accent4">
                    <a:lumMod val="75000"/>
                  </a:schemeClr>
                </a:solidFill>
                <a:ea typeface="宋体" panose="02010600030101010101" pitchFamily="2" charset="-122"/>
              </a:rPr>
              <a:t>运动损伤的预防</a:t>
            </a:r>
            <a:endParaRPr lang="zh-CN" altLang="en-US" sz="2800" b="1">
              <a:solidFill>
                <a:schemeClr val="accent4">
                  <a:lumMod val="75000"/>
                </a:schemeClr>
              </a:solidFill>
              <a:ea typeface="宋体" panose="02010600030101010101" pitchFamily="2" charset="-122"/>
            </a:endParaRPr>
          </a:p>
        </p:txBody>
      </p:sp>
      <p:sp>
        <p:nvSpPr>
          <p:cNvPr id="2" name="文本框 1"/>
          <p:cNvSpPr txBox="1"/>
          <p:nvPr/>
        </p:nvSpPr>
        <p:spPr>
          <a:xfrm>
            <a:off x="313690" y="1241425"/>
            <a:ext cx="5080000" cy="3784600"/>
          </a:xfrm>
          <a:prstGeom prst="rect">
            <a:avLst/>
          </a:prstGeom>
          <a:noFill/>
          <a:ln w="9525">
            <a:noFill/>
          </a:ln>
        </p:spPr>
        <p:txBody>
          <a:bodyPr>
            <a:spAutoFit/>
          </a:bodyPr>
          <a:p>
            <a:pPr indent="304800" fontAlgn="auto">
              <a:lnSpc>
                <a:spcPct val="150000"/>
              </a:lnSpc>
            </a:pPr>
            <a:r>
              <a:rPr lang="zh-CN" sz="2000">
                <a:ea typeface="宋体" panose="02010600030101010101" pitchFamily="2" charset="-122"/>
              </a:rPr>
              <a:t>1.加强安全教育</a:t>
            </a:r>
            <a:endParaRPr lang="zh-CN" sz="2000">
              <a:ea typeface="宋体" panose="02010600030101010101" pitchFamily="2" charset="-122"/>
            </a:endParaRPr>
          </a:p>
          <a:p>
            <a:pPr indent="304800" fontAlgn="auto">
              <a:lnSpc>
                <a:spcPct val="150000"/>
              </a:lnSpc>
            </a:pPr>
            <a:r>
              <a:rPr lang="en-US" altLang="zh-CN" sz="2000">
                <a:ea typeface="宋体" panose="02010600030101010101" pitchFamily="2" charset="-122"/>
              </a:rPr>
              <a:t>    </a:t>
            </a:r>
            <a:r>
              <a:rPr lang="zh-CN" sz="2000">
                <a:ea typeface="宋体" panose="02010600030101010101" pitchFamily="2" charset="-122"/>
              </a:rPr>
              <a:t>2.认真做好准备活动和整理活动</a:t>
            </a:r>
            <a:endParaRPr lang="zh-CN" sz="2000">
              <a:ea typeface="宋体" panose="02010600030101010101" pitchFamily="2" charset="-122"/>
            </a:endParaRPr>
          </a:p>
          <a:p>
            <a:pPr indent="304800" fontAlgn="auto">
              <a:lnSpc>
                <a:spcPct val="150000"/>
              </a:lnSpc>
            </a:pPr>
            <a:r>
              <a:rPr lang="en-US" altLang="zh-CN" sz="2000">
                <a:ea typeface="宋体" panose="02010600030101010101" pitchFamily="2" charset="-122"/>
              </a:rPr>
              <a:t>    </a:t>
            </a:r>
            <a:r>
              <a:rPr lang="zh-CN" sz="2000">
                <a:ea typeface="宋体" panose="02010600030101010101" pitchFamily="2" charset="-122"/>
              </a:rPr>
              <a:t>3.合理安排运动负荷</a:t>
            </a:r>
            <a:endParaRPr lang="zh-CN" sz="2000">
              <a:ea typeface="宋体" panose="02010600030101010101" pitchFamily="2" charset="-122"/>
            </a:endParaRPr>
          </a:p>
          <a:p>
            <a:pPr indent="304800" fontAlgn="auto">
              <a:lnSpc>
                <a:spcPct val="150000"/>
              </a:lnSpc>
            </a:pPr>
            <a:r>
              <a:rPr lang="en-US" altLang="zh-CN" sz="2000">
                <a:ea typeface="宋体" panose="02010600030101010101" pitchFamily="2" charset="-122"/>
              </a:rPr>
              <a:t>    </a:t>
            </a:r>
            <a:r>
              <a:rPr lang="zh-CN" sz="2000">
                <a:ea typeface="宋体" panose="02010600030101010101" pitchFamily="2" charset="-122"/>
              </a:rPr>
              <a:t>4.正确掌握技术动作</a:t>
            </a:r>
            <a:endParaRPr lang="zh-CN" sz="2000">
              <a:ea typeface="宋体" panose="02010600030101010101" pitchFamily="2" charset="-122"/>
            </a:endParaRPr>
          </a:p>
          <a:p>
            <a:pPr indent="304800" fontAlgn="auto">
              <a:lnSpc>
                <a:spcPct val="150000"/>
              </a:lnSpc>
            </a:pPr>
            <a:r>
              <a:rPr lang="en-US" altLang="zh-CN" sz="2000">
                <a:ea typeface="宋体" panose="02010600030101010101" pitchFamily="2" charset="-122"/>
              </a:rPr>
              <a:t>    </a:t>
            </a:r>
            <a:r>
              <a:rPr lang="zh-CN" sz="2000">
                <a:ea typeface="宋体" panose="02010600030101010101" pitchFamily="2" charset="-122"/>
              </a:rPr>
              <a:t>5.加强易伤部位练习</a:t>
            </a:r>
            <a:endParaRPr lang="zh-CN" sz="2000">
              <a:ea typeface="宋体" panose="02010600030101010101" pitchFamily="2" charset="-122"/>
            </a:endParaRPr>
          </a:p>
          <a:p>
            <a:pPr indent="304800" fontAlgn="auto">
              <a:lnSpc>
                <a:spcPct val="150000"/>
              </a:lnSpc>
            </a:pPr>
            <a:r>
              <a:rPr lang="en-US" altLang="zh-CN" sz="2000">
                <a:ea typeface="宋体" panose="02010600030101010101" pitchFamily="2" charset="-122"/>
              </a:rPr>
              <a:t>    </a:t>
            </a:r>
            <a:r>
              <a:rPr lang="zh-CN" sz="2000">
                <a:ea typeface="宋体" panose="02010600030101010101" pitchFamily="2" charset="-122"/>
              </a:rPr>
              <a:t>6.合理安排教学、训练和比赛</a:t>
            </a:r>
            <a:endParaRPr lang="zh-CN" sz="2000">
              <a:ea typeface="宋体" panose="02010600030101010101" pitchFamily="2" charset="-122"/>
            </a:endParaRPr>
          </a:p>
          <a:p>
            <a:pPr indent="304800" fontAlgn="auto">
              <a:lnSpc>
                <a:spcPct val="150000"/>
              </a:lnSpc>
            </a:pPr>
            <a:r>
              <a:rPr lang="en-US" altLang="zh-CN" sz="2000">
                <a:ea typeface="宋体" panose="02010600030101010101" pitchFamily="2" charset="-122"/>
              </a:rPr>
              <a:t>    </a:t>
            </a:r>
            <a:r>
              <a:rPr lang="zh-CN" sz="2000">
                <a:ea typeface="宋体" panose="02010600030101010101" pitchFamily="2" charset="-122"/>
              </a:rPr>
              <a:t>7.加强运动中保护帮助及合理使用护具</a:t>
            </a:r>
            <a:endParaRPr lang="zh-CN" sz="2000">
              <a:ea typeface="宋体" panose="02010600030101010101" pitchFamily="2" charset="-122"/>
            </a:endParaRPr>
          </a:p>
          <a:p>
            <a:pPr indent="304800" fontAlgn="auto">
              <a:lnSpc>
                <a:spcPct val="150000"/>
              </a:lnSpc>
            </a:pPr>
            <a:r>
              <a:rPr lang="en-US" altLang="zh-CN" sz="2000">
                <a:ea typeface="宋体" panose="02010600030101010101" pitchFamily="2" charset="-122"/>
              </a:rPr>
              <a:t>    </a:t>
            </a:r>
            <a:r>
              <a:rPr lang="zh-CN" sz="2000">
                <a:ea typeface="宋体" panose="02010600030101010101" pitchFamily="2" charset="-122"/>
              </a:rPr>
              <a:t>8.加强医务监督</a:t>
            </a:r>
            <a:endParaRPr lang="zh-CN" altLang="en-US" sz="2000">
              <a:ea typeface="宋体" panose="02010600030101010101" pitchFamily="2" charset="-122"/>
            </a:endParaRPr>
          </a:p>
        </p:txBody>
      </p:sp>
      <p:pic>
        <p:nvPicPr>
          <p:cNvPr id="3" name="图片 2" descr="7458995a4e320ea76ad9424c5f9ed28b"/>
          <p:cNvPicPr>
            <a:picLocks noChangeAspect="1"/>
          </p:cNvPicPr>
          <p:nvPr/>
        </p:nvPicPr>
        <p:blipFill>
          <a:blip r:embed="rId1"/>
          <a:stretch>
            <a:fillRect/>
          </a:stretch>
        </p:blipFill>
        <p:spPr>
          <a:xfrm rot="20460000" flipV="1">
            <a:off x="4100195" y="1319530"/>
            <a:ext cx="2012950" cy="518160"/>
          </a:xfrm>
          <a:prstGeom prst="rect">
            <a:avLst/>
          </a:prstGeom>
        </p:spPr>
      </p:pic>
      <p:sp>
        <p:nvSpPr>
          <p:cNvPr id="4" name="文本框 3"/>
          <p:cNvSpPr txBox="1"/>
          <p:nvPr/>
        </p:nvSpPr>
        <p:spPr>
          <a:xfrm>
            <a:off x="6142355" y="926465"/>
            <a:ext cx="5392420" cy="5354320"/>
          </a:xfrm>
          <a:prstGeom prst="rect">
            <a:avLst/>
          </a:prstGeom>
          <a:noFill/>
          <a:ln w="9525">
            <a:noFill/>
          </a:ln>
        </p:spPr>
        <p:txBody>
          <a:bodyPr wrap="square">
            <a:spAutoFit/>
          </a:bodyPr>
          <a:p>
            <a:pPr indent="265430"/>
            <a:r>
              <a:rPr lang="zh-CN" b="1">
                <a:ea typeface="宋体" panose="02010600030101010101" pitchFamily="2" charset="-122"/>
              </a:rPr>
              <a:t>进行准备活动应注意以下几个方面的要求</a:t>
            </a:r>
            <a:r>
              <a:rPr lang="en-US" b="1">
                <a:latin typeface="宋体" panose="02010600030101010101" pitchFamily="2" charset="-122"/>
                <a:ea typeface="宋体" panose="02010600030101010101" pitchFamily="2" charset="-122"/>
              </a:rPr>
              <a:t>:</a:t>
            </a:r>
            <a:endParaRPr lang="zh-CN" b="1">
              <a:ea typeface="宋体" panose="02010600030101010101" pitchFamily="2" charset="-122"/>
            </a:endParaRPr>
          </a:p>
          <a:p>
            <a:pPr indent="265430"/>
            <a:r>
              <a:rPr lang="zh-CN" b="0">
                <a:ea typeface="宋体" panose="02010600030101010101" pitchFamily="2" charset="-122"/>
              </a:rPr>
              <a:t>（1）一般的准备活动要做得充分，使身体明显发热，并微微出汗。（2）专项准备活动一定要有针对性，与后面的正式活动建立有机的联系。（3）准备活动的内容与负荷应依据正式活动的内容、个人身体机能状况、当时的气象条件等，多方面因素而定。（4）易伤部位的准备活动要加强，一般需要加大局部活动的比重。（5）损伤康复期，损伤局部的准备活动要慎重，动作要和缓，幅度、主力度、速度要循序渐进。（6）在运动中，间歇时间较长时，应在运动前再次做好准备活动。（7）准备活动结束与正式活动的间隔时间，一般以1～4min为宜。（8）在准备活动中进行适当的肌肉力量练习(针对易伤的肌肉)，对于关提高肌肉温度、改善肌肉功能很有益处。</a:t>
            </a:r>
            <a:endParaRPr lang="zh-CN" altLang="en-US"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wheel(1)">
                                      <p:cBhvr>
                                        <p:cTn id="7" dur="20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blinds(horizontal)">
                                      <p:cBhvr>
                                        <p:cTn id="15" dur="500"/>
                                        <p:tgtEl>
                                          <p:spTgt spid="2">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blinds(horizontal)">
                                      <p:cBhvr>
                                        <p:cTn id="18" dur="500"/>
                                        <p:tgtEl>
                                          <p:spTgt spid="2">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blinds(horizontal)">
                                      <p:cBhvr>
                                        <p:cTn id="21" dur="500"/>
                                        <p:tgtEl>
                                          <p:spTgt spid="2">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blinds(horizontal)">
                                      <p:cBhvr>
                                        <p:cTn id="24" dur="500"/>
                                        <p:tgtEl>
                                          <p:spTgt spid="2">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linds(horizontal)">
                                      <p:cBhvr>
                                        <p:cTn id="27" dur="500"/>
                                        <p:tgtEl>
                                          <p:spTgt spid="2">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Effect transition="in" filter="blinds(horizontal)">
                                      <p:cBhvr>
                                        <p:cTn id="30" dur="500"/>
                                        <p:tgtEl>
                                          <p:spTgt spid="2">
                                            <p:txEl>
                                              <p:pRg st="6" end="6"/>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animEffect transition="in" filter="blinds(horizontal)">
                                      <p:cBhvr>
                                        <p:cTn id="33" dur="500"/>
                                        <p:tgtEl>
                                          <p:spTgt spid="2">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Effect transition="in" filter="wheel(1)">
                                      <p:cBhvr>
                                        <p:cTn id="43" dur="2000"/>
                                        <p:tgtEl>
                                          <p:spTgt spid="4">
                                            <p:txEl>
                                              <p:pRg st="0" end="0"/>
                                            </p:txEl>
                                          </p:spTgt>
                                        </p:tgtEl>
                                      </p:cBhvr>
                                    </p:animEffect>
                                  </p:childTnLst>
                                </p:cTn>
                              </p:par>
                              <p:par>
                                <p:cTn id="44" presetID="21" presetClass="entr" presetSubtype="1" fill="hold" nodeType="withEffect">
                                  <p:stCondLst>
                                    <p:cond delay="0"/>
                                  </p:stCondLst>
                                  <p:childTnLst>
                                    <p:set>
                                      <p:cBhvr>
                                        <p:cTn id="45" dur="1" fill="hold">
                                          <p:stCondLst>
                                            <p:cond delay="0"/>
                                          </p:stCondLst>
                                        </p:cTn>
                                        <p:tgtEl>
                                          <p:spTgt spid="4">
                                            <p:txEl>
                                              <p:pRg st="1" end="1"/>
                                            </p:txEl>
                                          </p:spTgt>
                                        </p:tgtEl>
                                        <p:attrNameLst>
                                          <p:attrName>style.visibility</p:attrName>
                                        </p:attrNameLst>
                                      </p:cBhvr>
                                      <p:to>
                                        <p:strVal val="visible"/>
                                      </p:to>
                                    </p:set>
                                    <p:animEffect transition="in" filter="wheel(1)">
                                      <p:cBhvr>
                                        <p:cTn id="46"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1"/>
            <a:ext cx="12192000" cy="6857999"/>
          </a:xfrm>
          <a:prstGeom prst="rect">
            <a:avLst/>
          </a:prstGeom>
          <a:ln>
            <a:solidFill>
              <a:srgbClr val="7398C6"/>
            </a:solidFill>
          </a:ln>
        </p:spPr>
      </p:pic>
      <p:sp>
        <p:nvSpPr>
          <p:cNvPr id="22" name="文本框 21"/>
          <p:cNvSpPr txBox="1"/>
          <p:nvPr/>
        </p:nvSpPr>
        <p:spPr>
          <a:xfrm>
            <a:off x="6505998" y="1601624"/>
            <a:ext cx="4412286" cy="1445260"/>
          </a:xfrm>
          <a:prstGeom prst="rect">
            <a:avLst/>
          </a:prstGeom>
          <a:noFill/>
        </p:spPr>
        <p:txBody>
          <a:bodyPr wrap="square" rtlCol="0">
            <a:spAutoFit/>
          </a:bodyPr>
          <a:lstStyle/>
          <a:p>
            <a:pPr algn="r"/>
            <a:r>
              <a:rPr lang="en-US" altLang="zh-CN" sz="44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 PART </a:t>
            </a:r>
            <a:r>
              <a:rPr lang="en-US" altLang="zh-CN"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02.</a:t>
            </a:r>
            <a:endParaRPr lang="en-US" altLang="zh-CN" sz="88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3" name="文本框 22"/>
          <p:cNvSpPr txBox="1"/>
          <p:nvPr/>
        </p:nvSpPr>
        <p:spPr>
          <a:xfrm>
            <a:off x="3648710" y="2937510"/>
            <a:ext cx="7497445" cy="1322070"/>
          </a:xfrm>
          <a:prstGeom prst="rect">
            <a:avLst/>
          </a:prstGeom>
          <a:noFill/>
        </p:spPr>
        <p:txBody>
          <a:bodyPr wrap="square" rtlCol="0">
            <a:spAutoFit/>
          </a:bodyPr>
          <a:lstStyle/>
          <a:p>
            <a:pPr algn="r"/>
            <a:r>
              <a:rPr lang="zh-CN" sz="8000" b="1">
                <a:solidFill>
                  <a:schemeClr val="bg1"/>
                </a:solidFill>
                <a:ea typeface="宋体" panose="02010600030101010101" pitchFamily="2" charset="-122"/>
                <a:sym typeface="+mn-ea"/>
              </a:rPr>
              <a:t>运动损伤的处理</a:t>
            </a:r>
            <a:endParaRPr lang="zh-CN" sz="8000" b="1">
              <a:solidFill>
                <a:schemeClr val="bg1"/>
              </a:solidFill>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strVal val="(6*min(max(#ppt_w*#ppt_h,.3),1)-7.4)/-.7*#ppt_w"/>
                                          </p:val>
                                        </p:tav>
                                        <p:tav tm="100000">
                                          <p:val>
                                            <p:strVal val="#ppt_w"/>
                                          </p:val>
                                        </p:tav>
                                      </p:tavLst>
                                    </p:anim>
                                    <p:anim calcmode="lin" valueType="num">
                                      <p:cBhvr>
                                        <p:cTn id="14" dur="500" fill="hold"/>
                                        <p:tgtEl>
                                          <p:spTgt spid="23"/>
                                        </p:tgtEl>
                                        <p:attrNameLst>
                                          <p:attrName>ppt_h</p:attrName>
                                        </p:attrNameLst>
                                      </p:cBhvr>
                                      <p:tavLst>
                                        <p:tav tm="0">
                                          <p:val>
                                            <p:strVal val="(6*min(max(#ppt_w*#ppt_h,.3),1)-7.4)/-.7*#ppt_h"/>
                                          </p:val>
                                        </p:tav>
                                        <p:tav tm="100000">
                                          <p:val>
                                            <p:strVal val="#ppt_h"/>
                                          </p:val>
                                        </p:tav>
                                      </p:tavLst>
                                    </p:anim>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59195" y="573088"/>
            <a:ext cx="5080000" cy="1198880"/>
          </a:xfrm>
          <a:prstGeom prst="rect">
            <a:avLst/>
          </a:prstGeom>
          <a:noFill/>
          <a:ln w="9525">
            <a:noFill/>
          </a:ln>
        </p:spPr>
        <p:txBody>
          <a:bodyPr>
            <a:spAutoFit/>
          </a:bodyPr>
          <a:p>
            <a:pPr indent="0"/>
            <a:r>
              <a:rPr lang="zh-CN" b="0">
                <a:ea typeface="宋体" panose="02010600030101010101" pitchFamily="2" charset="-122"/>
              </a:rPr>
              <a:t>软组织损伤指软组织或骨骼肌受到直接或间接暴力，或长期慢性劳损引起的一大类创伤综合征。根据其皮肤黏膜是否完整，分为开放性软组织损伤和闭合性软组织损伤两大类。</a:t>
            </a:r>
            <a:endParaRPr lang="zh-CN" altLang="en-US" b="0">
              <a:ea typeface="宋体" panose="02010600030101010101" pitchFamily="2" charset="-122"/>
            </a:endParaRPr>
          </a:p>
        </p:txBody>
      </p:sp>
      <p:sp>
        <p:nvSpPr>
          <p:cNvPr id="2" name="文本框 1"/>
          <p:cNvSpPr txBox="1"/>
          <p:nvPr/>
        </p:nvSpPr>
        <p:spPr>
          <a:xfrm>
            <a:off x="238760" y="1459230"/>
            <a:ext cx="6144895" cy="4954270"/>
          </a:xfrm>
          <a:prstGeom prst="rect">
            <a:avLst/>
          </a:prstGeom>
          <a:noFill/>
          <a:ln w="9525">
            <a:noFill/>
          </a:ln>
        </p:spPr>
        <p:txBody>
          <a:bodyPr wrap="square">
            <a:spAutoFit/>
          </a:bodyPr>
          <a:p>
            <a:pPr indent="304800"/>
            <a:r>
              <a:rPr lang="en-US"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开放性软组织损伤概述</a:t>
            </a:r>
            <a:endParaRPr lang="zh-CN"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04800"/>
            <a:r>
              <a:rPr lang="zh-CN" sz="2000" b="0">
                <a:latin typeface="宋体" panose="02010600030101010101" pitchFamily="2" charset="-122"/>
                <a:ea typeface="宋体" panose="02010600030101010101" pitchFamily="2" charset="-122"/>
                <a:cs typeface="宋体" panose="02010600030101010101" pitchFamily="2" charset="-122"/>
              </a:rPr>
              <a:t>开放性软组织损伤是指受伤部位皮肤或黏膜的完整性遭到破坏，破裂伤口与外界相通，常有组织液渗出或有血液自例口流出。</a:t>
            </a:r>
            <a:endParaRPr lang="zh-CN" sz="2000" b="0">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000">
                <a:latin typeface="宋体" panose="02010600030101010101" pitchFamily="2" charset="-122"/>
                <a:ea typeface="宋体" panose="02010600030101010101" pitchFamily="2" charset="-122"/>
                <a:cs typeface="宋体" panose="02010600030101010101" pitchFamily="2" charset="-122"/>
              </a:rPr>
              <a:t>（1）擦伤</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000">
                <a:latin typeface="宋体" panose="02010600030101010101" pitchFamily="2" charset="-122"/>
                <a:ea typeface="宋体" panose="02010600030101010101" pitchFamily="2" charset="-122"/>
                <a:cs typeface="宋体" panose="02010600030101010101" pitchFamily="2" charset="-122"/>
              </a:rPr>
              <a:t>（2）撕裂伤</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000">
                <a:latin typeface="宋体" panose="02010600030101010101" pitchFamily="2" charset="-122"/>
                <a:ea typeface="宋体" panose="02010600030101010101" pitchFamily="2" charset="-122"/>
                <a:cs typeface="宋体" panose="02010600030101010101" pitchFamily="2" charset="-122"/>
              </a:rPr>
              <a:t>（3）刺伤和切割伤</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2.开放性软组织损伤的处理原则</a:t>
            </a:r>
            <a:endParaRPr lang="zh-CN" altLang="en-US" sz="2400">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000">
                <a:latin typeface="宋体" panose="02010600030101010101" pitchFamily="2" charset="-122"/>
                <a:ea typeface="宋体" panose="02010600030101010101" pitchFamily="2" charset="-122"/>
                <a:cs typeface="宋体" panose="02010600030101010101" pitchFamily="2" charset="-122"/>
              </a:rPr>
              <a:t>开放性软组织损伤的处理原则是及时止血和处理创口，预防感染，先止血然后再处理伤口。</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3.常见开放性软组织损伤的处理方法</a:t>
            </a:r>
            <a:endParaRPr lang="zh-CN" altLang="en-US"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04800" algn="l">
              <a:buClrTx/>
              <a:buSzTx/>
              <a:buFontTx/>
            </a:pPr>
            <a:r>
              <a:rPr lang="zh-CN" altLang="en-US" sz="2000">
                <a:latin typeface="宋体" panose="02010600030101010101" pitchFamily="2" charset="-122"/>
                <a:ea typeface="宋体" panose="02010600030101010101" pitchFamily="2" charset="-122"/>
                <a:cs typeface="宋体" panose="02010600030101010101" pitchFamily="2" charset="-122"/>
              </a:rPr>
              <a:t>（1）擦伤的处理</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lgn="l">
              <a:buClrTx/>
              <a:buSzTx/>
              <a:buFontTx/>
            </a:pPr>
            <a:r>
              <a:rPr lang="zh-CN" altLang="en-US" sz="2000">
                <a:latin typeface="宋体" panose="02010600030101010101" pitchFamily="2" charset="-122"/>
                <a:ea typeface="宋体" panose="02010600030101010101" pitchFamily="2" charset="-122"/>
                <a:cs typeface="宋体" panose="02010600030101010101" pitchFamily="2" charset="-122"/>
              </a:rPr>
              <a:t>（2）撕裂伤、刺伤与切割伤的处</a:t>
            </a:r>
            <a:r>
              <a:rPr lang="zh-CN" altLang="en-US"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理</a:t>
            </a:r>
            <a:endParaRPr lang="zh-CN" altLang="en-US" sz="24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07060" y="420370"/>
            <a:ext cx="4819015" cy="953135"/>
          </a:xfrm>
          <a:prstGeom prst="rect">
            <a:avLst/>
          </a:prstGeom>
          <a:noFill/>
        </p:spPr>
        <p:txBody>
          <a:bodyPr wrap="square" rtlCol="0" anchor="t">
            <a:spAutoFit/>
          </a:bodyPr>
          <a:p>
            <a:r>
              <a:rPr lang="zh-CN" sz="2800" b="1">
                <a:solidFill>
                  <a:schemeClr val="accent4">
                    <a:lumMod val="75000"/>
                  </a:schemeClr>
                </a:solidFill>
                <a:ea typeface="宋体" panose="02010600030101010101" pitchFamily="2" charset="-122"/>
                <a:sym typeface="+mn-ea"/>
              </a:rPr>
              <a:t>2.2.1  软组织损伤的处理</a:t>
            </a:r>
            <a:endParaRPr lang="zh-CN" sz="2800">
              <a:solidFill>
                <a:schemeClr val="accent4">
                  <a:lumMod val="75000"/>
                </a:schemeClr>
              </a:solidFill>
              <a:ea typeface="宋体" panose="02010600030101010101" pitchFamily="2" charset="-122"/>
              <a:sym typeface="+mn-ea"/>
            </a:endParaRPr>
          </a:p>
          <a:p>
            <a:endParaRPr lang="zh-CN" altLang="en-US" sz="2800">
              <a:solidFill>
                <a:schemeClr val="accent4">
                  <a:lumMod val="75000"/>
                </a:schemeClr>
              </a:solidFill>
              <a:ea typeface="宋体" panose="02010600030101010101" pitchFamily="2" charset="-122"/>
              <a:sym typeface="+mn-ea"/>
            </a:endParaRPr>
          </a:p>
        </p:txBody>
      </p:sp>
      <p:pic>
        <p:nvPicPr>
          <p:cNvPr id="4" name="图片 3" descr="c5a30780a46494f3cd6da64f2392ccef (1)"/>
          <p:cNvPicPr>
            <a:picLocks noChangeAspect="1"/>
          </p:cNvPicPr>
          <p:nvPr/>
        </p:nvPicPr>
        <p:blipFill>
          <a:blip r:embed="rId1"/>
          <a:stretch>
            <a:fillRect/>
          </a:stretch>
        </p:blipFill>
        <p:spPr>
          <a:xfrm rot="18780000">
            <a:off x="4756150" y="154305"/>
            <a:ext cx="1129030" cy="1183005"/>
          </a:xfrm>
          <a:prstGeom prst="rect">
            <a:avLst/>
          </a:prstGeom>
        </p:spPr>
      </p:pic>
      <p:sp>
        <p:nvSpPr>
          <p:cNvPr id="5" name="文本框 4"/>
          <p:cNvSpPr txBox="1"/>
          <p:nvPr/>
        </p:nvSpPr>
        <p:spPr>
          <a:xfrm>
            <a:off x="6611620" y="2347277"/>
            <a:ext cx="5080000" cy="2984500"/>
          </a:xfrm>
          <a:prstGeom prst="rect">
            <a:avLst/>
          </a:prstGeom>
          <a:noFill/>
          <a:ln w="9525">
            <a:noFill/>
          </a:ln>
        </p:spPr>
        <p:txBody>
          <a:bodyPr>
            <a:spAutoFit/>
          </a:bodyPr>
          <a:p>
            <a:pPr indent="304800"/>
            <a:r>
              <a:rPr lang="zh-CN" sz="2400" b="1">
                <a:solidFill>
                  <a:schemeClr val="accent4">
                    <a:lumMod val="75000"/>
                  </a:schemeClr>
                </a:solidFill>
                <a:ea typeface="宋体" panose="02010600030101010101" pitchFamily="2" charset="-122"/>
              </a:rPr>
              <a:t>4.闭合性软组织损伤概述</a:t>
            </a:r>
            <a:endParaRPr lang="zh-CN" sz="2400" b="1">
              <a:solidFill>
                <a:schemeClr val="accent4">
                  <a:lumMod val="75000"/>
                </a:schemeClr>
              </a:solidFill>
              <a:ea typeface="宋体" panose="02010600030101010101" pitchFamily="2" charset="-122"/>
            </a:endParaRPr>
          </a:p>
          <a:p>
            <a:pPr indent="304800"/>
            <a:r>
              <a:rPr lang="zh-CN" sz="2000" b="0">
                <a:ea typeface="宋体" panose="02010600030101010101" pitchFamily="2" charset="-122"/>
              </a:rPr>
              <a:t>这种损伤的病理变化过程，可分为急性软组织损伤和慢性软组织损伤两大类。（1）急性软组织损伤（2）慢性软组织损伤</a:t>
            </a:r>
            <a:endParaRPr lang="zh-CN" sz="2000" b="0">
              <a:ea typeface="宋体" panose="02010600030101010101" pitchFamily="2" charset="-122"/>
            </a:endParaRPr>
          </a:p>
          <a:p>
            <a:pPr indent="304800"/>
            <a:endParaRPr lang="zh-CN" sz="2000" b="1">
              <a:ea typeface="宋体" panose="02010600030101010101" pitchFamily="2" charset="-122"/>
            </a:endParaRPr>
          </a:p>
          <a:p>
            <a:pPr indent="304800"/>
            <a:r>
              <a:rPr lang="en-US" altLang="zh-CN" sz="2000" b="1">
                <a:ea typeface="宋体" panose="02010600030101010101" pitchFamily="2" charset="-122"/>
              </a:rPr>
              <a:t> </a:t>
            </a:r>
            <a:r>
              <a:rPr lang="en-US" altLang="zh-CN" sz="2400" b="1">
                <a:solidFill>
                  <a:schemeClr val="accent4">
                    <a:lumMod val="75000"/>
                  </a:schemeClr>
                </a:solidFill>
                <a:ea typeface="宋体" panose="02010600030101010101" pitchFamily="2" charset="-122"/>
              </a:rPr>
              <a:t>  </a:t>
            </a:r>
            <a:r>
              <a:rPr lang="zh-CN" sz="2400" b="1">
                <a:solidFill>
                  <a:schemeClr val="accent4">
                    <a:lumMod val="75000"/>
                  </a:schemeClr>
                </a:solidFill>
                <a:ea typeface="宋体" panose="02010600030101010101" pitchFamily="2" charset="-122"/>
              </a:rPr>
              <a:t>5.闭合性软组织损伤的处理方法</a:t>
            </a:r>
            <a:endParaRPr lang="zh-CN" sz="2400" b="1">
              <a:solidFill>
                <a:schemeClr val="accent4">
                  <a:lumMod val="75000"/>
                </a:schemeClr>
              </a:solidFill>
              <a:ea typeface="宋体" panose="02010600030101010101" pitchFamily="2" charset="-122"/>
            </a:endParaRPr>
          </a:p>
          <a:p>
            <a:pPr indent="304800"/>
            <a:r>
              <a:rPr lang="zh-CN" sz="2000" b="0">
                <a:ea typeface="宋体" panose="02010600030101010101" pitchFamily="2" charset="-122"/>
              </a:rPr>
              <a:t>（1）急性软组织损伤处理方法</a:t>
            </a:r>
            <a:endParaRPr lang="zh-CN" sz="2000" b="0">
              <a:ea typeface="宋体" panose="02010600030101010101" pitchFamily="2" charset="-122"/>
            </a:endParaRPr>
          </a:p>
          <a:p>
            <a:pPr indent="304800"/>
            <a:r>
              <a:rPr lang="zh-CN" sz="2000" b="0">
                <a:ea typeface="宋体" panose="02010600030101010101" pitchFamily="2" charset="-122"/>
              </a:rPr>
              <a:t>（2）慢性损伤的处理方法</a:t>
            </a:r>
            <a:endParaRPr lang="zh-CN" altLang="en-US" sz="2000" b="0">
              <a:ea typeface="宋体" panose="02010600030101010101" pitchFamily="2" charset="-122"/>
            </a:endParaRPr>
          </a:p>
        </p:txBody>
      </p:sp>
      <p:pic>
        <p:nvPicPr>
          <p:cNvPr id="6" name="图片 5" descr="破皮"/>
          <p:cNvPicPr>
            <a:picLocks noChangeAspect="1"/>
          </p:cNvPicPr>
          <p:nvPr/>
        </p:nvPicPr>
        <p:blipFill>
          <a:blip r:embed="rId2"/>
          <a:stretch>
            <a:fillRect/>
          </a:stretch>
        </p:blipFill>
        <p:spPr>
          <a:xfrm>
            <a:off x="4196080" y="2396490"/>
            <a:ext cx="1733550" cy="1733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0">
                                            <p:txEl>
                                              <p:pRg st="0" end="0"/>
                                            </p:txEl>
                                          </p:spTgt>
                                        </p:tgtEl>
                                        <p:attrNameLst>
                                          <p:attrName>style.visibility</p:attrName>
                                        </p:attrNameLst>
                                      </p:cBhvr>
                                      <p:to>
                                        <p:strVal val="visible"/>
                                      </p:to>
                                    </p:set>
                                    <p:animEffect transition="in" filter="blinds(horizontal)">
                                      <p:cBhvr>
                                        <p:cTn id="17" dur="500"/>
                                        <p:tgtEl>
                                          <p:spTgt spid="10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box(in)">
                                      <p:cBhvr>
                                        <p:cTn id="22" dur="2000"/>
                                        <p:tgtEl>
                                          <p:spTgt spid="2">
                                            <p:txEl>
                                              <p:pRg st="0" end="0"/>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box(in)">
                                      <p:cBhvr>
                                        <p:cTn id="25" dur="2000"/>
                                        <p:tgtEl>
                                          <p:spTgt spid="2">
                                            <p:txEl>
                                              <p:pRg st="1" end="1"/>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box(in)">
                                      <p:cBhvr>
                                        <p:cTn id="28" dur="2000"/>
                                        <p:tgtEl>
                                          <p:spTgt spid="2">
                                            <p:txEl>
                                              <p:pRg st="2" end="2"/>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box(in)">
                                      <p:cBhvr>
                                        <p:cTn id="31" dur="2000"/>
                                        <p:tgtEl>
                                          <p:spTgt spid="2">
                                            <p:txEl>
                                              <p:pRg st="3" end="3"/>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box(in)">
                                      <p:cBhvr>
                                        <p:cTn id="34" dur="2000"/>
                                        <p:tgtEl>
                                          <p:spTgt spid="2">
                                            <p:txEl>
                                              <p:pRg st="4" end="4"/>
                                            </p:txEl>
                                          </p:spTgt>
                                        </p:tgtEl>
                                      </p:cBhvr>
                                    </p:animEffect>
                                  </p:childTnLst>
                                </p:cTn>
                              </p:par>
                              <p:par>
                                <p:cTn id="35" presetID="4" presetClass="entr" presetSubtype="16" fill="hold"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ox(in)">
                                      <p:cBhvr>
                                        <p:cTn id="37" dur="2000"/>
                                        <p:tgtEl>
                                          <p:spTgt spid="2">
                                            <p:txEl>
                                              <p:pRg st="6" end="6"/>
                                            </p:txEl>
                                          </p:spTgt>
                                        </p:tgtEl>
                                      </p:cBhvr>
                                    </p:animEffect>
                                  </p:childTnLst>
                                </p:cTn>
                              </p:par>
                              <p:par>
                                <p:cTn id="38" presetID="4" presetClass="entr" presetSubtype="16" fill="hold" nodeType="withEffect">
                                  <p:stCondLst>
                                    <p:cond delay="0"/>
                                  </p:stCondLst>
                                  <p:childTnLst>
                                    <p:set>
                                      <p:cBhvr>
                                        <p:cTn id="39" dur="1" fill="hold">
                                          <p:stCondLst>
                                            <p:cond delay="0"/>
                                          </p:stCondLst>
                                        </p:cTn>
                                        <p:tgtEl>
                                          <p:spTgt spid="2">
                                            <p:txEl>
                                              <p:pRg st="7" end="7"/>
                                            </p:txEl>
                                          </p:spTgt>
                                        </p:tgtEl>
                                        <p:attrNameLst>
                                          <p:attrName>style.visibility</p:attrName>
                                        </p:attrNameLst>
                                      </p:cBhvr>
                                      <p:to>
                                        <p:strVal val="visible"/>
                                      </p:to>
                                    </p:set>
                                    <p:animEffect transition="in" filter="box(in)">
                                      <p:cBhvr>
                                        <p:cTn id="40" dur="2000"/>
                                        <p:tgtEl>
                                          <p:spTgt spid="2">
                                            <p:txEl>
                                              <p:pRg st="7" end="7"/>
                                            </p:txEl>
                                          </p:spTgt>
                                        </p:tgtEl>
                                      </p:cBhvr>
                                    </p:animEffect>
                                  </p:childTnLst>
                                </p:cTn>
                              </p:par>
                              <p:par>
                                <p:cTn id="41" presetID="4" presetClass="entr" presetSubtype="16" fill="hold" nodeType="with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Effect transition="in" filter="box(in)">
                                      <p:cBhvr>
                                        <p:cTn id="43" dur="2000"/>
                                        <p:tgtEl>
                                          <p:spTgt spid="2">
                                            <p:txEl>
                                              <p:pRg st="9" end="9"/>
                                            </p:txEl>
                                          </p:spTgt>
                                        </p:tgtEl>
                                      </p:cBhvr>
                                    </p:animEffect>
                                  </p:childTnLst>
                                </p:cTn>
                              </p:par>
                              <p:par>
                                <p:cTn id="44" presetID="4" presetClass="entr" presetSubtype="16" fill="hold" nodeType="withEffect">
                                  <p:stCondLst>
                                    <p:cond delay="0"/>
                                  </p:stCondLst>
                                  <p:childTnLst>
                                    <p:set>
                                      <p:cBhvr>
                                        <p:cTn id="45" dur="1" fill="hold">
                                          <p:stCondLst>
                                            <p:cond delay="0"/>
                                          </p:stCondLst>
                                        </p:cTn>
                                        <p:tgtEl>
                                          <p:spTgt spid="2">
                                            <p:txEl>
                                              <p:pRg st="10" end="10"/>
                                            </p:txEl>
                                          </p:spTgt>
                                        </p:tgtEl>
                                        <p:attrNameLst>
                                          <p:attrName>style.visibility</p:attrName>
                                        </p:attrNameLst>
                                      </p:cBhvr>
                                      <p:to>
                                        <p:strVal val="visible"/>
                                      </p:to>
                                    </p:set>
                                    <p:animEffect transition="in" filter="box(in)">
                                      <p:cBhvr>
                                        <p:cTn id="46" dur="2000"/>
                                        <p:tgtEl>
                                          <p:spTgt spid="2">
                                            <p:txEl>
                                              <p:pRg st="10" end="10"/>
                                            </p:txEl>
                                          </p:spTgt>
                                        </p:tgtEl>
                                      </p:cBhvr>
                                    </p:animEffect>
                                  </p:childTnLst>
                                </p:cTn>
                              </p:par>
                              <p:par>
                                <p:cTn id="47" presetID="4" presetClass="entr" presetSubtype="16" fill="hold" nodeType="withEffect">
                                  <p:stCondLst>
                                    <p:cond delay="0"/>
                                  </p:stCondLst>
                                  <p:childTnLst>
                                    <p:set>
                                      <p:cBhvr>
                                        <p:cTn id="48" dur="1" fill="hold">
                                          <p:stCondLst>
                                            <p:cond delay="0"/>
                                          </p:stCondLst>
                                        </p:cTn>
                                        <p:tgtEl>
                                          <p:spTgt spid="2">
                                            <p:txEl>
                                              <p:pRg st="11" end="11"/>
                                            </p:txEl>
                                          </p:spTgt>
                                        </p:tgtEl>
                                        <p:attrNameLst>
                                          <p:attrName>style.visibility</p:attrName>
                                        </p:attrNameLst>
                                      </p:cBhvr>
                                      <p:to>
                                        <p:strVal val="visible"/>
                                      </p:to>
                                    </p:set>
                                    <p:animEffect transition="in" filter="box(in)">
                                      <p:cBhvr>
                                        <p:cTn id="49" dur="2000"/>
                                        <p:tgtEl>
                                          <p:spTgt spid="2">
                                            <p:txEl>
                                              <p:pRg st="11" end="11"/>
                                            </p:txEl>
                                          </p:spTgt>
                                        </p:tgtEl>
                                      </p:cBhvr>
                                    </p:animEffect>
                                  </p:childTnLst>
                                </p:cTn>
                              </p:par>
                            </p:childTnLst>
                          </p:cTn>
                        </p:par>
                        <p:par>
                          <p:cTn id="50" fill="hold">
                            <p:stCondLst>
                              <p:cond delay="2000"/>
                            </p:stCondLst>
                            <p:childTnLst>
                              <p:par>
                                <p:cTn id="51" presetID="4" presetClass="entr" presetSubtype="16"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ox(in)">
                                      <p:cBhvr>
                                        <p:cTn id="53" dur="2000"/>
                                        <p:tgtEl>
                                          <p:spTgt spid="6"/>
                                        </p:tgtEl>
                                      </p:cBhvr>
                                    </p:animEffect>
                                  </p:childTnLst>
                                </p:cTn>
                              </p:par>
                              <p:par>
                                <p:cTn id="54" presetID="3" presetClass="entr" presetSubtype="10" fill="hold" nodeType="withEffect">
                                  <p:stCondLst>
                                    <p:cond delay="0"/>
                                  </p:stCondLst>
                                  <p:childTnLst>
                                    <p:set>
                                      <p:cBhvr>
                                        <p:cTn id="55" dur="1" fill="hold">
                                          <p:stCondLst>
                                            <p:cond delay="0"/>
                                          </p:stCondLst>
                                        </p:cTn>
                                        <p:tgtEl>
                                          <p:spTgt spid="5">
                                            <p:txEl>
                                              <p:pRg st="1" end="1"/>
                                            </p:txEl>
                                          </p:spTgt>
                                        </p:tgtEl>
                                        <p:attrNameLst>
                                          <p:attrName>style.visibility</p:attrName>
                                        </p:attrNameLst>
                                      </p:cBhvr>
                                      <p:to>
                                        <p:strVal val="visible"/>
                                      </p:to>
                                    </p:set>
                                    <p:animEffect transition="in" filter="blinds(horizontal)">
                                      <p:cBhvr>
                                        <p:cTn id="56" dur="500"/>
                                        <p:tgtEl>
                                          <p:spTgt spid="5">
                                            <p:txEl>
                                              <p:pRg st="1" end="1"/>
                                            </p:txEl>
                                          </p:spTgt>
                                        </p:tgtEl>
                                      </p:cBhvr>
                                    </p:animEffect>
                                  </p:childTnLst>
                                </p:cTn>
                              </p:par>
                              <p:par>
                                <p:cTn id="57" presetID="3" presetClass="entr" presetSubtype="10" fill="hold" nodeType="withEffect">
                                  <p:stCondLst>
                                    <p:cond delay="0"/>
                                  </p:stCondLst>
                                  <p:childTnLst>
                                    <p:set>
                                      <p:cBhvr>
                                        <p:cTn id="58" dur="1" fill="hold">
                                          <p:stCondLst>
                                            <p:cond delay="0"/>
                                          </p:stCondLst>
                                        </p:cTn>
                                        <p:tgtEl>
                                          <p:spTgt spid="5">
                                            <p:txEl>
                                              <p:pRg st="3" end="3"/>
                                            </p:txEl>
                                          </p:spTgt>
                                        </p:tgtEl>
                                        <p:attrNameLst>
                                          <p:attrName>style.visibility</p:attrName>
                                        </p:attrNameLst>
                                      </p:cBhvr>
                                      <p:to>
                                        <p:strVal val="visible"/>
                                      </p:to>
                                    </p:set>
                                    <p:animEffect transition="in" filter="blinds(horizontal)">
                                      <p:cBhvr>
                                        <p:cTn id="59" dur="500"/>
                                        <p:tgtEl>
                                          <p:spTgt spid="5">
                                            <p:txEl>
                                              <p:pRg st="3" end="3"/>
                                            </p:txEl>
                                          </p:spTgt>
                                        </p:tgtEl>
                                      </p:cBhvr>
                                    </p:animEffect>
                                  </p:childTnLst>
                                </p:cTn>
                              </p:par>
                              <p:par>
                                <p:cTn id="60" presetID="3" presetClass="entr" presetSubtype="10" fill="hold" nodeType="withEffect">
                                  <p:stCondLst>
                                    <p:cond delay="0"/>
                                  </p:stCondLst>
                                  <p:childTnLst>
                                    <p:set>
                                      <p:cBhvr>
                                        <p:cTn id="61" dur="1" fill="hold">
                                          <p:stCondLst>
                                            <p:cond delay="0"/>
                                          </p:stCondLst>
                                        </p:cTn>
                                        <p:tgtEl>
                                          <p:spTgt spid="5">
                                            <p:txEl>
                                              <p:pRg st="4" end="4"/>
                                            </p:txEl>
                                          </p:spTgt>
                                        </p:tgtEl>
                                        <p:attrNameLst>
                                          <p:attrName>style.visibility</p:attrName>
                                        </p:attrNameLst>
                                      </p:cBhvr>
                                      <p:to>
                                        <p:strVal val="visible"/>
                                      </p:to>
                                    </p:set>
                                    <p:animEffect transition="in" filter="blinds(horizontal)">
                                      <p:cBhvr>
                                        <p:cTn id="62" dur="500"/>
                                        <p:tgtEl>
                                          <p:spTgt spid="5">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5">
                                            <p:txEl>
                                              <p:pRg st="0" end="0"/>
                                            </p:txEl>
                                          </p:spTgt>
                                        </p:tgtEl>
                                        <p:attrNameLst>
                                          <p:attrName>style.visibility</p:attrName>
                                        </p:attrNameLst>
                                      </p:cBhvr>
                                      <p:to>
                                        <p:strVal val="visible"/>
                                      </p:to>
                                    </p:set>
                                    <p:animEffect transition="in" filter="wheel(1)">
                                      <p:cBhvr>
                                        <p:cTn id="67" dur="2000"/>
                                        <p:tgtEl>
                                          <p:spTgt spid="5">
                                            <p:txEl>
                                              <p:pRg st="0" end="0"/>
                                            </p:txEl>
                                          </p:spTgt>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5">
                                            <p:txEl>
                                              <p:pRg st="1" end="1"/>
                                            </p:txEl>
                                          </p:spTgt>
                                        </p:tgtEl>
                                        <p:attrNameLst>
                                          <p:attrName>style.visibility</p:attrName>
                                        </p:attrNameLst>
                                      </p:cBhvr>
                                      <p:to>
                                        <p:strVal val="visible"/>
                                      </p:to>
                                    </p:set>
                                    <p:animEffect transition="in" filter="wheel(1)">
                                      <p:cBhvr>
                                        <p:cTn id="70" dur="2000"/>
                                        <p:tgtEl>
                                          <p:spTgt spid="5">
                                            <p:txEl>
                                              <p:pRg st="1" end="1"/>
                                            </p:txEl>
                                          </p:spTgt>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5">
                                            <p:txEl>
                                              <p:pRg st="3" end="3"/>
                                            </p:txEl>
                                          </p:spTgt>
                                        </p:tgtEl>
                                        <p:attrNameLst>
                                          <p:attrName>style.visibility</p:attrName>
                                        </p:attrNameLst>
                                      </p:cBhvr>
                                      <p:to>
                                        <p:strVal val="visible"/>
                                      </p:to>
                                    </p:set>
                                    <p:animEffect transition="in" filter="wheel(1)">
                                      <p:cBhvr>
                                        <p:cTn id="73" dur="2000"/>
                                        <p:tgtEl>
                                          <p:spTgt spid="5">
                                            <p:txEl>
                                              <p:pRg st="3" end="3"/>
                                            </p:txEl>
                                          </p:spTgt>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5">
                                            <p:txEl>
                                              <p:pRg st="4" end="4"/>
                                            </p:txEl>
                                          </p:spTgt>
                                        </p:tgtEl>
                                        <p:attrNameLst>
                                          <p:attrName>style.visibility</p:attrName>
                                        </p:attrNameLst>
                                      </p:cBhvr>
                                      <p:to>
                                        <p:strVal val="visible"/>
                                      </p:to>
                                    </p:set>
                                    <p:animEffect transition="in" filter="wheel(1)">
                                      <p:cBhvr>
                                        <p:cTn id="76" dur="2000"/>
                                        <p:tgtEl>
                                          <p:spTgt spid="5">
                                            <p:txEl>
                                              <p:pRg st="4" end="4"/>
                                            </p:txEl>
                                          </p:spTgt>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5">
                                            <p:txEl>
                                              <p:pRg st="5" end="5"/>
                                            </p:txEl>
                                          </p:spTgt>
                                        </p:tgtEl>
                                        <p:attrNameLst>
                                          <p:attrName>style.visibility</p:attrName>
                                        </p:attrNameLst>
                                      </p:cBhvr>
                                      <p:to>
                                        <p:strVal val="visible"/>
                                      </p:to>
                                    </p:set>
                                    <p:animEffect transition="in" filter="wheel(1)">
                                      <p:cBhvr>
                                        <p:cTn id="79"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9750" y="556578"/>
            <a:ext cx="5080000" cy="521970"/>
          </a:xfrm>
          <a:prstGeom prst="rect">
            <a:avLst/>
          </a:prstGeom>
          <a:noFill/>
          <a:ln w="9525">
            <a:noFill/>
          </a:ln>
        </p:spPr>
        <p:txBody>
          <a:bodyPr>
            <a:spAutoFit/>
          </a:bodyPr>
          <a:p>
            <a:pPr indent="0"/>
            <a:r>
              <a:rPr lang="en-US" sz="2800" b="1">
                <a:solidFill>
                  <a:schemeClr val="accent4">
                    <a:lumMod val="75000"/>
                  </a:schemeClr>
                </a:solidFill>
                <a:latin typeface="宋体" panose="02010600030101010101" pitchFamily="2" charset="-122"/>
              </a:rPr>
              <a:t>2.2.2  </a:t>
            </a:r>
            <a:r>
              <a:rPr lang="zh-CN" sz="2800" b="1">
                <a:solidFill>
                  <a:schemeClr val="accent4">
                    <a:lumMod val="75000"/>
                  </a:schemeClr>
                </a:solidFill>
                <a:ea typeface="宋体" panose="02010600030101010101" pitchFamily="2" charset="-122"/>
              </a:rPr>
              <a:t>运动损伤的急救处理</a:t>
            </a:r>
            <a:endParaRPr lang="zh-CN" altLang="en-US" sz="2800" b="1">
              <a:solidFill>
                <a:schemeClr val="accent4">
                  <a:lumMod val="75000"/>
                </a:schemeClr>
              </a:solidFill>
              <a:ea typeface="宋体" panose="02010600030101010101" pitchFamily="2" charset="-122"/>
            </a:endParaRPr>
          </a:p>
        </p:txBody>
      </p:sp>
      <p:sp>
        <p:nvSpPr>
          <p:cNvPr id="2" name="文本框 1"/>
          <p:cNvSpPr txBox="1"/>
          <p:nvPr/>
        </p:nvSpPr>
        <p:spPr>
          <a:xfrm>
            <a:off x="539750" y="1473518"/>
            <a:ext cx="5080000" cy="1630045"/>
          </a:xfrm>
          <a:prstGeom prst="rect">
            <a:avLst/>
          </a:prstGeom>
          <a:noFill/>
          <a:ln w="9525">
            <a:noFill/>
          </a:ln>
        </p:spPr>
        <p:txBody>
          <a:bodyPr>
            <a:spAutoFit/>
          </a:bodyPr>
          <a:p>
            <a:pPr indent="304800"/>
            <a:r>
              <a:rPr lang="zh-CN" sz="2000" b="1">
                <a:latin typeface="宋体" panose="02010600030101010101" pitchFamily="2" charset="-122"/>
                <a:ea typeface="宋体" panose="02010600030101010101" pitchFamily="2" charset="-122"/>
                <a:cs typeface="宋体" panose="02010600030101010101" pitchFamily="2" charset="-122"/>
              </a:rPr>
              <a:t>1.急救的概述</a:t>
            </a:r>
            <a:r>
              <a:rPr lang="zh-CN" sz="2000" b="0">
                <a:latin typeface="宋体" panose="02010600030101010101" pitchFamily="2" charset="-122"/>
                <a:ea typeface="宋体" panose="02010600030101010101" pitchFamily="2" charset="-122"/>
                <a:cs typeface="宋体" panose="02010600030101010101" pitchFamily="2" charset="-122"/>
              </a:rPr>
              <a:t>运动损伤的急救是指在运动现场对受伤的人员进行紧急处理，属于损伤救治过程中一个非常重要的环节。</a:t>
            </a:r>
            <a:endParaRPr lang="zh-CN" sz="2000" b="0">
              <a:latin typeface="宋体" panose="02010600030101010101" pitchFamily="2" charset="-122"/>
              <a:ea typeface="宋体" panose="02010600030101010101" pitchFamily="2" charset="-122"/>
              <a:cs typeface="宋体" panose="02010600030101010101" pitchFamily="2" charset="-122"/>
            </a:endParaRPr>
          </a:p>
          <a:p>
            <a:pPr indent="304800"/>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383020" y="556578"/>
            <a:ext cx="5080000" cy="3846195"/>
          </a:xfrm>
          <a:prstGeom prst="rect">
            <a:avLst/>
          </a:prstGeom>
          <a:noFill/>
          <a:ln w="9525">
            <a:noFill/>
          </a:ln>
        </p:spPr>
        <p:txBody>
          <a:bodyPr>
            <a:spAutoFit/>
          </a:bodyPr>
          <a:p>
            <a:pPr indent="303530"/>
            <a:r>
              <a:rPr lang="en-US" sz="2400" b="1">
                <a:latin typeface="宋体" panose="02010600030101010101" pitchFamily="2" charset="-122"/>
              </a:rPr>
              <a:t>2.</a:t>
            </a:r>
            <a:r>
              <a:rPr lang="zh-CN" sz="2400" b="1">
                <a:ea typeface="宋体" panose="02010600030101010101" pitchFamily="2" charset="-122"/>
              </a:rPr>
              <a:t>出血的急救</a:t>
            </a:r>
            <a:endParaRPr lang="zh-CN" sz="2000" b="0">
              <a:ea typeface="宋体" panose="02010600030101010101" pitchFamily="2" charset="-122"/>
            </a:endParaRPr>
          </a:p>
          <a:p>
            <a:pPr indent="303530"/>
            <a:r>
              <a:rPr lang="zh-CN" sz="2000" b="1">
                <a:ea typeface="宋体" panose="02010600030101010101" pitchFamily="2" charset="-122"/>
              </a:rPr>
              <a:t>（1）出血的分类</a:t>
            </a:r>
            <a:endParaRPr lang="zh-CN" sz="2000" b="1">
              <a:ea typeface="宋体" panose="02010600030101010101" pitchFamily="2" charset="-122"/>
            </a:endParaRPr>
          </a:p>
          <a:p>
            <a:pPr indent="303530"/>
            <a:r>
              <a:rPr lang="zh-CN" sz="2000" b="0">
                <a:ea typeface="宋体" panose="02010600030101010101" pitchFamily="2" charset="-122"/>
              </a:rPr>
              <a:t>血液从损伤的血管外流称为出血。出血分为外出血和内出血两种。</a:t>
            </a:r>
            <a:endParaRPr lang="zh-CN" sz="2000" b="0">
              <a:ea typeface="宋体" panose="02010600030101010101" pitchFamily="2" charset="-122"/>
            </a:endParaRPr>
          </a:p>
          <a:p>
            <a:pPr indent="303530"/>
            <a:r>
              <a:rPr lang="zh-CN" sz="2000" b="0">
                <a:ea typeface="宋体" panose="02010600030101010101" pitchFamily="2" charset="-122"/>
              </a:rPr>
              <a:t>外出血指血液从皮肤创口处向体外流出，是运动损伤中较为常见的一种。外出血按受伤血管不同，可分为动脉出血、静脉出血和毛细血管出血。</a:t>
            </a:r>
            <a:endParaRPr lang="zh-CN" sz="2000" b="0">
              <a:ea typeface="宋体" panose="02010600030101010101" pitchFamily="2" charset="-122"/>
            </a:endParaRPr>
          </a:p>
          <a:p>
            <a:pPr indent="303530"/>
            <a:r>
              <a:rPr lang="zh-CN" sz="2000" b="0">
                <a:ea typeface="宋体" panose="02010600030101010101" pitchFamily="2" charset="-122"/>
              </a:rPr>
              <a:t>内出血指血液从损伤的血管内流出后向皮下组织、肌肉、体腔及胃肠和呼吸器官内注入。内出血也分为三种，组织内出血、体腔出血和管腔出血。</a:t>
            </a:r>
            <a:endParaRPr lang="zh-CN" altLang="en-US" sz="2000" b="0">
              <a:ea typeface="宋体" panose="02010600030101010101" pitchFamily="2" charset="-122"/>
            </a:endParaRPr>
          </a:p>
        </p:txBody>
      </p:sp>
      <p:sp>
        <p:nvSpPr>
          <p:cNvPr id="4" name="文本框 3"/>
          <p:cNvSpPr txBox="1"/>
          <p:nvPr/>
        </p:nvSpPr>
        <p:spPr>
          <a:xfrm>
            <a:off x="6184265" y="4520565"/>
            <a:ext cx="5080000" cy="1938020"/>
          </a:xfrm>
          <a:prstGeom prst="rect">
            <a:avLst/>
          </a:prstGeom>
          <a:noFill/>
          <a:ln w="9525">
            <a:noFill/>
          </a:ln>
        </p:spPr>
        <p:txBody>
          <a:bodyPr>
            <a:spAutoFit/>
          </a:bodyPr>
          <a:p>
            <a:pPr indent="265430"/>
            <a:r>
              <a:rPr lang="zh-CN" sz="2000" b="1">
                <a:ea typeface="宋体" panose="02010600030101010101" pitchFamily="2" charset="-122"/>
              </a:rPr>
              <a:t>（2）止血的方法</a:t>
            </a:r>
            <a:endParaRPr lang="zh-CN" sz="2000" b="1">
              <a:ea typeface="宋体" panose="02010600030101010101" pitchFamily="2" charset="-122"/>
            </a:endParaRPr>
          </a:p>
          <a:p>
            <a:pPr indent="265430"/>
            <a:r>
              <a:rPr lang="en-US" altLang="zh-CN" sz="2000" b="1">
                <a:ea typeface="宋体" panose="02010600030101010101" pitchFamily="2" charset="-122"/>
              </a:rPr>
              <a:t>        </a:t>
            </a:r>
            <a:r>
              <a:rPr lang="zh-CN" sz="2000">
                <a:ea typeface="宋体" panose="02010600030101010101" pitchFamily="2" charset="-122"/>
              </a:rPr>
              <a:t>①冷敷法</a:t>
            </a:r>
            <a:endParaRPr lang="zh-CN" sz="2000">
              <a:ea typeface="宋体" panose="02010600030101010101" pitchFamily="2" charset="-122"/>
            </a:endParaRPr>
          </a:p>
          <a:p>
            <a:pPr indent="265430"/>
            <a:r>
              <a:rPr lang="en-US" altLang="zh-CN" sz="2000">
                <a:ea typeface="宋体" panose="02010600030101010101" pitchFamily="2" charset="-122"/>
              </a:rPr>
              <a:t>        </a:t>
            </a:r>
            <a:r>
              <a:rPr lang="zh-CN" sz="2000">
                <a:ea typeface="宋体" panose="02010600030101010101" pitchFamily="2" charset="-122"/>
              </a:rPr>
              <a:t>②抬高伤肢法</a:t>
            </a:r>
            <a:endParaRPr lang="zh-CN" sz="2000">
              <a:ea typeface="宋体" panose="02010600030101010101" pitchFamily="2" charset="-122"/>
            </a:endParaRPr>
          </a:p>
          <a:p>
            <a:pPr indent="265430"/>
            <a:r>
              <a:rPr lang="en-US" altLang="zh-CN" sz="2000">
                <a:ea typeface="宋体" panose="02010600030101010101" pitchFamily="2" charset="-122"/>
              </a:rPr>
              <a:t>        </a:t>
            </a:r>
            <a:r>
              <a:rPr lang="zh-CN" sz="2000">
                <a:ea typeface="宋体" panose="02010600030101010101" pitchFamily="2" charset="-122"/>
              </a:rPr>
              <a:t>③加压包扎止血法</a:t>
            </a:r>
            <a:endParaRPr lang="zh-CN" sz="2000">
              <a:ea typeface="宋体" panose="02010600030101010101" pitchFamily="2" charset="-122"/>
            </a:endParaRPr>
          </a:p>
          <a:p>
            <a:pPr indent="265430"/>
            <a:r>
              <a:rPr lang="en-US" altLang="zh-CN" sz="2000">
                <a:ea typeface="宋体" panose="02010600030101010101" pitchFamily="2" charset="-122"/>
              </a:rPr>
              <a:t>        </a:t>
            </a:r>
            <a:r>
              <a:rPr lang="zh-CN" sz="2000">
                <a:ea typeface="宋体" panose="02010600030101010101" pitchFamily="2" charset="-122"/>
              </a:rPr>
              <a:t>④加垫屈肢止血法</a:t>
            </a:r>
            <a:endParaRPr lang="zh-CN" sz="2000">
              <a:ea typeface="宋体" panose="02010600030101010101" pitchFamily="2" charset="-122"/>
            </a:endParaRPr>
          </a:p>
          <a:p>
            <a:pPr indent="265430"/>
            <a:r>
              <a:rPr lang="en-US" altLang="zh-CN" sz="2000">
                <a:ea typeface="宋体" panose="02010600030101010101" pitchFamily="2" charset="-122"/>
              </a:rPr>
              <a:t>        </a:t>
            </a:r>
            <a:r>
              <a:rPr lang="zh-CN" sz="2000">
                <a:ea typeface="宋体" panose="02010600030101010101" pitchFamily="2" charset="-122"/>
              </a:rPr>
              <a:t>⑤直接指压止血法</a:t>
            </a:r>
            <a:endParaRPr lang="zh-CN" altLang="en-US" sz="2000">
              <a:ea typeface="宋体" panose="02010600030101010101" pitchFamily="2" charset="-122"/>
            </a:endParaRPr>
          </a:p>
        </p:txBody>
      </p:sp>
      <p:sp>
        <p:nvSpPr>
          <p:cNvPr id="5" name="文本框 4"/>
          <p:cNvSpPr txBox="1"/>
          <p:nvPr/>
        </p:nvSpPr>
        <p:spPr>
          <a:xfrm>
            <a:off x="177800" y="2752725"/>
            <a:ext cx="4211955" cy="1014730"/>
          </a:xfrm>
          <a:prstGeom prst="rect">
            <a:avLst/>
          </a:prstGeom>
          <a:noFill/>
        </p:spPr>
        <p:txBody>
          <a:bodyPr wrap="square" rtlCol="0" anchor="t">
            <a:spAutoFit/>
          </a:bodyPr>
          <a:p>
            <a:pPr indent="304800"/>
            <a:r>
              <a:rPr lang="zh-CN" altLang="en-US" sz="2000" b="1">
                <a:latin typeface="宋体" panose="02010600030101010101" pitchFamily="2" charset="-122"/>
                <a:ea typeface="宋体" panose="02010600030101010101" pitchFamily="2" charset="-122"/>
                <a:cs typeface="宋体" panose="02010600030101010101" pitchFamily="2" charset="-122"/>
                <a:sym typeface="+mn-ea"/>
              </a:rPr>
              <a:t>（1）急救的目的</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000" b="1">
                <a:latin typeface="宋体" panose="02010600030101010101" pitchFamily="2" charset="-122"/>
                <a:ea typeface="宋体" panose="02010600030101010101" pitchFamily="2" charset="-122"/>
                <a:cs typeface="宋体" panose="02010600030101010101" pitchFamily="2" charset="-122"/>
                <a:sym typeface="+mn-ea"/>
              </a:rPr>
              <a:t>（2）急救工作内容</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000" b="1">
                <a:latin typeface="宋体" panose="02010600030101010101" pitchFamily="2" charset="-122"/>
                <a:ea typeface="宋体" panose="02010600030101010101" pitchFamily="2" charset="-122"/>
                <a:cs typeface="宋体" panose="02010600030101010101" pitchFamily="2" charset="-122"/>
                <a:sym typeface="+mn-ea"/>
              </a:rPr>
              <a:t>（3）现场的具体急救工作</a:t>
            </a:r>
            <a:endParaRPr lang="zh-CN" altLang="en-US" sz="20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68350" y="3767455"/>
            <a:ext cx="5176520" cy="1476375"/>
          </a:xfrm>
          <a:prstGeom prst="rect">
            <a:avLst/>
          </a:prstGeom>
          <a:noFill/>
        </p:spPr>
        <p:txBody>
          <a:bodyPr wrap="square" rtlCol="0" anchor="t">
            <a:spAutoFit/>
          </a:bodyPr>
          <a:p>
            <a:pPr indent="304800"/>
            <a:r>
              <a:rPr lang="zh-CN" altLang="en-US">
                <a:latin typeface="宋体" panose="02010600030101010101" pitchFamily="2" charset="-122"/>
                <a:ea typeface="宋体" panose="02010600030101010101" pitchFamily="2" charset="-122"/>
                <a:cs typeface="宋体" panose="02010600030101010101" pitchFamily="2" charset="-122"/>
                <a:sym typeface="+mn-ea"/>
              </a:rPr>
              <a:t>①初步诊断：收集病史，首先了解伤情，迅速加以分析，确定损伤性质、部位、范围，以便进一步重点检查。</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304800"/>
            <a:r>
              <a:rPr lang="zh-CN" altLang="en-US">
                <a:latin typeface="宋体" panose="02010600030101010101" pitchFamily="2" charset="-122"/>
                <a:ea typeface="宋体" panose="02010600030101010101" pitchFamily="2" charset="-122"/>
                <a:cs typeface="宋体" panose="02010600030101010101" pitchFamily="2" charset="-122"/>
                <a:sym typeface="+mn-ea"/>
              </a:rPr>
              <a:t>②初步急救处理：根据以上检查结果作出诊断后，应迅速按不同情况进行初步急救处理。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linds(horizontal)">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blinds(horizontal)">
                                      <p:cBhvr>
                                        <p:cTn id="21" dur="500"/>
                                        <p:tgtEl>
                                          <p:spTgt spid="5">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blinds(horizontal)">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blinds(horizontal)">
                                      <p:cBhvr>
                                        <p:cTn id="29" dur="500"/>
                                        <p:tgtEl>
                                          <p:spTgt spid="6">
                                            <p:txEl>
                                              <p:pRg st="0" end="0"/>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blinds(horizontal)">
                                      <p:cBhvr>
                                        <p:cTn id="32" dur="500"/>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blinds(horizontal)">
                                      <p:cBhvr>
                                        <p:cTn id="37" dur="500"/>
                                        <p:tgtEl>
                                          <p:spTgt spid="3">
                                            <p:txEl>
                                              <p:pRg st="0" end="0"/>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1" end="1"/>
                                            </p:txEl>
                                          </p:spTgt>
                                        </p:tgtEl>
                                        <p:attrNameLst>
                                          <p:attrName>style.visibility</p:attrName>
                                        </p:attrNameLst>
                                      </p:cBhvr>
                                      <p:to>
                                        <p:strVal val="visible"/>
                                      </p:to>
                                    </p:set>
                                    <p:animEffect transition="in" filter="blinds(horizontal)">
                                      <p:cBhvr>
                                        <p:cTn id="40" dur="500"/>
                                        <p:tgtEl>
                                          <p:spTgt spid="3">
                                            <p:txEl>
                                              <p:pRg st="1" end="1"/>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blinds(horizontal)">
                                      <p:cBhvr>
                                        <p:cTn id="43" dur="500"/>
                                        <p:tgtEl>
                                          <p:spTgt spid="3">
                                            <p:txEl>
                                              <p:pRg st="2" end="2"/>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blinds(horizontal)">
                                      <p:cBhvr>
                                        <p:cTn id="46" dur="500"/>
                                        <p:tgtEl>
                                          <p:spTgt spid="3">
                                            <p:txEl>
                                              <p:pRg st="3" end="3"/>
                                            </p:txEl>
                                          </p:spTgt>
                                        </p:tgtEl>
                                      </p:cBhvr>
                                    </p:animEffect>
                                  </p:childTnLst>
                                </p:cTn>
                              </p:par>
                              <p:par>
                                <p:cTn id="47" presetID="3" presetClass="entr" presetSubtype="10" fill="hold" nodeType="with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Effect transition="in" filter="blinds(horizontal)">
                                      <p:cBhvr>
                                        <p:cTn id="49" dur="500"/>
                                        <p:tgtEl>
                                          <p:spTgt spid="3">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4">
                                            <p:txEl>
                                              <p:pRg st="0" end="0"/>
                                            </p:txEl>
                                          </p:spTgt>
                                        </p:tgtEl>
                                        <p:attrNameLst>
                                          <p:attrName>style.visibility</p:attrName>
                                        </p:attrNameLst>
                                      </p:cBhvr>
                                      <p:to>
                                        <p:strVal val="visible"/>
                                      </p:to>
                                    </p:set>
                                    <p:animEffect transition="in" filter="blinds(horizontal)">
                                      <p:cBhvr>
                                        <p:cTn id="54" dur="500"/>
                                        <p:tgtEl>
                                          <p:spTgt spid="4">
                                            <p:txEl>
                                              <p:pRg st="0" end="0"/>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4">
                                            <p:txEl>
                                              <p:pRg st="1" end="1"/>
                                            </p:txEl>
                                          </p:spTgt>
                                        </p:tgtEl>
                                        <p:attrNameLst>
                                          <p:attrName>style.visibility</p:attrName>
                                        </p:attrNameLst>
                                      </p:cBhvr>
                                      <p:to>
                                        <p:strVal val="visible"/>
                                      </p:to>
                                    </p:set>
                                    <p:animEffect transition="in" filter="blinds(horizontal)">
                                      <p:cBhvr>
                                        <p:cTn id="57" dur="500"/>
                                        <p:tgtEl>
                                          <p:spTgt spid="4">
                                            <p:txEl>
                                              <p:pRg st="1" end="1"/>
                                            </p:txEl>
                                          </p:spTgt>
                                        </p:tgtEl>
                                      </p:cBhvr>
                                    </p:animEffect>
                                  </p:childTnLst>
                                </p:cTn>
                              </p:par>
                              <p:par>
                                <p:cTn id="58" presetID="3" presetClass="entr" presetSubtype="10" fill="hold" nodeType="withEffect">
                                  <p:stCondLst>
                                    <p:cond delay="0"/>
                                  </p:stCondLst>
                                  <p:childTnLst>
                                    <p:set>
                                      <p:cBhvr>
                                        <p:cTn id="59" dur="1" fill="hold">
                                          <p:stCondLst>
                                            <p:cond delay="0"/>
                                          </p:stCondLst>
                                        </p:cTn>
                                        <p:tgtEl>
                                          <p:spTgt spid="4">
                                            <p:txEl>
                                              <p:pRg st="2" end="2"/>
                                            </p:txEl>
                                          </p:spTgt>
                                        </p:tgtEl>
                                        <p:attrNameLst>
                                          <p:attrName>style.visibility</p:attrName>
                                        </p:attrNameLst>
                                      </p:cBhvr>
                                      <p:to>
                                        <p:strVal val="visible"/>
                                      </p:to>
                                    </p:set>
                                    <p:animEffect transition="in" filter="blinds(horizontal)">
                                      <p:cBhvr>
                                        <p:cTn id="60" dur="500"/>
                                        <p:tgtEl>
                                          <p:spTgt spid="4">
                                            <p:txEl>
                                              <p:pRg st="2" end="2"/>
                                            </p:txEl>
                                          </p:spTgt>
                                        </p:tgtEl>
                                      </p:cBhvr>
                                    </p:animEffect>
                                  </p:childTnLst>
                                </p:cTn>
                              </p:par>
                              <p:par>
                                <p:cTn id="61" presetID="3" presetClass="entr" presetSubtype="10" fill="hold" nodeType="with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Effect transition="in" filter="blinds(horizontal)">
                                      <p:cBhvr>
                                        <p:cTn id="63" dur="500"/>
                                        <p:tgtEl>
                                          <p:spTgt spid="4">
                                            <p:txEl>
                                              <p:pRg st="3" end="3"/>
                                            </p:txEl>
                                          </p:spTgt>
                                        </p:tgtEl>
                                      </p:cBhvr>
                                    </p:animEffect>
                                  </p:childTnLst>
                                </p:cTn>
                              </p:par>
                              <p:par>
                                <p:cTn id="64" presetID="3" presetClass="entr" presetSubtype="10" fill="hold" nodeType="withEffect">
                                  <p:stCondLst>
                                    <p:cond delay="0"/>
                                  </p:stCondLst>
                                  <p:childTnLst>
                                    <p:set>
                                      <p:cBhvr>
                                        <p:cTn id="65" dur="1" fill="hold">
                                          <p:stCondLst>
                                            <p:cond delay="0"/>
                                          </p:stCondLst>
                                        </p:cTn>
                                        <p:tgtEl>
                                          <p:spTgt spid="4">
                                            <p:txEl>
                                              <p:pRg st="4" end="4"/>
                                            </p:txEl>
                                          </p:spTgt>
                                        </p:tgtEl>
                                        <p:attrNameLst>
                                          <p:attrName>style.visibility</p:attrName>
                                        </p:attrNameLst>
                                      </p:cBhvr>
                                      <p:to>
                                        <p:strVal val="visible"/>
                                      </p:to>
                                    </p:set>
                                    <p:animEffect transition="in" filter="blinds(horizontal)">
                                      <p:cBhvr>
                                        <p:cTn id="66" dur="500"/>
                                        <p:tgtEl>
                                          <p:spTgt spid="4">
                                            <p:txEl>
                                              <p:pRg st="4" end="4"/>
                                            </p:txEl>
                                          </p:spTgt>
                                        </p:tgtEl>
                                      </p:cBhvr>
                                    </p:animEffect>
                                  </p:childTnLst>
                                </p:cTn>
                              </p:par>
                              <p:par>
                                <p:cTn id="67" presetID="3" presetClass="entr" presetSubtype="10" fill="hold" nodeType="withEffect">
                                  <p:stCondLst>
                                    <p:cond delay="0"/>
                                  </p:stCondLst>
                                  <p:childTnLst>
                                    <p:set>
                                      <p:cBhvr>
                                        <p:cTn id="68" dur="1" fill="hold">
                                          <p:stCondLst>
                                            <p:cond delay="0"/>
                                          </p:stCondLst>
                                        </p:cTn>
                                        <p:tgtEl>
                                          <p:spTgt spid="4">
                                            <p:txEl>
                                              <p:pRg st="5" end="5"/>
                                            </p:txEl>
                                          </p:spTgt>
                                        </p:tgtEl>
                                        <p:attrNameLst>
                                          <p:attrName>style.visibility</p:attrName>
                                        </p:attrNameLst>
                                      </p:cBhvr>
                                      <p:to>
                                        <p:strVal val="visible"/>
                                      </p:to>
                                    </p:set>
                                    <p:animEffect transition="in" filter="blinds(horizontal)">
                                      <p:cBhvr>
                                        <p:cTn id="6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10210" y="983615"/>
            <a:ext cx="4511040" cy="3169285"/>
          </a:xfrm>
          <a:prstGeom prst="rect">
            <a:avLst/>
          </a:prstGeom>
          <a:noFill/>
          <a:ln w="9525">
            <a:noFill/>
          </a:ln>
        </p:spPr>
        <p:txBody>
          <a:bodyPr wrap="square">
            <a:spAutoFit/>
          </a:bodyPr>
          <a:p>
            <a:pPr indent="-306070" fontAlgn="auto"/>
            <a:r>
              <a:rPr lang="zh-CN" sz="2000" b="1">
                <a:ea typeface="宋体" panose="02010600030101010101" pitchFamily="2" charset="-122"/>
              </a:rPr>
              <a:t>3.关节脱位的急救</a:t>
            </a:r>
            <a:endParaRPr lang="zh-CN" sz="2000" b="1">
              <a:ea typeface="宋体" panose="02010600030101010101" pitchFamily="2" charset="-122"/>
            </a:endParaRPr>
          </a:p>
          <a:p>
            <a:pPr indent="-306070" fontAlgn="auto"/>
            <a:endParaRPr lang="zh-CN" sz="2000" b="0">
              <a:ea typeface="宋体" panose="02010600030101010101" pitchFamily="2" charset="-122"/>
            </a:endParaRPr>
          </a:p>
          <a:p>
            <a:pPr indent="-306070" fontAlgn="auto"/>
            <a:r>
              <a:rPr lang="en-US" altLang="zh-CN" sz="2000" b="0">
                <a:ea typeface="宋体" panose="02010600030101010101" pitchFamily="2" charset="-122"/>
              </a:rPr>
              <a:t>       </a:t>
            </a:r>
            <a:r>
              <a:rPr lang="zh-CN" sz="2000" b="0">
                <a:ea typeface="宋体" panose="02010600030101010101" pitchFamily="2" charset="-122"/>
              </a:rPr>
              <a:t>凡相连两骨之间失去正常的连接关系，称为关节脱位。</a:t>
            </a:r>
            <a:endParaRPr lang="zh-CN" sz="2000" b="0">
              <a:ea typeface="宋体" panose="02010600030101010101" pitchFamily="2" charset="-122"/>
            </a:endParaRPr>
          </a:p>
          <a:p>
            <a:pPr indent="-306070" fontAlgn="auto"/>
            <a:r>
              <a:rPr lang="en-US" altLang="zh-CN" sz="2000" b="0">
                <a:ea typeface="宋体" panose="02010600030101010101" pitchFamily="2" charset="-122"/>
              </a:rPr>
              <a:t>       </a:t>
            </a:r>
            <a:r>
              <a:rPr lang="zh-CN" sz="2000" b="0">
                <a:ea typeface="宋体" panose="02010600030101010101" pitchFamily="2" charset="-122"/>
              </a:rPr>
              <a:t>关节复位成功的标志是关节被动活动恢复正常，骨性标志复原，X线检查显示已复位。（1）肩关节前脱位（详见书本第</a:t>
            </a:r>
            <a:r>
              <a:rPr lang="en-US" altLang="zh-CN" sz="2000" b="0">
                <a:ea typeface="宋体" panose="02010600030101010101" pitchFamily="2" charset="-122"/>
              </a:rPr>
              <a:t>40</a:t>
            </a:r>
            <a:r>
              <a:rPr lang="zh-CN" altLang="en-US" sz="2000" b="0">
                <a:ea typeface="宋体" panose="02010600030101010101" pitchFamily="2" charset="-122"/>
              </a:rPr>
              <a:t>页）</a:t>
            </a:r>
            <a:r>
              <a:rPr lang="zh-CN" sz="2000" b="0">
                <a:ea typeface="宋体" panose="02010600030101010101" pitchFamily="2" charset="-122"/>
              </a:rPr>
              <a:t>（2）肘关节后脱位</a:t>
            </a:r>
            <a:r>
              <a:rPr lang="zh-CN" sz="2000">
                <a:ea typeface="宋体" panose="02010600030101010101" pitchFamily="2" charset="-122"/>
                <a:sym typeface="+mn-ea"/>
              </a:rPr>
              <a:t>（详见书本第</a:t>
            </a:r>
            <a:r>
              <a:rPr lang="en-US" altLang="zh-CN" sz="2000">
                <a:ea typeface="宋体" panose="02010600030101010101" pitchFamily="2" charset="-122"/>
                <a:sym typeface="+mn-ea"/>
              </a:rPr>
              <a:t>40</a:t>
            </a:r>
            <a:r>
              <a:rPr lang="zh-CN" altLang="en-US" sz="2000">
                <a:ea typeface="宋体" panose="02010600030101010101" pitchFamily="2" charset="-122"/>
                <a:sym typeface="+mn-ea"/>
              </a:rPr>
              <a:t>页）</a:t>
            </a:r>
            <a:endParaRPr lang="zh-CN" sz="2000">
              <a:ea typeface="宋体" panose="02010600030101010101" pitchFamily="2" charset="-122"/>
              <a:sym typeface="+mn-ea"/>
            </a:endParaRPr>
          </a:p>
          <a:p>
            <a:pPr indent="-306070" fontAlgn="auto"/>
            <a:endParaRPr lang="zh-CN" altLang="en-US" sz="2000"/>
          </a:p>
        </p:txBody>
      </p:sp>
      <p:sp>
        <p:nvSpPr>
          <p:cNvPr id="2" name="文本框 1"/>
          <p:cNvSpPr txBox="1"/>
          <p:nvPr/>
        </p:nvSpPr>
        <p:spPr>
          <a:xfrm>
            <a:off x="5238115" y="443230"/>
            <a:ext cx="6563360" cy="5323205"/>
          </a:xfrm>
          <a:prstGeom prst="rect">
            <a:avLst/>
          </a:prstGeom>
          <a:noFill/>
          <a:ln w="9525">
            <a:noFill/>
          </a:ln>
        </p:spPr>
        <p:txBody>
          <a:bodyPr wrap="square">
            <a:spAutoFit/>
          </a:bodyPr>
          <a:p>
            <a:pPr indent="303530"/>
            <a:r>
              <a:rPr lang="en-US" sz="2000" b="1">
                <a:latin typeface="宋体" panose="02010600030101010101" pitchFamily="2" charset="-122"/>
              </a:rPr>
              <a:t>4.</a:t>
            </a:r>
            <a:r>
              <a:rPr lang="zh-CN" sz="2000" b="1">
                <a:ea typeface="宋体" panose="02010600030101010101" pitchFamily="2" charset="-122"/>
              </a:rPr>
              <a:t>心肺复苏</a:t>
            </a:r>
            <a:r>
              <a:rPr lang="zh-CN" sz="2000" b="0">
                <a:ea typeface="宋体" panose="02010600030101010101" pitchFamily="2" charset="-122"/>
              </a:rPr>
              <a:t>心脏复苏是针对呼吸、心脏停止所采用的抢救措施，即以人工呼吸代病员的自主呼以心脏按压形成暂时的人工循环，并诱发心脏的自主搏动。</a:t>
            </a:r>
            <a:endParaRPr lang="zh-CN" sz="2000" b="0">
              <a:ea typeface="宋体" panose="02010600030101010101" pitchFamily="2" charset="-122"/>
            </a:endParaRPr>
          </a:p>
          <a:p>
            <a:pPr indent="303530"/>
            <a:r>
              <a:rPr lang="zh-CN" sz="2000" b="1">
                <a:ea typeface="宋体" panose="02010600030101010101" pitchFamily="2" charset="-122"/>
              </a:rPr>
              <a:t>（1）人工呼吸</a:t>
            </a:r>
            <a:r>
              <a:rPr lang="zh-CN" sz="2000" b="0">
                <a:ea typeface="宋体" panose="02010600030101010101" pitchFamily="2" charset="-122"/>
              </a:rPr>
              <a:t>：开始应连续两次吹气，以后每隔5s吹1次气，相当于以12～16次/min频率进行，直到患者恢复自主呼吸为止。</a:t>
            </a:r>
            <a:endParaRPr lang="zh-CN" sz="2000" b="0">
              <a:ea typeface="宋体" panose="02010600030101010101" pitchFamily="2" charset="-122"/>
            </a:endParaRPr>
          </a:p>
          <a:p>
            <a:pPr indent="303530"/>
            <a:r>
              <a:rPr lang="zh-CN" sz="2000" b="1">
                <a:ea typeface="宋体" panose="02010600030101010101" pitchFamily="2" charset="-122"/>
              </a:rPr>
              <a:t>（2）胸外心脏按压</a:t>
            </a:r>
            <a:r>
              <a:rPr lang="zh-CN" sz="2000" b="0">
                <a:ea typeface="宋体" panose="02010600030101010101" pitchFamily="2" charset="-122"/>
              </a:rPr>
              <a:t>：急救者以一手掌根部置于患者胸骨的中、下1/3交界处，另一手交重叠于其手背上，肘关节伸直，充分利用上半身的重量和肩、臂部肌肉的力量，有节奏地带有冲击性地垂直按压胸骨，使之下陷5～6cm，速率为100～120次min。</a:t>
            </a:r>
            <a:endParaRPr lang="zh-CN" sz="2000" b="0">
              <a:ea typeface="宋体" panose="02010600030101010101" pitchFamily="2" charset="-122"/>
            </a:endParaRPr>
          </a:p>
          <a:p>
            <a:pPr indent="303530"/>
            <a:r>
              <a:rPr lang="zh-CN" sz="2000" b="1">
                <a:solidFill>
                  <a:schemeClr val="accent1">
                    <a:lumMod val="75000"/>
                  </a:schemeClr>
                </a:solidFill>
                <a:ea typeface="宋体" panose="02010600030101010101" pitchFamily="2" charset="-122"/>
              </a:rPr>
              <a:t>单人心肺复苏</a:t>
            </a:r>
            <a:r>
              <a:rPr lang="zh-CN" sz="2000" b="0">
                <a:ea typeface="宋体" panose="02010600030101010101" pitchFamily="2" charset="-122"/>
              </a:rPr>
              <a:t>时，每按压胸部15次。吹气2次，即</a:t>
            </a:r>
            <a:r>
              <a:rPr lang="zh-CN" sz="2000" b="1">
                <a:solidFill>
                  <a:schemeClr val="accent1">
                    <a:lumMod val="75000"/>
                  </a:schemeClr>
                </a:solidFill>
                <a:ea typeface="宋体" panose="02010600030101010101" pitchFamily="2" charset="-122"/>
              </a:rPr>
              <a:t>15：2</a:t>
            </a:r>
            <a:r>
              <a:rPr lang="zh-CN" sz="2000" b="0">
                <a:ea typeface="宋体" panose="02010600030101010101" pitchFamily="2" charset="-122"/>
              </a:rPr>
              <a:t>。最好由两人配合进行。一人做人工呼吸、，一人做胸外心脏按压，</a:t>
            </a:r>
            <a:r>
              <a:rPr lang="zh-CN" sz="2000" b="1">
                <a:solidFill>
                  <a:schemeClr val="accent1">
                    <a:lumMod val="75000"/>
                  </a:schemeClr>
                </a:solidFill>
                <a:ea typeface="宋体" panose="02010600030101010101" pitchFamily="2" charset="-122"/>
              </a:rPr>
              <a:t>双人心复苏</a:t>
            </a:r>
            <a:r>
              <a:rPr lang="zh-CN" sz="2000" b="0">
                <a:ea typeface="宋体" panose="02010600030101010101" pitchFamily="2" charset="-122"/>
              </a:rPr>
              <a:t>时，每按压5次，吹气1次，即</a:t>
            </a:r>
            <a:r>
              <a:rPr lang="zh-CN" sz="2000" b="1">
                <a:solidFill>
                  <a:schemeClr val="accent1">
                    <a:lumMod val="75000"/>
                  </a:schemeClr>
                </a:solidFill>
                <a:ea typeface="宋体" panose="02010600030101010101" pitchFamily="2" charset="-122"/>
              </a:rPr>
              <a:t>5:1</a:t>
            </a:r>
            <a:r>
              <a:rPr lang="zh-CN" sz="2000" b="0">
                <a:ea typeface="宋体" panose="02010600030101010101" pitchFamily="2" charset="-122"/>
              </a:rPr>
              <a:t>。</a:t>
            </a:r>
            <a:endParaRPr lang="zh-CN" sz="2000" b="0">
              <a:ea typeface="宋体" panose="02010600030101010101" pitchFamily="2" charset="-122"/>
            </a:endParaRPr>
          </a:p>
          <a:p>
            <a:endParaRPr lang="zh-CN" altLang="en-US" sz="2000" b="1">
              <a:ea typeface="宋体" panose="02010600030101010101" pitchFamily="2" charset="-122"/>
            </a:endParaRPr>
          </a:p>
        </p:txBody>
      </p:sp>
      <p:pic>
        <p:nvPicPr>
          <p:cNvPr id="4" name="图片 3" descr="心肺复苏"/>
          <p:cNvPicPr>
            <a:picLocks noChangeAspect="1"/>
          </p:cNvPicPr>
          <p:nvPr/>
        </p:nvPicPr>
        <p:blipFill>
          <a:blip r:embed="rId1"/>
          <a:stretch>
            <a:fillRect/>
          </a:stretch>
        </p:blipFill>
        <p:spPr>
          <a:xfrm>
            <a:off x="2899410" y="4152900"/>
            <a:ext cx="2338705" cy="2338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linds(horizontal)">
                                      <p:cBhvr>
                                        <p:cTn id="7" dur="500"/>
                                        <p:tgtEl>
                                          <p:spTgt spid="10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
                                            <p:txEl>
                                              <p:pRg st="2" end="2"/>
                                            </p:txEl>
                                          </p:spTgt>
                                        </p:tgtEl>
                                        <p:attrNameLst>
                                          <p:attrName>style.visibility</p:attrName>
                                        </p:attrNameLst>
                                      </p:cBhvr>
                                      <p:to>
                                        <p:strVal val="visible"/>
                                      </p:to>
                                    </p:set>
                                    <p:animEffect transition="in" filter="blinds(horizontal)">
                                      <p:cBhvr>
                                        <p:cTn id="10" dur="500"/>
                                        <p:tgtEl>
                                          <p:spTgt spid="100">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animEffect transition="in" filter="blinds(horizontal)">
                                      <p:cBhvr>
                                        <p:cTn id="13" dur="500"/>
                                        <p:tgtEl>
                                          <p:spTgt spid="100">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strips(downLeft)">
                                      <p:cBhvr>
                                        <p:cTn id="18" dur="500"/>
                                        <p:tgtEl>
                                          <p:spTgt spid="2">
                                            <p:txEl>
                                              <p:pRg st="0" end="0"/>
                                            </p:txEl>
                                          </p:spTgt>
                                        </p:tgtEl>
                                      </p:cBhvr>
                                    </p:animEffect>
                                  </p:childTnLst>
                                </p:cTn>
                              </p:par>
                              <p:par>
                                <p:cTn id="19" presetID="18" presetClass="entr" presetSubtype="12" fill="hold"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strips(downLeft)">
                                      <p:cBhvr>
                                        <p:cTn id="21" dur="500"/>
                                        <p:tgtEl>
                                          <p:spTgt spid="2">
                                            <p:txEl>
                                              <p:pRg st="1" end="1"/>
                                            </p:txEl>
                                          </p:spTgt>
                                        </p:tgtEl>
                                      </p:cBhvr>
                                    </p:animEffect>
                                  </p:childTnLst>
                                </p:cTn>
                              </p:par>
                              <p:par>
                                <p:cTn id="22" presetID="18" presetClass="entr" presetSubtype="12" fill="hold"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strips(downLeft)">
                                      <p:cBhvr>
                                        <p:cTn id="24" dur="500"/>
                                        <p:tgtEl>
                                          <p:spTgt spid="2">
                                            <p:txEl>
                                              <p:pRg st="2" end="2"/>
                                            </p:txEl>
                                          </p:spTgt>
                                        </p:tgtEl>
                                      </p:cBhvr>
                                    </p:animEffect>
                                  </p:childTnLst>
                                </p:cTn>
                              </p:par>
                              <p:par>
                                <p:cTn id="25" presetID="18" presetClass="entr" presetSubtype="12" fill="hold" nodeType="with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strips(downLeft)">
                                      <p:cBhvr>
                                        <p:cTn id="27" dur="500"/>
                                        <p:tgtEl>
                                          <p:spTgt spid="2">
                                            <p:txEl>
                                              <p:pRg st="3" end="3"/>
                                            </p:txEl>
                                          </p:spTgt>
                                        </p:tgtEl>
                                      </p:cBhvr>
                                    </p:animEffect>
                                  </p:childTnLst>
                                </p:cTn>
                              </p:par>
                            </p:childTnLst>
                          </p:cTn>
                        </p:par>
                        <p:par>
                          <p:cTn id="28" fill="hold">
                            <p:stCondLst>
                              <p:cond delay="500"/>
                            </p:stCondLst>
                            <p:childTnLst>
                              <p:par>
                                <p:cTn id="29" presetID="16" presetClass="entr" presetSubtype="2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inVertical)">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MH" val="20160830110146"/>
  <p:tag name="MH_LIBRARY" val="CONTENTS"/>
  <p:tag name="MH_TYPE" val="NUMBER"/>
  <p:tag name="ID" val="553512"/>
  <p:tag name="MH_ORDER" val="2"/>
</p:tagLst>
</file>

<file path=ppt/tags/tag11.xml><?xml version="1.0" encoding="utf-8"?>
<p:tagLst xmlns:p="http://schemas.openxmlformats.org/presentationml/2006/main">
  <p:tag name="MH" val="20160830110146"/>
  <p:tag name="MH_LIBRARY" val="CONTENTS"/>
  <p:tag name="MH_TYPE" val="ENTRY"/>
  <p:tag name="ID" val="553512"/>
  <p:tag name="MH_ORDER" val="2"/>
</p:tagLst>
</file>

<file path=ppt/tags/tag12.xml><?xml version="1.0" encoding="utf-8"?>
<p:tagLst xmlns:p="http://schemas.openxmlformats.org/presentationml/2006/main">
  <p:tag name="MH" val="20160830110146"/>
  <p:tag name="MH_LIBRARY" val="CONTENTS"/>
  <p:tag name="MH_TYPE" val="ENTRY"/>
  <p:tag name="ID" val="553512"/>
  <p:tag name="MH_ORDER" val="3"/>
</p:tagLst>
</file>

<file path=ppt/tags/tag13.xml><?xml version="1.0" encoding="utf-8"?>
<p:tagLst xmlns:p="http://schemas.openxmlformats.org/presentationml/2006/main">
  <p:tag name="KSO_WM_UNIT_PLACING_PICTURE_USER_VIEWPORT" val="{&quot;height&quot;:10800,&quot;width&quot;:10800}"/>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NUMBER"/>
  <p:tag name="ID" val="553512"/>
  <p:tag name="MH_ORDER" val="1"/>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5.xml><?xml version="1.0" encoding="utf-8"?>
<p:tagLst xmlns:p="http://schemas.openxmlformats.org/presentationml/2006/main">
  <p:tag name="MH" val="20160830110146"/>
  <p:tag name="MH_LIBRARY" val="CONTENTS"/>
  <p:tag name="MH_TYPE" val="NUMBER"/>
  <p:tag name="ID" val="553512"/>
  <p:tag name="MH_ORDER" val="2"/>
</p:tagLst>
</file>

<file path=ppt/tags/tag6.xml><?xml version="1.0" encoding="utf-8"?>
<p:tagLst xmlns:p="http://schemas.openxmlformats.org/presentationml/2006/main">
  <p:tag name="MH" val="20160830110146"/>
  <p:tag name="MH_LIBRARY" val="CONTENTS"/>
  <p:tag name="MH_TYPE" val="ENTRY"/>
  <p:tag name="ID" val="553512"/>
  <p:tag name="MH_ORDER" val="2"/>
</p:tagLst>
</file>

<file path=ppt/tags/tag7.xml><?xml version="1.0" encoding="utf-8"?>
<p:tagLst xmlns:p="http://schemas.openxmlformats.org/presentationml/2006/main">
  <p:tag name="MH" val="20160830110146"/>
  <p:tag name="MH_LIBRARY" val="CONTENTS"/>
  <p:tag name="MH_TYPE" val="NUMBER"/>
  <p:tag name="ID" val="553512"/>
  <p:tag name="MH_ORDER" val="3"/>
</p:tagLst>
</file>

<file path=ppt/tags/tag8.xml><?xml version="1.0" encoding="utf-8"?>
<p:tagLst xmlns:p="http://schemas.openxmlformats.org/presentationml/2006/main">
  <p:tag name="MH" val="20160830110146"/>
  <p:tag name="MH_LIBRARY" val="CONTENTS"/>
  <p:tag name="MH_TYPE" val="NUMBER"/>
  <p:tag name="ID" val="553512"/>
  <p:tag name="MH_ORDER" val="1"/>
</p:tagLst>
</file>

<file path=ppt/tags/tag9.xml><?xml version="1.0" encoding="utf-8"?>
<p:tagLst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千图网海量PPT模板www.58pic.com​​">
  <a:themeElements>
    <a:clrScheme name="自定义 1018">
      <a:dk1>
        <a:sysClr val="windowText" lastClr="000000"/>
      </a:dk1>
      <a:lt1>
        <a:sysClr val="window" lastClr="FFFFFF"/>
      </a:lt1>
      <a:dk2>
        <a:srgbClr val="5A6378"/>
      </a:dk2>
      <a:lt2>
        <a:srgbClr val="7F7F7F"/>
      </a:lt2>
      <a:accent1>
        <a:srgbClr val="0084B4"/>
      </a:accent1>
      <a:accent2>
        <a:srgbClr val="0084B4"/>
      </a:accent2>
      <a:accent3>
        <a:srgbClr val="0084B4"/>
      </a:accent3>
      <a:accent4>
        <a:srgbClr val="0084B4"/>
      </a:accent4>
      <a:accent5>
        <a:srgbClr val="0084B4"/>
      </a:accent5>
      <a:accent6>
        <a:srgbClr val="0084B4"/>
      </a:accent6>
      <a:hlink>
        <a:srgbClr val="168BBA"/>
      </a:hlink>
      <a:folHlink>
        <a:srgbClr val="680000"/>
      </a:folHlink>
    </a:clrScheme>
    <a:fontScheme name="思源黑体 CN Medium">
      <a:majorFont>
        <a:latin typeface="Arial"/>
        <a:ea typeface="思源黑体 CN Medium"/>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3870</Words>
  <Application>WPS 演示</Application>
  <PresentationFormat>宽屏</PresentationFormat>
  <Paragraphs>261</Paragraphs>
  <Slides>15</Slides>
  <Notes>21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Arial</vt:lpstr>
      <vt:lpstr>宋体</vt:lpstr>
      <vt:lpstr>Wingdings</vt:lpstr>
      <vt:lpstr>思源黑体 CN Bold</vt:lpstr>
      <vt:lpstr>黑体</vt:lpstr>
      <vt:lpstr>思源黑体 CN Medium</vt:lpstr>
      <vt:lpstr>Times New Roman</vt:lpstr>
      <vt:lpstr>微软雅黑</vt:lpstr>
      <vt:lpstr>等线</vt:lpstr>
      <vt:lpstr>Calibri</vt:lpstr>
      <vt:lpstr>Arial Unicode MS</vt:lpstr>
      <vt:lpstr>思源黑体 CN Medium</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036</dc:title>
  <dc:creator>.</dc:creator>
  <cp:lastModifiedBy>顾及</cp:lastModifiedBy>
  <cp:revision>81</cp:revision>
  <dcterms:created xsi:type="dcterms:W3CDTF">2018-04-10T08:10:00Z</dcterms:created>
  <dcterms:modified xsi:type="dcterms:W3CDTF">2021-04-19T05:50:53Z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3696E559675D4403A52855D42B4C1290</vt:lpwstr>
  </property>
  <property fmtid="{D5CDD505-2E9C-101B-9397-08002B2CF9AE}" pid="3" name="KSOProductBuildVer">
    <vt:lpwstr>2052-11.1.0.10495</vt:lpwstr>
  </property>
</Properties>
</file>