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33"/>
  </p:handoutMasterIdLst>
  <p:sldIdLst>
    <p:sldId id="359" r:id="rId3"/>
    <p:sldId id="360" r:id="rId5"/>
    <p:sldId id="361" r:id="rId6"/>
    <p:sldId id="386" r:id="rId7"/>
    <p:sldId id="366" r:id="rId8"/>
    <p:sldId id="387" r:id="rId9"/>
    <p:sldId id="388" r:id="rId10"/>
    <p:sldId id="389" r:id="rId11"/>
    <p:sldId id="390" r:id="rId12"/>
    <p:sldId id="391" r:id="rId13"/>
    <p:sldId id="392" r:id="rId14"/>
    <p:sldId id="393" r:id="rId15"/>
    <p:sldId id="394" r:id="rId16"/>
    <p:sldId id="395" r:id="rId17"/>
    <p:sldId id="396" r:id="rId18"/>
    <p:sldId id="397" r:id="rId19"/>
    <p:sldId id="398" r:id="rId20"/>
    <p:sldId id="399" r:id="rId21"/>
    <p:sldId id="400" r:id="rId22"/>
    <p:sldId id="402" r:id="rId23"/>
    <p:sldId id="401" r:id="rId24"/>
    <p:sldId id="410" r:id="rId25"/>
    <p:sldId id="411" r:id="rId26"/>
    <p:sldId id="412" r:id="rId27"/>
    <p:sldId id="405" r:id="rId28"/>
    <p:sldId id="404" r:id="rId29"/>
    <p:sldId id="406" r:id="rId30"/>
    <p:sldId id="407" r:id="rId31"/>
    <p:sldId id="363" r:id="rId32"/>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10"/>
    <p:restoredTop sz="94682"/>
  </p:normalViewPr>
  <p:slideViewPr>
    <p:cSldViewPr snapToGrid="0" snapToObjects="1">
      <p:cViewPr varScale="1">
        <p:scale>
          <a:sx n="63" d="100"/>
          <a:sy n="63" d="100"/>
        </p:scale>
        <p:origin x="972" y="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90" d="100"/>
        <a:sy n="190"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5.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3" cstate="screen"/>
          <a:stretch>
            <a:fillRect/>
          </a:stretch>
        </p:blipFill>
        <p:spPr>
          <a:xfrm rot="17100000">
            <a:off x="123864" y="162061"/>
            <a:ext cx="778181" cy="853586"/>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image" Target="../media/image1.tiff"/><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15.png"/><Relationship Id="rId2" Type="http://schemas.openxmlformats.org/officeDocument/2006/relationships/image" Target="../media/image26.png"/><Relationship Id="rId1"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1.xml"/><Relationship Id="rId7" Type="http://schemas.openxmlformats.org/officeDocument/2006/relationships/image" Target="../media/image44.png"/><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13.xml.rels><?xml version="1.0" encoding="UTF-8" standalone="yes"?>
<Relationships xmlns="http://schemas.openxmlformats.org/package/2006/relationships"><Relationship Id="rId9" Type="http://schemas.openxmlformats.org/officeDocument/2006/relationships/image" Target="../media/image53.png"/><Relationship Id="rId8" Type="http://schemas.openxmlformats.org/officeDocument/2006/relationships/image" Target="../media/image52.jpeg"/><Relationship Id="rId7" Type="http://schemas.openxmlformats.org/officeDocument/2006/relationships/image" Target="../media/image51.png"/><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6.png"/><Relationship Id="rId12" Type="http://schemas.openxmlformats.org/officeDocument/2006/relationships/slideLayout" Target="../slideLayouts/slideLayout1.xml"/><Relationship Id="rId11" Type="http://schemas.openxmlformats.org/officeDocument/2006/relationships/image" Target="../media/image55.png"/><Relationship Id="rId10" Type="http://schemas.openxmlformats.org/officeDocument/2006/relationships/image" Target="../media/image54.png"/><Relationship Id="rId1" Type="http://schemas.openxmlformats.org/officeDocument/2006/relationships/image" Target="../media/image4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7.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5.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5.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5.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5.xml"/><Relationship Id="rId2" Type="http://schemas.openxmlformats.org/officeDocument/2006/relationships/image" Target="../media/image1.tiff"/><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hyperlink" Target="https://baike.baidu.com/item/%E4%BD%93%E8%82%B2%E8%BF%90%E5%8A%A8/198272" TargetMode="External"/><Relationship Id="rId3" Type="http://schemas.openxmlformats.org/officeDocument/2006/relationships/hyperlink" Target="https://baike.baidu.com/item/%E6%AF%94%E8%B5%9B/1328434" TargetMode="External"/><Relationship Id="rId2" Type="http://schemas.openxmlformats.org/officeDocument/2006/relationships/hyperlink" Target="https://baike.baidu.com/item/%E5%A5%A5%E8%BF%90%E4%BC%9A/106463" TargetMode="External"/><Relationship Id="rId1" Type="http://schemas.openxmlformats.org/officeDocument/2006/relationships/hyperlink" Target="https://baike.baidu.com/item/%E9%A9%AC%E8%90%A8%E8%AF%B8%E5%A1%9E%E5%B7%9E/3020558" TargetMode="Externa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5.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9.png"/><Relationship Id="rId7" Type="http://schemas.openxmlformats.org/officeDocument/2006/relationships/image" Target="../media/image18.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2667000" cy="6858000"/>
          </a:xfrm>
          <a:prstGeom prst="rect">
            <a:avLst/>
          </a:prstGeom>
        </p:spPr>
      </p:pic>
      <p:sp>
        <p:nvSpPr>
          <p:cNvPr id="2" name="文本框 1"/>
          <p:cNvSpPr txBox="1"/>
          <p:nvPr/>
        </p:nvSpPr>
        <p:spPr>
          <a:xfrm>
            <a:off x="7588250" y="1511935"/>
            <a:ext cx="5448935" cy="2646045"/>
          </a:xfrm>
          <a:prstGeom prst="rect">
            <a:avLst/>
          </a:prstGeom>
          <a:noFill/>
        </p:spPr>
        <p:txBody>
          <a:bodyPr wrap="square" rtlCol="0" anchor="t">
            <a:spAutoFit/>
          </a:bodyPr>
          <a:lstStyle/>
          <a:p>
            <a:r>
              <a:rPr lang="zh-CN" altLang="en-US" sz="16600" b="1" dirty="0">
                <a:ln w="25400">
                  <a:solidFill>
                    <a:schemeClr val="tx1"/>
                  </a:solidFill>
                </a:ln>
                <a:solidFill>
                  <a:schemeClr val="accent1">
                    <a:lumMod val="60000"/>
                    <a:lumOff val="40000"/>
                  </a:schemeClr>
                </a:solidFill>
                <a:effectLst/>
                <a:latin typeface="汉仪晓波画报黑W" panose="00020600040101010101" charset="-122"/>
                <a:ea typeface="汉仪晓波画报黑W" panose="00020600040101010101" charset="-122"/>
                <a:sym typeface="+mn-ea"/>
              </a:rPr>
              <a:t>球</a:t>
            </a:r>
            <a:endParaRPr lang="zh-CN" altLang="en-US" sz="16600" b="1" dirty="0">
              <a:ln w="25400">
                <a:solidFill>
                  <a:schemeClr val="tx1"/>
                </a:solidFill>
              </a:ln>
              <a:solidFill>
                <a:schemeClr val="accent1">
                  <a:lumMod val="60000"/>
                  <a:lumOff val="40000"/>
                </a:schemeClr>
              </a:solidFill>
              <a:effectLst/>
              <a:latin typeface="汉仪晓波画报黑W" panose="00020600040101010101" charset="-122"/>
              <a:ea typeface="汉仪晓波画报黑W" panose="00020600040101010101" charset="-122"/>
              <a:sym typeface="+mn-ea"/>
            </a:endParaRPr>
          </a:p>
        </p:txBody>
      </p:sp>
      <p:sp>
        <p:nvSpPr>
          <p:cNvPr id="5" name="文本框 4"/>
          <p:cNvSpPr txBox="1"/>
          <p:nvPr/>
        </p:nvSpPr>
        <p:spPr>
          <a:xfrm>
            <a:off x="5210810" y="398810"/>
            <a:ext cx="6096000" cy="2646878"/>
          </a:xfrm>
          <a:prstGeom prst="rect">
            <a:avLst/>
          </a:prstGeom>
          <a:noFill/>
        </p:spPr>
        <p:txBody>
          <a:bodyPr wrap="square">
            <a:spAutoFit/>
          </a:bodyPr>
          <a:lstStyle/>
          <a:p>
            <a:r>
              <a:rPr lang="zh-CN" altLang="en-US" sz="16600" b="1" dirty="0">
                <a:ln w="25400">
                  <a:solidFill>
                    <a:schemeClr val="tx1"/>
                  </a:solidFill>
                </a:ln>
                <a:solidFill>
                  <a:schemeClr val="accent5">
                    <a:lumMod val="20000"/>
                    <a:lumOff val="80000"/>
                  </a:schemeClr>
                </a:solidFill>
                <a:effectLst/>
                <a:latin typeface="汉仪晓波画报黑W" panose="00020600040101010101" charset="-122"/>
                <a:ea typeface="汉仪晓波画报黑W" panose="00020600040101010101" charset="-122"/>
                <a:sym typeface="+mn-ea"/>
              </a:rPr>
              <a:t>篮</a:t>
            </a:r>
            <a:endParaRPr lang="zh-CN" altLang="en-US" sz="2800" dirty="0">
              <a:solidFill>
                <a:schemeClr val="accent5">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26795" y="324485"/>
            <a:ext cx="5080000" cy="521970"/>
          </a:xfrm>
          <a:prstGeom prst="rect">
            <a:avLst/>
          </a:prstGeom>
          <a:noFill/>
          <a:ln w="9525">
            <a:noFill/>
          </a:ln>
        </p:spPr>
        <p:txBody>
          <a:bodyPr>
            <a:spAutoFit/>
          </a:bodyPr>
          <a:lstStyle/>
          <a:p>
            <a:pPr indent="0"/>
            <a:r>
              <a:rPr lang="en-US" sz="2800" b="1">
                <a:latin typeface="宋体" panose="02010600030101010101" pitchFamily="2" charset="-122"/>
                <a:ea typeface="宋体" panose="02010600030101010101" pitchFamily="2" charset="-122"/>
              </a:rPr>
              <a:t>3.</a:t>
            </a:r>
            <a:r>
              <a:rPr lang="zh-CN" sz="2800" b="1">
                <a:ea typeface="宋体" panose="02010600030101010101" pitchFamily="2" charset="-122"/>
              </a:rPr>
              <a:t>运球的基本技术</a:t>
            </a:r>
            <a:endParaRPr lang="zh-CN" altLang="en-US" sz="2800" b="1">
              <a:ea typeface="宋体" panose="02010600030101010101" pitchFamily="2" charset="-122"/>
            </a:endParaRPr>
          </a:p>
        </p:txBody>
      </p:sp>
      <p:sp>
        <p:nvSpPr>
          <p:cNvPr id="2" name="文本框 1"/>
          <p:cNvSpPr txBox="1"/>
          <p:nvPr/>
        </p:nvSpPr>
        <p:spPr>
          <a:xfrm>
            <a:off x="359410" y="1452245"/>
            <a:ext cx="5080000" cy="460375"/>
          </a:xfrm>
          <a:prstGeom prst="rect">
            <a:avLst/>
          </a:prstGeom>
          <a:noFill/>
          <a:ln w="9525">
            <a:noFill/>
          </a:ln>
        </p:spPr>
        <p:txBody>
          <a:bodyPr>
            <a:spAutoFit/>
          </a:bodyPr>
          <a:lstStyle/>
          <a:p>
            <a:pPr indent="304800" algn="l">
              <a:buClrTx/>
              <a:buSzTx/>
              <a:buFontTx/>
            </a:pPr>
            <a:r>
              <a:rPr lang="zh-CN" sz="2400" b="1">
                <a:solidFill>
                  <a:schemeClr val="accent2">
                    <a:lumMod val="75000"/>
                  </a:schemeClr>
                </a:solidFill>
                <a:ea typeface="宋体" panose="02010600030101010101" pitchFamily="2" charset="-122"/>
              </a:rPr>
              <a:t>（1）高运球</a:t>
            </a:r>
            <a:endParaRPr lang="zh-CN" sz="2400" b="1">
              <a:solidFill>
                <a:schemeClr val="accent2">
                  <a:lumMod val="75000"/>
                </a:schemeClr>
              </a:solidFill>
              <a:ea typeface="宋体" panose="02010600030101010101" pitchFamily="2" charset="-122"/>
            </a:endParaRPr>
          </a:p>
        </p:txBody>
      </p:sp>
      <p:sp>
        <p:nvSpPr>
          <p:cNvPr id="3" name="文本框 2"/>
          <p:cNvSpPr txBox="1"/>
          <p:nvPr/>
        </p:nvSpPr>
        <p:spPr>
          <a:xfrm>
            <a:off x="3778885" y="1535430"/>
            <a:ext cx="5080000" cy="460375"/>
          </a:xfrm>
          <a:prstGeom prst="rect">
            <a:avLst/>
          </a:prstGeom>
          <a:noFill/>
          <a:ln w="9525">
            <a:noFill/>
          </a:ln>
        </p:spPr>
        <p:txBody>
          <a:bodyPr>
            <a:spAutoFit/>
          </a:bodyPr>
          <a:lstStyle/>
          <a:p>
            <a:pPr indent="0"/>
            <a:r>
              <a:rPr lang="zh-CN" sz="2400" b="1">
                <a:solidFill>
                  <a:schemeClr val="accent2">
                    <a:lumMod val="75000"/>
                  </a:schemeClr>
                </a:solidFill>
                <a:ea typeface="宋体" panose="02010600030101010101" pitchFamily="2" charset="-122"/>
              </a:rPr>
              <a:t>（2）低运球 </a:t>
            </a:r>
            <a:endParaRPr lang="zh-CN" altLang="en-US"/>
          </a:p>
        </p:txBody>
      </p:sp>
      <p:sp>
        <p:nvSpPr>
          <p:cNvPr id="4" name="文本框 3"/>
          <p:cNvSpPr txBox="1"/>
          <p:nvPr/>
        </p:nvSpPr>
        <p:spPr>
          <a:xfrm>
            <a:off x="7399020" y="1535430"/>
            <a:ext cx="5080000" cy="460375"/>
          </a:xfrm>
          <a:prstGeom prst="rect">
            <a:avLst/>
          </a:prstGeom>
          <a:noFill/>
          <a:ln w="9525">
            <a:noFill/>
          </a:ln>
        </p:spPr>
        <p:txBody>
          <a:bodyPr>
            <a:spAutoFit/>
          </a:bodyPr>
          <a:lstStyle/>
          <a:p>
            <a:pPr indent="304800" algn="l">
              <a:buClrTx/>
              <a:buSzTx/>
              <a:buFontTx/>
            </a:pPr>
            <a:r>
              <a:rPr lang="zh-CN" sz="2400" b="1">
                <a:solidFill>
                  <a:schemeClr val="accent2">
                    <a:lumMod val="75000"/>
                  </a:schemeClr>
                </a:solidFill>
                <a:ea typeface="宋体" panose="02010600030101010101" pitchFamily="2" charset="-122"/>
              </a:rPr>
              <a:t>（3）运球急停急起</a:t>
            </a:r>
            <a:endParaRPr lang="zh-CN" sz="2400" b="1">
              <a:solidFill>
                <a:schemeClr val="accent2">
                  <a:lumMod val="75000"/>
                </a:schemeClr>
              </a:solidFill>
              <a:ea typeface="宋体" panose="02010600030101010101" pitchFamily="2" charset="-122"/>
            </a:endParaRPr>
          </a:p>
        </p:txBody>
      </p:sp>
      <p:grpSp>
        <p:nvGrpSpPr>
          <p:cNvPr id="8" name="组合 7"/>
          <p:cNvGrpSpPr/>
          <p:nvPr/>
        </p:nvGrpSpPr>
        <p:grpSpPr>
          <a:xfrm>
            <a:off x="147320" y="1781810"/>
            <a:ext cx="3444875" cy="4405630"/>
            <a:chOff x="232" y="2806"/>
            <a:chExt cx="5425" cy="6938"/>
          </a:xfrm>
        </p:grpSpPr>
        <p:pic>
          <p:nvPicPr>
            <p:cNvPr id="106" name="图片 106" descr="2019-12-31 15-29-41"/>
            <p:cNvPicPr>
              <a:picLocks noChangeAspect="1"/>
            </p:cNvPicPr>
            <p:nvPr/>
          </p:nvPicPr>
          <p:blipFill>
            <a:blip r:embed="rId1" cstate="print"/>
            <a:stretch>
              <a:fillRect/>
            </a:stretch>
          </p:blipFill>
          <p:spPr>
            <a:xfrm>
              <a:off x="811" y="3255"/>
              <a:ext cx="4846" cy="2747"/>
            </a:xfrm>
            <a:prstGeom prst="rect">
              <a:avLst/>
            </a:prstGeom>
          </p:spPr>
        </p:pic>
        <p:pic>
          <p:nvPicPr>
            <p:cNvPr id="105" name="图片 105" descr="2019-12-31 15-29-50"/>
            <p:cNvPicPr>
              <a:picLocks noChangeAspect="1"/>
            </p:cNvPicPr>
            <p:nvPr/>
          </p:nvPicPr>
          <p:blipFill>
            <a:blip r:embed="rId2" cstate="print"/>
            <a:stretch>
              <a:fillRect/>
            </a:stretch>
          </p:blipFill>
          <p:spPr>
            <a:xfrm>
              <a:off x="813" y="6547"/>
              <a:ext cx="4844" cy="2745"/>
            </a:xfrm>
            <a:prstGeom prst="rect">
              <a:avLst/>
            </a:prstGeom>
          </p:spPr>
        </p:pic>
        <p:pic>
          <p:nvPicPr>
            <p:cNvPr id="5" name="图片 4" descr="箭头2"/>
            <p:cNvPicPr>
              <a:picLocks noChangeAspect="1"/>
            </p:cNvPicPr>
            <p:nvPr/>
          </p:nvPicPr>
          <p:blipFill>
            <a:blip r:embed="rId3"/>
            <a:stretch>
              <a:fillRect/>
            </a:stretch>
          </p:blipFill>
          <p:spPr>
            <a:xfrm rot="5400000">
              <a:off x="-2948" y="5986"/>
              <a:ext cx="6939" cy="578"/>
            </a:xfrm>
            <a:prstGeom prst="rect">
              <a:avLst/>
            </a:prstGeom>
          </p:spPr>
        </p:pic>
      </p:grpSp>
      <p:grpSp>
        <p:nvGrpSpPr>
          <p:cNvPr id="9" name="组合 8"/>
          <p:cNvGrpSpPr/>
          <p:nvPr/>
        </p:nvGrpSpPr>
        <p:grpSpPr>
          <a:xfrm>
            <a:off x="3611880" y="1859915"/>
            <a:ext cx="3501390" cy="4405630"/>
            <a:chOff x="5656" y="2915"/>
            <a:chExt cx="5514" cy="6938"/>
          </a:xfrm>
        </p:grpSpPr>
        <p:pic>
          <p:nvPicPr>
            <p:cNvPr id="108" name="图片 108" descr="2019-12-31 15-30-39"/>
            <p:cNvPicPr>
              <a:picLocks noChangeAspect="1"/>
            </p:cNvPicPr>
            <p:nvPr/>
          </p:nvPicPr>
          <p:blipFill>
            <a:blip r:embed="rId4" cstate="print"/>
            <a:stretch>
              <a:fillRect/>
            </a:stretch>
          </p:blipFill>
          <p:spPr>
            <a:xfrm>
              <a:off x="6330" y="3255"/>
              <a:ext cx="4821" cy="2733"/>
            </a:xfrm>
            <a:prstGeom prst="rect">
              <a:avLst/>
            </a:prstGeom>
          </p:spPr>
        </p:pic>
        <p:pic>
          <p:nvPicPr>
            <p:cNvPr id="113" name="图片 158" descr="2019-12-31 15-30-57"/>
            <p:cNvPicPr>
              <a:picLocks noChangeAspect="1"/>
            </p:cNvPicPr>
            <p:nvPr/>
          </p:nvPicPr>
          <p:blipFill>
            <a:blip r:embed="rId5" cstate="print"/>
            <a:stretch>
              <a:fillRect/>
            </a:stretch>
          </p:blipFill>
          <p:spPr>
            <a:xfrm>
              <a:off x="6330" y="6445"/>
              <a:ext cx="4841" cy="2744"/>
            </a:xfrm>
            <a:prstGeom prst="rect">
              <a:avLst/>
            </a:prstGeom>
          </p:spPr>
        </p:pic>
        <p:pic>
          <p:nvPicPr>
            <p:cNvPr id="6" name="图片 5" descr="箭头2"/>
            <p:cNvPicPr>
              <a:picLocks noChangeAspect="1"/>
            </p:cNvPicPr>
            <p:nvPr/>
          </p:nvPicPr>
          <p:blipFill>
            <a:blip r:embed="rId3"/>
            <a:stretch>
              <a:fillRect/>
            </a:stretch>
          </p:blipFill>
          <p:spPr>
            <a:xfrm rot="5400000">
              <a:off x="2476" y="6095"/>
              <a:ext cx="6939" cy="578"/>
            </a:xfrm>
            <a:prstGeom prst="rect">
              <a:avLst/>
            </a:prstGeom>
          </p:spPr>
        </p:pic>
      </p:grpSp>
      <p:grpSp>
        <p:nvGrpSpPr>
          <p:cNvPr id="10" name="组合 9"/>
          <p:cNvGrpSpPr/>
          <p:nvPr/>
        </p:nvGrpSpPr>
        <p:grpSpPr>
          <a:xfrm>
            <a:off x="7181215" y="1781810"/>
            <a:ext cx="3382645" cy="4405630"/>
            <a:chOff x="11309" y="2806"/>
            <a:chExt cx="5327" cy="6938"/>
          </a:xfrm>
        </p:grpSpPr>
        <p:pic>
          <p:nvPicPr>
            <p:cNvPr id="115" name="图片 115" descr="2019-12-31 15-31-22"/>
            <p:cNvPicPr>
              <a:picLocks noChangeAspect="1"/>
            </p:cNvPicPr>
            <p:nvPr/>
          </p:nvPicPr>
          <p:blipFill>
            <a:blip r:embed="rId6" cstate="print"/>
            <a:stretch>
              <a:fillRect/>
            </a:stretch>
          </p:blipFill>
          <p:spPr>
            <a:xfrm>
              <a:off x="11888" y="3255"/>
              <a:ext cx="4748" cy="2691"/>
            </a:xfrm>
            <a:prstGeom prst="rect">
              <a:avLst/>
            </a:prstGeom>
          </p:spPr>
        </p:pic>
        <p:pic>
          <p:nvPicPr>
            <p:cNvPr id="126" name="图片 162" descr="2019-12-31 15-31-44"/>
            <p:cNvPicPr>
              <a:picLocks noChangeAspect="1"/>
            </p:cNvPicPr>
            <p:nvPr/>
          </p:nvPicPr>
          <p:blipFill>
            <a:blip r:embed="rId7" cstate="print"/>
            <a:stretch>
              <a:fillRect/>
            </a:stretch>
          </p:blipFill>
          <p:spPr>
            <a:xfrm>
              <a:off x="11922" y="6445"/>
              <a:ext cx="4680" cy="2653"/>
            </a:xfrm>
            <a:prstGeom prst="rect">
              <a:avLst/>
            </a:prstGeom>
          </p:spPr>
        </p:pic>
        <p:pic>
          <p:nvPicPr>
            <p:cNvPr id="7" name="图片 6" descr="箭头2"/>
            <p:cNvPicPr>
              <a:picLocks noChangeAspect="1"/>
            </p:cNvPicPr>
            <p:nvPr/>
          </p:nvPicPr>
          <p:blipFill>
            <a:blip r:embed="rId3"/>
            <a:stretch>
              <a:fillRect/>
            </a:stretch>
          </p:blipFill>
          <p:spPr>
            <a:xfrm rot="5400000">
              <a:off x="8129" y="5986"/>
              <a:ext cx="6939" cy="578"/>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549525" y="877570"/>
            <a:ext cx="2849880" cy="5989955"/>
            <a:chOff x="4015" y="1381"/>
            <a:chExt cx="4488" cy="9433"/>
          </a:xfrm>
        </p:grpSpPr>
        <p:grpSp>
          <p:nvGrpSpPr>
            <p:cNvPr id="3" name="组合 2"/>
            <p:cNvGrpSpPr/>
            <p:nvPr/>
          </p:nvGrpSpPr>
          <p:grpSpPr>
            <a:xfrm>
              <a:off x="4015" y="1381"/>
              <a:ext cx="4488" cy="6906"/>
              <a:chOff x="1031" y="2500"/>
              <a:chExt cx="3448" cy="5823"/>
            </a:xfrm>
          </p:grpSpPr>
          <p:pic>
            <p:nvPicPr>
              <p:cNvPr id="128" name="图片 128" descr="2019-12-31 15-32-08"/>
              <p:cNvPicPr>
                <a:picLocks noChangeAspect="1"/>
              </p:cNvPicPr>
              <p:nvPr/>
            </p:nvPicPr>
            <p:blipFill>
              <a:blip r:embed="rId1" cstate="print"/>
              <a:stretch>
                <a:fillRect/>
              </a:stretch>
            </p:blipFill>
            <p:spPr>
              <a:xfrm>
                <a:off x="1055" y="2500"/>
                <a:ext cx="3401" cy="1928"/>
              </a:xfrm>
              <a:prstGeom prst="rect">
                <a:avLst/>
              </a:prstGeom>
            </p:spPr>
          </p:pic>
          <p:pic>
            <p:nvPicPr>
              <p:cNvPr id="129" name="图片 129" descr="2019-12-31 15-32-17"/>
              <p:cNvPicPr>
                <a:picLocks noChangeAspect="1"/>
              </p:cNvPicPr>
              <p:nvPr/>
            </p:nvPicPr>
            <p:blipFill>
              <a:blip r:embed="rId2" cstate="print"/>
              <a:stretch>
                <a:fillRect/>
              </a:stretch>
            </p:blipFill>
            <p:spPr>
              <a:xfrm>
                <a:off x="1031" y="4428"/>
                <a:ext cx="3448" cy="1955"/>
              </a:xfrm>
              <a:prstGeom prst="rect">
                <a:avLst/>
              </a:prstGeom>
            </p:spPr>
          </p:pic>
          <p:pic>
            <p:nvPicPr>
              <p:cNvPr id="130" name="图片 130" descr="2019-12-31 15-32-25"/>
              <p:cNvPicPr>
                <a:picLocks noChangeAspect="1"/>
              </p:cNvPicPr>
              <p:nvPr/>
            </p:nvPicPr>
            <p:blipFill>
              <a:blip r:embed="rId3" cstate="print"/>
              <a:stretch>
                <a:fillRect/>
              </a:stretch>
            </p:blipFill>
            <p:spPr>
              <a:xfrm>
                <a:off x="1055" y="6383"/>
                <a:ext cx="3425" cy="1941"/>
              </a:xfrm>
              <a:prstGeom prst="rect">
                <a:avLst/>
              </a:prstGeom>
            </p:spPr>
          </p:pic>
        </p:grpSp>
        <p:pic>
          <p:nvPicPr>
            <p:cNvPr id="131" name="图片 131" descr="2019-12-31 16-49-10"/>
            <p:cNvPicPr>
              <a:picLocks noChangeAspect="1"/>
            </p:cNvPicPr>
            <p:nvPr/>
          </p:nvPicPr>
          <p:blipFill>
            <a:blip r:embed="rId4" cstate="print"/>
            <a:stretch>
              <a:fillRect/>
            </a:stretch>
          </p:blipFill>
          <p:spPr>
            <a:xfrm>
              <a:off x="4045" y="8288"/>
              <a:ext cx="4457" cy="2527"/>
            </a:xfrm>
            <a:prstGeom prst="rect">
              <a:avLst/>
            </a:prstGeom>
          </p:spPr>
        </p:pic>
      </p:grpSp>
      <p:sp>
        <p:nvSpPr>
          <p:cNvPr id="2" name="文本框 1"/>
          <p:cNvSpPr txBox="1"/>
          <p:nvPr/>
        </p:nvSpPr>
        <p:spPr>
          <a:xfrm>
            <a:off x="1109980" y="354330"/>
            <a:ext cx="3044825" cy="521970"/>
          </a:xfrm>
          <a:prstGeom prst="rect">
            <a:avLst/>
          </a:prstGeom>
          <a:noFill/>
        </p:spPr>
        <p:txBody>
          <a:bodyPr wrap="none" rtlCol="0" anchor="t">
            <a:spAutoFit/>
          </a:bodyPr>
          <a:lstStyle/>
          <a:p>
            <a:pPr indent="0"/>
            <a:r>
              <a:rPr lang="en-US" sz="2800" b="1">
                <a:latin typeface="宋体" panose="02010600030101010101" pitchFamily="2" charset="-122"/>
                <a:ea typeface="宋体" panose="02010600030101010101" pitchFamily="2" charset="-122"/>
                <a:sym typeface="+mn-ea"/>
              </a:rPr>
              <a:t>3.</a:t>
            </a:r>
            <a:r>
              <a:rPr lang="zh-CN" sz="2800" b="1">
                <a:ea typeface="宋体" panose="02010600030101010101" pitchFamily="2" charset="-122"/>
                <a:sym typeface="+mn-ea"/>
              </a:rPr>
              <a:t>运球的基本技术</a:t>
            </a:r>
            <a:endParaRPr lang="zh-CN" altLang="en-US" sz="2800" b="1">
              <a:ea typeface="宋体" panose="02010600030101010101" pitchFamily="2" charset="-122"/>
              <a:sym typeface="+mn-ea"/>
            </a:endParaRPr>
          </a:p>
        </p:txBody>
      </p:sp>
      <p:grpSp>
        <p:nvGrpSpPr>
          <p:cNvPr id="8" name="组合 7"/>
          <p:cNvGrpSpPr/>
          <p:nvPr/>
        </p:nvGrpSpPr>
        <p:grpSpPr>
          <a:xfrm>
            <a:off x="7606665" y="212725"/>
            <a:ext cx="3726180" cy="6304280"/>
            <a:chOff x="7934" y="4456"/>
            <a:chExt cx="3347" cy="5625"/>
          </a:xfrm>
        </p:grpSpPr>
        <p:pic>
          <p:nvPicPr>
            <p:cNvPr id="5" name="图片 132" descr="2019-12-31 15-33-04"/>
            <p:cNvPicPr>
              <a:picLocks noChangeAspect="1"/>
            </p:cNvPicPr>
            <p:nvPr/>
          </p:nvPicPr>
          <p:blipFill>
            <a:blip r:embed="rId5" cstate="print"/>
            <a:stretch>
              <a:fillRect/>
            </a:stretch>
          </p:blipFill>
          <p:spPr>
            <a:xfrm>
              <a:off x="7934" y="4456"/>
              <a:ext cx="3333" cy="1889"/>
            </a:xfrm>
            <a:prstGeom prst="rect">
              <a:avLst/>
            </a:prstGeom>
          </p:spPr>
        </p:pic>
        <p:pic>
          <p:nvPicPr>
            <p:cNvPr id="6" name="图片 133" descr="2019-12-31 15-33-11"/>
            <p:cNvPicPr>
              <a:picLocks noChangeAspect="1"/>
            </p:cNvPicPr>
            <p:nvPr/>
          </p:nvPicPr>
          <p:blipFill>
            <a:blip r:embed="rId6" cstate="print"/>
            <a:stretch>
              <a:fillRect/>
            </a:stretch>
          </p:blipFill>
          <p:spPr>
            <a:xfrm>
              <a:off x="7979" y="6345"/>
              <a:ext cx="3288" cy="1864"/>
            </a:xfrm>
            <a:prstGeom prst="rect">
              <a:avLst/>
            </a:prstGeom>
          </p:spPr>
        </p:pic>
        <p:pic>
          <p:nvPicPr>
            <p:cNvPr id="7" name="图片 134" descr="2019-12-31 15-33-33"/>
            <p:cNvPicPr>
              <a:picLocks noChangeAspect="1"/>
            </p:cNvPicPr>
            <p:nvPr/>
          </p:nvPicPr>
          <p:blipFill>
            <a:blip r:embed="rId7" cstate="print"/>
            <a:stretch>
              <a:fillRect/>
            </a:stretch>
          </p:blipFill>
          <p:spPr>
            <a:xfrm>
              <a:off x="7979" y="8209"/>
              <a:ext cx="3303" cy="1873"/>
            </a:xfrm>
            <a:prstGeom prst="rect">
              <a:avLst/>
            </a:prstGeom>
          </p:spPr>
        </p:pic>
      </p:grpSp>
      <p:sp>
        <p:nvSpPr>
          <p:cNvPr id="10" name="文本框 9"/>
          <p:cNvSpPr txBox="1"/>
          <p:nvPr/>
        </p:nvSpPr>
        <p:spPr>
          <a:xfrm>
            <a:off x="1284605" y="1167130"/>
            <a:ext cx="921385" cy="3098800"/>
          </a:xfrm>
          <a:prstGeom prst="rect">
            <a:avLst/>
          </a:prstGeom>
          <a:noFill/>
        </p:spPr>
        <p:txBody>
          <a:bodyPr vert="eaVert" wrap="none" rtlCol="0">
            <a:spAutoFit/>
          </a:bodyPr>
          <a:lstStyle/>
          <a:p>
            <a:pPr indent="304800" algn="l">
              <a:buClrTx/>
              <a:buSzTx/>
              <a:buFontTx/>
            </a:pPr>
            <a:r>
              <a:rPr lang="zh-CN" sz="2400" b="1">
                <a:solidFill>
                  <a:schemeClr val="accent2">
                    <a:lumMod val="75000"/>
                  </a:schemeClr>
                </a:solidFill>
                <a:ea typeface="宋体" panose="02010600030101010101" pitchFamily="2" charset="-122"/>
                <a:sym typeface="+mn-ea"/>
              </a:rPr>
              <a:t>（4）体前变向运球 </a:t>
            </a:r>
            <a:endParaRPr lang="zh-CN" sz="2400" b="1">
              <a:solidFill>
                <a:schemeClr val="accent2">
                  <a:lumMod val="75000"/>
                </a:schemeClr>
              </a:solidFill>
              <a:ea typeface="宋体" panose="02010600030101010101" pitchFamily="2" charset="-122"/>
            </a:endParaRPr>
          </a:p>
          <a:p>
            <a:pPr indent="304800" algn="l">
              <a:buClrTx/>
              <a:buSzTx/>
              <a:buFontTx/>
            </a:pPr>
            <a:endParaRPr lang="zh-CN" sz="2400" b="1">
              <a:solidFill>
                <a:schemeClr val="accent2">
                  <a:lumMod val="75000"/>
                </a:schemeClr>
              </a:solidFill>
              <a:ea typeface="宋体" panose="02010600030101010101" pitchFamily="2" charset="-122"/>
            </a:endParaRPr>
          </a:p>
        </p:txBody>
      </p:sp>
      <p:sp>
        <p:nvSpPr>
          <p:cNvPr id="12" name="文本框 11"/>
          <p:cNvSpPr txBox="1"/>
          <p:nvPr/>
        </p:nvSpPr>
        <p:spPr>
          <a:xfrm>
            <a:off x="6657975" y="1518285"/>
            <a:ext cx="828675" cy="2747645"/>
          </a:xfrm>
          <a:prstGeom prst="rect">
            <a:avLst/>
          </a:prstGeom>
          <a:noFill/>
        </p:spPr>
        <p:txBody>
          <a:bodyPr vert="eaVert" wrap="square" rtlCol="0">
            <a:spAutoFit/>
          </a:bodyPr>
          <a:lstStyle/>
          <a:p>
            <a:pPr indent="304800" algn="l">
              <a:buClrTx/>
              <a:buSzTx/>
              <a:buFontTx/>
            </a:pPr>
            <a:r>
              <a:rPr lang="zh-CN" sz="2400" b="1">
                <a:solidFill>
                  <a:schemeClr val="accent2">
                    <a:lumMod val="75000"/>
                  </a:schemeClr>
                </a:solidFill>
                <a:ea typeface="宋体" panose="02010600030101010101" pitchFamily="2" charset="-122"/>
                <a:sym typeface="+mn-ea"/>
              </a:rPr>
              <a:t>（5）运球后转身</a:t>
            </a:r>
            <a:endParaRPr lang="zh-CN" sz="2400" b="1">
              <a:solidFill>
                <a:schemeClr val="accent2">
                  <a:lumMod val="75000"/>
                </a:schemeClr>
              </a:solidFill>
              <a:ea typeface="宋体" panose="02010600030101010101" pitchFamily="2" charset="-122"/>
            </a:endParaRPr>
          </a:p>
          <a:p>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trips(downLeft)">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9310" y="247650"/>
            <a:ext cx="5080000" cy="521970"/>
          </a:xfrm>
          <a:prstGeom prst="rect">
            <a:avLst/>
          </a:prstGeom>
          <a:noFill/>
          <a:ln w="9525">
            <a:noFill/>
          </a:ln>
        </p:spPr>
        <p:txBody>
          <a:bodyPr>
            <a:spAutoFit/>
          </a:bodyPr>
          <a:lstStyle/>
          <a:p>
            <a:pPr indent="304800"/>
            <a:r>
              <a:rPr lang="en-US" sz="2800" b="1">
                <a:latin typeface="宋体" panose="02010600030101010101" pitchFamily="2" charset="-122"/>
              </a:rPr>
              <a:t>4.</a:t>
            </a:r>
            <a:r>
              <a:rPr lang="zh-CN" sz="2800" b="1">
                <a:ea typeface="宋体" panose="02010600030101010101" pitchFamily="2" charset="-122"/>
              </a:rPr>
              <a:t>投篮的基本技术</a:t>
            </a:r>
            <a:endParaRPr lang="zh-CN" altLang="en-US" sz="2800" b="1">
              <a:ea typeface="宋体" panose="02010600030101010101" pitchFamily="2" charset="-122"/>
            </a:endParaRPr>
          </a:p>
        </p:txBody>
      </p:sp>
      <p:grpSp>
        <p:nvGrpSpPr>
          <p:cNvPr id="2" name="组合 1"/>
          <p:cNvGrpSpPr/>
          <p:nvPr/>
        </p:nvGrpSpPr>
        <p:grpSpPr>
          <a:xfrm>
            <a:off x="2813685" y="769620"/>
            <a:ext cx="3456940" cy="6028055"/>
            <a:chOff x="4448" y="1212"/>
            <a:chExt cx="5444" cy="9493"/>
          </a:xfrm>
        </p:grpSpPr>
        <p:pic>
          <p:nvPicPr>
            <p:cNvPr id="136" name="图片 136" descr="2020-01-02 08-15-26"/>
            <p:cNvPicPr>
              <a:picLocks noChangeAspect="1"/>
            </p:cNvPicPr>
            <p:nvPr/>
          </p:nvPicPr>
          <p:blipFill>
            <a:blip r:embed="rId1" cstate="print"/>
            <a:stretch>
              <a:fillRect/>
            </a:stretch>
          </p:blipFill>
          <p:spPr>
            <a:xfrm>
              <a:off x="4448" y="1212"/>
              <a:ext cx="5445" cy="3349"/>
            </a:xfrm>
            <a:prstGeom prst="rect">
              <a:avLst/>
            </a:prstGeom>
          </p:spPr>
        </p:pic>
        <p:grpSp>
          <p:nvGrpSpPr>
            <p:cNvPr id="3" name="组合 2"/>
            <p:cNvGrpSpPr/>
            <p:nvPr/>
          </p:nvGrpSpPr>
          <p:grpSpPr>
            <a:xfrm>
              <a:off x="4448" y="4561"/>
              <a:ext cx="5433" cy="6144"/>
              <a:chOff x="7962" y="6335"/>
              <a:chExt cx="3308" cy="3738"/>
            </a:xfrm>
          </p:grpSpPr>
          <p:pic>
            <p:nvPicPr>
              <p:cNvPr id="137" name="图片 137" descr="2020-01-02 08-09-08"/>
              <p:cNvPicPr>
                <a:picLocks noChangeAspect="1"/>
              </p:cNvPicPr>
              <p:nvPr/>
            </p:nvPicPr>
            <p:blipFill>
              <a:blip r:embed="rId2" cstate="print"/>
              <a:stretch>
                <a:fillRect/>
              </a:stretch>
            </p:blipFill>
            <p:spPr>
              <a:xfrm>
                <a:off x="7962" y="6335"/>
                <a:ext cx="3287" cy="1864"/>
              </a:xfrm>
              <a:prstGeom prst="rect">
                <a:avLst/>
              </a:prstGeom>
            </p:spPr>
          </p:pic>
          <p:pic>
            <p:nvPicPr>
              <p:cNvPr id="138" name="图片 138" descr="2020-01-02 08-09-14"/>
              <p:cNvPicPr>
                <a:picLocks noChangeAspect="1"/>
              </p:cNvPicPr>
              <p:nvPr/>
            </p:nvPicPr>
            <p:blipFill>
              <a:blip r:embed="rId3" cstate="print"/>
              <a:stretch>
                <a:fillRect/>
              </a:stretch>
            </p:blipFill>
            <p:spPr>
              <a:xfrm>
                <a:off x="7962" y="8199"/>
                <a:ext cx="3308" cy="1875"/>
              </a:xfrm>
              <a:prstGeom prst="rect">
                <a:avLst/>
              </a:prstGeom>
            </p:spPr>
          </p:pic>
        </p:grpSp>
      </p:grpSp>
      <p:grpSp>
        <p:nvGrpSpPr>
          <p:cNvPr id="4" name="组合 3"/>
          <p:cNvGrpSpPr/>
          <p:nvPr/>
        </p:nvGrpSpPr>
        <p:grpSpPr>
          <a:xfrm>
            <a:off x="8121650" y="0"/>
            <a:ext cx="3274060" cy="6898640"/>
            <a:chOff x="12790" y="0"/>
            <a:chExt cx="5156" cy="10864"/>
          </a:xfrm>
        </p:grpSpPr>
        <p:grpSp>
          <p:nvGrpSpPr>
            <p:cNvPr id="8" name="组合 7"/>
            <p:cNvGrpSpPr/>
            <p:nvPr/>
          </p:nvGrpSpPr>
          <p:grpSpPr>
            <a:xfrm>
              <a:off x="12790" y="0"/>
              <a:ext cx="5157" cy="8125"/>
              <a:chOff x="6636" y="2737"/>
              <a:chExt cx="3286" cy="5456"/>
            </a:xfrm>
          </p:grpSpPr>
          <p:pic>
            <p:nvPicPr>
              <p:cNvPr id="139" name="图片 139" descr="2019-12-31 15-34-30"/>
              <p:cNvPicPr>
                <a:picLocks noChangeAspect="1"/>
              </p:cNvPicPr>
              <p:nvPr/>
            </p:nvPicPr>
            <p:blipFill>
              <a:blip r:embed="rId4" cstate="print"/>
              <a:stretch>
                <a:fillRect/>
              </a:stretch>
            </p:blipFill>
            <p:spPr>
              <a:xfrm>
                <a:off x="6636" y="2737"/>
                <a:ext cx="3077" cy="1744"/>
              </a:xfrm>
              <a:prstGeom prst="rect">
                <a:avLst/>
              </a:prstGeom>
            </p:spPr>
          </p:pic>
          <p:pic>
            <p:nvPicPr>
              <p:cNvPr id="142" name="图片 142" descr="2019-12-31 15-34-56"/>
              <p:cNvPicPr>
                <a:picLocks noChangeAspect="1"/>
              </p:cNvPicPr>
              <p:nvPr/>
            </p:nvPicPr>
            <p:blipFill>
              <a:blip r:embed="rId5" cstate="print"/>
              <a:stretch>
                <a:fillRect/>
              </a:stretch>
            </p:blipFill>
            <p:spPr>
              <a:xfrm>
                <a:off x="6636" y="4468"/>
                <a:ext cx="3287" cy="1863"/>
              </a:xfrm>
              <a:prstGeom prst="rect">
                <a:avLst/>
              </a:prstGeom>
            </p:spPr>
          </p:pic>
          <p:pic>
            <p:nvPicPr>
              <p:cNvPr id="144" name="图片 144" descr="2019-12-31 15-35-04"/>
              <p:cNvPicPr>
                <a:picLocks noChangeAspect="1"/>
              </p:cNvPicPr>
              <p:nvPr/>
            </p:nvPicPr>
            <p:blipFill>
              <a:blip r:embed="rId6" cstate="print"/>
              <a:stretch>
                <a:fillRect/>
              </a:stretch>
            </p:blipFill>
            <p:spPr>
              <a:xfrm>
                <a:off x="6636" y="6331"/>
                <a:ext cx="3287" cy="1863"/>
              </a:xfrm>
              <a:prstGeom prst="rect">
                <a:avLst/>
              </a:prstGeom>
            </p:spPr>
          </p:pic>
        </p:grpSp>
        <p:pic>
          <p:nvPicPr>
            <p:cNvPr id="145" name="图片 145" descr="2019-12-31 15-35-10"/>
            <p:cNvPicPr>
              <a:picLocks noChangeAspect="1"/>
            </p:cNvPicPr>
            <p:nvPr/>
          </p:nvPicPr>
          <p:blipFill>
            <a:blip r:embed="rId7" cstate="print"/>
            <a:stretch>
              <a:fillRect/>
            </a:stretch>
          </p:blipFill>
          <p:spPr>
            <a:xfrm>
              <a:off x="12790" y="8126"/>
              <a:ext cx="5107" cy="2738"/>
            </a:xfrm>
            <a:prstGeom prst="rect">
              <a:avLst/>
            </a:prstGeom>
          </p:spPr>
        </p:pic>
      </p:grpSp>
      <p:sp>
        <p:nvSpPr>
          <p:cNvPr id="15" name="文本框 14"/>
          <p:cNvSpPr txBox="1"/>
          <p:nvPr/>
        </p:nvSpPr>
        <p:spPr>
          <a:xfrm>
            <a:off x="1861820" y="1487805"/>
            <a:ext cx="828675" cy="3882390"/>
          </a:xfrm>
          <a:prstGeom prst="rect">
            <a:avLst/>
          </a:prstGeom>
          <a:noFill/>
        </p:spPr>
        <p:txBody>
          <a:bodyPr vert="eaVert" wrap="square" rtlCol="0">
            <a:spAutoFit/>
          </a:bodyPr>
          <a:lstStyle/>
          <a:p>
            <a:pPr indent="304800" algn="l">
              <a:buClrTx/>
              <a:buSzTx/>
              <a:buFontTx/>
            </a:pPr>
            <a:r>
              <a:rPr lang="zh-CN" sz="2400" b="1">
                <a:solidFill>
                  <a:schemeClr val="accent2">
                    <a:lumMod val="75000"/>
                  </a:schemeClr>
                </a:solidFill>
                <a:ea typeface="宋体" panose="02010600030101010101" pitchFamily="2" charset="-122"/>
                <a:sym typeface="+mn-ea"/>
              </a:rPr>
              <a:t>（1）原地双手胸前投篮</a:t>
            </a:r>
            <a:endParaRPr lang="zh-CN" sz="2400" b="1">
              <a:solidFill>
                <a:schemeClr val="accent2">
                  <a:lumMod val="75000"/>
                </a:schemeClr>
              </a:solidFill>
              <a:ea typeface="宋体" panose="02010600030101010101" pitchFamily="2" charset="-122"/>
            </a:endParaRPr>
          </a:p>
          <a:p>
            <a:endParaRPr lang="en-US" altLang="zh-CN"/>
          </a:p>
        </p:txBody>
      </p:sp>
      <p:sp>
        <p:nvSpPr>
          <p:cNvPr id="16" name="文本框 15"/>
          <p:cNvSpPr txBox="1"/>
          <p:nvPr/>
        </p:nvSpPr>
        <p:spPr>
          <a:xfrm>
            <a:off x="7167880" y="1012190"/>
            <a:ext cx="828675" cy="3829050"/>
          </a:xfrm>
          <a:prstGeom prst="rect">
            <a:avLst/>
          </a:prstGeom>
          <a:noFill/>
        </p:spPr>
        <p:txBody>
          <a:bodyPr vert="eaVert" wrap="square" rtlCol="0">
            <a:spAutoFit/>
          </a:bodyPr>
          <a:lstStyle/>
          <a:p>
            <a:pPr indent="304800" algn="l">
              <a:buClrTx/>
              <a:buSzTx/>
              <a:buFontTx/>
            </a:pPr>
            <a:r>
              <a:rPr lang="zh-CN" sz="2400" b="1">
                <a:solidFill>
                  <a:schemeClr val="accent2">
                    <a:lumMod val="75000"/>
                  </a:schemeClr>
                </a:solidFill>
                <a:ea typeface="宋体" panose="02010600030101010101" pitchFamily="2" charset="-122"/>
                <a:sym typeface="+mn-ea"/>
              </a:rPr>
              <a:t>（2）原地单手肩上投篮</a:t>
            </a:r>
            <a:endParaRPr lang="zh-CN" sz="2400" b="1">
              <a:solidFill>
                <a:schemeClr val="accent2">
                  <a:lumMod val="75000"/>
                </a:schemeClr>
              </a:solidFill>
              <a:ea typeface="宋体" panose="02010600030101010101" pitchFamily="2" charset="-122"/>
            </a:endParaRPr>
          </a:p>
          <a:p>
            <a:endParaRPr lang="en-US" altLang="zh-CN"/>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heel(1)">
                                      <p:cBhvr>
                                        <p:cTn id="17" dur="2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905" y="832485"/>
            <a:ext cx="5080000" cy="460375"/>
          </a:xfrm>
          <a:prstGeom prst="rect">
            <a:avLst/>
          </a:prstGeom>
          <a:noFill/>
          <a:ln w="9525">
            <a:noFill/>
          </a:ln>
        </p:spPr>
        <p:txBody>
          <a:bodyPr>
            <a:spAutoFit/>
          </a:bodyPr>
          <a:lstStyle/>
          <a:p>
            <a:pPr algn="l">
              <a:buClrTx/>
              <a:buSzTx/>
              <a:buFontTx/>
            </a:pPr>
            <a:r>
              <a:rPr lang="zh-CN" sz="2400" b="1">
                <a:solidFill>
                  <a:schemeClr val="accent2">
                    <a:lumMod val="75000"/>
                  </a:schemeClr>
                </a:solidFill>
                <a:ea typeface="宋体" panose="02010600030101010101" pitchFamily="2" charset="-122"/>
              </a:rPr>
              <a:t>（3）行进间投篮 </a:t>
            </a:r>
            <a:endParaRPr lang="zh-CN" sz="2400" b="1">
              <a:solidFill>
                <a:schemeClr val="accent2">
                  <a:lumMod val="75000"/>
                </a:schemeClr>
              </a:solidFill>
              <a:ea typeface="宋体" panose="02010600030101010101" pitchFamily="2" charset="-122"/>
            </a:endParaRPr>
          </a:p>
        </p:txBody>
      </p:sp>
      <p:grpSp>
        <p:nvGrpSpPr>
          <p:cNvPr id="2" name="组合 1"/>
          <p:cNvGrpSpPr/>
          <p:nvPr/>
        </p:nvGrpSpPr>
        <p:grpSpPr>
          <a:xfrm>
            <a:off x="725170" y="1574800"/>
            <a:ext cx="2798445" cy="5335905"/>
            <a:chOff x="1203" y="2396"/>
            <a:chExt cx="4407" cy="8403"/>
          </a:xfrm>
        </p:grpSpPr>
        <p:grpSp>
          <p:nvGrpSpPr>
            <p:cNvPr id="9" name="组合 8"/>
            <p:cNvGrpSpPr/>
            <p:nvPr/>
          </p:nvGrpSpPr>
          <p:grpSpPr>
            <a:xfrm>
              <a:off x="1264" y="2396"/>
              <a:ext cx="4347" cy="5629"/>
              <a:chOff x="10692" y="3342"/>
              <a:chExt cx="3428" cy="4064"/>
            </a:xfrm>
          </p:grpSpPr>
          <p:pic>
            <p:nvPicPr>
              <p:cNvPr id="196" name="图片 196" descr="2019-12-31 15-35-42"/>
              <p:cNvPicPr>
                <a:picLocks noChangeAspect="1"/>
              </p:cNvPicPr>
              <p:nvPr/>
            </p:nvPicPr>
            <p:blipFill>
              <a:blip r:embed="rId1" cstate="print"/>
              <a:stretch>
                <a:fillRect/>
              </a:stretch>
            </p:blipFill>
            <p:spPr>
              <a:xfrm>
                <a:off x="10692" y="3342"/>
                <a:ext cx="3429" cy="1944"/>
              </a:xfrm>
              <a:prstGeom prst="rect">
                <a:avLst/>
              </a:prstGeom>
            </p:spPr>
          </p:pic>
          <p:pic>
            <p:nvPicPr>
              <p:cNvPr id="197" name="图片 182" descr="2019-12-31 15-36-15"/>
              <p:cNvPicPr>
                <a:picLocks noChangeAspect="1"/>
              </p:cNvPicPr>
              <p:nvPr/>
            </p:nvPicPr>
            <p:blipFill>
              <a:blip r:embed="rId2" cstate="print"/>
              <a:stretch>
                <a:fillRect/>
              </a:stretch>
            </p:blipFill>
            <p:spPr>
              <a:xfrm>
                <a:off x="10692" y="5286"/>
                <a:ext cx="3381" cy="2120"/>
              </a:xfrm>
              <a:prstGeom prst="rect">
                <a:avLst/>
              </a:prstGeom>
            </p:spPr>
          </p:pic>
        </p:grpSp>
        <p:pic>
          <p:nvPicPr>
            <p:cNvPr id="295" name="图片 183" descr="2019-12-31 15-36-21"/>
            <p:cNvPicPr>
              <a:picLocks noChangeAspect="1"/>
            </p:cNvPicPr>
            <p:nvPr/>
          </p:nvPicPr>
          <p:blipFill>
            <a:blip r:embed="rId3" cstate="print"/>
            <a:stretch>
              <a:fillRect/>
            </a:stretch>
          </p:blipFill>
          <p:spPr>
            <a:xfrm>
              <a:off x="1203" y="8025"/>
              <a:ext cx="4375" cy="2775"/>
            </a:xfrm>
            <a:prstGeom prst="rect">
              <a:avLst/>
            </a:prstGeom>
          </p:spPr>
        </p:pic>
      </p:grpSp>
      <p:grpSp>
        <p:nvGrpSpPr>
          <p:cNvPr id="3" name="组合 2"/>
          <p:cNvGrpSpPr/>
          <p:nvPr/>
        </p:nvGrpSpPr>
        <p:grpSpPr>
          <a:xfrm>
            <a:off x="4112260" y="1387475"/>
            <a:ext cx="2465070" cy="5480685"/>
            <a:chOff x="6476" y="2168"/>
            <a:chExt cx="3882" cy="8631"/>
          </a:xfrm>
        </p:grpSpPr>
        <p:pic>
          <p:nvPicPr>
            <p:cNvPr id="299" name="图片 299" descr="2019-12-31 15-37-19"/>
            <p:cNvPicPr>
              <a:picLocks noChangeAspect="1"/>
            </p:cNvPicPr>
            <p:nvPr/>
          </p:nvPicPr>
          <p:blipFill>
            <a:blip r:embed="rId4" cstate="print"/>
            <a:stretch>
              <a:fillRect/>
            </a:stretch>
          </p:blipFill>
          <p:spPr>
            <a:xfrm>
              <a:off x="6476" y="8599"/>
              <a:ext cx="3882" cy="2201"/>
            </a:xfrm>
            <a:prstGeom prst="rect">
              <a:avLst/>
            </a:prstGeom>
          </p:spPr>
        </p:pic>
        <p:grpSp>
          <p:nvGrpSpPr>
            <p:cNvPr id="12" name="组合 11"/>
            <p:cNvGrpSpPr/>
            <p:nvPr/>
          </p:nvGrpSpPr>
          <p:grpSpPr>
            <a:xfrm>
              <a:off x="6478" y="2168"/>
              <a:ext cx="3791" cy="6431"/>
              <a:chOff x="14879" y="2843"/>
              <a:chExt cx="3204" cy="5424"/>
            </a:xfrm>
          </p:grpSpPr>
          <p:pic>
            <p:nvPicPr>
              <p:cNvPr id="298" name="图片 298" descr="2019-12-31 15-37-09"/>
              <p:cNvPicPr>
                <a:picLocks noChangeAspect="1"/>
              </p:cNvPicPr>
              <p:nvPr/>
            </p:nvPicPr>
            <p:blipFill>
              <a:blip r:embed="rId5" cstate="print"/>
              <a:stretch>
                <a:fillRect/>
              </a:stretch>
            </p:blipFill>
            <p:spPr>
              <a:xfrm>
                <a:off x="14892" y="6463"/>
                <a:ext cx="3181" cy="1804"/>
              </a:xfrm>
              <a:prstGeom prst="rect">
                <a:avLst/>
              </a:prstGeom>
            </p:spPr>
          </p:pic>
          <p:pic>
            <p:nvPicPr>
              <p:cNvPr id="10" name="图片 296" descr="2019-12-31 15-36-46"/>
              <p:cNvPicPr>
                <a:picLocks noChangeAspect="1"/>
              </p:cNvPicPr>
              <p:nvPr/>
            </p:nvPicPr>
            <p:blipFill>
              <a:blip r:embed="rId6" cstate="print"/>
              <a:stretch>
                <a:fillRect/>
              </a:stretch>
            </p:blipFill>
            <p:spPr>
              <a:xfrm>
                <a:off x="14879" y="2843"/>
                <a:ext cx="3182" cy="1804"/>
              </a:xfrm>
              <a:prstGeom prst="rect">
                <a:avLst/>
              </a:prstGeom>
            </p:spPr>
          </p:pic>
          <p:pic>
            <p:nvPicPr>
              <p:cNvPr id="11" name="图片 297" descr="2019-12-31 15-37-03"/>
              <p:cNvPicPr>
                <a:picLocks noChangeAspect="1"/>
              </p:cNvPicPr>
              <p:nvPr/>
            </p:nvPicPr>
            <p:blipFill>
              <a:blip r:embed="rId7" cstate="print"/>
              <a:stretch>
                <a:fillRect/>
              </a:stretch>
            </p:blipFill>
            <p:spPr>
              <a:xfrm>
                <a:off x="14879" y="4647"/>
                <a:ext cx="3204" cy="1816"/>
              </a:xfrm>
              <a:prstGeom prst="rect">
                <a:avLst/>
              </a:prstGeom>
            </p:spPr>
          </p:pic>
        </p:grpSp>
      </p:grpSp>
      <p:grpSp>
        <p:nvGrpSpPr>
          <p:cNvPr id="4" name="组合 3"/>
          <p:cNvGrpSpPr/>
          <p:nvPr/>
        </p:nvGrpSpPr>
        <p:grpSpPr>
          <a:xfrm>
            <a:off x="7705725" y="739140"/>
            <a:ext cx="2755265" cy="6118860"/>
            <a:chOff x="12135" y="1164"/>
            <a:chExt cx="4339" cy="9636"/>
          </a:xfrm>
        </p:grpSpPr>
        <p:pic>
          <p:nvPicPr>
            <p:cNvPr id="8" name="图片 65" descr="图3-1-43"/>
            <p:cNvPicPr>
              <a:picLocks noChangeAspect="1"/>
            </p:cNvPicPr>
            <p:nvPr/>
          </p:nvPicPr>
          <p:blipFill>
            <a:blip r:embed="rId8"/>
            <a:stretch>
              <a:fillRect/>
            </a:stretch>
          </p:blipFill>
          <p:spPr>
            <a:xfrm>
              <a:off x="12135" y="8024"/>
              <a:ext cx="4337" cy="2776"/>
            </a:xfrm>
            <a:prstGeom prst="rect">
              <a:avLst/>
            </a:prstGeom>
          </p:spPr>
        </p:pic>
        <p:grpSp>
          <p:nvGrpSpPr>
            <p:cNvPr id="16" name="组合 15"/>
            <p:cNvGrpSpPr/>
            <p:nvPr/>
          </p:nvGrpSpPr>
          <p:grpSpPr>
            <a:xfrm>
              <a:off x="12136" y="1164"/>
              <a:ext cx="4338" cy="6844"/>
              <a:chOff x="1158" y="2570"/>
              <a:chExt cx="3090" cy="5155"/>
            </a:xfrm>
          </p:grpSpPr>
          <p:pic>
            <p:nvPicPr>
              <p:cNvPr id="13" name="图片 300" descr="2019-12-31 15-38-07"/>
              <p:cNvPicPr>
                <a:picLocks noChangeAspect="1"/>
              </p:cNvPicPr>
              <p:nvPr/>
            </p:nvPicPr>
            <p:blipFill>
              <a:blip r:embed="rId9" cstate="print"/>
              <a:stretch>
                <a:fillRect/>
              </a:stretch>
            </p:blipFill>
            <p:spPr>
              <a:xfrm>
                <a:off x="1158" y="2570"/>
                <a:ext cx="2996" cy="1698"/>
              </a:xfrm>
              <a:prstGeom prst="rect">
                <a:avLst/>
              </a:prstGeom>
            </p:spPr>
          </p:pic>
          <p:pic>
            <p:nvPicPr>
              <p:cNvPr id="14" name="图片 190" descr="2019-12-31 15-38-32"/>
              <p:cNvPicPr>
                <a:picLocks noChangeAspect="1"/>
              </p:cNvPicPr>
              <p:nvPr/>
            </p:nvPicPr>
            <p:blipFill>
              <a:blip r:embed="rId10" cstate="print"/>
              <a:stretch>
                <a:fillRect/>
              </a:stretch>
            </p:blipFill>
            <p:spPr>
              <a:xfrm>
                <a:off x="1158" y="4268"/>
                <a:ext cx="3005" cy="1703"/>
              </a:xfrm>
              <a:prstGeom prst="rect">
                <a:avLst/>
              </a:prstGeom>
            </p:spPr>
          </p:pic>
          <p:pic>
            <p:nvPicPr>
              <p:cNvPr id="15" name="图片 302" descr="2019-12-31 15-38-45"/>
              <p:cNvPicPr>
                <a:picLocks noChangeAspect="1"/>
              </p:cNvPicPr>
              <p:nvPr/>
            </p:nvPicPr>
            <p:blipFill>
              <a:blip r:embed="rId11" cstate="print"/>
              <a:stretch>
                <a:fillRect/>
              </a:stretch>
            </p:blipFill>
            <p:spPr>
              <a:xfrm>
                <a:off x="1158" y="5971"/>
                <a:ext cx="3091" cy="1754"/>
              </a:xfrm>
              <a:prstGeom prst="rect">
                <a:avLst/>
              </a:prstGeom>
            </p:spPr>
          </p:pic>
        </p:grpSp>
      </p:grpSp>
      <p:sp>
        <p:nvSpPr>
          <p:cNvPr id="17" name="文本框 16"/>
          <p:cNvSpPr txBox="1"/>
          <p:nvPr/>
        </p:nvSpPr>
        <p:spPr>
          <a:xfrm>
            <a:off x="212090" y="1999615"/>
            <a:ext cx="551815" cy="3096260"/>
          </a:xfrm>
          <a:prstGeom prst="rect">
            <a:avLst/>
          </a:prstGeom>
          <a:noFill/>
        </p:spPr>
        <p:txBody>
          <a:bodyPr vert="eaVert" wrap="square" rtlCol="0">
            <a:spAutoFit/>
          </a:bodyPr>
          <a:lstStyle/>
          <a:p>
            <a:pPr algn="l">
              <a:buClrTx/>
              <a:buSzTx/>
              <a:buFontTx/>
            </a:pPr>
            <a:r>
              <a:rPr lang="zh-CN" sz="2400" b="1">
                <a:solidFill>
                  <a:schemeClr val="accent2">
                    <a:lumMod val="75000"/>
                  </a:schemeClr>
                </a:solidFill>
                <a:ea typeface="宋体" panose="02010600030101010101" pitchFamily="2" charset="-122"/>
                <a:sym typeface="+mn-ea"/>
              </a:rPr>
              <a:t>行进间单手高手投篮</a:t>
            </a:r>
            <a:endParaRPr lang="zh-CN" sz="2400" b="1">
              <a:solidFill>
                <a:schemeClr val="accent2">
                  <a:lumMod val="75000"/>
                </a:schemeClr>
              </a:solidFill>
              <a:ea typeface="宋体" panose="02010600030101010101" pitchFamily="2" charset="-122"/>
            </a:endParaRPr>
          </a:p>
        </p:txBody>
      </p:sp>
      <p:sp>
        <p:nvSpPr>
          <p:cNvPr id="18" name="文本框 17"/>
          <p:cNvSpPr txBox="1"/>
          <p:nvPr/>
        </p:nvSpPr>
        <p:spPr>
          <a:xfrm>
            <a:off x="3524885" y="1890395"/>
            <a:ext cx="551815" cy="2930525"/>
          </a:xfrm>
          <a:prstGeom prst="rect">
            <a:avLst/>
          </a:prstGeom>
          <a:noFill/>
        </p:spPr>
        <p:txBody>
          <a:bodyPr vert="eaVert" wrap="none" rtlCol="0">
            <a:spAutoFit/>
          </a:bodyPr>
          <a:lstStyle/>
          <a:p>
            <a:pPr algn="l">
              <a:buClrTx/>
              <a:buSzTx/>
              <a:buFontTx/>
            </a:pPr>
            <a:r>
              <a:rPr lang="zh-CN" sz="2400" b="1">
                <a:solidFill>
                  <a:schemeClr val="accent2">
                    <a:lumMod val="75000"/>
                  </a:schemeClr>
                </a:solidFill>
                <a:ea typeface="宋体" panose="02010600030101010101" pitchFamily="2" charset="-122"/>
              </a:rPr>
              <a:t>行进间单手低手投篮 </a:t>
            </a:r>
            <a:endParaRPr lang="zh-CN" sz="2400" b="1">
              <a:solidFill>
                <a:schemeClr val="accent2">
                  <a:lumMod val="75000"/>
                </a:schemeClr>
              </a:solidFill>
              <a:ea typeface="宋体" panose="02010600030101010101" pitchFamily="2" charset="-122"/>
            </a:endParaRPr>
          </a:p>
        </p:txBody>
      </p:sp>
      <p:sp>
        <p:nvSpPr>
          <p:cNvPr id="21" name="文本框 20"/>
          <p:cNvSpPr txBox="1"/>
          <p:nvPr/>
        </p:nvSpPr>
        <p:spPr>
          <a:xfrm>
            <a:off x="763905" y="310515"/>
            <a:ext cx="3349625" cy="521970"/>
          </a:xfrm>
          <a:prstGeom prst="rect">
            <a:avLst/>
          </a:prstGeom>
          <a:noFill/>
        </p:spPr>
        <p:txBody>
          <a:bodyPr wrap="none" rtlCol="0" anchor="t">
            <a:spAutoFit/>
          </a:bodyPr>
          <a:lstStyle/>
          <a:p>
            <a:pPr indent="304800"/>
            <a:r>
              <a:rPr lang="en-US" sz="2800" b="1">
                <a:latin typeface="宋体" panose="02010600030101010101" pitchFamily="2" charset="-122"/>
                <a:sym typeface="+mn-ea"/>
              </a:rPr>
              <a:t>4.</a:t>
            </a:r>
            <a:r>
              <a:rPr lang="zh-CN" sz="2800" b="1">
                <a:ea typeface="宋体" panose="02010600030101010101" pitchFamily="2" charset="-122"/>
                <a:sym typeface="+mn-ea"/>
              </a:rPr>
              <a:t>投篮的基本技术</a:t>
            </a:r>
            <a:endParaRPr lang="zh-CN" altLang="en-US" sz="2800" b="1">
              <a:ea typeface="宋体" panose="02010600030101010101" pitchFamily="2" charset="-122"/>
              <a:sym typeface="+mn-ea"/>
            </a:endParaRPr>
          </a:p>
        </p:txBody>
      </p:sp>
      <p:sp>
        <p:nvSpPr>
          <p:cNvPr id="22" name="文本框 21"/>
          <p:cNvSpPr txBox="1"/>
          <p:nvPr/>
        </p:nvSpPr>
        <p:spPr>
          <a:xfrm>
            <a:off x="7112635" y="201295"/>
            <a:ext cx="4025265" cy="460375"/>
          </a:xfrm>
          <a:prstGeom prst="rect">
            <a:avLst/>
          </a:prstGeom>
          <a:noFill/>
        </p:spPr>
        <p:txBody>
          <a:bodyPr wrap="none" rtlCol="0" anchor="t">
            <a:spAutoFit/>
          </a:bodyPr>
          <a:lstStyle/>
          <a:p>
            <a:r>
              <a:rPr lang="zh-CN" sz="2400" b="1">
                <a:solidFill>
                  <a:schemeClr val="accent2">
                    <a:lumMod val="75000"/>
                  </a:schemeClr>
                </a:solidFill>
                <a:ea typeface="宋体" panose="02010600030101010101" pitchFamily="2" charset="-122"/>
                <a:sym typeface="+mn-ea"/>
              </a:rPr>
              <a:t>（4）原地跳起单手肩上投篮</a:t>
            </a:r>
            <a:endParaRPr lang="zh-CN" altLang="en-US" sz="2400" b="1">
              <a:solidFill>
                <a:schemeClr val="accent2">
                  <a:lumMod val="75000"/>
                </a:schemeClr>
              </a:solidFill>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trips(down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strips(down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trips(down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trips(down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strips(downLeft)">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strips(downLeft)">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3245" y="1160145"/>
            <a:ext cx="11440795" cy="4984750"/>
          </a:xfrm>
          <a:prstGeom prst="rect">
            <a:avLst/>
          </a:prstGeom>
          <a:noFill/>
          <a:ln w="9525">
            <a:noFill/>
          </a:ln>
        </p:spPr>
        <p:txBody>
          <a:bodyPr wrap="square">
            <a:spAutoFit/>
          </a:bodyPr>
          <a:lstStyle/>
          <a:p>
            <a:pPr indent="265430" fontAlgn="auto">
              <a:lnSpc>
                <a:spcPct val="150000"/>
              </a:lnSpc>
            </a:pPr>
            <a:r>
              <a:rPr lang="zh-CN" sz="2400" b="1">
                <a:solidFill>
                  <a:schemeClr val="accent2">
                    <a:lumMod val="75000"/>
                  </a:schemeClr>
                </a:solidFill>
                <a:ea typeface="宋体" panose="02010600030101010101" pitchFamily="2" charset="-122"/>
              </a:rPr>
              <a:t>（5）运球、接球急停跳起投篮 </a:t>
            </a:r>
            <a:endParaRPr lang="zh-CN" sz="2400" b="1">
              <a:solidFill>
                <a:schemeClr val="accent2">
                  <a:lumMod val="75000"/>
                </a:schemeClr>
              </a:solidFill>
              <a:ea typeface="宋体" panose="02010600030101010101" pitchFamily="2" charset="-122"/>
            </a:endParaRPr>
          </a:p>
          <a:p>
            <a:pPr indent="265430" fontAlgn="auto">
              <a:lnSpc>
                <a:spcPct val="150000"/>
              </a:lnSpc>
            </a:pPr>
            <a:r>
              <a:rPr lang="en-US" altLang="zh-CN" sz="2000" b="0">
                <a:ea typeface="宋体" panose="02010600030101010101" pitchFamily="2" charset="-122"/>
              </a:rPr>
              <a:t>       </a:t>
            </a:r>
            <a:r>
              <a:rPr lang="zh-CN" sz="2000" b="0">
                <a:ea typeface="宋体" panose="02010600030101010101" pitchFamily="2" charset="-122"/>
              </a:rPr>
              <a:t>运球急停或接球急停跳起投篮时，可采用跳步或跨步急停动作方法，停步同时双手随起跳持球上举，当身体至最高点时辅助手离球投篮臂向前上方伸直，手腕前屈，食、中指用力拨球将球投出。</a:t>
            </a:r>
            <a:endParaRPr lang="zh-CN" sz="2000" b="0">
              <a:ea typeface="宋体" panose="02010600030101010101" pitchFamily="2" charset="-122"/>
            </a:endParaRPr>
          </a:p>
          <a:p>
            <a:pPr indent="265430" fontAlgn="auto">
              <a:lnSpc>
                <a:spcPct val="150000"/>
              </a:lnSpc>
            </a:pPr>
            <a:endParaRPr lang="zh-CN" sz="2000" b="0">
              <a:ea typeface="宋体" panose="02010600030101010101" pitchFamily="2" charset="-122"/>
            </a:endParaRPr>
          </a:p>
          <a:p>
            <a:pPr indent="265430" fontAlgn="auto">
              <a:lnSpc>
                <a:spcPct val="150000"/>
              </a:lnSpc>
            </a:pPr>
            <a:r>
              <a:rPr lang="zh-CN" sz="2400" b="1">
                <a:solidFill>
                  <a:schemeClr val="accent2">
                    <a:lumMod val="75000"/>
                  </a:schemeClr>
                </a:solidFill>
                <a:ea typeface="宋体" panose="02010600030101010101" pitchFamily="2" charset="-122"/>
              </a:rPr>
              <a:t>（6）传接球接行进间低手投篮 </a:t>
            </a:r>
            <a:endParaRPr lang="zh-CN" sz="2000" b="1">
              <a:ea typeface="宋体" panose="02010600030101010101" pitchFamily="2" charset="-122"/>
            </a:endParaRPr>
          </a:p>
          <a:p>
            <a:pPr indent="265430" fontAlgn="auto">
              <a:lnSpc>
                <a:spcPct val="150000"/>
              </a:lnSpc>
            </a:pPr>
            <a:r>
              <a:rPr lang="en-US" altLang="zh-CN" sz="2000" b="0">
                <a:ea typeface="宋体" panose="02010600030101010101" pitchFamily="2" charset="-122"/>
              </a:rPr>
              <a:t>      </a:t>
            </a:r>
            <a:r>
              <a:rPr lang="zh-CN" sz="2000" b="0">
                <a:ea typeface="宋体" panose="02010600030101010101" pitchFamily="2" charset="-122"/>
              </a:rPr>
              <a:t>由于它的技术特点是投篮动作柔和、</a:t>
            </a:r>
            <a:r>
              <a:rPr lang="en-US" sz="2000" b="0">
                <a:latin typeface="宋体" panose="02010600030101010101" pitchFamily="2" charset="-122"/>
                <a:ea typeface="宋体" panose="02010600030101010101" pitchFamily="2" charset="-122"/>
                <a:cs typeface="Times New Roman" panose="02020603050405020304" charset="0"/>
              </a:rPr>
              <a:t> </a:t>
            </a:r>
            <a:r>
              <a:rPr lang="zh-CN" sz="2000" b="0">
                <a:ea typeface="宋体" panose="02010600030101010101" pitchFamily="2" charset="-122"/>
              </a:rPr>
              <a:t>稳定，出手点在身体前上方，所以一般在快速奔跑中或身体前方没有防守人时使用。</a:t>
            </a:r>
            <a:endParaRPr lang="zh-CN" sz="2000" b="0">
              <a:ea typeface="宋体" panose="02010600030101010101" pitchFamily="2" charset="-122"/>
            </a:endParaRPr>
          </a:p>
          <a:p>
            <a:pPr indent="265430" fontAlgn="auto">
              <a:lnSpc>
                <a:spcPct val="150000"/>
              </a:lnSpc>
            </a:pPr>
            <a:endParaRPr lang="zh-CN" sz="2000" b="0">
              <a:ea typeface="宋体" panose="02010600030101010101" pitchFamily="2" charset="-122"/>
            </a:endParaRPr>
          </a:p>
          <a:p>
            <a:pPr indent="265430" fontAlgn="auto">
              <a:lnSpc>
                <a:spcPct val="150000"/>
              </a:lnSpc>
            </a:pPr>
            <a:r>
              <a:rPr lang="zh-CN" sz="2400" b="1">
                <a:solidFill>
                  <a:schemeClr val="accent2">
                    <a:lumMod val="75000"/>
                  </a:schemeClr>
                </a:solidFill>
                <a:ea typeface="宋体" panose="02010600030101010101" pitchFamily="2" charset="-122"/>
              </a:rPr>
              <a:t>（7）运球接行进间单手肩上投篮</a:t>
            </a:r>
            <a:r>
              <a:rPr lang="zh-CN" sz="2400" b="0">
                <a:solidFill>
                  <a:schemeClr val="accent2">
                    <a:lumMod val="75000"/>
                  </a:schemeClr>
                </a:solidFill>
                <a:ea typeface="宋体" panose="02010600030101010101" pitchFamily="2" charset="-122"/>
              </a:rPr>
              <a:t> </a:t>
            </a:r>
            <a:r>
              <a:rPr lang="zh-CN" sz="2000" b="0">
                <a:ea typeface="宋体" panose="02010600030101010101" pitchFamily="2" charset="-122"/>
              </a:rPr>
              <a:t> </a:t>
            </a:r>
            <a:endParaRPr lang="zh-CN" sz="2000" b="0">
              <a:ea typeface="宋体" panose="02010600030101010101" pitchFamily="2" charset="-122"/>
            </a:endParaRPr>
          </a:p>
          <a:p>
            <a:pPr indent="265430" fontAlgn="auto">
              <a:lnSpc>
                <a:spcPct val="150000"/>
              </a:lnSpc>
            </a:pPr>
            <a:r>
              <a:rPr lang="en-US" altLang="zh-CN" sz="2000" b="0">
                <a:ea typeface="宋体" panose="02010600030101010101" pitchFamily="2" charset="-122"/>
              </a:rPr>
              <a:t>      </a:t>
            </a:r>
            <a:r>
              <a:rPr lang="zh-CN" sz="2000" b="0">
                <a:ea typeface="宋体" panose="02010600030101010101" pitchFamily="2" charset="-122"/>
              </a:rPr>
              <a:t>动作要点：跨步拿球双脚要腾空，跳起投篮时要控制住身体平衡，投篮出手动作连贯柔和。</a:t>
            </a:r>
            <a:endParaRPr lang="zh-CN" altLang="en-US" sz="2000" b="0">
              <a:ea typeface="宋体" panose="02010600030101010101" pitchFamily="2" charset="-122"/>
            </a:endParaRPr>
          </a:p>
        </p:txBody>
      </p:sp>
      <p:sp>
        <p:nvSpPr>
          <p:cNvPr id="3" name="文本框 2"/>
          <p:cNvSpPr txBox="1"/>
          <p:nvPr/>
        </p:nvSpPr>
        <p:spPr>
          <a:xfrm>
            <a:off x="1044575" y="321310"/>
            <a:ext cx="3044825" cy="521970"/>
          </a:xfrm>
          <a:prstGeom prst="rect">
            <a:avLst/>
          </a:prstGeom>
          <a:noFill/>
        </p:spPr>
        <p:txBody>
          <a:bodyPr wrap="none" rtlCol="0" anchor="t">
            <a:spAutoFit/>
          </a:bodyPr>
          <a:lstStyle/>
          <a:p>
            <a:r>
              <a:rPr lang="en-US" sz="2800" b="1">
                <a:latin typeface="宋体" panose="02010600030101010101" pitchFamily="2" charset="-122"/>
                <a:sym typeface="+mn-ea"/>
              </a:rPr>
              <a:t>4.</a:t>
            </a:r>
            <a:r>
              <a:rPr lang="zh-CN" sz="2800" b="1">
                <a:ea typeface="宋体" panose="02010600030101010101" pitchFamily="2" charset="-122"/>
                <a:sym typeface="+mn-ea"/>
              </a:rPr>
              <a:t>投篮的基本技术</a:t>
            </a:r>
            <a:endParaRPr lang="zh-CN" altLang="en-US" sz="2800" b="1">
              <a:ea typeface="宋体" panose="02010600030101010101" pitchFamily="2" charset="-122"/>
              <a:sym typeface="+mn-ea"/>
            </a:endParaRPr>
          </a:p>
        </p:txBody>
      </p:sp>
      <p:pic>
        <p:nvPicPr>
          <p:cNvPr id="4" name="图片 3"/>
          <p:cNvPicPr>
            <a:picLocks noChangeAspect="1"/>
          </p:cNvPicPr>
          <p:nvPr/>
        </p:nvPicPr>
        <p:blipFill>
          <a:blip r:embed="rId1" cstate="screen"/>
          <a:stretch>
            <a:fillRect/>
          </a:stretch>
        </p:blipFill>
        <p:spPr>
          <a:xfrm>
            <a:off x="10447020" y="4054475"/>
            <a:ext cx="2287270" cy="228727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422275"/>
            <a:ext cx="11329670" cy="6185535"/>
          </a:xfrm>
          <a:prstGeom prst="rect">
            <a:avLst/>
          </a:prstGeom>
          <a:noFill/>
          <a:ln w="9525">
            <a:noFill/>
          </a:ln>
        </p:spPr>
        <p:txBody>
          <a:bodyPr wrap="square">
            <a:spAutoFit/>
          </a:bodyPr>
          <a:lstStyle/>
          <a:p>
            <a:pPr indent="304800"/>
            <a:r>
              <a:rPr lang="en-US"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5.</a:t>
            </a:r>
            <a:r>
              <a:rPr lang="zh-CN"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持球突破</a:t>
            </a:r>
            <a:r>
              <a:rPr lang="en-US"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 </a:t>
            </a:r>
            <a:endParaRPr lang="zh-CN" sz="2400" b="0">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04800"/>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1">
                <a:latin typeface="宋体" panose="02010600030101010101" pitchFamily="2" charset="-122"/>
                <a:ea typeface="宋体" panose="02010600030101010101" pitchFamily="2" charset="-122"/>
                <a:cs typeface="宋体" panose="02010600030101010101" pitchFamily="2" charset="-122"/>
              </a:rPr>
              <a:t>（1）交叉步持球突破</a:t>
            </a:r>
            <a:r>
              <a:rPr lang="zh-CN" sz="2000" b="0">
                <a:latin typeface="宋体" panose="02010600030101010101" pitchFamily="2" charset="-122"/>
                <a:ea typeface="宋体" panose="02010600030101010101" pitchFamily="2" charset="-122"/>
                <a:cs typeface="宋体" panose="02010600030101010101" pitchFamily="2" charset="-122"/>
              </a:rPr>
              <a:t>。 动作要点：转体、侧肩、加速</a:t>
            </a:r>
            <a:endParaRPr lang="en-US" sz="2000" b="0">
              <a:latin typeface="宋体" panose="02010600030101010101" pitchFamily="2" charset="-122"/>
              <a:ea typeface="宋体" panose="02010600030101010101" pitchFamily="2" charset="-122"/>
              <a:cs typeface="宋体" panose="02010600030101010101" pitchFamily="2" charset="-122"/>
            </a:endParaRPr>
          </a:p>
          <a:p>
            <a:pPr indent="304800"/>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sz="2000" b="1">
                <a:latin typeface="宋体" panose="02010600030101010101" pitchFamily="2" charset="-122"/>
                <a:ea typeface="宋体" panose="02010600030101010101" pitchFamily="2" charset="-122"/>
                <a:cs typeface="宋体" panose="02010600030101010101" pitchFamily="2" charset="-122"/>
              </a:rPr>
              <a:t>（2）顺步持球突破</a:t>
            </a:r>
            <a:r>
              <a:rPr lang="zh-CN" sz="2000" b="0">
                <a:latin typeface="宋体" panose="02010600030101010101" pitchFamily="2" charset="-122"/>
                <a:ea typeface="宋体" panose="02010600030101010101" pitchFamily="2" charset="-122"/>
                <a:cs typeface="宋体" panose="02010600030101010101" pitchFamily="2" charset="-122"/>
              </a:rPr>
              <a:t>。 动作要点：转体、侧肩、加速</a:t>
            </a:r>
            <a:r>
              <a:rPr lang="en-US" sz="2000" b="0">
                <a:latin typeface="宋体" panose="02010600030101010101" pitchFamily="2" charset="-122"/>
                <a:ea typeface="宋体" panose="02010600030101010101" pitchFamily="2" charset="-122"/>
                <a:cs typeface="宋体" panose="02010600030101010101" pitchFamily="2" charset="-122"/>
              </a:rPr>
              <a:t> </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4800"/>
            <a:r>
              <a:rPr lang="en-US" altLang="zh-CN"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  </a:t>
            </a:r>
            <a:r>
              <a:rPr lang="zh-CN"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6.防守对手</a:t>
            </a:r>
            <a:r>
              <a:rPr lang="zh-CN" sz="2000" b="1">
                <a:latin typeface="宋体" panose="02010600030101010101" pitchFamily="2" charset="-122"/>
                <a:ea typeface="宋体" panose="02010600030101010101" pitchFamily="2" charset="-122"/>
                <a:cs typeface="宋体" panose="02010600030101010101" pitchFamily="2" charset="-122"/>
              </a:rPr>
              <a:t> </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4800"/>
            <a:r>
              <a:rPr lang="zh-CN" sz="2000" b="0">
                <a:latin typeface="宋体" panose="02010600030101010101" pitchFamily="2" charset="-122"/>
                <a:ea typeface="宋体" panose="02010600030101010101" pitchFamily="2" charset="-122"/>
                <a:cs typeface="宋体" panose="02010600030101010101" pitchFamily="2" charset="-122"/>
              </a:rPr>
              <a:t>对无球队员的防守大部分时间是在移动中进行防守的。</a:t>
            </a:r>
            <a:endParaRPr lang="zh-CN" sz="2000" b="0">
              <a:latin typeface="宋体" panose="02010600030101010101" pitchFamily="2" charset="-122"/>
              <a:ea typeface="宋体" panose="02010600030101010101" pitchFamily="2" charset="-122"/>
              <a:cs typeface="宋体" panose="02010600030101010101" pitchFamily="2" charset="-122"/>
            </a:endParaRPr>
          </a:p>
          <a:p>
            <a:pPr indent="304800"/>
            <a:r>
              <a:rPr lang="zh-CN" sz="2000" b="0">
                <a:latin typeface="宋体" panose="02010600030101010101" pitchFamily="2" charset="-122"/>
                <a:ea typeface="宋体" panose="02010600030101010101" pitchFamily="2" charset="-122"/>
                <a:cs typeface="宋体" panose="02010600030101010101" pitchFamily="2" charset="-122"/>
              </a:rPr>
              <a:t>防守有球队员 ：</a:t>
            </a:r>
            <a:r>
              <a:rPr lang="zh-CN" sz="2000" b="1">
                <a:latin typeface="宋体" panose="02010600030101010101" pitchFamily="2" charset="-122"/>
                <a:ea typeface="宋体" panose="02010600030101010101" pitchFamily="2" charset="-122"/>
                <a:cs typeface="宋体" panose="02010600030101010101" pitchFamily="2" charset="-122"/>
              </a:rPr>
              <a:t>（1）防投篮</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4800"/>
            <a:r>
              <a:rPr lang="en-US" altLang="zh-CN" sz="2000" b="1">
                <a:latin typeface="宋体" panose="02010600030101010101" pitchFamily="2" charset="-122"/>
                <a:ea typeface="宋体" panose="02010600030101010101" pitchFamily="2" charset="-122"/>
                <a:cs typeface="宋体" panose="02010600030101010101" pitchFamily="2" charset="-122"/>
              </a:rPr>
              <a:t>                 </a:t>
            </a:r>
            <a:r>
              <a:rPr lang="zh-CN" sz="2000" b="1">
                <a:latin typeface="宋体" panose="02010600030101010101" pitchFamily="2" charset="-122"/>
                <a:ea typeface="宋体" panose="02010600030101010101" pitchFamily="2" charset="-122"/>
                <a:cs typeface="宋体" panose="02010600030101010101" pitchFamily="2" charset="-122"/>
              </a:rPr>
              <a:t>（2）防突破 </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4800"/>
            <a:r>
              <a:rPr lang="en-US" altLang="zh-CN" sz="2000" b="1">
                <a:latin typeface="宋体" panose="02010600030101010101" pitchFamily="2" charset="-122"/>
                <a:ea typeface="宋体" panose="02010600030101010101" pitchFamily="2" charset="-122"/>
                <a:cs typeface="宋体" panose="02010600030101010101" pitchFamily="2" charset="-122"/>
              </a:rPr>
              <a:t>                 </a:t>
            </a:r>
            <a:r>
              <a:rPr lang="zh-CN" sz="2000" b="1">
                <a:latin typeface="宋体" panose="02010600030101010101" pitchFamily="2" charset="-122"/>
                <a:ea typeface="宋体" panose="02010600030101010101" pitchFamily="2" charset="-122"/>
                <a:cs typeface="宋体" panose="02010600030101010101" pitchFamily="2" charset="-122"/>
              </a:rPr>
              <a:t>（3）防运球</a:t>
            </a:r>
            <a:r>
              <a:rPr lang="zh-CN" sz="2000" b="0">
                <a:latin typeface="宋体" panose="02010600030101010101" pitchFamily="2" charset="-122"/>
                <a:ea typeface="宋体" panose="02010600030101010101" pitchFamily="2" charset="-122"/>
                <a:cs typeface="宋体" panose="02010600030101010101" pitchFamily="2" charset="-122"/>
              </a:rPr>
              <a:t> </a:t>
            </a:r>
            <a:endParaRPr lang="zh-CN" sz="2000" b="0">
              <a:latin typeface="宋体" panose="02010600030101010101" pitchFamily="2" charset="-122"/>
              <a:ea typeface="宋体" panose="02010600030101010101" pitchFamily="2" charset="-122"/>
              <a:cs typeface="宋体" panose="02010600030101010101" pitchFamily="2" charset="-122"/>
            </a:endParaRPr>
          </a:p>
          <a:p>
            <a:pPr indent="304800"/>
            <a:r>
              <a:rPr lang="zh-CN"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sym typeface="+mn-ea"/>
              </a:rPr>
              <a:t>7.抢球、打球、断球 </a:t>
            </a:r>
            <a:r>
              <a:rPr lang="zh-CN" sz="2000">
                <a:latin typeface="宋体" panose="02010600030101010101" pitchFamily="2" charset="-122"/>
                <a:ea typeface="宋体" panose="02010600030101010101" pitchFamily="2" charset="-122"/>
                <a:cs typeface="宋体" panose="02010600030101010101" pitchFamily="2" charset="-122"/>
                <a:sym typeface="+mn-ea"/>
              </a:rPr>
              <a:t>是攻击性很强的防守技术，是积极防守战术的基础</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000">
              <a:latin typeface="宋体" panose="02010600030101010101" pitchFamily="2" charset="-122"/>
              <a:ea typeface="宋体" panose="02010600030101010101" pitchFamily="2" charset="-122"/>
              <a:cs typeface="宋体" panose="02010600030101010101" pitchFamily="2" charset="-122"/>
              <a:sym typeface="+mn-ea"/>
            </a:endParaRPr>
          </a:p>
          <a:p>
            <a:pPr indent="304800"/>
            <a:r>
              <a:rPr lang="zh-CN" altLang="en-US" sz="20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）抢球</a:t>
            </a:r>
            <a:endParaRPr lang="zh-CN" sz="2000" b="1">
              <a:latin typeface="宋体" panose="02010600030101010101" pitchFamily="2" charset="-122"/>
              <a:ea typeface="宋体" panose="02010600030101010101" pitchFamily="2" charset="-122"/>
              <a:cs typeface="宋体" panose="02010600030101010101" pitchFamily="2" charset="-122"/>
              <a:sym typeface="+mn-ea"/>
            </a:endParaRPr>
          </a:p>
          <a:p>
            <a:pPr indent="304800"/>
            <a:r>
              <a:rPr lang="zh-CN" sz="20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a:t>
            </a:r>
            <a:r>
              <a:rPr lang="zh-CN" sz="2000" b="1">
                <a:latin typeface="宋体" panose="02010600030101010101" pitchFamily="2" charset="-122"/>
                <a:ea typeface="宋体" panose="02010600030101010101" pitchFamily="2" charset="-122"/>
                <a:cs typeface="宋体" panose="02010600030101010101" pitchFamily="2" charset="-122"/>
                <a:sym typeface="+mn-ea"/>
              </a:rPr>
              <a:t>打球</a:t>
            </a:r>
            <a:endParaRPr lang="zh-CN" sz="2000" b="1">
              <a:latin typeface="宋体" panose="02010600030101010101" pitchFamily="2" charset="-122"/>
              <a:ea typeface="宋体" panose="02010600030101010101" pitchFamily="2" charset="-122"/>
              <a:cs typeface="宋体" panose="02010600030101010101" pitchFamily="2" charset="-122"/>
              <a:sym typeface="+mn-ea"/>
            </a:endParaRPr>
          </a:p>
          <a:p>
            <a:pPr indent="304800"/>
            <a:r>
              <a:rPr lang="zh-CN" sz="20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a:t>
            </a:r>
            <a:r>
              <a:rPr lang="zh-CN" sz="2000" b="1">
                <a:latin typeface="宋体" panose="02010600030101010101" pitchFamily="2" charset="-122"/>
                <a:ea typeface="宋体" panose="02010600030101010101" pitchFamily="2" charset="-122"/>
                <a:cs typeface="宋体" panose="02010600030101010101" pitchFamily="2" charset="-122"/>
                <a:sym typeface="+mn-ea"/>
              </a:rPr>
              <a:t>断球</a:t>
            </a:r>
            <a:r>
              <a:rPr lang="zh-CN" sz="2000">
                <a:latin typeface="宋体" panose="02010600030101010101" pitchFamily="2" charset="-122"/>
                <a:ea typeface="宋体" panose="02010600030101010101" pitchFamily="2" charset="-122"/>
                <a:cs typeface="宋体" panose="02010600030101010101" pitchFamily="2" charset="-122"/>
                <a:sym typeface="+mn-ea"/>
              </a:rPr>
              <a:t>：横断球、</a:t>
            </a:r>
            <a:r>
              <a:rPr lang="zh-CN" altLang="en-US" sz="2000">
                <a:latin typeface="宋体" panose="02010600030101010101" pitchFamily="2" charset="-122"/>
                <a:ea typeface="宋体" panose="02010600030101010101" pitchFamily="2" charset="-122"/>
                <a:cs typeface="宋体" panose="02010600030101010101" pitchFamily="2" charset="-122"/>
              </a:rPr>
              <a:t>纵断球</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304800"/>
            <a:r>
              <a:rPr lang="zh-CN"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sym typeface="+mn-ea"/>
              </a:rPr>
              <a:t>8. 抢篮板球 </a:t>
            </a:r>
            <a:r>
              <a:rPr lang="zh-CN" sz="2000">
                <a:latin typeface="宋体" panose="02010600030101010101" pitchFamily="2" charset="-122"/>
                <a:ea typeface="宋体" panose="02010600030101010101" pitchFamily="2" charset="-122"/>
                <a:cs typeface="宋体" panose="02010600030101010101" pitchFamily="2" charset="-122"/>
                <a:sym typeface="+mn-ea"/>
              </a:rPr>
              <a:t> </a:t>
            </a: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indent="304800"/>
            <a:r>
              <a:rPr lang="en-US" altLang="zh-CN"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a:t>
            </a:r>
            <a:r>
              <a:rPr lang="zh-CN" sz="2000" b="1">
                <a:latin typeface="宋体" panose="02010600030101010101" pitchFamily="2" charset="-122"/>
                <a:ea typeface="宋体" panose="02010600030101010101" pitchFamily="2" charset="-122"/>
                <a:cs typeface="宋体" panose="02010600030101010101" pitchFamily="2" charset="-122"/>
                <a:sym typeface="+mn-ea"/>
              </a:rPr>
              <a:t>抢进攻篮板球：</a:t>
            </a:r>
            <a:r>
              <a:rPr lang="zh-CN" sz="2000">
                <a:latin typeface="宋体" panose="02010600030101010101" pitchFamily="2" charset="-122"/>
                <a:ea typeface="宋体" panose="02010600030101010101" pitchFamily="2" charset="-122"/>
                <a:cs typeface="宋体" panose="02010600030101010101" pitchFamily="2" charset="-122"/>
                <a:sym typeface="+mn-ea"/>
              </a:rPr>
              <a:t>当同队队员投篮出手后，及时判断球反弹的方向和落点，快速起动抢占有利位臵，或利用假动作绕到对手的面前，用单脚或双脚起跳，在最高点时进行补篮或抢球。落地时缓冲并保护球。 </a:t>
            </a:r>
            <a:endParaRPr lang="zh-CN" sz="2000">
              <a:latin typeface="宋体" panose="02010600030101010101" pitchFamily="2" charset="-122"/>
              <a:ea typeface="宋体" panose="02010600030101010101" pitchFamily="2" charset="-122"/>
              <a:cs typeface="宋体" panose="02010600030101010101" pitchFamily="2" charset="-122"/>
              <a:sym typeface="+mn-ea"/>
            </a:endParaRPr>
          </a:p>
          <a:p>
            <a:pPr indent="304800"/>
            <a:r>
              <a:rPr lang="zh-CN"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a:t>
            </a:r>
            <a:r>
              <a:rPr lang="zh-CN" sz="2000" b="1">
                <a:latin typeface="宋体" panose="02010600030101010101" pitchFamily="2" charset="-122"/>
                <a:ea typeface="宋体" panose="02010600030101010101" pitchFamily="2" charset="-122"/>
                <a:cs typeface="宋体" panose="02010600030101010101" pitchFamily="2" charset="-122"/>
                <a:sym typeface="+mn-ea"/>
              </a:rPr>
              <a:t>抢防守篮板球：</a:t>
            </a:r>
            <a:r>
              <a:rPr lang="zh-CN" sz="2000">
                <a:latin typeface="宋体" panose="02010600030101010101" pitchFamily="2" charset="-122"/>
                <a:ea typeface="宋体" panose="02010600030101010101" pitchFamily="2" charset="-122"/>
                <a:cs typeface="宋体" panose="02010600030101010101" pitchFamily="2" charset="-122"/>
                <a:sym typeface="+mn-ea"/>
              </a:rPr>
              <a:t>在抢防守篮板球时，保持正确的站立姿势，两膝弯曲，上体稍前倾，重心放在两脚之间，两肘外展以占据较大的空间，正确判断球的反弹方向，并注意对手的动向。起跳时用力蹬地，摆臂提腰，跳至最高点时用双手或单手抢球。</a:t>
            </a:r>
            <a:endParaRPr lang="zh-CN"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7" name="图片 6"/>
          <p:cNvPicPr>
            <a:picLocks noChangeAspect="1"/>
          </p:cNvPicPr>
          <p:nvPr/>
        </p:nvPicPr>
        <p:blipFill>
          <a:blip r:embed="rId1" cstate="screen"/>
          <a:stretch>
            <a:fillRect/>
          </a:stretch>
        </p:blipFill>
        <p:spPr>
          <a:xfrm>
            <a:off x="10356850" y="728980"/>
            <a:ext cx="1584325" cy="21488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par>
                          <p:cTn id="8" fill="hold">
                            <p:stCondLst>
                              <p:cond delay="2000"/>
                            </p:stCondLst>
                            <p:childTnLst>
                              <p:par>
                                <p:cTn id="9" presetID="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stretch>
            <a:fillRect/>
          </a:stretch>
        </p:blipFill>
        <p:spPr>
          <a:xfrm>
            <a:off x="-265044" y="-109330"/>
            <a:ext cx="6096000" cy="6096000"/>
          </a:xfrm>
          <a:prstGeom prst="rect">
            <a:avLst/>
          </a:prstGeom>
        </p:spPr>
      </p:pic>
      <p:sp>
        <p:nvSpPr>
          <p:cNvPr id="4" name="文本框 3"/>
          <p:cNvSpPr txBox="1"/>
          <p:nvPr/>
        </p:nvSpPr>
        <p:spPr>
          <a:xfrm>
            <a:off x="4399722" y="2332383"/>
            <a:ext cx="938077" cy="769441"/>
          </a:xfrm>
          <a:prstGeom prst="rect">
            <a:avLst/>
          </a:prstGeom>
          <a:noFill/>
        </p:spPr>
        <p:txBody>
          <a:bodyPr wrap="none" rtlCol="0">
            <a:spAutoFit/>
          </a:bodyPr>
          <a:lstStyle/>
          <a:p>
            <a:r>
              <a:rPr kumimoji="1" lang="en-US" altLang="zh-CN" sz="4400">
                <a:solidFill>
                  <a:schemeClr val="bg1"/>
                </a:solidFill>
                <a:latin typeface="+mj-lt"/>
              </a:rPr>
              <a:t>03</a:t>
            </a:r>
            <a:endParaRPr kumimoji="1" lang="zh-CN" altLang="en-US" sz="4400">
              <a:solidFill>
                <a:schemeClr val="bg1"/>
              </a:solidFill>
              <a:latin typeface="+mj-lt"/>
            </a:endParaRPr>
          </a:p>
        </p:txBody>
      </p:sp>
      <p:sp>
        <p:nvSpPr>
          <p:cNvPr id="5" name="文本框 4"/>
          <p:cNvSpPr txBox="1"/>
          <p:nvPr/>
        </p:nvSpPr>
        <p:spPr>
          <a:xfrm>
            <a:off x="4386470" y="2921863"/>
            <a:ext cx="854293" cy="246221"/>
          </a:xfrm>
          <a:prstGeom prst="rect">
            <a:avLst/>
          </a:prstGeom>
          <a:noFill/>
        </p:spPr>
        <p:txBody>
          <a:bodyPr wrap="square" rtlCol="0">
            <a:spAutoFit/>
          </a:bodyPr>
          <a:lstStyle/>
          <a:p>
            <a:pPr algn="dist"/>
            <a:r>
              <a:rPr kumimoji="1" lang="en-US" altLang="zh-CN" sz="1000">
                <a:solidFill>
                  <a:schemeClr val="bg1"/>
                </a:solidFill>
              </a:rPr>
              <a:t>PART</a:t>
            </a:r>
            <a:endParaRPr kumimoji="1" lang="zh-CN" altLang="en-US" sz="1000">
              <a:solidFill>
                <a:schemeClr val="bg1"/>
              </a:solidFill>
            </a:endParaRPr>
          </a:p>
        </p:txBody>
      </p:sp>
      <p:sp>
        <p:nvSpPr>
          <p:cNvPr id="6" name="文本框 5"/>
          <p:cNvSpPr txBox="1"/>
          <p:nvPr/>
        </p:nvSpPr>
        <p:spPr>
          <a:xfrm>
            <a:off x="5565913" y="2189178"/>
            <a:ext cx="5669280" cy="922020"/>
          </a:xfrm>
          <a:prstGeom prst="rect">
            <a:avLst/>
          </a:prstGeom>
          <a:noFill/>
        </p:spPr>
        <p:txBody>
          <a:bodyPr wrap="none" rtlCol="0">
            <a:spAutoFit/>
          </a:bodyPr>
          <a:lstStyle/>
          <a:p>
            <a:pPr algn="l"/>
            <a:r>
              <a:rPr kumimoji="1" lang="zh-CN" altLang="en-US" sz="5400">
                <a:solidFill>
                  <a:srgbClr val="0070C0"/>
                </a:solidFill>
                <a:latin typeface="+mj-ea"/>
                <a:ea typeface="+mj-ea"/>
              </a:rPr>
              <a:t>篮球运动基本战术</a:t>
            </a:r>
            <a:endParaRPr kumimoji="1" lang="zh-CN" altLang="en-US" sz="5400">
              <a:solidFill>
                <a:srgbClr val="0070C0"/>
              </a:solidFill>
              <a:latin typeface="+mj-ea"/>
              <a:ea typeface="+mj-ea"/>
            </a:endParaRPr>
          </a:p>
        </p:txBody>
      </p:sp>
      <p:pic>
        <p:nvPicPr>
          <p:cNvPr id="11" name="图片 10"/>
          <p:cNvPicPr>
            <a:picLocks noChangeAspect="1"/>
          </p:cNvPicPr>
          <p:nvPr/>
        </p:nvPicPr>
        <p:blipFill>
          <a:blip r:embed="rId3" cstate="screen"/>
          <a:stretch>
            <a:fillRect/>
          </a:stretch>
        </p:blipFill>
        <p:spPr>
          <a:xfrm>
            <a:off x="9367263" y="4369904"/>
            <a:ext cx="2488096" cy="24880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30350" y="446405"/>
            <a:ext cx="6109335" cy="1999615"/>
          </a:xfrm>
          <a:prstGeom prst="rect">
            <a:avLst/>
          </a:prstGeom>
          <a:noFill/>
          <a:ln w="9525">
            <a:noFill/>
          </a:ln>
        </p:spPr>
        <p:txBody>
          <a:bodyPr wrap="square">
            <a:spAutoFit/>
          </a:bodyPr>
          <a:lstStyle/>
          <a:p>
            <a:pPr marL="405130" indent="-405130"/>
            <a:r>
              <a:rPr lang="zh-CN" sz="2800" b="1">
                <a:solidFill>
                  <a:schemeClr val="accent2">
                    <a:lumMod val="75000"/>
                  </a:schemeClr>
                </a:solidFill>
                <a:ea typeface="宋体" panose="02010600030101010101" pitchFamily="2" charset="-122"/>
              </a:rPr>
              <a:t>1.进攻战术基础配合 </a:t>
            </a:r>
            <a:endParaRPr lang="zh-CN" sz="2800" b="1">
              <a:ea typeface="宋体" panose="02010600030101010101" pitchFamily="2" charset="-122"/>
            </a:endParaRPr>
          </a:p>
          <a:p>
            <a:pPr marL="405130" indent="-405130"/>
            <a:r>
              <a:rPr lang="zh-CN" sz="2400" b="1">
                <a:ea typeface="宋体" panose="02010600030101010101" pitchFamily="2" charset="-122"/>
              </a:rPr>
              <a:t>（1）传切配合：</a:t>
            </a:r>
            <a:r>
              <a:rPr lang="zh-CN" sz="2400" b="0">
                <a:ea typeface="宋体" panose="02010600030101010101" pitchFamily="2" charset="-122"/>
              </a:rPr>
              <a:t>一传一切配合、空切配合</a:t>
            </a:r>
            <a:endParaRPr lang="zh-CN" sz="2400" b="0">
              <a:ea typeface="宋体" panose="02010600030101010101" pitchFamily="2" charset="-122"/>
            </a:endParaRPr>
          </a:p>
          <a:p>
            <a:pPr marL="405130" indent="-405130"/>
            <a:r>
              <a:rPr lang="zh-CN" sz="2400" b="1">
                <a:ea typeface="宋体" panose="02010600030101010101" pitchFamily="2" charset="-122"/>
              </a:rPr>
              <a:t>（2）突分配合</a:t>
            </a:r>
            <a:endParaRPr lang="zh-CN" sz="2400" b="1">
              <a:ea typeface="宋体" panose="02010600030101010101" pitchFamily="2" charset="-122"/>
            </a:endParaRPr>
          </a:p>
          <a:p>
            <a:pPr marL="405130" indent="-405130"/>
            <a:r>
              <a:rPr lang="zh-CN" sz="2400" b="1">
                <a:ea typeface="宋体" panose="02010600030101010101" pitchFamily="2" charset="-122"/>
              </a:rPr>
              <a:t>（3）掩护配合 ：</a:t>
            </a:r>
            <a:r>
              <a:rPr lang="zh-CN" sz="2400" b="0">
                <a:ea typeface="宋体" panose="02010600030101010101" pitchFamily="2" charset="-122"/>
              </a:rPr>
              <a:t>前掩护、侧掩护、后掩护</a:t>
            </a:r>
            <a:endParaRPr lang="zh-CN" sz="2400" b="0">
              <a:ea typeface="宋体" panose="02010600030101010101" pitchFamily="2" charset="-122"/>
            </a:endParaRPr>
          </a:p>
          <a:p>
            <a:pPr marL="405130" indent="-405130"/>
            <a:r>
              <a:rPr lang="zh-CN" sz="2400" b="1">
                <a:ea typeface="宋体" panose="02010600030101010101" pitchFamily="2" charset="-122"/>
              </a:rPr>
              <a:t>（4）策应配合</a:t>
            </a:r>
            <a:endParaRPr lang="zh-CN" altLang="en-US" sz="2400" b="1">
              <a:ea typeface="宋体" panose="02010600030101010101" pitchFamily="2" charset="-122"/>
            </a:endParaRPr>
          </a:p>
        </p:txBody>
      </p:sp>
      <p:sp>
        <p:nvSpPr>
          <p:cNvPr id="2" name="文本框 1"/>
          <p:cNvSpPr txBox="1"/>
          <p:nvPr/>
        </p:nvSpPr>
        <p:spPr>
          <a:xfrm>
            <a:off x="1530350" y="2758440"/>
            <a:ext cx="5080000" cy="3107690"/>
          </a:xfrm>
          <a:prstGeom prst="rect">
            <a:avLst/>
          </a:prstGeom>
          <a:noFill/>
          <a:ln w="9525">
            <a:noFill/>
          </a:ln>
        </p:spPr>
        <p:txBody>
          <a:bodyPr>
            <a:spAutoFit/>
          </a:bodyPr>
          <a:lstStyle/>
          <a:p>
            <a:pPr indent="0"/>
            <a:r>
              <a:rPr lang="zh-CN" sz="2800" b="1">
                <a:solidFill>
                  <a:schemeClr val="accent2">
                    <a:lumMod val="75000"/>
                  </a:schemeClr>
                </a:solidFill>
                <a:ea typeface="宋体" panose="02010600030101010101" pitchFamily="2" charset="-122"/>
              </a:rPr>
              <a:t>2.防守战术基础配合</a:t>
            </a:r>
            <a:endParaRPr lang="zh-CN" sz="2800" b="1">
              <a:solidFill>
                <a:schemeClr val="accent2">
                  <a:lumMod val="75000"/>
                </a:schemeClr>
              </a:solidFill>
              <a:ea typeface="宋体" panose="02010600030101010101" pitchFamily="2" charset="-122"/>
            </a:endParaRPr>
          </a:p>
          <a:p>
            <a:pPr indent="0"/>
            <a:r>
              <a:rPr lang="zh-CN" sz="2400" b="1">
                <a:ea typeface="宋体" panose="02010600030101010101" pitchFamily="2" charset="-122"/>
              </a:rPr>
              <a:t>（1）“关门配合”</a:t>
            </a:r>
            <a:endParaRPr lang="zh-CN" sz="2400" b="1">
              <a:ea typeface="宋体" panose="02010600030101010101" pitchFamily="2" charset="-122"/>
            </a:endParaRPr>
          </a:p>
          <a:p>
            <a:pPr indent="0"/>
            <a:r>
              <a:rPr lang="zh-CN" sz="2400" b="1">
                <a:ea typeface="宋体" panose="02010600030101010101" pitchFamily="2" charset="-122"/>
              </a:rPr>
              <a:t>（2）夹击配合</a:t>
            </a:r>
            <a:endParaRPr lang="zh-CN" sz="2400" b="1">
              <a:ea typeface="宋体" panose="02010600030101010101" pitchFamily="2" charset="-122"/>
            </a:endParaRPr>
          </a:p>
          <a:p>
            <a:pPr indent="0"/>
            <a:r>
              <a:rPr lang="zh-CN" sz="2400" b="1">
                <a:ea typeface="宋体" panose="02010600030101010101" pitchFamily="2" charset="-122"/>
              </a:rPr>
              <a:t>（3）补防配合 </a:t>
            </a:r>
            <a:endParaRPr lang="zh-CN" sz="2400" b="1">
              <a:ea typeface="宋体" panose="02010600030101010101" pitchFamily="2" charset="-122"/>
            </a:endParaRPr>
          </a:p>
          <a:p>
            <a:pPr indent="0"/>
            <a:r>
              <a:rPr lang="zh-CN" sz="2400" b="1">
                <a:ea typeface="宋体" panose="02010600030101010101" pitchFamily="2" charset="-122"/>
              </a:rPr>
              <a:t>（4）挤过配合</a:t>
            </a:r>
            <a:endParaRPr lang="zh-CN" sz="2400" b="1">
              <a:ea typeface="宋体" panose="02010600030101010101" pitchFamily="2" charset="-122"/>
            </a:endParaRPr>
          </a:p>
          <a:p>
            <a:pPr indent="0"/>
            <a:r>
              <a:rPr lang="zh-CN" sz="2400" b="1">
                <a:ea typeface="宋体" panose="02010600030101010101" pitchFamily="2" charset="-122"/>
              </a:rPr>
              <a:t>（5）穿过配合</a:t>
            </a:r>
            <a:endParaRPr lang="zh-CN" sz="2400" b="1">
              <a:ea typeface="宋体" panose="02010600030101010101" pitchFamily="2" charset="-122"/>
            </a:endParaRPr>
          </a:p>
          <a:p>
            <a:pPr indent="0"/>
            <a:r>
              <a:rPr lang="zh-CN" sz="2400" b="1">
                <a:ea typeface="宋体" panose="02010600030101010101" pitchFamily="2" charset="-122"/>
              </a:rPr>
              <a:t>（6）绕过配合</a:t>
            </a:r>
            <a:endParaRPr lang="zh-CN" sz="2400" b="1">
              <a:ea typeface="宋体" panose="02010600030101010101" pitchFamily="2" charset="-122"/>
            </a:endParaRPr>
          </a:p>
          <a:p>
            <a:pPr indent="0"/>
            <a:r>
              <a:rPr lang="zh-CN" sz="2400" b="1">
                <a:ea typeface="宋体" panose="02010600030101010101" pitchFamily="2" charset="-122"/>
              </a:rPr>
              <a:t>（7）交换配合</a:t>
            </a:r>
            <a:endParaRPr lang="zh-CN" altLang="en-US" sz="2400" b="1">
              <a:ea typeface="宋体" panose="02010600030101010101" pitchFamily="2" charset="-122"/>
            </a:endParaRPr>
          </a:p>
        </p:txBody>
      </p:sp>
      <p:pic>
        <p:nvPicPr>
          <p:cNvPr id="20" name="图片 19"/>
          <p:cNvPicPr>
            <a:picLocks noChangeAspect="1"/>
          </p:cNvPicPr>
          <p:nvPr/>
        </p:nvPicPr>
        <p:blipFill>
          <a:blip r:embed="rId1" cstate="screen"/>
          <a:stretch>
            <a:fillRect/>
          </a:stretch>
        </p:blipFill>
        <p:spPr>
          <a:xfrm>
            <a:off x="8728710" y="3409315"/>
            <a:ext cx="3075305" cy="307530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0075" y="506095"/>
            <a:ext cx="11330305" cy="5692775"/>
          </a:xfrm>
          <a:prstGeom prst="rect">
            <a:avLst/>
          </a:prstGeom>
          <a:noFill/>
          <a:ln w="9525">
            <a:noFill/>
          </a:ln>
        </p:spPr>
        <p:txBody>
          <a:bodyPr wrap="square">
            <a:spAutoFit/>
          </a:bodyPr>
          <a:lstStyle/>
          <a:p>
            <a:pPr indent="304800"/>
            <a:r>
              <a:rPr lang="en-US" sz="2800" b="1">
                <a:solidFill>
                  <a:schemeClr val="accent2">
                    <a:lumMod val="75000"/>
                  </a:schemeClr>
                </a:solidFill>
                <a:latin typeface="宋体" panose="02010600030101010101" pitchFamily="2" charset="-122"/>
                <a:cs typeface="Times New Roman" panose="02020603050405020304" charset="0"/>
              </a:rPr>
              <a:t> </a:t>
            </a:r>
            <a:endParaRPr lang="zh-CN" sz="2800" b="0">
              <a:solidFill>
                <a:schemeClr val="accent2">
                  <a:lumMod val="75000"/>
                </a:schemeClr>
              </a:solidFill>
              <a:ea typeface="宋体" panose="02010600030101010101" pitchFamily="2" charset="-122"/>
            </a:endParaRPr>
          </a:p>
          <a:p>
            <a:pPr indent="304800"/>
            <a:r>
              <a:rPr lang="zh-CN" sz="2400" b="1">
                <a:ea typeface="宋体" panose="02010600030101010101" pitchFamily="2" charset="-122"/>
              </a:rPr>
              <a:t>（1）防守快攻的方法</a:t>
            </a:r>
            <a:r>
              <a:rPr lang="zh-CN" sz="2400" b="0">
                <a:ea typeface="宋体" panose="02010600030101010101" pitchFamily="2" charset="-122"/>
              </a:rPr>
              <a:t> </a:t>
            </a:r>
            <a:endParaRPr lang="zh-CN" sz="2400" b="0">
              <a:ea typeface="宋体" panose="02010600030101010101" pitchFamily="2" charset="-122"/>
            </a:endParaRPr>
          </a:p>
          <a:p>
            <a:pPr indent="304800"/>
            <a:r>
              <a:rPr lang="en-US" altLang="zh-CN" sz="2400" b="0">
                <a:ea typeface="宋体" panose="02010600030101010101" pitchFamily="2" charset="-122"/>
              </a:rPr>
              <a:t>    </a:t>
            </a:r>
            <a:r>
              <a:rPr lang="zh-CN" sz="2400" b="0">
                <a:ea typeface="宋体" panose="02010600030101010101" pitchFamily="2" charset="-122"/>
              </a:rPr>
              <a:t>提高进攻的成功率</a:t>
            </a:r>
            <a:endParaRPr lang="zh-CN" sz="2400" b="0">
              <a:ea typeface="宋体" panose="02010600030101010101" pitchFamily="2" charset="-122"/>
            </a:endParaRPr>
          </a:p>
          <a:p>
            <a:pPr indent="304800"/>
            <a:r>
              <a:rPr lang="zh-CN" sz="2400" b="0">
                <a:ea typeface="宋体" panose="02010600030101010101" pitchFamily="2" charset="-122"/>
              </a:rPr>
              <a:t>积极拼抢前场篮板球</a:t>
            </a:r>
            <a:endParaRPr lang="zh-CN" sz="2400" b="0">
              <a:ea typeface="宋体" panose="02010600030101010101" pitchFamily="2" charset="-122"/>
            </a:endParaRPr>
          </a:p>
          <a:p>
            <a:pPr indent="304800"/>
            <a:r>
              <a:rPr lang="zh-CN" sz="2400" b="0">
                <a:ea typeface="宋体" panose="02010600030101010101" pitchFamily="2" charset="-122"/>
              </a:rPr>
              <a:t>封堵快攻第一传与截断接应</a:t>
            </a:r>
            <a:endParaRPr lang="zh-CN" sz="2400" b="0">
              <a:ea typeface="宋体" panose="02010600030101010101" pitchFamily="2" charset="-122"/>
            </a:endParaRPr>
          </a:p>
          <a:p>
            <a:pPr indent="304800"/>
            <a:r>
              <a:rPr lang="zh-CN" sz="2400" b="0">
                <a:ea typeface="宋体" panose="02010600030101010101" pitchFamily="2" charset="-122"/>
              </a:rPr>
              <a:t>逐步退守中，堵中间卡两边</a:t>
            </a:r>
            <a:endParaRPr lang="zh-CN" sz="2400" b="0">
              <a:ea typeface="宋体" panose="02010600030101010101" pitchFamily="2" charset="-122"/>
            </a:endParaRPr>
          </a:p>
          <a:p>
            <a:pPr indent="304800"/>
            <a:r>
              <a:rPr lang="zh-CN" sz="2400" b="0">
                <a:ea typeface="宋体" panose="02010600030101010101" pitchFamily="2" charset="-122"/>
              </a:rPr>
              <a:t>提高以少防多的能力</a:t>
            </a:r>
            <a:endParaRPr lang="zh-CN" sz="2400" b="0">
              <a:ea typeface="宋体" panose="02010600030101010101" pitchFamily="2" charset="-122"/>
            </a:endParaRPr>
          </a:p>
          <a:p>
            <a:pPr indent="304800"/>
            <a:endParaRPr lang="zh-CN" sz="2400" b="1">
              <a:ea typeface="宋体" panose="02010600030101010101" pitchFamily="2" charset="-122"/>
            </a:endParaRPr>
          </a:p>
          <a:p>
            <a:pPr indent="304800"/>
            <a:r>
              <a:rPr lang="zh-CN" sz="2400" b="1">
                <a:ea typeface="宋体" panose="02010600030101010101" pitchFamily="2" charset="-122"/>
              </a:rPr>
              <a:t>（2）防守快攻的练习方法 </a:t>
            </a:r>
            <a:endParaRPr lang="zh-CN" sz="2400" b="1">
              <a:ea typeface="宋体" panose="02010600030101010101" pitchFamily="2" charset="-122"/>
            </a:endParaRPr>
          </a:p>
          <a:p>
            <a:pPr indent="304800"/>
            <a:r>
              <a:rPr lang="zh-CN" sz="2400" b="0">
                <a:ea typeface="宋体" panose="02010600030101010101" pitchFamily="2" charset="-122"/>
              </a:rPr>
              <a:t>三对三，抢得篮板球一方迅速发动快攻，另一方马上组织封一传，堵接应</a:t>
            </a:r>
            <a:endParaRPr lang="zh-CN" sz="2400" b="0">
              <a:ea typeface="宋体" panose="02010600030101010101" pitchFamily="2" charset="-122"/>
            </a:endParaRPr>
          </a:p>
          <a:p>
            <a:pPr indent="304800"/>
            <a:r>
              <a:rPr lang="zh-CN" sz="2400" b="0">
                <a:ea typeface="宋体" panose="02010600030101010101" pitchFamily="2" charset="-122"/>
              </a:rPr>
              <a:t>半场一守二攻，二守三攻，练习以少防多能力</a:t>
            </a:r>
            <a:endParaRPr lang="zh-CN" sz="2400" b="0">
              <a:ea typeface="宋体" panose="02010600030101010101" pitchFamily="2" charset="-122"/>
            </a:endParaRPr>
          </a:p>
          <a:p>
            <a:pPr indent="304800"/>
            <a:r>
              <a:rPr lang="zh-CN" sz="2400" b="0">
                <a:ea typeface="宋体" panose="02010600030101010101" pitchFamily="2" charset="-122"/>
              </a:rPr>
              <a:t>全场三守三攻，守方一人抢篮板球，一人接应，一人快下，三人成三角（中间稍后）向前推进</a:t>
            </a:r>
            <a:endParaRPr lang="zh-CN" sz="2400" b="0">
              <a:ea typeface="宋体" panose="02010600030101010101" pitchFamily="2" charset="-122"/>
            </a:endParaRPr>
          </a:p>
          <a:p>
            <a:pPr indent="304800"/>
            <a:r>
              <a:rPr lang="zh-CN" sz="2400" b="0">
                <a:ea typeface="宋体" panose="02010600030101010101" pitchFamily="2" charset="-122"/>
              </a:rPr>
              <a:t>全场五攻五守，守方利用抢篮板球、断球等手段，积极发动快攻，要求场上队员全部参加快攻，失去控制球的一方要全力防守，破坏对方的快攻</a:t>
            </a:r>
            <a:r>
              <a:rPr lang="en-US" sz="2400" b="0">
                <a:latin typeface="宋体" panose="02010600030101010101" pitchFamily="2" charset="-122"/>
                <a:ea typeface="宋体" panose="02010600030101010101" pitchFamily="2" charset="-122"/>
                <a:cs typeface="Times New Roman" panose="02020603050405020304" charset="0"/>
              </a:rPr>
              <a:t> </a:t>
            </a:r>
            <a:endParaRPr lang="zh-CN" altLang="en-US" sz="2400"/>
          </a:p>
        </p:txBody>
      </p:sp>
      <p:pic>
        <p:nvPicPr>
          <p:cNvPr id="7" name="图片 6"/>
          <p:cNvPicPr>
            <a:picLocks noChangeAspect="1"/>
          </p:cNvPicPr>
          <p:nvPr/>
        </p:nvPicPr>
        <p:blipFill>
          <a:blip r:embed="rId1" cstate="screen"/>
          <a:stretch>
            <a:fillRect/>
          </a:stretch>
        </p:blipFill>
        <p:spPr>
          <a:xfrm>
            <a:off x="9017635" y="267335"/>
            <a:ext cx="3345180" cy="3345180"/>
          </a:xfrm>
          <a:prstGeom prst="rect">
            <a:avLst/>
          </a:prstGeom>
        </p:spPr>
      </p:pic>
      <p:sp>
        <p:nvSpPr>
          <p:cNvPr id="2" name="文本框 1"/>
          <p:cNvSpPr txBox="1"/>
          <p:nvPr/>
        </p:nvSpPr>
        <p:spPr>
          <a:xfrm>
            <a:off x="1071880" y="267335"/>
            <a:ext cx="2687320" cy="521970"/>
          </a:xfrm>
          <a:prstGeom prst="rect">
            <a:avLst/>
          </a:prstGeom>
          <a:noFill/>
        </p:spPr>
        <p:txBody>
          <a:bodyPr wrap="none" rtlCol="0" anchor="t">
            <a:spAutoFit/>
          </a:bodyPr>
          <a:lstStyle/>
          <a:p>
            <a:r>
              <a:rPr lang="en-US" sz="2800" b="1">
                <a:solidFill>
                  <a:schemeClr val="accent2">
                    <a:lumMod val="75000"/>
                  </a:schemeClr>
                </a:solidFill>
                <a:latin typeface="宋体" panose="02010600030101010101" pitchFamily="2" charset="-122"/>
                <a:sym typeface="+mn-ea"/>
              </a:rPr>
              <a:t>3.</a:t>
            </a:r>
            <a:r>
              <a:rPr lang="zh-CN" sz="2800" b="1">
                <a:solidFill>
                  <a:schemeClr val="accent2">
                    <a:lumMod val="75000"/>
                  </a:schemeClr>
                </a:solidFill>
                <a:ea typeface="宋体" panose="02010600030101010101" pitchFamily="2" charset="-122"/>
                <a:sym typeface="+mn-ea"/>
              </a:rPr>
              <a:t>防守快攻战术</a:t>
            </a:r>
            <a:endParaRPr lang="zh-CN" altLang="en-US" sz="2800" b="1">
              <a:solidFill>
                <a:schemeClr val="accent2">
                  <a:lumMod val="75000"/>
                </a:schemeClr>
              </a:solidFill>
              <a:ea typeface="宋体" panose="02010600030101010101" pitchFamily="2" charset="-122"/>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415290" y="507365"/>
            <a:ext cx="11776710" cy="6431280"/>
          </a:xfrm>
          <a:prstGeom prst="rect">
            <a:avLst/>
          </a:prstGeom>
          <a:noFill/>
          <a:ln w="9525">
            <a:noFill/>
          </a:ln>
        </p:spPr>
        <p:txBody>
          <a:bodyPr wrap="square">
            <a:spAutoFit/>
          </a:bodyPr>
          <a:lstStyle/>
          <a:p>
            <a:pPr indent="304800"/>
            <a:r>
              <a:rPr lang="en-US" sz="2800" b="1">
                <a:solidFill>
                  <a:schemeClr val="accent2">
                    <a:lumMod val="75000"/>
                  </a:schemeClr>
                </a:solidFill>
                <a:latin typeface="宋体" panose="02010600030101010101" pitchFamily="2" charset="-122"/>
                <a:cs typeface="Times New Roman" panose="02020603050405020304" charset="0"/>
              </a:rPr>
              <a:t> </a:t>
            </a:r>
            <a:endParaRPr lang="en-US" sz="2800" b="1">
              <a:solidFill>
                <a:schemeClr val="accent2">
                  <a:lumMod val="75000"/>
                </a:schemeClr>
              </a:solidFill>
              <a:latin typeface="宋体" panose="02010600030101010101" pitchFamily="2" charset="-122"/>
              <a:cs typeface="Times New Roman" panose="02020603050405020304" charset="0"/>
            </a:endParaRPr>
          </a:p>
          <a:p>
            <a:pPr indent="304800"/>
            <a:r>
              <a:rPr lang="zh-CN" sz="2400" b="1">
                <a:ea typeface="宋体" panose="02010600030101010101" pitchFamily="2" charset="-122"/>
              </a:rPr>
              <a:t>（1）半场人盯人防守的方法</a:t>
            </a:r>
            <a:r>
              <a:rPr lang="zh-CN" sz="2400" b="0">
                <a:ea typeface="宋体" panose="02010600030101010101" pitchFamily="2" charset="-122"/>
              </a:rPr>
              <a:t> </a:t>
            </a:r>
            <a:endParaRPr lang="zh-CN" sz="2400" b="0">
              <a:ea typeface="宋体" panose="02010600030101010101" pitchFamily="2" charset="-122"/>
            </a:endParaRPr>
          </a:p>
          <a:p>
            <a:pPr marL="457200" indent="-457200">
              <a:buFont typeface="+mj-ea"/>
              <a:buAutoNum type="circleNumDbPlain"/>
            </a:pPr>
            <a:r>
              <a:rPr lang="zh-CN" sz="2400" b="0">
                <a:ea typeface="宋体" panose="02010600030101010101" pitchFamily="2" charset="-122"/>
              </a:rPr>
              <a:t>半场松动人盯人防守的方法；</a:t>
            </a:r>
            <a:endParaRPr lang="zh-CN" sz="2400" b="0">
              <a:ea typeface="宋体" panose="02010600030101010101" pitchFamily="2" charset="-122"/>
            </a:endParaRPr>
          </a:p>
          <a:p>
            <a:pPr marL="457200" indent="-457200">
              <a:buFont typeface="+mj-ea"/>
              <a:buAutoNum type="circleNumDbPlain"/>
            </a:pPr>
            <a:r>
              <a:rPr lang="zh-CN" sz="2400" b="0">
                <a:ea typeface="宋体" panose="02010600030101010101" pitchFamily="2" charset="-122"/>
              </a:rPr>
              <a:t>半场紧逼人盯人防守的方法</a:t>
            </a:r>
            <a:endParaRPr lang="zh-CN" sz="2400" b="0">
              <a:ea typeface="宋体" panose="02010600030101010101" pitchFamily="2" charset="-122"/>
            </a:endParaRPr>
          </a:p>
          <a:p>
            <a:pPr indent="0">
              <a:buFont typeface="+mj-ea"/>
              <a:buNone/>
            </a:pPr>
            <a:r>
              <a:rPr lang="en-US" altLang="zh-CN" sz="2400" b="1">
                <a:ea typeface="宋体" panose="02010600030101010101" pitchFamily="2" charset="-122"/>
              </a:rPr>
              <a:t>  </a:t>
            </a:r>
            <a:r>
              <a:rPr lang="zh-CN" sz="2400" b="1">
                <a:ea typeface="宋体" panose="02010600030101010101" pitchFamily="2" charset="-122"/>
              </a:rPr>
              <a:t>（2）半场人盯人防守练习方法 </a:t>
            </a:r>
            <a:endParaRPr lang="zh-CN" sz="2400" b="0">
              <a:ea typeface="宋体" panose="02010600030101010101" pitchFamily="2" charset="-122"/>
            </a:endParaRPr>
          </a:p>
          <a:p>
            <a:pPr indent="0">
              <a:buFont typeface="+mj-ea"/>
              <a:buNone/>
            </a:pPr>
            <a:r>
              <a:rPr lang="zh-CN" sz="2400" b="0">
                <a:ea typeface="宋体" panose="02010600030101010101" pitchFamily="2" charset="-122"/>
              </a:rPr>
              <a:t>①进攻队以一种阵型落位后，采取只传球不移动、只移动不传球、既移动又传球三种行动，练习防守者在不同情况下的选位能力；</a:t>
            </a:r>
            <a:endParaRPr lang="zh-CN" sz="2400" b="0">
              <a:ea typeface="宋体" panose="02010600030101010101" pitchFamily="2" charset="-122"/>
            </a:endParaRPr>
          </a:p>
          <a:p>
            <a:pPr indent="0">
              <a:buFont typeface="+mj-ea"/>
              <a:buNone/>
            </a:pPr>
            <a:r>
              <a:rPr lang="zh-CN" sz="2400" b="0">
                <a:ea typeface="宋体" panose="02010600030101010101" pitchFamily="2" charset="-122"/>
              </a:rPr>
              <a:t>②半场五攻五守，攻方只传球，防守方盯人抢断，抢到球后守方转为攻方。</a:t>
            </a:r>
            <a:endParaRPr lang="zh-CN" sz="2400" b="0">
              <a:ea typeface="宋体" panose="02010600030101010101" pitchFamily="2" charset="-122"/>
            </a:endParaRPr>
          </a:p>
          <a:p>
            <a:pPr indent="0">
              <a:buFont typeface="+mj-ea"/>
              <a:buNone/>
            </a:pPr>
            <a:r>
              <a:rPr lang="en-US" altLang="zh-CN" sz="2400" b="1">
                <a:ea typeface="宋体" panose="02010600030101010101" pitchFamily="2" charset="-122"/>
              </a:rPr>
              <a:t>  </a:t>
            </a:r>
            <a:r>
              <a:rPr lang="zh-CN" sz="2400" b="1">
                <a:ea typeface="宋体" panose="02010600030101010101" pitchFamily="2" charset="-122"/>
              </a:rPr>
              <a:t>（3）进攻半场人盯人防守战术</a:t>
            </a:r>
            <a:r>
              <a:rPr lang="zh-CN" sz="2400" b="0">
                <a:ea typeface="宋体" panose="02010600030101010101" pitchFamily="2" charset="-122"/>
              </a:rPr>
              <a:t> </a:t>
            </a:r>
            <a:endParaRPr lang="zh-CN" sz="2400" b="0">
              <a:ea typeface="宋体" panose="02010600030101010101" pitchFamily="2" charset="-122"/>
            </a:endParaRPr>
          </a:p>
          <a:p>
            <a:pPr indent="0">
              <a:buFont typeface="+mj-ea"/>
              <a:buNone/>
            </a:pPr>
            <a:r>
              <a:rPr lang="zh-CN" sz="2400" b="0">
                <a:ea typeface="宋体" panose="02010600030101010101" pitchFamily="2" charset="-122"/>
              </a:rPr>
              <a:t>①进攻半场人盯人防守战术配合方法：</a:t>
            </a:r>
            <a:endParaRPr lang="zh-CN" sz="2400" b="0">
              <a:ea typeface="宋体" panose="02010600030101010101" pitchFamily="2" charset="-122"/>
            </a:endParaRPr>
          </a:p>
          <a:p>
            <a:pPr indent="0">
              <a:buFont typeface="+mj-ea"/>
              <a:buNone/>
            </a:pPr>
            <a:r>
              <a:rPr lang="zh-CN" sz="2400" b="0">
                <a:ea typeface="宋体" panose="02010600030101010101" pitchFamily="2" charset="-122"/>
              </a:rPr>
              <a:t>选用合理的落位阵型，扬己之长，攻彼之短；</a:t>
            </a:r>
            <a:endParaRPr lang="zh-CN" sz="2400" b="0">
              <a:ea typeface="宋体" panose="02010600030101010101" pitchFamily="2" charset="-122"/>
            </a:endParaRPr>
          </a:p>
          <a:p>
            <a:pPr indent="0">
              <a:buFont typeface="+mj-ea"/>
              <a:buNone/>
            </a:pPr>
            <a:r>
              <a:rPr lang="zh-CN" sz="2400" b="0">
                <a:ea typeface="宋体" panose="02010600030101010101" pitchFamily="2" charset="-122"/>
              </a:rPr>
              <a:t>移动进攻，进攻队员遵循有目的、有配合的连续移动和球的不断转移的原则，灵活运用各种基础配合进攻；</a:t>
            </a:r>
            <a:endParaRPr lang="zh-CN" sz="2400" b="0">
              <a:ea typeface="宋体" panose="02010600030101010101" pitchFamily="2" charset="-122"/>
            </a:endParaRPr>
          </a:p>
          <a:p>
            <a:pPr indent="0">
              <a:buFont typeface="+mj-ea"/>
              <a:buNone/>
            </a:pPr>
            <a:r>
              <a:rPr lang="zh-CN" sz="2400" b="0">
                <a:ea typeface="宋体" panose="02010600030101010101" pitchFamily="2" charset="-122"/>
              </a:rPr>
              <a:t>综合进攻，由传切、突分、掩护、策应等配合组成整体进攻战术配合；</a:t>
            </a:r>
            <a:endParaRPr lang="zh-CN" sz="2400" b="0">
              <a:ea typeface="宋体" panose="02010600030101010101" pitchFamily="2" charset="-122"/>
            </a:endParaRPr>
          </a:p>
          <a:p>
            <a:pPr indent="0">
              <a:buFont typeface="+mj-ea"/>
              <a:buNone/>
            </a:pPr>
            <a:r>
              <a:rPr lang="zh-CN" sz="2400" b="0">
                <a:ea typeface="宋体" panose="02010600030101010101" pitchFamily="2" charset="-122"/>
              </a:rPr>
              <a:t>过中锋进攻，以中锋为枢纽，与四名外围队员相互密切配合，共同创造有利的进攻机会。</a:t>
            </a:r>
            <a:r>
              <a:rPr lang="en-US" sz="2400" b="0">
                <a:latin typeface="宋体" panose="02010600030101010101" pitchFamily="2" charset="-122"/>
                <a:ea typeface="宋体" panose="02010600030101010101" pitchFamily="2" charset="-122"/>
                <a:cs typeface="Times New Roman" panose="02020603050405020304" charset="0"/>
              </a:rPr>
              <a:t>     </a:t>
            </a:r>
            <a:endParaRPr lang="en-US" sz="2400" b="0">
              <a:latin typeface="宋体" panose="02010600030101010101" pitchFamily="2" charset="-122"/>
              <a:ea typeface="宋体" panose="02010600030101010101" pitchFamily="2" charset="-122"/>
              <a:cs typeface="Times New Roman" panose="02020603050405020304" charset="0"/>
            </a:endParaRPr>
          </a:p>
          <a:p>
            <a:pPr indent="0">
              <a:buFont typeface="+mj-ea"/>
              <a:buNone/>
            </a:pPr>
            <a:r>
              <a:rPr lang="zh-CN" sz="2400" b="0">
                <a:ea typeface="宋体" panose="02010600030101010101" pitchFamily="2" charset="-122"/>
              </a:rPr>
              <a:t>②进攻半场人盯人防守战术的练习方法：</a:t>
            </a:r>
            <a:endParaRPr lang="zh-CN" sz="2400" b="0">
              <a:ea typeface="宋体" panose="02010600030101010101" pitchFamily="2" charset="-122"/>
            </a:endParaRPr>
          </a:p>
          <a:p>
            <a:pPr indent="0">
              <a:buFont typeface="+mj-ea"/>
              <a:buNone/>
            </a:pPr>
            <a:r>
              <a:rPr lang="zh-CN" sz="2400" b="0">
                <a:ea typeface="宋体" panose="02010600030101010101" pitchFamily="2" charset="-122"/>
              </a:rPr>
              <a:t>结合进攻战术阵型，练习传切、掩护、策应配合；半场五攻五守。</a:t>
            </a:r>
            <a:r>
              <a:rPr lang="en-US" sz="2400" b="0">
                <a:latin typeface="宋体" panose="02010600030101010101" pitchFamily="2" charset="-122"/>
                <a:ea typeface="宋体" panose="02010600030101010101" pitchFamily="2" charset="-122"/>
                <a:cs typeface="Times New Roman" panose="02020603050405020304" charset="0"/>
              </a:rPr>
              <a:t> </a:t>
            </a:r>
            <a:endParaRPr lang="en-US" altLang="en-US" sz="2400" b="0">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074420" y="190500"/>
            <a:ext cx="4751070" cy="798830"/>
          </a:xfrm>
          <a:prstGeom prst="rect">
            <a:avLst/>
          </a:prstGeom>
          <a:noFill/>
        </p:spPr>
        <p:txBody>
          <a:bodyPr wrap="square" rtlCol="0" anchor="t">
            <a:spAutoFit/>
          </a:bodyPr>
          <a:lstStyle/>
          <a:p>
            <a:r>
              <a:rPr lang="en-US" altLang="zh-CN" b="1">
                <a:solidFill>
                  <a:schemeClr val="accent2">
                    <a:lumMod val="75000"/>
                  </a:schemeClr>
                </a:solidFill>
                <a:ea typeface="宋体" panose="02010600030101010101" pitchFamily="2" charset="-122"/>
                <a:sym typeface="+mn-ea"/>
              </a:rPr>
              <a:t> </a:t>
            </a:r>
            <a:r>
              <a:rPr lang="zh-CN" sz="2800" b="1">
                <a:solidFill>
                  <a:schemeClr val="accent2">
                    <a:lumMod val="75000"/>
                  </a:schemeClr>
                </a:solidFill>
                <a:ea typeface="宋体" panose="02010600030101010101" pitchFamily="2" charset="-122"/>
                <a:sym typeface="+mn-ea"/>
              </a:rPr>
              <a:t>4.半场人盯人防守战术</a:t>
            </a:r>
            <a:r>
              <a:rPr lang="en-US" b="1">
                <a:solidFill>
                  <a:schemeClr val="accent2">
                    <a:lumMod val="75000"/>
                  </a:schemeClr>
                </a:solidFill>
                <a:latin typeface="宋体" panose="02010600030101010101" pitchFamily="2" charset="-122"/>
                <a:cs typeface="Times New Roman" panose="02020603050405020304" charset="0"/>
                <a:sym typeface="+mn-ea"/>
              </a:rPr>
              <a:t> </a:t>
            </a:r>
            <a:endParaRPr lang="zh-CN">
              <a:ea typeface="宋体" panose="02010600030101010101" pitchFamily="2" charset="-122"/>
              <a:sym typeface="+mn-ea"/>
            </a:endParaRPr>
          </a:p>
          <a:p>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stretch>
            <a:fillRect/>
          </a:stretch>
        </p:blipFill>
        <p:spPr>
          <a:xfrm>
            <a:off x="7053877" y="1475405"/>
            <a:ext cx="6096000" cy="6096000"/>
          </a:xfrm>
          <a:prstGeom prst="rect">
            <a:avLst/>
          </a:prstGeom>
        </p:spPr>
      </p:pic>
      <p:cxnSp>
        <p:nvCxnSpPr>
          <p:cNvPr id="7" name="直线连接符 6"/>
          <p:cNvCxnSpPr/>
          <p:nvPr/>
        </p:nvCxnSpPr>
        <p:spPr>
          <a:xfrm>
            <a:off x="2633561" y="1475405"/>
            <a:ext cx="3392557"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325432" y="1090744"/>
            <a:ext cx="5028941" cy="5301901"/>
          </a:xfrm>
          <a:prstGeom prst="rect">
            <a:avLst/>
          </a:prstGeom>
          <a:noFill/>
        </p:spPr>
        <p:txBody>
          <a:bodyPr wrap="none" rtlCol="0">
            <a:spAutoFit/>
          </a:bodyPr>
          <a:lstStyle/>
          <a:p>
            <a:pPr>
              <a:lnSpc>
                <a:spcPct val="250000"/>
              </a:lnSpc>
            </a:pPr>
            <a:r>
              <a:rPr kumimoji="1" lang="en-US" altLang="zh-CN" sz="2800" dirty="0">
                <a:solidFill>
                  <a:srgbClr val="0070C0"/>
                </a:solidFill>
                <a:latin typeface="+mj-ea"/>
                <a:ea typeface="+mj-ea"/>
              </a:rPr>
              <a:t>3.1.1 </a:t>
            </a:r>
            <a:r>
              <a:rPr kumimoji="1" lang="zh-CN" altLang="en-US" sz="2800" dirty="0">
                <a:solidFill>
                  <a:srgbClr val="0070C0"/>
                </a:solidFill>
                <a:latin typeface="+mj-ea"/>
                <a:ea typeface="+mj-ea"/>
              </a:rPr>
              <a:t>篮球运动概述</a:t>
            </a:r>
            <a:endParaRPr kumimoji="1" lang="zh-CN" altLang="en-US" sz="2800" dirty="0">
              <a:solidFill>
                <a:srgbClr val="0070C0"/>
              </a:solidFill>
              <a:latin typeface="+mj-ea"/>
              <a:ea typeface="+mj-ea"/>
            </a:endParaRPr>
          </a:p>
          <a:p>
            <a:pPr>
              <a:lnSpc>
                <a:spcPct val="250000"/>
              </a:lnSpc>
            </a:pPr>
            <a:r>
              <a:rPr kumimoji="1" lang="en-US" altLang="zh-CN" sz="2800" dirty="0">
                <a:solidFill>
                  <a:srgbClr val="0070C0"/>
                </a:solidFill>
                <a:latin typeface="+mj-ea"/>
                <a:ea typeface="+mj-ea"/>
              </a:rPr>
              <a:t>3.1.2 </a:t>
            </a:r>
            <a:r>
              <a:rPr kumimoji="1" lang="zh-CN" altLang="en-US" sz="2800" dirty="0">
                <a:solidFill>
                  <a:srgbClr val="0070C0"/>
                </a:solidFill>
                <a:latin typeface="+mj-ea"/>
                <a:ea typeface="+mj-ea"/>
              </a:rPr>
              <a:t>篮球运动基本技术</a:t>
            </a:r>
            <a:endParaRPr kumimoji="1" lang="zh-CN" altLang="en-US" sz="2800" dirty="0">
              <a:solidFill>
                <a:srgbClr val="0070C0"/>
              </a:solidFill>
              <a:latin typeface="+mj-ea"/>
              <a:ea typeface="+mj-ea"/>
            </a:endParaRPr>
          </a:p>
          <a:p>
            <a:pPr>
              <a:lnSpc>
                <a:spcPct val="250000"/>
              </a:lnSpc>
            </a:pPr>
            <a:r>
              <a:rPr kumimoji="1" lang="en-US" altLang="zh-CN" sz="2800" dirty="0">
                <a:solidFill>
                  <a:srgbClr val="0070C0"/>
                </a:solidFill>
                <a:latin typeface="+mj-ea"/>
                <a:ea typeface="+mj-ea"/>
              </a:rPr>
              <a:t>3.1.3 </a:t>
            </a:r>
            <a:r>
              <a:rPr kumimoji="1" lang="zh-CN" altLang="en-US" sz="2800" dirty="0">
                <a:solidFill>
                  <a:srgbClr val="0070C0"/>
                </a:solidFill>
                <a:latin typeface="+mj-ea"/>
                <a:ea typeface="+mj-ea"/>
              </a:rPr>
              <a:t>篮球运动基本战术</a:t>
            </a:r>
            <a:endParaRPr kumimoji="1" lang="zh-CN" altLang="en-US" sz="2800" dirty="0">
              <a:solidFill>
                <a:srgbClr val="0070C0"/>
              </a:solidFill>
              <a:latin typeface="+mj-ea"/>
              <a:ea typeface="+mj-ea"/>
            </a:endParaRPr>
          </a:p>
          <a:p>
            <a:pPr>
              <a:lnSpc>
                <a:spcPct val="250000"/>
              </a:lnSpc>
            </a:pPr>
            <a:r>
              <a:rPr kumimoji="1" lang="en-US" altLang="zh-CN" sz="2800" dirty="0">
                <a:solidFill>
                  <a:srgbClr val="0070C0"/>
                </a:solidFill>
                <a:latin typeface="+mj-ea"/>
                <a:ea typeface="+mj-ea"/>
              </a:rPr>
              <a:t>3.1.4 </a:t>
            </a:r>
            <a:r>
              <a:rPr kumimoji="1" lang="zh-CN" altLang="en-US" sz="2800" dirty="0">
                <a:solidFill>
                  <a:srgbClr val="0070C0"/>
                </a:solidFill>
                <a:latin typeface="+mj-ea"/>
                <a:ea typeface="+mj-ea"/>
              </a:rPr>
              <a:t>篮球运动竞赛规则简介</a:t>
            </a:r>
            <a:endParaRPr kumimoji="1" lang="zh-CN" altLang="en-US" sz="2800" dirty="0">
              <a:solidFill>
                <a:srgbClr val="0070C0"/>
              </a:solidFill>
              <a:latin typeface="+mj-ea"/>
              <a:ea typeface="+mj-ea"/>
            </a:endParaRPr>
          </a:p>
          <a:p>
            <a:pPr>
              <a:lnSpc>
                <a:spcPct val="250000"/>
              </a:lnSpc>
            </a:pPr>
            <a:r>
              <a:rPr kumimoji="1" lang="en-US" altLang="zh-CN" sz="2800" dirty="0">
                <a:solidFill>
                  <a:srgbClr val="0070C0"/>
                </a:solidFill>
                <a:latin typeface="+mj-ea"/>
                <a:ea typeface="+mj-ea"/>
              </a:rPr>
              <a:t>3.1.5 </a:t>
            </a:r>
            <a:r>
              <a:rPr kumimoji="1" lang="zh-CN" altLang="en-US" sz="2800" dirty="0">
                <a:solidFill>
                  <a:srgbClr val="0070C0"/>
                </a:solidFill>
                <a:latin typeface="+mj-ea"/>
                <a:ea typeface="+mj-ea"/>
              </a:rPr>
              <a:t>篮球选项课考核评价标准 </a:t>
            </a:r>
            <a:endParaRPr kumimoji="1" lang="zh-CN" altLang="en-US" sz="2800" dirty="0">
              <a:solidFill>
                <a:srgbClr val="0070C0"/>
              </a:solidFill>
              <a:latin typeface="+mj-ea"/>
              <a:ea typeface="+mj-ea"/>
            </a:endParaRPr>
          </a:p>
        </p:txBody>
      </p:sp>
      <p:grpSp>
        <p:nvGrpSpPr>
          <p:cNvPr id="2" name="组合 1"/>
          <p:cNvGrpSpPr/>
          <p:nvPr/>
        </p:nvGrpSpPr>
        <p:grpSpPr>
          <a:xfrm>
            <a:off x="2458205" y="434534"/>
            <a:ext cx="3490029" cy="1040871"/>
            <a:chOff x="2672232" y="1127443"/>
            <a:chExt cx="3490029" cy="1040871"/>
          </a:xfrm>
        </p:grpSpPr>
        <p:sp>
          <p:nvSpPr>
            <p:cNvPr id="4" name="文本框 3"/>
            <p:cNvSpPr txBox="1"/>
            <p:nvPr/>
          </p:nvSpPr>
          <p:spPr>
            <a:xfrm>
              <a:off x="2672232" y="1127443"/>
              <a:ext cx="1569660" cy="923330"/>
            </a:xfrm>
            <a:prstGeom prst="rect">
              <a:avLst/>
            </a:prstGeom>
            <a:noFill/>
          </p:spPr>
          <p:txBody>
            <a:bodyPr wrap="none" rtlCol="0">
              <a:spAutoFit/>
            </a:bodyPr>
            <a:lstStyle/>
            <a:p>
              <a:r>
                <a:rPr kumimoji="1" lang="zh-CN" altLang="en-US" sz="5400" dirty="0">
                  <a:solidFill>
                    <a:srgbClr val="0070C0"/>
                  </a:solidFill>
                  <a:latin typeface="+mj-ea"/>
                  <a:ea typeface="+mj-ea"/>
                </a:rPr>
                <a:t>目录</a:t>
              </a:r>
              <a:endParaRPr kumimoji="1" lang="zh-CN" altLang="en-US" sz="5400" dirty="0">
                <a:solidFill>
                  <a:srgbClr val="0070C0"/>
                </a:solidFill>
                <a:latin typeface="+mj-ea"/>
                <a:ea typeface="+mj-ea"/>
              </a:endParaRPr>
            </a:p>
          </p:txBody>
        </p:sp>
        <p:sp>
          <p:nvSpPr>
            <p:cNvPr id="5" name="文本框 4"/>
            <p:cNvSpPr txBox="1"/>
            <p:nvPr/>
          </p:nvSpPr>
          <p:spPr>
            <a:xfrm>
              <a:off x="4096118" y="1337317"/>
              <a:ext cx="2066143" cy="830997"/>
            </a:xfrm>
            <a:prstGeom prst="rect">
              <a:avLst/>
            </a:prstGeom>
            <a:noFill/>
          </p:spPr>
          <p:txBody>
            <a:bodyPr wrap="none" rtlCol="0">
              <a:spAutoFit/>
            </a:bodyPr>
            <a:lstStyle/>
            <a:p>
              <a:r>
                <a:rPr kumimoji="1" lang="en-US" altLang="zh-CN" sz="4800" dirty="0">
                  <a:solidFill>
                    <a:srgbClr val="0070C0"/>
                  </a:solidFill>
                  <a:latin typeface="+mj-lt"/>
                </a:rPr>
                <a:t>C</a:t>
              </a:r>
              <a:r>
                <a:rPr kumimoji="1" lang="en-US" altLang="zh-CN" sz="2800" dirty="0">
                  <a:solidFill>
                    <a:srgbClr val="0070C0"/>
                  </a:solidFill>
                </a:rPr>
                <a:t>ATALOG</a:t>
              </a:r>
              <a:endParaRPr kumimoji="1" lang="zh-CN" altLang="en-US" sz="2800" dirty="0">
                <a:solidFill>
                  <a:srgbClr val="0070C0"/>
                </a:solidFill>
              </a:endParaRPr>
            </a:p>
          </p:txBody>
        </p:sp>
        <p:cxnSp>
          <p:nvCxnSpPr>
            <p:cNvPr id="8" name="直线连接符 7"/>
            <p:cNvCxnSpPr/>
            <p:nvPr/>
          </p:nvCxnSpPr>
          <p:spPr>
            <a:xfrm>
              <a:off x="2743200" y="2122510"/>
              <a:ext cx="3392557" cy="0"/>
            </a:xfrm>
            <a:prstGeom prst="line">
              <a:avLst/>
            </a:prstGeom>
            <a:ln w="3175"/>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3" cstate="screen"/>
            <a:stretch>
              <a:fillRect/>
            </a:stretch>
          </p:blipFill>
          <p:spPr>
            <a:xfrm>
              <a:off x="5406470" y="1617458"/>
              <a:ext cx="405083" cy="405083"/>
            </a:xfrm>
            <a:prstGeom prst="rect">
              <a:avLst/>
            </a:prstGeom>
          </p:spPr>
        </p:pic>
      </p:grpSp>
      <p:grpSp>
        <p:nvGrpSpPr>
          <p:cNvPr id="6" name="组合 5"/>
          <p:cNvGrpSpPr/>
          <p:nvPr/>
        </p:nvGrpSpPr>
        <p:grpSpPr>
          <a:xfrm>
            <a:off x="1262154" y="1429601"/>
            <a:ext cx="820564" cy="4963044"/>
            <a:chOff x="1812997" y="1475405"/>
            <a:chExt cx="820564" cy="4963044"/>
          </a:xfrm>
        </p:grpSpPr>
        <p:pic>
          <p:nvPicPr>
            <p:cNvPr id="13" name="图片 12"/>
            <p:cNvPicPr>
              <a:picLocks noChangeAspect="1"/>
            </p:cNvPicPr>
            <p:nvPr/>
          </p:nvPicPr>
          <p:blipFill>
            <a:blip r:embed="rId4" cstate="screen"/>
            <a:stretch>
              <a:fillRect/>
            </a:stretch>
          </p:blipFill>
          <p:spPr>
            <a:xfrm rot="16200000">
              <a:off x="1915941" y="2536968"/>
              <a:ext cx="717620" cy="717620"/>
            </a:xfrm>
            <a:prstGeom prst="rect">
              <a:avLst/>
            </a:prstGeom>
          </p:spPr>
        </p:pic>
        <p:pic>
          <p:nvPicPr>
            <p:cNvPr id="14" name="图片 13"/>
            <p:cNvPicPr>
              <a:picLocks noChangeAspect="1"/>
            </p:cNvPicPr>
            <p:nvPr/>
          </p:nvPicPr>
          <p:blipFill>
            <a:blip r:embed="rId4" cstate="screen"/>
            <a:stretch>
              <a:fillRect/>
            </a:stretch>
          </p:blipFill>
          <p:spPr>
            <a:xfrm rot="16200000">
              <a:off x="1868081" y="3634846"/>
              <a:ext cx="717620" cy="717620"/>
            </a:xfrm>
            <a:prstGeom prst="rect">
              <a:avLst/>
            </a:prstGeom>
          </p:spPr>
        </p:pic>
        <p:pic>
          <p:nvPicPr>
            <p:cNvPr id="15" name="图片 14"/>
            <p:cNvPicPr>
              <a:picLocks noChangeAspect="1"/>
            </p:cNvPicPr>
            <p:nvPr/>
          </p:nvPicPr>
          <p:blipFill>
            <a:blip r:embed="rId4" cstate="screen"/>
            <a:stretch>
              <a:fillRect/>
            </a:stretch>
          </p:blipFill>
          <p:spPr>
            <a:xfrm rot="16200000">
              <a:off x="1812997" y="4732725"/>
              <a:ext cx="717620" cy="717620"/>
            </a:xfrm>
            <a:prstGeom prst="rect">
              <a:avLst/>
            </a:prstGeom>
          </p:spPr>
        </p:pic>
        <p:pic>
          <p:nvPicPr>
            <p:cNvPr id="16" name="图片 15"/>
            <p:cNvPicPr>
              <a:picLocks noChangeAspect="1"/>
            </p:cNvPicPr>
            <p:nvPr/>
          </p:nvPicPr>
          <p:blipFill>
            <a:blip r:embed="rId4" cstate="screen"/>
            <a:stretch>
              <a:fillRect/>
            </a:stretch>
          </p:blipFill>
          <p:spPr>
            <a:xfrm rot="16200000">
              <a:off x="1812997" y="5720829"/>
              <a:ext cx="717620" cy="717620"/>
            </a:xfrm>
            <a:prstGeom prst="rect">
              <a:avLst/>
            </a:prstGeom>
          </p:spPr>
        </p:pic>
        <p:pic>
          <p:nvPicPr>
            <p:cNvPr id="21" name="图片 20"/>
            <p:cNvPicPr>
              <a:picLocks noChangeAspect="1"/>
            </p:cNvPicPr>
            <p:nvPr/>
          </p:nvPicPr>
          <p:blipFill>
            <a:blip r:embed="rId4" cstate="screen"/>
            <a:stretch>
              <a:fillRect/>
            </a:stretch>
          </p:blipFill>
          <p:spPr>
            <a:xfrm rot="16200000">
              <a:off x="1915941" y="1475405"/>
              <a:ext cx="717620" cy="71762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stretch>
            <a:fillRect/>
          </a:stretch>
        </p:blipFill>
        <p:spPr>
          <a:xfrm>
            <a:off x="-473324" y="-3285"/>
            <a:ext cx="6096000" cy="6096000"/>
          </a:xfrm>
          <a:prstGeom prst="rect">
            <a:avLst/>
          </a:prstGeom>
        </p:spPr>
      </p:pic>
      <p:sp>
        <p:nvSpPr>
          <p:cNvPr id="4" name="文本框 3"/>
          <p:cNvSpPr txBox="1"/>
          <p:nvPr/>
        </p:nvSpPr>
        <p:spPr>
          <a:xfrm>
            <a:off x="4169217" y="2398423"/>
            <a:ext cx="938077" cy="769441"/>
          </a:xfrm>
          <a:prstGeom prst="rect">
            <a:avLst/>
          </a:prstGeom>
          <a:noFill/>
        </p:spPr>
        <p:txBody>
          <a:bodyPr wrap="none" rtlCol="0">
            <a:spAutoFit/>
          </a:bodyPr>
          <a:lstStyle/>
          <a:p>
            <a:r>
              <a:rPr kumimoji="1" lang="en-US" altLang="zh-CN" sz="4400">
                <a:solidFill>
                  <a:schemeClr val="bg1"/>
                </a:solidFill>
                <a:latin typeface="+mj-lt"/>
              </a:rPr>
              <a:t>04</a:t>
            </a:r>
            <a:endParaRPr kumimoji="1" lang="zh-CN" altLang="en-US" sz="4400">
              <a:solidFill>
                <a:schemeClr val="bg1"/>
              </a:solidFill>
              <a:latin typeface="+mj-lt"/>
            </a:endParaRPr>
          </a:p>
        </p:txBody>
      </p:sp>
      <p:sp>
        <p:nvSpPr>
          <p:cNvPr id="5" name="文本框 4"/>
          <p:cNvSpPr txBox="1"/>
          <p:nvPr/>
        </p:nvSpPr>
        <p:spPr>
          <a:xfrm>
            <a:off x="4253120" y="3008858"/>
            <a:ext cx="854293" cy="246221"/>
          </a:xfrm>
          <a:prstGeom prst="rect">
            <a:avLst/>
          </a:prstGeom>
          <a:noFill/>
        </p:spPr>
        <p:txBody>
          <a:bodyPr wrap="square" rtlCol="0">
            <a:spAutoFit/>
          </a:bodyPr>
          <a:lstStyle/>
          <a:p>
            <a:pPr algn="dist"/>
            <a:r>
              <a:rPr kumimoji="1" lang="en-US" altLang="zh-CN" sz="1000">
                <a:solidFill>
                  <a:schemeClr val="bg1"/>
                </a:solidFill>
              </a:rPr>
              <a:t>PART</a:t>
            </a:r>
            <a:endParaRPr kumimoji="1" lang="zh-CN" altLang="en-US" sz="1000">
              <a:solidFill>
                <a:schemeClr val="bg1"/>
              </a:solidFill>
            </a:endParaRPr>
          </a:p>
        </p:txBody>
      </p:sp>
      <p:sp>
        <p:nvSpPr>
          <p:cNvPr id="6" name="文本框 5"/>
          <p:cNvSpPr txBox="1"/>
          <p:nvPr/>
        </p:nvSpPr>
        <p:spPr>
          <a:xfrm>
            <a:off x="5151258" y="2398093"/>
            <a:ext cx="7040880" cy="922020"/>
          </a:xfrm>
          <a:prstGeom prst="rect">
            <a:avLst/>
          </a:prstGeom>
          <a:noFill/>
        </p:spPr>
        <p:txBody>
          <a:bodyPr wrap="none" rtlCol="0">
            <a:spAutoFit/>
          </a:bodyPr>
          <a:lstStyle/>
          <a:p>
            <a:pPr algn="l"/>
            <a:r>
              <a:rPr kumimoji="1" lang="zh-CN" altLang="en-US" sz="5400">
                <a:solidFill>
                  <a:srgbClr val="0070C0"/>
                </a:solidFill>
                <a:latin typeface="+mj-ea"/>
                <a:ea typeface="+mj-ea"/>
              </a:rPr>
              <a:t>篮球运动竞赛规则简介</a:t>
            </a:r>
            <a:endParaRPr kumimoji="1" lang="zh-CN" altLang="en-US" sz="5400">
              <a:solidFill>
                <a:srgbClr val="0070C0"/>
              </a:solidFill>
              <a:latin typeface="+mj-ea"/>
              <a:ea typeface="+mj-ea"/>
            </a:endParaRPr>
          </a:p>
        </p:txBody>
      </p:sp>
      <p:pic>
        <p:nvPicPr>
          <p:cNvPr id="11" name="图片 10"/>
          <p:cNvPicPr>
            <a:picLocks noChangeAspect="1"/>
          </p:cNvPicPr>
          <p:nvPr/>
        </p:nvPicPr>
        <p:blipFill>
          <a:blip r:embed="rId3" cstate="screen"/>
          <a:stretch>
            <a:fillRect/>
          </a:stretch>
        </p:blipFill>
        <p:spPr>
          <a:xfrm>
            <a:off x="9367263" y="4369904"/>
            <a:ext cx="2488096" cy="24880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7400" y="350520"/>
            <a:ext cx="11603990" cy="5939155"/>
          </a:xfrm>
          <a:prstGeom prst="rect">
            <a:avLst/>
          </a:prstGeom>
          <a:noFill/>
          <a:ln w="9525">
            <a:noFill/>
          </a:ln>
        </p:spPr>
        <p:txBody>
          <a:bodyPr wrap="square">
            <a:spAutoFit/>
          </a:bodyPr>
          <a:lstStyle/>
          <a:p>
            <a:pPr indent="304800"/>
            <a:r>
              <a:rPr lang="en-US" altLang="zh-CN" sz="28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1.</a:t>
            </a:r>
            <a:r>
              <a:rPr lang="zh-CN" sz="28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主要规则与裁判法：</a:t>
            </a:r>
            <a:endParaRPr lang="zh-CN" sz="28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04800"/>
            <a:r>
              <a:rPr lang="en-US" sz="2400">
                <a:solidFill>
                  <a:schemeClr val="tx1"/>
                </a:solidFill>
                <a:latin typeface="宋体" panose="02010600030101010101" pitchFamily="2" charset="-122"/>
                <a:ea typeface="宋体" panose="02010600030101010101" pitchFamily="2" charset="-122"/>
                <a:cs typeface="宋体" panose="02010600030101010101" pitchFamily="2" charset="-122"/>
              </a:rPr>
              <a:t>目前国际比赛和国内比赛及各类篮球裁判员晋级考试均按2004年的规则执行</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304800"/>
            <a:endParaRPr lang="en-US" sz="28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04800"/>
            <a:r>
              <a:rPr lang="en-US" sz="2800" b="1">
                <a:solidFill>
                  <a:schemeClr val="accent2">
                    <a:lumMod val="75000"/>
                  </a:schemeClr>
                </a:solidFill>
                <a:latin typeface="宋体" panose="02010600030101010101" pitchFamily="2" charset="-122"/>
              </a:rPr>
              <a:t>  2.</a:t>
            </a:r>
            <a:r>
              <a:rPr lang="zh-CN" sz="2800" b="1">
                <a:solidFill>
                  <a:schemeClr val="accent2">
                    <a:lumMod val="75000"/>
                  </a:schemeClr>
                </a:solidFill>
                <a:ea typeface="宋体" panose="02010600030101010101" pitchFamily="2" charset="-122"/>
              </a:rPr>
              <a:t>篮球运动竞赛的主要规则</a:t>
            </a:r>
            <a:endParaRPr lang="zh-CN" sz="2800" b="1">
              <a:solidFill>
                <a:schemeClr val="accent2">
                  <a:lumMod val="75000"/>
                </a:schemeClr>
              </a:solidFill>
              <a:ea typeface="宋体" panose="02010600030101010101" pitchFamily="2" charset="-122"/>
            </a:endParaRPr>
          </a:p>
          <a:p>
            <a:pPr indent="304800"/>
            <a:r>
              <a:rPr lang="zh-CN" sz="2400" b="0">
                <a:ea typeface="宋体" panose="02010600030101010101" pitchFamily="2" charset="-122"/>
              </a:rPr>
              <a:t>（1）篮球比赛</a:t>
            </a:r>
            <a:endParaRPr lang="zh-CN" sz="2400" b="0">
              <a:ea typeface="宋体" panose="02010600030101010101" pitchFamily="2" charset="-122"/>
            </a:endParaRPr>
          </a:p>
          <a:p>
            <a:pPr indent="304800"/>
            <a:r>
              <a:rPr lang="zh-CN" sz="2400" b="0">
                <a:ea typeface="宋体" panose="02010600030101010101" pitchFamily="2" charset="-122"/>
              </a:rPr>
              <a:t>（2）球场尺寸：长28米、宽15米，从界线的内沿丈量，线宽为5厘米。</a:t>
            </a:r>
            <a:endParaRPr lang="zh-CN" sz="2400" b="0">
              <a:ea typeface="宋体" panose="02010600030101010101" pitchFamily="2" charset="-122"/>
            </a:endParaRPr>
          </a:p>
          <a:p>
            <a:pPr indent="304800"/>
            <a:r>
              <a:rPr lang="zh-CN" sz="2400" b="0">
                <a:ea typeface="宋体" panose="02010600030101010101" pitchFamily="2" charset="-122"/>
              </a:rPr>
              <a:t>（3）球队的组成：每个队参加比赛的球队成员不超过12名，教练员1名。</a:t>
            </a:r>
            <a:endParaRPr lang="zh-CN" sz="2400" b="0">
              <a:ea typeface="宋体" panose="02010600030101010101" pitchFamily="2" charset="-122"/>
            </a:endParaRPr>
          </a:p>
          <a:p>
            <a:pPr indent="304800"/>
            <a:endParaRPr lang="zh-CN" sz="2400" b="0">
              <a:ea typeface="宋体" panose="02010600030101010101" pitchFamily="2" charset="-122"/>
            </a:endParaRPr>
          </a:p>
          <a:p>
            <a:pPr indent="304800"/>
            <a:r>
              <a:rPr lang="en-US" sz="2800" b="1">
                <a:solidFill>
                  <a:schemeClr val="accent2">
                    <a:lumMod val="75000"/>
                  </a:schemeClr>
                </a:solidFill>
                <a:latin typeface="宋体" panose="02010600030101010101" pitchFamily="2" charset="-122"/>
              </a:rPr>
              <a:t>  3.</a:t>
            </a:r>
            <a:r>
              <a:rPr lang="zh-CN" sz="2800" b="1">
                <a:solidFill>
                  <a:schemeClr val="accent2">
                    <a:lumMod val="75000"/>
                  </a:schemeClr>
                </a:solidFill>
                <a:ea typeface="宋体" panose="02010600030101010101" pitchFamily="2" charset="-122"/>
              </a:rPr>
              <a:t>比赛通则</a:t>
            </a:r>
            <a:endParaRPr lang="zh-CN" sz="2400" b="0">
              <a:ea typeface="宋体" panose="02010600030101010101" pitchFamily="2" charset="-122"/>
            </a:endParaRPr>
          </a:p>
          <a:p>
            <a:pPr indent="304800"/>
            <a:r>
              <a:rPr lang="zh-CN" sz="2400" b="0">
                <a:ea typeface="宋体" panose="02010600030101010101" pitchFamily="2" charset="-122"/>
              </a:rPr>
              <a:t>（1）比赛时间：比赛由4节组成，每节10分钟</a:t>
            </a:r>
            <a:endParaRPr lang="zh-CN" sz="2400" b="0">
              <a:ea typeface="宋体" panose="02010600030101010101" pitchFamily="2" charset="-122"/>
            </a:endParaRPr>
          </a:p>
          <a:p>
            <a:pPr indent="304800"/>
            <a:r>
              <a:rPr lang="zh-CN" sz="2400" b="0">
                <a:ea typeface="宋体" panose="02010600030101010101" pitchFamily="2" charset="-122"/>
              </a:rPr>
              <a:t>（2）比赛开始和结束</a:t>
            </a:r>
            <a:endParaRPr lang="zh-CN" sz="2400" b="0">
              <a:ea typeface="宋体" panose="02010600030101010101" pitchFamily="2" charset="-122"/>
            </a:endParaRPr>
          </a:p>
          <a:p>
            <a:pPr indent="304800"/>
            <a:r>
              <a:rPr lang="zh-CN" sz="2400" b="0">
                <a:ea typeface="宋体" panose="02010600030101010101" pitchFamily="2" charset="-122"/>
              </a:rPr>
              <a:t>（3）暂停：每队在上半场时可准予2次暂停；下半时可准予3次暂停；每一决胜期可准予1次暂停；未用完的暂停不得挪用；每次要登记的暂停时间持续为1分钟。</a:t>
            </a:r>
            <a:endParaRPr lang="zh-CN" sz="2400" b="0">
              <a:ea typeface="宋体" panose="02010600030101010101" pitchFamily="2" charset="-122"/>
            </a:endParaRPr>
          </a:p>
          <a:p>
            <a:pPr indent="304800"/>
            <a:r>
              <a:rPr lang="zh-CN" sz="2400" b="0">
                <a:ea typeface="宋体" panose="02010600030101010101" pitchFamily="2" charset="-122"/>
              </a:rPr>
              <a:t>（4）替换：比赛中只有替补队员有权请求中断比赛要替换。</a:t>
            </a:r>
            <a:endParaRPr lang="zh-CN" sz="2400" b="0">
              <a:ea typeface="宋体" panose="02010600030101010101" pitchFamily="2" charset="-122"/>
            </a:endParaRPr>
          </a:p>
          <a:p>
            <a:pPr indent="304800"/>
            <a:r>
              <a:rPr lang="zh-CN" sz="2400" b="0">
                <a:ea typeface="宋体" panose="02010600030101010101" pitchFamily="2" charset="-122"/>
              </a:rPr>
              <a:t>（5）比赛因弃权和缺少队员告负</a:t>
            </a:r>
            <a:endParaRPr lang="zh-CN" altLang="en-US" sz="24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randombar(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6860" y="388620"/>
            <a:ext cx="12038330" cy="6062345"/>
          </a:xfrm>
          <a:prstGeom prst="rect">
            <a:avLst/>
          </a:prstGeom>
          <a:noFill/>
        </p:spPr>
        <p:txBody>
          <a:bodyPr wrap="square" rtlCol="0" anchor="t">
            <a:spAutoFit/>
          </a:bodyPr>
          <a:p>
            <a:pPr indent="304800" algn="l">
              <a:buClrTx/>
              <a:buSzTx/>
              <a:buFontTx/>
            </a:pPr>
            <a:r>
              <a:rPr lang="en-US" altLang="zh-CN" sz="28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  </a:t>
            </a:r>
            <a:r>
              <a:rPr lang="zh-CN" sz="28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4.违例及其罚则 ：</a:t>
            </a:r>
            <a:r>
              <a:rPr lang="zh-CN" altLang="en-US"/>
              <a:t>违例是违反规则的行为。</a:t>
            </a:r>
            <a:endParaRPr lang="zh-CN" altLang="en-US"/>
          </a:p>
          <a:p>
            <a:r>
              <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rPr>
              <a:t>（1）运球违例两次运球或非法运球 </a:t>
            </a:r>
            <a:endPar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球在一手或双手之中停留的一刹那运球即停止。不能翻腕运球携带球，不能双手同时拍球，不能两次运球。</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漏接:运球开始或结束时，队员偶然地失去球接着又恢复控制球。漏接不是运球。“三不碰”可以再次接触球。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ClrTx/>
              <a:buSzTx/>
              <a:buFontTx/>
            </a:pPr>
            <a:r>
              <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rPr>
              <a:t>（2）持球移动违例走步（ </a:t>
            </a:r>
            <a:r>
              <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sym typeface="+mn-ea"/>
              </a:rPr>
              <a:t>中枢脚的确定）</a:t>
            </a:r>
            <a:endPar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 第一种类型:队员双脚着地接到球原地接球，可用任一脚作中枢脚，一脚抬起的一刹那，另一脚就成为中枢脚。</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 第二种情况:队员接到球时双脚离开地面:A、双脚同时落地，任一脚都可作为中枢脚;B、两脚分先后落地， 先触及地面的脚是中枢脚;C、一脚落地又跳起这只脚并双脚同时落地，哪只脚都不能成为中枢脚。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rPr>
              <a:t>（3）球回后场违例</a:t>
            </a: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三个必备条件:A、控制球队才能出现球回后场;B、必须是控制球队使球从前场进入后场;C、必须是控制球队的队员在后场首先触球。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buClrTx/>
              <a:buSzTx/>
              <a:buFontTx/>
            </a:pPr>
            <a:r>
              <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rPr>
              <a:t>（4）球回后场违例的几种情况:</a:t>
            </a:r>
            <a:endPar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队员从前场跳起，在空中直接从中圈跳球中获得控制球，并一脚或双脚落 回后场;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队员在前场跳起于空中获球后落在后场;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队员从后场起跳，在空中接住同队队员从前场传来的球后落在 前场;队员骑跨中线时接前场来球等等。</a:t>
            </a:r>
            <a:endParaRPr lang="zh-CN" altLang="en-US" sz="200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blinds/>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1050" y="816610"/>
            <a:ext cx="10629900" cy="4984750"/>
          </a:xfrm>
          <a:prstGeom prst="rect">
            <a:avLst/>
          </a:prstGeom>
          <a:noFill/>
        </p:spPr>
        <p:txBody>
          <a:bodyPr wrap="square" rtlCol="0" anchor="t">
            <a:spAutoFit/>
          </a:bodyPr>
          <a:p>
            <a:r>
              <a:rPr lang="zh-CN" altLang="en-US"/>
              <a:t> </a:t>
            </a:r>
            <a:endParaRPr lang="zh-CN" altLang="en-US"/>
          </a:p>
          <a:p>
            <a:pPr indent="0" algn="l">
              <a:buClrTx/>
              <a:buSzTx/>
              <a:buFont typeface="Wingdings" panose="05000000000000000000" charset="0"/>
              <a:buNone/>
            </a:pPr>
            <a:r>
              <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rPr>
              <a:t>（5）不算球回后场违例的情况:</a:t>
            </a:r>
            <a:r>
              <a:rPr lang="zh-CN" altLang="en-US" sz="2000">
                <a:latin typeface="宋体" panose="02010600030101010101" pitchFamily="2" charset="-122"/>
                <a:ea typeface="宋体" panose="02010600030101010101" pitchFamily="2" charset="-122"/>
                <a:cs typeface="宋体" panose="02010600030101010101" pitchFamily="2" charset="-122"/>
              </a:rPr>
              <a:t>被防守队员断回后场的球，可以被双方任一球队重新获得;运球队员在中 线附近由后场向前场做后转身运球，即使身体接触了前场地面但球运在后场地面上，继续向前运球;在前场投篮 出手后球弹回后场。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buClrTx/>
              <a:buSzTx/>
              <a:buFont typeface="Wingdings" panose="05000000000000000000" charset="0"/>
              <a:buNone/>
            </a:pP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buClrTx/>
              <a:buSzTx/>
              <a:buFont typeface="Wingdings" panose="05000000000000000000" charset="0"/>
              <a:buNone/>
            </a:pPr>
            <a:r>
              <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rPr>
              <a:t>（6）球出界与掷界外球违例</a:t>
            </a:r>
            <a:r>
              <a:rPr lang="zh-CN" altLang="en-US" sz="2000" b="1">
                <a:latin typeface="宋体" panose="02010600030101010101" pitchFamily="2" charset="-122"/>
                <a:ea typeface="宋体" panose="02010600030101010101" pitchFamily="2" charset="-122"/>
                <a:cs typeface="宋体" panose="02010600030101010101" pitchFamily="2" charset="-122"/>
              </a:rPr>
              <a:t> </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0" algn="l">
              <a:buClrTx/>
              <a:buSzTx/>
              <a:buFont typeface="Wingdings" panose="05000000000000000000" charset="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lgn="l">
              <a:buClrTx/>
              <a:buSzTx/>
              <a:buFont typeface="Wingdings" panose="05000000000000000000" charset="0"/>
              <a:buNone/>
            </a:pPr>
            <a:r>
              <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rPr>
              <a:t>（7）时间类的违例</a:t>
            </a: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285750" indent="-285750" algn="l">
              <a:buClrTx/>
              <a:buSzTx/>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3 秒违例:队员在对方限制区内不得停留超过连续3秒钟。队员在限制区内停留接近3秒时，可允许他向篮下运球投篮。连续投抢不受3秒规则限制。队员准备离开限制区时或当处于限制区内的队员正在做投篮动作且球正在离手或已离手时不算3 秒例。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285750" indent="-285750" algn="l">
              <a:buClrTx/>
              <a:buSzTx/>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5 秒违例:罚球队员在裁判员递交球后5秒没有投篮出手;掷界外球的队员在裁判员递交球后或已将 球放在他可处理球的地点后5秒没有将球掷入场内;持球队员被严密防守，在5秒内没有传、投、滚或运球时。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285750" indent="-285750" algn="l">
              <a:buClrTx/>
              <a:buSzTx/>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8 秒违例:进攻队员在后场控制活球时，该队没有在8 秒内使球进入前场。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285750" indent="-285750" algn="l">
              <a:buClrTx/>
              <a:buSzTx/>
              <a:buFont typeface="Wingdings" panose="05000000000000000000" charset="0"/>
              <a:buChar char="ü"/>
            </a:pPr>
            <a:r>
              <a:rPr lang="zh-CN" altLang="en-US" sz="2000">
                <a:latin typeface="宋体" panose="02010600030101010101" pitchFamily="2" charset="-122"/>
                <a:ea typeface="宋体" panose="02010600030101010101" pitchFamily="2" charset="-122"/>
                <a:cs typeface="宋体" panose="02010600030101010101" pitchFamily="2" charset="-122"/>
              </a:rPr>
              <a:t>24 秒违例:当一名队员在场上控制一个活球时，该队必须在2秒内完成投篮。</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blinds/>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9425" y="1382395"/>
            <a:ext cx="10685780" cy="3784600"/>
          </a:xfrm>
          <a:prstGeom prst="rect">
            <a:avLst/>
          </a:prstGeom>
          <a:noFill/>
        </p:spPr>
        <p:txBody>
          <a:bodyPr wrap="square" rtlCol="0" anchor="t">
            <a:spAutoFit/>
          </a:bodyPr>
          <a:p>
            <a:pPr algn="l">
              <a:buClrTx/>
              <a:buSzTx/>
              <a:buFontTx/>
            </a:pPr>
            <a:r>
              <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rPr>
              <a:t>（8）干扰球违例 </a:t>
            </a:r>
            <a:endPar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在投篮的时候，当球在飞行中下落并完全在篮圈水平面上时，进攻或防守队员均不能触球。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当球在球篮中时，防守队员不得触球或球篮。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当球触及篮圈时，攻守队员都不得触及球篮或篮板，但可以触球。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进攻队员违例，投中无效;防守队员违例，球即使没中也要判攻方得分。</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rPr>
              <a:t>（9）脚踢球与拳击球 </a:t>
            </a:r>
            <a:endPar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故意踢球、用拳击球或用腿的任何部分拦阻球为违例，脚或腿偶然地碰球不算违例。 </a:t>
            </a:r>
            <a:endParaRPr lang="zh-CN" altLang="en-US" sz="200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b="1">
                <a:solidFill>
                  <a:schemeClr val="accent2"/>
                </a:solidFill>
                <a:latin typeface="宋体" panose="02010600030101010101" pitchFamily="2" charset="-122"/>
                <a:ea typeface="宋体" panose="02010600030101010101" pitchFamily="2" charset="-122"/>
                <a:cs typeface="宋体" panose="02010600030101010101" pitchFamily="2" charset="-122"/>
              </a:rPr>
              <a:t>(10）跳球</a:t>
            </a:r>
            <a:r>
              <a:rPr lang="zh-CN" altLang="en-US" sz="2000">
                <a:latin typeface="宋体" panose="02010600030101010101" pitchFamily="2" charset="-122"/>
                <a:ea typeface="宋体" panose="02010600030101010101" pitchFamily="2" charset="-122"/>
                <a:cs typeface="宋体" panose="02010600030101010101" pitchFamily="2" charset="-122"/>
              </a:rPr>
              <a:t>----交替拥有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 </a:t>
            </a: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交替拥有规则是以掷球入界而不是以跳球来使球进入比赛的方法。 在非每半时和决胜期开始的跳球情况中，双方球队将交替在最靠近出现下一次跳球情况的地点</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blinds/>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stretch>
            <a:fillRect/>
          </a:stretch>
        </p:blipFill>
        <p:spPr>
          <a:xfrm>
            <a:off x="-1084829" y="83710"/>
            <a:ext cx="6096000" cy="6096000"/>
          </a:xfrm>
          <a:prstGeom prst="rect">
            <a:avLst/>
          </a:prstGeom>
        </p:spPr>
      </p:pic>
      <p:sp>
        <p:nvSpPr>
          <p:cNvPr id="4" name="文本框 3"/>
          <p:cNvSpPr txBox="1"/>
          <p:nvPr/>
        </p:nvSpPr>
        <p:spPr>
          <a:xfrm>
            <a:off x="3604702" y="2486688"/>
            <a:ext cx="928370" cy="768350"/>
          </a:xfrm>
          <a:prstGeom prst="rect">
            <a:avLst/>
          </a:prstGeom>
          <a:noFill/>
        </p:spPr>
        <p:txBody>
          <a:bodyPr wrap="none" rtlCol="0">
            <a:spAutoFit/>
          </a:bodyPr>
          <a:lstStyle/>
          <a:p>
            <a:r>
              <a:rPr kumimoji="1" lang="en-US" altLang="zh-CN" sz="4400">
                <a:solidFill>
                  <a:schemeClr val="bg1"/>
                </a:solidFill>
                <a:latin typeface="+mj-lt"/>
              </a:rPr>
              <a:t>05</a:t>
            </a:r>
            <a:endParaRPr kumimoji="1" lang="zh-CN" altLang="en-US" sz="4400">
              <a:solidFill>
                <a:schemeClr val="bg1"/>
              </a:solidFill>
              <a:latin typeface="+mj-lt"/>
            </a:endParaRPr>
          </a:p>
        </p:txBody>
      </p:sp>
      <p:sp>
        <p:nvSpPr>
          <p:cNvPr id="5" name="文本框 4"/>
          <p:cNvSpPr txBox="1"/>
          <p:nvPr/>
        </p:nvSpPr>
        <p:spPr>
          <a:xfrm>
            <a:off x="3679080" y="3161893"/>
            <a:ext cx="854293" cy="246221"/>
          </a:xfrm>
          <a:prstGeom prst="rect">
            <a:avLst/>
          </a:prstGeom>
          <a:noFill/>
        </p:spPr>
        <p:txBody>
          <a:bodyPr wrap="square" rtlCol="0">
            <a:spAutoFit/>
          </a:bodyPr>
          <a:lstStyle/>
          <a:p>
            <a:pPr algn="dist"/>
            <a:r>
              <a:rPr kumimoji="1" lang="en-US" altLang="zh-CN" sz="1000">
                <a:solidFill>
                  <a:schemeClr val="bg1"/>
                </a:solidFill>
              </a:rPr>
              <a:t>PART</a:t>
            </a:r>
            <a:endParaRPr kumimoji="1" lang="zh-CN" altLang="en-US" sz="1000">
              <a:solidFill>
                <a:schemeClr val="bg1"/>
              </a:solidFill>
            </a:endParaRPr>
          </a:p>
        </p:txBody>
      </p:sp>
      <p:sp>
        <p:nvSpPr>
          <p:cNvPr id="6" name="文本框 5"/>
          <p:cNvSpPr txBox="1"/>
          <p:nvPr/>
        </p:nvSpPr>
        <p:spPr>
          <a:xfrm>
            <a:off x="4533403" y="2409523"/>
            <a:ext cx="7726680" cy="922020"/>
          </a:xfrm>
          <a:prstGeom prst="rect">
            <a:avLst/>
          </a:prstGeom>
          <a:noFill/>
        </p:spPr>
        <p:txBody>
          <a:bodyPr wrap="none" rtlCol="0">
            <a:spAutoFit/>
          </a:bodyPr>
          <a:lstStyle/>
          <a:p>
            <a:pPr algn="l"/>
            <a:r>
              <a:rPr kumimoji="1" lang="zh-CN" altLang="en-US" sz="5400">
                <a:solidFill>
                  <a:srgbClr val="0070C0"/>
                </a:solidFill>
                <a:latin typeface="+mj-ea"/>
                <a:ea typeface="+mj-ea"/>
              </a:rPr>
              <a:t>篮球选项课考核评价标准</a:t>
            </a:r>
            <a:endParaRPr kumimoji="1" lang="zh-CN" altLang="en-US" sz="5400">
              <a:solidFill>
                <a:srgbClr val="0070C0"/>
              </a:solidFill>
              <a:latin typeface="+mj-ea"/>
              <a:ea typeface="+mj-ea"/>
            </a:endParaRPr>
          </a:p>
        </p:txBody>
      </p:sp>
      <p:pic>
        <p:nvPicPr>
          <p:cNvPr id="11" name="图片 10"/>
          <p:cNvPicPr>
            <a:picLocks noChangeAspect="1"/>
          </p:cNvPicPr>
          <p:nvPr/>
        </p:nvPicPr>
        <p:blipFill>
          <a:blip r:embed="rId3" cstate="screen"/>
          <a:stretch>
            <a:fillRect/>
          </a:stretch>
        </p:blipFill>
        <p:spPr>
          <a:xfrm>
            <a:off x="9367263" y="4369904"/>
            <a:ext cx="2488096" cy="24880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22580" y="1167765"/>
            <a:ext cx="11610340" cy="4523105"/>
          </a:xfrm>
          <a:prstGeom prst="rect">
            <a:avLst/>
          </a:prstGeom>
          <a:noFill/>
          <a:ln w="9525">
            <a:noFill/>
          </a:ln>
        </p:spPr>
        <p:txBody>
          <a:bodyPr wrap="square">
            <a:spAutoFit/>
          </a:bodyPr>
          <a:lstStyle/>
          <a:p>
            <a:pPr indent="304800"/>
            <a:r>
              <a:rPr lang="en-US" sz="2800" b="1">
                <a:solidFill>
                  <a:schemeClr val="accent2">
                    <a:lumMod val="75000"/>
                  </a:schemeClr>
                </a:solidFill>
                <a:latin typeface="宋体" panose="02010600030101010101" pitchFamily="2" charset="-122"/>
              </a:rPr>
              <a:t>1.</a:t>
            </a:r>
            <a:r>
              <a:rPr lang="zh-CN" sz="2800" b="1">
                <a:solidFill>
                  <a:schemeClr val="accent2">
                    <a:lumMod val="75000"/>
                  </a:schemeClr>
                </a:solidFill>
                <a:ea typeface="宋体" panose="02010600030101010101" pitchFamily="2" charset="-122"/>
              </a:rPr>
              <a:t>第一学期篮球运动课程成绩计算</a:t>
            </a:r>
            <a:endParaRPr lang="zh-CN" sz="2800" b="0">
              <a:solidFill>
                <a:schemeClr val="accent2">
                  <a:lumMod val="75000"/>
                </a:schemeClr>
              </a:solidFill>
              <a:ea typeface="宋体" panose="02010600030101010101" pitchFamily="2" charset="-122"/>
            </a:endParaRPr>
          </a:p>
          <a:p>
            <a:pPr indent="304800"/>
            <a:r>
              <a:rPr lang="zh-CN" sz="2400" b="0">
                <a:ea typeface="宋体" panose="02010600030101010101" pitchFamily="2" charset="-122"/>
              </a:rPr>
              <a:t>课程成绩</a:t>
            </a:r>
            <a:r>
              <a:rPr lang="zh-CN" sz="2000" b="0">
                <a:ea typeface="宋体" panose="02010600030101010101" pitchFamily="2" charset="-122"/>
              </a:rPr>
              <a:t>（100分）=体育专项考试成绩（20分）＋四项体能测试成绩（40分）+学生平时成绩（40分＝上课出勤率10分+学习态度等10分+晨跑20分）</a:t>
            </a:r>
            <a:endParaRPr lang="zh-CN" sz="2000" b="0">
              <a:ea typeface="宋体" panose="02010600030101010101" pitchFamily="2" charset="-122"/>
            </a:endParaRPr>
          </a:p>
          <a:p>
            <a:pPr indent="304800"/>
            <a:endParaRPr lang="zh-CN" sz="2000" b="1">
              <a:ea typeface="宋体" panose="02010600030101010101" pitchFamily="2" charset="-122"/>
            </a:endParaRPr>
          </a:p>
          <a:p>
            <a:pPr indent="304800"/>
            <a:r>
              <a:rPr lang="en-US" altLang="zh-CN" sz="2800" b="1">
                <a:solidFill>
                  <a:schemeClr val="accent2">
                    <a:lumMod val="75000"/>
                  </a:schemeClr>
                </a:solidFill>
                <a:ea typeface="宋体" panose="02010600030101010101" pitchFamily="2" charset="-122"/>
              </a:rPr>
              <a:t>   </a:t>
            </a:r>
            <a:r>
              <a:rPr lang="zh-CN" sz="2800" b="1">
                <a:solidFill>
                  <a:schemeClr val="accent2">
                    <a:lumMod val="75000"/>
                  </a:schemeClr>
                </a:solidFill>
                <a:ea typeface="宋体" panose="02010600030101010101" pitchFamily="2" charset="-122"/>
              </a:rPr>
              <a:t>2.第二学期、第三学期、第四学期篮球运动课程成绩计算</a:t>
            </a:r>
            <a:endParaRPr lang="zh-CN" sz="2400" b="0">
              <a:ea typeface="宋体" panose="02010600030101010101" pitchFamily="2" charset="-122"/>
            </a:endParaRPr>
          </a:p>
          <a:p>
            <a:pPr indent="304800"/>
            <a:r>
              <a:rPr lang="zh-CN" sz="2400" b="0">
                <a:ea typeface="宋体" panose="02010600030101010101" pitchFamily="2" charset="-122"/>
              </a:rPr>
              <a:t>课程成绩</a:t>
            </a:r>
            <a:r>
              <a:rPr lang="zh-CN" sz="2000" b="0">
                <a:ea typeface="宋体" panose="02010600030101010101" pitchFamily="2" charset="-122"/>
              </a:rPr>
              <a:t>（100分）=体育专项考试成绩（40分）＋四项体能测试成绩（20分）+学生平时成绩（40分＝上课出勤率10分+学习态度等10分+晨跑20分）</a:t>
            </a:r>
            <a:endParaRPr lang="zh-CN" sz="2000" b="0">
              <a:ea typeface="宋体" panose="02010600030101010101" pitchFamily="2" charset="-122"/>
            </a:endParaRPr>
          </a:p>
          <a:p>
            <a:pPr indent="304800"/>
            <a:endParaRPr lang="zh-CN" sz="2400" b="1">
              <a:ea typeface="宋体" panose="02010600030101010101" pitchFamily="2" charset="-122"/>
            </a:endParaRPr>
          </a:p>
          <a:p>
            <a:pPr indent="304800"/>
            <a:r>
              <a:rPr lang="en-US" altLang="zh-CN" sz="2800" b="1">
                <a:solidFill>
                  <a:schemeClr val="accent2">
                    <a:lumMod val="75000"/>
                  </a:schemeClr>
                </a:solidFill>
                <a:ea typeface="宋体" panose="02010600030101010101" pitchFamily="2" charset="-122"/>
              </a:rPr>
              <a:t>  </a:t>
            </a:r>
            <a:r>
              <a:rPr lang="zh-CN" sz="2800" b="1">
                <a:solidFill>
                  <a:schemeClr val="accent2">
                    <a:lumMod val="75000"/>
                  </a:schemeClr>
                </a:solidFill>
                <a:ea typeface="宋体" panose="02010600030101010101" pitchFamily="2" charset="-122"/>
              </a:rPr>
              <a:t>3.篮球课程各测试项目及评分标准</a:t>
            </a:r>
            <a:endParaRPr lang="en-US" sz="2800" b="0">
              <a:solidFill>
                <a:schemeClr val="accent2">
                  <a:lumMod val="75000"/>
                </a:schemeClr>
              </a:solidFill>
              <a:latin typeface="宋体" panose="02010600030101010101" pitchFamily="2" charset="-122"/>
            </a:endParaRPr>
          </a:p>
          <a:p>
            <a:pPr indent="304800"/>
            <a:r>
              <a:rPr lang="en-US" sz="2400" b="0">
                <a:latin typeface="宋体" panose="02010600030101010101" pitchFamily="2" charset="-122"/>
              </a:rPr>
              <a:t>(1)</a:t>
            </a:r>
            <a:r>
              <a:rPr lang="zh-CN" sz="2400" b="0">
                <a:ea typeface="宋体" panose="02010600030101010101" pitchFamily="2" charset="-122"/>
              </a:rPr>
              <a:t>篮球专项专项考试项目和标准</a:t>
            </a:r>
            <a:endParaRPr lang="zh-CN" sz="2400" b="0">
              <a:ea typeface="宋体" panose="02010600030101010101" pitchFamily="2" charset="-122"/>
            </a:endParaRPr>
          </a:p>
          <a:p>
            <a:pPr indent="304800"/>
            <a:r>
              <a:rPr lang="zh-CN" sz="2400" b="0">
                <a:ea typeface="宋体" panose="02010600030101010101" pitchFamily="2" charset="-122"/>
              </a:rPr>
              <a:t>第一学期标准：</a:t>
            </a:r>
            <a:r>
              <a:rPr lang="zh-CN" sz="2000" b="0">
                <a:ea typeface="宋体" panose="02010600030101010101" pitchFamily="2" charset="-122"/>
              </a:rPr>
              <a:t>全场绕障碍物计时跑篮（10分）</a:t>
            </a:r>
            <a:endParaRPr lang="zh-CN" sz="2000" b="0">
              <a:ea typeface="宋体" panose="02010600030101010101" pitchFamily="2" charset="-122"/>
            </a:endParaRPr>
          </a:p>
          <a:p>
            <a:pPr indent="304800"/>
            <a:r>
              <a:rPr lang="zh-CN" sz="2400" b="0">
                <a:ea typeface="宋体" panose="02010600030101010101" pitchFamily="2" charset="-122"/>
              </a:rPr>
              <a:t>要求：按规定路线跑篮，并行进间上篮命中（不中篮需补中）。</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75030" y="150495"/>
            <a:ext cx="10571480" cy="1506855"/>
          </a:xfrm>
          <a:prstGeom prst="rect">
            <a:avLst/>
          </a:prstGeom>
          <a:noFill/>
          <a:ln w="9525">
            <a:noFill/>
          </a:ln>
        </p:spPr>
        <p:txBody>
          <a:bodyPr wrap="square">
            <a:spAutoFit/>
          </a:bodyPr>
          <a:lstStyle/>
          <a:p>
            <a:pPr indent="304800" algn="just"/>
            <a:r>
              <a:rPr lang="zh-CN" sz="2800" b="1">
                <a:solidFill>
                  <a:schemeClr val="accent2">
                    <a:lumMod val="75000"/>
                  </a:schemeClr>
                </a:solidFill>
                <a:ea typeface="宋体" panose="02010600030101010101" pitchFamily="2" charset="-122"/>
              </a:rPr>
              <a:t>3.篮球课程各测试项目及评分标准</a:t>
            </a:r>
            <a:endParaRPr lang="en-US" sz="2800" b="0">
              <a:solidFill>
                <a:schemeClr val="accent2">
                  <a:lumMod val="75000"/>
                </a:schemeClr>
              </a:solidFill>
              <a:latin typeface="宋体" panose="02010600030101010101" pitchFamily="2" charset="-122"/>
            </a:endParaRPr>
          </a:p>
          <a:p>
            <a:pPr indent="304800" algn="just"/>
            <a:r>
              <a:rPr lang="en-US" sz="2400" b="1">
                <a:solidFill>
                  <a:schemeClr val="accent2">
                    <a:lumMod val="75000"/>
                  </a:schemeClr>
                </a:solidFill>
                <a:latin typeface="宋体" panose="02010600030101010101" pitchFamily="2" charset="-122"/>
              </a:rPr>
              <a:t>(1)</a:t>
            </a:r>
            <a:r>
              <a:rPr lang="zh-CN" sz="2400" b="1">
                <a:solidFill>
                  <a:schemeClr val="accent2">
                    <a:lumMod val="75000"/>
                  </a:schemeClr>
                </a:solidFill>
                <a:ea typeface="宋体" panose="02010600030101010101" pitchFamily="2" charset="-122"/>
              </a:rPr>
              <a:t>篮球专项专项考试项目和标准</a:t>
            </a:r>
            <a:endParaRPr lang="zh-CN" sz="2400" b="1">
              <a:solidFill>
                <a:schemeClr val="accent2">
                  <a:lumMod val="75000"/>
                </a:schemeClr>
              </a:solidFill>
              <a:ea typeface="宋体" panose="02010600030101010101" pitchFamily="2" charset="-122"/>
            </a:endParaRPr>
          </a:p>
          <a:p>
            <a:pPr indent="304800" algn="just"/>
            <a:r>
              <a:rPr lang="zh-CN" sz="2000" b="1">
                <a:ea typeface="宋体" panose="02010600030101010101" pitchFamily="2" charset="-122"/>
              </a:rPr>
              <a:t>第一学期标准：</a:t>
            </a:r>
            <a:r>
              <a:rPr lang="zh-CN" sz="2000" b="0">
                <a:ea typeface="宋体" panose="02010600030101010101" pitchFamily="2" charset="-122"/>
              </a:rPr>
              <a:t>全场绕障碍物计时跑篮（10分）要求：按规定路线跑篮，并行进间上篮命中（不中篮需补中）。如表3-1-1</a:t>
            </a:r>
            <a:endParaRPr lang="zh-CN" altLang="en-US" sz="2000" b="0">
              <a:ea typeface="宋体" panose="02010600030101010101" pitchFamily="2" charset="-122"/>
            </a:endParaRPr>
          </a:p>
        </p:txBody>
      </p:sp>
      <p:graphicFrame>
        <p:nvGraphicFramePr>
          <p:cNvPr id="2" name="表格 1"/>
          <p:cNvGraphicFramePr/>
          <p:nvPr>
            <p:custDataLst>
              <p:tags r:id="rId1"/>
            </p:custDataLst>
          </p:nvPr>
        </p:nvGraphicFramePr>
        <p:xfrm>
          <a:off x="1024890" y="2063750"/>
          <a:ext cx="9483725" cy="1038225"/>
        </p:xfrm>
        <a:graphic>
          <a:graphicData uri="http://schemas.openxmlformats.org/drawingml/2006/table">
            <a:tbl>
              <a:tblPr firstRow="1" bandRow="1">
                <a:tableStyleId>{5940675A-B579-460E-94D1-54222C63F5DA}</a:tableStyleId>
              </a:tblPr>
              <a:tblGrid>
                <a:gridCol w="651510"/>
                <a:gridCol w="1303020"/>
                <a:gridCol w="835660"/>
                <a:gridCol w="1047115"/>
                <a:gridCol w="835025"/>
                <a:gridCol w="1045845"/>
                <a:gridCol w="836295"/>
                <a:gridCol w="1046480"/>
                <a:gridCol w="836295"/>
                <a:gridCol w="1046480"/>
              </a:tblGrid>
              <a:tr h="346075">
                <a:tc>
                  <a:txBody>
                    <a:bodyPr/>
                    <a:lstStyle/>
                    <a:p>
                      <a:pPr indent="0" algn="ctr">
                        <a:lnSpc>
                          <a:spcPct val="120000"/>
                        </a:lnSpc>
                        <a:spcBef>
                          <a:spcPts val="0"/>
                        </a:spcBef>
                        <a:spcAft>
                          <a:spcPts val="0"/>
                        </a:spcAft>
                        <a:buNone/>
                      </a:pP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微软雅黑" panose="020B0503020204020204" charset="-122"/>
                        </a:rPr>
                        <a:t>10分</a:t>
                      </a:r>
                      <a:endParaRPr lang="en-US" sz="1800" b="0" spc="60">
                        <a:latin typeface="微软雅黑" panose="020B0503020204020204" charset="-122"/>
                        <a:ea typeface="微软雅黑" panose="020B0503020204020204" charset="-122"/>
                        <a:cs typeface="微软雅黑" panose="020B0503020204020204"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微软雅黑" panose="020B0503020204020204" charset="-122"/>
                        </a:rPr>
                        <a:t>9分</a:t>
                      </a:r>
                      <a:endParaRPr lang="en-US" sz="1800" b="0" spc="60">
                        <a:latin typeface="微软雅黑" panose="020B0503020204020204" charset="-122"/>
                        <a:ea typeface="微软雅黑" panose="020B0503020204020204" charset="-122"/>
                        <a:cs typeface="微软雅黑" panose="020B0503020204020204"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微软雅黑" panose="020B0503020204020204" charset="-122"/>
                        </a:rPr>
                        <a:t>8分</a:t>
                      </a:r>
                      <a:endParaRPr lang="en-US" sz="1800" b="0" spc="60">
                        <a:latin typeface="微软雅黑" panose="020B0503020204020204" charset="-122"/>
                        <a:ea typeface="微软雅黑" panose="020B0503020204020204" charset="-122"/>
                        <a:cs typeface="微软雅黑" panose="020B0503020204020204"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微软雅黑" panose="020B0503020204020204" charset="-122"/>
                        </a:rPr>
                        <a:t>7分</a:t>
                      </a:r>
                      <a:endParaRPr lang="en-US" sz="1800" b="0" spc="60">
                        <a:latin typeface="微软雅黑" panose="020B0503020204020204" charset="-122"/>
                        <a:ea typeface="微软雅黑" panose="020B0503020204020204" charset="-122"/>
                        <a:cs typeface="微软雅黑" panose="020B0503020204020204"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微软雅黑" panose="020B0503020204020204" charset="-122"/>
                        </a:rPr>
                        <a:t>6分</a:t>
                      </a:r>
                      <a:endParaRPr lang="en-US" sz="1800" b="0" spc="60">
                        <a:latin typeface="微软雅黑" panose="020B0503020204020204" charset="-122"/>
                        <a:ea typeface="微软雅黑" panose="020B0503020204020204" charset="-122"/>
                        <a:cs typeface="微软雅黑" panose="020B0503020204020204"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微软雅黑" panose="020B0503020204020204" charset="-122"/>
                        </a:rPr>
                        <a:t>5分</a:t>
                      </a:r>
                      <a:endParaRPr lang="en-US" sz="1800" b="0" spc="60">
                        <a:latin typeface="微软雅黑" panose="020B0503020204020204" charset="-122"/>
                        <a:ea typeface="微软雅黑" panose="020B0503020204020204" charset="-122"/>
                        <a:cs typeface="微软雅黑" panose="020B0503020204020204"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微软雅黑" panose="020B0503020204020204" charset="-122"/>
                        </a:rPr>
                        <a:t>4分</a:t>
                      </a:r>
                      <a:endParaRPr lang="en-US" sz="1800" b="0" spc="60">
                        <a:latin typeface="微软雅黑" panose="020B0503020204020204" charset="-122"/>
                        <a:ea typeface="微软雅黑" panose="020B0503020204020204" charset="-122"/>
                        <a:cs typeface="微软雅黑" panose="020B0503020204020204"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微软雅黑" panose="020B0503020204020204" charset="-122"/>
                        </a:rPr>
                        <a:t>3分</a:t>
                      </a:r>
                      <a:endParaRPr lang="en-US" sz="1800" b="0" spc="60">
                        <a:latin typeface="微软雅黑" panose="020B0503020204020204" charset="-122"/>
                        <a:ea typeface="微软雅黑" panose="020B0503020204020204" charset="-122"/>
                        <a:cs typeface="微软雅黑" panose="020B0503020204020204"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微软雅黑" panose="020B0503020204020204" charset="-122"/>
                        </a:rPr>
                        <a:t>2分</a:t>
                      </a:r>
                      <a:endParaRPr lang="en-US" sz="1800" b="0" spc="60">
                        <a:latin typeface="微软雅黑" panose="020B0503020204020204" charset="-122"/>
                        <a:ea typeface="微软雅黑" panose="020B0503020204020204" charset="-122"/>
                        <a:cs typeface="微软雅黑" panose="020B0503020204020204" charset="-122"/>
                      </a:endParaRPr>
                    </a:p>
                  </a:txBody>
                  <a:tcPr marL="25400" marR="25400" marT="6350" marB="635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6075">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男</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20”5</a:t>
                      </a:r>
                      <a:endParaRPr 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21”</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l">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21”5</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22”</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l">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22”5</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23”</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l">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23”5</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24”</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l">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25”</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346075">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女</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28”5</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29”</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29”5</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30”</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30”5</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31”</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31”5</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32”</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20000"/>
                        </a:lnSpc>
                        <a:spcBef>
                          <a:spcPts val="0"/>
                        </a:spcBef>
                        <a:spcAft>
                          <a:spcPts val="0"/>
                        </a:spcAft>
                        <a:buNone/>
                      </a:pPr>
                      <a:r>
                        <a:rPr lang="en-US" sz="1800" b="0" spc="60">
                          <a:latin typeface="微软雅黑" panose="020B0503020204020204" charset="-122"/>
                          <a:ea typeface="微软雅黑" panose="020B0503020204020204" charset="-122"/>
                          <a:cs typeface="宋体" panose="02010600030101010101" pitchFamily="2" charset="-122"/>
                        </a:rPr>
                        <a:t>32”5</a:t>
                      </a:r>
                      <a:endParaRPr lang="en-US" altLang="en-US" sz="1800" b="0" spc="60">
                        <a:latin typeface="微软雅黑" panose="020B0503020204020204" charset="-122"/>
                        <a:ea typeface="微软雅黑" panose="020B0503020204020204" charset="-122"/>
                        <a:cs typeface="宋体" panose="02010600030101010101" pitchFamily="2" charset="-122"/>
                      </a:endParaRPr>
                    </a:p>
                  </a:txBody>
                  <a:tcPr marL="25400" marR="25400" marT="6350" marB="6350" anchor="ctr">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003935" y="3204210"/>
            <a:ext cx="10866120" cy="1176020"/>
          </a:xfrm>
          <a:prstGeom prst="rect">
            <a:avLst/>
          </a:prstGeom>
          <a:noFill/>
          <a:ln w="9525">
            <a:noFill/>
          </a:ln>
        </p:spPr>
        <p:txBody>
          <a:bodyPr wrap="square">
            <a:spAutoFit/>
          </a:bodyPr>
          <a:lstStyle/>
          <a:p>
            <a:pPr indent="265430"/>
            <a:endParaRPr lang="en-US" sz="1050" b="0">
              <a:latin typeface="宋体" panose="02010600030101010101" pitchFamily="2" charset="-122"/>
              <a:cs typeface="Times New Roman" panose="02020603050405020304" charset="0"/>
            </a:endParaRPr>
          </a:p>
          <a:p>
            <a:pPr indent="265430"/>
            <a:r>
              <a:rPr lang="en-US" sz="1050" b="0">
                <a:latin typeface="宋体" panose="02010600030101010101" pitchFamily="2" charset="-122"/>
                <a:cs typeface="Times New Roman" panose="02020603050405020304" charset="0"/>
              </a:rPr>
              <a:t> </a:t>
            </a:r>
            <a:r>
              <a:rPr lang="zh-CN" sz="2000" b="0">
                <a:ea typeface="宋体" panose="02010600030101010101" pitchFamily="2" charset="-122"/>
              </a:rPr>
              <a:t>定点投篮5个（每球2分，共10分）要求：男生在罚球线，女生在罚球线前一米。</a:t>
            </a:r>
            <a:endParaRPr lang="zh-CN" sz="2000" b="0">
              <a:ea typeface="宋体" panose="02010600030101010101" pitchFamily="2" charset="-122"/>
            </a:endParaRPr>
          </a:p>
          <a:p>
            <a:pPr indent="265430"/>
            <a:r>
              <a:rPr lang="zh-CN" sz="2000" b="1">
                <a:ea typeface="宋体" panose="02010600030101010101" pitchFamily="2" charset="-122"/>
              </a:rPr>
              <a:t>第二学期、第三学期、第四学期标准</a:t>
            </a:r>
            <a:r>
              <a:rPr lang="zh-CN" sz="2000" b="0">
                <a:ea typeface="宋体" panose="02010600030101010101" pitchFamily="2" charset="-122"/>
              </a:rPr>
              <a:t>：全场绕障碍物计时跑篮（20分）要求：按规定路线跑篮，并行进间上篮命中（不中篮需补中）。  如表3-1-2</a:t>
            </a:r>
            <a:endParaRPr lang="zh-CN" altLang="en-US"/>
          </a:p>
        </p:txBody>
      </p:sp>
      <p:graphicFrame>
        <p:nvGraphicFramePr>
          <p:cNvPr id="4" name="表格 3"/>
          <p:cNvGraphicFramePr/>
          <p:nvPr>
            <p:custDataLst>
              <p:tags r:id="rId2"/>
            </p:custDataLst>
          </p:nvPr>
        </p:nvGraphicFramePr>
        <p:xfrm>
          <a:off x="1275080" y="4932045"/>
          <a:ext cx="9133205" cy="1310005"/>
        </p:xfrm>
        <a:graphic>
          <a:graphicData uri="http://schemas.openxmlformats.org/drawingml/2006/table">
            <a:tbl>
              <a:tblPr firstRow="1" bandRow="1">
                <a:tableStyleId>{5940675A-B579-460E-94D1-54222C63F5DA}</a:tableStyleId>
              </a:tblPr>
              <a:tblGrid>
                <a:gridCol w="494030"/>
                <a:gridCol w="906780"/>
                <a:gridCol w="1071880"/>
                <a:gridCol w="989330"/>
                <a:gridCol w="989330"/>
                <a:gridCol w="1054735"/>
                <a:gridCol w="890905"/>
                <a:gridCol w="939165"/>
                <a:gridCol w="774700"/>
                <a:gridCol w="1022350"/>
              </a:tblGrid>
              <a:tr h="335915">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 </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20分</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19分</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18分</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17分</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16分</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15分</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14分</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13分</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12分</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045">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男</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20”5</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21”</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21”5</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22”</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22”5</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23”</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23”5</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24”</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25”</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487045">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女</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28”5</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29”</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29”5</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30”</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30”5</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31”</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31”5</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32”</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20000"/>
                        </a:lnSpc>
                        <a:spcBef>
                          <a:spcPts val="0"/>
                        </a:spcBef>
                        <a:spcAft>
                          <a:spcPts val="0"/>
                        </a:spcAft>
                        <a:buClrTx/>
                        <a:buSzTx/>
                        <a:buFontTx/>
                        <a:buNone/>
                      </a:pPr>
                      <a:r>
                        <a:rPr lang="en-US" sz="1800" b="0" spc="60">
                          <a:latin typeface="微软雅黑" panose="020B0503020204020204" charset="-122"/>
                          <a:ea typeface="微软雅黑" panose="020B0503020204020204" charset="-122"/>
                          <a:cs typeface="宋体" panose="02010600030101010101" pitchFamily="2" charset="-122"/>
                        </a:rPr>
                        <a:t>32”5</a:t>
                      </a:r>
                      <a:endParaRPr lang="en-US" sz="1800" b="0" spc="60">
                        <a:latin typeface="微软雅黑" panose="020B0503020204020204" charset="-122"/>
                        <a:ea typeface="微软雅黑" panose="020B0503020204020204" charset="-122"/>
                        <a:cs typeface="宋体" panose="02010600030101010101" pitchFamily="2" charset="-122"/>
                      </a:endParaRPr>
                    </a:p>
                  </a:txBody>
                  <a:tcPr marL="68580" marR="68580" marT="0" marB="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176020" y="6031230"/>
            <a:ext cx="9135110" cy="721995"/>
          </a:xfrm>
          <a:prstGeom prst="rect">
            <a:avLst/>
          </a:prstGeom>
          <a:noFill/>
          <a:ln w="9525">
            <a:noFill/>
          </a:ln>
        </p:spPr>
        <p:txBody>
          <a:bodyPr wrap="square">
            <a:spAutoFit/>
          </a:bodyPr>
          <a:lstStyle/>
          <a:p>
            <a:pPr indent="0"/>
            <a:endParaRPr lang="en-US" sz="1050" b="0">
              <a:latin typeface="宋体" panose="02010600030101010101" pitchFamily="2" charset="-122"/>
              <a:ea typeface="宋体" panose="02010600030101010101" pitchFamily="2" charset="-122"/>
            </a:endParaRPr>
          </a:p>
          <a:p>
            <a:pPr indent="0"/>
            <a:r>
              <a:rPr lang="en-US" sz="1050" b="0">
                <a:latin typeface="宋体" panose="02010600030101010101" pitchFamily="2" charset="-122"/>
                <a:ea typeface="宋体" panose="02010600030101010101" pitchFamily="2" charset="-122"/>
              </a:rPr>
              <a:t>  </a:t>
            </a:r>
            <a:endParaRPr lang="zh-CN" sz="1050" b="0">
              <a:ea typeface="宋体" panose="02010600030101010101" pitchFamily="2" charset="-122"/>
            </a:endParaRPr>
          </a:p>
          <a:p>
            <a:pPr indent="0"/>
            <a:r>
              <a:rPr lang="zh-CN" sz="2000" b="0">
                <a:ea typeface="宋体" panose="02010600030101010101" pitchFamily="2" charset="-122"/>
              </a:rPr>
              <a:t>定点投篮5个（每球4分，共20分）要求：男生在罚球线，女生在罚球线前一米。</a:t>
            </a:r>
            <a:endParaRPr lang="zh-CN" altLang="en-US" sz="2000" b="0">
              <a:ea typeface="宋体" panose="02010600030101010101" pitchFamily="2" charset="-122"/>
            </a:endParaRPr>
          </a:p>
        </p:txBody>
      </p:sp>
      <p:sp>
        <p:nvSpPr>
          <p:cNvPr id="6" name="文本框 5"/>
          <p:cNvSpPr txBox="1"/>
          <p:nvPr/>
        </p:nvSpPr>
        <p:spPr>
          <a:xfrm>
            <a:off x="3463290" y="1695450"/>
            <a:ext cx="4136390" cy="368300"/>
          </a:xfrm>
          <a:prstGeom prst="rect">
            <a:avLst/>
          </a:prstGeom>
          <a:noFill/>
        </p:spPr>
        <p:txBody>
          <a:bodyPr wrap="none" rtlCol="0" anchor="t">
            <a:spAutoFit/>
          </a:bodyPr>
          <a:lstStyle/>
          <a:p>
            <a:pPr indent="304800" algn="just"/>
            <a:r>
              <a:rPr lang="zh-CN" b="1">
                <a:ea typeface="宋体" panose="02010600030101010101" pitchFamily="2" charset="-122"/>
                <a:sym typeface="+mn-ea"/>
              </a:rPr>
              <a:t>表3-1-1  第一学期篮球考核评价标准</a:t>
            </a:r>
            <a:endParaRPr lang="zh-CN" altLang="en-US"/>
          </a:p>
        </p:txBody>
      </p:sp>
      <p:sp>
        <p:nvSpPr>
          <p:cNvPr id="7" name="文本框 6"/>
          <p:cNvSpPr txBox="1"/>
          <p:nvPr/>
        </p:nvSpPr>
        <p:spPr>
          <a:xfrm>
            <a:off x="2466340" y="4482465"/>
            <a:ext cx="6130290" cy="368300"/>
          </a:xfrm>
          <a:prstGeom prst="rect">
            <a:avLst/>
          </a:prstGeom>
          <a:noFill/>
        </p:spPr>
        <p:txBody>
          <a:bodyPr wrap="none" rtlCol="0" anchor="t">
            <a:spAutoFit/>
          </a:bodyPr>
          <a:lstStyle/>
          <a:p>
            <a:r>
              <a:rPr lang="zh-CN" b="1">
                <a:ea typeface="宋体" panose="02010600030101010101" pitchFamily="2" charset="-122"/>
                <a:sym typeface="+mn-ea"/>
              </a:rPr>
              <a:t>表3-1-2  第二学期、第三学期、第四学期篮球考核评价标准</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5130" y="1436370"/>
            <a:ext cx="11510645" cy="4523105"/>
          </a:xfrm>
          <a:prstGeom prst="rect">
            <a:avLst/>
          </a:prstGeom>
          <a:noFill/>
          <a:ln w="9525">
            <a:noFill/>
          </a:ln>
        </p:spPr>
        <p:txBody>
          <a:bodyPr wrap="square">
            <a:spAutoFit/>
          </a:bodyPr>
          <a:lstStyle/>
          <a:p>
            <a:pPr indent="265430"/>
            <a:r>
              <a:rPr lang="zh-CN" sz="2400" b="1">
                <a:solidFill>
                  <a:schemeClr val="accent2">
                    <a:lumMod val="75000"/>
                  </a:schemeClr>
                </a:solidFill>
                <a:ea typeface="宋体" panose="02010600030101010101" pitchFamily="2" charset="-122"/>
              </a:rPr>
              <a:t>（2）四项体能测试项目和标准</a:t>
            </a:r>
            <a:endParaRPr lang="zh-CN" sz="2400" b="0">
              <a:ea typeface="宋体" panose="02010600030101010101" pitchFamily="2" charset="-122"/>
            </a:endParaRPr>
          </a:p>
          <a:p>
            <a:pPr indent="265430"/>
            <a:r>
              <a:rPr lang="zh-CN" sz="2400" b="1">
                <a:ea typeface="宋体" panose="02010600030101010101" pitchFamily="2" charset="-122"/>
              </a:rPr>
              <a:t>男生：</a:t>
            </a:r>
            <a:r>
              <a:rPr lang="zh-CN" sz="2400" b="0">
                <a:ea typeface="宋体" panose="02010600030101010101" pitchFamily="2" charset="-122"/>
              </a:rPr>
              <a:t>50米跑、1000米跑、立定跳远、引体向上。</a:t>
            </a:r>
            <a:endParaRPr lang="zh-CN" sz="2400" b="0">
              <a:ea typeface="宋体" panose="02010600030101010101" pitchFamily="2" charset="-122"/>
            </a:endParaRPr>
          </a:p>
          <a:p>
            <a:pPr indent="265430"/>
            <a:r>
              <a:rPr lang="zh-CN" sz="2400" b="1">
                <a:ea typeface="宋体" panose="02010600030101010101" pitchFamily="2" charset="-122"/>
              </a:rPr>
              <a:t>女生：</a:t>
            </a:r>
            <a:r>
              <a:rPr lang="zh-CN" sz="2400" b="0">
                <a:ea typeface="宋体" panose="02010600030101010101" pitchFamily="2" charset="-122"/>
              </a:rPr>
              <a:t>50米跑、800米跑、立定跳远、1分钟仰卧起坐。</a:t>
            </a:r>
            <a:endParaRPr lang="zh-CN" sz="2400" b="0">
              <a:ea typeface="宋体" panose="02010600030101010101" pitchFamily="2" charset="-122"/>
            </a:endParaRPr>
          </a:p>
          <a:p>
            <a:pPr indent="265430"/>
            <a:r>
              <a:rPr lang="zh-CN" sz="2400" b="1">
                <a:ea typeface="宋体" panose="02010600030101010101" pitchFamily="2" charset="-122"/>
              </a:rPr>
              <a:t>评分标准：</a:t>
            </a:r>
            <a:r>
              <a:rPr lang="zh-CN" sz="2400" b="0">
                <a:ea typeface="宋体" panose="02010600030101010101" pitchFamily="2" charset="-122"/>
              </a:rPr>
              <a:t>严格执行教育部印发的《国家大学生体质健康标准（2014年修订）》。</a:t>
            </a:r>
            <a:endParaRPr lang="zh-CN" sz="2400" b="0">
              <a:ea typeface="宋体" panose="02010600030101010101" pitchFamily="2" charset="-122"/>
            </a:endParaRPr>
          </a:p>
          <a:p>
            <a:pPr indent="265430"/>
            <a:r>
              <a:rPr lang="zh-CN" sz="2400" b="1">
                <a:ea typeface="宋体" panose="02010600030101010101" pitchFamily="2" charset="-122"/>
              </a:rPr>
              <a:t>体能测试项目成绩：</a:t>
            </a:r>
            <a:r>
              <a:rPr lang="zh-CN" sz="2400" b="0">
                <a:ea typeface="宋体" panose="02010600030101010101" pitchFamily="2" charset="-122"/>
              </a:rPr>
              <a:t>四单项平均得分。第一学期，每项10分，第二学期、第三学期和第四学期每项5分</a:t>
            </a:r>
            <a:endParaRPr lang="zh-CN" sz="2400" b="0">
              <a:ea typeface="宋体" panose="02010600030101010101" pitchFamily="2" charset="-122"/>
            </a:endParaRPr>
          </a:p>
          <a:p>
            <a:pPr indent="265430"/>
            <a:endParaRPr lang="zh-CN" sz="2400" b="0">
              <a:ea typeface="宋体" panose="02010600030101010101" pitchFamily="2" charset="-122"/>
            </a:endParaRPr>
          </a:p>
          <a:p>
            <a:pPr indent="265430"/>
            <a:r>
              <a:rPr lang="en-US" altLang="zh-CN" sz="2400" b="1">
                <a:ea typeface="宋体" panose="02010600030101010101" pitchFamily="2" charset="-122"/>
              </a:rPr>
              <a:t>  </a:t>
            </a:r>
            <a:r>
              <a:rPr lang="zh-CN" sz="2400" b="1">
                <a:solidFill>
                  <a:schemeClr val="accent2">
                    <a:lumMod val="75000"/>
                  </a:schemeClr>
                </a:solidFill>
                <a:ea typeface="宋体" panose="02010600030101010101" pitchFamily="2" charset="-122"/>
              </a:rPr>
              <a:t>（3）学生平时成绩和标准</a:t>
            </a:r>
            <a:endParaRPr lang="zh-CN" sz="2400" b="0">
              <a:ea typeface="宋体" panose="02010600030101010101" pitchFamily="2" charset="-122"/>
            </a:endParaRPr>
          </a:p>
          <a:p>
            <a:pPr indent="265430"/>
            <a:r>
              <a:rPr lang="zh-CN" sz="2400" b="1">
                <a:ea typeface="宋体" panose="02010600030101010101" pitchFamily="2" charset="-122"/>
              </a:rPr>
              <a:t>上课出勤率：</a:t>
            </a:r>
            <a:r>
              <a:rPr lang="zh-CN" sz="2400" b="0">
                <a:ea typeface="宋体" panose="02010600030101010101" pitchFamily="2" charset="-122"/>
              </a:rPr>
              <a:t>请假、迟到、早退一次扣1分，旷课一次扣2分；教师根据学生平时上课的表现评定学生的学习态度；晨跑记分标准：由于学校鼓励学生晨跑锻炼，因此特规定学生晨跑7次计12分，8次16分，9次18分，10次20分，不足7次计0分，一学期中晨跑超过规定次数每2次体育课总成绩加1分，不足2次不加分，累计不超过5分。</a:t>
            </a:r>
            <a:endParaRPr lang="zh-CN" altLang="en-US" sz="2400" b="0">
              <a:ea typeface="宋体" panose="02010600030101010101" pitchFamily="2" charset="-122"/>
            </a:endParaRPr>
          </a:p>
        </p:txBody>
      </p:sp>
      <p:sp>
        <p:nvSpPr>
          <p:cNvPr id="2" name="文本框 1"/>
          <p:cNvSpPr txBox="1"/>
          <p:nvPr/>
        </p:nvSpPr>
        <p:spPr>
          <a:xfrm>
            <a:off x="960755" y="269875"/>
            <a:ext cx="5484495" cy="521970"/>
          </a:xfrm>
          <a:prstGeom prst="rect">
            <a:avLst/>
          </a:prstGeom>
          <a:noFill/>
        </p:spPr>
        <p:txBody>
          <a:bodyPr wrap="none" rtlCol="0" anchor="t">
            <a:spAutoFit/>
          </a:bodyPr>
          <a:lstStyle/>
          <a:p>
            <a:r>
              <a:rPr lang="zh-CN" sz="2800" b="1">
                <a:solidFill>
                  <a:schemeClr val="accent2">
                    <a:lumMod val="75000"/>
                  </a:schemeClr>
                </a:solidFill>
                <a:ea typeface="宋体" panose="02010600030101010101" pitchFamily="2" charset="-122"/>
                <a:sym typeface="+mn-ea"/>
              </a:rPr>
              <a:t>3.篮球课程各测试项目及评分标准</a:t>
            </a:r>
            <a:endParaRPr lang="zh-CN" altLang="en-US" sz="2800" b="1">
              <a:solidFill>
                <a:schemeClr val="accent2">
                  <a:lumMod val="75000"/>
                </a:schemeClr>
              </a:solidFill>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2667000" cy="6858000"/>
          </a:xfrm>
          <a:prstGeom prst="rect">
            <a:avLst/>
          </a:prstGeom>
        </p:spPr>
      </p:pic>
      <p:sp>
        <p:nvSpPr>
          <p:cNvPr id="2" name="文本框 1"/>
          <p:cNvSpPr txBox="1"/>
          <p:nvPr/>
        </p:nvSpPr>
        <p:spPr>
          <a:xfrm>
            <a:off x="5022575" y="1391477"/>
            <a:ext cx="6340197" cy="1938992"/>
          </a:xfrm>
          <a:prstGeom prst="rect">
            <a:avLst/>
          </a:prstGeom>
          <a:noFill/>
        </p:spPr>
        <p:txBody>
          <a:bodyPr wrap="none" rtlCol="0">
            <a:spAutoFit/>
          </a:bodyPr>
          <a:lstStyle/>
          <a:p>
            <a:r>
              <a:rPr kumimoji="1" lang="en-US" altLang="zh-CN" sz="6000" i="1">
                <a:solidFill>
                  <a:srgbClr val="0070C0"/>
                </a:solidFill>
                <a:latin typeface="+mj-lt"/>
                <a:ea typeface="+mj-ea"/>
              </a:rPr>
              <a:t>THANKS</a:t>
            </a:r>
            <a:endParaRPr kumimoji="1" lang="en-US" altLang="zh-CN" sz="6000" i="1">
              <a:solidFill>
                <a:srgbClr val="0070C0"/>
              </a:solidFill>
              <a:latin typeface="+mj-lt"/>
              <a:ea typeface="+mj-ea"/>
            </a:endParaRPr>
          </a:p>
          <a:p>
            <a:r>
              <a:rPr kumimoji="1" lang="zh-CN" altLang="en-US" sz="6000" i="1">
                <a:solidFill>
                  <a:srgbClr val="0070C0"/>
                </a:solidFill>
                <a:latin typeface="+mj-ea"/>
                <a:ea typeface="+mj-ea"/>
              </a:rPr>
              <a:t>感谢您的耐心聆听</a:t>
            </a:r>
            <a:endParaRPr kumimoji="1" lang="zh-CN" altLang="en-US" sz="6000" i="1">
              <a:solidFill>
                <a:srgbClr val="0070C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stretch>
            <a:fillRect/>
          </a:stretch>
        </p:blipFill>
        <p:spPr>
          <a:xfrm>
            <a:off x="-245359" y="-79485"/>
            <a:ext cx="6096000" cy="6096000"/>
          </a:xfrm>
          <a:prstGeom prst="rect">
            <a:avLst/>
          </a:prstGeom>
        </p:spPr>
      </p:pic>
      <p:sp>
        <p:nvSpPr>
          <p:cNvPr id="4" name="文本框 3"/>
          <p:cNvSpPr txBox="1"/>
          <p:nvPr/>
        </p:nvSpPr>
        <p:spPr>
          <a:xfrm>
            <a:off x="4386387" y="2329208"/>
            <a:ext cx="938077" cy="769441"/>
          </a:xfrm>
          <a:prstGeom prst="rect">
            <a:avLst/>
          </a:prstGeom>
          <a:noFill/>
        </p:spPr>
        <p:txBody>
          <a:bodyPr wrap="none" rtlCol="0">
            <a:spAutoFit/>
          </a:bodyPr>
          <a:lstStyle/>
          <a:p>
            <a:r>
              <a:rPr kumimoji="1" lang="en-US" altLang="zh-CN" sz="4400">
                <a:solidFill>
                  <a:schemeClr val="bg1"/>
                </a:solidFill>
                <a:latin typeface="+mj-lt"/>
              </a:rPr>
              <a:t>01</a:t>
            </a:r>
            <a:endParaRPr kumimoji="1" lang="zh-CN" altLang="en-US" sz="4400">
              <a:solidFill>
                <a:schemeClr val="bg1"/>
              </a:solidFill>
              <a:latin typeface="+mj-lt"/>
            </a:endParaRPr>
          </a:p>
        </p:txBody>
      </p:sp>
      <p:sp>
        <p:nvSpPr>
          <p:cNvPr id="5" name="文本框 4"/>
          <p:cNvSpPr txBox="1"/>
          <p:nvPr/>
        </p:nvSpPr>
        <p:spPr>
          <a:xfrm>
            <a:off x="4386470" y="2921863"/>
            <a:ext cx="854293" cy="246221"/>
          </a:xfrm>
          <a:prstGeom prst="rect">
            <a:avLst/>
          </a:prstGeom>
          <a:noFill/>
        </p:spPr>
        <p:txBody>
          <a:bodyPr wrap="square" rtlCol="0">
            <a:spAutoFit/>
          </a:bodyPr>
          <a:lstStyle/>
          <a:p>
            <a:pPr algn="dist"/>
            <a:r>
              <a:rPr kumimoji="1" lang="en-US" altLang="zh-CN" sz="1000">
                <a:solidFill>
                  <a:schemeClr val="bg1"/>
                </a:solidFill>
              </a:rPr>
              <a:t>PART</a:t>
            </a:r>
            <a:endParaRPr kumimoji="1" lang="zh-CN" altLang="en-US" sz="1000">
              <a:solidFill>
                <a:schemeClr val="bg1"/>
              </a:solidFill>
            </a:endParaRPr>
          </a:p>
        </p:txBody>
      </p:sp>
      <p:sp>
        <p:nvSpPr>
          <p:cNvPr id="6" name="文本框 5"/>
          <p:cNvSpPr txBox="1"/>
          <p:nvPr/>
        </p:nvSpPr>
        <p:spPr>
          <a:xfrm>
            <a:off x="5565913" y="2329204"/>
            <a:ext cx="4297680" cy="922020"/>
          </a:xfrm>
          <a:prstGeom prst="rect">
            <a:avLst/>
          </a:prstGeom>
          <a:noFill/>
        </p:spPr>
        <p:txBody>
          <a:bodyPr wrap="none" rtlCol="0">
            <a:spAutoFit/>
          </a:bodyPr>
          <a:lstStyle/>
          <a:p>
            <a:pPr algn="l"/>
            <a:r>
              <a:rPr kumimoji="1" lang="zh-CN" altLang="en-US" sz="5400" dirty="0">
                <a:solidFill>
                  <a:srgbClr val="0070C0"/>
                </a:solidFill>
                <a:latin typeface="+mj-ea"/>
                <a:ea typeface="+mj-ea"/>
                <a:sym typeface="+mn-ea"/>
              </a:rPr>
              <a:t>篮球运动概述</a:t>
            </a:r>
            <a:endParaRPr kumimoji="1" lang="en-US" altLang="zh-CN" sz="5400" dirty="0">
              <a:solidFill>
                <a:srgbClr val="0070C0"/>
              </a:solidFill>
              <a:latin typeface="+mj-ea"/>
              <a:ea typeface="+mj-ea"/>
            </a:endParaRPr>
          </a:p>
        </p:txBody>
      </p:sp>
      <p:pic>
        <p:nvPicPr>
          <p:cNvPr id="11" name="图片 10"/>
          <p:cNvPicPr>
            <a:picLocks noChangeAspect="1"/>
          </p:cNvPicPr>
          <p:nvPr/>
        </p:nvPicPr>
        <p:blipFill>
          <a:blip r:embed="rId3" cstate="screen"/>
          <a:stretch>
            <a:fillRect/>
          </a:stretch>
        </p:blipFill>
        <p:spPr>
          <a:xfrm>
            <a:off x="9367263" y="4369904"/>
            <a:ext cx="2488096" cy="24880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76350" y="909320"/>
            <a:ext cx="10394315" cy="1630045"/>
          </a:xfrm>
          <a:prstGeom prst="rect">
            <a:avLst/>
          </a:prstGeom>
          <a:noFill/>
          <a:ln w="9525">
            <a:noFill/>
          </a:ln>
        </p:spPr>
        <p:txBody>
          <a:bodyPr wrap="square">
            <a:spAutoFit/>
          </a:bodyPr>
          <a:lstStyle/>
          <a:p>
            <a:pPr indent="457200" fontAlgn="auto"/>
            <a:r>
              <a:rPr lang="zh-CN" sz="2000" b="0" dirty="0">
                <a:latin typeface="宋体" panose="02010600030101010101" pitchFamily="2" charset="-122"/>
                <a:ea typeface="宋体" panose="02010600030101010101" pitchFamily="2" charset="-122"/>
                <a:cs typeface="宋体" panose="02010600030101010101" pitchFamily="2" charset="-122"/>
              </a:rPr>
              <a:t>篮球</a:t>
            </a:r>
            <a:r>
              <a:rPr lang="zh-CN" sz="2000" b="1" dirty="0">
                <a:latin typeface="宋体" panose="02010600030101010101" pitchFamily="2" charset="-122"/>
                <a:ea typeface="宋体" panose="02010600030101010101" pitchFamily="2" charset="-122"/>
                <a:cs typeface="宋体" panose="02010600030101010101" pitchFamily="2" charset="-122"/>
              </a:rPr>
              <a:t>起源于美国</a:t>
            </a:r>
            <a:r>
              <a:rPr lang="zh-CN" sz="2000" b="1" dirty="0">
                <a:latin typeface="宋体" panose="02010600030101010101" pitchFamily="2" charset="-122"/>
                <a:ea typeface="宋体" panose="02010600030101010101" pitchFamily="2" charset="-122"/>
                <a:cs typeface="宋体" panose="02010600030101010101" pitchFamily="2" charset="-122"/>
                <a:hlinkClick r:id="rId1"/>
              </a:rPr>
              <a:t>马萨诸塞州</a:t>
            </a:r>
            <a:r>
              <a:rPr lang="zh-CN" sz="2000" b="0" dirty="0">
                <a:latin typeface="宋体" panose="02010600030101010101" pitchFamily="2" charset="-122"/>
                <a:ea typeface="宋体" panose="02010600030101010101" pitchFamily="2" charset="-122"/>
                <a:cs typeface="宋体" panose="02010600030101010101" pitchFamily="2" charset="-122"/>
              </a:rPr>
              <a:t>，是1891年12月21日由</a:t>
            </a:r>
            <a:r>
              <a:rPr lang="zh-CN" sz="2000" b="1" dirty="0">
                <a:latin typeface="宋体" panose="02010600030101010101" pitchFamily="2" charset="-122"/>
                <a:ea typeface="宋体" panose="02010600030101010101" pitchFamily="2" charset="-122"/>
                <a:cs typeface="宋体" panose="02010600030101010101" pitchFamily="2" charset="-122"/>
              </a:rPr>
              <a:t>詹姆斯·奈史密斯</a:t>
            </a:r>
            <a:r>
              <a:rPr lang="zh-CN" sz="2000" b="0" dirty="0">
                <a:latin typeface="宋体" panose="02010600030101010101" pitchFamily="2" charset="-122"/>
                <a:ea typeface="宋体" panose="02010600030101010101" pitchFamily="2" charset="-122"/>
                <a:cs typeface="宋体" panose="02010600030101010101" pitchFamily="2" charset="-122"/>
              </a:rPr>
              <a:t>创造，是</a:t>
            </a:r>
            <a:r>
              <a:rPr lang="zh-CN" sz="2000" b="0" dirty="0">
                <a:latin typeface="宋体" panose="02010600030101010101" pitchFamily="2" charset="-122"/>
                <a:ea typeface="宋体" panose="02010600030101010101" pitchFamily="2" charset="-122"/>
                <a:cs typeface="宋体" panose="02010600030101010101" pitchFamily="2" charset="-122"/>
                <a:hlinkClick r:id="rId2"/>
              </a:rPr>
              <a:t>奥运会</a:t>
            </a:r>
            <a:r>
              <a:rPr lang="zh-CN" sz="2000" b="0" dirty="0">
                <a:latin typeface="宋体" panose="02010600030101010101" pitchFamily="2" charset="-122"/>
                <a:ea typeface="宋体" panose="02010600030101010101" pitchFamily="2" charset="-122"/>
                <a:cs typeface="宋体" panose="02010600030101010101" pitchFamily="2" charset="-122"/>
              </a:rPr>
              <a:t>核心</a:t>
            </a:r>
            <a:r>
              <a:rPr lang="zh-CN" sz="2000" b="0" dirty="0">
                <a:latin typeface="宋体" panose="02010600030101010101" pitchFamily="2" charset="-122"/>
                <a:ea typeface="宋体" panose="02010600030101010101" pitchFamily="2" charset="-122"/>
                <a:cs typeface="宋体" panose="02010600030101010101" pitchFamily="2" charset="-122"/>
                <a:hlinkClick r:id="rId3"/>
              </a:rPr>
              <a:t>比赛</a:t>
            </a:r>
            <a:r>
              <a:rPr lang="zh-CN" sz="2000" b="0" dirty="0">
                <a:latin typeface="宋体" panose="02010600030101010101" pitchFamily="2" charset="-122"/>
                <a:ea typeface="宋体" panose="02010600030101010101" pitchFamily="2" charset="-122"/>
                <a:cs typeface="宋体" panose="02010600030101010101" pitchFamily="2" charset="-122"/>
              </a:rPr>
              <a:t>项目，是</a:t>
            </a:r>
            <a:r>
              <a:rPr lang="zh-CN" sz="2000" b="1" dirty="0">
                <a:latin typeface="宋体" panose="02010600030101010101" pitchFamily="2" charset="-122"/>
                <a:ea typeface="宋体" panose="02010600030101010101" pitchFamily="2" charset="-122"/>
                <a:cs typeface="宋体" panose="02010600030101010101" pitchFamily="2" charset="-122"/>
              </a:rPr>
              <a:t>以手为中心的身体对抗性</a:t>
            </a:r>
            <a:r>
              <a:rPr lang="zh-CN" sz="2000" b="1" dirty="0">
                <a:latin typeface="宋体" panose="02010600030101010101" pitchFamily="2" charset="-122"/>
                <a:ea typeface="宋体" panose="02010600030101010101" pitchFamily="2" charset="-122"/>
                <a:cs typeface="宋体" panose="02010600030101010101" pitchFamily="2" charset="-122"/>
                <a:hlinkClick r:id="rId4"/>
              </a:rPr>
              <a:t>体育运动</a:t>
            </a:r>
            <a:r>
              <a:rPr lang="zh-CN" sz="2000" b="0" dirty="0">
                <a:latin typeface="宋体" panose="02010600030101010101" pitchFamily="2" charset="-122"/>
                <a:ea typeface="宋体" panose="02010600030101010101" pitchFamily="2" charset="-122"/>
                <a:cs typeface="宋体" panose="02010600030101010101" pitchFamily="2" charset="-122"/>
              </a:rPr>
              <a:t>。</a:t>
            </a:r>
            <a:endParaRPr lang="zh-CN" sz="2000" b="0" dirty="0">
              <a:latin typeface="宋体" panose="02010600030101010101" pitchFamily="2" charset="-122"/>
              <a:ea typeface="宋体" panose="02010600030101010101" pitchFamily="2" charset="-122"/>
              <a:cs typeface="宋体" panose="02010600030101010101" pitchFamily="2" charset="-122"/>
            </a:endParaRPr>
          </a:p>
          <a:p>
            <a:pPr indent="457200" fontAlgn="auto"/>
            <a:r>
              <a:rPr lang="en-US" altLang="zh-CN" sz="2000" b="0" dirty="0">
                <a:latin typeface="宋体" panose="02010600030101010101" pitchFamily="2" charset="-122"/>
                <a:ea typeface="宋体" panose="02010600030101010101" pitchFamily="2" charset="-122"/>
                <a:cs typeface="宋体" panose="02010600030101010101" pitchFamily="2" charset="-122"/>
              </a:rPr>
              <a:t>      </a:t>
            </a:r>
            <a:r>
              <a:rPr lang="zh-CN" sz="2000" b="0" dirty="0">
                <a:latin typeface="宋体" panose="02010600030101010101" pitchFamily="2" charset="-122"/>
                <a:ea typeface="宋体" panose="02010600030101010101" pitchFamily="2" charset="-122"/>
                <a:cs typeface="宋体" panose="02010600030101010101" pitchFamily="2" charset="-122"/>
              </a:rPr>
              <a:t>1895年传入我国天津，1932年成立了国际业余篮球联合会 简称国际篮联。1936年男子篮球运动成为奥运会正式比赛项目，1976年第21届奥运会增加了女子篮球项目。1992年第25届奥运会向职业篮球球员敞开了大门。</a:t>
            </a:r>
            <a:endParaRPr lang="zh-CN" altLang="en-US" sz="2000" b="0" dirty="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27125" y="383858"/>
            <a:ext cx="5080000" cy="460375"/>
          </a:xfrm>
          <a:prstGeom prst="rect">
            <a:avLst/>
          </a:prstGeom>
          <a:noFill/>
          <a:ln w="9525">
            <a:noFill/>
          </a:ln>
        </p:spPr>
        <p:txBody>
          <a:bodyPr>
            <a:spAutoFit/>
          </a:bodyPr>
          <a:lstStyle/>
          <a:p>
            <a:pPr indent="0"/>
            <a:r>
              <a:rPr lang="en-US" sz="2400" b="1">
                <a:latin typeface="宋体" panose="02010600030101010101" pitchFamily="2" charset="-122"/>
              </a:rPr>
              <a:t>3.1.1  </a:t>
            </a:r>
            <a:r>
              <a:rPr lang="zh-CN" sz="2400" b="1">
                <a:ea typeface="宋体" panose="02010600030101010101" pitchFamily="2" charset="-122"/>
              </a:rPr>
              <a:t>篮球的起源与发展</a:t>
            </a:r>
            <a:endParaRPr lang="zh-CN" altLang="en-US" sz="2400" b="1">
              <a:ea typeface="宋体" panose="02010600030101010101" pitchFamily="2" charset="-122"/>
            </a:endParaRPr>
          </a:p>
        </p:txBody>
      </p:sp>
      <p:sp>
        <p:nvSpPr>
          <p:cNvPr id="3" name="文本框 2"/>
          <p:cNvSpPr txBox="1"/>
          <p:nvPr/>
        </p:nvSpPr>
        <p:spPr>
          <a:xfrm>
            <a:off x="2017395" y="2840990"/>
            <a:ext cx="9865995" cy="3291840"/>
          </a:xfrm>
          <a:prstGeom prst="rect">
            <a:avLst/>
          </a:prstGeom>
          <a:noFill/>
          <a:ln w="9525">
            <a:noFill/>
          </a:ln>
        </p:spPr>
        <p:txBody>
          <a:bodyPr wrap="square">
            <a:spAutoFit/>
          </a:bodyPr>
          <a:lstStyle/>
          <a:p>
            <a:pPr indent="304800"/>
            <a:r>
              <a:rPr lang="zh-CN" sz="2400" b="1" dirty="0">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a:t>
            </a:r>
            <a:r>
              <a:rPr lang="zh-CN" sz="2400" b="1" dirty="0">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篮球运动的特点与价值</a:t>
            </a:r>
            <a:endParaRPr lang="zh-CN" sz="2400" b="0" dirty="0">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04800"/>
            <a:r>
              <a:rPr lang="en-US" altLang="zh-CN" sz="2000" b="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dirty="0">
                <a:solidFill>
                  <a:srgbClr val="000000"/>
                </a:solidFill>
                <a:latin typeface="宋体" panose="02010600030101010101" pitchFamily="2" charset="-122"/>
                <a:ea typeface="宋体" panose="02010600030101010101" pitchFamily="2" charset="-122"/>
                <a:cs typeface="宋体" panose="02010600030101010101" pitchFamily="2" charset="-122"/>
              </a:rPr>
              <a:t>首先，篮球运动具有较强的集体性。其次，篮球比赛的技战术，具有复杂性和对抗性，从而可以培养运动员的顽强意志品质。</a:t>
            </a:r>
            <a:endParaRPr lang="zh-CN" sz="20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304800"/>
            <a:endParaRPr lang="zh-CN" sz="2000" b="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304800"/>
            <a:r>
              <a:rPr lang="zh-CN" altLang="en-US" sz="2400" b="1" dirty="0">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）篮球运动的教学功能 </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indent="304800"/>
            <a:r>
              <a:rPr lang="zh-CN" altLang="en-US" sz="2000" dirty="0">
                <a:latin typeface="宋体" panose="02010600030101010101" pitchFamily="2" charset="-122"/>
                <a:ea typeface="宋体" panose="02010600030101010101" pitchFamily="2" charset="-122"/>
                <a:cs typeface="宋体" panose="02010600030101010101" pitchFamily="2" charset="-122"/>
              </a:rPr>
              <a:t>通过篮球课的学习，全面锻炼学生的身体，有效的增强体质、增进健康，让大学生确立终身体育观。培养终身体育能力，掌握体育科学的基本知识，培养、提高学生在体育锻炼中自我组织，自我管理，自我评价，自我监督的能力，增强自我完善身体的能力，对大学生进行思想品德教育，培养拼搏竞争的进取精神，发展大学生篮球体育才能，提高运动技术水平，使他们成为全面发展的高级专门人才。</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5" cstate="screen"/>
          <a:stretch>
            <a:fillRect/>
          </a:stretch>
        </p:blipFill>
        <p:spPr>
          <a:xfrm>
            <a:off x="-187960" y="4834890"/>
            <a:ext cx="2211070" cy="22110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arn(inVertical)">
                                      <p:cBhvr>
                                        <p:cTn id="17" dur="500"/>
                                        <p:tgtEl>
                                          <p:spTgt spid="3">
                                            <p:txEl>
                                              <p:pRg st="0" end="0"/>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arn(inVertical)">
                                      <p:cBhvr>
                                        <p:cTn id="20" dur="500"/>
                                        <p:tgtEl>
                                          <p:spTgt spid="3">
                                            <p:txEl>
                                              <p:pRg st="1" end="1"/>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arn(inVertical)">
                                      <p:cBhvr>
                                        <p:cTn id="23" dur="500"/>
                                        <p:tgtEl>
                                          <p:spTgt spid="3">
                                            <p:txEl>
                                              <p:pRg st="3" end="3"/>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arn(inVertical)">
                                      <p:cBhvr>
                                        <p:cTn id="26" dur="500"/>
                                        <p:tgtEl>
                                          <p:spTgt spid="3">
                                            <p:txEl>
                                              <p:pRg st="4" end="4"/>
                                            </p:txEl>
                                          </p:spTgt>
                                        </p:tgtEl>
                                      </p:cBhvr>
                                    </p:animEffect>
                                  </p:childTnLst>
                                </p:cTn>
                              </p:par>
                            </p:childTnLst>
                          </p:cTn>
                        </p:par>
                        <p:par>
                          <p:cTn id="27" fill="hold">
                            <p:stCondLst>
                              <p:cond delay="500"/>
                            </p:stCondLst>
                            <p:childTnLst>
                              <p:par>
                                <p:cTn id="28" presetID="16" presetClass="entr" presetSubtype="21"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arn(inVertic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stretch>
            <a:fillRect/>
          </a:stretch>
        </p:blipFill>
        <p:spPr>
          <a:xfrm>
            <a:off x="-265044" y="-109330"/>
            <a:ext cx="6096000" cy="6096000"/>
          </a:xfrm>
          <a:prstGeom prst="rect">
            <a:avLst/>
          </a:prstGeom>
        </p:spPr>
      </p:pic>
      <p:sp>
        <p:nvSpPr>
          <p:cNvPr id="4" name="文本框 3"/>
          <p:cNvSpPr txBox="1"/>
          <p:nvPr/>
        </p:nvSpPr>
        <p:spPr>
          <a:xfrm>
            <a:off x="4399722" y="2332383"/>
            <a:ext cx="938077" cy="769441"/>
          </a:xfrm>
          <a:prstGeom prst="rect">
            <a:avLst/>
          </a:prstGeom>
          <a:noFill/>
        </p:spPr>
        <p:txBody>
          <a:bodyPr wrap="none" rtlCol="0">
            <a:spAutoFit/>
          </a:bodyPr>
          <a:lstStyle/>
          <a:p>
            <a:r>
              <a:rPr kumimoji="1" lang="en-US" altLang="zh-CN" sz="4400">
                <a:solidFill>
                  <a:schemeClr val="bg1"/>
                </a:solidFill>
                <a:latin typeface="+mj-lt"/>
              </a:rPr>
              <a:t>02</a:t>
            </a:r>
            <a:endParaRPr kumimoji="1" lang="zh-CN" altLang="en-US" sz="4400">
              <a:solidFill>
                <a:schemeClr val="bg1"/>
              </a:solidFill>
              <a:latin typeface="+mj-lt"/>
            </a:endParaRPr>
          </a:p>
        </p:txBody>
      </p:sp>
      <p:sp>
        <p:nvSpPr>
          <p:cNvPr id="5" name="文本框 4"/>
          <p:cNvSpPr txBox="1"/>
          <p:nvPr/>
        </p:nvSpPr>
        <p:spPr>
          <a:xfrm>
            <a:off x="4386470" y="2921863"/>
            <a:ext cx="854293" cy="246221"/>
          </a:xfrm>
          <a:prstGeom prst="rect">
            <a:avLst/>
          </a:prstGeom>
          <a:noFill/>
        </p:spPr>
        <p:txBody>
          <a:bodyPr wrap="square" rtlCol="0">
            <a:spAutoFit/>
          </a:bodyPr>
          <a:lstStyle/>
          <a:p>
            <a:pPr algn="dist"/>
            <a:r>
              <a:rPr kumimoji="1" lang="en-US" altLang="zh-CN" sz="1000">
                <a:solidFill>
                  <a:schemeClr val="bg1"/>
                </a:solidFill>
              </a:rPr>
              <a:t>PART</a:t>
            </a:r>
            <a:endParaRPr kumimoji="1" lang="zh-CN" altLang="en-US" sz="1000">
              <a:solidFill>
                <a:schemeClr val="bg1"/>
              </a:solidFill>
            </a:endParaRPr>
          </a:p>
        </p:txBody>
      </p:sp>
      <p:sp>
        <p:nvSpPr>
          <p:cNvPr id="6" name="文本框 5"/>
          <p:cNvSpPr txBox="1"/>
          <p:nvPr/>
        </p:nvSpPr>
        <p:spPr>
          <a:xfrm>
            <a:off x="5337948" y="2245693"/>
            <a:ext cx="6012180" cy="922020"/>
          </a:xfrm>
          <a:prstGeom prst="rect">
            <a:avLst/>
          </a:prstGeom>
          <a:noFill/>
        </p:spPr>
        <p:txBody>
          <a:bodyPr wrap="none" rtlCol="0">
            <a:spAutoFit/>
          </a:bodyPr>
          <a:lstStyle/>
          <a:p>
            <a:pPr algn="l"/>
            <a:r>
              <a:rPr kumimoji="1" lang="zh-CN" altLang="en-US" sz="5400">
                <a:solidFill>
                  <a:srgbClr val="0070C0"/>
                </a:solidFill>
                <a:latin typeface="+mj-ea"/>
                <a:ea typeface="+mj-ea"/>
              </a:rPr>
              <a:t> 篮球运动基本技术</a:t>
            </a:r>
            <a:endParaRPr kumimoji="1" lang="zh-CN" altLang="en-US" sz="5400">
              <a:solidFill>
                <a:srgbClr val="0070C0"/>
              </a:solidFill>
              <a:latin typeface="+mj-ea"/>
              <a:ea typeface="+mj-ea"/>
            </a:endParaRPr>
          </a:p>
        </p:txBody>
      </p:sp>
      <p:pic>
        <p:nvPicPr>
          <p:cNvPr id="11" name="图片 10"/>
          <p:cNvPicPr>
            <a:picLocks noChangeAspect="1"/>
          </p:cNvPicPr>
          <p:nvPr/>
        </p:nvPicPr>
        <p:blipFill>
          <a:blip r:embed="rId3" cstate="screen"/>
          <a:stretch>
            <a:fillRect/>
          </a:stretch>
        </p:blipFill>
        <p:spPr>
          <a:xfrm>
            <a:off x="9367263" y="4369904"/>
            <a:ext cx="2488096" cy="24880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7240" y="305435"/>
            <a:ext cx="5080000" cy="521970"/>
          </a:xfrm>
          <a:prstGeom prst="rect">
            <a:avLst/>
          </a:prstGeom>
          <a:noFill/>
          <a:ln w="9525">
            <a:noFill/>
          </a:ln>
        </p:spPr>
        <p:txBody>
          <a:bodyPr>
            <a:spAutoFit/>
          </a:bodyPr>
          <a:lstStyle/>
          <a:p>
            <a:pPr indent="304800"/>
            <a:r>
              <a:rPr lang="en-US" altLang="zh-CN" sz="2800" b="1">
                <a:ea typeface="宋体" panose="02010600030101010101" pitchFamily="2" charset="-122"/>
              </a:rPr>
              <a:t>1.</a:t>
            </a:r>
            <a:r>
              <a:rPr lang="zh-CN" sz="2800" b="1">
                <a:ea typeface="宋体" panose="02010600030101010101" pitchFamily="2" charset="-122"/>
              </a:rPr>
              <a:t>移动</a:t>
            </a:r>
            <a:endParaRPr lang="zh-CN" altLang="en-US" sz="2800" b="1">
              <a:ea typeface="宋体" panose="02010600030101010101" pitchFamily="2" charset="-122"/>
            </a:endParaRPr>
          </a:p>
        </p:txBody>
      </p:sp>
      <p:sp>
        <p:nvSpPr>
          <p:cNvPr id="2" name="文本框 1"/>
          <p:cNvSpPr txBox="1"/>
          <p:nvPr/>
        </p:nvSpPr>
        <p:spPr>
          <a:xfrm>
            <a:off x="3094990" y="606425"/>
            <a:ext cx="9248775" cy="368300"/>
          </a:xfrm>
          <a:prstGeom prst="rect">
            <a:avLst/>
          </a:prstGeom>
          <a:noFill/>
          <a:ln w="9525">
            <a:noFill/>
          </a:ln>
        </p:spPr>
        <p:txBody>
          <a:bodyPr wrap="square">
            <a:spAutoFit/>
          </a:bodyPr>
          <a:lstStyle/>
          <a:p>
            <a:pPr indent="265430"/>
            <a:r>
              <a:rPr lang="zh-CN" b="1">
                <a:solidFill>
                  <a:srgbClr val="000000"/>
                </a:solidFill>
                <a:ea typeface="宋体" panose="02010600030101010101" pitchFamily="2" charset="-122"/>
              </a:rPr>
              <a:t>移动是篮球比赛中为了改变位置、方向、速度和争取高度采用的各种脚步动作的通称。</a:t>
            </a:r>
            <a:endParaRPr lang="zh-CN" altLang="en-US" b="1">
              <a:solidFill>
                <a:srgbClr val="000000"/>
              </a:solidFill>
              <a:ea typeface="宋体" panose="02010600030101010101" pitchFamily="2" charset="-122"/>
            </a:endParaRPr>
          </a:p>
        </p:txBody>
      </p:sp>
      <p:sp>
        <p:nvSpPr>
          <p:cNvPr id="4" name="文本框 3"/>
          <p:cNvSpPr txBox="1"/>
          <p:nvPr/>
        </p:nvSpPr>
        <p:spPr>
          <a:xfrm>
            <a:off x="832485" y="1645920"/>
            <a:ext cx="10527030" cy="4831080"/>
          </a:xfrm>
          <a:prstGeom prst="rect">
            <a:avLst/>
          </a:prstGeom>
          <a:noFill/>
          <a:ln w="9525">
            <a:noFill/>
          </a:ln>
        </p:spPr>
        <p:txBody>
          <a:bodyPr wrap="square">
            <a:spAutoFit/>
          </a:bodyPr>
          <a:lstStyle/>
          <a:p>
            <a:pPr indent="265430"/>
            <a:endParaRPr lang="zh-CN" sz="1600" b="0">
              <a:solidFill>
                <a:schemeClr val="tx1"/>
              </a:solidFill>
              <a:ea typeface="宋体" panose="02010600030101010101" pitchFamily="2" charset="-122"/>
            </a:endParaRPr>
          </a:p>
          <a:p>
            <a:pPr indent="265430"/>
            <a:r>
              <a:rPr lang="zh-CN" sz="2400" b="1">
                <a:solidFill>
                  <a:schemeClr val="accent2">
                    <a:lumMod val="75000"/>
                  </a:schemeClr>
                </a:solidFill>
                <a:ea typeface="宋体" panose="02010600030101010101" pitchFamily="2" charset="-122"/>
              </a:rPr>
              <a:t>（1）起动</a:t>
            </a:r>
            <a:endParaRPr lang="zh-CN" sz="2400" b="1">
              <a:solidFill>
                <a:schemeClr val="accent2">
                  <a:lumMod val="75000"/>
                </a:schemeClr>
              </a:solidFill>
              <a:ea typeface="宋体" panose="02010600030101010101" pitchFamily="2" charset="-122"/>
            </a:endParaRPr>
          </a:p>
          <a:p>
            <a:pPr indent="265430"/>
            <a:r>
              <a:rPr lang="zh-CN" sz="2000" b="0">
                <a:solidFill>
                  <a:schemeClr val="tx1"/>
                </a:solidFill>
                <a:ea typeface="宋体" panose="02010600030101010101" pitchFamily="2" charset="-122"/>
              </a:rPr>
              <a:t>动作要领：向前起动是用后脚的前脚掌短促有力地蹬地，重心前移，上体前倾，迅速向前迈步。起动后的前两三步要短促而迅速。向侧起动是用异侧脚的前脚掌用力蹬地，同时上体迅速向起动方向侧转并前倾，重心跟随移动，迅速向跑动方面迈步。步法同向前起动。</a:t>
            </a:r>
            <a:endParaRPr lang="zh-CN" sz="2000" b="0">
              <a:solidFill>
                <a:schemeClr val="tx1"/>
              </a:solidFill>
              <a:ea typeface="宋体" panose="02010600030101010101" pitchFamily="2" charset="-122"/>
            </a:endParaRPr>
          </a:p>
          <a:p>
            <a:pPr indent="265430"/>
            <a:endParaRPr lang="zh-CN" sz="2000" b="0">
              <a:solidFill>
                <a:schemeClr val="tx1"/>
              </a:solidFill>
              <a:ea typeface="宋体" panose="02010600030101010101" pitchFamily="2" charset="-122"/>
            </a:endParaRPr>
          </a:p>
          <a:p>
            <a:pPr indent="265430"/>
            <a:r>
              <a:rPr lang="en-US" altLang="zh-CN" sz="2000" b="0">
                <a:solidFill>
                  <a:schemeClr val="tx1"/>
                </a:solidFill>
                <a:ea typeface="宋体" panose="02010600030101010101" pitchFamily="2" charset="-122"/>
              </a:rPr>
              <a:t>  </a:t>
            </a:r>
            <a:r>
              <a:rPr lang="zh-CN" sz="2400" b="1">
                <a:solidFill>
                  <a:schemeClr val="accent2">
                    <a:lumMod val="75000"/>
                  </a:schemeClr>
                </a:solidFill>
                <a:ea typeface="宋体" panose="02010600030101010101" pitchFamily="2" charset="-122"/>
              </a:rPr>
              <a:t>（2）变向跑</a:t>
            </a:r>
            <a:endParaRPr lang="zh-CN" sz="2000" b="1">
              <a:solidFill>
                <a:schemeClr val="accent2">
                  <a:lumMod val="75000"/>
                </a:schemeClr>
              </a:solidFill>
              <a:ea typeface="宋体" panose="02010600030101010101" pitchFamily="2" charset="-122"/>
            </a:endParaRPr>
          </a:p>
          <a:p>
            <a:pPr indent="265430"/>
            <a:r>
              <a:rPr lang="zh-CN" sz="2000" b="0">
                <a:solidFill>
                  <a:schemeClr val="tx1"/>
                </a:solidFill>
                <a:ea typeface="宋体" panose="02010600030101010101" pitchFamily="2" charset="-122"/>
              </a:rPr>
              <a:t>动作要领：以右向左变向跑为例，队员跑动中最后一步用右脚的前脚掌制动。同时脚下内侧蹬地、屈膝、脚尖稍向内扣、腰部随之左转、重心左移，上体稍前倾，同时左脚向左前方跨出一小步，右脚再迅速向左腿的侧前方跨出一大步。</a:t>
            </a:r>
            <a:endParaRPr lang="zh-CN" sz="2000" b="0">
              <a:solidFill>
                <a:schemeClr val="tx1"/>
              </a:solidFill>
              <a:ea typeface="宋体" panose="02010600030101010101" pitchFamily="2" charset="-122"/>
            </a:endParaRPr>
          </a:p>
          <a:p>
            <a:pPr indent="265430"/>
            <a:endParaRPr lang="zh-CN" sz="2000" b="0">
              <a:solidFill>
                <a:schemeClr val="tx1"/>
              </a:solidFill>
              <a:ea typeface="宋体" panose="02010600030101010101" pitchFamily="2" charset="-122"/>
            </a:endParaRPr>
          </a:p>
          <a:p>
            <a:pPr indent="265430"/>
            <a:r>
              <a:rPr lang="en-US" altLang="zh-CN" sz="2000" b="0">
                <a:solidFill>
                  <a:schemeClr val="tx1"/>
                </a:solidFill>
                <a:ea typeface="宋体" panose="02010600030101010101" pitchFamily="2" charset="-122"/>
              </a:rPr>
              <a:t>  </a:t>
            </a:r>
            <a:r>
              <a:rPr lang="zh-CN" sz="2400" b="1">
                <a:solidFill>
                  <a:schemeClr val="accent2">
                    <a:lumMod val="75000"/>
                  </a:schemeClr>
                </a:solidFill>
                <a:ea typeface="宋体" panose="02010600030101010101" pitchFamily="2" charset="-122"/>
              </a:rPr>
              <a:t>（3）侧身跑</a:t>
            </a:r>
            <a:endParaRPr lang="zh-CN" sz="2400" b="1">
              <a:solidFill>
                <a:schemeClr val="accent2">
                  <a:lumMod val="75000"/>
                </a:schemeClr>
              </a:solidFill>
              <a:ea typeface="宋体" panose="02010600030101010101" pitchFamily="2" charset="-122"/>
            </a:endParaRPr>
          </a:p>
          <a:p>
            <a:pPr indent="265430"/>
            <a:r>
              <a:rPr lang="zh-CN" sz="2000" b="0">
                <a:solidFill>
                  <a:schemeClr val="tx1"/>
                </a:solidFill>
                <a:ea typeface="宋体" panose="02010600030101010101" pitchFamily="2" charset="-122"/>
              </a:rPr>
              <a:t>动作要领：脚尖和膝盖对着跑动方向，头和腰部向球的方向扭转，侧肩，上体和两臂放松，随时观察场上情况。</a:t>
            </a:r>
            <a:endParaRPr lang="zh-CN" sz="2000" b="0">
              <a:solidFill>
                <a:schemeClr val="tx1"/>
              </a:solidFill>
              <a:ea typeface="宋体" panose="02010600030101010101" pitchFamily="2" charset="-122"/>
            </a:endParaRPr>
          </a:p>
          <a:p>
            <a:pPr indent="265430"/>
            <a:endParaRPr lang="zh-CN" altLang="en-US" sz="2000" b="0">
              <a:solidFill>
                <a:schemeClr val="tx1"/>
              </a:solidFill>
              <a:ea typeface="宋体" panose="02010600030101010101" pitchFamily="2" charset="-122"/>
            </a:endParaRPr>
          </a:p>
        </p:txBody>
      </p:sp>
      <p:pic>
        <p:nvPicPr>
          <p:cNvPr id="6" name="图片 5" descr="826266226028896440"/>
          <p:cNvPicPr>
            <a:picLocks noChangeAspect="1"/>
          </p:cNvPicPr>
          <p:nvPr/>
        </p:nvPicPr>
        <p:blipFill>
          <a:blip r:embed="rId1"/>
          <a:stretch>
            <a:fillRect/>
          </a:stretch>
        </p:blipFill>
        <p:spPr>
          <a:xfrm rot="17100000">
            <a:off x="2461895" y="385445"/>
            <a:ext cx="713105" cy="71310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65785" y="1027430"/>
            <a:ext cx="11206480" cy="5446395"/>
          </a:xfrm>
          <a:prstGeom prst="rect">
            <a:avLst/>
          </a:prstGeom>
          <a:noFill/>
        </p:spPr>
        <p:txBody>
          <a:bodyPr wrap="square" rtlCol="0" anchor="t">
            <a:spAutoFit/>
          </a:bodyPr>
          <a:lstStyle/>
          <a:p>
            <a:pPr indent="265430"/>
            <a:r>
              <a:rPr lang="zh-CN"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sym typeface="+mn-ea"/>
              </a:rPr>
              <a:t>（4）急停</a:t>
            </a:r>
            <a:endParaRPr lang="zh-CN"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indent="265430"/>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①跨步急停：</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动作要领：急停时的第一步跨出稍大，脚跟先着地滚动到前脚下裳撑地，脚下尖由向前方转为向侧前方，同时重心下降，并先落在后脚上，身体稍向后坐，以减缓向前的冲力。第二步着地时，前脚下掌内侧用力蹬地，脚尖稍向内转，两膝弯曲并内收，上体稍前倾，重心落在两脚之间。两臂屈肘张开，帮助控制身体平衡。</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265430"/>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②跳步急停：</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动作要领：队员在跑动时用单脚起跳，两脚下同时落地（略比肩宽），前脚掌用力蹬地，两膝迅速弯曲，重心下降。两臂屈肘张开，保持身体平衡。</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265430"/>
            <a:r>
              <a:rPr lang="en-US" altLang="zh-CN" sz="20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sym typeface="+mn-ea"/>
              </a:rPr>
              <a:t> </a:t>
            </a:r>
            <a:r>
              <a:rPr lang="zh-CN"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sym typeface="+mn-ea"/>
              </a:rPr>
              <a:t>（5）转身</a:t>
            </a:r>
            <a:endParaRPr lang="zh-CN"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indent="265430"/>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动作要领：两膝微屈，上体稍向前倾，转身时重心移向中枢脚，中枢脚以前脚掌为轴用力碾地，另一脚前脚掌内侧蹬地，腰部扭转带动上体随着移动脚转动过程中，向前或向后来改变身体原来的方向。</a:t>
            </a:r>
            <a:r>
              <a:rPr lang="zh-CN" sz="2000"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身体重心要在一个水平面上，不能上下起伏。</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265430"/>
            <a:r>
              <a:rPr lang="en-US" altLang="zh-CN" sz="20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sym typeface="+mn-ea"/>
              </a:rPr>
              <a:t> </a:t>
            </a:r>
            <a:r>
              <a:rPr lang="zh-CN" sz="2400" b="1">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sym typeface="+mn-ea"/>
              </a:rPr>
              <a:t>（6）滑步</a:t>
            </a:r>
            <a:endParaRPr lang="en-US"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265430"/>
            <a:r>
              <a:rPr lang="en-US" alt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①侧滑步：</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两脚左右开立，两臂张开。向左侧滑步时，右脚前脚掌内侧用力蹬地的同时，左脚向左跨出一步，右脚在左脚落地的同时紧随滑动，重心保持在两脚之间。向右侧滑步时动作相反。</a:t>
            </a:r>
            <a:r>
              <a:rPr lang="zh-CN" sz="2000"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动作要点：蹬、跨、滑。</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endParaRPr 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265430"/>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②前、后滑步：</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前、后滑步的动作方法和要点与侧滑步相仿，只是方向不同</a:t>
            </a:r>
            <a:endPar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012825" y="365125"/>
            <a:ext cx="1194435" cy="521970"/>
          </a:xfrm>
          <a:prstGeom prst="rect">
            <a:avLst/>
          </a:prstGeom>
          <a:noFill/>
        </p:spPr>
        <p:txBody>
          <a:bodyPr wrap="none" rtlCol="0" anchor="t">
            <a:spAutoFit/>
          </a:bodyPr>
          <a:lstStyle/>
          <a:p>
            <a:r>
              <a:rPr lang="en-US" altLang="zh-CN" sz="2800" b="1">
                <a:ea typeface="宋体" panose="02010600030101010101" pitchFamily="2" charset="-122"/>
                <a:sym typeface="+mn-ea"/>
              </a:rPr>
              <a:t>1.</a:t>
            </a:r>
            <a:r>
              <a:rPr lang="zh-CN" sz="2800" b="1">
                <a:ea typeface="宋体" panose="02010600030101010101" pitchFamily="2" charset="-122"/>
                <a:sym typeface="+mn-ea"/>
              </a:rPr>
              <a:t>移动</a:t>
            </a:r>
            <a:endParaRPr lang="zh-CN" altLang="en-US" sz="2800" b="1">
              <a:ea typeface="宋体" panose="02010600030101010101" pitchFamily="2" charset="-122"/>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40740" y="1168400"/>
            <a:ext cx="3508375" cy="460375"/>
          </a:xfrm>
          <a:prstGeom prst="rect">
            <a:avLst/>
          </a:prstGeom>
          <a:noFill/>
          <a:ln w="9525">
            <a:noFill/>
          </a:ln>
        </p:spPr>
        <p:txBody>
          <a:bodyPr wrap="square">
            <a:spAutoFit/>
          </a:bodyPr>
          <a:lstStyle/>
          <a:p>
            <a:pPr indent="304800"/>
            <a:r>
              <a:rPr lang="zh-CN" sz="2400" b="1">
                <a:solidFill>
                  <a:schemeClr val="accent2">
                    <a:lumMod val="75000"/>
                  </a:schemeClr>
                </a:solidFill>
                <a:ea typeface="宋体" panose="02010600030101010101" pitchFamily="2" charset="-122"/>
              </a:rPr>
              <a:t>（1）双手胸前传球</a:t>
            </a:r>
            <a:endParaRPr lang="zh-CN" altLang="en-US" sz="2400" b="1">
              <a:solidFill>
                <a:schemeClr val="accent2">
                  <a:lumMod val="75000"/>
                </a:schemeClr>
              </a:solidFill>
              <a:ea typeface="宋体" panose="02010600030101010101" pitchFamily="2" charset="-122"/>
            </a:endParaRPr>
          </a:p>
        </p:txBody>
      </p:sp>
      <p:sp>
        <p:nvSpPr>
          <p:cNvPr id="2" name="文本框 1"/>
          <p:cNvSpPr txBox="1"/>
          <p:nvPr/>
        </p:nvSpPr>
        <p:spPr>
          <a:xfrm>
            <a:off x="950595" y="276860"/>
            <a:ext cx="2540000" cy="953135"/>
          </a:xfrm>
          <a:prstGeom prst="rect">
            <a:avLst/>
          </a:prstGeom>
          <a:noFill/>
        </p:spPr>
        <p:txBody>
          <a:bodyPr wrap="square" rtlCol="0" anchor="t">
            <a:spAutoFit/>
          </a:bodyPr>
          <a:lstStyle/>
          <a:p>
            <a:r>
              <a:rPr lang="zh-CN" sz="2800" b="1">
                <a:ea typeface="宋体" panose="02010600030101010101" pitchFamily="2" charset="-122"/>
                <a:sym typeface="+mn-ea"/>
              </a:rPr>
              <a:t>2.传、接球</a:t>
            </a:r>
            <a:endParaRPr lang="zh-CN" sz="2800">
              <a:solidFill>
                <a:srgbClr val="000000"/>
              </a:solidFill>
              <a:ea typeface="宋体" panose="02010600030101010101" pitchFamily="2" charset="-122"/>
              <a:sym typeface="+mn-ea"/>
            </a:endParaRPr>
          </a:p>
          <a:p>
            <a:endParaRPr lang="zh-CN" altLang="en-US" sz="2800">
              <a:solidFill>
                <a:srgbClr val="000000"/>
              </a:solidFill>
              <a:ea typeface="宋体" panose="02010600030101010101" pitchFamily="2" charset="-122"/>
              <a:sym typeface="+mn-ea"/>
            </a:endParaRPr>
          </a:p>
        </p:txBody>
      </p:sp>
      <p:grpSp>
        <p:nvGrpSpPr>
          <p:cNvPr id="11" name="组合 10"/>
          <p:cNvGrpSpPr/>
          <p:nvPr/>
        </p:nvGrpSpPr>
        <p:grpSpPr>
          <a:xfrm>
            <a:off x="1240155" y="1628775"/>
            <a:ext cx="2672715" cy="5016500"/>
            <a:chOff x="1953" y="2565"/>
            <a:chExt cx="4209" cy="7900"/>
          </a:xfrm>
        </p:grpSpPr>
        <p:grpSp>
          <p:nvGrpSpPr>
            <p:cNvPr id="3" name="组合 2"/>
            <p:cNvGrpSpPr/>
            <p:nvPr/>
          </p:nvGrpSpPr>
          <p:grpSpPr>
            <a:xfrm>
              <a:off x="2842" y="2565"/>
              <a:ext cx="3320" cy="7901"/>
              <a:chOff x="2842" y="2565"/>
              <a:chExt cx="3320" cy="7901"/>
            </a:xfrm>
          </p:grpSpPr>
          <p:pic>
            <p:nvPicPr>
              <p:cNvPr id="37" name="图片 37" descr="429d423c4bd899aaa248879adc69537"/>
              <p:cNvPicPr>
                <a:picLocks noChangeAspect="1"/>
              </p:cNvPicPr>
              <p:nvPr/>
            </p:nvPicPr>
            <p:blipFill>
              <a:blip r:embed="rId1" cstate="print"/>
              <a:stretch>
                <a:fillRect/>
              </a:stretch>
            </p:blipFill>
            <p:spPr>
              <a:xfrm>
                <a:off x="2842" y="2565"/>
                <a:ext cx="3320" cy="2490"/>
              </a:xfrm>
              <a:prstGeom prst="rect">
                <a:avLst/>
              </a:prstGeom>
            </p:spPr>
          </p:pic>
          <p:pic>
            <p:nvPicPr>
              <p:cNvPr id="40" name="图片 137" descr="143a5086ba2ff0a25a531356d343aa3"/>
              <p:cNvPicPr>
                <a:picLocks noChangeAspect="1"/>
              </p:cNvPicPr>
              <p:nvPr/>
            </p:nvPicPr>
            <p:blipFill>
              <a:blip r:embed="rId2" cstate="print"/>
              <a:stretch>
                <a:fillRect/>
              </a:stretch>
            </p:blipFill>
            <p:spPr>
              <a:xfrm>
                <a:off x="2842" y="5177"/>
                <a:ext cx="3317" cy="2431"/>
              </a:xfrm>
              <a:prstGeom prst="rect">
                <a:avLst/>
              </a:prstGeom>
            </p:spPr>
          </p:pic>
          <p:pic>
            <p:nvPicPr>
              <p:cNvPr id="75" name="图片 138" descr="79b0b1a92161715892b12c636312c18"/>
              <p:cNvPicPr>
                <a:picLocks noChangeAspect="1"/>
              </p:cNvPicPr>
              <p:nvPr/>
            </p:nvPicPr>
            <p:blipFill>
              <a:blip r:embed="rId3" cstate="print"/>
              <a:stretch>
                <a:fillRect/>
              </a:stretch>
            </p:blipFill>
            <p:spPr>
              <a:xfrm>
                <a:off x="2842" y="7980"/>
                <a:ext cx="3317" cy="2487"/>
              </a:xfrm>
              <a:prstGeom prst="rect">
                <a:avLst/>
              </a:prstGeom>
            </p:spPr>
          </p:pic>
        </p:grpSp>
        <p:pic>
          <p:nvPicPr>
            <p:cNvPr id="5" name="图片 4" descr="箭头2"/>
            <p:cNvPicPr>
              <a:picLocks noChangeAspect="1"/>
            </p:cNvPicPr>
            <p:nvPr/>
          </p:nvPicPr>
          <p:blipFill>
            <a:blip r:embed="rId4"/>
            <a:stretch>
              <a:fillRect/>
            </a:stretch>
          </p:blipFill>
          <p:spPr>
            <a:xfrm rot="5400000">
              <a:off x="-1227" y="5848"/>
              <a:ext cx="6939" cy="578"/>
            </a:xfrm>
            <a:prstGeom prst="rect">
              <a:avLst/>
            </a:prstGeom>
          </p:spPr>
        </p:pic>
      </p:grpSp>
      <p:sp>
        <p:nvSpPr>
          <p:cNvPr id="6" name="文本框 5"/>
          <p:cNvSpPr txBox="1"/>
          <p:nvPr/>
        </p:nvSpPr>
        <p:spPr>
          <a:xfrm>
            <a:off x="4651375" y="1168400"/>
            <a:ext cx="5080000" cy="460375"/>
          </a:xfrm>
          <a:prstGeom prst="rect">
            <a:avLst/>
          </a:prstGeom>
          <a:noFill/>
          <a:ln w="9525">
            <a:noFill/>
          </a:ln>
        </p:spPr>
        <p:txBody>
          <a:bodyPr>
            <a:spAutoFit/>
          </a:bodyPr>
          <a:lstStyle/>
          <a:p>
            <a:pPr indent="0"/>
            <a:r>
              <a:rPr lang="zh-CN" sz="2400" b="1">
                <a:solidFill>
                  <a:schemeClr val="accent2">
                    <a:lumMod val="75000"/>
                  </a:schemeClr>
                </a:solidFill>
                <a:ea typeface="宋体" panose="02010600030101010101" pitchFamily="2" charset="-122"/>
              </a:rPr>
              <a:t>（2）单手肩上传球</a:t>
            </a:r>
            <a:r>
              <a:rPr lang="zh-CN" sz="2000" b="1">
                <a:solidFill>
                  <a:schemeClr val="accent2">
                    <a:lumMod val="75000"/>
                  </a:schemeClr>
                </a:solidFill>
                <a:ea typeface="宋体" panose="02010600030101010101" pitchFamily="2" charset="-122"/>
              </a:rPr>
              <a:t> </a:t>
            </a:r>
            <a:endParaRPr lang="zh-CN" altLang="en-US" sz="2000" b="1">
              <a:solidFill>
                <a:schemeClr val="accent2">
                  <a:lumMod val="75000"/>
                </a:schemeClr>
              </a:solidFill>
              <a:ea typeface="宋体" panose="02010600030101010101" pitchFamily="2" charset="-122"/>
            </a:endParaRPr>
          </a:p>
        </p:txBody>
      </p:sp>
      <p:grpSp>
        <p:nvGrpSpPr>
          <p:cNvPr id="12" name="组合 11"/>
          <p:cNvGrpSpPr/>
          <p:nvPr/>
        </p:nvGrpSpPr>
        <p:grpSpPr>
          <a:xfrm>
            <a:off x="4426585" y="1875155"/>
            <a:ext cx="3241675" cy="3679190"/>
            <a:chOff x="6971" y="2953"/>
            <a:chExt cx="5105" cy="5794"/>
          </a:xfrm>
        </p:grpSpPr>
        <p:grpSp>
          <p:nvGrpSpPr>
            <p:cNvPr id="4" name="组合 3"/>
            <p:cNvGrpSpPr/>
            <p:nvPr/>
          </p:nvGrpSpPr>
          <p:grpSpPr>
            <a:xfrm>
              <a:off x="7542" y="2953"/>
              <a:ext cx="4534" cy="5795"/>
              <a:chOff x="7542" y="2953"/>
              <a:chExt cx="4534" cy="5795"/>
            </a:xfrm>
          </p:grpSpPr>
          <p:pic>
            <p:nvPicPr>
              <p:cNvPr id="77" name="图片 77" descr="2019-12-31 15-16-27"/>
              <p:cNvPicPr>
                <a:picLocks noChangeAspect="1"/>
              </p:cNvPicPr>
              <p:nvPr/>
            </p:nvPicPr>
            <p:blipFill>
              <a:blip r:embed="rId5" cstate="print"/>
              <a:stretch>
                <a:fillRect/>
              </a:stretch>
            </p:blipFill>
            <p:spPr>
              <a:xfrm>
                <a:off x="7542" y="2953"/>
                <a:ext cx="4535" cy="2574"/>
              </a:xfrm>
              <a:prstGeom prst="rect">
                <a:avLst/>
              </a:prstGeom>
            </p:spPr>
          </p:pic>
          <p:pic>
            <p:nvPicPr>
              <p:cNvPr id="79" name="图片 79" descr="2019-12-31 15-17-46"/>
              <p:cNvPicPr>
                <a:picLocks noChangeAspect="1"/>
              </p:cNvPicPr>
              <p:nvPr/>
            </p:nvPicPr>
            <p:blipFill>
              <a:blip r:embed="rId6" cstate="print"/>
              <a:stretch>
                <a:fillRect/>
              </a:stretch>
            </p:blipFill>
            <p:spPr>
              <a:xfrm>
                <a:off x="7542" y="6176"/>
                <a:ext cx="4535" cy="2572"/>
              </a:xfrm>
              <a:prstGeom prst="rect">
                <a:avLst/>
              </a:prstGeom>
            </p:spPr>
          </p:pic>
        </p:grpSp>
        <p:pic>
          <p:nvPicPr>
            <p:cNvPr id="7" name="图片 6" descr="箭头2"/>
            <p:cNvPicPr>
              <a:picLocks noChangeAspect="1"/>
            </p:cNvPicPr>
            <p:nvPr/>
          </p:nvPicPr>
          <p:blipFill>
            <a:blip r:embed="rId4"/>
            <a:stretch>
              <a:fillRect/>
            </a:stretch>
          </p:blipFill>
          <p:spPr>
            <a:xfrm rot="5400000">
              <a:off x="4568" y="5357"/>
              <a:ext cx="5377" cy="570"/>
            </a:xfrm>
            <a:prstGeom prst="rect">
              <a:avLst/>
            </a:prstGeom>
          </p:spPr>
        </p:pic>
      </p:grpSp>
      <p:sp>
        <p:nvSpPr>
          <p:cNvPr id="8" name="文本框 7"/>
          <p:cNvSpPr txBox="1"/>
          <p:nvPr/>
        </p:nvSpPr>
        <p:spPr>
          <a:xfrm>
            <a:off x="8165465" y="1168400"/>
            <a:ext cx="5080000" cy="460375"/>
          </a:xfrm>
          <a:prstGeom prst="rect">
            <a:avLst/>
          </a:prstGeom>
          <a:noFill/>
          <a:ln w="9525">
            <a:noFill/>
          </a:ln>
        </p:spPr>
        <p:txBody>
          <a:bodyPr>
            <a:spAutoFit/>
          </a:bodyPr>
          <a:lstStyle/>
          <a:p>
            <a:pPr indent="0"/>
            <a:r>
              <a:rPr lang="zh-CN" sz="2400" b="1">
                <a:solidFill>
                  <a:schemeClr val="accent2">
                    <a:lumMod val="75000"/>
                  </a:schemeClr>
                </a:solidFill>
                <a:ea typeface="宋体" panose="02010600030101010101" pitchFamily="2" charset="-122"/>
              </a:rPr>
              <a:t>（3）单手胸前传球</a:t>
            </a:r>
            <a:r>
              <a:rPr lang="zh-CN" sz="1050" b="0">
                <a:solidFill>
                  <a:srgbClr val="000000"/>
                </a:solidFill>
                <a:ea typeface="宋体" panose="02010600030101010101" pitchFamily="2" charset="-122"/>
              </a:rPr>
              <a:t> </a:t>
            </a:r>
            <a:endParaRPr lang="zh-CN" altLang="en-US"/>
          </a:p>
        </p:txBody>
      </p:sp>
      <p:grpSp>
        <p:nvGrpSpPr>
          <p:cNvPr id="13" name="组合 12"/>
          <p:cNvGrpSpPr/>
          <p:nvPr/>
        </p:nvGrpSpPr>
        <p:grpSpPr>
          <a:xfrm>
            <a:off x="7987665" y="1875155"/>
            <a:ext cx="3348355" cy="3780790"/>
            <a:chOff x="12579" y="2953"/>
            <a:chExt cx="5273" cy="5954"/>
          </a:xfrm>
        </p:grpSpPr>
        <p:grpSp>
          <p:nvGrpSpPr>
            <p:cNvPr id="10" name="组合 9"/>
            <p:cNvGrpSpPr/>
            <p:nvPr/>
          </p:nvGrpSpPr>
          <p:grpSpPr>
            <a:xfrm>
              <a:off x="13150" y="2953"/>
              <a:ext cx="4702" cy="5955"/>
              <a:chOff x="13150" y="2953"/>
              <a:chExt cx="4702" cy="5955"/>
            </a:xfrm>
          </p:grpSpPr>
          <p:pic>
            <p:nvPicPr>
              <p:cNvPr id="83" name="图片 83" descr="2019-12-31 16-52-03"/>
              <p:cNvPicPr>
                <a:picLocks noChangeAspect="1"/>
              </p:cNvPicPr>
              <p:nvPr/>
            </p:nvPicPr>
            <p:blipFill>
              <a:blip r:embed="rId7" cstate="print"/>
              <a:stretch>
                <a:fillRect/>
              </a:stretch>
            </p:blipFill>
            <p:spPr>
              <a:xfrm>
                <a:off x="13150" y="2953"/>
                <a:ext cx="4703" cy="2646"/>
              </a:xfrm>
              <a:prstGeom prst="rect">
                <a:avLst/>
              </a:prstGeom>
            </p:spPr>
          </p:pic>
          <p:pic>
            <p:nvPicPr>
              <p:cNvPr id="86" name="图片 144" descr="2019-12-31 15-20-19"/>
              <p:cNvPicPr>
                <a:picLocks noChangeAspect="1"/>
              </p:cNvPicPr>
              <p:nvPr/>
            </p:nvPicPr>
            <p:blipFill>
              <a:blip r:embed="rId8" cstate="print"/>
              <a:stretch>
                <a:fillRect/>
              </a:stretch>
            </p:blipFill>
            <p:spPr>
              <a:xfrm>
                <a:off x="13220" y="6300"/>
                <a:ext cx="4633" cy="2609"/>
              </a:xfrm>
              <a:prstGeom prst="rect">
                <a:avLst/>
              </a:prstGeom>
            </p:spPr>
          </p:pic>
        </p:grpSp>
        <p:pic>
          <p:nvPicPr>
            <p:cNvPr id="9" name="图片 8" descr="箭头2"/>
            <p:cNvPicPr>
              <a:picLocks noChangeAspect="1"/>
            </p:cNvPicPr>
            <p:nvPr/>
          </p:nvPicPr>
          <p:blipFill>
            <a:blip r:embed="rId4"/>
            <a:stretch>
              <a:fillRect/>
            </a:stretch>
          </p:blipFill>
          <p:spPr>
            <a:xfrm rot="5400000">
              <a:off x="10176" y="5357"/>
              <a:ext cx="5377" cy="570"/>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barn(inVertical)">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3160" y="288925"/>
            <a:ext cx="1909445" cy="521970"/>
          </a:xfrm>
          <a:prstGeom prst="rect">
            <a:avLst/>
          </a:prstGeom>
          <a:noFill/>
        </p:spPr>
        <p:txBody>
          <a:bodyPr wrap="none" rtlCol="0" anchor="t">
            <a:spAutoFit/>
          </a:bodyPr>
          <a:lstStyle/>
          <a:p>
            <a:r>
              <a:rPr lang="zh-CN" sz="2800" b="1">
                <a:ea typeface="宋体" panose="02010600030101010101" pitchFamily="2" charset="-122"/>
                <a:sym typeface="+mn-ea"/>
              </a:rPr>
              <a:t>2.传、接球</a:t>
            </a:r>
            <a:endParaRPr lang="zh-CN" altLang="en-US" sz="2800" b="1">
              <a:ea typeface="宋体" panose="02010600030101010101" pitchFamily="2" charset="-122"/>
              <a:sym typeface="+mn-ea"/>
            </a:endParaRPr>
          </a:p>
        </p:txBody>
      </p:sp>
      <p:sp>
        <p:nvSpPr>
          <p:cNvPr id="100" name="文本框 99"/>
          <p:cNvSpPr txBox="1"/>
          <p:nvPr/>
        </p:nvSpPr>
        <p:spPr>
          <a:xfrm>
            <a:off x="786130" y="920115"/>
            <a:ext cx="5080000" cy="460375"/>
          </a:xfrm>
          <a:prstGeom prst="rect">
            <a:avLst/>
          </a:prstGeom>
          <a:noFill/>
          <a:ln w="9525">
            <a:noFill/>
          </a:ln>
        </p:spPr>
        <p:txBody>
          <a:bodyPr>
            <a:spAutoFit/>
          </a:bodyPr>
          <a:lstStyle/>
          <a:p>
            <a:pPr indent="304800" algn="l">
              <a:buClrTx/>
              <a:buSzTx/>
              <a:buFontTx/>
            </a:pPr>
            <a:r>
              <a:rPr lang="zh-CN" sz="2400" b="1">
                <a:solidFill>
                  <a:schemeClr val="accent2">
                    <a:lumMod val="75000"/>
                  </a:schemeClr>
                </a:solidFill>
                <a:ea typeface="宋体" panose="02010600030101010101" pitchFamily="2" charset="-122"/>
              </a:rPr>
              <a:t>（4）双手头上传球</a:t>
            </a:r>
            <a:endParaRPr lang="zh-CN" sz="2400" b="1">
              <a:solidFill>
                <a:schemeClr val="accent2">
                  <a:lumMod val="75000"/>
                </a:schemeClr>
              </a:solidFill>
              <a:ea typeface="宋体" panose="02010600030101010101" pitchFamily="2" charset="-122"/>
            </a:endParaRPr>
          </a:p>
        </p:txBody>
      </p:sp>
      <p:sp>
        <p:nvSpPr>
          <p:cNvPr id="3" name="文本框 2"/>
          <p:cNvSpPr txBox="1"/>
          <p:nvPr/>
        </p:nvSpPr>
        <p:spPr>
          <a:xfrm>
            <a:off x="4076700" y="937895"/>
            <a:ext cx="5080000" cy="737235"/>
          </a:xfrm>
          <a:prstGeom prst="rect">
            <a:avLst/>
          </a:prstGeom>
          <a:noFill/>
          <a:ln w="9525">
            <a:noFill/>
          </a:ln>
        </p:spPr>
        <p:txBody>
          <a:bodyPr>
            <a:spAutoFit/>
          </a:bodyPr>
          <a:lstStyle/>
          <a:p>
            <a:pPr indent="265430"/>
            <a:r>
              <a:rPr lang="zh-CN" sz="2400" b="1">
                <a:solidFill>
                  <a:schemeClr val="accent2">
                    <a:lumMod val="75000"/>
                  </a:schemeClr>
                </a:solidFill>
                <a:ea typeface="宋体" panose="02010600030101010101" pitchFamily="2" charset="-122"/>
              </a:rPr>
              <a:t>（5）双手胸前接球</a:t>
            </a:r>
            <a:endParaRPr lang="zh-CN" b="0">
              <a:ea typeface="宋体" panose="02010600030101010101" pitchFamily="2" charset="-122"/>
            </a:endParaRPr>
          </a:p>
          <a:p>
            <a:pPr indent="265430"/>
            <a:endParaRPr lang="zh-CN" altLang="en-US" b="0">
              <a:ea typeface="宋体" panose="02010600030101010101" pitchFamily="2" charset="-122"/>
            </a:endParaRPr>
          </a:p>
        </p:txBody>
      </p:sp>
      <p:sp>
        <p:nvSpPr>
          <p:cNvPr id="4" name="文本框 3"/>
          <p:cNvSpPr txBox="1"/>
          <p:nvPr/>
        </p:nvSpPr>
        <p:spPr>
          <a:xfrm>
            <a:off x="7642860" y="1052195"/>
            <a:ext cx="4330065" cy="460375"/>
          </a:xfrm>
          <a:prstGeom prst="rect">
            <a:avLst/>
          </a:prstGeom>
          <a:noFill/>
        </p:spPr>
        <p:txBody>
          <a:bodyPr wrap="none" rtlCol="0" anchor="t">
            <a:spAutoFit/>
          </a:bodyPr>
          <a:lstStyle/>
          <a:p>
            <a:pPr indent="304800" algn="l">
              <a:buClrTx/>
              <a:buSzTx/>
              <a:buFontTx/>
            </a:pPr>
            <a:r>
              <a:rPr lang="zh-CN" sz="2400" b="1">
                <a:solidFill>
                  <a:schemeClr val="accent2">
                    <a:lumMod val="75000"/>
                  </a:schemeClr>
                </a:solidFill>
                <a:ea typeface="宋体" panose="02010600030101010101" pitchFamily="2" charset="-122"/>
                <a:sym typeface="+mn-ea"/>
              </a:rPr>
              <a:t>（6）传接球技术的练习方法</a:t>
            </a:r>
            <a:endParaRPr lang="zh-CN" sz="2400" b="1">
              <a:solidFill>
                <a:schemeClr val="accent2">
                  <a:lumMod val="75000"/>
                </a:schemeClr>
              </a:solidFill>
              <a:ea typeface="宋体" panose="02010600030101010101" pitchFamily="2" charset="-122"/>
              <a:sym typeface="+mn-ea"/>
            </a:endParaRPr>
          </a:p>
        </p:txBody>
      </p:sp>
      <p:pic>
        <p:nvPicPr>
          <p:cNvPr id="89" name="图片 89" descr="2019-12-31 15-21-43"/>
          <p:cNvPicPr>
            <a:picLocks noChangeAspect="1"/>
          </p:cNvPicPr>
          <p:nvPr/>
        </p:nvPicPr>
        <p:blipFill>
          <a:blip r:embed="rId1" cstate="print"/>
          <a:stretch>
            <a:fillRect/>
          </a:stretch>
        </p:blipFill>
        <p:spPr>
          <a:xfrm>
            <a:off x="1160145" y="1512570"/>
            <a:ext cx="2816860" cy="1584325"/>
          </a:xfrm>
          <a:prstGeom prst="rect">
            <a:avLst/>
          </a:prstGeom>
        </p:spPr>
      </p:pic>
      <p:pic>
        <p:nvPicPr>
          <p:cNvPr id="90" name="图片 147" descr="2019-12-31 15-21-50"/>
          <p:cNvPicPr>
            <a:picLocks noChangeAspect="1"/>
          </p:cNvPicPr>
          <p:nvPr/>
        </p:nvPicPr>
        <p:blipFill>
          <a:blip r:embed="rId2" cstate="print"/>
          <a:stretch>
            <a:fillRect/>
          </a:stretch>
        </p:blipFill>
        <p:spPr>
          <a:xfrm>
            <a:off x="1159510" y="3362960"/>
            <a:ext cx="2818130" cy="1587500"/>
          </a:xfrm>
          <a:prstGeom prst="rect">
            <a:avLst/>
          </a:prstGeom>
        </p:spPr>
      </p:pic>
      <p:pic>
        <p:nvPicPr>
          <p:cNvPr id="91" name="图片 148" descr="2019-12-31 15-22-10"/>
          <p:cNvPicPr>
            <a:picLocks noChangeAspect="1"/>
          </p:cNvPicPr>
          <p:nvPr/>
        </p:nvPicPr>
        <p:blipFill>
          <a:blip r:embed="rId3" cstate="print"/>
          <a:stretch>
            <a:fillRect/>
          </a:stretch>
        </p:blipFill>
        <p:spPr>
          <a:xfrm>
            <a:off x="1153160" y="5255895"/>
            <a:ext cx="2846705" cy="1602105"/>
          </a:xfrm>
          <a:prstGeom prst="rect">
            <a:avLst/>
          </a:prstGeom>
        </p:spPr>
      </p:pic>
      <p:sp>
        <p:nvSpPr>
          <p:cNvPr id="5" name="文本框 4"/>
          <p:cNvSpPr txBox="1"/>
          <p:nvPr/>
        </p:nvSpPr>
        <p:spPr>
          <a:xfrm>
            <a:off x="7621905" y="1782445"/>
            <a:ext cx="4394200" cy="2553335"/>
          </a:xfrm>
          <a:prstGeom prst="rect">
            <a:avLst/>
          </a:prstGeom>
          <a:noFill/>
          <a:ln w="9525">
            <a:noFill/>
          </a:ln>
        </p:spPr>
        <p:txBody>
          <a:bodyPr wrap="square">
            <a:spAutoFit/>
          </a:bodyPr>
          <a:lstStyle/>
          <a:p>
            <a:pPr marL="228600" indent="-228600">
              <a:buFont typeface="+mj-ea"/>
              <a:buAutoNum type="circleNumDbPlain"/>
            </a:pPr>
            <a:r>
              <a:rPr lang="zh-CN" sz="2000" b="1">
                <a:ea typeface="宋体" panose="02010600030101010101" pitchFamily="2" charset="-122"/>
              </a:rPr>
              <a:t>二人一组，相对站立，做各种传接球练习</a:t>
            </a:r>
            <a:endParaRPr lang="zh-CN" sz="2000" b="1">
              <a:ea typeface="宋体" panose="02010600030101010101" pitchFamily="2" charset="-122"/>
            </a:endParaRPr>
          </a:p>
          <a:p>
            <a:pPr marL="457200" indent="-457200">
              <a:buFont typeface="+mj-ea"/>
              <a:buAutoNum type="circleNumDbPlain"/>
            </a:pPr>
            <a:r>
              <a:rPr lang="zh-CN" sz="2000" b="1">
                <a:ea typeface="宋体" panose="02010600030101010101" pitchFamily="2" charset="-122"/>
              </a:rPr>
              <a:t>三人一组成等边三角形站立，相距</a:t>
            </a:r>
            <a:r>
              <a:rPr lang="en-US" sz="2000" b="1">
                <a:latin typeface="宋体" panose="02010600030101010101" pitchFamily="2" charset="-122"/>
                <a:ea typeface="宋体" panose="02010600030101010101" pitchFamily="2" charset="-122"/>
                <a:cs typeface="Times New Roman" panose="02020603050405020304" charset="0"/>
              </a:rPr>
              <a:t> </a:t>
            </a:r>
            <a:r>
              <a:rPr lang="zh-CN" sz="2000" b="1">
                <a:ea typeface="宋体" panose="02010600030101010101" pitchFamily="2" charset="-122"/>
              </a:rPr>
              <a:t>3～5m，采用各种方法传球；</a:t>
            </a:r>
            <a:r>
              <a:rPr lang="en-US" sz="2000" b="1">
                <a:latin typeface="宋体" panose="02010600030101010101" pitchFamily="2" charset="-122"/>
                <a:ea typeface="宋体" panose="02010600030101010101" pitchFamily="2" charset="-122"/>
                <a:cs typeface="Times New Roman" panose="02020603050405020304" charset="0"/>
              </a:rPr>
              <a:t> </a:t>
            </a:r>
            <a:endParaRPr lang="en-US" sz="2000" b="1">
              <a:latin typeface="宋体" panose="02010600030101010101" pitchFamily="2" charset="-122"/>
              <a:ea typeface="宋体" panose="02010600030101010101" pitchFamily="2" charset="-122"/>
              <a:cs typeface="Times New Roman" panose="02020603050405020304" charset="0"/>
            </a:endParaRPr>
          </a:p>
          <a:p>
            <a:pPr marL="457200" indent="-457200">
              <a:buFont typeface="+mj-ea"/>
              <a:buAutoNum type="circleNumDbPlain"/>
            </a:pPr>
            <a:r>
              <a:rPr lang="zh-CN" sz="2000" b="1">
                <a:ea typeface="宋体" panose="02010600030101010101" pitchFamily="2" charset="-122"/>
              </a:rPr>
              <a:t>二人一组，一人原地向另一人前、后、左、右方向传球，另一人移动接球</a:t>
            </a:r>
            <a:endParaRPr lang="zh-CN" sz="2000" b="1">
              <a:ea typeface="宋体" panose="02010600030101010101" pitchFamily="2" charset="-122"/>
            </a:endParaRPr>
          </a:p>
          <a:p>
            <a:pPr marL="457200" indent="-457200">
              <a:buFont typeface="+mj-ea"/>
              <a:buAutoNum type="circleNumDbPlain"/>
            </a:pPr>
            <a:r>
              <a:rPr lang="zh-CN" sz="2000" b="1">
                <a:ea typeface="宋体" panose="02010600030101010101" pitchFamily="2" charset="-122"/>
              </a:rPr>
              <a:t>全场二人行进间传接球练习。</a:t>
            </a:r>
            <a:endParaRPr lang="zh-CN" altLang="en-US" sz="2000" b="1">
              <a:ea typeface="宋体" panose="02010600030101010101" pitchFamily="2" charset="-122"/>
            </a:endParaRPr>
          </a:p>
        </p:txBody>
      </p:sp>
      <p:grpSp>
        <p:nvGrpSpPr>
          <p:cNvPr id="14" name="组合 13"/>
          <p:cNvGrpSpPr/>
          <p:nvPr/>
        </p:nvGrpSpPr>
        <p:grpSpPr>
          <a:xfrm>
            <a:off x="4076065" y="1538605"/>
            <a:ext cx="3316605" cy="4525645"/>
            <a:chOff x="6419" y="2423"/>
            <a:chExt cx="5223" cy="7127"/>
          </a:xfrm>
        </p:grpSpPr>
        <p:pic>
          <p:nvPicPr>
            <p:cNvPr id="92" name="图片 92" descr="2019-12-31 15-28-59"/>
            <p:cNvPicPr>
              <a:picLocks noChangeAspect="1"/>
            </p:cNvPicPr>
            <p:nvPr/>
          </p:nvPicPr>
          <p:blipFill>
            <a:blip r:embed="rId4" cstate="print"/>
            <a:stretch>
              <a:fillRect/>
            </a:stretch>
          </p:blipFill>
          <p:spPr>
            <a:xfrm>
              <a:off x="7282" y="2423"/>
              <a:ext cx="4360" cy="2454"/>
            </a:xfrm>
            <a:prstGeom prst="rect">
              <a:avLst/>
            </a:prstGeom>
          </p:spPr>
        </p:pic>
        <p:pic>
          <p:nvPicPr>
            <p:cNvPr id="104" name="图片 104" descr="2019-12-31 15-28-48"/>
            <p:cNvPicPr>
              <a:picLocks noChangeAspect="1"/>
            </p:cNvPicPr>
            <p:nvPr/>
          </p:nvPicPr>
          <p:blipFill>
            <a:blip r:embed="rId5" cstate="print"/>
            <a:stretch>
              <a:fillRect/>
            </a:stretch>
          </p:blipFill>
          <p:spPr>
            <a:xfrm>
              <a:off x="7308" y="6093"/>
              <a:ext cx="4308" cy="2424"/>
            </a:xfrm>
            <a:prstGeom prst="rect">
              <a:avLst/>
            </a:prstGeom>
          </p:spPr>
        </p:pic>
        <p:pic>
          <p:nvPicPr>
            <p:cNvPr id="7" name="图片 6" descr="箭头2"/>
            <p:cNvPicPr>
              <a:picLocks noChangeAspect="1"/>
            </p:cNvPicPr>
            <p:nvPr/>
          </p:nvPicPr>
          <p:blipFill>
            <a:blip r:embed="rId6"/>
            <a:stretch>
              <a:fillRect/>
            </a:stretch>
          </p:blipFill>
          <p:spPr>
            <a:xfrm rot="5400000">
              <a:off x="3239" y="5792"/>
              <a:ext cx="6939" cy="578"/>
            </a:xfrm>
            <a:prstGeom prst="rect">
              <a:avLst/>
            </a:prstGeom>
          </p:spPr>
        </p:pic>
      </p:grpSp>
      <p:pic>
        <p:nvPicPr>
          <p:cNvPr id="8" name="图片 89" descr="2019-12-31 15-21-43"/>
          <p:cNvPicPr>
            <a:picLocks noChangeAspect="1"/>
          </p:cNvPicPr>
          <p:nvPr/>
        </p:nvPicPr>
        <p:blipFill>
          <a:blip r:embed="rId1" cstate="print"/>
          <a:stretch>
            <a:fillRect/>
          </a:stretch>
        </p:blipFill>
        <p:spPr>
          <a:xfrm>
            <a:off x="1153795" y="1523365"/>
            <a:ext cx="2816860" cy="1584325"/>
          </a:xfrm>
          <a:prstGeom prst="rect">
            <a:avLst/>
          </a:prstGeom>
        </p:spPr>
      </p:pic>
      <p:pic>
        <p:nvPicPr>
          <p:cNvPr id="9" name="图片 147" descr="2019-12-31 15-21-50"/>
          <p:cNvPicPr>
            <a:picLocks noChangeAspect="1"/>
          </p:cNvPicPr>
          <p:nvPr/>
        </p:nvPicPr>
        <p:blipFill>
          <a:blip r:embed="rId2" cstate="print"/>
          <a:stretch>
            <a:fillRect/>
          </a:stretch>
        </p:blipFill>
        <p:spPr>
          <a:xfrm>
            <a:off x="1153160" y="3373755"/>
            <a:ext cx="2818130" cy="1587500"/>
          </a:xfrm>
          <a:prstGeom prst="rect">
            <a:avLst/>
          </a:prstGeom>
        </p:spPr>
      </p:pic>
      <p:grpSp>
        <p:nvGrpSpPr>
          <p:cNvPr id="13" name="组合 12"/>
          <p:cNvGrpSpPr/>
          <p:nvPr/>
        </p:nvGrpSpPr>
        <p:grpSpPr>
          <a:xfrm>
            <a:off x="785495" y="1523365"/>
            <a:ext cx="3213735" cy="5334000"/>
            <a:chOff x="1237" y="2399"/>
            <a:chExt cx="5061" cy="8400"/>
          </a:xfrm>
        </p:grpSpPr>
        <p:pic>
          <p:nvPicPr>
            <p:cNvPr id="6" name="图片 5" descr="箭头2"/>
            <p:cNvPicPr>
              <a:picLocks noChangeAspect="1"/>
            </p:cNvPicPr>
            <p:nvPr/>
          </p:nvPicPr>
          <p:blipFill>
            <a:blip r:embed="rId6"/>
            <a:stretch>
              <a:fillRect/>
            </a:stretch>
          </p:blipFill>
          <p:spPr>
            <a:xfrm rot="5400000">
              <a:off x="-1943" y="5939"/>
              <a:ext cx="6939" cy="578"/>
            </a:xfrm>
            <a:prstGeom prst="rect">
              <a:avLst/>
            </a:prstGeom>
          </p:spPr>
        </p:pic>
        <p:pic>
          <p:nvPicPr>
            <p:cNvPr id="10" name="图片 148" descr="2019-12-31 15-22-10"/>
            <p:cNvPicPr>
              <a:picLocks noChangeAspect="1"/>
            </p:cNvPicPr>
            <p:nvPr/>
          </p:nvPicPr>
          <p:blipFill>
            <a:blip r:embed="rId3" cstate="print"/>
            <a:stretch>
              <a:fillRect/>
            </a:stretch>
          </p:blipFill>
          <p:spPr>
            <a:xfrm>
              <a:off x="1816" y="8277"/>
              <a:ext cx="4483" cy="2523"/>
            </a:xfrm>
            <a:prstGeom prst="rect">
              <a:avLst/>
            </a:prstGeom>
          </p:spPr>
        </p:pic>
        <p:pic>
          <p:nvPicPr>
            <p:cNvPr id="11" name="图片 89" descr="2019-12-31 15-21-43"/>
            <p:cNvPicPr>
              <a:picLocks noChangeAspect="1"/>
            </p:cNvPicPr>
            <p:nvPr/>
          </p:nvPicPr>
          <p:blipFill>
            <a:blip r:embed="rId1" cstate="print"/>
            <a:stretch>
              <a:fillRect/>
            </a:stretch>
          </p:blipFill>
          <p:spPr>
            <a:xfrm>
              <a:off x="1817" y="2399"/>
              <a:ext cx="4436" cy="2495"/>
            </a:xfrm>
            <a:prstGeom prst="rect">
              <a:avLst/>
            </a:prstGeom>
          </p:spPr>
        </p:pic>
        <p:pic>
          <p:nvPicPr>
            <p:cNvPr id="12" name="图片 147" descr="2019-12-31 15-21-50"/>
            <p:cNvPicPr>
              <a:picLocks noChangeAspect="1"/>
            </p:cNvPicPr>
            <p:nvPr/>
          </p:nvPicPr>
          <p:blipFill>
            <a:blip r:embed="rId2" cstate="print"/>
            <a:stretch>
              <a:fillRect/>
            </a:stretch>
          </p:blipFill>
          <p:spPr>
            <a:xfrm>
              <a:off x="1816" y="5313"/>
              <a:ext cx="4438" cy="2500"/>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heel(1)">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heel(1)">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18292807919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18292839391_1_1"/>
</p:tagLst>
</file>

<file path=ppt/tags/tag3.xml><?xml version="1.0" encoding="utf-8"?>
<p:tagLst xmlns:p="http://schemas.openxmlformats.org/presentationml/2006/main">
  <p:tag name="KSO_WM_UNIT_TABLE_BEAUTIFY" val="smartTable{69f6ecf0-c94f-4955-ab11-1ccfc9c1c437}"/>
  <p:tag name="TABLE_ENDDRAG_ORIGIN_RECT" val="746*81"/>
  <p:tag name="TABLE_ENDDRAG_RECT" val="78*138*746*81"/>
  <p:tag name="TABLE_AUTOADJUST_FLAG" val="1"/>
</p:tagLst>
</file>

<file path=ppt/tags/tag4.xml><?xml version="1.0" encoding="utf-8"?>
<p:tagLst xmlns:p="http://schemas.openxmlformats.org/presentationml/2006/main">
  <p:tag name="KSO_WM_UNIT_TABLE_BEAUTIFY" val="smartTable{ea68bb50-de0d-4019-bc19-9d0425be5698}"/>
  <p:tag name="TABLE_ENDDRAG_ORIGIN_RECT" val="719*103"/>
  <p:tag name="TABLE_ENDDRAG_RECT" val="100*388*719*103"/>
</p:tagLst>
</file>

<file path=ppt/tags/tag5.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5739</Words>
  <Application>WPS 演示</Application>
  <PresentationFormat>宽屏</PresentationFormat>
  <Paragraphs>424</Paragraphs>
  <Slides>29</Slides>
  <Notes>9</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29</vt:i4>
      </vt:variant>
    </vt:vector>
  </HeadingPairs>
  <TitlesOfParts>
    <vt:vector size="44" baseType="lpstr">
      <vt:lpstr>Arial</vt:lpstr>
      <vt:lpstr>宋体</vt:lpstr>
      <vt:lpstr>Wingdings</vt:lpstr>
      <vt:lpstr>Arial</vt:lpstr>
      <vt:lpstr>汉仪晓波画报黑W</vt:lpstr>
      <vt:lpstr>Times New Roman</vt:lpstr>
      <vt:lpstr>微软雅黑</vt:lpstr>
      <vt:lpstr>等线</vt:lpstr>
      <vt:lpstr>思源黑体 CN Regular</vt:lpstr>
      <vt:lpstr>黑体</vt:lpstr>
      <vt:lpstr>思源黑体 CN Bold</vt:lpstr>
      <vt:lpstr>Arial Black</vt:lpstr>
      <vt:lpstr>Arial Unicode MS</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顾及</cp:lastModifiedBy>
  <cp:revision>653</cp:revision>
  <dcterms:created xsi:type="dcterms:W3CDTF">2018-06-17T04:53:00Z</dcterms:created>
  <dcterms:modified xsi:type="dcterms:W3CDTF">2021-04-19T05:53:02Z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SaveFontToCloudKey">
    <vt:lpwstr>304914178_btnclosed</vt:lpwstr>
  </property>
  <property fmtid="{D5CDD505-2E9C-101B-9397-08002B2CF9AE}" pid="3" name="ICV">
    <vt:lpwstr>524A9E0435CA42BCBB83F3F8C030F6E2</vt:lpwstr>
  </property>
  <property fmtid="{D5CDD505-2E9C-101B-9397-08002B2CF9AE}" pid="4" name="KSOProductBuildVer">
    <vt:lpwstr>2052-11.1.0.10495</vt:lpwstr>
  </property>
</Properties>
</file>