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92" r:id="rId7"/>
    <p:sldId id="294" r:id="rId8"/>
    <p:sldId id="295" r:id="rId9"/>
    <p:sldId id="297" r:id="rId10"/>
    <p:sldId id="296" r:id="rId11"/>
    <p:sldId id="298" r:id="rId12"/>
    <p:sldId id="299" r:id="rId13"/>
    <p:sldId id="301" r:id="rId14"/>
    <p:sldId id="300" r:id="rId15"/>
    <p:sldId id="302" r:id="rId16"/>
    <p:sldId id="303" r:id="rId17"/>
    <p:sldId id="304" r:id="rId18"/>
    <p:sldId id="30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7F6E"/>
    <a:srgbClr val="1817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90" d="100"/>
          <a:sy n="90" d="100"/>
        </p:scale>
        <p:origin x="1356" y="456"/>
      </p:cViewPr>
      <p:guideLst>
        <p:guide orient="horz" pos="2120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EB6FD2-0759-46B1-9F64-D04F291895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BB2EFB-E667-4DCF-9EB2-5F5E148B72F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3550C-0EAD-42A3-AC8C-7F87D0B3B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3550C-0EAD-42A3-AC8C-7F87D0B3B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3550C-0EAD-42A3-AC8C-7F87D0B3B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45782A-9309-43ED-884D-C21ACD640E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3550C-0EAD-42A3-AC8C-7F87D0B3B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3550C-0EAD-42A3-AC8C-7F87D0B3B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3550C-0EAD-42A3-AC8C-7F87D0B3B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3550C-0EAD-42A3-AC8C-7F87D0B3B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3550C-0EAD-42A3-AC8C-7F87D0B3B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A800-1300-4AE8-90BB-8A4FD7BC82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1545D-BFE3-4486-A679-D518EE7196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A800-1300-4AE8-90BB-8A4FD7BC82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1545D-BFE3-4486-A679-D518EE7196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A800-1300-4AE8-90BB-8A4FD7BC82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1545D-BFE3-4486-A679-D518EE7196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4B914-9BB2-4713-9EBF-61770F406B81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6538A-33AE-45EB-868C-14B9E34ED9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A800-1300-4AE8-90BB-8A4FD7BC82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1545D-BFE3-4486-A679-D518EE7196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A800-1300-4AE8-90BB-8A4FD7BC82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1545D-BFE3-4486-A679-D518EE7196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A800-1300-4AE8-90BB-8A4FD7BC82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1545D-BFE3-4486-A679-D518EE7196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A800-1300-4AE8-90BB-8A4FD7BC82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1545D-BFE3-4486-A679-D518EE7196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A800-1300-4AE8-90BB-8A4FD7BC82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1545D-BFE3-4486-A679-D518EE7196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A800-1300-4AE8-90BB-8A4FD7BC82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1545D-BFE3-4486-A679-D518EE7196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A800-1300-4AE8-90BB-8A4FD7BC82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1545D-BFE3-4486-A679-D518EE7196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A800-1300-4AE8-90BB-8A4FD7BC82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1545D-BFE3-4486-A679-D518EE7196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BA800-1300-4AE8-90BB-8A4FD7BC82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1545D-BFE3-4486-A679-D518EE7196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.png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image" Target="../media/image11.jpeg"/><Relationship Id="rId7" Type="http://schemas.openxmlformats.org/officeDocument/2006/relationships/image" Target="../media/image10.jpe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285553" cy="1014787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46907" y="1893194"/>
            <a:ext cx="2553077" cy="44882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3219718" cy="476518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67861" y="4353799"/>
            <a:ext cx="1339401" cy="476518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07261" y="4353799"/>
            <a:ext cx="1566931" cy="476518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6082708" y="4407590"/>
            <a:ext cx="2791484" cy="36893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spc="300" dirty="0" smtClean="0">
                <a:solidFill>
                  <a:schemeClr val="bg1">
                    <a:lumMod val="8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    Soccer</a:t>
            </a:r>
            <a:endParaRPr lang="en-US" altLang="zh-CN" sz="2400" b="1" spc="300" dirty="0" smtClean="0">
              <a:solidFill>
                <a:schemeClr val="bg1">
                  <a:lumMod val="8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325424" y="243322"/>
            <a:ext cx="466391" cy="466391"/>
          </a:xfrm>
          <a:prstGeom prst="ellipse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0" name="半闭框 9"/>
          <p:cNvSpPr/>
          <p:nvPr/>
        </p:nvSpPr>
        <p:spPr>
          <a:xfrm rot="16200000" flipH="1">
            <a:off x="1410373" y="1552139"/>
            <a:ext cx="1364974" cy="1308419"/>
          </a:xfrm>
          <a:prstGeom prst="halfFrame">
            <a:avLst>
              <a:gd name="adj1" fmla="val 5058"/>
              <a:gd name="adj2" fmla="val 4489"/>
            </a:avLst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3081380" y="3167229"/>
            <a:ext cx="5886366" cy="10153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6600" b="1" spc="200" dirty="0" smtClean="0">
                <a:solidFill>
                  <a:schemeClr val="bg2">
                    <a:lumMod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rPr>
              <a:t>足</a:t>
            </a:r>
            <a:r>
              <a:rPr lang="en-US" altLang="zh-CN" sz="6600" b="1" spc="200" dirty="0" smtClean="0">
                <a:solidFill>
                  <a:schemeClr val="bg2">
                    <a:lumMod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rPr>
              <a:t>   </a:t>
            </a:r>
            <a:r>
              <a:rPr lang="zh-CN" altLang="en-US" sz="6600" b="1" spc="200" dirty="0" smtClean="0">
                <a:solidFill>
                  <a:schemeClr val="bg2">
                    <a:lumMod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rPr>
              <a:t>球</a:t>
            </a:r>
            <a:endParaRPr lang="zh-CN" altLang="en-US" sz="6600" b="1" spc="200" dirty="0" smtClean="0">
              <a:solidFill>
                <a:schemeClr val="bg2">
                  <a:lumMod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3081380" y="2510060"/>
            <a:ext cx="3283206" cy="73850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4800" spc="200" dirty="0" smtClean="0">
                <a:solidFill>
                  <a:schemeClr val="bg2">
                    <a:lumMod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rPr>
              <a:t>Football</a:t>
            </a:r>
            <a:endParaRPr lang="en-US" altLang="zh-CN" sz="4800" spc="200" dirty="0" smtClean="0">
              <a:solidFill>
                <a:schemeClr val="bg2">
                  <a:lumMod val="5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" y="5939073"/>
            <a:ext cx="12192001" cy="918927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6" name="半闭框 15"/>
          <p:cNvSpPr/>
          <p:nvPr/>
        </p:nvSpPr>
        <p:spPr>
          <a:xfrm rot="16200000" flipV="1">
            <a:off x="9212953" y="4382077"/>
            <a:ext cx="1364974" cy="1308419"/>
          </a:xfrm>
          <a:prstGeom prst="halfFrame">
            <a:avLst>
              <a:gd name="adj1" fmla="val 5058"/>
              <a:gd name="adj2" fmla="val 4489"/>
            </a:avLst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534114" y="4868428"/>
            <a:ext cx="451431" cy="1700691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pic>
        <p:nvPicPr>
          <p:cNvPr id="9" name="图片 8" descr="588ku_be85942500d0ae50eeecaa0acb6efbb9_127809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0" y="927100"/>
            <a:ext cx="4082415" cy="3797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等腰三角形 3"/>
          <p:cNvSpPr/>
          <p:nvPr/>
        </p:nvSpPr>
        <p:spPr>
          <a:xfrm rot="16200000" flipV="1">
            <a:off x="-20648" y="355506"/>
            <a:ext cx="299396" cy="258102"/>
          </a:xfrm>
          <a:prstGeom prst="triangle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rgbClr val="00001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1" y="726991"/>
            <a:ext cx="3240000" cy="36000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402590" y="266065"/>
            <a:ext cx="28371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en-US" altLang="zh-CN" sz="2000" b="1" spc="300" dirty="0" smtClean="0">
                <a:latin typeface="宋体" panose="02010600030101010101" pitchFamily="2" charset="-122"/>
                <a:ea typeface="宋体" panose="02010600030101010101" pitchFamily="2" charset="-122"/>
                <a:sym typeface="思源黑体 CN Normal" panose="020B0400000000000000" pitchFamily="34" charset="-122"/>
              </a:rPr>
              <a:t>足球运动基本战术</a:t>
            </a:r>
            <a:endParaRPr lang="en-US" altLang="zh-CN" sz="2000" b="1" spc="300" dirty="0" smtClean="0">
              <a:latin typeface="宋体" panose="02010600030101010101" pitchFamily="2" charset="-122"/>
              <a:ea typeface="宋体" panose="02010600030101010101" pitchFamily="2" charset="-122"/>
              <a:sym typeface="思源黑体 CN Normal" panose="020B0400000000000000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0" y="1243330"/>
            <a:ext cx="5223510" cy="4545965"/>
            <a:chOff x="-33" y="1958"/>
            <a:chExt cx="8226" cy="7159"/>
          </a:xfrm>
        </p:grpSpPr>
        <p:sp>
          <p:nvSpPr>
            <p:cNvPr id="100" name="文本框 99"/>
            <p:cNvSpPr txBox="1"/>
            <p:nvPr/>
          </p:nvSpPr>
          <p:spPr>
            <a:xfrm>
              <a:off x="601" y="1958"/>
              <a:ext cx="7592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/>
              <a:r>
                <a:rPr lang="en-US" sz="2000" b="1">
                  <a:latin typeface="宋体" panose="02010600030101010101" pitchFamily="2" charset="-122"/>
                  <a:ea typeface="宋体" panose="02010600030101010101" pitchFamily="2" charset="-122"/>
                </a:rPr>
                <a:t>1.</a:t>
              </a:r>
              <a:r>
                <a:rPr lang="zh-CN" sz="2000" b="1">
                  <a:ea typeface="宋体" panose="02010600030101010101" pitchFamily="2" charset="-122"/>
                </a:rPr>
                <a:t>传切配合</a:t>
              </a:r>
              <a:r>
                <a:rPr lang="zh-CN" b="0">
                  <a:ea typeface="宋体" panose="02010600030101010101" pitchFamily="2" charset="-122"/>
                </a:rPr>
                <a:t>（</a:t>
              </a:r>
              <a:r>
                <a:rPr lang="en-US" b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b="0">
                  <a:ea typeface="宋体" panose="02010600030101010101" pitchFamily="2" charset="-122"/>
                </a:rPr>
                <a:t>）直传斜切配合边路进攻多采用此配合方法，如图3－3－10。</a:t>
              </a:r>
              <a:endParaRPr lang="zh-CN" altLang="en-US" b="0">
                <a:ea typeface="宋体" panose="02010600030101010101" pitchFamily="2" charset="-122"/>
              </a:endParaRPr>
            </a:p>
          </p:txBody>
        </p:sp>
        <p:pic>
          <p:nvPicPr>
            <p:cNvPr id="2" name="图片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1199" y="3715"/>
              <a:ext cx="4378" cy="4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1" name="文本框 100"/>
            <p:cNvSpPr txBox="1"/>
            <p:nvPr/>
          </p:nvSpPr>
          <p:spPr>
            <a:xfrm>
              <a:off x="-33" y="7229"/>
              <a:ext cx="7141" cy="1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304800" algn="ctr"/>
              <a:r>
                <a:rPr lang="en-US" sz="1200" b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  </a:t>
              </a:r>
              <a:r>
                <a:rPr lang="en-US" sz="1600" b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  </a:t>
              </a:r>
              <a:r>
                <a:rPr lang="zh-CN" sz="1600" b="0">
                  <a:ea typeface="宋体" panose="02010600030101010101" pitchFamily="2" charset="-122"/>
                </a:rPr>
                <a:t>图3-3-10　直传斜切配合</a:t>
              </a:r>
              <a:endParaRPr lang="zh-CN" altLang="en-US" sz="1600" b="0"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736590" y="1243330"/>
            <a:ext cx="5671185" cy="4599305"/>
            <a:chOff x="5500" y="991"/>
            <a:chExt cx="8931" cy="7243"/>
          </a:xfrm>
        </p:grpSpPr>
        <p:sp>
          <p:nvSpPr>
            <p:cNvPr id="6" name="文本框 5"/>
            <p:cNvSpPr txBox="1"/>
            <p:nvPr/>
          </p:nvSpPr>
          <p:spPr>
            <a:xfrm>
              <a:off x="5500" y="991"/>
              <a:ext cx="8931" cy="19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/>
              <a:r>
                <a:rPr lang="en-US" sz="2000" b="1">
                  <a:latin typeface="宋体" panose="02010600030101010101" pitchFamily="2" charset="-122"/>
                  <a:ea typeface="宋体" panose="02010600030101010101" pitchFamily="2" charset="-122"/>
                </a:rPr>
                <a:t>2.</a:t>
              </a:r>
              <a:r>
                <a:rPr lang="zh-CN" sz="2000" b="1">
                  <a:ea typeface="宋体" panose="02010600030101010101" pitchFamily="2" charset="-122"/>
                </a:rPr>
                <a:t>二过一配合</a:t>
              </a:r>
              <a:endParaRPr lang="zh-CN" sz="2000" b="0">
                <a:ea typeface="宋体" panose="02010600030101010101" pitchFamily="2" charset="-122"/>
              </a:endParaRPr>
            </a:p>
            <a:p>
              <a:pPr indent="0"/>
              <a:r>
                <a:rPr lang="zh-CN" b="0">
                  <a:ea typeface="宋体" panose="02010600030101010101" pitchFamily="2" charset="-122"/>
                </a:rPr>
                <a:t>（</a:t>
              </a:r>
              <a:r>
                <a:rPr lang="en-US" b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b="0">
                  <a:ea typeface="宋体" panose="02010600030101010101" pitchFamily="2" charset="-122"/>
                </a:rPr>
                <a:t>）直插斜传二过一配合当防守队员身后有一定空档，防守队员距插入队员较近时采用此种二过一配合效果较好，如图3－3－11。</a:t>
              </a:r>
              <a:endParaRPr lang="zh-CN" altLang="en-US" b="0">
                <a:ea typeface="宋体" panose="02010600030101010101" pitchFamily="2" charset="-122"/>
              </a:endParaRPr>
            </a:p>
          </p:txBody>
        </p:sp>
        <p:pic>
          <p:nvPicPr>
            <p:cNvPr id="7" name="图片 6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7701" y="3213"/>
              <a:ext cx="4529" cy="41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" name="文本框 101"/>
            <p:cNvSpPr txBox="1"/>
            <p:nvPr/>
          </p:nvSpPr>
          <p:spPr>
            <a:xfrm>
              <a:off x="5600" y="5788"/>
              <a:ext cx="8000" cy="24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266700" algn="ctr"/>
              <a:r>
                <a:rPr lang="en-US" sz="1050" b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      </a:t>
              </a:r>
              <a:r>
                <a:rPr lang="en-US" sz="1600" b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 </a:t>
              </a:r>
              <a:endParaRPr lang="zh-CN" sz="1600" b="0">
                <a:ea typeface="宋体" panose="02010600030101010101" pitchFamily="2" charset="-122"/>
              </a:endParaRPr>
            </a:p>
            <a:p>
              <a:pPr indent="266700" algn="ctr"/>
              <a:r>
                <a:rPr lang="en-US" altLang="zh-CN" sz="1600" b="0">
                  <a:ea typeface="宋体" panose="02010600030101010101" pitchFamily="2" charset="-122"/>
                </a:rPr>
                <a:t>          </a:t>
              </a:r>
              <a:r>
                <a:rPr lang="zh-CN" sz="1600" b="0">
                  <a:ea typeface="宋体" panose="02010600030101010101" pitchFamily="2" charset="-122"/>
                </a:rPr>
                <a:t>图3-3-11　直插斜传二过一配合</a:t>
              </a:r>
              <a:endParaRPr lang="zh-CN" altLang="en-US" sz="1600"/>
            </a:p>
          </p:txBody>
        </p:sp>
      </p:grpSp>
      <p:pic>
        <p:nvPicPr>
          <p:cNvPr id="10" name="图片 9" descr="千库网_踢足球主题之大家一起踢足球插画_元素编号127791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1840" y="3675380"/>
            <a:ext cx="4196715" cy="4196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32328" y="0"/>
            <a:ext cx="2355727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0800" y="1317171"/>
            <a:ext cx="9550400" cy="4223657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2278470" y="2651743"/>
            <a:ext cx="3709597" cy="10153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6600" b="1" spc="2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PART</a:t>
            </a:r>
            <a:r>
              <a:rPr lang="zh-CN" altLang="en-US" sz="6600" b="1" spc="2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 </a:t>
            </a:r>
            <a:r>
              <a:rPr lang="en-US" altLang="zh-CN" sz="6600" b="1" spc="2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04</a:t>
            </a:r>
            <a:endParaRPr lang="en-US" altLang="zh-CN" sz="6600" b="1" spc="200" dirty="0" smtClean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33215" y="3977005"/>
            <a:ext cx="5170805" cy="64516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en-US" altLang="zh-CN" sz="3600" b="1" spc="3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足球运动竞赛规则简介</a:t>
            </a:r>
            <a:endParaRPr lang="en-US" altLang="zh-CN" sz="3600" b="1" spc="300" dirty="0" smtClean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64869" y="5064310"/>
            <a:ext cx="1339401" cy="476518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4269" y="5064310"/>
            <a:ext cx="1566931" cy="476518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0800" y="1949992"/>
            <a:ext cx="589481" cy="2350088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1" name="半闭框 10"/>
          <p:cNvSpPr/>
          <p:nvPr/>
        </p:nvSpPr>
        <p:spPr>
          <a:xfrm rot="5400000">
            <a:off x="7527563" y="2406196"/>
            <a:ext cx="809804" cy="776251"/>
          </a:xfrm>
          <a:prstGeom prst="halfFrame">
            <a:avLst>
              <a:gd name="adj1" fmla="val 5058"/>
              <a:gd name="adj2" fmla="val 4489"/>
            </a:avLst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788091" y="1560492"/>
            <a:ext cx="466391" cy="466391"/>
          </a:xfrm>
          <a:prstGeom prst="ellipse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8943558" y="1609220"/>
            <a:ext cx="1927642" cy="36893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spc="200" dirty="0" smtClean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rPr>
              <a:t>Football</a:t>
            </a:r>
            <a:endParaRPr lang="zh-CN" altLang="en-US" sz="2400" b="1" spc="2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pic>
        <p:nvPicPr>
          <p:cNvPr id="23" name="图片 22" descr="足球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0985" y="4887595"/>
            <a:ext cx="2668270" cy="2668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等腰三角形 3"/>
          <p:cNvSpPr/>
          <p:nvPr/>
        </p:nvSpPr>
        <p:spPr>
          <a:xfrm rot="16200000" flipV="1">
            <a:off x="-20648" y="355506"/>
            <a:ext cx="299396" cy="258102"/>
          </a:xfrm>
          <a:prstGeom prst="triangle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rgbClr val="00001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87070"/>
            <a:ext cx="3483610" cy="76200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402590" y="266065"/>
            <a:ext cx="316484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en-US" altLang="zh-CN" sz="2000" b="1" spc="300" dirty="0" smtClean="0">
                <a:latin typeface="宋体" panose="02010600030101010101" pitchFamily="2" charset="-122"/>
                <a:ea typeface="宋体" panose="02010600030101010101" pitchFamily="2" charset="-122"/>
                <a:sym typeface="思源黑体 CN Normal" panose="020B0400000000000000" pitchFamily="34" charset="-122"/>
              </a:rPr>
              <a:t>足球运动竞赛规则简介</a:t>
            </a:r>
            <a:endParaRPr lang="en-US" altLang="zh-CN" sz="2000" b="1" spc="300" dirty="0" smtClean="0">
              <a:latin typeface="宋体" panose="02010600030101010101" pitchFamily="2" charset="-122"/>
              <a:ea typeface="宋体" panose="02010600030101010101" pitchFamily="2" charset="-122"/>
              <a:sym typeface="思源黑体 CN Normal" panose="020B0400000000000000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921385" y="835660"/>
            <a:ext cx="916495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3530"/>
            <a:r>
              <a:rPr lang="zh-CN" sz="2000" b="1">
                <a:ea typeface="宋体" panose="02010600030101010101" pitchFamily="2" charset="-122"/>
              </a:rPr>
              <a:t>1.比赛场地</a:t>
            </a:r>
            <a:endParaRPr lang="zh-CN" sz="2000" b="0">
              <a:ea typeface="宋体" panose="02010600030101010101" pitchFamily="2" charset="-122"/>
            </a:endParaRPr>
          </a:p>
          <a:p>
            <a:pPr indent="303530"/>
            <a:r>
              <a:rPr lang="en-US" altLang="zh-CN" b="0">
                <a:ea typeface="宋体" panose="02010600030101010101" pitchFamily="2" charset="-122"/>
              </a:rPr>
              <a:t>       </a:t>
            </a:r>
            <a:r>
              <a:rPr lang="zh-CN" b="0">
                <a:ea typeface="宋体" panose="02010600030101010101" pitchFamily="2" charset="-122"/>
              </a:rPr>
              <a:t>球场呈长方形，长90-120m，宽45-90m，标准场地长100-110m，宽64-75m，国际比赛场地一般为104×68m</a:t>
            </a:r>
            <a:r>
              <a:rPr lang="en-US" b="0" baseline="30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b="0">
                <a:ea typeface="宋体" panose="02010600030101010101" pitchFamily="2" charset="-122"/>
              </a:rPr>
              <a:t>，或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105×69 m</a:t>
            </a:r>
            <a:r>
              <a:rPr lang="en-US" b="0" baseline="30000">
                <a:latin typeface="宋体" panose="02010600030101010101" pitchFamily="2" charset="-122"/>
                <a:ea typeface="宋体" panose="02010600030101010101" pitchFamily="2" charset="-122"/>
              </a:rPr>
              <a:t>2 </a:t>
            </a:r>
            <a:r>
              <a:rPr lang="zh-CN" b="0">
                <a:ea typeface="宋体" panose="02010600030101010101" pitchFamily="2" charset="-122"/>
              </a:rPr>
              <a:t>。足球场地由四线、三区、二点、一圈、一弧、一门构成。</a:t>
            </a:r>
            <a:endParaRPr lang="zh-CN" b="0">
              <a:ea typeface="宋体" panose="02010600030101010101" pitchFamily="2" charset="-122"/>
            </a:endParaRPr>
          </a:p>
          <a:p>
            <a:pPr indent="303530"/>
            <a:endParaRPr lang="zh-CN" b="0">
              <a:ea typeface="宋体" panose="02010600030101010101" pitchFamily="2" charset="-122"/>
            </a:endParaRPr>
          </a:p>
          <a:p>
            <a:pPr indent="303530"/>
            <a:r>
              <a:rPr lang="zh-CN" sz="2000" b="1">
                <a:ea typeface="宋体" panose="02010600030101010101" pitchFamily="2" charset="-122"/>
              </a:rPr>
              <a:t>2.比赛用球</a:t>
            </a:r>
            <a:endParaRPr lang="zh-CN" sz="2000" b="0">
              <a:ea typeface="宋体" panose="02010600030101010101" pitchFamily="2" charset="-122"/>
            </a:endParaRPr>
          </a:p>
          <a:p>
            <a:pPr indent="303530"/>
            <a:r>
              <a:rPr lang="en-US" altLang="zh-CN" b="0">
                <a:ea typeface="宋体" panose="02010600030101010101" pitchFamily="2" charset="-122"/>
              </a:rPr>
              <a:t>      </a:t>
            </a:r>
            <a:r>
              <a:rPr lang="zh-CN" b="0">
                <a:ea typeface="宋体" panose="02010600030101010101" pitchFamily="2" charset="-122"/>
              </a:rPr>
              <a:t>正式比赛用球的周长为68-71cm，重量为396-453g。</a:t>
            </a:r>
            <a:endParaRPr lang="zh-CN" b="0">
              <a:ea typeface="宋体" panose="02010600030101010101" pitchFamily="2" charset="-122"/>
            </a:endParaRPr>
          </a:p>
          <a:p>
            <a:pPr indent="303530"/>
            <a:endParaRPr lang="zh-CN" b="0">
              <a:ea typeface="宋体" panose="02010600030101010101" pitchFamily="2" charset="-122"/>
            </a:endParaRPr>
          </a:p>
          <a:p>
            <a:pPr indent="303530"/>
            <a:r>
              <a:rPr lang="zh-CN" sz="2000" b="1">
                <a:ea typeface="宋体" panose="02010600030101010101" pitchFamily="2" charset="-122"/>
              </a:rPr>
              <a:t>3.队员及其装备</a:t>
            </a:r>
            <a:endParaRPr lang="zh-CN" b="0">
              <a:ea typeface="宋体" panose="02010600030101010101" pitchFamily="2" charset="-122"/>
            </a:endParaRPr>
          </a:p>
          <a:p>
            <a:pPr indent="303530"/>
            <a:r>
              <a:rPr lang="en-US" altLang="zh-CN" b="0">
                <a:ea typeface="宋体" panose="02010600030101010101" pitchFamily="2" charset="-122"/>
              </a:rPr>
              <a:t>     </a:t>
            </a:r>
            <a:r>
              <a:rPr lang="zh-CN" b="0">
                <a:ea typeface="宋体" panose="02010600030101010101" pitchFamily="2" charset="-122"/>
              </a:rPr>
              <a:t>每队上场11人，任何时候均不得少于7人，其中1人必须为守门员。</a:t>
            </a:r>
            <a:endParaRPr lang="zh-CN" b="0">
              <a:ea typeface="宋体" panose="02010600030101010101" pitchFamily="2" charset="-122"/>
            </a:endParaRPr>
          </a:p>
          <a:p>
            <a:pPr indent="303530"/>
            <a:endParaRPr lang="zh-CN" b="0">
              <a:ea typeface="宋体" panose="02010600030101010101" pitchFamily="2" charset="-122"/>
            </a:endParaRPr>
          </a:p>
          <a:p>
            <a:pPr indent="303530"/>
            <a:r>
              <a:rPr lang="zh-CN" sz="2000" b="1">
                <a:ea typeface="宋体" panose="02010600030101010101" pitchFamily="2" charset="-122"/>
              </a:rPr>
              <a:t>4.比赛时间及计分</a:t>
            </a:r>
            <a:endParaRPr lang="zh-CN" b="0">
              <a:ea typeface="宋体" panose="02010600030101010101" pitchFamily="2" charset="-122"/>
            </a:endParaRPr>
          </a:p>
          <a:p>
            <a:pPr indent="303530"/>
            <a:r>
              <a:rPr lang="en-US" altLang="zh-CN" b="0">
                <a:ea typeface="宋体" panose="02010600030101010101" pitchFamily="2" charset="-122"/>
              </a:rPr>
              <a:t>      </a:t>
            </a:r>
            <a:r>
              <a:rPr lang="zh-CN" b="0">
                <a:ea typeface="宋体" panose="02010600030101010101" pitchFamily="2" charset="-122"/>
              </a:rPr>
              <a:t>正式比赛为90mim，上下半场各45min，中间休息不超过15min。</a:t>
            </a:r>
            <a:endParaRPr lang="zh-CN" b="0">
              <a:ea typeface="宋体" panose="02010600030101010101" pitchFamily="2" charset="-122"/>
            </a:endParaRPr>
          </a:p>
          <a:p>
            <a:pPr indent="303530"/>
            <a:endParaRPr lang="zh-CN" b="0">
              <a:ea typeface="宋体" panose="02010600030101010101" pitchFamily="2" charset="-122"/>
            </a:endParaRPr>
          </a:p>
          <a:p>
            <a:pPr indent="303530"/>
            <a:r>
              <a:rPr lang="zh-CN" altLang="en-US" sz="2000" b="1"/>
              <a:t>5.越位</a:t>
            </a:r>
            <a:endParaRPr lang="zh-CN" altLang="en-US" sz="2000"/>
          </a:p>
          <a:p>
            <a:pPr indent="303530"/>
            <a:r>
              <a:rPr lang="zh-CN" altLang="en-US"/>
              <a:t>（１）该队员在对方半场；</a:t>
            </a:r>
            <a:endParaRPr lang="zh-CN" altLang="en-US"/>
          </a:p>
          <a:p>
            <a:pPr indent="303530"/>
            <a:r>
              <a:rPr lang="zh-CN" altLang="en-US"/>
              <a:t>（２）该队员较球更接近对方球门线；</a:t>
            </a:r>
            <a:endParaRPr lang="zh-CN" altLang="en-US"/>
          </a:p>
          <a:p>
            <a:pPr indent="303530"/>
            <a:r>
              <a:rPr lang="zh-CN" altLang="en-US"/>
              <a:t>（３）在该队员与对方球门线之间，对方队员不足两人。上述三条中若缺少任何一条，该队员均不处于越位位置。</a:t>
            </a:r>
            <a:endParaRPr lang="zh-CN" altLang="en-US"/>
          </a:p>
        </p:txBody>
      </p:sp>
      <p:pic>
        <p:nvPicPr>
          <p:cNvPr id="2" name="图片 1" descr="千库网_鼠绘足球场_元素编号124759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6855" y="1704975"/>
            <a:ext cx="3768725" cy="3768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32328" y="0"/>
            <a:ext cx="2355727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0800" y="1317171"/>
            <a:ext cx="9550400" cy="4223657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2278470" y="2651743"/>
            <a:ext cx="3709597" cy="10153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6600" b="1" spc="2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PART</a:t>
            </a:r>
            <a:r>
              <a:rPr lang="zh-CN" altLang="en-US" sz="6600" b="1" spc="2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 </a:t>
            </a:r>
            <a:r>
              <a:rPr lang="en-US" altLang="zh-CN" sz="6600" b="1" spc="2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05</a:t>
            </a:r>
            <a:endParaRPr lang="en-US" altLang="zh-CN" sz="6600" b="1" spc="200" dirty="0" smtClean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33215" y="3977005"/>
            <a:ext cx="5932805" cy="64516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en-US" altLang="zh-CN" sz="3600" b="1" spc="3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足球选项课考核评价标准</a:t>
            </a:r>
            <a:endParaRPr lang="en-US" altLang="zh-CN" sz="3600" b="1" spc="300" dirty="0" smtClean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64869" y="5064310"/>
            <a:ext cx="1339401" cy="476518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4269" y="5064310"/>
            <a:ext cx="1566931" cy="476518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0800" y="1949992"/>
            <a:ext cx="589481" cy="2350088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1" name="半闭框 10"/>
          <p:cNvSpPr/>
          <p:nvPr/>
        </p:nvSpPr>
        <p:spPr>
          <a:xfrm rot="5400000">
            <a:off x="7527563" y="2406196"/>
            <a:ext cx="809804" cy="776251"/>
          </a:xfrm>
          <a:prstGeom prst="halfFrame">
            <a:avLst>
              <a:gd name="adj1" fmla="val 5058"/>
              <a:gd name="adj2" fmla="val 4489"/>
            </a:avLst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788091" y="1560492"/>
            <a:ext cx="466391" cy="466391"/>
          </a:xfrm>
          <a:prstGeom prst="ellipse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8943558" y="1609220"/>
            <a:ext cx="1927642" cy="36893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spc="200" dirty="0" smtClean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rPr>
              <a:t>Football</a:t>
            </a:r>
            <a:endParaRPr lang="zh-CN" altLang="en-US" sz="2400" b="1" spc="2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pic>
        <p:nvPicPr>
          <p:cNvPr id="23" name="图片 22" descr="足球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0985" y="4887595"/>
            <a:ext cx="2668270" cy="2668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等腰三角形 3"/>
          <p:cNvSpPr/>
          <p:nvPr/>
        </p:nvSpPr>
        <p:spPr>
          <a:xfrm rot="16200000" flipV="1">
            <a:off x="-20648" y="355506"/>
            <a:ext cx="299396" cy="258102"/>
          </a:xfrm>
          <a:prstGeom prst="triangle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rgbClr val="00001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87070"/>
            <a:ext cx="3737610" cy="76200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402590" y="266065"/>
            <a:ext cx="344995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en-US" altLang="zh-CN" sz="2000" b="1" spc="3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足球选项课考核评价标准</a:t>
            </a:r>
            <a:endParaRPr lang="en-US" altLang="zh-CN" sz="2000" b="1" spc="300" dirty="0" smtClean="0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  <a:p>
            <a:pPr algn="dist"/>
            <a:endParaRPr lang="en-US" altLang="zh-CN" sz="2000" b="1" spc="300" dirty="0" smtClean="0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7810" y="763270"/>
            <a:ext cx="11718925" cy="5939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543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足球课程考核评价指标体系如表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3-3-1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和表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3-3-2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                 </a:t>
            </a:r>
            <a:r>
              <a:rPr lang="zh-CN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表3-3-1  第一学期足球课程考核评价指标体系</a:t>
            </a:r>
            <a:r>
              <a:rPr lang="en-US" altLang="zh-CN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____________________________                             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          </a:t>
            </a:r>
            <a:r>
              <a:rPr 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平时成绩（40%）           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考试成绩（60%</a:t>
            </a: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)_________________________  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endParaRPr lang="zh-CN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5430"/>
            <a:r>
              <a:rPr 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评价指标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评价内容及权重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评价形式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评价者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评价指标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评价内容及权重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评价形式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评价者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                                                                            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学习态度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1.上课出勤率5%       过     教      四项体能     50米10%        终结性     教师评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     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2.学习积极性5%       程     师       （40%）     立定跳远10%     评价  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     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3.学习的认真程度5%   性     学                   800米10%           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     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4.课后作业5%         评     生                   仰卧起坐10% </a:t>
            </a:r>
            <a:endParaRPr lang="zh-CN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5430"/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晨跑20%          价             足球内容     脚内侧射门      过程性     教师评                                           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                                           </a:t>
            </a:r>
            <a:r>
              <a:rPr 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（20%）                    终结性</a:t>
            </a:r>
            <a:r>
              <a:rPr lang="en-US" alt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</a:t>
            </a:r>
            <a:r>
              <a:rPr 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                </a:t>
            </a:r>
            <a:r>
              <a:rPr lang="zh-CN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表3-3-2  第二、三、四学期足球课程考核评价指标体系</a:t>
            </a:r>
            <a:r>
              <a:rPr lang="en-US" altLang="zh-CN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__________________________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          </a:t>
            </a:r>
            <a:r>
              <a:rPr 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平时成绩（40%）           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考试成绩（60%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_________________________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评价指标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评价内容及权重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评价形式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评价者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评价指标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评价内容及权重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评价形式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评价者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学习态度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1.上课出勤率5%       过     教      四项体能     50米5%        终结性     教师评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     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2.学习积极性5%       程     师       （20%）     立定跳远5%     评价  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     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3.学习的认真程度5%   性     学                   800米5%           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     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4.课后作业5%         评     生                   仰卧起坐5% </a:t>
            </a:r>
            <a:endParaRPr lang="zh-CN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5430"/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晨跑20%        价             足球内容     脚内侧射门     过程性     教师评 </a:t>
            </a: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</a:t>
            </a: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</a:t>
            </a:r>
            <a:endParaRPr lang="zh-CN" altLang="en-US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5430"/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（40%）                    终结性</a:t>
            </a:r>
            <a:endParaRPr lang="en-US" altLang="zh-CN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等腰三角形 3"/>
          <p:cNvSpPr/>
          <p:nvPr/>
        </p:nvSpPr>
        <p:spPr>
          <a:xfrm rot="16200000" flipV="1">
            <a:off x="-20648" y="355506"/>
            <a:ext cx="299396" cy="258102"/>
          </a:xfrm>
          <a:prstGeom prst="triangle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rgbClr val="00001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87070"/>
            <a:ext cx="3737610" cy="76200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402590" y="266065"/>
            <a:ext cx="344995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en-US" altLang="zh-CN" sz="2000" b="1" spc="3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足球选项课考核评价标准</a:t>
            </a:r>
            <a:endParaRPr lang="en-US" altLang="zh-CN" sz="2000" b="1" spc="300" dirty="0" smtClean="0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  <a:p>
            <a:pPr algn="dist"/>
            <a:endParaRPr lang="en-US" altLang="zh-CN" sz="2000" b="1" spc="300" dirty="0" smtClean="0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659765" y="1484630"/>
            <a:ext cx="9019540" cy="4046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endParaRPr lang="en-US" sz="900" b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足球课程测试项目及评分标准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第一学期：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脚内侧射门：用脚内侧踢地滚球方式射进10米外一米宽的球门，每人5球，每球4分，若球击中门柱则此球不算，重踢。第二、三、四学期：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脚内侧射门：用脚内侧踢地滚球方式射进10米外一米宽的球门，每人5球，每球5分，若球击中门柱则此球不算，重踢，技术评定15分。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学生平时成绩和标准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上课出勤率：请假、迟到、一次扣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0.5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分，早退、旷课一次扣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分；教师根据学生平时上课的表现评定学生的学习态度；</a:t>
            </a:r>
            <a:endParaRPr lang="zh-CN" altLang="en-US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 descr="千库网_渐变矢量体育运动健身锻炼人物可商用元素_元素编号1166503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37831" t="-787" r="34043" b="68056"/>
          <a:stretch>
            <a:fillRect/>
          </a:stretch>
        </p:blipFill>
        <p:spPr>
          <a:xfrm>
            <a:off x="9319260" y="-100965"/>
            <a:ext cx="2536190" cy="39458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285553" cy="1014787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46907" y="1893194"/>
            <a:ext cx="2553077" cy="44882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3219718" cy="476518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67861" y="4353799"/>
            <a:ext cx="1339401" cy="476518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07261" y="4353799"/>
            <a:ext cx="1566931" cy="476518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6082708" y="4376793"/>
            <a:ext cx="2791484" cy="4305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2800" spc="200" dirty="0" smtClean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rPr>
              <a:t>Football</a:t>
            </a:r>
            <a:endParaRPr lang="en-US" altLang="zh-CN" sz="2800" b="1" spc="200" dirty="0" smtClean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325424" y="243322"/>
            <a:ext cx="466391" cy="466391"/>
          </a:xfrm>
          <a:prstGeom prst="ellipse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0" name="半闭框 9"/>
          <p:cNvSpPr/>
          <p:nvPr/>
        </p:nvSpPr>
        <p:spPr>
          <a:xfrm rot="16200000" flipH="1">
            <a:off x="1410373" y="1552139"/>
            <a:ext cx="1364974" cy="1308419"/>
          </a:xfrm>
          <a:prstGeom prst="halfFrame">
            <a:avLst>
              <a:gd name="adj1" fmla="val 5058"/>
              <a:gd name="adj2" fmla="val 4489"/>
            </a:avLst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3081380" y="3258351"/>
            <a:ext cx="5886366" cy="92329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6000" b="1" spc="200" dirty="0">
                <a:solidFill>
                  <a:schemeClr val="bg2">
                    <a:lumMod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rPr>
              <a:t>谢谢观看</a:t>
            </a:r>
            <a:endParaRPr lang="zh-CN" altLang="en-US" sz="6000" b="1" spc="200" dirty="0">
              <a:solidFill>
                <a:schemeClr val="bg2">
                  <a:lumMod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3081380" y="2519585"/>
            <a:ext cx="3283206" cy="73850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4800" spc="200" dirty="0">
                <a:solidFill>
                  <a:schemeClr val="bg2">
                    <a:lumMod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rPr>
              <a:t>THANKS</a:t>
            </a:r>
            <a:endParaRPr lang="en-US" altLang="zh-CN" sz="4800" spc="200" dirty="0">
              <a:solidFill>
                <a:schemeClr val="bg2">
                  <a:lumMod val="5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" y="5939073"/>
            <a:ext cx="12192001" cy="918927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6" name="半闭框 15"/>
          <p:cNvSpPr/>
          <p:nvPr/>
        </p:nvSpPr>
        <p:spPr>
          <a:xfrm rot="16200000" flipV="1">
            <a:off x="9212953" y="4382077"/>
            <a:ext cx="1364974" cy="1308419"/>
          </a:xfrm>
          <a:prstGeom prst="halfFrame">
            <a:avLst>
              <a:gd name="adj1" fmla="val 5058"/>
              <a:gd name="adj2" fmla="val 4489"/>
            </a:avLst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534114" y="4868428"/>
            <a:ext cx="451431" cy="1700691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6538A-33AE-45EB-868C-14B9E34ED961}" type="slidenum">
              <a:rPr lang="zh-CN" altLang="en-US" smtClean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</a:fld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899884" y="729872"/>
            <a:ext cx="4241801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5400" b="1" spc="200" dirty="0" smtClean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CONTENT</a:t>
            </a:r>
            <a:endParaRPr lang="zh-CN" altLang="en-US" sz="5400" b="1" spc="200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3243022"/>
            <a:ext cx="12293600" cy="36149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0" y="3505475"/>
            <a:ext cx="2065020" cy="2147930"/>
            <a:chOff x="1272" y="5677"/>
            <a:chExt cx="3252" cy="3383"/>
          </a:xfrm>
        </p:grpSpPr>
        <p:sp>
          <p:nvSpPr>
            <p:cNvPr id="8" name="椭圆 7"/>
            <p:cNvSpPr/>
            <p:nvPr/>
          </p:nvSpPr>
          <p:spPr>
            <a:xfrm>
              <a:off x="1941" y="5677"/>
              <a:ext cx="1348" cy="1348"/>
            </a:xfrm>
            <a:prstGeom prst="ellipse">
              <a:avLst/>
            </a:prstGeom>
            <a:solidFill>
              <a:srgbClr val="667F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594" y="5964"/>
              <a:ext cx="2041" cy="77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altLang="zh-CN" sz="3200" b="1" spc="200" dirty="0" smtClean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rPr>
                <a:t>01</a:t>
              </a:r>
              <a:endParaRPr lang="en-US" altLang="zh-CN" sz="3200" b="1" spc="2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0" name="TextBox 66"/>
            <p:cNvSpPr txBox="1"/>
            <p:nvPr/>
          </p:nvSpPr>
          <p:spPr>
            <a:xfrm>
              <a:off x="1272" y="7416"/>
              <a:ext cx="3252" cy="1644"/>
            </a:xfrm>
            <a:prstGeom prst="rect">
              <a:avLst/>
            </a:prstGeom>
            <a:noFill/>
          </p:spPr>
          <p:txBody>
            <a:bodyPr wrap="square" lIns="121897" tIns="60948" rIns="121897" bIns="60948" rtlCol="0">
              <a:spAutoFit/>
            </a:bodyPr>
            <a:lstStyle/>
            <a:p>
              <a:pPr algn="ctr" defTabSz="914400"/>
              <a:r>
                <a:rPr lang="zh-CN" sz="2000" b="1">
                  <a:ea typeface="宋体" panose="02010600030101010101" pitchFamily="2" charset="-122"/>
                  <a:sym typeface="+mn-ea"/>
                </a:rPr>
                <a:t>足球运动</a:t>
              </a:r>
              <a:endParaRPr lang="zh-CN" sz="2000" b="1">
                <a:ea typeface="宋体" panose="02010600030101010101" pitchFamily="2" charset="-122"/>
                <a:sym typeface="+mn-ea"/>
              </a:endParaRPr>
            </a:p>
            <a:p>
              <a:pPr algn="ctr" defTabSz="914400"/>
              <a:r>
                <a:rPr lang="zh-CN" sz="2000" b="1">
                  <a:ea typeface="宋体" panose="02010600030101010101" pitchFamily="2" charset="-122"/>
                  <a:sym typeface="+mn-ea"/>
                </a:rPr>
                <a:t>概述</a:t>
              </a:r>
              <a:endParaRPr 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ctr" defTabSz="914400"/>
              <a:endPara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451985" y="3505200"/>
            <a:ext cx="2214245" cy="1809115"/>
            <a:chOff x="10071" y="5677"/>
            <a:chExt cx="3487" cy="2849"/>
          </a:xfrm>
        </p:grpSpPr>
        <p:sp>
          <p:nvSpPr>
            <p:cNvPr id="17" name="椭圆 16"/>
            <p:cNvSpPr/>
            <p:nvPr/>
          </p:nvSpPr>
          <p:spPr>
            <a:xfrm>
              <a:off x="10975" y="5677"/>
              <a:ext cx="1435" cy="1348"/>
            </a:xfrm>
            <a:prstGeom prst="ellipse">
              <a:avLst/>
            </a:prstGeom>
            <a:solidFill>
              <a:srgbClr val="667F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8" name="TextBox 8"/>
            <p:cNvSpPr txBox="1"/>
            <p:nvPr/>
          </p:nvSpPr>
          <p:spPr>
            <a:xfrm>
              <a:off x="10628" y="5964"/>
              <a:ext cx="2041" cy="77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altLang="zh-CN" sz="3200" b="1" spc="200" dirty="0" smtClean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rPr>
                <a:t>03</a:t>
              </a:r>
              <a:endParaRPr lang="en-US" altLang="zh-CN" sz="3200" b="1" spc="2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9" name="TextBox 66"/>
            <p:cNvSpPr txBox="1"/>
            <p:nvPr/>
          </p:nvSpPr>
          <p:spPr>
            <a:xfrm>
              <a:off x="10071" y="7416"/>
              <a:ext cx="3487" cy="1110"/>
            </a:xfrm>
            <a:prstGeom prst="rect">
              <a:avLst/>
            </a:prstGeom>
            <a:noFill/>
          </p:spPr>
          <p:txBody>
            <a:bodyPr wrap="square" lIns="121897" tIns="60948" rIns="121897" bIns="60948" rtlCol="0">
              <a:spAutoFit/>
            </a:bodyPr>
            <a:lstStyle/>
            <a:p>
              <a:pPr algn="ctr"/>
              <a:r>
                <a:rPr lang="zh-CN" sz="1900" b="1">
                  <a:ea typeface="宋体" panose="02010600030101010101" pitchFamily="2" charset="-122"/>
                  <a:sym typeface="+mn-ea"/>
                </a:rPr>
                <a:t>足球运动</a:t>
              </a:r>
              <a:endParaRPr lang="zh-CN" sz="1900" b="1">
                <a:ea typeface="宋体" panose="02010600030101010101" pitchFamily="2" charset="-122"/>
                <a:sym typeface="+mn-ea"/>
              </a:endParaRPr>
            </a:p>
            <a:p>
              <a:pPr algn="ctr"/>
              <a:r>
                <a:rPr lang="zh-CN" sz="1900" b="1">
                  <a:ea typeface="宋体" panose="02010600030101010101" pitchFamily="2" charset="-122"/>
                  <a:sym typeface="+mn-ea"/>
                </a:rPr>
                <a:t>基本战术</a:t>
              </a:r>
              <a:endParaRPr lang="en-US" altLang="zh-CN" sz="1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666865" y="3504940"/>
            <a:ext cx="2426970" cy="1740800"/>
            <a:chOff x="14822" y="5834"/>
            <a:chExt cx="3252" cy="2741"/>
          </a:xfrm>
        </p:grpSpPr>
        <p:sp>
          <p:nvSpPr>
            <p:cNvPr id="21" name="椭圆 20"/>
            <p:cNvSpPr/>
            <p:nvPr/>
          </p:nvSpPr>
          <p:spPr>
            <a:xfrm>
              <a:off x="15662" y="5834"/>
              <a:ext cx="1218" cy="1348"/>
            </a:xfrm>
            <a:prstGeom prst="ellipse">
              <a:avLst/>
            </a:prstGeom>
            <a:solidFill>
              <a:srgbClr val="667F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22" name="TextBox 8"/>
            <p:cNvSpPr txBox="1"/>
            <p:nvPr/>
          </p:nvSpPr>
          <p:spPr>
            <a:xfrm>
              <a:off x="15250" y="6120"/>
              <a:ext cx="2041" cy="77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altLang="zh-CN" sz="3200" b="1" spc="200" dirty="0" smtClean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rPr>
                <a:t>04</a:t>
              </a:r>
              <a:endParaRPr lang="en-US" altLang="zh-CN" sz="3200" b="1" spc="2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23" name="TextBox 66"/>
            <p:cNvSpPr txBox="1"/>
            <p:nvPr/>
          </p:nvSpPr>
          <p:spPr>
            <a:xfrm>
              <a:off x="14822" y="7416"/>
              <a:ext cx="3252" cy="1159"/>
            </a:xfrm>
            <a:prstGeom prst="rect">
              <a:avLst/>
            </a:prstGeom>
            <a:noFill/>
          </p:spPr>
          <p:txBody>
            <a:bodyPr wrap="square" lIns="121897" tIns="60948" rIns="121897" bIns="60948" rtlCol="0">
              <a:spAutoFit/>
            </a:bodyPr>
            <a:lstStyle/>
            <a:p>
              <a:pPr algn="ctr"/>
              <a:r>
                <a:rPr lang="zh-CN" sz="2000" b="1">
                  <a:ea typeface="宋体" panose="02010600030101010101" pitchFamily="2" charset="-122"/>
                  <a:sym typeface="+mn-ea"/>
                </a:rPr>
                <a:t>足球选项课</a:t>
              </a:r>
              <a:endParaRPr lang="zh-CN" sz="2000" b="1">
                <a:ea typeface="宋体" panose="02010600030101010101" pitchFamily="2" charset="-122"/>
                <a:sym typeface="+mn-ea"/>
              </a:endParaRPr>
            </a:p>
            <a:p>
              <a:pPr algn="ctr"/>
              <a:r>
                <a:rPr lang="zh-CN" sz="2000" b="1">
                  <a:ea typeface="宋体" panose="02010600030101010101" pitchFamily="2" charset="-122"/>
                  <a:sym typeface="+mn-ea"/>
                </a:rPr>
                <a:t>考核评价标准</a:t>
              </a:r>
              <a:endParaRPr lang="zh-CN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166620" y="3505475"/>
            <a:ext cx="2193925" cy="1839955"/>
            <a:chOff x="5601" y="5678"/>
            <a:chExt cx="3455" cy="2898"/>
          </a:xfrm>
        </p:grpSpPr>
        <p:sp>
          <p:nvSpPr>
            <p:cNvPr id="12" name="椭圆 11"/>
            <p:cNvSpPr/>
            <p:nvPr/>
          </p:nvSpPr>
          <p:spPr>
            <a:xfrm>
              <a:off x="6473" y="5678"/>
              <a:ext cx="1348" cy="1348"/>
            </a:xfrm>
            <a:prstGeom prst="ellipse">
              <a:avLst/>
            </a:prstGeom>
            <a:solidFill>
              <a:srgbClr val="667F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6" name="TextBox 8"/>
            <p:cNvSpPr txBox="1"/>
            <p:nvPr/>
          </p:nvSpPr>
          <p:spPr>
            <a:xfrm>
              <a:off x="6126" y="5965"/>
              <a:ext cx="2041" cy="77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p>
              <a:pPr algn="ctr"/>
              <a:r>
                <a:rPr lang="en-US" altLang="zh-CN" sz="3200" b="1" spc="200" dirty="0" smtClean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rPr>
                <a:t>02</a:t>
              </a:r>
              <a:endParaRPr lang="en-US" altLang="zh-CN" sz="3200" b="1" spc="2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20" name="TextBox 66"/>
            <p:cNvSpPr txBox="1"/>
            <p:nvPr/>
          </p:nvSpPr>
          <p:spPr>
            <a:xfrm>
              <a:off x="5601" y="7417"/>
              <a:ext cx="3455" cy="1159"/>
            </a:xfrm>
            <a:prstGeom prst="rect">
              <a:avLst/>
            </a:prstGeom>
            <a:noFill/>
          </p:spPr>
          <p:txBody>
            <a:bodyPr wrap="square" lIns="121897" tIns="60948" rIns="121897" bIns="60948" rtlCol="0">
              <a:spAutoFit/>
            </a:bodyPr>
            <a:p>
              <a:pPr algn="ctr"/>
              <a:r>
                <a:rPr lang="zh-CN" sz="2000" b="1">
                  <a:ea typeface="宋体" panose="02010600030101010101" pitchFamily="2" charset="-122"/>
                  <a:sym typeface="+mn-ea"/>
                </a:rPr>
                <a:t>足球运动</a:t>
              </a:r>
              <a:endParaRPr lang="zh-CN" sz="2000" b="1">
                <a:ea typeface="宋体" panose="02010600030101010101" pitchFamily="2" charset="-122"/>
                <a:sym typeface="+mn-ea"/>
              </a:endParaRPr>
            </a:p>
            <a:p>
              <a:pPr algn="ctr"/>
              <a:r>
                <a:rPr lang="zh-CN" sz="2000" b="1">
                  <a:ea typeface="宋体" panose="02010600030101010101" pitchFamily="2" charset="-122"/>
                  <a:sym typeface="+mn-ea"/>
                </a:rPr>
                <a:t>基本技术</a:t>
              </a:r>
              <a:endParaRPr lang="zh-CN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093835" y="3504565"/>
            <a:ext cx="2426970" cy="1741170"/>
            <a:chOff x="14822" y="5833"/>
            <a:chExt cx="3252" cy="2742"/>
          </a:xfrm>
        </p:grpSpPr>
        <p:sp>
          <p:nvSpPr>
            <p:cNvPr id="33" name="椭圆 32"/>
            <p:cNvSpPr/>
            <p:nvPr/>
          </p:nvSpPr>
          <p:spPr>
            <a:xfrm>
              <a:off x="15490" y="5833"/>
              <a:ext cx="1229" cy="1348"/>
            </a:xfrm>
            <a:prstGeom prst="ellipse">
              <a:avLst/>
            </a:prstGeom>
            <a:solidFill>
              <a:srgbClr val="667F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34" name="TextBox 8"/>
            <p:cNvSpPr txBox="1"/>
            <p:nvPr/>
          </p:nvSpPr>
          <p:spPr>
            <a:xfrm>
              <a:off x="15132" y="6119"/>
              <a:ext cx="1961" cy="77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p>
              <a:pPr algn="ctr"/>
              <a:r>
                <a:rPr lang="en-US" altLang="zh-CN" sz="3200" b="1" spc="200" dirty="0" smtClean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rPr>
                <a:t>05</a:t>
              </a:r>
              <a:endParaRPr lang="en-US" altLang="zh-CN" sz="3200" b="1" spc="2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35" name="TextBox 66"/>
            <p:cNvSpPr txBox="1"/>
            <p:nvPr/>
          </p:nvSpPr>
          <p:spPr>
            <a:xfrm>
              <a:off x="14822" y="7416"/>
              <a:ext cx="3252" cy="1159"/>
            </a:xfrm>
            <a:prstGeom prst="rect">
              <a:avLst/>
            </a:prstGeom>
            <a:noFill/>
          </p:spPr>
          <p:txBody>
            <a:bodyPr wrap="square" lIns="121897" tIns="60948" rIns="121897" bIns="60948" rtlCol="0">
              <a:spAutoFit/>
            </a:bodyPr>
            <a:p>
              <a:pPr indent="0" algn="ctr"/>
              <a:r>
                <a:rPr lang="zh-CN" sz="2000" b="1">
                  <a:ea typeface="宋体" panose="02010600030101010101" pitchFamily="2" charset="-122"/>
                  <a:sym typeface="+mn-ea"/>
                </a:rPr>
                <a:t>足球选项课</a:t>
              </a:r>
              <a:endParaRPr lang="zh-CN" sz="2000" b="1">
                <a:ea typeface="宋体" panose="02010600030101010101" pitchFamily="2" charset="-122"/>
                <a:sym typeface="+mn-ea"/>
              </a:endParaRPr>
            </a:p>
            <a:p>
              <a:pPr indent="0" algn="ctr"/>
              <a:r>
                <a:rPr lang="zh-CN" sz="2000" b="1">
                  <a:ea typeface="宋体" panose="02010600030101010101" pitchFamily="2" charset="-122"/>
                  <a:sym typeface="+mn-ea"/>
                </a:rPr>
                <a:t>考核评价标准</a:t>
              </a:r>
              <a:endParaRPr lang="zh-CN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37" name="图片 36" descr="踢足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1525" y="-300990"/>
            <a:ext cx="4077970" cy="4077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32328" y="0"/>
            <a:ext cx="2355727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0800" y="1317171"/>
            <a:ext cx="9550400" cy="4223657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2278470" y="2651594"/>
            <a:ext cx="3709597" cy="101566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6600" b="1" spc="2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PART</a:t>
            </a:r>
            <a:r>
              <a:rPr lang="zh-CN" altLang="en-US" sz="6600" b="1" spc="2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 </a:t>
            </a:r>
            <a:r>
              <a:rPr lang="en-US" altLang="zh-CN" sz="6600" b="1" spc="2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01</a:t>
            </a:r>
            <a:endParaRPr lang="en-US" altLang="zh-CN" sz="6600" b="1" spc="200" dirty="0" smtClean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33270" y="3976915"/>
            <a:ext cx="3831600" cy="132207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zh-CN" sz="4000" b="1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足球运动概述</a:t>
            </a:r>
            <a:endParaRPr lang="en-US" sz="40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en-US" altLang="en-US" sz="4000" b="1" spc="3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64869" y="5064310"/>
            <a:ext cx="1339401" cy="476518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4269" y="5064310"/>
            <a:ext cx="1566931" cy="476518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0800" y="1949992"/>
            <a:ext cx="589481" cy="2350088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1" name="半闭框 10"/>
          <p:cNvSpPr/>
          <p:nvPr/>
        </p:nvSpPr>
        <p:spPr>
          <a:xfrm rot="5400000">
            <a:off x="7527563" y="2406196"/>
            <a:ext cx="809804" cy="776251"/>
          </a:xfrm>
          <a:prstGeom prst="halfFrame">
            <a:avLst>
              <a:gd name="adj1" fmla="val 5058"/>
              <a:gd name="adj2" fmla="val 4489"/>
            </a:avLst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788091" y="1560492"/>
            <a:ext cx="466391" cy="466391"/>
          </a:xfrm>
          <a:prstGeom prst="ellipse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8943558" y="1609219"/>
            <a:ext cx="1927642" cy="36893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spc="200" dirty="0" smtClean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rPr>
              <a:t>Football</a:t>
            </a:r>
            <a:endParaRPr lang="en-US" altLang="zh-CN" sz="2400" b="1" spc="200" dirty="0" smtClean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思源黑体 CN Normal" panose="020B0400000000000000" pitchFamily="34" charset="-122"/>
            </a:endParaRPr>
          </a:p>
        </p:txBody>
      </p:sp>
      <p:pic>
        <p:nvPicPr>
          <p:cNvPr id="23" name="图片 22" descr="足球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0985" y="4887595"/>
            <a:ext cx="2668270" cy="2668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/>
        </p:nvSpPr>
        <p:spPr>
          <a:xfrm>
            <a:off x="258101" y="340134"/>
            <a:ext cx="304641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01</a:t>
            </a:r>
            <a:r>
              <a:rPr lang="zh-CN" sz="2000" b="1">
                <a:ea typeface="宋体" panose="02010600030101010101" pitchFamily="2" charset="-122"/>
                <a:sym typeface="+mn-ea"/>
              </a:rPr>
              <a:t>足球运动概述</a:t>
            </a:r>
            <a:endParaRPr 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dist"/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3" name="等腰三角形 2"/>
          <p:cNvSpPr/>
          <p:nvPr/>
        </p:nvSpPr>
        <p:spPr>
          <a:xfrm rot="16200000" flipV="1">
            <a:off x="-20648" y="368841"/>
            <a:ext cx="299396" cy="258102"/>
          </a:xfrm>
          <a:prstGeom prst="triangle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rgbClr val="00001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-1" y="740326"/>
            <a:ext cx="3240000" cy="36000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1129665" y="1047115"/>
            <a:ext cx="104114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有可靠史料证明我国古代足球活动最早可追溯到战国年代，“蹴鞠”一词就源于《战国策·齐策》。</a:t>
            </a:r>
            <a:endParaRPr lang="zh-CN" altLang="en-US" b="0">
              <a:ea typeface="宋体" panose="0201060003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129665" y="1781175"/>
            <a:ext cx="9517380" cy="3978275"/>
            <a:chOff x="1779" y="2993"/>
            <a:chExt cx="14988" cy="6265"/>
          </a:xfrm>
        </p:grpSpPr>
        <p:grpSp>
          <p:nvGrpSpPr>
            <p:cNvPr id="28" name="组合 27"/>
            <p:cNvGrpSpPr/>
            <p:nvPr/>
          </p:nvGrpSpPr>
          <p:grpSpPr>
            <a:xfrm>
              <a:off x="1779" y="2993"/>
              <a:ext cx="14988" cy="5880"/>
              <a:chOff x="468436" y="1381207"/>
              <a:chExt cx="11181230" cy="438692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68436" y="1382325"/>
                <a:ext cx="11181230" cy="4385806"/>
                <a:chOff x="1015661" y="1979073"/>
                <a:chExt cx="10160232" cy="3985322"/>
              </a:xfrm>
            </p:grpSpPr>
            <p:grpSp>
              <p:nvGrpSpPr>
                <p:cNvPr id="6" name="组合 5"/>
                <p:cNvGrpSpPr/>
                <p:nvPr/>
              </p:nvGrpSpPr>
              <p:grpSpPr>
                <a:xfrm>
                  <a:off x="1015661" y="1979073"/>
                  <a:ext cx="5108926" cy="3984982"/>
                  <a:chOff x="1015661" y="1979073"/>
                  <a:chExt cx="5108926" cy="3984982"/>
                </a:xfrm>
              </p:grpSpPr>
              <p:sp>
                <p:nvSpPr>
                  <p:cNvPr id="12" name="is1ide-Rectangle 21"/>
                  <p:cNvSpPr/>
                  <p:nvPr/>
                </p:nvSpPr>
                <p:spPr>
                  <a:xfrm>
                    <a:off x="1268853" y="1979411"/>
                    <a:ext cx="4855734" cy="3984644"/>
                  </a:xfrm>
                  <a:prstGeom prst="rect">
                    <a:avLst/>
                  </a:prstGeom>
                  <a:solidFill>
                    <a:schemeClr val="bg1"/>
                  </a:solidFill>
                  <a:ln w="6350">
                    <a:solidFill>
                      <a:schemeClr val="bg1">
                        <a:lumMod val="75000"/>
                      </a:schemeClr>
                    </a:solidFill>
                    <a:miter lim="400000"/>
                  </a:ln>
                </p:spPr>
                <p:txBody>
                  <a:bodyPr anchor="ctr"/>
                  <a:lstStyle/>
                  <a:p>
                    <a:pPr algn="ctr"/>
                    <a:endParaRPr sz="2365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  <a:cs typeface="+mn-ea"/>
                      <a:sym typeface="思源黑体 CN Normal" panose="020B0400000000000000" pitchFamily="34" charset="-122"/>
                    </a:endParaRPr>
                  </a:p>
                </p:txBody>
              </p:sp>
              <p:sp>
                <p:nvSpPr>
                  <p:cNvPr id="14" name="is1ide-Rectangle: Rounded Corners 31"/>
                  <p:cNvSpPr/>
                  <p:nvPr/>
                </p:nvSpPr>
                <p:spPr>
                  <a:xfrm rot="16200000">
                    <a:off x="-747873" y="3742606"/>
                    <a:ext cx="3984644" cy="457577"/>
                  </a:xfrm>
                  <a:prstGeom prst="rect">
                    <a:avLst/>
                  </a:prstGeom>
                  <a:solidFill>
                    <a:srgbClr val="667F6E"/>
                  </a:solidFill>
                  <a:ln w="12700">
                    <a:miter lim="400000"/>
                  </a:ln>
                </p:spPr>
                <p:txBody>
                  <a:bodyPr vert="eaVert" wrap="none" lIns="33372" tIns="33372" rIns="33372" bIns="33372" anchor="ctr" anchorCtr="1">
                    <a:normAutofit/>
                  </a:bodyPr>
                  <a:lstStyle/>
                  <a:p>
                    <a:pPr algn="ctr" defTabSz="1201420">
                      <a:defRPr/>
                    </a:pPr>
                    <a:endParaRPr lang="zh-CN" altLang="en-US" sz="2100" kern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  <a:cs typeface="+mn-ea"/>
                      <a:sym typeface="思源黑体 CN Normal" panose="020B0400000000000000" pitchFamily="34" charset="-122"/>
                    </a:endParaRPr>
                  </a:p>
                </p:txBody>
              </p:sp>
            </p:grpSp>
            <p:sp>
              <p:nvSpPr>
                <p:cNvPr id="9" name="is1ide-Rectangle 24"/>
                <p:cNvSpPr/>
                <p:nvPr/>
              </p:nvSpPr>
              <p:spPr>
                <a:xfrm>
                  <a:off x="6320159" y="1979751"/>
                  <a:ext cx="4855734" cy="3984644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bg1">
                      <a:lumMod val="75000"/>
                    </a:schemeClr>
                  </a:solidFill>
                  <a:miter lim="400000"/>
                </a:ln>
              </p:spPr>
              <p:txBody>
                <a:bodyPr anchor="ctr"/>
                <a:lstStyle/>
                <a:p>
                  <a:pPr algn="ctr"/>
                  <a:endParaRPr sz="2365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思源黑体 CN Normal" panose="020B0400000000000000" pitchFamily="34" charset="-122"/>
                  </a:endParaRPr>
                </a:p>
              </p:txBody>
            </p:sp>
          </p:grpSp>
          <p:sp>
            <p:nvSpPr>
              <p:cNvPr id="19" name="is1ide-Rectangle: Rounded Corners 33"/>
              <p:cNvSpPr/>
              <p:nvPr/>
            </p:nvSpPr>
            <p:spPr>
              <a:xfrm rot="16200000">
                <a:off x="4364858" y="3322703"/>
                <a:ext cx="4386551" cy="503558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 w="12700">
                <a:miter lim="400000"/>
              </a:ln>
            </p:spPr>
            <p:txBody>
              <a:bodyPr vert="eaVert" wrap="none" lIns="33372" tIns="33372" rIns="33372" bIns="33372" anchor="ctr" anchorCtr="1">
                <a:normAutofit/>
              </a:bodyPr>
              <a:lstStyle/>
              <a:p>
                <a:pPr algn="ctr" defTabSz="1201420">
                  <a:defRPr/>
                </a:pPr>
                <a:endParaRPr lang="zh-CN" altLang="en-US" sz="21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思源黑体 CN Normal" panose="020B0400000000000000" pitchFamily="34" charset="-122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2604" y="3298"/>
              <a:ext cx="5610" cy="5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b="1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1.</a:t>
              </a:r>
              <a:r>
                <a:rPr lang="zh-CN" sz="2000" b="1">
                  <a:ea typeface="宋体" panose="02010600030101010101" pitchFamily="2" charset="-122"/>
                  <a:sym typeface="+mn-ea"/>
                </a:rPr>
                <a:t>足球运动特点</a:t>
              </a:r>
              <a:r>
                <a:rPr lang="zh-CN" sz="2000">
                  <a:ea typeface="宋体" panose="02010600030101010101" pitchFamily="2" charset="-122"/>
                  <a:sym typeface="+mn-ea"/>
                </a:rPr>
                <a:t>（</a:t>
              </a:r>
              <a:r>
                <a:rPr lang="en-US" sz="20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1</a:t>
              </a:r>
              <a:r>
                <a:rPr lang="zh-CN" sz="2000">
                  <a:ea typeface="宋体" panose="02010600030101010101" pitchFamily="2" charset="-122"/>
                  <a:sym typeface="+mn-ea"/>
                </a:rPr>
                <a:t>）激烈的对抗性（</a:t>
              </a:r>
              <a:r>
                <a:rPr lang="en-US" sz="20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2</a:t>
              </a:r>
              <a:r>
                <a:rPr lang="zh-CN" sz="2000">
                  <a:ea typeface="宋体" panose="02010600030101010101" pitchFamily="2" charset="-122"/>
                  <a:sym typeface="+mn-ea"/>
                </a:rPr>
                <a:t>）参与的广泛性（</a:t>
              </a:r>
              <a:r>
                <a:rPr lang="en-US" sz="20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3</a:t>
              </a:r>
              <a:r>
                <a:rPr lang="zh-CN" sz="2000">
                  <a:ea typeface="宋体" panose="02010600030101010101" pitchFamily="2" charset="-122"/>
                  <a:sym typeface="+mn-ea"/>
                </a:rPr>
                <a:t>）超强的观赏性（</a:t>
              </a:r>
              <a:r>
                <a:rPr lang="en-US" sz="20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4</a:t>
              </a:r>
              <a:r>
                <a:rPr lang="zh-CN" sz="2000">
                  <a:ea typeface="宋体" panose="02010600030101010101" pitchFamily="2" charset="-122"/>
                  <a:sym typeface="+mn-ea"/>
                </a:rPr>
                <a:t>）风格的多元性（</a:t>
              </a:r>
              <a:r>
                <a:rPr lang="en-US" sz="20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5</a:t>
              </a:r>
              <a:r>
                <a:rPr lang="zh-CN" sz="2000">
                  <a:ea typeface="宋体" panose="02010600030101010101" pitchFamily="2" charset="-122"/>
                  <a:sym typeface="+mn-ea"/>
                </a:rPr>
                <a:t>）诱人的效应性（</a:t>
              </a:r>
              <a:r>
                <a:rPr lang="en-US" sz="20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6</a:t>
              </a:r>
              <a:r>
                <a:rPr lang="zh-CN" sz="2000">
                  <a:ea typeface="宋体" panose="02010600030101010101" pitchFamily="2" charset="-122"/>
                  <a:sym typeface="+mn-ea"/>
                </a:rPr>
                <a:t>）极大的包容性</a:t>
              </a:r>
              <a:endParaRPr lang="zh-CN" altLang="en-US" sz="2000"/>
            </a:p>
            <a:p>
              <a:pPr>
                <a:lnSpc>
                  <a:spcPct val="150000"/>
                </a:lnSpc>
              </a:pPr>
              <a:endParaRPr lang="zh-CN" altLang="en-US" sz="20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576" y="3298"/>
              <a:ext cx="5219" cy="4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b="1"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2.</a:t>
              </a:r>
              <a:r>
                <a:rPr lang="zh-CN" sz="2000" b="1">
                  <a:ea typeface="宋体" panose="02010600030101010101" pitchFamily="2" charset="-122"/>
                  <a:sym typeface="+mn-ea"/>
                </a:rPr>
                <a:t>足球运动的健身功能</a:t>
              </a:r>
              <a:r>
                <a:rPr lang="zh-CN" sz="2000">
                  <a:ea typeface="宋体" panose="02010600030101010101" pitchFamily="2" charset="-122"/>
                  <a:sym typeface="+mn-ea"/>
                </a:rPr>
                <a:t>（</a:t>
              </a:r>
              <a:r>
                <a:rPr lang="en-US" sz="20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1</a:t>
              </a:r>
              <a:r>
                <a:rPr lang="zh-CN" sz="2000">
                  <a:ea typeface="宋体" panose="02010600030101010101" pitchFamily="2" charset="-122"/>
                  <a:sym typeface="+mn-ea"/>
                </a:rPr>
                <a:t>）提高身体素质（</a:t>
              </a:r>
              <a:r>
                <a:rPr lang="en-US" sz="20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2</a:t>
              </a:r>
              <a:r>
                <a:rPr lang="zh-CN" sz="2000">
                  <a:ea typeface="宋体" panose="02010600030101010101" pitchFamily="2" charset="-122"/>
                  <a:sym typeface="+mn-ea"/>
                </a:rPr>
                <a:t>）锻炼的人的意志（</a:t>
              </a:r>
              <a:r>
                <a:rPr lang="en-US" sz="20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3</a:t>
              </a:r>
              <a:r>
                <a:rPr lang="zh-CN" sz="2000">
                  <a:ea typeface="宋体" panose="02010600030101010101" pitchFamily="2" charset="-122"/>
                  <a:sym typeface="+mn-ea"/>
                </a:rPr>
                <a:t>）缓解心理压力（</a:t>
              </a:r>
              <a:r>
                <a:rPr lang="en-US" sz="20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4</a:t>
              </a:r>
              <a:r>
                <a:rPr lang="zh-CN" sz="2000">
                  <a:ea typeface="宋体" panose="02010600030101010101" pitchFamily="2" charset="-122"/>
                  <a:sym typeface="+mn-ea"/>
                </a:rPr>
                <a:t>）提高社会适应能力</a:t>
              </a:r>
              <a:endParaRPr lang="zh-CN" altLang="en-US" sz="2000"/>
            </a:p>
            <a:p>
              <a:pPr>
                <a:lnSpc>
                  <a:spcPct val="150000"/>
                </a:lnSpc>
              </a:pPr>
              <a:endParaRPr lang="zh-CN" altLang="en-US" sz="20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endParaRPr>
            </a:p>
          </p:txBody>
        </p:sp>
        <p:pic>
          <p:nvPicPr>
            <p:cNvPr id="23" name="图片 22" descr="足球LOGO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460" y="2995"/>
              <a:ext cx="1633" cy="1633"/>
            </a:xfrm>
            <a:prstGeom prst="rect">
              <a:avLst/>
            </a:prstGeom>
          </p:spPr>
        </p:pic>
        <p:pic>
          <p:nvPicPr>
            <p:cNvPr id="25" name="图片 24" descr="足球LOGO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134" y="2993"/>
              <a:ext cx="1633" cy="163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32328" y="0"/>
            <a:ext cx="2355727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0800" y="1317171"/>
            <a:ext cx="9550400" cy="4223657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2278470" y="2651743"/>
            <a:ext cx="3709597" cy="10153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6600" b="1" spc="2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PART</a:t>
            </a:r>
            <a:r>
              <a:rPr lang="zh-CN" altLang="en-US" sz="6600" b="1" spc="2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 </a:t>
            </a:r>
            <a:r>
              <a:rPr lang="en-US" altLang="zh-CN" sz="6600" b="1" spc="2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02</a:t>
            </a:r>
            <a:endParaRPr lang="en-US" altLang="zh-CN" sz="6600" b="1" spc="200" dirty="0" smtClean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33215" y="3977005"/>
            <a:ext cx="5453380" cy="132207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zh-CN" sz="4000" b="1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足球运动基本技术</a:t>
            </a:r>
            <a:endParaRPr lang="zh-CN" sz="4000" b="1">
              <a:solidFill>
                <a:schemeClr val="bg1"/>
              </a:solidFill>
              <a:ea typeface="宋体" panose="02010600030101010101" pitchFamily="2" charset="-122"/>
              <a:sym typeface="+mn-ea"/>
            </a:endParaRPr>
          </a:p>
          <a:p>
            <a:endParaRPr lang="en-US" altLang="en-US" sz="4000" b="1" spc="3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64869" y="5064310"/>
            <a:ext cx="1339401" cy="476518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4269" y="5064310"/>
            <a:ext cx="1566931" cy="476518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0800" y="1949992"/>
            <a:ext cx="589481" cy="2350088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1" name="半闭框 10"/>
          <p:cNvSpPr/>
          <p:nvPr/>
        </p:nvSpPr>
        <p:spPr>
          <a:xfrm rot="5400000">
            <a:off x="7527563" y="2406196"/>
            <a:ext cx="809804" cy="776251"/>
          </a:xfrm>
          <a:prstGeom prst="halfFrame">
            <a:avLst>
              <a:gd name="adj1" fmla="val 5058"/>
              <a:gd name="adj2" fmla="val 4489"/>
            </a:avLst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788091" y="1560492"/>
            <a:ext cx="466391" cy="466391"/>
          </a:xfrm>
          <a:prstGeom prst="ellipse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8943558" y="1609219"/>
            <a:ext cx="1927642" cy="36893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spc="200" dirty="0" smtClean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rPr>
              <a:t>Football</a:t>
            </a:r>
            <a:endParaRPr lang="en-US" altLang="zh-CN" sz="2400" b="1" spc="200" dirty="0" smtClean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思源黑体 CN Normal" panose="020B0400000000000000" pitchFamily="34" charset="-122"/>
            </a:endParaRPr>
          </a:p>
        </p:txBody>
      </p:sp>
      <p:pic>
        <p:nvPicPr>
          <p:cNvPr id="23" name="图片 22" descr="足球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0985" y="4887595"/>
            <a:ext cx="2668270" cy="2668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等腰三角形 3"/>
          <p:cNvSpPr/>
          <p:nvPr/>
        </p:nvSpPr>
        <p:spPr>
          <a:xfrm rot="16200000" flipV="1">
            <a:off x="-20648" y="355506"/>
            <a:ext cx="299396" cy="258102"/>
          </a:xfrm>
          <a:prstGeom prst="triangle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rgbClr val="00001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1" y="726991"/>
            <a:ext cx="3240000" cy="36000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5" name="TextBox 7"/>
          <p:cNvSpPr txBox="1"/>
          <p:nvPr/>
        </p:nvSpPr>
        <p:spPr>
          <a:xfrm>
            <a:off x="258101" y="326164"/>
            <a:ext cx="304641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sz="2000" b="1">
                <a:ea typeface="宋体" panose="02010600030101010101" pitchFamily="2" charset="-122"/>
                <a:sym typeface="+mn-ea"/>
              </a:rPr>
              <a:t>足球运动基本技术</a:t>
            </a:r>
            <a:endParaRPr lang="zh-CN" altLang="zh-CN" sz="2000" b="1" dirty="0">
              <a:latin typeface="思源黑体 CN Normal" panose="020B0400000000000000" pitchFamily="34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2395" y="920115"/>
            <a:ext cx="5080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3530"/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sz="2000" b="1">
                <a:ea typeface="宋体" panose="02010600030101010101" pitchFamily="2" charset="-122"/>
              </a:rPr>
              <a:t>正脚背颠球动作</a:t>
            </a:r>
            <a:endParaRPr lang="zh-CN" sz="2000" b="1">
              <a:ea typeface="宋体" panose="02010600030101010101" pitchFamily="2" charset="-122"/>
            </a:endParaRPr>
          </a:p>
          <a:p>
            <a:pPr indent="303530"/>
            <a:r>
              <a:rPr lang="zh-CN" sz="2000" b="1">
                <a:ea typeface="宋体" panose="02010600030101010101" pitchFamily="2" charset="-122"/>
              </a:rPr>
              <a:t>（如图3－3－1、3－3－2、3－3－3。）</a:t>
            </a:r>
            <a:endParaRPr lang="zh-CN" sz="2000" b="1"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279400" y="1750060"/>
            <a:ext cx="5264150" cy="1816735"/>
            <a:chOff x="-536" y="2756"/>
            <a:chExt cx="8290" cy="2861"/>
          </a:xfrm>
        </p:grpSpPr>
        <p:grpSp>
          <p:nvGrpSpPr>
            <p:cNvPr id="6" name="组合 5"/>
            <p:cNvGrpSpPr/>
            <p:nvPr/>
          </p:nvGrpSpPr>
          <p:grpSpPr>
            <a:xfrm>
              <a:off x="406" y="2756"/>
              <a:ext cx="7349" cy="2230"/>
              <a:chOff x="1381" y="3446"/>
              <a:chExt cx="7025" cy="1737"/>
            </a:xfrm>
          </p:grpSpPr>
          <p:pic>
            <p:nvPicPr>
              <p:cNvPr id="23" name="图片 1" descr="E:\出版图片\足球修图\IMG_20200102_082801.jpg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>
              <a:xfrm>
                <a:off x="1381" y="3457"/>
                <a:ext cx="2340" cy="17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2" name="图片 3" descr="E:\出版图片\足球修图\IMG_20200102_082829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>
              <a:xfrm>
                <a:off x="3721" y="3453"/>
                <a:ext cx="2292" cy="17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4" name="图片 2" descr="E:\出版图片\足球修图\IMG_20200102_082814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>
              <a:xfrm>
                <a:off x="6012" y="3446"/>
                <a:ext cx="2394" cy="17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7" name="文本框 6"/>
            <p:cNvSpPr txBox="1"/>
            <p:nvPr/>
          </p:nvSpPr>
          <p:spPr>
            <a:xfrm>
              <a:off x="-536" y="5183"/>
              <a:ext cx="8000" cy="4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795655"/>
              <a:r>
                <a:rPr lang="zh-CN" sz="1200" b="0">
                  <a:ea typeface="宋体" panose="02010600030101010101" pitchFamily="2" charset="-122"/>
                </a:rPr>
                <a:t>图3－3－1 </a:t>
              </a:r>
              <a:r>
                <a:rPr lang="en-US" altLang="zh-CN" sz="1200" b="0">
                  <a:ea typeface="宋体" panose="02010600030101010101" pitchFamily="2" charset="-122"/>
                </a:rPr>
                <a:t>  </a:t>
              </a:r>
              <a:r>
                <a:rPr lang="zh-CN" sz="1200" b="0">
                  <a:ea typeface="宋体" panose="02010600030101010101" pitchFamily="2" charset="-122"/>
                </a:rPr>
                <a:t>                 图3－3－2    </a:t>
              </a:r>
              <a:r>
                <a:rPr lang="en-US" altLang="zh-CN" sz="1200" b="0">
                  <a:ea typeface="宋体" panose="02010600030101010101" pitchFamily="2" charset="-122"/>
                </a:rPr>
                <a:t>      </a:t>
              </a:r>
              <a:r>
                <a:rPr lang="zh-CN" sz="1200" b="0">
                  <a:ea typeface="宋体" panose="02010600030101010101" pitchFamily="2" charset="-122"/>
                </a:rPr>
                <a:t>              图3－3－3</a:t>
              </a:r>
              <a:endParaRPr lang="zh-CN" altLang="en-US" sz="1200" b="0">
                <a:ea typeface="宋体" panose="02010600030101010101" pitchFamily="2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27025" y="3566795"/>
            <a:ext cx="5080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sz="2000" b="1">
                <a:ea typeface="宋体" panose="02010600030101010101" pitchFamily="2" charset="-122"/>
              </a:rPr>
              <a:t>脚内侧踢球动作</a:t>
            </a:r>
            <a:endParaRPr lang="zh-CN" sz="2000" b="1">
              <a:ea typeface="宋体" panose="02010600030101010101" pitchFamily="2" charset="-122"/>
            </a:endParaRPr>
          </a:p>
          <a:p>
            <a:pPr indent="0"/>
            <a:r>
              <a:rPr lang="zh-CN" sz="2000" b="1">
                <a:ea typeface="宋体" panose="02010600030101010101" pitchFamily="2" charset="-122"/>
              </a:rPr>
              <a:t>（如图3－3－4、3－3－5。）</a:t>
            </a:r>
            <a:endParaRPr lang="zh-CN" sz="2000" b="1"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31485" y="213360"/>
            <a:ext cx="5080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3530"/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sz="2000" b="1">
                <a:ea typeface="宋体" panose="02010600030101010101" pitchFamily="2" charset="-122"/>
              </a:rPr>
              <a:t>脚背正面踢球动作</a:t>
            </a:r>
            <a:endParaRPr lang="zh-CN" sz="2000" b="1">
              <a:ea typeface="宋体" panose="02010600030101010101" pitchFamily="2" charset="-122"/>
            </a:endParaRPr>
          </a:p>
          <a:p>
            <a:pPr indent="303530"/>
            <a:r>
              <a:rPr lang="zh-CN" sz="2000" b="1">
                <a:ea typeface="宋体" panose="02010600030101010101" pitchFamily="2" charset="-122"/>
              </a:rPr>
              <a:t>（如图3－3－6、3－3－7。）</a:t>
            </a:r>
            <a:endParaRPr lang="zh-CN" sz="2000" b="1"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07025" y="2584450"/>
            <a:ext cx="5080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66700" indent="-266700"/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sz="2000" b="1">
                <a:ea typeface="宋体" panose="02010600030101010101" pitchFamily="2" charset="-122"/>
              </a:rPr>
              <a:t>脚背内侧踢球动作</a:t>
            </a:r>
            <a:endParaRPr lang="zh-CN" sz="2000" b="1">
              <a:ea typeface="宋体" panose="02010600030101010101" pitchFamily="2" charset="-122"/>
            </a:endParaRPr>
          </a:p>
          <a:p>
            <a:pPr marL="266700" indent="-266700"/>
            <a:r>
              <a:rPr lang="zh-CN" sz="2000" b="1">
                <a:ea typeface="宋体" panose="02010600030101010101" pitchFamily="2" charset="-122"/>
              </a:rPr>
              <a:t>（如图3－3－8、3－3－9。）</a:t>
            </a:r>
            <a:endParaRPr lang="zh-CN" sz="2000" b="1">
              <a:ea typeface="宋体" panose="02010600030101010101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125845" y="3228340"/>
            <a:ext cx="5080000" cy="1795145"/>
            <a:chOff x="8515" y="5617"/>
            <a:chExt cx="8000" cy="2827"/>
          </a:xfrm>
        </p:grpSpPr>
        <p:grpSp>
          <p:nvGrpSpPr>
            <p:cNvPr id="17" name="组合 16"/>
            <p:cNvGrpSpPr/>
            <p:nvPr/>
          </p:nvGrpSpPr>
          <p:grpSpPr>
            <a:xfrm>
              <a:off x="9733" y="5617"/>
              <a:ext cx="6160" cy="2181"/>
              <a:chOff x="9532" y="7192"/>
              <a:chExt cx="5153" cy="1815"/>
            </a:xfrm>
          </p:grpSpPr>
          <p:pic>
            <p:nvPicPr>
              <p:cNvPr id="535" name="图片 8" descr="E:\出版图片\足球修图\图3-3-8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>
              <a:xfrm>
                <a:off x="9532" y="7192"/>
                <a:ext cx="2551" cy="1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36" name="图片 9" descr="E:\出版图片\足球修图\图3-3-9.jp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>
              <a:xfrm>
                <a:off x="12075" y="7197"/>
                <a:ext cx="2611" cy="18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8" name="文本框 17"/>
            <p:cNvSpPr txBox="1"/>
            <p:nvPr/>
          </p:nvSpPr>
          <p:spPr>
            <a:xfrm>
              <a:off x="8515" y="8010"/>
              <a:ext cx="8000" cy="4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1591310"/>
              <a:r>
                <a:rPr lang="zh-CN" sz="1200" b="0">
                  <a:ea typeface="宋体" panose="02010600030101010101" pitchFamily="2" charset="-122"/>
                </a:rPr>
                <a:t>图3-3-8           </a:t>
              </a:r>
              <a:r>
                <a:rPr lang="en-US" altLang="zh-CN" sz="1200" b="0">
                  <a:ea typeface="宋体" panose="02010600030101010101" pitchFamily="2" charset="-122"/>
                </a:rPr>
                <a:t>             </a:t>
              </a:r>
              <a:r>
                <a:rPr lang="zh-CN" sz="1200" b="0">
                  <a:ea typeface="宋体" panose="02010600030101010101" pitchFamily="2" charset="-122"/>
                </a:rPr>
                <a:t>               图3-3-9</a:t>
              </a:r>
              <a:endParaRPr lang="zh-CN" altLang="en-US" sz="1200" b="0">
                <a:ea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175" y="4273550"/>
            <a:ext cx="5080000" cy="1815465"/>
            <a:chOff x="-536" y="6885"/>
            <a:chExt cx="8000" cy="2859"/>
          </a:xfrm>
        </p:grpSpPr>
        <p:grpSp>
          <p:nvGrpSpPr>
            <p:cNvPr id="20" name="组合 19"/>
            <p:cNvGrpSpPr/>
            <p:nvPr/>
          </p:nvGrpSpPr>
          <p:grpSpPr>
            <a:xfrm>
              <a:off x="514" y="6885"/>
              <a:ext cx="6117" cy="2122"/>
              <a:chOff x="1381" y="7265"/>
              <a:chExt cx="5250" cy="1742"/>
            </a:xfrm>
          </p:grpSpPr>
          <p:pic>
            <p:nvPicPr>
              <p:cNvPr id="22" name="图片 4" descr="E:\出版图片\足球修图\IMG_20200102_082539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>
              <a:xfrm>
                <a:off x="1381" y="7279"/>
                <a:ext cx="2568" cy="17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" name="图片 5" descr="E:\出版图片\足球修图\IMG_20200102_082716.jpg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>
              <a:xfrm>
                <a:off x="3949" y="7265"/>
                <a:ext cx="2682" cy="17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5" name="文本框 24"/>
            <p:cNvSpPr txBox="1"/>
            <p:nvPr/>
          </p:nvSpPr>
          <p:spPr>
            <a:xfrm>
              <a:off x="-536" y="9310"/>
              <a:ext cx="8000" cy="4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1534795"/>
              <a:r>
                <a:rPr lang="zh-CN" sz="1200" b="0">
                  <a:ea typeface="宋体" panose="02010600030101010101" pitchFamily="2" charset="-122"/>
                </a:rPr>
                <a:t>图3－3－4    </a:t>
              </a:r>
              <a:r>
                <a:rPr lang="en-US" altLang="zh-CN" sz="1200" b="0">
                  <a:ea typeface="宋体" panose="02010600030101010101" pitchFamily="2" charset="-122"/>
                </a:rPr>
                <a:t>          </a:t>
              </a:r>
              <a:r>
                <a:rPr lang="zh-CN" sz="1200" b="0">
                  <a:ea typeface="宋体" panose="02010600030101010101" pitchFamily="2" charset="-122"/>
                </a:rPr>
                <a:t>                     图3－3－5</a:t>
              </a:r>
              <a:endParaRPr lang="zh-CN" altLang="en-US" sz="1200" b="0">
                <a:ea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08040" y="845820"/>
            <a:ext cx="4882515" cy="1808355"/>
            <a:chOff x="9022" y="1834"/>
            <a:chExt cx="6478" cy="2553"/>
          </a:xfrm>
        </p:grpSpPr>
        <p:grpSp>
          <p:nvGrpSpPr>
            <p:cNvPr id="14" name="组合 13"/>
            <p:cNvGrpSpPr/>
            <p:nvPr/>
          </p:nvGrpSpPr>
          <p:grpSpPr>
            <a:xfrm>
              <a:off x="10310" y="1834"/>
              <a:ext cx="5190" cy="1906"/>
              <a:chOff x="11372" y="3911"/>
              <a:chExt cx="5190" cy="1906"/>
            </a:xfrm>
          </p:grpSpPr>
          <p:pic>
            <p:nvPicPr>
              <p:cNvPr id="533" name="图片 6" descr="E:\出版图片\足球修图\IMG_20200102_082448.jpg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>
              <a:xfrm>
                <a:off x="11372" y="3912"/>
                <a:ext cx="2596" cy="19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34" name="图片 7" descr="E:\出版图片\足球修图\IMG_20200102_082704.jpg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>
              <a:xfrm>
                <a:off x="13968" y="3911"/>
                <a:ext cx="2595" cy="19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7" name="文本框 26"/>
            <p:cNvSpPr txBox="1"/>
            <p:nvPr/>
          </p:nvSpPr>
          <p:spPr>
            <a:xfrm>
              <a:off x="9022" y="3998"/>
              <a:ext cx="5702" cy="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indent="1591310" algn="l"/>
              <a:r>
                <a:rPr lang="zh-CN" sz="1200">
                  <a:ea typeface="宋体" panose="02010600030101010101" pitchFamily="2" charset="-122"/>
                  <a:sym typeface="+mn-ea"/>
                </a:rPr>
                <a:t>图3-3-6                          图3-3-7</a:t>
              </a:r>
              <a:endParaRPr lang="zh-CN" altLang="en-US" sz="1200" b="0">
                <a:ea typeface="宋体" panose="02010600030101010101" pitchFamily="2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083175" y="4919980"/>
            <a:ext cx="682625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3530"/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sz="2000" b="1">
                <a:ea typeface="宋体" panose="02010600030101010101" pitchFamily="2" charset="-122"/>
              </a:rPr>
              <a:t>额正面顶球动作</a:t>
            </a:r>
            <a:endParaRPr lang="zh-CN" sz="2000" b="0">
              <a:ea typeface="宋体" panose="02010600030101010101" pitchFamily="2" charset="-122"/>
            </a:endParaRPr>
          </a:p>
          <a:p>
            <a:pPr indent="303530"/>
            <a:r>
              <a:rPr lang="en-US" altLang="zh-CN" sz="2000" b="0">
                <a:ea typeface="宋体" panose="02010600030101010101" pitchFamily="2" charset="-122"/>
              </a:rPr>
              <a:t>        </a:t>
            </a:r>
            <a:r>
              <a:rPr lang="zh-CN" sz="2000" b="0">
                <a:ea typeface="宋体" panose="02010600030101010101" pitchFamily="2" charset="-122"/>
              </a:rPr>
              <a:t>原地顶球时，身体正对来球，两腿自然开立，膝微屈，两眼注视来球。随球临近，上体稍后仰，展腹挺胸，两臂自然张开，下颌收紧，身体自下而上的蹬地、收腹、摆体、顶送发力，当头摆至身体垂直部位时，用前额正面顶击球的后中部。</a:t>
            </a:r>
            <a:endParaRPr lang="zh-CN" altLang="en-US" sz="20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8" grpId="0"/>
      <p:bldP spid="11" grpId="0"/>
      <p:bldP spid="16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等腰三角形 3"/>
          <p:cNvSpPr/>
          <p:nvPr/>
        </p:nvSpPr>
        <p:spPr>
          <a:xfrm rot="16200000" flipV="1">
            <a:off x="-20648" y="355506"/>
            <a:ext cx="299396" cy="258102"/>
          </a:xfrm>
          <a:prstGeom prst="triangle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rgbClr val="00001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1" y="726991"/>
            <a:ext cx="3240000" cy="36000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402590" y="266065"/>
            <a:ext cx="28371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zh-CN" sz="2000" b="1">
                <a:ea typeface="宋体" panose="02010600030101010101" pitchFamily="2" charset="-122"/>
                <a:sym typeface="+mn-ea"/>
              </a:rPr>
              <a:t>足球运动基本技术</a:t>
            </a:r>
            <a:endParaRPr lang="zh-CN" altLang="en-US" sz="2000"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2325" y="974090"/>
            <a:ext cx="9348470" cy="5139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353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sz="2400" b="1">
                <a:ea typeface="宋体" panose="02010600030101010101" pitchFamily="2" charset="-122"/>
              </a:rPr>
              <a:t>脚内侧接球动作</a:t>
            </a:r>
            <a:endParaRPr lang="zh-CN" sz="2000" b="0">
              <a:ea typeface="宋体" panose="02010600030101010101" pitchFamily="2" charset="-122"/>
            </a:endParaRPr>
          </a:p>
          <a:p>
            <a:pPr indent="303530"/>
            <a:r>
              <a:rPr lang="en-US" altLang="zh-CN" sz="2000" b="0">
                <a:ea typeface="宋体" panose="02010600030101010101" pitchFamily="2" charset="-122"/>
              </a:rPr>
              <a:t>         </a:t>
            </a:r>
            <a:r>
              <a:rPr lang="zh-CN" sz="2000" b="0">
                <a:ea typeface="宋体" panose="02010600030101010101" pitchFamily="2" charset="-122"/>
              </a:rPr>
              <a:t>接地滚球时，身体正对来球，判断来球的速度和方向，选好支撑位置，膝关节微屈。接球脚根据来球的状态相应提起，膝、踝关节旋外。脚趾稍翘，用脚内侧对准来球，触球刹那，接球部位做相应的引撤或变向接球动作，将球控制在所需要的位置上。</a:t>
            </a:r>
            <a:endParaRPr lang="zh-CN" sz="2000" b="0">
              <a:ea typeface="宋体" panose="02010600030101010101" pitchFamily="2" charset="-122"/>
            </a:endParaRPr>
          </a:p>
          <a:p>
            <a:pPr indent="303530"/>
            <a:endParaRPr lang="zh-CN" sz="2000" b="0">
              <a:ea typeface="宋体" panose="02010600030101010101" pitchFamily="2" charset="-122"/>
            </a:endParaRPr>
          </a:p>
          <a:p>
            <a:pPr indent="30353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r>
              <a:rPr lang="zh-CN" sz="2400" b="1">
                <a:ea typeface="宋体" panose="02010600030101010101" pitchFamily="2" charset="-122"/>
              </a:rPr>
              <a:t>脚背外侧接球动作</a:t>
            </a:r>
            <a:endParaRPr lang="zh-CN" sz="2000" b="0">
              <a:ea typeface="宋体" panose="02010600030101010101" pitchFamily="2" charset="-122"/>
            </a:endParaRPr>
          </a:p>
          <a:p>
            <a:pPr indent="303530"/>
            <a:r>
              <a:rPr lang="en-US" altLang="zh-CN" sz="2000" b="0">
                <a:ea typeface="宋体" panose="02010600030101010101" pitchFamily="2" charset="-122"/>
              </a:rPr>
              <a:t>          </a:t>
            </a:r>
            <a:r>
              <a:rPr lang="zh-CN" sz="2000" b="0">
                <a:ea typeface="宋体" panose="02010600030101010101" pitchFamily="2" charset="-122"/>
              </a:rPr>
              <a:t>接地滚球时，判断来球状况，选好支撑脚位置，接球腿屈膝提起，膝踝关节内翻，以脚背外侧部对准来球，当球临近时，接球脚以脚背外侧拨球的相应部位，将球控在所需位置上。</a:t>
            </a:r>
            <a:endParaRPr lang="zh-CN" sz="2000" b="0">
              <a:ea typeface="宋体" panose="02010600030101010101" pitchFamily="2" charset="-122"/>
            </a:endParaRPr>
          </a:p>
          <a:p>
            <a:pPr indent="303530"/>
            <a:endParaRPr lang="zh-CN" sz="2000" b="0">
              <a:ea typeface="宋体" panose="02010600030101010101" pitchFamily="2" charset="-122"/>
            </a:endParaRPr>
          </a:p>
          <a:p>
            <a:pPr indent="303530"/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8.</a:t>
            </a:r>
            <a:r>
              <a:rPr lang="zh-CN" sz="2000" b="1">
                <a:ea typeface="宋体" panose="02010600030101010101" pitchFamily="2" charset="-122"/>
              </a:rPr>
              <a:t>脚背外侧运球动作</a:t>
            </a:r>
            <a:endParaRPr lang="zh-CN" sz="2000" b="0">
              <a:ea typeface="宋体" panose="02010600030101010101" pitchFamily="2" charset="-122"/>
            </a:endParaRPr>
          </a:p>
          <a:p>
            <a:pPr indent="303530"/>
            <a:r>
              <a:rPr lang="en-US" altLang="zh-CN" sz="2000" b="0">
                <a:ea typeface="宋体" panose="02010600030101010101" pitchFamily="2" charset="-122"/>
              </a:rPr>
              <a:t>         </a:t>
            </a:r>
            <a:r>
              <a:rPr lang="zh-CN" sz="2000" b="0">
                <a:ea typeface="宋体" panose="02010600030101010101" pitchFamily="2" charset="-122"/>
              </a:rPr>
              <a:t>直线运球时，自然跑动，步幅偏小，上体稍前倾，两臂协调摆动</a:t>
            </a:r>
            <a:r>
              <a:rPr lang="zh-CN" sz="2000" b="0">
                <a:solidFill>
                  <a:schemeClr val="tx1"/>
                </a:solidFill>
                <a:ea typeface="宋体" panose="02010600030101010101" pitchFamily="2" charset="-122"/>
              </a:rPr>
              <a:t>。运球脚提起，膝关节微屈，脚跟提起，脚</a:t>
            </a:r>
            <a:r>
              <a:rPr lang="zh-CN" sz="2000" b="0">
                <a:ea typeface="宋体" panose="02010600030101010101" pitchFamily="2" charset="-122"/>
              </a:rPr>
              <a:t>趾稍内转斜下指，摆至球体上方时，用脚背外侧推拨球的后中部，重心随球跟进。</a:t>
            </a:r>
            <a:r>
              <a:rPr lang="zh-CN" sz="2000" b="0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脚尖稍内转。在迈步前伸着地前，用脚背外侧推拨球。</a:t>
            </a:r>
            <a:endParaRPr lang="zh-CN" sz="2000" b="0">
              <a:solidFill>
                <a:srgbClr val="3333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303530"/>
            <a:endParaRPr lang="zh-CN" altLang="en-US" sz="2000" b="0">
              <a:solidFill>
                <a:srgbClr val="3333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图片 5" descr="588ku_5796544c324589ab07c0247b873f9b63_119615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360000" flipH="1">
            <a:off x="10106025" y="4011295"/>
            <a:ext cx="2233295" cy="25723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等腰三角形 3"/>
          <p:cNvSpPr/>
          <p:nvPr/>
        </p:nvSpPr>
        <p:spPr>
          <a:xfrm rot="16200000" flipV="1">
            <a:off x="-20648" y="355506"/>
            <a:ext cx="299396" cy="258102"/>
          </a:xfrm>
          <a:prstGeom prst="triangle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rgbClr val="00001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1" y="726991"/>
            <a:ext cx="3240000" cy="36000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952500" y="1301115"/>
            <a:ext cx="9450070" cy="5323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303530"/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9.</a:t>
            </a:r>
            <a:r>
              <a:rPr lang="zh-CN" sz="2000" b="1">
                <a:ea typeface="宋体" panose="02010600030101010101" pitchFamily="2" charset="-122"/>
                <a:sym typeface="+mn-ea"/>
              </a:rPr>
              <a:t>脚背正面运球动作</a:t>
            </a:r>
            <a:endParaRPr lang="zh-CN" sz="2000">
              <a:ea typeface="宋体" panose="02010600030101010101" pitchFamily="2" charset="-122"/>
              <a:sym typeface="+mn-ea"/>
            </a:endParaRPr>
          </a:p>
          <a:p>
            <a:pPr indent="303530"/>
            <a:r>
              <a:rPr lang="en-US" altLang="zh-CN" sz="2000">
                <a:ea typeface="宋体" panose="02010600030101010101" pitchFamily="2" charset="-122"/>
                <a:sym typeface="+mn-ea"/>
              </a:rPr>
              <a:t>        </a:t>
            </a:r>
            <a:r>
              <a:rPr lang="zh-CN" sz="2000">
                <a:ea typeface="宋体" panose="02010600030101010101" pitchFamily="2" charset="-122"/>
                <a:sym typeface="+mn-ea"/>
              </a:rPr>
              <a:t>自然跑动，步幅稍小，上体稍前倾，两臂协调摆动，运球腿屈膝提起前摆，脚背绷紧，脚跟提起，脚趾下指，用脚背正面推拨球后自然落步。</a:t>
            </a:r>
            <a:endParaRPr lang="zh-CN" sz="2000">
              <a:ea typeface="宋体" panose="02010600030101010101" pitchFamily="2" charset="-122"/>
              <a:sym typeface="+mn-ea"/>
            </a:endParaRPr>
          </a:p>
          <a:p>
            <a:pPr indent="303530"/>
            <a:endParaRPr lang="zh-CN" sz="2000" b="0">
              <a:ea typeface="宋体" panose="02010600030101010101" pitchFamily="2" charset="-122"/>
            </a:endParaRPr>
          </a:p>
          <a:p>
            <a:pPr indent="303530"/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10.</a:t>
            </a:r>
            <a:r>
              <a:rPr lang="zh-CN" sz="2000" b="1">
                <a:ea typeface="宋体" panose="02010600030101010101" pitchFamily="2" charset="-122"/>
                <a:sym typeface="+mn-ea"/>
              </a:rPr>
              <a:t>脚背内侧运球动作</a:t>
            </a:r>
            <a:endParaRPr lang="zh-CN" sz="2000">
              <a:ea typeface="宋体" panose="02010600030101010101" pitchFamily="2" charset="-122"/>
              <a:sym typeface="+mn-ea"/>
            </a:endParaRPr>
          </a:p>
          <a:p>
            <a:pPr indent="303530"/>
            <a:r>
              <a:rPr lang="en-US" altLang="zh-CN" sz="2000">
                <a:ea typeface="宋体" panose="02010600030101010101" pitchFamily="2" charset="-122"/>
                <a:sym typeface="+mn-ea"/>
              </a:rPr>
              <a:t>        </a:t>
            </a:r>
            <a:r>
              <a:rPr lang="zh-CN" sz="2000">
                <a:ea typeface="宋体" panose="02010600030101010101" pitchFamily="2" charset="-122"/>
                <a:sym typeface="+mn-ea"/>
              </a:rPr>
              <a:t>自然跑动，步幅稍小，上体略前倾并向球侧稍转，两臂协调摆动。运球腿屈膝提起，脚尖稍外转，前摆用脚背内侧部位向侧前推拨。</a:t>
            </a:r>
            <a:endParaRPr lang="zh-CN" sz="2000">
              <a:ea typeface="宋体" panose="02010600030101010101" pitchFamily="2" charset="-122"/>
              <a:sym typeface="+mn-ea"/>
            </a:endParaRPr>
          </a:p>
          <a:p>
            <a:pPr indent="303530"/>
            <a:endParaRPr lang="zh-CN" sz="2000" b="0">
              <a:ea typeface="宋体" panose="02010600030101010101" pitchFamily="2" charset="-122"/>
            </a:endParaRPr>
          </a:p>
          <a:p>
            <a:pPr indent="303530"/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11.</a:t>
            </a:r>
            <a:r>
              <a:rPr lang="zh-CN" sz="2000" b="1">
                <a:ea typeface="宋体" panose="02010600030101010101" pitchFamily="2" charset="-122"/>
                <a:sym typeface="+mn-ea"/>
              </a:rPr>
              <a:t>运球过人</a:t>
            </a:r>
            <a:endParaRPr lang="zh-CN" sz="2000">
              <a:ea typeface="宋体" panose="02010600030101010101" pitchFamily="2" charset="-122"/>
              <a:sym typeface="+mn-ea"/>
            </a:endParaRPr>
          </a:p>
          <a:p>
            <a:pPr indent="303530"/>
            <a:r>
              <a:rPr lang="en-US" altLang="zh-CN" sz="2000">
                <a:ea typeface="宋体" panose="02010600030101010101" pitchFamily="2" charset="-122"/>
                <a:sym typeface="+mn-ea"/>
              </a:rPr>
              <a:t>         </a:t>
            </a:r>
            <a:r>
              <a:rPr lang="zh-CN" sz="2000">
                <a:ea typeface="宋体" panose="02010600030101010101" pitchFamily="2" charset="-122"/>
                <a:sym typeface="+mn-ea"/>
              </a:rPr>
              <a:t>运球过人是在运控球的基础上，根据临场需要，准确判断和把握对手的防守位和重心变化情况，利用速度、方向或动作变化，获得时间和空间位置优势，从而突破防守的一种技术手段。（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sz="2000">
                <a:ea typeface="宋体" panose="02010600030101010101" pitchFamily="2" charset="-122"/>
                <a:sym typeface="+mn-ea"/>
              </a:rPr>
              <a:t>）强行突破（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sz="2000">
                <a:ea typeface="宋体" panose="02010600030101010101" pitchFamily="2" charset="-122"/>
                <a:sym typeface="+mn-ea"/>
              </a:rPr>
              <a:t>）假动作突破（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sz="2000">
                <a:ea typeface="宋体" panose="02010600030101010101" pitchFamily="2" charset="-122"/>
                <a:sym typeface="+mn-ea"/>
              </a:rPr>
              <a:t>）变向突破（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</a:t>
            </a:r>
            <a:r>
              <a:rPr lang="zh-CN" sz="2000">
                <a:ea typeface="宋体" panose="02010600030101010101" pitchFamily="2" charset="-122"/>
                <a:sym typeface="+mn-ea"/>
              </a:rPr>
              <a:t>）变速突破（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</a:t>
            </a:r>
            <a:r>
              <a:rPr lang="zh-CN" sz="2000">
                <a:ea typeface="宋体" panose="02010600030101010101" pitchFamily="2" charset="-122"/>
                <a:sym typeface="+mn-ea"/>
              </a:rPr>
              <a:t>）人球分离突破</a:t>
            </a:r>
            <a:endParaRPr lang="zh-CN" altLang="en-US" sz="200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2590" y="266065"/>
            <a:ext cx="28371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zh-CN" sz="2000" b="1">
                <a:ea typeface="宋体" panose="02010600030101010101" pitchFamily="2" charset="-122"/>
                <a:sym typeface="+mn-ea"/>
              </a:rPr>
              <a:t>足球运动基本技术</a:t>
            </a:r>
            <a:endParaRPr lang="zh-CN" altLang="en-US" sz="2000" b="1"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6" name="图片 5" descr="588ku_97c6bbc7048df119a1644983afef792c_11876903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6600" y="4566285"/>
            <a:ext cx="2474595" cy="24745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32328" y="0"/>
            <a:ext cx="2355727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0800" y="1317171"/>
            <a:ext cx="9550400" cy="4223657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2278470" y="2651594"/>
            <a:ext cx="3709597" cy="101566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6600" b="1" spc="2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PART</a:t>
            </a:r>
            <a:r>
              <a:rPr lang="zh-CN" altLang="en-US" sz="6600" b="1" spc="2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 </a:t>
            </a:r>
            <a:r>
              <a:rPr lang="en-US" altLang="zh-CN" sz="6600" b="1" spc="2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03</a:t>
            </a:r>
            <a:endParaRPr lang="en-US" altLang="zh-CN" sz="6600" b="1" spc="200" dirty="0" smtClean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33215" y="3977005"/>
            <a:ext cx="4561205" cy="64516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en-US" altLang="zh-CN" sz="3600" b="1" spc="3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足球运动基本战术</a:t>
            </a:r>
            <a:endParaRPr lang="en-US" altLang="zh-CN" sz="3600" b="1" spc="300" dirty="0" smtClean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64869" y="5064310"/>
            <a:ext cx="1339401" cy="476518"/>
          </a:xfrm>
          <a:prstGeom prst="rect">
            <a:avLst/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4269" y="5064310"/>
            <a:ext cx="1566931" cy="476518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0800" y="1949992"/>
            <a:ext cx="589481" cy="2350088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1" name="半闭框 10"/>
          <p:cNvSpPr/>
          <p:nvPr/>
        </p:nvSpPr>
        <p:spPr>
          <a:xfrm rot="5400000">
            <a:off x="7527563" y="2406196"/>
            <a:ext cx="809804" cy="776251"/>
          </a:xfrm>
          <a:prstGeom prst="halfFrame">
            <a:avLst>
              <a:gd name="adj1" fmla="val 5058"/>
              <a:gd name="adj2" fmla="val 4489"/>
            </a:avLst>
          </a:prstGeom>
          <a:solidFill>
            <a:srgbClr val="66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788091" y="1560492"/>
            <a:ext cx="466391" cy="466391"/>
          </a:xfrm>
          <a:prstGeom prst="ellipse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8943558" y="1609220"/>
            <a:ext cx="1927642" cy="36893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spc="200" dirty="0" smtClean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rPr>
              <a:t>Football</a:t>
            </a:r>
            <a:endParaRPr lang="zh-CN" altLang="en-US" sz="2400" b="1" spc="2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pic>
        <p:nvPicPr>
          <p:cNvPr id="23" name="图片 22" descr="足球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0985" y="4887595"/>
            <a:ext cx="2668270" cy="2668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6214,&quot;width&quot;:3994}"/>
</p:tagLst>
</file>

<file path=ppt/tags/tag2.xml><?xml version="1.0" encoding="utf-8"?>
<p:tagLst xmlns:p="http://schemas.openxmlformats.org/presentationml/2006/main">
  <p:tag name="ISPRING_PRESENTATION_TITLE" val="绿黑工作总结汇报PPT模板"/>
  <p:tag name="ISPRING_FIRST_PUBLI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3893</Words>
  <Application>WPS 演示</Application>
  <PresentationFormat>宽屏</PresentationFormat>
  <Paragraphs>228</Paragraphs>
  <Slides>16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思源黑体 CN Normal</vt:lpstr>
      <vt:lpstr>黑体</vt:lpstr>
      <vt:lpstr>思源黑体 CN Bold</vt:lpstr>
      <vt:lpstr>Times New Roman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绿黑工作总结汇报PPT模板</dc:title>
  <dc:creator>Dell</dc:creator>
  <cp:lastModifiedBy>顾及</cp:lastModifiedBy>
  <cp:revision>84</cp:revision>
  <dcterms:created xsi:type="dcterms:W3CDTF">2020-10-23T09:50:00Z</dcterms:created>
  <dcterms:modified xsi:type="dcterms:W3CDTF">2021-04-17T12:14:34Z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0B6E9DA23E3C4A749177F820B492B069</vt:lpwstr>
  </property>
  <property fmtid="{D5CDD505-2E9C-101B-9397-08002B2CF9AE}" pid="3" name="KSOProductBuildVer">
    <vt:lpwstr>2052-11.1.0.10495</vt:lpwstr>
  </property>
</Properties>
</file>