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7" r:id="rId11"/>
    <p:sldId id="265" r:id="rId12"/>
    <p:sldId id="268" r:id="rId13"/>
    <p:sldId id="269" r:id="rId14"/>
    <p:sldId id="266"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2" y="-6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t>2020/12/22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4</a:t>
            </a:r>
            <a:r>
              <a:rPr lang="zh-CN" altLang="en-US" dirty="0"/>
              <a:t>章面向对象（一）</a:t>
            </a:r>
          </a:p>
        </p:txBody>
      </p:sp>
    </p:spTree>
    <p:extLst>
      <p:ext uri="{BB962C8B-B14F-4D97-AF65-F5344CB8AC3E}">
        <p14:creationId xmlns:p14="http://schemas.microsoft.com/office/powerpoint/2010/main" val="9250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en-US" altLang="zh-CN" dirty="0"/>
              <a:t>4.3.1</a:t>
            </a:r>
            <a:r>
              <a:rPr lang="zh-CN" altLang="zh-CN" dirty="0"/>
              <a:t>成员</a:t>
            </a:r>
            <a:r>
              <a:rPr lang="zh-CN" altLang="zh-CN" dirty="0" smtClean="0"/>
              <a:t>方法</a:t>
            </a:r>
            <a:endParaRPr lang="en-US" altLang="zh-CN" dirty="0" smtClean="0"/>
          </a:p>
          <a:p>
            <a:pPr lvl="1"/>
            <a:r>
              <a:rPr lang="en-US" altLang="zh-CN" dirty="0"/>
              <a:t>2.</a:t>
            </a:r>
            <a:r>
              <a:rPr lang="zh-CN" altLang="zh-CN" dirty="0"/>
              <a:t>方法的</a:t>
            </a:r>
            <a:r>
              <a:rPr lang="zh-CN" altLang="zh-CN" dirty="0" smtClean="0"/>
              <a:t>调用</a:t>
            </a:r>
            <a:r>
              <a:rPr lang="zh-CN" altLang="en-US" dirty="0" smtClean="0"/>
              <a:t>：</a:t>
            </a:r>
            <a:r>
              <a:rPr lang="zh-CN" altLang="zh-CN" dirty="0"/>
              <a:t>方法在调用时执行方法中的代码，因此要执行方法，必须调用方法。如果方法有返回值，通常将方法调用作为一个值来处理。如果方法没有返回值，方法调用必须是一条语句。</a:t>
            </a:r>
            <a:endParaRPr lang="en-US" altLang="zh-CN" dirty="0" smtClean="0"/>
          </a:p>
        </p:txBody>
      </p:sp>
    </p:spTree>
    <p:extLst>
      <p:ext uri="{BB962C8B-B14F-4D97-AF65-F5344CB8AC3E}">
        <p14:creationId xmlns:p14="http://schemas.microsoft.com/office/powerpoint/2010/main" val="3614311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en-US" altLang="zh-CN" dirty="0"/>
              <a:t>4.3.2</a:t>
            </a:r>
            <a:r>
              <a:rPr lang="zh-CN" altLang="zh-CN" dirty="0"/>
              <a:t>构造</a:t>
            </a:r>
            <a:r>
              <a:rPr lang="zh-CN" altLang="zh-CN" dirty="0" smtClean="0"/>
              <a:t>方法</a:t>
            </a:r>
            <a:endParaRPr lang="en-US" altLang="zh-CN" dirty="0" smtClean="0"/>
          </a:p>
          <a:p>
            <a:pPr lvl="1"/>
            <a:r>
              <a:rPr lang="zh-CN" altLang="zh-CN" dirty="0"/>
              <a:t>构造方法必须以类名作为方法的名称，不返回任何值，也就是说构造方法是以类名为名称的特殊方法</a:t>
            </a:r>
            <a:r>
              <a:rPr lang="zh-CN" altLang="zh-CN" dirty="0" smtClean="0"/>
              <a:t>。</a:t>
            </a:r>
            <a:endParaRPr lang="en-US" altLang="zh-CN" dirty="0" smtClean="0"/>
          </a:p>
        </p:txBody>
      </p:sp>
    </p:spTree>
    <p:extLst>
      <p:ext uri="{BB962C8B-B14F-4D97-AF65-F5344CB8AC3E}">
        <p14:creationId xmlns:p14="http://schemas.microsoft.com/office/powerpoint/2010/main" val="2138010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4.3.2</a:t>
            </a:r>
            <a:r>
              <a:rPr lang="zh-CN" altLang="zh-CN" dirty="0"/>
              <a:t>构造</a:t>
            </a:r>
            <a:r>
              <a:rPr lang="zh-CN" altLang="zh-CN" dirty="0" smtClean="0"/>
              <a:t>方法</a:t>
            </a:r>
            <a:endParaRPr lang="en-US" altLang="zh-CN" dirty="0" smtClean="0"/>
          </a:p>
          <a:p>
            <a:pPr lvl="1"/>
            <a:r>
              <a:rPr lang="zh-CN" altLang="zh-CN" dirty="0"/>
              <a:t>在</a:t>
            </a:r>
            <a:r>
              <a:rPr lang="en-US" altLang="zh-CN" dirty="0"/>
              <a:t>Java</a:t>
            </a:r>
            <a:r>
              <a:rPr lang="zh-CN" altLang="zh-CN" dirty="0"/>
              <a:t>中，最少要有一个构造方法。类的构造方法可以显示定义也可以隐式定义，显示定义的意思是说在类中已经写好了构造方法的代码；隐式定义是指如果在一个类中没有定义构造方法，系统在解释时会分配一个默认的构造方法，这个构造工作方法只是一个空壳，没有参数，也没有方法体，类的所有属性系统将根据其数据类型默认赋值。所以说类的构造方法是必须的，但其代码可以不编写。总之，如果在类中已经实现了构造方法，系统不会分配构造方法，如果没有实现，系统会自动分配。</a:t>
            </a:r>
            <a:endParaRPr lang="en-US" altLang="zh-CN" dirty="0" smtClean="0"/>
          </a:p>
        </p:txBody>
      </p:sp>
    </p:spTree>
    <p:extLst>
      <p:ext uri="{BB962C8B-B14F-4D97-AF65-F5344CB8AC3E}">
        <p14:creationId xmlns:p14="http://schemas.microsoft.com/office/powerpoint/2010/main" val="4257223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normAutofit/>
          </a:bodyPr>
          <a:lstStyle/>
          <a:p>
            <a:r>
              <a:rPr lang="en-US" altLang="zh-CN" dirty="0"/>
              <a:t>4.3.2</a:t>
            </a:r>
            <a:r>
              <a:rPr lang="zh-CN" altLang="zh-CN" dirty="0"/>
              <a:t>构造</a:t>
            </a:r>
            <a:r>
              <a:rPr lang="zh-CN" altLang="zh-CN" dirty="0" smtClean="0"/>
              <a:t>方法</a:t>
            </a:r>
            <a:endParaRPr lang="en-US" altLang="zh-CN" dirty="0" smtClean="0"/>
          </a:p>
          <a:p>
            <a:r>
              <a:rPr lang="zh-CN" altLang="zh-CN" dirty="0"/>
              <a:t>构造方法的特点如下：</a:t>
            </a:r>
          </a:p>
          <a:p>
            <a:pPr lvl="1"/>
            <a:r>
              <a:rPr lang="zh-CN" altLang="zh-CN" dirty="0" smtClean="0"/>
              <a:t>构造</a:t>
            </a:r>
            <a:r>
              <a:rPr lang="zh-CN" altLang="zh-CN" dirty="0"/>
              <a:t>方法必须与类同名。</a:t>
            </a:r>
          </a:p>
          <a:p>
            <a:pPr lvl="1"/>
            <a:r>
              <a:rPr lang="zh-CN" altLang="zh-CN" dirty="0" smtClean="0"/>
              <a:t>构造</a:t>
            </a:r>
            <a:r>
              <a:rPr lang="zh-CN" altLang="zh-CN" dirty="0"/>
              <a:t>方法没有返回类型，也不能用</a:t>
            </a:r>
            <a:r>
              <a:rPr lang="en-US" altLang="zh-CN" dirty="0"/>
              <a:t>void</a:t>
            </a:r>
            <a:r>
              <a:rPr lang="zh-CN" altLang="zh-CN" dirty="0"/>
              <a:t>。</a:t>
            </a:r>
          </a:p>
          <a:p>
            <a:pPr lvl="1"/>
            <a:r>
              <a:rPr lang="zh-CN" altLang="zh-CN" dirty="0" smtClean="0"/>
              <a:t>构造</a:t>
            </a:r>
            <a:r>
              <a:rPr lang="zh-CN" altLang="zh-CN" dirty="0"/>
              <a:t>方法不能由编程人员调用，是系统自动调用。</a:t>
            </a:r>
          </a:p>
          <a:p>
            <a:pPr lvl="1"/>
            <a:r>
              <a:rPr lang="zh-CN" altLang="zh-CN" dirty="0" smtClean="0"/>
              <a:t>一</a:t>
            </a:r>
            <a:r>
              <a:rPr lang="zh-CN" altLang="zh-CN" dirty="0"/>
              <a:t>个类中可以定义多个构造方法，即构造方法的重载。但如果没有定义构造方法，系统会自动分配一个无参的默认的构造方法。</a:t>
            </a:r>
            <a:endParaRPr lang="zh-CN" altLang="zh-CN" dirty="0" smtClean="0"/>
          </a:p>
        </p:txBody>
      </p:sp>
    </p:spTree>
    <p:extLst>
      <p:ext uri="{BB962C8B-B14F-4D97-AF65-F5344CB8AC3E}">
        <p14:creationId xmlns:p14="http://schemas.microsoft.com/office/powerpoint/2010/main" val="508640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en-US" altLang="zh-CN" dirty="0"/>
              <a:t>4.3.3</a:t>
            </a:r>
            <a:r>
              <a:rPr lang="zh-CN" altLang="zh-CN" dirty="0"/>
              <a:t>方法的</a:t>
            </a:r>
            <a:r>
              <a:rPr lang="zh-CN" altLang="zh-CN" dirty="0" smtClean="0"/>
              <a:t>重载</a:t>
            </a:r>
            <a:endParaRPr lang="en-US" altLang="zh-CN" dirty="0" smtClean="0"/>
          </a:p>
          <a:p>
            <a:r>
              <a:rPr lang="en-US" altLang="zh-CN" dirty="0"/>
              <a:t>1.</a:t>
            </a:r>
            <a:r>
              <a:rPr lang="zh-CN" altLang="zh-CN" dirty="0"/>
              <a:t>成员方法的重载</a:t>
            </a:r>
            <a:endParaRPr lang="en-US" altLang="zh-CN" dirty="0" smtClean="0"/>
          </a:p>
          <a:p>
            <a:pPr lvl="1"/>
            <a:r>
              <a:rPr lang="zh-CN" altLang="zh-CN" dirty="0"/>
              <a:t>每一成员方法都有其签名，方法的签名包含方法的名称及它的形参的数量、每个形参的类型组成。具体说，方法签名不包含返回类型。在类中如果声明有多个同名的方法，但它们的签名不同，则称为方法的重载。</a:t>
            </a:r>
            <a:endParaRPr lang="zh-CN" altLang="en-US" dirty="0"/>
          </a:p>
        </p:txBody>
      </p:sp>
    </p:spTree>
    <p:extLst>
      <p:ext uri="{BB962C8B-B14F-4D97-AF65-F5344CB8AC3E}">
        <p14:creationId xmlns:p14="http://schemas.microsoft.com/office/powerpoint/2010/main" val="2138010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en-US" altLang="zh-CN" dirty="0"/>
              <a:t>4.3.3</a:t>
            </a:r>
            <a:r>
              <a:rPr lang="zh-CN" altLang="zh-CN" dirty="0"/>
              <a:t>方法的</a:t>
            </a:r>
            <a:r>
              <a:rPr lang="zh-CN" altLang="zh-CN" dirty="0" smtClean="0"/>
              <a:t>重载</a:t>
            </a:r>
            <a:endParaRPr lang="en-US" altLang="zh-CN" dirty="0" smtClean="0"/>
          </a:p>
          <a:p>
            <a:r>
              <a:rPr lang="en-US" altLang="zh-CN" dirty="0"/>
              <a:t>2.</a:t>
            </a:r>
            <a:r>
              <a:rPr lang="zh-CN" altLang="zh-CN" dirty="0"/>
              <a:t>构造方法的</a:t>
            </a:r>
            <a:r>
              <a:rPr lang="zh-CN" altLang="zh-CN" dirty="0" smtClean="0"/>
              <a:t>重载</a:t>
            </a:r>
            <a:endParaRPr lang="en-US" altLang="zh-CN" dirty="0" smtClean="0"/>
          </a:p>
          <a:p>
            <a:pPr lvl="1"/>
            <a:r>
              <a:rPr lang="zh-CN" altLang="zh-CN" dirty="0"/>
              <a:t>类的定义中如果有两个以上参数个数或类型不同的构造方法时，称为构造方法的重载。</a:t>
            </a:r>
            <a:endParaRPr lang="zh-CN" altLang="en-US" dirty="0"/>
          </a:p>
        </p:txBody>
      </p:sp>
    </p:spTree>
    <p:extLst>
      <p:ext uri="{BB962C8B-B14F-4D97-AF65-F5344CB8AC3E}">
        <p14:creationId xmlns:p14="http://schemas.microsoft.com/office/powerpoint/2010/main" val="3397090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关键字</a:t>
            </a:r>
            <a:r>
              <a:rPr lang="en-US" altLang="zh-CN" dirty="0"/>
              <a:t>this</a:t>
            </a:r>
            <a:r>
              <a:rPr lang="zh-CN" altLang="zh-CN" dirty="0"/>
              <a:t>的使用</a:t>
            </a:r>
            <a:endParaRPr lang="zh-CN" altLang="en-US" dirty="0"/>
          </a:p>
        </p:txBody>
      </p:sp>
      <p:sp>
        <p:nvSpPr>
          <p:cNvPr id="3" name="内容占位符 2"/>
          <p:cNvSpPr>
            <a:spLocks noGrp="1"/>
          </p:cNvSpPr>
          <p:nvPr>
            <p:ph idx="1"/>
          </p:nvPr>
        </p:nvSpPr>
        <p:spPr/>
        <p:txBody>
          <a:bodyPr/>
          <a:lstStyle/>
          <a:p>
            <a:r>
              <a:rPr lang="zh-CN" altLang="zh-CN" dirty="0"/>
              <a:t>每个对象都有一个名为</a:t>
            </a:r>
            <a:r>
              <a:rPr lang="en-US" altLang="zh-CN" dirty="0"/>
              <a:t>this</a:t>
            </a:r>
            <a:r>
              <a:rPr lang="zh-CN" altLang="zh-CN" dirty="0"/>
              <a:t>的引用，它指向当前对象</a:t>
            </a:r>
            <a:r>
              <a:rPr lang="zh-CN" altLang="zh-CN" dirty="0" smtClean="0"/>
              <a:t>本身</a:t>
            </a:r>
            <a:endParaRPr lang="en-US" altLang="zh-CN" dirty="0" smtClean="0"/>
          </a:p>
          <a:p>
            <a:r>
              <a:rPr lang="zh-CN" altLang="zh-CN" dirty="0"/>
              <a:t>使用</a:t>
            </a:r>
            <a:r>
              <a:rPr lang="en-US" altLang="zh-CN" dirty="0"/>
              <a:t>this</a:t>
            </a:r>
            <a:r>
              <a:rPr lang="zh-CN" altLang="zh-CN" dirty="0"/>
              <a:t>调用类中的属性，也就是类中的成员变量</a:t>
            </a:r>
            <a:r>
              <a:rPr lang="zh-CN" altLang="zh-CN" dirty="0" smtClean="0"/>
              <a:t>。</a:t>
            </a:r>
            <a:endParaRPr lang="en-US" altLang="zh-CN" dirty="0" smtClean="0"/>
          </a:p>
          <a:p>
            <a:r>
              <a:rPr lang="zh-CN" altLang="zh-CN" dirty="0"/>
              <a:t>使用</a:t>
            </a:r>
            <a:r>
              <a:rPr lang="en-US" altLang="zh-CN" dirty="0"/>
              <a:t>this</a:t>
            </a:r>
            <a:r>
              <a:rPr lang="zh-CN" altLang="zh-CN" dirty="0"/>
              <a:t>调用成员</a:t>
            </a:r>
            <a:r>
              <a:rPr lang="zh-CN" altLang="zh-CN" dirty="0" smtClean="0"/>
              <a:t>方法</a:t>
            </a:r>
            <a:endParaRPr lang="en-US" altLang="zh-CN" dirty="0" smtClean="0"/>
          </a:p>
          <a:p>
            <a:r>
              <a:rPr lang="zh-CN" altLang="zh-CN" dirty="0"/>
              <a:t>使用</a:t>
            </a:r>
            <a:r>
              <a:rPr lang="en-US" altLang="zh-CN" dirty="0"/>
              <a:t>this</a:t>
            </a:r>
            <a:r>
              <a:rPr lang="zh-CN" altLang="zh-CN" dirty="0"/>
              <a:t>调用其他构造方法</a:t>
            </a:r>
            <a:endParaRPr lang="zh-CN" altLang="en-US" dirty="0"/>
          </a:p>
        </p:txBody>
      </p:sp>
    </p:spTree>
    <p:extLst>
      <p:ext uri="{BB962C8B-B14F-4D97-AF65-F5344CB8AC3E}">
        <p14:creationId xmlns:p14="http://schemas.microsoft.com/office/powerpoint/2010/main" val="2309634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normAutofit/>
          </a:bodyPr>
          <a:lstStyle/>
          <a:p>
            <a:r>
              <a:rPr lang="en-US" altLang="zh-CN" dirty="0"/>
              <a:t>Java</a:t>
            </a:r>
            <a:r>
              <a:rPr lang="zh-CN" altLang="zh-CN" dirty="0"/>
              <a:t>的类中可以包含两种成员：实例成员和静态成员</a:t>
            </a:r>
            <a:r>
              <a:rPr lang="zh-CN" altLang="zh-CN" dirty="0" smtClean="0"/>
              <a:t>。</a:t>
            </a:r>
            <a:endParaRPr lang="en-US" altLang="zh-CN" dirty="0" smtClean="0"/>
          </a:p>
          <a:p>
            <a:pPr lvl="1"/>
            <a:r>
              <a:rPr lang="zh-CN" altLang="zh-CN" dirty="0"/>
              <a:t>实例</a:t>
            </a:r>
            <a:r>
              <a:rPr lang="zh-CN" altLang="zh-CN" dirty="0" smtClean="0"/>
              <a:t>成员</a:t>
            </a:r>
            <a:r>
              <a:rPr lang="zh-CN" altLang="en-US" dirty="0" smtClean="0"/>
              <a:t>：</a:t>
            </a:r>
            <a:r>
              <a:rPr lang="zh-CN" altLang="zh-CN" dirty="0"/>
              <a:t>一般在类中定义的成员是每个由此类产生的对象拥有的，因此可以称之为实例成员或对象成员</a:t>
            </a:r>
            <a:endParaRPr lang="en-US" altLang="zh-CN" dirty="0" smtClean="0"/>
          </a:p>
          <a:p>
            <a:pPr lvl="1"/>
            <a:r>
              <a:rPr lang="zh-CN" altLang="zh-CN" dirty="0"/>
              <a:t>静态</a:t>
            </a:r>
            <a:r>
              <a:rPr lang="zh-CN" altLang="zh-CN" dirty="0" smtClean="0"/>
              <a:t>成员</a:t>
            </a:r>
            <a:r>
              <a:rPr lang="zh-CN" altLang="en-US" dirty="0" smtClean="0"/>
              <a:t>：</a:t>
            </a:r>
            <a:r>
              <a:rPr lang="zh-CN" altLang="zh-CN" dirty="0"/>
              <a:t>如果需要让类的所有对象在类的范围内共享某个成员，而这个成员不属于任何由此类产生的对象，它是属于整个类的，这种成员称为静态成员或类成员。</a:t>
            </a:r>
            <a:endParaRPr lang="zh-CN" altLang="en-US" dirty="0"/>
          </a:p>
        </p:txBody>
      </p:sp>
    </p:spTree>
    <p:extLst>
      <p:ext uri="{BB962C8B-B14F-4D97-AF65-F5344CB8AC3E}">
        <p14:creationId xmlns:p14="http://schemas.microsoft.com/office/powerpoint/2010/main" val="2007405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a:t>4.5.1</a:t>
            </a:r>
            <a:r>
              <a:rPr lang="zh-CN" altLang="zh-CN" dirty="0"/>
              <a:t>静态属性与实例</a:t>
            </a:r>
            <a:r>
              <a:rPr lang="zh-CN" altLang="zh-CN" dirty="0" smtClean="0"/>
              <a:t>属性</a:t>
            </a:r>
            <a:endParaRPr lang="en-US" altLang="zh-CN" dirty="0" smtClean="0"/>
          </a:p>
          <a:p>
            <a:pPr lvl="1"/>
            <a:r>
              <a:rPr lang="zh-CN" altLang="zh-CN" dirty="0"/>
              <a:t>静态</a:t>
            </a:r>
            <a:r>
              <a:rPr lang="zh-CN" altLang="zh-CN" dirty="0" smtClean="0"/>
              <a:t>属性</a:t>
            </a:r>
            <a:r>
              <a:rPr lang="zh-CN" altLang="en-US" dirty="0" smtClean="0"/>
              <a:t>：</a:t>
            </a:r>
            <a:r>
              <a:rPr lang="zh-CN" altLang="zh-CN" dirty="0"/>
              <a:t>使用</a:t>
            </a:r>
            <a:r>
              <a:rPr lang="en-US" altLang="zh-CN" dirty="0"/>
              <a:t>static</a:t>
            </a:r>
            <a:r>
              <a:rPr lang="zh-CN" altLang="zh-CN" dirty="0"/>
              <a:t>修饰的属性，称为静态属性或类属性，它被类的所有对象共享，属于整个类所有，因此可以通过类名直接来访问。</a:t>
            </a:r>
            <a:endParaRPr lang="en-US" altLang="zh-CN" dirty="0" smtClean="0"/>
          </a:p>
          <a:p>
            <a:pPr lvl="1"/>
            <a:r>
              <a:rPr lang="zh-CN" altLang="zh-CN" dirty="0" smtClean="0"/>
              <a:t>实例属性</a:t>
            </a:r>
            <a:r>
              <a:rPr lang="zh-CN" altLang="en-US" dirty="0" smtClean="0"/>
              <a:t>：</a:t>
            </a:r>
            <a:r>
              <a:rPr lang="zh-CN" altLang="zh-CN" dirty="0"/>
              <a:t>而未使用</a:t>
            </a:r>
            <a:r>
              <a:rPr lang="en-US" altLang="zh-CN" dirty="0"/>
              <a:t>static</a:t>
            </a:r>
            <a:r>
              <a:rPr lang="zh-CN" altLang="zh-CN" dirty="0"/>
              <a:t>修饰的属性称为实例属性，它属于具体对象独有，每个对象分别包含一组该类的所有实例属性。</a:t>
            </a:r>
            <a:endParaRPr lang="en-US" altLang="zh-CN" dirty="0"/>
          </a:p>
          <a:p>
            <a:endParaRPr lang="zh-CN" altLang="en-US" dirty="0"/>
          </a:p>
        </p:txBody>
      </p:sp>
    </p:spTree>
    <p:extLst>
      <p:ext uri="{BB962C8B-B14F-4D97-AF65-F5344CB8AC3E}">
        <p14:creationId xmlns:p14="http://schemas.microsoft.com/office/powerpoint/2010/main" val="1263407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a:t>4.5.2</a:t>
            </a:r>
            <a:r>
              <a:rPr lang="zh-CN" altLang="zh-CN" dirty="0"/>
              <a:t>静态方法与实例</a:t>
            </a:r>
            <a:r>
              <a:rPr lang="zh-CN" altLang="zh-CN" dirty="0" smtClean="0"/>
              <a:t>方法</a:t>
            </a:r>
            <a:endParaRPr lang="en-US" altLang="zh-CN" dirty="0" smtClean="0"/>
          </a:p>
          <a:p>
            <a:pPr lvl="1"/>
            <a:r>
              <a:rPr lang="zh-CN" altLang="zh-CN" dirty="0"/>
              <a:t>静态</a:t>
            </a:r>
            <a:r>
              <a:rPr lang="zh-CN" altLang="zh-CN" dirty="0" smtClean="0"/>
              <a:t>方法</a:t>
            </a:r>
            <a:r>
              <a:rPr lang="zh-CN" altLang="en-US" dirty="0" smtClean="0"/>
              <a:t>：</a:t>
            </a:r>
            <a:r>
              <a:rPr lang="zh-CN" altLang="zh-CN" dirty="0"/>
              <a:t>使用</a:t>
            </a:r>
            <a:r>
              <a:rPr lang="en-US" altLang="zh-CN" dirty="0"/>
              <a:t>static</a:t>
            </a:r>
            <a:r>
              <a:rPr lang="zh-CN" altLang="zh-CN" dirty="0"/>
              <a:t>修饰的成员方法，称为静态方法，无须创建类的实例就可以调用静态方法，静态方法可以通过类名调用。</a:t>
            </a:r>
            <a:endParaRPr lang="en-US" altLang="zh-CN" dirty="0" smtClean="0"/>
          </a:p>
          <a:p>
            <a:pPr lvl="1"/>
            <a:r>
              <a:rPr lang="zh-CN" altLang="zh-CN" dirty="0" smtClean="0"/>
              <a:t>实例方法</a:t>
            </a:r>
            <a:r>
              <a:rPr lang="zh-CN" altLang="en-US" dirty="0" smtClean="0"/>
              <a:t>：没有用</a:t>
            </a:r>
            <a:r>
              <a:rPr lang="en-US" altLang="zh-CN" dirty="0" smtClean="0"/>
              <a:t>static</a:t>
            </a:r>
            <a:r>
              <a:rPr lang="zh-CN" altLang="en-US" dirty="0" smtClean="0"/>
              <a:t>修饰的方法，称为实例方法。</a:t>
            </a:r>
            <a:endParaRPr lang="en-US" altLang="zh-CN" dirty="0"/>
          </a:p>
          <a:p>
            <a:endParaRPr lang="zh-CN" altLang="en-US" dirty="0"/>
          </a:p>
        </p:txBody>
      </p:sp>
    </p:spTree>
    <p:extLst>
      <p:ext uri="{BB962C8B-B14F-4D97-AF65-F5344CB8AC3E}">
        <p14:creationId xmlns:p14="http://schemas.microsoft.com/office/powerpoint/2010/main" val="228376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章面向对象（一）</a:t>
            </a:r>
          </a:p>
        </p:txBody>
      </p:sp>
      <p:sp>
        <p:nvSpPr>
          <p:cNvPr id="3" name="内容占位符 2"/>
          <p:cNvSpPr>
            <a:spLocks noGrp="1"/>
          </p:cNvSpPr>
          <p:nvPr>
            <p:ph idx="1"/>
          </p:nvPr>
        </p:nvSpPr>
        <p:spPr/>
        <p:txBody>
          <a:bodyPr>
            <a:normAutofit lnSpcReduction="10000"/>
          </a:bodyPr>
          <a:lstStyle/>
          <a:p>
            <a:r>
              <a:rPr lang="en-US" altLang="zh-CN" dirty="0"/>
              <a:t>4.1</a:t>
            </a:r>
            <a:r>
              <a:rPr lang="zh-CN" altLang="zh-CN" dirty="0"/>
              <a:t>面向对象</a:t>
            </a:r>
            <a:r>
              <a:rPr lang="zh-CN" altLang="zh-CN" dirty="0" smtClean="0"/>
              <a:t>概念</a:t>
            </a:r>
            <a:endParaRPr lang="en-US" altLang="zh-CN" dirty="0" smtClean="0"/>
          </a:p>
          <a:p>
            <a:r>
              <a:rPr lang="en-US" altLang="zh-CN" dirty="0"/>
              <a:t>4.2</a:t>
            </a:r>
            <a:r>
              <a:rPr lang="zh-CN" altLang="zh-CN" dirty="0"/>
              <a:t>类与对象的</a:t>
            </a:r>
            <a:r>
              <a:rPr lang="zh-CN" altLang="zh-CN" dirty="0" smtClean="0"/>
              <a:t>概念</a:t>
            </a:r>
            <a:endParaRPr lang="en-US" altLang="zh-CN" dirty="0" smtClean="0"/>
          </a:p>
          <a:p>
            <a:r>
              <a:rPr lang="en-US" altLang="zh-CN" dirty="0"/>
              <a:t>4.3</a:t>
            </a:r>
            <a:r>
              <a:rPr lang="zh-CN" altLang="zh-CN" dirty="0" smtClean="0"/>
              <a:t>方法</a:t>
            </a:r>
            <a:endParaRPr lang="en-US" altLang="zh-CN" dirty="0" smtClean="0"/>
          </a:p>
          <a:p>
            <a:r>
              <a:rPr lang="en-US" altLang="zh-CN" dirty="0"/>
              <a:t>4.4</a:t>
            </a:r>
            <a:r>
              <a:rPr lang="zh-CN" altLang="zh-CN" dirty="0"/>
              <a:t>关键字</a:t>
            </a:r>
            <a:r>
              <a:rPr lang="en-US" altLang="zh-CN" dirty="0"/>
              <a:t>this</a:t>
            </a:r>
            <a:r>
              <a:rPr lang="zh-CN" altLang="zh-CN" dirty="0"/>
              <a:t>的</a:t>
            </a:r>
            <a:r>
              <a:rPr lang="zh-CN" altLang="zh-CN" dirty="0" smtClean="0"/>
              <a:t>使用</a:t>
            </a:r>
            <a:endParaRPr lang="en-US" altLang="zh-CN" dirty="0" smtClean="0"/>
          </a:p>
          <a:p>
            <a:r>
              <a:rPr lang="en-US" altLang="zh-CN" dirty="0"/>
              <a:t>4.5</a:t>
            </a:r>
            <a:r>
              <a:rPr lang="zh-CN" altLang="zh-CN" dirty="0"/>
              <a:t>关键字</a:t>
            </a:r>
            <a:r>
              <a:rPr lang="en-US" altLang="zh-CN" dirty="0"/>
              <a:t>static</a:t>
            </a:r>
            <a:r>
              <a:rPr lang="zh-CN" altLang="zh-CN" dirty="0"/>
              <a:t>的</a:t>
            </a:r>
            <a:r>
              <a:rPr lang="zh-CN" altLang="zh-CN" dirty="0" smtClean="0"/>
              <a:t>使用</a:t>
            </a:r>
            <a:endParaRPr lang="en-US" altLang="zh-CN" dirty="0" smtClean="0"/>
          </a:p>
          <a:p>
            <a:r>
              <a:rPr lang="en-US" altLang="zh-CN" dirty="0"/>
              <a:t>4.6</a:t>
            </a:r>
            <a:r>
              <a:rPr lang="zh-CN" altLang="zh-CN" dirty="0"/>
              <a:t>内</a:t>
            </a:r>
            <a:r>
              <a:rPr lang="zh-CN" altLang="zh-CN" dirty="0" smtClean="0"/>
              <a:t>部类</a:t>
            </a:r>
            <a:endParaRPr lang="en-US" altLang="zh-CN" dirty="0" smtClean="0"/>
          </a:p>
          <a:p>
            <a:r>
              <a:rPr lang="en-US" altLang="zh-CN" dirty="0"/>
              <a:t>4.7</a:t>
            </a:r>
            <a:r>
              <a:rPr lang="zh-CN" altLang="zh-CN" dirty="0" smtClean="0"/>
              <a:t>包</a:t>
            </a:r>
            <a:endParaRPr lang="en-US" altLang="zh-CN" dirty="0" smtClean="0"/>
          </a:p>
          <a:p>
            <a:r>
              <a:rPr lang="en-US" altLang="zh-CN" dirty="0"/>
              <a:t>4.8</a:t>
            </a:r>
            <a:r>
              <a:rPr lang="zh-CN" altLang="zh-CN" dirty="0"/>
              <a:t>类及成员的访问权限</a:t>
            </a:r>
            <a:endParaRPr lang="zh-CN" altLang="en-US" dirty="0"/>
          </a:p>
        </p:txBody>
      </p:sp>
    </p:spTree>
    <p:extLst>
      <p:ext uri="{BB962C8B-B14F-4D97-AF65-F5344CB8AC3E}">
        <p14:creationId xmlns:p14="http://schemas.microsoft.com/office/powerpoint/2010/main" val="6741556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a:t>4.5.3</a:t>
            </a:r>
            <a:r>
              <a:rPr lang="zh-CN" altLang="zh-CN" dirty="0"/>
              <a:t>静态成员和实例成员的</a:t>
            </a:r>
            <a:r>
              <a:rPr lang="zh-CN" altLang="zh-CN" dirty="0" smtClean="0"/>
              <a:t>区别</a:t>
            </a:r>
            <a:endParaRPr lang="en-US" altLang="zh-CN" dirty="0" smtClean="0"/>
          </a:p>
          <a:p>
            <a:r>
              <a:rPr lang="en-US" altLang="zh-CN" dirty="0"/>
              <a:t>1.</a:t>
            </a:r>
            <a:r>
              <a:rPr lang="zh-CN" altLang="zh-CN" dirty="0"/>
              <a:t>静态成员的</a:t>
            </a:r>
            <a:r>
              <a:rPr lang="zh-CN" altLang="zh-CN" dirty="0" smtClean="0"/>
              <a:t>特征</a:t>
            </a:r>
            <a:endParaRPr lang="en-US" altLang="zh-CN" dirty="0" smtClean="0"/>
          </a:p>
          <a:p>
            <a:r>
              <a:rPr lang="en-US" altLang="zh-CN" dirty="0"/>
              <a:t>2.</a:t>
            </a:r>
            <a:r>
              <a:rPr lang="zh-CN" altLang="zh-CN" dirty="0"/>
              <a:t>实例成员的</a:t>
            </a:r>
            <a:r>
              <a:rPr lang="zh-CN" altLang="zh-CN" dirty="0" smtClean="0"/>
              <a:t>特征</a:t>
            </a:r>
            <a:endParaRPr lang="en-US" altLang="zh-CN" dirty="0" smtClean="0"/>
          </a:p>
          <a:p>
            <a:r>
              <a:rPr lang="en-US" altLang="zh-CN" dirty="0"/>
              <a:t>3.</a:t>
            </a:r>
            <a:r>
              <a:rPr lang="zh-CN" altLang="zh-CN" dirty="0"/>
              <a:t>访问权限</a:t>
            </a:r>
            <a:endParaRPr lang="zh-CN" altLang="en-US" dirty="0"/>
          </a:p>
        </p:txBody>
      </p:sp>
    </p:spTree>
    <p:extLst>
      <p:ext uri="{BB962C8B-B14F-4D97-AF65-F5344CB8AC3E}">
        <p14:creationId xmlns:p14="http://schemas.microsoft.com/office/powerpoint/2010/main" val="294508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smtClean="0"/>
              <a:t>1</a:t>
            </a:r>
            <a:r>
              <a:rPr lang="en-US" altLang="zh-CN" dirty="0"/>
              <a:t>.</a:t>
            </a:r>
            <a:r>
              <a:rPr lang="zh-CN" altLang="zh-CN" dirty="0"/>
              <a:t>静态成员的</a:t>
            </a:r>
            <a:r>
              <a:rPr lang="zh-CN" altLang="zh-CN" dirty="0" smtClean="0"/>
              <a:t>特征</a:t>
            </a:r>
            <a:endParaRPr lang="en-US" altLang="zh-CN" dirty="0" smtClean="0"/>
          </a:p>
          <a:p>
            <a:pPr lvl="1"/>
            <a:r>
              <a:rPr lang="zh-CN" altLang="zh-CN" dirty="0"/>
              <a:t>（</a:t>
            </a:r>
            <a:r>
              <a:rPr lang="en-US" altLang="zh-CN" dirty="0"/>
              <a:t>1</a:t>
            </a:r>
            <a:r>
              <a:rPr lang="zh-CN" altLang="zh-CN" dirty="0"/>
              <a:t>）一个静态属性只标识一个存储位置。无论创建了多少个类的对象，永远都只有静态属性的一个副本。</a:t>
            </a:r>
          </a:p>
          <a:p>
            <a:pPr lvl="1"/>
            <a:r>
              <a:rPr lang="zh-CN" altLang="zh-CN" dirty="0"/>
              <a:t>（</a:t>
            </a:r>
            <a:r>
              <a:rPr lang="en-US" altLang="zh-CN" dirty="0"/>
              <a:t>2</a:t>
            </a:r>
            <a:r>
              <a:rPr lang="zh-CN" altLang="zh-CN" dirty="0"/>
              <a:t>）静态方法不在某个特定对象上操作，在这样的方法中引用</a:t>
            </a:r>
            <a:r>
              <a:rPr lang="en-US" altLang="zh-CN" dirty="0"/>
              <a:t>this</a:t>
            </a:r>
            <a:r>
              <a:rPr lang="zh-CN" altLang="zh-CN" dirty="0"/>
              <a:t>是错误的。</a:t>
            </a:r>
            <a:endParaRPr lang="en-US" altLang="zh-CN" dirty="0" smtClean="0"/>
          </a:p>
        </p:txBody>
      </p:sp>
    </p:spTree>
    <p:extLst>
      <p:ext uri="{BB962C8B-B14F-4D97-AF65-F5344CB8AC3E}">
        <p14:creationId xmlns:p14="http://schemas.microsoft.com/office/powerpoint/2010/main" val="2322601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smtClean="0"/>
              <a:t>2</a:t>
            </a:r>
            <a:r>
              <a:rPr lang="en-US" altLang="zh-CN" dirty="0"/>
              <a:t>.</a:t>
            </a:r>
            <a:r>
              <a:rPr lang="zh-CN" altLang="zh-CN" dirty="0"/>
              <a:t>实例成员的</a:t>
            </a:r>
            <a:r>
              <a:rPr lang="zh-CN" altLang="zh-CN" dirty="0" smtClean="0"/>
              <a:t>特征</a:t>
            </a:r>
            <a:endParaRPr lang="en-US" altLang="zh-CN" dirty="0" smtClean="0"/>
          </a:p>
          <a:p>
            <a:pPr lvl="1"/>
            <a:r>
              <a:rPr lang="zh-CN" altLang="zh-CN" dirty="0"/>
              <a:t>（</a:t>
            </a:r>
            <a:r>
              <a:rPr lang="en-US" altLang="zh-CN" dirty="0"/>
              <a:t>1</a:t>
            </a:r>
            <a:r>
              <a:rPr lang="zh-CN" altLang="zh-CN" dirty="0"/>
              <a:t>）类的每个对象分别包含一组该类的所有实例属性。类的每个对象都为每个实例属性建立一个副本。也就是说类的每个对象的实例属性的存储位置都是不同的。</a:t>
            </a:r>
          </a:p>
          <a:p>
            <a:pPr lvl="1"/>
            <a:r>
              <a:rPr lang="zh-CN" altLang="zh-CN" dirty="0"/>
              <a:t>（</a:t>
            </a:r>
            <a:r>
              <a:rPr lang="en-US" altLang="zh-CN" dirty="0"/>
              <a:t>2</a:t>
            </a:r>
            <a:r>
              <a:rPr lang="zh-CN" altLang="zh-CN" dirty="0"/>
              <a:t>）实例方法在类的给定对象上操作，此对象可以作为</a:t>
            </a:r>
            <a:r>
              <a:rPr lang="en-US" altLang="zh-CN" dirty="0"/>
              <a:t>this</a:t>
            </a:r>
            <a:r>
              <a:rPr lang="zh-CN" altLang="zh-CN" dirty="0"/>
              <a:t>访问。</a:t>
            </a:r>
            <a:endParaRPr lang="en-US" altLang="zh-CN" dirty="0" smtClean="0"/>
          </a:p>
        </p:txBody>
      </p:sp>
    </p:spTree>
    <p:extLst>
      <p:ext uri="{BB962C8B-B14F-4D97-AF65-F5344CB8AC3E}">
        <p14:creationId xmlns:p14="http://schemas.microsoft.com/office/powerpoint/2010/main" val="2322601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smtClean="0"/>
              <a:t>3</a:t>
            </a:r>
            <a:r>
              <a:rPr lang="en-US" altLang="zh-CN" dirty="0"/>
              <a:t>.</a:t>
            </a:r>
            <a:r>
              <a:rPr lang="zh-CN" altLang="zh-CN" dirty="0"/>
              <a:t>访问</a:t>
            </a:r>
            <a:r>
              <a:rPr lang="zh-CN" altLang="zh-CN" dirty="0" smtClean="0"/>
              <a:t>权限</a:t>
            </a:r>
            <a:endParaRPr lang="en-US" altLang="zh-CN" dirty="0" smtClean="0"/>
          </a:p>
          <a:p>
            <a:pPr lvl="1"/>
            <a:r>
              <a:rPr lang="zh-CN" altLang="zh-CN" dirty="0"/>
              <a:t>（</a:t>
            </a:r>
            <a:r>
              <a:rPr lang="en-US" altLang="zh-CN" dirty="0"/>
              <a:t>1</a:t>
            </a:r>
            <a:r>
              <a:rPr lang="zh-CN" altLang="zh-CN" dirty="0"/>
              <a:t>）静态方法可以访问静态成员，但是不能访问实例成员。</a:t>
            </a:r>
          </a:p>
          <a:p>
            <a:pPr lvl="1"/>
            <a:r>
              <a:rPr lang="zh-CN" altLang="zh-CN" dirty="0"/>
              <a:t>（</a:t>
            </a:r>
            <a:r>
              <a:rPr lang="en-US" altLang="zh-CN" dirty="0"/>
              <a:t>2</a:t>
            </a:r>
            <a:r>
              <a:rPr lang="zh-CN" altLang="zh-CN" dirty="0"/>
              <a:t>）实例成员可以访问静态成员，也可以访问实例成员。</a:t>
            </a:r>
            <a:endParaRPr lang="zh-CN" altLang="en-US" dirty="0"/>
          </a:p>
        </p:txBody>
      </p:sp>
    </p:spTree>
    <p:extLst>
      <p:ext uri="{BB962C8B-B14F-4D97-AF65-F5344CB8AC3E}">
        <p14:creationId xmlns:p14="http://schemas.microsoft.com/office/powerpoint/2010/main" val="2322601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关键字</a:t>
            </a:r>
            <a:r>
              <a:rPr lang="en-US" altLang="zh-CN" dirty="0"/>
              <a:t>static</a:t>
            </a:r>
            <a:r>
              <a:rPr lang="zh-CN" altLang="zh-CN" dirty="0"/>
              <a:t>的使用</a:t>
            </a:r>
            <a:endParaRPr lang="zh-CN" altLang="en-US" dirty="0"/>
          </a:p>
        </p:txBody>
      </p:sp>
      <p:sp>
        <p:nvSpPr>
          <p:cNvPr id="3" name="内容占位符 2"/>
          <p:cNvSpPr>
            <a:spLocks noGrp="1"/>
          </p:cNvSpPr>
          <p:nvPr>
            <p:ph idx="1"/>
          </p:nvPr>
        </p:nvSpPr>
        <p:spPr/>
        <p:txBody>
          <a:bodyPr/>
          <a:lstStyle/>
          <a:p>
            <a:r>
              <a:rPr lang="en-US" altLang="zh-CN" dirty="0"/>
              <a:t>4.5.4</a:t>
            </a:r>
            <a:r>
              <a:rPr lang="zh-CN" altLang="zh-CN" dirty="0"/>
              <a:t>代码</a:t>
            </a:r>
            <a:r>
              <a:rPr lang="zh-CN" altLang="zh-CN" dirty="0" smtClean="0"/>
              <a:t>块</a:t>
            </a:r>
            <a:endParaRPr lang="en-US" altLang="zh-CN" dirty="0" smtClean="0"/>
          </a:p>
          <a:p>
            <a:pPr lvl="1"/>
            <a:r>
              <a:rPr lang="en-US" altLang="zh-CN" dirty="0"/>
              <a:t>1.</a:t>
            </a:r>
            <a:r>
              <a:rPr lang="zh-CN" altLang="zh-CN" dirty="0"/>
              <a:t>动态代码</a:t>
            </a:r>
            <a:r>
              <a:rPr lang="zh-CN" altLang="zh-CN" dirty="0" smtClean="0"/>
              <a:t>块</a:t>
            </a:r>
            <a:r>
              <a:rPr lang="zh-CN" altLang="en-US" dirty="0" smtClean="0"/>
              <a:t>：</a:t>
            </a:r>
            <a:r>
              <a:rPr lang="zh-CN" altLang="zh-CN" dirty="0"/>
              <a:t>动态代码块就是直接定义在类中的代码块，它没有任何前缀、后缀及关键字修饰</a:t>
            </a:r>
            <a:r>
              <a:rPr lang="zh-CN" altLang="zh-CN" dirty="0" smtClean="0"/>
              <a:t>。</a:t>
            </a:r>
            <a:endParaRPr lang="en-US" altLang="zh-CN" dirty="0" smtClean="0"/>
          </a:p>
          <a:p>
            <a:pPr lvl="1"/>
            <a:r>
              <a:rPr lang="en-US" altLang="zh-CN" dirty="0"/>
              <a:t>2.</a:t>
            </a:r>
            <a:r>
              <a:rPr lang="zh-CN" altLang="zh-CN" dirty="0"/>
              <a:t>静态代码</a:t>
            </a:r>
            <a:r>
              <a:rPr lang="zh-CN" altLang="zh-CN" dirty="0" smtClean="0"/>
              <a:t>块</a:t>
            </a:r>
            <a:r>
              <a:rPr lang="zh-CN" altLang="en-US" dirty="0" smtClean="0"/>
              <a:t>：</a:t>
            </a:r>
            <a:r>
              <a:rPr lang="zh-CN" altLang="zh-CN" dirty="0" smtClean="0"/>
              <a:t>静态</a:t>
            </a:r>
            <a:r>
              <a:rPr lang="zh-CN" altLang="zh-CN" dirty="0"/>
              <a:t>代码块就是使用</a:t>
            </a:r>
            <a:r>
              <a:rPr lang="en-US" altLang="zh-CN" dirty="0"/>
              <a:t>static</a:t>
            </a:r>
            <a:r>
              <a:rPr lang="zh-CN" altLang="zh-CN" dirty="0"/>
              <a:t>关键字修饰的代码块，它是最早执行的代码块。</a:t>
            </a:r>
            <a:endParaRPr lang="zh-CN" altLang="en-US" dirty="0"/>
          </a:p>
        </p:txBody>
      </p:sp>
    </p:spTree>
    <p:extLst>
      <p:ext uri="{BB962C8B-B14F-4D97-AF65-F5344CB8AC3E}">
        <p14:creationId xmlns:p14="http://schemas.microsoft.com/office/powerpoint/2010/main" val="1668356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内部类</a:t>
            </a:r>
            <a:endParaRPr lang="zh-CN" altLang="en-US" dirty="0"/>
          </a:p>
        </p:txBody>
      </p:sp>
      <p:sp>
        <p:nvSpPr>
          <p:cNvPr id="3" name="内容占位符 2"/>
          <p:cNvSpPr>
            <a:spLocks noGrp="1"/>
          </p:cNvSpPr>
          <p:nvPr>
            <p:ph idx="1"/>
          </p:nvPr>
        </p:nvSpPr>
        <p:spPr/>
        <p:txBody>
          <a:bodyPr/>
          <a:lstStyle/>
          <a:p>
            <a:r>
              <a:rPr lang="zh-CN" altLang="zh-CN" dirty="0"/>
              <a:t>在</a:t>
            </a:r>
            <a:r>
              <a:rPr lang="en-US" altLang="zh-CN" dirty="0"/>
              <a:t>Java</a:t>
            </a:r>
            <a:r>
              <a:rPr lang="zh-CN" altLang="zh-CN" dirty="0"/>
              <a:t>中，类中除了可以定义成员变量与成员方法外，还可以定义类，该类称作内部类，内部类所在的类称作外部类</a:t>
            </a:r>
            <a:r>
              <a:rPr lang="zh-CN" altLang="zh-CN" dirty="0" smtClean="0"/>
              <a:t>。</a:t>
            </a:r>
            <a:endParaRPr lang="en-US" altLang="zh-CN" dirty="0" smtClean="0"/>
          </a:p>
          <a:p>
            <a:r>
              <a:rPr lang="zh-CN" altLang="zh-CN" dirty="0"/>
              <a:t>根据内部类的位置、修饰符和定义的方式可分为成员内部类、静态内部类、方法内部类以及匿名内部类</a:t>
            </a:r>
            <a:r>
              <a:rPr lang="en-US" altLang="zh-CN" dirty="0"/>
              <a:t>4</a:t>
            </a:r>
            <a:r>
              <a:rPr lang="zh-CN" altLang="zh-CN" dirty="0"/>
              <a:t>种。</a:t>
            </a:r>
            <a:endParaRPr lang="zh-CN" altLang="en-US" dirty="0"/>
          </a:p>
        </p:txBody>
      </p:sp>
    </p:spTree>
    <p:extLst>
      <p:ext uri="{BB962C8B-B14F-4D97-AF65-F5344CB8AC3E}">
        <p14:creationId xmlns:p14="http://schemas.microsoft.com/office/powerpoint/2010/main" val="803342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内部类</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4.6.1</a:t>
            </a:r>
            <a:r>
              <a:rPr lang="zh-CN" altLang="zh-CN" dirty="0"/>
              <a:t>成员内</a:t>
            </a:r>
            <a:r>
              <a:rPr lang="zh-CN" altLang="zh-CN" dirty="0" smtClean="0"/>
              <a:t>部类</a:t>
            </a:r>
            <a:endParaRPr lang="en-US" altLang="zh-CN" dirty="0" smtClean="0"/>
          </a:p>
          <a:p>
            <a:r>
              <a:rPr lang="zh-CN" altLang="zh-CN" dirty="0"/>
              <a:t>成员内部类是指类作为外部类的一个成员，能直接访问外部类的所有成员，但在外部类中访问内部类，则需要在外部类中创建内部类的对象，使用内部类的对象来访问内部类中的成员</a:t>
            </a:r>
            <a:r>
              <a:rPr lang="zh-CN" altLang="zh-CN" dirty="0" smtClean="0"/>
              <a:t>。</a:t>
            </a:r>
            <a:r>
              <a:rPr lang="zh-CN" altLang="zh-CN" dirty="0"/>
              <a:t>同时，若要在外部类外要访问内部类，则需要通过外部类对象去创建内部类对象，在外部类外创建一个内部类对象的语法格式如下：</a:t>
            </a:r>
          </a:p>
          <a:p>
            <a:r>
              <a:rPr lang="zh-CN" altLang="zh-CN" dirty="0"/>
              <a:t>外部类名</a:t>
            </a:r>
            <a:r>
              <a:rPr lang="en-US" altLang="zh-CN" dirty="0"/>
              <a:t>.</a:t>
            </a:r>
            <a:r>
              <a:rPr lang="zh-CN" altLang="zh-CN" dirty="0"/>
              <a:t>内部类名 变量名</a:t>
            </a:r>
            <a:r>
              <a:rPr lang="en-US" altLang="zh-CN" dirty="0"/>
              <a:t>=new </a:t>
            </a:r>
            <a:r>
              <a:rPr lang="zh-CN" altLang="zh-CN" dirty="0"/>
              <a:t>外部类名</a:t>
            </a:r>
            <a:r>
              <a:rPr lang="en-US" altLang="zh-CN" dirty="0"/>
              <a:t>().</a:t>
            </a:r>
            <a:r>
              <a:rPr lang="zh-CN" altLang="zh-CN" dirty="0"/>
              <a:t>内部类名</a:t>
            </a:r>
            <a:r>
              <a:rPr lang="en-US" altLang="zh-CN" dirty="0"/>
              <a:t>()</a:t>
            </a:r>
            <a:endParaRPr lang="zh-CN" altLang="en-US" dirty="0"/>
          </a:p>
        </p:txBody>
      </p:sp>
    </p:spTree>
    <p:extLst>
      <p:ext uri="{BB962C8B-B14F-4D97-AF65-F5344CB8AC3E}">
        <p14:creationId xmlns:p14="http://schemas.microsoft.com/office/powerpoint/2010/main" val="605388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内部类</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4.6.2</a:t>
            </a:r>
            <a:r>
              <a:rPr lang="zh-CN" altLang="zh-CN" dirty="0"/>
              <a:t>静态内</a:t>
            </a:r>
            <a:r>
              <a:rPr lang="zh-CN" altLang="zh-CN" dirty="0" smtClean="0"/>
              <a:t>部类</a:t>
            </a:r>
            <a:endParaRPr lang="en-US" altLang="zh-CN" dirty="0" smtClean="0"/>
          </a:p>
          <a:p>
            <a:r>
              <a:rPr lang="zh-CN" altLang="zh-CN" dirty="0"/>
              <a:t>如果不需要外部类对象与内部类对象之间有联系，那么可以将内部类声明为</a:t>
            </a:r>
            <a:r>
              <a:rPr lang="en-US" altLang="zh-CN" dirty="0"/>
              <a:t>static</a:t>
            </a:r>
            <a:r>
              <a:rPr lang="zh-CN" altLang="zh-CN" dirty="0"/>
              <a:t>，用</a:t>
            </a:r>
            <a:r>
              <a:rPr lang="en-US" altLang="zh-CN" dirty="0"/>
              <a:t>static</a:t>
            </a:r>
            <a:r>
              <a:rPr lang="zh-CN" altLang="zh-CN" dirty="0"/>
              <a:t>关键字修饰的内部类称为静态内部类。静态内部类可以有实例成员和静态成员，它可以直接访问外部类的静态成员，但如果想访问外部类的实例成员，就必须通过外部类的对象去访问。另外，如果在外部类外访问静态内部类成员，则不需要创建外部类对象，只需创建内部类对象即可。创建内部类对象的语法格式如下：</a:t>
            </a:r>
          </a:p>
          <a:p>
            <a:r>
              <a:rPr lang="zh-CN" altLang="zh-CN" dirty="0"/>
              <a:t>外部类名</a:t>
            </a:r>
            <a:r>
              <a:rPr lang="en-US" altLang="zh-CN" dirty="0"/>
              <a:t>.</a:t>
            </a:r>
            <a:r>
              <a:rPr lang="zh-CN" altLang="zh-CN" dirty="0"/>
              <a:t>内部类名 变量名</a:t>
            </a:r>
            <a:r>
              <a:rPr lang="en-US" altLang="zh-CN" dirty="0"/>
              <a:t>=new </a:t>
            </a:r>
            <a:r>
              <a:rPr lang="zh-CN" altLang="zh-CN" dirty="0"/>
              <a:t>外部类名</a:t>
            </a:r>
            <a:r>
              <a:rPr lang="en-US" altLang="zh-CN" dirty="0"/>
              <a:t>.</a:t>
            </a:r>
            <a:r>
              <a:rPr lang="zh-CN" altLang="zh-CN" dirty="0"/>
              <a:t>内部类名</a:t>
            </a:r>
            <a:r>
              <a:rPr lang="en-US" altLang="zh-CN" dirty="0"/>
              <a:t>()</a:t>
            </a:r>
            <a:endParaRPr lang="zh-CN" altLang="en-US" dirty="0"/>
          </a:p>
        </p:txBody>
      </p:sp>
    </p:spTree>
    <p:extLst>
      <p:ext uri="{BB962C8B-B14F-4D97-AF65-F5344CB8AC3E}">
        <p14:creationId xmlns:p14="http://schemas.microsoft.com/office/powerpoint/2010/main" val="39889595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内部类</a:t>
            </a:r>
            <a:endParaRPr lang="zh-CN" altLang="en-US" dirty="0"/>
          </a:p>
        </p:txBody>
      </p:sp>
      <p:sp>
        <p:nvSpPr>
          <p:cNvPr id="3" name="内容占位符 2"/>
          <p:cNvSpPr>
            <a:spLocks noGrp="1"/>
          </p:cNvSpPr>
          <p:nvPr>
            <p:ph idx="1"/>
          </p:nvPr>
        </p:nvSpPr>
        <p:spPr/>
        <p:txBody>
          <a:bodyPr/>
          <a:lstStyle/>
          <a:p>
            <a:r>
              <a:rPr lang="en-US" altLang="zh-CN" dirty="0"/>
              <a:t>4.6.3</a:t>
            </a:r>
            <a:r>
              <a:rPr lang="zh-CN" altLang="zh-CN" dirty="0"/>
              <a:t>方法内</a:t>
            </a:r>
            <a:r>
              <a:rPr lang="zh-CN" altLang="zh-CN" dirty="0" smtClean="0"/>
              <a:t>部类</a:t>
            </a:r>
            <a:endParaRPr lang="en-US" altLang="zh-CN" dirty="0" smtClean="0"/>
          </a:p>
          <a:p>
            <a:r>
              <a:rPr lang="zh-CN" altLang="zh-CN" dirty="0"/>
              <a:t>方法内部类是指在成员方法中定义的类，它与局部变量类似，作用域为定义它的代码块，因此它只能在定义该内部类的方法内实例化，不可以在此方法外对其实例化。</a:t>
            </a:r>
            <a:endParaRPr lang="zh-CN" altLang="en-US" dirty="0"/>
          </a:p>
        </p:txBody>
      </p:sp>
    </p:spTree>
    <p:extLst>
      <p:ext uri="{BB962C8B-B14F-4D97-AF65-F5344CB8AC3E}">
        <p14:creationId xmlns:p14="http://schemas.microsoft.com/office/powerpoint/2010/main" val="3988959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内部类</a:t>
            </a:r>
            <a:endParaRPr lang="zh-CN" altLang="en-US" dirty="0"/>
          </a:p>
        </p:txBody>
      </p:sp>
      <p:sp>
        <p:nvSpPr>
          <p:cNvPr id="3" name="内容占位符 2"/>
          <p:cNvSpPr>
            <a:spLocks noGrp="1"/>
          </p:cNvSpPr>
          <p:nvPr>
            <p:ph idx="1"/>
          </p:nvPr>
        </p:nvSpPr>
        <p:spPr/>
        <p:txBody>
          <a:bodyPr/>
          <a:lstStyle/>
          <a:p>
            <a:r>
              <a:rPr lang="en-US" altLang="zh-CN" dirty="0"/>
              <a:t>4.6.4</a:t>
            </a:r>
            <a:r>
              <a:rPr lang="zh-CN" altLang="zh-CN" dirty="0"/>
              <a:t>匿名内</a:t>
            </a:r>
            <a:r>
              <a:rPr lang="zh-CN" altLang="zh-CN" dirty="0" smtClean="0"/>
              <a:t>部类</a:t>
            </a:r>
            <a:endParaRPr lang="en-US" altLang="zh-CN" dirty="0" smtClean="0"/>
          </a:p>
          <a:p>
            <a:r>
              <a:rPr lang="zh-CN" altLang="zh-CN" dirty="0"/>
              <a:t>匿名内部类就是没有名称的内部类。创建匿名内部类时会立即创建一个该类的对象，该类定义立即消失，匿名内部类不能重复使用。</a:t>
            </a:r>
            <a:endParaRPr lang="zh-CN" altLang="en-US" dirty="0"/>
          </a:p>
        </p:txBody>
      </p:sp>
    </p:spTree>
    <p:extLst>
      <p:ext uri="{BB962C8B-B14F-4D97-AF65-F5344CB8AC3E}">
        <p14:creationId xmlns:p14="http://schemas.microsoft.com/office/powerpoint/2010/main" val="3988959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4.1</a:t>
            </a:r>
            <a:r>
              <a:rPr lang="zh-CN" altLang="zh-CN" dirty="0"/>
              <a:t>面向对象</a:t>
            </a:r>
            <a:r>
              <a:rPr lang="zh-CN" altLang="zh-CN" dirty="0" smtClean="0"/>
              <a:t>概念</a:t>
            </a:r>
            <a:endParaRPr lang="zh-CN" altLang="en-US" dirty="0"/>
          </a:p>
        </p:txBody>
      </p:sp>
      <p:sp>
        <p:nvSpPr>
          <p:cNvPr id="3" name="内容占位符 2"/>
          <p:cNvSpPr>
            <a:spLocks noGrp="1"/>
          </p:cNvSpPr>
          <p:nvPr>
            <p:ph idx="1"/>
          </p:nvPr>
        </p:nvSpPr>
        <p:spPr/>
        <p:txBody>
          <a:bodyPr/>
          <a:lstStyle/>
          <a:p>
            <a:r>
              <a:rPr lang="zh-CN" altLang="zh-CN" dirty="0"/>
              <a:t>面向对象思想是人类最自然的一种思考方式，它将所有预处理的问题抽象为对象，同时了解这些对象具有哪些属性以及行为，以解决这些对象面临的一些实际问题，这样就在程序开发中引入了面向对象设计的概念，面向对象设计实际上就是对现实世界的对象进行建模操作。面向对象的特点主要可以概括为封装性、继承性和多态性</a:t>
            </a:r>
            <a:endParaRPr lang="zh-CN" altLang="en-US" dirty="0"/>
          </a:p>
        </p:txBody>
      </p:sp>
    </p:spTree>
    <p:extLst>
      <p:ext uri="{BB962C8B-B14F-4D97-AF65-F5344CB8AC3E}">
        <p14:creationId xmlns:p14="http://schemas.microsoft.com/office/powerpoint/2010/main" val="1545011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包</a:t>
            </a:r>
            <a:endParaRPr lang="zh-CN" altLang="en-US" dirty="0"/>
          </a:p>
        </p:txBody>
      </p:sp>
      <p:sp>
        <p:nvSpPr>
          <p:cNvPr id="3" name="内容占位符 2"/>
          <p:cNvSpPr>
            <a:spLocks noGrp="1"/>
          </p:cNvSpPr>
          <p:nvPr>
            <p:ph idx="1"/>
          </p:nvPr>
        </p:nvSpPr>
        <p:spPr/>
        <p:txBody>
          <a:bodyPr/>
          <a:lstStyle/>
          <a:p>
            <a:r>
              <a:rPr lang="en-US" altLang="zh-CN" dirty="0"/>
              <a:t>4.7.1</a:t>
            </a:r>
            <a:r>
              <a:rPr lang="zh-CN" altLang="zh-CN" dirty="0"/>
              <a:t>包的定义和</a:t>
            </a:r>
            <a:r>
              <a:rPr lang="zh-CN" altLang="zh-CN" dirty="0" smtClean="0"/>
              <a:t>使用</a:t>
            </a:r>
            <a:endParaRPr lang="en-US" altLang="zh-CN" dirty="0" smtClean="0"/>
          </a:p>
          <a:p>
            <a:pPr lvl="1"/>
            <a:r>
              <a:rPr lang="zh-CN" altLang="zh-CN" dirty="0"/>
              <a:t>包（</a:t>
            </a:r>
            <a:r>
              <a:rPr lang="en-US" altLang="zh-CN" dirty="0"/>
              <a:t>package</a:t>
            </a:r>
            <a:r>
              <a:rPr lang="zh-CN" altLang="zh-CN" dirty="0"/>
              <a:t>）是</a:t>
            </a:r>
            <a:r>
              <a:rPr lang="en-US" altLang="zh-CN" dirty="0"/>
              <a:t>Java</a:t>
            </a:r>
            <a:r>
              <a:rPr lang="zh-CN" altLang="zh-CN" dirty="0"/>
              <a:t>提供的一种区别类的名字空间的机制，是类的组织方式，是一组相关类和接口的集合，它提供了访问权限和命名的管理机制</a:t>
            </a:r>
            <a:r>
              <a:rPr lang="zh-CN" altLang="zh-CN" dirty="0" smtClean="0"/>
              <a:t>。</a:t>
            </a:r>
            <a:endParaRPr lang="en-US" altLang="zh-CN" dirty="0" smtClean="0"/>
          </a:p>
          <a:p>
            <a:pPr lvl="1"/>
            <a:r>
              <a:rPr lang="zh-CN" altLang="zh-CN" dirty="0"/>
              <a:t>使用</a:t>
            </a:r>
            <a:r>
              <a:rPr lang="en-US" altLang="zh-CN" dirty="0"/>
              <a:t>package</a:t>
            </a:r>
            <a:r>
              <a:rPr lang="zh-CN" altLang="zh-CN" dirty="0"/>
              <a:t>语句声明包，其语法格式如下：</a:t>
            </a:r>
          </a:p>
          <a:p>
            <a:pPr lvl="1"/>
            <a:r>
              <a:rPr lang="en-US" altLang="zh-CN" dirty="0"/>
              <a:t>package </a:t>
            </a:r>
            <a:r>
              <a:rPr lang="zh-CN" altLang="zh-CN" dirty="0"/>
              <a:t>包名</a:t>
            </a:r>
            <a:endParaRPr lang="zh-CN" altLang="en-US" dirty="0"/>
          </a:p>
        </p:txBody>
      </p:sp>
    </p:spTree>
    <p:extLst>
      <p:ext uri="{BB962C8B-B14F-4D97-AF65-F5344CB8AC3E}">
        <p14:creationId xmlns:p14="http://schemas.microsoft.com/office/powerpoint/2010/main" val="3108830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包</a:t>
            </a:r>
            <a:endParaRPr lang="zh-CN" altLang="en-US" dirty="0"/>
          </a:p>
        </p:txBody>
      </p:sp>
      <p:sp>
        <p:nvSpPr>
          <p:cNvPr id="3" name="内容占位符 2"/>
          <p:cNvSpPr>
            <a:spLocks noGrp="1"/>
          </p:cNvSpPr>
          <p:nvPr>
            <p:ph idx="1"/>
          </p:nvPr>
        </p:nvSpPr>
        <p:spPr/>
        <p:txBody>
          <a:bodyPr/>
          <a:lstStyle/>
          <a:p>
            <a:r>
              <a:rPr lang="en-US" altLang="zh-CN" dirty="0"/>
              <a:t>4.7.2 import</a:t>
            </a:r>
            <a:r>
              <a:rPr lang="zh-CN" altLang="zh-CN" dirty="0" smtClean="0"/>
              <a:t>语句</a:t>
            </a:r>
            <a:endParaRPr lang="en-US" altLang="zh-CN" dirty="0" smtClean="0"/>
          </a:p>
          <a:p>
            <a:pPr lvl="1"/>
            <a:r>
              <a:rPr lang="zh-CN" altLang="zh-CN" dirty="0"/>
              <a:t>当类进行打包操作后，同一个包内的类默认引入，当需要使用其他包中的类时，需要在程序的开头写上</a:t>
            </a:r>
            <a:r>
              <a:rPr lang="en-US" altLang="zh-CN" dirty="0"/>
              <a:t>import</a:t>
            </a:r>
            <a:r>
              <a:rPr lang="zh-CN" altLang="zh-CN" dirty="0"/>
              <a:t>语句，指出要导入哪个包的哪些类，然后才可以使用这些类</a:t>
            </a:r>
            <a:r>
              <a:rPr lang="zh-CN" altLang="zh-CN" dirty="0" smtClean="0"/>
              <a:t>。</a:t>
            </a:r>
            <a:endParaRPr lang="en-US" altLang="zh-CN" dirty="0" smtClean="0"/>
          </a:p>
          <a:p>
            <a:pPr lvl="1"/>
            <a:r>
              <a:rPr lang="zh-CN" altLang="zh-CN" dirty="0"/>
              <a:t>引入包的语法如下</a:t>
            </a:r>
            <a:r>
              <a:rPr lang="zh-CN" altLang="zh-CN" dirty="0" smtClean="0"/>
              <a:t>：</a:t>
            </a:r>
            <a:r>
              <a:rPr lang="en-US" altLang="zh-CN" dirty="0" smtClean="0"/>
              <a:t>import </a:t>
            </a:r>
            <a:r>
              <a:rPr lang="zh-CN" altLang="zh-CN" dirty="0"/>
              <a:t>包名</a:t>
            </a:r>
            <a:r>
              <a:rPr lang="en-US" altLang="zh-CN" dirty="0"/>
              <a:t>.*;</a:t>
            </a:r>
            <a:endParaRPr lang="zh-CN" altLang="zh-CN" dirty="0"/>
          </a:p>
          <a:p>
            <a:pPr lvl="1"/>
            <a:endParaRPr lang="zh-CN" altLang="en-US" dirty="0"/>
          </a:p>
        </p:txBody>
      </p:sp>
    </p:spTree>
    <p:extLst>
      <p:ext uri="{BB962C8B-B14F-4D97-AF65-F5344CB8AC3E}">
        <p14:creationId xmlns:p14="http://schemas.microsoft.com/office/powerpoint/2010/main" val="2971803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4.8</a:t>
            </a:r>
            <a:r>
              <a:rPr lang="zh-CN" altLang="zh-CN" dirty="0"/>
              <a:t>类及成员的访问权限</a:t>
            </a:r>
            <a:endParaRPr lang="zh-CN" altLang="en-US" dirty="0"/>
          </a:p>
        </p:txBody>
      </p:sp>
      <p:sp>
        <p:nvSpPr>
          <p:cNvPr id="3" name="内容占位符 2"/>
          <p:cNvSpPr>
            <a:spLocks noGrp="1"/>
          </p:cNvSpPr>
          <p:nvPr>
            <p:ph idx="1"/>
          </p:nvPr>
        </p:nvSpPr>
        <p:spPr/>
        <p:txBody>
          <a:bodyPr/>
          <a:lstStyle/>
          <a:p>
            <a:r>
              <a:rPr lang="en-US" altLang="zh-CN" dirty="0"/>
              <a:t>Java</a:t>
            </a:r>
            <a:r>
              <a:rPr lang="zh-CN" altLang="zh-CN" dirty="0"/>
              <a:t>为类中的成员设置了</a:t>
            </a:r>
            <a:r>
              <a:rPr lang="en-US" altLang="zh-CN" dirty="0"/>
              <a:t>4</a:t>
            </a:r>
            <a:r>
              <a:rPr lang="zh-CN" altLang="zh-CN" dirty="0"/>
              <a:t>种访问权限，为类本身设置了</a:t>
            </a:r>
            <a:r>
              <a:rPr lang="en-US" altLang="zh-CN" dirty="0"/>
              <a:t>2</a:t>
            </a:r>
            <a:r>
              <a:rPr lang="zh-CN" altLang="zh-CN" dirty="0"/>
              <a:t>种访问权限。</a:t>
            </a:r>
            <a:endParaRPr lang="zh-CN" altLang="en-US" dirty="0"/>
          </a:p>
        </p:txBody>
      </p:sp>
    </p:spTree>
    <p:extLst>
      <p:ext uri="{BB962C8B-B14F-4D97-AF65-F5344CB8AC3E}">
        <p14:creationId xmlns:p14="http://schemas.microsoft.com/office/powerpoint/2010/main" val="2724644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4.8</a:t>
            </a:r>
            <a:r>
              <a:rPr lang="zh-CN" altLang="zh-CN" dirty="0"/>
              <a:t>类及成员的访问权限</a:t>
            </a:r>
            <a:endParaRPr lang="zh-CN" altLang="en-US" dirty="0"/>
          </a:p>
        </p:txBody>
      </p:sp>
      <p:sp>
        <p:nvSpPr>
          <p:cNvPr id="3" name="内容占位符 2"/>
          <p:cNvSpPr>
            <a:spLocks noGrp="1"/>
          </p:cNvSpPr>
          <p:nvPr>
            <p:ph idx="1"/>
          </p:nvPr>
        </p:nvSpPr>
        <p:spPr/>
        <p:txBody>
          <a:bodyPr/>
          <a:lstStyle/>
          <a:p>
            <a:r>
              <a:rPr lang="en-US" altLang="zh-CN" dirty="0"/>
              <a:t>4.8.1</a:t>
            </a:r>
            <a:r>
              <a:rPr lang="zh-CN" altLang="zh-CN" dirty="0"/>
              <a:t>类的访问</a:t>
            </a:r>
            <a:r>
              <a:rPr lang="zh-CN" altLang="zh-CN" dirty="0" smtClean="0"/>
              <a:t>权限</a:t>
            </a:r>
            <a:endParaRPr lang="en-US" altLang="zh-CN" dirty="0" smtClean="0"/>
          </a:p>
          <a:p>
            <a:pPr lvl="1"/>
            <a:r>
              <a:rPr lang="en-US" altLang="zh-CN" dirty="0"/>
              <a:t>Java</a:t>
            </a:r>
            <a:r>
              <a:rPr lang="zh-CN" altLang="zh-CN" dirty="0"/>
              <a:t>提供了</a:t>
            </a:r>
            <a:r>
              <a:rPr lang="en-US" altLang="zh-CN" dirty="0"/>
              <a:t>2</a:t>
            </a:r>
            <a:r>
              <a:rPr lang="zh-CN" altLang="zh-CN" dirty="0"/>
              <a:t>中类的访问权限，分别是</a:t>
            </a:r>
            <a:r>
              <a:rPr lang="en-US" altLang="zh-CN" dirty="0"/>
              <a:t>public</a:t>
            </a:r>
            <a:r>
              <a:rPr lang="zh-CN" altLang="zh-CN" dirty="0"/>
              <a:t>和默认</a:t>
            </a:r>
            <a:r>
              <a:rPr lang="zh-CN" altLang="zh-CN" dirty="0" smtClean="0"/>
              <a:t>。</a:t>
            </a:r>
            <a:endParaRPr lang="en-US" altLang="zh-CN" dirty="0" smtClean="0"/>
          </a:p>
          <a:p>
            <a:r>
              <a:rPr lang="en-US" altLang="zh-CN" dirty="0"/>
              <a:t>4.8.2</a:t>
            </a:r>
            <a:r>
              <a:rPr lang="zh-CN" altLang="zh-CN" dirty="0"/>
              <a:t>类成员的访问</a:t>
            </a:r>
            <a:r>
              <a:rPr lang="zh-CN" altLang="zh-CN" dirty="0" smtClean="0"/>
              <a:t>权限</a:t>
            </a:r>
            <a:endParaRPr lang="en-US" altLang="zh-CN" dirty="0" smtClean="0"/>
          </a:p>
          <a:p>
            <a:pPr lvl="1"/>
            <a:r>
              <a:rPr lang="en-US" altLang="zh-CN" dirty="0"/>
              <a:t>Java</a:t>
            </a:r>
            <a:r>
              <a:rPr lang="zh-CN" altLang="zh-CN" dirty="0"/>
              <a:t>提供的</a:t>
            </a:r>
            <a:r>
              <a:rPr lang="en-US" altLang="zh-CN" dirty="0"/>
              <a:t>4</a:t>
            </a:r>
            <a:r>
              <a:rPr lang="zh-CN" altLang="zh-CN" dirty="0"/>
              <a:t>种成员的访问权限分别是：</a:t>
            </a:r>
            <a:r>
              <a:rPr lang="en-US" altLang="zh-CN" dirty="0"/>
              <a:t>public</a:t>
            </a:r>
            <a:r>
              <a:rPr lang="zh-CN" altLang="zh-CN" dirty="0"/>
              <a:t>（公有）、</a:t>
            </a:r>
            <a:r>
              <a:rPr lang="en-US" altLang="zh-CN" dirty="0"/>
              <a:t>protected</a:t>
            </a:r>
            <a:r>
              <a:rPr lang="zh-CN" altLang="zh-CN" dirty="0"/>
              <a:t>（保护）、默认和</a:t>
            </a:r>
            <a:r>
              <a:rPr lang="en-US" altLang="zh-CN" dirty="0"/>
              <a:t>private</a:t>
            </a:r>
            <a:r>
              <a:rPr lang="zh-CN" altLang="zh-CN" dirty="0"/>
              <a:t>（私有）</a:t>
            </a:r>
            <a:endParaRPr lang="zh-CN" altLang="en-US" dirty="0"/>
          </a:p>
        </p:txBody>
      </p:sp>
    </p:spTree>
    <p:extLst>
      <p:ext uri="{BB962C8B-B14F-4D97-AF65-F5344CB8AC3E}">
        <p14:creationId xmlns:p14="http://schemas.microsoft.com/office/powerpoint/2010/main" val="33011851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4.8</a:t>
            </a:r>
            <a:r>
              <a:rPr lang="zh-CN" altLang="zh-CN" dirty="0"/>
              <a:t>类及成员的访问权限</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smtClean="0"/>
              <a:t>private</a:t>
            </a:r>
            <a:r>
              <a:rPr lang="zh-CN" altLang="zh-CN" dirty="0"/>
              <a:t>（类访问权限）：被</a:t>
            </a:r>
            <a:r>
              <a:rPr lang="en-US" altLang="zh-CN" dirty="0"/>
              <a:t>private</a:t>
            </a:r>
            <a:r>
              <a:rPr lang="zh-CN" altLang="zh-CN" dirty="0"/>
              <a:t>修饰的成员，只能被当前类中其他成员访问，不能在类外被访问。</a:t>
            </a:r>
          </a:p>
          <a:p>
            <a:r>
              <a:rPr lang="en-US" altLang="zh-CN" dirty="0" smtClean="0"/>
              <a:t>default</a:t>
            </a:r>
            <a:r>
              <a:rPr lang="zh-CN" altLang="zh-CN" dirty="0"/>
              <a:t>（包访问权限）：如果一个类或类的成员前没有任何访问权限修饰，则表示默认访问权限，即类或类的成员可以被同一包中的所有类访问。</a:t>
            </a:r>
          </a:p>
          <a:p>
            <a:r>
              <a:rPr lang="en-US" altLang="zh-CN" dirty="0" smtClean="0"/>
              <a:t>protected</a:t>
            </a:r>
            <a:r>
              <a:rPr lang="zh-CN" altLang="zh-CN" dirty="0"/>
              <a:t>（子类访问权限）：被</a:t>
            </a:r>
            <a:r>
              <a:rPr lang="en-US" altLang="zh-CN" dirty="0"/>
              <a:t>protected</a:t>
            </a:r>
            <a:r>
              <a:rPr lang="zh-CN" altLang="zh-CN" dirty="0"/>
              <a:t>修饰的成员，可以被同一个包中的任何类或不同包中的子类访问。</a:t>
            </a:r>
          </a:p>
          <a:p>
            <a:r>
              <a:rPr lang="en-US" altLang="zh-CN" dirty="0" smtClean="0"/>
              <a:t>public</a:t>
            </a:r>
            <a:r>
              <a:rPr lang="zh-CN" altLang="zh-CN" dirty="0"/>
              <a:t>（公共访问权限）：被</a:t>
            </a:r>
            <a:r>
              <a:rPr lang="en-US" altLang="zh-CN" dirty="0"/>
              <a:t>public</a:t>
            </a:r>
            <a:r>
              <a:rPr lang="zh-CN" altLang="zh-CN" dirty="0"/>
              <a:t>修饰的类或类的成员，可以被任何包中的类访问。</a:t>
            </a:r>
            <a:endParaRPr lang="zh-CN" altLang="en-US" dirty="0"/>
          </a:p>
        </p:txBody>
      </p:sp>
    </p:spTree>
    <p:extLst>
      <p:ext uri="{BB962C8B-B14F-4D97-AF65-F5344CB8AC3E}">
        <p14:creationId xmlns:p14="http://schemas.microsoft.com/office/powerpoint/2010/main" val="3301185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4.8</a:t>
            </a:r>
            <a:r>
              <a:rPr lang="zh-CN" altLang="zh-CN" dirty="0"/>
              <a:t>类及成员的访问权限</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714464438"/>
              </p:ext>
            </p:extLst>
          </p:nvPr>
        </p:nvGraphicFramePr>
        <p:xfrm>
          <a:off x="971600" y="2060848"/>
          <a:ext cx="7128795" cy="3024340"/>
        </p:xfrm>
        <a:graphic>
          <a:graphicData uri="http://schemas.openxmlformats.org/drawingml/2006/table">
            <a:tbl>
              <a:tblPr firstRow="1" firstCol="1" bandRow="1">
                <a:tableStyleId>{5C22544A-7EE6-4342-B048-85BDC9FD1C3A}</a:tableStyleId>
              </a:tblPr>
              <a:tblGrid>
                <a:gridCol w="1666085"/>
                <a:gridCol w="1184764"/>
                <a:gridCol w="1425424"/>
                <a:gridCol w="1426261"/>
                <a:gridCol w="1426261"/>
              </a:tblGrid>
              <a:tr h="604868">
                <a:tc>
                  <a:txBody>
                    <a:bodyPr/>
                    <a:lstStyle/>
                    <a:p>
                      <a:pPr algn="ctr">
                        <a:spcAft>
                          <a:spcPts val="0"/>
                        </a:spcAft>
                      </a:pPr>
                      <a:r>
                        <a:rPr lang="zh-CN" sz="1400" kern="100">
                          <a:effectLst/>
                        </a:rPr>
                        <a:t>访问权限</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private</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default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protected</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public</a:t>
                      </a:r>
                      <a:endParaRPr lang="zh-CN" sz="1400" kern="100">
                        <a:effectLst/>
                        <a:latin typeface="Calibri"/>
                        <a:ea typeface="宋体"/>
                        <a:cs typeface="Times New Roman"/>
                      </a:endParaRPr>
                    </a:p>
                  </a:txBody>
                  <a:tcPr marL="68580" marR="68580" marT="0" marB="0"/>
                </a:tc>
              </a:tr>
              <a:tr h="604868">
                <a:tc>
                  <a:txBody>
                    <a:bodyPr/>
                    <a:lstStyle/>
                    <a:p>
                      <a:pPr algn="ctr">
                        <a:spcAft>
                          <a:spcPts val="0"/>
                        </a:spcAft>
                      </a:pPr>
                      <a:r>
                        <a:rPr lang="zh-CN" sz="1400" kern="100">
                          <a:effectLst/>
                        </a:rPr>
                        <a:t>同一类中成员</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r>
              <a:tr h="604868">
                <a:tc>
                  <a:txBody>
                    <a:bodyPr/>
                    <a:lstStyle/>
                    <a:p>
                      <a:pPr algn="ctr">
                        <a:spcAft>
                          <a:spcPts val="0"/>
                        </a:spcAft>
                      </a:pPr>
                      <a:r>
                        <a:rPr lang="zh-CN" sz="1400" kern="100">
                          <a:effectLst/>
                        </a:rPr>
                        <a:t>同一包中其他类</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r>
              <a:tr h="604868">
                <a:tc>
                  <a:txBody>
                    <a:bodyPr/>
                    <a:lstStyle/>
                    <a:p>
                      <a:pPr algn="ctr">
                        <a:spcAft>
                          <a:spcPts val="0"/>
                        </a:spcAft>
                      </a:pPr>
                      <a:r>
                        <a:rPr lang="zh-CN" sz="1400" kern="100">
                          <a:effectLst/>
                        </a:rPr>
                        <a:t>不同包中子类</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sym typeface="Symbol"/>
                        </a:rPr>
                        <a:t></a:t>
                      </a:r>
                      <a:endParaRPr lang="zh-CN" sz="1400" kern="100">
                        <a:effectLst/>
                        <a:latin typeface="Calibri"/>
                        <a:ea typeface="宋体"/>
                        <a:cs typeface="Times New Roman"/>
                      </a:endParaRPr>
                    </a:p>
                  </a:txBody>
                  <a:tcPr marL="68580" marR="68580" marT="0" marB="0"/>
                </a:tc>
              </a:tr>
              <a:tr h="604868">
                <a:tc>
                  <a:txBody>
                    <a:bodyPr/>
                    <a:lstStyle/>
                    <a:p>
                      <a:pPr algn="ctr">
                        <a:spcAft>
                          <a:spcPts val="0"/>
                        </a:spcAft>
                      </a:pPr>
                      <a:r>
                        <a:rPr lang="zh-CN" sz="1400" kern="100">
                          <a:effectLst/>
                        </a:rPr>
                        <a:t>不同包的非子类</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a:effectLst/>
                        </a:rPr>
                        <a:t> </a:t>
                      </a:r>
                      <a:endParaRPr lang="zh-CN" sz="1400" kern="100">
                        <a:effectLst/>
                        <a:latin typeface="Calibri"/>
                        <a:ea typeface="宋体"/>
                        <a:cs typeface="Times New Roman"/>
                      </a:endParaRPr>
                    </a:p>
                  </a:txBody>
                  <a:tcPr marL="68580" marR="68580" marT="0" marB="0"/>
                </a:tc>
                <a:tc>
                  <a:txBody>
                    <a:bodyPr/>
                    <a:lstStyle/>
                    <a:p>
                      <a:pPr algn="ctr">
                        <a:spcAft>
                          <a:spcPts val="0"/>
                        </a:spcAft>
                      </a:pPr>
                      <a:r>
                        <a:rPr lang="en-US" sz="1400" kern="100" dirty="0">
                          <a:effectLst/>
                          <a:sym typeface="Symbol"/>
                        </a:rPr>
                        <a:t></a:t>
                      </a:r>
                      <a:endParaRPr lang="zh-CN" sz="14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54993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4.2</a:t>
            </a:r>
            <a:r>
              <a:rPr lang="zh-CN" altLang="zh-CN" dirty="0"/>
              <a:t>类与对象的</a:t>
            </a:r>
            <a:r>
              <a:rPr lang="zh-CN" altLang="zh-CN" dirty="0" smtClean="0"/>
              <a:t>概念</a:t>
            </a:r>
            <a:endParaRPr lang="zh-CN" altLang="en-US" dirty="0"/>
          </a:p>
        </p:txBody>
      </p:sp>
      <p:sp>
        <p:nvSpPr>
          <p:cNvPr id="3" name="内容占位符 2"/>
          <p:cNvSpPr>
            <a:spLocks noGrp="1"/>
          </p:cNvSpPr>
          <p:nvPr>
            <p:ph idx="1"/>
          </p:nvPr>
        </p:nvSpPr>
        <p:spPr/>
        <p:txBody>
          <a:bodyPr/>
          <a:lstStyle/>
          <a:p>
            <a:r>
              <a:rPr lang="zh-CN" altLang="zh-CN" dirty="0"/>
              <a:t>类实质上就是封装对象属性和行为的载体，而对象则是类抽象出来的一个实例。</a:t>
            </a:r>
            <a:endParaRPr lang="zh-CN" altLang="en-US" dirty="0"/>
          </a:p>
        </p:txBody>
      </p:sp>
    </p:spTree>
    <p:extLst>
      <p:ext uri="{BB962C8B-B14F-4D97-AF65-F5344CB8AC3E}">
        <p14:creationId xmlns:p14="http://schemas.microsoft.com/office/powerpoint/2010/main" val="3702839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4.2</a:t>
            </a:r>
            <a:r>
              <a:rPr lang="zh-CN" altLang="zh-CN" dirty="0"/>
              <a:t>类与对象的</a:t>
            </a:r>
            <a:r>
              <a:rPr lang="zh-CN" altLang="zh-CN" dirty="0" smtClean="0"/>
              <a:t>概念</a:t>
            </a:r>
            <a:endParaRPr lang="zh-CN" altLang="en-US" dirty="0"/>
          </a:p>
        </p:txBody>
      </p:sp>
      <p:sp>
        <p:nvSpPr>
          <p:cNvPr id="3" name="内容占位符 2"/>
          <p:cNvSpPr>
            <a:spLocks noGrp="1"/>
          </p:cNvSpPr>
          <p:nvPr>
            <p:ph idx="1"/>
          </p:nvPr>
        </p:nvSpPr>
        <p:spPr/>
        <p:txBody>
          <a:bodyPr/>
          <a:lstStyle/>
          <a:p>
            <a:r>
              <a:rPr lang="en-US" altLang="zh-CN" dirty="0"/>
              <a:t>4.2.1</a:t>
            </a:r>
            <a:r>
              <a:rPr lang="zh-CN" altLang="zh-CN" dirty="0"/>
              <a:t>类的</a:t>
            </a:r>
            <a:r>
              <a:rPr lang="zh-CN" altLang="zh-CN" dirty="0" smtClean="0"/>
              <a:t>定义</a:t>
            </a:r>
            <a:endParaRPr lang="en-US" altLang="zh-CN" dirty="0" smtClean="0"/>
          </a:p>
          <a:p>
            <a:pPr lvl="1"/>
            <a:r>
              <a:rPr lang="zh-CN" altLang="zh-CN" dirty="0"/>
              <a:t>类是对一个特定类型对象的描述，它定义了一种新类型，即“类”是对象的定义，用户也可以把它看做是对象的蓝图</a:t>
            </a:r>
            <a:r>
              <a:rPr lang="zh-CN" altLang="zh-CN" dirty="0" smtClean="0"/>
              <a:t>。</a:t>
            </a:r>
            <a:endParaRPr lang="en-US" altLang="zh-CN" dirty="0" smtClean="0"/>
          </a:p>
          <a:p>
            <a:pPr lvl="1"/>
            <a:r>
              <a:rPr lang="zh-CN" altLang="zh-CN" dirty="0"/>
              <a:t>类中可以包含有关对象属性和方法的定义。其中，属性是存储数据的变量，可以是任何类型，用户通过这些数据区分类的不同对象；方法定义了用户对类的各种操作，也就是类的对象可以做的事情，通常，方法是对属性进行操作的</a:t>
            </a:r>
            <a:endParaRPr lang="zh-CN" altLang="en-US" dirty="0"/>
          </a:p>
        </p:txBody>
      </p:sp>
    </p:spTree>
    <p:extLst>
      <p:ext uri="{BB962C8B-B14F-4D97-AF65-F5344CB8AC3E}">
        <p14:creationId xmlns:p14="http://schemas.microsoft.com/office/powerpoint/2010/main" val="181917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类与对象的概念</a:t>
            </a:r>
            <a:endParaRPr lang="zh-CN" altLang="en-US" dirty="0"/>
          </a:p>
        </p:txBody>
      </p:sp>
      <p:sp>
        <p:nvSpPr>
          <p:cNvPr id="3" name="内容占位符 2"/>
          <p:cNvSpPr>
            <a:spLocks noGrp="1"/>
          </p:cNvSpPr>
          <p:nvPr>
            <p:ph idx="1"/>
          </p:nvPr>
        </p:nvSpPr>
        <p:spPr/>
        <p:txBody>
          <a:bodyPr/>
          <a:lstStyle/>
          <a:p>
            <a:r>
              <a:rPr lang="en-US" altLang="zh-CN" dirty="0"/>
              <a:t>4.2.2</a:t>
            </a:r>
            <a:r>
              <a:rPr lang="zh-CN" altLang="zh-CN" dirty="0"/>
              <a:t>对象的定义和</a:t>
            </a:r>
            <a:r>
              <a:rPr lang="zh-CN" altLang="zh-CN" dirty="0" smtClean="0"/>
              <a:t>引用</a:t>
            </a:r>
            <a:endParaRPr lang="en-US" altLang="zh-CN" dirty="0" smtClean="0"/>
          </a:p>
          <a:p>
            <a:pPr lvl="1"/>
            <a:r>
              <a:rPr lang="zh-CN" altLang="zh-CN" dirty="0"/>
              <a:t>类是对象的抽象，为对象定义了属性和行为，但类本身既不带任何数据，也不存在于内存空间中。而对象是类的一个具体存在，既拥有独立的内存空间，也存在独特的属性和行为，属性还可以随着自身的行为而发生改变</a:t>
            </a:r>
            <a:r>
              <a:rPr lang="zh-CN" altLang="zh-CN" dirty="0" smtClean="0"/>
              <a:t>。</a:t>
            </a:r>
            <a:endParaRPr lang="en-US" altLang="zh-CN" dirty="0" smtClean="0"/>
          </a:p>
          <a:p>
            <a:pPr lvl="1"/>
            <a:r>
              <a:rPr lang="zh-CN" altLang="zh-CN" dirty="0"/>
              <a:t>类名 对象名</a:t>
            </a:r>
            <a:r>
              <a:rPr lang="en-US" altLang="zh-CN" dirty="0"/>
              <a:t>=new </a:t>
            </a:r>
            <a:r>
              <a:rPr lang="zh-CN" altLang="zh-CN" dirty="0"/>
              <a:t>类名</a:t>
            </a:r>
            <a:r>
              <a:rPr lang="en-US" altLang="zh-CN" dirty="0"/>
              <a:t>();</a:t>
            </a:r>
            <a:endParaRPr lang="zh-CN" altLang="zh-CN" dirty="0"/>
          </a:p>
          <a:p>
            <a:pPr marL="457200" lvl="1" indent="0">
              <a:buNone/>
            </a:pPr>
            <a:endParaRPr lang="zh-CN" altLang="en-US" dirty="0"/>
          </a:p>
        </p:txBody>
      </p:sp>
    </p:spTree>
    <p:extLst>
      <p:ext uri="{BB962C8B-B14F-4D97-AF65-F5344CB8AC3E}">
        <p14:creationId xmlns:p14="http://schemas.microsoft.com/office/powerpoint/2010/main" val="3131293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类与对象的概念</a:t>
            </a:r>
            <a:endParaRPr lang="zh-CN" altLang="en-US" dirty="0"/>
          </a:p>
        </p:txBody>
      </p:sp>
      <p:sp>
        <p:nvSpPr>
          <p:cNvPr id="3" name="内容占位符 2"/>
          <p:cNvSpPr>
            <a:spLocks noGrp="1"/>
          </p:cNvSpPr>
          <p:nvPr>
            <p:ph idx="1"/>
          </p:nvPr>
        </p:nvSpPr>
        <p:spPr/>
        <p:txBody>
          <a:bodyPr>
            <a:normAutofit/>
          </a:bodyPr>
          <a:lstStyle/>
          <a:p>
            <a:r>
              <a:rPr lang="en-US" altLang="zh-CN" dirty="0"/>
              <a:t>4.2.3</a:t>
            </a:r>
            <a:r>
              <a:rPr lang="zh-CN" altLang="zh-CN" dirty="0"/>
              <a:t>类的</a:t>
            </a:r>
            <a:r>
              <a:rPr lang="zh-CN" altLang="zh-CN" dirty="0" smtClean="0"/>
              <a:t>设计</a:t>
            </a:r>
            <a:endParaRPr lang="en-US" altLang="zh-CN" dirty="0" smtClean="0"/>
          </a:p>
          <a:p>
            <a:pPr lvl="1"/>
            <a:r>
              <a:rPr lang="zh-CN" altLang="zh-CN" dirty="0"/>
              <a:t>由于封装性是面向对象的特征之一，因此通常将类设计成一个黑匣子，使用者只能通过类所提供的公共方法来实现对内部成员的操作和访问，不能看见方法的实现细节，也不能直接访问对象内部成员。类的封装可以隐藏类的实现细节，促使用户只能通过方法去访问数据，这样就可以增强程序的安全性</a:t>
            </a:r>
            <a:endParaRPr lang="zh-CN" altLang="en-US" dirty="0"/>
          </a:p>
        </p:txBody>
      </p:sp>
    </p:spTree>
    <p:extLst>
      <p:ext uri="{BB962C8B-B14F-4D97-AF65-F5344CB8AC3E}">
        <p14:creationId xmlns:p14="http://schemas.microsoft.com/office/powerpoint/2010/main" val="3211086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zh-CN" altLang="zh-CN" dirty="0"/>
              <a:t>方法（</a:t>
            </a:r>
            <a:r>
              <a:rPr lang="en-US" altLang="zh-CN" dirty="0"/>
              <a:t>method</a:t>
            </a:r>
            <a:r>
              <a:rPr lang="zh-CN" altLang="zh-CN" dirty="0"/>
              <a:t>）是数行代码的集合，可以操作类中的属性，用于解决特定问题。在程序中多次使用相同的代码，重复地编写及维护比较麻烦，因此可以将此部分代码定义成一个方法，以供程序反复调用。</a:t>
            </a:r>
            <a:endParaRPr lang="zh-CN" altLang="en-US" dirty="0"/>
          </a:p>
        </p:txBody>
      </p:sp>
    </p:spTree>
    <p:extLst>
      <p:ext uri="{BB962C8B-B14F-4D97-AF65-F5344CB8AC3E}">
        <p14:creationId xmlns:p14="http://schemas.microsoft.com/office/powerpoint/2010/main" val="387405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en-US" dirty="0" smtClean="0"/>
              <a:t>方法</a:t>
            </a:r>
            <a:endParaRPr lang="zh-CN" altLang="en-US" dirty="0"/>
          </a:p>
        </p:txBody>
      </p:sp>
      <p:sp>
        <p:nvSpPr>
          <p:cNvPr id="3" name="内容占位符 2"/>
          <p:cNvSpPr>
            <a:spLocks noGrp="1"/>
          </p:cNvSpPr>
          <p:nvPr>
            <p:ph idx="1"/>
          </p:nvPr>
        </p:nvSpPr>
        <p:spPr/>
        <p:txBody>
          <a:bodyPr/>
          <a:lstStyle/>
          <a:p>
            <a:r>
              <a:rPr lang="en-US" altLang="zh-CN" dirty="0"/>
              <a:t>4.3.1</a:t>
            </a:r>
            <a:r>
              <a:rPr lang="zh-CN" altLang="zh-CN" dirty="0"/>
              <a:t>成员</a:t>
            </a:r>
            <a:r>
              <a:rPr lang="zh-CN" altLang="zh-CN" dirty="0" smtClean="0"/>
              <a:t>方法</a:t>
            </a:r>
            <a:endParaRPr lang="en-US" altLang="zh-CN" dirty="0" smtClean="0"/>
          </a:p>
          <a:p>
            <a:pPr lvl="1"/>
            <a:r>
              <a:rPr lang="en-US" altLang="zh-CN" dirty="0"/>
              <a:t>1.</a:t>
            </a:r>
            <a:r>
              <a:rPr lang="zh-CN" altLang="zh-CN" dirty="0"/>
              <a:t>方法的</a:t>
            </a:r>
            <a:r>
              <a:rPr lang="zh-CN" altLang="zh-CN" dirty="0" smtClean="0"/>
              <a:t>定义</a:t>
            </a:r>
            <a:r>
              <a:rPr lang="zh-CN" altLang="en-US" dirty="0" smtClean="0"/>
              <a:t>：</a:t>
            </a:r>
            <a:r>
              <a:rPr lang="en-US" altLang="zh-CN" dirty="0"/>
              <a:t>Java</a:t>
            </a:r>
            <a:r>
              <a:rPr lang="zh-CN" altLang="zh-CN" dirty="0"/>
              <a:t>中的方法定义在类中，一个类可以声明多个方法。方法包括方法头和方法体两部分，其中方法头确定方法的名字、形式参数的名字及类型、返回值的类型和访问权限等，方法体是具体完成的操作。</a:t>
            </a:r>
            <a:endParaRPr lang="zh-CN" altLang="en-US" dirty="0"/>
          </a:p>
        </p:txBody>
      </p:sp>
    </p:spTree>
    <p:extLst>
      <p:ext uri="{BB962C8B-B14F-4D97-AF65-F5344CB8AC3E}">
        <p14:creationId xmlns:p14="http://schemas.microsoft.com/office/powerpoint/2010/main" val="150839131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1491</TotalTime>
  <Words>2407</Words>
  <Application>Microsoft Office PowerPoint</Application>
  <PresentationFormat>全屏显示(4:3)</PresentationFormat>
  <Paragraphs>156</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龙腾四海</vt:lpstr>
      <vt:lpstr>第4章面向对象（一）</vt:lpstr>
      <vt:lpstr>第4章面向对象（一）</vt:lpstr>
      <vt:lpstr>4.1面向对象概念</vt:lpstr>
      <vt:lpstr>4.2类与对象的概念</vt:lpstr>
      <vt:lpstr>4.2类与对象的概念</vt:lpstr>
      <vt:lpstr>4.2类与对象的概念</vt:lpstr>
      <vt:lpstr>4.2类与对象的概念</vt:lpstr>
      <vt:lpstr>4.3方法</vt:lpstr>
      <vt:lpstr>4.3方法</vt:lpstr>
      <vt:lpstr>4.3方法</vt:lpstr>
      <vt:lpstr>4.3方法</vt:lpstr>
      <vt:lpstr>4.3方法</vt:lpstr>
      <vt:lpstr>4.3方法</vt:lpstr>
      <vt:lpstr>4.3方法</vt:lpstr>
      <vt:lpstr>4.3方法</vt:lpstr>
      <vt:lpstr>4.4关键字this的使用</vt:lpstr>
      <vt:lpstr>4.5关键字static的使用</vt:lpstr>
      <vt:lpstr>4.5关键字static的使用</vt:lpstr>
      <vt:lpstr>4.5关键字static的使用</vt:lpstr>
      <vt:lpstr>4.5关键字static的使用</vt:lpstr>
      <vt:lpstr>4.5关键字static的使用</vt:lpstr>
      <vt:lpstr>4.5关键字static的使用</vt:lpstr>
      <vt:lpstr>4.5关键字static的使用</vt:lpstr>
      <vt:lpstr>4.5关键字static的使用</vt:lpstr>
      <vt:lpstr>4.6内部类</vt:lpstr>
      <vt:lpstr>4.6内部类</vt:lpstr>
      <vt:lpstr>4.6内部类</vt:lpstr>
      <vt:lpstr>4.6内部类</vt:lpstr>
      <vt:lpstr>4.6内部类</vt:lpstr>
      <vt:lpstr>4.7包</vt:lpstr>
      <vt:lpstr>4.7包</vt:lpstr>
      <vt:lpstr>4.8类及成员的访问权限</vt:lpstr>
      <vt:lpstr>4.8类及成员的访问权限</vt:lpstr>
      <vt:lpstr>4.8类及成员的访问权限</vt:lpstr>
      <vt:lpstr>4.8类及成员的访问权限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第4章面向对象（一）</dc:title>
  <dc:creator>lvkai</dc:creator>
  <cp:lastModifiedBy>lvkai</cp:lastModifiedBy>
  <cp:revision>15</cp:revision>
  <dcterms:created xsi:type="dcterms:W3CDTF">2020-12-22T04:31:20Z</dcterms:created>
  <dcterms:modified xsi:type="dcterms:W3CDTF">2020-12-23T05:24:17Z</dcterms:modified>
</cp:coreProperties>
</file>