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3" r:id="rId6"/>
    <p:sldId id="264" r:id="rId7"/>
    <p:sldId id="265" r:id="rId8"/>
    <p:sldId id="266" r:id="rId9"/>
    <p:sldId id="260" r:id="rId10"/>
    <p:sldId id="267" r:id="rId11"/>
    <p:sldId id="268" r:id="rId12"/>
    <p:sldId id="269" r:id="rId13"/>
    <p:sldId id="270" r:id="rId14"/>
    <p:sldId id="261" r:id="rId15"/>
    <p:sldId id="262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 anchor="ctr"/>
          <a:lstStyle>
            <a:lvl1pPr algn="ctr">
              <a:defRPr sz="36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3">
            <a:duotone>
              <a:schemeClr val="accent1"/>
              <a:srgbClr val="FFFFFF"/>
            </a:duotone>
            <a:lum bright="12000" contrast="40000"/>
          </a:blip>
          <a:stretch>
            <a:fillRect/>
          </a:stretch>
        </p:blipFill>
        <p:spPr>
          <a:xfrm>
            <a:off x="6667809" y="4915143"/>
            <a:ext cx="2476191" cy="19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4">
            <a:duotone>
              <a:schemeClr val="accent1"/>
              <a:srgbClr val="FFFFFF"/>
            </a:duotone>
            <a:lum bright="35000" contrast="40000"/>
          </a:blip>
          <a:stretch>
            <a:fillRect/>
          </a:stretch>
        </p:blipFill>
        <p:spPr>
          <a:xfrm>
            <a:off x="0" y="6420445"/>
            <a:ext cx="9144000" cy="4375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/>
        <a:buChar char="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/>
        <a:buChar char="®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/>
        <a:buChar char="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2</a:t>
            </a:r>
            <a:r>
              <a:rPr lang="zh-CN" altLang="en-US" dirty="0" smtClean="0"/>
              <a:t>章</a:t>
            </a:r>
            <a:r>
              <a:rPr lang="en-US" altLang="zh-CN" dirty="0" smtClean="0"/>
              <a:t>Java</a:t>
            </a:r>
            <a:r>
              <a:rPr lang="zh-CN" altLang="en-US" dirty="0" smtClean="0"/>
              <a:t>语法基础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433703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2.3 </a:t>
            </a:r>
            <a:r>
              <a:rPr lang="zh-CN" altLang="zh-CN" dirty="0"/>
              <a:t>变量和常量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2.3.2</a:t>
            </a:r>
            <a:r>
              <a:rPr lang="zh-CN" altLang="zh-CN" dirty="0" smtClean="0"/>
              <a:t>变量</a:t>
            </a:r>
            <a:endParaRPr lang="en-US" altLang="zh-CN" dirty="0" smtClean="0"/>
          </a:p>
          <a:p>
            <a:pPr lvl="1"/>
            <a:r>
              <a:rPr lang="zh-CN" altLang="zh-CN" dirty="0"/>
              <a:t>在程序运行过程中，空间内的值是变化的，这个内存空间就称为变量，为了便于操作，给这个空间取个名字，称为变量名。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61558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2.3 </a:t>
            </a:r>
            <a:r>
              <a:rPr lang="zh-CN" altLang="zh-CN" dirty="0"/>
              <a:t>变量和常量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2.3.3</a:t>
            </a:r>
            <a:r>
              <a:rPr lang="zh-CN" altLang="zh-CN" dirty="0"/>
              <a:t>数据类型之间的相互</a:t>
            </a:r>
            <a:r>
              <a:rPr lang="zh-CN" altLang="zh-CN" dirty="0" smtClean="0"/>
              <a:t>转换</a:t>
            </a:r>
            <a:endParaRPr lang="en-US" altLang="zh-CN" dirty="0" smtClean="0"/>
          </a:p>
          <a:p>
            <a:r>
              <a:rPr lang="zh-CN" altLang="zh-CN" dirty="0"/>
              <a:t>按照优先关系，转换分为两种，自动类型转换和强制类型转换。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84055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2.3 </a:t>
            </a:r>
            <a:r>
              <a:rPr lang="zh-CN" altLang="zh-CN" dirty="0"/>
              <a:t>变量和常量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1.</a:t>
            </a:r>
            <a:r>
              <a:rPr lang="zh-CN" altLang="zh-CN" dirty="0"/>
              <a:t>自动类型</a:t>
            </a:r>
            <a:r>
              <a:rPr lang="zh-CN" altLang="zh-CN" dirty="0" smtClean="0"/>
              <a:t>转换</a:t>
            </a:r>
            <a:endParaRPr lang="en-US" altLang="zh-CN" dirty="0" smtClean="0"/>
          </a:p>
          <a:p>
            <a:r>
              <a:rPr lang="zh-CN" altLang="zh-CN" dirty="0"/>
              <a:t>按照优先关系，低级数据要转换成高级数据时，进行自动类型转换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277086"/>
              </p:ext>
            </p:extLst>
          </p:nvPr>
        </p:nvGraphicFramePr>
        <p:xfrm>
          <a:off x="971600" y="3429000"/>
          <a:ext cx="6234127" cy="17879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64536"/>
                <a:gridCol w="1691305"/>
                <a:gridCol w="2078286"/>
              </a:tblGrid>
              <a:tr h="272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操作数</a:t>
                      </a:r>
                      <a:r>
                        <a:rPr lang="en-US" sz="1400" kern="100">
                          <a:effectLst/>
                        </a:rPr>
                        <a:t>1</a:t>
                      </a:r>
                      <a:r>
                        <a:rPr lang="zh-CN" sz="1400" kern="100">
                          <a:effectLst/>
                        </a:rPr>
                        <a:t>类型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操作数</a:t>
                      </a:r>
                      <a:r>
                        <a:rPr lang="en-US" sz="1400" kern="100">
                          <a:effectLst/>
                        </a:rPr>
                        <a:t>2</a:t>
                      </a:r>
                      <a:r>
                        <a:rPr lang="zh-CN" sz="1400" kern="100">
                          <a:effectLst/>
                        </a:rPr>
                        <a:t>类型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转换后的类型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72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byte</a:t>
                      </a:r>
                      <a:r>
                        <a:rPr lang="zh-CN" sz="1400" kern="100">
                          <a:effectLst/>
                        </a:rPr>
                        <a:t>或</a:t>
                      </a:r>
                      <a:r>
                        <a:rPr lang="en-US" sz="1400" kern="100">
                          <a:effectLst/>
                        </a:rPr>
                        <a:t>short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int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int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72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byte</a:t>
                      </a:r>
                      <a:r>
                        <a:rPr lang="zh-CN" sz="1400" kern="100">
                          <a:effectLst/>
                        </a:rPr>
                        <a:t>或</a:t>
                      </a:r>
                      <a:r>
                        <a:rPr lang="en-US" sz="1400" kern="100">
                          <a:effectLst/>
                        </a:rPr>
                        <a:t>short</a:t>
                      </a:r>
                      <a:r>
                        <a:rPr lang="zh-CN" sz="1400" kern="100">
                          <a:effectLst/>
                        </a:rPr>
                        <a:t>或</a:t>
                      </a:r>
                      <a:r>
                        <a:rPr lang="en-US" sz="1400" kern="100">
                          <a:effectLst/>
                        </a:rPr>
                        <a:t>int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long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long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72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byte</a:t>
                      </a:r>
                      <a:r>
                        <a:rPr lang="zh-CN" sz="1400" kern="100">
                          <a:effectLst/>
                        </a:rPr>
                        <a:t>或</a:t>
                      </a:r>
                      <a:r>
                        <a:rPr lang="en-US" sz="1400" kern="100">
                          <a:effectLst/>
                        </a:rPr>
                        <a:t>short</a:t>
                      </a:r>
                      <a:r>
                        <a:rPr lang="zh-CN" sz="1400" kern="100">
                          <a:effectLst/>
                        </a:rPr>
                        <a:t>或</a:t>
                      </a:r>
                      <a:r>
                        <a:rPr lang="en-US" sz="1400" kern="100">
                          <a:effectLst/>
                        </a:rPr>
                        <a:t>int</a:t>
                      </a:r>
                      <a:r>
                        <a:rPr lang="zh-CN" sz="1400" kern="100">
                          <a:effectLst/>
                        </a:rPr>
                        <a:t>或</a:t>
                      </a:r>
                      <a:r>
                        <a:rPr lang="en-US" sz="1400" kern="100">
                          <a:effectLst/>
                        </a:rPr>
                        <a:t>long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float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float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72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byte</a:t>
                      </a:r>
                      <a:r>
                        <a:rPr lang="zh-CN" sz="1400" kern="100">
                          <a:effectLst/>
                        </a:rPr>
                        <a:t>或</a:t>
                      </a:r>
                      <a:r>
                        <a:rPr lang="en-US" sz="1400" kern="100">
                          <a:effectLst/>
                        </a:rPr>
                        <a:t>short</a:t>
                      </a:r>
                      <a:r>
                        <a:rPr lang="zh-CN" sz="1400" kern="100">
                          <a:effectLst/>
                        </a:rPr>
                        <a:t>或</a:t>
                      </a:r>
                      <a:r>
                        <a:rPr lang="en-US" sz="1400" kern="100">
                          <a:effectLst/>
                        </a:rPr>
                        <a:t>int</a:t>
                      </a:r>
                      <a:r>
                        <a:rPr lang="zh-CN" sz="1400" kern="100">
                          <a:effectLst/>
                        </a:rPr>
                        <a:t>或</a:t>
                      </a:r>
                      <a:r>
                        <a:rPr lang="en-US" sz="1400" kern="100">
                          <a:effectLst/>
                        </a:rPr>
                        <a:t>long</a:t>
                      </a:r>
                      <a:r>
                        <a:rPr lang="zh-CN" sz="1400" kern="100">
                          <a:effectLst/>
                        </a:rPr>
                        <a:t>或</a:t>
                      </a:r>
                      <a:r>
                        <a:rPr lang="en-US" sz="1400" kern="100">
                          <a:effectLst/>
                        </a:rPr>
                        <a:t>float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double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double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72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char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int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effectLst/>
                        </a:rPr>
                        <a:t>int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80919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2.3 </a:t>
            </a:r>
            <a:r>
              <a:rPr lang="zh-CN" altLang="zh-CN" dirty="0"/>
              <a:t>变量和常量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2.</a:t>
            </a:r>
            <a:r>
              <a:rPr lang="zh-CN" altLang="zh-CN" dirty="0"/>
              <a:t>不兼容强制类型</a:t>
            </a:r>
            <a:r>
              <a:rPr lang="zh-CN" altLang="zh-CN" dirty="0" smtClean="0"/>
              <a:t>转换</a:t>
            </a:r>
            <a:endParaRPr lang="en-US" altLang="zh-CN" dirty="0" smtClean="0"/>
          </a:p>
          <a:p>
            <a:r>
              <a:rPr lang="zh-CN" altLang="zh-CN" dirty="0"/>
              <a:t>允许的转换包括</a:t>
            </a:r>
          </a:p>
          <a:p>
            <a:r>
              <a:rPr lang="en-US" altLang="zh-CN" dirty="0"/>
              <a:t>byte</a:t>
            </a:r>
            <a:r>
              <a:rPr lang="en-US" altLang="zh-CN" dirty="0">
                <a:sym typeface="Symbol"/>
              </a:rPr>
              <a:t></a:t>
            </a:r>
            <a:r>
              <a:rPr lang="en-US" altLang="zh-CN" dirty="0"/>
              <a:t> short</a:t>
            </a:r>
            <a:r>
              <a:rPr lang="en-US" altLang="zh-CN" dirty="0">
                <a:sym typeface="Symbol"/>
              </a:rPr>
              <a:t></a:t>
            </a:r>
            <a:r>
              <a:rPr lang="en-US" altLang="zh-CN" dirty="0"/>
              <a:t> </a:t>
            </a:r>
            <a:r>
              <a:rPr lang="en-US" altLang="zh-CN" dirty="0" err="1"/>
              <a:t>int</a:t>
            </a:r>
            <a:r>
              <a:rPr lang="en-US" altLang="zh-CN" dirty="0">
                <a:sym typeface="Symbol"/>
              </a:rPr>
              <a:t></a:t>
            </a:r>
            <a:r>
              <a:rPr lang="en-US" altLang="zh-CN" dirty="0"/>
              <a:t> long</a:t>
            </a:r>
            <a:r>
              <a:rPr lang="en-US" altLang="zh-CN" dirty="0">
                <a:sym typeface="Symbol"/>
              </a:rPr>
              <a:t></a:t>
            </a:r>
            <a:r>
              <a:rPr lang="en-US" altLang="zh-CN" dirty="0"/>
              <a:t> float</a:t>
            </a:r>
            <a:r>
              <a:rPr lang="en-US" altLang="zh-CN" dirty="0">
                <a:sym typeface="Symbol"/>
              </a:rPr>
              <a:t></a:t>
            </a:r>
            <a:r>
              <a:rPr lang="en-US" altLang="zh-CN" dirty="0"/>
              <a:t> double </a:t>
            </a:r>
            <a:r>
              <a:rPr lang="zh-CN" altLang="zh-CN" dirty="0"/>
              <a:t>以及</a:t>
            </a:r>
            <a:r>
              <a:rPr lang="en-US" altLang="zh-CN" dirty="0"/>
              <a:t>char</a:t>
            </a:r>
            <a:r>
              <a:rPr lang="en-US" altLang="zh-CN" dirty="0">
                <a:sym typeface="Symbol"/>
              </a:rPr>
              <a:t></a:t>
            </a:r>
            <a:r>
              <a:rPr lang="en-US" altLang="zh-CN" dirty="0"/>
              <a:t> </a:t>
            </a:r>
            <a:r>
              <a:rPr lang="en-US" altLang="zh-CN" dirty="0" err="1" smtClean="0"/>
              <a:t>int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06362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2.4 </a:t>
            </a:r>
            <a:r>
              <a:rPr lang="zh-CN" altLang="zh-CN" dirty="0"/>
              <a:t>运算符和表达式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2.4.1</a:t>
            </a:r>
            <a:r>
              <a:rPr lang="zh-CN" altLang="zh-CN" dirty="0"/>
              <a:t>算术运算符和</a:t>
            </a:r>
            <a:r>
              <a:rPr lang="zh-CN" altLang="zh-CN" dirty="0" smtClean="0"/>
              <a:t>算术表达式</a:t>
            </a:r>
            <a:endParaRPr lang="en-US" altLang="zh-CN" dirty="0" smtClean="0"/>
          </a:p>
          <a:p>
            <a:r>
              <a:rPr lang="en-US" altLang="zh-CN" dirty="0"/>
              <a:t>2.4.2 </a:t>
            </a:r>
            <a:r>
              <a:rPr lang="zh-CN" altLang="zh-CN" dirty="0"/>
              <a:t>赋值运算符和</a:t>
            </a:r>
            <a:r>
              <a:rPr lang="zh-CN" altLang="zh-CN" dirty="0" smtClean="0"/>
              <a:t>表达式</a:t>
            </a:r>
            <a:endParaRPr lang="en-US" altLang="zh-CN" dirty="0" smtClean="0"/>
          </a:p>
          <a:p>
            <a:r>
              <a:rPr lang="en-US" altLang="zh-CN" dirty="0"/>
              <a:t>2.4.3</a:t>
            </a:r>
            <a:r>
              <a:rPr lang="zh-CN" altLang="zh-CN" dirty="0"/>
              <a:t>关系运算符和</a:t>
            </a:r>
            <a:r>
              <a:rPr lang="zh-CN" altLang="zh-CN" dirty="0" smtClean="0"/>
              <a:t>表达式</a:t>
            </a:r>
            <a:endParaRPr lang="en-US" altLang="zh-CN" dirty="0" smtClean="0"/>
          </a:p>
          <a:p>
            <a:r>
              <a:rPr lang="en-US" altLang="zh-CN" dirty="0"/>
              <a:t>2.4.4</a:t>
            </a:r>
            <a:r>
              <a:rPr lang="zh-CN" altLang="zh-CN" dirty="0"/>
              <a:t>逻辑运算符和</a:t>
            </a:r>
            <a:r>
              <a:rPr lang="zh-CN" altLang="zh-CN" dirty="0" smtClean="0"/>
              <a:t>表达式</a:t>
            </a:r>
            <a:endParaRPr lang="en-US" altLang="zh-CN" dirty="0" smtClean="0"/>
          </a:p>
          <a:p>
            <a:r>
              <a:rPr lang="en-US" altLang="zh-CN" dirty="0"/>
              <a:t>2.4.5</a:t>
            </a:r>
            <a:r>
              <a:rPr lang="zh-CN" altLang="zh-CN" dirty="0"/>
              <a:t>位运算符和</a:t>
            </a:r>
            <a:r>
              <a:rPr lang="zh-CN" altLang="zh-CN" dirty="0" smtClean="0"/>
              <a:t>表达式</a:t>
            </a:r>
            <a:endParaRPr lang="en-US" altLang="zh-CN" dirty="0" smtClean="0"/>
          </a:p>
          <a:p>
            <a:r>
              <a:rPr lang="en-US" altLang="zh-CN" dirty="0"/>
              <a:t>2.4.6 </a:t>
            </a:r>
            <a:r>
              <a:rPr lang="zh-CN" altLang="zh-CN" dirty="0"/>
              <a:t>条件运算符和</a:t>
            </a:r>
            <a:r>
              <a:rPr lang="zh-CN" altLang="zh-CN" dirty="0" smtClean="0"/>
              <a:t>表达式</a:t>
            </a:r>
            <a:endParaRPr lang="en-US" altLang="zh-CN" dirty="0" smtClean="0"/>
          </a:p>
          <a:p>
            <a:r>
              <a:rPr lang="en-US" altLang="zh-CN" dirty="0"/>
              <a:t>2.4.7</a:t>
            </a:r>
            <a:r>
              <a:rPr lang="zh-CN" altLang="zh-CN" dirty="0"/>
              <a:t>运算符的优先级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24042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</a:t>
            </a:r>
            <a:r>
              <a:rPr lang="zh-CN" altLang="zh-CN" dirty="0"/>
              <a:t>程序流程控制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2.5.1</a:t>
            </a:r>
            <a:r>
              <a:rPr lang="zh-CN" altLang="zh-CN" dirty="0"/>
              <a:t>顺序</a:t>
            </a:r>
            <a:r>
              <a:rPr lang="zh-CN" altLang="zh-CN" dirty="0" smtClean="0"/>
              <a:t>结构</a:t>
            </a:r>
            <a:endParaRPr lang="en-US" altLang="zh-CN" dirty="0" smtClean="0"/>
          </a:p>
          <a:p>
            <a:r>
              <a:rPr lang="zh-CN" altLang="zh-CN" dirty="0"/>
              <a:t>结构化程序中最简单的结构就是顺序结构。顺序结构是按照程序语句出现的先后顺序去执行，直到程序结束。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24042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</a:t>
            </a:r>
            <a:r>
              <a:rPr lang="zh-CN" altLang="zh-CN" dirty="0"/>
              <a:t>程序流程控制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2.5.2</a:t>
            </a:r>
            <a:r>
              <a:rPr lang="zh-CN" altLang="zh-CN" dirty="0"/>
              <a:t>选择</a:t>
            </a:r>
            <a:r>
              <a:rPr lang="zh-CN" altLang="zh-CN" dirty="0" smtClean="0"/>
              <a:t>结构</a:t>
            </a:r>
            <a:endParaRPr lang="en-US" altLang="zh-CN" dirty="0" smtClean="0"/>
          </a:p>
          <a:p>
            <a:pPr lvl="1"/>
            <a:r>
              <a:rPr lang="en-US" altLang="zh-CN" dirty="0"/>
              <a:t>1.if</a:t>
            </a:r>
            <a:r>
              <a:rPr lang="zh-CN" altLang="zh-CN" dirty="0" smtClean="0"/>
              <a:t>语句</a:t>
            </a:r>
            <a:endParaRPr lang="en-US" altLang="zh-CN" dirty="0" smtClean="0"/>
          </a:p>
          <a:p>
            <a:pPr lvl="1"/>
            <a:r>
              <a:rPr lang="en-US" altLang="zh-CN" dirty="0"/>
              <a:t>2.if-else</a:t>
            </a:r>
            <a:r>
              <a:rPr lang="zh-CN" altLang="zh-CN" dirty="0" smtClean="0"/>
              <a:t>语句</a:t>
            </a:r>
            <a:endParaRPr lang="en-US" altLang="zh-CN" dirty="0" smtClean="0"/>
          </a:p>
          <a:p>
            <a:pPr lvl="1"/>
            <a:r>
              <a:rPr lang="en-US" altLang="zh-CN" dirty="0"/>
              <a:t>3.if-else if</a:t>
            </a:r>
            <a:r>
              <a:rPr lang="zh-CN" altLang="zh-CN" dirty="0"/>
              <a:t>语句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76908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</a:t>
            </a:r>
            <a:r>
              <a:rPr lang="zh-CN" altLang="zh-CN" dirty="0"/>
              <a:t>程序流程控制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zh-CN" dirty="0"/>
              <a:t>2.5.2</a:t>
            </a:r>
            <a:r>
              <a:rPr lang="zh-CN" altLang="zh-CN" dirty="0"/>
              <a:t>选择</a:t>
            </a:r>
            <a:r>
              <a:rPr lang="zh-CN" altLang="zh-CN" dirty="0" smtClean="0"/>
              <a:t>结构</a:t>
            </a:r>
            <a:endParaRPr lang="en-US" altLang="zh-CN" dirty="0" smtClean="0"/>
          </a:p>
          <a:p>
            <a:r>
              <a:rPr lang="en-US" altLang="zh-CN" dirty="0"/>
              <a:t>4.switch</a:t>
            </a:r>
            <a:r>
              <a:rPr lang="zh-CN" altLang="zh-CN" dirty="0" smtClean="0"/>
              <a:t>语句</a:t>
            </a:r>
            <a:endParaRPr lang="en-US" altLang="zh-CN" dirty="0" smtClean="0"/>
          </a:p>
          <a:p>
            <a:pPr lvl="1"/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</a:t>
            </a:r>
            <a:r>
              <a:rPr lang="en-US" altLang="zh-CN" dirty="0"/>
              <a:t>switch</a:t>
            </a:r>
            <a:r>
              <a:rPr lang="zh-CN" altLang="zh-CN" dirty="0"/>
              <a:t>语句的判断条件只能是</a:t>
            </a:r>
            <a:r>
              <a:rPr lang="en-US" altLang="zh-CN" dirty="0"/>
              <a:t>byte</a:t>
            </a:r>
            <a:r>
              <a:rPr lang="zh-CN" altLang="zh-CN" dirty="0"/>
              <a:t>、</a:t>
            </a:r>
            <a:r>
              <a:rPr lang="en-US" altLang="zh-CN" dirty="0"/>
              <a:t>short</a:t>
            </a:r>
            <a:r>
              <a:rPr lang="zh-CN" altLang="zh-CN" dirty="0"/>
              <a:t>、</a:t>
            </a:r>
            <a:r>
              <a:rPr lang="en-US" altLang="zh-CN" dirty="0"/>
              <a:t>char</a:t>
            </a:r>
            <a:r>
              <a:rPr lang="zh-CN" altLang="zh-CN" dirty="0"/>
              <a:t>和</a:t>
            </a:r>
            <a:r>
              <a:rPr lang="en-US" altLang="zh-CN" dirty="0" err="1"/>
              <a:t>int</a:t>
            </a:r>
            <a:r>
              <a:rPr lang="zh-CN" altLang="zh-CN" dirty="0"/>
              <a:t>四种基本类型，</a:t>
            </a:r>
            <a:r>
              <a:rPr lang="en-US" altLang="zh-CN" dirty="0"/>
              <a:t>JDK5.0</a:t>
            </a:r>
            <a:r>
              <a:rPr lang="zh-CN" altLang="zh-CN" dirty="0"/>
              <a:t>开始支持枚举类型，</a:t>
            </a:r>
            <a:r>
              <a:rPr lang="en-US" altLang="zh-CN" dirty="0"/>
              <a:t>JDK7.0</a:t>
            </a:r>
            <a:r>
              <a:rPr lang="zh-CN" altLang="zh-CN" dirty="0"/>
              <a:t>开始支持</a:t>
            </a:r>
            <a:r>
              <a:rPr lang="en-US" altLang="zh-CN" dirty="0"/>
              <a:t>String</a:t>
            </a:r>
            <a:r>
              <a:rPr lang="zh-CN" altLang="zh-CN" dirty="0"/>
              <a:t>类型，不能是</a:t>
            </a:r>
            <a:r>
              <a:rPr lang="en-US" altLang="zh-CN" dirty="0" err="1"/>
              <a:t>boolean</a:t>
            </a:r>
            <a:r>
              <a:rPr lang="zh-CN" altLang="zh-CN" dirty="0"/>
              <a:t>类型。</a:t>
            </a:r>
          </a:p>
          <a:p>
            <a:pPr lvl="1"/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）常量</a:t>
            </a:r>
            <a:r>
              <a:rPr lang="en-US" altLang="zh-CN" dirty="0"/>
              <a:t>1</a:t>
            </a:r>
            <a:r>
              <a:rPr lang="en-US" altLang="zh-CN" dirty="0">
                <a:sym typeface="Symbol"/>
              </a:rPr>
              <a:t></a:t>
            </a:r>
            <a:r>
              <a:rPr lang="zh-CN" altLang="zh-CN" dirty="0"/>
              <a:t>常量</a:t>
            </a:r>
            <a:r>
              <a:rPr lang="en-US" altLang="zh-CN" dirty="0"/>
              <a:t>N</a:t>
            </a:r>
            <a:r>
              <a:rPr lang="zh-CN" altLang="zh-CN" dirty="0"/>
              <a:t>必须与判断条件类型相同，且为常量表达式，不能是变量。</a:t>
            </a:r>
          </a:p>
          <a:p>
            <a:pPr lvl="1"/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</a:t>
            </a:r>
            <a:r>
              <a:rPr lang="en-US" altLang="zh-CN" dirty="0"/>
              <a:t>case</a:t>
            </a:r>
            <a:r>
              <a:rPr lang="zh-CN" altLang="zh-CN" dirty="0"/>
              <a:t>子句后面可以有多条语句，这些语句可以使用大括号括起来。</a:t>
            </a:r>
          </a:p>
          <a:p>
            <a:pPr lvl="1"/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）程序将从第一个匹配的</a:t>
            </a:r>
            <a:r>
              <a:rPr lang="en-US" altLang="zh-CN" dirty="0"/>
              <a:t>case</a:t>
            </a:r>
            <a:r>
              <a:rPr lang="zh-CN" altLang="zh-CN" dirty="0"/>
              <a:t>子句处开始执行后面的所有代码（包括后面</a:t>
            </a:r>
            <a:r>
              <a:rPr lang="en-US" altLang="zh-CN" dirty="0"/>
              <a:t>case</a:t>
            </a:r>
            <a:r>
              <a:rPr lang="zh-CN" altLang="zh-CN" dirty="0"/>
              <a:t>子句中的代码）。可以使用</a:t>
            </a:r>
            <a:r>
              <a:rPr lang="en-US" altLang="zh-CN" dirty="0"/>
              <a:t>break</a:t>
            </a:r>
            <a:r>
              <a:rPr lang="zh-CN" altLang="zh-CN" dirty="0"/>
              <a:t>跳出</a:t>
            </a:r>
            <a:r>
              <a:rPr lang="en-US" altLang="zh-CN" dirty="0"/>
              <a:t>switch</a:t>
            </a:r>
            <a:r>
              <a:rPr lang="zh-CN" altLang="zh-CN" dirty="0"/>
              <a:t>语句。如果没有</a:t>
            </a:r>
            <a:r>
              <a:rPr lang="en-US" altLang="zh-CN" dirty="0"/>
              <a:t>break</a:t>
            </a:r>
            <a:r>
              <a:rPr lang="zh-CN" altLang="zh-CN" dirty="0"/>
              <a:t>语句，当程序执行完匹配的</a:t>
            </a:r>
            <a:r>
              <a:rPr lang="en-US" altLang="zh-CN" dirty="0"/>
              <a:t>case</a:t>
            </a:r>
            <a:r>
              <a:rPr lang="zh-CN" altLang="zh-CN" dirty="0"/>
              <a:t>语句序列后，后面的</a:t>
            </a:r>
            <a:r>
              <a:rPr lang="en-US" altLang="zh-CN" dirty="0"/>
              <a:t>case</a:t>
            </a:r>
            <a:r>
              <a:rPr lang="zh-CN" altLang="zh-CN" dirty="0"/>
              <a:t>子句起不到跳出</a:t>
            </a:r>
            <a:r>
              <a:rPr lang="en-US" altLang="zh-CN" dirty="0"/>
              <a:t>switch</a:t>
            </a:r>
            <a:r>
              <a:rPr lang="zh-CN" altLang="zh-CN" dirty="0"/>
              <a:t>结构的作用，程序还会继续执行后面的</a:t>
            </a:r>
            <a:r>
              <a:rPr lang="en-US" altLang="zh-CN" dirty="0"/>
              <a:t>case</a:t>
            </a:r>
            <a:r>
              <a:rPr lang="zh-CN" altLang="zh-CN" dirty="0"/>
              <a:t>语句序列。因此在每个</a:t>
            </a:r>
            <a:r>
              <a:rPr lang="en-US" altLang="zh-CN" dirty="0"/>
              <a:t>case</a:t>
            </a:r>
            <a:r>
              <a:rPr lang="zh-CN" altLang="zh-CN" dirty="0"/>
              <a:t>中，用</a:t>
            </a:r>
            <a:r>
              <a:rPr lang="en-US" altLang="zh-CN" dirty="0"/>
              <a:t>break</a:t>
            </a:r>
            <a:r>
              <a:rPr lang="zh-CN" altLang="zh-CN" dirty="0"/>
              <a:t>语句终止后面的</a:t>
            </a:r>
            <a:r>
              <a:rPr lang="en-US" altLang="zh-CN" dirty="0"/>
              <a:t>case</a:t>
            </a:r>
            <a:r>
              <a:rPr lang="zh-CN" altLang="zh-CN" dirty="0"/>
              <a:t>分支语句的执行。</a:t>
            </a:r>
          </a:p>
          <a:p>
            <a:pPr lvl="1"/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</a:t>
            </a:r>
            <a:r>
              <a:rPr lang="en-US" altLang="zh-CN" dirty="0"/>
              <a:t>default</a:t>
            </a:r>
            <a:r>
              <a:rPr lang="zh-CN" altLang="zh-CN" dirty="0"/>
              <a:t>语句是可选的，当所有</a:t>
            </a:r>
            <a:r>
              <a:rPr lang="en-US" altLang="zh-CN" dirty="0"/>
              <a:t>case</a:t>
            </a:r>
            <a:r>
              <a:rPr lang="zh-CN" altLang="zh-CN" dirty="0"/>
              <a:t>子句条件都不满足时执行。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6042831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</a:t>
            </a:r>
            <a:r>
              <a:rPr lang="zh-CN" altLang="zh-CN" dirty="0"/>
              <a:t>程序流程控制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/>
              <a:t>2.5.3</a:t>
            </a:r>
            <a:r>
              <a:rPr lang="zh-CN" altLang="zh-CN" dirty="0"/>
              <a:t>循环</a:t>
            </a:r>
            <a:r>
              <a:rPr lang="zh-CN" altLang="zh-CN" dirty="0" smtClean="0"/>
              <a:t>结构</a:t>
            </a:r>
            <a:endParaRPr lang="en-US" altLang="zh-CN" dirty="0" smtClean="0"/>
          </a:p>
          <a:p>
            <a:r>
              <a:rPr lang="zh-CN" altLang="zh-CN" dirty="0"/>
              <a:t>循环结构是程序中的另一种重要结构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一个循环结构一般包含以下几部分：</a:t>
            </a:r>
          </a:p>
          <a:p>
            <a:pPr lvl="1"/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）初始部分：用来设置循环控制的初始化条件，如设置计数器。</a:t>
            </a:r>
          </a:p>
          <a:p>
            <a:pPr lvl="1"/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）循环体部分：反复执行的一段代码。</a:t>
            </a:r>
          </a:p>
          <a:p>
            <a:pPr lvl="1"/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）迭代部分：用来修改循环控制条件，常常在本次循环结束，下一次开始前执行。</a:t>
            </a:r>
          </a:p>
          <a:p>
            <a:pPr lvl="1"/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）判断部分：也称终止部分，是一个关系表达式或布尔逻辑表达式，其值用来判断是否满足循环终止条件。每执行一次循环都要对该表达式求值。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6954523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</a:t>
            </a:r>
            <a:r>
              <a:rPr lang="zh-CN" altLang="zh-CN" dirty="0"/>
              <a:t>程序流程控制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2.5.3</a:t>
            </a:r>
            <a:r>
              <a:rPr lang="zh-CN" altLang="zh-CN" dirty="0"/>
              <a:t>循环</a:t>
            </a:r>
            <a:r>
              <a:rPr lang="zh-CN" altLang="zh-CN" dirty="0" smtClean="0"/>
              <a:t>结构</a:t>
            </a:r>
            <a:endParaRPr lang="en-US" altLang="zh-CN" dirty="0" smtClean="0"/>
          </a:p>
          <a:p>
            <a:pPr lvl="1"/>
            <a:r>
              <a:rPr lang="en-US" altLang="zh-CN" dirty="0"/>
              <a:t>while </a:t>
            </a:r>
            <a:r>
              <a:rPr lang="zh-CN" altLang="zh-CN" dirty="0"/>
              <a:t>循环</a:t>
            </a:r>
            <a:r>
              <a:rPr lang="zh-CN" altLang="zh-CN" dirty="0" smtClean="0"/>
              <a:t>语句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do-while</a:t>
            </a:r>
            <a:r>
              <a:rPr lang="zh-CN" altLang="zh-CN" dirty="0"/>
              <a:t>循环</a:t>
            </a:r>
            <a:r>
              <a:rPr lang="zh-CN" altLang="zh-CN" dirty="0" smtClean="0"/>
              <a:t>语句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for</a:t>
            </a:r>
            <a:r>
              <a:rPr lang="zh-CN" altLang="zh-CN" dirty="0"/>
              <a:t>循环语句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0866964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2</a:t>
            </a:r>
            <a:r>
              <a:rPr lang="zh-CN" altLang="en-US" dirty="0"/>
              <a:t>章</a:t>
            </a:r>
            <a:r>
              <a:rPr lang="en-US" altLang="zh-CN" dirty="0"/>
              <a:t>Java</a:t>
            </a:r>
            <a:r>
              <a:rPr lang="zh-CN" altLang="en-US" dirty="0"/>
              <a:t>语法基础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2.1Java</a:t>
            </a:r>
            <a:r>
              <a:rPr lang="zh-CN" altLang="en-US" dirty="0" smtClean="0"/>
              <a:t>语法</a:t>
            </a:r>
            <a:endParaRPr lang="en-US" altLang="zh-CN" dirty="0" smtClean="0"/>
          </a:p>
          <a:p>
            <a:r>
              <a:rPr lang="en-US" altLang="zh-CN" dirty="0" smtClean="0"/>
              <a:t>2.2 </a:t>
            </a:r>
            <a:r>
              <a:rPr lang="zh-CN" altLang="zh-CN" dirty="0"/>
              <a:t>基本</a:t>
            </a:r>
            <a:r>
              <a:rPr lang="zh-CN" altLang="zh-CN" dirty="0" smtClean="0"/>
              <a:t>数据类型</a:t>
            </a:r>
            <a:endParaRPr lang="en-US" altLang="zh-CN" dirty="0" smtClean="0"/>
          </a:p>
          <a:p>
            <a:r>
              <a:rPr lang="en-US" altLang="zh-CN" dirty="0"/>
              <a:t>2.3 </a:t>
            </a:r>
            <a:r>
              <a:rPr lang="zh-CN" altLang="zh-CN" dirty="0"/>
              <a:t>变量和</a:t>
            </a:r>
            <a:r>
              <a:rPr lang="zh-CN" altLang="zh-CN" dirty="0" smtClean="0"/>
              <a:t>常量</a:t>
            </a:r>
            <a:endParaRPr lang="en-US" altLang="zh-CN" dirty="0" smtClean="0"/>
          </a:p>
          <a:p>
            <a:r>
              <a:rPr lang="en-US" altLang="zh-CN" dirty="0" smtClean="0"/>
              <a:t>2.4 </a:t>
            </a:r>
            <a:r>
              <a:rPr lang="zh-CN" altLang="zh-CN" dirty="0"/>
              <a:t>运算符和</a:t>
            </a:r>
            <a:r>
              <a:rPr lang="zh-CN" altLang="zh-CN" dirty="0" smtClean="0"/>
              <a:t>表达式</a:t>
            </a:r>
            <a:endParaRPr lang="en-US" altLang="zh-CN" dirty="0" smtClean="0"/>
          </a:p>
          <a:p>
            <a:r>
              <a:rPr lang="en-US" altLang="zh-CN" dirty="0"/>
              <a:t>2.5</a:t>
            </a:r>
            <a:r>
              <a:rPr lang="zh-CN" altLang="zh-CN" dirty="0"/>
              <a:t>程序流程控制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22105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</a:t>
            </a:r>
            <a:r>
              <a:rPr lang="zh-CN" altLang="zh-CN" dirty="0"/>
              <a:t>程序流程控制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for</a:t>
            </a:r>
            <a:r>
              <a:rPr lang="zh-CN" altLang="zh-CN" dirty="0"/>
              <a:t>循环</a:t>
            </a:r>
            <a:r>
              <a:rPr lang="zh-CN" altLang="zh-CN" dirty="0" smtClean="0"/>
              <a:t>语句</a:t>
            </a:r>
            <a:endParaRPr lang="en-US" altLang="zh-CN" dirty="0" smtClean="0"/>
          </a:p>
          <a:p>
            <a:endParaRPr lang="en-US" altLang="zh-CN" dirty="0" smtClean="0"/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899592" y="2512060"/>
            <a:ext cx="2736304" cy="2645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4730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</a:t>
            </a:r>
            <a:r>
              <a:rPr lang="zh-CN" altLang="zh-CN" dirty="0"/>
              <a:t>程序流程控制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2.while</a:t>
            </a:r>
            <a:r>
              <a:rPr lang="zh-CN" altLang="zh-CN" dirty="0" smtClean="0"/>
              <a:t>语句</a:t>
            </a:r>
            <a:endParaRPr lang="en-US" altLang="zh-CN" dirty="0" smtClean="0"/>
          </a:p>
          <a:p>
            <a:r>
              <a:rPr lang="zh-CN" altLang="zh-CN" dirty="0"/>
              <a:t>当不清楚循环会被重复执行多少次时，可以选择</a:t>
            </a:r>
            <a:r>
              <a:rPr lang="en-US" altLang="zh-CN" dirty="0"/>
              <a:t>while</a:t>
            </a:r>
            <a:r>
              <a:rPr lang="zh-CN" altLang="zh-CN" dirty="0"/>
              <a:t>循环和</a:t>
            </a:r>
            <a:r>
              <a:rPr lang="en-US" altLang="zh-CN" dirty="0"/>
              <a:t>do-while</a:t>
            </a:r>
            <a:r>
              <a:rPr lang="zh-CN" altLang="zh-CN" dirty="0"/>
              <a:t>循环</a:t>
            </a:r>
            <a:endParaRPr lang="en-US" altLang="zh-CN" dirty="0" smtClean="0"/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1187624" y="3454523"/>
            <a:ext cx="2088232" cy="2062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5467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</a:t>
            </a:r>
            <a:r>
              <a:rPr lang="zh-CN" altLang="zh-CN" dirty="0"/>
              <a:t>程序流程控制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3.do-while</a:t>
            </a:r>
            <a:r>
              <a:rPr lang="zh-CN" altLang="zh-CN" dirty="0" smtClean="0"/>
              <a:t>语句</a:t>
            </a:r>
            <a:endParaRPr lang="en-US" altLang="zh-CN" dirty="0" smtClean="0"/>
          </a:p>
          <a:p>
            <a:r>
              <a:rPr lang="en-US" altLang="zh-CN" dirty="0"/>
              <a:t>do-while</a:t>
            </a:r>
            <a:r>
              <a:rPr lang="zh-CN" altLang="zh-CN" dirty="0"/>
              <a:t>语句与</a:t>
            </a:r>
            <a:r>
              <a:rPr lang="en-US" altLang="zh-CN" dirty="0"/>
              <a:t>while</a:t>
            </a:r>
            <a:r>
              <a:rPr lang="zh-CN" altLang="zh-CN" dirty="0"/>
              <a:t>语句类似，它们之间的区别在于：</a:t>
            </a:r>
            <a:r>
              <a:rPr lang="en-US" altLang="zh-CN" dirty="0"/>
              <a:t>while</a:t>
            </a:r>
            <a:r>
              <a:rPr lang="zh-CN" altLang="zh-CN" dirty="0"/>
              <a:t>语句是先判断循环条件的真假，再决定是否执行循环体，而</a:t>
            </a:r>
            <a:r>
              <a:rPr lang="en-US" altLang="zh-CN" dirty="0"/>
              <a:t>do-while</a:t>
            </a:r>
            <a:r>
              <a:rPr lang="zh-CN" altLang="zh-CN" dirty="0"/>
              <a:t>语句则先执行循环体，然后再判断循环条件的真假，因此</a:t>
            </a:r>
            <a:r>
              <a:rPr lang="en-US" altLang="zh-CN" dirty="0"/>
              <a:t>do-while</a:t>
            </a:r>
            <a:r>
              <a:rPr lang="zh-CN" altLang="zh-CN" dirty="0"/>
              <a:t>循环体至少被执行一次。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616433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</a:t>
            </a:r>
            <a:r>
              <a:rPr lang="zh-CN" altLang="zh-CN" dirty="0"/>
              <a:t>程序流程控制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2.5.4</a:t>
            </a:r>
            <a:r>
              <a:rPr lang="zh-CN" altLang="zh-CN" dirty="0"/>
              <a:t>跳转</a:t>
            </a:r>
            <a:r>
              <a:rPr lang="zh-CN" altLang="zh-CN" dirty="0" smtClean="0"/>
              <a:t>语句</a:t>
            </a:r>
            <a:endParaRPr lang="en-US" altLang="zh-CN" dirty="0" smtClean="0"/>
          </a:p>
          <a:p>
            <a:r>
              <a:rPr lang="zh-CN" altLang="zh-CN" dirty="0"/>
              <a:t>可以使用</a:t>
            </a:r>
            <a:r>
              <a:rPr lang="en-US" altLang="zh-CN" dirty="0"/>
              <a:t>break</a:t>
            </a:r>
            <a:r>
              <a:rPr lang="zh-CN" altLang="zh-CN" dirty="0"/>
              <a:t>、</a:t>
            </a:r>
            <a:r>
              <a:rPr lang="en-US" altLang="zh-CN" dirty="0"/>
              <a:t>continue</a:t>
            </a:r>
            <a:r>
              <a:rPr lang="zh-CN" altLang="zh-CN" dirty="0"/>
              <a:t>中断语句来实现循环执行过程中程序流程的跳转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5492025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2.1Java</a:t>
            </a:r>
            <a:r>
              <a:rPr lang="zh-CN" altLang="en-US" dirty="0"/>
              <a:t>语法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2.1.1</a:t>
            </a:r>
            <a:r>
              <a:rPr lang="zh-CN" altLang="zh-CN" dirty="0"/>
              <a:t>基本</a:t>
            </a:r>
            <a:r>
              <a:rPr lang="zh-CN" altLang="zh-CN" dirty="0" smtClean="0"/>
              <a:t>语句</a:t>
            </a:r>
            <a:endParaRPr lang="en-US" altLang="zh-CN" dirty="0" smtClean="0"/>
          </a:p>
          <a:p>
            <a:r>
              <a:rPr lang="en-US" altLang="zh-CN" dirty="0"/>
              <a:t>2.1.2 </a:t>
            </a:r>
            <a:r>
              <a:rPr lang="zh-CN" altLang="zh-CN" dirty="0"/>
              <a:t>基本</a:t>
            </a:r>
            <a:r>
              <a:rPr lang="zh-CN" altLang="zh-CN" dirty="0" smtClean="0"/>
              <a:t>格式</a:t>
            </a:r>
            <a:endParaRPr lang="en-US" altLang="zh-CN" dirty="0" smtClean="0"/>
          </a:p>
          <a:p>
            <a:r>
              <a:rPr lang="en-US" altLang="zh-CN" dirty="0"/>
              <a:t>2.1.3 Java</a:t>
            </a:r>
            <a:r>
              <a:rPr lang="zh-CN" altLang="zh-CN" dirty="0"/>
              <a:t>中的标识符和</a:t>
            </a:r>
            <a:r>
              <a:rPr lang="zh-CN" altLang="zh-CN" dirty="0" smtClean="0"/>
              <a:t>关键字</a:t>
            </a:r>
            <a:endParaRPr lang="en-US" altLang="zh-CN" dirty="0" smtClean="0"/>
          </a:p>
          <a:p>
            <a:pPr lvl="1"/>
            <a:r>
              <a:rPr lang="en-US" altLang="zh-CN" dirty="0"/>
              <a:t>1.Java</a:t>
            </a:r>
            <a:r>
              <a:rPr lang="zh-CN" altLang="zh-CN" dirty="0" smtClean="0"/>
              <a:t>标识符</a:t>
            </a:r>
            <a:endParaRPr lang="en-US" altLang="zh-CN" dirty="0" smtClean="0"/>
          </a:p>
          <a:p>
            <a:pPr lvl="1"/>
            <a:r>
              <a:rPr lang="en-US" altLang="zh-CN" dirty="0"/>
              <a:t>2.Java</a:t>
            </a:r>
            <a:r>
              <a:rPr lang="zh-CN" altLang="zh-CN" dirty="0"/>
              <a:t>关键字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1334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2.2 </a:t>
            </a:r>
            <a:r>
              <a:rPr lang="zh-CN" altLang="zh-CN" dirty="0"/>
              <a:t>基本数据类型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在</a:t>
            </a:r>
            <a:r>
              <a:rPr lang="en-US" altLang="zh-CN" dirty="0"/>
              <a:t>Java</a:t>
            </a:r>
            <a:r>
              <a:rPr lang="zh-CN" altLang="zh-CN" dirty="0"/>
              <a:t>编程语言中，主要有两种类型的数据，基本数据类型和引用数据类型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基本</a:t>
            </a:r>
            <a:r>
              <a:rPr lang="zh-CN" altLang="zh-CN" dirty="0"/>
              <a:t>数据类型是由一组简单数据组成的数据类型，其数据是不可分解的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 smtClean="0"/>
              <a:t>Java</a:t>
            </a:r>
            <a:r>
              <a:rPr lang="zh-CN" altLang="zh-CN" dirty="0"/>
              <a:t>的引用数据类型包括数组、类和接口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数组</a:t>
            </a:r>
            <a:r>
              <a:rPr lang="zh-CN" altLang="zh-CN" dirty="0"/>
              <a:t>型变量本身不存储实际的值，而是代表了指向内存中存放实际数据的位置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2404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2.2 </a:t>
            </a:r>
            <a:r>
              <a:rPr lang="zh-CN" altLang="zh-CN" dirty="0"/>
              <a:t>基本数据类型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2.2.1</a:t>
            </a:r>
            <a:r>
              <a:rPr lang="zh-CN" altLang="zh-CN" dirty="0"/>
              <a:t>整数</a:t>
            </a:r>
            <a:r>
              <a:rPr lang="zh-CN" altLang="zh-CN" dirty="0" smtClean="0"/>
              <a:t>类型</a:t>
            </a:r>
            <a:endParaRPr lang="en-US" altLang="zh-CN" dirty="0" smtClean="0"/>
          </a:p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3910941"/>
              </p:ext>
            </p:extLst>
          </p:nvPr>
        </p:nvGraphicFramePr>
        <p:xfrm>
          <a:off x="899592" y="2348880"/>
          <a:ext cx="6377191" cy="17809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93736"/>
                <a:gridCol w="1593736"/>
                <a:gridCol w="1695544"/>
                <a:gridCol w="1494175"/>
              </a:tblGrid>
              <a:tr h="3561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类型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空间大小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取值范围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默认值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61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byte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8</a:t>
                      </a:r>
                      <a:r>
                        <a:rPr lang="zh-CN" sz="1400" kern="100" dirty="0">
                          <a:effectLst/>
                        </a:rPr>
                        <a:t>位（</a:t>
                      </a:r>
                      <a:r>
                        <a:rPr lang="en-US" sz="1400" kern="100" dirty="0">
                          <a:effectLst/>
                        </a:rPr>
                        <a:t>1</a:t>
                      </a:r>
                      <a:r>
                        <a:rPr lang="zh-CN" sz="1400" kern="100" dirty="0">
                          <a:effectLst/>
                        </a:rPr>
                        <a:t>字节）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-2</a:t>
                      </a:r>
                      <a:r>
                        <a:rPr lang="en-US" sz="1400" kern="100" baseline="30000">
                          <a:effectLst/>
                        </a:rPr>
                        <a:t>7</a:t>
                      </a:r>
                      <a:r>
                        <a:rPr lang="en-US" sz="1400" kern="100">
                          <a:effectLst/>
                          <a:sym typeface="Symbol"/>
                        </a:rPr>
                        <a:t></a:t>
                      </a:r>
                      <a:r>
                        <a:rPr lang="en-US" sz="1400" kern="100">
                          <a:effectLst/>
                        </a:rPr>
                        <a:t>2</a:t>
                      </a:r>
                      <a:r>
                        <a:rPr lang="en-US" sz="1400" kern="100" baseline="30000">
                          <a:effectLst/>
                        </a:rPr>
                        <a:t>7</a:t>
                      </a:r>
                      <a:r>
                        <a:rPr lang="en-US" sz="1400" kern="100">
                          <a:effectLst/>
                        </a:rPr>
                        <a:t>-1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(byte)0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61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short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16</a:t>
                      </a:r>
                      <a:r>
                        <a:rPr lang="zh-CN" sz="1400" kern="100" dirty="0">
                          <a:effectLst/>
                        </a:rPr>
                        <a:t>位（</a:t>
                      </a:r>
                      <a:r>
                        <a:rPr lang="en-US" sz="1400" kern="100" dirty="0">
                          <a:effectLst/>
                        </a:rPr>
                        <a:t>2</a:t>
                      </a:r>
                      <a:r>
                        <a:rPr lang="zh-CN" sz="1400" kern="100" dirty="0">
                          <a:effectLst/>
                        </a:rPr>
                        <a:t>字节）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-2</a:t>
                      </a:r>
                      <a:r>
                        <a:rPr lang="en-US" sz="1400" kern="100" baseline="30000" dirty="0">
                          <a:effectLst/>
                        </a:rPr>
                        <a:t>15</a:t>
                      </a:r>
                      <a:r>
                        <a:rPr lang="en-US" sz="1400" kern="100" dirty="0">
                          <a:effectLst/>
                          <a:sym typeface="Symbol"/>
                        </a:rPr>
                        <a:t></a:t>
                      </a:r>
                      <a:r>
                        <a:rPr lang="en-US" sz="1400" kern="100" dirty="0">
                          <a:effectLst/>
                        </a:rPr>
                        <a:t>2</a:t>
                      </a:r>
                      <a:r>
                        <a:rPr lang="en-US" sz="1400" kern="100" baseline="30000" dirty="0">
                          <a:effectLst/>
                        </a:rPr>
                        <a:t>15</a:t>
                      </a:r>
                      <a:r>
                        <a:rPr lang="en-US" sz="1400" kern="100" dirty="0">
                          <a:effectLst/>
                        </a:rPr>
                        <a:t>-1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(short)0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61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int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32</a:t>
                      </a:r>
                      <a:r>
                        <a:rPr lang="zh-CN" sz="1400" kern="100">
                          <a:effectLst/>
                        </a:rPr>
                        <a:t>位（</a:t>
                      </a:r>
                      <a:r>
                        <a:rPr lang="en-US" sz="1400" kern="100">
                          <a:effectLst/>
                        </a:rPr>
                        <a:t>4</a:t>
                      </a:r>
                      <a:r>
                        <a:rPr lang="zh-CN" sz="1400" kern="100">
                          <a:effectLst/>
                        </a:rPr>
                        <a:t>字节）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-2</a:t>
                      </a:r>
                      <a:r>
                        <a:rPr lang="en-US" sz="1400" kern="100" baseline="30000" dirty="0">
                          <a:effectLst/>
                        </a:rPr>
                        <a:t>31</a:t>
                      </a:r>
                      <a:r>
                        <a:rPr lang="en-US" sz="1400" kern="100" dirty="0">
                          <a:effectLst/>
                          <a:sym typeface="Symbol"/>
                        </a:rPr>
                        <a:t></a:t>
                      </a:r>
                      <a:r>
                        <a:rPr lang="en-US" sz="1400" kern="100" dirty="0">
                          <a:effectLst/>
                        </a:rPr>
                        <a:t>2</a:t>
                      </a:r>
                      <a:r>
                        <a:rPr lang="en-US" sz="1400" kern="100" baseline="30000" dirty="0">
                          <a:effectLst/>
                        </a:rPr>
                        <a:t>31</a:t>
                      </a:r>
                      <a:r>
                        <a:rPr lang="en-US" sz="1400" kern="100" dirty="0">
                          <a:effectLst/>
                        </a:rPr>
                        <a:t>-1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0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61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long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64</a:t>
                      </a:r>
                      <a:r>
                        <a:rPr lang="zh-CN" sz="1400" kern="100">
                          <a:effectLst/>
                        </a:rPr>
                        <a:t>位（</a:t>
                      </a:r>
                      <a:r>
                        <a:rPr lang="en-US" sz="1400" kern="100">
                          <a:effectLst/>
                        </a:rPr>
                        <a:t>8</a:t>
                      </a:r>
                      <a:r>
                        <a:rPr lang="zh-CN" sz="1400" kern="100">
                          <a:effectLst/>
                        </a:rPr>
                        <a:t>字节）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-2</a:t>
                      </a:r>
                      <a:r>
                        <a:rPr lang="en-US" sz="1400" kern="100" baseline="30000">
                          <a:effectLst/>
                        </a:rPr>
                        <a:t>63</a:t>
                      </a:r>
                      <a:r>
                        <a:rPr lang="en-US" sz="1400" kern="100">
                          <a:effectLst/>
                          <a:sym typeface="Symbol"/>
                        </a:rPr>
                        <a:t></a:t>
                      </a:r>
                      <a:r>
                        <a:rPr lang="en-US" sz="1400" kern="100">
                          <a:effectLst/>
                        </a:rPr>
                        <a:t>2</a:t>
                      </a:r>
                      <a:r>
                        <a:rPr lang="en-US" sz="1400" kern="100" baseline="30000">
                          <a:effectLst/>
                        </a:rPr>
                        <a:t>63</a:t>
                      </a:r>
                      <a:r>
                        <a:rPr lang="en-US" sz="1400" kern="100">
                          <a:effectLst/>
                        </a:rPr>
                        <a:t>-1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0L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63172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2.2 </a:t>
            </a:r>
            <a:r>
              <a:rPr lang="zh-CN" altLang="zh-CN" dirty="0"/>
              <a:t>基本数据类型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2.2.2</a:t>
            </a:r>
            <a:r>
              <a:rPr lang="zh-CN" altLang="zh-CN" dirty="0"/>
              <a:t>浮点类型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6387818"/>
              </p:ext>
            </p:extLst>
          </p:nvPr>
        </p:nvGraphicFramePr>
        <p:xfrm>
          <a:off x="827584" y="2492896"/>
          <a:ext cx="7200800" cy="11397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21995"/>
                <a:gridCol w="1382706"/>
                <a:gridCol w="2667907"/>
                <a:gridCol w="1728192"/>
              </a:tblGrid>
              <a:tr h="3799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类型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空间大小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取值范围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默认值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99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float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32</a:t>
                      </a:r>
                      <a:r>
                        <a:rPr lang="zh-CN" sz="1400" kern="100" dirty="0">
                          <a:effectLst/>
                        </a:rPr>
                        <a:t>位（</a:t>
                      </a:r>
                      <a:r>
                        <a:rPr lang="en-US" sz="1400" kern="100" dirty="0">
                          <a:effectLst/>
                        </a:rPr>
                        <a:t>4</a:t>
                      </a:r>
                      <a:r>
                        <a:rPr lang="zh-CN" sz="1400" kern="100" dirty="0">
                          <a:effectLst/>
                        </a:rPr>
                        <a:t>字节）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-3.4×10</a:t>
                      </a:r>
                      <a:r>
                        <a:rPr lang="en-US" sz="1400" kern="100" baseline="30000">
                          <a:effectLst/>
                        </a:rPr>
                        <a:t>38</a:t>
                      </a:r>
                      <a:r>
                        <a:rPr lang="en-US" sz="1400" kern="100">
                          <a:effectLst/>
                          <a:sym typeface="Symbol"/>
                        </a:rPr>
                        <a:t></a:t>
                      </a:r>
                      <a:r>
                        <a:rPr lang="en-US" sz="1400" kern="100">
                          <a:effectLst/>
                        </a:rPr>
                        <a:t>3.4×10</a:t>
                      </a:r>
                      <a:r>
                        <a:rPr lang="en-US" sz="1400" kern="100" baseline="30000">
                          <a:effectLst/>
                        </a:rPr>
                        <a:t>38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0.0f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99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double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64</a:t>
                      </a:r>
                      <a:r>
                        <a:rPr lang="zh-CN" sz="1400" kern="100" dirty="0">
                          <a:effectLst/>
                        </a:rPr>
                        <a:t>位（</a:t>
                      </a:r>
                      <a:r>
                        <a:rPr lang="en-US" sz="1400" kern="100" dirty="0">
                          <a:effectLst/>
                        </a:rPr>
                        <a:t>8</a:t>
                      </a:r>
                      <a:r>
                        <a:rPr lang="zh-CN" sz="1400" kern="100" dirty="0">
                          <a:effectLst/>
                        </a:rPr>
                        <a:t>字节）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-1.79×10</a:t>
                      </a:r>
                      <a:r>
                        <a:rPr lang="en-US" sz="1400" kern="100" baseline="30000" dirty="0">
                          <a:effectLst/>
                        </a:rPr>
                        <a:t>308</a:t>
                      </a:r>
                      <a:r>
                        <a:rPr lang="en-US" sz="1400" kern="100" dirty="0">
                          <a:effectLst/>
                          <a:sym typeface="Symbol"/>
                        </a:rPr>
                        <a:t></a:t>
                      </a:r>
                      <a:r>
                        <a:rPr lang="en-US" sz="1400" kern="100" dirty="0">
                          <a:effectLst/>
                        </a:rPr>
                        <a:t>1.79×10</a:t>
                      </a:r>
                      <a:r>
                        <a:rPr lang="en-US" sz="1400" kern="100" baseline="30000" dirty="0">
                          <a:effectLst/>
                        </a:rPr>
                        <a:t>308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0.0d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06021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2.2 </a:t>
            </a:r>
            <a:r>
              <a:rPr lang="zh-CN" altLang="zh-CN" dirty="0"/>
              <a:t>基本数据类型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2.2.3</a:t>
            </a:r>
            <a:r>
              <a:rPr lang="zh-CN" altLang="zh-CN" dirty="0"/>
              <a:t>布尔</a:t>
            </a:r>
            <a:r>
              <a:rPr lang="zh-CN" altLang="zh-CN" dirty="0" smtClean="0"/>
              <a:t>类型</a:t>
            </a:r>
            <a:endParaRPr lang="en-US" altLang="zh-CN" dirty="0" smtClean="0"/>
          </a:p>
          <a:p>
            <a:r>
              <a:rPr lang="zh-CN" altLang="zh-CN" dirty="0"/>
              <a:t>布尔类型只有两种值：真和假，通常用关键字</a:t>
            </a:r>
            <a:r>
              <a:rPr lang="en-US" altLang="zh-CN" dirty="0"/>
              <a:t>true</a:t>
            </a:r>
            <a:r>
              <a:rPr lang="zh-CN" altLang="zh-CN" dirty="0"/>
              <a:t>和</a:t>
            </a:r>
            <a:r>
              <a:rPr lang="en-US" altLang="zh-CN" dirty="0"/>
              <a:t>false</a:t>
            </a:r>
            <a:r>
              <a:rPr lang="zh-CN" altLang="zh-CN" dirty="0"/>
              <a:t>来表示。与</a:t>
            </a:r>
            <a:r>
              <a:rPr lang="en-US" altLang="zh-CN" dirty="0"/>
              <a:t>C++</a:t>
            </a:r>
            <a:r>
              <a:rPr lang="zh-CN" altLang="zh-CN" dirty="0"/>
              <a:t>语言不同的是，</a:t>
            </a:r>
            <a:r>
              <a:rPr lang="en-US" altLang="zh-CN" dirty="0"/>
              <a:t>Java</a:t>
            </a:r>
            <a:r>
              <a:rPr lang="zh-CN" altLang="zh-CN" dirty="0"/>
              <a:t>的布尔类型只能是真或假，不能代表整数（</a:t>
            </a:r>
            <a:r>
              <a:rPr lang="en-US" altLang="zh-CN" dirty="0"/>
              <a:t>0</a:t>
            </a:r>
            <a:r>
              <a:rPr lang="zh-CN" altLang="zh-CN" dirty="0"/>
              <a:t>或</a:t>
            </a:r>
            <a:r>
              <a:rPr lang="en-US" altLang="zh-CN" dirty="0"/>
              <a:t>1</a:t>
            </a:r>
            <a:r>
              <a:rPr lang="zh-CN" altLang="zh-CN" dirty="0"/>
              <a:t>）。</a:t>
            </a:r>
            <a:r>
              <a:rPr lang="en-US" altLang="zh-CN" dirty="0"/>
              <a:t>Java</a:t>
            </a:r>
            <a:r>
              <a:rPr lang="zh-CN" altLang="zh-CN" dirty="0"/>
              <a:t>的布尔类型用</a:t>
            </a:r>
            <a:r>
              <a:rPr lang="en-US" altLang="zh-CN" dirty="0" err="1"/>
              <a:t>boolean</a:t>
            </a:r>
            <a:r>
              <a:rPr lang="zh-CN" altLang="zh-CN" dirty="0"/>
              <a:t>表示，占用</a:t>
            </a:r>
            <a:r>
              <a:rPr lang="en-US" altLang="zh-CN" dirty="0"/>
              <a:t>1</a:t>
            </a:r>
            <a:r>
              <a:rPr lang="zh-CN" altLang="zh-CN" dirty="0"/>
              <a:t>个字节内存空间，布尔类型的默认值是“</a:t>
            </a:r>
            <a:r>
              <a:rPr lang="en-US" altLang="zh-CN" dirty="0"/>
              <a:t>false</a:t>
            </a:r>
            <a:r>
              <a:rPr lang="zh-CN" altLang="zh-CN" dirty="0"/>
              <a:t>”。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73152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2.2 </a:t>
            </a:r>
            <a:r>
              <a:rPr lang="zh-CN" altLang="zh-CN" dirty="0"/>
              <a:t>基本数据类型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2.2.4</a:t>
            </a:r>
            <a:r>
              <a:rPr lang="zh-CN" altLang="zh-CN" dirty="0"/>
              <a:t>字符</a:t>
            </a:r>
            <a:r>
              <a:rPr lang="zh-CN" altLang="zh-CN" dirty="0" smtClean="0"/>
              <a:t>类型</a:t>
            </a:r>
            <a:endParaRPr lang="en-US" altLang="zh-CN" dirty="0" smtClean="0"/>
          </a:p>
          <a:p>
            <a:r>
              <a:rPr lang="zh-CN" altLang="zh-CN" dirty="0"/>
              <a:t>字符型变量用来存储单个字符，字符型值必须使用英文半角格式的单引号引起来，如</a:t>
            </a:r>
            <a:r>
              <a:rPr lang="en-US" altLang="zh-CN" dirty="0"/>
              <a:t>’a’</a:t>
            </a:r>
            <a:r>
              <a:rPr lang="zh-CN" altLang="zh-CN" dirty="0"/>
              <a:t>、</a:t>
            </a:r>
            <a:r>
              <a:rPr lang="en-US" altLang="zh-CN" dirty="0"/>
              <a:t>’b’</a:t>
            </a:r>
            <a:r>
              <a:rPr lang="zh-CN" altLang="zh-CN" dirty="0"/>
              <a:t>。</a:t>
            </a:r>
            <a:r>
              <a:rPr lang="en-US" altLang="zh-CN" dirty="0"/>
              <a:t>Java</a:t>
            </a:r>
            <a:r>
              <a:rPr lang="zh-CN" altLang="zh-CN" dirty="0"/>
              <a:t>语言使用</a:t>
            </a:r>
            <a:r>
              <a:rPr lang="en-US" altLang="zh-CN" dirty="0"/>
              <a:t>char</a:t>
            </a:r>
            <a:r>
              <a:rPr lang="zh-CN" altLang="zh-CN" dirty="0"/>
              <a:t>表示字符型，占用</a:t>
            </a:r>
            <a:r>
              <a:rPr lang="en-US" altLang="zh-CN" dirty="0"/>
              <a:t>2</a:t>
            </a:r>
            <a:r>
              <a:rPr lang="zh-CN" altLang="zh-CN" dirty="0"/>
              <a:t>个字节内存空间，取值范围为</a:t>
            </a:r>
            <a:r>
              <a:rPr lang="en-US" altLang="zh-CN" dirty="0"/>
              <a:t>0</a:t>
            </a:r>
            <a:r>
              <a:rPr lang="en-US" altLang="zh-CN" dirty="0">
                <a:sym typeface="Symbol"/>
              </a:rPr>
              <a:t></a:t>
            </a:r>
            <a:r>
              <a:rPr lang="en-US" altLang="zh-CN" dirty="0"/>
              <a:t>65535</a:t>
            </a:r>
            <a:r>
              <a:rPr lang="zh-CN" altLang="zh-CN" dirty="0"/>
              <a:t>之间的整数，默认值是</a:t>
            </a:r>
            <a:r>
              <a:rPr lang="en-US" altLang="zh-CN" dirty="0"/>
              <a:t>’\n0000’</a:t>
            </a:r>
            <a:r>
              <a:rPr lang="zh-CN" altLang="zh-CN" dirty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09038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2.3 </a:t>
            </a:r>
            <a:r>
              <a:rPr lang="zh-CN" altLang="zh-CN" dirty="0"/>
              <a:t>变量和常量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2.3.1</a:t>
            </a:r>
            <a:r>
              <a:rPr lang="zh-CN" altLang="zh-CN" dirty="0" smtClean="0"/>
              <a:t>常量</a:t>
            </a:r>
            <a:endParaRPr lang="en-US" altLang="zh-CN" dirty="0" smtClean="0"/>
          </a:p>
          <a:p>
            <a:pPr lvl="1"/>
            <a:r>
              <a:rPr lang="zh-CN" altLang="zh-CN" dirty="0"/>
              <a:t>常量的值是固定的，不可改变的</a:t>
            </a:r>
            <a:r>
              <a:rPr lang="zh-CN" altLang="zh-CN" dirty="0" smtClean="0"/>
              <a:t>。</a:t>
            </a:r>
            <a:r>
              <a:rPr lang="zh-CN" altLang="zh-CN" dirty="0"/>
              <a:t>在</a:t>
            </a:r>
            <a:r>
              <a:rPr lang="en-US" altLang="zh-CN" dirty="0"/>
              <a:t>Java</a:t>
            </a:r>
            <a:r>
              <a:rPr lang="zh-CN" altLang="zh-CN" dirty="0"/>
              <a:t>中利用关键字</a:t>
            </a:r>
            <a:r>
              <a:rPr lang="en-US" altLang="zh-CN" dirty="0"/>
              <a:t>final</a:t>
            </a:r>
            <a:r>
              <a:rPr lang="zh-CN" altLang="zh-CN" dirty="0"/>
              <a:t>声明常量</a:t>
            </a:r>
            <a:r>
              <a:rPr lang="zh-CN" altLang="zh-CN" dirty="0" smtClean="0"/>
              <a:t>。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6240427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Dragon</Template>
  <TotalTime>128</TotalTime>
  <Words>1107</Words>
  <Application>Microsoft Office PowerPoint</Application>
  <PresentationFormat>全屏显示(4:3)</PresentationFormat>
  <Paragraphs>142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龙腾四海</vt:lpstr>
      <vt:lpstr>第2章Java语法基础</vt:lpstr>
      <vt:lpstr>第2章Java语法基础</vt:lpstr>
      <vt:lpstr>2.1Java语法</vt:lpstr>
      <vt:lpstr>2.2 基本数据类型</vt:lpstr>
      <vt:lpstr>2.2 基本数据类型</vt:lpstr>
      <vt:lpstr>2.2 基本数据类型</vt:lpstr>
      <vt:lpstr>2.2 基本数据类型</vt:lpstr>
      <vt:lpstr>2.2 基本数据类型</vt:lpstr>
      <vt:lpstr>2.3 变量和常量</vt:lpstr>
      <vt:lpstr>2.3 变量和常量</vt:lpstr>
      <vt:lpstr>2.3 变量和常量</vt:lpstr>
      <vt:lpstr>2.3 变量和常量</vt:lpstr>
      <vt:lpstr>2.3 变量和常量</vt:lpstr>
      <vt:lpstr>2.4 运算符和表达式</vt:lpstr>
      <vt:lpstr>2.5程序流程控制</vt:lpstr>
      <vt:lpstr>2.5程序流程控制</vt:lpstr>
      <vt:lpstr>2.5程序流程控制</vt:lpstr>
      <vt:lpstr>2.5程序流程控制</vt:lpstr>
      <vt:lpstr>2.5程序流程控制</vt:lpstr>
      <vt:lpstr>2.5程序流程控制</vt:lpstr>
      <vt:lpstr>2.5程序流程控制</vt:lpstr>
      <vt:lpstr>2.5程序流程控制</vt:lpstr>
      <vt:lpstr>2.5程序流程控制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第2章Java语法基础</dc:title>
  <dc:creator>lvkai</dc:creator>
  <cp:lastModifiedBy>lvkai</cp:lastModifiedBy>
  <cp:revision>14</cp:revision>
  <dcterms:created xsi:type="dcterms:W3CDTF">2020-12-22T01:53:29Z</dcterms:created>
  <dcterms:modified xsi:type="dcterms:W3CDTF">2020-12-22T04:12:21Z</dcterms:modified>
</cp:coreProperties>
</file>