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2" y="-6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t>2020/12/23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4</a:t>
            </a:r>
            <a:r>
              <a:rPr lang="zh-CN" altLang="en-US" dirty="0"/>
              <a:t>章面向对象（二） </a:t>
            </a:r>
          </a:p>
        </p:txBody>
      </p:sp>
    </p:spTree>
    <p:extLst>
      <p:ext uri="{BB962C8B-B14F-4D97-AF65-F5344CB8AC3E}">
        <p14:creationId xmlns:p14="http://schemas.microsoft.com/office/powerpoint/2010/main" val="1288106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normAutofit fontScale="92500"/>
          </a:bodyPr>
          <a:lstStyle/>
          <a:p>
            <a:r>
              <a:rPr lang="en-US" altLang="zh-CN" dirty="0"/>
              <a:t>5.1.3</a:t>
            </a:r>
            <a:r>
              <a:rPr lang="zh-CN" altLang="zh-CN" dirty="0"/>
              <a:t>方法的</a:t>
            </a:r>
            <a:r>
              <a:rPr lang="zh-CN" altLang="zh-CN" dirty="0" smtClean="0"/>
              <a:t>重写</a:t>
            </a:r>
            <a:endParaRPr lang="en-US" altLang="zh-CN" dirty="0" smtClean="0"/>
          </a:p>
          <a:p>
            <a:r>
              <a:rPr lang="zh-CN" altLang="zh-CN" dirty="0"/>
              <a:t>子类方法覆盖父类的方法时，方法头要与父类一样，即两个方法要具有完全相同的方法名、返回类型、参数表。方法体要根据子类的需要重写，从而满足子类功能的要求。与类中使用父类被隐藏的属性成员类似，如果子类中需要调用被覆盖的父类中的同名方法，通过</a:t>
            </a:r>
            <a:r>
              <a:rPr lang="en-US" altLang="zh-CN" dirty="0"/>
              <a:t>super</a:t>
            </a:r>
            <a:r>
              <a:rPr lang="zh-CN" altLang="zh-CN" dirty="0"/>
              <a:t>关键字作前缀来调用，即：</a:t>
            </a:r>
          </a:p>
          <a:p>
            <a:r>
              <a:rPr lang="en-US" altLang="zh-CN" dirty="0"/>
              <a:t>super.</a:t>
            </a:r>
            <a:r>
              <a:rPr lang="zh-CN" altLang="zh-CN" dirty="0"/>
              <a:t>方法名</a:t>
            </a:r>
            <a:r>
              <a:rPr lang="en-US" altLang="zh-CN" dirty="0"/>
              <a:t>()</a:t>
            </a:r>
            <a:endParaRPr lang="en-US" altLang="zh-CN" dirty="0" smtClean="0"/>
          </a:p>
        </p:txBody>
      </p:sp>
    </p:spTree>
    <p:extLst>
      <p:ext uri="{BB962C8B-B14F-4D97-AF65-F5344CB8AC3E}">
        <p14:creationId xmlns:p14="http://schemas.microsoft.com/office/powerpoint/2010/main" val="2020659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lstStyle/>
          <a:p>
            <a:r>
              <a:rPr lang="zh-CN" altLang="zh-CN" dirty="0"/>
              <a:t>方法重载与方法重写的区别：</a:t>
            </a:r>
          </a:p>
          <a:p>
            <a:pPr lvl="1"/>
            <a:r>
              <a:rPr lang="zh-CN" altLang="zh-CN" dirty="0" smtClean="0"/>
              <a:t>方法</a:t>
            </a:r>
            <a:r>
              <a:rPr lang="zh-CN" altLang="zh-CN" dirty="0"/>
              <a:t>重载是在同一个类中，方法重写是在子类与父类中。</a:t>
            </a:r>
          </a:p>
          <a:p>
            <a:pPr lvl="1"/>
            <a:r>
              <a:rPr lang="zh-CN" altLang="zh-CN" dirty="0" smtClean="0"/>
              <a:t>方法</a:t>
            </a:r>
            <a:r>
              <a:rPr lang="zh-CN" altLang="zh-CN" dirty="0"/>
              <a:t>重载要求：方法名相同，参数个数或参数类型不同。</a:t>
            </a:r>
          </a:p>
          <a:p>
            <a:pPr lvl="1"/>
            <a:r>
              <a:rPr lang="zh-CN" altLang="zh-CN" dirty="0" smtClean="0"/>
              <a:t>方法</a:t>
            </a:r>
            <a:r>
              <a:rPr lang="zh-CN" altLang="zh-CN" dirty="0"/>
              <a:t>重写要求：子类与父类的方法名、返回值类型和参数列表相同。</a:t>
            </a:r>
            <a:endParaRPr lang="zh-CN" altLang="en-US" dirty="0"/>
          </a:p>
        </p:txBody>
      </p:sp>
    </p:spTree>
    <p:extLst>
      <p:ext uri="{BB962C8B-B14F-4D97-AF65-F5344CB8AC3E}">
        <p14:creationId xmlns:p14="http://schemas.microsoft.com/office/powerpoint/2010/main" val="1276698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normAutofit fontScale="92500"/>
          </a:bodyPr>
          <a:lstStyle/>
          <a:p>
            <a:r>
              <a:rPr lang="en-US" altLang="zh-CN" dirty="0"/>
              <a:t>5.1.4super</a:t>
            </a:r>
            <a:r>
              <a:rPr lang="zh-CN" altLang="zh-CN" dirty="0" smtClean="0"/>
              <a:t>关键字</a:t>
            </a:r>
            <a:endParaRPr lang="en-US" altLang="zh-CN" dirty="0" smtClean="0"/>
          </a:p>
          <a:p>
            <a:r>
              <a:rPr lang="en-US" altLang="zh-CN" dirty="0"/>
              <a:t>Java</a:t>
            </a:r>
            <a:r>
              <a:rPr lang="zh-CN" altLang="zh-CN" dirty="0"/>
              <a:t>用关键字</a:t>
            </a:r>
            <a:r>
              <a:rPr lang="en-US" altLang="zh-CN" dirty="0"/>
              <a:t>super</a:t>
            </a:r>
            <a:r>
              <a:rPr lang="zh-CN" altLang="zh-CN" dirty="0"/>
              <a:t>表示父类对象，因此在子类中使用</a:t>
            </a:r>
            <a:r>
              <a:rPr lang="en-US" altLang="zh-CN" dirty="0"/>
              <a:t>super</a:t>
            </a:r>
            <a:r>
              <a:rPr lang="zh-CN" altLang="zh-CN" dirty="0"/>
              <a:t>作为前缀可以引用被子类隐藏的父类的变量和被子类覆盖的父类的方法</a:t>
            </a:r>
            <a:r>
              <a:rPr lang="zh-CN" altLang="zh-CN" dirty="0" smtClean="0"/>
              <a:t>。</a:t>
            </a:r>
            <a:endParaRPr lang="en-US" altLang="zh-CN" dirty="0" smtClean="0"/>
          </a:p>
          <a:p>
            <a:r>
              <a:rPr lang="zh-CN" altLang="zh-CN" dirty="0"/>
              <a:t>当子类中没有声明与父类同名的成员变量时，引用父类的成员变量可以不使用</a:t>
            </a:r>
            <a:r>
              <a:rPr lang="en-US" altLang="zh-CN" dirty="0"/>
              <a:t>super</a:t>
            </a:r>
            <a:r>
              <a:rPr lang="zh-CN" altLang="zh-CN" dirty="0"/>
              <a:t>。当子类中没有声明与父类中同名的成员方法时，调用父类的成员方法也可以不使用</a:t>
            </a:r>
            <a:r>
              <a:rPr lang="en-US" altLang="zh-CN" dirty="0"/>
              <a:t>super</a:t>
            </a:r>
            <a:r>
              <a:rPr lang="zh-CN" altLang="zh-CN" dirty="0"/>
              <a:t>。</a:t>
            </a:r>
            <a:endParaRPr lang="zh-CN" altLang="en-US" dirty="0"/>
          </a:p>
        </p:txBody>
      </p:sp>
    </p:spTree>
    <p:extLst>
      <p:ext uri="{BB962C8B-B14F-4D97-AF65-F5344CB8AC3E}">
        <p14:creationId xmlns:p14="http://schemas.microsoft.com/office/powerpoint/2010/main" val="1556779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normAutofit/>
          </a:bodyPr>
          <a:lstStyle/>
          <a:p>
            <a:r>
              <a:rPr lang="en-US" altLang="zh-CN" dirty="0"/>
              <a:t>5.1.4super</a:t>
            </a:r>
            <a:r>
              <a:rPr lang="zh-CN" altLang="zh-CN" dirty="0" smtClean="0"/>
              <a:t>关键字</a:t>
            </a:r>
            <a:endParaRPr lang="en-US" altLang="zh-CN" dirty="0" smtClean="0"/>
          </a:p>
          <a:p>
            <a:r>
              <a:rPr lang="zh-CN" altLang="zh-CN" dirty="0"/>
              <a:t>其语法格式如下：</a:t>
            </a:r>
          </a:p>
          <a:p>
            <a:pPr lvl="1"/>
            <a:r>
              <a:rPr lang="en-US" altLang="zh-CN" dirty="0"/>
              <a:t>super.</a:t>
            </a:r>
            <a:r>
              <a:rPr lang="zh-CN" altLang="zh-CN" dirty="0"/>
              <a:t>成员变量</a:t>
            </a:r>
          </a:p>
          <a:p>
            <a:pPr lvl="1"/>
            <a:r>
              <a:rPr lang="en-US" altLang="zh-CN" dirty="0"/>
              <a:t>super.</a:t>
            </a:r>
            <a:r>
              <a:rPr lang="zh-CN" altLang="zh-CN" dirty="0"/>
              <a:t>成员</a:t>
            </a:r>
            <a:r>
              <a:rPr lang="zh-CN" altLang="zh-CN" dirty="0" smtClean="0"/>
              <a:t>方法</a:t>
            </a:r>
            <a:endParaRPr lang="en-US" altLang="zh-CN" dirty="0" smtClean="0"/>
          </a:p>
          <a:p>
            <a:pPr lvl="1"/>
            <a:r>
              <a:rPr lang="en-US" altLang="zh-CN" dirty="0"/>
              <a:t>super([</a:t>
            </a:r>
            <a:r>
              <a:rPr lang="zh-CN" altLang="zh-CN" dirty="0"/>
              <a:t>参数列表</a:t>
            </a:r>
            <a:r>
              <a:rPr lang="en-US" altLang="zh-CN" dirty="0"/>
              <a:t>])</a:t>
            </a:r>
            <a:endParaRPr lang="zh-CN" altLang="en-US" dirty="0"/>
          </a:p>
        </p:txBody>
      </p:sp>
      <p:sp>
        <p:nvSpPr>
          <p:cNvPr id="4" name="矩形 3"/>
          <p:cNvSpPr/>
          <p:nvPr/>
        </p:nvSpPr>
        <p:spPr>
          <a:xfrm>
            <a:off x="3567558" y="3244334"/>
            <a:ext cx="2008883" cy="369332"/>
          </a:xfrm>
          <a:prstGeom prst="rect">
            <a:avLst/>
          </a:prstGeom>
        </p:spPr>
        <p:txBody>
          <a:bodyPr wrap="none">
            <a:spAutoFit/>
          </a:bodyPr>
          <a:lstStyle/>
          <a:p>
            <a:r>
              <a:rPr lang="en-US" altLang="zh-CN" dirty="0"/>
              <a:t>super([</a:t>
            </a:r>
            <a:r>
              <a:rPr lang="zh-CN" altLang="zh-CN" dirty="0"/>
              <a:t>参数列表</a:t>
            </a:r>
            <a:r>
              <a:rPr lang="en-US" altLang="zh-CN" dirty="0"/>
              <a:t>])</a:t>
            </a:r>
            <a:endParaRPr lang="zh-CN" altLang="en-US" dirty="0"/>
          </a:p>
        </p:txBody>
      </p:sp>
    </p:spTree>
    <p:extLst>
      <p:ext uri="{BB962C8B-B14F-4D97-AF65-F5344CB8AC3E}">
        <p14:creationId xmlns:p14="http://schemas.microsoft.com/office/powerpoint/2010/main" val="307708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lstStyle/>
          <a:p>
            <a:r>
              <a:rPr lang="en-US" altLang="zh-CN" dirty="0"/>
              <a:t>5.1.5final</a:t>
            </a:r>
            <a:r>
              <a:rPr lang="zh-CN" altLang="zh-CN" dirty="0" smtClean="0"/>
              <a:t>关键字</a:t>
            </a:r>
            <a:endParaRPr lang="en-US" altLang="zh-CN" dirty="0" smtClean="0"/>
          </a:p>
          <a:p>
            <a:pPr lvl="1"/>
            <a:r>
              <a:rPr lang="en-US" altLang="zh-CN" dirty="0" smtClean="0"/>
              <a:t>final</a:t>
            </a:r>
            <a:r>
              <a:rPr lang="zh-CN" altLang="zh-CN" dirty="0"/>
              <a:t>修饰的类不能被继承。</a:t>
            </a:r>
          </a:p>
          <a:p>
            <a:pPr lvl="1"/>
            <a:r>
              <a:rPr lang="en-US" altLang="zh-CN" dirty="0" smtClean="0"/>
              <a:t>final</a:t>
            </a:r>
            <a:r>
              <a:rPr lang="zh-CN" altLang="zh-CN" dirty="0"/>
              <a:t>修饰的方法不能被子类重写。</a:t>
            </a:r>
          </a:p>
          <a:p>
            <a:pPr lvl="1"/>
            <a:r>
              <a:rPr lang="en-US" altLang="zh-CN" dirty="0" smtClean="0"/>
              <a:t>final</a:t>
            </a:r>
            <a:r>
              <a:rPr lang="zh-CN" altLang="zh-CN" dirty="0"/>
              <a:t>修饰的变量是常量，初始化后不能再修改。</a:t>
            </a:r>
            <a:endParaRPr lang="zh-CN" altLang="en-US" dirty="0"/>
          </a:p>
        </p:txBody>
      </p:sp>
    </p:spTree>
    <p:extLst>
      <p:ext uri="{BB962C8B-B14F-4D97-AF65-F5344CB8AC3E}">
        <p14:creationId xmlns:p14="http://schemas.microsoft.com/office/powerpoint/2010/main" val="1671420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5.2.1</a:t>
            </a:r>
            <a:r>
              <a:rPr lang="zh-CN" altLang="zh-CN" dirty="0"/>
              <a:t>抽象</a:t>
            </a:r>
            <a:r>
              <a:rPr lang="zh-CN" altLang="zh-CN" dirty="0" smtClean="0"/>
              <a:t>类</a:t>
            </a:r>
            <a:endParaRPr lang="en-US" altLang="zh-CN" dirty="0" smtClean="0"/>
          </a:p>
          <a:p>
            <a:r>
              <a:rPr lang="en-US" altLang="zh-CN" dirty="0"/>
              <a:t>Java</a:t>
            </a:r>
            <a:r>
              <a:rPr lang="zh-CN" altLang="zh-CN" dirty="0"/>
              <a:t>用</a:t>
            </a:r>
            <a:r>
              <a:rPr lang="en-US" altLang="zh-CN" dirty="0"/>
              <a:t>abstract</a:t>
            </a:r>
            <a:r>
              <a:rPr lang="zh-CN" altLang="zh-CN" dirty="0"/>
              <a:t>关键字，表示抽象的意思，用</a:t>
            </a:r>
            <a:r>
              <a:rPr lang="en-US" altLang="zh-CN" dirty="0"/>
              <a:t>abstract</a:t>
            </a:r>
            <a:r>
              <a:rPr lang="zh-CN" altLang="zh-CN" dirty="0"/>
              <a:t>修饰的方法，称为抽象方法，是一个不完整的方法，只有方法的声明，没有方法体。用</a:t>
            </a:r>
            <a:r>
              <a:rPr lang="en-US" altLang="zh-CN" dirty="0"/>
              <a:t>abstract</a:t>
            </a:r>
            <a:r>
              <a:rPr lang="zh-CN" altLang="zh-CN" dirty="0"/>
              <a:t>修饰的类，称为抽象类，语法如下：</a:t>
            </a:r>
          </a:p>
          <a:p>
            <a:pPr marL="0" indent="0">
              <a:buNone/>
            </a:pPr>
            <a:r>
              <a:rPr lang="en-US" altLang="zh-CN" dirty="0"/>
              <a:t>[</a:t>
            </a:r>
            <a:r>
              <a:rPr lang="zh-CN" altLang="zh-CN" dirty="0"/>
              <a:t>权限修饰符</a:t>
            </a:r>
            <a:r>
              <a:rPr lang="en-US" altLang="zh-CN" dirty="0"/>
              <a:t>] abstract class </a:t>
            </a:r>
            <a:r>
              <a:rPr lang="zh-CN" altLang="zh-CN" dirty="0"/>
              <a:t>类名</a:t>
            </a:r>
            <a:r>
              <a:rPr lang="en-US" altLang="zh-CN" dirty="0"/>
              <a:t>{</a:t>
            </a:r>
            <a:endParaRPr lang="zh-CN" altLang="zh-CN" dirty="0"/>
          </a:p>
          <a:p>
            <a:pPr marL="0" indent="0">
              <a:buNone/>
            </a:pPr>
            <a:r>
              <a:rPr lang="en-US" altLang="zh-CN" dirty="0" smtClean="0"/>
              <a:t> </a:t>
            </a:r>
            <a:r>
              <a:rPr lang="en-US" altLang="zh-CN" dirty="0"/>
              <a:t>[</a:t>
            </a:r>
            <a:r>
              <a:rPr lang="zh-CN" altLang="zh-CN" dirty="0"/>
              <a:t>权限修饰符</a:t>
            </a:r>
            <a:r>
              <a:rPr lang="en-US" altLang="zh-CN" dirty="0"/>
              <a:t>] abstract </a:t>
            </a:r>
            <a:r>
              <a:rPr lang="zh-CN" altLang="zh-CN" dirty="0"/>
              <a:t>返回值类型 方法名</a:t>
            </a:r>
            <a:r>
              <a:rPr lang="en-US" altLang="zh-CN" dirty="0"/>
              <a:t>(</a:t>
            </a:r>
            <a:r>
              <a:rPr lang="zh-CN" altLang="zh-CN" dirty="0"/>
              <a:t>参数列表</a:t>
            </a:r>
            <a:r>
              <a:rPr lang="en-US" altLang="zh-CN" dirty="0" smtClean="0"/>
              <a:t>);</a:t>
            </a:r>
            <a:endParaRPr lang="en-US" altLang="zh-CN" dirty="0"/>
          </a:p>
          <a:p>
            <a:pPr marL="0" indent="0">
              <a:buNone/>
            </a:pPr>
            <a:r>
              <a:rPr lang="en-US" altLang="zh-CN" dirty="0" smtClean="0"/>
              <a:t>}</a:t>
            </a:r>
            <a:endParaRPr lang="zh-CN" altLang="en-US" dirty="0"/>
          </a:p>
        </p:txBody>
      </p:sp>
    </p:spTree>
    <p:extLst>
      <p:ext uri="{BB962C8B-B14F-4D97-AF65-F5344CB8AC3E}">
        <p14:creationId xmlns:p14="http://schemas.microsoft.com/office/powerpoint/2010/main" val="3098720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5.2.1</a:t>
            </a:r>
            <a:r>
              <a:rPr lang="zh-CN" altLang="zh-CN" dirty="0"/>
              <a:t>抽象</a:t>
            </a:r>
            <a:r>
              <a:rPr lang="zh-CN" altLang="zh-CN" dirty="0" smtClean="0"/>
              <a:t>类</a:t>
            </a:r>
            <a:endParaRPr lang="zh-CN" altLang="zh-CN" dirty="0"/>
          </a:p>
          <a:p>
            <a:pPr lvl="1"/>
            <a:r>
              <a:rPr lang="zh-CN" altLang="zh-CN" dirty="0" smtClean="0"/>
              <a:t>抽象方法</a:t>
            </a:r>
            <a:r>
              <a:rPr lang="zh-CN" altLang="zh-CN" dirty="0"/>
              <a:t>声明只需给出方法头，不需要方法体，直接以“</a:t>
            </a:r>
            <a:r>
              <a:rPr lang="en-US" altLang="zh-CN" dirty="0"/>
              <a:t>;</a:t>
            </a:r>
            <a:r>
              <a:rPr lang="zh-CN" altLang="zh-CN" dirty="0"/>
              <a:t>”结束。</a:t>
            </a:r>
          </a:p>
          <a:p>
            <a:pPr lvl="1"/>
            <a:r>
              <a:rPr lang="zh-CN" altLang="zh-CN" dirty="0" smtClean="0"/>
              <a:t>构造</a:t>
            </a:r>
            <a:r>
              <a:rPr lang="zh-CN" altLang="zh-CN" dirty="0"/>
              <a:t>方法不能声明为抽象方法。</a:t>
            </a:r>
          </a:p>
          <a:p>
            <a:pPr lvl="1"/>
            <a:r>
              <a:rPr lang="zh-CN" altLang="zh-CN" dirty="0" smtClean="0"/>
              <a:t>在</a:t>
            </a:r>
            <a:r>
              <a:rPr lang="zh-CN" altLang="zh-CN" dirty="0"/>
              <a:t>抽象类中，可以包含抽象方法，也可以不包含抽象方法，但类中如果有抽象方法，此类必须声明为抽象类。</a:t>
            </a:r>
          </a:p>
          <a:p>
            <a:pPr lvl="1"/>
            <a:r>
              <a:rPr lang="zh-CN" altLang="zh-CN" dirty="0" smtClean="0"/>
              <a:t>抽象</a:t>
            </a:r>
            <a:r>
              <a:rPr lang="zh-CN" altLang="zh-CN" dirty="0"/>
              <a:t>类不能被实例化，即使抽象类中没有抽象方法，也不能被实例化。</a:t>
            </a:r>
          </a:p>
          <a:p>
            <a:pPr lvl="1"/>
            <a:r>
              <a:rPr lang="zh-CN" altLang="zh-CN" dirty="0" smtClean="0"/>
              <a:t>子</a:t>
            </a:r>
            <a:r>
              <a:rPr lang="zh-CN" altLang="zh-CN" dirty="0"/>
              <a:t>类必须实现抽象父类中所有抽象方法，否则子类必须要声明为抽象类。</a:t>
            </a:r>
            <a:endParaRPr lang="zh-CN" altLang="en-US" dirty="0"/>
          </a:p>
        </p:txBody>
      </p:sp>
    </p:spTree>
    <p:extLst>
      <p:ext uri="{BB962C8B-B14F-4D97-AF65-F5344CB8AC3E}">
        <p14:creationId xmlns:p14="http://schemas.microsoft.com/office/powerpoint/2010/main" val="235178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a:t>5.2.2</a:t>
            </a:r>
            <a:r>
              <a:rPr lang="zh-CN" altLang="zh-CN" dirty="0" smtClean="0"/>
              <a:t>接口</a:t>
            </a:r>
            <a:endParaRPr lang="en-US" altLang="zh-CN" dirty="0" smtClean="0"/>
          </a:p>
          <a:p>
            <a:r>
              <a:rPr lang="zh-CN" altLang="zh-CN" dirty="0"/>
              <a:t>接口是全局常量和公共抽象方法的集合，接口可被看作一种特殊的抽象类，也属于引用类型。每个接口都被编译成独立的字节码文件。</a:t>
            </a:r>
            <a:r>
              <a:rPr lang="en-US" altLang="zh-CN" dirty="0"/>
              <a:t>Java</a:t>
            </a:r>
            <a:r>
              <a:rPr lang="zh-CN" altLang="zh-CN" dirty="0"/>
              <a:t>提供</a:t>
            </a:r>
            <a:r>
              <a:rPr lang="en-US" altLang="zh-CN" dirty="0"/>
              <a:t>interface</a:t>
            </a:r>
            <a:r>
              <a:rPr lang="zh-CN" altLang="zh-CN" dirty="0"/>
              <a:t>关键字，用于声明接口，其语法格式如下：</a:t>
            </a:r>
          </a:p>
          <a:p>
            <a:pPr marL="0" indent="0">
              <a:buNone/>
            </a:pPr>
            <a:r>
              <a:rPr lang="en-US" altLang="zh-CN" dirty="0"/>
              <a:t>interface </a:t>
            </a:r>
            <a:r>
              <a:rPr lang="zh-CN" altLang="zh-CN" dirty="0"/>
              <a:t>接口名</a:t>
            </a:r>
            <a:r>
              <a:rPr lang="en-US" altLang="zh-CN" dirty="0"/>
              <a:t>{</a:t>
            </a:r>
            <a:endParaRPr lang="zh-CN" altLang="zh-CN" dirty="0"/>
          </a:p>
          <a:p>
            <a:pPr marL="0" indent="0">
              <a:buNone/>
            </a:pPr>
            <a:r>
              <a:rPr lang="en-US" altLang="zh-CN" dirty="0"/>
              <a:t>     </a:t>
            </a:r>
            <a:r>
              <a:rPr lang="zh-CN" altLang="zh-CN" dirty="0"/>
              <a:t>全局常量声明</a:t>
            </a:r>
            <a:r>
              <a:rPr lang="en-US" altLang="zh-CN" dirty="0"/>
              <a:t>;</a:t>
            </a:r>
            <a:endParaRPr lang="zh-CN" altLang="zh-CN" dirty="0"/>
          </a:p>
          <a:p>
            <a:pPr marL="0" indent="0">
              <a:buNone/>
            </a:pPr>
            <a:r>
              <a:rPr lang="en-US" altLang="zh-CN" dirty="0"/>
              <a:t>     </a:t>
            </a:r>
            <a:r>
              <a:rPr lang="zh-CN" altLang="zh-CN" dirty="0"/>
              <a:t>抽象方法声明</a:t>
            </a:r>
            <a:r>
              <a:rPr lang="en-US" altLang="zh-CN" dirty="0"/>
              <a:t>;</a:t>
            </a:r>
            <a:endParaRPr lang="zh-CN" altLang="zh-CN" dirty="0"/>
          </a:p>
          <a:p>
            <a:pPr marL="0" indent="0">
              <a:buNone/>
            </a:pPr>
            <a:r>
              <a:rPr lang="en-US" altLang="zh-CN" dirty="0"/>
              <a:t>}</a:t>
            </a:r>
            <a:endParaRPr lang="zh-CN" altLang="en-US" dirty="0"/>
          </a:p>
        </p:txBody>
      </p:sp>
    </p:spTree>
    <p:extLst>
      <p:ext uri="{BB962C8B-B14F-4D97-AF65-F5344CB8AC3E}">
        <p14:creationId xmlns:p14="http://schemas.microsoft.com/office/powerpoint/2010/main" val="1879848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5.2.2</a:t>
            </a:r>
            <a:r>
              <a:rPr lang="zh-CN" altLang="zh-CN" dirty="0" smtClean="0"/>
              <a:t>接口</a:t>
            </a:r>
            <a:endParaRPr lang="en-US" altLang="zh-CN" dirty="0" smtClean="0"/>
          </a:p>
          <a:p>
            <a:pPr lvl="1"/>
            <a:r>
              <a:rPr lang="zh-CN" altLang="zh-CN" dirty="0"/>
              <a:t>可以在抽象类中定义方法的默认行为，但是接口中的方法不能有默认行为。</a:t>
            </a:r>
          </a:p>
          <a:p>
            <a:pPr lvl="1"/>
            <a:r>
              <a:rPr lang="zh-CN" altLang="zh-CN" dirty="0" smtClean="0"/>
              <a:t>如果</a:t>
            </a:r>
            <a:r>
              <a:rPr lang="zh-CN" altLang="zh-CN" dirty="0"/>
              <a:t>没有指定接口方法和变量的访问权限，</a:t>
            </a:r>
            <a:r>
              <a:rPr lang="en-US" altLang="zh-CN" dirty="0"/>
              <a:t>Java</a:t>
            </a:r>
            <a:r>
              <a:rPr lang="zh-CN" altLang="zh-CN" dirty="0"/>
              <a:t>将其默认为</a:t>
            </a:r>
            <a:r>
              <a:rPr lang="en-US" altLang="zh-CN" dirty="0"/>
              <a:t>public</a:t>
            </a:r>
            <a:r>
              <a:rPr lang="zh-CN" altLang="zh-CN" dirty="0"/>
              <a:t>。</a:t>
            </a:r>
          </a:p>
          <a:p>
            <a:pPr lvl="1"/>
            <a:r>
              <a:rPr lang="en-US" altLang="zh-CN" dirty="0" err="1" smtClean="0"/>
              <a:t>exntends</a:t>
            </a:r>
            <a:r>
              <a:rPr lang="zh-CN" altLang="zh-CN" dirty="0"/>
              <a:t>表示的是一种单继承关系，而一个类却可以实现多个接口，表示的是一种多继承。</a:t>
            </a:r>
          </a:p>
          <a:p>
            <a:pPr lvl="1"/>
            <a:r>
              <a:rPr lang="zh-CN" altLang="zh-CN" dirty="0" smtClean="0"/>
              <a:t>接口</a:t>
            </a:r>
            <a:r>
              <a:rPr lang="zh-CN" altLang="zh-CN" dirty="0"/>
              <a:t>中定义的变量和方法都包含默认的修饰符，其中定义的变量默认声明为“</a:t>
            </a:r>
            <a:r>
              <a:rPr lang="en-US" altLang="zh-CN" dirty="0"/>
              <a:t>public static final</a:t>
            </a:r>
            <a:r>
              <a:rPr lang="zh-CN" altLang="zh-CN" dirty="0"/>
              <a:t>”，即全局常量。定义的方法默认声明为“</a:t>
            </a:r>
            <a:r>
              <a:rPr lang="en-US" altLang="zh-CN" dirty="0"/>
              <a:t>public abstract</a:t>
            </a:r>
            <a:r>
              <a:rPr lang="zh-CN" altLang="zh-CN" dirty="0"/>
              <a:t>”，即抽象方法。</a:t>
            </a:r>
          </a:p>
          <a:p>
            <a:pPr lvl="1"/>
            <a:r>
              <a:rPr lang="zh-CN" altLang="zh-CN" dirty="0" smtClean="0"/>
              <a:t>如果</a:t>
            </a:r>
            <a:r>
              <a:rPr lang="zh-CN" altLang="zh-CN" dirty="0"/>
              <a:t>一个类实现了某个接口，那么必须实现这个接口所有的抽象方法，否则这个类是抽象类。</a:t>
            </a:r>
            <a:endParaRPr lang="en-US" altLang="zh-CN" dirty="0" smtClean="0"/>
          </a:p>
        </p:txBody>
      </p:sp>
    </p:spTree>
    <p:extLst>
      <p:ext uri="{BB962C8B-B14F-4D97-AF65-F5344CB8AC3E}">
        <p14:creationId xmlns:p14="http://schemas.microsoft.com/office/powerpoint/2010/main" val="3485608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a:bodyPr>
          <a:lstStyle/>
          <a:p>
            <a:r>
              <a:rPr lang="en-US" altLang="zh-CN" dirty="0"/>
              <a:t>5.2.2</a:t>
            </a:r>
            <a:r>
              <a:rPr lang="zh-CN" altLang="zh-CN" dirty="0" smtClean="0"/>
              <a:t>接口</a:t>
            </a:r>
            <a:endParaRPr lang="en-US" altLang="zh-CN" dirty="0" smtClean="0"/>
          </a:p>
          <a:p>
            <a:r>
              <a:rPr lang="en-US" altLang="zh-CN" dirty="0"/>
              <a:t>1.</a:t>
            </a:r>
            <a:r>
              <a:rPr lang="zh-CN" altLang="zh-CN" dirty="0"/>
              <a:t>接口的</a:t>
            </a:r>
            <a:r>
              <a:rPr lang="zh-CN" altLang="zh-CN" dirty="0" smtClean="0"/>
              <a:t>实现</a:t>
            </a:r>
            <a:endParaRPr lang="en-US" altLang="zh-CN" dirty="0" smtClean="0"/>
          </a:p>
          <a:p>
            <a:r>
              <a:rPr lang="en-US" altLang="zh-CN" dirty="0"/>
              <a:t>Java</a:t>
            </a:r>
            <a:r>
              <a:rPr lang="zh-CN" altLang="zh-CN" dirty="0"/>
              <a:t>提供</a:t>
            </a:r>
            <a:r>
              <a:rPr lang="en-US" altLang="zh-CN" dirty="0"/>
              <a:t>implements</a:t>
            </a:r>
            <a:r>
              <a:rPr lang="zh-CN" altLang="zh-CN" dirty="0"/>
              <a:t>关键字，用于实现多个接口，其语法格式如下：</a:t>
            </a:r>
          </a:p>
          <a:p>
            <a:pPr marL="0" indent="0">
              <a:buNone/>
            </a:pPr>
            <a:r>
              <a:rPr lang="en-US" altLang="zh-CN" dirty="0"/>
              <a:t>class </a:t>
            </a:r>
            <a:r>
              <a:rPr lang="zh-CN" altLang="zh-CN" dirty="0"/>
              <a:t>类名</a:t>
            </a:r>
            <a:r>
              <a:rPr lang="en-US" altLang="zh-CN" dirty="0"/>
              <a:t> implements </a:t>
            </a:r>
            <a:r>
              <a:rPr lang="zh-CN" altLang="zh-CN" dirty="0"/>
              <a:t>接口</a:t>
            </a:r>
            <a:r>
              <a:rPr lang="en-US" altLang="zh-CN" dirty="0"/>
              <a:t>{</a:t>
            </a:r>
            <a:endParaRPr lang="zh-CN" altLang="zh-CN" dirty="0"/>
          </a:p>
          <a:p>
            <a:pPr marL="0" indent="0">
              <a:buNone/>
            </a:pPr>
            <a:r>
              <a:rPr lang="en-US" altLang="zh-CN" dirty="0"/>
              <a:t>     </a:t>
            </a:r>
            <a:r>
              <a:rPr lang="zh-CN" altLang="zh-CN" dirty="0"/>
              <a:t>属性和方法</a:t>
            </a:r>
          </a:p>
          <a:p>
            <a:pPr marL="0" indent="0">
              <a:buNone/>
            </a:pPr>
            <a:r>
              <a:rPr lang="en-US" altLang="zh-CN" dirty="0"/>
              <a:t>}</a:t>
            </a:r>
            <a:endParaRPr lang="en-US" altLang="zh-CN" dirty="0" smtClean="0"/>
          </a:p>
        </p:txBody>
      </p:sp>
    </p:spTree>
    <p:extLst>
      <p:ext uri="{BB962C8B-B14F-4D97-AF65-F5344CB8AC3E}">
        <p14:creationId xmlns:p14="http://schemas.microsoft.com/office/powerpoint/2010/main" val="135686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章面向对象（二） </a:t>
            </a:r>
          </a:p>
        </p:txBody>
      </p:sp>
      <p:sp>
        <p:nvSpPr>
          <p:cNvPr id="3" name="内容占位符 2"/>
          <p:cNvSpPr>
            <a:spLocks noGrp="1"/>
          </p:cNvSpPr>
          <p:nvPr>
            <p:ph idx="1"/>
          </p:nvPr>
        </p:nvSpPr>
        <p:spPr/>
        <p:txBody>
          <a:bodyPr/>
          <a:lstStyle/>
          <a:p>
            <a:r>
              <a:rPr lang="en-US" altLang="zh-CN" dirty="0"/>
              <a:t>5.1</a:t>
            </a:r>
            <a:r>
              <a:rPr lang="zh-CN" altLang="zh-CN" dirty="0"/>
              <a:t>类的</a:t>
            </a:r>
            <a:r>
              <a:rPr lang="zh-CN" altLang="zh-CN" dirty="0" smtClean="0"/>
              <a:t>继承</a:t>
            </a:r>
            <a:endParaRPr lang="en-US" altLang="zh-CN" dirty="0" smtClean="0"/>
          </a:p>
          <a:p>
            <a:r>
              <a:rPr lang="en-US" altLang="zh-CN" dirty="0"/>
              <a:t>5.2</a:t>
            </a:r>
            <a:r>
              <a:rPr lang="zh-CN" altLang="zh-CN" dirty="0"/>
              <a:t>抽象类和</a:t>
            </a:r>
            <a:r>
              <a:rPr lang="zh-CN" altLang="zh-CN" dirty="0" smtClean="0"/>
              <a:t>接口</a:t>
            </a:r>
            <a:endParaRPr lang="en-US" altLang="zh-CN" dirty="0" smtClean="0"/>
          </a:p>
          <a:p>
            <a:r>
              <a:rPr lang="en-US" altLang="zh-CN" dirty="0"/>
              <a:t>5.3</a:t>
            </a:r>
            <a:r>
              <a:rPr lang="zh-CN" altLang="zh-CN" dirty="0"/>
              <a:t>多态</a:t>
            </a:r>
            <a:endParaRPr lang="zh-CN" altLang="en-US" dirty="0"/>
          </a:p>
        </p:txBody>
      </p:sp>
    </p:spTree>
    <p:extLst>
      <p:ext uri="{BB962C8B-B14F-4D97-AF65-F5344CB8AC3E}">
        <p14:creationId xmlns:p14="http://schemas.microsoft.com/office/powerpoint/2010/main" val="3988110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5.2.2</a:t>
            </a:r>
            <a:r>
              <a:rPr lang="zh-CN" altLang="zh-CN" dirty="0" smtClean="0"/>
              <a:t>接口</a:t>
            </a:r>
            <a:endParaRPr lang="en-US" altLang="zh-CN" dirty="0" smtClean="0"/>
          </a:p>
          <a:p>
            <a:r>
              <a:rPr lang="en-US" altLang="zh-CN" dirty="0"/>
              <a:t>2.</a:t>
            </a:r>
            <a:r>
              <a:rPr lang="zh-CN" altLang="zh-CN" dirty="0"/>
              <a:t>接口的</a:t>
            </a:r>
            <a:r>
              <a:rPr lang="zh-CN" altLang="zh-CN" dirty="0" smtClean="0"/>
              <a:t>继承</a:t>
            </a:r>
            <a:endParaRPr lang="en-US" altLang="zh-CN" dirty="0" smtClean="0"/>
          </a:p>
          <a:p>
            <a:r>
              <a:rPr lang="zh-CN" altLang="zh-CN" dirty="0"/>
              <a:t>接口支持多重继承，即一个接口可以继承多个父接口。其语法格式如下：</a:t>
            </a:r>
          </a:p>
          <a:p>
            <a:pPr marL="0" indent="0">
              <a:buNone/>
            </a:pPr>
            <a:r>
              <a:rPr lang="en-US" altLang="zh-CN" dirty="0"/>
              <a:t>interface </a:t>
            </a:r>
            <a:r>
              <a:rPr lang="zh-CN" altLang="zh-CN" dirty="0"/>
              <a:t>接口名</a:t>
            </a:r>
            <a:r>
              <a:rPr lang="en-US" altLang="zh-CN" dirty="0"/>
              <a:t> extends </a:t>
            </a:r>
            <a:r>
              <a:rPr lang="zh-CN" altLang="zh-CN" dirty="0"/>
              <a:t>接口名</a:t>
            </a:r>
            <a:r>
              <a:rPr lang="en-US" altLang="zh-CN" dirty="0"/>
              <a:t>{</a:t>
            </a:r>
            <a:endParaRPr lang="zh-CN" altLang="zh-CN" dirty="0"/>
          </a:p>
          <a:p>
            <a:pPr marL="0" indent="0">
              <a:buNone/>
            </a:pPr>
            <a:r>
              <a:rPr lang="en-US" altLang="zh-CN" dirty="0"/>
              <a:t>    </a:t>
            </a:r>
            <a:r>
              <a:rPr lang="zh-CN" altLang="zh-CN" dirty="0"/>
              <a:t>全局常量声明</a:t>
            </a:r>
          </a:p>
          <a:p>
            <a:pPr marL="0" indent="0">
              <a:buNone/>
            </a:pPr>
            <a:r>
              <a:rPr lang="en-US" altLang="zh-CN" dirty="0"/>
              <a:t>    </a:t>
            </a:r>
            <a:r>
              <a:rPr lang="zh-CN" altLang="zh-CN" dirty="0"/>
              <a:t>抽象方法声明</a:t>
            </a:r>
          </a:p>
          <a:p>
            <a:pPr marL="0" indent="0">
              <a:buNone/>
            </a:pPr>
            <a:r>
              <a:rPr lang="en-US" altLang="zh-CN" dirty="0"/>
              <a:t>}</a:t>
            </a:r>
            <a:endParaRPr lang="en-US" altLang="zh-CN" dirty="0" smtClean="0"/>
          </a:p>
        </p:txBody>
      </p:sp>
    </p:spTree>
    <p:extLst>
      <p:ext uri="{BB962C8B-B14F-4D97-AF65-F5344CB8AC3E}">
        <p14:creationId xmlns:p14="http://schemas.microsoft.com/office/powerpoint/2010/main" val="2076493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a:bodyPr>
          <a:lstStyle/>
          <a:p>
            <a:r>
              <a:rPr lang="en-US" altLang="zh-CN" dirty="0"/>
              <a:t>5.2.2</a:t>
            </a:r>
            <a:r>
              <a:rPr lang="zh-CN" altLang="zh-CN" dirty="0" smtClean="0"/>
              <a:t>接口</a:t>
            </a:r>
            <a:endParaRPr lang="en-US" altLang="zh-CN" dirty="0" smtClean="0"/>
          </a:p>
          <a:p>
            <a:r>
              <a:rPr lang="en-US" altLang="zh-CN" dirty="0"/>
              <a:t>3.</a:t>
            </a:r>
            <a:r>
              <a:rPr lang="zh-CN" altLang="zh-CN" dirty="0"/>
              <a:t>使用接口的好处</a:t>
            </a:r>
          </a:p>
          <a:p>
            <a:pPr lvl="1"/>
            <a:r>
              <a:rPr lang="zh-CN" altLang="zh-CN" dirty="0"/>
              <a:t>（</a:t>
            </a:r>
            <a:r>
              <a:rPr lang="en-US" altLang="zh-CN" dirty="0"/>
              <a:t>1</a:t>
            </a:r>
            <a:r>
              <a:rPr lang="zh-CN" altLang="zh-CN" dirty="0"/>
              <a:t>）声明引用时要使用接口类型。</a:t>
            </a:r>
          </a:p>
          <a:p>
            <a:pPr lvl="1"/>
            <a:r>
              <a:rPr lang="zh-CN" altLang="zh-CN" dirty="0"/>
              <a:t>（</a:t>
            </a:r>
            <a:r>
              <a:rPr lang="en-US" altLang="zh-CN" dirty="0"/>
              <a:t>2</a:t>
            </a:r>
            <a:r>
              <a:rPr lang="zh-CN" altLang="zh-CN" dirty="0"/>
              <a:t>）方法的参数要声明成接口类型。</a:t>
            </a:r>
          </a:p>
          <a:p>
            <a:pPr lvl="1"/>
            <a:r>
              <a:rPr lang="zh-CN" altLang="zh-CN" dirty="0"/>
              <a:t>（</a:t>
            </a:r>
            <a:r>
              <a:rPr lang="en-US" altLang="zh-CN" dirty="0"/>
              <a:t>3</a:t>
            </a:r>
            <a:r>
              <a:rPr lang="zh-CN" altLang="zh-CN" dirty="0"/>
              <a:t>）方法的返回值要声明成接口类型。</a:t>
            </a:r>
            <a:endParaRPr lang="en-US" altLang="zh-CN" dirty="0" smtClean="0"/>
          </a:p>
        </p:txBody>
      </p:sp>
    </p:spTree>
    <p:extLst>
      <p:ext uri="{BB962C8B-B14F-4D97-AF65-F5344CB8AC3E}">
        <p14:creationId xmlns:p14="http://schemas.microsoft.com/office/powerpoint/2010/main" val="14207793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抽象类和接口</a:t>
            </a:r>
            <a:endParaRPr lang="zh-CN" altLang="en-US" dirty="0"/>
          </a:p>
        </p:txBody>
      </p:sp>
      <p:sp>
        <p:nvSpPr>
          <p:cNvPr id="3" name="内容占位符 2"/>
          <p:cNvSpPr>
            <a:spLocks noGrp="1"/>
          </p:cNvSpPr>
          <p:nvPr>
            <p:ph idx="1"/>
          </p:nvPr>
        </p:nvSpPr>
        <p:spPr/>
        <p:txBody>
          <a:bodyPr>
            <a:normAutofit/>
          </a:bodyPr>
          <a:lstStyle/>
          <a:p>
            <a:r>
              <a:rPr lang="en-US" altLang="zh-CN" dirty="0"/>
              <a:t>5.2.3</a:t>
            </a:r>
            <a:r>
              <a:rPr lang="zh-CN" altLang="zh-CN" dirty="0"/>
              <a:t>抽象类和接口的关系</a:t>
            </a:r>
            <a:endParaRPr lang="en-US" altLang="zh-CN" dirty="0" smtClean="0"/>
          </a:p>
        </p:txBody>
      </p:sp>
      <p:graphicFrame>
        <p:nvGraphicFramePr>
          <p:cNvPr id="4" name="表格 3"/>
          <p:cNvGraphicFramePr>
            <a:graphicFrameLocks noGrp="1"/>
          </p:cNvGraphicFramePr>
          <p:nvPr>
            <p:extLst>
              <p:ext uri="{D42A27DB-BD31-4B8C-83A1-F6EECF244321}">
                <p14:modId xmlns:p14="http://schemas.microsoft.com/office/powerpoint/2010/main" val="2623416030"/>
              </p:ext>
            </p:extLst>
          </p:nvPr>
        </p:nvGraphicFramePr>
        <p:xfrm>
          <a:off x="755576" y="2492896"/>
          <a:ext cx="7704855" cy="3277081"/>
        </p:xfrm>
        <a:graphic>
          <a:graphicData uri="http://schemas.openxmlformats.org/drawingml/2006/table">
            <a:tbl>
              <a:tblPr firstRow="1" firstCol="1" bandRow="1">
                <a:tableStyleId>{5C22544A-7EE6-4342-B048-85BDC9FD1C3A}</a:tableStyleId>
              </a:tblPr>
              <a:tblGrid>
                <a:gridCol w="995078"/>
                <a:gridCol w="3077423"/>
                <a:gridCol w="3632354"/>
              </a:tblGrid>
              <a:tr h="211083">
                <a:tc>
                  <a:txBody>
                    <a:bodyPr/>
                    <a:lstStyle/>
                    <a:p>
                      <a:pPr algn="ctr">
                        <a:spcAft>
                          <a:spcPts val="0"/>
                        </a:spcAft>
                      </a:pPr>
                      <a:r>
                        <a:rPr lang="zh-CN" sz="1400" kern="100">
                          <a:effectLst/>
                        </a:rPr>
                        <a:t>区别</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接口</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抽象类</a:t>
                      </a:r>
                      <a:endParaRPr lang="zh-CN" sz="1400" kern="100">
                        <a:effectLst/>
                        <a:latin typeface="Calibri"/>
                        <a:ea typeface="宋体"/>
                        <a:cs typeface="Times New Roman"/>
                      </a:endParaRPr>
                    </a:p>
                  </a:txBody>
                  <a:tcPr marL="68580" marR="68580" marT="0" marB="0"/>
                </a:tc>
              </a:tr>
              <a:tr h="809399">
                <a:tc>
                  <a:txBody>
                    <a:bodyPr/>
                    <a:lstStyle/>
                    <a:p>
                      <a:pPr algn="ctr">
                        <a:spcAft>
                          <a:spcPts val="0"/>
                        </a:spcAft>
                      </a:pPr>
                      <a:r>
                        <a:rPr lang="zh-CN" sz="1400" kern="100">
                          <a:effectLst/>
                        </a:rPr>
                        <a:t>含义</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接口通常用于描述一个类的外围能力，而不是核心特征。类与接口之间是</a:t>
                      </a:r>
                      <a:r>
                        <a:rPr lang="en-US" sz="1400" kern="100">
                          <a:effectLst/>
                        </a:rPr>
                        <a:t>-able</a:t>
                      </a:r>
                      <a:r>
                        <a:rPr lang="zh-CN" sz="1400" kern="100">
                          <a:effectLst/>
                        </a:rPr>
                        <a:t>或</a:t>
                      </a:r>
                      <a:r>
                        <a:rPr lang="en-US" sz="1400" kern="100">
                          <a:effectLst/>
                        </a:rPr>
                        <a:t>can do</a:t>
                      </a:r>
                      <a:r>
                        <a:rPr lang="zh-CN" sz="1400" kern="100">
                          <a:effectLst/>
                        </a:rPr>
                        <a:t>的关系。</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抽象类定义了它的继承类的核心特征。派生类与抽象类之间是</a:t>
                      </a:r>
                      <a:r>
                        <a:rPr lang="en-US" sz="1400" kern="100">
                          <a:effectLst/>
                        </a:rPr>
                        <a:t>is-a</a:t>
                      </a:r>
                      <a:r>
                        <a:rPr lang="zh-CN" sz="1400" kern="100">
                          <a:effectLst/>
                        </a:rPr>
                        <a:t>的关系。</a:t>
                      </a:r>
                      <a:endParaRPr lang="zh-CN" sz="1400" kern="100">
                        <a:effectLst/>
                        <a:latin typeface="Calibri"/>
                        <a:ea typeface="宋体"/>
                        <a:cs typeface="Times New Roman"/>
                      </a:endParaRPr>
                    </a:p>
                  </a:txBody>
                  <a:tcPr marL="68580" marR="68580" marT="0" marB="0"/>
                </a:tc>
              </a:tr>
              <a:tr h="607049">
                <a:tc>
                  <a:txBody>
                    <a:bodyPr/>
                    <a:lstStyle/>
                    <a:p>
                      <a:pPr algn="ctr">
                        <a:spcAft>
                          <a:spcPts val="0"/>
                        </a:spcAft>
                      </a:pPr>
                      <a:r>
                        <a:rPr lang="zh-CN" sz="1400" kern="100">
                          <a:effectLst/>
                        </a:rPr>
                        <a:t>方法</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接口只提供方法声明</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抽象类可以提供完整方法、默认构造方法以及用于覆盖的方法声明</a:t>
                      </a:r>
                      <a:endParaRPr lang="zh-CN" sz="1400" kern="100">
                        <a:effectLst/>
                        <a:latin typeface="Calibri"/>
                        <a:ea typeface="宋体"/>
                        <a:cs typeface="Times New Roman"/>
                      </a:endParaRPr>
                    </a:p>
                  </a:txBody>
                  <a:tcPr marL="68580" marR="68580" marT="0" marB="0"/>
                </a:tc>
              </a:tr>
              <a:tr h="607049">
                <a:tc>
                  <a:txBody>
                    <a:bodyPr/>
                    <a:lstStyle/>
                    <a:p>
                      <a:pPr algn="ctr">
                        <a:spcAft>
                          <a:spcPts val="0"/>
                        </a:spcAft>
                      </a:pPr>
                      <a:r>
                        <a:rPr lang="zh-CN" sz="1400" kern="100">
                          <a:effectLst/>
                        </a:rPr>
                        <a:t>变量</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只包含</a:t>
                      </a:r>
                      <a:r>
                        <a:rPr lang="en-US" sz="1400" kern="100">
                          <a:effectLst/>
                        </a:rPr>
                        <a:t>public static final</a:t>
                      </a:r>
                      <a:r>
                        <a:rPr lang="zh-CN" sz="1400" kern="100">
                          <a:effectLst/>
                        </a:rPr>
                        <a:t>常量，常量必须在声明时初始化</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可以包含实例变量和静态变量</a:t>
                      </a:r>
                      <a:endParaRPr lang="zh-CN" sz="1400" kern="100">
                        <a:effectLst/>
                        <a:latin typeface="Calibri"/>
                        <a:ea typeface="宋体"/>
                        <a:cs typeface="Times New Roman"/>
                      </a:endParaRPr>
                    </a:p>
                  </a:txBody>
                  <a:tcPr marL="68580" marR="68580" marT="0" marB="0"/>
                </a:tc>
              </a:tr>
              <a:tr h="404699">
                <a:tc>
                  <a:txBody>
                    <a:bodyPr/>
                    <a:lstStyle/>
                    <a:p>
                      <a:pPr algn="ctr">
                        <a:spcAft>
                          <a:spcPts val="0"/>
                        </a:spcAft>
                      </a:pPr>
                      <a:r>
                        <a:rPr lang="zh-CN" sz="1400" kern="100">
                          <a:effectLst/>
                        </a:rPr>
                        <a:t>多重继承</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一个接口可以继承多个接口</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一个类只能继承一个抽象类</a:t>
                      </a:r>
                      <a:endParaRPr lang="zh-CN" sz="1400" kern="100">
                        <a:effectLst/>
                        <a:latin typeface="Calibri"/>
                        <a:ea typeface="宋体"/>
                        <a:cs typeface="Times New Roman"/>
                      </a:endParaRPr>
                    </a:p>
                  </a:txBody>
                  <a:tcPr marL="68580" marR="68580" marT="0" marB="0"/>
                </a:tc>
              </a:tr>
              <a:tr h="211083">
                <a:tc>
                  <a:txBody>
                    <a:bodyPr/>
                    <a:lstStyle/>
                    <a:p>
                      <a:pPr algn="ctr">
                        <a:spcAft>
                          <a:spcPts val="0"/>
                        </a:spcAft>
                      </a:pPr>
                      <a:r>
                        <a:rPr lang="zh-CN" sz="1400" kern="100">
                          <a:effectLst/>
                        </a:rPr>
                        <a:t>实现类</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类可以实现多个接口</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类只从抽象类派生，必须重写</a:t>
                      </a:r>
                      <a:endParaRPr lang="zh-CN" sz="1400" kern="100">
                        <a:effectLst/>
                        <a:latin typeface="Calibri"/>
                        <a:ea typeface="宋体"/>
                        <a:cs typeface="Times New Roman"/>
                      </a:endParaRPr>
                    </a:p>
                  </a:txBody>
                  <a:tcPr marL="68580" marR="68580" marT="0" marB="0"/>
                </a:tc>
              </a:tr>
              <a:tr h="422165">
                <a:tc>
                  <a:txBody>
                    <a:bodyPr/>
                    <a:lstStyle/>
                    <a:p>
                      <a:pPr algn="ctr">
                        <a:spcAft>
                          <a:spcPts val="0"/>
                        </a:spcAft>
                      </a:pPr>
                      <a:r>
                        <a:rPr lang="zh-CN" sz="1400" kern="100">
                          <a:effectLst/>
                        </a:rPr>
                        <a:t>适用性</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a:effectLst/>
                        </a:rPr>
                        <a:t>所有的实现只能共享方法签名</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zh-CN" sz="1400" kern="100" dirty="0">
                          <a:effectLst/>
                        </a:rPr>
                        <a:t>所有实现大同小异，并且共享状态和行为</a:t>
                      </a:r>
                      <a:endParaRPr lang="zh-CN" sz="14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642781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多态</a:t>
            </a:r>
            <a:endParaRPr lang="zh-CN" altLang="en-US" dirty="0"/>
          </a:p>
        </p:txBody>
      </p:sp>
      <p:sp>
        <p:nvSpPr>
          <p:cNvPr id="3" name="内容占位符 2"/>
          <p:cNvSpPr>
            <a:spLocks noGrp="1"/>
          </p:cNvSpPr>
          <p:nvPr>
            <p:ph idx="1"/>
          </p:nvPr>
        </p:nvSpPr>
        <p:spPr/>
        <p:txBody>
          <a:bodyPr/>
          <a:lstStyle/>
          <a:p>
            <a:r>
              <a:rPr lang="en-US" altLang="zh-CN" dirty="0"/>
              <a:t>5.3.1</a:t>
            </a:r>
            <a:r>
              <a:rPr lang="zh-CN" altLang="zh-CN" dirty="0"/>
              <a:t>多态的</a:t>
            </a:r>
            <a:r>
              <a:rPr lang="zh-CN" altLang="zh-CN" dirty="0" smtClean="0"/>
              <a:t>概念</a:t>
            </a:r>
            <a:endParaRPr lang="en-US" altLang="zh-CN" dirty="0" smtClean="0"/>
          </a:p>
          <a:p>
            <a:r>
              <a:rPr lang="zh-CN" altLang="zh-CN" dirty="0"/>
              <a:t>多态意为一个名字可具有多个语义。在程序设计语言中，多态性是指“一种定义，多种实现”。</a:t>
            </a:r>
            <a:endParaRPr lang="zh-CN" altLang="en-US" dirty="0"/>
          </a:p>
        </p:txBody>
      </p:sp>
    </p:spTree>
    <p:extLst>
      <p:ext uri="{BB962C8B-B14F-4D97-AF65-F5344CB8AC3E}">
        <p14:creationId xmlns:p14="http://schemas.microsoft.com/office/powerpoint/2010/main" val="1902872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多态</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5.3.1</a:t>
            </a:r>
            <a:r>
              <a:rPr lang="zh-CN" altLang="zh-CN" dirty="0"/>
              <a:t>多态的</a:t>
            </a:r>
            <a:r>
              <a:rPr lang="zh-CN" altLang="zh-CN" dirty="0" smtClean="0"/>
              <a:t>概念</a:t>
            </a:r>
            <a:endParaRPr lang="en-US" altLang="zh-CN" dirty="0" smtClean="0"/>
          </a:p>
          <a:p>
            <a:r>
              <a:rPr lang="zh-CN" altLang="zh-CN" dirty="0"/>
              <a:t>多态有下面几个特点：</a:t>
            </a:r>
          </a:p>
          <a:p>
            <a:pPr lvl="1"/>
            <a:r>
              <a:rPr lang="zh-CN" altLang="zh-CN" dirty="0" smtClean="0"/>
              <a:t>对象</a:t>
            </a:r>
            <a:r>
              <a:rPr lang="zh-CN" altLang="zh-CN" dirty="0"/>
              <a:t>类型不可变，引用类型可变。</a:t>
            </a:r>
          </a:p>
          <a:p>
            <a:pPr lvl="1"/>
            <a:r>
              <a:rPr lang="zh-CN" altLang="zh-CN" dirty="0" smtClean="0"/>
              <a:t>只能</a:t>
            </a:r>
            <a:r>
              <a:rPr lang="zh-CN" altLang="zh-CN" dirty="0"/>
              <a:t>调用引用对应的类型中定义的方法。</a:t>
            </a:r>
          </a:p>
          <a:p>
            <a:pPr lvl="1"/>
            <a:r>
              <a:rPr lang="zh-CN" altLang="zh-CN" dirty="0" smtClean="0"/>
              <a:t>运行</a:t>
            </a:r>
            <a:r>
              <a:rPr lang="zh-CN" altLang="zh-CN" dirty="0"/>
              <a:t>时会运行子类覆盖的方法。</a:t>
            </a:r>
          </a:p>
          <a:p>
            <a:r>
              <a:rPr lang="zh-CN" altLang="zh-CN" dirty="0"/>
              <a:t>多态实现的三个必要条件</a:t>
            </a:r>
          </a:p>
          <a:p>
            <a:pPr lvl="1"/>
            <a:r>
              <a:rPr lang="zh-CN" altLang="zh-CN" dirty="0" smtClean="0"/>
              <a:t>要</a:t>
            </a:r>
            <a:r>
              <a:rPr lang="zh-CN" altLang="zh-CN" dirty="0"/>
              <a:t>有继承（实现</a:t>
            </a:r>
            <a:r>
              <a:rPr lang="en-US" altLang="zh-CN" dirty="0"/>
              <a:t>implements</a:t>
            </a:r>
            <a:r>
              <a:rPr lang="zh-CN" altLang="zh-CN" dirty="0"/>
              <a:t>）</a:t>
            </a:r>
          </a:p>
          <a:p>
            <a:pPr lvl="1"/>
            <a:r>
              <a:rPr lang="zh-CN" altLang="zh-CN" dirty="0" smtClean="0"/>
              <a:t>要</a:t>
            </a:r>
            <a:r>
              <a:rPr lang="zh-CN" altLang="zh-CN" dirty="0"/>
              <a:t>有重写（</a:t>
            </a:r>
            <a:r>
              <a:rPr lang="en-US" altLang="zh-CN" dirty="0" err="1"/>
              <a:t>overWrite&amp;overRide</a:t>
            </a:r>
            <a:r>
              <a:rPr lang="en-US" altLang="zh-CN" dirty="0"/>
              <a:t>)</a:t>
            </a:r>
            <a:endParaRPr lang="zh-CN" altLang="zh-CN" dirty="0"/>
          </a:p>
          <a:p>
            <a:pPr lvl="1"/>
            <a:r>
              <a:rPr lang="zh-CN" altLang="zh-CN" dirty="0" smtClean="0"/>
              <a:t>父</a:t>
            </a:r>
            <a:r>
              <a:rPr lang="zh-CN" altLang="zh-CN" dirty="0"/>
              <a:t>类引用指向子类对象</a:t>
            </a:r>
            <a:endParaRPr lang="en-US" altLang="zh-CN" dirty="0" smtClean="0"/>
          </a:p>
        </p:txBody>
      </p:sp>
    </p:spTree>
    <p:extLst>
      <p:ext uri="{BB962C8B-B14F-4D97-AF65-F5344CB8AC3E}">
        <p14:creationId xmlns:p14="http://schemas.microsoft.com/office/powerpoint/2010/main" val="3168742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多态</a:t>
            </a:r>
            <a:endParaRPr lang="zh-CN" altLang="en-US" dirty="0"/>
          </a:p>
        </p:txBody>
      </p:sp>
      <p:sp>
        <p:nvSpPr>
          <p:cNvPr id="3" name="内容占位符 2"/>
          <p:cNvSpPr>
            <a:spLocks noGrp="1"/>
          </p:cNvSpPr>
          <p:nvPr>
            <p:ph idx="1"/>
          </p:nvPr>
        </p:nvSpPr>
        <p:spPr/>
        <p:txBody>
          <a:bodyPr/>
          <a:lstStyle/>
          <a:p>
            <a:r>
              <a:rPr lang="en-US" altLang="zh-CN" dirty="0"/>
              <a:t>5.3.2</a:t>
            </a:r>
            <a:r>
              <a:rPr lang="zh-CN" altLang="zh-CN" dirty="0"/>
              <a:t>向上转型和向下</a:t>
            </a:r>
            <a:r>
              <a:rPr lang="zh-CN" altLang="zh-CN" dirty="0" smtClean="0"/>
              <a:t>转型</a:t>
            </a:r>
            <a:endParaRPr lang="en-US" altLang="zh-CN" dirty="0" smtClean="0"/>
          </a:p>
          <a:p>
            <a:pPr lvl="1"/>
            <a:r>
              <a:rPr lang="en-US" altLang="zh-CN" dirty="0"/>
              <a:t>1.</a:t>
            </a:r>
            <a:r>
              <a:rPr lang="zh-CN" altLang="zh-CN" dirty="0"/>
              <a:t>向上转型：是从子类到父类的转换，也称隐式转换</a:t>
            </a:r>
            <a:r>
              <a:rPr lang="zh-CN" altLang="zh-CN" dirty="0" smtClean="0"/>
              <a:t>。</a:t>
            </a:r>
            <a:endParaRPr lang="en-US" altLang="zh-CN" dirty="0" smtClean="0"/>
          </a:p>
          <a:p>
            <a:pPr lvl="1"/>
            <a:r>
              <a:rPr lang="en-US" altLang="zh-CN" dirty="0"/>
              <a:t>2.</a:t>
            </a:r>
            <a:r>
              <a:rPr lang="zh-CN" altLang="zh-CN" dirty="0"/>
              <a:t>向下转型：是从父类到子类的转换，也称显式转换。</a:t>
            </a:r>
            <a:endParaRPr lang="zh-CN" altLang="zh-CN" dirty="0" smtClean="0"/>
          </a:p>
        </p:txBody>
      </p:sp>
    </p:spTree>
    <p:extLst>
      <p:ext uri="{BB962C8B-B14F-4D97-AF65-F5344CB8AC3E}">
        <p14:creationId xmlns:p14="http://schemas.microsoft.com/office/powerpoint/2010/main" val="3783449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多态</a:t>
            </a:r>
            <a:endParaRPr lang="zh-CN" altLang="en-US" dirty="0"/>
          </a:p>
        </p:txBody>
      </p:sp>
      <p:sp>
        <p:nvSpPr>
          <p:cNvPr id="3" name="内容占位符 2"/>
          <p:cNvSpPr>
            <a:spLocks noGrp="1"/>
          </p:cNvSpPr>
          <p:nvPr>
            <p:ph idx="1"/>
          </p:nvPr>
        </p:nvSpPr>
        <p:spPr/>
        <p:txBody>
          <a:bodyPr/>
          <a:lstStyle/>
          <a:p>
            <a:r>
              <a:rPr lang="en-US" altLang="zh-CN" dirty="0"/>
              <a:t>5.3.3Object</a:t>
            </a:r>
            <a:r>
              <a:rPr lang="zh-CN" altLang="zh-CN" dirty="0" smtClean="0"/>
              <a:t>类</a:t>
            </a:r>
            <a:endParaRPr lang="en-US" altLang="zh-CN" dirty="0" smtClean="0"/>
          </a:p>
          <a:p>
            <a:r>
              <a:rPr lang="en-US" altLang="zh-CN" dirty="0"/>
              <a:t>Java</a:t>
            </a:r>
            <a:r>
              <a:rPr lang="zh-CN" altLang="zh-CN" dirty="0"/>
              <a:t>中提供了一个</a:t>
            </a:r>
            <a:r>
              <a:rPr lang="en-US" altLang="zh-CN" dirty="0"/>
              <a:t>Object</a:t>
            </a:r>
            <a:r>
              <a:rPr lang="zh-CN" altLang="zh-CN" dirty="0"/>
              <a:t>类，是所有类的父类，如果一个类没有显式地指定继承类，则该类的父类默认为</a:t>
            </a:r>
            <a:r>
              <a:rPr lang="en-US" altLang="zh-CN" dirty="0"/>
              <a:t>Object</a:t>
            </a:r>
            <a:r>
              <a:rPr lang="zh-CN" altLang="zh-CN" dirty="0"/>
              <a:t>。</a:t>
            </a:r>
            <a:endParaRPr lang="zh-CN" altLang="en-US" dirty="0"/>
          </a:p>
        </p:txBody>
      </p:sp>
    </p:spTree>
    <p:extLst>
      <p:ext uri="{BB962C8B-B14F-4D97-AF65-F5344CB8AC3E}">
        <p14:creationId xmlns:p14="http://schemas.microsoft.com/office/powerpoint/2010/main" val="710455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多态</a:t>
            </a:r>
            <a:endParaRPr lang="zh-CN" altLang="en-US" dirty="0"/>
          </a:p>
        </p:txBody>
      </p:sp>
      <p:sp>
        <p:nvSpPr>
          <p:cNvPr id="3" name="内容占位符 2"/>
          <p:cNvSpPr>
            <a:spLocks noGrp="1"/>
          </p:cNvSpPr>
          <p:nvPr>
            <p:ph idx="1"/>
          </p:nvPr>
        </p:nvSpPr>
        <p:spPr/>
        <p:txBody>
          <a:bodyPr/>
          <a:lstStyle/>
          <a:p>
            <a:r>
              <a:rPr lang="en-US" altLang="zh-CN" dirty="0"/>
              <a:t>5.3.3Object</a:t>
            </a:r>
            <a:r>
              <a:rPr lang="zh-CN" altLang="zh-CN" dirty="0" smtClean="0"/>
              <a:t>类</a:t>
            </a:r>
            <a:endParaRPr lang="en-US" altLang="zh-CN" dirty="0" smtClean="0"/>
          </a:p>
          <a:p>
            <a:pPr lvl="1"/>
            <a:r>
              <a:rPr lang="en-US" altLang="zh-CN" dirty="0"/>
              <a:t>1.toString()</a:t>
            </a:r>
            <a:r>
              <a:rPr lang="zh-CN" altLang="zh-CN" dirty="0" smtClean="0"/>
              <a:t>方法:</a:t>
            </a:r>
            <a:r>
              <a:rPr lang="zh-CN" altLang="zh-CN" dirty="0"/>
              <a:t>调用一个对象的</a:t>
            </a:r>
            <a:r>
              <a:rPr lang="en-US" altLang="zh-CN" dirty="0" err="1"/>
              <a:t>toString</a:t>
            </a:r>
            <a:r>
              <a:rPr lang="en-US" altLang="zh-CN" dirty="0"/>
              <a:t>()</a:t>
            </a:r>
            <a:r>
              <a:rPr lang="zh-CN" altLang="zh-CN" dirty="0"/>
              <a:t>方法会默认返回一个描述该对象的字符串，它由该对象所属类名、</a:t>
            </a:r>
            <a:r>
              <a:rPr lang="en-US" altLang="zh-CN" dirty="0"/>
              <a:t>@</a:t>
            </a:r>
            <a:r>
              <a:rPr lang="zh-CN" altLang="zh-CN" dirty="0"/>
              <a:t>和对象十六进制形式的内存地址组成</a:t>
            </a:r>
            <a:r>
              <a:rPr lang="zh-CN" altLang="zh-CN" dirty="0" smtClean="0"/>
              <a:t>。</a:t>
            </a:r>
            <a:endParaRPr lang="en-US" altLang="zh-CN" dirty="0" smtClean="0"/>
          </a:p>
          <a:p>
            <a:pPr lvl="1"/>
            <a:r>
              <a:rPr lang="en-US" altLang="zh-CN" dirty="0"/>
              <a:t>2.equals()</a:t>
            </a:r>
            <a:r>
              <a:rPr lang="zh-CN" altLang="zh-CN" dirty="0" smtClean="0"/>
              <a:t>方法</a:t>
            </a:r>
            <a:r>
              <a:rPr lang="en-US" altLang="zh-CN" dirty="0" smtClean="0"/>
              <a:t>:equals</a:t>
            </a:r>
            <a:r>
              <a:rPr lang="en-US" altLang="zh-CN" dirty="0"/>
              <a:t>()</a:t>
            </a:r>
            <a:r>
              <a:rPr lang="zh-CN" altLang="zh-CN" dirty="0"/>
              <a:t>方法是用于测试两个对象是否相等。</a:t>
            </a:r>
            <a:endParaRPr lang="en-US" altLang="zh-CN" dirty="0" smtClean="0"/>
          </a:p>
          <a:p>
            <a:pPr lvl="1"/>
            <a:endParaRPr lang="en-US" altLang="zh-CN" dirty="0" smtClean="0"/>
          </a:p>
        </p:txBody>
      </p:sp>
    </p:spTree>
    <p:extLst>
      <p:ext uri="{BB962C8B-B14F-4D97-AF65-F5344CB8AC3E}">
        <p14:creationId xmlns:p14="http://schemas.microsoft.com/office/powerpoint/2010/main" val="4216845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多态</a:t>
            </a:r>
            <a:endParaRPr lang="zh-CN" altLang="en-US" dirty="0"/>
          </a:p>
        </p:txBody>
      </p:sp>
      <p:sp>
        <p:nvSpPr>
          <p:cNvPr id="3" name="内容占位符 2"/>
          <p:cNvSpPr>
            <a:spLocks noGrp="1"/>
          </p:cNvSpPr>
          <p:nvPr>
            <p:ph idx="1"/>
          </p:nvPr>
        </p:nvSpPr>
        <p:spPr/>
        <p:txBody>
          <a:bodyPr/>
          <a:lstStyle/>
          <a:p>
            <a:r>
              <a:rPr lang="en-US" altLang="zh-CN" dirty="0"/>
              <a:t>5.3.4</a:t>
            </a:r>
            <a:r>
              <a:rPr lang="zh-CN" altLang="zh-CN" dirty="0"/>
              <a:t>工厂设计</a:t>
            </a:r>
            <a:r>
              <a:rPr lang="zh-CN" altLang="zh-CN" dirty="0" smtClean="0"/>
              <a:t>模式</a:t>
            </a:r>
            <a:endParaRPr lang="en-US" altLang="zh-CN" dirty="0" smtClean="0"/>
          </a:p>
          <a:p>
            <a:r>
              <a:rPr lang="zh-CN" altLang="zh-CN" dirty="0"/>
              <a:t>工厂模式（</a:t>
            </a:r>
            <a:r>
              <a:rPr lang="en-US" altLang="zh-CN" dirty="0"/>
              <a:t>Factory</a:t>
            </a:r>
            <a:r>
              <a:rPr lang="zh-CN" altLang="zh-CN" dirty="0"/>
              <a:t>）主要用来实例化有共同接口的类，它可以动态决定应该实例化哪一个类，不必事先知道每次要实例化哪一个类。工厂模式主要有三种形态：简单工厂模式、工厂方法模式和抽象工厂模式。接下来分别对这三种形态进行讲解。</a:t>
            </a:r>
            <a:endParaRPr lang="zh-CN" altLang="en-US" dirty="0"/>
          </a:p>
        </p:txBody>
      </p:sp>
    </p:spTree>
    <p:extLst>
      <p:ext uri="{BB962C8B-B14F-4D97-AF65-F5344CB8AC3E}">
        <p14:creationId xmlns:p14="http://schemas.microsoft.com/office/powerpoint/2010/main" val="52875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5.1</a:t>
            </a:r>
            <a:r>
              <a:rPr lang="zh-CN" altLang="zh-CN" dirty="0"/>
              <a:t>类的</a:t>
            </a:r>
            <a:r>
              <a:rPr lang="zh-CN" altLang="zh-CN" dirty="0" smtClean="0"/>
              <a:t>继承</a:t>
            </a:r>
            <a:endParaRPr lang="zh-CN" altLang="en-US" dirty="0"/>
          </a:p>
        </p:txBody>
      </p:sp>
      <p:sp>
        <p:nvSpPr>
          <p:cNvPr id="3" name="内容占位符 2"/>
          <p:cNvSpPr>
            <a:spLocks noGrp="1"/>
          </p:cNvSpPr>
          <p:nvPr>
            <p:ph idx="1"/>
          </p:nvPr>
        </p:nvSpPr>
        <p:spPr/>
        <p:txBody>
          <a:bodyPr/>
          <a:lstStyle/>
          <a:p>
            <a:r>
              <a:rPr lang="en-US" altLang="zh-CN" dirty="0"/>
              <a:t>5.1.1</a:t>
            </a:r>
            <a:r>
              <a:rPr lang="zh-CN" altLang="zh-CN" dirty="0"/>
              <a:t>继承的</a:t>
            </a:r>
            <a:r>
              <a:rPr lang="zh-CN" altLang="zh-CN" dirty="0" smtClean="0"/>
              <a:t>概念</a:t>
            </a:r>
            <a:endParaRPr lang="en-US" altLang="zh-CN" dirty="0" smtClean="0"/>
          </a:p>
          <a:p>
            <a:pPr lvl="1"/>
            <a:r>
              <a:rPr lang="zh-CN" altLang="zh-CN" dirty="0"/>
              <a:t>利用继承机制。可以先创建一个具有共性的一般类，从一般类再派生出具有特殊性的新类，新类继承一般类的属性和方法，并根据需要增加它自己新的属性和新的方法。</a:t>
            </a:r>
            <a:endParaRPr lang="zh-CN" altLang="en-US" dirty="0"/>
          </a:p>
        </p:txBody>
      </p:sp>
    </p:spTree>
    <p:extLst>
      <p:ext uri="{BB962C8B-B14F-4D97-AF65-F5344CB8AC3E}">
        <p14:creationId xmlns:p14="http://schemas.microsoft.com/office/powerpoint/2010/main" val="1127271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5.1</a:t>
            </a:r>
            <a:r>
              <a:rPr lang="zh-CN" altLang="zh-CN" dirty="0"/>
              <a:t>类的</a:t>
            </a:r>
            <a:r>
              <a:rPr lang="zh-CN" altLang="zh-CN" dirty="0" smtClean="0"/>
              <a:t>继承</a:t>
            </a:r>
            <a:endParaRPr lang="zh-CN" altLang="en-US" dirty="0"/>
          </a:p>
        </p:txBody>
      </p:sp>
      <p:sp>
        <p:nvSpPr>
          <p:cNvPr id="3" name="内容占位符 2"/>
          <p:cNvSpPr>
            <a:spLocks noGrp="1"/>
          </p:cNvSpPr>
          <p:nvPr>
            <p:ph idx="1"/>
          </p:nvPr>
        </p:nvSpPr>
        <p:spPr/>
        <p:txBody>
          <a:bodyPr/>
          <a:lstStyle/>
          <a:p>
            <a:r>
              <a:rPr lang="en-US" altLang="zh-CN" dirty="0"/>
              <a:t>5.1.1</a:t>
            </a:r>
            <a:r>
              <a:rPr lang="zh-CN" altLang="zh-CN" dirty="0"/>
              <a:t>继承的</a:t>
            </a:r>
            <a:r>
              <a:rPr lang="zh-CN" altLang="zh-CN" dirty="0" smtClean="0"/>
              <a:t>概念</a:t>
            </a:r>
            <a:endParaRPr lang="en-US" altLang="zh-CN" dirty="0" smtClean="0"/>
          </a:p>
          <a:p>
            <a:pPr lvl="1"/>
            <a:r>
              <a:rPr lang="zh-CN" altLang="zh-CN" dirty="0"/>
              <a:t>类的继承也称类的派生。通常，将被继承的类称为父类或超类，派生出来的类称为子类，从一个父类可以派生出多个子类，子类还可以派生出新的子类，这样就形成了类的层次关系。在</a:t>
            </a:r>
            <a:r>
              <a:rPr lang="en-US" altLang="zh-CN" dirty="0"/>
              <a:t>Java</a:t>
            </a:r>
            <a:r>
              <a:rPr lang="zh-CN" altLang="zh-CN" dirty="0"/>
              <a:t>中一个类只能继承一个父类，称为单继承。但一个父类却可以派生出多个子类，每个子类作为父类又可以派生出多个子类，从而形成具有树形结构的类的层次体系。</a:t>
            </a:r>
            <a:endParaRPr lang="zh-CN" altLang="en-US" dirty="0"/>
          </a:p>
        </p:txBody>
      </p:sp>
    </p:spTree>
    <p:extLst>
      <p:ext uri="{BB962C8B-B14F-4D97-AF65-F5344CB8AC3E}">
        <p14:creationId xmlns:p14="http://schemas.microsoft.com/office/powerpoint/2010/main" val="1366338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lstStyle/>
          <a:p>
            <a:r>
              <a:rPr lang="en-US" altLang="zh-CN" dirty="0"/>
              <a:t>1.Java</a:t>
            </a:r>
            <a:r>
              <a:rPr lang="zh-CN" altLang="zh-CN" dirty="0"/>
              <a:t>中，子类继承父类</a:t>
            </a:r>
            <a:r>
              <a:rPr lang="zh-CN" altLang="zh-CN" dirty="0" smtClean="0"/>
              <a:t>的</a:t>
            </a:r>
            <a:r>
              <a:rPr lang="zh-CN" altLang="en-US" dirty="0" smtClean="0"/>
              <a:t>关键字：</a:t>
            </a:r>
            <a:r>
              <a:rPr lang="en-US" altLang="zh-CN" dirty="0" smtClean="0"/>
              <a:t>extends</a:t>
            </a:r>
          </a:p>
          <a:p>
            <a:r>
              <a:rPr lang="en-US" altLang="zh-CN" dirty="0"/>
              <a:t>Java</a:t>
            </a:r>
            <a:r>
              <a:rPr lang="zh-CN" altLang="zh-CN" dirty="0"/>
              <a:t>语言只支持单继承，不允许多重继承，即一个子类只能继承一个父</a:t>
            </a:r>
            <a:r>
              <a:rPr lang="zh-CN" altLang="zh-CN" dirty="0" smtClean="0"/>
              <a:t>类</a:t>
            </a:r>
            <a:endParaRPr lang="en-US" altLang="zh-CN" dirty="0" smtClean="0"/>
          </a:p>
          <a:p>
            <a:r>
              <a:rPr lang="en-US" altLang="zh-CN" dirty="0"/>
              <a:t>Java</a:t>
            </a:r>
            <a:r>
              <a:rPr lang="zh-CN" altLang="zh-CN" dirty="0"/>
              <a:t>语言虽然不支持多重继承，但它支持多层继承，即一个类的父类可以继承另外的父类。</a:t>
            </a:r>
            <a:endParaRPr lang="zh-CN" altLang="en-US" dirty="0"/>
          </a:p>
        </p:txBody>
      </p:sp>
    </p:spTree>
    <p:extLst>
      <p:ext uri="{BB962C8B-B14F-4D97-AF65-F5344CB8AC3E}">
        <p14:creationId xmlns:p14="http://schemas.microsoft.com/office/powerpoint/2010/main" val="3812585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父类成员的访问</a:t>
            </a:r>
            <a:r>
              <a:rPr lang="zh-CN" altLang="zh-CN" dirty="0" smtClean="0"/>
              <a:t>权限</a:t>
            </a:r>
            <a:endParaRPr lang="en-US" altLang="zh-CN" dirty="0" smtClean="0"/>
          </a:p>
          <a:p>
            <a:pPr lvl="1"/>
            <a:r>
              <a:rPr lang="zh-CN" altLang="zh-CN" dirty="0"/>
              <a:t>子类可以继承父类中的属性成员和除构造方法以外的方法成员，但不能继承父类的构造方法。而且，并不是对父类的所有属性成员和方法成员都具有访问权限，即并不是在子类声明的方法中能够访问父类中的所有属性成员和方法成员。</a:t>
            </a:r>
            <a:endParaRPr lang="zh-CN" altLang="en-US" dirty="0"/>
          </a:p>
        </p:txBody>
      </p:sp>
    </p:spTree>
    <p:extLst>
      <p:ext uri="{BB962C8B-B14F-4D97-AF65-F5344CB8AC3E}">
        <p14:creationId xmlns:p14="http://schemas.microsoft.com/office/powerpoint/2010/main" val="2184941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normAutofit fontScale="92500"/>
          </a:bodyPr>
          <a:lstStyle/>
          <a:p>
            <a:r>
              <a:rPr lang="en-US" altLang="zh-CN" dirty="0"/>
              <a:t>2.</a:t>
            </a:r>
            <a:r>
              <a:rPr lang="zh-CN" altLang="zh-CN" dirty="0"/>
              <a:t>父类成员的访问</a:t>
            </a:r>
            <a:r>
              <a:rPr lang="zh-CN" altLang="zh-CN" dirty="0" smtClean="0"/>
              <a:t>权限</a:t>
            </a:r>
            <a:endParaRPr lang="en-US" altLang="zh-CN" dirty="0" smtClean="0"/>
          </a:p>
          <a:p>
            <a:pPr lvl="1"/>
            <a:r>
              <a:rPr lang="zh-CN" altLang="zh-CN" dirty="0" smtClean="0"/>
              <a:t>子</a:t>
            </a:r>
            <a:r>
              <a:rPr lang="zh-CN" altLang="zh-CN" dirty="0"/>
              <a:t>类对父类的</a:t>
            </a:r>
            <a:r>
              <a:rPr lang="en-US" altLang="zh-CN" dirty="0"/>
              <a:t>private</a:t>
            </a:r>
            <a:r>
              <a:rPr lang="zh-CN" altLang="zh-CN" dirty="0"/>
              <a:t>成员没有访问权限。既不能直接引用父类中的</a:t>
            </a:r>
            <a:r>
              <a:rPr lang="en-US" altLang="zh-CN" dirty="0"/>
              <a:t>private</a:t>
            </a:r>
            <a:r>
              <a:rPr lang="zh-CN" altLang="zh-CN" dirty="0"/>
              <a:t>属性成员，也不能调用父类中的</a:t>
            </a:r>
            <a:r>
              <a:rPr lang="en-US" altLang="zh-CN" dirty="0"/>
              <a:t>private</a:t>
            </a:r>
            <a:r>
              <a:rPr lang="zh-CN" altLang="zh-CN" dirty="0"/>
              <a:t>方法成员，如果需要访问父类的成员，可以通过父类中的非</a:t>
            </a:r>
            <a:r>
              <a:rPr lang="en-US" altLang="zh-CN" dirty="0"/>
              <a:t>private</a:t>
            </a:r>
            <a:r>
              <a:rPr lang="zh-CN" altLang="zh-CN" dirty="0"/>
              <a:t>成员方法来引用父类的成员。</a:t>
            </a:r>
          </a:p>
          <a:p>
            <a:pPr lvl="1"/>
            <a:r>
              <a:rPr lang="zh-CN" altLang="zh-CN" dirty="0" smtClean="0"/>
              <a:t>子</a:t>
            </a:r>
            <a:r>
              <a:rPr lang="zh-CN" altLang="zh-CN" dirty="0"/>
              <a:t>类对父类的</a:t>
            </a:r>
            <a:r>
              <a:rPr lang="en-US" altLang="zh-CN" dirty="0"/>
              <a:t>public</a:t>
            </a:r>
            <a:r>
              <a:rPr lang="zh-CN" altLang="zh-CN" dirty="0"/>
              <a:t>或</a:t>
            </a:r>
            <a:r>
              <a:rPr lang="en-US" altLang="zh-CN" dirty="0"/>
              <a:t>protected</a:t>
            </a:r>
            <a:r>
              <a:rPr lang="zh-CN" altLang="zh-CN" dirty="0"/>
              <a:t>成员具有访问权限。</a:t>
            </a:r>
          </a:p>
          <a:p>
            <a:pPr lvl="1"/>
            <a:r>
              <a:rPr lang="zh-CN" altLang="zh-CN" dirty="0" smtClean="0"/>
              <a:t>子</a:t>
            </a:r>
            <a:r>
              <a:rPr lang="zh-CN" altLang="zh-CN" dirty="0"/>
              <a:t>类对父类的默认权限成员的访问分为两种情况：一是对同一包中父类的默认权限成员具有访问权限；二是对其他包中父类的默认权限成员没有访问权限。</a:t>
            </a:r>
            <a:endParaRPr lang="en-US" altLang="zh-CN" dirty="0" smtClean="0"/>
          </a:p>
        </p:txBody>
      </p:sp>
    </p:spTree>
    <p:extLst>
      <p:ext uri="{BB962C8B-B14F-4D97-AF65-F5344CB8AC3E}">
        <p14:creationId xmlns:p14="http://schemas.microsoft.com/office/powerpoint/2010/main" val="2138718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a:t>5.1.2</a:t>
            </a:r>
            <a:r>
              <a:rPr lang="zh-CN" altLang="zh-CN" dirty="0"/>
              <a:t>成员变量的</a:t>
            </a:r>
            <a:r>
              <a:rPr lang="zh-CN" altLang="zh-CN" dirty="0" smtClean="0"/>
              <a:t>隐藏</a:t>
            </a:r>
            <a:endParaRPr lang="en-US" altLang="zh-CN" dirty="0" smtClean="0"/>
          </a:p>
          <a:p>
            <a:r>
              <a:rPr lang="zh-CN" altLang="zh-CN" dirty="0"/>
              <a:t>类的继承使得子类从父类中既继承了有用的属性成员，也会继承一些不需要或不恰当的属性成员。当父类中的属性不适合子类需要时，子类可以把从父类继承来的属性成员进行重新定义。由于在子类中也定义了与父类中名字相同的成员变量，因此父类中的成员变量在子类中就不可见了，这就是成员变量的隐藏。这时在子类中若想引用父类中的同名变量，可以用关键词</a:t>
            </a:r>
            <a:r>
              <a:rPr lang="en-US" altLang="zh-CN" dirty="0"/>
              <a:t>super</a:t>
            </a:r>
            <a:r>
              <a:rPr lang="zh-CN" altLang="zh-CN" dirty="0"/>
              <a:t>作为前缀来引用父类中同名变量。即：</a:t>
            </a:r>
          </a:p>
          <a:p>
            <a:r>
              <a:rPr lang="en-US" altLang="zh-CN" dirty="0"/>
              <a:t>super.</a:t>
            </a:r>
            <a:r>
              <a:rPr lang="zh-CN" altLang="zh-CN" dirty="0"/>
              <a:t>属性</a:t>
            </a:r>
            <a:r>
              <a:rPr lang="zh-CN" altLang="zh-CN" dirty="0" smtClean="0"/>
              <a:t>名</a:t>
            </a:r>
            <a:endParaRPr lang="zh-CN" altLang="zh-CN" dirty="0"/>
          </a:p>
        </p:txBody>
      </p:sp>
    </p:spTree>
    <p:extLst>
      <p:ext uri="{BB962C8B-B14F-4D97-AF65-F5344CB8AC3E}">
        <p14:creationId xmlns:p14="http://schemas.microsoft.com/office/powerpoint/2010/main" val="888298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类的继承</a:t>
            </a:r>
            <a:endParaRPr lang="zh-CN" altLang="en-US" dirty="0"/>
          </a:p>
        </p:txBody>
      </p:sp>
      <p:sp>
        <p:nvSpPr>
          <p:cNvPr id="3" name="内容占位符 2"/>
          <p:cNvSpPr>
            <a:spLocks noGrp="1"/>
          </p:cNvSpPr>
          <p:nvPr>
            <p:ph idx="1"/>
          </p:nvPr>
        </p:nvSpPr>
        <p:spPr/>
        <p:txBody>
          <a:bodyPr/>
          <a:lstStyle/>
          <a:p>
            <a:r>
              <a:rPr lang="en-US" altLang="zh-CN" dirty="0"/>
              <a:t>5.1.3</a:t>
            </a:r>
            <a:r>
              <a:rPr lang="zh-CN" altLang="zh-CN" dirty="0"/>
              <a:t>方法的</a:t>
            </a:r>
            <a:r>
              <a:rPr lang="zh-CN" altLang="zh-CN" dirty="0" smtClean="0"/>
              <a:t>重写</a:t>
            </a:r>
            <a:endParaRPr lang="en-US" altLang="zh-CN" dirty="0" smtClean="0"/>
          </a:p>
          <a:p>
            <a:r>
              <a:rPr lang="zh-CN" altLang="zh-CN" dirty="0"/>
              <a:t>在继承关系中，子类从父类中继承了可访问的方法，但有时从父类继承下来的方法不能完全满足子类</a:t>
            </a:r>
            <a:r>
              <a:rPr lang="zh-CN" altLang="zh-CN" dirty="0" smtClean="0"/>
              <a:t>需要</a:t>
            </a:r>
            <a:r>
              <a:rPr lang="zh-CN" altLang="zh-CN" dirty="0"/>
              <a:t>，</a:t>
            </a:r>
            <a:r>
              <a:rPr lang="zh-CN" altLang="zh-CN" dirty="0" smtClean="0"/>
              <a:t>这时</a:t>
            </a:r>
            <a:r>
              <a:rPr lang="zh-CN" altLang="zh-CN" dirty="0"/>
              <a:t>就需要在子类方法中修改父类方法，即子类重新定义从父类中继承的成员方法，这个过程称为方法重写或覆盖。</a:t>
            </a:r>
            <a:endParaRPr lang="zh-CN" altLang="en-US" dirty="0"/>
          </a:p>
        </p:txBody>
      </p:sp>
    </p:spTree>
    <p:extLst>
      <p:ext uri="{BB962C8B-B14F-4D97-AF65-F5344CB8AC3E}">
        <p14:creationId xmlns:p14="http://schemas.microsoft.com/office/powerpoint/2010/main" val="157453915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55</TotalTime>
  <Words>2081</Words>
  <Application>Microsoft Office PowerPoint</Application>
  <PresentationFormat>全屏显示(4:3)</PresentationFormat>
  <Paragraphs>153</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龙腾四海</vt:lpstr>
      <vt:lpstr>第4章面向对象（二） </vt:lpstr>
      <vt:lpstr>第4章面向对象（二） </vt:lpstr>
      <vt:lpstr>5.1类的继承</vt:lpstr>
      <vt:lpstr>5.1类的继承</vt:lpstr>
      <vt:lpstr>5.1类的继承</vt:lpstr>
      <vt:lpstr>5.1类的继承</vt:lpstr>
      <vt:lpstr>5.1类的继承</vt:lpstr>
      <vt:lpstr>5.1类的继承</vt:lpstr>
      <vt:lpstr>5.1类的继承</vt:lpstr>
      <vt:lpstr>5.1类的继承</vt:lpstr>
      <vt:lpstr>5.1类的继承</vt:lpstr>
      <vt:lpstr>5.1类的继承</vt:lpstr>
      <vt:lpstr>5.1类的继承</vt:lpstr>
      <vt:lpstr>5.1类的继承</vt:lpstr>
      <vt:lpstr>5.2抽象类和接口</vt:lpstr>
      <vt:lpstr>5.2抽象类和接口</vt:lpstr>
      <vt:lpstr>5.2抽象类和接口</vt:lpstr>
      <vt:lpstr>5.2抽象类和接口</vt:lpstr>
      <vt:lpstr>5.2抽象类和接口</vt:lpstr>
      <vt:lpstr>5.2抽象类和接口</vt:lpstr>
      <vt:lpstr>5.2抽象类和接口</vt:lpstr>
      <vt:lpstr>5.2抽象类和接口</vt:lpstr>
      <vt:lpstr>5.3多态</vt:lpstr>
      <vt:lpstr>5.3多态</vt:lpstr>
      <vt:lpstr>5.3多态</vt:lpstr>
      <vt:lpstr>5.3多态</vt:lpstr>
      <vt:lpstr>5.3多态</vt:lpstr>
      <vt:lpstr>5.3多态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第4章面向对象（二） </dc:title>
  <dc:creator>lvkai</dc:creator>
  <cp:lastModifiedBy>lvkai</cp:lastModifiedBy>
  <cp:revision>11</cp:revision>
  <dcterms:created xsi:type="dcterms:W3CDTF">2020-12-22T04:31:20Z</dcterms:created>
  <dcterms:modified xsi:type="dcterms:W3CDTF">2020-12-23T06:30:39Z</dcterms:modified>
</cp:coreProperties>
</file>