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493" r:id="rId3"/>
    <p:sldId id="869" r:id="rId4"/>
    <p:sldId id="263" r:id="rId5"/>
    <p:sldId id="495" r:id="rId6"/>
    <p:sldId id="271" r:id="rId8"/>
    <p:sldId id="939" r:id="rId9"/>
    <p:sldId id="940" r:id="rId10"/>
    <p:sldId id="941" r:id="rId11"/>
    <p:sldId id="942" r:id="rId12"/>
    <p:sldId id="908" r:id="rId13"/>
    <p:sldId id="909" r:id="rId14"/>
    <p:sldId id="943" r:id="rId15"/>
    <p:sldId id="278" r:id="rId16"/>
    <p:sldId id="279" r:id="rId17"/>
    <p:sldId id="505" r:id="rId18"/>
    <p:sldId id="280" r:id="rId19"/>
    <p:sldId id="282" r:id="rId20"/>
    <p:sldId id="284" r:id="rId21"/>
    <p:sldId id="944" r:id="rId22"/>
    <p:sldId id="945" r:id="rId23"/>
    <p:sldId id="565" r:id="rId24"/>
    <p:sldId id="298" r:id="rId25"/>
    <p:sldId id="946" r:id="rId26"/>
    <p:sldId id="947" r:id="rId27"/>
    <p:sldId id="948" r:id="rId28"/>
    <p:sldId id="952" r:id="rId29"/>
    <p:sldId id="1014" r:id="rId30"/>
    <p:sldId id="1015" r:id="rId31"/>
    <p:sldId id="953" r:id="rId32"/>
    <p:sldId id="1016" r:id="rId33"/>
    <p:sldId id="1017" r:id="rId34"/>
    <p:sldId id="1018" r:id="rId35"/>
    <p:sldId id="1019" r:id="rId36"/>
    <p:sldId id="1020" r:id="rId37"/>
    <p:sldId id="1021" r:id="rId38"/>
    <p:sldId id="1022" r:id="rId39"/>
    <p:sldId id="1023" r:id="rId40"/>
    <p:sldId id="1024" r:id="rId41"/>
    <p:sldId id="1025" r:id="rId42"/>
    <p:sldId id="1026" r:id="rId43"/>
    <p:sldId id="1027" r:id="rId44"/>
    <p:sldId id="1067" r:id="rId45"/>
    <p:sldId id="1031" r:id="rId46"/>
    <p:sldId id="1069" r:id="rId47"/>
    <p:sldId id="1038" r:id="rId48"/>
    <p:sldId id="1040" r:id="rId49"/>
    <p:sldId id="1041" r:id="rId50"/>
    <p:sldId id="1042" r:id="rId51"/>
    <p:sldId id="1043" r:id="rId52"/>
    <p:sldId id="1045" r:id="rId53"/>
    <p:sldId id="1070" r:id="rId54"/>
    <p:sldId id="1046" r:id="rId55"/>
    <p:sldId id="1071" r:id="rId56"/>
    <p:sldId id="1072" r:id="rId57"/>
    <p:sldId id="1047" r:id="rId58"/>
    <p:sldId id="1049" r:id="rId59"/>
    <p:sldId id="1054" r:id="rId60"/>
    <p:sldId id="1055" r:id="rId61"/>
    <p:sldId id="1056" r:id="rId62"/>
    <p:sldId id="1057" r:id="rId63"/>
    <p:sldId id="1058" r:id="rId64"/>
    <p:sldId id="1074" r:id="rId65"/>
    <p:sldId id="1075" r:id="rId66"/>
    <p:sldId id="1076" r:id="rId67"/>
    <p:sldId id="1077" r:id="rId68"/>
    <p:sldId id="1078" r:id="rId69"/>
    <p:sldId id="1079" r:id="rId70"/>
    <p:sldId id="1083" r:id="rId71"/>
    <p:sldId id="1080" r:id="rId72"/>
    <p:sldId id="1081" r:id="rId73"/>
    <p:sldId id="1082" r:id="rId74"/>
    <p:sldId id="1084" r:id="rId75"/>
    <p:sldId id="1085" r:id="rId76"/>
    <p:sldId id="1086" r:id="rId77"/>
    <p:sldId id="1087" r:id="rId78"/>
  </p:sldIdLst>
  <p:sldSz cx="9144000" cy="6858000" type="screen4x3"/>
  <p:notesSz cx="6858000" cy="9144000"/>
  <p:custDataLst>
    <p:tags r:id="rId82"/>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7" d="100"/>
          <a:sy n="67" d="100"/>
        </p:scale>
        <p:origin x="-1476" y="-102"/>
      </p:cViewPr>
      <p:guideLst>
        <p:guide orient="horz" pos="2176"/>
        <p:guide pos="30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1.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3073"/>
          <p:cNvSpPr>
            <a:spLocks noGrp="1"/>
          </p:cNvSpPr>
          <p:nvPr>
            <p:ph type="hdr" sz="quarter"/>
          </p:nvPr>
        </p:nvSpPr>
        <p:spPr>
          <a:xfrm>
            <a:off x="0" y="0"/>
            <a:ext cx="2971800" cy="457200"/>
          </a:xfrm>
          <a:prstGeom prst="rect">
            <a:avLst/>
          </a:prstGeom>
          <a:noFill/>
          <a:ln w="9525">
            <a:noFill/>
          </a:ln>
        </p:spPr>
        <p:txBody>
          <a:bodyPr vert="horz" wrap="square" lIns="91440" tIns="45720" rIns="91440" bIns="45720" numCol="1" anchor="t"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3074"/>
          <p:cNvSpPr>
            <a:spLocks noGrp="1"/>
          </p:cNvSpPr>
          <p:nvPr>
            <p:ph type="dt"/>
          </p:nvPr>
        </p:nvSpPr>
        <p:spPr>
          <a:xfrm>
            <a:off x="3886200" y="0"/>
            <a:ext cx="2971800" cy="457200"/>
          </a:xfrm>
          <a:prstGeom prst="rect">
            <a:avLst/>
          </a:prstGeom>
          <a:noFill/>
          <a:ln w="9525">
            <a:noFill/>
          </a:ln>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6" name="幻灯片图像占位符 3075"/>
          <p:cNvSpPr>
            <a:spLocks noGrp="1"/>
          </p:cNvSpPr>
          <p:nvPr>
            <p:ph type="sldImg"/>
          </p:nvPr>
        </p:nvSpPr>
        <p:spPr>
          <a:xfrm>
            <a:off x="1143000" y="685800"/>
            <a:ext cx="4572000" cy="3429000"/>
          </a:xfrm>
          <a:prstGeom prst="rect">
            <a:avLst/>
          </a:prstGeom>
          <a:noFill/>
          <a:ln w="9525">
            <a:noFill/>
          </a:ln>
        </p:spPr>
      </p:sp>
      <p:sp>
        <p:nvSpPr>
          <p:cNvPr id="12293" name="文本占位符 3076"/>
          <p:cNvSpPr>
            <a:spLocks noGrp="1" noChangeArrowheads="1"/>
          </p:cNvSpPr>
          <p:nvPr>
            <p:ph type="body" sz="quarter" idx="4294967295"/>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endParaRPr>
          </a:p>
        </p:txBody>
      </p:sp>
      <p:sp>
        <p:nvSpPr>
          <p:cNvPr id="2054" name="页脚占位符 3077"/>
          <p:cNvSpPr>
            <a:spLocks noGrp="1"/>
          </p:cNvSpPr>
          <p:nvPr>
            <p:ph type="ftr" sz="quarter"/>
          </p:nvPr>
        </p:nvSpPr>
        <p:spPr>
          <a:xfrm>
            <a:off x="0" y="8686800"/>
            <a:ext cx="2971800" cy="457200"/>
          </a:xfrm>
          <a:prstGeom prst="rect">
            <a:avLst/>
          </a:prstGeom>
          <a:noFill/>
          <a:ln w="9525">
            <a:noFill/>
          </a:ln>
        </p:spPr>
        <p:txBody>
          <a:bodyPr vert="horz" wrap="square" lIns="91440" tIns="45720" rIns="91440" bIns="45720" numCol="1" anchor="b" anchorCtr="0" compatLnSpc="1"/>
          <a:lstStyle>
            <a:lvl1pPr>
              <a:defRPr sz="1200" b="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3078"/>
          <p:cNvSpPr>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numCol="1" anchor="b" anchorCtr="0" compatLnSpc="1"/>
          <a:p>
            <a:pPr lvl="0" algn="r" eaLnBrk="1" fontAlgn="base" hangingPunct="1"/>
            <a:fld id="{9A0DB2DC-4C9A-4742-B13C-FB6460FD3503}" type="slidenum">
              <a:rPr lang="en-US" altLang="zh-CN" sz="1200" b="0" strike="noStrike" noProof="1" dirty="0">
                <a:latin typeface="Arial" panose="020B0604020202020204" pitchFamily="34" charset="0"/>
                <a:ea typeface="宋体" panose="02010600030101010101" pitchFamily="2" charset="-122"/>
                <a:cs typeface="+mn-cs"/>
              </a:rPr>
            </a:fld>
            <a:endParaRPr lang="en-US" altLang="zh-CN" sz="1200" b="0" strike="noStrike" noProof="1"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TextEdit="1"/>
          </p:cNvSpPr>
          <p:nvPr>
            <p:ph type="sldImg"/>
          </p:nvPr>
        </p:nvSpPr>
        <p:spPr>
          <a:ln/>
        </p:spPr>
      </p:sp>
      <p:sp>
        <p:nvSpPr>
          <p:cNvPr id="23554" name="文本占位符 2"/>
          <p:cNvSpPr>
            <a:spLocks noGrp="1"/>
          </p:cNvSpPr>
          <p:nvPr>
            <p:ph type="body"/>
          </p:nvPr>
        </p:nvSpPr>
        <p:spPr>
          <a:ln/>
        </p:spPr>
        <p:txBody>
          <a:bodyPr wrap="square" lIns="91440" tIns="45720" rIns="91440" bIns="45720" anchor="ctr" anchorCtr="0"/>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24663" y="908050"/>
            <a:ext cx="2190750" cy="52673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52413" y="908050"/>
            <a:ext cx="6445250" cy="52673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3"/>
          <p:cNvSpPr>
            <a:spLocks noGrp="1"/>
          </p:cNvSpPr>
          <p:nvPr>
            <p:ph type="ftr" sz="quarter" idx="3"/>
          </p:nvPr>
        </p:nvSpPr>
        <p:spPr>
          <a:xfrm>
            <a:off x="6248400" y="6381750"/>
            <a:ext cx="2895600" cy="476250"/>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52413" y="2060575"/>
            <a:ext cx="429387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21543" y="2060575"/>
            <a:ext cx="429387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组合 1025"/>
          <p:cNvGrpSpPr>
            <a:grpSpLocks noChangeAspect="1"/>
          </p:cNvGrpSpPr>
          <p:nvPr/>
        </p:nvGrpSpPr>
        <p:grpSpPr>
          <a:xfrm>
            <a:off x="-127000" y="-53975"/>
            <a:ext cx="9521825" cy="6965950"/>
            <a:chOff x="0" y="0"/>
            <a:chExt cx="6000" cy="4390"/>
          </a:xfrm>
        </p:grpSpPr>
        <p:pic>
          <p:nvPicPr>
            <p:cNvPr id="1027" name="图片 1026" descr="6"/>
            <p:cNvPicPr>
              <a:picLocks noChangeAspect="1"/>
            </p:cNvPicPr>
            <p:nvPr userDrawn="1"/>
          </p:nvPicPr>
          <p:blipFill>
            <a:blip r:embed="rId13"/>
            <a:stretch>
              <a:fillRect/>
            </a:stretch>
          </p:blipFill>
          <p:spPr>
            <a:xfrm>
              <a:off x="0" y="0"/>
              <a:ext cx="6000" cy="4390"/>
            </a:xfrm>
            <a:prstGeom prst="rect">
              <a:avLst/>
            </a:prstGeom>
            <a:noFill/>
            <a:ln w="9525">
              <a:noFill/>
            </a:ln>
          </p:spPr>
        </p:pic>
        <p:pic>
          <p:nvPicPr>
            <p:cNvPr id="1028" name="图片 1027" descr="5"/>
            <p:cNvPicPr>
              <a:picLocks noChangeAspect="1"/>
            </p:cNvPicPr>
            <p:nvPr userDrawn="1"/>
          </p:nvPicPr>
          <p:blipFill>
            <a:blip r:embed="rId14"/>
            <a:stretch>
              <a:fillRect/>
            </a:stretch>
          </p:blipFill>
          <p:spPr>
            <a:xfrm>
              <a:off x="42" y="100"/>
              <a:ext cx="2262" cy="498"/>
            </a:xfrm>
            <a:prstGeom prst="rect">
              <a:avLst/>
            </a:prstGeom>
            <a:noFill/>
            <a:ln w="9525">
              <a:noFill/>
            </a:ln>
          </p:spPr>
        </p:pic>
      </p:grpSp>
      <p:sp>
        <p:nvSpPr>
          <p:cNvPr id="1029" name="标题 1028"/>
          <p:cNvSpPr>
            <a:spLocks noGrp="1"/>
          </p:cNvSpPr>
          <p:nvPr>
            <p:ph type="title"/>
          </p:nvPr>
        </p:nvSpPr>
        <p:spPr>
          <a:xfrm>
            <a:off x="252413" y="908050"/>
            <a:ext cx="8763000" cy="914400"/>
          </a:xfrm>
          <a:prstGeom prst="rect">
            <a:avLst/>
          </a:prstGeom>
          <a:noFill/>
          <a:ln w="9525">
            <a:noFill/>
          </a:ln>
        </p:spPr>
        <p:txBody>
          <a:bodyPr anchor="ctr" anchorCtr="0"/>
          <a:p>
            <a:pPr lvl="0"/>
            <a:endParaRPr lang="zh-CN" altLang="zh-CN" dirty="0"/>
          </a:p>
        </p:txBody>
      </p:sp>
      <p:sp>
        <p:nvSpPr>
          <p:cNvPr id="1030" name="文本占位符 1029"/>
          <p:cNvSpPr>
            <a:spLocks noGrp="1"/>
          </p:cNvSpPr>
          <p:nvPr>
            <p:ph type="body"/>
          </p:nvPr>
        </p:nvSpPr>
        <p:spPr>
          <a:xfrm>
            <a:off x="252413" y="2060575"/>
            <a:ext cx="8763000" cy="4114800"/>
          </a:xfrm>
          <a:prstGeom prst="rect">
            <a:avLst/>
          </a:prstGeom>
          <a:noFill/>
          <a:ln w="9525">
            <a:noFill/>
          </a:ln>
        </p:spPr>
        <p:txBody>
          <a:bodyPr anchor="t" anchorCtr="0"/>
          <a:p>
            <a:pPr lvl="0" indent="-342900"/>
            <a:endParaRPr lang="zh-CN" altLang="zh-CN" dirty="0"/>
          </a:p>
        </p:txBody>
      </p:sp>
      <p:sp>
        <p:nvSpPr>
          <p:cNvPr id="2" name="页脚占位符 1030"/>
          <p:cNvSpPr>
            <a:spLocks noGrp="1"/>
          </p:cNvSpPr>
          <p:nvPr>
            <p:ph type="ftr" sz="quarter" idx="3"/>
          </p:nvPr>
        </p:nvSpPr>
        <p:spPr>
          <a:xfrm>
            <a:off x="6499225" y="0"/>
            <a:ext cx="2895600" cy="476250"/>
          </a:xfrm>
          <a:prstGeom prst="rect">
            <a:avLst/>
          </a:prstGeom>
          <a:noFill/>
          <a:ln w="9525">
            <a:noFill/>
          </a:ln>
        </p:spPr>
        <p:txBody>
          <a:bodyPr/>
          <a:lstStyle>
            <a:lvl1pPr algn="ctr">
              <a:defRPr sz="1400" noProof="1" dirty="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An Introduction to Database Systems</a:t>
            </a:r>
            <a:endParaRPr kumimoji="0" lang="en-US" altLang="zh-CN" sz="1400" b="1" i="0" u="none" strike="noStrike" kern="1200" cap="none" spc="0" normalizeH="0" baseline="0" noProof="1">
              <a:ln>
                <a:noFill/>
              </a:ln>
              <a:solidFill>
                <a:srgbClr val="F03628"/>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2pPr>
      <a:lvl3pPr marL="914400" lvl="2"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3pPr>
      <a:lvl4pPr marL="1371600" lvl="3"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4pPr>
      <a:lvl5pPr marL="1828800" lvl="4"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5pPr>
      <a:lvl6pPr marL="2286000" lvl="5"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6pPr>
      <a:lvl7pPr marL="2743200" lvl="6"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7pPr>
      <a:lvl8pPr marL="3200400" lvl="7"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8pPr>
      <a:lvl9pPr marL="3657600" lvl="8"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矩形 4097"/>
          <p:cNvSpPr/>
          <p:nvPr/>
        </p:nvSpPr>
        <p:spPr>
          <a:xfrm>
            <a:off x="755650" y="1989138"/>
            <a:ext cx="7924800" cy="977900"/>
          </a:xfrm>
          <a:prstGeom prst="rect">
            <a:avLst/>
          </a:prstGeom>
          <a:noFill/>
          <a:ln w="9525">
            <a:noFill/>
          </a:ln>
        </p:spPr>
        <p:txBody>
          <a:bodyPr anchor="t" anchorCtr="0">
            <a:spAutoFit/>
          </a:bodyPr>
          <a:p>
            <a:pPr algn="ctr">
              <a:lnSpc>
                <a:spcPct val="120000"/>
              </a:lnSpc>
            </a:pPr>
            <a:r>
              <a:rPr lang="zh-CN" altLang="en-US" sz="4800" dirty="0">
                <a:latin typeface="Arial Black" panose="020B0A04020102020204" pitchFamily="34" charset="0"/>
                <a:ea typeface="隶书" panose="02010509060101010101" pitchFamily="49" charset="-122"/>
              </a:rPr>
              <a:t>第一章  数据库系统概述</a:t>
            </a:r>
            <a:endParaRPr lang="zh-CN" altLang="en-US" sz="4800" dirty="0">
              <a:latin typeface="Arial Black" panose="020B0A04020102020204" pitchFamily="34" charset="0"/>
              <a:ea typeface="隶书" panose="02010509060101010101" pitchFamily="49" charset="-122"/>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图片 1" descr="&amp;pky8256049828&amp;"/>
          <p:cNvPicPr>
            <a:picLocks noChangeAspect="1"/>
          </p:cNvPicPr>
          <p:nvPr/>
        </p:nvPicPr>
        <p:blipFill>
          <a:blip r:embed="rId1"/>
          <a:stretch>
            <a:fillRect/>
          </a:stretch>
        </p:blipFill>
        <p:spPr>
          <a:xfrm>
            <a:off x="968375" y="1270000"/>
            <a:ext cx="3167063" cy="2112963"/>
          </a:xfrm>
          <a:prstGeom prst="rect">
            <a:avLst/>
          </a:prstGeom>
          <a:noFill/>
          <a:ln w="9525">
            <a:noFill/>
          </a:ln>
        </p:spPr>
      </p:pic>
      <p:pic>
        <p:nvPicPr>
          <p:cNvPr id="29698" name="图片 2" descr="&amp;pky8660496236&amp;"/>
          <p:cNvPicPr>
            <a:picLocks noChangeAspect="1"/>
          </p:cNvPicPr>
          <p:nvPr/>
        </p:nvPicPr>
        <p:blipFill>
          <a:blip r:embed="rId2"/>
          <a:stretch>
            <a:fillRect/>
          </a:stretch>
        </p:blipFill>
        <p:spPr>
          <a:xfrm>
            <a:off x="4962525" y="1270000"/>
            <a:ext cx="3089275" cy="2162175"/>
          </a:xfrm>
          <a:prstGeom prst="rect">
            <a:avLst/>
          </a:prstGeom>
          <a:noFill/>
          <a:ln w="9525">
            <a:noFill/>
          </a:ln>
        </p:spPr>
      </p:pic>
      <p:pic>
        <p:nvPicPr>
          <p:cNvPr id="29699" name="图片 3" descr="&amp;pky8154568841&amp;"/>
          <p:cNvPicPr>
            <a:picLocks noChangeAspect="1"/>
          </p:cNvPicPr>
          <p:nvPr/>
        </p:nvPicPr>
        <p:blipFill>
          <a:blip r:embed="rId3"/>
          <a:stretch>
            <a:fillRect/>
          </a:stretch>
        </p:blipFill>
        <p:spPr>
          <a:xfrm>
            <a:off x="968375" y="3640138"/>
            <a:ext cx="3138488" cy="2087562"/>
          </a:xfrm>
          <a:prstGeom prst="rect">
            <a:avLst/>
          </a:prstGeom>
          <a:noFill/>
          <a:ln w="9525">
            <a:noFill/>
          </a:ln>
        </p:spPr>
      </p:pic>
      <p:pic>
        <p:nvPicPr>
          <p:cNvPr id="29700" name="图片 4" descr="&amp;pky8625361063&amp;"/>
          <p:cNvPicPr>
            <a:picLocks noChangeAspect="1"/>
          </p:cNvPicPr>
          <p:nvPr/>
        </p:nvPicPr>
        <p:blipFill>
          <a:blip r:embed="rId4"/>
          <a:stretch>
            <a:fillRect/>
          </a:stretch>
        </p:blipFill>
        <p:spPr>
          <a:xfrm>
            <a:off x="4945063" y="3640138"/>
            <a:ext cx="3125787" cy="2087562"/>
          </a:xfrm>
          <a:prstGeom prst="rect">
            <a:avLst/>
          </a:prstGeom>
          <a:noFill/>
          <a:ln w="9525">
            <a:noFill/>
          </a:ln>
        </p:spPr>
      </p:pic>
      <p:sp>
        <p:nvSpPr>
          <p:cNvPr id="29701" name="文本框 5"/>
          <p:cNvSpPr txBox="1"/>
          <p:nvPr/>
        </p:nvSpPr>
        <p:spPr>
          <a:xfrm>
            <a:off x="695325" y="815975"/>
            <a:ext cx="4826000" cy="368300"/>
          </a:xfrm>
          <a:prstGeom prst="rect">
            <a:avLst/>
          </a:prstGeom>
          <a:noFill/>
          <a:ln w="9525">
            <a:noFill/>
          </a:ln>
        </p:spPr>
        <p:txBody>
          <a:bodyPr wrap="square" anchor="t" anchorCtr="0">
            <a:spAutoFit/>
          </a:bodyPr>
          <a:p>
            <a:r>
              <a:rPr lang="zh-CN" altLang="en-US">
                <a:latin typeface="Arial" panose="020B0604020202020204" pitchFamily="34" charset="0"/>
              </a:rPr>
              <a:t>广义：数据库是存储数据的东西</a:t>
            </a:r>
            <a:endParaRPr lang="en-US" altLang="zh-CN">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框 5"/>
          <p:cNvSpPr txBox="1"/>
          <p:nvPr/>
        </p:nvSpPr>
        <p:spPr>
          <a:xfrm>
            <a:off x="695325" y="815975"/>
            <a:ext cx="6646863" cy="368300"/>
          </a:xfrm>
          <a:prstGeom prst="rect">
            <a:avLst/>
          </a:prstGeom>
          <a:noFill/>
          <a:ln w="9525">
            <a:noFill/>
          </a:ln>
        </p:spPr>
        <p:txBody>
          <a:bodyPr wrap="square" anchor="t" anchorCtr="0">
            <a:spAutoFit/>
          </a:bodyPr>
          <a:p>
            <a:r>
              <a:rPr lang="zh-CN" altLang="en-US">
                <a:latin typeface="Arial" panose="020B0604020202020204" pitchFamily="34" charset="0"/>
              </a:rPr>
              <a:t>狭义：数据库是存储在计算机内，结构化的表格</a:t>
            </a:r>
            <a:endParaRPr lang="zh-CN" altLang="en-US">
              <a:latin typeface="Arial" panose="020B0604020202020204" pitchFamily="34" charset="0"/>
            </a:endParaRPr>
          </a:p>
        </p:txBody>
      </p:sp>
      <p:pic>
        <p:nvPicPr>
          <p:cNvPr id="30722" name="图片 1" descr="&amp;pky736034866&amp;"/>
          <p:cNvPicPr>
            <a:picLocks noChangeAspect="1"/>
          </p:cNvPicPr>
          <p:nvPr/>
        </p:nvPicPr>
        <p:blipFill>
          <a:blip r:embed="rId1"/>
          <a:stretch>
            <a:fillRect/>
          </a:stretch>
        </p:blipFill>
        <p:spPr>
          <a:xfrm>
            <a:off x="573088" y="1870075"/>
            <a:ext cx="5124450" cy="3359150"/>
          </a:xfrm>
          <a:prstGeom prst="rect">
            <a:avLst/>
          </a:prstGeom>
          <a:noFill/>
          <a:ln w="9525">
            <a:noFill/>
          </a:ln>
        </p:spPr>
      </p:pic>
      <p:pic>
        <p:nvPicPr>
          <p:cNvPr id="3" name="图片 2" descr="M@F9CBY2]ITUG]{TN6MR%~8"/>
          <p:cNvPicPr>
            <a:picLocks noChangeAspect="1"/>
          </p:cNvPicPr>
          <p:nvPr/>
        </p:nvPicPr>
        <p:blipFill>
          <a:blip r:embed="rId2"/>
          <a:stretch>
            <a:fillRect/>
          </a:stretch>
        </p:blipFill>
        <p:spPr>
          <a:xfrm>
            <a:off x="6096000" y="1687513"/>
            <a:ext cx="2382838" cy="1785937"/>
          </a:xfrm>
          <a:prstGeom prst="rect">
            <a:avLst/>
          </a:prstGeom>
          <a:noFill/>
          <a:ln w="9525">
            <a:noFill/>
          </a:ln>
        </p:spPr>
      </p:pic>
      <p:pic>
        <p:nvPicPr>
          <p:cNvPr id="4" name="图片 3" descr="06GA`$_02B(1CU@J$OZS6[B"/>
          <p:cNvPicPr>
            <a:picLocks noChangeAspect="1"/>
          </p:cNvPicPr>
          <p:nvPr/>
        </p:nvPicPr>
        <p:blipFill>
          <a:blip r:embed="rId3"/>
          <a:stretch>
            <a:fillRect/>
          </a:stretch>
        </p:blipFill>
        <p:spPr>
          <a:xfrm>
            <a:off x="6096000" y="3975100"/>
            <a:ext cx="2478088" cy="1254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11266"/>
          <p:cNvSpPr>
            <a:spLocks noGrp="1"/>
          </p:cNvSpPr>
          <p:nvPr>
            <p:ph type="body" idx="4294967295"/>
          </p:nvPr>
        </p:nvSpPr>
        <p:spPr>
          <a:xfrm>
            <a:off x="869950" y="1176338"/>
            <a:ext cx="7727950" cy="3817937"/>
          </a:xfrm>
          <a:ln/>
        </p:spPr>
        <p:txBody>
          <a:bodyPr vert="horz" wrap="square" lIns="91440" tIns="45720" rIns="91440" bIns="45720" anchor="t" anchorCtr="0"/>
          <a:p>
            <a:pPr marL="0" indent="0" eaLnBrk="1" hangingPunct="1">
              <a:lnSpc>
                <a:spcPct val="140000"/>
              </a:lnSpc>
              <a:buNone/>
            </a:pPr>
            <a:r>
              <a:rPr lang="en-US" altLang="zh-CN" sz="2000" b="1" dirty="0"/>
              <a:t>2</a:t>
            </a:r>
            <a:r>
              <a:rPr lang="zh-CN" sz="2000" b="1" dirty="0"/>
              <a:t>. </a:t>
            </a:r>
            <a:r>
              <a:rPr lang="zh-CN" altLang="zh-CN" sz="2000" b="1" dirty="0"/>
              <a:t>数据库管理系统</a:t>
            </a:r>
            <a:endParaRPr lang="zh-CN" sz="2000" b="1" dirty="0"/>
          </a:p>
          <a:p>
            <a:pPr marL="0" indent="0" eaLnBrk="1" hangingPunct="1">
              <a:lnSpc>
                <a:spcPct val="140000"/>
              </a:lnSpc>
              <a:buNone/>
            </a:pPr>
            <a:r>
              <a:rPr lang="zh-CN" sz="2000" b="1" dirty="0"/>
              <a:t>  </a:t>
            </a:r>
            <a:r>
              <a:rPr lang="zh-CN" altLang="zh-CN" sz="2000" b="1" dirty="0"/>
              <a:t>（</a:t>
            </a:r>
            <a:r>
              <a:rPr lang="en-US" altLang="zh-CN" sz="2000" b="1" dirty="0"/>
              <a:t>1</a:t>
            </a:r>
            <a:r>
              <a:rPr lang="zh-CN" altLang="zh-CN" sz="2000" b="1" dirty="0"/>
              <a:t>）</a:t>
            </a:r>
            <a:r>
              <a:rPr lang="zh-CN" sz="2000" b="1" dirty="0"/>
              <a:t>什么是DBMS</a:t>
            </a:r>
            <a:endParaRPr lang="zh-CN" sz="2000" b="1" dirty="0"/>
          </a:p>
          <a:p>
            <a:pPr marL="0" indent="0" eaLnBrk="1" hangingPunct="1">
              <a:lnSpc>
                <a:spcPct val="140000"/>
              </a:lnSpc>
              <a:buNone/>
            </a:pPr>
            <a:r>
              <a:rPr lang="zh-CN" sz="2000" b="1" dirty="0"/>
              <a:t>     位于用户与操作系统之间的一层数据管理软件。是基础软件，是一个大型复杂的软件系统 </a:t>
            </a:r>
            <a:endParaRPr lang="zh-CN" sz="2000" b="1" dirty="0"/>
          </a:p>
          <a:p>
            <a:pPr marL="0" indent="0" eaLnBrk="1" hangingPunct="1">
              <a:lnSpc>
                <a:spcPct val="140000"/>
              </a:lnSpc>
              <a:buNone/>
            </a:pPr>
            <a:r>
              <a:rPr lang="zh-CN" altLang="zh-CN" sz="2000" b="1" dirty="0"/>
              <a:t>  （</a:t>
            </a:r>
            <a:r>
              <a:rPr lang="en-US" altLang="zh-CN" sz="2000" b="1" dirty="0"/>
              <a:t>2</a:t>
            </a:r>
            <a:r>
              <a:rPr lang="zh-CN" altLang="zh-CN" sz="2000" b="1" dirty="0"/>
              <a:t>）</a:t>
            </a:r>
            <a:r>
              <a:rPr lang="zh-CN" sz="2000" b="1" dirty="0"/>
              <a:t>DBMS的用途</a:t>
            </a:r>
            <a:endParaRPr lang="zh-CN" sz="2000" b="1" dirty="0"/>
          </a:p>
          <a:p>
            <a:pPr marL="0" indent="0" eaLnBrk="1" hangingPunct="1">
              <a:lnSpc>
                <a:spcPct val="140000"/>
              </a:lnSpc>
              <a:buNone/>
            </a:pPr>
            <a:r>
              <a:rPr lang="zh-CN" sz="2000" b="1" dirty="0"/>
              <a:t>    科学地组织和存储数据、高效地获取和维护数据</a:t>
            </a:r>
            <a:endParaRPr lang="zh-CN" sz="2000" b="1" dirty="0"/>
          </a:p>
          <a:p>
            <a:pPr marL="0" indent="0" eaLnBrk="1" hangingPunct="1">
              <a:lnSpc>
                <a:spcPct val="140000"/>
              </a:lnSpc>
              <a:buNone/>
            </a:pPr>
            <a:endParaRPr lang="zh-CN" altLang="en-US" sz="2000" b="1" dirty="0"/>
          </a:p>
          <a:p>
            <a:pPr marL="0" indent="0" eaLnBrk="1" hangingPunct="1">
              <a:lnSpc>
                <a:spcPct val="140000"/>
              </a:lnSpc>
              <a:buNone/>
            </a:pPr>
            <a:r>
              <a:rPr lang="zh-CN" altLang="en-US" sz="2000" b="1" dirty="0"/>
              <a:t>      </a:t>
            </a:r>
            <a:endParaRPr lang="zh-CN" altLang="en-US" sz="20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17409"/>
          <p:cNvSpPr>
            <a:spLocks noGrp="1"/>
          </p:cNvSpPr>
          <p:nvPr>
            <p:ph type="title" idx="4294967295"/>
          </p:nvPr>
        </p:nvSpPr>
        <p:spPr>
          <a:xfrm>
            <a:off x="282575" y="965200"/>
            <a:ext cx="5972175" cy="487363"/>
          </a:xfrm>
          <a:ln/>
        </p:spPr>
        <p:txBody>
          <a:bodyPr vert="horz" wrap="square" lIns="91440" tIns="45720" rIns="91440" bIns="45720" anchor="ctr" anchorCtr="0"/>
          <a:p>
            <a:pPr algn="l" eaLnBrk="1" hangingPunct="1">
              <a:lnSpc>
                <a:spcPct val="140000"/>
              </a:lnSpc>
              <a:spcBef>
                <a:spcPct val="20000"/>
              </a:spcBef>
            </a:pPr>
            <a:r>
              <a:rPr lang="zh-CN" sz="2000" b="1" dirty="0">
                <a:solidFill>
                  <a:schemeClr val="tx1"/>
                </a:solidFill>
                <a:latin typeface="Arial" panose="020B0604020202020204" pitchFamily="34" charset="0"/>
                <a:ea typeface="宋体" panose="02010600030101010101" pitchFamily="2" charset="-122"/>
              </a:rPr>
              <a:t>（3）DBMS的主要功能</a:t>
            </a:r>
            <a:endParaRPr lang="zh-CN" sz="2000" b="1" dirty="0">
              <a:solidFill>
                <a:schemeClr val="tx1"/>
              </a:solidFill>
              <a:latin typeface="Arial" panose="020B0604020202020204" pitchFamily="34" charset="0"/>
              <a:ea typeface="宋体" panose="02010600030101010101" pitchFamily="2" charset="-122"/>
            </a:endParaRPr>
          </a:p>
        </p:txBody>
      </p:sp>
      <p:sp>
        <p:nvSpPr>
          <p:cNvPr id="32770" name="文本占位符 17410"/>
          <p:cNvSpPr>
            <a:spLocks noGrp="1"/>
          </p:cNvSpPr>
          <p:nvPr>
            <p:ph type="body" idx="4294967295"/>
          </p:nvPr>
        </p:nvSpPr>
        <p:spPr>
          <a:xfrm>
            <a:off x="1563688" y="1452563"/>
            <a:ext cx="5903912" cy="4198937"/>
          </a:xfrm>
          <a:ln/>
        </p:spPr>
        <p:txBody>
          <a:bodyPr vert="horz" wrap="square" lIns="91440" tIns="45720" rIns="91440" bIns="45720" anchor="t" anchorCtr="0"/>
          <a:p>
            <a:pPr marL="0" lvl="1" eaLnBrk="1" hangingPunct="1">
              <a:lnSpc>
                <a:spcPct val="140000"/>
              </a:lnSpc>
              <a:buNone/>
            </a:pPr>
            <a:r>
              <a:rPr lang="zh-CN" sz="2000" b="1" dirty="0"/>
              <a:t>数据定义功能</a:t>
            </a:r>
            <a:r>
              <a:rPr lang="zh-CN" altLang="zh-CN" sz="2000" b="1" dirty="0"/>
              <a:t>：</a:t>
            </a:r>
            <a:endParaRPr lang="zh-CN" sz="2000" b="1" dirty="0"/>
          </a:p>
          <a:p>
            <a:pPr marL="0" lvl="1" eaLnBrk="1" hangingPunct="1">
              <a:lnSpc>
                <a:spcPct val="140000"/>
              </a:lnSpc>
              <a:buNone/>
            </a:pPr>
            <a:r>
              <a:rPr lang="zh-CN" sz="2000" b="1" dirty="0"/>
              <a:t>       提供数据定义语言(DDL)</a:t>
            </a:r>
            <a:r>
              <a:rPr lang="zh-CN" altLang="zh-CN" sz="2000" b="1" dirty="0"/>
              <a:t>；</a:t>
            </a:r>
            <a:endParaRPr lang="zh-CN" sz="2000" b="1" dirty="0"/>
          </a:p>
          <a:p>
            <a:pPr marL="0" lvl="1" eaLnBrk="1" hangingPunct="1">
              <a:lnSpc>
                <a:spcPct val="140000"/>
              </a:lnSpc>
              <a:buNone/>
            </a:pPr>
            <a:r>
              <a:rPr lang="zh-CN" sz="2000" b="1" dirty="0"/>
              <a:t>       定义数据库中的数据对象</a:t>
            </a:r>
            <a:r>
              <a:rPr lang="zh-CN" altLang="zh-CN" sz="2000" b="1" dirty="0"/>
              <a:t>。</a:t>
            </a:r>
            <a:endParaRPr lang="zh-CN" altLang="zh-CN" sz="2000" b="1" dirty="0"/>
          </a:p>
          <a:p>
            <a:pPr marL="0" lvl="1" eaLnBrk="1" hangingPunct="1">
              <a:lnSpc>
                <a:spcPct val="140000"/>
              </a:lnSpc>
              <a:buNone/>
            </a:pPr>
            <a:r>
              <a:rPr lang="zh-CN" sz="2000" b="1" dirty="0"/>
              <a:t>数据组织、存储和管理</a:t>
            </a:r>
            <a:r>
              <a:rPr lang="zh-CN" altLang="zh-CN" sz="2000" b="1" dirty="0"/>
              <a:t>：</a:t>
            </a:r>
            <a:endParaRPr lang="zh-CN" sz="2000" b="1" dirty="0"/>
          </a:p>
          <a:p>
            <a:pPr marL="0" lvl="1" eaLnBrk="1" hangingPunct="1">
              <a:lnSpc>
                <a:spcPct val="140000"/>
              </a:lnSpc>
              <a:buNone/>
            </a:pPr>
            <a:r>
              <a:rPr lang="zh-CN" sz="2000" b="1" dirty="0"/>
              <a:t>      分类组织、存储和管理各种数据</a:t>
            </a:r>
            <a:r>
              <a:rPr lang="zh-CN" altLang="zh-CN" sz="2000" b="1" dirty="0"/>
              <a:t>；</a:t>
            </a:r>
            <a:endParaRPr lang="zh-CN" sz="2000" b="1" dirty="0"/>
          </a:p>
          <a:p>
            <a:pPr marL="0" lvl="1" eaLnBrk="1" hangingPunct="1">
              <a:lnSpc>
                <a:spcPct val="140000"/>
              </a:lnSpc>
              <a:buNone/>
            </a:pPr>
            <a:r>
              <a:rPr lang="zh-CN" sz="2000" b="1" dirty="0"/>
              <a:t>      确定组织数据的文件结构和存取方式</a:t>
            </a:r>
            <a:r>
              <a:rPr lang="zh-CN" altLang="zh-CN" sz="2000" b="1" dirty="0"/>
              <a:t>；</a:t>
            </a:r>
            <a:endParaRPr lang="zh-CN" sz="2000" b="1" dirty="0"/>
          </a:p>
          <a:p>
            <a:pPr marL="0" lvl="1" eaLnBrk="1" hangingPunct="1">
              <a:lnSpc>
                <a:spcPct val="140000"/>
              </a:lnSpc>
              <a:buNone/>
            </a:pPr>
            <a:r>
              <a:rPr lang="zh-CN" sz="2000" b="1" dirty="0"/>
              <a:t>      实现数据之间的联系</a:t>
            </a:r>
            <a:r>
              <a:rPr lang="zh-CN" altLang="zh-CN" sz="2000" b="1" dirty="0"/>
              <a:t>；</a:t>
            </a:r>
            <a:endParaRPr lang="zh-CN" sz="2000" b="1" dirty="0"/>
          </a:p>
          <a:p>
            <a:pPr marL="0" lvl="1" eaLnBrk="1" hangingPunct="1">
              <a:lnSpc>
                <a:spcPct val="140000"/>
              </a:lnSpc>
              <a:buNone/>
            </a:pPr>
            <a:r>
              <a:rPr lang="zh-CN" sz="2000" b="1" dirty="0"/>
              <a:t>      提供多种存取方法提高存取效率</a:t>
            </a:r>
            <a:r>
              <a:rPr lang="zh-CN" altLang="zh-CN" sz="2000" b="1" dirty="0"/>
              <a:t>。</a:t>
            </a:r>
            <a:endParaRPr lang="zh-CN" altLang="zh-CN" sz="2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8434"/>
          <p:cNvSpPr>
            <a:spLocks noGrp="1"/>
          </p:cNvSpPr>
          <p:nvPr>
            <p:ph type="body" idx="4294967295"/>
          </p:nvPr>
        </p:nvSpPr>
        <p:spPr bwMode="auto">
          <a:xfrm>
            <a:off x="1281430" y="1123315"/>
            <a:ext cx="7071360" cy="3475989"/>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latin typeface="+mn-lt"/>
                <a:ea typeface="+mn-ea"/>
                <a:cs typeface="+mn-cs"/>
              </a:rPr>
              <a:t>数据操纵</a:t>
            </a:r>
            <a:r>
              <a:rPr kumimoji="0" sz="2000" b="1" i="0" u="none" strike="noStrike" kern="1200" cap="none" spc="0" normalizeH="0" baseline="0" noProof="1" dirty="0">
                <a:solidFill>
                  <a:schemeClr val="tx1"/>
                </a:solidFill>
                <a:latin typeface="+mn-lt"/>
                <a:ea typeface="+mn-ea"/>
                <a:cs typeface="+mn-cs"/>
              </a:rPr>
              <a:t>功能</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提供数据操纵语言(DML)</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实现对数据库的基本操作  (</a:t>
            </a:r>
            <a:r>
              <a:rPr kumimoji="0" sz="2000" b="1" i="0" u="none" strike="noStrike" kern="1200" cap="none" spc="0" normalizeH="0" baseline="0" noProof="1" dirty="0">
                <a:latin typeface="+mn-lt"/>
                <a:ea typeface="+mn-ea"/>
                <a:cs typeface="+mn-cs"/>
              </a:rPr>
              <a:t>查询、插入、删除和修改</a:t>
            </a:r>
            <a:r>
              <a:rPr kumimoji="0" sz="2000" b="1" i="0" u="none" strike="noStrike" kern="1200" cap="none" spc="0" normalizeH="0" baseline="0" noProof="1" dirty="0">
                <a:solidFill>
                  <a:schemeClr val="tx1"/>
                </a:solidFill>
                <a:latin typeface="+mn-lt"/>
                <a:ea typeface="+mn-ea"/>
                <a:cs typeface="+mn-cs"/>
              </a:rPr>
              <a:t>)</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数据库的</a:t>
            </a:r>
            <a:r>
              <a:rPr kumimoji="0" sz="2000" b="1" i="0" u="none" strike="noStrike" kern="1200" cap="none" spc="0" normalizeH="0" baseline="0" noProof="1" dirty="0">
                <a:latin typeface="+mn-lt"/>
                <a:ea typeface="+mn-ea"/>
                <a:cs typeface="+mn-cs"/>
              </a:rPr>
              <a:t>事务管理和运行</a:t>
            </a:r>
            <a:r>
              <a:rPr kumimoji="0" lang="zh-CN" sz="2000" b="1" i="0" u="none" strike="noStrike" kern="1200" cap="none" spc="0" normalizeH="0" baseline="0" noProof="1" dirty="0">
                <a:solidFill>
                  <a:schemeClr val="tx1"/>
                </a:solidFill>
                <a:latin typeface="+mn-lt"/>
                <a:ea typeface="+mn-ea"/>
                <a:cs typeface="+mn-cs"/>
              </a:rPr>
              <a:t>：</a:t>
            </a:r>
            <a:endParaRPr kumimoji="0" lang="zh-CN" sz="2000" b="1" i="0" u="none" strike="noStrike" kern="1200" cap="none" spc="0" normalizeH="0" baseline="0" noProof="1" dirty="0">
              <a:solidFill>
                <a:schemeClr val="tx1"/>
              </a:solidFill>
              <a:latin typeface="+mn-lt"/>
              <a:ea typeface="+mn-ea"/>
              <a:cs typeface="+mn-cs"/>
            </a:endParaRPr>
          </a:p>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数据库在建立、运行和维护时由DBMS统一管理和控制</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保证数据的安全性、完整性、多用户对数据的并发使用</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发生故障后的系统恢复</a:t>
            </a:r>
            <a:r>
              <a:rPr kumimoji="0" lang="zh-CN" sz="2000" b="1" i="0" u="none" strike="noStrike" kern="1200" cap="none" spc="0" normalizeH="0" baseline="0" noProof="1" dirty="0">
                <a:solidFill>
                  <a:schemeClr val="tx1"/>
                </a:solidFill>
                <a:latin typeface="+mn-lt"/>
                <a:ea typeface="+mn-ea"/>
                <a:cs typeface="+mn-cs"/>
              </a:rPr>
              <a:t>。</a:t>
            </a:r>
            <a:endParaRPr kumimoji="0" lang="zh-CN" sz="2000" b="1" i="0" u="none" strike="noStrike" kern="1200" cap="none" spc="0" normalizeH="0" baseline="0" noProof="1" dirty="0">
              <a:solidFill>
                <a:schemeClr val="tx1"/>
              </a:solidFill>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占位符 19458"/>
          <p:cNvSpPr>
            <a:spLocks noGrp="1"/>
          </p:cNvSpPr>
          <p:nvPr>
            <p:ph type="body" idx="4294967295"/>
          </p:nvPr>
        </p:nvSpPr>
        <p:spPr bwMode="auto">
          <a:xfrm>
            <a:off x="1035050" y="895350"/>
            <a:ext cx="7767954" cy="4505960"/>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数据库的</a:t>
            </a:r>
            <a:r>
              <a:rPr kumimoji="0" sz="2000" b="1" i="0" u="none" strike="noStrike" kern="1200" cap="none" spc="0" normalizeH="0" baseline="0" noProof="1" dirty="0">
                <a:latin typeface="+mn-lt"/>
                <a:ea typeface="+mn-ea"/>
                <a:cs typeface="+mn-cs"/>
              </a:rPr>
              <a:t>建立和维护</a:t>
            </a:r>
            <a:r>
              <a:rPr kumimoji="0" sz="2000" b="1" i="0" u="none" strike="noStrike" kern="1200" cap="none" spc="0" normalizeH="0" baseline="0" noProof="1" dirty="0">
                <a:solidFill>
                  <a:schemeClr val="tx1"/>
                </a:solidFill>
                <a:latin typeface="+mn-lt"/>
                <a:ea typeface="+mn-ea"/>
                <a:cs typeface="+mn-cs"/>
              </a:rPr>
              <a:t>功能</a:t>
            </a:r>
            <a:r>
              <a:rPr kumimoji="0" lang="zh-CN" sz="2000" b="1" i="0" u="none" strike="noStrike" kern="1200" cap="none" spc="0" normalizeH="0" baseline="0" noProof="1" dirty="0">
                <a:solidFill>
                  <a:schemeClr val="tx1"/>
                </a:solidFill>
                <a:latin typeface="+mn-lt"/>
                <a:ea typeface="+mn-ea"/>
                <a:cs typeface="+mn-cs"/>
              </a:rPr>
              <a:t>（</a:t>
            </a:r>
            <a:r>
              <a:rPr kumimoji="0" sz="2000" b="1" i="0" u="none" strike="noStrike" kern="1200" cap="none" spc="0" normalizeH="0" baseline="0" noProof="1" dirty="0">
                <a:solidFill>
                  <a:schemeClr val="tx1"/>
                </a:solidFill>
                <a:latin typeface="+mn-lt"/>
                <a:ea typeface="+mn-ea"/>
                <a:cs typeface="+mn-cs"/>
              </a:rPr>
              <a:t>实用程序</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数据库初始数据</a:t>
            </a:r>
            <a:r>
              <a:rPr kumimoji="0" sz="2000" b="1" i="0" u="none" strike="noStrike" kern="1200" cap="none" spc="0" normalizeH="0" baseline="0" noProof="1" dirty="0">
                <a:latin typeface="+mn-lt"/>
                <a:ea typeface="+mn-ea"/>
                <a:cs typeface="+mn-cs"/>
              </a:rPr>
              <a:t>装载</a:t>
            </a:r>
            <a:r>
              <a:rPr kumimoji="0" sz="2000" b="1" i="0" u="none" strike="noStrike" kern="1200" cap="none" spc="0" normalizeH="0" baseline="0" noProof="1" dirty="0">
                <a:solidFill>
                  <a:schemeClr val="tx1"/>
                </a:solidFill>
                <a:latin typeface="+mn-lt"/>
                <a:ea typeface="+mn-ea"/>
                <a:cs typeface="+mn-cs"/>
              </a:rPr>
              <a:t>转换</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数据库</a:t>
            </a:r>
            <a:r>
              <a:rPr kumimoji="0" sz="2000" b="1" i="0" u="none" strike="noStrike" kern="1200" cap="none" spc="0" normalizeH="0" baseline="0" noProof="1" dirty="0">
                <a:latin typeface="+mn-lt"/>
                <a:ea typeface="+mn-ea"/>
                <a:cs typeface="+mn-cs"/>
              </a:rPr>
              <a:t>转储</a:t>
            </a:r>
            <a:r>
              <a:rPr kumimoji="0" lang="zh-CN" sz="2000" b="1" i="0" u="none" strike="noStrike" kern="1200" cap="none" spc="0" normalizeH="0" baseline="0" noProof="1" dirty="0">
                <a:latin typeface="+mn-lt"/>
                <a:ea typeface="+mn-ea"/>
                <a:cs typeface="+mn-cs"/>
              </a:rPr>
              <a:t>、</a:t>
            </a:r>
            <a:r>
              <a:rPr kumimoji="0" sz="2000" b="1" i="0" u="none" strike="noStrike" kern="1200" cap="none" spc="0" normalizeH="0" baseline="0" noProof="1" dirty="0">
                <a:solidFill>
                  <a:schemeClr val="tx1"/>
                </a:solidFill>
                <a:latin typeface="+mn-lt"/>
                <a:ea typeface="+mn-ea"/>
                <a:cs typeface="+mn-cs"/>
              </a:rPr>
              <a:t>介质</a:t>
            </a:r>
            <a:r>
              <a:rPr kumimoji="0" sz="2000" b="1" i="0" u="none" strike="noStrike" kern="1200" cap="none" spc="0" normalizeH="0" baseline="0" noProof="1" dirty="0">
                <a:latin typeface="+mn-lt"/>
                <a:ea typeface="+mn-ea"/>
                <a:cs typeface="+mn-cs"/>
              </a:rPr>
              <a:t>故障恢复</a:t>
            </a:r>
            <a:r>
              <a:rPr kumimoji="0" lang="zh-CN" sz="2000" b="1" i="0" u="none" strike="noStrike" kern="1200" cap="none" spc="0" normalizeH="0" baseline="0" noProof="1" dirty="0">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数据库的重组织</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性能监视分析等</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indent="-285750"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其它功能</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DBMS与网络中其它软件系统的通信</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两个DBMS系统的数据转换</a:t>
            </a:r>
            <a:r>
              <a:rPr kumimoji="0" lang="zh-CN" sz="2000" b="1" i="0" u="none" strike="noStrike" kern="1200" cap="none" spc="0" normalizeH="0" baseline="0" noProof="1" dirty="0">
                <a:solidFill>
                  <a:schemeClr val="tx1"/>
                </a:solidFill>
                <a:latin typeface="+mn-lt"/>
                <a:ea typeface="+mn-ea"/>
                <a:cs typeface="+mn-cs"/>
              </a:rPr>
              <a:t>；</a:t>
            </a:r>
            <a:endParaRPr kumimoji="0" sz="2000" b="1" i="0" u="none" strike="noStrike" kern="1200" cap="none" spc="0" normalizeH="0" baseline="0" noProof="1" dirty="0">
              <a:solidFill>
                <a:schemeClr val="tx1"/>
              </a:solidFill>
              <a:latin typeface="+mn-lt"/>
              <a:ea typeface="+mn-ea"/>
              <a:cs typeface="+mn-cs"/>
            </a:endParaRPr>
          </a:p>
          <a:p>
            <a:pPr marL="0" marR="0" lvl="1" algn="l" rtl="0" eaLnBrk="1" fontAlgn="base" latinLnBrk="0" hangingPunct="1">
              <a:lnSpc>
                <a:spcPct val="140000"/>
              </a:lnSpc>
              <a:spcBef>
                <a:spcPct val="20000"/>
              </a:spcBef>
              <a:buNone/>
            </a:pPr>
            <a:r>
              <a:rPr kumimoji="0" sz="2000" b="1" i="0" u="none" strike="noStrike" kern="1200" cap="none" spc="0" normalizeH="0" baseline="0" noProof="1" dirty="0">
                <a:solidFill>
                  <a:schemeClr val="tx1"/>
                </a:solidFill>
                <a:latin typeface="+mn-lt"/>
                <a:ea typeface="+mn-ea"/>
                <a:cs typeface="+mn-cs"/>
              </a:rPr>
              <a:t>         异构数据库之间的互访和互操作</a:t>
            </a:r>
            <a:r>
              <a:rPr kumimoji="0" lang="zh-CN" sz="2000" b="1" i="0" u="none" strike="noStrike" kern="1200" cap="none" spc="0" normalizeH="0" baseline="0" noProof="1" dirty="0">
                <a:solidFill>
                  <a:schemeClr val="tx1"/>
                </a:solidFill>
                <a:latin typeface="+mn-lt"/>
                <a:ea typeface="+mn-ea"/>
                <a:cs typeface="+mn-cs"/>
              </a:rPr>
              <a:t>。</a:t>
            </a:r>
            <a:endParaRPr kumimoji="0" lang="zh-CN" altLang="en-US" sz="32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20481"/>
          <p:cNvSpPr>
            <a:spLocks noGrp="1"/>
          </p:cNvSpPr>
          <p:nvPr>
            <p:ph type="title" idx="4294967295"/>
          </p:nvPr>
        </p:nvSpPr>
        <p:spPr>
          <a:xfrm>
            <a:off x="388938" y="882650"/>
            <a:ext cx="3752850" cy="533400"/>
          </a:xfrm>
          <a:ln/>
        </p:spPr>
        <p:txBody>
          <a:bodyPr vert="horz" wrap="square" lIns="91440" tIns="45720" rIns="91440" bIns="45720" anchor="ctr" anchorCtr="0"/>
          <a:p>
            <a:pPr algn="l" eaLnBrk="1" hangingPunct="1">
              <a:lnSpc>
                <a:spcPct val="140000"/>
              </a:lnSpc>
              <a:spcBef>
                <a:spcPct val="20000"/>
              </a:spcBef>
            </a:pPr>
            <a:r>
              <a:rPr lang="zh-CN" altLang="zh-CN" sz="2000" b="1" dirty="0">
                <a:solidFill>
                  <a:schemeClr val="tx1"/>
                </a:solidFill>
                <a:latin typeface="Arial" panose="020B0604020202020204" pitchFamily="34" charset="0"/>
              </a:rPr>
              <a:t>3</a:t>
            </a:r>
            <a:r>
              <a:rPr lang="en-US" altLang="zh-CN" sz="2000" b="1" dirty="0">
                <a:solidFill>
                  <a:schemeClr val="tx1"/>
                </a:solidFill>
                <a:latin typeface="Arial" panose="020B0604020202020204" pitchFamily="34" charset="0"/>
                <a:ea typeface="宋体" panose="02010600030101010101" pitchFamily="2" charset="-122"/>
              </a:rPr>
              <a:t>.</a:t>
            </a:r>
            <a:r>
              <a:rPr lang="zh-CN" altLang="zh-CN" sz="2000" b="1" dirty="0">
                <a:solidFill>
                  <a:schemeClr val="tx1"/>
                </a:solidFill>
                <a:latin typeface="Arial" panose="020B0604020202020204" pitchFamily="34" charset="0"/>
              </a:rPr>
              <a:t> 数据库系统</a:t>
            </a:r>
            <a:endParaRPr lang="zh-CN" altLang="zh-CN" sz="2000" b="1" dirty="0">
              <a:solidFill>
                <a:schemeClr val="tx1"/>
              </a:solidFill>
              <a:latin typeface="Arial" panose="020B0604020202020204" pitchFamily="34" charset="0"/>
            </a:endParaRPr>
          </a:p>
        </p:txBody>
      </p:sp>
      <p:sp>
        <p:nvSpPr>
          <p:cNvPr id="35842" name="文本占位符 20482"/>
          <p:cNvSpPr>
            <a:spLocks noGrp="1"/>
          </p:cNvSpPr>
          <p:nvPr>
            <p:ph type="body" idx="4294967295"/>
          </p:nvPr>
        </p:nvSpPr>
        <p:spPr>
          <a:xfrm>
            <a:off x="719138" y="1522413"/>
            <a:ext cx="8116887" cy="1011237"/>
          </a:xfrm>
          <a:ln/>
        </p:spPr>
        <p:txBody>
          <a:bodyPr vert="horz" wrap="square" lIns="91440" tIns="45720" rIns="91440" bIns="45720" anchor="t" anchorCtr="0"/>
          <a:p>
            <a:pPr marL="0" lvl="1" indent="0" eaLnBrk="1" hangingPunct="1">
              <a:lnSpc>
                <a:spcPct val="140000"/>
              </a:lnSpc>
              <a:buNone/>
            </a:pPr>
            <a:r>
              <a:rPr lang="en-US" altLang="zh-CN" sz="2000" b="1" dirty="0"/>
              <a:t>     </a:t>
            </a:r>
            <a:r>
              <a:rPr lang="zh-CN" sz="2000" b="1" dirty="0"/>
              <a:t>数据库系统（Database System，简称DBS）在计算机系统中引入数据库后的系统构成</a:t>
            </a:r>
            <a:r>
              <a:rPr lang="zh-CN" altLang="zh-CN" sz="2000" b="1" dirty="0"/>
              <a:t>。</a:t>
            </a:r>
            <a:endParaRPr lang="zh-CN" altLang="zh-CN" sz="2000" b="1" dirty="0"/>
          </a:p>
        </p:txBody>
      </p:sp>
      <p:pic>
        <p:nvPicPr>
          <p:cNvPr id="35843" name="图片 3" descr="图1.1"/>
          <p:cNvPicPr>
            <a:picLocks noChangeAspect="1"/>
          </p:cNvPicPr>
          <p:nvPr/>
        </p:nvPicPr>
        <p:blipFill>
          <a:blip r:embed="rId1"/>
          <a:stretch>
            <a:fillRect/>
          </a:stretch>
        </p:blipFill>
        <p:spPr>
          <a:xfrm>
            <a:off x="5067300" y="2363788"/>
            <a:ext cx="2784475" cy="340995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23553"/>
          <p:cNvSpPr>
            <a:spLocks noGrp="1"/>
          </p:cNvSpPr>
          <p:nvPr>
            <p:ph type="title" idx="4294967295"/>
          </p:nvPr>
        </p:nvSpPr>
        <p:spPr>
          <a:xfrm>
            <a:off x="1341438" y="979488"/>
            <a:ext cx="6162675" cy="590550"/>
          </a:xfrm>
          <a:ln/>
        </p:spPr>
        <p:txBody>
          <a:bodyPr vert="horz" wrap="square" lIns="91440" tIns="45720" rIns="91440" bIns="45720" anchor="ctr" anchorCtr="0"/>
          <a:p>
            <a:pPr algn="l" eaLnBrk="1" hangingPunct="1"/>
            <a:r>
              <a:rPr lang="zh-CN" altLang="en-US" sz="3200" dirty="0"/>
              <a:t>1.1.3数据管理技术的产生和发展</a:t>
            </a:r>
            <a:endParaRPr lang="zh-CN" altLang="en-US" sz="3200" dirty="0"/>
          </a:p>
        </p:txBody>
      </p:sp>
      <p:sp>
        <p:nvSpPr>
          <p:cNvPr id="36866" name="文本占位符 24578"/>
          <p:cNvSpPr>
            <a:spLocks noGrp="1"/>
          </p:cNvSpPr>
          <p:nvPr/>
        </p:nvSpPr>
        <p:spPr>
          <a:xfrm>
            <a:off x="1463675" y="1808163"/>
            <a:ext cx="4443413" cy="2095500"/>
          </a:xfrm>
          <a:prstGeom prst="rect">
            <a:avLst/>
          </a:prstGeom>
          <a:noFill/>
          <a:ln w="9525">
            <a:noFill/>
          </a:ln>
        </p:spPr>
        <p:txBody>
          <a:bodyPr wrap="square" lIns="91440" tIns="45720" rIns="91440" bIns="45720" anchor="t" anchorCtr="0"/>
          <a:p>
            <a:pPr marL="0" lvl="1" indent="-285750" algn="l" rtl="0" eaLnBrk="1" fontAlgn="base" hangingPunct="1">
              <a:lnSpc>
                <a:spcPct val="140000"/>
              </a:lnSpc>
              <a:spcBef>
                <a:spcPct val="20000"/>
              </a:spcBef>
              <a:spcAft>
                <a:spcPct val="0"/>
              </a:spcAft>
              <a:buNone/>
            </a:pPr>
            <a:r>
              <a:rPr lang="zh-CN" sz="2000" dirty="0">
                <a:solidFill>
                  <a:schemeClr val="tx1"/>
                </a:solidFill>
                <a:latin typeface="Arial" panose="020B0604020202020204" pitchFamily="34" charset="0"/>
              </a:rPr>
              <a:t>数据管理技术的发展动力</a:t>
            </a:r>
            <a:endParaRPr lang="zh-CN" sz="2000" dirty="0">
              <a:solidFill>
                <a:schemeClr val="tx1"/>
              </a:solidFill>
              <a:latin typeface="Arial" panose="020B0604020202020204" pitchFamily="34" charset="0"/>
            </a:endParaRPr>
          </a:p>
          <a:p>
            <a:pPr marL="0" lvl="1" indent="-285750" algn="l" rtl="0" eaLnBrk="1" fontAlgn="base" hangingPunct="1">
              <a:lnSpc>
                <a:spcPct val="140000"/>
              </a:lnSpc>
              <a:spcBef>
                <a:spcPct val="20000"/>
              </a:spcBef>
              <a:spcAft>
                <a:spcPct val="0"/>
              </a:spcAft>
              <a:buNone/>
            </a:pPr>
            <a:r>
              <a:rPr lang="zh-CN" sz="2000" dirty="0">
                <a:solidFill>
                  <a:schemeClr val="tx1"/>
                </a:solidFill>
                <a:latin typeface="Arial" panose="020B0604020202020204" pitchFamily="34" charset="0"/>
              </a:rPr>
              <a:t>       应用需求的推动</a:t>
            </a:r>
            <a:endParaRPr lang="zh-CN" sz="2000" dirty="0">
              <a:solidFill>
                <a:schemeClr val="tx1"/>
              </a:solidFill>
              <a:latin typeface="Arial" panose="020B0604020202020204" pitchFamily="34" charset="0"/>
            </a:endParaRPr>
          </a:p>
          <a:p>
            <a:pPr marL="0" lvl="1" indent="-285750" algn="l" rtl="0" eaLnBrk="1" fontAlgn="base" hangingPunct="1">
              <a:lnSpc>
                <a:spcPct val="140000"/>
              </a:lnSpc>
              <a:spcBef>
                <a:spcPct val="20000"/>
              </a:spcBef>
              <a:spcAft>
                <a:spcPct val="0"/>
              </a:spcAft>
              <a:buNone/>
            </a:pPr>
            <a:r>
              <a:rPr lang="zh-CN" sz="2000" dirty="0">
                <a:solidFill>
                  <a:schemeClr val="tx1"/>
                </a:solidFill>
                <a:latin typeface="Arial" panose="020B0604020202020204" pitchFamily="34" charset="0"/>
              </a:rPr>
              <a:t>       计算机硬件的发展</a:t>
            </a:r>
            <a:endParaRPr lang="zh-CN" sz="2000" dirty="0">
              <a:solidFill>
                <a:schemeClr val="tx1"/>
              </a:solidFill>
              <a:latin typeface="Arial" panose="020B0604020202020204" pitchFamily="34" charset="0"/>
            </a:endParaRPr>
          </a:p>
          <a:p>
            <a:pPr marL="0" lvl="1" indent="-285750" algn="l" rtl="0" eaLnBrk="1" fontAlgn="base" hangingPunct="1">
              <a:lnSpc>
                <a:spcPct val="140000"/>
              </a:lnSpc>
              <a:spcBef>
                <a:spcPct val="20000"/>
              </a:spcBef>
              <a:spcAft>
                <a:spcPct val="0"/>
              </a:spcAft>
              <a:buNone/>
            </a:pPr>
            <a:r>
              <a:rPr lang="zh-CN" sz="2000" dirty="0">
                <a:solidFill>
                  <a:schemeClr val="tx1"/>
                </a:solidFill>
                <a:latin typeface="Arial" panose="020B0604020202020204" pitchFamily="34" charset="0"/>
              </a:rPr>
              <a:t>       计算机软件的发展</a:t>
            </a:r>
            <a:endParaRPr lang="zh-CN" sz="2000" dirty="0">
              <a:solidFill>
                <a:schemeClr val="tx1"/>
              </a:solidFill>
              <a:latin typeface="Arial" panose="020B0604020202020204" pitchFamily="34" charset="0"/>
            </a:endParaRPr>
          </a:p>
        </p:txBody>
      </p:sp>
      <p:pic>
        <p:nvPicPr>
          <p:cNvPr id="36867" name="图片 3" descr="T@5R[XJK~GM{EW5{Q7I4J]J"/>
          <p:cNvPicPr>
            <a:picLocks noChangeAspect="1"/>
          </p:cNvPicPr>
          <p:nvPr/>
        </p:nvPicPr>
        <p:blipFill>
          <a:blip r:embed="rId1"/>
          <a:stretch>
            <a:fillRect/>
          </a:stretch>
        </p:blipFill>
        <p:spPr>
          <a:xfrm>
            <a:off x="4949825" y="3038475"/>
            <a:ext cx="3600450" cy="240665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25601"/>
          <p:cNvSpPr>
            <a:spLocks noGrp="1"/>
          </p:cNvSpPr>
          <p:nvPr>
            <p:ph type="title" idx="4294967295"/>
          </p:nvPr>
        </p:nvSpPr>
        <p:spPr>
          <a:xfrm>
            <a:off x="381000" y="822325"/>
            <a:ext cx="8439150" cy="606425"/>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1. </a:t>
            </a:r>
            <a:r>
              <a:rPr lang="zh-CN" altLang="zh-CN" sz="2000" b="1" dirty="0">
                <a:solidFill>
                  <a:schemeClr val="tx1"/>
                </a:solidFill>
                <a:latin typeface="Arial" panose="020B0604020202020204" pitchFamily="34" charset="0"/>
              </a:rPr>
              <a:t>人工管理阶段</a:t>
            </a:r>
            <a:endParaRPr lang="zh-CN" altLang="zh-CN" sz="2000" b="1" dirty="0">
              <a:solidFill>
                <a:schemeClr val="tx1"/>
              </a:solidFill>
              <a:latin typeface="Arial" panose="020B0604020202020204" pitchFamily="34" charset="0"/>
            </a:endParaRPr>
          </a:p>
        </p:txBody>
      </p:sp>
      <p:pic>
        <p:nvPicPr>
          <p:cNvPr id="37890" name="图片 40" descr="图1.2"/>
          <p:cNvPicPr>
            <a:picLocks noChangeAspect="1"/>
          </p:cNvPicPr>
          <p:nvPr/>
        </p:nvPicPr>
        <p:blipFill>
          <a:blip r:embed="rId1"/>
          <a:stretch>
            <a:fillRect/>
          </a:stretch>
        </p:blipFill>
        <p:spPr>
          <a:xfrm>
            <a:off x="3132138" y="1497013"/>
            <a:ext cx="2887662" cy="2133600"/>
          </a:xfrm>
          <a:prstGeom prst="rect">
            <a:avLst/>
          </a:prstGeom>
          <a:noFill/>
          <a:ln w="9525">
            <a:noFill/>
          </a:ln>
        </p:spPr>
      </p:pic>
      <p:sp>
        <p:nvSpPr>
          <p:cNvPr id="37891" name="文本占位符 24578"/>
          <p:cNvSpPr>
            <a:spLocks noGrp="1"/>
          </p:cNvSpPr>
          <p:nvPr/>
        </p:nvSpPr>
        <p:spPr>
          <a:xfrm>
            <a:off x="939800" y="3916363"/>
            <a:ext cx="7775575" cy="1423987"/>
          </a:xfrm>
          <a:prstGeom prst="rect">
            <a:avLst/>
          </a:prstGeom>
          <a:noFill/>
          <a:ln w="9525">
            <a:noFill/>
          </a:ln>
        </p:spPr>
        <p:txBody>
          <a:bodyPr wrap="square" lIns="91440" tIns="45720" rIns="91440" bIns="45720" anchor="t" anchorCtr="0"/>
          <a:p>
            <a:pPr marL="0" lvl="1" indent="-285750" algn="l" rtl="0" eaLnBrk="1" fontAlgn="base" hangingPunct="1">
              <a:lnSpc>
                <a:spcPct val="140000"/>
              </a:lnSpc>
              <a:spcBef>
                <a:spcPct val="20000"/>
              </a:spcBef>
              <a:spcAft>
                <a:spcPct val="0"/>
              </a:spcAft>
              <a:buNone/>
            </a:pPr>
            <a:r>
              <a:rPr lang="en-US" altLang="zh-CN" sz="2000" dirty="0">
                <a:solidFill>
                  <a:schemeClr val="tx1"/>
                </a:solidFill>
                <a:latin typeface="Arial" panose="020B0604020202020204" pitchFamily="34" charset="0"/>
              </a:rPr>
              <a:t>       </a:t>
            </a:r>
            <a:r>
              <a:rPr lang="zh-CN" sz="2000" dirty="0">
                <a:solidFill>
                  <a:schemeClr val="tx1"/>
                </a:solidFill>
                <a:latin typeface="Arial" panose="020B0604020202020204" pitchFamily="34" charset="0"/>
              </a:rPr>
              <a:t>这个时期数据管理的主要特点是：数据不保存、应用程序管理数据、数据不能共享、及数据不具有独立性。</a:t>
            </a:r>
            <a:endParaRPr lang="zh-CN" sz="2000" dirty="0">
              <a:solidFill>
                <a:schemeClr val="tx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25601"/>
          <p:cNvSpPr>
            <a:spLocks noGrp="1"/>
          </p:cNvSpPr>
          <p:nvPr>
            <p:ph type="title" idx="4294967295"/>
          </p:nvPr>
        </p:nvSpPr>
        <p:spPr>
          <a:xfrm>
            <a:off x="381000" y="822325"/>
            <a:ext cx="8439150" cy="606425"/>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2. </a:t>
            </a:r>
            <a:r>
              <a:rPr lang="zh-CN" altLang="zh-CN" sz="2000" b="1" dirty="0">
                <a:solidFill>
                  <a:schemeClr val="tx1"/>
                </a:solidFill>
                <a:latin typeface="Arial" panose="020B0604020202020204" pitchFamily="34" charset="0"/>
              </a:rPr>
              <a:t>文件系统阶段</a:t>
            </a:r>
            <a:endParaRPr lang="zh-CN" altLang="zh-CN" sz="2000" b="1" dirty="0">
              <a:solidFill>
                <a:schemeClr val="tx1"/>
              </a:solidFill>
              <a:latin typeface="Arial" panose="020B0604020202020204" pitchFamily="34" charset="0"/>
            </a:endParaRPr>
          </a:p>
        </p:txBody>
      </p:sp>
      <p:sp>
        <p:nvSpPr>
          <p:cNvPr id="38914" name="文本占位符 24578"/>
          <p:cNvSpPr>
            <a:spLocks noGrp="1"/>
          </p:cNvSpPr>
          <p:nvPr/>
        </p:nvSpPr>
        <p:spPr>
          <a:xfrm>
            <a:off x="939800" y="3916363"/>
            <a:ext cx="7775575" cy="1423987"/>
          </a:xfrm>
          <a:prstGeom prst="rect">
            <a:avLst/>
          </a:prstGeom>
          <a:noFill/>
          <a:ln w="9525">
            <a:noFill/>
          </a:ln>
        </p:spPr>
        <p:txBody>
          <a:bodyPr wrap="square" lIns="91440" tIns="45720" rIns="91440" bIns="45720" anchor="t" anchorCtr="0"/>
          <a:p>
            <a:pPr marL="0" lvl="1" indent="-285750" algn="l" rtl="0" eaLnBrk="1" fontAlgn="base" hangingPunct="1">
              <a:lnSpc>
                <a:spcPct val="140000"/>
              </a:lnSpc>
              <a:spcBef>
                <a:spcPct val="20000"/>
              </a:spcBef>
              <a:spcAft>
                <a:spcPct val="0"/>
              </a:spcAft>
              <a:buNone/>
            </a:pPr>
            <a:r>
              <a:rPr lang="en-US" altLang="zh-CN" sz="2000" dirty="0">
                <a:solidFill>
                  <a:schemeClr val="tx1"/>
                </a:solidFill>
                <a:latin typeface="Arial" panose="020B0604020202020204" pitchFamily="34" charset="0"/>
              </a:rPr>
              <a:t>       </a:t>
            </a:r>
            <a:r>
              <a:rPr lang="zh-CN" sz="2000" dirty="0">
                <a:solidFill>
                  <a:schemeClr val="tx1"/>
                </a:solidFill>
                <a:latin typeface="Arial" panose="020B0604020202020204" pitchFamily="34" charset="0"/>
              </a:rPr>
              <a:t>这个时期数据管理的主要特点是：数据可以长期保存、由文件系统管理数据及文件多样化。</a:t>
            </a:r>
            <a:endParaRPr lang="zh-CN" sz="2000" dirty="0">
              <a:solidFill>
                <a:schemeClr val="tx1"/>
              </a:solidFill>
              <a:latin typeface="Arial" panose="020B0604020202020204" pitchFamily="34" charset="0"/>
            </a:endParaRPr>
          </a:p>
        </p:txBody>
      </p:sp>
      <p:pic>
        <p:nvPicPr>
          <p:cNvPr id="38915" name="图片 9" descr="图1.3"/>
          <p:cNvPicPr>
            <a:picLocks noChangeAspect="1"/>
          </p:cNvPicPr>
          <p:nvPr/>
        </p:nvPicPr>
        <p:blipFill>
          <a:blip r:embed="rId1"/>
          <a:stretch>
            <a:fillRect/>
          </a:stretch>
        </p:blipFill>
        <p:spPr>
          <a:xfrm>
            <a:off x="3632200" y="1376363"/>
            <a:ext cx="2389188" cy="234950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7169"/>
          <p:cNvSpPr>
            <a:spLocks noGrp="1"/>
          </p:cNvSpPr>
          <p:nvPr>
            <p:ph type="title" idx="4294967295"/>
          </p:nvPr>
        </p:nvSpPr>
        <p:spPr>
          <a:xfrm>
            <a:off x="1035050" y="976313"/>
            <a:ext cx="7402513" cy="484187"/>
          </a:xfrm>
          <a:ln/>
        </p:spPr>
        <p:txBody>
          <a:bodyPr vert="horz" wrap="square" lIns="91440" tIns="45720" rIns="91440" bIns="45720" anchor="ctr" anchorCtr="0"/>
          <a:p>
            <a:pPr eaLnBrk="1" hangingPunct="1"/>
            <a:r>
              <a:rPr lang="zh-CN" altLang="en-US" dirty="0">
                <a:latin typeface="黑体" panose="02010609060101010101" pitchFamily="49" charset="-122"/>
                <a:ea typeface="黑体" panose="02010609060101010101" pitchFamily="49" charset="-122"/>
              </a:rPr>
              <a:t>本章目标</a:t>
            </a:r>
            <a:endParaRPr lang="zh-CN" altLang="en-US" dirty="0">
              <a:latin typeface="黑体" panose="02010609060101010101" pitchFamily="49" charset="-122"/>
              <a:ea typeface="黑体" panose="02010609060101010101" pitchFamily="49" charset="-122"/>
            </a:endParaRPr>
          </a:p>
        </p:txBody>
      </p:sp>
      <p:sp>
        <p:nvSpPr>
          <p:cNvPr id="20482" name="文本占位符 7170"/>
          <p:cNvSpPr>
            <a:spLocks noGrp="1"/>
          </p:cNvSpPr>
          <p:nvPr>
            <p:ph type="body" idx="4294967295"/>
          </p:nvPr>
        </p:nvSpPr>
        <p:spPr>
          <a:xfrm>
            <a:off x="1020763" y="1673225"/>
            <a:ext cx="7416800" cy="4075113"/>
          </a:xfrm>
          <a:ln/>
        </p:spPr>
        <p:txBody>
          <a:bodyPr vert="horz" wrap="square" lIns="91440" tIns="45720" rIns="91440" bIns="45720" anchor="t" anchorCtr="0"/>
          <a:p>
            <a:pPr eaLnBrk="1" hangingPunct="1">
              <a:lnSpc>
                <a:spcPct val="160000"/>
              </a:lnSpc>
              <a:buNone/>
            </a:pPr>
            <a:r>
              <a:rPr lang="en-US" altLang="zh-CN" dirty="0"/>
              <a:t>         </a:t>
            </a:r>
            <a:r>
              <a:rPr lang="zh-CN" altLang="en-US" sz="2400" b="1" dirty="0">
                <a:latin typeface="宋体" panose="02010600030101010101" pitchFamily="2" charset="-122"/>
              </a:rPr>
              <a:t>数据库技术产生于六十年代末，是数据管理的最新技术，是计算机科学的重要分支。本章讲解的数据库基本概念和基本知识是学习后续各个章节的基础。学习本章的目的在于了解基本知识，掌握基本概念，为以后的学习打好扎实的基础。是学习后续各个章节的基础。</a:t>
            </a:r>
            <a:endParaRPr lang="zh-CN" altLang="en-US" sz="2400" b="1" dirty="0">
              <a:latin typeface="宋体" panose="02010600030101010101" pitchFamily="2" charset="-122"/>
            </a:endParaRPr>
          </a:p>
          <a:p>
            <a:pPr eaLnBrk="1" hangingPunct="1">
              <a:lnSpc>
                <a:spcPct val="160000"/>
              </a:lnSpc>
              <a:buNone/>
            </a:pPr>
            <a:endParaRPr lang="zh-CN" altLang="en-US" sz="2400" b="1" dirty="0">
              <a:latin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25601"/>
          <p:cNvSpPr>
            <a:spLocks noGrp="1"/>
          </p:cNvSpPr>
          <p:nvPr>
            <p:ph type="title" idx="4294967295"/>
          </p:nvPr>
        </p:nvSpPr>
        <p:spPr>
          <a:xfrm>
            <a:off x="381000" y="822325"/>
            <a:ext cx="8439150" cy="606425"/>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3. </a:t>
            </a:r>
            <a:r>
              <a:rPr lang="zh-CN" altLang="zh-CN" sz="2000" b="1" dirty="0">
                <a:solidFill>
                  <a:schemeClr val="tx1"/>
                </a:solidFill>
                <a:latin typeface="Arial" panose="020B0604020202020204" pitchFamily="34" charset="0"/>
              </a:rPr>
              <a:t>数据库系统阶段</a:t>
            </a:r>
            <a:endParaRPr lang="zh-CN" altLang="zh-CN" sz="2000" b="1" dirty="0">
              <a:solidFill>
                <a:schemeClr val="tx1"/>
              </a:solidFill>
              <a:latin typeface="Arial" panose="020B0604020202020204" pitchFamily="34" charset="0"/>
            </a:endParaRPr>
          </a:p>
        </p:txBody>
      </p:sp>
      <p:sp>
        <p:nvSpPr>
          <p:cNvPr id="39938" name="文本占位符 24578"/>
          <p:cNvSpPr>
            <a:spLocks noGrp="1"/>
          </p:cNvSpPr>
          <p:nvPr/>
        </p:nvSpPr>
        <p:spPr>
          <a:xfrm>
            <a:off x="939800" y="3916363"/>
            <a:ext cx="7775575" cy="1423987"/>
          </a:xfrm>
          <a:prstGeom prst="rect">
            <a:avLst/>
          </a:prstGeom>
          <a:noFill/>
          <a:ln w="9525">
            <a:noFill/>
          </a:ln>
        </p:spPr>
        <p:txBody>
          <a:bodyPr wrap="square" lIns="91440" tIns="45720" rIns="91440" bIns="45720" anchor="t" anchorCtr="0"/>
          <a:p>
            <a:pPr marL="0" lvl="1" indent="-285750" algn="l" rtl="0" eaLnBrk="1" fontAlgn="base" hangingPunct="1">
              <a:lnSpc>
                <a:spcPct val="140000"/>
              </a:lnSpc>
              <a:spcBef>
                <a:spcPct val="20000"/>
              </a:spcBef>
              <a:spcAft>
                <a:spcPct val="0"/>
              </a:spcAft>
              <a:buNone/>
            </a:pPr>
            <a:r>
              <a:rPr lang="en-US" altLang="zh-CN" sz="2000" dirty="0">
                <a:solidFill>
                  <a:schemeClr val="tx1"/>
                </a:solidFill>
                <a:latin typeface="Arial" panose="020B0604020202020204" pitchFamily="34" charset="0"/>
              </a:rPr>
              <a:t>       </a:t>
            </a:r>
            <a:r>
              <a:rPr lang="zh-CN" sz="2000" dirty="0">
                <a:solidFill>
                  <a:schemeClr val="tx1"/>
                </a:solidFill>
                <a:latin typeface="Arial" panose="020B0604020202020204" pitchFamily="34" charset="0"/>
              </a:rPr>
              <a:t>这个时期数据库系统克服了文件系统的缺陷，提供了对数据更高级、更有效的管理。</a:t>
            </a:r>
            <a:endParaRPr lang="zh-CN" sz="2000" dirty="0">
              <a:solidFill>
                <a:schemeClr val="tx1"/>
              </a:solidFill>
              <a:latin typeface="Arial" panose="020B0604020202020204" pitchFamily="34" charset="0"/>
            </a:endParaRPr>
          </a:p>
        </p:txBody>
      </p:sp>
      <p:pic>
        <p:nvPicPr>
          <p:cNvPr id="39939" name="图片 13" descr="图1.4"/>
          <p:cNvPicPr>
            <a:picLocks noChangeAspect="1"/>
          </p:cNvPicPr>
          <p:nvPr/>
        </p:nvPicPr>
        <p:blipFill>
          <a:blip r:embed="rId1"/>
          <a:stretch>
            <a:fillRect/>
          </a:stretch>
        </p:blipFill>
        <p:spPr>
          <a:xfrm>
            <a:off x="2992438" y="1520825"/>
            <a:ext cx="3897312" cy="198913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35841"/>
          <p:cNvSpPr>
            <a:spLocks noGrp="1"/>
          </p:cNvSpPr>
          <p:nvPr>
            <p:ph type="title" idx="4294967295"/>
          </p:nvPr>
        </p:nvSpPr>
        <p:spPr>
          <a:xfrm>
            <a:off x="2132013" y="908050"/>
            <a:ext cx="5227637" cy="588963"/>
          </a:xfrm>
          <a:ln/>
        </p:spPr>
        <p:txBody>
          <a:bodyPr vert="horz" wrap="square" lIns="91440" tIns="45720" rIns="91440" bIns="45720" anchor="ctr" anchorCtr="0"/>
          <a:p>
            <a:pPr algn="l" eaLnBrk="1" hangingPunct="1"/>
            <a:r>
              <a:rPr lang="zh-CN" altLang="en-US" sz="3200" dirty="0"/>
              <a:t> 1.1.4 数据库系统的特点</a:t>
            </a:r>
            <a:endParaRPr lang="zh-CN" altLang="en-US" sz="3200" dirty="0"/>
          </a:p>
        </p:txBody>
      </p:sp>
      <p:sp>
        <p:nvSpPr>
          <p:cNvPr id="36866" name="文本占位符 35842"/>
          <p:cNvSpPr>
            <a:spLocks noGrp="1"/>
          </p:cNvSpPr>
          <p:nvPr>
            <p:ph type="body" idx="4294967295"/>
          </p:nvPr>
        </p:nvSpPr>
        <p:spPr bwMode="auto">
          <a:xfrm>
            <a:off x="1400175" y="2000250"/>
            <a:ext cx="6807835" cy="2219325"/>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1" algn="l" defTabSz="914400" rtl="0" eaLnBrk="1" fontAlgn="base" latinLnBrk="0" hangingPunct="1">
              <a:lnSpc>
                <a:spcPct val="140000"/>
              </a:lnSpc>
              <a:spcBef>
                <a:spcPct val="20000"/>
              </a:spcBef>
              <a:buFont typeface="Arial" panose="020B0604020202020204" pitchFamily="34" charset="0"/>
              <a:buNone/>
            </a:pPr>
            <a:r>
              <a:rPr kumimoji="0" sz="2000" b="1" i="0" u="none" strike="noStrike" kern="1200" cap="none" spc="0" normalizeH="0" baseline="0" noProof="1" dirty="0">
                <a:latin typeface="宋体" panose="02010600030101010101" pitchFamily="2" charset="-122"/>
                <a:ea typeface="宋体" panose="02010600030101010101" pitchFamily="2" charset="-122"/>
                <a:cs typeface="+mn-cs"/>
              </a:rPr>
              <a:t>◎</a:t>
            </a:r>
            <a:r>
              <a:rPr kumimoji="0" sz="2000" b="1" i="0" u="none" strike="noStrike" kern="1200" cap="none" spc="0" normalizeH="0" baseline="0" noProof="1" dirty="0">
                <a:latin typeface="+mn-lt"/>
                <a:ea typeface="+mn-ea"/>
                <a:cs typeface="+mn-cs"/>
              </a:rPr>
              <a:t>面向全组织的复杂的数据结构</a:t>
            </a:r>
            <a:endParaRPr kumimoji="0" sz="2000" b="1" i="0" u="none" strike="noStrike" kern="1200" cap="none" spc="0" normalizeH="0" baseline="0" noProof="1" dirty="0">
              <a:latin typeface="+mn-lt"/>
              <a:ea typeface="+mn-ea"/>
              <a:cs typeface="+mn-cs"/>
            </a:endParaRPr>
          </a:p>
          <a:p>
            <a:pPr marL="0" marR="0" lvl="1" algn="l" defTabSz="914400" rtl="0" eaLnBrk="1" fontAlgn="base" latinLnBrk="0" hangingPunct="1">
              <a:lnSpc>
                <a:spcPct val="140000"/>
              </a:lnSpc>
              <a:spcBef>
                <a:spcPct val="20000"/>
              </a:spcBef>
              <a:buFont typeface="Arial" panose="020B0604020202020204" pitchFamily="34" charset="0"/>
              <a:buNone/>
            </a:pPr>
            <a:r>
              <a:rPr sz="2000" b="1" strike="noStrike" noProof="1" dirty="0">
                <a:latin typeface="宋体" panose="02010600030101010101" pitchFamily="2" charset="-122"/>
                <a:ea typeface="宋体" panose="02010600030101010101" pitchFamily="2" charset="-122"/>
                <a:sym typeface="+mn-ea"/>
              </a:rPr>
              <a:t>◎</a:t>
            </a:r>
            <a:r>
              <a:rPr kumimoji="0" sz="2000" b="1" i="0" u="none" strike="noStrike" kern="1200" cap="none" spc="0" normalizeH="0" baseline="0" noProof="1" dirty="0">
                <a:latin typeface="+mn-lt"/>
                <a:ea typeface="+mn-ea"/>
                <a:cs typeface="+mn-cs"/>
              </a:rPr>
              <a:t>数据的共享性高，冗余度低，易扩充</a:t>
            </a:r>
            <a:endParaRPr kumimoji="0" sz="2000" b="1" i="0" u="none" strike="noStrike" kern="1200" cap="none" spc="0" normalizeH="0" baseline="0" noProof="1" dirty="0">
              <a:latin typeface="+mn-lt"/>
              <a:ea typeface="+mn-ea"/>
              <a:cs typeface="+mn-cs"/>
            </a:endParaRPr>
          </a:p>
          <a:p>
            <a:pPr marL="0" marR="0" lvl="1" algn="l" defTabSz="914400" rtl="0" eaLnBrk="1" fontAlgn="base" latinLnBrk="0" hangingPunct="1">
              <a:lnSpc>
                <a:spcPct val="140000"/>
              </a:lnSpc>
              <a:spcBef>
                <a:spcPct val="20000"/>
              </a:spcBef>
              <a:buFont typeface="Arial" panose="020B0604020202020204" pitchFamily="34" charset="0"/>
              <a:buNone/>
            </a:pPr>
            <a:r>
              <a:rPr sz="2000" b="1" strike="noStrike" noProof="1" dirty="0">
                <a:latin typeface="宋体" panose="02010600030101010101" pitchFamily="2" charset="-122"/>
                <a:ea typeface="宋体" panose="02010600030101010101" pitchFamily="2" charset="-122"/>
                <a:sym typeface="+mn-ea"/>
              </a:rPr>
              <a:t>◎</a:t>
            </a:r>
            <a:r>
              <a:rPr kumimoji="0" sz="2000" b="1" i="0" u="none" strike="noStrike" kern="1200" cap="none" spc="0" normalizeH="0" baseline="0" noProof="1" dirty="0">
                <a:latin typeface="+mn-lt"/>
                <a:ea typeface="+mn-ea"/>
                <a:cs typeface="+mn-cs"/>
              </a:rPr>
              <a:t>有较高的数据和程序的独立性</a:t>
            </a:r>
            <a:endParaRPr kumimoji="0" sz="2000" b="1" i="0" u="none" strike="noStrike" kern="1200" cap="none" spc="0" normalizeH="0" baseline="0" noProof="1" dirty="0">
              <a:latin typeface="+mn-lt"/>
              <a:ea typeface="+mn-ea"/>
              <a:cs typeface="+mn-cs"/>
            </a:endParaRPr>
          </a:p>
          <a:p>
            <a:pPr marL="0" marR="0" lvl="1" algn="l" defTabSz="914400" rtl="0" eaLnBrk="1" fontAlgn="base" latinLnBrk="0" hangingPunct="1">
              <a:lnSpc>
                <a:spcPct val="140000"/>
              </a:lnSpc>
              <a:spcBef>
                <a:spcPct val="20000"/>
              </a:spcBef>
              <a:buFont typeface="Arial" panose="020B0604020202020204" pitchFamily="34" charset="0"/>
              <a:buNone/>
            </a:pPr>
            <a:r>
              <a:rPr sz="2000" b="1" strike="noStrike" noProof="1" dirty="0">
                <a:latin typeface="宋体" panose="02010600030101010101" pitchFamily="2" charset="-122"/>
                <a:ea typeface="宋体" panose="02010600030101010101" pitchFamily="2" charset="-122"/>
                <a:sym typeface="+mn-ea"/>
              </a:rPr>
              <a:t>◎</a:t>
            </a:r>
            <a:r>
              <a:rPr kumimoji="0" sz="2000" b="1" i="0" u="none" strike="noStrike" kern="1200" cap="none" spc="0" normalizeH="0" baseline="0" noProof="1" dirty="0">
                <a:latin typeface="+mn-lt"/>
                <a:ea typeface="+mn-ea"/>
                <a:cs typeface="+mn-cs"/>
              </a:rPr>
              <a:t>统一的数据控制功能</a:t>
            </a:r>
            <a:endParaRPr kumimoji="0" sz="2000" b="1" i="0" u="none" strike="noStrike" kern="1200" cap="none" spc="0" normalizeH="0" baseline="0" noProof="1" dirty="0">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36865"/>
          <p:cNvSpPr>
            <a:spLocks noGrp="1"/>
          </p:cNvSpPr>
          <p:nvPr>
            <p:ph type="title" idx="4294967295"/>
          </p:nvPr>
        </p:nvSpPr>
        <p:spPr>
          <a:xfrm>
            <a:off x="796925" y="1111250"/>
            <a:ext cx="7948613" cy="460375"/>
          </a:xfrm>
          <a:ln/>
        </p:spPr>
        <p:txBody>
          <a:bodyPr vert="horz" wrap="square" lIns="91440" tIns="45720" rIns="91440" bIns="45720" anchor="ctr" anchorCtr="0"/>
          <a:p>
            <a:pPr algn="l" eaLnBrk="1" hangingPunct="1">
              <a:lnSpc>
                <a:spcPct val="140000"/>
              </a:lnSpc>
              <a:spcBef>
                <a:spcPct val="20000"/>
              </a:spcBef>
            </a:pPr>
            <a:r>
              <a:rPr lang="zh-CN" altLang="zh-CN" sz="2000" b="1" dirty="0">
                <a:solidFill>
                  <a:schemeClr val="tx1"/>
                </a:solidFill>
                <a:latin typeface="Arial" panose="020B0604020202020204" pitchFamily="34" charset="0"/>
              </a:rPr>
              <a:t>1、面向全组织的复杂的数据结构</a:t>
            </a:r>
            <a:endParaRPr lang="zh-CN" altLang="zh-CN" sz="2000" b="1" dirty="0">
              <a:solidFill>
                <a:schemeClr val="tx1"/>
              </a:solidFill>
              <a:latin typeface="Arial" panose="020B0604020202020204" pitchFamily="34" charset="0"/>
            </a:endParaRPr>
          </a:p>
        </p:txBody>
      </p:sp>
      <p:sp>
        <p:nvSpPr>
          <p:cNvPr id="41986" name="文本占位符 36866"/>
          <p:cNvSpPr>
            <a:spLocks noGrp="1"/>
          </p:cNvSpPr>
          <p:nvPr>
            <p:ph type="body" idx="4294967295"/>
          </p:nvPr>
        </p:nvSpPr>
        <p:spPr>
          <a:xfrm>
            <a:off x="796925" y="1631950"/>
            <a:ext cx="8059738" cy="2889250"/>
          </a:xfrm>
          <a:ln/>
        </p:spPr>
        <p:txBody>
          <a:bodyPr vert="horz" wrap="square" lIns="91440" tIns="45720" rIns="91440" bIns="45720" anchor="t" anchorCtr="0"/>
          <a:p>
            <a:pPr marL="0" lvl="1" defTabSz="914400" eaLnBrk="1" hangingPunct="1">
              <a:lnSpc>
                <a:spcPct val="140000"/>
              </a:lnSpc>
              <a:buFont typeface="Arial" panose="020B0604020202020204" pitchFamily="34" charset="0"/>
              <a:buNone/>
            </a:pPr>
            <a:r>
              <a:rPr lang="en-US" altLang="zh-CN" sz="2000" b="1" dirty="0"/>
              <a:t>        </a:t>
            </a:r>
            <a:r>
              <a:rPr lang="zh-CN" sz="2000" b="1" dirty="0"/>
              <a:t>数据库系统是支持全企业的应用而不是某一个应用，数据反映了客观事物间的本质联系，而不是局限于面向某个应用，具有整体的结构化，这是数据库系统的主要特征之一，也是数据库系统与文件系统的根本区别。</a:t>
            </a:r>
            <a:endParaRPr lang="zh-CN" sz="2000" b="1" dirty="0"/>
          </a:p>
          <a:p>
            <a:pPr marL="0" lvl="1" defTabSz="914400" eaLnBrk="1" hangingPunct="1">
              <a:lnSpc>
                <a:spcPct val="140000"/>
              </a:lnSpc>
              <a:buFont typeface="Arial" panose="020B0604020202020204" pitchFamily="34" charset="0"/>
              <a:buNone/>
            </a:pPr>
            <a:r>
              <a:rPr lang="zh-CN" sz="2000" b="1" dirty="0"/>
              <a:t>       文件系统只是记录的内部有结构，一个文件的记录之间是个线性序列，记录之间无联系。</a:t>
            </a:r>
            <a:endParaRPr lang="zh-CN"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36865"/>
          <p:cNvSpPr>
            <a:spLocks noGrp="1"/>
          </p:cNvSpPr>
          <p:nvPr>
            <p:ph type="title" idx="4294967295"/>
          </p:nvPr>
        </p:nvSpPr>
        <p:spPr>
          <a:xfrm>
            <a:off x="796925" y="1111250"/>
            <a:ext cx="7948613" cy="460375"/>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2</a:t>
            </a:r>
            <a:r>
              <a:rPr lang="zh-CN" altLang="zh-CN" sz="2000" b="1" dirty="0">
                <a:solidFill>
                  <a:schemeClr val="tx1"/>
                </a:solidFill>
                <a:latin typeface="Arial" panose="020B0604020202020204" pitchFamily="34" charset="0"/>
              </a:rPr>
              <a:t>、数据的共享性高，冗余度小，易扩充</a:t>
            </a:r>
            <a:endParaRPr lang="zh-CN" altLang="zh-CN" sz="2000" b="1" dirty="0">
              <a:solidFill>
                <a:schemeClr val="tx1"/>
              </a:solidFill>
              <a:latin typeface="Arial" panose="020B0604020202020204" pitchFamily="34" charset="0"/>
            </a:endParaRPr>
          </a:p>
        </p:txBody>
      </p:sp>
      <p:sp>
        <p:nvSpPr>
          <p:cNvPr id="43010" name="文本占位符 36866"/>
          <p:cNvSpPr>
            <a:spLocks noGrp="1"/>
          </p:cNvSpPr>
          <p:nvPr>
            <p:ph type="body" idx="4294967295"/>
          </p:nvPr>
        </p:nvSpPr>
        <p:spPr>
          <a:xfrm>
            <a:off x="796925" y="1631950"/>
            <a:ext cx="8059738" cy="2889250"/>
          </a:xfrm>
          <a:ln/>
        </p:spPr>
        <p:txBody>
          <a:bodyPr vert="horz" wrap="square" lIns="91440" tIns="45720" rIns="91440" bIns="45720" anchor="t" anchorCtr="0"/>
          <a:p>
            <a:pPr marL="0" lvl="1" defTabSz="914400" eaLnBrk="1" hangingPunct="1">
              <a:lnSpc>
                <a:spcPct val="140000"/>
              </a:lnSpc>
              <a:buFont typeface="Arial" panose="020B0604020202020204" pitchFamily="34" charset="0"/>
              <a:buNone/>
            </a:pPr>
            <a:r>
              <a:rPr lang="en-US" altLang="zh-CN" sz="2000" b="1" dirty="0"/>
              <a:t>        </a:t>
            </a:r>
            <a:r>
              <a:rPr lang="zh-CN" sz="2000" b="1" dirty="0"/>
              <a:t>数据面向整个系统，而不是面向某一应用，因此数据可以被多个用户、多个应用共享使用。</a:t>
            </a:r>
            <a:endParaRPr lang="zh-CN" sz="2000" b="1" dirty="0"/>
          </a:p>
          <a:p>
            <a:pPr marL="0" lvl="1" defTabSz="914400" eaLnBrk="1" hangingPunct="1">
              <a:lnSpc>
                <a:spcPct val="140000"/>
              </a:lnSpc>
              <a:buFont typeface="Arial" panose="020B0604020202020204" pitchFamily="34" charset="0"/>
              <a:buNone/>
            </a:pPr>
            <a:r>
              <a:rPr lang="zh-CN" sz="2000" b="1" dirty="0"/>
              <a:t>        数据共享可以大大减少数据冗余，节约存储空间，减少存取时间，且可避免数据之间的不相容性和不一致性。</a:t>
            </a:r>
            <a:endParaRPr lang="zh-CN" sz="20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36865"/>
          <p:cNvSpPr>
            <a:spLocks noGrp="1"/>
          </p:cNvSpPr>
          <p:nvPr>
            <p:ph type="title" idx="4294967295"/>
          </p:nvPr>
        </p:nvSpPr>
        <p:spPr>
          <a:xfrm>
            <a:off x="796925" y="1111250"/>
            <a:ext cx="7948613" cy="460375"/>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3</a:t>
            </a:r>
            <a:r>
              <a:rPr lang="zh-CN" altLang="zh-CN" sz="2000" b="1" dirty="0">
                <a:solidFill>
                  <a:schemeClr val="tx1"/>
                </a:solidFill>
                <a:latin typeface="Arial" panose="020B0604020202020204" pitchFamily="34" charset="0"/>
              </a:rPr>
              <a:t>、有较高的数据和程序的独立性</a:t>
            </a:r>
            <a:endParaRPr lang="zh-CN" altLang="zh-CN" sz="2000" b="1" dirty="0">
              <a:solidFill>
                <a:schemeClr val="tx1"/>
              </a:solidFill>
              <a:latin typeface="Arial" panose="020B0604020202020204" pitchFamily="34" charset="0"/>
            </a:endParaRPr>
          </a:p>
        </p:txBody>
      </p:sp>
      <p:sp>
        <p:nvSpPr>
          <p:cNvPr id="44034" name="文本占位符 36866"/>
          <p:cNvSpPr>
            <a:spLocks noGrp="1"/>
          </p:cNvSpPr>
          <p:nvPr>
            <p:ph type="body" idx="4294967295"/>
          </p:nvPr>
        </p:nvSpPr>
        <p:spPr>
          <a:xfrm>
            <a:off x="796925" y="1631950"/>
            <a:ext cx="8059738" cy="2889250"/>
          </a:xfrm>
          <a:ln/>
        </p:spPr>
        <p:txBody>
          <a:bodyPr vert="horz" wrap="square" lIns="91440" tIns="45720" rIns="91440" bIns="45720" anchor="t" anchorCtr="0"/>
          <a:p>
            <a:pPr marL="0" lvl="1" defTabSz="914400" eaLnBrk="1" hangingPunct="1">
              <a:lnSpc>
                <a:spcPct val="140000"/>
              </a:lnSpc>
              <a:buFont typeface="Arial" panose="020B0604020202020204" pitchFamily="34" charset="0"/>
              <a:buNone/>
            </a:pPr>
            <a:r>
              <a:rPr lang="en-US" altLang="zh-CN" sz="2000" b="1" dirty="0"/>
              <a:t>       </a:t>
            </a:r>
            <a:r>
              <a:rPr lang="zh-CN" sz="2000" b="1" dirty="0"/>
              <a:t>把数据库的定义和描述从应用程序中分离出去，数据描述是分级的（全局逻辑、局部逻辑、存储），数据的存取由系统管理，用户不必考虑存取路径等细节，从而简化了应用程序。</a:t>
            </a:r>
            <a:endParaRPr lang="zh-CN" sz="20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36865"/>
          <p:cNvSpPr>
            <a:spLocks noGrp="1"/>
          </p:cNvSpPr>
          <p:nvPr>
            <p:ph type="title" idx="4294967295"/>
          </p:nvPr>
        </p:nvSpPr>
        <p:spPr>
          <a:xfrm>
            <a:off x="796925" y="898525"/>
            <a:ext cx="7948613" cy="461963"/>
          </a:xfrm>
          <a:ln/>
        </p:spPr>
        <p:txBody>
          <a:bodyPr vert="horz" wrap="square" lIns="91440" tIns="45720" rIns="91440" bIns="45720" anchor="ctr" anchorCtr="0"/>
          <a:p>
            <a:pPr algn="l" eaLnBrk="1" hangingPunct="1">
              <a:lnSpc>
                <a:spcPct val="140000"/>
              </a:lnSpc>
              <a:spcBef>
                <a:spcPct val="20000"/>
              </a:spcBef>
            </a:pPr>
            <a:r>
              <a:rPr lang="en-US" altLang="zh-CN" sz="2000" b="1" dirty="0">
                <a:solidFill>
                  <a:schemeClr val="tx1"/>
                </a:solidFill>
                <a:latin typeface="Arial" panose="020B0604020202020204" pitchFamily="34" charset="0"/>
                <a:ea typeface="宋体" panose="02010600030101010101" pitchFamily="2" charset="-122"/>
              </a:rPr>
              <a:t>4</a:t>
            </a:r>
            <a:r>
              <a:rPr lang="zh-CN" altLang="zh-CN" sz="2000" b="1" dirty="0">
                <a:solidFill>
                  <a:schemeClr val="tx1"/>
                </a:solidFill>
                <a:latin typeface="Arial" panose="020B0604020202020204" pitchFamily="34" charset="0"/>
              </a:rPr>
              <a:t>、统一的数据控制功能</a:t>
            </a:r>
            <a:endParaRPr lang="zh-CN" altLang="zh-CN" sz="2000" b="1" dirty="0">
              <a:solidFill>
                <a:schemeClr val="tx1"/>
              </a:solidFill>
              <a:latin typeface="Arial" panose="020B0604020202020204" pitchFamily="34" charset="0"/>
            </a:endParaRPr>
          </a:p>
        </p:txBody>
      </p:sp>
      <p:sp>
        <p:nvSpPr>
          <p:cNvPr id="45058" name="文本占位符 36866"/>
          <p:cNvSpPr>
            <a:spLocks noGrp="1"/>
          </p:cNvSpPr>
          <p:nvPr>
            <p:ph type="body" idx="4294967295"/>
          </p:nvPr>
        </p:nvSpPr>
        <p:spPr>
          <a:xfrm>
            <a:off x="796925" y="1454150"/>
            <a:ext cx="8347075" cy="3849688"/>
          </a:xfrm>
          <a:ln/>
        </p:spPr>
        <p:txBody>
          <a:bodyPr vert="horz" wrap="square" lIns="91440" tIns="45720" rIns="91440" bIns="45720" anchor="t" anchorCtr="0"/>
          <a:p>
            <a:pPr marL="0" lvl="1" defTabSz="914400" eaLnBrk="1" hangingPunct="1">
              <a:lnSpc>
                <a:spcPct val="140000"/>
              </a:lnSpc>
              <a:buFont typeface="Arial" panose="020B0604020202020204" pitchFamily="34" charset="0"/>
              <a:buNone/>
            </a:pPr>
            <a:r>
              <a:rPr lang="en-US" altLang="zh-CN" sz="2000" b="1" dirty="0"/>
              <a:t>       </a:t>
            </a:r>
            <a:r>
              <a:rPr lang="zh-CN" sz="2000" b="1" dirty="0"/>
              <a:t>①数据的安全性控制：保护数据以防止不合法的使用所造成的数据泄露和破坏。采取的措施一般为用户标识与鉴定。</a:t>
            </a:r>
            <a:endParaRPr lang="zh-CN" sz="2000" b="1" dirty="0"/>
          </a:p>
          <a:p>
            <a:pPr marL="0" lvl="1" defTabSz="914400" eaLnBrk="1" hangingPunct="1">
              <a:lnSpc>
                <a:spcPct val="140000"/>
              </a:lnSpc>
              <a:buFont typeface="Arial" panose="020B0604020202020204" pitchFamily="34" charset="0"/>
              <a:buNone/>
            </a:pPr>
            <a:r>
              <a:rPr lang="zh-CN" sz="2000" b="1" dirty="0"/>
              <a:t>       ②数据的完整性控制：保证数据库中数据始终是正确的、有效的、相容的。采取的措施一般为完整性约束条件定义和检查。</a:t>
            </a:r>
            <a:endParaRPr lang="zh-CN" sz="2000" b="1" dirty="0"/>
          </a:p>
          <a:p>
            <a:pPr marL="0" lvl="1" defTabSz="914400" eaLnBrk="1" hangingPunct="1">
              <a:lnSpc>
                <a:spcPct val="140000"/>
              </a:lnSpc>
              <a:buFont typeface="Arial" panose="020B0604020202020204" pitchFamily="34" charset="0"/>
              <a:buNone/>
            </a:pPr>
            <a:r>
              <a:rPr lang="zh-CN" sz="2000" b="1" dirty="0"/>
              <a:t>       ③数据库的并发控制：对多用户的并发操作加以控制、协调，防止其互相干扰而得到错误的结果并使数据库完整性遭到破坏。</a:t>
            </a:r>
            <a:endParaRPr lang="zh-CN" sz="2000" b="1" dirty="0"/>
          </a:p>
          <a:p>
            <a:pPr marL="0" lvl="1" defTabSz="914400" eaLnBrk="1" hangingPunct="1">
              <a:lnSpc>
                <a:spcPct val="140000"/>
              </a:lnSpc>
              <a:buFont typeface="Arial" panose="020B0604020202020204" pitchFamily="34" charset="0"/>
              <a:buNone/>
            </a:pPr>
            <a:r>
              <a:rPr lang="zh-CN" sz="2000" b="1" dirty="0"/>
              <a:t>       ④数据库的恢复：在数据库被破坏或数据不可靠时，系统有能力把数据库恢复到最近某个正确状态。</a:t>
            </a:r>
            <a:endParaRPr lang="zh-CN" sz="20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文本占位符 43010"/>
          <p:cNvSpPr>
            <a:spLocks noGrp="1"/>
          </p:cNvSpPr>
          <p:nvPr>
            <p:ph type="body" idx="4294967295"/>
          </p:nvPr>
        </p:nvSpPr>
        <p:spPr>
          <a:xfrm>
            <a:off x="1165225" y="1090613"/>
            <a:ext cx="7543800" cy="3617912"/>
          </a:xfrm>
          <a:ln/>
        </p:spPr>
        <p:txBody>
          <a:bodyPr vert="horz" wrap="square" lIns="91440" tIns="45720" rIns="91440" bIns="45720" anchor="t" anchorCtr="0"/>
          <a:p>
            <a:pPr lvl="1" eaLnBrk="1" hangingPunct="1">
              <a:lnSpc>
                <a:spcPct val="140000"/>
              </a:lnSpc>
              <a:buNone/>
            </a:pPr>
            <a:r>
              <a:rPr lang="en-US" altLang="zh-CN" b="1" dirty="0">
                <a:solidFill>
                  <a:schemeClr val="tx2"/>
                </a:solidFill>
              </a:rPr>
              <a:t>1.2 </a:t>
            </a:r>
            <a:r>
              <a:rPr lang="zh-CN" altLang="en-US" b="1" dirty="0">
                <a:solidFill>
                  <a:schemeClr val="tx2"/>
                </a:solidFill>
              </a:rPr>
              <a:t>数据模型</a:t>
            </a:r>
            <a:endParaRPr lang="zh-CN" altLang="en-US" b="1" dirty="0">
              <a:solidFill>
                <a:schemeClr val="tx2"/>
              </a:solidFill>
            </a:endParaRPr>
          </a:p>
          <a:p>
            <a:pPr lvl="1" eaLnBrk="1" hangingPunct="1">
              <a:lnSpc>
                <a:spcPct val="140000"/>
              </a:lnSpc>
              <a:buNone/>
            </a:pPr>
            <a:r>
              <a:rPr lang="zh-CN" altLang="en-US" b="1" dirty="0">
                <a:solidFill>
                  <a:schemeClr val="tx2"/>
                </a:solidFill>
              </a:rPr>
              <a:t>      1.2.1  数据抽象的过程</a:t>
            </a:r>
            <a:endParaRPr lang="zh-CN" altLang="en-US" b="1" dirty="0">
              <a:solidFill>
                <a:schemeClr val="tx2"/>
              </a:solidFill>
            </a:endParaRPr>
          </a:p>
          <a:p>
            <a:pPr lvl="1" eaLnBrk="1" hangingPunct="1">
              <a:lnSpc>
                <a:spcPct val="140000"/>
              </a:lnSpc>
              <a:buNone/>
            </a:pPr>
            <a:r>
              <a:rPr lang="zh-CN" altLang="en-US" b="1" dirty="0">
                <a:solidFill>
                  <a:schemeClr val="tx2"/>
                </a:solidFill>
              </a:rPr>
              <a:t>      1.2.2  数据模型及组成要素</a:t>
            </a:r>
            <a:endParaRPr lang="zh-CN" altLang="en-US" b="1" dirty="0">
              <a:solidFill>
                <a:schemeClr val="tx2"/>
              </a:solidFill>
            </a:endParaRPr>
          </a:p>
          <a:p>
            <a:pPr lvl="1" eaLnBrk="1" hangingPunct="1">
              <a:lnSpc>
                <a:spcPct val="140000"/>
              </a:lnSpc>
              <a:buNone/>
            </a:pPr>
            <a:r>
              <a:rPr lang="zh-CN" altLang="en-US" b="1" dirty="0">
                <a:solidFill>
                  <a:schemeClr val="tx2"/>
                </a:solidFill>
              </a:rPr>
              <a:t>      1.2.3  概念层数据模型</a:t>
            </a:r>
            <a:endParaRPr lang="zh-CN" altLang="en-US" b="1" dirty="0">
              <a:solidFill>
                <a:schemeClr val="tx2"/>
              </a:solidFill>
            </a:endParaRPr>
          </a:p>
          <a:p>
            <a:pPr lvl="1" eaLnBrk="1" hangingPunct="1">
              <a:lnSpc>
                <a:spcPct val="140000"/>
              </a:lnSpc>
              <a:buNone/>
            </a:pPr>
            <a:r>
              <a:rPr lang="zh-CN" altLang="en-US" b="1" dirty="0">
                <a:solidFill>
                  <a:schemeClr val="tx2"/>
                </a:solidFill>
              </a:rPr>
              <a:t>      1.2.4  组织层数据模型</a:t>
            </a:r>
            <a:endParaRPr lang="zh-CN" altLang="en-US" b="1" dirty="0">
              <a:solidFill>
                <a:schemeClr val="tx2"/>
              </a:solidFill>
            </a:endParaRPr>
          </a:p>
          <a:p>
            <a:pPr lvl="1" eaLnBrk="1" hangingPunct="1">
              <a:lnSpc>
                <a:spcPct val="140000"/>
              </a:lnSpc>
              <a:buNone/>
            </a:pPr>
            <a:r>
              <a:rPr lang="zh-CN" altLang="en-US" b="1" dirty="0">
                <a:solidFill>
                  <a:schemeClr val="tx2"/>
                </a:solidFill>
              </a:rPr>
              <a:t>  </a:t>
            </a:r>
            <a:endParaRPr lang="zh-CN" altLang="en-US" b="1" dirty="0">
              <a:solidFill>
                <a:schemeClr val="tx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11265"/>
          <p:cNvSpPr>
            <a:spLocks noGrp="1"/>
          </p:cNvSpPr>
          <p:nvPr>
            <p:ph type="title" idx="4294967295"/>
          </p:nvPr>
        </p:nvSpPr>
        <p:spPr>
          <a:xfrm>
            <a:off x="381000" y="788988"/>
            <a:ext cx="8763000" cy="566737"/>
          </a:xfrm>
          <a:ln/>
        </p:spPr>
        <p:txBody>
          <a:bodyPr vert="horz" wrap="square" lIns="91440" tIns="45720" rIns="91440" bIns="45720" anchor="ctr" anchorCtr="0"/>
          <a:p>
            <a:pPr eaLnBrk="1" hangingPunct="1"/>
            <a:r>
              <a:rPr lang="en-US" altLang="zh-CN" sz="3200" dirty="0"/>
              <a:t>1.2.1  </a:t>
            </a:r>
            <a:r>
              <a:rPr lang="zh-CN" altLang="en-US" sz="3200" dirty="0"/>
              <a:t>数据抽象的过程</a:t>
            </a:r>
            <a:endParaRPr lang="zh-CN" altLang="en-US" sz="3200" dirty="0"/>
          </a:p>
        </p:txBody>
      </p:sp>
      <p:sp>
        <p:nvSpPr>
          <p:cNvPr id="47106" name="文本占位符 11266"/>
          <p:cNvSpPr>
            <a:spLocks noGrp="1"/>
          </p:cNvSpPr>
          <p:nvPr>
            <p:ph type="body" idx="4294967295"/>
          </p:nvPr>
        </p:nvSpPr>
        <p:spPr>
          <a:xfrm>
            <a:off x="974725" y="1571625"/>
            <a:ext cx="7575550" cy="2230438"/>
          </a:xfrm>
          <a:ln/>
        </p:spPr>
        <p:txBody>
          <a:bodyPr vert="horz" wrap="square" lIns="91440" tIns="45720" rIns="91440" bIns="45720" anchor="t" anchorCtr="0"/>
          <a:p>
            <a:pPr marL="0" indent="0" eaLnBrk="1" hangingPunct="1">
              <a:lnSpc>
                <a:spcPct val="140000"/>
              </a:lnSpc>
              <a:buNone/>
            </a:pPr>
            <a:r>
              <a:rPr lang="en-US" altLang="zh-CN" sz="2000" b="1" dirty="0"/>
              <a:t>      </a:t>
            </a:r>
            <a:r>
              <a:rPr lang="zh-CN" sz="2000" b="1" dirty="0"/>
              <a:t>信息是对客观事物及其关系的描述，数据是信息的具体化、形象化，是表示信息的一种符号。数据、信息、物质三者之间互为联系，自成一体。而从事物的状态到表示该状态的数据，经历了三个不同的世界：现实世界、信息世界（即观念世界）和数据世界（即计算机世界）。</a:t>
            </a:r>
            <a:endParaRPr lang="zh-CN" sz="2000" b="1" dirty="0"/>
          </a:p>
          <a:p>
            <a:pPr marL="0" indent="0" eaLnBrk="1" hangingPunct="1">
              <a:lnSpc>
                <a:spcPct val="140000"/>
              </a:lnSpc>
              <a:buNone/>
            </a:pPr>
            <a:endParaRPr lang="zh-CN" sz="2000" b="1" dirty="0"/>
          </a:p>
        </p:txBody>
      </p:sp>
      <p:pic>
        <p:nvPicPr>
          <p:cNvPr id="47107" name="图片 22" descr="图1.5"/>
          <p:cNvPicPr>
            <a:picLocks noChangeAspect="1"/>
          </p:cNvPicPr>
          <p:nvPr/>
        </p:nvPicPr>
        <p:blipFill>
          <a:blip r:embed="rId1"/>
          <a:stretch>
            <a:fillRect/>
          </a:stretch>
        </p:blipFill>
        <p:spPr>
          <a:xfrm>
            <a:off x="2190750" y="3802063"/>
            <a:ext cx="5511800" cy="1501775"/>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11265"/>
          <p:cNvSpPr>
            <a:spLocks noGrp="1"/>
          </p:cNvSpPr>
          <p:nvPr>
            <p:ph type="title" idx="4294967295"/>
          </p:nvPr>
        </p:nvSpPr>
        <p:spPr>
          <a:xfrm>
            <a:off x="381000" y="788988"/>
            <a:ext cx="8763000" cy="566737"/>
          </a:xfrm>
          <a:ln/>
        </p:spPr>
        <p:txBody>
          <a:bodyPr vert="horz" wrap="square" lIns="91440" tIns="45720" rIns="91440" bIns="45720" anchor="ctr" anchorCtr="0"/>
          <a:p>
            <a:pPr eaLnBrk="1" hangingPunct="1"/>
            <a:r>
              <a:rPr lang="en-US" altLang="zh-CN" sz="3200" dirty="0"/>
              <a:t>1.2.2  </a:t>
            </a:r>
            <a:r>
              <a:rPr lang="zh-CN" altLang="en-US" sz="3200" dirty="0"/>
              <a:t>数据模型及组成要素</a:t>
            </a:r>
            <a:endParaRPr lang="zh-CN" altLang="en-US" sz="3200" dirty="0"/>
          </a:p>
        </p:txBody>
      </p:sp>
      <p:sp>
        <p:nvSpPr>
          <p:cNvPr id="48130" name="文本占位符 11266"/>
          <p:cNvSpPr>
            <a:spLocks noGrp="1"/>
          </p:cNvSpPr>
          <p:nvPr>
            <p:ph type="body" idx="4294967295"/>
          </p:nvPr>
        </p:nvSpPr>
        <p:spPr>
          <a:xfrm>
            <a:off x="966788" y="1417638"/>
            <a:ext cx="7591425" cy="4022725"/>
          </a:xfrm>
          <a:ln/>
        </p:spPr>
        <p:txBody>
          <a:bodyPr vert="horz" wrap="square" lIns="91440" tIns="45720" rIns="91440" bIns="45720" anchor="t" anchorCtr="0"/>
          <a:p>
            <a:pPr marL="0" indent="0" eaLnBrk="1" hangingPunct="1">
              <a:lnSpc>
                <a:spcPct val="140000"/>
              </a:lnSpc>
              <a:buNone/>
            </a:pPr>
            <a:r>
              <a:rPr lang="en-US" altLang="zh-CN" sz="2000" b="1" dirty="0"/>
              <a:t> 1</a:t>
            </a:r>
            <a:r>
              <a:rPr lang="zh-CN" altLang="en-US" sz="2000" b="1" dirty="0"/>
              <a:t>、数据模型</a:t>
            </a:r>
            <a:endParaRPr lang="zh-CN" altLang="en-US" sz="2000" b="1" dirty="0"/>
          </a:p>
          <a:p>
            <a:pPr marL="0" indent="0" eaLnBrk="1" hangingPunct="1">
              <a:lnSpc>
                <a:spcPct val="140000"/>
              </a:lnSpc>
              <a:buNone/>
            </a:pPr>
            <a:r>
              <a:rPr lang="zh-CN" altLang="en-US" sz="2000" b="1" dirty="0"/>
              <a:t>      </a:t>
            </a:r>
            <a:r>
              <a:rPr lang="zh-CN" sz="2000" b="1" dirty="0"/>
              <a:t>数据模型应满足三方面要求∶一是能比较真实地模拟现实世界，二是容易为人所理解，三是便于在计算机上实现。</a:t>
            </a:r>
            <a:endParaRPr lang="zh-CN" sz="2000" b="1" dirty="0"/>
          </a:p>
          <a:p>
            <a:pPr marL="0" indent="0" eaLnBrk="1" hangingPunct="1">
              <a:lnSpc>
                <a:spcPct val="140000"/>
              </a:lnSpc>
              <a:buNone/>
            </a:pPr>
            <a:r>
              <a:rPr lang="zh-CN" sz="2000" b="1" dirty="0"/>
              <a:t>       一种数据模型要很好地、全面地满足这三方面的要求在目前尚很困难。因此，在数据库系统中针对不同的使用对象和应用目的，采用不同的数据模型。</a:t>
            </a:r>
            <a:endParaRPr lang="zh-CN" sz="2000" b="1" dirty="0"/>
          </a:p>
          <a:p>
            <a:pPr marL="0" indent="0" eaLnBrk="1" hangingPunct="1">
              <a:lnSpc>
                <a:spcPct val="140000"/>
              </a:lnSpc>
              <a:buNone/>
            </a:pPr>
            <a:r>
              <a:rPr lang="zh-CN" sz="2000" b="1" dirty="0"/>
              <a:t>       在开发实施数据库应用系统中也需要使用不同的数据模型，根据数据库系统设计的不同阶段需要用到概念模型、逻辑模型和物理模型。</a:t>
            </a:r>
            <a:endParaRPr lang="zh-CN" sz="2000" b="1" dirty="0"/>
          </a:p>
          <a:p>
            <a:pPr marL="0" indent="0" eaLnBrk="1" hangingPunct="1">
              <a:lnSpc>
                <a:spcPct val="140000"/>
              </a:lnSpc>
              <a:buNone/>
            </a:pPr>
            <a:endParaRPr lang="zh-CN" sz="20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占位符 44034"/>
          <p:cNvSpPr>
            <a:spLocks noGrp="1"/>
          </p:cNvSpPr>
          <p:nvPr>
            <p:ph type="body" idx="4294967295"/>
          </p:nvPr>
        </p:nvSpPr>
        <p:spPr>
          <a:xfrm>
            <a:off x="1031875" y="996950"/>
            <a:ext cx="7585075" cy="4318000"/>
          </a:xfrm>
          <a:ln/>
        </p:spPr>
        <p:txBody>
          <a:bodyPr vert="horz" wrap="square" lIns="91440" tIns="45720" rIns="91440" bIns="45720" anchor="t" anchorCtr="0"/>
          <a:p>
            <a:pPr marL="0" lvl="1" eaLnBrk="1" hangingPunct="1">
              <a:lnSpc>
                <a:spcPct val="140000"/>
              </a:lnSpc>
              <a:buNone/>
            </a:pPr>
            <a:r>
              <a:rPr lang="zh-CN" sz="2000" b="1" dirty="0"/>
              <a:t>(1) 概念模型   </a:t>
            </a:r>
            <a:endParaRPr lang="zh-CN" sz="2000" b="1" dirty="0"/>
          </a:p>
          <a:p>
            <a:pPr marL="0" lvl="1" eaLnBrk="1" hangingPunct="1">
              <a:lnSpc>
                <a:spcPct val="140000"/>
              </a:lnSpc>
              <a:buNone/>
            </a:pPr>
            <a:r>
              <a:rPr lang="zh-CN" sz="2000" b="1" dirty="0"/>
              <a:t>       也称信息模型，它是按用户的观点来对数据和信息建模，用于数据库设计。 </a:t>
            </a:r>
            <a:endParaRPr lang="zh-CN" sz="2000" b="1" dirty="0"/>
          </a:p>
          <a:p>
            <a:pPr marL="0" lvl="1" eaLnBrk="1" hangingPunct="1">
              <a:lnSpc>
                <a:spcPct val="140000"/>
              </a:lnSpc>
              <a:buNone/>
            </a:pPr>
            <a:r>
              <a:rPr lang="zh-CN" sz="2000" b="1" dirty="0"/>
              <a:t>(2) 逻辑模型</a:t>
            </a:r>
            <a:endParaRPr lang="zh-CN" sz="2000" b="1" dirty="0"/>
          </a:p>
          <a:p>
            <a:pPr marL="0" lvl="1" eaLnBrk="1" hangingPunct="1">
              <a:lnSpc>
                <a:spcPct val="140000"/>
              </a:lnSpc>
              <a:buNone/>
            </a:pPr>
            <a:r>
              <a:rPr lang="zh-CN" sz="2000" b="1" dirty="0"/>
              <a:t>       主要包括网状模型、层次模型、关系模型、面向对象模型等，按计算机系统的观点对数据建模，用于DBMS实现。</a:t>
            </a:r>
            <a:endParaRPr lang="zh-CN" sz="2000" b="1" dirty="0"/>
          </a:p>
          <a:p>
            <a:pPr marL="0" lvl="1" eaLnBrk="1" hangingPunct="1">
              <a:lnSpc>
                <a:spcPct val="140000"/>
              </a:lnSpc>
              <a:buNone/>
            </a:pPr>
            <a:r>
              <a:rPr lang="en-US" altLang="zh-CN" sz="2000" b="1" dirty="0"/>
              <a:t>(3) </a:t>
            </a:r>
            <a:r>
              <a:rPr lang="zh-CN" sz="2000" b="1" dirty="0"/>
              <a:t>物理模型</a:t>
            </a:r>
            <a:endParaRPr lang="zh-CN" sz="2000" b="1" dirty="0"/>
          </a:p>
          <a:p>
            <a:pPr marL="0" lvl="1" eaLnBrk="1" hangingPunct="1">
              <a:lnSpc>
                <a:spcPct val="140000"/>
              </a:lnSpc>
              <a:buNone/>
            </a:pPr>
            <a:r>
              <a:rPr lang="zh-CN" sz="2000" b="1" dirty="0"/>
              <a:t>       是对数据最底层的抽象，描述数据在系统内部的表示方式和存取方法，在磁盘或磁带上的存储方式和存取方法。</a:t>
            </a:r>
            <a:endParaRPr lang="zh-CN" sz="2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5121"/>
          <p:cNvSpPr>
            <a:spLocks noGrp="1"/>
          </p:cNvSpPr>
          <p:nvPr>
            <p:ph type="title" idx="4294967295"/>
          </p:nvPr>
        </p:nvSpPr>
        <p:spPr>
          <a:xfrm>
            <a:off x="381000" y="908050"/>
            <a:ext cx="8763000" cy="914400"/>
          </a:xfrm>
          <a:ln/>
        </p:spPr>
        <p:txBody>
          <a:bodyPr vert="horz" wrap="square" lIns="91440" tIns="45720" rIns="91440" bIns="45720" anchor="ctr" anchorCtr="0"/>
          <a:p>
            <a:pPr eaLnBrk="1" hangingPunct="1"/>
            <a:r>
              <a:rPr lang="zh-CN" altLang="en-US" dirty="0">
                <a:latin typeface="黑体" panose="02010609060101010101" pitchFamily="49" charset="-122"/>
                <a:ea typeface="黑体" panose="02010609060101010101" pitchFamily="49" charset="-122"/>
              </a:rPr>
              <a:t>第一章  数据库系统概述</a:t>
            </a:r>
            <a:endParaRPr lang="zh-CN" altLang="en-US" dirty="0">
              <a:latin typeface="黑体" panose="02010609060101010101" pitchFamily="49" charset="-122"/>
              <a:ea typeface="黑体" panose="02010609060101010101" pitchFamily="49" charset="-122"/>
            </a:endParaRPr>
          </a:p>
        </p:txBody>
      </p:sp>
      <p:sp>
        <p:nvSpPr>
          <p:cNvPr id="4099" name="文本占位符 5122"/>
          <p:cNvSpPr>
            <a:spLocks noGrp="1"/>
          </p:cNvSpPr>
          <p:nvPr>
            <p:ph type="body" idx="4294967295"/>
          </p:nvPr>
        </p:nvSpPr>
        <p:spPr>
          <a:xfrm>
            <a:off x="381000" y="2060575"/>
            <a:ext cx="8763000" cy="4114800"/>
          </a:xfrm>
          <a:ln/>
        </p:spPr>
        <p:txBody>
          <a:bodyPr vert="horz" wrap="square" lIns="91440" tIns="45720" rIns="91440" bIns="45720" anchor="t" anchorCtr="0"/>
          <a:p>
            <a:pPr lvl="1" eaLnBrk="1" hangingPunct="1">
              <a:lnSpc>
                <a:spcPct val="120000"/>
              </a:lnSpc>
              <a:buNone/>
            </a:pPr>
            <a:r>
              <a:rPr lang="en-US" altLang="zh-CN" sz="3200" b="1" dirty="0"/>
              <a:t>1.1  </a:t>
            </a:r>
            <a:r>
              <a:rPr lang="zh-CN" altLang="en-US" b="1" dirty="0"/>
              <a:t>数据库系统基本概念</a:t>
            </a:r>
            <a:endParaRPr lang="zh-CN" altLang="en-US" b="1" dirty="0"/>
          </a:p>
          <a:p>
            <a:pPr lvl="1" eaLnBrk="1" hangingPunct="1">
              <a:lnSpc>
                <a:spcPct val="120000"/>
              </a:lnSpc>
              <a:buNone/>
            </a:pPr>
            <a:r>
              <a:rPr lang="en-US" altLang="zh-CN" b="1" dirty="0"/>
              <a:t>1.2  </a:t>
            </a:r>
            <a:r>
              <a:rPr lang="zh-CN" altLang="en-US" b="1" dirty="0"/>
              <a:t>数据模型</a:t>
            </a:r>
            <a:endParaRPr lang="zh-CN" altLang="en-US" b="1" dirty="0"/>
          </a:p>
          <a:p>
            <a:pPr lvl="1" eaLnBrk="1" hangingPunct="1">
              <a:lnSpc>
                <a:spcPct val="120000"/>
              </a:lnSpc>
              <a:buNone/>
            </a:pPr>
            <a:r>
              <a:rPr lang="en-US" altLang="zh-CN" b="1" dirty="0"/>
              <a:t>1.3  </a:t>
            </a:r>
            <a:r>
              <a:rPr lang="zh-CN" altLang="en-US" b="1" dirty="0"/>
              <a:t>数据库体系结构</a:t>
            </a:r>
            <a:endParaRPr lang="zh-CN" altLang="en-US" b="1" dirty="0"/>
          </a:p>
          <a:p>
            <a:pPr lvl="1" eaLnBrk="1" hangingPunct="1">
              <a:lnSpc>
                <a:spcPct val="120000"/>
              </a:lnSpc>
              <a:buNone/>
            </a:pPr>
            <a:r>
              <a:rPr lang="en-US" altLang="zh-CN" b="1" dirty="0"/>
              <a:t>1.4  </a:t>
            </a:r>
            <a:r>
              <a:rPr lang="zh-CN" altLang="en-US" b="1" dirty="0"/>
              <a:t>数据库系统的发展</a:t>
            </a:r>
            <a:endParaRPr lang="zh-CN" altLang="en-US" b="1" dirty="0"/>
          </a:p>
          <a:p>
            <a:pPr lvl="1" eaLnBrk="1" hangingPunct="1">
              <a:lnSpc>
                <a:spcPct val="120000"/>
              </a:lnSpc>
              <a:buNone/>
            </a:pPr>
            <a:r>
              <a:rPr lang="en-US" altLang="zh-CN" b="1" dirty="0"/>
              <a:t>1.5  </a:t>
            </a:r>
            <a:r>
              <a:rPr lang="zh-CN" altLang="en-US" b="1" dirty="0"/>
              <a:t>小结</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9">
                                            <p:txEl>
                                              <p:charRg st="0" end="13"/>
                                            </p:txEl>
                                          </p:spTgt>
                                        </p:tgtEl>
                                        <p:attrNameLst>
                                          <p:attrName>style.visibility</p:attrName>
                                        </p:attrNameLst>
                                      </p:cBhvr>
                                      <p:to>
                                        <p:strVal val="visible"/>
                                      </p:to>
                                    </p:set>
                                    <p:animEffect transition="in" filter="wipe(left)">
                                      <p:cBhvr>
                                        <p:cTn id="7" dur="500"/>
                                        <p:tgtEl>
                                          <p:spTgt spid="4099">
                                            <p:txEl>
                                              <p:charRg st="0" end="13"/>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099">
                                            <p:txEl>
                                              <p:charRg st="13" end="23"/>
                                            </p:txEl>
                                          </p:spTgt>
                                        </p:tgtEl>
                                        <p:attrNameLst>
                                          <p:attrName>style.visibility</p:attrName>
                                        </p:attrNameLst>
                                      </p:cBhvr>
                                      <p:to>
                                        <p:strVal val="visible"/>
                                      </p:to>
                                    </p:set>
                                    <p:animEffect transition="in" filter="wipe(left)">
                                      <p:cBhvr>
                                        <p:cTn id="10" dur="500"/>
                                        <p:tgtEl>
                                          <p:spTgt spid="4099">
                                            <p:txEl>
                                              <p:charRg st="13" end="23"/>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099">
                                            <p:txEl>
                                              <p:charRg st="23" end="36"/>
                                            </p:txEl>
                                          </p:spTgt>
                                        </p:tgtEl>
                                        <p:attrNameLst>
                                          <p:attrName>style.visibility</p:attrName>
                                        </p:attrNameLst>
                                      </p:cBhvr>
                                      <p:to>
                                        <p:strVal val="visible"/>
                                      </p:to>
                                    </p:set>
                                    <p:animEffect transition="in" filter="wipe(left)">
                                      <p:cBhvr>
                                        <p:cTn id="13" dur="500"/>
                                        <p:tgtEl>
                                          <p:spTgt spid="4099">
                                            <p:txEl>
                                              <p:charRg st="23" end="36"/>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099">
                                            <p:txEl>
                                              <p:charRg st="36" end="50"/>
                                            </p:txEl>
                                          </p:spTgt>
                                        </p:tgtEl>
                                        <p:attrNameLst>
                                          <p:attrName>style.visibility</p:attrName>
                                        </p:attrNameLst>
                                      </p:cBhvr>
                                      <p:to>
                                        <p:strVal val="visible"/>
                                      </p:to>
                                    </p:set>
                                    <p:animEffect transition="in" filter="wipe(left)">
                                      <p:cBhvr>
                                        <p:cTn id="16" dur="500"/>
                                        <p:tgtEl>
                                          <p:spTgt spid="4099">
                                            <p:txEl>
                                              <p:charRg st="36" end="5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99">
                                            <p:txEl>
                                              <p:charRg st="50" end="58"/>
                                            </p:txEl>
                                          </p:spTgt>
                                        </p:tgtEl>
                                        <p:attrNameLst>
                                          <p:attrName>style.visibility</p:attrName>
                                        </p:attrNameLst>
                                      </p:cBhvr>
                                      <p:to>
                                        <p:strVal val="visible"/>
                                      </p:to>
                                    </p:set>
                                    <p:animEffect transition="in" filter="wipe(left)">
                                      <p:cBhvr>
                                        <p:cTn id="19" dur="500"/>
                                        <p:tgtEl>
                                          <p:spTgt spid="4099">
                                            <p:txEl>
                                              <p:charRg st="50"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文本占位符 44034"/>
          <p:cNvSpPr>
            <a:spLocks noGrp="1"/>
          </p:cNvSpPr>
          <p:nvPr>
            <p:ph type="body" idx="4294967295"/>
          </p:nvPr>
        </p:nvSpPr>
        <p:spPr>
          <a:xfrm>
            <a:off x="1031875" y="996950"/>
            <a:ext cx="7627938" cy="1938338"/>
          </a:xfrm>
          <a:ln/>
        </p:spPr>
        <p:txBody>
          <a:bodyPr vert="horz" wrap="square" lIns="91440" tIns="45720" rIns="91440" bIns="45720" anchor="t" anchorCtr="0"/>
          <a:p>
            <a:pPr marL="0" lvl="1" eaLnBrk="1" hangingPunct="1">
              <a:lnSpc>
                <a:spcPct val="140000"/>
              </a:lnSpc>
              <a:buNone/>
            </a:pPr>
            <a:r>
              <a:rPr lang="en-US" altLang="zh-CN" sz="2000" b="1" dirty="0"/>
              <a:t>2</a:t>
            </a:r>
            <a:r>
              <a:rPr lang="zh-CN" altLang="en-US" sz="2000" b="1" dirty="0"/>
              <a:t>、</a:t>
            </a:r>
            <a:r>
              <a:rPr lang="zh-CN" sz="2000" b="1" dirty="0"/>
              <a:t> </a:t>
            </a:r>
            <a:r>
              <a:rPr lang="zh-CN" altLang="zh-CN" sz="2000" b="1" dirty="0"/>
              <a:t>组成要素</a:t>
            </a:r>
            <a:r>
              <a:rPr lang="zh-CN" sz="2000" b="1" dirty="0"/>
              <a:t>   </a:t>
            </a:r>
            <a:endParaRPr lang="zh-CN" sz="2000" b="1" dirty="0"/>
          </a:p>
          <a:p>
            <a:pPr marL="0" lvl="1" eaLnBrk="1" hangingPunct="1">
              <a:lnSpc>
                <a:spcPct val="140000"/>
              </a:lnSpc>
              <a:buNone/>
            </a:pPr>
            <a:r>
              <a:rPr lang="zh-CN" sz="2000" b="1" dirty="0"/>
              <a:t>       数据模型是严格定义的一组概念的集合。这些概念精确地描述了系统的静态特性、动态特性和完整性约束条件。因此数据模型通常由数据结构、数据操作和数据的完整性约束条件三部分组成。</a:t>
            </a:r>
            <a:endParaRPr lang="zh-CN" sz="20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占位符 44034"/>
          <p:cNvSpPr>
            <a:spLocks noGrp="1"/>
          </p:cNvSpPr>
          <p:nvPr>
            <p:ph type="body" idx="4294967295"/>
          </p:nvPr>
        </p:nvSpPr>
        <p:spPr>
          <a:xfrm>
            <a:off x="803275" y="809625"/>
            <a:ext cx="8280400" cy="4641850"/>
          </a:xfrm>
          <a:ln/>
        </p:spPr>
        <p:txBody>
          <a:bodyPr vert="horz" wrap="square" lIns="91440" tIns="45720" rIns="91440" bIns="45720" anchor="t" anchorCtr="0"/>
          <a:p>
            <a:pPr marL="0" lvl="1" eaLnBrk="1" hangingPunct="1">
              <a:lnSpc>
                <a:spcPct val="140000"/>
              </a:lnSpc>
              <a:buNone/>
            </a:pPr>
            <a:r>
              <a:rPr lang="zh-CN" sz="2000" b="1" dirty="0"/>
              <a:t>(1) </a:t>
            </a:r>
            <a:r>
              <a:rPr lang="zh-CN" altLang="zh-CN" sz="2000" b="1" dirty="0"/>
              <a:t>数据结构</a:t>
            </a:r>
            <a:r>
              <a:rPr lang="zh-CN" sz="2000" b="1" dirty="0"/>
              <a:t> </a:t>
            </a:r>
            <a:endParaRPr lang="zh-CN" sz="2000" b="1" dirty="0"/>
          </a:p>
          <a:p>
            <a:pPr marL="0" lvl="1" eaLnBrk="1" hangingPunct="1">
              <a:lnSpc>
                <a:spcPct val="140000"/>
              </a:lnSpc>
              <a:buNone/>
            </a:pPr>
            <a:r>
              <a:rPr lang="zh-CN" sz="2000" b="1" dirty="0"/>
              <a:t>       数据结构描述的是数据库的组成对象以及对象之间的联系，是对系统静态特性的描述。</a:t>
            </a:r>
            <a:endParaRPr lang="zh-CN" sz="2000" b="1" dirty="0"/>
          </a:p>
          <a:p>
            <a:pPr marL="0" lvl="1" eaLnBrk="1" hangingPunct="1">
              <a:lnSpc>
                <a:spcPct val="140000"/>
              </a:lnSpc>
              <a:buNone/>
            </a:pPr>
            <a:r>
              <a:rPr lang="zh-CN" sz="2000" b="1" dirty="0"/>
              <a:t>(2) </a:t>
            </a:r>
            <a:r>
              <a:rPr lang="zh-CN" altLang="zh-CN" sz="2000" b="1" dirty="0"/>
              <a:t>数据操作</a:t>
            </a:r>
            <a:endParaRPr lang="zh-CN" sz="2000" b="1" dirty="0"/>
          </a:p>
          <a:p>
            <a:pPr marL="0" lvl="1" eaLnBrk="1" hangingPunct="1">
              <a:lnSpc>
                <a:spcPct val="140000"/>
              </a:lnSpc>
              <a:buNone/>
            </a:pPr>
            <a:r>
              <a:rPr lang="zh-CN" sz="2000" b="1" dirty="0"/>
              <a:t>       数据操作是指对数据库中各种对象（型）的实例（值）允许执行的操作的集合，包括操作及有关的操作规则，是对系统动态特性的描述。</a:t>
            </a:r>
            <a:endParaRPr lang="zh-CN" sz="2000" b="1" dirty="0"/>
          </a:p>
          <a:p>
            <a:pPr marL="0" lvl="1" eaLnBrk="1" hangingPunct="1">
              <a:lnSpc>
                <a:spcPct val="140000"/>
              </a:lnSpc>
              <a:buNone/>
            </a:pPr>
            <a:r>
              <a:rPr lang="en-US" altLang="zh-CN" sz="2000" b="1" dirty="0"/>
              <a:t>(3) </a:t>
            </a:r>
            <a:r>
              <a:rPr lang="zh-CN" altLang="en-US" sz="2000" b="1" dirty="0"/>
              <a:t>数据的完整性约束条件</a:t>
            </a:r>
            <a:endParaRPr lang="zh-CN" sz="2000" b="1" dirty="0"/>
          </a:p>
          <a:p>
            <a:pPr marL="0" lvl="1" eaLnBrk="1" hangingPunct="1">
              <a:lnSpc>
                <a:spcPct val="140000"/>
              </a:lnSpc>
              <a:buNone/>
            </a:pPr>
            <a:r>
              <a:rPr lang="zh-CN" sz="2000" b="1" dirty="0"/>
              <a:t>       数据的完整性约束条件是一组完整性规则，是对系统静态特性的描述。</a:t>
            </a:r>
            <a:endParaRPr lang="zh-CN" sz="20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标题 11265"/>
          <p:cNvSpPr>
            <a:spLocks noGrp="1"/>
          </p:cNvSpPr>
          <p:nvPr>
            <p:ph type="title" idx="4294967295"/>
          </p:nvPr>
        </p:nvSpPr>
        <p:spPr>
          <a:xfrm>
            <a:off x="381000" y="788988"/>
            <a:ext cx="8763000" cy="566737"/>
          </a:xfrm>
          <a:ln/>
        </p:spPr>
        <p:txBody>
          <a:bodyPr vert="horz" wrap="square" lIns="91440" tIns="45720" rIns="91440" bIns="45720" anchor="ctr" anchorCtr="0"/>
          <a:p>
            <a:pPr eaLnBrk="1" hangingPunct="1"/>
            <a:r>
              <a:rPr lang="en-US" altLang="zh-CN" sz="3200" dirty="0"/>
              <a:t>1.2.3  </a:t>
            </a:r>
            <a:r>
              <a:rPr lang="zh-CN" altLang="en-US" sz="3200" dirty="0"/>
              <a:t>概念层数据模型</a:t>
            </a:r>
            <a:endParaRPr lang="zh-CN" altLang="en-US" sz="3200" dirty="0"/>
          </a:p>
        </p:txBody>
      </p:sp>
      <p:sp>
        <p:nvSpPr>
          <p:cNvPr id="52226" name="文本占位符 11266"/>
          <p:cNvSpPr>
            <a:spLocks noGrp="1"/>
          </p:cNvSpPr>
          <p:nvPr>
            <p:ph type="body" idx="4294967295"/>
          </p:nvPr>
        </p:nvSpPr>
        <p:spPr>
          <a:xfrm>
            <a:off x="966788" y="1501775"/>
            <a:ext cx="7591425" cy="4024313"/>
          </a:xfrm>
          <a:ln/>
        </p:spPr>
        <p:txBody>
          <a:bodyPr vert="horz" wrap="square" lIns="91440" tIns="45720" rIns="91440" bIns="45720" anchor="t" anchorCtr="0"/>
          <a:p>
            <a:pPr marL="0" indent="0" eaLnBrk="1" hangingPunct="1">
              <a:lnSpc>
                <a:spcPct val="140000"/>
              </a:lnSpc>
              <a:buNone/>
            </a:pPr>
            <a:r>
              <a:rPr lang="en-US" altLang="zh-CN" sz="2000" b="1" dirty="0"/>
              <a:t>       </a:t>
            </a:r>
            <a:r>
              <a:rPr lang="zh-CN" sz="2000" b="1" dirty="0"/>
              <a:t>概念模型用于信息世界的建模，是现实世界到信息世界的第一层抽象，是数据库设计人员进行数据库设计的有力工具，也是数据库设计人员和用户之间进行交流的语言</a:t>
            </a:r>
            <a:endParaRPr lang="zh-CN" sz="2000" b="1" dirty="0"/>
          </a:p>
          <a:p>
            <a:pPr marL="0" indent="0" eaLnBrk="1" hangingPunct="1">
              <a:lnSpc>
                <a:spcPct val="140000"/>
              </a:lnSpc>
              <a:buNone/>
            </a:pPr>
            <a:r>
              <a:rPr lang="zh-CN" sz="2000" b="1" dirty="0"/>
              <a:t>       其中最著名且最常用的是P.P.S.Chen 于1976年提出的实体-联系方法（Entity-Relationship Approach）。该方法用E-R图来描述现实世界的概念模型，E-R方法也称为实体-联系模型，简称为E-R模型。</a:t>
            </a:r>
            <a:endParaRPr lang="zh-CN" sz="2000" b="1" dirty="0"/>
          </a:p>
          <a:p>
            <a:pPr marL="0" indent="0" eaLnBrk="1" hangingPunct="1">
              <a:lnSpc>
                <a:spcPct val="140000"/>
              </a:lnSpc>
              <a:buNone/>
            </a:pPr>
            <a:endParaRPr lang="zh-CN" sz="20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文本占位符 11266"/>
          <p:cNvSpPr>
            <a:spLocks noGrp="1"/>
          </p:cNvSpPr>
          <p:nvPr>
            <p:ph type="body" idx="4294967295"/>
          </p:nvPr>
        </p:nvSpPr>
        <p:spPr>
          <a:xfrm>
            <a:off x="1068388" y="831850"/>
            <a:ext cx="7735887" cy="1465263"/>
          </a:xfrm>
          <a:ln/>
        </p:spPr>
        <p:txBody>
          <a:bodyPr vert="horz" wrap="square" lIns="91440" tIns="45720" rIns="91440" bIns="45720" anchor="t" anchorCtr="0"/>
          <a:p>
            <a:pPr marL="0" indent="0" eaLnBrk="1" hangingPunct="1">
              <a:lnSpc>
                <a:spcPct val="140000"/>
              </a:lnSpc>
              <a:buNone/>
            </a:pPr>
            <a:r>
              <a:rPr lang="en-US" altLang="zh-CN" sz="2000" b="1" dirty="0"/>
              <a:t>       </a:t>
            </a:r>
            <a:r>
              <a:rPr lang="zh-CN" sz="2000" b="1" dirty="0"/>
              <a:t>现实世界中，事物是相互联系的，也就是说实体并不是孤立静止存在的， 实体间的联系复杂，经过抽象后，归结为一对一联系（1:1）、一对多联系（1:n）和多对多联系（m:n）三类</a:t>
            </a:r>
            <a:r>
              <a:rPr lang="zh-CN" altLang="zh-CN" sz="2000" b="1" dirty="0"/>
              <a:t>。</a:t>
            </a:r>
            <a:endParaRPr lang="zh-CN" altLang="zh-CN" sz="2000" b="1" dirty="0"/>
          </a:p>
        </p:txBody>
      </p:sp>
      <p:pic>
        <p:nvPicPr>
          <p:cNvPr id="53250" name="图片 -2147482600" descr="图1.6"/>
          <p:cNvPicPr>
            <a:picLocks noChangeAspect="1"/>
          </p:cNvPicPr>
          <p:nvPr/>
        </p:nvPicPr>
        <p:blipFill>
          <a:blip r:embed="rId1"/>
          <a:stretch>
            <a:fillRect/>
          </a:stretch>
        </p:blipFill>
        <p:spPr>
          <a:xfrm>
            <a:off x="2019300" y="2297113"/>
            <a:ext cx="5834063" cy="3224212"/>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11265"/>
          <p:cNvSpPr>
            <a:spLocks noGrp="1"/>
          </p:cNvSpPr>
          <p:nvPr>
            <p:ph type="title" idx="4294967295"/>
          </p:nvPr>
        </p:nvSpPr>
        <p:spPr>
          <a:xfrm>
            <a:off x="381000" y="788988"/>
            <a:ext cx="8763000" cy="566737"/>
          </a:xfrm>
          <a:ln/>
        </p:spPr>
        <p:txBody>
          <a:bodyPr vert="horz" wrap="square" lIns="91440" tIns="45720" rIns="91440" bIns="45720" anchor="ctr" anchorCtr="0"/>
          <a:p>
            <a:pPr eaLnBrk="1" hangingPunct="1"/>
            <a:r>
              <a:rPr lang="en-US" altLang="zh-CN" sz="3200" dirty="0"/>
              <a:t>1.2.4  </a:t>
            </a:r>
            <a:r>
              <a:rPr lang="zh-CN" altLang="en-US" sz="3200" dirty="0"/>
              <a:t>组织层数据模型</a:t>
            </a:r>
            <a:endParaRPr lang="zh-CN" altLang="en-US" sz="3200" dirty="0"/>
          </a:p>
        </p:txBody>
      </p:sp>
      <p:sp>
        <p:nvSpPr>
          <p:cNvPr id="54274" name="文本占位符 11266"/>
          <p:cNvSpPr>
            <a:spLocks noGrp="1"/>
          </p:cNvSpPr>
          <p:nvPr>
            <p:ph type="body" idx="4294967295"/>
          </p:nvPr>
        </p:nvSpPr>
        <p:spPr>
          <a:xfrm>
            <a:off x="966788" y="1501775"/>
            <a:ext cx="7591425" cy="4024313"/>
          </a:xfrm>
          <a:ln/>
        </p:spPr>
        <p:txBody>
          <a:bodyPr vert="horz" wrap="square" lIns="91440" tIns="45720" rIns="91440" bIns="45720" anchor="t" anchorCtr="0"/>
          <a:p>
            <a:pPr marL="0" indent="0" eaLnBrk="1" hangingPunct="1">
              <a:lnSpc>
                <a:spcPct val="140000"/>
              </a:lnSpc>
              <a:buNone/>
            </a:pPr>
            <a:r>
              <a:rPr lang="en-US" altLang="zh-CN" sz="2000" b="1" dirty="0"/>
              <a:t>       </a:t>
            </a:r>
            <a:r>
              <a:rPr lang="zh-CN" sz="2000" b="1" dirty="0"/>
              <a:t>目前，实际应用的数据库系统所支持的主要数据模型是：层次模型（Hierachical Model）、网状模型（Network Model）、关系模型（Relation Model）和面向对象模型（Object Oriented Model）。</a:t>
            </a:r>
            <a:endParaRPr lang="zh-CN" sz="2000" b="1" dirty="0"/>
          </a:p>
          <a:p>
            <a:pPr marL="0" indent="0" eaLnBrk="1" hangingPunct="1">
              <a:lnSpc>
                <a:spcPct val="140000"/>
              </a:lnSpc>
              <a:buNone/>
            </a:pPr>
            <a:r>
              <a:rPr lang="zh-CN" sz="2000" b="1" dirty="0"/>
              <a:t>      层次模型和网状模型统称为非关系模型，它们是按照图论中图的观点来研究和表示的数据模型。</a:t>
            </a:r>
            <a:endParaRPr lang="zh-CN" sz="2000" b="1" dirty="0"/>
          </a:p>
          <a:p>
            <a:pPr marL="0" indent="0" eaLnBrk="1" hangingPunct="1">
              <a:lnSpc>
                <a:spcPct val="140000"/>
              </a:lnSpc>
              <a:buNone/>
            </a:pPr>
            <a:r>
              <a:rPr lang="zh-CN" sz="2000" b="1" dirty="0"/>
              <a:t>      在非关系模型中，实体型用记录型来表示，实体之间的联系被转换成记录之间的两两联系。</a:t>
            </a:r>
            <a:endParaRPr lang="zh-CN" sz="20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文本占位符 11266"/>
          <p:cNvSpPr>
            <a:spLocks noGrp="1"/>
          </p:cNvSpPr>
          <p:nvPr>
            <p:ph type="body" idx="4294967295"/>
          </p:nvPr>
        </p:nvSpPr>
        <p:spPr>
          <a:xfrm>
            <a:off x="898525" y="992188"/>
            <a:ext cx="7558088" cy="1924050"/>
          </a:xfrm>
          <a:ln/>
        </p:spPr>
        <p:txBody>
          <a:bodyPr vert="horz" wrap="square" lIns="91440" tIns="45720" rIns="91440" bIns="45720" anchor="t" anchorCtr="0"/>
          <a:p>
            <a:pPr marL="0" indent="0" eaLnBrk="1" hangingPunct="1">
              <a:lnSpc>
                <a:spcPct val="140000"/>
              </a:lnSpc>
              <a:buNone/>
            </a:pPr>
            <a:r>
              <a:rPr lang="en-US" altLang="zh-CN" sz="2000" b="1" dirty="0"/>
              <a:t>  1. </a:t>
            </a:r>
            <a:r>
              <a:rPr lang="zh-CN" altLang="en-US" sz="2000" b="1" dirty="0"/>
              <a:t>基本层次联系</a:t>
            </a:r>
            <a:endParaRPr lang="zh-CN" altLang="en-US" sz="2000" b="1" dirty="0"/>
          </a:p>
          <a:p>
            <a:pPr marL="0" indent="0" eaLnBrk="1" hangingPunct="1">
              <a:lnSpc>
                <a:spcPct val="140000"/>
              </a:lnSpc>
              <a:buNone/>
            </a:pPr>
            <a:r>
              <a:rPr lang="zh-CN" sz="2000" b="1" dirty="0"/>
              <a:t>      任何一个图可以分解为两点与一条边的基本单元，非关系模型的数据结构可以分解为基本层次联系。两个记录型及它们之间的一对多（包括一对一）的联系称为基本层次联系</a:t>
            </a:r>
            <a:r>
              <a:rPr lang="zh-CN" altLang="zh-CN" sz="2000" b="1" dirty="0"/>
              <a:t>。</a:t>
            </a:r>
            <a:endParaRPr lang="zh-CN" altLang="zh-CN" sz="2000" b="1" dirty="0"/>
          </a:p>
        </p:txBody>
      </p:sp>
      <p:pic>
        <p:nvPicPr>
          <p:cNvPr id="55298" name="图片 39" descr="图1.9"/>
          <p:cNvPicPr>
            <a:picLocks noChangeAspect="1"/>
          </p:cNvPicPr>
          <p:nvPr/>
        </p:nvPicPr>
        <p:blipFill>
          <a:blip r:embed="rId1"/>
          <a:stretch>
            <a:fillRect/>
          </a:stretch>
        </p:blipFill>
        <p:spPr>
          <a:xfrm>
            <a:off x="3798888" y="2916238"/>
            <a:ext cx="1868487" cy="2776537"/>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文本占位符 11266"/>
          <p:cNvSpPr>
            <a:spLocks noGrp="1"/>
          </p:cNvSpPr>
          <p:nvPr>
            <p:ph type="body" idx="4294967295"/>
          </p:nvPr>
        </p:nvSpPr>
        <p:spPr>
          <a:xfrm>
            <a:off x="908050" y="831850"/>
            <a:ext cx="8032750" cy="2381250"/>
          </a:xfrm>
          <a:ln/>
        </p:spPr>
        <p:txBody>
          <a:bodyPr vert="horz" wrap="square" lIns="91440" tIns="45720" rIns="91440" bIns="45720" anchor="t" anchorCtr="0"/>
          <a:p>
            <a:pPr marL="0" indent="0" eaLnBrk="1" hangingPunct="1">
              <a:lnSpc>
                <a:spcPct val="140000"/>
              </a:lnSpc>
              <a:buNone/>
            </a:pPr>
            <a:r>
              <a:rPr lang="en-US" altLang="zh-CN" sz="2000" b="1" dirty="0"/>
              <a:t>  2. </a:t>
            </a:r>
            <a:r>
              <a:rPr lang="zh-CN" altLang="en-US" sz="2000" b="1" dirty="0"/>
              <a:t>层次模型</a:t>
            </a:r>
            <a:endParaRPr lang="zh-CN" altLang="en-US" sz="2000" b="1" dirty="0"/>
          </a:p>
          <a:p>
            <a:pPr marL="0" indent="0" eaLnBrk="1" hangingPunct="1">
              <a:lnSpc>
                <a:spcPct val="140000"/>
              </a:lnSpc>
              <a:buNone/>
            </a:pPr>
            <a:r>
              <a:rPr lang="zh-CN" sz="2000" b="1" dirty="0"/>
              <a:t>     层次模型是数据库系统中最常用的数据模型之一，它用树型（层次）结构表示各类实体及其之间的联系。这种模型的特征是：</a:t>
            </a:r>
            <a:endParaRPr lang="zh-CN" sz="2000" b="1" dirty="0"/>
          </a:p>
          <a:p>
            <a:pPr marL="0" indent="0" eaLnBrk="1" hangingPunct="1">
              <a:lnSpc>
                <a:spcPct val="140000"/>
              </a:lnSpc>
              <a:buNone/>
            </a:pPr>
            <a:r>
              <a:rPr lang="zh-CN" sz="2000" b="1" dirty="0"/>
              <a:t>（1）有且仅有一个结点无双亲，这个结点称为根结点；</a:t>
            </a:r>
            <a:endParaRPr lang="zh-CN" sz="2000" b="1" dirty="0"/>
          </a:p>
          <a:p>
            <a:pPr marL="0" indent="0" eaLnBrk="1" hangingPunct="1">
              <a:lnSpc>
                <a:spcPct val="140000"/>
              </a:lnSpc>
              <a:buNone/>
            </a:pPr>
            <a:r>
              <a:rPr lang="zh-CN" sz="2000" b="1" dirty="0"/>
              <a:t>（2）其它结点有且仅有一个双亲。</a:t>
            </a:r>
            <a:endParaRPr lang="zh-CN" sz="2000" b="1" dirty="0"/>
          </a:p>
        </p:txBody>
      </p:sp>
      <p:pic>
        <p:nvPicPr>
          <p:cNvPr id="56322" name="图片 43" descr="图1.10"/>
          <p:cNvPicPr>
            <a:picLocks noChangeAspect="1"/>
          </p:cNvPicPr>
          <p:nvPr/>
        </p:nvPicPr>
        <p:blipFill>
          <a:blip r:embed="rId1"/>
          <a:stretch>
            <a:fillRect/>
          </a:stretch>
        </p:blipFill>
        <p:spPr>
          <a:xfrm>
            <a:off x="3670300" y="3298825"/>
            <a:ext cx="3486150" cy="224155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文本占位符 11266"/>
          <p:cNvSpPr>
            <a:spLocks noGrp="1"/>
          </p:cNvSpPr>
          <p:nvPr>
            <p:ph type="body" idx="4294967295"/>
          </p:nvPr>
        </p:nvSpPr>
        <p:spPr>
          <a:xfrm>
            <a:off x="908050" y="831850"/>
            <a:ext cx="8032750" cy="2381250"/>
          </a:xfrm>
          <a:ln/>
        </p:spPr>
        <p:txBody>
          <a:bodyPr vert="horz" wrap="square" lIns="91440" tIns="45720" rIns="91440" bIns="45720" anchor="t" anchorCtr="0"/>
          <a:p>
            <a:pPr marL="0" indent="0" eaLnBrk="1" hangingPunct="1">
              <a:lnSpc>
                <a:spcPct val="140000"/>
              </a:lnSpc>
              <a:buNone/>
            </a:pPr>
            <a:r>
              <a:rPr lang="en-US" altLang="zh-CN" sz="2000" b="1" dirty="0"/>
              <a:t>  3. </a:t>
            </a:r>
            <a:r>
              <a:rPr lang="zh-CN" altLang="en-US" sz="2000" b="1" dirty="0"/>
              <a:t>网状模型</a:t>
            </a:r>
            <a:endParaRPr lang="zh-CN" altLang="en-US" sz="2000" b="1" dirty="0"/>
          </a:p>
          <a:p>
            <a:pPr marL="0" indent="0" eaLnBrk="1" hangingPunct="1">
              <a:lnSpc>
                <a:spcPct val="140000"/>
              </a:lnSpc>
              <a:buNone/>
            </a:pPr>
            <a:r>
              <a:rPr lang="zh-CN" sz="2000" b="1" dirty="0"/>
              <a:t>      网状数据模型又称网络模型，它属于格式化数据模型。这种模型的特征是：</a:t>
            </a:r>
            <a:endParaRPr lang="zh-CN" sz="2000" b="1" dirty="0"/>
          </a:p>
          <a:p>
            <a:pPr marL="0" indent="0" eaLnBrk="1" hangingPunct="1">
              <a:lnSpc>
                <a:spcPct val="140000"/>
              </a:lnSpc>
              <a:buNone/>
            </a:pPr>
            <a:r>
              <a:rPr lang="zh-CN" sz="2000" b="1" dirty="0"/>
              <a:t>（1）可以有一个以上的结点无双亲；</a:t>
            </a:r>
            <a:endParaRPr lang="zh-CN" sz="2000" b="1" dirty="0"/>
          </a:p>
          <a:p>
            <a:pPr marL="0" indent="0" eaLnBrk="1" hangingPunct="1">
              <a:lnSpc>
                <a:spcPct val="140000"/>
              </a:lnSpc>
              <a:buNone/>
            </a:pPr>
            <a:r>
              <a:rPr lang="zh-CN" sz="2000" b="1" dirty="0"/>
              <a:t>（2）至少有一个结点有多于一个的双亲</a:t>
            </a:r>
            <a:endParaRPr lang="zh-CN" sz="2000" b="1" dirty="0"/>
          </a:p>
        </p:txBody>
      </p:sp>
      <p:pic>
        <p:nvPicPr>
          <p:cNvPr id="57346" name="图片 45" descr="图1.11"/>
          <p:cNvPicPr>
            <a:picLocks noChangeAspect="1"/>
          </p:cNvPicPr>
          <p:nvPr/>
        </p:nvPicPr>
        <p:blipFill>
          <a:blip r:embed="rId1"/>
          <a:stretch>
            <a:fillRect/>
          </a:stretch>
        </p:blipFill>
        <p:spPr>
          <a:xfrm>
            <a:off x="2705100" y="3244850"/>
            <a:ext cx="4651375" cy="22225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文本占位符 11266"/>
          <p:cNvSpPr>
            <a:spLocks noGrp="1"/>
          </p:cNvSpPr>
          <p:nvPr>
            <p:ph type="body" idx="4294967295"/>
          </p:nvPr>
        </p:nvSpPr>
        <p:spPr>
          <a:xfrm>
            <a:off x="908050" y="863600"/>
            <a:ext cx="7759700" cy="1509713"/>
          </a:xfrm>
          <a:ln/>
        </p:spPr>
        <p:txBody>
          <a:bodyPr vert="horz" wrap="square" lIns="91440" tIns="45720" rIns="91440" bIns="45720" anchor="t" anchorCtr="0"/>
          <a:p>
            <a:pPr marL="0" indent="0" eaLnBrk="1" hangingPunct="1">
              <a:lnSpc>
                <a:spcPct val="140000"/>
              </a:lnSpc>
              <a:buNone/>
            </a:pPr>
            <a:r>
              <a:rPr lang="en-US" altLang="zh-CN" sz="2000" b="1" dirty="0"/>
              <a:t> 4. </a:t>
            </a:r>
            <a:r>
              <a:rPr lang="zh-CN" altLang="en-US" sz="2000" b="1" dirty="0"/>
              <a:t>关系模型</a:t>
            </a:r>
            <a:endParaRPr lang="zh-CN" altLang="en-US" sz="2000" b="1" dirty="0"/>
          </a:p>
          <a:p>
            <a:pPr marL="0" indent="0" eaLnBrk="1" hangingPunct="1">
              <a:lnSpc>
                <a:spcPct val="140000"/>
              </a:lnSpc>
              <a:buNone/>
            </a:pPr>
            <a:r>
              <a:rPr lang="zh-CN" sz="2000" b="1" dirty="0"/>
              <a:t>    关系模型的主要特征是用二维表格形式表达实体及其之间的联系。与前两种模型相比，数据结构简单，容易理解</a:t>
            </a:r>
            <a:r>
              <a:rPr lang="zh-CN" altLang="zh-CN" sz="2000" b="1" dirty="0"/>
              <a:t>。</a:t>
            </a:r>
            <a:endParaRPr lang="zh-CN" altLang="zh-CN" sz="2000" b="1" dirty="0"/>
          </a:p>
        </p:txBody>
      </p:sp>
      <p:pic>
        <p:nvPicPr>
          <p:cNvPr id="58370" name="图片 50" descr="图1.13"/>
          <p:cNvPicPr>
            <a:picLocks noChangeAspect="1"/>
          </p:cNvPicPr>
          <p:nvPr/>
        </p:nvPicPr>
        <p:blipFill>
          <a:blip r:embed="rId1"/>
          <a:stretch>
            <a:fillRect/>
          </a:stretch>
        </p:blipFill>
        <p:spPr>
          <a:xfrm>
            <a:off x="2128838" y="2495550"/>
            <a:ext cx="5700712" cy="2847975"/>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文本占位符 11266"/>
          <p:cNvSpPr>
            <a:spLocks noGrp="1"/>
          </p:cNvSpPr>
          <p:nvPr>
            <p:ph type="body" idx="4294967295"/>
          </p:nvPr>
        </p:nvSpPr>
        <p:spPr>
          <a:xfrm>
            <a:off x="484188" y="863600"/>
            <a:ext cx="8399462" cy="4457700"/>
          </a:xfrm>
          <a:ln/>
        </p:spPr>
        <p:txBody>
          <a:bodyPr vert="horz" wrap="square" lIns="91440" tIns="45720" rIns="91440" bIns="45720" anchor="t" anchorCtr="0"/>
          <a:p>
            <a:pPr marL="0" indent="0" eaLnBrk="1" hangingPunct="1">
              <a:lnSpc>
                <a:spcPct val="140000"/>
              </a:lnSpc>
              <a:buNone/>
            </a:pPr>
            <a:r>
              <a:rPr lang="zh-CN" sz="2000" b="1" dirty="0"/>
              <a:t>关系模型中的主要术语有：</a:t>
            </a:r>
            <a:endParaRPr lang="zh-CN" sz="2000" b="1" dirty="0"/>
          </a:p>
          <a:p>
            <a:pPr marL="0" indent="0" eaLnBrk="1" hangingPunct="1">
              <a:lnSpc>
                <a:spcPct val="140000"/>
              </a:lnSpc>
              <a:buNone/>
            </a:pPr>
            <a:r>
              <a:rPr lang="zh-CN" altLang="zh-CN" sz="2000" b="1" dirty="0"/>
              <a:t>（1）元组：表中的一行称为一个元组，与实体相应，相当于记录；</a:t>
            </a:r>
            <a:endParaRPr lang="zh-CN" altLang="zh-CN" sz="2000" b="1" dirty="0"/>
          </a:p>
          <a:p>
            <a:pPr marL="0" indent="0" eaLnBrk="1" hangingPunct="1">
              <a:lnSpc>
                <a:spcPct val="140000"/>
              </a:lnSpc>
              <a:buNone/>
            </a:pPr>
            <a:r>
              <a:rPr lang="zh-CN" altLang="zh-CN" sz="2000" b="1" dirty="0"/>
              <a:t>（2）属性和属性名：表中每一列称为一个属性，每个属性都有属性名；</a:t>
            </a:r>
            <a:endParaRPr lang="zh-CN" altLang="zh-CN" sz="2000" b="1" dirty="0"/>
          </a:p>
          <a:p>
            <a:pPr marL="0" indent="0" eaLnBrk="1" hangingPunct="1">
              <a:lnSpc>
                <a:spcPct val="140000"/>
              </a:lnSpc>
              <a:buNone/>
            </a:pPr>
            <a:r>
              <a:rPr lang="zh-CN" altLang="zh-CN" sz="2000" b="1" dirty="0"/>
              <a:t>（3）域：属性名的取值范围叫域；</a:t>
            </a:r>
            <a:endParaRPr lang="zh-CN" altLang="zh-CN" sz="2000" b="1" dirty="0"/>
          </a:p>
          <a:p>
            <a:pPr marL="0" indent="0" eaLnBrk="1" hangingPunct="1">
              <a:lnSpc>
                <a:spcPct val="140000"/>
              </a:lnSpc>
              <a:buNone/>
            </a:pPr>
            <a:r>
              <a:rPr lang="zh-CN" altLang="zh-CN" sz="2000" b="1" dirty="0"/>
              <a:t>（4）分量：一个元组在一个属性上的值称为该元组在此属性上的分量；</a:t>
            </a:r>
            <a:endParaRPr lang="zh-CN" altLang="zh-CN" sz="2000" b="1" dirty="0"/>
          </a:p>
          <a:p>
            <a:pPr marL="0" indent="0" eaLnBrk="1" hangingPunct="1">
              <a:lnSpc>
                <a:spcPct val="140000"/>
              </a:lnSpc>
              <a:buNone/>
            </a:pPr>
            <a:r>
              <a:rPr lang="zh-CN" altLang="zh-CN" sz="2000" b="1" dirty="0"/>
              <a:t>（5）关系与关系名：整个表是一个关系，每个关系都有一个关系名，它与实体名相对应；</a:t>
            </a:r>
            <a:endParaRPr lang="zh-CN" altLang="zh-CN" sz="2000" b="1" dirty="0"/>
          </a:p>
          <a:p>
            <a:pPr marL="0" indent="0" eaLnBrk="1" hangingPunct="1">
              <a:lnSpc>
                <a:spcPct val="140000"/>
              </a:lnSpc>
              <a:buNone/>
            </a:pPr>
            <a:r>
              <a:rPr lang="zh-CN" altLang="zh-CN" sz="2000" b="1" dirty="0"/>
              <a:t>（6）关系模式：关系名及其所有属性的集合，其表示形式为：</a:t>
            </a:r>
            <a:endParaRPr lang="zh-CN" altLang="zh-CN" sz="2000" b="1" dirty="0"/>
          </a:p>
          <a:p>
            <a:pPr marL="0" indent="0" eaLnBrk="1" hangingPunct="1">
              <a:lnSpc>
                <a:spcPct val="140000"/>
              </a:lnSpc>
              <a:buNone/>
            </a:pPr>
            <a:r>
              <a:rPr lang="zh-CN" altLang="zh-CN" sz="2000" b="1" dirty="0"/>
              <a:t>         关系名（属性名1，属性名2，……，属性名n）。</a:t>
            </a:r>
            <a:endParaRPr lang="zh-CN" altLang="zh-CN" sz="20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10242"/>
          <p:cNvSpPr>
            <a:spLocks noGrp="1"/>
          </p:cNvSpPr>
          <p:nvPr>
            <p:ph type="body" idx="4294967295"/>
          </p:nvPr>
        </p:nvSpPr>
        <p:spPr>
          <a:xfrm>
            <a:off x="287338" y="1125538"/>
            <a:ext cx="8763000" cy="4114800"/>
          </a:xfrm>
          <a:ln/>
        </p:spPr>
        <p:txBody>
          <a:bodyPr vert="horz" wrap="square" lIns="91440" tIns="45720" rIns="91440" bIns="45720" anchor="t" anchorCtr="0"/>
          <a:p>
            <a:pPr lvl="1" eaLnBrk="1" hangingPunct="1">
              <a:lnSpc>
                <a:spcPct val="140000"/>
              </a:lnSpc>
              <a:buNone/>
            </a:pPr>
            <a:r>
              <a:rPr lang="en-US" altLang="zh-CN" sz="3200" b="1" dirty="0">
                <a:solidFill>
                  <a:schemeClr val="tx2"/>
                </a:solidFill>
              </a:rPr>
              <a:t>1.1  </a:t>
            </a:r>
            <a:r>
              <a:rPr lang="zh-CN" altLang="en-US" b="1" dirty="0">
                <a:solidFill>
                  <a:schemeClr val="tx2"/>
                </a:solidFill>
              </a:rPr>
              <a:t>数据库系统基本概念</a:t>
            </a:r>
            <a:endParaRPr lang="zh-CN" altLang="en-US" b="1" dirty="0">
              <a:solidFill>
                <a:schemeClr val="tx2"/>
              </a:solidFill>
            </a:endParaRPr>
          </a:p>
          <a:p>
            <a:pPr lvl="1" eaLnBrk="1" hangingPunct="1">
              <a:lnSpc>
                <a:spcPct val="140000"/>
              </a:lnSpc>
              <a:buNone/>
            </a:pPr>
            <a:r>
              <a:rPr lang="zh-CN" altLang="en-US" b="1" dirty="0">
                <a:solidFill>
                  <a:srgbClr val="00B050"/>
                </a:solidFill>
              </a:rPr>
              <a:t>   </a:t>
            </a:r>
            <a:r>
              <a:rPr lang="zh-CN" altLang="en-US" b="1" dirty="0"/>
              <a:t> </a:t>
            </a:r>
            <a:r>
              <a:rPr lang="en-US" altLang="zh-CN" b="1" dirty="0"/>
              <a:t>1.1.1 </a:t>
            </a:r>
            <a:r>
              <a:rPr lang="zh-CN" altLang="en-US" b="1" dirty="0"/>
              <a:t>信息与数据及数据处理</a:t>
            </a:r>
            <a:endParaRPr lang="zh-CN" altLang="en-US" b="1" dirty="0">
              <a:solidFill>
                <a:srgbClr val="00B050"/>
              </a:solidFill>
            </a:endParaRPr>
          </a:p>
          <a:p>
            <a:pPr lvl="1" eaLnBrk="1" hangingPunct="1">
              <a:lnSpc>
                <a:spcPct val="140000"/>
              </a:lnSpc>
              <a:buNone/>
            </a:pPr>
            <a:r>
              <a:rPr lang="zh-CN" altLang="en-US" b="1" dirty="0"/>
              <a:t>    </a:t>
            </a:r>
            <a:r>
              <a:rPr lang="en-US" altLang="zh-CN" b="1" dirty="0"/>
              <a:t>1.1.2 </a:t>
            </a:r>
            <a:r>
              <a:rPr lang="zh-CN" altLang="en-US" b="1" dirty="0"/>
              <a:t>数据库、数据库管理系统及数据库系统</a:t>
            </a:r>
            <a:endParaRPr lang="zh-CN" altLang="en-US" b="1" dirty="0"/>
          </a:p>
          <a:p>
            <a:pPr lvl="1" eaLnBrk="1" hangingPunct="1">
              <a:lnSpc>
                <a:spcPct val="140000"/>
              </a:lnSpc>
              <a:buNone/>
            </a:pPr>
            <a:r>
              <a:rPr lang="zh-CN" altLang="en-US" b="1" dirty="0"/>
              <a:t>    </a:t>
            </a:r>
            <a:r>
              <a:rPr lang="en-US" altLang="zh-CN" b="1" dirty="0"/>
              <a:t>1.1.3  </a:t>
            </a:r>
            <a:r>
              <a:rPr lang="zh-CN" altLang="en-US" b="1" dirty="0"/>
              <a:t>数据管理技术的发展</a:t>
            </a:r>
            <a:endParaRPr lang="zh-CN" altLang="en-US" b="1" dirty="0"/>
          </a:p>
          <a:p>
            <a:pPr lvl="1" eaLnBrk="1" hangingPunct="1">
              <a:lnSpc>
                <a:spcPct val="140000"/>
              </a:lnSpc>
              <a:buNone/>
            </a:pPr>
            <a:r>
              <a:rPr lang="zh-CN" altLang="en-US" b="1" dirty="0"/>
              <a:t>    </a:t>
            </a:r>
            <a:r>
              <a:rPr lang="en-US" altLang="zh-CN" b="1" dirty="0"/>
              <a:t>1.1.4 </a:t>
            </a:r>
            <a:r>
              <a:rPr lang="zh-CN" altLang="en-US" b="1" dirty="0"/>
              <a:t>数据库系统的特点 </a:t>
            </a:r>
            <a:endParaRPr lang="zh-CN" altLang="en-US" sz="3200" dirty="0">
              <a:solidFill>
                <a:schemeClr val="hlink"/>
              </a:solidFill>
            </a:endParaRPr>
          </a:p>
          <a:p>
            <a:pPr lvl="1" eaLnBrk="1" hangingPunct="1">
              <a:buNone/>
            </a:pPr>
            <a:r>
              <a:rPr lang="zh-CN" altLang="en-US" dirty="0">
                <a:latin typeface="宋体" panose="02010600030101010101" pitchFamily="2" charset="-122"/>
              </a:rPr>
              <a:t>  </a:t>
            </a:r>
            <a:endParaRPr lang="zh-CN" altLang="en-US" dirty="0">
              <a:latin typeface="宋体" panose="02010600030101010101" pitchFamily="2" charset="-122"/>
            </a:endParaRPr>
          </a:p>
          <a:p>
            <a:pPr lvl="1" eaLnBrk="1" hangingPunct="1"/>
            <a:endParaRPr lang="zh-CN" altLang="en-US" dirty="0"/>
          </a:p>
          <a:p>
            <a:pPr lvl="1" eaLnBrk="1" hangingPunct="1">
              <a:buNone/>
            </a:pPr>
            <a:endParaRPr lang="zh-CN" altLang="en-US" dirty="0">
              <a:solidFill>
                <a:schemeClr val="hlink"/>
              </a:solidFill>
            </a:endParaRPr>
          </a:p>
          <a:p>
            <a:pPr lvl="1" eaLnBrk="1" hangingPunct="1">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xEl>
                                              <p:charRg st="0" end="13"/>
                                            </p:txEl>
                                          </p:spTgt>
                                        </p:tgtEl>
                                        <p:attrNameLst>
                                          <p:attrName>style.visibility</p:attrName>
                                        </p:attrNameLst>
                                      </p:cBhvr>
                                      <p:to>
                                        <p:strVal val="visible"/>
                                      </p:to>
                                    </p:set>
                                    <p:animEffect transition="in" filter="wipe(left)">
                                      <p:cBhvr>
                                        <p:cTn id="7" dur="500"/>
                                        <p:tgtEl>
                                          <p:spTgt spid="7171">
                                            <p:txEl>
                                              <p:charRg st="0" end="13"/>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171">
                                            <p:txEl>
                                              <p:charRg st="13" end="30"/>
                                            </p:txEl>
                                          </p:spTgt>
                                        </p:tgtEl>
                                        <p:attrNameLst>
                                          <p:attrName>style.visibility</p:attrName>
                                        </p:attrNameLst>
                                      </p:cBhvr>
                                      <p:to>
                                        <p:strVal val="visible"/>
                                      </p:to>
                                    </p:set>
                                    <p:animEffect transition="in" filter="wipe(left)">
                                      <p:cBhvr>
                                        <p:cTn id="10" dur="500"/>
                                        <p:tgtEl>
                                          <p:spTgt spid="7171">
                                            <p:txEl>
                                              <p:charRg st="13" end="3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171">
                                            <p:txEl>
                                              <p:charRg st="30" end="53"/>
                                            </p:txEl>
                                          </p:spTgt>
                                        </p:tgtEl>
                                        <p:attrNameLst>
                                          <p:attrName>style.visibility</p:attrName>
                                        </p:attrNameLst>
                                      </p:cBhvr>
                                      <p:to>
                                        <p:strVal val="visible"/>
                                      </p:to>
                                    </p:set>
                                    <p:animEffect transition="in" filter="wipe(left)">
                                      <p:cBhvr>
                                        <p:cTn id="13" dur="500"/>
                                        <p:tgtEl>
                                          <p:spTgt spid="7171">
                                            <p:txEl>
                                              <p:charRg st="30" end="53"/>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171">
                                            <p:txEl>
                                              <p:charRg st="53" end="74"/>
                                            </p:txEl>
                                          </p:spTgt>
                                        </p:tgtEl>
                                        <p:attrNameLst>
                                          <p:attrName>style.visibility</p:attrName>
                                        </p:attrNameLst>
                                      </p:cBhvr>
                                      <p:to>
                                        <p:strVal val="visible"/>
                                      </p:to>
                                    </p:set>
                                    <p:animEffect transition="in" filter="wipe(left)">
                                      <p:cBhvr>
                                        <p:cTn id="16" dur="500"/>
                                        <p:tgtEl>
                                          <p:spTgt spid="7171">
                                            <p:txEl>
                                              <p:charRg st="53" end="74"/>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wipe(left)">
                                      <p:cBhvr>
                                        <p:cTn id="19" dur="500"/>
                                        <p:tgtEl>
                                          <p:spTgt spid="7171">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171">
                                            <p:txEl>
                                              <p:charRg st="74" end="77"/>
                                            </p:txEl>
                                          </p:spTgt>
                                        </p:tgtEl>
                                        <p:attrNameLst>
                                          <p:attrName>style.visibility</p:attrName>
                                        </p:attrNameLst>
                                      </p:cBhvr>
                                      <p:to>
                                        <p:strVal val="visible"/>
                                      </p:to>
                                    </p:set>
                                    <p:animEffect transition="in" filter="wipe(left)">
                                      <p:cBhvr>
                                        <p:cTn id="22" dur="500"/>
                                        <p:tgtEl>
                                          <p:spTgt spid="7171">
                                            <p:txEl>
                                              <p:charRg st="74"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文本占位符 11266"/>
          <p:cNvSpPr>
            <a:spLocks noGrp="1"/>
          </p:cNvSpPr>
          <p:nvPr>
            <p:ph type="body" idx="4294967295"/>
          </p:nvPr>
        </p:nvSpPr>
        <p:spPr>
          <a:xfrm>
            <a:off x="533400" y="879475"/>
            <a:ext cx="8393113" cy="2789238"/>
          </a:xfrm>
          <a:ln/>
        </p:spPr>
        <p:txBody>
          <a:bodyPr vert="horz" wrap="square" lIns="91440" tIns="45720" rIns="91440" bIns="45720" anchor="t" anchorCtr="0"/>
          <a:p>
            <a:pPr marL="0" indent="0" eaLnBrk="1" hangingPunct="1">
              <a:lnSpc>
                <a:spcPct val="140000"/>
              </a:lnSpc>
              <a:buNone/>
            </a:pPr>
            <a:r>
              <a:rPr lang="en-US" altLang="zh-CN" sz="2000" b="1" dirty="0"/>
              <a:t>       </a:t>
            </a:r>
            <a:r>
              <a:rPr lang="zh-CN" sz="2000" b="1" dirty="0"/>
              <a:t>并不是任何一个二维表都是关系，满足下面两个条件的二维表才是关系模型。</a:t>
            </a:r>
            <a:endParaRPr lang="zh-CN" sz="2000" b="1" dirty="0"/>
          </a:p>
          <a:p>
            <a:pPr marL="0" indent="0" eaLnBrk="1" hangingPunct="1">
              <a:lnSpc>
                <a:spcPct val="140000"/>
              </a:lnSpc>
              <a:buNone/>
            </a:pPr>
            <a:r>
              <a:rPr lang="zh-CN" sz="2000" b="1" dirty="0"/>
              <a:t>     （1）表中每一列都必须是不可分的基本项，也就是说，不允许表中还有表。</a:t>
            </a:r>
            <a:endParaRPr lang="zh-CN" sz="2000" b="1" dirty="0"/>
          </a:p>
          <a:p>
            <a:pPr marL="0" indent="0" eaLnBrk="1" hangingPunct="1">
              <a:lnSpc>
                <a:spcPct val="140000"/>
              </a:lnSpc>
              <a:buNone/>
            </a:pPr>
            <a:r>
              <a:rPr lang="zh-CN" sz="2000" b="1" dirty="0"/>
              <a:t>     （2）表中不能有完全相同的两个元组，表中不能有相同的属性名；行、列次序可以是任意的。</a:t>
            </a:r>
            <a:endParaRPr lang="zh-CN" sz="2000" b="1" dirty="0"/>
          </a:p>
        </p:txBody>
      </p:sp>
      <p:pic>
        <p:nvPicPr>
          <p:cNvPr id="60418" name="图片 -2147482611" descr="图1.14"/>
          <p:cNvPicPr>
            <a:picLocks noChangeAspect="1"/>
          </p:cNvPicPr>
          <p:nvPr/>
        </p:nvPicPr>
        <p:blipFill>
          <a:blip r:embed="rId1"/>
          <a:stretch>
            <a:fillRect/>
          </a:stretch>
        </p:blipFill>
        <p:spPr>
          <a:xfrm>
            <a:off x="2387600" y="3668713"/>
            <a:ext cx="4275138" cy="23749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文本占位符 11266"/>
          <p:cNvSpPr>
            <a:spLocks noGrp="1"/>
          </p:cNvSpPr>
          <p:nvPr>
            <p:ph type="body" idx="4294967295"/>
          </p:nvPr>
        </p:nvSpPr>
        <p:spPr>
          <a:xfrm>
            <a:off x="931863" y="830263"/>
            <a:ext cx="8091487" cy="4772025"/>
          </a:xfrm>
          <a:ln/>
        </p:spPr>
        <p:txBody>
          <a:bodyPr vert="horz" wrap="square" lIns="91440" tIns="45720" rIns="91440" bIns="45720" anchor="t" anchorCtr="0"/>
          <a:p>
            <a:pPr marL="0" indent="0" eaLnBrk="1" hangingPunct="1">
              <a:lnSpc>
                <a:spcPct val="140000"/>
              </a:lnSpc>
              <a:buNone/>
            </a:pPr>
            <a:r>
              <a:rPr lang="en-US" altLang="zh-CN" sz="2000" b="1" dirty="0"/>
              <a:t> </a:t>
            </a:r>
            <a:r>
              <a:rPr lang="en-US" altLang="zh-CN" sz="1800" b="1" dirty="0"/>
              <a:t>5. </a:t>
            </a:r>
            <a:r>
              <a:rPr lang="zh-CN" altLang="en-US" sz="1800" b="1" dirty="0"/>
              <a:t>面向对象模型</a:t>
            </a:r>
            <a:endParaRPr lang="zh-CN" altLang="en-US" sz="1800" b="1" dirty="0"/>
          </a:p>
          <a:p>
            <a:pPr marL="0" indent="0" eaLnBrk="1" hangingPunct="1">
              <a:lnSpc>
                <a:spcPct val="140000"/>
              </a:lnSpc>
              <a:buNone/>
            </a:pPr>
            <a:r>
              <a:rPr lang="zh-CN" sz="1800" b="1" dirty="0"/>
              <a:t>        在面向对象模型（Object Oriented Model）中有六个核心概念</a:t>
            </a:r>
            <a:r>
              <a:rPr lang="zh-CN" altLang="zh-CN" sz="1800" b="1" dirty="0"/>
              <a:t>：</a:t>
            </a:r>
            <a:endParaRPr lang="zh-CN" sz="1800" b="1" dirty="0"/>
          </a:p>
          <a:p>
            <a:pPr marL="0" indent="0" eaLnBrk="1" hangingPunct="1">
              <a:lnSpc>
                <a:spcPct val="140000"/>
              </a:lnSpc>
              <a:buNone/>
            </a:pPr>
            <a:r>
              <a:rPr lang="zh-CN" sz="1800" b="1" dirty="0"/>
              <a:t>（1）对象（Object）</a:t>
            </a:r>
            <a:endParaRPr lang="zh-CN" sz="1800" b="1" dirty="0"/>
          </a:p>
          <a:p>
            <a:pPr marL="0" indent="0" eaLnBrk="1" hangingPunct="1">
              <a:lnSpc>
                <a:spcPct val="140000"/>
              </a:lnSpc>
              <a:buNone/>
            </a:pPr>
            <a:r>
              <a:rPr lang="zh-CN" sz="1800" b="1" dirty="0"/>
              <a:t>（2）封装（Encapsulation）</a:t>
            </a:r>
            <a:endParaRPr lang="zh-CN" sz="1800" b="1" dirty="0"/>
          </a:p>
          <a:p>
            <a:pPr marL="0" indent="0" eaLnBrk="1" hangingPunct="1">
              <a:lnSpc>
                <a:spcPct val="140000"/>
              </a:lnSpc>
              <a:buNone/>
            </a:pPr>
            <a:r>
              <a:rPr lang="zh-CN" sz="1800" b="1" dirty="0"/>
              <a:t>（3）类（class）</a:t>
            </a:r>
            <a:endParaRPr lang="zh-CN" sz="1800" b="1" dirty="0"/>
          </a:p>
          <a:p>
            <a:pPr marL="0" indent="0" eaLnBrk="1" hangingPunct="1">
              <a:lnSpc>
                <a:spcPct val="140000"/>
              </a:lnSpc>
              <a:buNone/>
            </a:pPr>
            <a:r>
              <a:rPr lang="zh-CN" sz="1800" b="1" dirty="0"/>
              <a:t>（4）类层次（结构）</a:t>
            </a:r>
            <a:endParaRPr lang="zh-CN" sz="1800" b="1" dirty="0"/>
          </a:p>
          <a:p>
            <a:pPr marL="0" indent="0" eaLnBrk="1" hangingPunct="1">
              <a:lnSpc>
                <a:spcPct val="140000"/>
              </a:lnSpc>
              <a:buNone/>
            </a:pPr>
            <a:r>
              <a:rPr lang="zh-CN" sz="1800" b="1" dirty="0"/>
              <a:t>（5）继承（Inheritance）</a:t>
            </a:r>
            <a:endParaRPr lang="zh-CN" sz="1800" b="1" dirty="0"/>
          </a:p>
          <a:p>
            <a:pPr marL="0" indent="0" eaLnBrk="1" hangingPunct="1">
              <a:lnSpc>
                <a:spcPct val="140000"/>
              </a:lnSpc>
              <a:buNone/>
            </a:pPr>
            <a:r>
              <a:rPr lang="zh-CN" sz="1800" b="1" dirty="0"/>
              <a:t>（6）消息</a:t>
            </a:r>
            <a:endParaRPr lang="zh-CN" sz="1800" b="1" dirty="0"/>
          </a:p>
          <a:p>
            <a:pPr marL="0" indent="0" eaLnBrk="1" hangingPunct="1">
              <a:lnSpc>
                <a:spcPct val="140000"/>
              </a:lnSpc>
              <a:buNone/>
            </a:pPr>
            <a:r>
              <a:rPr lang="zh-CN" sz="1800" b="1" dirty="0"/>
              <a:t>       面向对象模型能完整地描述现实世界的数据结构，具有丰富的表达能力，但模型相对比较复杂，涉及的知识比较多，因此面向对象数据库未达到关系数据库的普及程度。</a:t>
            </a:r>
            <a:endParaRPr lang="zh-CN" sz="1800" b="1" dirty="0"/>
          </a:p>
          <a:p>
            <a:pPr marL="0" indent="0" eaLnBrk="1" hangingPunct="1">
              <a:lnSpc>
                <a:spcPct val="140000"/>
              </a:lnSpc>
              <a:buNone/>
            </a:pPr>
            <a:endParaRPr lang="zh-CN" sz="18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文本占位符 43010"/>
          <p:cNvSpPr>
            <a:spLocks noGrp="1"/>
          </p:cNvSpPr>
          <p:nvPr>
            <p:ph type="body" idx="4294967295"/>
          </p:nvPr>
        </p:nvSpPr>
        <p:spPr>
          <a:xfrm>
            <a:off x="493713" y="1090613"/>
            <a:ext cx="8215312" cy="3617912"/>
          </a:xfrm>
          <a:ln/>
        </p:spPr>
        <p:txBody>
          <a:bodyPr vert="horz" wrap="square" lIns="91440" tIns="45720" rIns="91440" bIns="45720" anchor="t" anchorCtr="0"/>
          <a:p>
            <a:pPr lvl="1" eaLnBrk="1" hangingPunct="1">
              <a:lnSpc>
                <a:spcPct val="140000"/>
              </a:lnSpc>
              <a:buNone/>
            </a:pPr>
            <a:r>
              <a:rPr lang="en-US" altLang="zh-CN" b="1" dirty="0">
                <a:solidFill>
                  <a:schemeClr val="tx2"/>
                </a:solidFill>
              </a:rPr>
              <a:t>1.3 </a:t>
            </a:r>
            <a:r>
              <a:rPr lang="zh-CN" altLang="en-US" b="1" dirty="0">
                <a:solidFill>
                  <a:schemeClr val="tx2"/>
                </a:solidFill>
              </a:rPr>
              <a:t>数据库体系结构</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3</a:t>
            </a:r>
            <a:r>
              <a:rPr lang="zh-CN" altLang="en-US" b="1" dirty="0">
                <a:solidFill>
                  <a:schemeClr val="tx2"/>
                </a:solidFill>
              </a:rPr>
              <a:t>.1  数据库系统的三级模式</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3</a:t>
            </a:r>
            <a:r>
              <a:rPr lang="zh-CN" altLang="en-US" b="1" dirty="0">
                <a:solidFill>
                  <a:schemeClr val="tx2"/>
                </a:solidFill>
              </a:rPr>
              <a:t>.2  数据库系统的模式映像与数据独立性</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3</a:t>
            </a:r>
            <a:r>
              <a:rPr lang="zh-CN" altLang="en-US" b="1" dirty="0">
                <a:solidFill>
                  <a:schemeClr val="tx2"/>
                </a:solidFill>
              </a:rPr>
              <a:t>.3  数据库系统的组成与工作过程</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3</a:t>
            </a:r>
            <a:r>
              <a:rPr lang="zh-CN" altLang="en-US" b="1" dirty="0">
                <a:solidFill>
                  <a:schemeClr val="tx2"/>
                </a:solidFill>
              </a:rPr>
              <a:t>.4  数据库应用系统结构</a:t>
            </a:r>
            <a:endParaRPr lang="zh-CN" altLang="en-US" b="1" dirty="0">
              <a:solidFill>
                <a:schemeClr val="tx2"/>
              </a:solidFill>
            </a:endParaRPr>
          </a:p>
          <a:p>
            <a:pPr lvl="1" eaLnBrk="1" hangingPunct="1">
              <a:lnSpc>
                <a:spcPct val="140000"/>
              </a:lnSpc>
              <a:buNone/>
            </a:pPr>
            <a:r>
              <a:rPr lang="zh-CN" altLang="en-US" b="1" dirty="0">
                <a:solidFill>
                  <a:schemeClr val="tx2"/>
                </a:solidFill>
              </a:rPr>
              <a:t>  </a:t>
            </a:r>
            <a:endParaRPr lang="zh-CN" altLang="en-US" b="1" dirty="0">
              <a:solidFill>
                <a:schemeClr val="tx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文本占位符 125954"/>
          <p:cNvSpPr>
            <a:spLocks noGrp="1"/>
          </p:cNvSpPr>
          <p:nvPr>
            <p:ph type="body" idx="4294967295"/>
          </p:nvPr>
        </p:nvSpPr>
        <p:spPr>
          <a:xfrm>
            <a:off x="808038" y="1008063"/>
            <a:ext cx="8037512" cy="501650"/>
          </a:xfrm>
          <a:ln/>
        </p:spPr>
        <p:txBody>
          <a:bodyPr vert="horz" wrap="square" lIns="91440" tIns="45720" rIns="91440" bIns="45720" anchor="t" anchorCtr="0"/>
          <a:p>
            <a:pPr marL="0" eaLnBrk="1" hangingPunct="1">
              <a:lnSpc>
                <a:spcPct val="140000"/>
              </a:lnSpc>
              <a:buNone/>
            </a:pPr>
            <a:r>
              <a:rPr lang="zh-CN" sz="2000" b="1" dirty="0"/>
              <a:t>数据库系统的三级模式结构是外模式、模式和内模式</a:t>
            </a:r>
            <a:r>
              <a:rPr lang="zh-CN" altLang="zh-CN" sz="2000" b="1" dirty="0"/>
              <a:t>。</a:t>
            </a:r>
            <a:endParaRPr lang="zh-CN" altLang="zh-CN" sz="2000" b="1" dirty="0"/>
          </a:p>
        </p:txBody>
      </p:sp>
      <p:pic>
        <p:nvPicPr>
          <p:cNvPr id="63490" name="图片 18" descr="图1.17"/>
          <p:cNvPicPr>
            <a:picLocks noChangeAspect="1"/>
          </p:cNvPicPr>
          <p:nvPr/>
        </p:nvPicPr>
        <p:blipFill>
          <a:blip r:embed="rId1"/>
          <a:stretch>
            <a:fillRect/>
          </a:stretch>
        </p:blipFill>
        <p:spPr>
          <a:xfrm>
            <a:off x="2062163" y="1622425"/>
            <a:ext cx="5735637" cy="3935413"/>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文本占位符 125954"/>
          <p:cNvSpPr>
            <a:spLocks noGrp="1"/>
          </p:cNvSpPr>
          <p:nvPr>
            <p:ph type="body" idx="4294967295"/>
          </p:nvPr>
        </p:nvSpPr>
        <p:spPr>
          <a:xfrm>
            <a:off x="708025" y="1406525"/>
            <a:ext cx="8253413" cy="4095750"/>
          </a:xfrm>
          <a:ln/>
        </p:spPr>
        <p:txBody>
          <a:bodyPr vert="horz" wrap="square" lIns="91440" tIns="45720" rIns="91440" bIns="45720" anchor="t" anchorCtr="0"/>
          <a:p>
            <a:pPr marL="0" eaLnBrk="1" hangingPunct="1">
              <a:lnSpc>
                <a:spcPct val="140000"/>
              </a:lnSpc>
              <a:buNone/>
            </a:pPr>
            <a:r>
              <a:rPr lang="zh-CN" sz="2000" b="1" dirty="0">
                <a:latin typeface="宋体" panose="02010600030101010101" pitchFamily="2" charset="-122"/>
                <a:ea typeface="宋体" panose="02010600030101010101" pitchFamily="2" charset="-122"/>
              </a:rPr>
              <a:t>◎</a:t>
            </a:r>
            <a:r>
              <a:rPr lang="zh-CN" sz="2000" b="1" dirty="0"/>
              <a:t>从数据库管理系统角度看，数据库系统通常采用三级模式结构，是数据库系统内部的系统结构 </a:t>
            </a:r>
            <a:endParaRPr lang="zh-CN" sz="2000" b="1" dirty="0"/>
          </a:p>
          <a:p>
            <a:pPr marL="0" eaLnBrk="1" hangingPunct="1">
              <a:lnSpc>
                <a:spcPct val="140000"/>
              </a:lnSpc>
              <a:buNone/>
            </a:pPr>
            <a:r>
              <a:rPr lang="zh-CN" sz="2000" b="1" dirty="0"/>
              <a:t> </a:t>
            </a:r>
            <a:r>
              <a:rPr lang="zh-CN" sz="2000" b="1" dirty="0">
                <a:latin typeface="宋体" panose="02010600030101010101" pitchFamily="2" charset="-122"/>
                <a:ea typeface="宋体" panose="02010600030101010101" pitchFamily="2" charset="-122"/>
                <a:sym typeface="宋体" panose="02010600030101010101" pitchFamily="2" charset="-122"/>
              </a:rPr>
              <a:t>◎</a:t>
            </a:r>
            <a:r>
              <a:rPr lang="zh-CN" sz="2000" b="1" dirty="0"/>
              <a:t>从数据库最终用户角度看（数据库系统外部的体系结构） ，数据库系统的结构分为:  单用户结构</a:t>
            </a:r>
            <a:endParaRPr lang="zh-CN" sz="2000" b="1" dirty="0"/>
          </a:p>
          <a:p>
            <a:pPr marL="0" lvl="1" eaLnBrk="1" hangingPunct="1">
              <a:lnSpc>
                <a:spcPct val="140000"/>
              </a:lnSpc>
              <a:buNone/>
            </a:pPr>
            <a:r>
              <a:rPr lang="zh-CN" sz="2000" b="1" dirty="0"/>
              <a:t>                      主从式结构</a:t>
            </a:r>
            <a:endParaRPr lang="zh-CN" sz="2000" b="1" dirty="0"/>
          </a:p>
          <a:p>
            <a:pPr marL="0" lvl="1" eaLnBrk="1" hangingPunct="1">
              <a:lnSpc>
                <a:spcPct val="140000"/>
              </a:lnSpc>
              <a:buNone/>
            </a:pPr>
            <a:r>
              <a:rPr lang="zh-CN" sz="2000" b="1" dirty="0"/>
              <a:t>                      分布式结构</a:t>
            </a:r>
            <a:endParaRPr lang="zh-CN" sz="2000" b="1" dirty="0"/>
          </a:p>
          <a:p>
            <a:pPr marL="0" lvl="1" eaLnBrk="1" hangingPunct="1">
              <a:lnSpc>
                <a:spcPct val="140000"/>
              </a:lnSpc>
              <a:buNone/>
            </a:pPr>
            <a:r>
              <a:rPr lang="zh-CN" sz="2000" b="1" dirty="0"/>
              <a:t>                      客户／服务器</a:t>
            </a:r>
            <a:endParaRPr lang="zh-CN" sz="2000" b="1" dirty="0"/>
          </a:p>
          <a:p>
            <a:pPr marL="0" lvl="1" eaLnBrk="1" hangingPunct="1">
              <a:lnSpc>
                <a:spcPct val="140000"/>
              </a:lnSpc>
              <a:buNone/>
            </a:pPr>
            <a:r>
              <a:rPr lang="zh-CN" sz="2000" b="1" dirty="0"/>
              <a:t>                      浏览器／应用服务器／数据库服务器多层结构等</a:t>
            </a:r>
            <a:endParaRPr lang="zh-CN" sz="2000" b="1" dirty="0"/>
          </a:p>
        </p:txBody>
      </p:sp>
      <p:sp>
        <p:nvSpPr>
          <p:cNvPr id="64514" name="标题 11265"/>
          <p:cNvSpPr>
            <a:spLocks noGrp="1"/>
          </p:cNvSpPr>
          <p:nvPr/>
        </p:nvSpPr>
        <p:spPr>
          <a:xfrm>
            <a:off x="381000" y="755650"/>
            <a:ext cx="8763000" cy="566738"/>
          </a:xfrm>
          <a:prstGeom prst="rect">
            <a:avLst/>
          </a:prstGeom>
          <a:noFill/>
          <a:ln w="9525">
            <a:noFill/>
          </a:ln>
        </p:spPr>
        <p:txBody>
          <a:bodyPr wrap="square" lIns="91440" tIns="45720" rIns="91440" bIns="45720" anchor="ctr" anchorCtr="0"/>
          <a:p>
            <a:pPr algn="ctr"/>
            <a:r>
              <a:rPr lang="en-US" altLang="zh-CN" sz="2800" b="0" dirty="0">
                <a:solidFill>
                  <a:schemeClr val="tx2"/>
                </a:solidFill>
                <a:latin typeface="Arial" panose="020B0604020202020204" pitchFamily="34" charset="0"/>
              </a:rPr>
              <a:t>1.3.1  </a:t>
            </a:r>
            <a:r>
              <a:rPr lang="zh-CN" altLang="en-US" sz="2800" b="0" dirty="0">
                <a:solidFill>
                  <a:schemeClr val="tx2"/>
                </a:solidFill>
                <a:latin typeface="Arial" panose="020B0604020202020204" pitchFamily="34" charset="0"/>
              </a:rPr>
              <a:t>数据库系统的三级模式</a:t>
            </a:r>
            <a:endParaRPr lang="zh-CN" altLang="en-US" sz="2800" b="0" dirty="0">
              <a:solidFill>
                <a:schemeClr val="tx2"/>
              </a:solidFill>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文本占位符 133122"/>
          <p:cNvSpPr>
            <a:spLocks noGrp="1"/>
          </p:cNvSpPr>
          <p:nvPr>
            <p:ph type="body" idx="4294967295"/>
          </p:nvPr>
        </p:nvSpPr>
        <p:spPr>
          <a:xfrm>
            <a:off x="977900" y="1098550"/>
            <a:ext cx="7583488" cy="4089400"/>
          </a:xfrm>
          <a:ln/>
        </p:spPr>
        <p:txBody>
          <a:bodyPr vert="horz" wrap="square" lIns="91440" tIns="45720" rIns="91440" bIns="45720" anchor="t" anchorCtr="0"/>
          <a:p>
            <a:pPr marL="0" eaLnBrk="1" hangingPunct="1">
              <a:lnSpc>
                <a:spcPct val="140000"/>
              </a:lnSpc>
              <a:buNone/>
            </a:pPr>
            <a:r>
              <a:rPr lang="en-US" altLang="zh-CN" sz="2000" b="1" dirty="0"/>
              <a:t>1. </a:t>
            </a:r>
            <a:r>
              <a:rPr lang="zh-CN" sz="2000" b="1" dirty="0"/>
              <a:t>模式</a:t>
            </a:r>
            <a:endParaRPr lang="zh-CN" sz="2000" b="1" dirty="0"/>
          </a:p>
          <a:p>
            <a:pPr marL="0" eaLnBrk="1" hangingPunct="1">
              <a:lnSpc>
                <a:spcPct val="140000"/>
              </a:lnSpc>
              <a:buNone/>
            </a:pPr>
            <a:r>
              <a:rPr lang="zh-CN" sz="2000" b="1" dirty="0"/>
              <a:t>       也称逻辑模式</a:t>
            </a:r>
            <a:r>
              <a:rPr lang="zh-CN" altLang="zh-CN" sz="2000" b="1" dirty="0"/>
              <a:t>，</a:t>
            </a:r>
            <a:r>
              <a:rPr lang="zh-CN" sz="2000" b="1" dirty="0"/>
              <a:t>数据库中全体数据的逻辑结构和特征的描述</a:t>
            </a:r>
            <a:r>
              <a:rPr lang="zh-CN" altLang="zh-CN" sz="2000" b="1" dirty="0"/>
              <a:t>。是</a:t>
            </a:r>
            <a:r>
              <a:rPr lang="zh-CN" sz="2000" b="1" dirty="0"/>
              <a:t>所有用户的公共数据视图，综合了所有用户的需求</a:t>
            </a:r>
            <a:r>
              <a:rPr lang="zh-CN" altLang="zh-CN" sz="2000" b="1" dirty="0"/>
              <a:t>。</a:t>
            </a:r>
            <a:endParaRPr lang="zh-CN" sz="2000" b="1" dirty="0"/>
          </a:p>
          <a:p>
            <a:pPr marL="0" eaLnBrk="1" hangingPunct="1">
              <a:lnSpc>
                <a:spcPct val="140000"/>
              </a:lnSpc>
              <a:buNone/>
            </a:pPr>
            <a:r>
              <a:rPr lang="zh-CN" sz="2000" b="1" dirty="0"/>
              <a:t>       一个数据库只有一个模式</a:t>
            </a:r>
            <a:endParaRPr lang="zh-CN" sz="2000" b="1" dirty="0"/>
          </a:p>
          <a:p>
            <a:pPr marL="0" eaLnBrk="1" hangingPunct="1">
              <a:lnSpc>
                <a:spcPct val="140000"/>
              </a:lnSpc>
              <a:buNone/>
            </a:pPr>
            <a:r>
              <a:rPr lang="zh-CN" sz="2000" b="1" dirty="0"/>
              <a:t>       模式的地位：是数据库系统模式结构的中间层</a:t>
            </a:r>
            <a:r>
              <a:rPr lang="zh-CN" altLang="zh-CN" sz="2000" b="1" dirty="0"/>
              <a:t>，</a:t>
            </a:r>
            <a:r>
              <a:rPr lang="zh-CN" sz="2000" b="1" dirty="0"/>
              <a:t>与数据的物理存储细节和硬件环境无关</a:t>
            </a:r>
            <a:r>
              <a:rPr lang="zh-CN" altLang="zh-CN" sz="2000" b="1" dirty="0"/>
              <a:t>，</a:t>
            </a:r>
            <a:r>
              <a:rPr lang="zh-CN" sz="2000" b="1" dirty="0"/>
              <a:t>与具体的应用程序、开发工具及高级程序设计语言无关</a:t>
            </a:r>
            <a:r>
              <a:rPr lang="zh-CN" altLang="zh-CN" sz="2000" b="1" dirty="0"/>
              <a:t>。</a:t>
            </a:r>
            <a:endParaRPr lang="zh-CN" altLang="zh-CN" sz="2000"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文本占位符 135170"/>
          <p:cNvSpPr>
            <a:spLocks noGrp="1"/>
          </p:cNvSpPr>
          <p:nvPr>
            <p:ph type="body" idx="4294967295"/>
          </p:nvPr>
        </p:nvSpPr>
        <p:spPr>
          <a:xfrm>
            <a:off x="438150" y="1125538"/>
            <a:ext cx="8763000" cy="4114800"/>
          </a:xfrm>
          <a:ln/>
        </p:spPr>
        <p:txBody>
          <a:bodyPr vert="horz" wrap="square" lIns="91440" tIns="45720" rIns="91440" bIns="45720" anchor="t" anchorCtr="0"/>
          <a:p>
            <a:pPr marL="0" eaLnBrk="1" hangingPunct="1">
              <a:lnSpc>
                <a:spcPct val="140000"/>
              </a:lnSpc>
              <a:buNone/>
            </a:pPr>
            <a:r>
              <a:rPr lang="en-US" altLang="zh-CN" sz="2000" b="1" dirty="0"/>
              <a:t>2. </a:t>
            </a:r>
            <a:r>
              <a:rPr lang="zh-CN" sz="2000" b="1" dirty="0"/>
              <a:t>外模式</a:t>
            </a:r>
            <a:endParaRPr lang="zh-CN" sz="2000" b="1" dirty="0"/>
          </a:p>
          <a:p>
            <a:pPr marL="0" eaLnBrk="1" hangingPunct="1">
              <a:lnSpc>
                <a:spcPct val="140000"/>
              </a:lnSpc>
              <a:buNone/>
            </a:pPr>
            <a:r>
              <a:rPr lang="zh-CN" sz="2000" b="1" dirty="0"/>
              <a:t>        也称子模式或用户模式</a:t>
            </a:r>
            <a:r>
              <a:rPr lang="zh-CN" altLang="zh-CN" sz="2000" b="1" dirty="0"/>
              <a:t>，</a:t>
            </a:r>
            <a:r>
              <a:rPr lang="zh-CN" sz="2000" b="1" dirty="0"/>
              <a:t>数据库用户（包括应用程序员和最终用户）使用的局部数据的逻辑结构和特征的描述</a:t>
            </a:r>
            <a:r>
              <a:rPr lang="zh-CN" altLang="zh-CN" sz="2000" b="1" dirty="0"/>
              <a:t>。</a:t>
            </a:r>
            <a:endParaRPr lang="zh-CN" sz="2000" b="1" dirty="0"/>
          </a:p>
          <a:p>
            <a:pPr marL="0" lvl="1" indent="-342900" eaLnBrk="1" hangingPunct="1">
              <a:lnSpc>
                <a:spcPct val="140000"/>
              </a:lnSpc>
              <a:buNone/>
            </a:pPr>
            <a:r>
              <a:rPr lang="zh-CN" sz="2000" b="1" dirty="0"/>
              <a:t>        数据库用户的数据视图，是与某一应用有关的数据的逻辑表示</a:t>
            </a:r>
            <a:r>
              <a:rPr lang="zh-CN" altLang="zh-CN" sz="2000" b="1" dirty="0"/>
              <a:t>。</a:t>
            </a:r>
            <a:endParaRPr lang="zh-CN" altLang="zh-CN" sz="20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文本占位符 136194"/>
          <p:cNvSpPr>
            <a:spLocks noGrp="1"/>
          </p:cNvSpPr>
          <p:nvPr>
            <p:ph type="body" idx="4294967295"/>
          </p:nvPr>
        </p:nvSpPr>
        <p:spPr>
          <a:xfrm>
            <a:off x="528638" y="901700"/>
            <a:ext cx="8291512" cy="4535488"/>
          </a:xfrm>
          <a:ln/>
        </p:spPr>
        <p:txBody>
          <a:bodyPr vert="horz" wrap="square" lIns="91440" tIns="45720" rIns="91440" bIns="45720" anchor="t" anchorCtr="0"/>
          <a:p>
            <a:pPr algn="just" eaLnBrk="1" hangingPunct="1">
              <a:lnSpc>
                <a:spcPct val="140000"/>
              </a:lnSpc>
            </a:pPr>
            <a:r>
              <a:rPr lang="zh-CN" altLang="en-US" sz="2400" b="1" dirty="0"/>
              <a:t>外模式的</a:t>
            </a:r>
            <a:r>
              <a:rPr lang="zh-CN" altLang="en-US" sz="2400" b="1" dirty="0">
                <a:solidFill>
                  <a:srgbClr val="FF0000"/>
                </a:solidFill>
              </a:rPr>
              <a:t>地位：介于模式与应用之间</a:t>
            </a:r>
            <a:endParaRPr lang="zh-CN" altLang="en-US" sz="2400" b="1" dirty="0">
              <a:solidFill>
                <a:srgbClr val="FF0000"/>
              </a:solidFill>
            </a:endParaRPr>
          </a:p>
          <a:p>
            <a:pPr lvl="1" algn="just" eaLnBrk="1" hangingPunct="1">
              <a:lnSpc>
                <a:spcPct val="140000"/>
              </a:lnSpc>
            </a:pPr>
            <a:r>
              <a:rPr lang="zh-CN" altLang="en-US" sz="1800" b="1" dirty="0">
                <a:solidFill>
                  <a:srgbClr val="7030A0"/>
                </a:solidFill>
              </a:rPr>
              <a:t>模式与外模式的关系：</a:t>
            </a:r>
            <a:r>
              <a:rPr lang="zh-CN" altLang="en-US" sz="1800" b="1" u="sng" dirty="0">
                <a:solidFill>
                  <a:srgbClr val="7030A0"/>
                </a:solidFill>
              </a:rPr>
              <a:t>一对多</a:t>
            </a:r>
            <a:endParaRPr lang="zh-CN" altLang="en-US" sz="1800" b="1" u="sng" dirty="0">
              <a:solidFill>
                <a:srgbClr val="7030A0"/>
              </a:solidFill>
            </a:endParaRPr>
          </a:p>
          <a:p>
            <a:pPr lvl="2" algn="just" eaLnBrk="1" hangingPunct="1">
              <a:lnSpc>
                <a:spcPct val="140000"/>
              </a:lnSpc>
              <a:buFont typeface="Wingdings" panose="05000000000000000000" pitchFamily="2" charset="2"/>
              <a:buChar char="Ø"/>
            </a:pPr>
            <a:r>
              <a:rPr lang="zh-CN" altLang="en-US" sz="1800" b="1" dirty="0"/>
              <a:t>外模式通常是模式的子集</a:t>
            </a:r>
            <a:endParaRPr lang="zh-CN" altLang="en-US" sz="1800" b="1" dirty="0"/>
          </a:p>
          <a:p>
            <a:pPr lvl="2" algn="just" eaLnBrk="1" hangingPunct="1">
              <a:lnSpc>
                <a:spcPct val="140000"/>
              </a:lnSpc>
              <a:buFont typeface="Wingdings" panose="05000000000000000000" pitchFamily="2" charset="2"/>
              <a:buChar char="Ø"/>
            </a:pPr>
            <a:r>
              <a:rPr lang="zh-CN" altLang="en-US" sz="1800" b="1" dirty="0"/>
              <a:t>一个数据库可以有多个外模式。反映了不同的用户的应用需求、看待数据的方式、对数据保密的要求</a:t>
            </a:r>
            <a:endParaRPr lang="zh-CN" altLang="en-US" sz="1800" b="1" dirty="0"/>
          </a:p>
          <a:p>
            <a:pPr lvl="2" algn="just" eaLnBrk="1" hangingPunct="1">
              <a:lnSpc>
                <a:spcPct val="140000"/>
              </a:lnSpc>
              <a:buFont typeface="Wingdings" panose="05000000000000000000" pitchFamily="2" charset="2"/>
              <a:buChar char="Ø"/>
            </a:pPr>
            <a:r>
              <a:rPr lang="zh-CN" altLang="en-US" sz="1800" b="1" dirty="0"/>
              <a:t>对模式中同一数据，在外模式中的结构、类型、长度、保密级别等都可以不同</a:t>
            </a:r>
            <a:endParaRPr lang="zh-CN" altLang="en-US" sz="1800" b="1" dirty="0"/>
          </a:p>
          <a:p>
            <a:pPr lvl="1" algn="just" eaLnBrk="1" hangingPunct="1">
              <a:lnSpc>
                <a:spcPct val="140000"/>
              </a:lnSpc>
            </a:pPr>
            <a:r>
              <a:rPr lang="zh-CN" altLang="en-US" sz="1800" b="1" dirty="0">
                <a:solidFill>
                  <a:srgbClr val="7030A0"/>
                </a:solidFill>
              </a:rPr>
              <a:t>外模式与应用的关系：</a:t>
            </a:r>
            <a:r>
              <a:rPr lang="zh-CN" altLang="en-US" sz="1800" b="1" u="sng" dirty="0">
                <a:solidFill>
                  <a:srgbClr val="7030A0"/>
                </a:solidFill>
              </a:rPr>
              <a:t>一对多</a:t>
            </a:r>
            <a:endParaRPr lang="zh-CN" altLang="en-US" sz="1800" b="1" dirty="0">
              <a:solidFill>
                <a:srgbClr val="7030A0"/>
              </a:solidFill>
            </a:endParaRPr>
          </a:p>
          <a:p>
            <a:pPr lvl="2" algn="just" eaLnBrk="1" hangingPunct="1">
              <a:lnSpc>
                <a:spcPct val="140000"/>
              </a:lnSpc>
              <a:buFont typeface="Wingdings" panose="05000000000000000000" pitchFamily="2" charset="2"/>
              <a:buChar char="Ø"/>
            </a:pPr>
            <a:r>
              <a:rPr lang="zh-CN" altLang="en-US" sz="1800" b="1" dirty="0"/>
              <a:t>同一外模式也可以为某一用户的多个应用系统所使用</a:t>
            </a:r>
            <a:endParaRPr lang="zh-CN" altLang="en-US" sz="1800" b="1" dirty="0"/>
          </a:p>
          <a:p>
            <a:pPr lvl="2" algn="just" eaLnBrk="1" hangingPunct="1">
              <a:lnSpc>
                <a:spcPct val="140000"/>
              </a:lnSpc>
              <a:buFont typeface="Wingdings" panose="05000000000000000000" pitchFamily="2" charset="2"/>
              <a:buChar char="Ø"/>
            </a:pPr>
            <a:r>
              <a:rPr lang="zh-CN" altLang="en-US" sz="1800" b="1" dirty="0"/>
              <a:t>但一个应用程序只能使用一个外模式</a:t>
            </a:r>
            <a:endParaRPr lang="zh-CN" altLang="en-US" sz="18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文本占位符 137218"/>
          <p:cNvSpPr>
            <a:spLocks noGrp="1"/>
          </p:cNvSpPr>
          <p:nvPr>
            <p:ph type="body" idx="4294967295"/>
          </p:nvPr>
        </p:nvSpPr>
        <p:spPr>
          <a:xfrm>
            <a:off x="381000" y="1517650"/>
            <a:ext cx="8763000" cy="2800350"/>
          </a:xfrm>
          <a:ln/>
        </p:spPr>
        <p:txBody>
          <a:bodyPr vert="horz" wrap="square" lIns="91440" tIns="45720" rIns="91440" bIns="45720" anchor="t" anchorCtr="0"/>
          <a:p>
            <a:pPr algn="just" eaLnBrk="1" hangingPunct="1"/>
            <a:r>
              <a:rPr lang="zh-CN" altLang="en-US" sz="2800" b="1" dirty="0">
                <a:solidFill>
                  <a:srgbClr val="FF0000"/>
                </a:solidFill>
              </a:rPr>
              <a:t>外模式的用途</a:t>
            </a:r>
            <a:endParaRPr lang="zh-CN" altLang="en-US" sz="2800" b="1" dirty="0">
              <a:solidFill>
                <a:srgbClr val="FF0000"/>
              </a:solidFill>
            </a:endParaRPr>
          </a:p>
          <a:p>
            <a:pPr lvl="1" algn="just" eaLnBrk="1" hangingPunct="1">
              <a:lnSpc>
                <a:spcPct val="150000"/>
              </a:lnSpc>
              <a:buSzPct val="75000"/>
              <a:buFont typeface="Wingdings" panose="05000000000000000000" pitchFamily="2" charset="2"/>
              <a:buChar char="n"/>
            </a:pPr>
            <a:r>
              <a:rPr lang="zh-CN" altLang="en-US" sz="2400" b="1" dirty="0"/>
              <a:t>保证</a:t>
            </a:r>
            <a:r>
              <a:rPr lang="zh-CN" altLang="en-US" sz="2400" b="1" dirty="0">
                <a:solidFill>
                  <a:srgbClr val="7030A0"/>
                </a:solidFill>
              </a:rPr>
              <a:t>数据库安全性</a:t>
            </a:r>
            <a:r>
              <a:rPr lang="zh-CN" altLang="en-US" sz="2400" b="1" dirty="0"/>
              <a:t>的一个有力措施</a:t>
            </a:r>
            <a:endParaRPr lang="zh-CN" altLang="en-US" sz="2400" b="1" dirty="0"/>
          </a:p>
          <a:p>
            <a:pPr lvl="1" algn="just" eaLnBrk="1" hangingPunct="1">
              <a:lnSpc>
                <a:spcPct val="150000"/>
              </a:lnSpc>
              <a:buSzPct val="75000"/>
              <a:buFont typeface="Wingdings" panose="05000000000000000000" pitchFamily="2" charset="2"/>
              <a:buChar char="n"/>
            </a:pPr>
            <a:r>
              <a:rPr lang="zh-CN" altLang="en-US" sz="2400" b="1" dirty="0"/>
              <a:t>每个用户只能看见和访问所对应的外模式中的数据</a:t>
            </a:r>
            <a:endParaRPr lang="zh-CN" altLang="en-US" sz="2400" dirty="0"/>
          </a:p>
          <a:p>
            <a:pPr eaLnBrk="1" hangingPunct="1"/>
            <a:endParaRPr lang="zh-CN" altLang="en-US" sz="2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文本占位符 138242"/>
          <p:cNvSpPr>
            <a:spLocks noGrp="1"/>
          </p:cNvSpPr>
          <p:nvPr>
            <p:ph type="body" idx="4294967295"/>
          </p:nvPr>
        </p:nvSpPr>
        <p:spPr>
          <a:xfrm>
            <a:off x="647700" y="1114425"/>
            <a:ext cx="8088313" cy="3508375"/>
          </a:xfrm>
          <a:ln/>
        </p:spPr>
        <p:txBody>
          <a:bodyPr vert="horz" wrap="square" lIns="91440" tIns="45720" rIns="91440" bIns="45720" anchor="t" anchorCtr="0"/>
          <a:p>
            <a:pPr marL="0" indent="0" algn="just" eaLnBrk="1" hangingPunct="1">
              <a:lnSpc>
                <a:spcPct val="120000"/>
              </a:lnSpc>
              <a:buNone/>
            </a:pPr>
            <a:r>
              <a:rPr lang="en-US" altLang="zh-CN" sz="2000" b="1" dirty="0"/>
              <a:t>3. </a:t>
            </a:r>
            <a:r>
              <a:rPr lang="zh-CN" sz="2000" b="1" dirty="0"/>
              <a:t>内模式</a:t>
            </a:r>
            <a:endParaRPr lang="zh-CN" sz="2000" b="1" dirty="0"/>
          </a:p>
          <a:p>
            <a:pPr marL="0" indent="0" algn="just" eaLnBrk="1" hangingPunct="1">
              <a:lnSpc>
                <a:spcPct val="120000"/>
              </a:lnSpc>
              <a:buNone/>
            </a:pPr>
            <a:r>
              <a:rPr lang="zh-CN" sz="2000" b="1" dirty="0"/>
              <a:t>       也称存储模式</a:t>
            </a:r>
            <a:r>
              <a:rPr lang="zh-CN" altLang="zh-CN" sz="2000" b="1" dirty="0"/>
              <a:t>，</a:t>
            </a:r>
            <a:r>
              <a:rPr lang="zh-CN" sz="2000" b="1" dirty="0"/>
              <a:t>是数据物理结构和存储方式的描述</a:t>
            </a:r>
            <a:r>
              <a:rPr lang="zh-CN" altLang="zh-CN" sz="2000" b="1" dirty="0"/>
              <a:t>，</a:t>
            </a:r>
            <a:r>
              <a:rPr lang="zh-CN" sz="2000" b="1" dirty="0"/>
              <a:t>是数据在数据库内部的表示方式</a:t>
            </a:r>
            <a:r>
              <a:rPr lang="zh-CN" altLang="zh-CN" sz="2000" b="1" dirty="0"/>
              <a:t>，</a:t>
            </a:r>
            <a:r>
              <a:rPr lang="zh-CN" sz="2000" b="1" dirty="0"/>
              <a:t>一个数据库只有一个内模式</a:t>
            </a:r>
            <a:r>
              <a:rPr lang="zh-CN" altLang="zh-CN" sz="2000" b="1" dirty="0"/>
              <a:t>。</a:t>
            </a:r>
            <a:endParaRPr lang="zh-CN" sz="2000" b="1" dirty="0"/>
          </a:p>
          <a:p>
            <a:pPr marL="0" indent="0" algn="just" eaLnBrk="1" hangingPunct="1">
              <a:lnSpc>
                <a:spcPct val="120000"/>
              </a:lnSpc>
              <a:buNone/>
            </a:pPr>
            <a:r>
              <a:rPr lang="zh-CN" sz="2000" b="1" dirty="0"/>
              <a:t>       记录的存储方式（顺序存储，B树结构存储，hash方法存储）</a:t>
            </a:r>
            <a:endParaRPr lang="zh-CN" sz="2000" b="1" dirty="0"/>
          </a:p>
          <a:p>
            <a:pPr marL="0" indent="0" algn="just" eaLnBrk="1" hangingPunct="1">
              <a:lnSpc>
                <a:spcPct val="120000"/>
              </a:lnSpc>
              <a:buNone/>
            </a:pPr>
            <a:r>
              <a:rPr lang="zh-CN" sz="2000" b="1" dirty="0"/>
              <a:t>       索引的组织方式</a:t>
            </a:r>
            <a:endParaRPr lang="zh-CN" sz="2000" b="1" dirty="0"/>
          </a:p>
          <a:p>
            <a:pPr marL="0" indent="0" algn="just" eaLnBrk="1" hangingPunct="1">
              <a:lnSpc>
                <a:spcPct val="120000"/>
              </a:lnSpc>
              <a:buNone/>
            </a:pPr>
            <a:r>
              <a:rPr lang="zh-CN" sz="2000" b="1" dirty="0"/>
              <a:t>       数据是否压缩存储</a:t>
            </a:r>
            <a:endParaRPr lang="zh-CN" sz="2000" b="1" dirty="0"/>
          </a:p>
          <a:p>
            <a:pPr marL="0" indent="0" algn="just" eaLnBrk="1" hangingPunct="1">
              <a:lnSpc>
                <a:spcPct val="120000"/>
              </a:lnSpc>
              <a:buNone/>
            </a:pPr>
            <a:r>
              <a:rPr lang="zh-CN" sz="2000" b="1" dirty="0"/>
              <a:t>       数据是否加密</a:t>
            </a:r>
            <a:endParaRPr lang="zh-CN" sz="2000" b="1" dirty="0"/>
          </a:p>
          <a:p>
            <a:pPr marL="0" indent="0" algn="just" eaLnBrk="1" hangingPunct="1">
              <a:lnSpc>
                <a:spcPct val="120000"/>
              </a:lnSpc>
              <a:buNone/>
            </a:pPr>
            <a:r>
              <a:rPr lang="zh-CN" sz="2000" b="1" dirty="0"/>
              <a:t>       数据存储记录结构的规定</a:t>
            </a:r>
            <a:endParaRPr lang="zh-CN" sz="2000" b="1" dirty="0"/>
          </a:p>
          <a:p>
            <a:pPr marL="0" indent="0" algn="just" eaLnBrk="1" hangingPunct="1">
              <a:lnSpc>
                <a:spcPct val="120000"/>
              </a:lnSpc>
              <a:buNone/>
            </a:pPr>
            <a:endParaRPr lang="zh-CN" sz="20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1265"/>
          <p:cNvSpPr>
            <a:spLocks noGrp="1"/>
          </p:cNvSpPr>
          <p:nvPr>
            <p:ph type="title" idx="4294967295"/>
          </p:nvPr>
        </p:nvSpPr>
        <p:spPr>
          <a:xfrm>
            <a:off x="381000" y="788988"/>
            <a:ext cx="8763000" cy="566737"/>
          </a:xfrm>
          <a:ln/>
        </p:spPr>
        <p:txBody>
          <a:bodyPr vert="horz" wrap="square" lIns="91440" tIns="45720" rIns="91440" bIns="45720" anchor="ctr" anchorCtr="0"/>
          <a:p>
            <a:pPr eaLnBrk="1" hangingPunct="1"/>
            <a:r>
              <a:rPr lang="en-US" altLang="zh-CN" sz="3200" dirty="0"/>
              <a:t>1.1.1  </a:t>
            </a:r>
            <a:r>
              <a:rPr lang="zh-CN" altLang="en-US" sz="3200" dirty="0"/>
              <a:t>信息与数据及数据处理</a:t>
            </a:r>
            <a:endParaRPr lang="zh-CN" altLang="en-US" sz="3200" dirty="0"/>
          </a:p>
        </p:txBody>
      </p:sp>
      <p:sp>
        <p:nvSpPr>
          <p:cNvPr id="29698" name="文本占位符 11266"/>
          <p:cNvSpPr>
            <a:spLocks noGrp="1"/>
          </p:cNvSpPr>
          <p:nvPr>
            <p:ph type="body" idx="4294967295"/>
          </p:nvPr>
        </p:nvSpPr>
        <p:spPr>
          <a:xfrm>
            <a:off x="915988" y="1579563"/>
            <a:ext cx="7693025" cy="3938588"/>
          </a:xfrm>
        </p:spPr>
        <p:txBody>
          <a:bodyPr vert="horz" wrap="square" lIns="91440" tIns="45720" rIns="91440" bIns="45720" anchor="t"/>
          <a:p>
            <a:pPr marL="0" indent="0" eaLnBrk="1" fontAlgn="base" hangingPunct="1">
              <a:lnSpc>
                <a:spcPct val="140000"/>
              </a:lnSpc>
              <a:buNone/>
            </a:pPr>
            <a:r>
              <a:rPr sz="2000" b="1" strike="noStrike" noProof="1" dirty="0">
                <a:solidFill>
                  <a:schemeClr val="tx1"/>
                </a:solidFill>
              </a:rPr>
              <a:t>1.信息（Information）</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（1）信息的定义</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       在不同的领域中，信息的含义有所不同。一般认为，信息是关于现实世界事物的存在方式或运动状态反映的综合。</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（2）信息的特征</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       ①信息依附于物质载体和能量。</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       ②信息是可以感知的。</a:t>
            </a:r>
            <a:endParaRPr sz="2000" b="1" strike="noStrike" noProof="1" dirty="0">
              <a:solidFill>
                <a:schemeClr val="tx1"/>
              </a:solidFill>
            </a:endParaRPr>
          </a:p>
          <a:p>
            <a:pPr marL="0" indent="0" eaLnBrk="1" fontAlgn="base" hangingPunct="1">
              <a:lnSpc>
                <a:spcPct val="140000"/>
              </a:lnSpc>
              <a:buNone/>
            </a:pPr>
            <a:r>
              <a:rPr sz="2000" b="1" strike="noStrike" noProof="1" dirty="0">
                <a:solidFill>
                  <a:schemeClr val="tx1"/>
                </a:solidFill>
              </a:rPr>
              <a:t>       ③信息是可存储、加工、传递和再生的。</a:t>
            </a:r>
            <a:endParaRPr sz="2000" b="1" strike="noStrike" noProof="1" dirty="0">
              <a:solidFill>
                <a:schemeClr val="tx1"/>
              </a:solidFill>
            </a:endParaRPr>
          </a:p>
          <a:p>
            <a:pPr eaLnBrk="1" fontAlgn="base" hangingPunct="1">
              <a:lnSpc>
                <a:spcPct val="140000"/>
              </a:lnSpc>
            </a:pPr>
            <a:endParaRPr sz="2000" b="1" strike="noStrike" noProof="1" dirty="0">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标题 140289"/>
          <p:cNvSpPr>
            <a:spLocks noGrp="1"/>
          </p:cNvSpPr>
          <p:nvPr>
            <p:ph type="title" idx="4294967295"/>
          </p:nvPr>
        </p:nvSpPr>
        <p:spPr>
          <a:xfrm>
            <a:off x="381000" y="908050"/>
            <a:ext cx="8763000" cy="665163"/>
          </a:xfrm>
          <a:ln/>
        </p:spPr>
        <p:txBody>
          <a:bodyPr vert="horz" wrap="square" lIns="91440" tIns="45720" rIns="91440" bIns="45720" anchor="ctr" anchorCtr="0"/>
          <a:p>
            <a:pPr defTabSz="914400" eaLnBrk="1" hangingPunct="1">
              <a:buFont typeface="Arial" panose="020B0604020202020204" pitchFamily="34" charset="0"/>
            </a:pPr>
            <a:r>
              <a:rPr lang="zh-CN" altLang="en-US" sz="2800" dirty="0"/>
              <a:t>1.3.2 数据库的二级映像功能与数据独立性</a:t>
            </a:r>
            <a:endParaRPr lang="zh-CN" altLang="en-US" sz="2800" dirty="0"/>
          </a:p>
        </p:txBody>
      </p:sp>
      <p:sp>
        <p:nvSpPr>
          <p:cNvPr id="70658" name="文本占位符 140290"/>
          <p:cNvSpPr>
            <a:spLocks noGrp="1"/>
          </p:cNvSpPr>
          <p:nvPr>
            <p:ph type="body" idx="4294967295"/>
          </p:nvPr>
        </p:nvSpPr>
        <p:spPr>
          <a:xfrm>
            <a:off x="1177925" y="1936750"/>
            <a:ext cx="7169150" cy="3135313"/>
          </a:xfrm>
          <a:ln/>
        </p:spPr>
        <p:txBody>
          <a:bodyPr vert="horz" wrap="square" lIns="91440" tIns="45720" rIns="91440" bIns="45720" anchor="t" anchorCtr="0"/>
          <a:p>
            <a:pPr algn="just" eaLnBrk="1" hangingPunct="1"/>
            <a:r>
              <a:rPr lang="zh-CN" altLang="en-US" sz="2000" dirty="0"/>
              <a:t>三级模式是对数据的三个抽象级别</a:t>
            </a:r>
            <a:endParaRPr lang="zh-CN" altLang="en-US" sz="2000" dirty="0"/>
          </a:p>
          <a:p>
            <a:pPr algn="just" eaLnBrk="1" hangingPunct="1">
              <a:lnSpc>
                <a:spcPct val="160000"/>
              </a:lnSpc>
            </a:pPr>
            <a:r>
              <a:rPr lang="zh-CN" altLang="en-US" sz="2000" b="1" dirty="0">
                <a:solidFill>
                  <a:srgbClr val="FF0000"/>
                </a:solidFill>
              </a:rPr>
              <a:t>二级映象在</a:t>
            </a:r>
            <a:r>
              <a:rPr lang="en-US" altLang="zh-CN" sz="2000" b="1" dirty="0">
                <a:solidFill>
                  <a:srgbClr val="FF0000"/>
                </a:solidFill>
              </a:rPr>
              <a:t>DBMS</a:t>
            </a:r>
            <a:r>
              <a:rPr lang="zh-CN" altLang="en-US" sz="2000" b="1" dirty="0">
                <a:solidFill>
                  <a:srgbClr val="FF0000"/>
                </a:solidFill>
              </a:rPr>
              <a:t>内部实现这三个抽象层次的联系和转换</a:t>
            </a:r>
            <a:endParaRPr lang="zh-CN" altLang="en-US" sz="2000" b="1" dirty="0">
              <a:solidFill>
                <a:srgbClr val="FF0000"/>
              </a:solidFill>
            </a:endParaRPr>
          </a:p>
          <a:p>
            <a:pPr lvl="1" algn="just" eaLnBrk="1" hangingPunct="1">
              <a:lnSpc>
                <a:spcPct val="160000"/>
              </a:lnSpc>
            </a:pPr>
            <a:r>
              <a:rPr lang="zh-CN" altLang="en-US" sz="2000" b="1" dirty="0">
                <a:solidFill>
                  <a:srgbClr val="7030A0"/>
                </a:solidFill>
              </a:rPr>
              <a:t>外模式／模式映像</a:t>
            </a:r>
            <a:endParaRPr lang="zh-CN" altLang="en-US" sz="2000" b="1" dirty="0">
              <a:solidFill>
                <a:srgbClr val="7030A0"/>
              </a:solidFill>
            </a:endParaRPr>
          </a:p>
          <a:p>
            <a:pPr lvl="1" eaLnBrk="1" hangingPunct="1">
              <a:lnSpc>
                <a:spcPct val="160000"/>
              </a:lnSpc>
            </a:pPr>
            <a:r>
              <a:rPr lang="zh-CN" altLang="en-US" sz="2000" b="1" dirty="0">
                <a:solidFill>
                  <a:srgbClr val="002060"/>
                </a:solidFill>
              </a:rPr>
              <a:t>模式／内模式映像 </a:t>
            </a:r>
            <a:endParaRPr lang="zh-CN" altLang="en-US" b="1" dirty="0">
              <a:solidFill>
                <a:srgbClr val="002060"/>
              </a:solidFill>
            </a:endParaRPr>
          </a:p>
          <a:p>
            <a:pPr eaLnBrk="1" hangingPunct="1"/>
            <a:endParaRPr lang="zh-CN" altLang="en-US" sz="2400" b="1" dirty="0">
              <a:solidFill>
                <a:srgbClr val="00206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文本占位符 138242"/>
          <p:cNvSpPr>
            <a:spLocks noGrp="1"/>
          </p:cNvSpPr>
          <p:nvPr>
            <p:ph type="body" idx="4294967295"/>
          </p:nvPr>
        </p:nvSpPr>
        <p:spPr>
          <a:xfrm>
            <a:off x="714375" y="1123950"/>
            <a:ext cx="8021638" cy="2768600"/>
          </a:xfrm>
          <a:ln/>
        </p:spPr>
        <p:txBody>
          <a:bodyPr vert="horz" wrap="square" lIns="91440" tIns="45720" rIns="91440" bIns="45720" anchor="t" anchorCtr="0"/>
          <a:p>
            <a:pPr marL="0" indent="0" algn="just" eaLnBrk="1" hangingPunct="1">
              <a:lnSpc>
                <a:spcPct val="150000"/>
              </a:lnSpc>
              <a:buNone/>
            </a:pPr>
            <a:r>
              <a:rPr lang="en-US" altLang="zh-CN" sz="2000" b="1" dirty="0"/>
              <a:t>1. </a:t>
            </a:r>
            <a:r>
              <a:rPr lang="zh-CN" altLang="zh-CN" sz="2000" b="1" dirty="0"/>
              <a:t>两级映像</a:t>
            </a:r>
            <a:endParaRPr lang="zh-CN" sz="2000" b="1" dirty="0"/>
          </a:p>
          <a:p>
            <a:pPr marL="0" indent="0" algn="just" eaLnBrk="1" hangingPunct="1">
              <a:lnSpc>
                <a:spcPct val="150000"/>
              </a:lnSpc>
              <a:buNone/>
            </a:pPr>
            <a:r>
              <a:rPr lang="zh-CN" sz="2000" b="1" dirty="0"/>
              <a:t>      在外模式与模式之间通过外模式/模式映象进行转换。当模式改变时，只要相应改变外模式/模式映象，可使外模式保持不变。在模式与内模式之间则通过模式/内模式映象进行转换。当数据库的存储结构改变时，只要相应改变模式/内模式映象，可使模式保持不变。</a:t>
            </a:r>
            <a:endParaRPr lang="zh-CN" sz="2000" b="1" dirty="0"/>
          </a:p>
          <a:p>
            <a:pPr marL="0" indent="0" algn="just" eaLnBrk="1" hangingPunct="1">
              <a:lnSpc>
                <a:spcPct val="120000"/>
              </a:lnSpc>
              <a:buNone/>
            </a:pPr>
            <a:endParaRPr lang="zh-CN" sz="2000"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标题 141313"/>
          <p:cNvSpPr>
            <a:spLocks noGrp="1"/>
          </p:cNvSpPr>
          <p:nvPr>
            <p:ph type="title" idx="4294967295"/>
          </p:nvPr>
        </p:nvSpPr>
        <p:spPr>
          <a:xfrm>
            <a:off x="381000" y="758825"/>
            <a:ext cx="8763000" cy="600075"/>
          </a:xfrm>
          <a:ln/>
        </p:spPr>
        <p:txBody>
          <a:bodyPr vert="horz" wrap="square" lIns="91440" tIns="45720" rIns="91440" bIns="45720" anchor="ctr" anchorCtr="0"/>
          <a:p>
            <a:pPr eaLnBrk="1" hangingPunct="1"/>
            <a:r>
              <a:rPr lang="zh-CN" altLang="en-US" sz="2000" dirty="0"/>
              <a:t>（</a:t>
            </a:r>
            <a:r>
              <a:rPr lang="en-US" altLang="zh-CN" sz="2000" dirty="0"/>
              <a:t>1</a:t>
            </a:r>
            <a:r>
              <a:rPr lang="zh-CN" altLang="en-US" sz="2000" dirty="0"/>
              <a:t>）外模式／模式映象</a:t>
            </a:r>
            <a:endParaRPr lang="zh-CN" altLang="en-US" sz="2000" dirty="0"/>
          </a:p>
        </p:txBody>
      </p:sp>
      <p:sp>
        <p:nvSpPr>
          <p:cNvPr id="72706" name="文本占位符 141314"/>
          <p:cNvSpPr>
            <a:spLocks noGrp="1"/>
          </p:cNvSpPr>
          <p:nvPr>
            <p:ph type="body" idx="4294967295"/>
          </p:nvPr>
        </p:nvSpPr>
        <p:spPr>
          <a:xfrm>
            <a:off x="381000" y="1458913"/>
            <a:ext cx="7772400" cy="4114800"/>
          </a:xfrm>
          <a:ln/>
        </p:spPr>
        <p:txBody>
          <a:bodyPr vert="horz" wrap="square" lIns="91440" tIns="45720" rIns="91440" bIns="45720" anchor="t" anchorCtr="0"/>
          <a:p>
            <a:pPr algn="just" eaLnBrk="1" hangingPunct="1">
              <a:lnSpc>
                <a:spcPct val="160000"/>
              </a:lnSpc>
            </a:pPr>
            <a:r>
              <a:rPr lang="zh-CN" altLang="en-US" sz="2000" b="1" dirty="0">
                <a:solidFill>
                  <a:srgbClr val="FF0000"/>
                </a:solidFill>
              </a:rPr>
              <a:t>模式：</a:t>
            </a:r>
            <a:r>
              <a:rPr lang="zh-CN" altLang="en-US" sz="2000" dirty="0"/>
              <a:t>描述的是数据的</a:t>
            </a:r>
            <a:r>
              <a:rPr lang="zh-CN" altLang="en-US" sz="2000" b="1" dirty="0">
                <a:solidFill>
                  <a:srgbClr val="7030A0"/>
                </a:solidFill>
              </a:rPr>
              <a:t>全局</a:t>
            </a:r>
            <a:r>
              <a:rPr lang="zh-CN" altLang="en-US" sz="2000" dirty="0"/>
              <a:t>逻辑结构</a:t>
            </a:r>
            <a:endParaRPr lang="zh-CN" altLang="en-US" sz="2000" dirty="0"/>
          </a:p>
          <a:p>
            <a:pPr algn="just" eaLnBrk="1" hangingPunct="1">
              <a:lnSpc>
                <a:spcPct val="160000"/>
              </a:lnSpc>
            </a:pPr>
            <a:r>
              <a:rPr lang="zh-CN" altLang="en-US" sz="2000" b="1" dirty="0">
                <a:solidFill>
                  <a:srgbClr val="FF0000"/>
                </a:solidFill>
              </a:rPr>
              <a:t>外模式：</a:t>
            </a:r>
            <a:r>
              <a:rPr lang="zh-CN" altLang="en-US" sz="2000" dirty="0"/>
              <a:t>描述的是数据的</a:t>
            </a:r>
            <a:r>
              <a:rPr lang="zh-CN" altLang="en-US" sz="2000" b="1" dirty="0">
                <a:solidFill>
                  <a:srgbClr val="7030A0"/>
                </a:solidFill>
              </a:rPr>
              <a:t>局部</a:t>
            </a:r>
            <a:r>
              <a:rPr lang="zh-CN" altLang="en-US" sz="2000" dirty="0"/>
              <a:t>逻辑结构 </a:t>
            </a:r>
            <a:endParaRPr lang="zh-CN" altLang="en-US" sz="2000" dirty="0"/>
          </a:p>
          <a:p>
            <a:pPr algn="just" eaLnBrk="1" hangingPunct="1">
              <a:lnSpc>
                <a:spcPct val="160000"/>
              </a:lnSpc>
            </a:pPr>
            <a:r>
              <a:rPr lang="zh-CN" altLang="en-US" sz="2000" b="1" u="sng" dirty="0">
                <a:solidFill>
                  <a:srgbClr val="FF0000"/>
                </a:solidFill>
              </a:rPr>
              <a:t>同一个模式可以有任意多个外模式 </a:t>
            </a:r>
            <a:endParaRPr lang="zh-CN" altLang="en-US" sz="2000" b="1" u="sng" dirty="0">
              <a:solidFill>
                <a:srgbClr val="FF0000"/>
              </a:solidFill>
            </a:endParaRPr>
          </a:p>
          <a:p>
            <a:pPr algn="just" eaLnBrk="1" hangingPunct="1">
              <a:lnSpc>
                <a:spcPct val="160000"/>
              </a:lnSpc>
            </a:pPr>
            <a:r>
              <a:rPr lang="zh-CN" altLang="en-US" sz="2000" dirty="0"/>
              <a:t>对于每一个外模式，数据库系统都有一个外模式／模式映象，定义外模式与模式之间的对应关系</a:t>
            </a:r>
            <a:endParaRPr lang="zh-CN" altLang="en-US" sz="2000" dirty="0"/>
          </a:p>
          <a:p>
            <a:pPr algn="just" eaLnBrk="1" hangingPunct="1">
              <a:lnSpc>
                <a:spcPct val="160000"/>
              </a:lnSpc>
            </a:pPr>
            <a:r>
              <a:rPr lang="zh-CN" altLang="en-US" sz="2000" dirty="0"/>
              <a:t>映象定义通常包含在各自外模式的描述中</a:t>
            </a:r>
            <a:endParaRPr lang="zh-CN" altLang="en-US" sz="20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标题 143361"/>
          <p:cNvSpPr>
            <a:spLocks noGrp="1"/>
          </p:cNvSpPr>
          <p:nvPr>
            <p:ph type="title" idx="4294967295"/>
          </p:nvPr>
        </p:nvSpPr>
        <p:spPr>
          <a:xfrm>
            <a:off x="381000" y="833438"/>
            <a:ext cx="8763000" cy="485775"/>
          </a:xfrm>
          <a:ln/>
        </p:spPr>
        <p:txBody>
          <a:bodyPr vert="horz" wrap="square" lIns="91440" tIns="45720" rIns="91440" bIns="45720" anchor="ctr" anchorCtr="0"/>
          <a:p>
            <a:pPr eaLnBrk="1" hangingPunct="1"/>
            <a:r>
              <a:rPr lang="zh-CN" altLang="en-US" sz="2000" dirty="0"/>
              <a:t>（</a:t>
            </a:r>
            <a:r>
              <a:rPr lang="en-US" altLang="zh-CN" sz="2000" dirty="0"/>
              <a:t>2</a:t>
            </a:r>
            <a:r>
              <a:rPr lang="zh-CN" altLang="en-US" sz="2000" dirty="0"/>
              <a:t>）模式／内模式映象</a:t>
            </a:r>
            <a:endParaRPr lang="zh-CN" altLang="en-US" sz="2000" dirty="0"/>
          </a:p>
        </p:txBody>
      </p:sp>
      <p:sp>
        <p:nvSpPr>
          <p:cNvPr id="130050" name="文本占位符 143362"/>
          <p:cNvSpPr>
            <a:spLocks noGrp="1"/>
          </p:cNvSpPr>
          <p:nvPr>
            <p:ph type="body" idx="4294967295"/>
          </p:nvPr>
        </p:nvSpPr>
        <p:spPr>
          <a:xfrm>
            <a:off x="876300" y="1503363"/>
            <a:ext cx="7739063" cy="2846388"/>
          </a:xfrm>
        </p:spPr>
        <p:txBody>
          <a:bodyPr vert="horz" wrap="square" lIns="91440" tIns="45720" rIns="91440" bIns="45720" numCol="1" anchor="t" anchorCtr="0" compatLnSpc="1"/>
          <a:lstStyle/>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FF0000"/>
                </a:solidFill>
                <a:effectLst/>
                <a:uLnTx/>
                <a:uFillTx/>
                <a:latin typeface="+mn-lt"/>
                <a:ea typeface="+mn-ea"/>
                <a:cs typeface="+mn-cs"/>
              </a:rPr>
              <a:t>模式／内模式映象</a:t>
            </a:r>
            <a:r>
              <a:rPr kumimoji="0" lang="zh-CN" altLang="en-US" sz="2000" b="1" i="0" u="none" strike="noStrike" kern="1200" cap="none" spc="0" normalizeH="0" baseline="0" noProof="1">
                <a:ln>
                  <a:noFill/>
                </a:ln>
                <a:solidFill>
                  <a:schemeClr val="tx1"/>
                </a:solidFill>
                <a:effectLst/>
                <a:uLnTx/>
                <a:uFillTx/>
                <a:latin typeface="+mn-lt"/>
                <a:ea typeface="+mn-ea"/>
                <a:cs typeface="+mn-cs"/>
              </a:rPr>
              <a:t>定义了</a:t>
            </a:r>
            <a:r>
              <a:rPr kumimoji="0" lang="zh-CN" altLang="en-US" sz="2000" b="1" i="0" u="none" strike="noStrike" kern="1200" cap="none" spc="0" normalizeH="0" baseline="0" noProof="1">
                <a:ln>
                  <a:noFill/>
                </a:ln>
                <a:solidFill>
                  <a:srgbClr val="FF0000"/>
                </a:solidFill>
                <a:effectLst/>
                <a:uLnTx/>
                <a:uFillTx/>
                <a:latin typeface="+mn-lt"/>
                <a:ea typeface="+mn-ea"/>
                <a:cs typeface="+mn-cs"/>
              </a:rPr>
              <a:t>数据全局逻辑结构与存储结构之间</a:t>
            </a:r>
            <a:r>
              <a:rPr kumimoji="0" lang="zh-CN" altLang="en-US" sz="2000" b="1" i="0" u="none" strike="noStrike" kern="1200" cap="none" spc="0" normalizeH="0" baseline="0" noProof="1">
                <a:ln>
                  <a:noFill/>
                </a:ln>
                <a:solidFill>
                  <a:schemeClr val="tx1"/>
                </a:solidFill>
                <a:effectLst/>
                <a:uLnTx/>
                <a:uFillTx/>
                <a:latin typeface="+mn-lt"/>
                <a:ea typeface="+mn-ea"/>
                <a:cs typeface="+mn-cs"/>
              </a:rPr>
              <a:t>的对应关系。</a:t>
            </a:r>
            <a:endParaRPr kumimoji="0" lang="zh-CN" altLang="en-US" sz="2000" b="1" i="0" u="none" strike="noStrike" kern="1200" cap="none" spc="0" normalizeH="0" baseline="0" noProof="1">
              <a:ln>
                <a:noFill/>
              </a:ln>
              <a:solidFill>
                <a:srgbClr val="FF0000"/>
              </a:solidFill>
              <a:effectLst/>
              <a:uLnTx/>
              <a:uFillTx/>
              <a:latin typeface="+mn-lt"/>
              <a:ea typeface="+mn-ea"/>
              <a:cs typeface="+mn-cs"/>
            </a:endParaRPr>
          </a:p>
          <a:p>
            <a:pPr marL="742950" marR="0" lvl="1" indent="-285750" algn="just" defTabSz="914400" rtl="0" eaLnBrk="1" fontAlgn="base" latinLnBrk="0" hangingPunct="1">
              <a:lnSpc>
                <a:spcPct val="150000"/>
              </a:lnSpc>
              <a:spcBef>
                <a:spcPct val="20000"/>
              </a:spcBef>
              <a:spcAft>
                <a:spcPct val="0"/>
              </a:spcAft>
              <a:buClrTx/>
              <a:buSzTx/>
              <a:buFontTx/>
              <a:buChar char="–"/>
              <a:defRPr/>
            </a:pPr>
            <a:r>
              <a:rPr kumimoji="0" lang="zh-CN" altLang="en-US" sz="2000" b="0" i="0" u="none" strike="noStrike" kern="1200" cap="none" spc="0" normalizeH="0" baseline="0" noProof="1">
                <a:ln>
                  <a:noFill/>
                </a:ln>
                <a:solidFill>
                  <a:schemeClr val="tx1"/>
                </a:solidFill>
                <a:effectLst/>
                <a:uLnTx/>
                <a:uFillTx/>
                <a:latin typeface="+mn-lt"/>
                <a:ea typeface="+mn-ea"/>
                <a:cs typeface="+mn-cs"/>
              </a:rPr>
              <a:t>例如，说明逻辑记录和字段在内部是如何表示的</a:t>
            </a:r>
            <a:endParaRPr kumimoji="0" lang="zh-CN" altLang="en-US" sz="20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FF0000"/>
                </a:solidFill>
                <a:effectLst/>
                <a:uLnTx/>
                <a:uFillTx/>
                <a:latin typeface="+mn-lt"/>
                <a:ea typeface="+mn-ea"/>
                <a:cs typeface="+mn-cs"/>
              </a:rPr>
              <a:t>数据库中模式／内模式映象是唯一的</a:t>
            </a:r>
            <a:endParaRPr kumimoji="0" lang="zh-CN" altLang="en-US" sz="2000" b="1" i="0" u="none" strike="noStrike" kern="1200" cap="none" spc="0" normalizeH="0" baseline="0" noProof="1">
              <a:ln>
                <a:noFill/>
              </a:ln>
              <a:solidFill>
                <a:srgbClr val="FF0000"/>
              </a:solidFill>
              <a:effectLst/>
              <a:uLnTx/>
              <a:uFillTx/>
              <a:latin typeface="+mn-lt"/>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0" lang="zh-CN" altLang="en-US" sz="2000" b="0" i="0" u="none" strike="noStrike" kern="1200" cap="none" spc="0" normalizeH="0" baseline="0" noProof="1">
                <a:ln>
                  <a:noFill/>
                </a:ln>
                <a:solidFill>
                  <a:schemeClr val="tx1"/>
                </a:solidFill>
                <a:effectLst/>
                <a:uLnTx/>
                <a:uFillTx/>
                <a:latin typeface="+mn-lt"/>
                <a:ea typeface="+mn-ea"/>
                <a:cs typeface="+mn-cs"/>
              </a:rPr>
              <a:t>该映象定义通常包含在模式描述中</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742950" marR="0" lvl="1" indent="-285750" algn="just" defTabSz="914400" rtl="0" eaLnBrk="1" fontAlgn="base" latinLnBrk="0" hangingPunct="1">
              <a:lnSpc>
                <a:spcPct val="100000"/>
              </a:lnSpc>
              <a:spcBef>
                <a:spcPct val="20000"/>
              </a:spcBef>
              <a:spcAft>
                <a:spcPct val="0"/>
              </a:spcAft>
              <a:buClrTx/>
              <a:buSzTx/>
              <a:buFontTx/>
              <a:buChar char="–"/>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文本占位符 138242"/>
          <p:cNvSpPr>
            <a:spLocks noGrp="1"/>
          </p:cNvSpPr>
          <p:nvPr>
            <p:ph type="body" idx="4294967295"/>
          </p:nvPr>
        </p:nvSpPr>
        <p:spPr>
          <a:xfrm>
            <a:off x="714375" y="1123950"/>
            <a:ext cx="8221663" cy="3906838"/>
          </a:xfrm>
          <a:ln/>
        </p:spPr>
        <p:txBody>
          <a:bodyPr vert="horz" wrap="square" lIns="91440" tIns="45720" rIns="91440" bIns="45720" anchor="t" anchorCtr="0"/>
          <a:p>
            <a:pPr marL="0" indent="0" algn="just" eaLnBrk="1" hangingPunct="1">
              <a:lnSpc>
                <a:spcPct val="150000"/>
              </a:lnSpc>
              <a:buNone/>
            </a:pPr>
            <a:r>
              <a:rPr lang="en-US" altLang="zh-CN" sz="2000" b="1" dirty="0"/>
              <a:t>1. </a:t>
            </a:r>
            <a:r>
              <a:rPr lang="zh-CN" altLang="zh-CN" sz="2000" b="1" dirty="0"/>
              <a:t>两级数据独立性</a:t>
            </a:r>
            <a:endParaRPr lang="zh-CN" sz="2000" b="1" dirty="0"/>
          </a:p>
          <a:p>
            <a:pPr marL="0" indent="0" algn="just" eaLnBrk="1" hangingPunct="1">
              <a:lnSpc>
                <a:spcPct val="150000"/>
              </a:lnSpc>
              <a:buNone/>
            </a:pPr>
            <a:r>
              <a:rPr lang="zh-CN" sz="2000" b="1" dirty="0"/>
              <a:t>       由于数据库管理系统在三级模式之间提供了两级映象，所以保证了数据库系统中的数据具有较高独立性。数据独立性是指应用程序与数据库的数据结构之间相互独立，互不影响。也就是说应用程序的任何改动都不会影响数据结构，同样数据结构的任何改动也不会使应用程序做出相应修改。</a:t>
            </a:r>
            <a:endParaRPr lang="zh-CN" sz="2000" b="1" dirty="0"/>
          </a:p>
          <a:p>
            <a:pPr marL="0" indent="0" algn="just" eaLnBrk="1" hangingPunct="1">
              <a:lnSpc>
                <a:spcPct val="150000"/>
              </a:lnSpc>
              <a:buNone/>
            </a:pPr>
            <a:r>
              <a:rPr lang="zh-CN" sz="2000" b="1" dirty="0"/>
              <a:t>        数据独立性分为数据的物理独立性和数据的逻辑独立性两个级别。</a:t>
            </a:r>
            <a:endParaRPr lang="zh-CN" sz="2000" b="1" dirty="0"/>
          </a:p>
          <a:p>
            <a:pPr marL="0" indent="0" algn="just" eaLnBrk="1" hangingPunct="1">
              <a:lnSpc>
                <a:spcPct val="120000"/>
              </a:lnSpc>
              <a:buNone/>
            </a:pPr>
            <a:endParaRPr lang="zh-CN" sz="2000" b="1"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文本占位符 142338"/>
          <p:cNvSpPr>
            <a:spLocks noGrp="1"/>
          </p:cNvSpPr>
          <p:nvPr>
            <p:ph type="body" idx="4294967295"/>
          </p:nvPr>
        </p:nvSpPr>
        <p:spPr>
          <a:xfrm>
            <a:off x="838200" y="1222375"/>
            <a:ext cx="7866063" cy="3643313"/>
          </a:xfrm>
          <a:ln/>
        </p:spPr>
        <p:txBody>
          <a:bodyPr vert="horz" wrap="square" lIns="91440" tIns="45720" rIns="91440" bIns="45720" anchor="t" anchorCtr="0"/>
          <a:p>
            <a:pPr algn="just" eaLnBrk="1" hangingPunct="1">
              <a:buNone/>
            </a:pPr>
            <a:r>
              <a:rPr lang="zh-CN" altLang="en-US" sz="2400" b="1" dirty="0">
                <a:solidFill>
                  <a:srgbClr val="FF0000"/>
                </a:solidFill>
              </a:rPr>
              <a:t>保证数据的逻辑独立性</a:t>
            </a:r>
            <a:endParaRPr lang="zh-CN" altLang="en-US" sz="2400" b="1" dirty="0">
              <a:solidFill>
                <a:srgbClr val="FF0000"/>
              </a:solidFill>
            </a:endParaRPr>
          </a:p>
          <a:p>
            <a:pPr lvl="1" algn="just" eaLnBrk="1" hangingPunct="1">
              <a:lnSpc>
                <a:spcPct val="150000"/>
              </a:lnSpc>
            </a:pPr>
            <a:r>
              <a:rPr lang="zh-CN" altLang="en-US" sz="2000" b="1" dirty="0"/>
              <a:t>当</a:t>
            </a:r>
            <a:r>
              <a:rPr lang="zh-CN" altLang="en-US" sz="2000" b="1" dirty="0">
                <a:solidFill>
                  <a:srgbClr val="7030A0"/>
                </a:solidFill>
              </a:rPr>
              <a:t>模式改变时</a:t>
            </a:r>
            <a:r>
              <a:rPr lang="zh-CN" altLang="en-US" sz="2000" b="1" dirty="0"/>
              <a:t>，数据库管理员</a:t>
            </a:r>
            <a:r>
              <a:rPr lang="zh-CN" altLang="en-US" sz="2000" b="1" dirty="0">
                <a:solidFill>
                  <a:srgbClr val="FF3300"/>
                </a:solidFill>
              </a:rPr>
              <a:t>修改</a:t>
            </a:r>
            <a:r>
              <a:rPr lang="zh-CN" altLang="en-US" sz="2000" b="1" dirty="0"/>
              <a:t>有关的外模式／模式</a:t>
            </a:r>
            <a:r>
              <a:rPr lang="zh-CN" altLang="en-US" sz="2000" b="1" dirty="0">
                <a:solidFill>
                  <a:srgbClr val="FF3300"/>
                </a:solidFill>
              </a:rPr>
              <a:t>映象，</a:t>
            </a:r>
            <a:r>
              <a:rPr lang="zh-CN" altLang="en-US" sz="2000" b="1" dirty="0"/>
              <a:t>使外模式保持不变</a:t>
            </a:r>
            <a:endParaRPr lang="zh-CN" altLang="en-US" sz="2000" b="1" dirty="0"/>
          </a:p>
          <a:p>
            <a:pPr lvl="1" algn="just" eaLnBrk="1" hangingPunct="1">
              <a:lnSpc>
                <a:spcPct val="150000"/>
              </a:lnSpc>
            </a:pPr>
            <a:r>
              <a:rPr lang="zh-CN" altLang="en-US" sz="2000" b="1" dirty="0"/>
              <a:t>应用程序是依据数据的外模式编写的，从而应用程序不必修改，保证了数据与程序的逻辑独立性，简称</a:t>
            </a:r>
            <a:r>
              <a:rPr lang="zh-CN" altLang="en-US" sz="2000" b="1" dirty="0">
                <a:solidFill>
                  <a:srgbClr val="FF3300"/>
                </a:solidFill>
              </a:rPr>
              <a:t>数据的逻辑独立性</a:t>
            </a:r>
            <a:r>
              <a:rPr lang="zh-CN" altLang="en-US" sz="2000" dirty="0">
                <a:solidFill>
                  <a:srgbClr val="FF3300"/>
                </a:solidFill>
              </a:rPr>
              <a:t>。</a:t>
            </a:r>
            <a:endParaRPr lang="zh-CN" altLang="en-US" sz="2000" dirty="0">
              <a:solidFill>
                <a:srgbClr val="FF33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文本占位符 144386"/>
          <p:cNvSpPr>
            <a:spLocks noGrp="1"/>
          </p:cNvSpPr>
          <p:nvPr>
            <p:ph type="body" idx="4294967295"/>
          </p:nvPr>
        </p:nvSpPr>
        <p:spPr>
          <a:xfrm>
            <a:off x="1055688" y="1133475"/>
            <a:ext cx="7469187" cy="4022725"/>
          </a:xfrm>
          <a:ln/>
        </p:spPr>
        <p:txBody>
          <a:bodyPr vert="horz" wrap="square" lIns="91440" tIns="45720" rIns="91440" bIns="45720" anchor="t" anchorCtr="0"/>
          <a:p>
            <a:pPr algn="just" eaLnBrk="1" hangingPunct="1">
              <a:buNone/>
            </a:pPr>
            <a:r>
              <a:rPr lang="zh-CN" altLang="en-US" sz="2400" b="1" dirty="0">
                <a:solidFill>
                  <a:srgbClr val="FF0000"/>
                </a:solidFill>
              </a:rPr>
              <a:t>保证数据的物理独立性</a:t>
            </a:r>
            <a:endParaRPr lang="zh-CN" altLang="en-US" sz="2400" b="1" dirty="0">
              <a:solidFill>
                <a:srgbClr val="FF0000"/>
              </a:solidFill>
            </a:endParaRPr>
          </a:p>
          <a:p>
            <a:pPr lvl="1" algn="just" eaLnBrk="1" hangingPunct="1">
              <a:lnSpc>
                <a:spcPct val="140000"/>
              </a:lnSpc>
            </a:pPr>
            <a:r>
              <a:rPr lang="zh-CN" altLang="en-US" sz="2000" b="1" dirty="0"/>
              <a:t>当数据库的</a:t>
            </a:r>
            <a:r>
              <a:rPr lang="zh-CN" altLang="en-US" sz="2000" b="1" dirty="0">
                <a:solidFill>
                  <a:srgbClr val="7030A0"/>
                </a:solidFill>
              </a:rPr>
              <a:t>存储结构改变了</a:t>
            </a:r>
            <a:r>
              <a:rPr lang="zh-CN" altLang="en-US" sz="2000" b="1" dirty="0"/>
              <a:t>（例如选用了另一种存储结构），数据库管理员</a:t>
            </a:r>
            <a:r>
              <a:rPr lang="zh-CN" altLang="en-US" sz="2000" b="1" dirty="0">
                <a:solidFill>
                  <a:srgbClr val="FF3300"/>
                </a:solidFill>
              </a:rPr>
              <a:t>修改</a:t>
            </a:r>
            <a:r>
              <a:rPr lang="zh-CN" altLang="en-US" sz="2000" b="1" dirty="0"/>
              <a:t>模式／内模式</a:t>
            </a:r>
            <a:r>
              <a:rPr lang="zh-CN" altLang="en-US" sz="2000" b="1" dirty="0">
                <a:solidFill>
                  <a:srgbClr val="FF3300"/>
                </a:solidFill>
              </a:rPr>
              <a:t>映象</a:t>
            </a:r>
            <a:r>
              <a:rPr lang="zh-CN" altLang="en-US" sz="2000" b="1" dirty="0"/>
              <a:t>，使模式保持不变</a:t>
            </a:r>
            <a:endParaRPr lang="zh-CN" altLang="en-US" sz="2000" b="1" dirty="0"/>
          </a:p>
          <a:p>
            <a:pPr lvl="1" algn="just" eaLnBrk="1" hangingPunct="1">
              <a:lnSpc>
                <a:spcPct val="140000"/>
              </a:lnSpc>
            </a:pPr>
            <a:r>
              <a:rPr lang="zh-CN" altLang="en-US" sz="2000" b="1" dirty="0"/>
              <a:t>应用程序不受影响。保证了数据与程序的物理独立性，简称</a:t>
            </a:r>
            <a:r>
              <a:rPr lang="zh-CN" altLang="en-US" sz="2000" b="1" dirty="0">
                <a:solidFill>
                  <a:srgbClr val="FF3300"/>
                </a:solidFill>
              </a:rPr>
              <a:t>数据的物理独立性</a:t>
            </a:r>
            <a:r>
              <a:rPr lang="zh-CN" altLang="en-US" sz="2000" b="1" dirty="0"/>
              <a:t>。</a:t>
            </a:r>
            <a:endParaRPr lang="zh-CN" altLang="en-US" sz="2000" dirty="0"/>
          </a:p>
          <a:p>
            <a:pPr eaLnBrk="1" hangingPunct="1"/>
            <a:endParaRPr lang="zh-CN" altLang="en-US" sz="20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文本占位符 149506"/>
          <p:cNvSpPr>
            <a:spLocks noGrp="1"/>
          </p:cNvSpPr>
          <p:nvPr>
            <p:ph type="body" idx="4294967295"/>
          </p:nvPr>
        </p:nvSpPr>
        <p:spPr>
          <a:xfrm>
            <a:off x="928688" y="2659063"/>
            <a:ext cx="4687887" cy="2109787"/>
          </a:xfrm>
          <a:ln/>
        </p:spPr>
        <p:txBody>
          <a:bodyPr vert="horz" wrap="square" lIns="91440" tIns="45720" rIns="91440" bIns="45720" anchor="t" anchorCtr="0"/>
          <a:p>
            <a:pPr algn="just" eaLnBrk="1" hangingPunct="1">
              <a:lnSpc>
                <a:spcPct val="140000"/>
              </a:lnSpc>
            </a:pPr>
            <a:r>
              <a:rPr lang="zh-CN" altLang="en-US" sz="2000" b="1" dirty="0">
                <a:solidFill>
                  <a:srgbClr val="7030A0"/>
                </a:solidFill>
              </a:rPr>
              <a:t>数据库</a:t>
            </a:r>
            <a:endParaRPr lang="zh-CN" altLang="en-US" sz="2000" b="1" dirty="0">
              <a:solidFill>
                <a:srgbClr val="7030A0"/>
              </a:solidFill>
            </a:endParaRPr>
          </a:p>
          <a:p>
            <a:pPr algn="just" eaLnBrk="1" hangingPunct="1">
              <a:lnSpc>
                <a:spcPct val="140000"/>
              </a:lnSpc>
            </a:pPr>
            <a:r>
              <a:rPr lang="zh-CN" altLang="en-US" sz="2000" b="1" dirty="0">
                <a:solidFill>
                  <a:srgbClr val="002060"/>
                </a:solidFill>
              </a:rPr>
              <a:t>数据库管理系统（及其开发工具）</a:t>
            </a:r>
            <a:endParaRPr lang="zh-CN" altLang="en-US" sz="2000" b="1" dirty="0">
              <a:solidFill>
                <a:srgbClr val="002060"/>
              </a:solidFill>
            </a:endParaRPr>
          </a:p>
          <a:p>
            <a:pPr algn="just" eaLnBrk="1" hangingPunct="1">
              <a:lnSpc>
                <a:spcPct val="140000"/>
              </a:lnSpc>
            </a:pPr>
            <a:r>
              <a:rPr lang="zh-CN" altLang="en-US" sz="2000" b="1" dirty="0">
                <a:solidFill>
                  <a:srgbClr val="0070C0"/>
                </a:solidFill>
              </a:rPr>
              <a:t>应用系统</a:t>
            </a:r>
            <a:endParaRPr lang="zh-CN" altLang="en-US" sz="2000" b="1" dirty="0">
              <a:solidFill>
                <a:srgbClr val="0070C0"/>
              </a:solidFill>
            </a:endParaRPr>
          </a:p>
          <a:p>
            <a:pPr algn="just" eaLnBrk="1" hangingPunct="1">
              <a:lnSpc>
                <a:spcPct val="140000"/>
              </a:lnSpc>
            </a:pPr>
            <a:r>
              <a:rPr lang="zh-CN" altLang="en-US" sz="2000" b="1" dirty="0">
                <a:solidFill>
                  <a:srgbClr val="00B050"/>
                </a:solidFill>
              </a:rPr>
              <a:t>数据库管理员</a:t>
            </a:r>
            <a:endParaRPr lang="zh-CN" altLang="en-US" sz="2000" b="1" dirty="0">
              <a:solidFill>
                <a:srgbClr val="00B050"/>
              </a:solidFill>
            </a:endParaRPr>
          </a:p>
        </p:txBody>
      </p:sp>
      <p:sp>
        <p:nvSpPr>
          <p:cNvPr id="77826" name="文本占位符 150530"/>
          <p:cNvSpPr>
            <a:spLocks noGrp="1"/>
          </p:cNvSpPr>
          <p:nvPr/>
        </p:nvSpPr>
        <p:spPr>
          <a:xfrm>
            <a:off x="5840413" y="2659063"/>
            <a:ext cx="3044825" cy="2025650"/>
          </a:xfrm>
          <a:prstGeom prst="rect">
            <a:avLst/>
          </a:prstGeom>
          <a:noFill/>
          <a:ln w="9525">
            <a:noFill/>
          </a:ln>
        </p:spPr>
        <p:txBody>
          <a:bodyPr anchor="t" anchorCtr="0"/>
          <a:p>
            <a:pPr>
              <a:lnSpc>
                <a:spcPct val="140000"/>
              </a:lnSpc>
              <a:spcBef>
                <a:spcPct val="20000"/>
              </a:spcBef>
            </a:pPr>
            <a:r>
              <a:rPr lang="zh-CN" altLang="en-US" sz="2000" dirty="0">
                <a:solidFill>
                  <a:srgbClr val="7030A0"/>
                </a:solidFill>
                <a:latin typeface="Arial" panose="020B0604020202020204" pitchFamily="34" charset="0"/>
              </a:rPr>
              <a:t>硬件平台及数据库</a:t>
            </a:r>
            <a:r>
              <a:rPr lang="zh-CN" altLang="en-US" sz="2000" b="0" dirty="0">
                <a:latin typeface="Arial" panose="020B0604020202020204" pitchFamily="34" charset="0"/>
              </a:rPr>
              <a:t> </a:t>
            </a:r>
            <a:endParaRPr lang="zh-CN" altLang="en-US" sz="2000" b="0" dirty="0">
              <a:latin typeface="Arial" panose="020B0604020202020204" pitchFamily="34" charset="0"/>
            </a:endParaRPr>
          </a:p>
          <a:p>
            <a:pPr>
              <a:lnSpc>
                <a:spcPct val="140000"/>
              </a:lnSpc>
              <a:spcBef>
                <a:spcPct val="20000"/>
              </a:spcBef>
            </a:pPr>
            <a:r>
              <a:rPr lang="zh-CN" altLang="en-US" sz="2000" dirty="0">
                <a:solidFill>
                  <a:srgbClr val="002060"/>
                </a:solidFill>
                <a:latin typeface="Arial" panose="020B0604020202020204" pitchFamily="34" charset="0"/>
              </a:rPr>
              <a:t>软件 </a:t>
            </a:r>
            <a:endParaRPr lang="zh-CN" altLang="en-US" sz="2000" dirty="0">
              <a:solidFill>
                <a:srgbClr val="002060"/>
              </a:solidFill>
              <a:latin typeface="Arial" panose="020B0604020202020204" pitchFamily="34" charset="0"/>
            </a:endParaRPr>
          </a:p>
          <a:p>
            <a:pPr>
              <a:spcBef>
                <a:spcPct val="20000"/>
              </a:spcBef>
            </a:pPr>
            <a:endParaRPr lang="zh-CN" altLang="en-US" sz="2000" dirty="0">
              <a:solidFill>
                <a:srgbClr val="00B050"/>
              </a:solidFill>
              <a:latin typeface="Arial" panose="020B0604020202020204" pitchFamily="34" charset="0"/>
            </a:endParaRPr>
          </a:p>
          <a:p>
            <a:pPr>
              <a:spcBef>
                <a:spcPct val="20000"/>
              </a:spcBef>
            </a:pPr>
            <a:r>
              <a:rPr lang="zh-CN" altLang="en-US" sz="2000" dirty="0">
                <a:solidFill>
                  <a:srgbClr val="00B050"/>
                </a:solidFill>
                <a:latin typeface="Arial" panose="020B0604020202020204" pitchFamily="34" charset="0"/>
              </a:rPr>
              <a:t>人员</a:t>
            </a:r>
            <a:r>
              <a:rPr lang="zh-CN" altLang="en-US" sz="3200" dirty="0">
                <a:solidFill>
                  <a:srgbClr val="00B050"/>
                </a:solidFill>
                <a:latin typeface="Arial" panose="020B0604020202020204" pitchFamily="34" charset="0"/>
              </a:rPr>
              <a:t> </a:t>
            </a:r>
            <a:endParaRPr lang="zh-CN" altLang="en-US" sz="3200" dirty="0">
              <a:solidFill>
                <a:srgbClr val="00B050"/>
              </a:solidFill>
              <a:latin typeface="Arial" panose="020B0604020202020204" pitchFamily="34" charset="0"/>
            </a:endParaRPr>
          </a:p>
        </p:txBody>
      </p:sp>
      <p:sp>
        <p:nvSpPr>
          <p:cNvPr id="38914" name="文本占位符 140290"/>
          <p:cNvSpPr>
            <a:spLocks noGrp="1"/>
          </p:cNvSpPr>
          <p:nvPr/>
        </p:nvSpPr>
        <p:spPr>
          <a:xfrm>
            <a:off x="763588" y="1881188"/>
            <a:ext cx="7078663" cy="322263"/>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just" eaLnBrk="1" fontAlgn="base" hangingPunct="1">
              <a:buNone/>
            </a:pPr>
            <a:r>
              <a:rPr lang="zh-CN" sz="2000" b="1" strike="noStrike" noProof="1" dirty="0">
                <a:latin typeface="+mn-lt"/>
                <a:ea typeface="+mn-ea"/>
                <a:cs typeface="+mn-cs"/>
              </a:rPr>
              <a:t>1. 数据库系统的组成</a:t>
            </a:r>
            <a:endParaRPr lang="zh-CN" sz="2000" b="1" strike="noStrike" noProof="1" dirty="0"/>
          </a:p>
          <a:p>
            <a:pPr marL="0" indent="0" algn="just" eaLnBrk="1" fontAlgn="base" hangingPunct="1">
              <a:buNone/>
            </a:pPr>
            <a:r>
              <a:rPr lang="zh-CN" sz="2000" b="1" strike="noStrike" noProof="1" dirty="0">
                <a:latin typeface="+mn-lt"/>
                <a:ea typeface="+mn-ea"/>
                <a:cs typeface="+mn-cs"/>
              </a:rPr>
              <a:t> </a:t>
            </a:r>
            <a:endParaRPr lang="zh-CN" altLang="en-US" b="1" strike="noStrike" noProof="1" dirty="0">
              <a:solidFill>
                <a:srgbClr val="002060"/>
              </a:solidFill>
            </a:endParaRPr>
          </a:p>
          <a:p>
            <a:pPr eaLnBrk="1" fontAlgn="base" hangingPunct="1"/>
            <a:endParaRPr lang="zh-CN" altLang="en-US" sz="2400" b="1" strike="noStrike" noProof="1" dirty="0">
              <a:solidFill>
                <a:srgbClr val="002060"/>
              </a:solidFill>
            </a:endParaRPr>
          </a:p>
        </p:txBody>
      </p:sp>
      <p:sp>
        <p:nvSpPr>
          <p:cNvPr id="77828" name="标题 140289"/>
          <p:cNvSpPr>
            <a:spLocks noGrp="1"/>
          </p:cNvSpPr>
          <p:nvPr/>
        </p:nvSpPr>
        <p:spPr>
          <a:xfrm>
            <a:off x="381000" y="908050"/>
            <a:ext cx="8763000" cy="665163"/>
          </a:xfrm>
          <a:prstGeom prst="rect">
            <a:avLst/>
          </a:prstGeom>
          <a:noFill/>
          <a:ln w="9525">
            <a:noFill/>
          </a:ln>
        </p:spPr>
        <p:txBody>
          <a:bodyPr wrap="square" lIns="91440" tIns="45720" rIns="91440" bIns="45720" anchor="ctr" anchorCtr="0"/>
          <a:p>
            <a:pPr algn="ctr" defTabSz="914400"/>
            <a:r>
              <a:rPr lang="zh-CN" altLang="en-US" sz="2800" dirty="0">
                <a:solidFill>
                  <a:schemeClr val="tx2"/>
                </a:solidFill>
                <a:latin typeface="Arial" panose="020B0604020202020204" pitchFamily="34" charset="0"/>
              </a:rPr>
              <a:t>1.3.</a:t>
            </a:r>
            <a:r>
              <a:rPr lang="en-US" altLang="zh-CN" sz="2800" dirty="0">
                <a:solidFill>
                  <a:schemeClr val="tx2"/>
                </a:solidFill>
                <a:latin typeface="Arial" panose="020B0604020202020204" pitchFamily="34" charset="0"/>
              </a:rPr>
              <a:t>3</a:t>
            </a:r>
            <a:r>
              <a:rPr lang="zh-CN" altLang="en-US" sz="2800" dirty="0">
                <a:solidFill>
                  <a:schemeClr val="tx2"/>
                </a:solidFill>
                <a:latin typeface="Arial" panose="020B0604020202020204" pitchFamily="34" charset="0"/>
              </a:rPr>
              <a:t> 数据库系统的组成与工作过程</a:t>
            </a:r>
            <a:endParaRPr lang="zh-CN" altLang="en-US" sz="2800" dirty="0">
              <a:solidFill>
                <a:schemeClr val="tx2"/>
              </a:solidFill>
              <a:latin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标题 151553"/>
          <p:cNvSpPr>
            <a:spLocks noGrp="1"/>
          </p:cNvSpPr>
          <p:nvPr>
            <p:ph type="title" idx="4294967295"/>
          </p:nvPr>
        </p:nvSpPr>
        <p:spPr>
          <a:xfrm>
            <a:off x="381000" y="908050"/>
            <a:ext cx="8763000" cy="442913"/>
          </a:xfrm>
          <a:ln/>
        </p:spPr>
        <p:txBody>
          <a:bodyPr vert="horz" wrap="square" lIns="91440" tIns="45720" rIns="91440" bIns="45720" anchor="ctr" anchorCtr="0"/>
          <a:p>
            <a:pPr eaLnBrk="1" hangingPunct="1"/>
            <a:r>
              <a:rPr lang="zh-CN" altLang="en-US" sz="2000" dirty="0"/>
              <a:t>（</a:t>
            </a:r>
            <a:r>
              <a:rPr lang="en-US" altLang="zh-CN" sz="2000" dirty="0"/>
              <a:t>1</a:t>
            </a:r>
            <a:r>
              <a:rPr lang="zh-CN" altLang="en-US" sz="2000" dirty="0"/>
              <a:t>）硬件平台及数据库</a:t>
            </a:r>
            <a:endParaRPr lang="zh-CN" altLang="en-US" sz="2000" dirty="0">
              <a:solidFill>
                <a:schemeClr val="tx1"/>
              </a:solidFill>
            </a:endParaRPr>
          </a:p>
        </p:txBody>
      </p:sp>
      <p:sp>
        <p:nvSpPr>
          <p:cNvPr id="78850" name="文本占位符 151554"/>
          <p:cNvSpPr>
            <a:spLocks noGrp="1"/>
          </p:cNvSpPr>
          <p:nvPr>
            <p:ph type="body" idx="4294967295"/>
          </p:nvPr>
        </p:nvSpPr>
        <p:spPr>
          <a:xfrm>
            <a:off x="381000" y="1517650"/>
            <a:ext cx="5076825" cy="4114800"/>
          </a:xfrm>
          <a:ln/>
        </p:spPr>
        <p:txBody>
          <a:bodyPr vert="horz" wrap="square" lIns="91440" tIns="45720" rIns="91440" bIns="45720" anchor="t" anchorCtr="0"/>
          <a:p>
            <a:pPr algn="just" eaLnBrk="1" hangingPunct="1">
              <a:lnSpc>
                <a:spcPct val="130000"/>
              </a:lnSpc>
            </a:pPr>
            <a:r>
              <a:rPr lang="zh-CN" altLang="en-US" sz="2000" b="1" dirty="0">
                <a:solidFill>
                  <a:srgbClr val="FF0000"/>
                </a:solidFill>
              </a:rPr>
              <a:t>数据库系统对硬件资源的要求</a:t>
            </a:r>
            <a:endParaRPr lang="zh-CN" altLang="en-US" sz="2000" b="1" dirty="0">
              <a:solidFill>
                <a:srgbClr val="FF0000"/>
              </a:solidFill>
            </a:endParaRPr>
          </a:p>
          <a:p>
            <a:pPr algn="just" eaLnBrk="1" hangingPunct="1">
              <a:lnSpc>
                <a:spcPct val="130000"/>
              </a:lnSpc>
              <a:buNone/>
            </a:pPr>
            <a:r>
              <a:rPr lang="zh-CN" altLang="en-US" sz="2000" dirty="0">
                <a:latin typeface="宋体" panose="02010600030101010101" pitchFamily="2" charset="-122"/>
                <a:ea typeface="宋体" panose="02010600030101010101" pitchFamily="2" charset="-122"/>
              </a:rPr>
              <a:t>◎</a:t>
            </a:r>
            <a:r>
              <a:rPr lang="en-US" altLang="zh-CN" sz="2000" b="1" dirty="0">
                <a:solidFill>
                  <a:srgbClr val="002060"/>
                </a:solidFill>
              </a:rPr>
              <a:t> </a:t>
            </a:r>
            <a:r>
              <a:rPr lang="zh-CN" altLang="en-US" sz="2000" b="1" dirty="0">
                <a:solidFill>
                  <a:srgbClr val="002060"/>
                </a:solidFill>
              </a:rPr>
              <a:t>足够大的内存</a:t>
            </a:r>
            <a:endParaRPr lang="zh-CN" altLang="en-US" sz="2000" dirty="0"/>
          </a:p>
          <a:p>
            <a:pPr lvl="1" algn="just" eaLnBrk="1" hangingPunct="1">
              <a:lnSpc>
                <a:spcPct val="130000"/>
              </a:lnSpc>
            </a:pPr>
            <a:r>
              <a:rPr lang="zh-CN" altLang="en-US" sz="2000" b="1" dirty="0"/>
              <a:t>操作系统</a:t>
            </a:r>
            <a:endParaRPr lang="zh-CN" altLang="en-US" sz="2000" b="1" dirty="0"/>
          </a:p>
          <a:p>
            <a:pPr lvl="1" algn="just" eaLnBrk="1" hangingPunct="1">
              <a:lnSpc>
                <a:spcPct val="130000"/>
              </a:lnSpc>
            </a:pPr>
            <a:r>
              <a:rPr lang="en-US" altLang="zh-CN" sz="2000" b="1" dirty="0"/>
              <a:t>DBMS</a:t>
            </a:r>
            <a:r>
              <a:rPr lang="zh-CN" altLang="en-US" sz="2000" b="1" dirty="0"/>
              <a:t>的核心模块</a:t>
            </a:r>
            <a:endParaRPr lang="zh-CN" altLang="en-US" sz="2000" b="1" dirty="0"/>
          </a:p>
          <a:p>
            <a:pPr lvl="1" algn="just" eaLnBrk="1" hangingPunct="1">
              <a:lnSpc>
                <a:spcPct val="130000"/>
              </a:lnSpc>
            </a:pPr>
            <a:r>
              <a:rPr lang="zh-CN" altLang="en-US" sz="2000" b="1" dirty="0"/>
              <a:t>数据缓冲区</a:t>
            </a:r>
            <a:endParaRPr lang="zh-CN" altLang="en-US" sz="2000" b="1" dirty="0"/>
          </a:p>
          <a:p>
            <a:pPr lvl="1" algn="just" eaLnBrk="1" hangingPunct="1">
              <a:lnSpc>
                <a:spcPct val="130000"/>
              </a:lnSpc>
            </a:pPr>
            <a:r>
              <a:rPr lang="zh-CN" altLang="en-US" sz="2000" b="1" dirty="0"/>
              <a:t>应用程序</a:t>
            </a:r>
            <a:endParaRPr lang="zh-CN" altLang="en-US" sz="2000" dirty="0"/>
          </a:p>
        </p:txBody>
      </p:sp>
      <p:sp>
        <p:nvSpPr>
          <p:cNvPr id="78851" name="文本占位符 152578"/>
          <p:cNvSpPr>
            <a:spLocks noGrp="1"/>
          </p:cNvSpPr>
          <p:nvPr/>
        </p:nvSpPr>
        <p:spPr>
          <a:xfrm>
            <a:off x="4222750" y="1820863"/>
            <a:ext cx="4784725" cy="3508375"/>
          </a:xfrm>
          <a:prstGeom prst="rect">
            <a:avLst/>
          </a:prstGeom>
          <a:noFill/>
          <a:ln w="9525">
            <a:noFill/>
          </a:ln>
        </p:spPr>
        <p:txBody>
          <a:bodyPr anchor="t" anchorCtr="0"/>
          <a:p>
            <a:pPr marL="342900" indent="-342900" algn="just">
              <a:lnSpc>
                <a:spcPct val="130000"/>
              </a:lnSpc>
              <a:spcBef>
                <a:spcPct val="20000"/>
              </a:spcBef>
            </a:pPr>
            <a:r>
              <a:rPr lang="en-US" altLang="zh-CN" sz="3200" b="0" dirty="0">
                <a:latin typeface="Arial" panose="020B0604020202020204" pitchFamily="34" charset="0"/>
              </a:rPr>
              <a:t>   </a:t>
            </a:r>
            <a:r>
              <a:rPr lang="en-US" altLang="zh-CN" sz="3200" dirty="0">
                <a:solidFill>
                  <a:srgbClr val="002060"/>
                </a:solidFill>
                <a:latin typeface="Arial" panose="020B0604020202020204" pitchFamily="34" charset="0"/>
              </a:rPr>
              <a:t> </a:t>
            </a:r>
            <a:r>
              <a:rPr lang="en-US" altLang="zh-CN" sz="2000" dirty="0">
                <a:solidFill>
                  <a:srgbClr val="002060"/>
                </a:solidFill>
                <a:latin typeface="宋体" panose="02010600030101010101" pitchFamily="2" charset="-122"/>
                <a:ea typeface="宋体" panose="02010600030101010101" pitchFamily="2" charset="-122"/>
              </a:rPr>
              <a:t>◎</a:t>
            </a:r>
            <a:r>
              <a:rPr lang="zh-CN" altLang="en-US" sz="2000" dirty="0">
                <a:solidFill>
                  <a:srgbClr val="002060"/>
                </a:solidFill>
                <a:latin typeface="Arial" panose="020B0604020202020204" pitchFamily="34" charset="0"/>
              </a:rPr>
              <a:t>足够大的外存</a:t>
            </a:r>
            <a:endParaRPr lang="zh-CN" altLang="en-US" sz="2000" b="0" dirty="0">
              <a:latin typeface="Arial" panose="020B0604020202020204" pitchFamily="34" charset="0"/>
            </a:endParaRPr>
          </a:p>
          <a:p>
            <a:pPr marL="742950" lvl="1" indent="-285750" algn="just" eaLnBrk="1" hangingPunct="1">
              <a:lnSpc>
                <a:spcPct val="130000"/>
              </a:lnSpc>
              <a:spcBef>
                <a:spcPct val="20000"/>
              </a:spcBef>
              <a:buFont typeface="Arial" panose="020B0604020202020204" pitchFamily="34" charset="0"/>
              <a:buChar char="–"/>
            </a:pPr>
            <a:r>
              <a:rPr lang="zh-CN" altLang="en-US" sz="2000" dirty="0">
                <a:latin typeface="Arial" panose="020B0604020202020204" pitchFamily="34" charset="0"/>
              </a:rPr>
              <a:t> 磁盘或磁盘阵列</a:t>
            </a:r>
            <a:endParaRPr lang="zh-CN" altLang="en-US" sz="2000" dirty="0">
              <a:latin typeface="Arial" panose="020B0604020202020204" pitchFamily="34" charset="0"/>
            </a:endParaRPr>
          </a:p>
          <a:p>
            <a:pPr marL="1143000" lvl="2" indent="-228600" algn="just" eaLnBrk="1" hangingPunct="1">
              <a:lnSpc>
                <a:spcPct val="130000"/>
              </a:lnSpc>
              <a:spcBef>
                <a:spcPct val="20000"/>
              </a:spcBef>
              <a:buFont typeface="Wingdings" panose="05000000000000000000" pitchFamily="2" charset="2"/>
              <a:buChar char="Ø"/>
            </a:pPr>
            <a:r>
              <a:rPr lang="zh-CN" altLang="en-US" sz="2000" dirty="0">
                <a:latin typeface="Arial" panose="020B0604020202020204" pitchFamily="34" charset="0"/>
              </a:rPr>
              <a:t>数据库</a:t>
            </a:r>
            <a:endParaRPr lang="zh-CN" altLang="en-US" sz="2000" dirty="0">
              <a:latin typeface="Arial" panose="020B0604020202020204" pitchFamily="34" charset="0"/>
            </a:endParaRPr>
          </a:p>
          <a:p>
            <a:pPr marL="742950" lvl="1" indent="-285750" algn="just" eaLnBrk="1" hangingPunct="1">
              <a:lnSpc>
                <a:spcPct val="130000"/>
              </a:lnSpc>
              <a:spcBef>
                <a:spcPct val="20000"/>
              </a:spcBef>
              <a:buFont typeface="Arial" panose="020B0604020202020204" pitchFamily="34" charset="0"/>
              <a:buChar char="–"/>
            </a:pPr>
            <a:r>
              <a:rPr lang="zh-CN" altLang="en-US" sz="2000" b="0" dirty="0">
                <a:latin typeface="Arial" panose="020B0604020202020204" pitchFamily="34" charset="0"/>
              </a:rPr>
              <a:t> </a:t>
            </a:r>
            <a:r>
              <a:rPr lang="zh-CN" altLang="en-US" sz="2000" dirty="0">
                <a:latin typeface="Arial" panose="020B0604020202020204" pitchFamily="34" charset="0"/>
              </a:rPr>
              <a:t>光盘、磁带</a:t>
            </a:r>
            <a:endParaRPr lang="zh-CN" altLang="en-US" sz="2000" b="0" dirty="0">
              <a:latin typeface="Arial" panose="020B0604020202020204" pitchFamily="34" charset="0"/>
            </a:endParaRPr>
          </a:p>
          <a:p>
            <a:pPr marL="1143000" lvl="2" indent="-228600" algn="just" eaLnBrk="1" hangingPunct="1">
              <a:lnSpc>
                <a:spcPct val="130000"/>
              </a:lnSpc>
              <a:spcBef>
                <a:spcPct val="20000"/>
              </a:spcBef>
              <a:buFont typeface="Wingdings" panose="05000000000000000000" pitchFamily="2" charset="2"/>
              <a:buChar char="Ø"/>
            </a:pPr>
            <a:r>
              <a:rPr lang="zh-CN" altLang="en-US" sz="2000" dirty="0">
                <a:latin typeface="Arial" panose="020B0604020202020204" pitchFamily="34" charset="0"/>
              </a:rPr>
              <a:t>数据备份</a:t>
            </a:r>
            <a:endParaRPr lang="zh-CN" altLang="en-US" sz="2000" dirty="0">
              <a:latin typeface="Arial" panose="020B0604020202020204" pitchFamily="34" charset="0"/>
            </a:endParaRPr>
          </a:p>
          <a:p>
            <a:pPr marL="742950" lvl="1" indent="-285750" algn="just" eaLnBrk="1" hangingPunct="1">
              <a:lnSpc>
                <a:spcPct val="130000"/>
              </a:lnSpc>
              <a:spcBef>
                <a:spcPct val="20000"/>
              </a:spcBef>
            </a:pPr>
            <a:r>
              <a:rPr lang="zh-CN" altLang="en-US" sz="2000" dirty="0">
                <a:solidFill>
                  <a:srgbClr val="002060"/>
                </a:solidFill>
                <a:latin typeface="宋体" panose="02010600030101010101" pitchFamily="2" charset="-122"/>
                <a:ea typeface="宋体" panose="02010600030101010101" pitchFamily="2" charset="-122"/>
              </a:rPr>
              <a:t>◎</a:t>
            </a:r>
            <a:r>
              <a:rPr lang="zh-CN" altLang="en-US" sz="2000" dirty="0">
                <a:solidFill>
                  <a:srgbClr val="002060"/>
                </a:solidFill>
                <a:latin typeface="Arial" panose="020B0604020202020204" pitchFamily="34" charset="0"/>
              </a:rPr>
              <a:t>较高的通道能力，提高数据传送率</a:t>
            </a:r>
            <a:endParaRPr lang="zh-CN" altLang="en-US" sz="2000" dirty="0">
              <a:solidFill>
                <a:srgbClr val="002060"/>
              </a:solidFill>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标题 153601"/>
          <p:cNvSpPr>
            <a:spLocks noGrp="1"/>
          </p:cNvSpPr>
          <p:nvPr>
            <p:ph type="title" idx="4294967295"/>
          </p:nvPr>
        </p:nvSpPr>
        <p:spPr>
          <a:xfrm>
            <a:off x="381000" y="908050"/>
            <a:ext cx="8763000" cy="400050"/>
          </a:xfrm>
          <a:ln/>
        </p:spPr>
        <p:txBody>
          <a:bodyPr vert="horz" wrap="square" lIns="91440" tIns="45720" rIns="91440" bIns="45720" anchor="ctr" anchorCtr="0"/>
          <a:p>
            <a:pPr eaLnBrk="1" hangingPunct="1"/>
            <a:r>
              <a:rPr lang="zh-CN" altLang="en-US" sz="2000" dirty="0"/>
              <a:t>（</a:t>
            </a:r>
            <a:r>
              <a:rPr lang="en-US" altLang="zh-CN" sz="2000" dirty="0"/>
              <a:t>2</a:t>
            </a:r>
            <a:r>
              <a:rPr lang="zh-CN" altLang="en-US" sz="2000" dirty="0"/>
              <a:t>）软件</a:t>
            </a:r>
            <a:endParaRPr lang="zh-CN" altLang="en-US" sz="2000" dirty="0"/>
          </a:p>
        </p:txBody>
      </p:sp>
      <p:sp>
        <p:nvSpPr>
          <p:cNvPr id="79874" name="文本占位符 153602"/>
          <p:cNvSpPr>
            <a:spLocks noGrp="1"/>
          </p:cNvSpPr>
          <p:nvPr>
            <p:ph type="body" idx="4294967295"/>
          </p:nvPr>
        </p:nvSpPr>
        <p:spPr>
          <a:xfrm>
            <a:off x="1425575" y="1633538"/>
            <a:ext cx="6416675" cy="3057525"/>
          </a:xfrm>
          <a:ln/>
        </p:spPr>
        <p:txBody>
          <a:bodyPr vert="horz" wrap="square" lIns="91440" tIns="45720" rIns="91440" bIns="45720" anchor="t" anchorCtr="0"/>
          <a:p>
            <a:pPr algn="just" eaLnBrk="1" hangingPunct="1">
              <a:lnSpc>
                <a:spcPct val="140000"/>
              </a:lnSpc>
            </a:pPr>
            <a:r>
              <a:rPr lang="en-US" altLang="zh-CN" sz="2000" b="1" dirty="0">
                <a:solidFill>
                  <a:srgbClr val="002060"/>
                </a:solidFill>
              </a:rPr>
              <a:t>DBMS</a:t>
            </a:r>
            <a:endParaRPr lang="en-US" altLang="zh-CN" sz="2000" b="1" dirty="0">
              <a:solidFill>
                <a:srgbClr val="002060"/>
              </a:solidFill>
            </a:endParaRPr>
          </a:p>
          <a:p>
            <a:pPr algn="just" eaLnBrk="1" hangingPunct="1">
              <a:lnSpc>
                <a:spcPct val="140000"/>
              </a:lnSpc>
            </a:pPr>
            <a:r>
              <a:rPr lang="zh-CN" altLang="en-US" sz="2000" dirty="0"/>
              <a:t>支持</a:t>
            </a:r>
            <a:r>
              <a:rPr lang="en-US" altLang="zh-CN" sz="2000" b="1" dirty="0">
                <a:solidFill>
                  <a:srgbClr val="002060"/>
                </a:solidFill>
              </a:rPr>
              <a:t>DBMS</a:t>
            </a:r>
            <a:r>
              <a:rPr lang="zh-CN" altLang="en-US" sz="2000" dirty="0"/>
              <a:t>运行的</a:t>
            </a:r>
            <a:r>
              <a:rPr lang="zh-CN" altLang="en-US" sz="2000" b="1" dirty="0">
                <a:solidFill>
                  <a:srgbClr val="7030A0"/>
                </a:solidFill>
              </a:rPr>
              <a:t>操作系统</a:t>
            </a:r>
            <a:endParaRPr lang="zh-CN" altLang="en-US" sz="2000" b="1" dirty="0">
              <a:solidFill>
                <a:srgbClr val="7030A0"/>
              </a:solidFill>
            </a:endParaRPr>
          </a:p>
          <a:p>
            <a:pPr algn="just" eaLnBrk="1" hangingPunct="1">
              <a:lnSpc>
                <a:spcPct val="140000"/>
              </a:lnSpc>
            </a:pPr>
            <a:r>
              <a:rPr lang="zh-CN" altLang="en-US" sz="2000" dirty="0"/>
              <a:t>与数据库接口的高级语言及其</a:t>
            </a:r>
            <a:r>
              <a:rPr lang="zh-CN" altLang="en-US" sz="2000" b="1" dirty="0">
                <a:solidFill>
                  <a:srgbClr val="00B0F0"/>
                </a:solidFill>
              </a:rPr>
              <a:t>编译系统</a:t>
            </a:r>
            <a:endParaRPr lang="zh-CN" altLang="en-US" sz="2000" b="1" dirty="0">
              <a:solidFill>
                <a:srgbClr val="00B0F0"/>
              </a:solidFill>
            </a:endParaRPr>
          </a:p>
          <a:p>
            <a:pPr algn="just" eaLnBrk="1" hangingPunct="1">
              <a:lnSpc>
                <a:spcPct val="140000"/>
              </a:lnSpc>
            </a:pPr>
            <a:r>
              <a:rPr lang="zh-CN" altLang="en-US" sz="2000" dirty="0"/>
              <a:t>以</a:t>
            </a:r>
            <a:r>
              <a:rPr lang="en-US" altLang="zh-CN" sz="2000" b="1" dirty="0">
                <a:solidFill>
                  <a:srgbClr val="002060"/>
                </a:solidFill>
              </a:rPr>
              <a:t>DBMS为</a:t>
            </a:r>
            <a:r>
              <a:rPr lang="zh-CN" altLang="en-US" sz="2000" dirty="0"/>
              <a:t>核心的应用</a:t>
            </a:r>
            <a:r>
              <a:rPr lang="zh-CN" altLang="en-US" sz="2000" b="1" dirty="0">
                <a:solidFill>
                  <a:srgbClr val="00B050"/>
                </a:solidFill>
              </a:rPr>
              <a:t>开发工具</a:t>
            </a:r>
            <a:endParaRPr lang="zh-CN" altLang="en-US" sz="2000" dirty="0"/>
          </a:p>
          <a:p>
            <a:pPr algn="just" eaLnBrk="1" hangingPunct="1">
              <a:lnSpc>
                <a:spcPct val="140000"/>
              </a:lnSpc>
            </a:pPr>
            <a:r>
              <a:rPr lang="zh-CN" altLang="en-US" sz="2000" dirty="0"/>
              <a:t>为特定应用环境开发的</a:t>
            </a:r>
            <a:r>
              <a:rPr lang="zh-CN" altLang="en-US" sz="2000" b="1" dirty="0">
                <a:solidFill>
                  <a:srgbClr val="FF0000"/>
                </a:solidFill>
              </a:rPr>
              <a:t>数据库应用系统</a:t>
            </a:r>
            <a:endParaRPr lang="zh-CN" altLang="en-US" sz="2000" b="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占位符 11266"/>
          <p:cNvSpPr>
            <a:spLocks noGrp="1"/>
          </p:cNvSpPr>
          <p:nvPr>
            <p:ph type="body" idx="4294967295"/>
          </p:nvPr>
        </p:nvSpPr>
        <p:spPr>
          <a:xfrm>
            <a:off x="900113" y="1171575"/>
            <a:ext cx="7089775" cy="3752850"/>
          </a:xfrm>
          <a:ln/>
        </p:spPr>
        <p:txBody>
          <a:bodyPr vert="horz" wrap="square" lIns="91440" tIns="45720" rIns="91440" bIns="45720" anchor="t" anchorCtr="0"/>
          <a:p>
            <a:pPr marL="0" indent="0" eaLnBrk="1" hangingPunct="1">
              <a:lnSpc>
                <a:spcPct val="140000"/>
              </a:lnSpc>
              <a:buNone/>
            </a:pPr>
            <a:r>
              <a:rPr lang="zh-CN" sz="2000" b="1" dirty="0"/>
              <a:t>2.数据（Data）</a:t>
            </a:r>
            <a:endParaRPr lang="zh-CN" sz="2000" b="1" dirty="0"/>
          </a:p>
          <a:p>
            <a:pPr marL="0" indent="0" eaLnBrk="1" hangingPunct="1">
              <a:lnSpc>
                <a:spcPct val="140000"/>
              </a:lnSpc>
              <a:buNone/>
            </a:pPr>
            <a:r>
              <a:rPr lang="zh-CN" sz="2000" b="1" dirty="0"/>
              <a:t>（1）数据的定义</a:t>
            </a:r>
            <a:endParaRPr lang="zh-CN" sz="2000" b="1" dirty="0"/>
          </a:p>
          <a:p>
            <a:pPr marL="0" indent="0" eaLnBrk="1" hangingPunct="1">
              <a:lnSpc>
                <a:spcPct val="140000"/>
              </a:lnSpc>
              <a:buNone/>
            </a:pPr>
            <a:r>
              <a:rPr lang="zh-CN" sz="2000" b="1" dirty="0"/>
              <a:t>         数据是用来记录信息的可识别的符号，是信息的具体表现形式。</a:t>
            </a:r>
            <a:endParaRPr lang="zh-CN" sz="2000" b="1" dirty="0"/>
          </a:p>
          <a:p>
            <a:pPr marL="0" indent="0" eaLnBrk="1" hangingPunct="1">
              <a:lnSpc>
                <a:spcPct val="140000"/>
              </a:lnSpc>
              <a:buNone/>
            </a:pPr>
            <a:r>
              <a:rPr lang="zh-CN" sz="2000" b="1" dirty="0"/>
              <a:t>（2）数据的表现形式</a:t>
            </a:r>
            <a:endParaRPr lang="zh-CN" sz="2000" b="1" dirty="0"/>
          </a:p>
          <a:p>
            <a:pPr marL="0" indent="0" eaLnBrk="1" hangingPunct="1">
              <a:lnSpc>
                <a:spcPct val="140000"/>
              </a:lnSpc>
              <a:buNone/>
            </a:pPr>
            <a:r>
              <a:rPr lang="zh-CN" sz="2000" b="1" dirty="0"/>
              <a:t>         数据有多种表现形式，不仅包含数字和文字，还包括图形、图像、声音、语言等。</a:t>
            </a:r>
            <a:endParaRPr lang="zh-CN" sz="2000"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标题 154625"/>
          <p:cNvSpPr>
            <a:spLocks noGrp="1"/>
          </p:cNvSpPr>
          <p:nvPr>
            <p:ph type="title" idx="4294967295"/>
          </p:nvPr>
        </p:nvSpPr>
        <p:spPr>
          <a:xfrm>
            <a:off x="381000" y="908050"/>
            <a:ext cx="8763000" cy="485775"/>
          </a:xfrm>
          <a:ln/>
        </p:spPr>
        <p:txBody>
          <a:bodyPr vert="horz" wrap="square" lIns="91440" tIns="45720" rIns="91440" bIns="45720" anchor="ctr" anchorCtr="0"/>
          <a:p>
            <a:pPr eaLnBrk="1" hangingPunct="1"/>
            <a:r>
              <a:rPr lang="zh-CN" altLang="en-US" sz="2400" dirty="0"/>
              <a:t>（</a:t>
            </a:r>
            <a:r>
              <a:rPr lang="en-US" altLang="zh-CN" sz="2400" dirty="0"/>
              <a:t>3</a:t>
            </a:r>
            <a:r>
              <a:rPr lang="zh-CN" altLang="en-US" sz="2400" dirty="0"/>
              <a:t>）人 员</a:t>
            </a:r>
            <a:endParaRPr lang="zh-CN" altLang="en-US" sz="2400" dirty="0"/>
          </a:p>
        </p:txBody>
      </p:sp>
      <p:sp>
        <p:nvSpPr>
          <p:cNvPr id="141314" name="文本占位符 154626"/>
          <p:cNvSpPr>
            <a:spLocks noGrp="1"/>
          </p:cNvSpPr>
          <p:nvPr>
            <p:ph type="body" idx="4294967295"/>
          </p:nvPr>
        </p:nvSpPr>
        <p:spPr>
          <a:xfrm>
            <a:off x="1765300" y="1870075"/>
            <a:ext cx="5480050" cy="2105025"/>
          </a:xfrm>
        </p:spPr>
        <p:txBody>
          <a:bodyPr vert="horz" wrap="square" lIns="91440" tIns="45720" rIns="91440" bIns="45720" numCol="1" anchor="t" anchorCtr="0" compatLnSpc="1"/>
          <a:lstStyle/>
          <a:p>
            <a:pPr marL="342900" marR="0" lvl="0" indent="-342900" algn="just" defTabSz="914400" rtl="0" eaLnBrk="1" fontAlgn="base" latinLnBrk="0" hangingPunct="1">
              <a:lnSpc>
                <a:spcPct val="14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7030A0"/>
                </a:solidFill>
                <a:effectLst/>
                <a:uLnTx/>
                <a:uFillTx/>
                <a:latin typeface="+mn-lt"/>
                <a:ea typeface="+mn-ea"/>
                <a:cs typeface="+mn-cs"/>
              </a:rPr>
              <a:t>数据库管理员</a:t>
            </a:r>
            <a:endParaRPr kumimoji="0" lang="zh-CN" altLang="en-US" sz="2000" b="1" i="0" u="none" strike="noStrike" kern="1200" cap="none" spc="0" normalizeH="0" baseline="0" noProof="1">
              <a:ln>
                <a:noFill/>
              </a:ln>
              <a:solidFill>
                <a:srgbClr val="7030A0"/>
              </a:solidFill>
              <a:effectLst/>
              <a:uLnTx/>
              <a:uFillTx/>
              <a:latin typeface="+mn-lt"/>
              <a:ea typeface="+mn-ea"/>
              <a:cs typeface="+mn-cs"/>
            </a:endParaRPr>
          </a:p>
          <a:p>
            <a:pPr marL="342900" marR="0" lvl="0" indent="-342900" algn="just" defTabSz="914400" rtl="0" eaLnBrk="1" fontAlgn="base" latinLnBrk="0" hangingPunct="1">
              <a:lnSpc>
                <a:spcPct val="14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002060"/>
                </a:solidFill>
                <a:effectLst/>
                <a:uLnTx/>
                <a:uFillTx/>
                <a:latin typeface="+mn-lt"/>
                <a:ea typeface="+mn-ea"/>
                <a:cs typeface="+mn-cs"/>
              </a:rPr>
              <a:t>系统分析员和数据库设计人员</a:t>
            </a:r>
            <a:endParaRPr kumimoji="0" lang="zh-CN" altLang="en-US" sz="2000" b="1" i="0" u="none" strike="noStrike" kern="1200" cap="none" spc="0" normalizeH="0" baseline="0" noProof="1">
              <a:ln>
                <a:noFill/>
              </a:ln>
              <a:solidFill>
                <a:srgbClr val="002060"/>
              </a:solidFill>
              <a:effectLst/>
              <a:uLnTx/>
              <a:uFillTx/>
              <a:latin typeface="+mn-lt"/>
              <a:ea typeface="+mn-ea"/>
              <a:cs typeface="+mn-cs"/>
            </a:endParaRPr>
          </a:p>
          <a:p>
            <a:pPr marL="342900" marR="0" lvl="0" indent="-342900" algn="just" defTabSz="914400" rtl="0" eaLnBrk="1" fontAlgn="base" latinLnBrk="0" hangingPunct="1">
              <a:lnSpc>
                <a:spcPct val="14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00B0F0"/>
                </a:solidFill>
                <a:effectLst/>
                <a:uLnTx/>
                <a:uFillTx/>
                <a:latin typeface="+mn-lt"/>
                <a:ea typeface="+mn-ea"/>
                <a:cs typeface="+mn-cs"/>
              </a:rPr>
              <a:t>应用程序员</a:t>
            </a:r>
            <a:endParaRPr kumimoji="0" lang="zh-CN" altLang="en-US" sz="2000" b="1" i="0" u="none" strike="noStrike" kern="1200" cap="none" spc="0" normalizeH="0" baseline="0" noProof="1">
              <a:ln>
                <a:noFill/>
              </a:ln>
              <a:solidFill>
                <a:srgbClr val="00B0F0"/>
              </a:solidFill>
              <a:effectLst/>
              <a:uLnTx/>
              <a:uFillTx/>
              <a:latin typeface="+mn-lt"/>
              <a:ea typeface="+mn-ea"/>
              <a:cs typeface="+mn-cs"/>
            </a:endParaRPr>
          </a:p>
          <a:p>
            <a:pPr marL="342900" marR="0" lvl="0" indent="-342900" algn="just" defTabSz="914400" rtl="0" eaLnBrk="1" fontAlgn="base" latinLnBrk="0" hangingPunct="1">
              <a:lnSpc>
                <a:spcPct val="140000"/>
              </a:lnSpc>
              <a:spcBef>
                <a:spcPct val="20000"/>
              </a:spcBef>
              <a:spcAft>
                <a:spcPct val="0"/>
              </a:spcAft>
              <a:buClrTx/>
              <a:buSzTx/>
              <a:buFontTx/>
              <a:buChar char="•"/>
              <a:defRPr/>
            </a:pPr>
            <a:r>
              <a:rPr kumimoji="0" lang="zh-CN" altLang="en-US" sz="2000" b="1" i="0" u="none" strike="noStrike" kern="1200" cap="none" spc="0" normalizeH="0" baseline="0" noProof="1">
                <a:ln>
                  <a:noFill/>
                </a:ln>
                <a:solidFill>
                  <a:srgbClr val="00B050"/>
                </a:solidFill>
                <a:effectLst/>
                <a:uLnTx/>
                <a:uFillTx/>
                <a:latin typeface="+mn-lt"/>
                <a:ea typeface="+mn-ea"/>
                <a:cs typeface="+mn-cs"/>
              </a:rPr>
              <a:t>用户</a:t>
            </a:r>
            <a:endParaRPr kumimoji="0" lang="zh-CN" altLang="en-US" sz="2400" b="1" i="0" u="none" strike="noStrike" kern="1200" cap="none" spc="0" normalizeH="0" baseline="0" noProof="1">
              <a:ln>
                <a:noFill/>
              </a:ln>
              <a:solidFill>
                <a:srgbClr val="00B050"/>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1" i="0" u="none" strike="noStrike" kern="1200" cap="none" spc="0" normalizeH="0" baseline="0" noProof="1">
              <a:ln>
                <a:noFill/>
              </a:ln>
              <a:solidFill>
                <a:srgbClr val="00B050"/>
              </a:solidFill>
              <a:effectLst/>
              <a:uLnTx/>
              <a:uFillTx/>
              <a:latin typeface="+mn-lt"/>
              <a:ea typeface="+mn-ea"/>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文本占位符 155650"/>
          <p:cNvSpPr>
            <a:spLocks noGrp="1"/>
          </p:cNvSpPr>
          <p:nvPr>
            <p:ph type="body" idx="4294967295"/>
          </p:nvPr>
        </p:nvSpPr>
        <p:spPr>
          <a:xfrm>
            <a:off x="3641725" y="5060950"/>
            <a:ext cx="3455988" cy="304800"/>
          </a:xfrm>
          <a:ln/>
        </p:spPr>
        <p:txBody>
          <a:bodyPr vert="horz" wrap="square" lIns="91440" tIns="45720" rIns="91440" bIns="45720" anchor="t" anchorCtr="0"/>
          <a:p>
            <a:pPr eaLnBrk="1" hangingPunct="1">
              <a:lnSpc>
                <a:spcPct val="80000"/>
              </a:lnSpc>
              <a:buNone/>
            </a:pPr>
            <a:r>
              <a:rPr lang="en-US" altLang="zh-CN" sz="1600" dirty="0"/>
              <a:t> </a:t>
            </a:r>
            <a:r>
              <a:rPr lang="zh-CN" altLang="en-US" sz="1600" b="1" dirty="0">
                <a:solidFill>
                  <a:srgbClr val="7030A0"/>
                </a:solidFill>
              </a:rPr>
              <a:t>各种人员的数据视图</a:t>
            </a:r>
            <a:r>
              <a:rPr lang="zh-CN" altLang="en-US" sz="1600" dirty="0"/>
              <a:t> </a:t>
            </a:r>
            <a:endParaRPr lang="zh-CN" altLang="en-US" sz="1600" dirty="0"/>
          </a:p>
        </p:txBody>
      </p:sp>
      <p:pic>
        <p:nvPicPr>
          <p:cNvPr id="81922" name="图片 155651" descr="130"/>
          <p:cNvPicPr>
            <a:picLocks noChangeAspect="1"/>
          </p:cNvPicPr>
          <p:nvPr/>
        </p:nvPicPr>
        <p:blipFill>
          <a:blip r:embed="rId1"/>
          <a:stretch>
            <a:fillRect/>
          </a:stretch>
        </p:blipFill>
        <p:spPr>
          <a:xfrm>
            <a:off x="2262188" y="1489075"/>
            <a:ext cx="4968875" cy="3398838"/>
          </a:xfrm>
          <a:prstGeom prst="rect">
            <a:avLst/>
          </a:prstGeom>
          <a:noFill/>
          <a:ln w="9525">
            <a:noFill/>
          </a:ln>
        </p:spPr>
      </p:pic>
      <p:sp>
        <p:nvSpPr>
          <p:cNvPr id="81923" name="矩形 155652"/>
          <p:cNvSpPr/>
          <p:nvPr/>
        </p:nvSpPr>
        <p:spPr>
          <a:xfrm>
            <a:off x="706438" y="915988"/>
            <a:ext cx="7319962" cy="398462"/>
          </a:xfrm>
          <a:prstGeom prst="rect">
            <a:avLst/>
          </a:prstGeom>
          <a:noFill/>
          <a:ln w="9525">
            <a:noFill/>
          </a:ln>
        </p:spPr>
        <p:txBody>
          <a:bodyPr wrap="square" anchor="ctr" anchorCtr="0">
            <a:spAutoFit/>
          </a:bodyPr>
          <a:p>
            <a:pPr>
              <a:buClr>
                <a:schemeClr val="accent1"/>
              </a:buClr>
            </a:pPr>
            <a:r>
              <a:rPr lang="zh-CN" altLang="en-US" sz="2000" dirty="0">
                <a:solidFill>
                  <a:srgbClr val="FF0000"/>
                </a:solidFill>
                <a:latin typeface="Times New Roman" panose="02020603050405020304" pitchFamily="18" charset="0"/>
              </a:rPr>
              <a:t>不同的人员涉及不同的数据抽象级别，具有不同的数据视图</a:t>
            </a:r>
            <a:endParaRPr lang="zh-CN" altLang="en-US" sz="2000" dirty="0">
              <a:solidFill>
                <a:srgbClr val="FF0000"/>
              </a:solidFill>
              <a:latin typeface="Times New Roman" panose="02020603050405020304" pitchFamily="18"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140290"/>
          <p:cNvSpPr>
            <a:spLocks noGrp="1"/>
          </p:cNvSpPr>
          <p:nvPr/>
        </p:nvSpPr>
        <p:spPr>
          <a:xfrm>
            <a:off x="838200" y="1066800"/>
            <a:ext cx="7235825" cy="388938"/>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just" eaLnBrk="1" fontAlgn="base" hangingPunct="1">
              <a:buNone/>
            </a:pPr>
            <a:r>
              <a:rPr lang="zh-CN" sz="2000" b="1" strike="noStrike" noProof="1" dirty="0">
                <a:latin typeface="+mn-lt"/>
                <a:ea typeface="+mn-ea"/>
                <a:cs typeface="+mn-cs"/>
              </a:rPr>
              <a:t>1. 数据库系统的工作过程</a:t>
            </a:r>
            <a:endParaRPr lang="zh-CN" sz="2000" b="1" strike="noStrike" noProof="1" dirty="0"/>
          </a:p>
          <a:p>
            <a:pPr marL="0" indent="0" algn="just" eaLnBrk="1" fontAlgn="base" hangingPunct="1">
              <a:buNone/>
            </a:pPr>
            <a:endParaRPr lang="zh-CN" sz="2000" b="1" strike="noStrike" noProof="1" dirty="0"/>
          </a:p>
          <a:p>
            <a:pPr marL="0" indent="0" algn="just" eaLnBrk="1" fontAlgn="base" hangingPunct="1">
              <a:buNone/>
            </a:pPr>
            <a:endParaRPr lang="zh-CN" sz="2000" b="1" strike="noStrike" noProof="1" dirty="0"/>
          </a:p>
          <a:p>
            <a:pPr marL="0" indent="0" algn="just" eaLnBrk="1" fontAlgn="base" hangingPunct="1">
              <a:buNone/>
            </a:pPr>
            <a:endParaRPr lang="zh-CN" sz="2000" b="1" strike="noStrike" noProof="1" dirty="0"/>
          </a:p>
          <a:p>
            <a:pPr marL="0" indent="0" algn="just" eaLnBrk="1" fontAlgn="base" hangingPunct="1">
              <a:buNone/>
            </a:pPr>
            <a:r>
              <a:rPr lang="zh-CN" sz="2000" b="1" strike="noStrike" noProof="1" dirty="0">
                <a:latin typeface="+mn-lt"/>
                <a:ea typeface="+mn-ea"/>
                <a:cs typeface="+mn-cs"/>
              </a:rPr>
              <a:t> </a:t>
            </a:r>
            <a:endParaRPr lang="zh-CN" altLang="en-US" b="1" strike="noStrike" noProof="1" dirty="0">
              <a:solidFill>
                <a:srgbClr val="002060"/>
              </a:solidFill>
            </a:endParaRPr>
          </a:p>
          <a:p>
            <a:pPr eaLnBrk="1" fontAlgn="base" hangingPunct="1"/>
            <a:endParaRPr lang="zh-CN" altLang="en-US" sz="2400" b="1" strike="noStrike" noProof="1" dirty="0">
              <a:solidFill>
                <a:srgbClr val="002060"/>
              </a:solidFill>
            </a:endParaRPr>
          </a:p>
        </p:txBody>
      </p:sp>
      <p:pic>
        <p:nvPicPr>
          <p:cNvPr id="82946" name="图片 25" descr="图1.18"/>
          <p:cNvPicPr>
            <a:picLocks noChangeAspect="1"/>
          </p:cNvPicPr>
          <p:nvPr/>
        </p:nvPicPr>
        <p:blipFill>
          <a:blip r:embed="rId1"/>
          <a:stretch>
            <a:fillRect/>
          </a:stretch>
        </p:blipFill>
        <p:spPr>
          <a:xfrm>
            <a:off x="1933575" y="1516063"/>
            <a:ext cx="5457825" cy="4103687"/>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文本占位符 140290"/>
          <p:cNvSpPr>
            <a:spLocks noGrp="1"/>
          </p:cNvSpPr>
          <p:nvPr/>
        </p:nvSpPr>
        <p:spPr>
          <a:xfrm>
            <a:off x="974725" y="992188"/>
            <a:ext cx="7667625" cy="4392612"/>
          </a:xfrm>
          <a:prstGeom prst="rect">
            <a:avLst/>
          </a:prstGeom>
          <a:noFill/>
          <a:ln w="9525">
            <a:noFill/>
          </a:ln>
        </p:spPr>
        <p:txBody>
          <a:bodyPr wrap="square" lIns="91440" tIns="45720" rIns="91440" bIns="45720" anchor="t" anchorCtr="0"/>
          <a:p>
            <a:pPr algn="just">
              <a:lnSpc>
                <a:spcPct val="120000"/>
              </a:lnSpc>
              <a:spcBef>
                <a:spcPts val="25"/>
              </a:spcBef>
            </a:pPr>
            <a:r>
              <a:rPr lang="zh-CN" altLang="zh-CN" dirty="0">
                <a:latin typeface="Arial" panose="020B0604020202020204" pitchFamily="34" charset="0"/>
              </a:rPr>
              <a:t>①应用程序在运行时的某时刻，发出从数据库中检索一个用户数据记录的命令。</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②DBMS分析该命令及其各项参数是否合法，若合法，则调入所需用的外模式，并检查用户的权限。若通过检查，则继续下一步；否则拒绝之。</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③DBMS根据外模式与模式转换，确定所需数据在模式上的有关信息。</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④DBMS根据模式与内模式转换，确定应存取的物理记录及其方法。</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⑤DBMS向OS（Operating System操作系统，简称OS）发出读进所需物理记录的命令。</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⑥OS把数据从外存调入到系统缓冲区。</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⑦DBMS比较模式和外模式，在系统缓冲区中组织成用户所需的记录形式。</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⑧DBMS把用户记录送到用户工作区。</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⑨DBMS将命令执行的结果状态信息送用户程序。</a:t>
            </a:r>
            <a:endParaRPr lang="zh-CN" altLang="zh-CN" dirty="0">
              <a:latin typeface="Arial" panose="020B0604020202020204" pitchFamily="34" charset="0"/>
            </a:endParaRPr>
          </a:p>
          <a:p>
            <a:pPr algn="just">
              <a:lnSpc>
                <a:spcPct val="120000"/>
              </a:lnSpc>
              <a:spcBef>
                <a:spcPts val="25"/>
              </a:spcBef>
            </a:pPr>
            <a:r>
              <a:rPr lang="zh-CN" altLang="zh-CN" dirty="0">
                <a:latin typeface="Arial" panose="020B0604020202020204" pitchFamily="34" charset="0"/>
              </a:rPr>
              <a:t>⑩记录系统工作日志。</a:t>
            </a:r>
            <a:endParaRPr lang="zh-CN" altLang="en-US" sz="2400" dirty="0">
              <a:solidFill>
                <a:srgbClr val="002060"/>
              </a:solidFill>
              <a:latin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文本占位符 125954"/>
          <p:cNvSpPr>
            <a:spLocks noGrp="1"/>
          </p:cNvSpPr>
          <p:nvPr>
            <p:ph type="body" idx="4294967295"/>
          </p:nvPr>
        </p:nvSpPr>
        <p:spPr>
          <a:xfrm>
            <a:off x="708025" y="1406525"/>
            <a:ext cx="8253413" cy="4095750"/>
          </a:xfrm>
          <a:ln/>
        </p:spPr>
        <p:txBody>
          <a:bodyPr vert="horz" wrap="square" lIns="91440" tIns="45720" rIns="91440" bIns="45720" anchor="t" anchorCtr="0"/>
          <a:p>
            <a:pPr marL="0" eaLnBrk="1" hangingPunct="1">
              <a:lnSpc>
                <a:spcPct val="140000"/>
              </a:lnSpc>
              <a:buNone/>
            </a:pPr>
            <a:r>
              <a:rPr lang="en-US" altLang="zh-CN" sz="2000" b="1" dirty="0"/>
              <a:t>1. 客户机/服务器系统的结构</a:t>
            </a:r>
            <a:endParaRPr lang="en-US" altLang="zh-CN" sz="2000" b="1" dirty="0"/>
          </a:p>
          <a:p>
            <a:pPr marL="0" eaLnBrk="1" hangingPunct="1">
              <a:lnSpc>
                <a:spcPct val="140000"/>
              </a:lnSpc>
              <a:buNone/>
            </a:pPr>
            <a:r>
              <a:rPr lang="en-US" altLang="zh-CN" sz="2000" b="1" dirty="0"/>
              <a:t>      客户机/服务器系统结构即Client/Server结构，它是通过将任务合理分配到Client端和Server端，降低了系统的通信开销，也可以充分利用两端硬件环境的优势。这种系统结构的提出主要是为了解决费用与性能的问题。</a:t>
            </a:r>
            <a:endParaRPr lang="en-US" altLang="zh-CN" sz="2000" b="1" dirty="0"/>
          </a:p>
          <a:p>
            <a:pPr marL="0" eaLnBrk="1" hangingPunct="1">
              <a:lnSpc>
                <a:spcPct val="140000"/>
              </a:lnSpc>
              <a:buNone/>
            </a:pPr>
            <a:r>
              <a:rPr lang="en-US" altLang="zh-CN" sz="2000" b="1" dirty="0"/>
              <a:t>      在历史上，人们主要使用过三种系统结构：集中式、文件服务器和客户机/服务器结构。</a:t>
            </a:r>
            <a:endParaRPr lang="en-US" altLang="zh-CN" sz="2000" b="1" dirty="0"/>
          </a:p>
        </p:txBody>
      </p:sp>
      <p:sp>
        <p:nvSpPr>
          <p:cNvPr id="84994" name="标题 11265"/>
          <p:cNvSpPr>
            <a:spLocks noGrp="1"/>
          </p:cNvSpPr>
          <p:nvPr/>
        </p:nvSpPr>
        <p:spPr>
          <a:xfrm>
            <a:off x="381000" y="755650"/>
            <a:ext cx="8763000" cy="566738"/>
          </a:xfrm>
          <a:prstGeom prst="rect">
            <a:avLst/>
          </a:prstGeom>
          <a:noFill/>
          <a:ln w="9525">
            <a:noFill/>
          </a:ln>
        </p:spPr>
        <p:txBody>
          <a:bodyPr wrap="square" lIns="91440" tIns="45720" rIns="91440" bIns="45720" anchor="ctr" anchorCtr="0"/>
          <a:p>
            <a:pPr algn="ctr"/>
            <a:r>
              <a:rPr lang="en-US" altLang="zh-CN" sz="2800" b="0" dirty="0">
                <a:solidFill>
                  <a:schemeClr val="tx2"/>
                </a:solidFill>
                <a:latin typeface="Arial" panose="020B0604020202020204" pitchFamily="34" charset="0"/>
              </a:rPr>
              <a:t>1.3.4  </a:t>
            </a:r>
            <a:r>
              <a:rPr lang="zh-CN" altLang="en-US" sz="2800" b="0" dirty="0">
                <a:solidFill>
                  <a:schemeClr val="tx2"/>
                </a:solidFill>
                <a:latin typeface="Arial" panose="020B0604020202020204" pitchFamily="34" charset="0"/>
              </a:rPr>
              <a:t>数据库应用系统结构</a:t>
            </a:r>
            <a:endParaRPr lang="zh-CN" altLang="en-US" sz="2800" b="0" dirty="0">
              <a:solidFill>
                <a:schemeClr val="tx2"/>
              </a:solidFill>
              <a:latin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文本占位符 125954"/>
          <p:cNvSpPr>
            <a:spLocks noGrp="1"/>
          </p:cNvSpPr>
          <p:nvPr>
            <p:ph type="body" idx="4294967295"/>
          </p:nvPr>
        </p:nvSpPr>
        <p:spPr>
          <a:xfrm>
            <a:off x="474663" y="874713"/>
            <a:ext cx="8669337" cy="4329112"/>
          </a:xfrm>
          <a:ln/>
        </p:spPr>
        <p:txBody>
          <a:bodyPr vert="horz" wrap="square" lIns="91440" tIns="45720" rIns="91440" bIns="45720" anchor="t" anchorCtr="0"/>
          <a:p>
            <a:pPr marL="0" eaLnBrk="1" hangingPunct="1">
              <a:lnSpc>
                <a:spcPct val="140000"/>
              </a:lnSpc>
              <a:buNone/>
            </a:pPr>
            <a:r>
              <a:rPr lang="en-US" altLang="zh-CN" sz="2000" b="1" dirty="0"/>
              <a:t>2. 客户/服务器系统的</a:t>
            </a:r>
            <a:r>
              <a:rPr lang="zh-CN" altLang="en-US" sz="2000" b="1" dirty="0"/>
              <a:t>特点</a:t>
            </a:r>
            <a:endParaRPr lang="en-US" altLang="zh-CN" sz="2000" b="1" dirty="0"/>
          </a:p>
          <a:p>
            <a:pPr marL="0" eaLnBrk="1" hangingPunct="1">
              <a:lnSpc>
                <a:spcPct val="140000"/>
              </a:lnSpc>
              <a:buNone/>
            </a:pPr>
            <a:r>
              <a:rPr lang="en-US" altLang="zh-CN" sz="2000" b="1" dirty="0"/>
              <a:t>      </a:t>
            </a:r>
            <a:r>
              <a:rPr lang="en-US" altLang="zh-CN" sz="1800" b="1" dirty="0"/>
              <a:t>与文件服务器相比较，客户/服务器系统的优点如下。</a:t>
            </a:r>
            <a:endParaRPr lang="en-US" altLang="zh-CN" sz="1800" b="1" dirty="0"/>
          </a:p>
          <a:p>
            <a:pPr marL="0" eaLnBrk="1" hangingPunct="1">
              <a:lnSpc>
                <a:spcPct val="140000"/>
              </a:lnSpc>
              <a:buNone/>
            </a:pPr>
            <a:r>
              <a:rPr lang="en-US" altLang="zh-CN" sz="1800" b="1" dirty="0"/>
              <a:t>（1）客户/服务器（Client/Server）将处理工作分配在客户系统和数据库服务器上。</a:t>
            </a:r>
            <a:endParaRPr lang="en-US" altLang="zh-CN" sz="1800" b="1" dirty="0"/>
          </a:p>
          <a:p>
            <a:pPr marL="0" eaLnBrk="1" hangingPunct="1">
              <a:lnSpc>
                <a:spcPct val="140000"/>
              </a:lnSpc>
              <a:buNone/>
            </a:pPr>
            <a:r>
              <a:rPr lang="en-US" altLang="zh-CN" sz="1800" b="1" dirty="0"/>
              <a:t>（2）很多传统的局域网都围绕一个文件服务器进行构造。</a:t>
            </a:r>
            <a:endParaRPr lang="en-US" altLang="zh-CN" sz="1800" b="1" dirty="0"/>
          </a:p>
          <a:p>
            <a:pPr marL="0" eaLnBrk="1" hangingPunct="1">
              <a:lnSpc>
                <a:spcPct val="140000"/>
              </a:lnSpc>
              <a:buNone/>
            </a:pPr>
            <a:r>
              <a:rPr lang="en-US" altLang="zh-CN" sz="1800" b="1" dirty="0"/>
              <a:t>（3）客户/服务器体系结构允许每一个工作人员使用最适应特定工作的应用程序。</a:t>
            </a:r>
            <a:endParaRPr lang="en-US" altLang="zh-CN" sz="1800" b="1" dirty="0"/>
          </a:p>
          <a:p>
            <a:pPr marL="0" eaLnBrk="1" hangingPunct="1">
              <a:lnSpc>
                <a:spcPct val="140000"/>
              </a:lnSpc>
              <a:buNone/>
            </a:pPr>
            <a:r>
              <a:rPr lang="en-US" altLang="zh-CN" sz="1800" b="1" dirty="0"/>
              <a:t>（4）客户/服务器体系结构将一个应用程序分成两部分，并在两部分内部达到最好效果。</a:t>
            </a:r>
            <a:endParaRPr lang="en-US" altLang="zh-CN" sz="1800" b="1" dirty="0"/>
          </a:p>
          <a:p>
            <a:pPr marL="0" eaLnBrk="1" hangingPunct="1">
              <a:lnSpc>
                <a:spcPct val="140000"/>
              </a:lnSpc>
              <a:buNone/>
            </a:pPr>
            <a:r>
              <a:rPr lang="en-US" altLang="zh-CN" sz="1800" b="1" dirty="0"/>
              <a:t>（5）将客户和服务器分开，使工作站具有独立性，用户不必局限于一种类型的平台。</a:t>
            </a:r>
            <a:endParaRPr lang="en-US" altLang="zh-CN" sz="1800" b="1" dirty="0"/>
          </a:p>
          <a:p>
            <a:pPr marL="0" eaLnBrk="1" hangingPunct="1">
              <a:lnSpc>
                <a:spcPct val="140000"/>
              </a:lnSpc>
              <a:buNone/>
            </a:pPr>
            <a:r>
              <a:rPr lang="en-US" altLang="zh-CN" sz="1800" b="1" dirty="0"/>
              <a:t>（6）客户/服务器系统还能保证数据的完整性。</a:t>
            </a:r>
            <a:endParaRPr lang="en-US" altLang="zh-CN" sz="1800"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文本占位符 125954"/>
          <p:cNvSpPr>
            <a:spLocks noGrp="1"/>
          </p:cNvSpPr>
          <p:nvPr>
            <p:ph type="body" idx="4294967295"/>
          </p:nvPr>
        </p:nvSpPr>
        <p:spPr>
          <a:xfrm>
            <a:off x="474663" y="874713"/>
            <a:ext cx="8420100" cy="4295775"/>
          </a:xfrm>
          <a:ln/>
        </p:spPr>
        <p:txBody>
          <a:bodyPr vert="horz" wrap="square" lIns="91440" tIns="45720" rIns="91440" bIns="45720" anchor="t" anchorCtr="0"/>
          <a:p>
            <a:pPr marL="0" eaLnBrk="1" hangingPunct="1">
              <a:lnSpc>
                <a:spcPct val="140000"/>
              </a:lnSpc>
              <a:buNone/>
            </a:pPr>
            <a:r>
              <a:rPr lang="en-US" altLang="zh-CN" sz="2000" b="1" dirty="0"/>
              <a:t>3. 客户/服务器系统的</a:t>
            </a:r>
            <a:r>
              <a:rPr lang="zh-CN" altLang="en-US" sz="2000" b="1" dirty="0"/>
              <a:t>基本组成</a:t>
            </a:r>
            <a:endParaRPr lang="en-US" altLang="zh-CN" sz="2000" b="1" dirty="0"/>
          </a:p>
          <a:p>
            <a:pPr marL="0" eaLnBrk="1" hangingPunct="1">
              <a:lnSpc>
                <a:spcPct val="140000"/>
              </a:lnSpc>
              <a:buNone/>
            </a:pPr>
            <a:r>
              <a:rPr lang="en-US" altLang="zh-CN" sz="2000" b="1" dirty="0"/>
              <a:t>      </a:t>
            </a:r>
            <a:r>
              <a:rPr lang="en-US" altLang="zh-CN" sz="1800" b="1" dirty="0"/>
              <a:t>（1）客户</a:t>
            </a:r>
            <a:endParaRPr lang="en-US" altLang="zh-CN" sz="1800" b="1" dirty="0"/>
          </a:p>
          <a:p>
            <a:pPr marL="0" eaLnBrk="1" hangingPunct="1">
              <a:lnSpc>
                <a:spcPct val="140000"/>
              </a:lnSpc>
              <a:buNone/>
            </a:pPr>
            <a:r>
              <a:rPr lang="en-US" altLang="zh-CN" sz="1800" b="1" dirty="0"/>
              <a:t>         客户是一个面向最终用户的接口设备或应用程序。它从另一个设备或应用程序请求信息，然后将信息显示给用户。客户将大多数数据处理工作都留给服务器，让服务器的软/硬件充分发挥作用。常见的客户端开发工具有：Eclipse、Visual C++等。</a:t>
            </a:r>
            <a:endParaRPr lang="en-US" altLang="zh-CN" sz="1800" b="1" dirty="0"/>
          </a:p>
          <a:p>
            <a:pPr marL="0" eaLnBrk="1" hangingPunct="1">
              <a:lnSpc>
                <a:spcPct val="140000"/>
              </a:lnSpc>
              <a:buNone/>
            </a:pPr>
            <a:r>
              <a:rPr lang="en-US" altLang="zh-CN" sz="1800" b="1" dirty="0"/>
              <a:t>     （2）服务器</a:t>
            </a:r>
            <a:endParaRPr lang="en-US" altLang="zh-CN" sz="1800" b="1" dirty="0"/>
          </a:p>
          <a:p>
            <a:pPr marL="0" eaLnBrk="1" hangingPunct="1">
              <a:lnSpc>
                <a:spcPct val="140000"/>
              </a:lnSpc>
              <a:buNone/>
            </a:pPr>
            <a:r>
              <a:rPr lang="en-US" altLang="zh-CN" sz="1800" b="1" dirty="0"/>
              <a:t>       服务器为请求过程提供所需的服务。这些服务包括数据分析、加工等。常见数据库服务器一般运行某个大型数据库管理系统。如ORACLE、SQL SERVER</a:t>
            </a:r>
            <a:r>
              <a:rPr lang="zh-CN" altLang="en-US" sz="1800" b="1" dirty="0"/>
              <a:t>、</a:t>
            </a:r>
            <a:r>
              <a:rPr lang="en-US" altLang="zh-CN" sz="1800" b="1" dirty="0"/>
              <a:t>MySQL等。</a:t>
            </a:r>
            <a:endParaRPr lang="en-US" altLang="zh-CN" sz="1800" b="1"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文本占位符 125954"/>
          <p:cNvSpPr>
            <a:spLocks noGrp="1"/>
          </p:cNvSpPr>
          <p:nvPr>
            <p:ph type="body" idx="4294967295"/>
          </p:nvPr>
        </p:nvSpPr>
        <p:spPr>
          <a:xfrm>
            <a:off x="474663" y="874713"/>
            <a:ext cx="8396287" cy="2925762"/>
          </a:xfrm>
          <a:ln/>
        </p:spPr>
        <p:txBody>
          <a:bodyPr vert="horz" wrap="square" lIns="91440" tIns="45720" rIns="91440" bIns="45720" anchor="t" anchorCtr="0"/>
          <a:p>
            <a:pPr marL="0" eaLnBrk="1" hangingPunct="1">
              <a:lnSpc>
                <a:spcPct val="140000"/>
              </a:lnSpc>
              <a:buNone/>
            </a:pPr>
            <a:r>
              <a:rPr lang="en-US" altLang="zh-CN" sz="2000" b="1" dirty="0"/>
              <a:t>4. </a:t>
            </a:r>
            <a:r>
              <a:rPr lang="zh-CN" sz="2000" b="1" dirty="0"/>
              <a:t>客户机/应用服务器/数据库服务器三层结构</a:t>
            </a:r>
            <a:endParaRPr lang="zh-CN" sz="2000" b="1" dirty="0"/>
          </a:p>
          <a:p>
            <a:pPr marL="0" eaLnBrk="1" hangingPunct="1">
              <a:lnSpc>
                <a:spcPct val="140000"/>
              </a:lnSpc>
              <a:buNone/>
            </a:pPr>
            <a:r>
              <a:rPr lang="en-US" altLang="zh-CN" sz="2000" b="1" dirty="0"/>
              <a:t>      </a:t>
            </a:r>
            <a:r>
              <a:rPr lang="en-US" altLang="zh-CN" sz="1800" b="1" dirty="0"/>
              <a:t>一般客户机/服务器的体系结构可划分为两层结构和三层结构，Web是建立在客户机/应用服务器/数据库服务器三层结构模型之上。三层结构的英文名称是Client（Browser）/Server/Database Server。由于用户是通过浏览器访问Web站点的，所以Web的体系结构也可以称为浏览器/服务器体系结构。在网络环境中，客户端向服务器端发出服务请求，服务器端接收并处理客户的请求，然后把处理结果返回到客户端。</a:t>
            </a:r>
            <a:endParaRPr lang="en-US" altLang="zh-CN" sz="1800" b="1" dirty="0"/>
          </a:p>
        </p:txBody>
      </p:sp>
      <p:pic>
        <p:nvPicPr>
          <p:cNvPr id="88066" name="图片 40" descr="图1.22"/>
          <p:cNvPicPr>
            <a:picLocks noChangeAspect="1"/>
          </p:cNvPicPr>
          <p:nvPr/>
        </p:nvPicPr>
        <p:blipFill>
          <a:blip r:embed="rId1"/>
          <a:stretch>
            <a:fillRect/>
          </a:stretch>
        </p:blipFill>
        <p:spPr>
          <a:xfrm>
            <a:off x="1408113" y="3800475"/>
            <a:ext cx="6665912" cy="163830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文本占位符 125954"/>
          <p:cNvSpPr>
            <a:spLocks noGrp="1"/>
          </p:cNvSpPr>
          <p:nvPr>
            <p:ph type="body" idx="4294967295"/>
          </p:nvPr>
        </p:nvSpPr>
        <p:spPr>
          <a:xfrm>
            <a:off x="474663" y="874713"/>
            <a:ext cx="8396287" cy="2925762"/>
          </a:xfrm>
          <a:ln/>
        </p:spPr>
        <p:txBody>
          <a:bodyPr vert="horz" wrap="square" lIns="91440" tIns="45720" rIns="91440" bIns="45720" anchor="t" anchorCtr="0"/>
          <a:p>
            <a:pPr marL="0" eaLnBrk="1" hangingPunct="1">
              <a:lnSpc>
                <a:spcPct val="140000"/>
              </a:lnSpc>
              <a:buNone/>
            </a:pPr>
            <a:r>
              <a:rPr lang="en-US" altLang="zh-CN" sz="2000" b="1" dirty="0"/>
              <a:t>4. </a:t>
            </a:r>
            <a:r>
              <a:rPr lang="zh-CN" sz="2000" b="1" dirty="0"/>
              <a:t>客户机/应用服务器/数据库服务器三层结构</a:t>
            </a:r>
            <a:endParaRPr lang="zh-CN" sz="2000" b="1" dirty="0"/>
          </a:p>
          <a:p>
            <a:pPr marL="0" eaLnBrk="1" hangingPunct="1">
              <a:lnSpc>
                <a:spcPct val="140000"/>
              </a:lnSpc>
              <a:buNone/>
            </a:pPr>
            <a:r>
              <a:rPr lang="en-US" altLang="zh-CN" sz="2000" b="1" dirty="0"/>
              <a:t>      </a:t>
            </a:r>
            <a:r>
              <a:rPr lang="en-US" altLang="zh-CN" sz="1800" b="1" dirty="0"/>
              <a:t>一般客户机/服务器的体系结构可划分为两层结构和三层结构，Web是建立在客户机/应用服务器/数据库服务器三层结构模型之上。三层结构的英文名称是Client（Browser）/Server/Database Server。由于用户是通过浏览器访问Web站点的，所以Web的体系结构也可以称为浏览器/服务器体系结构。在网络环境中，客户端向服务器端发出服务请求，服务器端接收并处理客户的请求，然后把处理结果返回到客户端。</a:t>
            </a:r>
            <a:endParaRPr lang="en-US" altLang="zh-CN" sz="1800" b="1" dirty="0"/>
          </a:p>
        </p:txBody>
      </p:sp>
      <p:pic>
        <p:nvPicPr>
          <p:cNvPr id="89090" name="图片 40" descr="图1.22"/>
          <p:cNvPicPr>
            <a:picLocks noChangeAspect="1"/>
          </p:cNvPicPr>
          <p:nvPr/>
        </p:nvPicPr>
        <p:blipFill>
          <a:blip r:embed="rId1"/>
          <a:stretch>
            <a:fillRect/>
          </a:stretch>
        </p:blipFill>
        <p:spPr>
          <a:xfrm>
            <a:off x="1408113" y="3800475"/>
            <a:ext cx="6665912" cy="1638300"/>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文本占位符 125954"/>
          <p:cNvSpPr>
            <a:spLocks noGrp="1"/>
          </p:cNvSpPr>
          <p:nvPr>
            <p:ph type="body" idx="4294967295"/>
          </p:nvPr>
        </p:nvSpPr>
        <p:spPr>
          <a:xfrm>
            <a:off x="690563" y="1214438"/>
            <a:ext cx="7599362" cy="2968625"/>
          </a:xfrm>
          <a:ln/>
        </p:spPr>
        <p:txBody>
          <a:bodyPr vert="horz" wrap="square" lIns="91440" tIns="45720" rIns="91440" bIns="45720" anchor="t" anchorCtr="0"/>
          <a:p>
            <a:pPr marL="0" eaLnBrk="1" hangingPunct="1">
              <a:lnSpc>
                <a:spcPct val="140000"/>
              </a:lnSpc>
              <a:buNone/>
            </a:pPr>
            <a:r>
              <a:rPr lang="zh-CN" sz="2000" b="1" dirty="0"/>
              <a:t>三层次C/S结构的优越性主要体现在以下三个方面</a:t>
            </a:r>
            <a:r>
              <a:rPr lang="zh-CN" altLang="zh-CN" sz="2000" b="1" dirty="0"/>
              <a:t>：</a:t>
            </a:r>
            <a:endParaRPr lang="zh-CN" sz="2000" b="1" dirty="0"/>
          </a:p>
          <a:p>
            <a:pPr marL="0" eaLnBrk="1" hangingPunct="1">
              <a:lnSpc>
                <a:spcPct val="140000"/>
              </a:lnSpc>
              <a:buNone/>
            </a:pPr>
            <a:r>
              <a:rPr lang="zh-CN" sz="2000" b="1" dirty="0"/>
              <a:t>（1）减少了数据库并发用户</a:t>
            </a:r>
            <a:endParaRPr lang="zh-CN" sz="2000" b="1" dirty="0"/>
          </a:p>
          <a:p>
            <a:pPr marL="0" eaLnBrk="1" hangingPunct="1">
              <a:lnSpc>
                <a:spcPct val="140000"/>
              </a:lnSpc>
              <a:buNone/>
            </a:pPr>
            <a:r>
              <a:rPr lang="zh-CN" altLang="zh-CN" sz="2000" b="1" dirty="0"/>
              <a:t>（</a:t>
            </a:r>
            <a:r>
              <a:rPr lang="en-US" altLang="zh-CN" sz="2000" b="1" dirty="0"/>
              <a:t>2</a:t>
            </a:r>
            <a:r>
              <a:rPr lang="zh-CN" altLang="zh-CN" sz="2000" b="1" dirty="0"/>
              <a:t>）减少了网络开销</a:t>
            </a:r>
            <a:endParaRPr lang="zh-CN" altLang="zh-CN" sz="2000" b="1" dirty="0"/>
          </a:p>
          <a:p>
            <a:pPr marL="0" eaLnBrk="1" hangingPunct="1">
              <a:lnSpc>
                <a:spcPct val="140000"/>
              </a:lnSpc>
              <a:buNone/>
            </a:pPr>
            <a:r>
              <a:rPr lang="zh-CN" altLang="zh-CN" sz="2000" b="1" dirty="0"/>
              <a:t>（</a:t>
            </a:r>
            <a:r>
              <a:rPr lang="en-US" altLang="zh-CN" sz="2000" b="1" dirty="0"/>
              <a:t>3</a:t>
            </a:r>
            <a:r>
              <a:rPr lang="zh-CN" altLang="zh-CN" sz="2000" b="1" dirty="0"/>
              <a:t>）消除了数据库瓶颈</a:t>
            </a:r>
            <a:endParaRPr lang="zh-CN" altLang="zh-CN" sz="2000" b="1" dirty="0"/>
          </a:p>
          <a:p>
            <a:pPr marL="0" eaLnBrk="1" hangingPunct="1">
              <a:lnSpc>
                <a:spcPct val="140000"/>
              </a:lnSpc>
              <a:buNone/>
            </a:pPr>
            <a:endParaRPr lang="zh-CN" altLang="zh-CN" sz="2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占位符 11266"/>
          <p:cNvSpPr>
            <a:spLocks noGrp="1"/>
          </p:cNvSpPr>
          <p:nvPr>
            <p:ph type="body" idx="4294967295"/>
          </p:nvPr>
        </p:nvSpPr>
        <p:spPr>
          <a:xfrm>
            <a:off x="1027113" y="1231900"/>
            <a:ext cx="7089775" cy="3751263"/>
          </a:xfrm>
          <a:ln/>
        </p:spPr>
        <p:txBody>
          <a:bodyPr vert="horz" wrap="square" lIns="91440" tIns="45720" rIns="91440" bIns="45720" anchor="t" anchorCtr="0"/>
          <a:p>
            <a:pPr marL="0" indent="0" eaLnBrk="1" hangingPunct="1">
              <a:lnSpc>
                <a:spcPct val="140000"/>
              </a:lnSpc>
              <a:buNone/>
            </a:pPr>
            <a:r>
              <a:rPr lang="en-US" altLang="zh-CN" sz="2000" b="1" dirty="0"/>
              <a:t>3</a:t>
            </a:r>
            <a:r>
              <a:rPr lang="zh-CN" sz="2000" b="1" dirty="0"/>
              <a:t>.数据</a:t>
            </a:r>
            <a:r>
              <a:rPr lang="zh-CN" altLang="zh-CN" sz="2000" b="1" dirty="0"/>
              <a:t>与信息的联系</a:t>
            </a:r>
            <a:endParaRPr lang="zh-CN" sz="2000" b="1" dirty="0"/>
          </a:p>
          <a:p>
            <a:pPr marL="0" indent="0" eaLnBrk="1" hangingPunct="1">
              <a:lnSpc>
                <a:spcPct val="140000"/>
              </a:lnSpc>
              <a:buNone/>
            </a:pPr>
            <a:r>
              <a:rPr lang="zh-CN" sz="2000" b="1" dirty="0"/>
              <a:t>      数据是信息的符号表示或载体，信息则是数据的内涵，是对数据的语义解释，数据与其语义是不可分的。</a:t>
            </a:r>
            <a:endParaRPr lang="zh-CN" sz="2000" b="1" dirty="0"/>
          </a:p>
          <a:p>
            <a:pPr marL="0" indent="0" eaLnBrk="1" hangingPunct="1">
              <a:lnSpc>
                <a:spcPct val="140000"/>
              </a:lnSpc>
              <a:buNone/>
            </a:pPr>
            <a:r>
              <a:rPr lang="zh-CN" sz="2000" b="1" dirty="0"/>
              <a:t>      如“80”是一个数据，可以是一个学生的某门课程的成绩，也可以是某个人体重，还可以是某个人的年龄。</a:t>
            </a:r>
            <a:endParaRPr lang="zh-CN" sz="2000" b="1"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文本占位符 43010"/>
          <p:cNvSpPr>
            <a:spLocks noGrp="1"/>
          </p:cNvSpPr>
          <p:nvPr>
            <p:ph type="body" idx="4294967295"/>
          </p:nvPr>
        </p:nvSpPr>
        <p:spPr>
          <a:xfrm>
            <a:off x="1173163" y="1090613"/>
            <a:ext cx="7535862" cy="2355850"/>
          </a:xfrm>
          <a:ln/>
        </p:spPr>
        <p:txBody>
          <a:bodyPr vert="horz" wrap="square" lIns="91440" tIns="45720" rIns="91440" bIns="45720" anchor="t" anchorCtr="0"/>
          <a:p>
            <a:pPr lvl="1" eaLnBrk="1" hangingPunct="1">
              <a:lnSpc>
                <a:spcPct val="140000"/>
              </a:lnSpc>
              <a:buNone/>
            </a:pPr>
            <a:r>
              <a:rPr lang="en-US" altLang="zh-CN" b="1" dirty="0">
                <a:solidFill>
                  <a:schemeClr val="tx2"/>
                </a:solidFill>
              </a:rPr>
              <a:t>1.4 </a:t>
            </a:r>
            <a:r>
              <a:rPr lang="zh-CN" altLang="en-US" b="1" dirty="0">
                <a:solidFill>
                  <a:schemeClr val="tx2"/>
                </a:solidFill>
              </a:rPr>
              <a:t>数据库系统的发展</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4</a:t>
            </a:r>
            <a:r>
              <a:rPr lang="zh-CN" altLang="en-US" b="1" dirty="0">
                <a:solidFill>
                  <a:schemeClr val="tx2"/>
                </a:solidFill>
              </a:rPr>
              <a:t>.1  数据模型的发展</a:t>
            </a:r>
            <a:endParaRPr lang="zh-CN" altLang="en-US" b="1" dirty="0">
              <a:solidFill>
                <a:schemeClr val="tx2"/>
              </a:solidFill>
            </a:endParaRPr>
          </a:p>
          <a:p>
            <a:pPr lvl="1" eaLnBrk="1" hangingPunct="1">
              <a:lnSpc>
                <a:spcPct val="140000"/>
              </a:lnSpc>
              <a:buNone/>
            </a:pPr>
            <a:r>
              <a:rPr lang="zh-CN" altLang="en-US" b="1" dirty="0">
                <a:solidFill>
                  <a:schemeClr val="tx2"/>
                </a:solidFill>
              </a:rPr>
              <a:t>      1.</a:t>
            </a:r>
            <a:r>
              <a:rPr lang="en-US" altLang="zh-CN" b="1" dirty="0">
                <a:solidFill>
                  <a:schemeClr val="tx2"/>
                </a:solidFill>
              </a:rPr>
              <a:t>4</a:t>
            </a:r>
            <a:r>
              <a:rPr lang="zh-CN" altLang="en-US" b="1" dirty="0">
                <a:solidFill>
                  <a:schemeClr val="tx2"/>
                </a:solidFill>
              </a:rPr>
              <a:t>.2  数据库产业发展趋势</a:t>
            </a:r>
            <a:endParaRPr lang="zh-CN" altLang="en-US" b="1" dirty="0">
              <a:solidFill>
                <a:schemeClr val="tx2"/>
              </a:solidFill>
            </a:endParaRPr>
          </a:p>
          <a:p>
            <a:pPr lvl="1" eaLnBrk="1" hangingPunct="1">
              <a:lnSpc>
                <a:spcPct val="140000"/>
              </a:lnSpc>
              <a:buNone/>
            </a:pPr>
            <a:r>
              <a:rPr lang="zh-CN" altLang="en-US" b="1" dirty="0">
                <a:solidFill>
                  <a:schemeClr val="tx2"/>
                </a:solidFill>
              </a:rPr>
              <a:t>   </a:t>
            </a:r>
            <a:endParaRPr lang="zh-CN" altLang="en-US" b="1" dirty="0">
              <a:solidFill>
                <a:schemeClr val="tx2"/>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文本占位符 125954"/>
          <p:cNvSpPr>
            <a:spLocks noGrp="1"/>
          </p:cNvSpPr>
          <p:nvPr>
            <p:ph type="body" idx="4294967295"/>
          </p:nvPr>
        </p:nvSpPr>
        <p:spPr>
          <a:xfrm>
            <a:off x="708025" y="1406525"/>
            <a:ext cx="8277225" cy="1066800"/>
          </a:xfrm>
          <a:ln/>
        </p:spPr>
        <p:txBody>
          <a:bodyPr vert="horz" wrap="square" lIns="91440" tIns="45720" rIns="91440" bIns="45720" anchor="t" anchorCtr="0"/>
          <a:p>
            <a:pPr marL="0" eaLnBrk="1" hangingPunct="1">
              <a:lnSpc>
                <a:spcPct val="140000"/>
              </a:lnSpc>
              <a:buNone/>
            </a:pPr>
            <a:r>
              <a:rPr lang="en-US" altLang="zh-CN" sz="2000" b="1" dirty="0"/>
              <a:t>      数据模型是数据库系统的核心和基础，数据模型的发展经历了结构化模型、半结构化模型、OLAP分析模型和大数据模型</a:t>
            </a:r>
            <a:endParaRPr lang="en-US" altLang="zh-CN" sz="2000" b="1" dirty="0"/>
          </a:p>
        </p:txBody>
      </p:sp>
      <p:sp>
        <p:nvSpPr>
          <p:cNvPr id="92162" name="标题 11265"/>
          <p:cNvSpPr>
            <a:spLocks noGrp="1"/>
          </p:cNvSpPr>
          <p:nvPr/>
        </p:nvSpPr>
        <p:spPr>
          <a:xfrm>
            <a:off x="381000" y="755650"/>
            <a:ext cx="8763000" cy="566738"/>
          </a:xfrm>
          <a:prstGeom prst="rect">
            <a:avLst/>
          </a:prstGeom>
          <a:noFill/>
          <a:ln w="9525">
            <a:noFill/>
          </a:ln>
        </p:spPr>
        <p:txBody>
          <a:bodyPr wrap="square" lIns="91440" tIns="45720" rIns="91440" bIns="45720" anchor="ctr" anchorCtr="0"/>
          <a:p>
            <a:pPr algn="ctr"/>
            <a:r>
              <a:rPr lang="en-US" altLang="zh-CN" sz="2800" b="0" dirty="0">
                <a:solidFill>
                  <a:schemeClr val="tx2"/>
                </a:solidFill>
                <a:latin typeface="Arial" panose="020B0604020202020204" pitchFamily="34" charset="0"/>
              </a:rPr>
              <a:t>1.4.1  </a:t>
            </a:r>
            <a:r>
              <a:rPr lang="zh-CN" altLang="en-US" sz="2800" b="0" dirty="0">
                <a:solidFill>
                  <a:schemeClr val="tx2"/>
                </a:solidFill>
                <a:latin typeface="Arial" panose="020B0604020202020204" pitchFamily="34" charset="0"/>
              </a:rPr>
              <a:t>数据模型的发展</a:t>
            </a:r>
            <a:endParaRPr lang="zh-CN" altLang="en-US" sz="2800" b="0" dirty="0">
              <a:solidFill>
                <a:schemeClr val="tx2"/>
              </a:solidFill>
              <a:latin typeface="Arial" panose="020B0604020202020204" pitchFamily="34" charset="0"/>
            </a:endParaRPr>
          </a:p>
        </p:txBody>
      </p:sp>
      <p:pic>
        <p:nvPicPr>
          <p:cNvPr id="92163" name="图片 26" descr="图1.23"/>
          <p:cNvPicPr>
            <a:picLocks noChangeAspect="1"/>
          </p:cNvPicPr>
          <p:nvPr/>
        </p:nvPicPr>
        <p:blipFill>
          <a:blip r:embed="rId1"/>
          <a:stretch>
            <a:fillRect/>
          </a:stretch>
        </p:blipFill>
        <p:spPr>
          <a:xfrm>
            <a:off x="1752600" y="2400300"/>
            <a:ext cx="6343650" cy="286385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文本占位符 125954"/>
          <p:cNvSpPr>
            <a:spLocks noGrp="1"/>
          </p:cNvSpPr>
          <p:nvPr>
            <p:ph type="body" idx="4294967295"/>
          </p:nvPr>
        </p:nvSpPr>
        <p:spPr>
          <a:xfrm>
            <a:off x="474663" y="874713"/>
            <a:ext cx="8477250" cy="4760912"/>
          </a:xfrm>
          <a:ln/>
        </p:spPr>
        <p:txBody>
          <a:bodyPr vert="horz" wrap="square" lIns="91440" tIns="45720" rIns="91440" bIns="45720" anchor="t" anchorCtr="0"/>
          <a:p>
            <a:pPr marL="0" eaLnBrk="1" hangingPunct="1">
              <a:lnSpc>
                <a:spcPct val="140000"/>
              </a:lnSpc>
              <a:buNone/>
            </a:pPr>
            <a:r>
              <a:rPr lang="en-US" altLang="zh-CN" sz="2000" b="1" dirty="0"/>
              <a:t>1. </a:t>
            </a:r>
            <a:r>
              <a:rPr lang="zh-CN" altLang="zh-CN" sz="2000" b="1" dirty="0"/>
              <a:t>半结构化模型</a:t>
            </a:r>
            <a:endParaRPr lang="zh-CN" altLang="zh-CN" sz="2000" b="1" dirty="0"/>
          </a:p>
          <a:p>
            <a:pPr marL="0" eaLnBrk="1" hangingPunct="1">
              <a:lnSpc>
                <a:spcPct val="140000"/>
              </a:lnSpc>
              <a:buNone/>
            </a:pPr>
            <a:r>
              <a:rPr lang="en-US" altLang="zh-CN" sz="2000" b="1" dirty="0"/>
              <a:t>      </a:t>
            </a:r>
            <a:r>
              <a:rPr lang="en-US" altLang="zh-CN" sz="1800" b="1" dirty="0"/>
              <a:t>半结构化模型包括XML模型、RDF模型、JSON模型、图模型和超模型等，其特点主要有隐含的模式信息、结构不规则、没有严格的类型约束等。</a:t>
            </a:r>
            <a:endParaRPr lang="en-US" altLang="zh-CN" sz="1800" b="1" dirty="0"/>
          </a:p>
          <a:p>
            <a:pPr marL="0" eaLnBrk="1" hangingPunct="1">
              <a:lnSpc>
                <a:spcPct val="140000"/>
              </a:lnSpc>
              <a:buNone/>
            </a:pPr>
            <a:r>
              <a:rPr lang="en-US" altLang="zh-CN" sz="1800" b="1" dirty="0"/>
              <a:t>2. OLAP模型</a:t>
            </a:r>
            <a:endParaRPr lang="en-US" altLang="zh-CN" sz="1800" b="1" dirty="0"/>
          </a:p>
          <a:p>
            <a:pPr marL="0" eaLnBrk="1" hangingPunct="1">
              <a:lnSpc>
                <a:spcPct val="140000"/>
              </a:lnSpc>
              <a:buNone/>
            </a:pPr>
            <a:r>
              <a:rPr lang="en-US" altLang="zh-CN" sz="1800" b="1" dirty="0"/>
              <a:t>       随着电子商务、商业智能等应用的不断发展，E.F.Codd于1993年提出了联机分析处理（on line transaction processing，简称OLAP）的概念。主要包括ROLAP、MOLAP和Storm模型。</a:t>
            </a:r>
            <a:endParaRPr lang="en-US" altLang="zh-CN" sz="1800" b="1" dirty="0"/>
          </a:p>
          <a:p>
            <a:pPr marL="0" eaLnBrk="1" hangingPunct="1">
              <a:lnSpc>
                <a:spcPct val="140000"/>
              </a:lnSpc>
              <a:buNone/>
            </a:pPr>
            <a:r>
              <a:rPr lang="en-US" altLang="zh-CN" sz="1800" b="1" dirty="0"/>
              <a:t>3. </a:t>
            </a:r>
            <a:r>
              <a:rPr lang="zh-CN" altLang="en-US" sz="1800" b="1" dirty="0"/>
              <a:t>大数据模型</a:t>
            </a:r>
            <a:endParaRPr lang="zh-CN" altLang="en-US" sz="1800" b="1" dirty="0"/>
          </a:p>
          <a:p>
            <a:pPr marL="0" eaLnBrk="1" hangingPunct="1">
              <a:lnSpc>
                <a:spcPct val="140000"/>
              </a:lnSpc>
              <a:buNone/>
            </a:pPr>
            <a:r>
              <a:rPr lang="zh-CN" altLang="en-US" sz="1800" b="1" dirty="0"/>
              <a:t>       为了解决因这些海量数据造成的存储瓶颈以及管理复杂性等问题，以NoSQL和NewSQL数据库系统为代表的大数据模型逐渐成为新的研究热点。</a:t>
            </a:r>
            <a:endParaRPr lang="zh-CN" altLang="en-US" sz="1800" b="1"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文本占位符 125954"/>
          <p:cNvSpPr>
            <a:spLocks noGrp="1"/>
          </p:cNvSpPr>
          <p:nvPr>
            <p:ph type="body" idx="4294967295"/>
          </p:nvPr>
        </p:nvSpPr>
        <p:spPr>
          <a:xfrm>
            <a:off x="708025" y="1406525"/>
            <a:ext cx="8228013" cy="4395788"/>
          </a:xfrm>
          <a:ln/>
        </p:spPr>
        <p:txBody>
          <a:bodyPr vert="horz" wrap="square" lIns="91440" tIns="45720" rIns="91440" bIns="45720" anchor="t" anchorCtr="0"/>
          <a:p>
            <a:pPr marL="0" eaLnBrk="1" hangingPunct="1">
              <a:lnSpc>
                <a:spcPct val="140000"/>
              </a:lnSpc>
              <a:buNone/>
            </a:pPr>
            <a:r>
              <a:rPr lang="en-US" altLang="zh-CN" sz="2000" b="1" dirty="0"/>
              <a:t>        随着大数据、云计算和人工智能的快速发展与广泛应用，数据库产业近年步入快速发展的进程。从技术和产品类型来看，关系型数据库和非关系数据库NoSQL是数据库的常见分类体系。过去一年中，传统关系型数据库与NoSQL数据库互相相渗透，边界已经越来越模糊：NoSQL系统也开始增强事务管理的ACID属性；传统关系型数据库也开始提供非结构化、半结构化数据的支持。从产业发展来看，数据库领域跨国公司继续不断推动在中国市场的应用，而国产数据库已经不再是只有几家专业数据库活跃的局面，互联网巨头、网络通讯巨头、创业公司等纷纷投入国产数据库研发，呈现出百花齐放、群雄逐鹿的局面。</a:t>
            </a:r>
            <a:endParaRPr lang="en-US" altLang="zh-CN" sz="2000" b="1" dirty="0"/>
          </a:p>
        </p:txBody>
      </p:sp>
      <p:sp>
        <p:nvSpPr>
          <p:cNvPr id="94210" name="标题 11265"/>
          <p:cNvSpPr>
            <a:spLocks noGrp="1"/>
          </p:cNvSpPr>
          <p:nvPr/>
        </p:nvSpPr>
        <p:spPr>
          <a:xfrm>
            <a:off x="381000" y="755650"/>
            <a:ext cx="8763000" cy="566738"/>
          </a:xfrm>
          <a:prstGeom prst="rect">
            <a:avLst/>
          </a:prstGeom>
          <a:noFill/>
          <a:ln w="9525">
            <a:noFill/>
          </a:ln>
        </p:spPr>
        <p:txBody>
          <a:bodyPr wrap="square" lIns="91440" tIns="45720" rIns="91440" bIns="45720" anchor="ctr" anchorCtr="0"/>
          <a:p>
            <a:pPr algn="ctr"/>
            <a:r>
              <a:rPr lang="en-US" altLang="zh-CN" sz="2800" b="0" dirty="0">
                <a:solidFill>
                  <a:schemeClr val="tx2"/>
                </a:solidFill>
                <a:latin typeface="Arial" panose="020B0604020202020204" pitchFamily="34" charset="0"/>
              </a:rPr>
              <a:t>1.4.2  </a:t>
            </a:r>
            <a:r>
              <a:rPr lang="zh-CN" altLang="en-US" sz="2800" b="0" dirty="0">
                <a:solidFill>
                  <a:schemeClr val="tx2"/>
                </a:solidFill>
                <a:latin typeface="Arial" panose="020B0604020202020204" pitchFamily="34" charset="0"/>
              </a:rPr>
              <a:t>数据库产业发展趋势</a:t>
            </a:r>
            <a:endParaRPr lang="zh-CN" altLang="en-US" sz="2800" b="0" dirty="0">
              <a:solidFill>
                <a:schemeClr val="tx2"/>
              </a:solidFill>
              <a:latin typeface="Arial" panose="020B060402020202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文本占位符 125954"/>
          <p:cNvSpPr>
            <a:spLocks noGrp="1"/>
          </p:cNvSpPr>
          <p:nvPr>
            <p:ph type="body" idx="4294967295"/>
          </p:nvPr>
        </p:nvSpPr>
        <p:spPr>
          <a:xfrm>
            <a:off x="708025" y="1406525"/>
            <a:ext cx="8228013" cy="4395788"/>
          </a:xfrm>
          <a:ln/>
        </p:spPr>
        <p:txBody>
          <a:bodyPr vert="horz" wrap="square" lIns="91440" tIns="45720" rIns="91440" bIns="45720" anchor="t" anchorCtr="0"/>
          <a:p>
            <a:pPr marL="0" eaLnBrk="1" hangingPunct="1">
              <a:lnSpc>
                <a:spcPct val="140000"/>
              </a:lnSpc>
              <a:buNone/>
            </a:pPr>
            <a:r>
              <a:rPr lang="en-US" altLang="zh-CN" sz="2000" b="1" dirty="0"/>
              <a:t>        本章概述了信息、数据、数据处理的基本概念以及数据管理技术的发展历史，通过介绍数据管理技术的发展阶段，分析讨论了数据库系统的特点；数据模型是对实现世界进行抽象的工具，本章主要介绍了概念数据模型、组织层数据模型及数据库的体系结构。最后本章从数据模型的发展和数据库产业的发展两方面介绍了当前数据库系统的发展趋势，供学习者选读。</a:t>
            </a:r>
            <a:endParaRPr lang="en-US" altLang="zh-CN" sz="2000" b="1" dirty="0"/>
          </a:p>
          <a:p>
            <a:pPr marL="0" eaLnBrk="1" hangingPunct="1">
              <a:lnSpc>
                <a:spcPct val="140000"/>
              </a:lnSpc>
              <a:buNone/>
            </a:pPr>
            <a:r>
              <a:rPr lang="en-US" altLang="zh-CN" sz="2000" b="1" dirty="0"/>
              <a:t>       本章所涉及到的数据库系统的基础知识和基本概念，在后续章节中还将更深入的剖新和讨论，请学习者学习本章时仔细体会和理解，为学好后续课程打好基础。</a:t>
            </a:r>
            <a:endParaRPr lang="en-US" altLang="zh-CN" sz="2000" b="1" dirty="0"/>
          </a:p>
        </p:txBody>
      </p:sp>
      <p:sp>
        <p:nvSpPr>
          <p:cNvPr id="95234" name="标题 11265"/>
          <p:cNvSpPr>
            <a:spLocks noGrp="1"/>
          </p:cNvSpPr>
          <p:nvPr/>
        </p:nvSpPr>
        <p:spPr>
          <a:xfrm>
            <a:off x="381000" y="755650"/>
            <a:ext cx="8763000" cy="566738"/>
          </a:xfrm>
          <a:prstGeom prst="rect">
            <a:avLst/>
          </a:prstGeom>
          <a:noFill/>
          <a:ln w="9525">
            <a:noFill/>
          </a:ln>
        </p:spPr>
        <p:txBody>
          <a:bodyPr wrap="square" lIns="91440" tIns="45720" rIns="91440" bIns="45720" anchor="ctr" anchorCtr="0"/>
          <a:p>
            <a:pPr algn="ctr"/>
            <a:r>
              <a:rPr lang="en-US" altLang="zh-CN" sz="2800" b="0" dirty="0">
                <a:solidFill>
                  <a:schemeClr val="tx2"/>
                </a:solidFill>
                <a:latin typeface="Arial" panose="020B0604020202020204" pitchFamily="34" charset="0"/>
              </a:rPr>
              <a:t>1.5  </a:t>
            </a:r>
            <a:r>
              <a:rPr lang="zh-CN" altLang="en-US" sz="2800" b="0" dirty="0">
                <a:solidFill>
                  <a:schemeClr val="tx2"/>
                </a:solidFill>
                <a:latin typeface="Arial" panose="020B0604020202020204" pitchFamily="34" charset="0"/>
              </a:rPr>
              <a:t>本章小结</a:t>
            </a:r>
            <a:endParaRPr lang="zh-CN" altLang="en-US" sz="2800" b="0" dirty="0">
              <a:solidFill>
                <a:schemeClr val="tx2"/>
              </a:solidFill>
              <a:latin typeface="Arial" panose="020B060402020202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257" name="图片 3" descr="thankyou"/>
          <p:cNvPicPr>
            <a:picLocks noChangeAspect="1"/>
          </p:cNvPicPr>
          <p:nvPr/>
        </p:nvPicPr>
        <p:blipFill>
          <a:blip r:embed="rId1"/>
          <a:stretch>
            <a:fillRect/>
          </a:stretch>
        </p:blipFill>
        <p:spPr>
          <a:xfrm>
            <a:off x="1076325" y="1022350"/>
            <a:ext cx="7786688" cy="4684713"/>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占位符 11266"/>
          <p:cNvSpPr>
            <a:spLocks noGrp="1"/>
          </p:cNvSpPr>
          <p:nvPr>
            <p:ph type="body" idx="4294967295"/>
          </p:nvPr>
        </p:nvSpPr>
        <p:spPr>
          <a:xfrm>
            <a:off x="958850" y="984250"/>
            <a:ext cx="7735888" cy="4219575"/>
          </a:xfrm>
          <a:ln/>
        </p:spPr>
        <p:txBody>
          <a:bodyPr vert="horz" wrap="square" lIns="91440" tIns="45720" rIns="91440" bIns="45720" anchor="t" anchorCtr="0"/>
          <a:p>
            <a:pPr marL="0" indent="0" eaLnBrk="1" hangingPunct="1">
              <a:lnSpc>
                <a:spcPct val="140000"/>
              </a:lnSpc>
              <a:buNone/>
            </a:pPr>
            <a:r>
              <a:rPr lang="en-US" altLang="zh-CN" sz="2000" b="1" dirty="0"/>
              <a:t>4</a:t>
            </a:r>
            <a:r>
              <a:rPr lang="zh-CN" sz="2000" b="1" dirty="0"/>
              <a:t>.</a:t>
            </a:r>
            <a:r>
              <a:rPr lang="zh-CN" altLang="zh-CN" sz="2000" b="1" dirty="0"/>
              <a:t>数据处理</a:t>
            </a:r>
            <a:endParaRPr lang="zh-CN" sz="2000" b="1" dirty="0"/>
          </a:p>
          <a:p>
            <a:pPr marL="0" indent="0" eaLnBrk="1" hangingPunct="1">
              <a:lnSpc>
                <a:spcPct val="140000"/>
              </a:lnSpc>
              <a:buNone/>
            </a:pPr>
            <a:r>
              <a:rPr lang="zh-CN" sz="2000" b="1" dirty="0"/>
              <a:t>       数据处理是指对各种形式的数据进行收集、存储、传播、检索、分类、加工或计算，打印各类报表或输出各种需要的图形。</a:t>
            </a:r>
            <a:endParaRPr lang="zh-CN" sz="2000" b="1" dirty="0"/>
          </a:p>
          <a:p>
            <a:pPr marL="0" indent="0" eaLnBrk="1" hangingPunct="1">
              <a:lnSpc>
                <a:spcPct val="140000"/>
              </a:lnSpc>
              <a:buNone/>
            </a:pPr>
            <a:r>
              <a:rPr lang="zh-CN" sz="2000" b="1" dirty="0"/>
              <a:t>       数据处理的目的一是借助计算机科学地保存和管理大量复杂的数据，以便人们方便而充分地利用这些信息资源；二是从大量的原始数据抽取并推导出对人们有价值的、有意义的信息，为进一步的活动提供决策的依据。</a:t>
            </a:r>
            <a:endParaRPr lang="zh-CN" sz="2000" b="1" dirty="0"/>
          </a:p>
          <a:p>
            <a:pPr marL="0" indent="0" eaLnBrk="1" hangingPunct="1">
              <a:lnSpc>
                <a:spcPct val="140000"/>
              </a:lnSpc>
              <a:buNone/>
            </a:pPr>
            <a:r>
              <a:rPr lang="zh-CN" sz="2000" b="1" dirty="0"/>
              <a:t>        可用下式直观地表示信息、数据与数据处理的关系：</a:t>
            </a:r>
            <a:endParaRPr lang="zh-CN" sz="2000" b="1" dirty="0"/>
          </a:p>
          <a:p>
            <a:pPr marL="0" indent="0" eaLnBrk="1" hangingPunct="1">
              <a:lnSpc>
                <a:spcPct val="140000"/>
              </a:lnSpc>
              <a:buNone/>
            </a:pPr>
            <a:r>
              <a:rPr lang="zh-CN" sz="2000" b="1" dirty="0"/>
              <a:t>        信息=数据+数据处理</a:t>
            </a:r>
            <a:endParaRPr lang="zh-CN" sz="2000" b="1" dirty="0"/>
          </a:p>
          <a:p>
            <a:pPr marL="0" indent="0" eaLnBrk="1" hangingPunct="1">
              <a:lnSpc>
                <a:spcPct val="140000"/>
              </a:lnSpc>
              <a:buNone/>
            </a:pPr>
            <a:endParaRPr lang="zh-CN" sz="2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1265"/>
          <p:cNvSpPr>
            <a:spLocks noGrp="1"/>
          </p:cNvSpPr>
          <p:nvPr>
            <p:ph type="title" idx="4294967295"/>
          </p:nvPr>
        </p:nvSpPr>
        <p:spPr>
          <a:xfrm>
            <a:off x="381000" y="831850"/>
            <a:ext cx="8763000" cy="727075"/>
          </a:xfrm>
          <a:ln/>
        </p:spPr>
        <p:txBody>
          <a:bodyPr vert="horz" wrap="square" lIns="91440" tIns="45720" rIns="91440" bIns="45720" anchor="ctr" anchorCtr="0"/>
          <a:p>
            <a:pPr algn="l" eaLnBrk="1" hangingPunct="1"/>
            <a:r>
              <a:rPr lang="en-US" altLang="zh-CN" sz="3200" dirty="0"/>
              <a:t>1.1.2  </a:t>
            </a:r>
            <a:r>
              <a:rPr lang="zh-CN" altLang="en-US" sz="3200" dirty="0"/>
              <a:t>数据库、数据库管理系统及数据库系统</a:t>
            </a:r>
            <a:endParaRPr lang="zh-CN" altLang="en-US" sz="3200" dirty="0"/>
          </a:p>
        </p:txBody>
      </p:sp>
      <p:sp>
        <p:nvSpPr>
          <p:cNvPr id="28674" name="文本占位符 11266"/>
          <p:cNvSpPr>
            <a:spLocks noGrp="1"/>
          </p:cNvSpPr>
          <p:nvPr>
            <p:ph type="body" idx="4294967295"/>
          </p:nvPr>
        </p:nvSpPr>
        <p:spPr>
          <a:xfrm>
            <a:off x="725488" y="1558925"/>
            <a:ext cx="7693025" cy="3938588"/>
          </a:xfrm>
          <a:ln/>
        </p:spPr>
        <p:txBody>
          <a:bodyPr vert="horz" wrap="square" lIns="91440" tIns="45720" rIns="91440" bIns="45720" anchor="t" anchorCtr="0"/>
          <a:p>
            <a:pPr marL="0" indent="0" eaLnBrk="1" hangingPunct="1">
              <a:lnSpc>
                <a:spcPct val="140000"/>
              </a:lnSpc>
              <a:buNone/>
            </a:pPr>
            <a:r>
              <a:rPr lang="zh-CN" sz="2000" b="1" dirty="0"/>
              <a:t>1. </a:t>
            </a:r>
            <a:r>
              <a:rPr lang="zh-CN" altLang="zh-CN" sz="2000" b="1" dirty="0"/>
              <a:t>数据库</a:t>
            </a:r>
            <a:endParaRPr lang="zh-CN" sz="2000" b="1" dirty="0"/>
          </a:p>
          <a:p>
            <a:pPr marL="0" indent="0" eaLnBrk="1" hangingPunct="1">
              <a:lnSpc>
                <a:spcPct val="140000"/>
              </a:lnSpc>
              <a:buNone/>
            </a:pPr>
            <a:r>
              <a:rPr lang="zh-CN" sz="2000" b="1" dirty="0"/>
              <a:t>     </a:t>
            </a:r>
            <a:r>
              <a:rPr lang="zh-CN" altLang="zh-CN" sz="2000" b="1" dirty="0"/>
              <a:t>（</a:t>
            </a:r>
            <a:r>
              <a:rPr lang="en-US" altLang="zh-CN" sz="2000" b="1" dirty="0"/>
              <a:t>1</a:t>
            </a:r>
            <a:r>
              <a:rPr lang="zh-CN" altLang="zh-CN" sz="2000" b="1" dirty="0"/>
              <a:t>）</a:t>
            </a:r>
            <a:r>
              <a:rPr lang="zh-CN" sz="2000" b="1" dirty="0"/>
              <a:t>数据库的定义</a:t>
            </a:r>
            <a:endParaRPr lang="zh-CN" sz="2000" b="1" dirty="0"/>
          </a:p>
          <a:p>
            <a:pPr marL="0" indent="0" eaLnBrk="1" hangingPunct="1">
              <a:lnSpc>
                <a:spcPct val="140000"/>
              </a:lnSpc>
              <a:buNone/>
            </a:pPr>
            <a:r>
              <a:rPr lang="zh-CN" sz="2000" b="1" dirty="0"/>
              <a:t>       数据库(Database,简称DB)是长期储存在计算机内、有组织的、可共享的大量数据的集合。</a:t>
            </a:r>
            <a:endParaRPr lang="zh-CN" sz="2000" b="1" dirty="0"/>
          </a:p>
          <a:p>
            <a:pPr marL="0" indent="0" eaLnBrk="1" hangingPunct="1">
              <a:lnSpc>
                <a:spcPct val="140000"/>
              </a:lnSpc>
              <a:buNone/>
            </a:pPr>
            <a:r>
              <a:rPr lang="zh-CN" sz="2000" b="1" dirty="0"/>
              <a:t>      </a:t>
            </a:r>
            <a:r>
              <a:rPr lang="zh-CN" altLang="zh-CN" sz="2000" b="1" dirty="0"/>
              <a:t>（</a:t>
            </a:r>
            <a:r>
              <a:rPr lang="en-US" altLang="zh-CN" sz="2000" b="1" dirty="0"/>
              <a:t>2</a:t>
            </a:r>
            <a:r>
              <a:rPr lang="zh-CN" altLang="zh-CN" sz="2000" b="1" dirty="0"/>
              <a:t>）</a:t>
            </a:r>
            <a:r>
              <a:rPr lang="zh-CN" sz="2000" b="1" dirty="0"/>
              <a:t>数据库的基本特征</a:t>
            </a:r>
            <a:endParaRPr lang="zh-CN" sz="2000" b="1" dirty="0"/>
          </a:p>
          <a:p>
            <a:pPr marL="0" indent="0" eaLnBrk="1" hangingPunct="1">
              <a:lnSpc>
                <a:spcPct val="140000"/>
              </a:lnSpc>
              <a:buNone/>
            </a:pPr>
            <a:r>
              <a:rPr lang="zh-CN" sz="2000" b="1" dirty="0"/>
              <a:t>        数据按一定的数据模型组织、描述和储存</a:t>
            </a:r>
            <a:r>
              <a:rPr lang="zh-CN" altLang="zh-CN" sz="2000" b="1" dirty="0"/>
              <a:t>；</a:t>
            </a:r>
            <a:endParaRPr lang="zh-CN" sz="2000" b="1" dirty="0"/>
          </a:p>
          <a:p>
            <a:pPr marL="0" indent="0" eaLnBrk="1" hangingPunct="1">
              <a:lnSpc>
                <a:spcPct val="140000"/>
              </a:lnSpc>
              <a:buNone/>
            </a:pPr>
            <a:r>
              <a:rPr lang="zh-CN" sz="2000" b="1" dirty="0"/>
              <a:t>        可为各种用户共享；冗余度较小</a:t>
            </a:r>
            <a:r>
              <a:rPr lang="zh-CN" altLang="zh-CN" sz="2000" b="1" dirty="0"/>
              <a:t>；</a:t>
            </a:r>
            <a:endParaRPr lang="zh-CN" sz="2000" b="1" dirty="0"/>
          </a:p>
          <a:p>
            <a:pPr marL="0" indent="0" eaLnBrk="1" hangingPunct="1">
              <a:lnSpc>
                <a:spcPct val="140000"/>
              </a:lnSpc>
              <a:buNone/>
            </a:pPr>
            <a:r>
              <a:rPr lang="zh-CN" sz="2000" b="1" dirty="0"/>
              <a:t>        数据独立性较高；易扩展</a:t>
            </a:r>
            <a:r>
              <a:rPr lang="zh-CN" altLang="zh-CN" sz="2000" b="1" dirty="0"/>
              <a:t>。</a:t>
            </a:r>
            <a:endParaRPr lang="zh-CN" altLang="zh-CN" sz="2000" b="1" dirty="0"/>
          </a:p>
        </p:txBody>
      </p:sp>
    </p:spTree>
  </p:cSld>
  <p:clrMapOvr>
    <a:masterClrMapping/>
  </p:clrMapOvr>
</p:sld>
</file>

<file path=ppt/tags/tag1.xml><?xml version="1.0" encoding="utf-8"?>
<p:tagLst xmlns:p="http://schemas.openxmlformats.org/presentationml/2006/main">
  <p:tag name="COMMONDATA" val="eyJoZGlkIjoiZmQyZmI3M2RmZGE1MTNlOGY0NWNhZjJhMDY5OGVkYzYifQ=="/>
</p:tagLst>
</file>

<file path=ppt/theme/theme1.xml><?xml version="1.0" encoding="utf-8"?>
<a:theme xmlns:a="http://schemas.openxmlformats.org/drawingml/2006/main" name="我的模板11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我的模板1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我的模板1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我的模板1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我的模板1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我的模板1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我的模板1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我的模板1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我的模板1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我的模板1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我的模板1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我的模板1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我的模板1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9747</Words>
  <Application>WPS 演示</Application>
  <PresentationFormat>全屏显示(4:3)</PresentationFormat>
  <Paragraphs>466</Paragraphs>
  <Slides>75</Slides>
  <Notes>3</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75</vt:i4>
      </vt:variant>
    </vt:vector>
  </HeadingPairs>
  <TitlesOfParts>
    <vt:vector size="103" baseType="lpstr">
      <vt:lpstr>Arial</vt:lpstr>
      <vt:lpstr>宋体</vt:lpstr>
      <vt:lpstr>Wingdings</vt:lpstr>
      <vt:lpstr>方正书宋_GBK</vt:lpstr>
      <vt:lpstr>楷体_GB2312</vt:lpstr>
      <vt:lpstr>新宋体</vt:lpstr>
      <vt:lpstr>Calibri Light</vt:lpstr>
      <vt:lpstr>Calibri</vt:lpstr>
      <vt:lpstr>Arial Black</vt:lpstr>
      <vt:lpstr>隶书</vt:lpstr>
      <vt:lpstr>Times New Roman</vt:lpstr>
      <vt:lpstr>华文行楷</vt:lpstr>
      <vt:lpstr>黑体</vt:lpstr>
      <vt:lpstr>微软雅黑</vt:lpstr>
      <vt:lpstr>Tahoma</vt:lpstr>
      <vt:lpstr>Arial Unicode MS</vt:lpstr>
      <vt:lpstr>汉仪书宋二KW</vt:lpstr>
      <vt:lpstr>汉仪楷体简</vt:lpstr>
      <vt:lpstr>Helvetica Neue</vt:lpstr>
      <vt:lpstr>报隶-简</vt:lpstr>
      <vt:lpstr>行楷-简</vt:lpstr>
      <vt:lpstr>汉仪中黑KW</vt:lpstr>
      <vt:lpstr>汉仪旗黑</vt:lpstr>
      <vt:lpstr>Al Tarikh</vt:lpstr>
      <vt:lpstr>Segoe Print</vt:lpstr>
      <vt:lpstr>宋体-简</vt:lpstr>
      <vt:lpstr>Arial Unicode MS</vt:lpstr>
      <vt:lpstr>我的模板111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idke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课程名称：数据库系统概论  课        时：72</dc:title>
  <dc:creator>RUC IDKE</dc:creator>
  <cp:lastModifiedBy>温</cp:lastModifiedBy>
  <cp:revision>583</cp:revision>
  <dcterms:created xsi:type="dcterms:W3CDTF">2000-08-09T16:19:19Z</dcterms:created>
  <dcterms:modified xsi:type="dcterms:W3CDTF">2022-06-06T04:20:45Z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C268B68C8D9D43B99DD3EA85D23E1067</vt:lpwstr>
  </property>
</Properties>
</file>