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7" r:id="rId2"/>
    <p:sldId id="919" r:id="rId3"/>
    <p:sldId id="940" r:id="rId4"/>
    <p:sldId id="941" r:id="rId5"/>
    <p:sldId id="942" r:id="rId6"/>
    <p:sldId id="947" r:id="rId7"/>
    <p:sldId id="943" r:id="rId8"/>
    <p:sldId id="944" r:id="rId9"/>
    <p:sldId id="917" r:id="rId10"/>
    <p:sldId id="945" r:id="rId11"/>
    <p:sldId id="949" r:id="rId12"/>
    <p:sldId id="950" r:id="rId13"/>
    <p:sldId id="953" r:id="rId14"/>
    <p:sldId id="946" r:id="rId15"/>
    <p:sldId id="954" r:id="rId16"/>
    <p:sldId id="956" r:id="rId17"/>
    <p:sldId id="957" r:id="rId18"/>
    <p:sldId id="958" r:id="rId19"/>
    <p:sldId id="960" r:id="rId20"/>
    <p:sldId id="961" r:id="rId21"/>
    <p:sldId id="962" r:id="rId22"/>
    <p:sldId id="296" r:id="rId23"/>
  </p:sldIdLst>
  <p:sldSz cx="12192000" cy="6858000"/>
  <p:notesSz cx="6858000" cy="9144000"/>
  <p:embeddedFontLst>
    <p:embeddedFont>
      <p:font typeface="微软雅黑" pitchFamily="34" charset="-122"/>
      <p:regular r:id="rId25"/>
      <p:bold r:id="rId26"/>
    </p:embeddedFont>
    <p:embeddedFont>
      <p:font typeface="Calibri Light" pitchFamily="34" charset="0"/>
      <p:regular r:id="rId27"/>
      <p:italic r:id="rId28"/>
    </p:embeddedFont>
    <p:embeddedFont>
      <p:font typeface="Impact" pitchFamily="34" charset="0"/>
      <p:regular r:id="rId29"/>
    </p:embeddedFont>
    <p:embeddedFont>
      <p:font typeface="Calibri" pitchFamily="34" charset="0"/>
      <p:regular r:id="rId30"/>
      <p:bold r:id="rId31"/>
      <p:italic r:id="rId32"/>
      <p:boldItalic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B23E"/>
    <a:srgbClr val="FFE593"/>
    <a:srgbClr val="B0FC73"/>
    <a:srgbClr val="80F927"/>
    <a:srgbClr val="8FF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5042" autoAdjust="0"/>
  </p:normalViewPr>
  <p:slideViewPr>
    <p:cSldViewPr snapToGrid="0">
      <p:cViewPr>
        <p:scale>
          <a:sx n="60" d="100"/>
          <a:sy n="60" d="100"/>
        </p:scale>
        <p:origin x="-2736" y="-1444"/>
      </p:cViewPr>
      <p:guideLst>
        <p:guide orient="horz" pos="2014"/>
        <p:guide pos="3774"/>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52FCF1-5010-4EF9-8130-624637221B32}" type="datetimeFigureOut">
              <a:rPr lang="zh-CN" altLang="en-US" smtClean="0"/>
              <a:t>2023/2/2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159F42-0518-4860-8118-8808382A8950}" type="slidenum">
              <a:rPr lang="zh-CN" altLang="en-US" smtClean="0"/>
              <a:t>‹#›</a:t>
            </a:fld>
            <a:endParaRPr lang="zh-CN" altLang="en-US"/>
          </a:p>
        </p:txBody>
      </p:sp>
    </p:spTree>
    <p:extLst>
      <p:ext uri="{BB962C8B-B14F-4D97-AF65-F5344CB8AC3E}">
        <p14:creationId xmlns:p14="http://schemas.microsoft.com/office/powerpoint/2010/main" val="812496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17</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18</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19</a:t>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20</a:t>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t>21</a:t>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9028D2-9435-4B90-A12E-B71E298CE1C3}"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537CBA-0E44-4282-A4F0-C3BCC1A4C2D1}"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10</a:t>
            </a:fld>
            <a:endParaRPr lang="zh-CN" alt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32BF82D2-7A68-459D-A996-9BDDA2518FA4}" type="datetimeFigureOut">
              <a:rPr lang="zh-CN" altLang="en-US" smtClean="0"/>
              <a:t>2023/2/2</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8"/>
            <a:ext cx="9613861" cy="1080938"/>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7550981" y="5936187"/>
            <a:ext cx="2743200" cy="365125"/>
          </a:xfrm>
        </p:spPr>
        <p:txBody>
          <a:bodyPr/>
          <a:lstStyle/>
          <a:p>
            <a:fld id="{8461A6E8-DE4F-4342-A472-62A424824D32}" type="datetimeFigureOut">
              <a:rPr lang="zh-CN" altLang="en-US" smtClean="0"/>
              <a:t>2023/2/2</a:t>
            </a:fld>
            <a:endParaRPr lang="zh-CN" altLang="en-US"/>
          </a:p>
        </p:txBody>
      </p:sp>
      <p:sp>
        <p:nvSpPr>
          <p:cNvPr id="6" name="Footer Placeholder 5"/>
          <p:cNvSpPr>
            <a:spLocks noGrp="1"/>
          </p:cNvSpPr>
          <p:nvPr>
            <p:ph type="ftr" sz="quarter" idx="11"/>
          </p:nvPr>
        </p:nvSpPr>
        <p:spPr>
          <a:xfrm>
            <a:off x="680321" y="5936188"/>
            <a:ext cx="6870660" cy="365125"/>
          </a:xfrm>
        </p:spPr>
        <p:txBody>
          <a:bodyPr/>
          <a:lstStyle/>
          <a:p>
            <a:endParaRPr lang="zh-CN" altLang="en-US"/>
          </a:p>
        </p:txBody>
      </p:sp>
      <p:sp>
        <p:nvSpPr>
          <p:cNvPr id="7" name="Slide Number Placeholder 6"/>
          <p:cNvSpPr>
            <a:spLocks noGrp="1"/>
          </p:cNvSpPr>
          <p:nvPr>
            <p:ph type="sldNum" sz="quarter" idx="12"/>
          </p:nvPr>
        </p:nvSpPr>
        <p:spPr>
          <a:xfrm>
            <a:off x="10729455" y="753227"/>
            <a:ext cx="1154151" cy="1090789"/>
          </a:xfrm>
        </p:spPr>
        <p:txBody>
          <a:bodyPr/>
          <a:lstStyle/>
          <a:p>
            <a:fld id="{B3230930-A864-4341-AC78-05C07EB802D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lIns="86694" tIns="43347" rIns="86694" bIns="43347"/>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lIns="86694" tIns="43347" rIns="86694" bIns="43347"/>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1" y="6356350"/>
            <a:ext cx="2743200" cy="365125"/>
          </a:xfrm>
          <a:prstGeom prst="rect">
            <a:avLst/>
          </a:prstGeom>
        </p:spPr>
        <p:txBody>
          <a:bodyPr lIns="86694" tIns="43347" rIns="86694" bIns="43347"/>
          <a:lstStyle>
            <a:lvl1pPr>
              <a:defRPr/>
            </a:lvl1pPr>
          </a:lstStyle>
          <a:p>
            <a:endParaRPr lang="en-US" altLang="zh-CN"/>
          </a:p>
        </p:txBody>
      </p:sp>
      <p:sp>
        <p:nvSpPr>
          <p:cNvPr id="5" name="页脚占位符 4"/>
          <p:cNvSpPr>
            <a:spLocks noGrp="1"/>
          </p:cNvSpPr>
          <p:nvPr>
            <p:ph type="ftr" sz="quarter" idx="11"/>
          </p:nvPr>
        </p:nvSpPr>
        <p:spPr>
          <a:xfrm>
            <a:off x="4038600" y="6356350"/>
            <a:ext cx="4114800" cy="365125"/>
          </a:xfrm>
          <a:prstGeom prst="rect">
            <a:avLst/>
          </a:prstGeom>
        </p:spPr>
        <p:txBody>
          <a:bodyPr lIns="86694" tIns="43347" rIns="86694" bIns="43347"/>
          <a:lstStyle>
            <a:lvl1pPr>
              <a:defRPr/>
            </a:lvl1pPr>
          </a:lstStyle>
          <a:p>
            <a:endParaRPr lang="en-US" altLang="zh-CN"/>
          </a:p>
        </p:txBody>
      </p:sp>
      <p:sp>
        <p:nvSpPr>
          <p:cNvPr id="6" name="灯片编号占位符 5"/>
          <p:cNvSpPr>
            <a:spLocks noGrp="1"/>
          </p:cNvSpPr>
          <p:nvPr>
            <p:ph type="sldNum" sz="quarter" idx="12"/>
          </p:nvPr>
        </p:nvSpPr>
        <p:spPr>
          <a:xfrm>
            <a:off x="8610600" y="6356350"/>
            <a:ext cx="2743200" cy="365125"/>
          </a:xfrm>
          <a:prstGeom prst="rect">
            <a:avLst/>
          </a:prstGeom>
        </p:spPr>
        <p:txBody>
          <a:bodyPr lIns="86694" tIns="43347" rIns="86694" bIns="43347"/>
          <a:lstStyle>
            <a:lvl1pPr>
              <a:defRPr/>
            </a:lvl1pPr>
          </a:lstStyle>
          <a:p>
            <a:fld id="{0D62FCDA-EEA8-49F0-BA30-00C167F51C6F}" type="slidenum">
              <a:rPr lang="en-US" altLang="zh-CN"/>
              <a:t>‹#›</a:t>
            </a:fld>
            <a:endParaRPr lang="en-US" altLang="zh-CN"/>
          </a:p>
        </p:txBody>
      </p:sp>
    </p:spTree>
    <p:extLst>
      <p:ext uri="{BB962C8B-B14F-4D97-AF65-F5344CB8AC3E}">
        <p14:creationId xmlns:p14="http://schemas.microsoft.com/office/powerpoint/2010/main" val="1902622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9807" y="265373"/>
            <a:ext cx="10515600" cy="266642"/>
          </a:xfrm>
          <a:prstGeom prst="rect">
            <a:avLst/>
          </a:prstGeom>
        </p:spPr>
        <p:txBody>
          <a:bodyPr>
            <a:normAutofit/>
          </a:bodyPr>
          <a:lstStyle>
            <a:lvl1pPr>
              <a:defRPr sz="2800" b="1">
                <a:solidFill>
                  <a:srgbClr val="157CCB"/>
                </a:solidFill>
                <a:effectLst>
                  <a:glow rad="127000">
                    <a:schemeClr val="bg1"/>
                  </a:glow>
                </a:effectLst>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pPr/>
              <a:t>2023/2/2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pPr/>
              <a:t>‹#›</a:t>
            </a:fld>
            <a:endParaRPr lang="zh-CN" altLang="en-US"/>
          </a:p>
        </p:txBody>
      </p:sp>
      <p:sp>
        <p:nvSpPr>
          <p:cNvPr id="6" name="矩形 5"/>
          <p:cNvSpPr/>
          <p:nvPr userDrawn="1"/>
        </p:nvSpPr>
        <p:spPr>
          <a:xfrm>
            <a:off x="0" y="1512916"/>
            <a:ext cx="12192000" cy="5345084"/>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76187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7" r:id="rId6"/>
    <p:sldLayoutId id="2147483658" r:id="rId7"/>
  </p:sldLayoutIdLst>
  <p:timing>
    <p:tnLst>
      <p:par>
        <p:cTn id="1" dur="indefinite" restart="never" nodeType="tmRoot"/>
      </p:par>
    </p:tnLst>
  </p:timing>
  <p:txStyles>
    <p:titleStyle>
      <a:lvl1pPr algn="l" defTabSz="1218565" rtl="0" eaLnBrk="1" latinLnBrk="0" hangingPunct="1">
        <a:lnSpc>
          <a:spcPct val="90000"/>
        </a:lnSpc>
        <a:spcBef>
          <a:spcPct val="0"/>
        </a:spcBef>
        <a:buNone/>
        <a:defRPr sz="5865" kern="1200">
          <a:solidFill>
            <a:schemeClr val="tx1"/>
          </a:solidFill>
          <a:latin typeface="+mj-lt"/>
          <a:ea typeface="+mj-ea"/>
          <a:cs typeface="+mj-cs"/>
        </a:defRPr>
      </a:lvl1pPr>
    </p:titleStyle>
    <p:bodyStyle>
      <a:lvl1pPr marL="304800" indent="-304800" algn="l" defTabSz="1218565" rtl="0" eaLnBrk="1" latinLnBrk="0" hangingPunct="1">
        <a:lnSpc>
          <a:spcPct val="90000"/>
        </a:lnSpc>
        <a:spcBef>
          <a:spcPts val="1335"/>
        </a:spcBef>
        <a:buFont typeface="Arial" panose="020B0604020202020204" pitchFamily="34" charset="0"/>
        <a:buChar char="•"/>
        <a:defRPr sz="3735" kern="1200">
          <a:solidFill>
            <a:schemeClr val="tx1"/>
          </a:solidFill>
          <a:latin typeface="+mn-lt"/>
          <a:ea typeface="+mn-ea"/>
          <a:cs typeface="+mn-cs"/>
        </a:defRPr>
      </a:lvl1pPr>
      <a:lvl2pPr marL="914400" indent="-304800" algn="l" defTabSz="1218565" rtl="0" eaLnBrk="1" latinLnBrk="0" hangingPunct="1">
        <a:lnSpc>
          <a:spcPct val="90000"/>
        </a:lnSpc>
        <a:spcBef>
          <a:spcPts val="665"/>
        </a:spcBef>
        <a:buFont typeface="Arial" panose="020B0604020202020204" pitchFamily="34" charset="0"/>
        <a:buChar char="•"/>
        <a:defRPr sz="3200" kern="1200">
          <a:solidFill>
            <a:schemeClr val="tx1"/>
          </a:solidFill>
          <a:latin typeface="+mn-lt"/>
          <a:ea typeface="+mn-ea"/>
          <a:cs typeface="+mn-cs"/>
        </a:defRPr>
      </a:lvl2pPr>
      <a:lvl3pPr marL="1524000" indent="-304800" algn="l" defTabSz="1218565" rtl="0" eaLnBrk="1" latinLnBrk="0" hangingPunct="1">
        <a:lnSpc>
          <a:spcPct val="90000"/>
        </a:lnSpc>
        <a:spcBef>
          <a:spcPts val="665"/>
        </a:spcBef>
        <a:buFont typeface="Arial" panose="020B0604020202020204" pitchFamily="34" charset="0"/>
        <a:buChar char="•"/>
        <a:defRPr sz="2665" kern="1200">
          <a:solidFill>
            <a:schemeClr val="tx1"/>
          </a:solidFill>
          <a:latin typeface="+mn-lt"/>
          <a:ea typeface="+mn-ea"/>
          <a:cs typeface="+mn-cs"/>
        </a:defRPr>
      </a:lvl3pPr>
      <a:lvl4pPr marL="2133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4pPr>
      <a:lvl5pPr marL="27432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5pPr>
      <a:lvl6pPr marL="33528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8565"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第4章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文本数据标注</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smtClean="0">
                <a:solidFill>
                  <a:srgbClr val="0070C0"/>
                </a:solidFill>
                <a:cs typeface="Arial" panose="020B0604020202020204" pitchFamily="34" charset="0"/>
              </a:rPr>
              <a:t>第二部分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肘形连接符 26"/>
          <p:cNvCxnSpPr/>
          <p:nvPr/>
        </p:nvCxnSpPr>
        <p:spPr>
          <a:xfrm rot="16200000" flipH="1">
            <a:off x="2579630" y="4398095"/>
            <a:ext cx="509031" cy="3"/>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36" idx="0"/>
          </p:cNvCxnSpPr>
          <p:nvPr/>
        </p:nvCxnSpPr>
        <p:spPr>
          <a:xfrm rot="5400000" flipH="1" flipV="1">
            <a:off x="4523436" y="2927912"/>
            <a:ext cx="572626" cy="3"/>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右箭头 31"/>
          <p:cNvSpPr/>
          <p:nvPr/>
        </p:nvSpPr>
        <p:spPr>
          <a:xfrm>
            <a:off x="0" y="3418565"/>
            <a:ext cx="12001424" cy="514491"/>
          </a:xfrm>
          <a:prstGeom prst="rightArrow">
            <a:avLst/>
          </a:prstGeom>
          <a:solidFill>
            <a:schemeClr val="accent3"/>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33" name="Freeform 7"/>
          <p:cNvSpPr>
            <a:spLocks noEditPoints="1"/>
          </p:cNvSpPr>
          <p:nvPr/>
        </p:nvSpPr>
        <p:spPr bwMode="auto">
          <a:xfrm flipH="1">
            <a:off x="57591" y="3549747"/>
            <a:ext cx="386112" cy="174044"/>
          </a:xfrm>
          <a:custGeom>
            <a:avLst/>
            <a:gdLst>
              <a:gd name="T0" fmla="*/ 11 w 155"/>
              <a:gd name="T1" fmla="*/ 56 h 70"/>
              <a:gd name="T2" fmla="*/ 15 w 155"/>
              <a:gd name="T3" fmla="*/ 57 h 70"/>
              <a:gd name="T4" fmla="*/ 15 w 155"/>
              <a:gd name="T5" fmla="*/ 57 h 70"/>
              <a:gd name="T6" fmla="*/ 27 w 155"/>
              <a:gd name="T7" fmla="*/ 70 h 70"/>
              <a:gd name="T8" fmla="*/ 40 w 155"/>
              <a:gd name="T9" fmla="*/ 57 h 70"/>
              <a:gd name="T10" fmla="*/ 40 w 155"/>
              <a:gd name="T11" fmla="*/ 57 h 70"/>
              <a:gd name="T12" fmla="*/ 104 w 155"/>
              <a:gd name="T13" fmla="*/ 57 h 70"/>
              <a:gd name="T14" fmla="*/ 104 w 155"/>
              <a:gd name="T15" fmla="*/ 57 h 70"/>
              <a:gd name="T16" fmla="*/ 117 w 155"/>
              <a:gd name="T17" fmla="*/ 70 h 70"/>
              <a:gd name="T18" fmla="*/ 130 w 155"/>
              <a:gd name="T19" fmla="*/ 57 h 70"/>
              <a:gd name="T20" fmla="*/ 130 w 155"/>
              <a:gd name="T21" fmla="*/ 57 h 70"/>
              <a:gd name="T22" fmla="*/ 134 w 155"/>
              <a:gd name="T23" fmla="*/ 57 h 70"/>
              <a:gd name="T24" fmla="*/ 137 w 155"/>
              <a:gd name="T25" fmla="*/ 57 h 70"/>
              <a:gd name="T26" fmla="*/ 155 w 155"/>
              <a:gd name="T27" fmla="*/ 24 h 70"/>
              <a:gd name="T28" fmla="*/ 155 w 155"/>
              <a:gd name="T29" fmla="*/ 24 h 70"/>
              <a:gd name="T30" fmla="*/ 155 w 155"/>
              <a:gd name="T31" fmla="*/ 24 h 70"/>
              <a:gd name="T32" fmla="*/ 155 w 155"/>
              <a:gd name="T33" fmla="*/ 24 h 70"/>
              <a:gd name="T34" fmla="*/ 155 w 155"/>
              <a:gd name="T35" fmla="*/ 24 h 70"/>
              <a:gd name="T36" fmla="*/ 140 w 155"/>
              <a:gd name="T37" fmla="*/ 24 h 70"/>
              <a:gd name="T38" fmla="*/ 96 w 155"/>
              <a:gd name="T39" fmla="*/ 0 h 70"/>
              <a:gd name="T40" fmla="*/ 88 w 155"/>
              <a:gd name="T41" fmla="*/ 0 h 70"/>
              <a:gd name="T42" fmla="*/ 79 w 155"/>
              <a:gd name="T43" fmla="*/ 0 h 70"/>
              <a:gd name="T44" fmla="*/ 35 w 155"/>
              <a:gd name="T45" fmla="*/ 24 h 70"/>
              <a:gd name="T46" fmla="*/ 25 w 155"/>
              <a:gd name="T47" fmla="*/ 24 h 70"/>
              <a:gd name="T48" fmla="*/ 0 w 155"/>
              <a:gd name="T49" fmla="*/ 56 h 70"/>
              <a:gd name="T50" fmla="*/ 0 w 155"/>
              <a:gd name="T51" fmla="*/ 57 h 70"/>
              <a:gd name="T52" fmla="*/ 1 w 155"/>
              <a:gd name="T53" fmla="*/ 56 h 70"/>
              <a:gd name="T54" fmla="*/ 11 w 155"/>
              <a:gd name="T55" fmla="*/ 56 h 70"/>
              <a:gd name="T56" fmla="*/ 85 w 155"/>
              <a:gd name="T57" fmla="*/ 8 h 70"/>
              <a:gd name="T58" fmla="*/ 85 w 155"/>
              <a:gd name="T59" fmla="*/ 23 h 70"/>
              <a:gd name="T60" fmla="*/ 47 w 155"/>
              <a:gd name="T61" fmla="*/ 23 h 70"/>
              <a:gd name="T62" fmla="*/ 47 w 155"/>
              <a:gd name="T63" fmla="*/ 23 h 70"/>
              <a:gd name="T64" fmla="*/ 80 w 155"/>
              <a:gd name="T65" fmla="*/ 8 h 70"/>
              <a:gd name="T66" fmla="*/ 85 w 155"/>
              <a:gd name="T67" fmla="*/ 8 h 70"/>
              <a:gd name="T68" fmla="*/ 90 w 155"/>
              <a:gd name="T69" fmla="*/ 23 h 70"/>
              <a:gd name="T70" fmla="*/ 89 w 155"/>
              <a:gd name="T71" fmla="*/ 7 h 70"/>
              <a:gd name="T72" fmla="*/ 95 w 155"/>
              <a:gd name="T73" fmla="*/ 8 h 70"/>
              <a:gd name="T74" fmla="*/ 128 w 155"/>
              <a:gd name="T75" fmla="*/ 23 h 70"/>
              <a:gd name="T76" fmla="*/ 90 w 155"/>
              <a:gd name="T7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5" h="70">
                <a:moveTo>
                  <a:pt x="11" y="56"/>
                </a:moveTo>
                <a:cubicBezTo>
                  <a:pt x="15" y="57"/>
                  <a:pt x="15" y="57"/>
                  <a:pt x="15" y="57"/>
                </a:cubicBezTo>
                <a:cubicBezTo>
                  <a:pt x="15" y="57"/>
                  <a:pt x="15" y="57"/>
                  <a:pt x="15" y="57"/>
                </a:cubicBezTo>
                <a:cubicBezTo>
                  <a:pt x="15" y="64"/>
                  <a:pt x="20" y="70"/>
                  <a:pt x="27" y="70"/>
                </a:cubicBezTo>
                <a:cubicBezTo>
                  <a:pt x="35" y="70"/>
                  <a:pt x="40" y="64"/>
                  <a:pt x="40" y="57"/>
                </a:cubicBezTo>
                <a:cubicBezTo>
                  <a:pt x="40" y="57"/>
                  <a:pt x="40" y="57"/>
                  <a:pt x="40" y="57"/>
                </a:cubicBezTo>
                <a:cubicBezTo>
                  <a:pt x="104" y="57"/>
                  <a:pt x="104" y="57"/>
                  <a:pt x="104" y="57"/>
                </a:cubicBezTo>
                <a:cubicBezTo>
                  <a:pt x="104" y="57"/>
                  <a:pt x="104" y="57"/>
                  <a:pt x="104" y="57"/>
                </a:cubicBezTo>
                <a:cubicBezTo>
                  <a:pt x="104" y="64"/>
                  <a:pt x="110" y="70"/>
                  <a:pt x="117" y="70"/>
                </a:cubicBezTo>
                <a:cubicBezTo>
                  <a:pt x="124" y="70"/>
                  <a:pt x="130" y="64"/>
                  <a:pt x="130" y="57"/>
                </a:cubicBezTo>
                <a:cubicBezTo>
                  <a:pt x="130" y="57"/>
                  <a:pt x="130" y="57"/>
                  <a:pt x="130" y="57"/>
                </a:cubicBezTo>
                <a:cubicBezTo>
                  <a:pt x="134" y="57"/>
                  <a:pt x="134" y="57"/>
                  <a:pt x="134" y="57"/>
                </a:cubicBezTo>
                <a:cubicBezTo>
                  <a:pt x="137" y="57"/>
                  <a:pt x="137" y="57"/>
                  <a:pt x="137" y="57"/>
                </a:cubicBezTo>
                <a:cubicBezTo>
                  <a:pt x="137" y="57"/>
                  <a:pt x="155" y="59"/>
                  <a:pt x="155" y="24"/>
                </a:cubicBezTo>
                <a:cubicBezTo>
                  <a:pt x="155" y="24"/>
                  <a:pt x="155" y="24"/>
                  <a:pt x="155" y="24"/>
                </a:cubicBezTo>
                <a:cubicBezTo>
                  <a:pt x="155" y="24"/>
                  <a:pt x="155" y="24"/>
                  <a:pt x="155" y="24"/>
                </a:cubicBezTo>
                <a:cubicBezTo>
                  <a:pt x="155" y="24"/>
                  <a:pt x="155" y="24"/>
                  <a:pt x="155" y="24"/>
                </a:cubicBezTo>
                <a:cubicBezTo>
                  <a:pt x="155" y="24"/>
                  <a:pt x="155" y="24"/>
                  <a:pt x="155" y="24"/>
                </a:cubicBezTo>
                <a:cubicBezTo>
                  <a:pt x="140" y="24"/>
                  <a:pt x="140" y="24"/>
                  <a:pt x="140" y="24"/>
                </a:cubicBezTo>
                <a:cubicBezTo>
                  <a:pt x="127" y="8"/>
                  <a:pt x="109" y="2"/>
                  <a:pt x="96" y="0"/>
                </a:cubicBezTo>
                <a:cubicBezTo>
                  <a:pt x="96" y="0"/>
                  <a:pt x="90" y="0"/>
                  <a:pt x="88" y="0"/>
                </a:cubicBezTo>
                <a:cubicBezTo>
                  <a:pt x="85" y="0"/>
                  <a:pt x="79" y="0"/>
                  <a:pt x="79" y="0"/>
                </a:cubicBezTo>
                <a:cubicBezTo>
                  <a:pt x="66" y="2"/>
                  <a:pt x="48" y="8"/>
                  <a:pt x="35" y="24"/>
                </a:cubicBezTo>
                <a:cubicBezTo>
                  <a:pt x="25" y="24"/>
                  <a:pt x="25" y="24"/>
                  <a:pt x="25" y="24"/>
                </a:cubicBezTo>
                <a:cubicBezTo>
                  <a:pt x="25" y="24"/>
                  <a:pt x="0" y="22"/>
                  <a:pt x="0" y="56"/>
                </a:cubicBezTo>
                <a:cubicBezTo>
                  <a:pt x="0" y="57"/>
                  <a:pt x="0" y="57"/>
                  <a:pt x="0" y="57"/>
                </a:cubicBezTo>
                <a:cubicBezTo>
                  <a:pt x="1" y="56"/>
                  <a:pt x="1" y="56"/>
                  <a:pt x="1" y="56"/>
                </a:cubicBezTo>
                <a:cubicBezTo>
                  <a:pt x="11" y="56"/>
                  <a:pt x="11" y="56"/>
                  <a:pt x="11" y="56"/>
                </a:cubicBezTo>
                <a:close/>
                <a:moveTo>
                  <a:pt x="85" y="8"/>
                </a:moveTo>
                <a:cubicBezTo>
                  <a:pt x="85" y="23"/>
                  <a:pt x="85" y="23"/>
                  <a:pt x="85" y="23"/>
                </a:cubicBezTo>
                <a:cubicBezTo>
                  <a:pt x="47" y="23"/>
                  <a:pt x="47" y="23"/>
                  <a:pt x="47" y="23"/>
                </a:cubicBezTo>
                <a:cubicBezTo>
                  <a:pt x="47" y="23"/>
                  <a:pt x="47" y="23"/>
                  <a:pt x="47" y="23"/>
                </a:cubicBezTo>
                <a:cubicBezTo>
                  <a:pt x="58" y="13"/>
                  <a:pt x="70" y="9"/>
                  <a:pt x="80" y="8"/>
                </a:cubicBezTo>
                <a:cubicBezTo>
                  <a:pt x="81" y="8"/>
                  <a:pt x="83" y="8"/>
                  <a:pt x="85" y="8"/>
                </a:cubicBezTo>
                <a:close/>
                <a:moveTo>
                  <a:pt x="90" y="23"/>
                </a:moveTo>
                <a:cubicBezTo>
                  <a:pt x="89" y="7"/>
                  <a:pt x="89" y="7"/>
                  <a:pt x="89" y="7"/>
                </a:cubicBezTo>
                <a:cubicBezTo>
                  <a:pt x="92" y="8"/>
                  <a:pt x="94" y="8"/>
                  <a:pt x="95" y="8"/>
                </a:cubicBezTo>
                <a:cubicBezTo>
                  <a:pt x="105" y="9"/>
                  <a:pt x="118" y="13"/>
                  <a:pt x="128" y="23"/>
                </a:cubicBezTo>
                <a:lnTo>
                  <a:pt x="90" y="2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2400">
              <a:solidFill>
                <a:prstClr val="black"/>
              </a:solidFill>
            </a:endParaRPr>
          </a:p>
        </p:txBody>
      </p:sp>
      <p:sp>
        <p:nvSpPr>
          <p:cNvPr id="34" name="椭圆 33"/>
          <p:cNvSpPr/>
          <p:nvPr/>
        </p:nvSpPr>
        <p:spPr>
          <a:xfrm>
            <a:off x="468281" y="3214226"/>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01</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5" name="椭圆 34"/>
          <p:cNvSpPr/>
          <p:nvPr/>
        </p:nvSpPr>
        <p:spPr>
          <a:xfrm>
            <a:off x="2330023" y="3228926"/>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02</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6" name="椭圆 35"/>
          <p:cNvSpPr/>
          <p:nvPr/>
        </p:nvSpPr>
        <p:spPr>
          <a:xfrm>
            <a:off x="4305626" y="3214226"/>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03</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8" name="椭圆 37"/>
          <p:cNvSpPr/>
          <p:nvPr/>
        </p:nvSpPr>
        <p:spPr>
          <a:xfrm>
            <a:off x="8790231" y="3244032"/>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05</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4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图像数据采集案例</a:t>
            </a:r>
            <a:endParaRPr lang="zh-CN" altLang="en-US" sz="2400" dirty="0">
              <a:solidFill>
                <a:srgbClr val="00338D"/>
              </a:solidFill>
              <a:sym typeface="+mn-lt"/>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346" y="750770"/>
            <a:ext cx="3085319" cy="1955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4" name="肘形连接符 43"/>
          <p:cNvCxnSpPr/>
          <p:nvPr/>
        </p:nvCxnSpPr>
        <p:spPr>
          <a:xfrm rot="5400000" flipH="1" flipV="1">
            <a:off x="688886" y="2957717"/>
            <a:ext cx="572626" cy="3"/>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肘形连接符 44"/>
          <p:cNvCxnSpPr/>
          <p:nvPr/>
        </p:nvCxnSpPr>
        <p:spPr>
          <a:xfrm rot="5400000" flipH="1" flipV="1">
            <a:off x="9008041" y="2957715"/>
            <a:ext cx="572626" cy="3"/>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6200000" flipH="1">
            <a:off x="6651486" y="4379470"/>
            <a:ext cx="509031" cy="3"/>
          </a:xfrm>
          <a:prstGeom prst="bentConnector3">
            <a:avLst/>
          </a:prstGeom>
          <a:ln w="12700">
            <a:solidFill>
              <a:schemeClr val="tx1">
                <a:lumMod val="65000"/>
                <a:lumOff val="35000"/>
              </a:schemeClr>
            </a:solidFill>
            <a:prstDash val="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6427279" y="3176448"/>
            <a:ext cx="1008243" cy="100811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en-US" altLang="zh-CN" sz="2000" b="1" dirty="0" smtClean="0">
                <a:solidFill>
                  <a:srgbClr val="0070C0"/>
                </a:solidFill>
                <a:latin typeface="微软雅黑" panose="020B0503020204020204" pitchFamily="34" charset="-122"/>
                <a:ea typeface="微软雅黑" panose="020B0503020204020204" pitchFamily="34" charset="-122"/>
              </a:rPr>
              <a:t>04</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249" y="4652612"/>
            <a:ext cx="3994150"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750770"/>
            <a:ext cx="40132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6525" y="4652612"/>
            <a:ext cx="3649731" cy="1903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9974" y="575883"/>
            <a:ext cx="3549226" cy="2065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02400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0" fill="hold"/>
                                        <p:tgtEl>
                                          <p:spTgt spid="32"/>
                                        </p:tgtEl>
                                        <p:attrNameLst>
                                          <p:attrName>ppt_x</p:attrName>
                                        </p:attrNameLst>
                                      </p:cBhvr>
                                      <p:tavLst>
                                        <p:tav tm="0">
                                          <p:val>
                                            <p:strVal val="0-#ppt_w/2"/>
                                          </p:val>
                                        </p:tav>
                                        <p:tav tm="100000">
                                          <p:val>
                                            <p:strVal val="#ppt_x"/>
                                          </p:val>
                                        </p:tav>
                                      </p:tavLst>
                                    </p:anim>
                                    <p:anim calcmode="lin" valueType="num">
                                      <p:cBhvr additive="base">
                                        <p:cTn id="8" dur="5000" fill="hold"/>
                                        <p:tgtEl>
                                          <p:spTgt spid="32"/>
                                        </p:tgtEl>
                                        <p:attrNameLst>
                                          <p:attrName>ppt_y</p:attrName>
                                        </p:attrNameLst>
                                      </p:cBhvr>
                                      <p:tavLst>
                                        <p:tav tm="0">
                                          <p:val>
                                            <p:strVal val="#ppt_y"/>
                                          </p:val>
                                        </p:tav>
                                        <p:tav tm="100000">
                                          <p:val>
                                            <p:strVal val="#ppt_y"/>
                                          </p:val>
                                        </p:tav>
                                      </p:tavLst>
                                    </p:anim>
                                  </p:childTnLst>
                                </p:cTn>
                              </p:par>
                              <p:par>
                                <p:cTn id="9" presetID="63" presetClass="path" presetSubtype="0" fill="hold" grpId="0" nodeType="withEffect">
                                  <p:stCondLst>
                                    <p:cond delay="0"/>
                                  </p:stCondLst>
                                  <p:childTnLst>
                                    <p:animMotion origin="layout" path="M -1.875E-6 -3.33333E-6 L 0.97266 -3.33333E-6 " pathEditMode="relative" rAng="0" ptsTypes="AA">
                                      <p:cBhvr>
                                        <p:cTn id="10" dur="11000" fill="hold"/>
                                        <p:tgtEl>
                                          <p:spTgt spid="33"/>
                                        </p:tgtEl>
                                        <p:attrNameLst>
                                          <p:attrName>ppt_x</p:attrName>
                                          <p:attrName>ppt_y</p:attrName>
                                        </p:attrNameLst>
                                      </p:cBhvr>
                                      <p:rCtr x="48633" y="0"/>
                                    </p:animMotion>
                                  </p:childTnLst>
                                </p:cTn>
                              </p:par>
                              <p:par>
                                <p:cTn id="11" presetID="23" presetClass="entr" presetSubtype="288" fill="hold" grpId="0" nodeType="withEffect">
                                  <p:stCondLst>
                                    <p:cond delay="150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strVal val="4/3*#ppt_w"/>
                                          </p:val>
                                        </p:tav>
                                        <p:tav tm="100000">
                                          <p:val>
                                            <p:strVal val="#ppt_w"/>
                                          </p:val>
                                        </p:tav>
                                      </p:tavLst>
                                    </p:anim>
                                    <p:anim calcmode="lin" valueType="num">
                                      <p:cBhvr>
                                        <p:cTn id="14" dur="500" fill="hold"/>
                                        <p:tgtEl>
                                          <p:spTgt spid="34"/>
                                        </p:tgtEl>
                                        <p:attrNameLst>
                                          <p:attrName>ppt_h</p:attrName>
                                        </p:attrNameLst>
                                      </p:cBhvr>
                                      <p:tavLst>
                                        <p:tav tm="0">
                                          <p:val>
                                            <p:strVal val="4/3*#ppt_h"/>
                                          </p:val>
                                        </p:tav>
                                        <p:tav tm="100000">
                                          <p:val>
                                            <p:strVal val="#ppt_h"/>
                                          </p:val>
                                        </p:tav>
                                      </p:tavLst>
                                    </p:anim>
                                  </p:childTnLst>
                                </p:cTn>
                              </p:par>
                              <p:par>
                                <p:cTn id="15" presetID="23" presetClass="entr" presetSubtype="288" fill="hold" grpId="0" nodeType="withEffect">
                                  <p:stCondLst>
                                    <p:cond delay="30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strVal val="4/3*#ppt_w"/>
                                          </p:val>
                                        </p:tav>
                                        <p:tav tm="100000">
                                          <p:val>
                                            <p:strVal val="#ppt_w"/>
                                          </p:val>
                                        </p:tav>
                                      </p:tavLst>
                                    </p:anim>
                                    <p:anim calcmode="lin" valueType="num">
                                      <p:cBhvr>
                                        <p:cTn id="18" dur="500" fill="hold"/>
                                        <p:tgtEl>
                                          <p:spTgt spid="35"/>
                                        </p:tgtEl>
                                        <p:attrNameLst>
                                          <p:attrName>ppt_h</p:attrName>
                                        </p:attrNameLst>
                                      </p:cBhvr>
                                      <p:tavLst>
                                        <p:tav tm="0">
                                          <p:val>
                                            <p:strVal val="4/3*#ppt_h"/>
                                          </p:val>
                                        </p:tav>
                                        <p:tav tm="100000">
                                          <p:val>
                                            <p:strVal val="#ppt_h"/>
                                          </p:val>
                                        </p:tav>
                                      </p:tavLst>
                                    </p:anim>
                                  </p:childTnLst>
                                </p:cTn>
                              </p:par>
                              <p:par>
                                <p:cTn id="19" presetID="22" presetClass="entr" presetSubtype="1" fill="hold" nodeType="withEffect">
                                  <p:stCondLst>
                                    <p:cond delay="300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par>
                                <p:cTn id="22" presetID="23" presetClass="entr" presetSubtype="288" fill="hold" grpId="0" nodeType="withEffect">
                                  <p:stCondLst>
                                    <p:cond delay="450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strVal val="4/3*#ppt_w"/>
                                          </p:val>
                                        </p:tav>
                                        <p:tav tm="100000">
                                          <p:val>
                                            <p:strVal val="#ppt_w"/>
                                          </p:val>
                                        </p:tav>
                                      </p:tavLst>
                                    </p:anim>
                                    <p:anim calcmode="lin" valueType="num">
                                      <p:cBhvr>
                                        <p:cTn id="25" dur="500" fill="hold"/>
                                        <p:tgtEl>
                                          <p:spTgt spid="36"/>
                                        </p:tgtEl>
                                        <p:attrNameLst>
                                          <p:attrName>ppt_h</p:attrName>
                                        </p:attrNameLst>
                                      </p:cBhvr>
                                      <p:tavLst>
                                        <p:tav tm="0">
                                          <p:val>
                                            <p:strVal val="4/3*#ppt_h"/>
                                          </p:val>
                                        </p:tav>
                                        <p:tav tm="100000">
                                          <p:val>
                                            <p:strVal val="#ppt_h"/>
                                          </p:val>
                                        </p:tav>
                                      </p:tavLst>
                                    </p:anim>
                                  </p:childTnLst>
                                </p:cTn>
                              </p:par>
                              <p:par>
                                <p:cTn id="26" presetID="22" presetClass="entr" presetSubtype="4" fill="hold" nodeType="withEffect">
                                  <p:stCondLst>
                                    <p:cond delay="450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3" presetClass="entr" presetSubtype="288" fill="hold" grpId="0" nodeType="withEffect">
                                  <p:stCondLst>
                                    <p:cond delay="75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strVal val="4/3*#ppt_w"/>
                                          </p:val>
                                        </p:tav>
                                        <p:tav tm="100000">
                                          <p:val>
                                            <p:strVal val="#ppt_w"/>
                                          </p:val>
                                        </p:tav>
                                      </p:tavLst>
                                    </p:anim>
                                    <p:anim calcmode="lin" valueType="num">
                                      <p:cBhvr>
                                        <p:cTn id="32" dur="500" fill="hold"/>
                                        <p:tgtEl>
                                          <p:spTgt spid="38"/>
                                        </p:tgtEl>
                                        <p:attrNameLst>
                                          <p:attrName>ppt_h</p:attrName>
                                        </p:attrNameLst>
                                      </p:cBhvr>
                                      <p:tavLst>
                                        <p:tav tm="0">
                                          <p:val>
                                            <p:strVal val="4/3*#ppt_h"/>
                                          </p:val>
                                        </p:tav>
                                        <p:tav tm="100000">
                                          <p:val>
                                            <p:strVal val="#ppt_h"/>
                                          </p:val>
                                        </p:tav>
                                      </p:tavLst>
                                    </p:anim>
                                  </p:childTnLst>
                                </p:cTn>
                              </p:par>
                              <p:par>
                                <p:cTn id="33" presetID="22" presetClass="entr" presetSubtype="4" fill="hold" nodeType="withEffect">
                                  <p:stCondLst>
                                    <p:cond delay="4500"/>
                                  </p:stCondLst>
                                  <p:childTnLst>
                                    <p:set>
                                      <p:cBhvr>
                                        <p:cTn id="34" dur="1" fill="hold">
                                          <p:stCondLst>
                                            <p:cond delay="0"/>
                                          </p:stCondLst>
                                        </p:cTn>
                                        <p:tgtEl>
                                          <p:spTgt spid="44"/>
                                        </p:tgtEl>
                                        <p:attrNameLst>
                                          <p:attrName>style.visibility</p:attrName>
                                        </p:attrNameLst>
                                      </p:cBhvr>
                                      <p:to>
                                        <p:strVal val="visible"/>
                                      </p:to>
                                    </p:set>
                                    <p:animEffect transition="in" filter="wipe(down)">
                                      <p:cBhvr>
                                        <p:cTn id="35" dur="500"/>
                                        <p:tgtEl>
                                          <p:spTgt spid="44"/>
                                        </p:tgtEl>
                                      </p:cBhvr>
                                    </p:animEffect>
                                  </p:childTnLst>
                                </p:cTn>
                              </p:par>
                              <p:par>
                                <p:cTn id="36" presetID="22" presetClass="entr" presetSubtype="4" fill="hold" nodeType="withEffect">
                                  <p:stCondLst>
                                    <p:cond delay="4500"/>
                                  </p:stCondLst>
                                  <p:childTnLst>
                                    <p:set>
                                      <p:cBhvr>
                                        <p:cTn id="37" dur="1" fill="hold">
                                          <p:stCondLst>
                                            <p:cond delay="0"/>
                                          </p:stCondLst>
                                        </p:cTn>
                                        <p:tgtEl>
                                          <p:spTgt spid="45"/>
                                        </p:tgtEl>
                                        <p:attrNameLst>
                                          <p:attrName>style.visibility</p:attrName>
                                        </p:attrNameLst>
                                      </p:cBhvr>
                                      <p:to>
                                        <p:strVal val="visible"/>
                                      </p:to>
                                    </p:set>
                                    <p:animEffect transition="in" filter="wipe(down)">
                                      <p:cBhvr>
                                        <p:cTn id="38" dur="500"/>
                                        <p:tgtEl>
                                          <p:spTgt spid="45"/>
                                        </p:tgtEl>
                                      </p:cBhvr>
                                    </p:animEffect>
                                  </p:childTnLst>
                                </p:cTn>
                              </p:par>
                              <p:par>
                                <p:cTn id="39" presetID="22" presetClass="entr" presetSubtype="1" fill="hold" nodeType="withEffect">
                                  <p:stCondLst>
                                    <p:cond delay="300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par>
                                <p:cTn id="42" presetID="23" presetClass="entr" presetSubtype="288" fill="hold" grpId="0" nodeType="withEffect">
                                  <p:stCondLst>
                                    <p:cond delay="6000"/>
                                  </p:stCondLst>
                                  <p:childTnLst>
                                    <p:set>
                                      <p:cBhvr>
                                        <p:cTn id="43" dur="1" fill="hold">
                                          <p:stCondLst>
                                            <p:cond delay="0"/>
                                          </p:stCondLst>
                                        </p:cTn>
                                        <p:tgtEl>
                                          <p:spTgt spid="49"/>
                                        </p:tgtEl>
                                        <p:attrNameLst>
                                          <p:attrName>style.visibility</p:attrName>
                                        </p:attrNameLst>
                                      </p:cBhvr>
                                      <p:to>
                                        <p:strVal val="visible"/>
                                      </p:to>
                                    </p:set>
                                    <p:anim calcmode="lin" valueType="num">
                                      <p:cBhvr>
                                        <p:cTn id="44" dur="500" fill="hold"/>
                                        <p:tgtEl>
                                          <p:spTgt spid="49"/>
                                        </p:tgtEl>
                                        <p:attrNameLst>
                                          <p:attrName>ppt_w</p:attrName>
                                        </p:attrNameLst>
                                      </p:cBhvr>
                                      <p:tavLst>
                                        <p:tav tm="0">
                                          <p:val>
                                            <p:strVal val="4/3*#ppt_w"/>
                                          </p:val>
                                        </p:tav>
                                        <p:tav tm="100000">
                                          <p:val>
                                            <p:strVal val="#ppt_w"/>
                                          </p:val>
                                        </p:tav>
                                      </p:tavLst>
                                    </p:anim>
                                    <p:anim calcmode="lin" valueType="num">
                                      <p:cBhvr>
                                        <p:cTn id="45" dur="500" fill="hold"/>
                                        <p:tgtEl>
                                          <p:spTgt spid="4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8" grpId="0" bldLvl="0" animBg="1"/>
      <p:bldP spid="4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第6章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语音数据标注</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smtClean="0">
                <a:solidFill>
                  <a:srgbClr val="0070C0"/>
                </a:solidFill>
                <a:cs typeface="Arial" panose="020B0604020202020204" pitchFamily="34" charset="0"/>
              </a:rPr>
              <a:t>第二部分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3481002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2"/>
          <p:cNvSpPr txBox="1"/>
          <p:nvPr/>
        </p:nvSpPr>
        <p:spPr>
          <a:xfrm>
            <a:off x="566558" y="882704"/>
            <a:ext cx="11258849" cy="1526187"/>
          </a:xfrm>
          <a:prstGeom prst="rect">
            <a:avLst/>
          </a:prstGeom>
          <a:solidFill>
            <a:srgbClr val="FFE48F"/>
          </a:solidFill>
        </p:spPr>
        <p:txBody>
          <a:bodyPr wrap="square" rtlCol="0">
            <a:spAutoFit/>
          </a:bodyPr>
          <a:lstStyle/>
          <a:p>
            <a:pPr marL="12065" lvl="1" indent="457200" fontAlgn="base">
              <a:lnSpc>
                <a:spcPct val="150000"/>
              </a:lnSpc>
            </a:pPr>
            <a:r>
              <a:rPr lang="zh-CN" altLang="en-US"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语音数据标注就是对语音数据进行语义、语法、音素等多种层次的标示，让机器从中学习规律，以便实现人机语音交互技术。主要工作内容是将语音中包含的文字信息、各种声音“提取”出来，进行转写或合成。标注后的数据主要用于人工智能机器学习，应用在语音识别、对话机器人等领域。相当于给计算机系统安装上“耳朵”，使其具备“能听”的功能，使计算机实现精准的语音识别能力</a:t>
            </a:r>
            <a:r>
              <a:rPr lang="zh-CN" altLang="en-US" sz="16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6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语音数据特征和分析</a:t>
            </a:r>
            <a:endParaRPr lang="zh-CN" altLang="en-US" sz="2400" dirty="0">
              <a:solidFill>
                <a:srgbClr val="00338D"/>
              </a:solidFill>
              <a:sym typeface="+mn-lt"/>
            </a:endParaRPr>
          </a:p>
        </p:txBody>
      </p:sp>
      <p:sp>
        <p:nvSpPr>
          <p:cNvPr id="26" name="矩形 25"/>
          <p:cNvSpPr/>
          <p:nvPr/>
        </p:nvSpPr>
        <p:spPr>
          <a:xfrm>
            <a:off x="1905019" y="4289039"/>
            <a:ext cx="1936270" cy="9006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车载</a:t>
            </a:r>
            <a:endParaRPr lang="en-US" altLang="zh-CN" sz="2000" b="1" dirty="0" smtClean="0">
              <a:latin typeface="微软雅黑" panose="020B0503020204020204" pitchFamily="34" charset="-122"/>
              <a:ea typeface="微软雅黑" panose="020B0503020204020204" pitchFamily="34" charset="-122"/>
            </a:endParaRPr>
          </a:p>
          <a:p>
            <a:pPr algn="ctr"/>
            <a:r>
              <a:rPr lang="zh-CN" altLang="en-US" sz="2000" b="1" dirty="0" smtClean="0">
                <a:latin typeface="微软雅黑" panose="020B0503020204020204" pitchFamily="34" charset="-122"/>
                <a:ea typeface="微软雅黑" panose="020B0503020204020204" pitchFamily="34" charset="-122"/>
              </a:rPr>
              <a:t>语音助手</a:t>
            </a:r>
            <a:endParaRPr lang="zh-CN" altLang="en-US" sz="2000" b="1" dirty="0">
              <a:latin typeface="微软雅黑" panose="020B0503020204020204" pitchFamily="34" charset="-122"/>
              <a:ea typeface="微软雅黑" panose="020B0503020204020204" pitchFamily="34" charset="-122"/>
            </a:endParaRPr>
          </a:p>
        </p:txBody>
      </p:sp>
      <p:sp>
        <p:nvSpPr>
          <p:cNvPr id="27" name="矩形 26"/>
          <p:cNvSpPr/>
          <p:nvPr/>
        </p:nvSpPr>
        <p:spPr>
          <a:xfrm>
            <a:off x="4840559" y="4279012"/>
            <a:ext cx="1927239" cy="910700"/>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语音商务</a:t>
            </a:r>
            <a:endParaRPr lang="zh-CN" altLang="en-US" sz="2000" b="1" dirty="0">
              <a:latin typeface="微软雅黑" panose="020B0503020204020204" pitchFamily="34" charset="-122"/>
              <a:ea typeface="微软雅黑" panose="020B0503020204020204" pitchFamily="34" charset="-122"/>
            </a:endParaRPr>
          </a:p>
        </p:txBody>
      </p:sp>
      <p:sp>
        <p:nvSpPr>
          <p:cNvPr id="28" name="矩形 27"/>
          <p:cNvSpPr/>
          <p:nvPr/>
        </p:nvSpPr>
        <p:spPr>
          <a:xfrm>
            <a:off x="1905019" y="5537548"/>
            <a:ext cx="1927239" cy="9412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消费级</a:t>
            </a:r>
            <a:endParaRPr lang="en-US" altLang="zh-CN" sz="2000" b="1" dirty="0" smtClean="0">
              <a:latin typeface="微软雅黑" panose="020B0503020204020204" pitchFamily="34" charset="-122"/>
              <a:ea typeface="微软雅黑" panose="020B0503020204020204" pitchFamily="34" charset="-122"/>
            </a:endParaRPr>
          </a:p>
          <a:p>
            <a:pPr algn="ctr">
              <a:buNone/>
            </a:pPr>
            <a:r>
              <a:rPr lang="zh-CN" altLang="en-US" sz="2000" b="1" dirty="0" smtClean="0">
                <a:latin typeface="微软雅黑" panose="020B0503020204020204" pitchFamily="34" charset="-122"/>
                <a:ea typeface="微软雅黑" panose="020B0503020204020204" pitchFamily="34" charset="-122"/>
              </a:rPr>
              <a:t>机器人</a:t>
            </a:r>
            <a:endParaRPr lang="zh-CN" altLang="en-US" sz="2000" b="1" dirty="0">
              <a:latin typeface="微软雅黑" panose="020B0503020204020204" pitchFamily="34" charset="-122"/>
              <a:ea typeface="微软雅黑" panose="020B0503020204020204" pitchFamily="34" charset="-122"/>
            </a:endParaRPr>
          </a:p>
        </p:txBody>
      </p:sp>
      <p:sp>
        <p:nvSpPr>
          <p:cNvPr id="29" name="矩形 28"/>
          <p:cNvSpPr/>
          <p:nvPr/>
        </p:nvSpPr>
        <p:spPr>
          <a:xfrm>
            <a:off x="4840559" y="5523936"/>
            <a:ext cx="1927239" cy="92132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智能家居</a:t>
            </a:r>
            <a:endParaRPr lang="en-US" altLang="zh-CN" sz="2000" b="1" dirty="0" smtClean="0">
              <a:latin typeface="微软雅黑" panose="020B0503020204020204" pitchFamily="34" charset="-122"/>
              <a:ea typeface="微软雅黑" panose="020B0503020204020204" pitchFamily="34" charset="-122"/>
            </a:endParaRPr>
          </a:p>
          <a:p>
            <a:pPr algn="ctr">
              <a:buNone/>
            </a:pPr>
            <a:r>
              <a:rPr lang="zh-CN" altLang="en-US" sz="2000" b="1" dirty="0" smtClean="0">
                <a:latin typeface="微软雅黑" panose="020B0503020204020204" pitchFamily="34" charset="-122"/>
                <a:ea typeface="微软雅黑" panose="020B0503020204020204" pitchFamily="34" charset="-122"/>
              </a:rPr>
              <a:t>控制</a:t>
            </a:r>
            <a:endParaRPr lang="zh-CN" altLang="en-US" sz="2000" b="1" dirty="0">
              <a:latin typeface="微软雅黑" panose="020B0503020204020204" pitchFamily="34" charset="-122"/>
              <a:ea typeface="微软雅黑" panose="020B0503020204020204" pitchFamily="34" charset="-122"/>
            </a:endParaRPr>
          </a:p>
        </p:txBody>
      </p:sp>
      <p:pic>
        <p:nvPicPr>
          <p:cNvPr id="23" name="图片 22"/>
          <p:cNvPicPr/>
          <p:nvPr/>
        </p:nvPicPr>
        <p:blipFill>
          <a:blip r:embed="rId3">
            <a:extLst/>
          </a:blip>
          <a:stretch>
            <a:fillRect/>
          </a:stretch>
        </p:blipFill>
        <p:spPr>
          <a:xfrm>
            <a:off x="1596397" y="2462041"/>
            <a:ext cx="8343448" cy="1833511"/>
          </a:xfrm>
          <a:prstGeom prst="rect">
            <a:avLst/>
          </a:prstGeom>
        </p:spPr>
      </p:pic>
      <p:sp>
        <p:nvSpPr>
          <p:cNvPr id="24" name="矩形 23"/>
          <p:cNvSpPr/>
          <p:nvPr/>
        </p:nvSpPr>
        <p:spPr>
          <a:xfrm>
            <a:off x="8012605" y="4312587"/>
            <a:ext cx="1927239" cy="910700"/>
          </a:xfrm>
          <a:prstGeom prst="rect">
            <a:avLst/>
          </a:prstGeom>
          <a:solidFill>
            <a:srgbClr val="7030A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语音审核</a:t>
            </a:r>
            <a:endParaRPr lang="zh-CN" altLang="en-US" sz="2000" b="1" dirty="0">
              <a:latin typeface="微软雅黑" panose="020B0503020204020204" pitchFamily="34" charset="-122"/>
              <a:ea typeface="微软雅黑" panose="020B0503020204020204" pitchFamily="34" charset="-122"/>
            </a:endParaRPr>
          </a:p>
        </p:txBody>
      </p:sp>
      <p:sp>
        <p:nvSpPr>
          <p:cNvPr id="25" name="矩形 24"/>
          <p:cNvSpPr/>
          <p:nvPr/>
        </p:nvSpPr>
        <p:spPr>
          <a:xfrm>
            <a:off x="8012605" y="5557511"/>
            <a:ext cx="1927239" cy="92132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智慧医疗</a:t>
            </a:r>
            <a:endParaRPr lang="zh-CN" altLang="en-US" sz="2000" b="1" dirty="0">
              <a:latin typeface="微软雅黑" panose="020B0503020204020204" pitchFamily="34" charset="-122"/>
              <a:ea typeface="微软雅黑" panose="020B0503020204020204" pitchFamily="34" charset="-122"/>
            </a:endParaRPr>
          </a:p>
        </p:txBody>
      </p:sp>
      <p:sp>
        <p:nvSpPr>
          <p:cNvPr id="2" name="TextBox 1"/>
          <p:cNvSpPr txBox="1"/>
          <p:nvPr/>
        </p:nvSpPr>
        <p:spPr>
          <a:xfrm>
            <a:off x="566558" y="3898237"/>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应用领域</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val="1020116928"/>
      </p:ext>
    </p:extLst>
  </p:cSld>
  <p:clrMapOvr>
    <a:masterClrMapping/>
  </p:clrMapOvr>
  <p:transition spd="slow"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509657" y="4004408"/>
            <a:ext cx="1210588" cy="400110"/>
          </a:xfrm>
          <a:prstGeom prst="rect">
            <a:avLst/>
          </a:prstGeom>
          <a:noFill/>
        </p:spPr>
        <p:txBody>
          <a:bodyPr wrap="non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语音识别</a:t>
            </a:r>
            <a:endParaRPr lang="en-GB" sz="2000" b="1"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821411" y="874374"/>
            <a:ext cx="4247206" cy="3507878"/>
            <a:chOff x="668812" y="1783252"/>
            <a:chExt cx="2409363" cy="2630901"/>
          </a:xfrm>
        </p:grpSpPr>
        <p:sp>
          <p:nvSpPr>
            <p:cNvPr id="85" name="TextBox 84"/>
            <p:cNvSpPr txBox="1"/>
            <p:nvPr/>
          </p:nvSpPr>
          <p:spPr>
            <a:xfrm>
              <a:off x="687353" y="2108143"/>
              <a:ext cx="2390822" cy="2306010"/>
            </a:xfrm>
            <a:prstGeom prst="rect">
              <a:avLst/>
            </a:prstGeom>
            <a:noFill/>
          </p:spPr>
          <p:txBody>
            <a:bodyPr wrap="square" lIns="0" tIns="0" rtlCol="0" anchor="t">
              <a:spAutoFit/>
            </a:bodyPr>
            <a:lstStyle/>
            <a:p>
              <a:pPr>
                <a:lnSpc>
                  <a:spcPct val="11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）从</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发音者与语音识别系统的</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相关性对比</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特定</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人语音识别</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非特</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定人语音</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多</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人的识别</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）从</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说话的方式</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考虑</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①孤立</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词</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语音识别；</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②连接</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词</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语音识别；</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③连续语音识别；</a:t>
              </a:r>
              <a:endPar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）从</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识别系统的词汇量大小</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考虑</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①小</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词汇量语音识别</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②中等</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词汇量的语音识别</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a:p>
              <a:pPr lvl="1">
                <a:lnSpc>
                  <a:spcPct val="110000"/>
                </a:lnSpc>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③大</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词汇量语音识别</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系统；</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a:p>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668812" y="1783252"/>
              <a:ext cx="1459234" cy="246413"/>
            </a:xfrm>
            <a:prstGeom prst="rect">
              <a:avLst/>
            </a:prstGeom>
            <a:noFill/>
          </p:spPr>
          <p:txBody>
            <a:bodyPr wrap="squar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语音识别系统分类</a:t>
              </a:r>
              <a:endParaRPr lang="en-US" sz="2135" b="1" dirty="0">
                <a:solidFill>
                  <a:srgbClr val="0070C0"/>
                </a:solidFill>
                <a:latin typeface="微软雅黑" panose="020B0503020204020204" pitchFamily="34" charset="-122"/>
                <a:ea typeface="微软雅黑" panose="020B0503020204020204" pitchFamily="34" charset="-122"/>
              </a:endParaRPr>
            </a:p>
          </p:txBody>
        </p:sp>
      </p:grpSp>
      <p:sp>
        <p:nvSpPr>
          <p:cNvPr id="91" name="TextBox 90"/>
          <p:cNvSpPr txBox="1"/>
          <p:nvPr/>
        </p:nvSpPr>
        <p:spPr>
          <a:xfrm>
            <a:off x="8188394" y="967837"/>
            <a:ext cx="3844657" cy="1942070"/>
          </a:xfrm>
          <a:prstGeom prst="rect">
            <a:avLst/>
          </a:prstGeom>
          <a:noFill/>
        </p:spPr>
        <p:txBody>
          <a:bodyPr wrap="square" lIns="0" tIns="0" rtlCol="0" anchor="t">
            <a:spAutoFit/>
          </a:bodyPr>
          <a:lstStyle/>
          <a:p>
            <a:pPr>
              <a:lnSpc>
                <a:spcPct val="11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）基于</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语言学</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和声学的</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方法</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分段和标记；</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得到词序列；</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）模板匹配的</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方法</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矢量量化；</a:t>
            </a:r>
            <a:endPar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动态时间规整（</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DTW</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marL="685800" lvl="1" indent="-228600">
              <a:lnSpc>
                <a:spcPct val="110000"/>
              </a:lnSpc>
              <a:buAutoNum type="circleNumDbPlain"/>
            </a:pP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隐马尔可夫法（</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rPr>
              <a:t>HMM</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）神经网络的</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方法</a:t>
            </a:r>
            <a:endPar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751402" y="4439959"/>
            <a:ext cx="3103578" cy="1654126"/>
            <a:chOff x="1071872" y="1774371"/>
            <a:chExt cx="2327684" cy="1240595"/>
          </a:xfrm>
        </p:grpSpPr>
        <p:sp>
          <p:nvSpPr>
            <p:cNvPr id="94" name="TextBox 93"/>
            <p:cNvSpPr txBox="1"/>
            <p:nvPr/>
          </p:nvSpPr>
          <p:spPr>
            <a:xfrm>
              <a:off x="1072033" y="2087885"/>
              <a:ext cx="2327523" cy="927081"/>
            </a:xfrm>
            <a:prstGeom prst="rect">
              <a:avLst/>
            </a:prstGeom>
            <a:noFill/>
          </p:spPr>
          <p:txBody>
            <a:bodyPr wrap="square" lIns="0" tIns="0" rtlCol="0" anchor="t">
              <a:spAutoFit/>
            </a:bodyPr>
            <a:lstStyle/>
            <a:p>
              <a:pPr>
                <a:lnSpc>
                  <a:spcPct val="15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）音频</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信息预处理与属性</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获取</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）声学</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模型与</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模式匹配</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）语言模型</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与语言处理</a:t>
              </a: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endPar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1071872" y="1774371"/>
              <a:ext cx="1850267" cy="246413"/>
            </a:xfrm>
            <a:prstGeom prst="rect">
              <a:avLst/>
            </a:prstGeom>
            <a:noFill/>
          </p:spPr>
          <p:txBody>
            <a:bodyPr wrap="none" lIns="0" tIns="0" rIns="0" bIns="0" rtlCol="0" anchor="t">
              <a:spAutoFit/>
            </a:bodyPr>
            <a:lstStyle/>
            <a:p>
              <a:r>
                <a:rPr lang="zh-CN" altLang="en-US" sz="2135" b="1" dirty="0" smtClean="0">
                  <a:solidFill>
                    <a:srgbClr val="0070C0"/>
                  </a:solidFill>
                  <a:latin typeface="微软雅黑" panose="020B0503020204020204" pitchFamily="34" charset="-122"/>
                  <a:ea typeface="微软雅黑" panose="020B0503020204020204" pitchFamily="34" charset="-122"/>
                </a:rPr>
                <a:t>语音识别系统的结构</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7974492" y="4456978"/>
            <a:ext cx="3596015" cy="2401022"/>
            <a:chOff x="954331" y="1915347"/>
            <a:chExt cx="2356110" cy="1800767"/>
          </a:xfrm>
        </p:grpSpPr>
        <p:sp>
          <p:nvSpPr>
            <p:cNvPr id="100" name="TextBox 99"/>
            <p:cNvSpPr txBox="1"/>
            <p:nvPr/>
          </p:nvSpPr>
          <p:spPr>
            <a:xfrm>
              <a:off x="1072034" y="2227244"/>
              <a:ext cx="2238407" cy="1488870"/>
            </a:xfrm>
            <a:prstGeom prst="rect">
              <a:avLst/>
            </a:prstGeom>
            <a:noFill/>
          </p:spPr>
          <p:txBody>
            <a:bodyPr wrap="square" lIns="0" tIns="0" rtlCol="0" anchor="t">
              <a:spAutoFit/>
            </a:bodyPr>
            <a:lstStyle/>
            <a:p>
              <a:pPr>
                <a:lnSpc>
                  <a:spcPct val="15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）自</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适应</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方面</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）强健</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性方面</a:t>
              </a:r>
              <a:endPar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）算法</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模型</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方面</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）网络</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带宽</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方面</a:t>
              </a:r>
              <a:endPar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50000"/>
                </a:lnSpc>
              </a:pP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b="1" dirty="0" smtClean="0">
                  <a:solidFill>
                    <a:prstClr val="black">
                      <a:lumMod val="65000"/>
                      <a:lumOff val="35000"/>
                    </a:prstClr>
                  </a:solidFill>
                  <a:latin typeface="微软雅黑" panose="020B0503020204020204" pitchFamily="34" charset="-122"/>
                  <a:ea typeface="微软雅黑" panose="020B0503020204020204" pitchFamily="34" charset="-122"/>
                </a:rPr>
                <a:t>5</a:t>
              </a:r>
              <a:r>
                <a:rPr lang="zh-CN" altLang="en-US" sz="1400" b="1" dirty="0" smtClean="0">
                  <a:solidFill>
                    <a:prstClr val="black">
                      <a:lumMod val="65000"/>
                      <a:lumOff val="35000"/>
                    </a:prstClr>
                  </a:solidFill>
                  <a:latin typeface="微软雅黑" panose="020B0503020204020204" pitchFamily="34" charset="-122"/>
                  <a:ea typeface="微软雅黑" panose="020B0503020204020204" pitchFamily="34" charset="-122"/>
                </a:rPr>
                <a:t>）无限</a:t>
              </a:r>
              <a:r>
                <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rPr>
                <a:t>词汇及多语言混合识别方面</a:t>
              </a:r>
              <a:endParaRPr lang="zh-CN" altLang="en-US" sz="1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954331" y="1915347"/>
              <a:ext cx="2055852"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语音识别所面临的问题</a:t>
              </a:r>
              <a:endParaRPr lang="zh-CN" altLang="en-US" sz="2135" b="1" dirty="0">
                <a:solidFill>
                  <a:srgbClr val="0070C0"/>
                </a:solidFill>
                <a:latin typeface="微软雅黑" panose="020B0503020204020204" pitchFamily="34" charset="-122"/>
                <a:ea typeface="微软雅黑" panose="020B0503020204020204" pitchFamily="34" charset="-122"/>
              </a:endParaRPr>
            </a:p>
          </p:txBody>
        </p:sp>
      </p:grpSp>
      <p:sp>
        <p:nvSpPr>
          <p:cNvPr id="71" name="TextBox 70"/>
          <p:cNvSpPr txBox="1"/>
          <p:nvPr/>
        </p:nvSpPr>
        <p:spPr>
          <a:xfrm>
            <a:off x="7855852" y="422219"/>
            <a:ext cx="2976036" cy="328551"/>
          </a:xfrm>
          <a:prstGeom prst="rect">
            <a:avLst/>
          </a:prstGeom>
          <a:noFill/>
        </p:spPr>
        <p:txBody>
          <a:bodyPr wrap="squar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语音识别的基本方式</a:t>
            </a:r>
            <a:endParaRPr lang="en-US" sz="2135" b="1" dirty="0">
              <a:solidFill>
                <a:srgbClr val="0070C0"/>
              </a:solidFill>
              <a:latin typeface="微软雅黑" panose="020B0503020204020204" pitchFamily="34" charset="-122"/>
              <a:ea typeface="微软雅黑" panose="020B0503020204020204" pitchFamily="34" charset="-122"/>
            </a:endParaRPr>
          </a:p>
        </p:txBody>
      </p:sp>
      <p:sp>
        <p:nvSpPr>
          <p:cNvPr id="7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00338D"/>
                </a:solidFill>
                <a:sym typeface="+mn-lt"/>
              </a:rPr>
              <a:t>语音</a:t>
            </a:r>
            <a:r>
              <a:rPr lang="zh-CN" altLang="en-US" sz="2400" dirty="0" smtClean="0">
                <a:solidFill>
                  <a:srgbClr val="00338D"/>
                </a:solidFill>
                <a:sym typeface="+mn-lt"/>
              </a:rPr>
              <a:t>标注运用类型</a:t>
            </a:r>
            <a:r>
              <a:rPr lang="en-US" altLang="zh-CN" sz="2400" dirty="0" smtClean="0">
                <a:solidFill>
                  <a:srgbClr val="00338D"/>
                </a:solidFill>
                <a:sym typeface="+mn-lt"/>
              </a:rPr>
              <a:t>-</a:t>
            </a:r>
            <a:r>
              <a:rPr lang="zh-CN" altLang="en-US" sz="2400" dirty="0" smtClean="0">
                <a:solidFill>
                  <a:srgbClr val="00338D"/>
                </a:solidFill>
                <a:sym typeface="+mn-lt"/>
              </a:rPr>
              <a:t>语音识别</a:t>
            </a:r>
            <a:endParaRPr lang="zh-CN" altLang="en-US" sz="2400" dirty="0">
              <a:solidFill>
                <a:srgbClr val="00338D"/>
              </a:solidFill>
              <a:sym typeface="+mn-lt"/>
            </a:endParaRPr>
          </a:p>
          <a:p>
            <a:endParaRPr lang="zh-CN" altLang="en-US" sz="2400" dirty="0">
              <a:solidFill>
                <a:srgbClr val="00338D"/>
              </a:solidFill>
              <a:sym typeface="+mn-lt"/>
            </a:endParaRPr>
          </a:p>
        </p:txBody>
      </p:sp>
    </p:spTree>
    <p:extLst>
      <p:ext uri="{BB962C8B-B14F-4D97-AF65-F5344CB8AC3E}">
        <p14:creationId xmlns:p14="http://schemas.microsoft.com/office/powerpoint/2010/main" val="150827100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additive="base">
                                        <p:cTn id="47" dur="500" fill="hold"/>
                                        <p:tgtEl>
                                          <p:spTgt spid="99"/>
                                        </p:tgtEl>
                                        <p:attrNameLst>
                                          <p:attrName>ppt_x</p:attrName>
                                        </p:attrNameLst>
                                      </p:cBhvr>
                                      <p:tavLst>
                                        <p:tav tm="0">
                                          <p:val>
                                            <p:strVal val="0-#ppt_w/2"/>
                                          </p:val>
                                        </p:tav>
                                        <p:tav tm="100000">
                                          <p:val>
                                            <p:strVal val="#ppt_x"/>
                                          </p:val>
                                        </p:tav>
                                      </p:tavLst>
                                    </p:anim>
                                    <p:anim calcmode="lin" valueType="num">
                                      <p:cBhvr additive="base">
                                        <p:cTn id="48"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08D3539B-1537-9241-8DBC-001E65C1476F}"/>
              </a:ext>
            </a:extLst>
          </p:cNvPr>
          <p:cNvSpPr txBox="1">
            <a:spLocks/>
          </p:cNvSpPr>
          <p:nvPr/>
        </p:nvSpPr>
        <p:spPr>
          <a:xfrm>
            <a:off x="414670" y="334626"/>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00338D"/>
                </a:solidFill>
                <a:sym typeface="+mn-lt"/>
              </a:rPr>
              <a:t>语音</a:t>
            </a:r>
            <a:r>
              <a:rPr lang="zh-CN" altLang="en-US" sz="2400" dirty="0" smtClean="0">
                <a:solidFill>
                  <a:srgbClr val="00338D"/>
                </a:solidFill>
                <a:sym typeface="+mn-lt"/>
              </a:rPr>
              <a:t>标注运用类型</a:t>
            </a:r>
            <a:r>
              <a:rPr lang="en-US" altLang="zh-CN" sz="2400" dirty="0" smtClean="0">
                <a:solidFill>
                  <a:srgbClr val="00338D"/>
                </a:solidFill>
                <a:sym typeface="+mn-lt"/>
              </a:rPr>
              <a:t>-</a:t>
            </a:r>
            <a:r>
              <a:rPr lang="zh-CN" altLang="en-US" sz="2400" dirty="0" smtClean="0">
                <a:solidFill>
                  <a:srgbClr val="00338D"/>
                </a:solidFill>
                <a:sym typeface="+mn-lt"/>
              </a:rPr>
              <a:t>语音</a:t>
            </a:r>
            <a:r>
              <a:rPr lang="zh-CN" altLang="en-US" sz="2400" dirty="0" smtClean="0">
                <a:solidFill>
                  <a:srgbClr val="00338D"/>
                </a:solidFill>
                <a:sym typeface="+mn-lt"/>
              </a:rPr>
              <a:t>转写</a:t>
            </a:r>
            <a:endParaRPr lang="zh-CN" altLang="en-US" sz="2400" dirty="0">
              <a:solidFill>
                <a:srgbClr val="00338D"/>
              </a:solidFill>
              <a:sym typeface="+mn-lt"/>
            </a:endParaRPr>
          </a:p>
          <a:p>
            <a:endParaRPr lang="zh-CN" altLang="en-US" sz="2400" dirty="0">
              <a:solidFill>
                <a:srgbClr val="00338D"/>
              </a:solidFill>
              <a:sym typeface="+mn-lt"/>
            </a:endParaRPr>
          </a:p>
        </p:txBody>
      </p:sp>
      <p:sp>
        <p:nvSpPr>
          <p:cNvPr id="4" name="圆角矩形 3"/>
          <p:cNvSpPr/>
          <p:nvPr/>
        </p:nvSpPr>
        <p:spPr>
          <a:xfrm>
            <a:off x="892489" y="932705"/>
            <a:ext cx="4647073" cy="564884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5" name="组合 4"/>
          <p:cNvGrpSpPr/>
          <p:nvPr/>
        </p:nvGrpSpPr>
        <p:grpSpPr>
          <a:xfrm>
            <a:off x="1583983" y="5064940"/>
            <a:ext cx="2914063" cy="634777"/>
            <a:chOff x="683568" y="2752671"/>
            <a:chExt cx="1689213" cy="673833"/>
          </a:xfrm>
        </p:grpSpPr>
        <p:grpSp>
          <p:nvGrpSpPr>
            <p:cNvPr id="6" name="组合 5"/>
            <p:cNvGrpSpPr/>
            <p:nvPr/>
          </p:nvGrpSpPr>
          <p:grpSpPr>
            <a:xfrm>
              <a:off x="683568" y="2786349"/>
              <a:ext cx="1689213" cy="640155"/>
              <a:chOff x="1947258" y="3466616"/>
              <a:chExt cx="2252284" cy="853540"/>
            </a:xfrm>
          </p:grpSpPr>
          <p:sp>
            <p:nvSpPr>
              <p:cNvPr id="8" name="矩形 7"/>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 name="矩形 8"/>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矩形 9"/>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7"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11" name="组合 10"/>
          <p:cNvGrpSpPr/>
          <p:nvPr/>
        </p:nvGrpSpPr>
        <p:grpSpPr>
          <a:xfrm>
            <a:off x="1158757" y="991017"/>
            <a:ext cx="3339290" cy="1138739"/>
            <a:chOff x="807003" y="1419785"/>
            <a:chExt cx="1442342" cy="447632"/>
          </a:xfrm>
        </p:grpSpPr>
        <p:grpSp>
          <p:nvGrpSpPr>
            <p:cNvPr id="12" name="组合 11"/>
            <p:cNvGrpSpPr/>
            <p:nvPr/>
          </p:nvGrpSpPr>
          <p:grpSpPr>
            <a:xfrm>
              <a:off x="872045" y="1419785"/>
              <a:ext cx="1312260" cy="447632"/>
              <a:chOff x="2198560" y="1644530"/>
              <a:chExt cx="1749680" cy="596843"/>
            </a:xfrm>
          </p:grpSpPr>
          <p:pic>
            <p:nvPicPr>
              <p:cNvPr id="14" name="图片 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5" name="图片 14"/>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 name="文本框 113"/>
            <p:cNvSpPr txBox="1"/>
            <p:nvPr/>
          </p:nvSpPr>
          <p:spPr>
            <a:xfrm>
              <a:off x="807003" y="1501969"/>
              <a:ext cx="1442342" cy="294599"/>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语音转写</a:t>
              </a:r>
              <a:endParaRPr lang="en-US" altLang="zh-CN" sz="2135"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的方式</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6" name="文本框 116"/>
          <p:cNvSpPr txBox="1"/>
          <p:nvPr/>
        </p:nvSpPr>
        <p:spPr>
          <a:xfrm>
            <a:off x="1177013" y="2187300"/>
            <a:ext cx="3501832" cy="2788456"/>
          </a:xfrm>
          <a:prstGeom prst="rect">
            <a:avLst/>
          </a:prstGeom>
          <a:noFill/>
        </p:spPr>
        <p:txBody>
          <a:bodyPr wrap="square" rtlCol="0">
            <a:spAutoFit/>
          </a:bodyPr>
          <a:lstStyle/>
          <a:p>
            <a:pPr algn="just">
              <a:lnSpc>
                <a:spcPct val="12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）语音</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转写简单的表达方式就是：把音频数据转换成文本数据。按照音频转写的方式可以分为以下两种；</a:t>
            </a:r>
          </a:p>
          <a:p>
            <a:pPr algn="just">
              <a:lnSpc>
                <a:spcPct val="12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）录制</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音频转写：将已经录制好的完整音频文件传输至转写工具或平台中，转写完毕之后输出音频对应的完整文字结果；</a:t>
            </a:r>
          </a:p>
          <a:p>
            <a:pPr algn="just">
              <a:lnSpc>
                <a:spcPct val="12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）实时</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流音频转写：在采集音频的同时，将音频上传至转写系统中，能够实时返回文字结果，可以实现是文字和声同步呈现。</a:t>
            </a:r>
          </a:p>
          <a:p>
            <a:pPr indent="457200" algn="just">
              <a:lnSpc>
                <a:spcPct val="200000"/>
              </a:lnSpc>
            </a:pP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470488" y="5834829"/>
            <a:ext cx="3006292" cy="640626"/>
            <a:chOff x="872045" y="3769021"/>
            <a:chExt cx="1312260" cy="447632"/>
          </a:xfrm>
        </p:grpSpPr>
        <p:grpSp>
          <p:nvGrpSpPr>
            <p:cNvPr id="18" name="组合 17"/>
            <p:cNvGrpSpPr/>
            <p:nvPr/>
          </p:nvGrpSpPr>
          <p:grpSpPr>
            <a:xfrm>
              <a:off x="872045" y="3769021"/>
              <a:ext cx="1312260" cy="447632"/>
              <a:chOff x="2198560" y="1644530"/>
              <a:chExt cx="1749680" cy="596843"/>
            </a:xfrm>
          </p:grpSpPr>
          <p:pic>
            <p:nvPicPr>
              <p:cNvPr id="23" name="图片 2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4" name="图片 2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19" name="组合 18"/>
            <p:cNvGrpSpPr/>
            <p:nvPr/>
          </p:nvGrpSpPr>
          <p:grpSpPr>
            <a:xfrm>
              <a:off x="1475656" y="3867894"/>
              <a:ext cx="227425" cy="223469"/>
              <a:chOff x="5037571" y="856343"/>
              <a:chExt cx="715006" cy="702571"/>
            </a:xfrm>
            <a:solidFill>
              <a:srgbClr val="002060"/>
            </a:solidFill>
          </p:grpSpPr>
          <p:sp>
            <p:nvSpPr>
              <p:cNvPr id="20"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1"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2"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65" name="圆角矩形 64"/>
          <p:cNvSpPr/>
          <p:nvPr/>
        </p:nvSpPr>
        <p:spPr>
          <a:xfrm>
            <a:off x="6451309" y="925829"/>
            <a:ext cx="4647073" cy="5648848"/>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66" name="组合 65"/>
          <p:cNvGrpSpPr/>
          <p:nvPr/>
        </p:nvGrpSpPr>
        <p:grpSpPr>
          <a:xfrm>
            <a:off x="7029718" y="5014055"/>
            <a:ext cx="3352741" cy="707886"/>
            <a:chOff x="683568" y="2752671"/>
            <a:chExt cx="1689213" cy="751440"/>
          </a:xfrm>
        </p:grpSpPr>
        <p:grpSp>
          <p:nvGrpSpPr>
            <p:cNvPr id="67" name="组合 66"/>
            <p:cNvGrpSpPr/>
            <p:nvPr/>
          </p:nvGrpSpPr>
          <p:grpSpPr>
            <a:xfrm>
              <a:off x="683568" y="2786349"/>
              <a:ext cx="1689213" cy="640155"/>
              <a:chOff x="1947258" y="3466616"/>
              <a:chExt cx="2252284" cy="853540"/>
            </a:xfrm>
          </p:grpSpPr>
          <p:sp>
            <p:nvSpPr>
              <p:cNvPr id="69" name="矩形 6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0" name="矩形 6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1" name="矩形 7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8" name="文本框 110"/>
            <p:cNvSpPr txBox="1"/>
            <p:nvPr/>
          </p:nvSpPr>
          <p:spPr>
            <a:xfrm>
              <a:off x="1090068" y="2752671"/>
              <a:ext cx="719138" cy="751440"/>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72" name="组合 71"/>
          <p:cNvGrpSpPr/>
          <p:nvPr/>
        </p:nvGrpSpPr>
        <p:grpSpPr>
          <a:xfrm>
            <a:off x="6953718" y="984141"/>
            <a:ext cx="3339290" cy="1138739"/>
            <a:chOff x="807003" y="1419785"/>
            <a:chExt cx="1442342" cy="447632"/>
          </a:xfrm>
        </p:grpSpPr>
        <p:grpSp>
          <p:nvGrpSpPr>
            <p:cNvPr id="73" name="组合 72"/>
            <p:cNvGrpSpPr/>
            <p:nvPr/>
          </p:nvGrpSpPr>
          <p:grpSpPr>
            <a:xfrm>
              <a:off x="872045" y="1419785"/>
              <a:ext cx="1312260" cy="447632"/>
              <a:chOff x="2198560" y="1644530"/>
              <a:chExt cx="1749680" cy="596843"/>
            </a:xfrm>
          </p:grpSpPr>
          <p:pic>
            <p:nvPicPr>
              <p:cNvPr id="75" name="图片 74"/>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76" name="图片 75"/>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74" name="文本框 113"/>
            <p:cNvSpPr txBox="1"/>
            <p:nvPr/>
          </p:nvSpPr>
          <p:spPr>
            <a:xfrm>
              <a:off x="807003" y="1501969"/>
              <a:ext cx="1442342" cy="294599"/>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语音转写</a:t>
              </a:r>
              <a:endParaRPr lang="en-US" altLang="zh-CN" sz="2135"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应用领域</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77" name="文本框 116"/>
          <p:cNvSpPr txBox="1"/>
          <p:nvPr/>
        </p:nvSpPr>
        <p:spPr>
          <a:xfrm>
            <a:off x="7224595" y="2165201"/>
            <a:ext cx="2493564" cy="2511457"/>
          </a:xfrm>
          <a:prstGeom prst="rect">
            <a:avLst/>
          </a:prstGeom>
          <a:noFill/>
        </p:spPr>
        <p:txBody>
          <a:bodyPr wrap="square" rtlCol="0">
            <a:spAutoFit/>
          </a:bodyPr>
          <a:lstStyle/>
          <a:p>
            <a:pPr>
              <a:lnSpc>
                <a:spcPct val="200000"/>
              </a:lnSpc>
            </a:pPr>
            <a:r>
              <a:rPr lang="zh-CN" altLang="en-US" b="1"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b="1" dirty="0">
                <a:solidFill>
                  <a:prstClr val="black">
                    <a:lumMod val="65000"/>
                    <a:lumOff val="35000"/>
                  </a:prstClr>
                </a:solidFill>
                <a:latin typeface="微软雅黑" panose="020B0503020204020204" pitchFamily="34" charset="-122"/>
                <a:ea typeface="微软雅黑" panose="020B0503020204020204" pitchFamily="34" charset="-122"/>
              </a:rPr>
              <a:t>1</a:t>
            </a: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）呼叫中心</a:t>
            </a:r>
            <a:endPar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200000"/>
              </a:lnSpc>
            </a:pP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rPr>
              <a:t>2</a:t>
            </a: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）智能客服</a:t>
            </a:r>
            <a:endPar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200000"/>
              </a:lnSpc>
            </a:pP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rPr>
              <a:t>3</a:t>
            </a: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）法庭庭审</a:t>
            </a:r>
            <a:endPar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200000"/>
              </a:lnSpc>
            </a:pP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b="1" dirty="0" smtClean="0">
                <a:solidFill>
                  <a:prstClr val="black">
                    <a:lumMod val="65000"/>
                    <a:lumOff val="35000"/>
                  </a:prstClr>
                </a:solidFill>
                <a:latin typeface="微软雅黑" panose="020B0503020204020204" pitchFamily="34" charset="-122"/>
                <a:ea typeface="微软雅黑" panose="020B0503020204020204" pitchFamily="34" charset="-122"/>
              </a:rPr>
              <a:t>4</a:t>
            </a:r>
            <a:r>
              <a:rPr lang="zh-CN" altLang="en-US" b="1" dirty="0" smtClean="0">
                <a:solidFill>
                  <a:prstClr val="black">
                    <a:lumMod val="65000"/>
                    <a:lumOff val="35000"/>
                  </a:prstClr>
                </a:solidFill>
                <a:latin typeface="微软雅黑" panose="020B0503020204020204" pitchFamily="34" charset="-122"/>
                <a:ea typeface="微软雅黑" panose="020B0503020204020204" pitchFamily="34" charset="-122"/>
              </a:rPr>
              <a:t>）视频字幕</a:t>
            </a:r>
            <a:endParaRPr lang="en-US" altLang="zh-CN" b="1" dirty="0">
              <a:solidFill>
                <a:prstClr val="black">
                  <a:lumMod val="65000"/>
                  <a:lumOff val="35000"/>
                </a:prstClr>
              </a:solidFill>
              <a:latin typeface="微软雅黑" panose="020B0503020204020204" pitchFamily="34" charset="-122"/>
              <a:ea typeface="微软雅黑" panose="020B0503020204020204" pitchFamily="34" charset="-122"/>
            </a:endParaRPr>
          </a:p>
          <a:p>
            <a:pPr>
              <a:lnSpc>
                <a:spcPct val="110000"/>
              </a:lnSpc>
            </a:pPr>
            <a:endParaRPr lang="en-US" altLang="zh-CN" sz="12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4874970" y="2211350"/>
            <a:ext cx="1977477" cy="297934"/>
            <a:chOff x="4111386" y="2043778"/>
            <a:chExt cx="926499" cy="158012"/>
          </a:xfrm>
        </p:grpSpPr>
        <p:grpSp>
          <p:nvGrpSpPr>
            <p:cNvPr id="87" name="组合 86"/>
            <p:cNvGrpSpPr/>
            <p:nvPr/>
          </p:nvGrpSpPr>
          <p:grpSpPr>
            <a:xfrm>
              <a:off x="4879875" y="2043778"/>
              <a:ext cx="158010" cy="158012"/>
              <a:chOff x="4486616" y="3001075"/>
              <a:chExt cx="274695" cy="274699"/>
            </a:xfrm>
          </p:grpSpPr>
          <p:sp>
            <p:nvSpPr>
              <p:cNvPr id="93" name="椭圆 9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4" name="椭圆 9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88" name="组合 87"/>
            <p:cNvGrpSpPr/>
            <p:nvPr/>
          </p:nvGrpSpPr>
          <p:grpSpPr>
            <a:xfrm>
              <a:off x="4111386" y="2043778"/>
              <a:ext cx="158010" cy="158012"/>
              <a:chOff x="4486616" y="3001075"/>
              <a:chExt cx="274695" cy="274699"/>
            </a:xfrm>
          </p:grpSpPr>
          <p:sp>
            <p:nvSpPr>
              <p:cNvPr id="91" name="椭圆 9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2" name="椭圆 9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89" name="圆角矩形 8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0" name="圆角矩形 8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95" name="组合 94"/>
          <p:cNvGrpSpPr/>
          <p:nvPr/>
        </p:nvGrpSpPr>
        <p:grpSpPr>
          <a:xfrm>
            <a:off x="4940420" y="4479629"/>
            <a:ext cx="1977477" cy="297934"/>
            <a:chOff x="4111386" y="2043778"/>
            <a:chExt cx="926499" cy="158012"/>
          </a:xfrm>
        </p:grpSpPr>
        <p:grpSp>
          <p:nvGrpSpPr>
            <p:cNvPr id="96" name="组合 95"/>
            <p:cNvGrpSpPr/>
            <p:nvPr/>
          </p:nvGrpSpPr>
          <p:grpSpPr>
            <a:xfrm>
              <a:off x="4879875" y="2043778"/>
              <a:ext cx="158010" cy="158012"/>
              <a:chOff x="4486616" y="3001075"/>
              <a:chExt cx="274695" cy="274699"/>
            </a:xfrm>
          </p:grpSpPr>
          <p:sp>
            <p:nvSpPr>
              <p:cNvPr id="102" name="椭圆 10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3" name="椭圆 10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97" name="组合 96"/>
            <p:cNvGrpSpPr/>
            <p:nvPr/>
          </p:nvGrpSpPr>
          <p:grpSpPr>
            <a:xfrm>
              <a:off x="4111386" y="2043778"/>
              <a:ext cx="158010" cy="158012"/>
              <a:chOff x="4486616" y="3001075"/>
              <a:chExt cx="274695" cy="274699"/>
            </a:xfrm>
          </p:grpSpPr>
          <p:sp>
            <p:nvSpPr>
              <p:cNvPr id="100" name="椭圆 9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1" name="椭圆 10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98" name="圆角矩形 97"/>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9" name="圆角矩形 98"/>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4" name="组合 103"/>
          <p:cNvGrpSpPr/>
          <p:nvPr/>
        </p:nvGrpSpPr>
        <p:grpSpPr>
          <a:xfrm>
            <a:off x="7125004" y="5719483"/>
            <a:ext cx="3257456" cy="640626"/>
            <a:chOff x="872045" y="3769021"/>
            <a:chExt cx="1312260" cy="447632"/>
          </a:xfrm>
        </p:grpSpPr>
        <p:grpSp>
          <p:nvGrpSpPr>
            <p:cNvPr id="105" name="组合 104"/>
            <p:cNvGrpSpPr/>
            <p:nvPr/>
          </p:nvGrpSpPr>
          <p:grpSpPr>
            <a:xfrm>
              <a:off x="872045" y="3769021"/>
              <a:ext cx="1312260" cy="447632"/>
              <a:chOff x="2198560" y="1644530"/>
              <a:chExt cx="1749680" cy="596843"/>
            </a:xfrm>
          </p:grpSpPr>
          <p:pic>
            <p:nvPicPr>
              <p:cNvPr id="110" name="图片 10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11" name="图片 11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106" name="组合 105"/>
            <p:cNvGrpSpPr/>
            <p:nvPr/>
          </p:nvGrpSpPr>
          <p:grpSpPr>
            <a:xfrm>
              <a:off x="1475656" y="3867894"/>
              <a:ext cx="227425" cy="223469"/>
              <a:chOff x="5037571" y="856343"/>
              <a:chExt cx="715006" cy="702571"/>
            </a:xfrm>
            <a:solidFill>
              <a:srgbClr val="002060"/>
            </a:solidFill>
          </p:grpSpPr>
          <p:sp>
            <p:nvSpPr>
              <p:cNvPr id="107"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8"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9"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Tree>
    <p:custDataLst>
      <p:tags r:id="rId1"/>
    </p:custDataLst>
    <p:extLst>
      <p:ext uri="{BB962C8B-B14F-4D97-AF65-F5344CB8AC3E}">
        <p14:creationId xmlns:p14="http://schemas.microsoft.com/office/powerpoint/2010/main" val="206681525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50"/>
                                        <p:tgtEl>
                                          <p:spTgt spid="4"/>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350"/>
                                        <p:tgtEl>
                                          <p:spTgt spid="11"/>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350"/>
                                        <p:tgtEl>
                                          <p:spTgt spid="16"/>
                                        </p:tgtEl>
                                      </p:cBhvr>
                                    </p:animEffect>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350"/>
                                        <p:tgtEl>
                                          <p:spTgt spid="17"/>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350"/>
                                        <p:tgtEl>
                                          <p:spTgt spid="65"/>
                                        </p:tgtEl>
                                      </p:cBhvr>
                                    </p:animEffect>
                                  </p:childTnLst>
                                </p:cTn>
                              </p:par>
                            </p:childTnLst>
                          </p:cTn>
                        </p:par>
                        <p:par>
                          <p:cTn id="28" fill="hold">
                            <p:stCondLst>
                              <p:cond delay="210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350"/>
                                        <p:tgtEl>
                                          <p:spTgt spid="72"/>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350"/>
                                        <p:tgtEl>
                                          <p:spTgt spid="77"/>
                                        </p:tgtEl>
                                      </p:cBhvr>
                                    </p:animEffect>
                                  </p:childTnLst>
                                </p:cTn>
                              </p:par>
                            </p:childTnLst>
                          </p:cTn>
                        </p:par>
                        <p:par>
                          <p:cTn id="36" fill="hold">
                            <p:stCondLst>
                              <p:cond delay="2800"/>
                            </p:stCondLst>
                            <p:childTnLst>
                              <p:par>
                                <p:cTn id="37" presetID="10" presetClass="entr" presetSubtype="0"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350"/>
                                        <p:tgtEl>
                                          <p:spTgt spid="66"/>
                                        </p:tgtEl>
                                      </p:cBhvr>
                                    </p:animEffect>
                                  </p:childTnLst>
                                </p:cTn>
                              </p:par>
                            </p:childTnLst>
                          </p:cTn>
                        </p:par>
                        <p:par>
                          <p:cTn id="40" fill="hold">
                            <p:stCondLst>
                              <p:cond delay="3150"/>
                            </p:stCondLst>
                            <p:childTnLst>
                              <p:par>
                                <p:cTn id="41" presetID="10" presetClass="entr" presetSubtype="0" fill="hold"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350"/>
                                        <p:tgtEl>
                                          <p:spTgt spid="86"/>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350"/>
                                        <p:tgtEl>
                                          <p:spTgt spid="95"/>
                                        </p:tgtEl>
                                      </p:cBhvr>
                                    </p:animEffect>
                                  </p:childTnLst>
                                </p:cTn>
                              </p:par>
                            </p:childTnLst>
                          </p:cTn>
                        </p:par>
                        <p:par>
                          <p:cTn id="48" fill="hold">
                            <p:stCondLst>
                              <p:cond delay="3850"/>
                            </p:stCondLst>
                            <p:childTnLst>
                              <p:par>
                                <p:cTn id="49" presetID="10" presetClass="entr" presetSubtype="0"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 grpId="0"/>
      <p:bldP spid="65" grpId="0" bldLvl="0" animBg="1"/>
      <p:bldP spid="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bwMode="auto">
          <a:xfrm>
            <a:off x="5551551" y="910358"/>
            <a:ext cx="1012447" cy="5733256"/>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834234" y="1253299"/>
            <a:ext cx="4772075" cy="5388583"/>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音频采集</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r>
                    <a:rPr lang="en-US" altLang="zh-CN" sz="2400" kern="0" dirty="0">
                      <a:solidFill>
                        <a:prstClr val="black"/>
                      </a:solidFill>
                    </a:rPr>
                    <a:t> </a:t>
                  </a:r>
                  <a:endParaRPr lang="zh-CN" altLang="en-US" sz="2400" kern="0" dirty="0">
                    <a:solidFill>
                      <a:prstClr val="black"/>
                    </a:solidFill>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690701" y="2446529"/>
            <a:ext cx="287072" cy="287069"/>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17" name="组合 16"/>
          <p:cNvGrpSpPr/>
          <p:nvPr/>
        </p:nvGrpSpPr>
        <p:grpSpPr>
          <a:xfrm>
            <a:off x="690697" y="3132596"/>
            <a:ext cx="287072" cy="287069"/>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0" name="组合 19"/>
          <p:cNvGrpSpPr/>
          <p:nvPr/>
        </p:nvGrpSpPr>
        <p:grpSpPr>
          <a:xfrm>
            <a:off x="690698" y="3895184"/>
            <a:ext cx="287072" cy="287069"/>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24" name="矩形 23"/>
          <p:cNvSpPr>
            <a:spLocks noChangeArrowheads="1"/>
          </p:cNvSpPr>
          <p:nvPr/>
        </p:nvSpPr>
        <p:spPr bwMode="auto">
          <a:xfrm>
            <a:off x="1257240" y="2446529"/>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采样</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1257236" y="3136814"/>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采样率</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1257237" y="3915151"/>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采样精度</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503899" y="1255033"/>
            <a:ext cx="4739809" cy="5388583"/>
            <a:chOff x="4906594" y="1102064"/>
            <a:chExt cx="3554857"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声音学</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32" name="圆角矩形 16"/>
            <p:cNvSpPr/>
            <p:nvPr/>
          </p:nvSpPr>
          <p:spPr>
            <a:xfrm flipH="1">
              <a:off x="5336929"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36" name="组合 35"/>
          <p:cNvGrpSpPr/>
          <p:nvPr/>
        </p:nvGrpSpPr>
        <p:grpSpPr>
          <a:xfrm>
            <a:off x="11117813" y="2446529"/>
            <a:ext cx="287072" cy="287069"/>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39" name="组合 38"/>
          <p:cNvGrpSpPr/>
          <p:nvPr/>
        </p:nvGrpSpPr>
        <p:grpSpPr>
          <a:xfrm>
            <a:off x="11117813" y="3093322"/>
            <a:ext cx="287072" cy="287069"/>
            <a:chOff x="5026429" y="2057723"/>
            <a:chExt cx="254992" cy="254990"/>
          </a:xfrm>
        </p:grpSpPr>
        <p:sp>
          <p:nvSpPr>
            <p:cNvPr id="40" name="椭圆 39"/>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1"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42" name="组合 41"/>
          <p:cNvGrpSpPr/>
          <p:nvPr/>
        </p:nvGrpSpPr>
        <p:grpSpPr>
          <a:xfrm>
            <a:off x="11098022" y="3816988"/>
            <a:ext cx="287072" cy="287069"/>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46" name="矩形 45"/>
          <p:cNvSpPr>
            <a:spLocks noChangeArrowheads="1"/>
          </p:cNvSpPr>
          <p:nvPr/>
        </p:nvSpPr>
        <p:spPr bwMode="auto">
          <a:xfrm>
            <a:off x="7606646" y="2446529"/>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声波</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606646" y="3097540"/>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声速</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7586855" y="3836955"/>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波长</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5835288" y="2212339"/>
            <a:ext cx="480053" cy="37444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3200" b="1" cap="all" spc="400" dirty="0" smtClean="0">
                <a:solidFill>
                  <a:schemeClr val="bg1"/>
                </a:solidFill>
                <a:latin typeface="微软雅黑" panose="020B0503020204020204" pitchFamily="34" charset="-122"/>
                <a:ea typeface="微软雅黑" panose="020B0503020204020204" pitchFamily="34" charset="-122"/>
              </a:rPr>
              <a:t>语音标注基础知识</a:t>
            </a:r>
            <a:endParaRPr lang="en-US" altLang="zh-CN" sz="3200" b="1" cap="all" spc="400" dirty="0">
              <a:solidFill>
                <a:schemeClr val="bg1"/>
              </a:solidFill>
              <a:latin typeface="微软雅黑" panose="020B0503020204020204" pitchFamily="34" charset="-122"/>
              <a:ea typeface="微软雅黑" panose="020B0503020204020204" pitchFamily="34" charset="-122"/>
            </a:endParaRPr>
          </a:p>
        </p:txBody>
      </p:sp>
      <p:sp>
        <p:nvSpPr>
          <p:cNvPr id="53" name="文本占位符 2">
            <a:extLst>
              <a:ext uri="{FF2B5EF4-FFF2-40B4-BE49-F238E27FC236}">
                <a16:creationId xmlns:a16="http://schemas.microsoft.com/office/drawing/2014/main" xmlns="" id="{08D3539B-1537-9241-8DBC-001E65C1476F}"/>
              </a:ext>
            </a:extLst>
          </p:cNvPr>
          <p:cNvSpPr txBox="1">
            <a:spLocks/>
          </p:cNvSpPr>
          <p:nvPr/>
        </p:nvSpPr>
        <p:spPr>
          <a:xfrm>
            <a:off x="414670" y="334626"/>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00338D"/>
                </a:solidFill>
                <a:sym typeface="+mn-lt"/>
              </a:rPr>
              <a:t>语音</a:t>
            </a:r>
            <a:r>
              <a:rPr lang="zh-CN" altLang="en-US" sz="2400" dirty="0" smtClean="0">
                <a:solidFill>
                  <a:srgbClr val="00338D"/>
                </a:solidFill>
                <a:sym typeface="+mn-lt"/>
              </a:rPr>
              <a:t>标注基础知识</a:t>
            </a:r>
            <a:endParaRPr lang="zh-CN" altLang="en-US" sz="2400" dirty="0">
              <a:solidFill>
                <a:srgbClr val="00338D"/>
              </a:solidFill>
              <a:sym typeface="+mn-lt"/>
            </a:endParaRPr>
          </a:p>
        </p:txBody>
      </p:sp>
      <p:grpSp>
        <p:nvGrpSpPr>
          <p:cNvPr id="54" name="组合 53"/>
          <p:cNvGrpSpPr/>
          <p:nvPr/>
        </p:nvGrpSpPr>
        <p:grpSpPr>
          <a:xfrm>
            <a:off x="690696" y="4628128"/>
            <a:ext cx="287072" cy="287069"/>
            <a:chOff x="5026429" y="2057723"/>
            <a:chExt cx="254992" cy="254990"/>
          </a:xfrm>
        </p:grpSpPr>
        <p:sp>
          <p:nvSpPr>
            <p:cNvPr id="55" name="椭圆 5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56"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57" name="矩形 56"/>
          <p:cNvSpPr>
            <a:spLocks noChangeArrowheads="1"/>
          </p:cNvSpPr>
          <p:nvPr/>
        </p:nvSpPr>
        <p:spPr bwMode="auto">
          <a:xfrm>
            <a:off x="1257235" y="4648095"/>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声道</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90695" y="5330816"/>
            <a:ext cx="287072" cy="287069"/>
            <a:chOff x="5026429" y="2057723"/>
            <a:chExt cx="254992" cy="254990"/>
          </a:xfrm>
        </p:grpSpPr>
        <p:sp>
          <p:nvSpPr>
            <p:cNvPr id="59" name="椭圆 58"/>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0"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61" name="矩形 60"/>
          <p:cNvSpPr>
            <a:spLocks noChangeArrowheads="1"/>
          </p:cNvSpPr>
          <p:nvPr/>
        </p:nvSpPr>
        <p:spPr bwMode="auto">
          <a:xfrm>
            <a:off x="1257234" y="5350783"/>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信噪比</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1137865" y="4661011"/>
            <a:ext cx="287072" cy="287069"/>
            <a:chOff x="5026429" y="2057723"/>
            <a:chExt cx="254992" cy="254990"/>
          </a:xfrm>
        </p:grpSpPr>
        <p:sp>
          <p:nvSpPr>
            <p:cNvPr id="67" name="椭圆 6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68" name="Freeform 34"/>
            <p:cNvSpPr/>
            <p:nvPr/>
          </p:nvSpPr>
          <p:spPr bwMode="auto">
            <a:xfrm>
              <a:off x="5104300" y="2135885"/>
              <a:ext cx="99250" cy="98666"/>
            </a:xfrm>
            <a:prstGeom prst="ellipse">
              <a:avLst/>
            </a:prstGeom>
            <a:solidFill>
              <a:srgbClr val="FFFF0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69" name="矩形 68"/>
          <p:cNvSpPr>
            <a:spLocks noChangeArrowheads="1"/>
          </p:cNvSpPr>
          <p:nvPr/>
        </p:nvSpPr>
        <p:spPr bwMode="auto">
          <a:xfrm>
            <a:off x="7626698" y="4680978"/>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振幅</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11098022" y="5369543"/>
            <a:ext cx="287072" cy="287069"/>
            <a:chOff x="5026429" y="2057723"/>
            <a:chExt cx="254992" cy="254990"/>
          </a:xfrm>
        </p:grpSpPr>
        <p:sp>
          <p:nvSpPr>
            <p:cNvPr id="71" name="椭圆 7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2" name="Freeform 34"/>
            <p:cNvSpPr/>
            <p:nvPr/>
          </p:nvSpPr>
          <p:spPr bwMode="auto">
            <a:xfrm>
              <a:off x="5104300" y="2135885"/>
              <a:ext cx="99250" cy="98666"/>
            </a:xfrm>
            <a:prstGeom prst="ellipse">
              <a:avLst/>
            </a:prstGeom>
            <a:solidFill>
              <a:srgbClr val="7030A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73" name="矩形 72"/>
          <p:cNvSpPr>
            <a:spLocks noChangeArrowheads="1"/>
          </p:cNvSpPr>
          <p:nvPr/>
        </p:nvSpPr>
        <p:spPr bwMode="auto">
          <a:xfrm>
            <a:off x="7586855" y="5389510"/>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分贝</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16456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35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85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750"/>
                            </p:stCondLst>
                            <p:childTnLst>
                              <p:par>
                                <p:cTn id="49" presetID="53" presetClass="entr" presetSubtype="16"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53" presetClass="entr" presetSubtype="16" fill="hold" nodeType="withEffect">
                                  <p:stCondLst>
                                    <p:cond delay="20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53" presetClass="entr" presetSubtype="16" fill="hold" nodeType="withEffect">
                                  <p:stCondLst>
                                    <p:cond delay="40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par>
                                <p:cTn id="70" presetID="22" presetClass="entr" presetSubtype="8" fill="hold" grpId="0" nodeType="withEffect">
                                  <p:stCondLst>
                                    <p:cond delay="400"/>
                                  </p:stCondLst>
                                  <p:childTnLst>
                                    <p:set>
                                      <p:cBhvr>
                                        <p:cTn id="71" dur="1" fill="hold">
                                          <p:stCondLst>
                                            <p:cond delay="0"/>
                                          </p:stCondLst>
                                        </p:cTn>
                                        <p:tgtEl>
                                          <p:spTgt spid="50"/>
                                        </p:tgtEl>
                                        <p:attrNameLst>
                                          <p:attrName>style.visibility</p:attrName>
                                        </p:attrNameLst>
                                      </p:cBhvr>
                                      <p:to>
                                        <p:strVal val="visible"/>
                                      </p:to>
                                    </p:set>
                                    <p:animEffect transition="in" filter="wipe(left)">
                                      <p:cBhvr>
                                        <p:cTn id="72" dur="500"/>
                                        <p:tgtEl>
                                          <p:spTgt spid="50"/>
                                        </p:tgtEl>
                                      </p:cBhvr>
                                    </p:animEffect>
                                  </p:childTnLst>
                                </p:cTn>
                              </p:par>
                              <p:par>
                                <p:cTn id="73" presetID="53" presetClass="entr" presetSubtype="16" fill="hold" nodeType="withEffect">
                                  <p:stCondLst>
                                    <p:cond delay="400"/>
                                  </p:stCondLst>
                                  <p:childTnLst>
                                    <p:set>
                                      <p:cBhvr>
                                        <p:cTn id="74" dur="1" fill="hold">
                                          <p:stCondLst>
                                            <p:cond delay="0"/>
                                          </p:stCondLst>
                                        </p:cTn>
                                        <p:tgtEl>
                                          <p:spTgt spid="54"/>
                                        </p:tgtEl>
                                        <p:attrNameLst>
                                          <p:attrName>style.visibility</p:attrName>
                                        </p:attrNameLst>
                                      </p:cBhvr>
                                      <p:to>
                                        <p:strVal val="visible"/>
                                      </p:to>
                                    </p:set>
                                    <p:anim calcmode="lin" valueType="num">
                                      <p:cBhvr>
                                        <p:cTn id="75" dur="500" fill="hold"/>
                                        <p:tgtEl>
                                          <p:spTgt spid="54"/>
                                        </p:tgtEl>
                                        <p:attrNameLst>
                                          <p:attrName>ppt_w</p:attrName>
                                        </p:attrNameLst>
                                      </p:cBhvr>
                                      <p:tavLst>
                                        <p:tav tm="0">
                                          <p:val>
                                            <p:fltVal val="0"/>
                                          </p:val>
                                        </p:tav>
                                        <p:tav tm="100000">
                                          <p:val>
                                            <p:strVal val="#ppt_w"/>
                                          </p:val>
                                        </p:tav>
                                      </p:tavLst>
                                    </p:anim>
                                    <p:anim calcmode="lin" valueType="num">
                                      <p:cBhvr>
                                        <p:cTn id="76" dur="500" fill="hold"/>
                                        <p:tgtEl>
                                          <p:spTgt spid="54"/>
                                        </p:tgtEl>
                                        <p:attrNameLst>
                                          <p:attrName>ppt_h</p:attrName>
                                        </p:attrNameLst>
                                      </p:cBhvr>
                                      <p:tavLst>
                                        <p:tav tm="0">
                                          <p:val>
                                            <p:fltVal val="0"/>
                                          </p:val>
                                        </p:tav>
                                        <p:tav tm="100000">
                                          <p:val>
                                            <p:strVal val="#ppt_h"/>
                                          </p:val>
                                        </p:tav>
                                      </p:tavLst>
                                    </p:anim>
                                    <p:animEffect transition="in" filter="fade">
                                      <p:cBhvr>
                                        <p:cTn id="77" dur="500"/>
                                        <p:tgtEl>
                                          <p:spTgt spid="54"/>
                                        </p:tgtEl>
                                      </p:cBhvr>
                                    </p:animEffect>
                                  </p:childTnLst>
                                </p:cTn>
                              </p:par>
                              <p:par>
                                <p:cTn id="78" presetID="22" presetClass="entr" presetSubtype="8" fill="hold" grpId="0" nodeType="withEffect">
                                  <p:stCondLst>
                                    <p:cond delay="40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par>
                                <p:cTn id="81" presetID="53" presetClass="entr" presetSubtype="16" fill="hold" nodeType="withEffect">
                                  <p:stCondLst>
                                    <p:cond delay="400"/>
                                  </p:stCondLst>
                                  <p:childTnLst>
                                    <p:set>
                                      <p:cBhvr>
                                        <p:cTn id="82" dur="1" fill="hold">
                                          <p:stCondLst>
                                            <p:cond delay="0"/>
                                          </p:stCondLst>
                                        </p:cTn>
                                        <p:tgtEl>
                                          <p:spTgt spid="58"/>
                                        </p:tgtEl>
                                        <p:attrNameLst>
                                          <p:attrName>style.visibility</p:attrName>
                                        </p:attrNameLst>
                                      </p:cBhvr>
                                      <p:to>
                                        <p:strVal val="visible"/>
                                      </p:to>
                                    </p:set>
                                    <p:anim calcmode="lin" valueType="num">
                                      <p:cBhvr>
                                        <p:cTn id="83" dur="500" fill="hold"/>
                                        <p:tgtEl>
                                          <p:spTgt spid="58"/>
                                        </p:tgtEl>
                                        <p:attrNameLst>
                                          <p:attrName>ppt_w</p:attrName>
                                        </p:attrNameLst>
                                      </p:cBhvr>
                                      <p:tavLst>
                                        <p:tav tm="0">
                                          <p:val>
                                            <p:fltVal val="0"/>
                                          </p:val>
                                        </p:tav>
                                        <p:tav tm="100000">
                                          <p:val>
                                            <p:strVal val="#ppt_w"/>
                                          </p:val>
                                        </p:tav>
                                      </p:tavLst>
                                    </p:anim>
                                    <p:anim calcmode="lin" valueType="num">
                                      <p:cBhvr>
                                        <p:cTn id="84" dur="500" fill="hold"/>
                                        <p:tgtEl>
                                          <p:spTgt spid="58"/>
                                        </p:tgtEl>
                                        <p:attrNameLst>
                                          <p:attrName>ppt_h</p:attrName>
                                        </p:attrNameLst>
                                      </p:cBhvr>
                                      <p:tavLst>
                                        <p:tav tm="0">
                                          <p:val>
                                            <p:fltVal val="0"/>
                                          </p:val>
                                        </p:tav>
                                        <p:tav tm="100000">
                                          <p:val>
                                            <p:strVal val="#ppt_h"/>
                                          </p:val>
                                        </p:tav>
                                      </p:tavLst>
                                    </p:anim>
                                    <p:animEffect transition="in" filter="fade">
                                      <p:cBhvr>
                                        <p:cTn id="85" dur="500"/>
                                        <p:tgtEl>
                                          <p:spTgt spid="58"/>
                                        </p:tgtEl>
                                      </p:cBhvr>
                                    </p:animEffect>
                                  </p:childTnLst>
                                </p:cTn>
                              </p:par>
                              <p:par>
                                <p:cTn id="86" presetID="22" presetClass="entr" presetSubtype="8" fill="hold" grpId="0" nodeType="withEffect">
                                  <p:stCondLst>
                                    <p:cond delay="400"/>
                                  </p:stCondLst>
                                  <p:childTnLst>
                                    <p:set>
                                      <p:cBhvr>
                                        <p:cTn id="87" dur="1" fill="hold">
                                          <p:stCondLst>
                                            <p:cond delay="0"/>
                                          </p:stCondLst>
                                        </p:cTn>
                                        <p:tgtEl>
                                          <p:spTgt spid="61"/>
                                        </p:tgtEl>
                                        <p:attrNameLst>
                                          <p:attrName>style.visibility</p:attrName>
                                        </p:attrNameLst>
                                      </p:cBhvr>
                                      <p:to>
                                        <p:strVal val="visible"/>
                                      </p:to>
                                    </p:set>
                                    <p:animEffect transition="in" filter="wipe(left)">
                                      <p:cBhvr>
                                        <p:cTn id="88" dur="500"/>
                                        <p:tgtEl>
                                          <p:spTgt spid="61"/>
                                        </p:tgtEl>
                                      </p:cBhvr>
                                    </p:animEffect>
                                  </p:childTnLst>
                                </p:cTn>
                              </p:par>
                              <p:par>
                                <p:cTn id="89" presetID="53" presetClass="entr" presetSubtype="16" fill="hold" nodeType="withEffect">
                                  <p:stCondLst>
                                    <p:cond delay="40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Effect transition="in" filter="fade">
                                      <p:cBhvr>
                                        <p:cTn id="93" dur="500"/>
                                        <p:tgtEl>
                                          <p:spTgt spid="6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69"/>
                                        </p:tgtEl>
                                        <p:attrNameLst>
                                          <p:attrName>style.visibility</p:attrName>
                                        </p:attrNameLst>
                                      </p:cBhvr>
                                      <p:to>
                                        <p:strVal val="visible"/>
                                      </p:to>
                                    </p:set>
                                    <p:animEffect transition="in" filter="wipe(left)">
                                      <p:cBhvr>
                                        <p:cTn id="96" dur="500"/>
                                        <p:tgtEl>
                                          <p:spTgt spid="69"/>
                                        </p:tgtEl>
                                      </p:cBhvr>
                                    </p:animEffect>
                                  </p:childTnLst>
                                </p:cTn>
                              </p:par>
                              <p:par>
                                <p:cTn id="97" presetID="53" presetClass="entr" presetSubtype="16" fill="hold" nodeType="withEffect">
                                  <p:stCondLst>
                                    <p:cond delay="40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par>
                                <p:cTn id="102" presetID="22" presetClass="entr" presetSubtype="8" fill="hold" grpId="0" nodeType="withEffect">
                                  <p:stCondLst>
                                    <p:cond delay="400"/>
                                  </p:stCondLst>
                                  <p:childTnLst>
                                    <p:set>
                                      <p:cBhvr>
                                        <p:cTn id="103" dur="1" fill="hold">
                                          <p:stCondLst>
                                            <p:cond delay="0"/>
                                          </p:stCondLst>
                                        </p:cTn>
                                        <p:tgtEl>
                                          <p:spTgt spid="73"/>
                                        </p:tgtEl>
                                        <p:attrNameLst>
                                          <p:attrName>style.visibility</p:attrName>
                                        </p:attrNameLst>
                                      </p:cBhvr>
                                      <p:to>
                                        <p:strVal val="visible"/>
                                      </p:to>
                                    </p:set>
                                    <p:animEffect transition="in" filter="wipe(left)">
                                      <p:cBhvr>
                                        <p:cTn id="10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6" grpId="0"/>
      <p:bldP spid="28" grpId="0"/>
      <p:bldP spid="46" grpId="0"/>
      <p:bldP spid="48" grpId="0"/>
      <p:bldP spid="50" grpId="0"/>
      <p:bldP spid="51" grpId="0"/>
      <p:bldP spid="57" grpId="0"/>
      <p:bldP spid="61" grpId="0"/>
      <p:bldP spid="69"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bwMode="auto">
          <a:xfrm>
            <a:off x="5551551" y="1065271"/>
            <a:ext cx="1012447" cy="5733256"/>
          </a:xfrm>
          <a:custGeom>
            <a:avLst/>
            <a:gdLst>
              <a:gd name="connsiteX0" fmla="*/ 379398 w 759335"/>
              <a:gd name="connsiteY0" fmla="*/ 0 h 4299942"/>
              <a:gd name="connsiteX1" fmla="*/ 427935 w 759335"/>
              <a:gd name="connsiteY1" fmla="*/ 21630 h 4299942"/>
              <a:gd name="connsiteX2" fmla="*/ 745044 w 759335"/>
              <a:gd name="connsiteY2" fmla="*/ 339318 h 4299942"/>
              <a:gd name="connsiteX3" fmla="*/ 759335 w 759335"/>
              <a:gd name="connsiteY3" fmla="*/ 371222 h 4299942"/>
              <a:gd name="connsiteX4" fmla="*/ 716731 w 759335"/>
              <a:gd name="connsiteY4" fmla="*/ 413940 h 4299942"/>
              <a:gd name="connsiteX5" fmla="*/ 713764 w 759335"/>
              <a:gd name="connsiteY5" fmla="*/ 413670 h 4299942"/>
              <a:gd name="connsiteX6" fmla="*/ 653632 w 759335"/>
              <a:gd name="connsiteY6" fmla="*/ 413940 h 4299942"/>
              <a:gd name="connsiteX7" fmla="*/ 653363 w 759335"/>
              <a:gd name="connsiteY7" fmla="*/ 413940 h 4299942"/>
              <a:gd name="connsiteX8" fmla="*/ 642307 w 759335"/>
              <a:gd name="connsiteY8" fmla="*/ 424755 h 4299942"/>
              <a:gd name="connsiteX9" fmla="*/ 642307 w 759335"/>
              <a:gd name="connsiteY9" fmla="*/ 425026 h 4299942"/>
              <a:gd name="connsiteX10" fmla="*/ 642307 w 759335"/>
              <a:gd name="connsiteY10" fmla="*/ 576064 h 4299942"/>
              <a:gd name="connsiteX11" fmla="*/ 642307 w 759335"/>
              <a:gd name="connsiteY11" fmla="*/ 648072 h 4299942"/>
              <a:gd name="connsiteX12" fmla="*/ 642307 w 759335"/>
              <a:gd name="connsiteY12" fmla="*/ 2952328 h 4299942"/>
              <a:gd name="connsiteX13" fmla="*/ 642307 w 759335"/>
              <a:gd name="connsiteY13" fmla="*/ 3407266 h 4299942"/>
              <a:gd name="connsiteX14" fmla="*/ 642307 w 759335"/>
              <a:gd name="connsiteY14" fmla="*/ 3816424 h 4299942"/>
              <a:gd name="connsiteX15" fmla="*/ 642307 w 759335"/>
              <a:gd name="connsiteY15" fmla="*/ 3888432 h 4299942"/>
              <a:gd name="connsiteX16" fmla="*/ 642307 w 759335"/>
              <a:gd name="connsiteY16" fmla="*/ 4299942 h 4299942"/>
              <a:gd name="connsiteX17" fmla="*/ 118647 w 759335"/>
              <a:gd name="connsiteY17" fmla="*/ 4299942 h 4299942"/>
              <a:gd name="connsiteX18" fmla="*/ 118647 w 759335"/>
              <a:gd name="connsiteY18" fmla="*/ 3888432 h 4299942"/>
              <a:gd name="connsiteX19" fmla="*/ 118647 w 759335"/>
              <a:gd name="connsiteY19" fmla="*/ 3816424 h 4299942"/>
              <a:gd name="connsiteX20" fmla="*/ 118647 w 759335"/>
              <a:gd name="connsiteY20" fmla="*/ 3407266 h 4299942"/>
              <a:gd name="connsiteX21" fmla="*/ 118647 w 759335"/>
              <a:gd name="connsiteY21" fmla="*/ 2952328 h 4299942"/>
              <a:gd name="connsiteX22" fmla="*/ 118647 w 759335"/>
              <a:gd name="connsiteY22" fmla="*/ 648072 h 4299942"/>
              <a:gd name="connsiteX23" fmla="*/ 118647 w 759335"/>
              <a:gd name="connsiteY23" fmla="*/ 576064 h 4299942"/>
              <a:gd name="connsiteX24" fmla="*/ 118647 w 759335"/>
              <a:gd name="connsiteY24" fmla="*/ 425296 h 4299942"/>
              <a:gd name="connsiteX25" fmla="*/ 118647 w 759335"/>
              <a:gd name="connsiteY25" fmla="*/ 425026 h 4299942"/>
              <a:gd name="connsiteX26" fmla="*/ 107591 w 759335"/>
              <a:gd name="connsiteY26" fmla="*/ 413940 h 4299942"/>
              <a:gd name="connsiteX27" fmla="*/ 107321 w 759335"/>
              <a:gd name="connsiteY27" fmla="*/ 413940 h 4299942"/>
              <a:gd name="connsiteX28" fmla="*/ 107052 w 759335"/>
              <a:gd name="connsiteY28" fmla="*/ 413940 h 4299942"/>
              <a:gd name="connsiteX29" fmla="*/ 43684 w 759335"/>
              <a:gd name="connsiteY29" fmla="*/ 413940 h 4299942"/>
              <a:gd name="connsiteX30" fmla="*/ 42605 w 759335"/>
              <a:gd name="connsiteY30" fmla="*/ 413940 h 4299942"/>
              <a:gd name="connsiteX31" fmla="*/ 0 w 759335"/>
              <a:gd name="connsiteY31" fmla="*/ 371222 h 4299942"/>
              <a:gd name="connsiteX32" fmla="*/ 12674 w 759335"/>
              <a:gd name="connsiteY32" fmla="*/ 340669 h 4299942"/>
              <a:gd name="connsiteX33" fmla="*/ 333288 w 759335"/>
              <a:gd name="connsiteY33" fmla="*/ 19197 h 4299942"/>
              <a:gd name="connsiteX34" fmla="*/ 379398 w 759335"/>
              <a:gd name="connsiteY34" fmla="*/ 0 h 429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9335" h="4299942">
                <a:moveTo>
                  <a:pt x="379398" y="0"/>
                </a:moveTo>
                <a:cubicBezTo>
                  <a:pt x="398813" y="0"/>
                  <a:pt x="416071" y="8382"/>
                  <a:pt x="427935" y="21630"/>
                </a:cubicBezTo>
                <a:lnTo>
                  <a:pt x="745044" y="339318"/>
                </a:lnTo>
                <a:cubicBezTo>
                  <a:pt x="753673" y="347158"/>
                  <a:pt x="759335" y="358514"/>
                  <a:pt x="759335" y="371222"/>
                </a:cubicBezTo>
                <a:cubicBezTo>
                  <a:pt x="759335" y="394744"/>
                  <a:pt x="740190" y="413940"/>
                  <a:pt x="716731" y="413940"/>
                </a:cubicBezTo>
                <a:cubicBezTo>
                  <a:pt x="715652" y="413940"/>
                  <a:pt x="714843" y="413940"/>
                  <a:pt x="713764" y="413670"/>
                </a:cubicBezTo>
                <a:lnTo>
                  <a:pt x="653632" y="413940"/>
                </a:lnTo>
                <a:lnTo>
                  <a:pt x="653363" y="413940"/>
                </a:lnTo>
                <a:cubicBezTo>
                  <a:pt x="647161" y="413940"/>
                  <a:pt x="642307" y="418807"/>
                  <a:pt x="642307" y="424755"/>
                </a:cubicBezTo>
                <a:lnTo>
                  <a:pt x="642307" y="425026"/>
                </a:lnTo>
                <a:lnTo>
                  <a:pt x="642307" y="576064"/>
                </a:lnTo>
                <a:lnTo>
                  <a:pt x="642307" y="648072"/>
                </a:lnTo>
                <a:lnTo>
                  <a:pt x="642307" y="2952328"/>
                </a:lnTo>
                <a:lnTo>
                  <a:pt x="642307" y="3407266"/>
                </a:lnTo>
                <a:lnTo>
                  <a:pt x="642307" y="3816424"/>
                </a:lnTo>
                <a:lnTo>
                  <a:pt x="642307" y="3888432"/>
                </a:lnTo>
                <a:lnTo>
                  <a:pt x="642307" y="4299942"/>
                </a:lnTo>
                <a:lnTo>
                  <a:pt x="118647" y="4299942"/>
                </a:lnTo>
                <a:lnTo>
                  <a:pt x="118647" y="3888432"/>
                </a:lnTo>
                <a:lnTo>
                  <a:pt x="118647" y="3816424"/>
                </a:lnTo>
                <a:lnTo>
                  <a:pt x="118647" y="3407266"/>
                </a:lnTo>
                <a:lnTo>
                  <a:pt x="118647" y="2952328"/>
                </a:lnTo>
                <a:lnTo>
                  <a:pt x="118647" y="648072"/>
                </a:lnTo>
                <a:lnTo>
                  <a:pt x="118647" y="576064"/>
                </a:lnTo>
                <a:lnTo>
                  <a:pt x="118647" y="425296"/>
                </a:lnTo>
                <a:lnTo>
                  <a:pt x="118647" y="425026"/>
                </a:lnTo>
                <a:cubicBezTo>
                  <a:pt x="118647" y="418807"/>
                  <a:pt x="113523" y="413940"/>
                  <a:pt x="107591" y="413940"/>
                </a:cubicBezTo>
                <a:lnTo>
                  <a:pt x="107321" y="413940"/>
                </a:lnTo>
                <a:lnTo>
                  <a:pt x="107052" y="413940"/>
                </a:lnTo>
                <a:lnTo>
                  <a:pt x="43684" y="413940"/>
                </a:lnTo>
                <a:lnTo>
                  <a:pt x="42605" y="413940"/>
                </a:lnTo>
                <a:cubicBezTo>
                  <a:pt x="18876" y="413940"/>
                  <a:pt x="0" y="394744"/>
                  <a:pt x="0" y="371222"/>
                </a:cubicBezTo>
                <a:cubicBezTo>
                  <a:pt x="0" y="359325"/>
                  <a:pt x="4854" y="348510"/>
                  <a:pt x="12674" y="340669"/>
                </a:cubicBezTo>
                <a:lnTo>
                  <a:pt x="333288" y="19197"/>
                </a:lnTo>
                <a:cubicBezTo>
                  <a:pt x="345153" y="7300"/>
                  <a:pt x="361601" y="0"/>
                  <a:pt x="379398" y="0"/>
                </a:cubicBezTo>
                <a:close/>
              </a:path>
            </a:pathLst>
          </a:custGeom>
          <a:solidFill>
            <a:schemeClr val="accent1">
              <a:lumMod val="75000"/>
            </a:schemeClr>
          </a:solidFill>
          <a:ln w="25400" cap="flat" cmpd="sng" algn="ctr">
            <a:noFill/>
            <a:prstDash val="solid"/>
          </a:ln>
          <a:effectLst>
            <a:innerShdw blurRad="63500" dist="25400" dir="189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4" name="组合 3"/>
          <p:cNvGrpSpPr/>
          <p:nvPr/>
        </p:nvGrpSpPr>
        <p:grpSpPr>
          <a:xfrm>
            <a:off x="834689" y="1409946"/>
            <a:ext cx="4772075" cy="5388583"/>
            <a:chOff x="654687" y="1102064"/>
            <a:chExt cx="3579056" cy="4041437"/>
          </a:xfrm>
        </p:grpSpPr>
        <p:grpSp>
          <p:nvGrpSpPr>
            <p:cNvPr id="5" name="组合 4"/>
            <p:cNvGrpSpPr/>
            <p:nvPr/>
          </p:nvGrpSpPr>
          <p:grpSpPr>
            <a:xfrm>
              <a:off x="1259632" y="1102064"/>
              <a:ext cx="2136766" cy="531148"/>
              <a:chOff x="1259632" y="1102064"/>
              <a:chExt cx="2136766" cy="531148"/>
            </a:xfrm>
          </p:grpSpPr>
          <p:sp>
            <p:nvSpPr>
              <p:cNvPr id="8" name="圆角矩形 7"/>
              <p:cNvSpPr/>
              <p:nvPr/>
            </p:nvSpPr>
            <p:spPr>
              <a:xfrm>
                <a:off x="1259632" y="1102064"/>
                <a:ext cx="2136766" cy="531148"/>
              </a:xfrm>
              <a:prstGeom prst="roundRect">
                <a:avLst>
                  <a:gd name="adj" fmla="val 50000"/>
                </a:avLst>
              </a:prstGeom>
              <a:gradFill>
                <a:gsLst>
                  <a:gs pos="0">
                    <a:schemeClr val="accent2">
                      <a:lumMod val="75000"/>
                    </a:schemeClr>
                  </a:gs>
                  <a:gs pos="100000">
                    <a:schemeClr val="accent2"/>
                  </a:gs>
                </a:gsLst>
                <a:lin ang="5400000" scaled="0"/>
              </a:gradFill>
              <a:ln w="25400" cap="flat" cmpd="sng" algn="ctr">
                <a:gradFill flip="none" rotWithShape="1">
                  <a:gsLst>
                    <a:gs pos="0">
                      <a:schemeClr val="accent2">
                        <a:lumMod val="75000"/>
                      </a:schemeClr>
                    </a:gs>
                    <a:gs pos="100000">
                      <a:schemeClr val="accent2"/>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a:spLocks noChangeArrowheads="1"/>
              </p:cNvSpPr>
              <p:nvPr/>
            </p:nvSpPr>
            <p:spPr bwMode="auto">
              <a:xfrm>
                <a:off x="197971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完整文件</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75656" y="1252121"/>
                <a:ext cx="397946" cy="231034"/>
                <a:chOff x="5037990" y="1963784"/>
                <a:chExt cx="552270" cy="320630"/>
              </a:xfrm>
              <a:solidFill>
                <a:sysClr val="window" lastClr="FFFFFF">
                  <a:lumMod val="75000"/>
                </a:sysClr>
              </a:solidFill>
            </p:grpSpPr>
            <p:sp>
              <p:nvSpPr>
                <p:cNvPr id="11" name="Freeform 433"/>
                <p:cNvSpPr/>
                <p:nvPr/>
              </p:nvSpPr>
              <p:spPr bwMode="auto">
                <a:xfrm>
                  <a:off x="5433731" y="2051515"/>
                  <a:ext cx="156529" cy="232899"/>
                </a:xfrm>
                <a:custGeom>
                  <a:avLst/>
                  <a:gdLst>
                    <a:gd name="T0" fmla="*/ 762 w 1240"/>
                    <a:gd name="T1" fmla="*/ 823 h 1847"/>
                    <a:gd name="T2" fmla="*/ 817 w 1240"/>
                    <a:gd name="T3" fmla="*/ 766 h 1847"/>
                    <a:gd name="T4" fmla="*/ 863 w 1240"/>
                    <a:gd name="T5" fmla="*/ 700 h 1847"/>
                    <a:gd name="T6" fmla="*/ 897 w 1240"/>
                    <a:gd name="T7" fmla="*/ 627 h 1847"/>
                    <a:gd name="T8" fmla="*/ 918 w 1240"/>
                    <a:gd name="T9" fmla="*/ 548 h 1847"/>
                    <a:gd name="T10" fmla="*/ 925 w 1240"/>
                    <a:gd name="T11" fmla="*/ 464 h 1847"/>
                    <a:gd name="T12" fmla="*/ 923 w 1240"/>
                    <a:gd name="T13" fmla="*/ 417 h 1847"/>
                    <a:gd name="T14" fmla="*/ 911 w 1240"/>
                    <a:gd name="T15" fmla="*/ 349 h 1847"/>
                    <a:gd name="T16" fmla="*/ 889 w 1240"/>
                    <a:gd name="T17" fmla="*/ 284 h 1847"/>
                    <a:gd name="T18" fmla="*/ 858 w 1240"/>
                    <a:gd name="T19" fmla="*/ 224 h 1847"/>
                    <a:gd name="T20" fmla="*/ 819 w 1240"/>
                    <a:gd name="T21" fmla="*/ 169 h 1847"/>
                    <a:gd name="T22" fmla="*/ 774 w 1240"/>
                    <a:gd name="T23" fmla="*/ 121 h 1847"/>
                    <a:gd name="T24" fmla="*/ 721 w 1240"/>
                    <a:gd name="T25" fmla="*/ 79 h 1847"/>
                    <a:gd name="T26" fmla="*/ 664 w 1240"/>
                    <a:gd name="T27" fmla="*/ 45 h 1847"/>
                    <a:gd name="T28" fmla="*/ 600 w 1240"/>
                    <a:gd name="T29" fmla="*/ 21 h 1847"/>
                    <a:gd name="T30" fmla="*/ 533 w 1240"/>
                    <a:gd name="T31" fmla="*/ 5 h 1847"/>
                    <a:gd name="T32" fmla="*/ 463 w 1240"/>
                    <a:gd name="T33" fmla="*/ 0 h 1847"/>
                    <a:gd name="T34" fmla="*/ 415 w 1240"/>
                    <a:gd name="T35" fmla="*/ 2 h 1847"/>
                    <a:gd name="T36" fmla="*/ 347 w 1240"/>
                    <a:gd name="T37" fmla="*/ 14 h 1847"/>
                    <a:gd name="T38" fmla="*/ 282 w 1240"/>
                    <a:gd name="T39" fmla="*/ 35 h 1847"/>
                    <a:gd name="T40" fmla="*/ 222 w 1240"/>
                    <a:gd name="T41" fmla="*/ 66 h 1847"/>
                    <a:gd name="T42" fmla="*/ 168 w 1240"/>
                    <a:gd name="T43" fmla="*/ 104 h 1847"/>
                    <a:gd name="T44" fmla="*/ 120 w 1240"/>
                    <a:gd name="T45" fmla="*/ 150 h 1847"/>
                    <a:gd name="T46" fmla="*/ 79 w 1240"/>
                    <a:gd name="T47" fmla="*/ 201 h 1847"/>
                    <a:gd name="T48" fmla="*/ 45 w 1240"/>
                    <a:gd name="T49" fmla="*/ 259 h 1847"/>
                    <a:gd name="T50" fmla="*/ 20 w 1240"/>
                    <a:gd name="T51" fmla="*/ 322 h 1847"/>
                    <a:gd name="T52" fmla="*/ 5 w 1240"/>
                    <a:gd name="T53" fmla="*/ 389 h 1847"/>
                    <a:gd name="T54" fmla="*/ 0 w 1240"/>
                    <a:gd name="T55" fmla="*/ 459 h 1847"/>
                    <a:gd name="T56" fmla="*/ 3 w 1240"/>
                    <a:gd name="T57" fmla="*/ 515 h 1847"/>
                    <a:gd name="T58" fmla="*/ 20 w 1240"/>
                    <a:gd name="T59" fmla="*/ 592 h 1847"/>
                    <a:gd name="T60" fmla="*/ 50 w 1240"/>
                    <a:gd name="T61" fmla="*/ 664 h 1847"/>
                    <a:gd name="T62" fmla="*/ 92 w 1240"/>
                    <a:gd name="T63" fmla="*/ 729 h 1847"/>
                    <a:gd name="T64" fmla="*/ 144 w 1240"/>
                    <a:gd name="T65" fmla="*/ 787 h 1847"/>
                    <a:gd name="T66" fmla="*/ 183 w 1240"/>
                    <a:gd name="T67" fmla="*/ 820 h 1847"/>
                    <a:gd name="T68" fmla="*/ 123 w 1240"/>
                    <a:gd name="T69" fmla="*/ 863 h 1847"/>
                    <a:gd name="T70" fmla="*/ 29 w 1240"/>
                    <a:gd name="T71" fmla="*/ 956 h 1847"/>
                    <a:gd name="T72" fmla="*/ 78 w 1240"/>
                    <a:gd name="T73" fmla="*/ 1057 h 1847"/>
                    <a:gd name="T74" fmla="*/ 141 w 1240"/>
                    <a:gd name="T75" fmla="*/ 1223 h 1847"/>
                    <a:gd name="T76" fmla="*/ 192 w 1240"/>
                    <a:gd name="T77" fmla="*/ 1397 h 1847"/>
                    <a:gd name="T78" fmla="*/ 227 w 1240"/>
                    <a:gd name="T79" fmla="*/ 1572 h 1847"/>
                    <a:gd name="T80" fmla="*/ 246 w 1240"/>
                    <a:gd name="T81" fmla="*/ 1742 h 1847"/>
                    <a:gd name="T82" fmla="*/ 1240 w 1240"/>
                    <a:gd name="T83" fmla="*/ 1847 h 1847"/>
                    <a:gd name="T84" fmla="*/ 1238 w 1240"/>
                    <a:gd name="T85" fmla="*/ 1765 h 1847"/>
                    <a:gd name="T86" fmla="*/ 1225 w 1240"/>
                    <a:gd name="T87" fmla="*/ 1642 h 1847"/>
                    <a:gd name="T88" fmla="*/ 1203 w 1240"/>
                    <a:gd name="T89" fmla="*/ 1524 h 1847"/>
                    <a:gd name="T90" fmla="*/ 1172 w 1240"/>
                    <a:gd name="T91" fmla="*/ 1411 h 1847"/>
                    <a:gd name="T92" fmla="*/ 1132 w 1240"/>
                    <a:gd name="T93" fmla="*/ 1303 h 1847"/>
                    <a:gd name="T94" fmla="*/ 1083 w 1240"/>
                    <a:gd name="T95" fmla="*/ 1203 h 1847"/>
                    <a:gd name="T96" fmla="*/ 1027 w 1240"/>
                    <a:gd name="T97" fmla="*/ 1110 h 1847"/>
                    <a:gd name="T98" fmla="*/ 965 w 1240"/>
                    <a:gd name="T99" fmla="*/ 1026 h 1847"/>
                    <a:gd name="T100" fmla="*/ 896 w 1240"/>
                    <a:gd name="T101" fmla="*/ 952 h 1847"/>
                    <a:gd name="T102" fmla="*/ 821 w 1240"/>
                    <a:gd name="T103" fmla="*/ 890 h 1847"/>
                    <a:gd name="T104" fmla="*/ 741 w 1240"/>
                    <a:gd name="T105" fmla="*/ 840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40" h="1847">
                      <a:moveTo>
                        <a:pt x="741" y="840"/>
                      </a:moveTo>
                      <a:lnTo>
                        <a:pt x="741" y="840"/>
                      </a:lnTo>
                      <a:lnTo>
                        <a:pt x="762" y="823"/>
                      </a:lnTo>
                      <a:lnTo>
                        <a:pt x="781" y="806"/>
                      </a:lnTo>
                      <a:lnTo>
                        <a:pt x="800" y="787"/>
                      </a:lnTo>
                      <a:lnTo>
                        <a:pt x="817" y="766"/>
                      </a:lnTo>
                      <a:lnTo>
                        <a:pt x="834" y="746"/>
                      </a:lnTo>
                      <a:lnTo>
                        <a:pt x="848" y="724"/>
                      </a:lnTo>
                      <a:lnTo>
                        <a:pt x="863" y="700"/>
                      </a:lnTo>
                      <a:lnTo>
                        <a:pt x="875" y="677"/>
                      </a:lnTo>
                      <a:lnTo>
                        <a:pt x="886" y="653"/>
                      </a:lnTo>
                      <a:lnTo>
                        <a:pt x="897" y="627"/>
                      </a:lnTo>
                      <a:lnTo>
                        <a:pt x="905" y="601"/>
                      </a:lnTo>
                      <a:lnTo>
                        <a:pt x="912" y="574"/>
                      </a:lnTo>
                      <a:lnTo>
                        <a:pt x="918" y="548"/>
                      </a:lnTo>
                      <a:lnTo>
                        <a:pt x="922" y="521"/>
                      </a:lnTo>
                      <a:lnTo>
                        <a:pt x="924" y="493"/>
                      </a:lnTo>
                      <a:lnTo>
                        <a:pt x="925" y="464"/>
                      </a:lnTo>
                      <a:lnTo>
                        <a:pt x="925" y="464"/>
                      </a:lnTo>
                      <a:lnTo>
                        <a:pt x="924" y="440"/>
                      </a:lnTo>
                      <a:lnTo>
                        <a:pt x="923" y="417"/>
                      </a:lnTo>
                      <a:lnTo>
                        <a:pt x="920" y="394"/>
                      </a:lnTo>
                      <a:lnTo>
                        <a:pt x="916" y="371"/>
                      </a:lnTo>
                      <a:lnTo>
                        <a:pt x="911" y="349"/>
                      </a:lnTo>
                      <a:lnTo>
                        <a:pt x="905" y="327"/>
                      </a:lnTo>
                      <a:lnTo>
                        <a:pt x="898" y="305"/>
                      </a:lnTo>
                      <a:lnTo>
                        <a:pt x="889" y="284"/>
                      </a:lnTo>
                      <a:lnTo>
                        <a:pt x="880" y="263"/>
                      </a:lnTo>
                      <a:lnTo>
                        <a:pt x="870" y="243"/>
                      </a:lnTo>
                      <a:lnTo>
                        <a:pt x="858" y="224"/>
                      </a:lnTo>
                      <a:lnTo>
                        <a:pt x="846" y="205"/>
                      </a:lnTo>
                      <a:lnTo>
                        <a:pt x="834" y="187"/>
                      </a:lnTo>
                      <a:lnTo>
                        <a:pt x="819" y="169"/>
                      </a:lnTo>
                      <a:lnTo>
                        <a:pt x="805" y="153"/>
                      </a:lnTo>
                      <a:lnTo>
                        <a:pt x="789" y="136"/>
                      </a:lnTo>
                      <a:lnTo>
                        <a:pt x="774" y="121"/>
                      </a:lnTo>
                      <a:lnTo>
                        <a:pt x="756" y="106"/>
                      </a:lnTo>
                      <a:lnTo>
                        <a:pt x="740" y="93"/>
                      </a:lnTo>
                      <a:lnTo>
                        <a:pt x="721" y="79"/>
                      </a:lnTo>
                      <a:lnTo>
                        <a:pt x="703" y="67"/>
                      </a:lnTo>
                      <a:lnTo>
                        <a:pt x="683" y="56"/>
                      </a:lnTo>
                      <a:lnTo>
                        <a:pt x="664" y="45"/>
                      </a:lnTo>
                      <a:lnTo>
                        <a:pt x="643" y="36"/>
                      </a:lnTo>
                      <a:lnTo>
                        <a:pt x="621" y="28"/>
                      </a:lnTo>
                      <a:lnTo>
                        <a:pt x="600" y="21"/>
                      </a:lnTo>
                      <a:lnTo>
                        <a:pt x="578" y="14"/>
                      </a:lnTo>
                      <a:lnTo>
                        <a:pt x="555" y="9"/>
                      </a:lnTo>
                      <a:lnTo>
                        <a:pt x="533" y="5"/>
                      </a:lnTo>
                      <a:lnTo>
                        <a:pt x="510" y="2"/>
                      </a:lnTo>
                      <a:lnTo>
                        <a:pt x="486" y="0"/>
                      </a:lnTo>
                      <a:lnTo>
                        <a:pt x="463" y="0"/>
                      </a:lnTo>
                      <a:lnTo>
                        <a:pt x="463" y="0"/>
                      </a:lnTo>
                      <a:lnTo>
                        <a:pt x="439" y="0"/>
                      </a:lnTo>
                      <a:lnTo>
                        <a:pt x="415" y="2"/>
                      </a:lnTo>
                      <a:lnTo>
                        <a:pt x="392" y="5"/>
                      </a:lnTo>
                      <a:lnTo>
                        <a:pt x="370" y="9"/>
                      </a:lnTo>
                      <a:lnTo>
                        <a:pt x="347" y="14"/>
                      </a:lnTo>
                      <a:lnTo>
                        <a:pt x="326" y="21"/>
                      </a:lnTo>
                      <a:lnTo>
                        <a:pt x="304" y="28"/>
                      </a:lnTo>
                      <a:lnTo>
                        <a:pt x="282" y="35"/>
                      </a:lnTo>
                      <a:lnTo>
                        <a:pt x="262" y="44"/>
                      </a:lnTo>
                      <a:lnTo>
                        <a:pt x="242" y="55"/>
                      </a:lnTo>
                      <a:lnTo>
                        <a:pt x="222" y="66"/>
                      </a:lnTo>
                      <a:lnTo>
                        <a:pt x="204" y="77"/>
                      </a:lnTo>
                      <a:lnTo>
                        <a:pt x="185" y="91"/>
                      </a:lnTo>
                      <a:lnTo>
                        <a:pt x="168" y="104"/>
                      </a:lnTo>
                      <a:lnTo>
                        <a:pt x="151" y="119"/>
                      </a:lnTo>
                      <a:lnTo>
                        <a:pt x="136" y="133"/>
                      </a:lnTo>
                      <a:lnTo>
                        <a:pt x="120" y="150"/>
                      </a:lnTo>
                      <a:lnTo>
                        <a:pt x="106" y="166"/>
                      </a:lnTo>
                      <a:lnTo>
                        <a:pt x="92" y="184"/>
                      </a:lnTo>
                      <a:lnTo>
                        <a:pt x="79" y="201"/>
                      </a:lnTo>
                      <a:lnTo>
                        <a:pt x="67" y="220"/>
                      </a:lnTo>
                      <a:lnTo>
                        <a:pt x="55" y="239"/>
                      </a:lnTo>
                      <a:lnTo>
                        <a:pt x="45" y="259"/>
                      </a:lnTo>
                      <a:lnTo>
                        <a:pt x="36" y="279"/>
                      </a:lnTo>
                      <a:lnTo>
                        <a:pt x="28" y="300"/>
                      </a:lnTo>
                      <a:lnTo>
                        <a:pt x="20" y="322"/>
                      </a:lnTo>
                      <a:lnTo>
                        <a:pt x="14" y="343"/>
                      </a:lnTo>
                      <a:lnTo>
                        <a:pt x="9" y="366"/>
                      </a:lnTo>
                      <a:lnTo>
                        <a:pt x="5" y="389"/>
                      </a:lnTo>
                      <a:lnTo>
                        <a:pt x="2" y="411"/>
                      </a:lnTo>
                      <a:lnTo>
                        <a:pt x="1" y="435"/>
                      </a:lnTo>
                      <a:lnTo>
                        <a:pt x="0" y="459"/>
                      </a:lnTo>
                      <a:lnTo>
                        <a:pt x="0" y="459"/>
                      </a:lnTo>
                      <a:lnTo>
                        <a:pt x="1" y="487"/>
                      </a:lnTo>
                      <a:lnTo>
                        <a:pt x="3" y="515"/>
                      </a:lnTo>
                      <a:lnTo>
                        <a:pt x="7" y="541"/>
                      </a:lnTo>
                      <a:lnTo>
                        <a:pt x="13" y="567"/>
                      </a:lnTo>
                      <a:lnTo>
                        <a:pt x="20" y="592"/>
                      </a:lnTo>
                      <a:lnTo>
                        <a:pt x="29" y="617"/>
                      </a:lnTo>
                      <a:lnTo>
                        <a:pt x="39" y="642"/>
                      </a:lnTo>
                      <a:lnTo>
                        <a:pt x="50" y="664"/>
                      </a:lnTo>
                      <a:lnTo>
                        <a:pt x="63" y="687"/>
                      </a:lnTo>
                      <a:lnTo>
                        <a:pt x="76" y="709"/>
                      </a:lnTo>
                      <a:lnTo>
                        <a:pt x="92" y="729"/>
                      </a:lnTo>
                      <a:lnTo>
                        <a:pt x="108" y="750"/>
                      </a:lnTo>
                      <a:lnTo>
                        <a:pt x="126" y="768"/>
                      </a:lnTo>
                      <a:lnTo>
                        <a:pt x="144" y="787"/>
                      </a:lnTo>
                      <a:lnTo>
                        <a:pt x="164" y="803"/>
                      </a:lnTo>
                      <a:lnTo>
                        <a:pt x="183" y="820"/>
                      </a:lnTo>
                      <a:lnTo>
                        <a:pt x="183" y="820"/>
                      </a:lnTo>
                      <a:lnTo>
                        <a:pt x="164" y="832"/>
                      </a:lnTo>
                      <a:lnTo>
                        <a:pt x="143" y="847"/>
                      </a:lnTo>
                      <a:lnTo>
                        <a:pt x="123" y="863"/>
                      </a:lnTo>
                      <a:lnTo>
                        <a:pt x="104" y="882"/>
                      </a:lnTo>
                      <a:lnTo>
                        <a:pt x="66" y="919"/>
                      </a:lnTo>
                      <a:lnTo>
                        <a:pt x="29" y="956"/>
                      </a:lnTo>
                      <a:lnTo>
                        <a:pt x="29" y="956"/>
                      </a:lnTo>
                      <a:lnTo>
                        <a:pt x="53" y="1006"/>
                      </a:lnTo>
                      <a:lnTo>
                        <a:pt x="78" y="1057"/>
                      </a:lnTo>
                      <a:lnTo>
                        <a:pt x="101" y="1111"/>
                      </a:lnTo>
                      <a:lnTo>
                        <a:pt x="121" y="1167"/>
                      </a:lnTo>
                      <a:lnTo>
                        <a:pt x="141" y="1223"/>
                      </a:lnTo>
                      <a:lnTo>
                        <a:pt x="160" y="1280"/>
                      </a:lnTo>
                      <a:lnTo>
                        <a:pt x="176" y="1339"/>
                      </a:lnTo>
                      <a:lnTo>
                        <a:pt x="192" y="1397"/>
                      </a:lnTo>
                      <a:lnTo>
                        <a:pt x="205" y="1455"/>
                      </a:lnTo>
                      <a:lnTo>
                        <a:pt x="216" y="1514"/>
                      </a:lnTo>
                      <a:lnTo>
                        <a:pt x="227" y="1572"/>
                      </a:lnTo>
                      <a:lnTo>
                        <a:pt x="235" y="1630"/>
                      </a:lnTo>
                      <a:lnTo>
                        <a:pt x="241" y="1686"/>
                      </a:lnTo>
                      <a:lnTo>
                        <a:pt x="246" y="1742"/>
                      </a:lnTo>
                      <a:lnTo>
                        <a:pt x="248" y="1796"/>
                      </a:lnTo>
                      <a:lnTo>
                        <a:pt x="249" y="1847"/>
                      </a:lnTo>
                      <a:lnTo>
                        <a:pt x="1240" y="1847"/>
                      </a:lnTo>
                      <a:lnTo>
                        <a:pt x="1240" y="1847"/>
                      </a:lnTo>
                      <a:lnTo>
                        <a:pt x="1240" y="1806"/>
                      </a:lnTo>
                      <a:lnTo>
                        <a:pt x="1238" y="1765"/>
                      </a:lnTo>
                      <a:lnTo>
                        <a:pt x="1235" y="1723"/>
                      </a:lnTo>
                      <a:lnTo>
                        <a:pt x="1230" y="1683"/>
                      </a:lnTo>
                      <a:lnTo>
                        <a:pt x="1225" y="1642"/>
                      </a:lnTo>
                      <a:lnTo>
                        <a:pt x="1219" y="1603"/>
                      </a:lnTo>
                      <a:lnTo>
                        <a:pt x="1212" y="1563"/>
                      </a:lnTo>
                      <a:lnTo>
                        <a:pt x="1203" y="1524"/>
                      </a:lnTo>
                      <a:lnTo>
                        <a:pt x="1193" y="1485"/>
                      </a:lnTo>
                      <a:lnTo>
                        <a:pt x="1183" y="1448"/>
                      </a:lnTo>
                      <a:lnTo>
                        <a:pt x="1172" y="1411"/>
                      </a:lnTo>
                      <a:lnTo>
                        <a:pt x="1159" y="1374"/>
                      </a:lnTo>
                      <a:lnTo>
                        <a:pt x="1146" y="1338"/>
                      </a:lnTo>
                      <a:lnTo>
                        <a:pt x="1132" y="1303"/>
                      </a:lnTo>
                      <a:lnTo>
                        <a:pt x="1116" y="1269"/>
                      </a:lnTo>
                      <a:lnTo>
                        <a:pt x="1100" y="1235"/>
                      </a:lnTo>
                      <a:lnTo>
                        <a:pt x="1083" y="1203"/>
                      </a:lnTo>
                      <a:lnTo>
                        <a:pt x="1066" y="1171"/>
                      </a:lnTo>
                      <a:lnTo>
                        <a:pt x="1047" y="1140"/>
                      </a:lnTo>
                      <a:lnTo>
                        <a:pt x="1027" y="1110"/>
                      </a:lnTo>
                      <a:lnTo>
                        <a:pt x="1007" y="1081"/>
                      </a:lnTo>
                      <a:lnTo>
                        <a:pt x="986" y="1053"/>
                      </a:lnTo>
                      <a:lnTo>
                        <a:pt x="965" y="1026"/>
                      </a:lnTo>
                      <a:lnTo>
                        <a:pt x="942" y="1000"/>
                      </a:lnTo>
                      <a:lnTo>
                        <a:pt x="919" y="976"/>
                      </a:lnTo>
                      <a:lnTo>
                        <a:pt x="896" y="952"/>
                      </a:lnTo>
                      <a:lnTo>
                        <a:pt x="872" y="930"/>
                      </a:lnTo>
                      <a:lnTo>
                        <a:pt x="846" y="910"/>
                      </a:lnTo>
                      <a:lnTo>
                        <a:pt x="821" y="890"/>
                      </a:lnTo>
                      <a:lnTo>
                        <a:pt x="794" y="872"/>
                      </a:lnTo>
                      <a:lnTo>
                        <a:pt x="769" y="855"/>
                      </a:lnTo>
                      <a:lnTo>
                        <a:pt x="741" y="840"/>
                      </a:lnTo>
                      <a:lnTo>
                        <a:pt x="741" y="840"/>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r>
                    <a:rPr lang="en-US" altLang="zh-CN" sz="2400" kern="0" dirty="0">
                      <a:solidFill>
                        <a:prstClr val="black"/>
                      </a:solidFill>
                    </a:rPr>
                    <a:t> </a:t>
                  </a:r>
                  <a:endParaRPr lang="zh-CN" altLang="en-US" sz="2400" kern="0" dirty="0">
                    <a:solidFill>
                      <a:prstClr val="black"/>
                    </a:solidFill>
                  </a:endParaRPr>
                </a:p>
              </p:txBody>
            </p:sp>
            <p:sp>
              <p:nvSpPr>
                <p:cNvPr id="12" name="Freeform 434"/>
                <p:cNvSpPr/>
                <p:nvPr/>
              </p:nvSpPr>
              <p:spPr bwMode="auto">
                <a:xfrm>
                  <a:off x="5037990" y="2052147"/>
                  <a:ext cx="156529" cy="232267"/>
                </a:xfrm>
                <a:custGeom>
                  <a:avLst/>
                  <a:gdLst>
                    <a:gd name="T0" fmla="*/ 1077 w 1240"/>
                    <a:gd name="T1" fmla="*/ 799 h 1842"/>
                    <a:gd name="T2" fmla="*/ 1132 w 1240"/>
                    <a:gd name="T3" fmla="*/ 746 h 1842"/>
                    <a:gd name="T4" fmla="*/ 1177 w 1240"/>
                    <a:gd name="T5" fmla="*/ 685 h 1842"/>
                    <a:gd name="T6" fmla="*/ 1211 w 1240"/>
                    <a:gd name="T7" fmla="*/ 618 h 1842"/>
                    <a:gd name="T8" fmla="*/ 1233 w 1240"/>
                    <a:gd name="T9" fmla="*/ 544 h 1842"/>
                    <a:gd name="T10" fmla="*/ 1240 w 1240"/>
                    <a:gd name="T11" fmla="*/ 462 h 1842"/>
                    <a:gd name="T12" fmla="*/ 1238 w 1240"/>
                    <a:gd name="T13" fmla="*/ 415 h 1842"/>
                    <a:gd name="T14" fmla="*/ 1226 w 1240"/>
                    <a:gd name="T15" fmla="*/ 347 h 1842"/>
                    <a:gd name="T16" fmla="*/ 1204 w 1240"/>
                    <a:gd name="T17" fmla="*/ 282 h 1842"/>
                    <a:gd name="T18" fmla="*/ 1173 w 1240"/>
                    <a:gd name="T19" fmla="*/ 222 h 1842"/>
                    <a:gd name="T20" fmla="*/ 1135 w 1240"/>
                    <a:gd name="T21" fmla="*/ 168 h 1842"/>
                    <a:gd name="T22" fmla="*/ 1089 w 1240"/>
                    <a:gd name="T23" fmla="*/ 120 h 1842"/>
                    <a:gd name="T24" fmla="*/ 1036 w 1240"/>
                    <a:gd name="T25" fmla="*/ 79 h 1842"/>
                    <a:gd name="T26" fmla="*/ 978 w 1240"/>
                    <a:gd name="T27" fmla="*/ 45 h 1842"/>
                    <a:gd name="T28" fmla="*/ 916 w 1240"/>
                    <a:gd name="T29" fmla="*/ 21 h 1842"/>
                    <a:gd name="T30" fmla="*/ 849 w 1240"/>
                    <a:gd name="T31" fmla="*/ 5 h 1842"/>
                    <a:gd name="T32" fmla="*/ 777 w 1240"/>
                    <a:gd name="T33" fmla="*/ 0 h 1842"/>
                    <a:gd name="T34" fmla="*/ 730 w 1240"/>
                    <a:gd name="T35" fmla="*/ 2 h 1842"/>
                    <a:gd name="T36" fmla="*/ 662 w 1240"/>
                    <a:gd name="T37" fmla="*/ 15 h 1842"/>
                    <a:gd name="T38" fmla="*/ 598 w 1240"/>
                    <a:gd name="T39" fmla="*/ 36 h 1842"/>
                    <a:gd name="T40" fmla="*/ 538 w 1240"/>
                    <a:gd name="T41" fmla="*/ 67 h 1842"/>
                    <a:gd name="T42" fmla="*/ 484 w 1240"/>
                    <a:gd name="T43" fmla="*/ 106 h 1842"/>
                    <a:gd name="T44" fmla="*/ 435 w 1240"/>
                    <a:gd name="T45" fmla="*/ 152 h 1842"/>
                    <a:gd name="T46" fmla="*/ 394 w 1240"/>
                    <a:gd name="T47" fmla="*/ 204 h 1842"/>
                    <a:gd name="T48" fmla="*/ 361 w 1240"/>
                    <a:gd name="T49" fmla="*/ 263 h 1842"/>
                    <a:gd name="T50" fmla="*/ 336 w 1240"/>
                    <a:gd name="T51" fmla="*/ 326 h 1842"/>
                    <a:gd name="T52" fmla="*/ 321 w 1240"/>
                    <a:gd name="T53" fmla="*/ 393 h 1842"/>
                    <a:gd name="T54" fmla="*/ 315 w 1240"/>
                    <a:gd name="T55" fmla="*/ 464 h 1842"/>
                    <a:gd name="T56" fmla="*/ 319 w 1240"/>
                    <a:gd name="T57" fmla="*/ 520 h 1842"/>
                    <a:gd name="T58" fmla="*/ 335 w 1240"/>
                    <a:gd name="T59" fmla="*/ 600 h 1842"/>
                    <a:gd name="T60" fmla="*/ 365 w 1240"/>
                    <a:gd name="T61" fmla="*/ 675 h 1842"/>
                    <a:gd name="T62" fmla="*/ 406 w 1240"/>
                    <a:gd name="T63" fmla="*/ 743 h 1842"/>
                    <a:gd name="T64" fmla="*/ 459 w 1240"/>
                    <a:gd name="T65" fmla="*/ 802 h 1842"/>
                    <a:gd name="T66" fmla="*/ 499 w 1240"/>
                    <a:gd name="T67" fmla="*/ 836 h 1842"/>
                    <a:gd name="T68" fmla="*/ 420 w 1240"/>
                    <a:gd name="T69" fmla="*/ 886 h 1842"/>
                    <a:gd name="T70" fmla="*/ 345 w 1240"/>
                    <a:gd name="T71" fmla="*/ 948 h 1842"/>
                    <a:gd name="T72" fmla="*/ 275 w 1240"/>
                    <a:gd name="T73" fmla="*/ 1021 h 1842"/>
                    <a:gd name="T74" fmla="*/ 214 w 1240"/>
                    <a:gd name="T75" fmla="*/ 1105 h 1842"/>
                    <a:gd name="T76" fmla="*/ 157 w 1240"/>
                    <a:gd name="T77" fmla="*/ 1198 h 1842"/>
                    <a:gd name="T78" fmla="*/ 110 w 1240"/>
                    <a:gd name="T79" fmla="*/ 1299 h 1842"/>
                    <a:gd name="T80" fmla="*/ 69 w 1240"/>
                    <a:gd name="T81" fmla="*/ 1406 h 1842"/>
                    <a:gd name="T82" fmla="*/ 37 w 1240"/>
                    <a:gd name="T83" fmla="*/ 1519 h 1842"/>
                    <a:gd name="T84" fmla="*/ 16 w 1240"/>
                    <a:gd name="T85" fmla="*/ 1638 h 1842"/>
                    <a:gd name="T86" fmla="*/ 3 w 1240"/>
                    <a:gd name="T87" fmla="*/ 1760 h 1842"/>
                    <a:gd name="T88" fmla="*/ 915 w 1240"/>
                    <a:gd name="T89" fmla="*/ 1842 h 1842"/>
                    <a:gd name="T90" fmla="*/ 919 w 1240"/>
                    <a:gd name="T91" fmla="*/ 1735 h 1842"/>
                    <a:gd name="T92" fmla="*/ 940 w 1240"/>
                    <a:gd name="T93" fmla="*/ 1559 h 1842"/>
                    <a:gd name="T94" fmla="*/ 979 w 1240"/>
                    <a:gd name="T95" fmla="*/ 1372 h 1842"/>
                    <a:gd name="T96" fmla="*/ 1035 w 1240"/>
                    <a:gd name="T97" fmla="*/ 1186 h 1842"/>
                    <a:gd name="T98" fmla="*/ 1106 w 1240"/>
                    <a:gd name="T99" fmla="*/ 1011 h 1842"/>
                    <a:gd name="T100" fmla="*/ 1161 w 1240"/>
                    <a:gd name="T101" fmla="*/ 906 h 1842"/>
                    <a:gd name="T102" fmla="*/ 1136 w 1240"/>
                    <a:gd name="T103" fmla="*/ 883 h 1842"/>
                    <a:gd name="T104" fmla="*/ 1084 w 1240"/>
                    <a:gd name="T105" fmla="*/ 834 h 1842"/>
                    <a:gd name="T106" fmla="*/ 1057 w 1240"/>
                    <a:gd name="T107" fmla="*/ 816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0" h="1842">
                      <a:moveTo>
                        <a:pt x="1057" y="816"/>
                      </a:moveTo>
                      <a:lnTo>
                        <a:pt x="1057" y="816"/>
                      </a:lnTo>
                      <a:lnTo>
                        <a:pt x="1077" y="799"/>
                      </a:lnTo>
                      <a:lnTo>
                        <a:pt x="1097" y="782"/>
                      </a:lnTo>
                      <a:lnTo>
                        <a:pt x="1116" y="764"/>
                      </a:lnTo>
                      <a:lnTo>
                        <a:pt x="1132" y="746"/>
                      </a:lnTo>
                      <a:lnTo>
                        <a:pt x="1149" y="726"/>
                      </a:lnTo>
                      <a:lnTo>
                        <a:pt x="1164" y="707"/>
                      </a:lnTo>
                      <a:lnTo>
                        <a:pt x="1177" y="685"/>
                      </a:lnTo>
                      <a:lnTo>
                        <a:pt x="1191" y="663"/>
                      </a:lnTo>
                      <a:lnTo>
                        <a:pt x="1202" y="641"/>
                      </a:lnTo>
                      <a:lnTo>
                        <a:pt x="1211" y="618"/>
                      </a:lnTo>
                      <a:lnTo>
                        <a:pt x="1221" y="594"/>
                      </a:lnTo>
                      <a:lnTo>
                        <a:pt x="1227" y="569"/>
                      </a:lnTo>
                      <a:lnTo>
                        <a:pt x="1233" y="544"/>
                      </a:lnTo>
                      <a:lnTo>
                        <a:pt x="1237" y="517"/>
                      </a:lnTo>
                      <a:lnTo>
                        <a:pt x="1239" y="490"/>
                      </a:lnTo>
                      <a:lnTo>
                        <a:pt x="1240" y="462"/>
                      </a:lnTo>
                      <a:lnTo>
                        <a:pt x="1240" y="462"/>
                      </a:lnTo>
                      <a:lnTo>
                        <a:pt x="1240" y="438"/>
                      </a:lnTo>
                      <a:lnTo>
                        <a:pt x="1238" y="415"/>
                      </a:lnTo>
                      <a:lnTo>
                        <a:pt x="1235" y="392"/>
                      </a:lnTo>
                      <a:lnTo>
                        <a:pt x="1231" y="368"/>
                      </a:lnTo>
                      <a:lnTo>
                        <a:pt x="1226" y="347"/>
                      </a:lnTo>
                      <a:lnTo>
                        <a:pt x="1220" y="324"/>
                      </a:lnTo>
                      <a:lnTo>
                        <a:pt x="1212" y="303"/>
                      </a:lnTo>
                      <a:lnTo>
                        <a:pt x="1204" y="282"/>
                      </a:lnTo>
                      <a:lnTo>
                        <a:pt x="1195" y="261"/>
                      </a:lnTo>
                      <a:lnTo>
                        <a:pt x="1185" y="241"/>
                      </a:lnTo>
                      <a:lnTo>
                        <a:pt x="1173" y="222"/>
                      </a:lnTo>
                      <a:lnTo>
                        <a:pt x="1161" y="203"/>
                      </a:lnTo>
                      <a:lnTo>
                        <a:pt x="1149" y="186"/>
                      </a:lnTo>
                      <a:lnTo>
                        <a:pt x="1135" y="168"/>
                      </a:lnTo>
                      <a:lnTo>
                        <a:pt x="1121" y="151"/>
                      </a:lnTo>
                      <a:lnTo>
                        <a:pt x="1105" y="135"/>
                      </a:lnTo>
                      <a:lnTo>
                        <a:pt x="1089" y="120"/>
                      </a:lnTo>
                      <a:lnTo>
                        <a:pt x="1072" y="105"/>
                      </a:lnTo>
                      <a:lnTo>
                        <a:pt x="1055" y="92"/>
                      </a:lnTo>
                      <a:lnTo>
                        <a:pt x="1036" y="79"/>
                      </a:lnTo>
                      <a:lnTo>
                        <a:pt x="1018" y="66"/>
                      </a:lnTo>
                      <a:lnTo>
                        <a:pt x="998" y="56"/>
                      </a:lnTo>
                      <a:lnTo>
                        <a:pt x="978" y="45"/>
                      </a:lnTo>
                      <a:lnTo>
                        <a:pt x="958" y="36"/>
                      </a:lnTo>
                      <a:lnTo>
                        <a:pt x="937" y="28"/>
                      </a:lnTo>
                      <a:lnTo>
                        <a:pt x="916" y="21"/>
                      </a:lnTo>
                      <a:lnTo>
                        <a:pt x="894" y="15"/>
                      </a:lnTo>
                      <a:lnTo>
                        <a:pt x="871" y="9"/>
                      </a:lnTo>
                      <a:lnTo>
                        <a:pt x="849" y="5"/>
                      </a:lnTo>
                      <a:lnTo>
                        <a:pt x="825" y="2"/>
                      </a:lnTo>
                      <a:lnTo>
                        <a:pt x="801" y="0"/>
                      </a:lnTo>
                      <a:lnTo>
                        <a:pt x="777" y="0"/>
                      </a:lnTo>
                      <a:lnTo>
                        <a:pt x="777" y="0"/>
                      </a:lnTo>
                      <a:lnTo>
                        <a:pt x="754" y="0"/>
                      </a:lnTo>
                      <a:lnTo>
                        <a:pt x="730" y="2"/>
                      </a:lnTo>
                      <a:lnTo>
                        <a:pt x="707" y="5"/>
                      </a:lnTo>
                      <a:lnTo>
                        <a:pt x="685" y="9"/>
                      </a:lnTo>
                      <a:lnTo>
                        <a:pt x="662" y="15"/>
                      </a:lnTo>
                      <a:lnTo>
                        <a:pt x="640" y="21"/>
                      </a:lnTo>
                      <a:lnTo>
                        <a:pt x="619" y="28"/>
                      </a:lnTo>
                      <a:lnTo>
                        <a:pt x="598" y="36"/>
                      </a:lnTo>
                      <a:lnTo>
                        <a:pt x="577" y="45"/>
                      </a:lnTo>
                      <a:lnTo>
                        <a:pt x="557" y="56"/>
                      </a:lnTo>
                      <a:lnTo>
                        <a:pt x="538" y="67"/>
                      </a:lnTo>
                      <a:lnTo>
                        <a:pt x="519" y="80"/>
                      </a:lnTo>
                      <a:lnTo>
                        <a:pt x="501" y="92"/>
                      </a:lnTo>
                      <a:lnTo>
                        <a:pt x="484" y="106"/>
                      </a:lnTo>
                      <a:lnTo>
                        <a:pt x="466" y="121"/>
                      </a:lnTo>
                      <a:lnTo>
                        <a:pt x="451" y="136"/>
                      </a:lnTo>
                      <a:lnTo>
                        <a:pt x="435" y="152"/>
                      </a:lnTo>
                      <a:lnTo>
                        <a:pt x="421" y="169"/>
                      </a:lnTo>
                      <a:lnTo>
                        <a:pt x="407" y="187"/>
                      </a:lnTo>
                      <a:lnTo>
                        <a:pt x="394" y="204"/>
                      </a:lnTo>
                      <a:lnTo>
                        <a:pt x="382" y="224"/>
                      </a:lnTo>
                      <a:lnTo>
                        <a:pt x="371" y="244"/>
                      </a:lnTo>
                      <a:lnTo>
                        <a:pt x="361" y="263"/>
                      </a:lnTo>
                      <a:lnTo>
                        <a:pt x="352" y="284"/>
                      </a:lnTo>
                      <a:lnTo>
                        <a:pt x="344" y="304"/>
                      </a:lnTo>
                      <a:lnTo>
                        <a:pt x="336" y="326"/>
                      </a:lnTo>
                      <a:lnTo>
                        <a:pt x="330" y="349"/>
                      </a:lnTo>
                      <a:lnTo>
                        <a:pt x="325" y="370"/>
                      </a:lnTo>
                      <a:lnTo>
                        <a:pt x="321" y="393"/>
                      </a:lnTo>
                      <a:lnTo>
                        <a:pt x="318" y="417"/>
                      </a:lnTo>
                      <a:lnTo>
                        <a:pt x="316" y="441"/>
                      </a:lnTo>
                      <a:lnTo>
                        <a:pt x="315" y="464"/>
                      </a:lnTo>
                      <a:lnTo>
                        <a:pt x="315" y="464"/>
                      </a:lnTo>
                      <a:lnTo>
                        <a:pt x="316" y="492"/>
                      </a:lnTo>
                      <a:lnTo>
                        <a:pt x="319" y="520"/>
                      </a:lnTo>
                      <a:lnTo>
                        <a:pt x="323" y="547"/>
                      </a:lnTo>
                      <a:lnTo>
                        <a:pt x="328" y="574"/>
                      </a:lnTo>
                      <a:lnTo>
                        <a:pt x="335" y="600"/>
                      </a:lnTo>
                      <a:lnTo>
                        <a:pt x="344" y="625"/>
                      </a:lnTo>
                      <a:lnTo>
                        <a:pt x="354" y="651"/>
                      </a:lnTo>
                      <a:lnTo>
                        <a:pt x="365" y="675"/>
                      </a:lnTo>
                      <a:lnTo>
                        <a:pt x="378" y="698"/>
                      </a:lnTo>
                      <a:lnTo>
                        <a:pt x="392" y="721"/>
                      </a:lnTo>
                      <a:lnTo>
                        <a:pt x="406" y="743"/>
                      </a:lnTo>
                      <a:lnTo>
                        <a:pt x="423" y="763"/>
                      </a:lnTo>
                      <a:lnTo>
                        <a:pt x="440" y="783"/>
                      </a:lnTo>
                      <a:lnTo>
                        <a:pt x="459" y="802"/>
                      </a:lnTo>
                      <a:lnTo>
                        <a:pt x="479" y="819"/>
                      </a:lnTo>
                      <a:lnTo>
                        <a:pt x="499" y="836"/>
                      </a:lnTo>
                      <a:lnTo>
                        <a:pt x="499" y="836"/>
                      </a:lnTo>
                      <a:lnTo>
                        <a:pt x="472" y="851"/>
                      </a:lnTo>
                      <a:lnTo>
                        <a:pt x="446" y="868"/>
                      </a:lnTo>
                      <a:lnTo>
                        <a:pt x="420" y="886"/>
                      </a:lnTo>
                      <a:lnTo>
                        <a:pt x="394" y="905"/>
                      </a:lnTo>
                      <a:lnTo>
                        <a:pt x="369" y="926"/>
                      </a:lnTo>
                      <a:lnTo>
                        <a:pt x="345" y="948"/>
                      </a:lnTo>
                      <a:lnTo>
                        <a:pt x="321" y="972"/>
                      </a:lnTo>
                      <a:lnTo>
                        <a:pt x="298" y="995"/>
                      </a:lnTo>
                      <a:lnTo>
                        <a:pt x="275" y="1021"/>
                      </a:lnTo>
                      <a:lnTo>
                        <a:pt x="254" y="1048"/>
                      </a:lnTo>
                      <a:lnTo>
                        <a:pt x="233" y="1076"/>
                      </a:lnTo>
                      <a:lnTo>
                        <a:pt x="214" y="1105"/>
                      </a:lnTo>
                      <a:lnTo>
                        <a:pt x="194" y="1135"/>
                      </a:lnTo>
                      <a:lnTo>
                        <a:pt x="175" y="1166"/>
                      </a:lnTo>
                      <a:lnTo>
                        <a:pt x="157" y="1198"/>
                      </a:lnTo>
                      <a:lnTo>
                        <a:pt x="140" y="1231"/>
                      </a:lnTo>
                      <a:lnTo>
                        <a:pt x="124" y="1264"/>
                      </a:lnTo>
                      <a:lnTo>
                        <a:pt x="110" y="1299"/>
                      </a:lnTo>
                      <a:lnTo>
                        <a:pt x="95" y="1334"/>
                      </a:lnTo>
                      <a:lnTo>
                        <a:pt x="82" y="1369"/>
                      </a:lnTo>
                      <a:lnTo>
                        <a:pt x="69" y="1406"/>
                      </a:lnTo>
                      <a:lnTo>
                        <a:pt x="57" y="1443"/>
                      </a:lnTo>
                      <a:lnTo>
                        <a:pt x="47" y="1481"/>
                      </a:lnTo>
                      <a:lnTo>
                        <a:pt x="37" y="1519"/>
                      </a:lnTo>
                      <a:lnTo>
                        <a:pt x="29" y="1559"/>
                      </a:lnTo>
                      <a:lnTo>
                        <a:pt x="22" y="1598"/>
                      </a:lnTo>
                      <a:lnTo>
                        <a:pt x="16" y="1638"/>
                      </a:lnTo>
                      <a:lnTo>
                        <a:pt x="10" y="1678"/>
                      </a:lnTo>
                      <a:lnTo>
                        <a:pt x="5" y="1718"/>
                      </a:lnTo>
                      <a:lnTo>
                        <a:pt x="3" y="1760"/>
                      </a:lnTo>
                      <a:lnTo>
                        <a:pt x="1" y="1801"/>
                      </a:lnTo>
                      <a:lnTo>
                        <a:pt x="0" y="1842"/>
                      </a:lnTo>
                      <a:lnTo>
                        <a:pt x="915" y="1842"/>
                      </a:lnTo>
                      <a:lnTo>
                        <a:pt x="915" y="1842"/>
                      </a:lnTo>
                      <a:lnTo>
                        <a:pt x="916" y="1790"/>
                      </a:lnTo>
                      <a:lnTo>
                        <a:pt x="919" y="1735"/>
                      </a:lnTo>
                      <a:lnTo>
                        <a:pt x="924" y="1678"/>
                      </a:lnTo>
                      <a:lnTo>
                        <a:pt x="931" y="1618"/>
                      </a:lnTo>
                      <a:lnTo>
                        <a:pt x="940" y="1559"/>
                      </a:lnTo>
                      <a:lnTo>
                        <a:pt x="952" y="1497"/>
                      </a:lnTo>
                      <a:lnTo>
                        <a:pt x="965" y="1435"/>
                      </a:lnTo>
                      <a:lnTo>
                        <a:pt x="979" y="1372"/>
                      </a:lnTo>
                      <a:lnTo>
                        <a:pt x="997" y="1310"/>
                      </a:lnTo>
                      <a:lnTo>
                        <a:pt x="1016" y="1248"/>
                      </a:lnTo>
                      <a:lnTo>
                        <a:pt x="1035" y="1186"/>
                      </a:lnTo>
                      <a:lnTo>
                        <a:pt x="1058" y="1126"/>
                      </a:lnTo>
                      <a:lnTo>
                        <a:pt x="1082" y="1068"/>
                      </a:lnTo>
                      <a:lnTo>
                        <a:pt x="1106" y="1011"/>
                      </a:lnTo>
                      <a:lnTo>
                        <a:pt x="1133" y="957"/>
                      </a:lnTo>
                      <a:lnTo>
                        <a:pt x="1146" y="930"/>
                      </a:lnTo>
                      <a:lnTo>
                        <a:pt x="1161" y="906"/>
                      </a:lnTo>
                      <a:lnTo>
                        <a:pt x="1161" y="906"/>
                      </a:lnTo>
                      <a:lnTo>
                        <a:pt x="1149" y="894"/>
                      </a:lnTo>
                      <a:lnTo>
                        <a:pt x="1136" y="883"/>
                      </a:lnTo>
                      <a:lnTo>
                        <a:pt x="1110" y="857"/>
                      </a:lnTo>
                      <a:lnTo>
                        <a:pt x="1097" y="845"/>
                      </a:lnTo>
                      <a:lnTo>
                        <a:pt x="1084" y="834"/>
                      </a:lnTo>
                      <a:lnTo>
                        <a:pt x="1070" y="824"/>
                      </a:lnTo>
                      <a:lnTo>
                        <a:pt x="1057" y="816"/>
                      </a:lnTo>
                      <a:lnTo>
                        <a:pt x="1057" y="816"/>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sp>
              <p:nvSpPr>
                <p:cNvPr id="13" name="Freeform 435"/>
                <p:cNvSpPr/>
                <p:nvPr/>
              </p:nvSpPr>
              <p:spPr bwMode="auto">
                <a:xfrm>
                  <a:off x="5171166" y="1963784"/>
                  <a:ext cx="275820" cy="320630"/>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sp>
          <p:nvSpPr>
            <p:cNvPr id="6" name="任意多边形 5"/>
            <p:cNvSpPr/>
            <p:nvPr/>
          </p:nvSpPr>
          <p:spPr>
            <a:xfrm rot="16200000" flipV="1">
              <a:off x="1900003"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2"/>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7" name="圆角矩形 16"/>
            <p:cNvSpPr/>
            <p:nvPr/>
          </p:nvSpPr>
          <p:spPr>
            <a:xfrm>
              <a:off x="654687"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4" name="组合 13"/>
          <p:cNvGrpSpPr/>
          <p:nvPr/>
        </p:nvGrpSpPr>
        <p:grpSpPr>
          <a:xfrm>
            <a:off x="690701" y="2601442"/>
            <a:ext cx="287072" cy="287069"/>
            <a:chOff x="5026429" y="2057723"/>
            <a:chExt cx="254992" cy="254990"/>
          </a:xfrm>
        </p:grpSpPr>
        <p:sp>
          <p:nvSpPr>
            <p:cNvPr id="15" name="椭圆 14"/>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6"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17" name="组合 16"/>
          <p:cNvGrpSpPr/>
          <p:nvPr/>
        </p:nvGrpSpPr>
        <p:grpSpPr>
          <a:xfrm>
            <a:off x="690701" y="3753570"/>
            <a:ext cx="287072" cy="287069"/>
            <a:chOff x="5026429" y="2057723"/>
            <a:chExt cx="254992" cy="254990"/>
          </a:xfrm>
        </p:grpSpPr>
        <p:sp>
          <p:nvSpPr>
            <p:cNvPr id="18" name="椭圆 17"/>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19"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20" name="组合 19"/>
          <p:cNvGrpSpPr/>
          <p:nvPr/>
        </p:nvGrpSpPr>
        <p:grpSpPr>
          <a:xfrm>
            <a:off x="690701" y="4905698"/>
            <a:ext cx="287072" cy="287069"/>
            <a:chOff x="5026429" y="2057723"/>
            <a:chExt cx="254992" cy="254990"/>
          </a:xfrm>
        </p:grpSpPr>
        <p:sp>
          <p:nvSpPr>
            <p:cNvPr id="21" name="椭圆 20"/>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2"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24" name="矩形 23"/>
          <p:cNvSpPr>
            <a:spLocks noChangeArrowheads="1"/>
          </p:cNvSpPr>
          <p:nvPr/>
        </p:nvSpPr>
        <p:spPr bwMode="auto">
          <a:xfrm>
            <a:off x="1257240" y="2601442"/>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笔秀网</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1257240" y="3757788"/>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音笑网</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1257240" y="4925665"/>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声音网</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503899" y="1409946"/>
            <a:ext cx="4739809" cy="5388583"/>
            <a:chOff x="4906594" y="1102064"/>
            <a:chExt cx="3554857" cy="4041437"/>
          </a:xfrm>
        </p:grpSpPr>
        <p:sp>
          <p:nvSpPr>
            <p:cNvPr id="30" name="任意多边形 29"/>
            <p:cNvSpPr/>
            <p:nvPr/>
          </p:nvSpPr>
          <p:spPr>
            <a:xfrm rot="5400000" flipH="1" flipV="1">
              <a:off x="3386725" y="2809761"/>
              <a:ext cx="3853609" cy="813871"/>
            </a:xfrm>
            <a:custGeom>
              <a:avLst/>
              <a:gdLst>
                <a:gd name="connsiteX0" fmla="*/ 3800982 w 3853609"/>
                <a:gd name="connsiteY0" fmla="*/ 726869 h 813871"/>
                <a:gd name="connsiteX1" fmla="*/ 3766607 w 3853609"/>
                <a:gd name="connsiteY1" fmla="*/ 761243 h 813871"/>
                <a:gd name="connsiteX2" fmla="*/ 3732232 w 3853609"/>
                <a:gd name="connsiteY2" fmla="*/ 726869 h 813871"/>
                <a:gd name="connsiteX3" fmla="*/ 3766607 w 3853609"/>
                <a:gd name="connsiteY3" fmla="*/ 692494 h 813871"/>
                <a:gd name="connsiteX4" fmla="*/ 3800982 w 3853609"/>
                <a:gd name="connsiteY4" fmla="*/ 726869 h 813871"/>
                <a:gd name="connsiteX5" fmla="*/ 3853609 w 3853609"/>
                <a:gd name="connsiteY5" fmla="*/ 726869 h 813871"/>
                <a:gd name="connsiteX6" fmla="*/ 3800472 w 3853609"/>
                <a:gd name="connsiteY6" fmla="*/ 646703 h 813871"/>
                <a:gd name="connsiteX7" fmla="*/ 3795889 w 3853609"/>
                <a:gd name="connsiteY7" fmla="*/ 645778 h 813871"/>
                <a:gd name="connsiteX8" fmla="*/ 3795889 w 3853609"/>
                <a:gd name="connsiteY8" fmla="*/ 165919 h 813871"/>
                <a:gd name="connsiteX9" fmla="*/ 3795889 w 3853609"/>
                <a:gd name="connsiteY9" fmla="*/ 104639 h 813871"/>
                <a:gd name="connsiteX10" fmla="*/ 3691249 w 3853609"/>
                <a:gd name="connsiteY10" fmla="*/ 0 h 813871"/>
                <a:gd name="connsiteX11" fmla="*/ 3483144 w 3853609"/>
                <a:gd name="connsiteY11" fmla="*/ 0 h 813871"/>
                <a:gd name="connsiteX12" fmla="*/ 3483144 w 3853609"/>
                <a:gd name="connsiteY12" fmla="*/ 1 h 813871"/>
                <a:gd name="connsiteX13" fmla="*/ 2880000 w 3853609"/>
                <a:gd name="connsiteY13" fmla="*/ 1 h 813871"/>
                <a:gd name="connsiteX14" fmla="*/ 2880000 w 3853609"/>
                <a:gd name="connsiteY14" fmla="*/ 0 h 813871"/>
                <a:gd name="connsiteX15" fmla="*/ 2711810 w 3853609"/>
                <a:gd name="connsiteY15" fmla="*/ 0 h 813871"/>
                <a:gd name="connsiteX16" fmla="*/ 2711810 w 3853609"/>
                <a:gd name="connsiteY16" fmla="*/ 1 h 813871"/>
                <a:gd name="connsiteX17" fmla="*/ 2268707 w 3853609"/>
                <a:gd name="connsiteY17" fmla="*/ 1 h 813871"/>
                <a:gd name="connsiteX18" fmla="*/ 1923678 w 3853609"/>
                <a:gd name="connsiteY18" fmla="*/ 1 h 813871"/>
                <a:gd name="connsiteX19" fmla="*/ 599983 w 3853609"/>
                <a:gd name="connsiteY19" fmla="*/ 1 h 813871"/>
                <a:gd name="connsiteX20" fmla="*/ 0 w 3853609"/>
                <a:gd name="connsiteY20" fmla="*/ 1 h 813871"/>
                <a:gd name="connsiteX21" fmla="*/ 0 w 3853609"/>
                <a:gd name="connsiteY21" fmla="*/ 51853 h 813871"/>
                <a:gd name="connsiteX22" fmla="*/ 1773417 w 3853609"/>
                <a:gd name="connsiteY22" fmla="*/ 51853 h 813871"/>
                <a:gd name="connsiteX23" fmla="*/ 1773417 w 3853609"/>
                <a:gd name="connsiteY23" fmla="*/ 51852 h 813871"/>
                <a:gd name="connsiteX24" fmla="*/ 1923678 w 3853609"/>
                <a:gd name="connsiteY24" fmla="*/ 51852 h 813871"/>
                <a:gd name="connsiteX25" fmla="*/ 1923678 w 3853609"/>
                <a:gd name="connsiteY25" fmla="*/ 51853 h 813871"/>
                <a:gd name="connsiteX26" fmla="*/ 2943507 w 3853609"/>
                <a:gd name="connsiteY26" fmla="*/ 51853 h 813871"/>
                <a:gd name="connsiteX27" fmla="*/ 2943507 w 3853609"/>
                <a:gd name="connsiteY27" fmla="*/ 51852 h 813871"/>
                <a:gd name="connsiteX28" fmla="*/ 3511576 w 3853609"/>
                <a:gd name="connsiteY28" fmla="*/ 51852 h 813871"/>
                <a:gd name="connsiteX29" fmla="*/ 3687239 w 3853609"/>
                <a:gd name="connsiteY29" fmla="*/ 51852 h 813871"/>
                <a:gd name="connsiteX30" fmla="*/ 3743630 w 3853609"/>
                <a:gd name="connsiteY30" fmla="*/ 108243 h 813871"/>
                <a:gd name="connsiteX31" fmla="*/ 3743630 w 3853609"/>
                <a:gd name="connsiteY31" fmla="*/ 202578 h 813871"/>
                <a:gd name="connsiteX32" fmla="*/ 3743276 w 3853609"/>
                <a:gd name="connsiteY32" fmla="*/ 204332 h 813871"/>
                <a:gd name="connsiteX33" fmla="*/ 3743631 w 3853609"/>
                <a:gd name="connsiteY33" fmla="*/ 205188 h 813871"/>
                <a:gd name="connsiteX34" fmla="*/ 3743631 w 3853609"/>
                <a:gd name="connsiteY34" fmla="*/ 644505 h 813871"/>
                <a:gd name="connsiteX35" fmla="*/ 3732741 w 3853609"/>
                <a:gd name="connsiteY35" fmla="*/ 646703 h 813871"/>
                <a:gd name="connsiteX36" fmla="*/ 3679604 w 3853609"/>
                <a:gd name="connsiteY36" fmla="*/ 726869 h 813871"/>
                <a:gd name="connsiteX37" fmla="*/ 3766607 w 3853609"/>
                <a:gd name="connsiteY37" fmla="*/ 813871 h 813871"/>
                <a:gd name="connsiteX38" fmla="*/ 3853609 w 3853609"/>
                <a:gd name="connsiteY38" fmla="*/ 726869 h 81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53609" h="813871">
                  <a:moveTo>
                    <a:pt x="3800982" y="726869"/>
                  </a:moveTo>
                  <a:cubicBezTo>
                    <a:pt x="3800982" y="745853"/>
                    <a:pt x="3785591" y="761243"/>
                    <a:pt x="3766607" y="761243"/>
                  </a:cubicBezTo>
                  <a:cubicBezTo>
                    <a:pt x="3747622" y="761243"/>
                    <a:pt x="3732232" y="745853"/>
                    <a:pt x="3732232" y="726869"/>
                  </a:cubicBezTo>
                  <a:cubicBezTo>
                    <a:pt x="3732232" y="707884"/>
                    <a:pt x="3747622" y="692494"/>
                    <a:pt x="3766607" y="692494"/>
                  </a:cubicBezTo>
                  <a:cubicBezTo>
                    <a:pt x="3785591" y="692494"/>
                    <a:pt x="3800982" y="707884"/>
                    <a:pt x="3800982" y="726869"/>
                  </a:cubicBezTo>
                  <a:close/>
                  <a:moveTo>
                    <a:pt x="3853609" y="726869"/>
                  </a:moveTo>
                  <a:cubicBezTo>
                    <a:pt x="3853609" y="690831"/>
                    <a:pt x="3831698" y="659911"/>
                    <a:pt x="3800472" y="646703"/>
                  </a:cubicBezTo>
                  <a:lnTo>
                    <a:pt x="3795889" y="645778"/>
                  </a:lnTo>
                  <a:lnTo>
                    <a:pt x="3795889" y="165919"/>
                  </a:lnTo>
                  <a:lnTo>
                    <a:pt x="3795889" y="104639"/>
                  </a:lnTo>
                  <a:cubicBezTo>
                    <a:pt x="3795889" y="46849"/>
                    <a:pt x="3749040" y="0"/>
                    <a:pt x="3691249" y="0"/>
                  </a:cubicBezTo>
                  <a:lnTo>
                    <a:pt x="3483144" y="0"/>
                  </a:lnTo>
                  <a:lnTo>
                    <a:pt x="3483144" y="1"/>
                  </a:lnTo>
                  <a:lnTo>
                    <a:pt x="2880000" y="1"/>
                  </a:lnTo>
                  <a:lnTo>
                    <a:pt x="2880000" y="0"/>
                  </a:lnTo>
                  <a:lnTo>
                    <a:pt x="2711810" y="0"/>
                  </a:lnTo>
                  <a:lnTo>
                    <a:pt x="2711810" y="1"/>
                  </a:lnTo>
                  <a:lnTo>
                    <a:pt x="2268707" y="1"/>
                  </a:lnTo>
                  <a:lnTo>
                    <a:pt x="1923678" y="1"/>
                  </a:lnTo>
                  <a:lnTo>
                    <a:pt x="599983" y="1"/>
                  </a:lnTo>
                  <a:lnTo>
                    <a:pt x="0" y="1"/>
                  </a:lnTo>
                  <a:lnTo>
                    <a:pt x="0" y="51853"/>
                  </a:lnTo>
                  <a:lnTo>
                    <a:pt x="1773417" y="51853"/>
                  </a:lnTo>
                  <a:lnTo>
                    <a:pt x="1773417" y="51852"/>
                  </a:lnTo>
                  <a:lnTo>
                    <a:pt x="1923678" y="51852"/>
                  </a:lnTo>
                  <a:lnTo>
                    <a:pt x="1923678" y="51853"/>
                  </a:lnTo>
                  <a:lnTo>
                    <a:pt x="2943507" y="51853"/>
                  </a:lnTo>
                  <a:lnTo>
                    <a:pt x="2943507" y="51852"/>
                  </a:lnTo>
                  <a:lnTo>
                    <a:pt x="3511576" y="51852"/>
                  </a:lnTo>
                  <a:lnTo>
                    <a:pt x="3687239" y="51852"/>
                  </a:lnTo>
                  <a:cubicBezTo>
                    <a:pt x="3718383" y="51852"/>
                    <a:pt x="3743630" y="77099"/>
                    <a:pt x="3743630" y="108243"/>
                  </a:cubicBezTo>
                  <a:lnTo>
                    <a:pt x="3743630" y="202578"/>
                  </a:lnTo>
                  <a:lnTo>
                    <a:pt x="3743276" y="204332"/>
                  </a:lnTo>
                  <a:lnTo>
                    <a:pt x="3743631" y="205188"/>
                  </a:lnTo>
                  <a:lnTo>
                    <a:pt x="3743631" y="644505"/>
                  </a:lnTo>
                  <a:lnTo>
                    <a:pt x="3732741" y="646703"/>
                  </a:lnTo>
                  <a:cubicBezTo>
                    <a:pt x="3701515" y="659911"/>
                    <a:pt x="3679604" y="690831"/>
                    <a:pt x="3679604" y="726869"/>
                  </a:cubicBezTo>
                  <a:cubicBezTo>
                    <a:pt x="3679604" y="774919"/>
                    <a:pt x="3718556" y="813871"/>
                    <a:pt x="3766607" y="813871"/>
                  </a:cubicBezTo>
                  <a:cubicBezTo>
                    <a:pt x="3814657" y="813871"/>
                    <a:pt x="3853609" y="774919"/>
                    <a:pt x="3853609" y="726869"/>
                  </a:cubicBezTo>
                  <a:close/>
                </a:path>
              </a:pathLst>
            </a:custGeom>
            <a:solidFill>
              <a:schemeClr val="accent3"/>
            </a:solidFill>
            <a:ln w="25400" cap="flat" cmpd="sng" algn="ctr">
              <a:noFill/>
              <a:prstDash val="solid"/>
            </a:ln>
            <a:effectLst>
              <a:innerShdw blurRad="38100" dist="12700" dir="2700000">
                <a:prstClr val="black">
                  <a:alpha val="50000"/>
                </a:prstClr>
              </a:inn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nvGrpSpPr>
            <p:cNvPr id="31" name="组合 30"/>
            <p:cNvGrpSpPr/>
            <p:nvPr/>
          </p:nvGrpSpPr>
          <p:grpSpPr>
            <a:xfrm>
              <a:off x="5747812" y="1102064"/>
              <a:ext cx="2136766" cy="531148"/>
              <a:chOff x="5747812" y="1102064"/>
              <a:chExt cx="2136766" cy="531148"/>
            </a:xfrm>
          </p:grpSpPr>
          <p:sp>
            <p:nvSpPr>
              <p:cNvPr id="33" name="圆角矩形 32"/>
              <p:cNvSpPr/>
              <p:nvPr/>
            </p:nvSpPr>
            <p:spPr>
              <a:xfrm>
                <a:off x="5747812" y="1102064"/>
                <a:ext cx="2136766" cy="531148"/>
              </a:xfrm>
              <a:prstGeom prst="roundRect">
                <a:avLst>
                  <a:gd name="adj" fmla="val 50000"/>
                </a:avLst>
              </a:prstGeom>
              <a:gradFill>
                <a:gsLst>
                  <a:gs pos="0">
                    <a:schemeClr val="accent3">
                      <a:lumMod val="75000"/>
                    </a:schemeClr>
                  </a:gs>
                  <a:gs pos="100000">
                    <a:schemeClr val="accent3"/>
                  </a:gs>
                </a:gsLst>
                <a:lin ang="5400000" scaled="0"/>
              </a:gradFill>
              <a:ln w="25400" cap="flat" cmpd="sng" algn="ctr">
                <a:gradFill flip="none" rotWithShape="1">
                  <a:gsLst>
                    <a:gs pos="0">
                      <a:schemeClr val="accent3"/>
                    </a:gs>
                    <a:gs pos="100000">
                      <a:schemeClr val="accent3">
                        <a:lumMod val="75000"/>
                      </a:schemeClr>
                    </a:gs>
                  </a:gsLst>
                  <a:lin ang="18900000" scaled="1"/>
                  <a:tileRect/>
                </a:gradFill>
                <a:prstDash val="solid"/>
              </a:ln>
              <a:effectLst>
                <a:outerShdw blurRad="228600" dist="228600" dir="5400000" algn="tr" rotWithShape="0">
                  <a:prstClr val="black">
                    <a:alpha val="30000"/>
                  </a:prstClr>
                </a:outerShdw>
              </a:effectLst>
            </p:spPr>
            <p:txBody>
              <a:bodyPr wrap="square" rtlCol="0" anchor="ctr">
                <a:noAutofit/>
              </a:bodyP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4" name="矩形 33"/>
              <p:cNvSpPr>
                <a:spLocks noChangeArrowheads="1"/>
              </p:cNvSpPr>
              <p:nvPr/>
            </p:nvSpPr>
            <p:spPr bwMode="auto">
              <a:xfrm>
                <a:off x="5940152" y="1190380"/>
                <a:ext cx="1238309" cy="3183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defTabSz="1218565" fontAlgn="base">
                  <a:spcBef>
                    <a:spcPct val="0"/>
                  </a:spcBef>
                  <a:spcAft>
                    <a:spcPct val="0"/>
                  </a:spcAft>
                  <a:defRPr/>
                </a:pPr>
                <a:r>
                  <a:rPr lang="zh-CN" altLang="en-US" sz="2935" b="1" kern="0" cap="all" dirty="0" smtClean="0">
                    <a:solidFill>
                      <a:schemeClr val="bg1"/>
                    </a:solidFill>
                    <a:latin typeface="微软雅黑" panose="020B0503020204020204" pitchFamily="34" charset="-122"/>
                    <a:ea typeface="微软雅黑" panose="020B0503020204020204" pitchFamily="34" charset="-122"/>
                  </a:rPr>
                  <a:t>捕获截取</a:t>
                </a:r>
                <a:endParaRPr lang="en-US" altLang="zh-CN" sz="2935" b="1" kern="0" cap="all" dirty="0">
                  <a:solidFill>
                    <a:schemeClr val="bg1"/>
                  </a:solidFill>
                  <a:latin typeface="微软雅黑" panose="020B0503020204020204" pitchFamily="34" charset="-122"/>
                  <a:ea typeface="微软雅黑" panose="020B0503020204020204" pitchFamily="34" charset="-122"/>
                </a:endParaRPr>
              </a:p>
            </p:txBody>
          </p:sp>
          <p:sp>
            <p:nvSpPr>
              <p:cNvPr id="35" name="Freeform 435"/>
              <p:cNvSpPr/>
              <p:nvPr/>
            </p:nvSpPr>
            <p:spPr bwMode="auto">
              <a:xfrm>
                <a:off x="7300412" y="1232502"/>
                <a:ext cx="262438" cy="270272"/>
              </a:xfrm>
              <a:custGeom>
                <a:avLst/>
                <a:gdLst>
                  <a:gd name="T0" fmla="*/ 1515 w 2188"/>
                  <a:gd name="T1" fmla="*/ 1131 h 2543"/>
                  <a:gd name="T2" fmla="*/ 1593 w 2188"/>
                  <a:gd name="T3" fmla="*/ 1055 h 2543"/>
                  <a:gd name="T4" fmla="*/ 1657 w 2188"/>
                  <a:gd name="T5" fmla="*/ 969 h 2543"/>
                  <a:gd name="T6" fmla="*/ 1705 w 2188"/>
                  <a:gd name="T7" fmla="*/ 874 h 2543"/>
                  <a:gd name="T8" fmla="*/ 1734 w 2188"/>
                  <a:gd name="T9" fmla="*/ 769 h 2543"/>
                  <a:gd name="T10" fmla="*/ 1745 w 2188"/>
                  <a:gd name="T11" fmla="*/ 655 h 2543"/>
                  <a:gd name="T12" fmla="*/ 1742 w 2188"/>
                  <a:gd name="T13" fmla="*/ 588 h 2543"/>
                  <a:gd name="T14" fmla="*/ 1724 w 2188"/>
                  <a:gd name="T15" fmla="*/ 492 h 2543"/>
                  <a:gd name="T16" fmla="*/ 1694 w 2188"/>
                  <a:gd name="T17" fmla="*/ 400 h 2543"/>
                  <a:gd name="T18" fmla="*/ 1651 w 2188"/>
                  <a:gd name="T19" fmla="*/ 315 h 2543"/>
                  <a:gd name="T20" fmla="*/ 1596 w 2188"/>
                  <a:gd name="T21" fmla="*/ 239 h 2543"/>
                  <a:gd name="T22" fmla="*/ 1531 w 2188"/>
                  <a:gd name="T23" fmla="*/ 171 h 2543"/>
                  <a:gd name="T24" fmla="*/ 1458 w 2188"/>
                  <a:gd name="T25" fmla="*/ 112 h 2543"/>
                  <a:gd name="T26" fmla="*/ 1376 w 2188"/>
                  <a:gd name="T27" fmla="*/ 65 h 2543"/>
                  <a:gd name="T28" fmla="*/ 1287 w 2188"/>
                  <a:gd name="T29" fmla="*/ 30 h 2543"/>
                  <a:gd name="T30" fmla="*/ 1193 w 2188"/>
                  <a:gd name="T31" fmla="*/ 8 h 2543"/>
                  <a:gd name="T32" fmla="*/ 1093 w 2188"/>
                  <a:gd name="T33" fmla="*/ 0 h 2543"/>
                  <a:gd name="T34" fmla="*/ 1027 w 2188"/>
                  <a:gd name="T35" fmla="*/ 4 h 2543"/>
                  <a:gd name="T36" fmla="*/ 932 w 2188"/>
                  <a:gd name="T37" fmla="*/ 20 h 2543"/>
                  <a:gd name="T38" fmla="*/ 841 w 2188"/>
                  <a:gd name="T39" fmla="*/ 50 h 2543"/>
                  <a:gd name="T40" fmla="*/ 756 w 2188"/>
                  <a:gd name="T41" fmla="*/ 93 h 2543"/>
                  <a:gd name="T42" fmla="*/ 680 w 2188"/>
                  <a:gd name="T43" fmla="*/ 147 h 2543"/>
                  <a:gd name="T44" fmla="*/ 612 w 2188"/>
                  <a:gd name="T45" fmla="*/ 211 h 2543"/>
                  <a:gd name="T46" fmla="*/ 554 w 2188"/>
                  <a:gd name="T47" fmla="*/ 283 h 2543"/>
                  <a:gd name="T48" fmla="*/ 507 w 2188"/>
                  <a:gd name="T49" fmla="*/ 365 h 2543"/>
                  <a:gd name="T50" fmla="*/ 472 w 2188"/>
                  <a:gd name="T51" fmla="*/ 454 h 2543"/>
                  <a:gd name="T52" fmla="*/ 450 w 2188"/>
                  <a:gd name="T53" fmla="*/ 547 h 2543"/>
                  <a:gd name="T54" fmla="*/ 443 w 2188"/>
                  <a:gd name="T55" fmla="*/ 646 h 2543"/>
                  <a:gd name="T56" fmla="*/ 447 w 2188"/>
                  <a:gd name="T57" fmla="*/ 725 h 2543"/>
                  <a:gd name="T58" fmla="*/ 471 w 2188"/>
                  <a:gd name="T59" fmla="*/ 834 h 2543"/>
                  <a:gd name="T60" fmla="*/ 513 w 2188"/>
                  <a:gd name="T61" fmla="*/ 935 h 2543"/>
                  <a:gd name="T62" fmla="*/ 572 w 2188"/>
                  <a:gd name="T63" fmla="*/ 1027 h 2543"/>
                  <a:gd name="T64" fmla="*/ 645 w 2188"/>
                  <a:gd name="T65" fmla="*/ 1107 h 2543"/>
                  <a:gd name="T66" fmla="*/ 702 w 2188"/>
                  <a:gd name="T67" fmla="*/ 1155 h 2543"/>
                  <a:gd name="T68" fmla="*/ 589 w 2188"/>
                  <a:gd name="T69" fmla="*/ 1226 h 2543"/>
                  <a:gd name="T70" fmla="*/ 484 w 2188"/>
                  <a:gd name="T71" fmla="*/ 1316 h 2543"/>
                  <a:gd name="T72" fmla="*/ 387 w 2188"/>
                  <a:gd name="T73" fmla="*/ 1421 h 2543"/>
                  <a:gd name="T74" fmla="*/ 299 w 2188"/>
                  <a:gd name="T75" fmla="*/ 1542 h 2543"/>
                  <a:gd name="T76" fmla="*/ 220 w 2188"/>
                  <a:gd name="T77" fmla="*/ 1673 h 2543"/>
                  <a:gd name="T78" fmla="*/ 152 w 2188"/>
                  <a:gd name="T79" fmla="*/ 1815 h 2543"/>
                  <a:gd name="T80" fmla="*/ 96 w 2188"/>
                  <a:gd name="T81" fmla="*/ 1964 h 2543"/>
                  <a:gd name="T82" fmla="*/ 51 w 2188"/>
                  <a:gd name="T83" fmla="*/ 2119 h 2543"/>
                  <a:gd name="T84" fmla="*/ 20 w 2188"/>
                  <a:gd name="T85" fmla="*/ 2277 h 2543"/>
                  <a:gd name="T86" fmla="*/ 3 w 2188"/>
                  <a:gd name="T87" fmla="*/ 2437 h 2543"/>
                  <a:gd name="T88" fmla="*/ 2188 w 2188"/>
                  <a:gd name="T89" fmla="*/ 2543 h 2543"/>
                  <a:gd name="T90" fmla="*/ 2185 w 2188"/>
                  <a:gd name="T91" fmla="*/ 2437 h 2543"/>
                  <a:gd name="T92" fmla="*/ 2167 w 2188"/>
                  <a:gd name="T93" fmla="*/ 2277 h 2543"/>
                  <a:gd name="T94" fmla="*/ 2135 w 2188"/>
                  <a:gd name="T95" fmla="*/ 2118 h 2543"/>
                  <a:gd name="T96" fmla="*/ 2091 w 2188"/>
                  <a:gd name="T97" fmla="*/ 1964 h 2543"/>
                  <a:gd name="T98" fmla="*/ 2034 w 2188"/>
                  <a:gd name="T99" fmla="*/ 1814 h 2543"/>
                  <a:gd name="T100" fmla="*/ 1967 w 2188"/>
                  <a:gd name="T101" fmla="*/ 1673 h 2543"/>
                  <a:gd name="T102" fmla="*/ 1888 w 2188"/>
                  <a:gd name="T103" fmla="*/ 1541 h 2543"/>
                  <a:gd name="T104" fmla="*/ 1800 w 2188"/>
                  <a:gd name="T105" fmla="*/ 1421 h 2543"/>
                  <a:gd name="T106" fmla="*/ 1704 w 2188"/>
                  <a:gd name="T107" fmla="*/ 1315 h 2543"/>
                  <a:gd name="T108" fmla="*/ 1598 w 2188"/>
                  <a:gd name="T109" fmla="*/ 1225 h 2543"/>
                  <a:gd name="T110" fmla="*/ 1486 w 2188"/>
                  <a:gd name="T111" fmla="*/ 1154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88" h="2543">
                    <a:moveTo>
                      <a:pt x="1486" y="1154"/>
                    </a:moveTo>
                    <a:lnTo>
                      <a:pt x="1486" y="1154"/>
                    </a:lnTo>
                    <a:lnTo>
                      <a:pt x="1515" y="1131"/>
                    </a:lnTo>
                    <a:lnTo>
                      <a:pt x="1543" y="1106"/>
                    </a:lnTo>
                    <a:lnTo>
                      <a:pt x="1569" y="1082"/>
                    </a:lnTo>
                    <a:lnTo>
                      <a:pt x="1593" y="1055"/>
                    </a:lnTo>
                    <a:lnTo>
                      <a:pt x="1616" y="1028"/>
                    </a:lnTo>
                    <a:lnTo>
                      <a:pt x="1638" y="999"/>
                    </a:lnTo>
                    <a:lnTo>
                      <a:pt x="1657" y="969"/>
                    </a:lnTo>
                    <a:lnTo>
                      <a:pt x="1675" y="939"/>
                    </a:lnTo>
                    <a:lnTo>
                      <a:pt x="1690" y="907"/>
                    </a:lnTo>
                    <a:lnTo>
                      <a:pt x="1705" y="874"/>
                    </a:lnTo>
                    <a:lnTo>
                      <a:pt x="1717" y="840"/>
                    </a:lnTo>
                    <a:lnTo>
                      <a:pt x="1726" y="805"/>
                    </a:lnTo>
                    <a:lnTo>
                      <a:pt x="1734" y="769"/>
                    </a:lnTo>
                    <a:lnTo>
                      <a:pt x="1741" y="732"/>
                    </a:lnTo>
                    <a:lnTo>
                      <a:pt x="1744" y="694"/>
                    </a:lnTo>
                    <a:lnTo>
                      <a:pt x="1745" y="655"/>
                    </a:lnTo>
                    <a:lnTo>
                      <a:pt x="1745" y="655"/>
                    </a:lnTo>
                    <a:lnTo>
                      <a:pt x="1744" y="621"/>
                    </a:lnTo>
                    <a:lnTo>
                      <a:pt x="1742" y="588"/>
                    </a:lnTo>
                    <a:lnTo>
                      <a:pt x="1738" y="555"/>
                    </a:lnTo>
                    <a:lnTo>
                      <a:pt x="1731" y="523"/>
                    </a:lnTo>
                    <a:lnTo>
                      <a:pt x="1724" y="492"/>
                    </a:lnTo>
                    <a:lnTo>
                      <a:pt x="1716" y="461"/>
                    </a:lnTo>
                    <a:lnTo>
                      <a:pt x="1706" y="430"/>
                    </a:lnTo>
                    <a:lnTo>
                      <a:pt x="1694" y="400"/>
                    </a:lnTo>
                    <a:lnTo>
                      <a:pt x="1681" y="371"/>
                    </a:lnTo>
                    <a:lnTo>
                      <a:pt x="1666" y="343"/>
                    </a:lnTo>
                    <a:lnTo>
                      <a:pt x="1651" y="315"/>
                    </a:lnTo>
                    <a:lnTo>
                      <a:pt x="1633" y="290"/>
                    </a:lnTo>
                    <a:lnTo>
                      <a:pt x="1616" y="264"/>
                    </a:lnTo>
                    <a:lnTo>
                      <a:pt x="1596" y="239"/>
                    </a:lnTo>
                    <a:lnTo>
                      <a:pt x="1576" y="215"/>
                    </a:lnTo>
                    <a:lnTo>
                      <a:pt x="1554" y="193"/>
                    </a:lnTo>
                    <a:lnTo>
                      <a:pt x="1531" y="171"/>
                    </a:lnTo>
                    <a:lnTo>
                      <a:pt x="1508" y="150"/>
                    </a:lnTo>
                    <a:lnTo>
                      <a:pt x="1483" y="131"/>
                    </a:lnTo>
                    <a:lnTo>
                      <a:pt x="1458" y="112"/>
                    </a:lnTo>
                    <a:lnTo>
                      <a:pt x="1431" y="96"/>
                    </a:lnTo>
                    <a:lnTo>
                      <a:pt x="1405" y="79"/>
                    </a:lnTo>
                    <a:lnTo>
                      <a:pt x="1376" y="65"/>
                    </a:lnTo>
                    <a:lnTo>
                      <a:pt x="1347" y="51"/>
                    </a:lnTo>
                    <a:lnTo>
                      <a:pt x="1318" y="40"/>
                    </a:lnTo>
                    <a:lnTo>
                      <a:pt x="1287" y="30"/>
                    </a:lnTo>
                    <a:lnTo>
                      <a:pt x="1256" y="20"/>
                    </a:lnTo>
                    <a:lnTo>
                      <a:pt x="1225" y="13"/>
                    </a:lnTo>
                    <a:lnTo>
                      <a:pt x="1193" y="8"/>
                    </a:lnTo>
                    <a:lnTo>
                      <a:pt x="1160" y="4"/>
                    </a:lnTo>
                    <a:lnTo>
                      <a:pt x="1127" y="1"/>
                    </a:lnTo>
                    <a:lnTo>
                      <a:pt x="1093" y="0"/>
                    </a:lnTo>
                    <a:lnTo>
                      <a:pt x="1093" y="0"/>
                    </a:lnTo>
                    <a:lnTo>
                      <a:pt x="1060" y="1"/>
                    </a:lnTo>
                    <a:lnTo>
                      <a:pt x="1027" y="4"/>
                    </a:lnTo>
                    <a:lnTo>
                      <a:pt x="994" y="8"/>
                    </a:lnTo>
                    <a:lnTo>
                      <a:pt x="962" y="13"/>
                    </a:lnTo>
                    <a:lnTo>
                      <a:pt x="932" y="20"/>
                    </a:lnTo>
                    <a:lnTo>
                      <a:pt x="901" y="29"/>
                    </a:lnTo>
                    <a:lnTo>
                      <a:pt x="870" y="39"/>
                    </a:lnTo>
                    <a:lnTo>
                      <a:pt x="841" y="50"/>
                    </a:lnTo>
                    <a:lnTo>
                      <a:pt x="812" y="64"/>
                    </a:lnTo>
                    <a:lnTo>
                      <a:pt x="783" y="77"/>
                    </a:lnTo>
                    <a:lnTo>
                      <a:pt x="756" y="93"/>
                    </a:lnTo>
                    <a:lnTo>
                      <a:pt x="730" y="110"/>
                    </a:lnTo>
                    <a:lnTo>
                      <a:pt x="704" y="128"/>
                    </a:lnTo>
                    <a:lnTo>
                      <a:pt x="680" y="147"/>
                    </a:lnTo>
                    <a:lnTo>
                      <a:pt x="656" y="167"/>
                    </a:lnTo>
                    <a:lnTo>
                      <a:pt x="634" y="188"/>
                    </a:lnTo>
                    <a:lnTo>
                      <a:pt x="612" y="211"/>
                    </a:lnTo>
                    <a:lnTo>
                      <a:pt x="591" y="234"/>
                    </a:lnTo>
                    <a:lnTo>
                      <a:pt x="572" y="259"/>
                    </a:lnTo>
                    <a:lnTo>
                      <a:pt x="554" y="283"/>
                    </a:lnTo>
                    <a:lnTo>
                      <a:pt x="537" y="310"/>
                    </a:lnTo>
                    <a:lnTo>
                      <a:pt x="521" y="337"/>
                    </a:lnTo>
                    <a:lnTo>
                      <a:pt x="507" y="365"/>
                    </a:lnTo>
                    <a:lnTo>
                      <a:pt x="493" y="394"/>
                    </a:lnTo>
                    <a:lnTo>
                      <a:pt x="482" y="423"/>
                    </a:lnTo>
                    <a:lnTo>
                      <a:pt x="472" y="454"/>
                    </a:lnTo>
                    <a:lnTo>
                      <a:pt x="464" y="485"/>
                    </a:lnTo>
                    <a:lnTo>
                      <a:pt x="456" y="515"/>
                    </a:lnTo>
                    <a:lnTo>
                      <a:pt x="450" y="547"/>
                    </a:lnTo>
                    <a:lnTo>
                      <a:pt x="446" y="580"/>
                    </a:lnTo>
                    <a:lnTo>
                      <a:pt x="444" y="613"/>
                    </a:lnTo>
                    <a:lnTo>
                      <a:pt x="443" y="646"/>
                    </a:lnTo>
                    <a:lnTo>
                      <a:pt x="443" y="646"/>
                    </a:lnTo>
                    <a:lnTo>
                      <a:pt x="444" y="686"/>
                    </a:lnTo>
                    <a:lnTo>
                      <a:pt x="447" y="725"/>
                    </a:lnTo>
                    <a:lnTo>
                      <a:pt x="453" y="762"/>
                    </a:lnTo>
                    <a:lnTo>
                      <a:pt x="462" y="799"/>
                    </a:lnTo>
                    <a:lnTo>
                      <a:pt x="471" y="834"/>
                    </a:lnTo>
                    <a:lnTo>
                      <a:pt x="483" y="869"/>
                    </a:lnTo>
                    <a:lnTo>
                      <a:pt x="498" y="903"/>
                    </a:lnTo>
                    <a:lnTo>
                      <a:pt x="513" y="935"/>
                    </a:lnTo>
                    <a:lnTo>
                      <a:pt x="531" y="967"/>
                    </a:lnTo>
                    <a:lnTo>
                      <a:pt x="550" y="998"/>
                    </a:lnTo>
                    <a:lnTo>
                      <a:pt x="572" y="1027"/>
                    </a:lnTo>
                    <a:lnTo>
                      <a:pt x="594" y="1055"/>
                    </a:lnTo>
                    <a:lnTo>
                      <a:pt x="619" y="1082"/>
                    </a:lnTo>
                    <a:lnTo>
                      <a:pt x="645" y="1107"/>
                    </a:lnTo>
                    <a:lnTo>
                      <a:pt x="673" y="1132"/>
                    </a:lnTo>
                    <a:lnTo>
                      <a:pt x="702" y="1155"/>
                    </a:lnTo>
                    <a:lnTo>
                      <a:pt x="702" y="1155"/>
                    </a:lnTo>
                    <a:lnTo>
                      <a:pt x="664" y="1177"/>
                    </a:lnTo>
                    <a:lnTo>
                      <a:pt x="625" y="1200"/>
                    </a:lnTo>
                    <a:lnTo>
                      <a:pt x="589" y="1226"/>
                    </a:lnTo>
                    <a:lnTo>
                      <a:pt x="553" y="1254"/>
                    </a:lnTo>
                    <a:lnTo>
                      <a:pt x="518" y="1284"/>
                    </a:lnTo>
                    <a:lnTo>
                      <a:pt x="484" y="1316"/>
                    </a:lnTo>
                    <a:lnTo>
                      <a:pt x="451" y="1349"/>
                    </a:lnTo>
                    <a:lnTo>
                      <a:pt x="418" y="1385"/>
                    </a:lnTo>
                    <a:lnTo>
                      <a:pt x="387" y="1421"/>
                    </a:lnTo>
                    <a:lnTo>
                      <a:pt x="356" y="1460"/>
                    </a:lnTo>
                    <a:lnTo>
                      <a:pt x="328" y="1499"/>
                    </a:lnTo>
                    <a:lnTo>
                      <a:pt x="299" y="1542"/>
                    </a:lnTo>
                    <a:lnTo>
                      <a:pt x="272" y="1584"/>
                    </a:lnTo>
                    <a:lnTo>
                      <a:pt x="246" y="1628"/>
                    </a:lnTo>
                    <a:lnTo>
                      <a:pt x="220" y="1673"/>
                    </a:lnTo>
                    <a:lnTo>
                      <a:pt x="197" y="1719"/>
                    </a:lnTo>
                    <a:lnTo>
                      <a:pt x="174" y="1767"/>
                    </a:lnTo>
                    <a:lnTo>
                      <a:pt x="152" y="1815"/>
                    </a:lnTo>
                    <a:lnTo>
                      <a:pt x="133" y="1864"/>
                    </a:lnTo>
                    <a:lnTo>
                      <a:pt x="113" y="1913"/>
                    </a:lnTo>
                    <a:lnTo>
                      <a:pt x="96" y="1964"/>
                    </a:lnTo>
                    <a:lnTo>
                      <a:pt x="80" y="2015"/>
                    </a:lnTo>
                    <a:lnTo>
                      <a:pt x="65" y="2067"/>
                    </a:lnTo>
                    <a:lnTo>
                      <a:pt x="51" y="2119"/>
                    </a:lnTo>
                    <a:lnTo>
                      <a:pt x="40" y="2172"/>
                    </a:lnTo>
                    <a:lnTo>
                      <a:pt x="30" y="2225"/>
                    </a:lnTo>
                    <a:lnTo>
                      <a:pt x="20" y="2277"/>
                    </a:lnTo>
                    <a:lnTo>
                      <a:pt x="13" y="2331"/>
                    </a:lnTo>
                    <a:lnTo>
                      <a:pt x="7" y="2384"/>
                    </a:lnTo>
                    <a:lnTo>
                      <a:pt x="3" y="2437"/>
                    </a:lnTo>
                    <a:lnTo>
                      <a:pt x="1" y="2491"/>
                    </a:lnTo>
                    <a:lnTo>
                      <a:pt x="0" y="2543"/>
                    </a:lnTo>
                    <a:lnTo>
                      <a:pt x="2188" y="2543"/>
                    </a:lnTo>
                    <a:lnTo>
                      <a:pt x="2188" y="2543"/>
                    </a:lnTo>
                    <a:lnTo>
                      <a:pt x="2187" y="2491"/>
                    </a:lnTo>
                    <a:lnTo>
                      <a:pt x="2185" y="2437"/>
                    </a:lnTo>
                    <a:lnTo>
                      <a:pt x="2180" y="2384"/>
                    </a:lnTo>
                    <a:lnTo>
                      <a:pt x="2175" y="2331"/>
                    </a:lnTo>
                    <a:lnTo>
                      <a:pt x="2167" y="2277"/>
                    </a:lnTo>
                    <a:lnTo>
                      <a:pt x="2158" y="2225"/>
                    </a:lnTo>
                    <a:lnTo>
                      <a:pt x="2148" y="2171"/>
                    </a:lnTo>
                    <a:lnTo>
                      <a:pt x="2135" y="2118"/>
                    </a:lnTo>
                    <a:lnTo>
                      <a:pt x="2122" y="2067"/>
                    </a:lnTo>
                    <a:lnTo>
                      <a:pt x="2108" y="2015"/>
                    </a:lnTo>
                    <a:lnTo>
                      <a:pt x="2091" y="1964"/>
                    </a:lnTo>
                    <a:lnTo>
                      <a:pt x="2074" y="1913"/>
                    </a:lnTo>
                    <a:lnTo>
                      <a:pt x="2055" y="1864"/>
                    </a:lnTo>
                    <a:lnTo>
                      <a:pt x="2034" y="1814"/>
                    </a:lnTo>
                    <a:lnTo>
                      <a:pt x="2014" y="1766"/>
                    </a:lnTo>
                    <a:lnTo>
                      <a:pt x="1991" y="1719"/>
                    </a:lnTo>
                    <a:lnTo>
                      <a:pt x="1967" y="1673"/>
                    </a:lnTo>
                    <a:lnTo>
                      <a:pt x="1942" y="1627"/>
                    </a:lnTo>
                    <a:lnTo>
                      <a:pt x="1916" y="1583"/>
                    </a:lnTo>
                    <a:lnTo>
                      <a:pt x="1888" y="1541"/>
                    </a:lnTo>
                    <a:lnTo>
                      <a:pt x="1860" y="1499"/>
                    </a:lnTo>
                    <a:lnTo>
                      <a:pt x="1830" y="1459"/>
                    </a:lnTo>
                    <a:lnTo>
                      <a:pt x="1800" y="1421"/>
                    </a:lnTo>
                    <a:lnTo>
                      <a:pt x="1769" y="1384"/>
                    </a:lnTo>
                    <a:lnTo>
                      <a:pt x="1737" y="1348"/>
                    </a:lnTo>
                    <a:lnTo>
                      <a:pt x="1704" y="1315"/>
                    </a:lnTo>
                    <a:lnTo>
                      <a:pt x="1670" y="1283"/>
                    </a:lnTo>
                    <a:lnTo>
                      <a:pt x="1635" y="1253"/>
                    </a:lnTo>
                    <a:lnTo>
                      <a:pt x="1598" y="1225"/>
                    </a:lnTo>
                    <a:lnTo>
                      <a:pt x="1561" y="1199"/>
                    </a:lnTo>
                    <a:lnTo>
                      <a:pt x="1524" y="1176"/>
                    </a:lnTo>
                    <a:lnTo>
                      <a:pt x="1486" y="1154"/>
                    </a:lnTo>
                    <a:lnTo>
                      <a:pt x="1486" y="1154"/>
                    </a:lnTo>
                    <a:close/>
                  </a:path>
                </a:pathLst>
              </a:custGeom>
              <a:solidFill>
                <a:schemeClr val="bg1"/>
              </a:solidFill>
              <a:ln>
                <a:noFill/>
              </a:ln>
              <a:effectLst>
                <a:innerShdw blurRad="38100" dist="25400" dir="18900000">
                  <a:prstClr val="black">
                    <a:alpha val="50000"/>
                  </a:prstClr>
                </a:innerShdw>
              </a:effec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32" name="圆角矩形 16"/>
            <p:cNvSpPr/>
            <p:nvPr/>
          </p:nvSpPr>
          <p:spPr>
            <a:xfrm flipH="1">
              <a:off x="5336929" y="1372513"/>
              <a:ext cx="3124522" cy="3457798"/>
            </a:xfrm>
            <a:custGeom>
              <a:avLst/>
              <a:gdLst>
                <a:gd name="connsiteX0" fmla="*/ 0 w 3456384"/>
                <a:gd name="connsiteY0" fmla="*/ 195078 h 3456384"/>
                <a:gd name="connsiteX1" fmla="*/ 195078 w 3456384"/>
                <a:gd name="connsiteY1" fmla="*/ 0 h 3456384"/>
                <a:gd name="connsiteX2" fmla="*/ 3261306 w 3456384"/>
                <a:gd name="connsiteY2" fmla="*/ 0 h 3456384"/>
                <a:gd name="connsiteX3" fmla="*/ 3456384 w 3456384"/>
                <a:gd name="connsiteY3" fmla="*/ 195078 h 3456384"/>
                <a:gd name="connsiteX4" fmla="*/ 3456384 w 3456384"/>
                <a:gd name="connsiteY4" fmla="*/ 3261306 h 3456384"/>
                <a:gd name="connsiteX5" fmla="*/ 3261306 w 3456384"/>
                <a:gd name="connsiteY5" fmla="*/ 3456384 h 3456384"/>
                <a:gd name="connsiteX6" fmla="*/ 195078 w 3456384"/>
                <a:gd name="connsiteY6" fmla="*/ 3456384 h 3456384"/>
                <a:gd name="connsiteX7" fmla="*/ 0 w 3456384"/>
                <a:gd name="connsiteY7" fmla="*/ 3261306 h 3456384"/>
                <a:gd name="connsiteX8" fmla="*/ 0 w 3456384"/>
                <a:gd name="connsiteY8" fmla="*/ 195078 h 3456384"/>
                <a:gd name="connsiteX0-1" fmla="*/ 3456384 w 3547824"/>
                <a:gd name="connsiteY0-2" fmla="*/ 195078 h 3456384"/>
                <a:gd name="connsiteX1-3" fmla="*/ 3456384 w 3547824"/>
                <a:gd name="connsiteY1-4" fmla="*/ 3261306 h 3456384"/>
                <a:gd name="connsiteX2-5" fmla="*/ 3261306 w 3547824"/>
                <a:gd name="connsiteY2-6" fmla="*/ 3456384 h 3456384"/>
                <a:gd name="connsiteX3-7" fmla="*/ 195078 w 3547824"/>
                <a:gd name="connsiteY3-8" fmla="*/ 3456384 h 3456384"/>
                <a:gd name="connsiteX4-9" fmla="*/ 0 w 3547824"/>
                <a:gd name="connsiteY4-10" fmla="*/ 3261306 h 3456384"/>
                <a:gd name="connsiteX5-11" fmla="*/ 0 w 3547824"/>
                <a:gd name="connsiteY5-12" fmla="*/ 195078 h 3456384"/>
                <a:gd name="connsiteX6-13" fmla="*/ 195078 w 3547824"/>
                <a:gd name="connsiteY6-14" fmla="*/ 0 h 3456384"/>
                <a:gd name="connsiteX7-15" fmla="*/ 3261306 w 3547824"/>
                <a:gd name="connsiteY7-16" fmla="*/ 0 h 3456384"/>
                <a:gd name="connsiteX8-17" fmla="*/ 3547824 w 3547824"/>
                <a:gd name="connsiteY8-18" fmla="*/ 286518 h 3456384"/>
                <a:gd name="connsiteX0-19" fmla="*/ 3456384 w 3456384"/>
                <a:gd name="connsiteY0-20" fmla="*/ 195078 h 3456384"/>
                <a:gd name="connsiteX1-21" fmla="*/ 3456384 w 3456384"/>
                <a:gd name="connsiteY1-22" fmla="*/ 3261306 h 3456384"/>
                <a:gd name="connsiteX2-23" fmla="*/ 3261306 w 3456384"/>
                <a:gd name="connsiteY2-24" fmla="*/ 3456384 h 3456384"/>
                <a:gd name="connsiteX3-25" fmla="*/ 195078 w 3456384"/>
                <a:gd name="connsiteY3-26" fmla="*/ 3456384 h 3456384"/>
                <a:gd name="connsiteX4-27" fmla="*/ 0 w 3456384"/>
                <a:gd name="connsiteY4-28" fmla="*/ 3261306 h 3456384"/>
                <a:gd name="connsiteX5-29" fmla="*/ 0 w 3456384"/>
                <a:gd name="connsiteY5-30" fmla="*/ 195078 h 3456384"/>
                <a:gd name="connsiteX6-31" fmla="*/ 195078 w 3456384"/>
                <a:gd name="connsiteY6-32" fmla="*/ 0 h 3456384"/>
                <a:gd name="connsiteX7-33" fmla="*/ 3261306 w 3456384"/>
                <a:gd name="connsiteY7-34" fmla="*/ 0 h 3456384"/>
                <a:gd name="connsiteX0-35" fmla="*/ 3456384 w 3456384"/>
                <a:gd name="connsiteY0-36" fmla="*/ 3261306 h 3456384"/>
                <a:gd name="connsiteX1-37" fmla="*/ 3261306 w 3456384"/>
                <a:gd name="connsiteY1-38" fmla="*/ 3456384 h 3456384"/>
                <a:gd name="connsiteX2-39" fmla="*/ 195078 w 3456384"/>
                <a:gd name="connsiteY2-40" fmla="*/ 3456384 h 3456384"/>
                <a:gd name="connsiteX3-41" fmla="*/ 0 w 3456384"/>
                <a:gd name="connsiteY3-42" fmla="*/ 3261306 h 3456384"/>
                <a:gd name="connsiteX4-43" fmla="*/ 0 w 3456384"/>
                <a:gd name="connsiteY4-44" fmla="*/ 195078 h 3456384"/>
                <a:gd name="connsiteX5-45" fmla="*/ 195078 w 3456384"/>
                <a:gd name="connsiteY5-46" fmla="*/ 0 h 3456384"/>
                <a:gd name="connsiteX6-47" fmla="*/ 3261306 w 3456384"/>
                <a:gd name="connsiteY6-48" fmla="*/ 0 h 3456384"/>
                <a:gd name="connsiteX0-49" fmla="*/ 3261306 w 3261306"/>
                <a:gd name="connsiteY0-50" fmla="*/ 3456384 h 3456384"/>
                <a:gd name="connsiteX1-51" fmla="*/ 195078 w 3261306"/>
                <a:gd name="connsiteY1-52" fmla="*/ 3456384 h 3456384"/>
                <a:gd name="connsiteX2-53" fmla="*/ 0 w 3261306"/>
                <a:gd name="connsiteY2-54" fmla="*/ 3261306 h 3456384"/>
                <a:gd name="connsiteX3-55" fmla="*/ 0 w 3261306"/>
                <a:gd name="connsiteY3-56" fmla="*/ 195078 h 3456384"/>
                <a:gd name="connsiteX4-57" fmla="*/ 195078 w 3261306"/>
                <a:gd name="connsiteY4-58" fmla="*/ 0 h 3456384"/>
                <a:gd name="connsiteX5-59" fmla="*/ 3261306 w 3261306"/>
                <a:gd name="connsiteY5-60" fmla="*/ 0 h 3456384"/>
                <a:gd name="connsiteX0-61" fmla="*/ 3261306 w 3261306"/>
                <a:gd name="connsiteY0-62" fmla="*/ 3457798 h 3457798"/>
                <a:gd name="connsiteX1-63" fmla="*/ 195078 w 3261306"/>
                <a:gd name="connsiteY1-64" fmla="*/ 3457798 h 3457798"/>
                <a:gd name="connsiteX2-65" fmla="*/ 0 w 3261306"/>
                <a:gd name="connsiteY2-66" fmla="*/ 3262720 h 3457798"/>
                <a:gd name="connsiteX3-67" fmla="*/ 0 w 3261306"/>
                <a:gd name="connsiteY3-68" fmla="*/ 196492 h 3457798"/>
                <a:gd name="connsiteX4-69" fmla="*/ 195078 w 3261306"/>
                <a:gd name="connsiteY4-70" fmla="*/ 1414 h 3457798"/>
                <a:gd name="connsiteX5-71" fmla="*/ 736922 w 3261306"/>
                <a:gd name="connsiteY5-72" fmla="*/ 0 h 3457798"/>
                <a:gd name="connsiteX6-73" fmla="*/ 3261306 w 3261306"/>
                <a:gd name="connsiteY6-74" fmla="*/ 1414 h 3457798"/>
                <a:gd name="connsiteX0-75" fmla="*/ 3261306 w 3261306"/>
                <a:gd name="connsiteY0-76" fmla="*/ 3457798 h 3457798"/>
                <a:gd name="connsiteX1-77" fmla="*/ 195078 w 3261306"/>
                <a:gd name="connsiteY1-78" fmla="*/ 3457798 h 3457798"/>
                <a:gd name="connsiteX2-79" fmla="*/ 0 w 3261306"/>
                <a:gd name="connsiteY2-80" fmla="*/ 3262720 h 3457798"/>
                <a:gd name="connsiteX3-81" fmla="*/ 0 w 3261306"/>
                <a:gd name="connsiteY3-82" fmla="*/ 196492 h 3457798"/>
                <a:gd name="connsiteX4-83" fmla="*/ 195078 w 3261306"/>
                <a:gd name="connsiteY4-84" fmla="*/ 1414 h 3457798"/>
                <a:gd name="connsiteX5-85" fmla="*/ 736922 w 3261306"/>
                <a:gd name="connsiteY5-86" fmla="*/ 0 h 3457798"/>
                <a:gd name="connsiteX0-87" fmla="*/ 3261306 w 3261306"/>
                <a:gd name="connsiteY0-88" fmla="*/ 3457798 h 3457798"/>
                <a:gd name="connsiteX1-89" fmla="*/ 3124522 w 3261306"/>
                <a:gd name="connsiteY1-90" fmla="*/ 3454400 h 3457798"/>
                <a:gd name="connsiteX2-91" fmla="*/ 195078 w 3261306"/>
                <a:gd name="connsiteY2-92" fmla="*/ 3457798 h 3457798"/>
                <a:gd name="connsiteX3-93" fmla="*/ 0 w 3261306"/>
                <a:gd name="connsiteY3-94" fmla="*/ 3262720 h 3457798"/>
                <a:gd name="connsiteX4-95" fmla="*/ 0 w 3261306"/>
                <a:gd name="connsiteY4-96" fmla="*/ 196492 h 3457798"/>
                <a:gd name="connsiteX5-97" fmla="*/ 195078 w 3261306"/>
                <a:gd name="connsiteY5-98" fmla="*/ 1414 h 3457798"/>
                <a:gd name="connsiteX6-99" fmla="*/ 736922 w 3261306"/>
                <a:gd name="connsiteY6-100" fmla="*/ 0 h 3457798"/>
                <a:gd name="connsiteX0-101" fmla="*/ 3124522 w 3124522"/>
                <a:gd name="connsiteY0-102" fmla="*/ 3454400 h 3457798"/>
                <a:gd name="connsiteX1-103" fmla="*/ 195078 w 3124522"/>
                <a:gd name="connsiteY1-104" fmla="*/ 3457798 h 3457798"/>
                <a:gd name="connsiteX2-105" fmla="*/ 0 w 3124522"/>
                <a:gd name="connsiteY2-106" fmla="*/ 3262720 h 3457798"/>
                <a:gd name="connsiteX3-107" fmla="*/ 0 w 3124522"/>
                <a:gd name="connsiteY3-108" fmla="*/ 196492 h 3457798"/>
                <a:gd name="connsiteX4-109" fmla="*/ 195078 w 3124522"/>
                <a:gd name="connsiteY4-110" fmla="*/ 1414 h 3457798"/>
                <a:gd name="connsiteX5-111" fmla="*/ 736922 w 3124522"/>
                <a:gd name="connsiteY5-112" fmla="*/ 0 h 34577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124522" h="3457798">
                  <a:moveTo>
                    <a:pt x="3124522" y="3454400"/>
                  </a:moveTo>
                  <a:lnTo>
                    <a:pt x="195078" y="3457798"/>
                  </a:lnTo>
                  <a:cubicBezTo>
                    <a:pt x="87339" y="3457798"/>
                    <a:pt x="0" y="3370459"/>
                    <a:pt x="0" y="3262720"/>
                  </a:cubicBezTo>
                  <a:lnTo>
                    <a:pt x="0" y="196492"/>
                  </a:lnTo>
                  <a:cubicBezTo>
                    <a:pt x="0" y="88753"/>
                    <a:pt x="87339" y="1414"/>
                    <a:pt x="195078" y="1414"/>
                  </a:cubicBezTo>
                  <a:lnTo>
                    <a:pt x="736922" y="0"/>
                  </a:lnTo>
                </a:path>
              </a:pathLst>
            </a:custGeom>
            <a:noFill/>
            <a:ln w="6350" cap="flat" cmpd="sng" algn="ctr">
              <a:solidFill>
                <a:sysClr val="windowText" lastClr="000000">
                  <a:lumMod val="50000"/>
                  <a:lumOff val="50000"/>
                </a:sysClr>
              </a:solidFill>
              <a:prstDash val="solid"/>
              <a:headEnd type="oval" w="med" len="med"/>
              <a:tailEnd type="oval" w="med" len="med"/>
            </a:ln>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36" name="组合 35"/>
          <p:cNvGrpSpPr/>
          <p:nvPr/>
        </p:nvGrpSpPr>
        <p:grpSpPr>
          <a:xfrm>
            <a:off x="11117813" y="2601442"/>
            <a:ext cx="287072" cy="287069"/>
            <a:chOff x="5026429" y="2057723"/>
            <a:chExt cx="254992" cy="254990"/>
          </a:xfrm>
        </p:grpSpPr>
        <p:sp>
          <p:nvSpPr>
            <p:cNvPr id="37" name="椭圆 36"/>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8" name="Freeform 34"/>
            <p:cNvSpPr/>
            <p:nvPr/>
          </p:nvSpPr>
          <p:spPr bwMode="auto">
            <a:xfrm>
              <a:off x="5104300" y="2135885"/>
              <a:ext cx="99250" cy="98666"/>
            </a:xfrm>
            <a:prstGeom prst="ellipse">
              <a:avLst/>
            </a:prstGeom>
            <a:solidFill>
              <a:srgbClr val="932B5C"/>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39" name="组合 38"/>
          <p:cNvGrpSpPr/>
          <p:nvPr/>
        </p:nvGrpSpPr>
        <p:grpSpPr>
          <a:xfrm>
            <a:off x="11117813" y="3753570"/>
            <a:ext cx="287072" cy="287069"/>
            <a:chOff x="5026429" y="2057723"/>
            <a:chExt cx="254992" cy="254990"/>
          </a:xfrm>
        </p:grpSpPr>
        <p:sp>
          <p:nvSpPr>
            <p:cNvPr id="40" name="椭圆 39"/>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1" name="Freeform 34"/>
            <p:cNvSpPr/>
            <p:nvPr/>
          </p:nvSpPr>
          <p:spPr bwMode="auto">
            <a:xfrm>
              <a:off x="5104300" y="2135885"/>
              <a:ext cx="99250" cy="98666"/>
            </a:xfrm>
            <a:prstGeom prst="ellipse">
              <a:avLst/>
            </a:prstGeom>
            <a:solidFill>
              <a:srgbClr val="DF0030"/>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grpSp>
        <p:nvGrpSpPr>
          <p:cNvPr id="42" name="组合 41"/>
          <p:cNvGrpSpPr/>
          <p:nvPr/>
        </p:nvGrpSpPr>
        <p:grpSpPr>
          <a:xfrm>
            <a:off x="11117813" y="4905698"/>
            <a:ext cx="287072" cy="287069"/>
            <a:chOff x="5026429" y="2057723"/>
            <a:chExt cx="254992" cy="254990"/>
          </a:xfrm>
        </p:grpSpPr>
        <p:sp>
          <p:nvSpPr>
            <p:cNvPr id="43" name="椭圆 42"/>
            <p:cNvSpPr/>
            <p:nvPr/>
          </p:nvSpPr>
          <p:spPr>
            <a:xfrm>
              <a:off x="5026429" y="2057723"/>
              <a:ext cx="254992" cy="254990"/>
            </a:xfrm>
            <a:prstGeom prst="ellipse">
              <a:avLst/>
            </a:prstGeom>
            <a:gradFill flip="none" rotWithShape="1">
              <a:gsLst>
                <a:gs pos="55000">
                  <a:srgbClr val="E7E7E7"/>
                </a:gs>
                <a:gs pos="0">
                  <a:sysClr val="window" lastClr="FFFFFF"/>
                </a:gs>
                <a:gs pos="100000">
                  <a:sysClr val="window" lastClr="FFFFFF">
                    <a:lumMod val="75000"/>
                  </a:sysClr>
                </a:gs>
              </a:gsLst>
              <a:path path="circle">
                <a:fillToRect t="100000" r="100000"/>
              </a:path>
              <a:tileRect l="-100000" b="-100000"/>
            </a:gradFill>
            <a:ln w="6350" cap="flat" cmpd="sng" algn="ctr">
              <a:gradFill flip="none" rotWithShape="1">
                <a:gsLst>
                  <a:gs pos="0">
                    <a:sysClr val="window" lastClr="FFFFFF">
                      <a:lumMod val="75000"/>
                    </a:sysClr>
                  </a:gs>
                  <a:gs pos="100000">
                    <a:sysClr val="window" lastClr="FFFFFF"/>
                  </a:gs>
                </a:gsLst>
                <a:lin ang="18900000" scaled="1"/>
                <a:tileRect/>
              </a:gradFill>
              <a:prstDash val="solid"/>
            </a:ln>
            <a:effectLst>
              <a:outerShdw blurRad="165100" dist="50800" dir="8100000" sx="102000" sy="102000" algn="tr" rotWithShape="0">
                <a:prstClr val="black">
                  <a:alpha val="30000"/>
                </a:prstClr>
              </a:outerShdw>
            </a:effectLst>
          </p:spPr>
          <p:txBody>
            <a:bodyPr rtlCol="0" anchor="ctr"/>
            <a:lstStyle/>
            <a:p>
              <a:pPr algn="ctr" defTabSz="1218565" fontAlgn="base">
                <a:spcBef>
                  <a:spcPct val="0"/>
                </a:spcBef>
                <a:spcAft>
                  <a:spcPct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44" name="Freeform 34"/>
            <p:cNvSpPr/>
            <p:nvPr/>
          </p:nvSpPr>
          <p:spPr bwMode="auto">
            <a:xfrm>
              <a:off x="5104300" y="2135885"/>
              <a:ext cx="99250" cy="98666"/>
            </a:xfrm>
            <a:prstGeom prst="ellipse">
              <a:avLst/>
            </a:prstGeom>
            <a:solidFill>
              <a:srgbClr val="A3A022"/>
            </a:solidFill>
            <a:ln>
              <a:noFill/>
            </a:ln>
            <a:effectLst>
              <a:innerShdw blurRad="38100" dist="127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8565" fontAlgn="base">
                <a:spcBef>
                  <a:spcPct val="0"/>
                </a:spcBef>
                <a:spcAft>
                  <a:spcPct val="0"/>
                </a:spcAft>
                <a:defRPr/>
              </a:pPr>
              <a:endParaRPr lang="zh-CN" altLang="en-US" sz="2400" kern="0">
                <a:solidFill>
                  <a:prstClr val="black"/>
                </a:solidFill>
              </a:endParaRPr>
            </a:p>
          </p:txBody>
        </p:sp>
      </p:grpSp>
      <p:sp>
        <p:nvSpPr>
          <p:cNvPr id="46" name="矩形 45"/>
          <p:cNvSpPr>
            <a:spLocks noChangeArrowheads="1"/>
          </p:cNvSpPr>
          <p:nvPr/>
        </p:nvSpPr>
        <p:spPr bwMode="auto">
          <a:xfrm>
            <a:off x="7606646" y="2601442"/>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en-US" altLang="zh-CN" sz="1865" b="1" cap="all" dirty="0" smtClean="0">
                <a:solidFill>
                  <a:prstClr val="black"/>
                </a:solidFill>
                <a:latin typeface="微软雅黑" panose="020B0503020204020204" pitchFamily="34" charset="-122"/>
                <a:ea typeface="微软雅黑" panose="020B0503020204020204" pitchFamily="34" charset="-122"/>
              </a:rPr>
              <a:t>CD</a:t>
            </a:r>
            <a:r>
              <a:rPr lang="zh-CN" altLang="en-US" sz="1865" b="1" cap="all" dirty="0" smtClean="0">
                <a:solidFill>
                  <a:prstClr val="black"/>
                </a:solidFill>
                <a:latin typeface="微软雅黑" panose="020B0503020204020204" pitchFamily="34" charset="-122"/>
                <a:ea typeface="微软雅黑" panose="020B0503020204020204" pitchFamily="34" charset="-122"/>
              </a:rPr>
              <a:t>抓轨</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606646" y="3757788"/>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剥离视频中的声音</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7606646" y="4925665"/>
            <a:ext cx="3168351" cy="292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r" fontAlgn="base">
              <a:spcBef>
                <a:spcPct val="0"/>
              </a:spcBef>
              <a:spcAft>
                <a:spcPct val="0"/>
              </a:spcAft>
            </a:pPr>
            <a:r>
              <a:rPr lang="zh-CN" altLang="en-US" sz="1865" b="1" cap="all" dirty="0" smtClean="0">
                <a:solidFill>
                  <a:prstClr val="black"/>
                </a:solidFill>
                <a:latin typeface="微软雅黑" panose="020B0503020204020204" pitchFamily="34" charset="-122"/>
                <a:ea typeface="微软雅黑" panose="020B0503020204020204" pitchFamily="34" charset="-122"/>
              </a:rPr>
              <a:t>麦克风录制</a:t>
            </a:r>
            <a:endParaRPr lang="en-US" altLang="zh-CN" sz="1865" b="1" cap="all" dirty="0">
              <a:solidFill>
                <a:prstClr val="black"/>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5835288" y="2367252"/>
            <a:ext cx="480053" cy="37444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t"/>
          <a:lstStyle/>
          <a:p>
            <a:pPr algn="ctr" fontAlgn="base">
              <a:spcBef>
                <a:spcPct val="0"/>
              </a:spcBef>
              <a:spcAft>
                <a:spcPct val="0"/>
              </a:spcAft>
            </a:pPr>
            <a:r>
              <a:rPr lang="zh-CN" altLang="en-US" sz="3200" b="1" cap="all" spc="400" dirty="0" smtClean="0">
                <a:solidFill>
                  <a:schemeClr val="bg1"/>
                </a:solidFill>
                <a:latin typeface="微软雅黑" panose="020B0503020204020204" pitchFamily="34" charset="-122"/>
                <a:ea typeface="微软雅黑" panose="020B0503020204020204" pitchFamily="34" charset="-122"/>
              </a:rPr>
              <a:t>音频采集</a:t>
            </a:r>
            <a:r>
              <a:rPr lang="zh-CN" altLang="en-US" sz="3200" b="1" cap="all" spc="400" dirty="0" smtClean="0">
                <a:solidFill>
                  <a:schemeClr val="bg1"/>
                </a:solidFill>
                <a:latin typeface="微软雅黑" panose="020B0503020204020204" pitchFamily="34" charset="-122"/>
                <a:ea typeface="微软雅黑" panose="020B0503020204020204" pitchFamily="34" charset="-122"/>
              </a:rPr>
              <a:t>方法渠道 </a:t>
            </a:r>
            <a:endParaRPr lang="en-US" altLang="zh-CN" sz="3200" b="1" cap="all" spc="400" dirty="0">
              <a:solidFill>
                <a:schemeClr val="bg1"/>
              </a:solidFill>
              <a:latin typeface="微软雅黑" panose="020B0503020204020204" pitchFamily="34" charset="-122"/>
              <a:ea typeface="微软雅黑" panose="020B0503020204020204" pitchFamily="34" charset="-122"/>
            </a:endParaRPr>
          </a:p>
        </p:txBody>
      </p:sp>
      <p:sp>
        <p:nvSpPr>
          <p:cNvPr id="53" name="文本占位符 2">
            <a:extLst>
              <a:ext uri="{FF2B5EF4-FFF2-40B4-BE49-F238E27FC236}">
                <a16:creationId xmlns:a16="http://schemas.microsoft.com/office/drawing/2014/main" xmlns="" id="{08D3539B-1537-9241-8DBC-001E65C1476F}"/>
              </a:ext>
            </a:extLst>
          </p:cNvPr>
          <p:cNvSpPr txBox="1">
            <a:spLocks/>
          </p:cNvSpPr>
          <p:nvPr/>
        </p:nvSpPr>
        <p:spPr>
          <a:xfrm>
            <a:off x="362535" y="319850"/>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语音</a:t>
            </a:r>
            <a:r>
              <a:rPr lang="zh-CN" altLang="en-US" sz="2400" dirty="0" smtClean="0">
                <a:solidFill>
                  <a:srgbClr val="00338D"/>
                </a:solidFill>
                <a:sym typeface="+mn-lt"/>
              </a:rPr>
              <a:t>数据采集和整理</a:t>
            </a:r>
            <a:endParaRPr lang="zh-CN" altLang="en-US" sz="2400" dirty="0">
              <a:solidFill>
                <a:srgbClr val="00338D"/>
              </a:solidFill>
              <a:sym typeface="+mn-lt"/>
            </a:endParaRPr>
          </a:p>
        </p:txBody>
      </p:sp>
    </p:spTree>
    <p:extLst>
      <p:ext uri="{BB962C8B-B14F-4D97-AF65-F5344CB8AC3E}">
        <p14:creationId xmlns:p14="http://schemas.microsoft.com/office/powerpoint/2010/main" val="2065792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childTnLst>
                          </p:cTn>
                        </p:par>
                        <p:par>
                          <p:cTn id="14" fill="hold">
                            <p:stCondLst>
                              <p:cond delay="135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1+#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childTnLst>
                          </p:cTn>
                        </p:par>
                        <p:par>
                          <p:cTn id="23" fill="hold">
                            <p:stCondLst>
                              <p:cond delay="1850"/>
                            </p:stCondLst>
                            <p:childTnLst>
                              <p:par>
                                <p:cTn id="24" presetID="53" presetClass="entr" presetSubtype="16"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53" presetClass="entr" presetSubtype="16" fill="hold" nodeType="withEffect">
                                  <p:stCondLst>
                                    <p:cond delay="2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nodeType="withEffect">
                                  <p:stCondLst>
                                    <p:cond delay="40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40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2750"/>
                            </p:stCondLst>
                            <p:childTnLst>
                              <p:par>
                                <p:cTn id="49" presetID="53" presetClass="entr" presetSubtype="16"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53" presetClass="entr" presetSubtype="16" fill="hold" nodeType="withEffect">
                                  <p:stCondLst>
                                    <p:cond delay="200"/>
                                  </p:stCondLst>
                                  <p:childTnLst>
                                    <p:set>
                                      <p:cBhvr>
                                        <p:cTn id="55" dur="1" fill="hold">
                                          <p:stCondLst>
                                            <p:cond delay="0"/>
                                          </p:stCondLst>
                                        </p:cTn>
                                        <p:tgtEl>
                                          <p:spTgt spid="39"/>
                                        </p:tgtEl>
                                        <p:attrNameLst>
                                          <p:attrName>style.visibility</p:attrName>
                                        </p:attrNameLst>
                                      </p:cBhvr>
                                      <p:to>
                                        <p:strVal val="visible"/>
                                      </p:to>
                                    </p:set>
                                    <p:anim calcmode="lin" valueType="num">
                                      <p:cBhvr>
                                        <p:cTn id="56" dur="500" fill="hold"/>
                                        <p:tgtEl>
                                          <p:spTgt spid="39"/>
                                        </p:tgtEl>
                                        <p:attrNameLst>
                                          <p:attrName>ppt_w</p:attrName>
                                        </p:attrNameLst>
                                      </p:cBhvr>
                                      <p:tavLst>
                                        <p:tav tm="0">
                                          <p:val>
                                            <p:fltVal val="0"/>
                                          </p:val>
                                        </p:tav>
                                        <p:tav tm="100000">
                                          <p:val>
                                            <p:strVal val="#ppt_w"/>
                                          </p:val>
                                        </p:tav>
                                      </p:tavLst>
                                    </p:anim>
                                    <p:anim calcmode="lin" valueType="num">
                                      <p:cBhvr>
                                        <p:cTn id="57" dur="500" fill="hold"/>
                                        <p:tgtEl>
                                          <p:spTgt spid="39"/>
                                        </p:tgtEl>
                                        <p:attrNameLst>
                                          <p:attrName>ppt_h</p:attrName>
                                        </p:attrNameLst>
                                      </p:cBhvr>
                                      <p:tavLst>
                                        <p:tav tm="0">
                                          <p:val>
                                            <p:fltVal val="0"/>
                                          </p:val>
                                        </p:tav>
                                        <p:tav tm="100000">
                                          <p:val>
                                            <p:strVal val="#ppt_h"/>
                                          </p:val>
                                        </p:tav>
                                      </p:tavLst>
                                    </p:anim>
                                    <p:animEffect transition="in" filter="fade">
                                      <p:cBhvr>
                                        <p:cTn id="58" dur="500"/>
                                        <p:tgtEl>
                                          <p:spTgt spid="39"/>
                                        </p:tgtEl>
                                      </p:cBhvr>
                                    </p:animEffect>
                                  </p:childTnLst>
                                </p:cTn>
                              </p:par>
                              <p:par>
                                <p:cTn id="59" presetID="53" presetClass="entr" presetSubtype="16" fill="hold" nodeType="withEffect">
                                  <p:stCondLst>
                                    <p:cond delay="40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left)">
                                      <p:cBhvr>
                                        <p:cTn id="66" dur="500"/>
                                        <p:tgtEl>
                                          <p:spTgt spid="46"/>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par>
                                <p:cTn id="70" presetID="22" presetClass="entr" presetSubtype="8" fill="hold" grpId="0" nodeType="withEffect">
                                  <p:stCondLst>
                                    <p:cond delay="400"/>
                                  </p:stCondLst>
                                  <p:childTnLst>
                                    <p:set>
                                      <p:cBhvr>
                                        <p:cTn id="71" dur="1" fill="hold">
                                          <p:stCondLst>
                                            <p:cond delay="0"/>
                                          </p:stCondLst>
                                        </p:cTn>
                                        <p:tgtEl>
                                          <p:spTgt spid="50"/>
                                        </p:tgtEl>
                                        <p:attrNameLst>
                                          <p:attrName>style.visibility</p:attrName>
                                        </p:attrNameLst>
                                      </p:cBhvr>
                                      <p:to>
                                        <p:strVal val="visible"/>
                                      </p:to>
                                    </p:set>
                                    <p:animEffect transition="in" filter="wipe(left)">
                                      <p:cBhvr>
                                        <p:cTn id="7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4" grpId="0"/>
      <p:bldP spid="26" grpId="0"/>
      <p:bldP spid="28" grpId="0"/>
      <p:bldP spid="46" grpId="0"/>
      <p:bldP spid="48"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第7章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视频</a:t>
            </a:r>
            <a:r>
              <a:rPr lang="zh-CN" altLang="en-US" sz="3600" b="1" cap="all" dirty="0" smtClean="0">
                <a:solidFill>
                  <a:prstClr val="black">
                    <a:lumMod val="65000"/>
                    <a:lumOff val="35000"/>
                  </a:prstClr>
                </a:solidFill>
                <a:cs typeface="Arial" panose="020B0604020202020204" pitchFamily="34" charset="0"/>
              </a:rPr>
              <a:t>数据</a:t>
            </a:r>
            <a:r>
              <a:rPr lang="zh-CN" altLang="en-US" sz="3600" b="1" cap="all" dirty="0" smtClean="0">
                <a:solidFill>
                  <a:prstClr val="black">
                    <a:lumMod val="65000"/>
                    <a:lumOff val="35000"/>
                  </a:prstClr>
                </a:solidFill>
                <a:cs typeface="Arial" panose="020B0604020202020204" pitchFamily="34" charset="0"/>
              </a:rPr>
              <a:t>标注</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smtClean="0">
                <a:solidFill>
                  <a:srgbClr val="0070C0"/>
                </a:solidFill>
                <a:cs typeface="Arial" panose="020B0604020202020204" pitchFamily="34" charset="0"/>
              </a:rPr>
              <a:t>第二部分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201121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2"/>
          <p:cNvSpPr txBox="1"/>
          <p:nvPr/>
        </p:nvSpPr>
        <p:spPr>
          <a:xfrm>
            <a:off x="566558" y="882704"/>
            <a:ext cx="11258849" cy="1569660"/>
          </a:xfrm>
          <a:prstGeom prst="rect">
            <a:avLst/>
          </a:prstGeom>
          <a:solidFill>
            <a:srgbClr val="FFE48F"/>
          </a:solidFill>
        </p:spPr>
        <p:txBody>
          <a:bodyPr wrap="square" rtlCol="0">
            <a:spAutoFit/>
          </a:bodyPr>
          <a:lstStyle/>
          <a:p>
            <a:pPr marL="12065" lvl="1" indent="457200" fontAlgn="base">
              <a:lnSpc>
                <a:spcPct val="150000"/>
              </a:lnSpc>
            </a:pPr>
            <a:r>
              <a:rPr lang="zh-CN" altLang="en-US"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视频数据标注与图像数据标注类似，视频标注是教计算机识别视频对象的过程。该过程是对视频进行剪辑，然后进行标注，并且将标注后的视频数据作为训练数据集用于训练深度学习和机器学习模型。这些预先训练的神经网络之后会被用于计算机视觉领域。两种数据标注方法都是更广泛的人工智能领域</a:t>
            </a:r>
            <a:r>
              <a:rPr lang="en-US" altLang="zh-CN"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计算机视觉（</a:t>
            </a:r>
            <a:r>
              <a:rPr lang="en-US" altLang="zh-CN"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CV</a:t>
            </a:r>
            <a:r>
              <a:rPr lang="zh-CN" altLang="en-US" sz="16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）的一部分，该领域旨在训练计算机模仿人眼的感知质量</a:t>
            </a:r>
            <a:r>
              <a:rPr lang="zh-CN" altLang="en-US" sz="16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6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视频标注</a:t>
            </a:r>
            <a:r>
              <a:rPr lang="zh-CN" altLang="en-US" sz="2400" dirty="0" smtClean="0">
                <a:solidFill>
                  <a:srgbClr val="00338D"/>
                </a:solidFill>
                <a:sym typeface="+mn-lt"/>
              </a:rPr>
              <a:t>特征和</a:t>
            </a:r>
            <a:r>
              <a:rPr lang="zh-CN" altLang="en-US" sz="2400" dirty="0" smtClean="0">
                <a:solidFill>
                  <a:srgbClr val="00338D"/>
                </a:solidFill>
                <a:sym typeface="+mn-lt"/>
              </a:rPr>
              <a:t>分析</a:t>
            </a:r>
            <a:endParaRPr lang="zh-CN" altLang="en-US" sz="2400" dirty="0">
              <a:solidFill>
                <a:srgbClr val="00338D"/>
              </a:solidFill>
              <a:sym typeface="+mn-lt"/>
            </a:endParaRPr>
          </a:p>
        </p:txBody>
      </p:sp>
      <p:sp>
        <p:nvSpPr>
          <p:cNvPr id="26" name="矩形 25"/>
          <p:cNvSpPr/>
          <p:nvPr/>
        </p:nvSpPr>
        <p:spPr>
          <a:xfrm>
            <a:off x="2039586" y="3474036"/>
            <a:ext cx="1936270" cy="9006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医疗健康</a:t>
            </a:r>
            <a:endParaRPr lang="zh-CN" altLang="en-US" sz="2000" b="1" dirty="0">
              <a:latin typeface="微软雅黑" panose="020B0503020204020204" pitchFamily="34" charset="-122"/>
              <a:ea typeface="微软雅黑" panose="020B0503020204020204" pitchFamily="34" charset="-122"/>
            </a:endParaRPr>
          </a:p>
        </p:txBody>
      </p:sp>
      <p:sp>
        <p:nvSpPr>
          <p:cNvPr id="27" name="矩形 26"/>
          <p:cNvSpPr/>
          <p:nvPr/>
        </p:nvSpPr>
        <p:spPr>
          <a:xfrm>
            <a:off x="4975126" y="3464009"/>
            <a:ext cx="1927239" cy="910700"/>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自动驾驶</a:t>
            </a:r>
            <a:endParaRPr lang="zh-CN" altLang="en-US" sz="2000" b="1" dirty="0">
              <a:latin typeface="微软雅黑" panose="020B0503020204020204" pitchFamily="34" charset="-122"/>
              <a:ea typeface="微软雅黑" panose="020B0503020204020204" pitchFamily="34" charset="-122"/>
            </a:endParaRPr>
          </a:p>
        </p:txBody>
      </p:sp>
      <p:sp>
        <p:nvSpPr>
          <p:cNvPr id="24" name="矩形 23"/>
          <p:cNvSpPr/>
          <p:nvPr/>
        </p:nvSpPr>
        <p:spPr>
          <a:xfrm>
            <a:off x="8147172" y="3497584"/>
            <a:ext cx="1927239" cy="910700"/>
          </a:xfrm>
          <a:prstGeom prst="rect">
            <a:avLst/>
          </a:prstGeom>
          <a:solidFill>
            <a:srgbClr val="7030A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000" b="1" dirty="0" smtClean="0">
                <a:latin typeface="微软雅黑" panose="020B0503020204020204" pitchFamily="34" charset="-122"/>
                <a:ea typeface="微软雅黑" panose="020B0503020204020204" pitchFamily="34" charset="-122"/>
              </a:rPr>
              <a:t>智能安防</a:t>
            </a:r>
            <a:endParaRPr lang="zh-CN" altLang="en-US" sz="2000" b="1" dirty="0">
              <a:latin typeface="微软雅黑" panose="020B0503020204020204" pitchFamily="34" charset="-122"/>
              <a:ea typeface="微软雅黑" panose="020B0503020204020204" pitchFamily="34" charset="-122"/>
            </a:endParaRPr>
          </a:p>
        </p:txBody>
      </p:sp>
      <p:sp>
        <p:nvSpPr>
          <p:cNvPr id="2" name="TextBox 1"/>
          <p:cNvSpPr txBox="1"/>
          <p:nvPr/>
        </p:nvSpPr>
        <p:spPr>
          <a:xfrm>
            <a:off x="566558" y="2930675"/>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应用领域</a:t>
            </a:r>
            <a:endParaRPr lang="zh-CN" altLang="en-US" b="1" dirty="0">
              <a:latin typeface="微软雅黑" pitchFamily="34" charset="-122"/>
              <a:ea typeface="微软雅黑" pitchFamily="34" charset="-122"/>
            </a:endParaRPr>
          </a:p>
        </p:txBody>
      </p:sp>
      <p:sp>
        <p:nvSpPr>
          <p:cNvPr id="12" name="TextBox 11"/>
          <p:cNvSpPr txBox="1"/>
          <p:nvPr/>
        </p:nvSpPr>
        <p:spPr>
          <a:xfrm>
            <a:off x="566558" y="4677969"/>
            <a:ext cx="147302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zh-CN" altLang="en-US" b="1" dirty="0" smtClean="0">
                <a:latin typeface="微软雅黑" pitchFamily="34" charset="-122"/>
                <a:ea typeface="微软雅黑" pitchFamily="34" charset="-122"/>
              </a:rPr>
              <a:t>术语</a:t>
            </a:r>
            <a:endParaRPr lang="zh-CN" altLang="en-US" b="1" dirty="0">
              <a:latin typeface="微软雅黑" pitchFamily="34" charset="-122"/>
              <a:ea typeface="微软雅黑" pitchFamily="34" charset="-122"/>
            </a:endParaRPr>
          </a:p>
        </p:txBody>
      </p:sp>
      <p:sp>
        <p:nvSpPr>
          <p:cNvPr id="3" name="圆角矩形 2"/>
          <p:cNvSpPr/>
          <p:nvPr/>
        </p:nvSpPr>
        <p:spPr>
          <a:xfrm>
            <a:off x="914400"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帧</a:t>
            </a:r>
            <a:endParaRPr lang="zh-CN" altLang="en-US" sz="2000" b="1" dirty="0">
              <a:solidFill>
                <a:schemeClr val="bg1"/>
              </a:solidFill>
              <a:latin typeface="微软雅黑" pitchFamily="34" charset="-122"/>
              <a:ea typeface="微软雅黑" pitchFamily="34" charset="-122"/>
            </a:endParaRPr>
          </a:p>
        </p:txBody>
      </p:sp>
      <p:sp>
        <p:nvSpPr>
          <p:cNvPr id="14" name="圆角矩形 13"/>
          <p:cNvSpPr/>
          <p:nvPr/>
        </p:nvSpPr>
        <p:spPr>
          <a:xfrm>
            <a:off x="2289544"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帧</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速率</a:t>
            </a:r>
            <a:endParaRPr lang="zh-CN" altLang="en-US" sz="2000" b="1" dirty="0">
              <a:solidFill>
                <a:schemeClr val="bg1"/>
              </a:solidFill>
              <a:latin typeface="微软雅黑" pitchFamily="34" charset="-122"/>
              <a:ea typeface="微软雅黑" pitchFamily="34" charset="-122"/>
            </a:endParaRPr>
          </a:p>
        </p:txBody>
      </p:sp>
      <p:sp>
        <p:nvSpPr>
          <p:cNvPr id="15" name="圆角矩形 14"/>
          <p:cNvSpPr/>
          <p:nvPr/>
        </p:nvSpPr>
        <p:spPr>
          <a:xfrm>
            <a:off x="3654055"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时基</a:t>
            </a:r>
            <a:endParaRPr lang="zh-CN" altLang="en-US" sz="2000" b="1" dirty="0">
              <a:solidFill>
                <a:schemeClr val="bg1"/>
              </a:solidFill>
              <a:latin typeface="微软雅黑" pitchFamily="34" charset="-122"/>
              <a:ea typeface="微软雅黑" pitchFamily="34" charset="-122"/>
            </a:endParaRPr>
          </a:p>
        </p:txBody>
      </p:sp>
      <p:sp>
        <p:nvSpPr>
          <p:cNvPr id="16" name="圆角矩形 15"/>
          <p:cNvSpPr/>
          <p:nvPr/>
        </p:nvSpPr>
        <p:spPr>
          <a:xfrm>
            <a:off x="5027378"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代码标准</a:t>
            </a:r>
            <a:endParaRPr lang="zh-CN" altLang="en-US" sz="2000" b="1" dirty="0">
              <a:solidFill>
                <a:schemeClr val="bg1"/>
              </a:solidFill>
              <a:latin typeface="微软雅黑" pitchFamily="34" charset="-122"/>
              <a:ea typeface="微软雅黑" pitchFamily="34" charset="-122"/>
            </a:endParaRPr>
          </a:p>
        </p:txBody>
      </p:sp>
      <p:sp>
        <p:nvSpPr>
          <p:cNvPr id="17" name="圆角矩形 16"/>
          <p:cNvSpPr/>
          <p:nvPr/>
        </p:nvSpPr>
        <p:spPr>
          <a:xfrm>
            <a:off x="6301617"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剪辑</a:t>
            </a:r>
            <a:endParaRPr lang="zh-CN" altLang="en-US" sz="2000" b="1" dirty="0">
              <a:solidFill>
                <a:schemeClr val="bg1"/>
              </a:solidFill>
              <a:latin typeface="微软雅黑" pitchFamily="34" charset="-122"/>
              <a:ea typeface="微软雅黑" pitchFamily="34" charset="-122"/>
            </a:endParaRPr>
          </a:p>
        </p:txBody>
      </p:sp>
      <p:sp>
        <p:nvSpPr>
          <p:cNvPr id="18" name="圆角矩形 17"/>
          <p:cNvSpPr/>
          <p:nvPr/>
        </p:nvSpPr>
        <p:spPr>
          <a:xfrm>
            <a:off x="7642121"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获取</a:t>
            </a:r>
            <a:endParaRPr lang="zh-CN" altLang="en-US" sz="2000" b="1" dirty="0">
              <a:solidFill>
                <a:schemeClr val="bg1"/>
              </a:solidFill>
              <a:latin typeface="微软雅黑" pitchFamily="34" charset="-122"/>
              <a:ea typeface="微软雅黑" pitchFamily="34" charset="-122"/>
            </a:endParaRPr>
          </a:p>
        </p:txBody>
      </p:sp>
      <p:sp>
        <p:nvSpPr>
          <p:cNvPr id="19" name="圆角矩形 18"/>
          <p:cNvSpPr/>
          <p:nvPr/>
        </p:nvSpPr>
        <p:spPr>
          <a:xfrm>
            <a:off x="9004461" y="5475779"/>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透明度</a:t>
            </a:r>
            <a:endParaRPr lang="zh-CN" altLang="en-US" sz="2000" b="1" dirty="0">
              <a:solidFill>
                <a:schemeClr val="bg1"/>
              </a:solidFill>
              <a:latin typeface="微软雅黑" pitchFamily="34" charset="-122"/>
              <a:ea typeface="微软雅黑" pitchFamily="34" charset="-122"/>
            </a:endParaRPr>
          </a:p>
        </p:txBody>
      </p:sp>
      <p:sp>
        <p:nvSpPr>
          <p:cNvPr id="20" name="圆角矩形 19"/>
          <p:cNvSpPr/>
          <p:nvPr/>
        </p:nvSpPr>
        <p:spPr>
          <a:xfrm>
            <a:off x="10390239" y="5465146"/>
            <a:ext cx="818707" cy="754912"/>
          </a:xfrm>
          <a:prstGeom prst="roundRect">
            <a:avLst/>
          </a:prstGeom>
          <a:gradFill flip="none" rotWithShape="1">
            <a:gsLst>
              <a:gs pos="0">
                <a:srgbClr val="75B23E">
                  <a:shade val="30000"/>
                  <a:satMod val="115000"/>
                </a:srgbClr>
              </a:gs>
              <a:gs pos="50000">
                <a:srgbClr val="75B23E">
                  <a:shade val="67500"/>
                  <a:satMod val="115000"/>
                </a:srgbClr>
              </a:gs>
              <a:gs pos="100000">
                <a:srgbClr val="75B23E">
                  <a:shade val="100000"/>
                  <a:satMod val="115000"/>
                </a:srgbClr>
              </a:gs>
            </a:gsLst>
            <a:path path="circle">
              <a:fillToRect l="100000" b="100000"/>
            </a:path>
            <a:tileRect t="-100000" r="-100000"/>
          </a:gradFill>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solidFill>
                  <a:schemeClr val="bg1"/>
                </a:solidFill>
                <a:latin typeface="微软雅黑" pitchFamily="34" charset="-122"/>
                <a:ea typeface="微软雅黑" pitchFamily="34" charset="-122"/>
              </a:rPr>
              <a:t>滤镜</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02890735"/>
      </p:ext>
    </p:extLst>
  </p:cSld>
  <p:clrMapOvr>
    <a:masterClrMapping/>
  </p:clrMapOvr>
  <p:transition spd="slow"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圆角矩形 116"/>
          <p:cNvSpPr/>
          <p:nvPr/>
        </p:nvSpPr>
        <p:spPr>
          <a:xfrm>
            <a:off x="154349" y="85092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0" name="组合 9"/>
          <p:cNvGrpSpPr/>
          <p:nvPr/>
        </p:nvGrpSpPr>
        <p:grpSpPr>
          <a:xfrm>
            <a:off x="537004" y="4829471"/>
            <a:ext cx="2252284" cy="591394"/>
            <a:chOff x="683568" y="2752671"/>
            <a:chExt cx="1689213" cy="673833"/>
          </a:xfrm>
        </p:grpSpPr>
        <p:grpSp>
          <p:nvGrpSpPr>
            <p:cNvPr id="126" name="组合 125"/>
            <p:cNvGrpSpPr/>
            <p:nvPr/>
          </p:nvGrpSpPr>
          <p:grpSpPr>
            <a:xfrm>
              <a:off x="683568" y="2786349"/>
              <a:ext cx="1689213" cy="640155"/>
              <a:chOff x="1947258" y="3466616"/>
              <a:chExt cx="2252284" cy="853540"/>
            </a:xfrm>
          </p:grpSpPr>
          <p:sp>
            <p:nvSpPr>
              <p:cNvPr id="167" name="矩形 166"/>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8" name="矩形 16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9" name="矩形 16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3" name="文本框 110"/>
            <p:cNvSpPr txBox="1"/>
            <p:nvPr/>
          </p:nvSpPr>
          <p:spPr>
            <a:xfrm>
              <a:off x="1090068" y="2752671"/>
              <a:ext cx="719138" cy="530915"/>
            </a:xfrm>
            <a:prstGeom prst="rect">
              <a:avLst/>
            </a:prstGeom>
            <a:noFill/>
          </p:spPr>
          <p:txBody>
            <a:bodyPr wrap="square" rtlCol="0">
              <a:spAutoFit/>
            </a:bodyPr>
            <a:lstStyle/>
            <a:p>
              <a:pPr algn="ctr"/>
              <a:r>
                <a:rPr lang="en-US" altLang="zh-CN" sz="4000" dirty="0">
                  <a:solidFill>
                    <a:prstClr val="white"/>
                  </a:solidFill>
                  <a:effectLst>
                    <a:outerShdw blurRad="101600" dist="50800" dir="2700000" algn="tl" rotWithShape="0">
                      <a:prstClr val="black">
                        <a:alpha val="40000"/>
                      </a:prstClr>
                    </a:outerShdw>
                  </a:effectLst>
                  <a:latin typeface="Impact" panose="020B0806030902050204" pitchFamily="34" charset="0"/>
                </a:rPr>
                <a:t>01</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6" name="组合 5"/>
          <p:cNvGrpSpPr/>
          <p:nvPr/>
        </p:nvGrpSpPr>
        <p:grpSpPr>
          <a:xfrm>
            <a:off x="420617" y="909234"/>
            <a:ext cx="2580942" cy="1060913"/>
            <a:chOff x="807003" y="1419785"/>
            <a:chExt cx="1442342" cy="447632"/>
          </a:xfrm>
        </p:grpSpPr>
        <p:grpSp>
          <p:nvGrpSpPr>
            <p:cNvPr id="124" name="组合 123"/>
            <p:cNvGrpSpPr/>
            <p:nvPr/>
          </p:nvGrpSpPr>
          <p:grpSpPr>
            <a:xfrm>
              <a:off x="872045" y="1419785"/>
              <a:ext cx="1312260" cy="447632"/>
              <a:chOff x="2198560" y="1644530"/>
              <a:chExt cx="1749680" cy="596843"/>
            </a:xfrm>
          </p:grpSpPr>
          <p:pic>
            <p:nvPicPr>
              <p:cNvPr id="172" name="图片 17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3" name="图片 17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13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数据采集</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139" name="文本框 116"/>
          <p:cNvSpPr txBox="1"/>
          <p:nvPr/>
        </p:nvSpPr>
        <p:spPr>
          <a:xfrm>
            <a:off x="312369" y="1941815"/>
            <a:ext cx="2857861" cy="2677656"/>
          </a:xfrm>
          <a:prstGeom prst="rect">
            <a:avLst/>
          </a:prstGeom>
          <a:noFill/>
        </p:spPr>
        <p:txBody>
          <a:bodyPr wrap="square" rtlCol="0">
            <a:spAutoFit/>
          </a:bodyPr>
          <a:lstStyle/>
          <a:p>
            <a:pPr indent="457200" algn="just">
              <a:lnSpc>
                <a:spcPct val="15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本阶段是通过数据收集设备（如光源、镜头、摄像、电视设备、云台等）将视频数据进行采集。在收集过程中，摄像设施将需要收集的数据通过光信号的形式进行收集，通过光电传感的方式，对收集来的光信号转换为电信号，完成视频数据采集的转换。</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53615" y="5450497"/>
            <a:ext cx="1749680" cy="596843"/>
            <a:chOff x="872045" y="3769021"/>
            <a:chExt cx="1312260" cy="447632"/>
          </a:xfrm>
        </p:grpSpPr>
        <p:grpSp>
          <p:nvGrpSpPr>
            <p:cNvPr id="125" name="组合 124"/>
            <p:cNvGrpSpPr/>
            <p:nvPr/>
          </p:nvGrpSpPr>
          <p:grpSpPr>
            <a:xfrm>
              <a:off x="872045" y="3769021"/>
              <a:ext cx="1312260" cy="447632"/>
              <a:chOff x="2198560" y="1644530"/>
              <a:chExt cx="1749680" cy="596843"/>
            </a:xfrm>
          </p:grpSpPr>
          <p:pic>
            <p:nvPicPr>
              <p:cNvPr id="170" name="图片 169"/>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171" name="图片 170"/>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242" name="组合 241"/>
            <p:cNvGrpSpPr/>
            <p:nvPr/>
          </p:nvGrpSpPr>
          <p:grpSpPr>
            <a:xfrm>
              <a:off x="1475656" y="3867894"/>
              <a:ext cx="227425" cy="223469"/>
              <a:chOff x="5037571" y="856343"/>
              <a:chExt cx="715006" cy="702571"/>
            </a:xfrm>
            <a:solidFill>
              <a:srgbClr val="002060"/>
            </a:solidFill>
          </p:grpSpPr>
          <p:sp>
            <p:nvSpPr>
              <p:cNvPr id="243"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4"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45"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3" name="圆角矩形 102"/>
          <p:cNvSpPr/>
          <p:nvPr/>
        </p:nvSpPr>
        <p:spPr>
          <a:xfrm>
            <a:off x="4134841"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210" name="组合 209"/>
          <p:cNvGrpSpPr/>
          <p:nvPr/>
        </p:nvGrpSpPr>
        <p:grpSpPr>
          <a:xfrm>
            <a:off x="4529719" y="880902"/>
            <a:ext cx="2580942" cy="1060913"/>
            <a:chOff x="797946" y="1419785"/>
            <a:chExt cx="1442342" cy="447632"/>
          </a:xfrm>
        </p:grpSpPr>
        <p:grpSp>
          <p:nvGrpSpPr>
            <p:cNvPr id="211" name="组合 210"/>
            <p:cNvGrpSpPr/>
            <p:nvPr/>
          </p:nvGrpSpPr>
          <p:grpSpPr>
            <a:xfrm>
              <a:off x="872045" y="1419785"/>
              <a:ext cx="1312260" cy="447632"/>
              <a:chOff x="2198560" y="1644530"/>
              <a:chExt cx="1749680" cy="596843"/>
            </a:xfrm>
          </p:grpSpPr>
          <p:pic>
            <p:nvPicPr>
              <p:cNvPr id="213" name="图片 21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214" name="图片 213"/>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212" name="文本框 113"/>
            <p:cNvSpPr txBox="1"/>
            <p:nvPr/>
          </p:nvSpPr>
          <p:spPr>
            <a:xfrm>
              <a:off x="797946"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数据传输</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15" name="文本框 116"/>
          <p:cNvSpPr txBox="1"/>
          <p:nvPr/>
        </p:nvSpPr>
        <p:spPr>
          <a:xfrm>
            <a:off x="4749353" y="1901232"/>
            <a:ext cx="2307733" cy="3000821"/>
          </a:xfrm>
          <a:prstGeom prst="rect">
            <a:avLst/>
          </a:prstGeom>
          <a:noFill/>
        </p:spPr>
        <p:txBody>
          <a:bodyPr wrap="square" rtlCol="0">
            <a:spAutoFit/>
          </a:bodyPr>
          <a:lstStyle/>
          <a:p>
            <a:pPr indent="457200" algn="just">
              <a:lnSpc>
                <a:spcPct val="15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在数据收集完成后，转化为电信号的数据为数据传输阶段。数据传输设备决定了视频数据采集系统的组网方式和范围。在传统的数据传输工作中，多采用同轴电缆传输基带信号技术和光纤传输技术为主的有线传输技术</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71" name="组合 270"/>
          <p:cNvGrpSpPr/>
          <p:nvPr/>
        </p:nvGrpSpPr>
        <p:grpSpPr>
          <a:xfrm>
            <a:off x="3209212" y="2227036"/>
            <a:ext cx="1181351" cy="158115"/>
            <a:chOff x="4111386" y="2043778"/>
            <a:chExt cx="926499" cy="158012"/>
          </a:xfrm>
        </p:grpSpPr>
        <p:grpSp>
          <p:nvGrpSpPr>
            <p:cNvPr id="272" name="组合 271"/>
            <p:cNvGrpSpPr/>
            <p:nvPr/>
          </p:nvGrpSpPr>
          <p:grpSpPr>
            <a:xfrm>
              <a:off x="4879875" y="2043778"/>
              <a:ext cx="158010" cy="158012"/>
              <a:chOff x="4486616" y="3001075"/>
              <a:chExt cx="274695" cy="274699"/>
            </a:xfrm>
          </p:grpSpPr>
          <p:sp>
            <p:nvSpPr>
              <p:cNvPr id="278" name="椭圆 27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9" name="椭圆 27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73" name="组合 272"/>
            <p:cNvGrpSpPr/>
            <p:nvPr/>
          </p:nvGrpSpPr>
          <p:grpSpPr>
            <a:xfrm>
              <a:off x="4111386" y="2043778"/>
              <a:ext cx="158010" cy="158012"/>
              <a:chOff x="4486616" y="3001075"/>
              <a:chExt cx="274695" cy="274699"/>
            </a:xfrm>
          </p:grpSpPr>
          <p:sp>
            <p:nvSpPr>
              <p:cNvPr id="276" name="椭圆 27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7" name="椭圆 27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74" name="圆角矩形 27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75" name="圆角矩形 274"/>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89" name="组合 288"/>
          <p:cNvGrpSpPr/>
          <p:nvPr/>
        </p:nvGrpSpPr>
        <p:grpSpPr>
          <a:xfrm>
            <a:off x="3160138" y="4776694"/>
            <a:ext cx="1181351" cy="158115"/>
            <a:chOff x="4111386" y="2043778"/>
            <a:chExt cx="926499" cy="158012"/>
          </a:xfrm>
        </p:grpSpPr>
        <p:grpSp>
          <p:nvGrpSpPr>
            <p:cNvPr id="290" name="组合 289"/>
            <p:cNvGrpSpPr/>
            <p:nvPr/>
          </p:nvGrpSpPr>
          <p:grpSpPr>
            <a:xfrm>
              <a:off x="4879875" y="2043778"/>
              <a:ext cx="158010" cy="158012"/>
              <a:chOff x="4486616" y="3001075"/>
              <a:chExt cx="274695" cy="274699"/>
            </a:xfrm>
          </p:grpSpPr>
          <p:sp>
            <p:nvSpPr>
              <p:cNvPr id="296" name="椭圆 29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7" name="椭圆 29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91" name="组合 290"/>
            <p:cNvGrpSpPr/>
            <p:nvPr/>
          </p:nvGrpSpPr>
          <p:grpSpPr>
            <a:xfrm>
              <a:off x="4111386" y="2043778"/>
              <a:ext cx="158010" cy="158012"/>
              <a:chOff x="4486616" y="3001075"/>
              <a:chExt cx="274695" cy="274699"/>
            </a:xfrm>
          </p:grpSpPr>
          <p:sp>
            <p:nvSpPr>
              <p:cNvPr id="294" name="椭圆 29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5" name="椭圆 29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292" name="圆角矩形 291"/>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93" name="圆角矩形 292"/>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37" name="圆角矩形 336"/>
          <p:cNvSpPr/>
          <p:nvPr/>
        </p:nvSpPr>
        <p:spPr>
          <a:xfrm>
            <a:off x="8267599" y="880902"/>
            <a:ext cx="3591730" cy="5262784"/>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344" name="组合 343"/>
          <p:cNvGrpSpPr/>
          <p:nvPr/>
        </p:nvGrpSpPr>
        <p:grpSpPr>
          <a:xfrm>
            <a:off x="8678684" y="880902"/>
            <a:ext cx="2580942" cy="1060913"/>
            <a:chOff x="807003" y="1419785"/>
            <a:chExt cx="1442342" cy="447632"/>
          </a:xfrm>
        </p:grpSpPr>
        <p:grpSp>
          <p:nvGrpSpPr>
            <p:cNvPr id="345" name="组合 344"/>
            <p:cNvGrpSpPr/>
            <p:nvPr/>
          </p:nvGrpSpPr>
          <p:grpSpPr>
            <a:xfrm>
              <a:off x="872045" y="1419785"/>
              <a:ext cx="1312260" cy="447632"/>
              <a:chOff x="2198560" y="1644530"/>
              <a:chExt cx="1749680" cy="596843"/>
            </a:xfrm>
          </p:grpSpPr>
          <p:pic>
            <p:nvPicPr>
              <p:cNvPr id="347" name="图片 346"/>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48" name="图片 34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sp>
          <p:nvSpPr>
            <p:cNvPr id="346" name="文本框 113"/>
            <p:cNvSpPr txBox="1"/>
            <p:nvPr/>
          </p:nvSpPr>
          <p:spPr>
            <a:xfrm>
              <a:off x="807003" y="1560477"/>
              <a:ext cx="1442342" cy="177584"/>
            </a:xfrm>
            <a:prstGeom prst="rect">
              <a:avLst/>
            </a:prstGeom>
            <a:noFill/>
          </p:spPr>
          <p:txBody>
            <a:bodyPr wrap="square" rtlCol="0" anchor="ctr">
              <a:spAutoFit/>
            </a:bodyPr>
            <a:lstStyle/>
            <a:p>
              <a:pPr algn="ctr"/>
              <a:r>
                <a:rPr lang="zh-CN" altLang="en-US" sz="2135" dirty="0" smtClean="0">
                  <a:solidFill>
                    <a:prstClr val="black">
                      <a:lumMod val="75000"/>
                      <a:lumOff val="25000"/>
                    </a:prstClr>
                  </a:solidFill>
                  <a:latin typeface="微软雅黑" panose="020B0503020204020204" pitchFamily="34" charset="-122"/>
                  <a:ea typeface="微软雅黑" panose="020B0503020204020204" pitchFamily="34" charset="-122"/>
                </a:rPr>
                <a:t>数据整理</a:t>
              </a:r>
              <a:endPar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9" name="文本框 116"/>
          <p:cNvSpPr txBox="1"/>
          <p:nvPr/>
        </p:nvSpPr>
        <p:spPr>
          <a:xfrm>
            <a:off x="8699950" y="1941815"/>
            <a:ext cx="2847054" cy="3000821"/>
          </a:xfrm>
          <a:prstGeom prst="rect">
            <a:avLst/>
          </a:prstGeom>
          <a:noFill/>
        </p:spPr>
        <p:txBody>
          <a:bodyPr wrap="square" rtlCol="0">
            <a:spAutoFit/>
          </a:bodyPr>
          <a:lstStyle/>
          <a:p>
            <a:pPr indent="457200" algn="just">
              <a:lnSpc>
                <a:spcPct val="150000"/>
              </a:lnSpc>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rPr>
              <a:t>视频数据经过传输进入收集整理阶段。在这个阶段，视频数据经过处理并进行保存。因为视频数据的特殊性，所以收集到的视频数据在进入收集系统后，还要经过再次的整理。同时因为采集的数据有时还需要有一定的保存时间，所以数据还要有一定的保存手段。</a:t>
            </a:r>
          </a:p>
        </p:txBody>
      </p:sp>
      <p:grpSp>
        <p:nvGrpSpPr>
          <p:cNvPr id="358" name="组合 357"/>
          <p:cNvGrpSpPr/>
          <p:nvPr/>
        </p:nvGrpSpPr>
        <p:grpSpPr>
          <a:xfrm>
            <a:off x="7341970" y="2227036"/>
            <a:ext cx="1181351" cy="158115"/>
            <a:chOff x="4111386" y="2043778"/>
            <a:chExt cx="926499" cy="158012"/>
          </a:xfrm>
        </p:grpSpPr>
        <p:grpSp>
          <p:nvGrpSpPr>
            <p:cNvPr id="359" name="组合 358"/>
            <p:cNvGrpSpPr/>
            <p:nvPr/>
          </p:nvGrpSpPr>
          <p:grpSpPr>
            <a:xfrm>
              <a:off x="4879875" y="2043778"/>
              <a:ext cx="158010" cy="158012"/>
              <a:chOff x="4486616" y="3001075"/>
              <a:chExt cx="274695" cy="274699"/>
            </a:xfrm>
          </p:grpSpPr>
          <p:sp>
            <p:nvSpPr>
              <p:cNvPr id="365" name="椭圆 36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6" name="椭圆 36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0" name="组合 359"/>
            <p:cNvGrpSpPr/>
            <p:nvPr/>
          </p:nvGrpSpPr>
          <p:grpSpPr>
            <a:xfrm>
              <a:off x="4111386" y="2043778"/>
              <a:ext cx="158010" cy="158012"/>
              <a:chOff x="4486616" y="3001075"/>
              <a:chExt cx="274695" cy="274699"/>
            </a:xfrm>
          </p:grpSpPr>
          <p:sp>
            <p:nvSpPr>
              <p:cNvPr id="363" name="椭圆 3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4" name="椭圆 36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61" name="圆角矩形 36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2" name="圆角矩形 36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7" name="组合 366"/>
          <p:cNvGrpSpPr/>
          <p:nvPr/>
        </p:nvGrpSpPr>
        <p:grpSpPr>
          <a:xfrm>
            <a:off x="7292896" y="4776694"/>
            <a:ext cx="1181351" cy="158115"/>
            <a:chOff x="4111386" y="2043778"/>
            <a:chExt cx="926499" cy="158012"/>
          </a:xfrm>
        </p:grpSpPr>
        <p:grpSp>
          <p:nvGrpSpPr>
            <p:cNvPr id="368" name="组合 367"/>
            <p:cNvGrpSpPr/>
            <p:nvPr/>
          </p:nvGrpSpPr>
          <p:grpSpPr>
            <a:xfrm>
              <a:off x="4879875" y="2043778"/>
              <a:ext cx="158010" cy="158012"/>
              <a:chOff x="4486616" y="3001075"/>
              <a:chExt cx="274695" cy="274699"/>
            </a:xfrm>
          </p:grpSpPr>
          <p:sp>
            <p:nvSpPr>
              <p:cNvPr id="374" name="椭圆 373"/>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5" name="椭圆 374"/>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69" name="组合 368"/>
            <p:cNvGrpSpPr/>
            <p:nvPr/>
          </p:nvGrpSpPr>
          <p:grpSpPr>
            <a:xfrm>
              <a:off x="4111386" y="2043778"/>
              <a:ext cx="158010" cy="158012"/>
              <a:chOff x="4486616" y="3001075"/>
              <a:chExt cx="274695" cy="274699"/>
            </a:xfrm>
          </p:grpSpPr>
          <p:sp>
            <p:nvSpPr>
              <p:cNvPr id="372" name="椭圆 3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3" name="椭圆 3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0" name="圆角矩形 369"/>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71" name="圆角矩形 370"/>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76" name="组合 375"/>
          <p:cNvGrpSpPr/>
          <p:nvPr/>
        </p:nvGrpSpPr>
        <p:grpSpPr>
          <a:xfrm>
            <a:off x="4871162" y="4823236"/>
            <a:ext cx="2252284" cy="707886"/>
            <a:chOff x="683568" y="2752671"/>
            <a:chExt cx="1689213" cy="806564"/>
          </a:xfrm>
        </p:grpSpPr>
        <p:grpSp>
          <p:nvGrpSpPr>
            <p:cNvPr id="377" name="组合 376"/>
            <p:cNvGrpSpPr/>
            <p:nvPr/>
          </p:nvGrpSpPr>
          <p:grpSpPr>
            <a:xfrm>
              <a:off x="683568" y="2786349"/>
              <a:ext cx="1689213" cy="640155"/>
              <a:chOff x="1947258" y="3466616"/>
              <a:chExt cx="2252284" cy="853540"/>
            </a:xfrm>
          </p:grpSpPr>
          <p:sp>
            <p:nvSpPr>
              <p:cNvPr id="379" name="矩形 378"/>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0" name="矩形 3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1" name="矩形 3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78"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02</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82" name="组合 381"/>
          <p:cNvGrpSpPr/>
          <p:nvPr/>
        </p:nvGrpSpPr>
        <p:grpSpPr>
          <a:xfrm>
            <a:off x="5087773" y="5444263"/>
            <a:ext cx="1749680" cy="596843"/>
            <a:chOff x="872045" y="3769021"/>
            <a:chExt cx="1312260" cy="447632"/>
          </a:xfrm>
        </p:grpSpPr>
        <p:grpSp>
          <p:nvGrpSpPr>
            <p:cNvPr id="383" name="组合 382"/>
            <p:cNvGrpSpPr/>
            <p:nvPr/>
          </p:nvGrpSpPr>
          <p:grpSpPr>
            <a:xfrm>
              <a:off x="872045" y="3769021"/>
              <a:ext cx="1312260" cy="447632"/>
              <a:chOff x="2198560" y="1644530"/>
              <a:chExt cx="1749680" cy="596843"/>
            </a:xfrm>
          </p:grpSpPr>
          <p:pic>
            <p:nvPicPr>
              <p:cNvPr id="388" name="图片 387"/>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389" name="图片 388"/>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84" name="组合 383"/>
            <p:cNvGrpSpPr/>
            <p:nvPr/>
          </p:nvGrpSpPr>
          <p:grpSpPr>
            <a:xfrm>
              <a:off x="1475656" y="3867894"/>
              <a:ext cx="227425" cy="223469"/>
              <a:chOff x="5037571" y="856343"/>
              <a:chExt cx="715006" cy="702571"/>
            </a:xfrm>
            <a:solidFill>
              <a:srgbClr val="002060"/>
            </a:solidFill>
          </p:grpSpPr>
          <p:sp>
            <p:nvSpPr>
              <p:cNvPr id="385"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6"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387"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90" name="组合 389"/>
          <p:cNvGrpSpPr/>
          <p:nvPr/>
        </p:nvGrpSpPr>
        <p:grpSpPr>
          <a:xfrm>
            <a:off x="9007342" y="4871955"/>
            <a:ext cx="2252284" cy="707886"/>
            <a:chOff x="683568" y="2752671"/>
            <a:chExt cx="1689213" cy="806564"/>
          </a:xfrm>
        </p:grpSpPr>
        <p:grpSp>
          <p:nvGrpSpPr>
            <p:cNvPr id="391" name="组合 390"/>
            <p:cNvGrpSpPr/>
            <p:nvPr/>
          </p:nvGrpSpPr>
          <p:grpSpPr>
            <a:xfrm>
              <a:off x="683568" y="2786349"/>
              <a:ext cx="1689213" cy="640155"/>
              <a:chOff x="1947258" y="3466616"/>
              <a:chExt cx="2252284" cy="853540"/>
            </a:xfrm>
          </p:grpSpPr>
          <p:sp>
            <p:nvSpPr>
              <p:cNvPr id="393" name="矩形 392"/>
              <p:cNvSpPr/>
              <p:nvPr/>
            </p:nvSpPr>
            <p:spPr>
              <a:xfrm>
                <a:off x="1947258" y="3471751"/>
                <a:ext cx="2252284" cy="8430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4" name="矩形 39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95" name="矩形 39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92" name="文本框 110"/>
            <p:cNvSpPr txBox="1"/>
            <p:nvPr/>
          </p:nvSpPr>
          <p:spPr>
            <a:xfrm>
              <a:off x="1090068" y="2752671"/>
              <a:ext cx="719138" cy="806564"/>
            </a:xfrm>
            <a:prstGeom prst="rect">
              <a:avLst/>
            </a:prstGeom>
            <a:noFill/>
          </p:spPr>
          <p:txBody>
            <a:bodyPr wrap="square" rtlCol="0">
              <a:spAutoFit/>
            </a:bodyPr>
            <a:lstStyle/>
            <a:p>
              <a:pPr algn="ctr"/>
              <a:r>
                <a:rPr lang="en-US" altLang="zh-CN" sz="4000" dirty="0" smtClean="0">
                  <a:solidFill>
                    <a:prstClr val="white"/>
                  </a:solidFill>
                  <a:effectLst>
                    <a:outerShdw blurRad="101600" dist="50800" dir="2700000" algn="tl" rotWithShape="0">
                      <a:prstClr val="black">
                        <a:alpha val="40000"/>
                      </a:prstClr>
                    </a:outerShdw>
                  </a:effectLst>
                  <a:latin typeface="Impact" panose="020B0806030902050204" pitchFamily="34" charset="0"/>
                </a:rPr>
                <a:t>03</a:t>
              </a:r>
              <a:endParaRPr lang="zh-CN" altLang="en-US" sz="4000" dirty="0">
                <a:solidFill>
                  <a:prstClr val="white"/>
                </a:solidFill>
                <a:effectLst>
                  <a:outerShdw blurRad="101600" dist="50800" dir="2700000" algn="tl" rotWithShape="0">
                    <a:prstClr val="black">
                      <a:alpha val="40000"/>
                    </a:prstClr>
                  </a:outerShdw>
                </a:effectLst>
                <a:latin typeface="Impact" panose="020B0806030902050204" pitchFamily="34" charset="0"/>
              </a:endParaRPr>
            </a:p>
          </p:txBody>
        </p:sp>
      </p:grpSp>
      <p:grpSp>
        <p:nvGrpSpPr>
          <p:cNvPr id="396" name="组合 395"/>
          <p:cNvGrpSpPr/>
          <p:nvPr/>
        </p:nvGrpSpPr>
        <p:grpSpPr>
          <a:xfrm>
            <a:off x="9223953" y="5492982"/>
            <a:ext cx="1749680" cy="596843"/>
            <a:chOff x="872045" y="3769021"/>
            <a:chExt cx="1312260" cy="447632"/>
          </a:xfrm>
        </p:grpSpPr>
        <p:grpSp>
          <p:nvGrpSpPr>
            <p:cNvPr id="397" name="组合 396"/>
            <p:cNvGrpSpPr/>
            <p:nvPr/>
          </p:nvGrpSpPr>
          <p:grpSpPr>
            <a:xfrm>
              <a:off x="872045" y="3769021"/>
              <a:ext cx="1312260" cy="447632"/>
              <a:chOff x="2198560" y="1644530"/>
              <a:chExt cx="1749680" cy="596843"/>
            </a:xfrm>
          </p:grpSpPr>
          <p:pic>
            <p:nvPicPr>
              <p:cNvPr id="402" name="图片 401"/>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a:off x="2198560" y="1644530"/>
                <a:ext cx="1749680" cy="92018"/>
              </a:xfrm>
              <a:prstGeom prst="rect">
                <a:avLst/>
              </a:prstGeom>
            </p:spPr>
          </p:pic>
          <p:pic>
            <p:nvPicPr>
              <p:cNvPr id="403" name="图片 402"/>
              <p:cNvPicPr>
                <a:picLocks noChangeAspect="1"/>
              </p:cNvPicPr>
              <p:nvPr/>
            </p:nvPicPr>
            <p:blipFill rotWithShape="1">
              <a:blip r:embed="rId4" cstate="print">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a:fillRect/>
              </a:stretch>
            </p:blipFill>
            <p:spPr>
              <a:xfrm flipH="1" flipV="1">
                <a:off x="2198560" y="2149355"/>
                <a:ext cx="1749680" cy="92018"/>
              </a:xfrm>
              <a:prstGeom prst="rect">
                <a:avLst/>
              </a:prstGeom>
            </p:spPr>
          </p:pic>
        </p:grpSp>
        <p:grpSp>
          <p:nvGrpSpPr>
            <p:cNvPr id="398" name="组合 397"/>
            <p:cNvGrpSpPr/>
            <p:nvPr/>
          </p:nvGrpSpPr>
          <p:grpSpPr>
            <a:xfrm>
              <a:off x="1475656" y="3867894"/>
              <a:ext cx="227425" cy="223469"/>
              <a:chOff x="5037571" y="856343"/>
              <a:chExt cx="715006" cy="702571"/>
            </a:xfrm>
            <a:solidFill>
              <a:srgbClr val="002060"/>
            </a:solidFill>
          </p:grpSpPr>
          <p:sp>
            <p:nvSpPr>
              <p:cNvPr id="399"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401"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sp>
        <p:nvSpPr>
          <p:cNvPr id="104" name="文本占位符 2">
            <a:extLst>
              <a:ext uri="{FF2B5EF4-FFF2-40B4-BE49-F238E27FC236}">
                <a16:creationId xmlns="" xmlns:a16="http://schemas.microsoft.com/office/drawing/2014/main"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00338D"/>
                </a:solidFill>
                <a:sym typeface="+mn-lt"/>
              </a:rPr>
              <a:t>视频数据采集流程</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895788443"/>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350"/>
                                        <p:tgtEl>
                                          <p:spTgt spid="1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5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9"/>
                                        </p:tgtEl>
                                        <p:attrNameLst>
                                          <p:attrName>style.visibility</p:attrName>
                                        </p:attrNameLst>
                                      </p:cBhvr>
                                      <p:to>
                                        <p:strVal val="visible"/>
                                      </p:to>
                                    </p:set>
                                    <p:animEffect transition="in" filter="fade">
                                      <p:cBhvr>
                                        <p:cTn id="15" dur="350"/>
                                        <p:tgtEl>
                                          <p:spTgt spid="1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35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350"/>
                                        <p:tgtEl>
                                          <p:spTgt spid="2"/>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350"/>
                                        <p:tgtEl>
                                          <p:spTgt spid="103"/>
                                        </p:tgtEl>
                                      </p:cBhvr>
                                    </p:animEffect>
                                  </p:childTnLst>
                                </p:cTn>
                              </p:par>
                            </p:childTnLst>
                          </p:cTn>
                        </p:par>
                        <p:par>
                          <p:cTn id="28" fill="hold">
                            <p:stCondLst>
                              <p:cond delay="2700"/>
                            </p:stCondLst>
                            <p:childTnLst>
                              <p:par>
                                <p:cTn id="29" presetID="10" presetClass="entr" presetSubtype="0" fill="hold" nodeType="afterEffect">
                                  <p:stCondLst>
                                    <p:cond delay="0"/>
                                  </p:stCondLst>
                                  <p:childTnLst>
                                    <p:set>
                                      <p:cBhvr>
                                        <p:cTn id="30" dur="1" fill="hold">
                                          <p:stCondLst>
                                            <p:cond delay="0"/>
                                          </p:stCondLst>
                                        </p:cTn>
                                        <p:tgtEl>
                                          <p:spTgt spid="210"/>
                                        </p:tgtEl>
                                        <p:attrNameLst>
                                          <p:attrName>style.visibility</p:attrName>
                                        </p:attrNameLst>
                                      </p:cBhvr>
                                      <p:to>
                                        <p:strVal val="visible"/>
                                      </p:to>
                                    </p:set>
                                    <p:animEffect transition="in" filter="fade">
                                      <p:cBhvr>
                                        <p:cTn id="31" dur="350"/>
                                        <p:tgtEl>
                                          <p:spTgt spid="210"/>
                                        </p:tgtEl>
                                      </p:cBhvr>
                                    </p:animEffect>
                                  </p:childTnLst>
                                </p:cTn>
                              </p:par>
                            </p:childTnLst>
                          </p:cTn>
                        </p:par>
                        <p:par>
                          <p:cTn id="32" fill="hold">
                            <p:stCondLst>
                              <p:cond delay="3050"/>
                            </p:stCondLst>
                            <p:childTnLst>
                              <p:par>
                                <p:cTn id="33" presetID="10" presetClass="entr" presetSubtype="0" fill="hold" grpId="0"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fade">
                                      <p:cBhvr>
                                        <p:cTn id="35" dur="350"/>
                                        <p:tgtEl>
                                          <p:spTgt spid="215"/>
                                        </p:tgtEl>
                                      </p:cBhvr>
                                    </p:animEffect>
                                  </p:childTnLst>
                                </p:cTn>
                              </p:par>
                            </p:childTnLst>
                          </p:cTn>
                        </p:par>
                        <p:par>
                          <p:cTn id="36" fill="hold">
                            <p:stCondLst>
                              <p:cond delay="3400"/>
                            </p:stCondLst>
                            <p:childTnLst>
                              <p:par>
                                <p:cTn id="37" presetID="10" presetClass="entr" presetSubtype="0" fill="hold" nodeType="afterEffect">
                                  <p:stCondLst>
                                    <p:cond delay="0"/>
                                  </p:stCondLst>
                                  <p:childTnLst>
                                    <p:set>
                                      <p:cBhvr>
                                        <p:cTn id="38" dur="1" fill="hold">
                                          <p:stCondLst>
                                            <p:cond delay="0"/>
                                          </p:stCondLst>
                                        </p:cTn>
                                        <p:tgtEl>
                                          <p:spTgt spid="271"/>
                                        </p:tgtEl>
                                        <p:attrNameLst>
                                          <p:attrName>style.visibility</p:attrName>
                                        </p:attrNameLst>
                                      </p:cBhvr>
                                      <p:to>
                                        <p:strVal val="visible"/>
                                      </p:to>
                                    </p:set>
                                    <p:animEffect transition="in" filter="fade">
                                      <p:cBhvr>
                                        <p:cTn id="39" dur="350"/>
                                        <p:tgtEl>
                                          <p:spTgt spid="271"/>
                                        </p:tgtEl>
                                      </p:cBhvr>
                                    </p:animEffect>
                                  </p:childTnLst>
                                </p:cTn>
                              </p:par>
                            </p:childTnLst>
                          </p:cTn>
                        </p:par>
                        <p:par>
                          <p:cTn id="40" fill="hold">
                            <p:stCondLst>
                              <p:cond delay="3750"/>
                            </p:stCondLst>
                            <p:childTnLst>
                              <p:par>
                                <p:cTn id="41" presetID="10" presetClass="entr" presetSubtype="0" fill="hold" nodeType="afterEffect">
                                  <p:stCondLst>
                                    <p:cond delay="0"/>
                                  </p:stCondLst>
                                  <p:childTnLst>
                                    <p:set>
                                      <p:cBhvr>
                                        <p:cTn id="42" dur="1" fill="hold">
                                          <p:stCondLst>
                                            <p:cond delay="0"/>
                                          </p:stCondLst>
                                        </p:cTn>
                                        <p:tgtEl>
                                          <p:spTgt spid="289"/>
                                        </p:tgtEl>
                                        <p:attrNameLst>
                                          <p:attrName>style.visibility</p:attrName>
                                        </p:attrNameLst>
                                      </p:cBhvr>
                                      <p:to>
                                        <p:strVal val="visible"/>
                                      </p:to>
                                    </p:set>
                                    <p:animEffect transition="in" filter="fade">
                                      <p:cBhvr>
                                        <p:cTn id="43" dur="350"/>
                                        <p:tgtEl>
                                          <p:spTgt spid="289"/>
                                        </p:tgtEl>
                                      </p:cBhvr>
                                    </p:animEffect>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337"/>
                                        </p:tgtEl>
                                        <p:attrNameLst>
                                          <p:attrName>style.visibility</p:attrName>
                                        </p:attrNameLst>
                                      </p:cBhvr>
                                      <p:to>
                                        <p:strVal val="visible"/>
                                      </p:to>
                                    </p:set>
                                    <p:animEffect transition="in" filter="fade">
                                      <p:cBhvr>
                                        <p:cTn id="47" dur="350"/>
                                        <p:tgtEl>
                                          <p:spTgt spid="337"/>
                                        </p:tgtEl>
                                      </p:cBhvr>
                                    </p:animEffect>
                                  </p:childTnLst>
                                </p:cTn>
                              </p:par>
                            </p:childTnLst>
                          </p:cTn>
                        </p:par>
                        <p:par>
                          <p:cTn id="48" fill="hold">
                            <p:stCondLst>
                              <p:cond delay="4450"/>
                            </p:stCondLst>
                            <p:childTnLst>
                              <p:par>
                                <p:cTn id="49" presetID="10" presetClass="entr" presetSubtype="0" fill="hold" nodeType="afterEffect">
                                  <p:stCondLst>
                                    <p:cond delay="0"/>
                                  </p:stCondLst>
                                  <p:childTnLst>
                                    <p:set>
                                      <p:cBhvr>
                                        <p:cTn id="50" dur="1" fill="hold">
                                          <p:stCondLst>
                                            <p:cond delay="0"/>
                                          </p:stCondLst>
                                        </p:cTn>
                                        <p:tgtEl>
                                          <p:spTgt spid="344"/>
                                        </p:tgtEl>
                                        <p:attrNameLst>
                                          <p:attrName>style.visibility</p:attrName>
                                        </p:attrNameLst>
                                      </p:cBhvr>
                                      <p:to>
                                        <p:strVal val="visible"/>
                                      </p:to>
                                    </p:set>
                                    <p:animEffect transition="in" filter="fade">
                                      <p:cBhvr>
                                        <p:cTn id="51" dur="350"/>
                                        <p:tgtEl>
                                          <p:spTgt spid="344"/>
                                        </p:tgtEl>
                                      </p:cBhvr>
                                    </p:animEffect>
                                  </p:childTnLst>
                                </p:cTn>
                              </p:par>
                            </p:childTnLst>
                          </p:cTn>
                        </p:par>
                        <p:par>
                          <p:cTn id="52" fill="hold">
                            <p:stCondLst>
                              <p:cond delay="4800"/>
                            </p:stCondLst>
                            <p:childTnLst>
                              <p:par>
                                <p:cTn id="53" presetID="10" presetClass="entr" presetSubtype="0" fill="hold" grpId="0" nodeType="afterEffect">
                                  <p:stCondLst>
                                    <p:cond delay="0"/>
                                  </p:stCondLst>
                                  <p:childTnLst>
                                    <p:set>
                                      <p:cBhvr>
                                        <p:cTn id="54" dur="1" fill="hold">
                                          <p:stCondLst>
                                            <p:cond delay="0"/>
                                          </p:stCondLst>
                                        </p:cTn>
                                        <p:tgtEl>
                                          <p:spTgt spid="349"/>
                                        </p:tgtEl>
                                        <p:attrNameLst>
                                          <p:attrName>style.visibility</p:attrName>
                                        </p:attrNameLst>
                                      </p:cBhvr>
                                      <p:to>
                                        <p:strVal val="visible"/>
                                      </p:to>
                                    </p:set>
                                    <p:animEffect transition="in" filter="fade">
                                      <p:cBhvr>
                                        <p:cTn id="55" dur="350"/>
                                        <p:tgtEl>
                                          <p:spTgt spid="349"/>
                                        </p:tgtEl>
                                      </p:cBhvr>
                                    </p:animEffect>
                                  </p:childTnLst>
                                </p:cTn>
                              </p:par>
                            </p:childTnLst>
                          </p:cTn>
                        </p:par>
                        <p:par>
                          <p:cTn id="56" fill="hold">
                            <p:stCondLst>
                              <p:cond delay="5150"/>
                            </p:stCondLst>
                            <p:childTnLst>
                              <p:par>
                                <p:cTn id="57" presetID="10" presetClass="entr" presetSubtype="0" fill="hold" nodeType="afterEffect">
                                  <p:stCondLst>
                                    <p:cond delay="0"/>
                                  </p:stCondLst>
                                  <p:childTnLst>
                                    <p:set>
                                      <p:cBhvr>
                                        <p:cTn id="58" dur="1" fill="hold">
                                          <p:stCondLst>
                                            <p:cond delay="0"/>
                                          </p:stCondLst>
                                        </p:cTn>
                                        <p:tgtEl>
                                          <p:spTgt spid="358"/>
                                        </p:tgtEl>
                                        <p:attrNameLst>
                                          <p:attrName>style.visibility</p:attrName>
                                        </p:attrNameLst>
                                      </p:cBhvr>
                                      <p:to>
                                        <p:strVal val="visible"/>
                                      </p:to>
                                    </p:set>
                                    <p:animEffect transition="in" filter="fade">
                                      <p:cBhvr>
                                        <p:cTn id="59" dur="350"/>
                                        <p:tgtEl>
                                          <p:spTgt spid="358"/>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367"/>
                                        </p:tgtEl>
                                        <p:attrNameLst>
                                          <p:attrName>style.visibility</p:attrName>
                                        </p:attrNameLst>
                                      </p:cBhvr>
                                      <p:to>
                                        <p:strVal val="visible"/>
                                      </p:to>
                                    </p:set>
                                    <p:animEffect transition="in" filter="fade">
                                      <p:cBhvr>
                                        <p:cTn id="63" dur="350"/>
                                        <p:tgtEl>
                                          <p:spTgt spid="367"/>
                                        </p:tgtEl>
                                      </p:cBhvr>
                                    </p:animEffect>
                                  </p:childTnLst>
                                </p:cTn>
                              </p:par>
                            </p:childTnLst>
                          </p:cTn>
                        </p:par>
                        <p:par>
                          <p:cTn id="64" fill="hold">
                            <p:stCondLst>
                              <p:cond delay="5850"/>
                            </p:stCondLst>
                            <p:childTnLst>
                              <p:par>
                                <p:cTn id="65" presetID="10" presetClass="entr" presetSubtype="0" fill="hold" nodeType="afterEffect">
                                  <p:stCondLst>
                                    <p:cond delay="0"/>
                                  </p:stCondLst>
                                  <p:childTnLst>
                                    <p:set>
                                      <p:cBhvr>
                                        <p:cTn id="66" dur="1" fill="hold">
                                          <p:stCondLst>
                                            <p:cond delay="0"/>
                                          </p:stCondLst>
                                        </p:cTn>
                                        <p:tgtEl>
                                          <p:spTgt spid="376"/>
                                        </p:tgtEl>
                                        <p:attrNameLst>
                                          <p:attrName>style.visibility</p:attrName>
                                        </p:attrNameLst>
                                      </p:cBhvr>
                                      <p:to>
                                        <p:strVal val="visible"/>
                                      </p:to>
                                    </p:set>
                                    <p:animEffect transition="in" filter="fade">
                                      <p:cBhvr>
                                        <p:cTn id="67" dur="350"/>
                                        <p:tgtEl>
                                          <p:spTgt spid="376"/>
                                        </p:tgtEl>
                                      </p:cBhvr>
                                    </p:animEffect>
                                  </p:childTnLst>
                                </p:cTn>
                              </p:par>
                            </p:childTnLst>
                          </p:cTn>
                        </p:par>
                        <p:par>
                          <p:cTn id="68" fill="hold">
                            <p:stCondLst>
                              <p:cond delay="6200"/>
                            </p:stCondLst>
                            <p:childTnLst>
                              <p:par>
                                <p:cTn id="69" presetID="10" presetClass="entr" presetSubtype="0" fill="hold" nodeType="afterEffect">
                                  <p:stCondLst>
                                    <p:cond delay="0"/>
                                  </p:stCondLst>
                                  <p:childTnLst>
                                    <p:set>
                                      <p:cBhvr>
                                        <p:cTn id="70" dur="1" fill="hold">
                                          <p:stCondLst>
                                            <p:cond delay="0"/>
                                          </p:stCondLst>
                                        </p:cTn>
                                        <p:tgtEl>
                                          <p:spTgt spid="382"/>
                                        </p:tgtEl>
                                        <p:attrNameLst>
                                          <p:attrName>style.visibility</p:attrName>
                                        </p:attrNameLst>
                                      </p:cBhvr>
                                      <p:to>
                                        <p:strVal val="visible"/>
                                      </p:to>
                                    </p:set>
                                    <p:animEffect transition="in" filter="fade">
                                      <p:cBhvr>
                                        <p:cTn id="71" dur="350"/>
                                        <p:tgtEl>
                                          <p:spTgt spid="382"/>
                                        </p:tgtEl>
                                      </p:cBhvr>
                                    </p:animEffect>
                                  </p:childTnLst>
                                </p:cTn>
                              </p:par>
                            </p:childTnLst>
                          </p:cTn>
                        </p:par>
                        <p:par>
                          <p:cTn id="72" fill="hold">
                            <p:stCondLst>
                              <p:cond delay="6550"/>
                            </p:stCondLst>
                            <p:childTnLst>
                              <p:par>
                                <p:cTn id="73" presetID="10" presetClass="entr" presetSubtype="0" fill="hold" nodeType="afterEffect">
                                  <p:stCondLst>
                                    <p:cond delay="0"/>
                                  </p:stCondLst>
                                  <p:childTnLst>
                                    <p:set>
                                      <p:cBhvr>
                                        <p:cTn id="74" dur="1" fill="hold">
                                          <p:stCondLst>
                                            <p:cond delay="0"/>
                                          </p:stCondLst>
                                        </p:cTn>
                                        <p:tgtEl>
                                          <p:spTgt spid="390"/>
                                        </p:tgtEl>
                                        <p:attrNameLst>
                                          <p:attrName>style.visibility</p:attrName>
                                        </p:attrNameLst>
                                      </p:cBhvr>
                                      <p:to>
                                        <p:strVal val="visible"/>
                                      </p:to>
                                    </p:set>
                                    <p:animEffect transition="in" filter="fade">
                                      <p:cBhvr>
                                        <p:cTn id="75" dur="350"/>
                                        <p:tgtEl>
                                          <p:spTgt spid="390"/>
                                        </p:tgtEl>
                                      </p:cBhvr>
                                    </p:animEffect>
                                  </p:childTnLst>
                                </p:cTn>
                              </p:par>
                            </p:childTnLst>
                          </p:cTn>
                        </p:par>
                        <p:par>
                          <p:cTn id="76" fill="hold">
                            <p:stCondLst>
                              <p:cond delay="6900"/>
                            </p:stCondLst>
                            <p:childTnLst>
                              <p:par>
                                <p:cTn id="77" presetID="10" presetClass="entr" presetSubtype="0" fill="hold" nodeType="afterEffect">
                                  <p:stCondLst>
                                    <p:cond delay="0"/>
                                  </p:stCondLst>
                                  <p:childTnLst>
                                    <p:set>
                                      <p:cBhvr>
                                        <p:cTn id="78" dur="1" fill="hold">
                                          <p:stCondLst>
                                            <p:cond delay="0"/>
                                          </p:stCondLst>
                                        </p:cTn>
                                        <p:tgtEl>
                                          <p:spTgt spid="396"/>
                                        </p:tgtEl>
                                        <p:attrNameLst>
                                          <p:attrName>style.visibility</p:attrName>
                                        </p:attrNameLst>
                                      </p:cBhvr>
                                      <p:to>
                                        <p:strVal val="visible"/>
                                      </p:to>
                                    </p:set>
                                    <p:animEffect transition="in" filter="fade">
                                      <p:cBhvr>
                                        <p:cTn id="79" dur="350"/>
                                        <p:tgtEl>
                                          <p:spTgt spid="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bldLvl="0" animBg="1"/>
      <p:bldP spid="139" grpId="0"/>
      <p:bldP spid="103" grpId="0" bldLvl="0" animBg="1"/>
      <p:bldP spid="215" grpId="0"/>
      <p:bldP spid="337" grpId="0" bldLvl="0" animBg="1"/>
      <p:bldP spid="34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74"/>
          <p:cNvSpPr txBox="1"/>
          <p:nvPr/>
        </p:nvSpPr>
        <p:spPr>
          <a:xfrm>
            <a:off x="2161923" y="3188869"/>
            <a:ext cx="141577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金融行业</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2186688" y="4352346"/>
            <a:ext cx="2031325"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电子产品行业</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2224153" y="5588212"/>
            <a:ext cx="1415772"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文本检索</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55" name="组合 154"/>
          <p:cNvGrpSpPr>
            <a:grpSpLocks noChangeAspect="1"/>
          </p:cNvGrpSpPr>
          <p:nvPr/>
        </p:nvGrpSpPr>
        <p:grpSpPr>
          <a:xfrm>
            <a:off x="804562" y="2952967"/>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804562" y="4161126"/>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804562" y="5369285"/>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739586" y="1196021"/>
            <a:ext cx="3334320" cy="1384995"/>
          </a:xfrm>
          <a:prstGeom prst="rect">
            <a:avLst/>
          </a:prstGeom>
          <a:solidFill>
            <a:srgbClr val="FFE48F"/>
          </a:solidFill>
        </p:spPr>
        <p:txBody>
          <a:bodyPr wrap="square" rtlCol="0">
            <a:spAutoFit/>
          </a:bodyPr>
          <a:lstStyle/>
          <a:p>
            <a:pPr marL="12065" lvl="1" fontAlgn="base">
              <a:lnSpc>
                <a:spcPct val="200000"/>
              </a:lnSpc>
            </a:pPr>
            <a:r>
              <a:rPr lang="zh-CN" altLang="en-US"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将</a:t>
            </a: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选定位置内的文本、符号进行标注，让计算机能够在特定的环境下读懂识别，从而应用于人类的生产生活领域。</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文本数据特征和分析</a:t>
            </a:r>
            <a:endParaRPr lang="zh-CN" altLang="en-US" sz="2400" dirty="0">
              <a:solidFill>
                <a:srgbClr val="00338D"/>
              </a:solidFill>
              <a:sym typeface="+mn-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4414" y="1716315"/>
            <a:ext cx="3767486" cy="340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16"/>
          <p:cNvSpPr txBox="1"/>
          <p:nvPr/>
        </p:nvSpPr>
        <p:spPr>
          <a:xfrm>
            <a:off x="9364486" y="4714020"/>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矩形 55"/>
          <p:cNvSpPr/>
          <p:nvPr/>
        </p:nvSpPr>
        <p:spPr>
          <a:xfrm>
            <a:off x="9362254" y="991627"/>
            <a:ext cx="1936270" cy="179378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zh-CN" sz="2655" b="1" dirty="0" smtClean="0">
                <a:latin typeface="微软雅黑" panose="020B0503020204020204" pitchFamily="34" charset="-122"/>
                <a:ea typeface="微软雅黑" panose="020B0503020204020204" pitchFamily="34" charset="-122"/>
              </a:rPr>
              <a:t>TXT</a:t>
            </a:r>
            <a:endParaRPr lang="zh-CN" altLang="en-US" sz="2655" b="1" dirty="0">
              <a:latin typeface="微软雅黑" panose="020B0503020204020204" pitchFamily="34" charset="-122"/>
              <a:ea typeface="微软雅黑" panose="020B0503020204020204" pitchFamily="34" charset="-122"/>
            </a:endParaRPr>
          </a:p>
        </p:txBody>
      </p:sp>
      <p:sp>
        <p:nvSpPr>
          <p:cNvPr id="57" name="矩形 56"/>
          <p:cNvSpPr/>
          <p:nvPr/>
        </p:nvSpPr>
        <p:spPr>
          <a:xfrm>
            <a:off x="9373514" y="3203551"/>
            <a:ext cx="1927239" cy="1216792"/>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en-US" altLang="zh-CN" sz="2655" b="1" dirty="0" smtClean="0">
                <a:latin typeface="微软雅黑" panose="020B0503020204020204" pitchFamily="34" charset="-122"/>
                <a:ea typeface="微软雅黑" panose="020B0503020204020204" pitchFamily="34" charset="-122"/>
              </a:rPr>
              <a:t>JSON</a:t>
            </a:r>
            <a:endParaRPr lang="zh-CN" altLang="en-US" sz="2655" b="1" dirty="0">
              <a:latin typeface="微软雅黑" panose="020B0503020204020204" pitchFamily="34" charset="-122"/>
              <a:ea typeface="微软雅黑" panose="020B0503020204020204" pitchFamily="34" charset="-122"/>
            </a:endParaRPr>
          </a:p>
        </p:txBody>
      </p:sp>
      <p:sp>
        <p:nvSpPr>
          <p:cNvPr id="58" name="TextBox 16"/>
          <p:cNvSpPr txBox="1"/>
          <p:nvPr/>
        </p:nvSpPr>
        <p:spPr>
          <a:xfrm>
            <a:off x="9364486" y="6399828"/>
            <a:ext cx="1520190" cy="204470"/>
          </a:xfrm>
          <a:prstGeom prst="rect">
            <a:avLst/>
          </a:prstGeom>
          <a:noFill/>
        </p:spPr>
        <p:txBody>
          <a:bodyPr wrap="none" lIns="0" tIns="0" rIns="0" bIns="0" rtlCol="0">
            <a:spAutoFit/>
          </a:bodyPr>
          <a:lstStyle/>
          <a:p>
            <a:r>
              <a:rPr lang="zh-CN" altLang="en-US" sz="1325"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32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nvSpPr>
        <p:spPr>
          <a:xfrm>
            <a:off x="9382545" y="4779954"/>
            <a:ext cx="1927239" cy="1497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altLang="zh-CN" sz="2655" b="1" dirty="0" smtClean="0">
                <a:latin typeface="微软雅黑" panose="020B0503020204020204" pitchFamily="34" charset="-122"/>
                <a:ea typeface="微软雅黑" panose="020B0503020204020204" pitchFamily="34" charset="-122"/>
              </a:rPr>
              <a:t>CSV</a:t>
            </a:r>
            <a:endParaRPr lang="zh-CN" altLang="en-US" sz="2655"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1314905"/>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Effect transition="in" filter="fade">
                                      <p:cBhvr>
                                        <p:cTn id="11" dur="350"/>
                                        <p:tgtEl>
                                          <p:spTgt spid="134"/>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350"/>
                                        <p:tgtEl>
                                          <p:spTgt spid="159"/>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350"/>
                                        <p:tgtEl>
                                          <p:spTgt spid="136"/>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163"/>
                                        </p:tgtEl>
                                        <p:attrNameLst>
                                          <p:attrName>style.visibility</p:attrName>
                                        </p:attrNameLst>
                                      </p:cBhvr>
                                      <p:to>
                                        <p:strVal val="visible"/>
                                      </p:to>
                                    </p:set>
                                    <p:animEffect transition="in" filter="fade">
                                      <p:cBhvr>
                                        <p:cTn id="23" dur="350"/>
                                        <p:tgtEl>
                                          <p:spTgt spid="16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350"/>
                                        <p:tgtEl>
                                          <p:spTgt spid="138"/>
                                        </p:tgtEl>
                                      </p:cBhvr>
                                    </p:animEffect>
                                  </p:childTnLst>
                                </p:cTn>
                              </p:par>
                            </p:childTnLst>
                          </p:cTn>
                        </p:par>
                        <p:par>
                          <p:cTn id="28" fill="hold">
                            <p:stCondLst>
                              <p:cond delay="21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55"/>
                                        </p:tgtEl>
                                        <p:attrNameLst>
                                          <p:attrName>style.visibility</p:attrName>
                                        </p:attrNameLst>
                                      </p:cBhvr>
                                      <p:to>
                                        <p:strVal val="visible"/>
                                      </p:to>
                                    </p:set>
                                    <p:anim calcmode="lin" valueType="num">
                                      <p:cBhvr>
                                        <p:cTn id="31" dur="250" fill="hold"/>
                                        <p:tgtEl>
                                          <p:spTgt spid="55"/>
                                        </p:tgtEl>
                                        <p:attrNameLst>
                                          <p:attrName>ppt_x</p:attrName>
                                        </p:attrNameLst>
                                      </p:cBhvr>
                                      <p:tavLst>
                                        <p:tav tm="0">
                                          <p:val>
                                            <p:strVal val="#ppt_x"/>
                                          </p:val>
                                        </p:tav>
                                        <p:tav tm="100000">
                                          <p:val>
                                            <p:strVal val="#ppt_x"/>
                                          </p:val>
                                        </p:tav>
                                      </p:tavLst>
                                    </p:anim>
                                    <p:anim calcmode="lin" valueType="num">
                                      <p:cBhvr>
                                        <p:cTn id="32" dur="250" fill="hold"/>
                                        <p:tgtEl>
                                          <p:spTgt spid="55"/>
                                        </p:tgtEl>
                                        <p:attrNameLst>
                                          <p:attrName>ppt_y</p:attrName>
                                        </p:attrNameLst>
                                      </p:cBhvr>
                                      <p:tavLst>
                                        <p:tav tm="0">
                                          <p:val>
                                            <p:strVal val="#ppt_y-#ppt_h/2"/>
                                          </p:val>
                                        </p:tav>
                                        <p:tav tm="100000">
                                          <p:val>
                                            <p:strVal val="#ppt_y"/>
                                          </p:val>
                                        </p:tav>
                                      </p:tavLst>
                                    </p:anim>
                                    <p:anim calcmode="lin" valueType="num">
                                      <p:cBhvr>
                                        <p:cTn id="33" dur="250" fill="hold"/>
                                        <p:tgtEl>
                                          <p:spTgt spid="55"/>
                                        </p:tgtEl>
                                        <p:attrNameLst>
                                          <p:attrName>ppt_w</p:attrName>
                                        </p:attrNameLst>
                                      </p:cBhvr>
                                      <p:tavLst>
                                        <p:tav tm="0">
                                          <p:val>
                                            <p:strVal val="#ppt_w"/>
                                          </p:val>
                                        </p:tav>
                                        <p:tav tm="100000">
                                          <p:val>
                                            <p:strVal val="#ppt_w"/>
                                          </p:val>
                                        </p:tav>
                                      </p:tavLst>
                                    </p:anim>
                                    <p:anim calcmode="lin" valueType="num">
                                      <p:cBhvr>
                                        <p:cTn id="34" dur="250" fill="hold"/>
                                        <p:tgtEl>
                                          <p:spTgt spid="55"/>
                                        </p:tgtEl>
                                        <p:attrNameLst>
                                          <p:attrName>ppt_h</p:attrName>
                                        </p:attrNameLst>
                                      </p:cBhvr>
                                      <p:tavLst>
                                        <p:tav tm="0">
                                          <p:val>
                                            <p:fltVal val="0"/>
                                          </p:val>
                                        </p:tav>
                                        <p:tav tm="100000">
                                          <p:val>
                                            <p:strVal val="#ppt_h"/>
                                          </p:val>
                                        </p:tav>
                                      </p:tavLst>
                                    </p:anim>
                                  </p:childTnLst>
                                </p:cTn>
                              </p:par>
                            </p:childTnLst>
                          </p:cTn>
                        </p:par>
                        <p:par>
                          <p:cTn id="35" fill="hold">
                            <p:stCondLst>
                              <p:cond delay="315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58"/>
                                        </p:tgtEl>
                                        <p:attrNameLst>
                                          <p:attrName>style.visibility</p:attrName>
                                        </p:attrNameLst>
                                      </p:cBhvr>
                                      <p:to>
                                        <p:strVal val="visible"/>
                                      </p:to>
                                    </p:set>
                                    <p:anim calcmode="lin" valueType="num">
                                      <p:cBhvr>
                                        <p:cTn id="38" dur="250" fill="hold"/>
                                        <p:tgtEl>
                                          <p:spTgt spid="58"/>
                                        </p:tgtEl>
                                        <p:attrNameLst>
                                          <p:attrName>ppt_x</p:attrName>
                                        </p:attrNameLst>
                                      </p:cBhvr>
                                      <p:tavLst>
                                        <p:tav tm="0">
                                          <p:val>
                                            <p:strVal val="#ppt_x"/>
                                          </p:val>
                                        </p:tav>
                                        <p:tav tm="100000">
                                          <p:val>
                                            <p:strVal val="#ppt_x"/>
                                          </p:val>
                                        </p:tav>
                                      </p:tavLst>
                                    </p:anim>
                                    <p:anim calcmode="lin" valueType="num">
                                      <p:cBhvr>
                                        <p:cTn id="39" dur="250" fill="hold"/>
                                        <p:tgtEl>
                                          <p:spTgt spid="58"/>
                                        </p:tgtEl>
                                        <p:attrNameLst>
                                          <p:attrName>ppt_y</p:attrName>
                                        </p:attrNameLst>
                                      </p:cBhvr>
                                      <p:tavLst>
                                        <p:tav tm="0">
                                          <p:val>
                                            <p:strVal val="#ppt_y-#ppt_h/2"/>
                                          </p:val>
                                        </p:tav>
                                        <p:tav tm="100000">
                                          <p:val>
                                            <p:strVal val="#ppt_y"/>
                                          </p:val>
                                        </p:tav>
                                      </p:tavLst>
                                    </p:anim>
                                    <p:anim calcmode="lin" valueType="num">
                                      <p:cBhvr>
                                        <p:cTn id="40" dur="250" fill="hold"/>
                                        <p:tgtEl>
                                          <p:spTgt spid="58"/>
                                        </p:tgtEl>
                                        <p:attrNameLst>
                                          <p:attrName>ppt_w</p:attrName>
                                        </p:attrNameLst>
                                      </p:cBhvr>
                                      <p:tavLst>
                                        <p:tav tm="0">
                                          <p:val>
                                            <p:strVal val="#ppt_w"/>
                                          </p:val>
                                        </p:tav>
                                        <p:tav tm="100000">
                                          <p:val>
                                            <p:strVal val="#ppt_w"/>
                                          </p:val>
                                        </p:tav>
                                      </p:tavLst>
                                    </p:anim>
                                    <p:anim calcmode="lin" valueType="num">
                                      <p:cBhvr>
                                        <p:cTn id="41" dur="25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P spid="55"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765144" y="1700809"/>
            <a:ext cx="1825259" cy="2134081"/>
            <a:chOff x="4323858" y="1485396"/>
            <a:chExt cx="1368944" cy="1600561"/>
          </a:xfrm>
        </p:grpSpPr>
        <p:sp>
          <p:nvSpPr>
            <p:cNvPr id="26" name="Freeform 7"/>
            <p:cNvSpPr/>
            <p:nvPr/>
          </p:nvSpPr>
          <p:spPr bwMode="auto">
            <a:xfrm>
              <a:off x="4323858" y="1485396"/>
              <a:ext cx="1368944" cy="1600561"/>
            </a:xfrm>
            <a:custGeom>
              <a:avLst/>
              <a:gdLst>
                <a:gd name="T0" fmla="*/ 508 w 836"/>
                <a:gd name="T1" fmla="*/ 0 h 977"/>
                <a:gd name="T2" fmla="*/ 0 w 836"/>
                <a:gd name="T3" fmla="*/ 0 h 977"/>
                <a:gd name="T4" fmla="*/ 230 w 836"/>
                <a:gd name="T5" fmla="*/ 141 h 977"/>
                <a:gd name="T6" fmla="*/ 609 w 836"/>
                <a:gd name="T7" fmla="*/ 675 h 977"/>
                <a:gd name="T8" fmla="*/ 658 w 836"/>
                <a:gd name="T9" fmla="*/ 892 h 977"/>
                <a:gd name="T10" fmla="*/ 651 w 836"/>
                <a:gd name="T11" fmla="*/ 977 h 977"/>
                <a:gd name="T12" fmla="*/ 810 w 836"/>
                <a:gd name="T13" fmla="*/ 570 h 977"/>
                <a:gd name="T14" fmla="*/ 796 w 836"/>
                <a:gd name="T15" fmla="*/ 231 h 977"/>
                <a:gd name="T16" fmla="*/ 728 w 836"/>
                <a:gd name="T17" fmla="*/ 104 h 977"/>
                <a:gd name="T18" fmla="*/ 508 w 836"/>
                <a:gd name="T19"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0" name="Group 121"/>
            <p:cNvGrpSpPr/>
            <p:nvPr/>
          </p:nvGrpSpPr>
          <p:grpSpPr>
            <a:xfrm>
              <a:off x="5110024" y="1696761"/>
              <a:ext cx="355518" cy="356126"/>
              <a:chOff x="9145588" y="4435475"/>
              <a:chExt cx="464344" cy="465138"/>
            </a:xfrm>
            <a:solidFill>
              <a:srgbClr val="5A8A26"/>
            </a:solidFill>
          </p:grpSpPr>
          <p:sp>
            <p:nvSpPr>
              <p:cNvPr id="7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7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8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8" name="组合 7"/>
          <p:cNvGrpSpPr/>
          <p:nvPr/>
        </p:nvGrpSpPr>
        <p:grpSpPr>
          <a:xfrm>
            <a:off x="6487942" y="2373797"/>
            <a:ext cx="1790945" cy="2296793"/>
            <a:chOff x="4865956" y="1990137"/>
            <a:chExt cx="1343209" cy="1722595"/>
          </a:xfrm>
        </p:grpSpPr>
        <p:sp>
          <p:nvSpPr>
            <p:cNvPr id="27" name="Freeform 8"/>
            <p:cNvSpPr/>
            <p:nvPr/>
          </p:nvSpPr>
          <p:spPr bwMode="auto">
            <a:xfrm>
              <a:off x="4865956" y="1990137"/>
              <a:ext cx="1343209" cy="1722595"/>
            </a:xfrm>
            <a:custGeom>
              <a:avLst/>
              <a:gdLst>
                <a:gd name="T0" fmla="*/ 522 w 820"/>
                <a:gd name="T1" fmla="*/ 0 h 1052"/>
                <a:gd name="T2" fmla="*/ 515 w 820"/>
                <a:gd name="T3" fmla="*/ 269 h 1052"/>
                <a:gd name="T4" fmla="*/ 235 w 820"/>
                <a:gd name="T5" fmla="*/ 873 h 1052"/>
                <a:gd name="T6" fmla="*/ 0 w 820"/>
                <a:gd name="T7" fmla="*/ 1052 h 1052"/>
                <a:gd name="T8" fmla="*/ 433 w 820"/>
                <a:gd name="T9" fmla="*/ 986 h 1052"/>
                <a:gd name="T10" fmla="*/ 796 w 820"/>
                <a:gd name="T11" fmla="*/ 681 h 1052"/>
                <a:gd name="T12" fmla="*/ 775 w 820"/>
                <a:gd name="T13" fmla="*/ 439 h 1052"/>
                <a:gd name="T14" fmla="*/ 522 w 820"/>
                <a:gd name="T15" fmla="*/ 0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1" name="Group 131"/>
            <p:cNvGrpSpPr/>
            <p:nvPr/>
          </p:nvGrpSpPr>
          <p:grpSpPr>
            <a:xfrm>
              <a:off x="5714130" y="2817271"/>
              <a:ext cx="355518" cy="345187"/>
              <a:chOff x="8216107" y="4449763"/>
              <a:chExt cx="464344" cy="450850"/>
            </a:xfrm>
            <a:solidFill>
              <a:srgbClr val="5A8A26"/>
            </a:solidFill>
          </p:grpSpPr>
          <p:sp>
            <p:nvSpPr>
              <p:cNvPr id="68"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9"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9" name="组合 8"/>
          <p:cNvGrpSpPr/>
          <p:nvPr/>
        </p:nvGrpSpPr>
        <p:grpSpPr>
          <a:xfrm>
            <a:off x="5415367" y="4321921"/>
            <a:ext cx="2559125" cy="1270708"/>
            <a:chOff x="4061525" y="3451230"/>
            <a:chExt cx="1919344" cy="953031"/>
          </a:xfrm>
        </p:grpSpPr>
        <p:sp>
          <p:nvSpPr>
            <p:cNvPr id="29" name="Freeform 10"/>
            <p:cNvSpPr/>
            <p:nvPr/>
          </p:nvSpPr>
          <p:spPr bwMode="auto">
            <a:xfrm>
              <a:off x="4061525" y="3451230"/>
              <a:ext cx="1919344" cy="953031"/>
            </a:xfrm>
            <a:custGeom>
              <a:avLst/>
              <a:gdLst>
                <a:gd name="T0" fmla="*/ 1172 w 1172"/>
                <a:gd name="T1" fmla="*/ 0 h 582"/>
                <a:gd name="T2" fmla="*/ 936 w 1172"/>
                <a:gd name="T3" fmla="*/ 128 h 582"/>
                <a:gd name="T4" fmla="*/ 451 w 1172"/>
                <a:gd name="T5" fmla="*/ 196 h 582"/>
                <a:gd name="T6" fmla="*/ 275 w 1172"/>
                <a:gd name="T7" fmla="*/ 188 h 582"/>
                <a:gd name="T8" fmla="*/ 0 w 1172"/>
                <a:gd name="T9" fmla="*/ 74 h 582"/>
                <a:gd name="T10" fmla="*/ 274 w 1172"/>
                <a:gd name="T11" fmla="*/ 416 h 582"/>
                <a:gd name="T12" fmla="*/ 665 w 1172"/>
                <a:gd name="T13" fmla="*/ 582 h 582"/>
                <a:gd name="T14" fmla="*/ 719 w 1172"/>
                <a:gd name="T15" fmla="*/ 578 h 582"/>
                <a:gd name="T16" fmla="*/ 919 w 1172"/>
                <a:gd name="T17" fmla="*/ 439 h 582"/>
                <a:gd name="T18" fmla="*/ 1172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2" name="Group 134"/>
            <p:cNvGrpSpPr/>
            <p:nvPr/>
          </p:nvGrpSpPr>
          <p:grpSpPr>
            <a:xfrm>
              <a:off x="4975717" y="3965347"/>
              <a:ext cx="356126" cy="299608"/>
              <a:chOff x="5368132" y="2625725"/>
              <a:chExt cx="465138" cy="391319"/>
            </a:xfrm>
            <a:solidFill>
              <a:srgbClr val="5A8A26"/>
            </a:solidFill>
          </p:grpSpPr>
          <p:sp>
            <p:nvSpPr>
              <p:cNvPr id="6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6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grpSp>
        <p:nvGrpSpPr>
          <p:cNvPr id="10" name="组合 9"/>
          <p:cNvGrpSpPr/>
          <p:nvPr/>
        </p:nvGrpSpPr>
        <p:grpSpPr>
          <a:xfrm>
            <a:off x="4559743" y="3462974"/>
            <a:ext cx="1903848" cy="2134081"/>
            <a:chOff x="3419807" y="2807020"/>
            <a:chExt cx="1427886" cy="1600561"/>
          </a:xfrm>
        </p:grpSpPr>
        <p:sp>
          <p:nvSpPr>
            <p:cNvPr id="28" name="Freeform 9"/>
            <p:cNvSpPr/>
            <p:nvPr/>
          </p:nvSpPr>
          <p:spPr bwMode="auto">
            <a:xfrm>
              <a:off x="3419807" y="2807020"/>
              <a:ext cx="1427886" cy="1600561"/>
            </a:xfrm>
            <a:custGeom>
              <a:avLst/>
              <a:gdLst>
                <a:gd name="T0" fmla="*/ 221 w 872"/>
                <a:gd name="T1" fmla="*/ 0 h 977"/>
                <a:gd name="T2" fmla="*/ 62 w 872"/>
                <a:gd name="T3" fmla="*/ 407 h 977"/>
                <a:gd name="T4" fmla="*/ 145 w 872"/>
                <a:gd name="T5" fmla="*/ 873 h 977"/>
                <a:gd name="T6" fmla="*/ 365 w 872"/>
                <a:gd name="T7" fmla="*/ 977 h 977"/>
                <a:gd name="T8" fmla="*/ 872 w 872"/>
                <a:gd name="T9" fmla="*/ 977 h 977"/>
                <a:gd name="T10" fmla="*/ 642 w 872"/>
                <a:gd name="T11" fmla="*/ 836 h 977"/>
                <a:gd name="T12" fmla="*/ 263 w 872"/>
                <a:gd name="T13" fmla="*/ 302 h 977"/>
                <a:gd name="T14" fmla="*/ 214 w 872"/>
                <a:gd name="T15" fmla="*/ 85 h 977"/>
                <a:gd name="T16" fmla="*/ 221 w 872"/>
                <a:gd name="T17" fmla="*/ 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3" name="Group 138"/>
            <p:cNvGrpSpPr/>
            <p:nvPr/>
          </p:nvGrpSpPr>
          <p:grpSpPr>
            <a:xfrm>
              <a:off x="3706007" y="3834726"/>
              <a:ext cx="355518" cy="355518"/>
              <a:chOff x="4439444" y="2582069"/>
              <a:chExt cx="464344" cy="464344"/>
            </a:xfrm>
            <a:solidFill>
              <a:srgbClr val="5A8A26"/>
            </a:solidFill>
          </p:grpSpPr>
          <p:sp>
            <p:nvSpPr>
              <p:cNvPr id="6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11" name="组合 10"/>
          <p:cNvGrpSpPr/>
          <p:nvPr/>
        </p:nvGrpSpPr>
        <p:grpSpPr>
          <a:xfrm>
            <a:off x="3949847" y="2627275"/>
            <a:ext cx="1793159" cy="2294579"/>
            <a:chOff x="2962385" y="2180246"/>
            <a:chExt cx="1344869" cy="1720934"/>
          </a:xfrm>
        </p:grpSpPr>
        <p:sp>
          <p:nvSpPr>
            <p:cNvPr id="24" name="Freeform 5"/>
            <p:cNvSpPr/>
            <p:nvPr/>
          </p:nvSpPr>
          <p:spPr bwMode="auto">
            <a:xfrm>
              <a:off x="2962385" y="2180246"/>
              <a:ext cx="1344869" cy="1720934"/>
            </a:xfrm>
            <a:custGeom>
              <a:avLst/>
              <a:gdLst>
                <a:gd name="T0" fmla="*/ 821 w 821"/>
                <a:gd name="T1" fmla="*/ 0 h 1051"/>
                <a:gd name="T2" fmla="*/ 387 w 821"/>
                <a:gd name="T3" fmla="*/ 66 h 1051"/>
                <a:gd name="T4" fmla="*/ 101 w 821"/>
                <a:gd name="T5" fmla="*/ 248 h 1051"/>
                <a:gd name="T6" fmla="*/ 25 w 821"/>
                <a:gd name="T7" fmla="*/ 371 h 1051"/>
                <a:gd name="T8" fmla="*/ 45 w 821"/>
                <a:gd name="T9" fmla="*/ 613 h 1051"/>
                <a:gd name="T10" fmla="*/ 298 w 821"/>
                <a:gd name="T11" fmla="*/ 1051 h 1051"/>
                <a:gd name="T12" fmla="*/ 306 w 821"/>
                <a:gd name="T13" fmla="*/ 783 h 1051"/>
                <a:gd name="T14" fmla="*/ 585 w 821"/>
                <a:gd name="T15" fmla="*/ 179 h 1051"/>
                <a:gd name="T16" fmla="*/ 821 w 821"/>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4" name="Group 142"/>
            <p:cNvGrpSpPr/>
            <p:nvPr/>
          </p:nvGrpSpPr>
          <p:grpSpPr>
            <a:xfrm>
              <a:off x="3114023" y="2751039"/>
              <a:ext cx="355518" cy="355518"/>
              <a:chOff x="4439444" y="1652588"/>
              <a:chExt cx="464344" cy="464344"/>
            </a:xfrm>
            <a:solidFill>
              <a:srgbClr val="5A8A26"/>
            </a:solidFill>
          </p:grpSpPr>
          <p:sp>
            <p:nvSpPr>
              <p:cNvPr id="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sp>
            <p:nvSpPr>
              <p:cNvPr id="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400">
                  <a:solidFill>
                    <a:prstClr val="black"/>
                  </a:solidFill>
                  <a:ea typeface="微软雅黑" panose="020B0503020204020204" pitchFamily="34" charset="-122"/>
                  <a:sym typeface="Gill Sans" charset="0"/>
                </a:endParaRPr>
              </a:p>
            </p:txBody>
          </p:sp>
        </p:grpSp>
      </p:grpSp>
      <p:grpSp>
        <p:nvGrpSpPr>
          <p:cNvPr id="6" name="组合 5"/>
          <p:cNvGrpSpPr/>
          <p:nvPr/>
        </p:nvGrpSpPr>
        <p:grpSpPr>
          <a:xfrm>
            <a:off x="4253133" y="1705235"/>
            <a:ext cx="2560232" cy="1270708"/>
            <a:chOff x="3189850" y="1488716"/>
            <a:chExt cx="1920174" cy="953031"/>
          </a:xfrm>
        </p:grpSpPr>
        <p:sp>
          <p:nvSpPr>
            <p:cNvPr id="25" name="Freeform 6"/>
            <p:cNvSpPr/>
            <p:nvPr/>
          </p:nvSpPr>
          <p:spPr bwMode="auto">
            <a:xfrm>
              <a:off x="3189850" y="1488716"/>
              <a:ext cx="1920174" cy="953031"/>
            </a:xfrm>
            <a:custGeom>
              <a:avLst/>
              <a:gdLst>
                <a:gd name="T0" fmla="*/ 507 w 1172"/>
                <a:gd name="T1" fmla="*/ 0 h 582"/>
                <a:gd name="T2" fmla="*/ 453 w 1172"/>
                <a:gd name="T3" fmla="*/ 4 h 582"/>
                <a:gd name="T4" fmla="*/ 254 w 1172"/>
                <a:gd name="T5" fmla="*/ 143 h 582"/>
                <a:gd name="T6" fmla="*/ 0 w 1172"/>
                <a:gd name="T7" fmla="*/ 582 h 582"/>
                <a:gd name="T8" fmla="*/ 237 w 1172"/>
                <a:gd name="T9" fmla="*/ 454 h 582"/>
                <a:gd name="T10" fmla="*/ 721 w 1172"/>
                <a:gd name="T11" fmla="*/ 386 h 582"/>
                <a:gd name="T12" fmla="*/ 898 w 1172"/>
                <a:gd name="T13" fmla="*/ 394 h 582"/>
                <a:gd name="T14" fmla="*/ 1172 w 1172"/>
                <a:gd name="T15" fmla="*/ 508 h 582"/>
                <a:gd name="T16" fmla="*/ 898 w 1172"/>
                <a:gd name="T17" fmla="*/ 166 h 582"/>
                <a:gd name="T18" fmla="*/ 507 w 1172"/>
                <a:gd name="T1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nvGrpSpPr>
            <p:cNvPr id="39" name="Group 146"/>
            <p:cNvGrpSpPr/>
            <p:nvPr/>
          </p:nvGrpSpPr>
          <p:grpSpPr>
            <a:xfrm>
              <a:off x="3837886" y="1663944"/>
              <a:ext cx="355518" cy="277730"/>
              <a:chOff x="2581275" y="1710532"/>
              <a:chExt cx="464344" cy="362744"/>
            </a:xfrm>
            <a:solidFill>
              <a:srgbClr val="5A8A26"/>
            </a:solidFill>
          </p:grpSpPr>
          <p:sp>
            <p:nvSpPr>
              <p:cNvPr id="5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sp>
            <p:nvSpPr>
              <p:cNvPr id="5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algn="ctr" defTabSz="304165" fontAlgn="base" hangingPunct="0">
                  <a:spcBef>
                    <a:spcPct val="0"/>
                  </a:spcBef>
                  <a:spcAft>
                    <a:spcPct val="0"/>
                  </a:spcAft>
                </a:pPr>
                <a:endParaRPr lang="en-US" sz="2000">
                  <a:solidFill>
                    <a:srgbClr val="FFFFFF"/>
                  </a:solidFill>
                  <a:effectLst>
                    <a:outerShdw blurRad="38100" dist="38100" dir="2700000" algn="tl">
                      <a:srgbClr val="000000"/>
                    </a:outerShdw>
                  </a:effectLst>
                  <a:latin typeface="Gill Sans" charset="0"/>
                  <a:ea typeface="微软雅黑" panose="020B0503020204020204" pitchFamily="34" charset="-122"/>
                  <a:sym typeface="Gill Sans" charset="0"/>
                </a:endParaRPr>
              </a:p>
            </p:txBody>
          </p:sp>
        </p:grpSp>
      </p:grpSp>
      <p:sp>
        <p:nvSpPr>
          <p:cNvPr id="50" name="TextBox 49"/>
          <p:cNvSpPr txBox="1"/>
          <p:nvPr/>
        </p:nvSpPr>
        <p:spPr>
          <a:xfrm>
            <a:off x="5681178" y="4004408"/>
            <a:ext cx="867546" cy="502445"/>
          </a:xfrm>
          <a:prstGeom prst="rect">
            <a:avLst/>
          </a:prstGeom>
          <a:noFill/>
        </p:spPr>
        <p:txBody>
          <a:bodyPr wrap="none" rtlCol="0">
            <a:spAutoFit/>
          </a:bodyPr>
          <a:lstStyle/>
          <a:p>
            <a:pPr algn="ctr"/>
            <a:r>
              <a:rPr lang="zh-CN" altLang="en-US" sz="2665" dirty="0" smtClean="0">
                <a:solidFill>
                  <a:srgbClr val="0070C0"/>
                </a:solidFill>
                <a:latin typeface="微软雅黑" panose="020B0503020204020204" pitchFamily="34" charset="-122"/>
                <a:ea typeface="微软雅黑" panose="020B0503020204020204" pitchFamily="34" charset="-122"/>
              </a:rPr>
              <a:t>工具</a:t>
            </a:r>
            <a:endParaRPr lang="en-GB" sz="2665" dirty="0">
              <a:solidFill>
                <a:srgbClr val="0070C0"/>
              </a:solidFill>
              <a:latin typeface="微软雅黑" panose="020B0503020204020204" pitchFamily="34" charset="-122"/>
              <a:ea typeface="微软雅黑" panose="020B0503020204020204" pitchFamily="34" charset="-122"/>
            </a:endParaRPr>
          </a:p>
        </p:txBody>
      </p:sp>
      <p:sp>
        <p:nvSpPr>
          <p:cNvPr id="51" name="Oval 2"/>
          <p:cNvSpPr>
            <a:spLocks noChangeAspect="1"/>
          </p:cNvSpPr>
          <p:nvPr/>
        </p:nvSpPr>
        <p:spPr bwMode="auto">
          <a:xfrm>
            <a:off x="5624949" y="3040639"/>
            <a:ext cx="978839" cy="998981"/>
          </a:xfrm>
          <a:custGeom>
            <a:avLst/>
            <a:gdLst/>
            <a:ahLst/>
            <a:cxnLst/>
            <a:rect l="l" t="t" r="r" b="b"/>
            <a:pathLst>
              <a:path w="6400801" h="6400800">
                <a:moveTo>
                  <a:pt x="2938779" y="4069139"/>
                </a:moveTo>
                <a:cubicBezTo>
                  <a:pt x="2956231" y="4067140"/>
                  <a:pt x="2974014" y="4067638"/>
                  <a:pt x="2991556" y="4070755"/>
                </a:cubicBezTo>
                <a:cubicBezTo>
                  <a:pt x="3014946" y="4074909"/>
                  <a:pt x="3037908" y="4083720"/>
                  <a:pt x="3059084" y="4097472"/>
                </a:cubicBezTo>
                <a:cubicBezTo>
                  <a:pt x="3143792" y="4152481"/>
                  <a:pt x="3167866" y="4265744"/>
                  <a:pt x="3112857" y="4350451"/>
                </a:cubicBezTo>
                <a:lnTo>
                  <a:pt x="2988352" y="4542172"/>
                </a:lnTo>
                <a:cubicBezTo>
                  <a:pt x="2933343" y="4626878"/>
                  <a:pt x="2820081" y="4650954"/>
                  <a:pt x="2735373" y="4595945"/>
                </a:cubicBezTo>
                <a:cubicBezTo>
                  <a:pt x="2650665" y="4540935"/>
                  <a:pt x="2626590" y="4427672"/>
                  <a:pt x="2681600" y="4342965"/>
                </a:cubicBezTo>
                <a:lnTo>
                  <a:pt x="2806105" y="4151244"/>
                </a:lnTo>
                <a:cubicBezTo>
                  <a:pt x="2837048" y="4103596"/>
                  <a:pt x="2886422" y="4075134"/>
                  <a:pt x="2938779" y="4069139"/>
                </a:cubicBezTo>
                <a:close/>
                <a:moveTo>
                  <a:pt x="5599195" y="3955694"/>
                </a:moveTo>
                <a:lnTo>
                  <a:pt x="6310324" y="3955694"/>
                </a:lnTo>
                <a:cubicBezTo>
                  <a:pt x="5971594" y="5358821"/>
                  <a:pt x="4707682" y="6400800"/>
                  <a:pt x="3200402" y="6400800"/>
                </a:cubicBezTo>
                <a:cubicBezTo>
                  <a:pt x="1795855" y="6400800"/>
                  <a:pt x="602631" y="5496018"/>
                  <a:pt x="174768" y="4236478"/>
                </a:cubicBezTo>
                <a:lnTo>
                  <a:pt x="911006" y="4236478"/>
                </a:lnTo>
                <a:cubicBezTo>
                  <a:pt x="1303909" y="5108844"/>
                  <a:pt x="2181368" y="5715000"/>
                  <a:pt x="3200402" y="5715000"/>
                </a:cubicBezTo>
                <a:cubicBezTo>
                  <a:pt x="4325971" y="5715000"/>
                  <a:pt x="5278816" y="4975478"/>
                  <a:pt x="5599195" y="3955694"/>
                </a:cubicBezTo>
                <a:close/>
                <a:moveTo>
                  <a:pt x="1486918" y="3748003"/>
                </a:moveTo>
                <a:cubicBezTo>
                  <a:pt x="1504370" y="3746005"/>
                  <a:pt x="1522154" y="3746503"/>
                  <a:pt x="1539696" y="3749619"/>
                </a:cubicBezTo>
                <a:cubicBezTo>
                  <a:pt x="1563086" y="3753774"/>
                  <a:pt x="1586048" y="3762584"/>
                  <a:pt x="1607224" y="3776337"/>
                </a:cubicBezTo>
                <a:cubicBezTo>
                  <a:pt x="1691932" y="3831346"/>
                  <a:pt x="1716006" y="3944609"/>
                  <a:pt x="1660997" y="4029316"/>
                </a:cubicBezTo>
                <a:lnTo>
                  <a:pt x="1536492" y="4221036"/>
                </a:lnTo>
                <a:cubicBezTo>
                  <a:pt x="1481483" y="4305744"/>
                  <a:pt x="1368220" y="4329819"/>
                  <a:pt x="1283513" y="4274809"/>
                </a:cubicBezTo>
                <a:cubicBezTo>
                  <a:pt x="1198805" y="4219799"/>
                  <a:pt x="1174730" y="4106537"/>
                  <a:pt x="1229740" y="4021829"/>
                </a:cubicBezTo>
                <a:lnTo>
                  <a:pt x="1354245" y="3830109"/>
                </a:lnTo>
                <a:cubicBezTo>
                  <a:pt x="1385188" y="3782461"/>
                  <a:pt x="1434563" y="3753997"/>
                  <a:pt x="1486918" y="3748003"/>
                </a:cubicBezTo>
                <a:close/>
                <a:moveTo>
                  <a:pt x="2583225" y="3741166"/>
                </a:moveTo>
                <a:cubicBezTo>
                  <a:pt x="2600677" y="3739167"/>
                  <a:pt x="2618461" y="3739666"/>
                  <a:pt x="2636003" y="3742783"/>
                </a:cubicBezTo>
                <a:cubicBezTo>
                  <a:pt x="2659393" y="3746937"/>
                  <a:pt x="2682355" y="3755747"/>
                  <a:pt x="2703532" y="3769499"/>
                </a:cubicBezTo>
                <a:cubicBezTo>
                  <a:pt x="2788239" y="3824509"/>
                  <a:pt x="2812314" y="3937772"/>
                  <a:pt x="2757304" y="4022479"/>
                </a:cubicBezTo>
                <a:lnTo>
                  <a:pt x="2458493" y="4482607"/>
                </a:lnTo>
                <a:cubicBezTo>
                  <a:pt x="2403484" y="4567315"/>
                  <a:pt x="2290221" y="4591390"/>
                  <a:pt x="2205514" y="4536380"/>
                </a:cubicBezTo>
                <a:cubicBezTo>
                  <a:pt x="2120806" y="4481370"/>
                  <a:pt x="2096732" y="4368108"/>
                  <a:pt x="2151741" y="4283400"/>
                </a:cubicBezTo>
                <a:lnTo>
                  <a:pt x="2450552" y="3823272"/>
                </a:lnTo>
                <a:cubicBezTo>
                  <a:pt x="2481495" y="3775625"/>
                  <a:pt x="2530870" y="3747161"/>
                  <a:pt x="2583225" y="3741166"/>
                </a:cubicBezTo>
                <a:close/>
                <a:moveTo>
                  <a:pt x="2180840" y="3483954"/>
                </a:moveTo>
                <a:cubicBezTo>
                  <a:pt x="2198293" y="3481957"/>
                  <a:pt x="2216075" y="3482455"/>
                  <a:pt x="2233618" y="3485571"/>
                </a:cubicBezTo>
                <a:cubicBezTo>
                  <a:pt x="2257008" y="3489726"/>
                  <a:pt x="2279970" y="3498537"/>
                  <a:pt x="2301147" y="3512288"/>
                </a:cubicBezTo>
                <a:cubicBezTo>
                  <a:pt x="2385854" y="3567298"/>
                  <a:pt x="2409929" y="3680560"/>
                  <a:pt x="2354918" y="3765268"/>
                </a:cubicBezTo>
                <a:lnTo>
                  <a:pt x="1956504" y="4378773"/>
                </a:lnTo>
                <a:cubicBezTo>
                  <a:pt x="1901495" y="4463479"/>
                  <a:pt x="1788232" y="4487555"/>
                  <a:pt x="1703524" y="4432545"/>
                </a:cubicBezTo>
                <a:cubicBezTo>
                  <a:pt x="1618818" y="4377535"/>
                  <a:pt x="1594743" y="4264272"/>
                  <a:pt x="1649752" y="4179565"/>
                </a:cubicBezTo>
                <a:lnTo>
                  <a:pt x="2048167" y="3566060"/>
                </a:lnTo>
                <a:cubicBezTo>
                  <a:pt x="2079109" y="3518413"/>
                  <a:pt x="2128484" y="3489950"/>
                  <a:pt x="2180840" y="3483954"/>
                </a:cubicBezTo>
                <a:close/>
                <a:moveTo>
                  <a:pt x="1956920" y="2161748"/>
                </a:moveTo>
                <a:cubicBezTo>
                  <a:pt x="1979525" y="2163726"/>
                  <a:pt x="2001374" y="2174326"/>
                  <a:pt x="2017112" y="2193079"/>
                </a:cubicBezTo>
                <a:cubicBezTo>
                  <a:pt x="2046159" y="2227697"/>
                  <a:pt x="2044230" y="2277999"/>
                  <a:pt x="2013153" y="2309251"/>
                </a:cubicBezTo>
                <a:lnTo>
                  <a:pt x="2014245" y="2310464"/>
                </a:lnTo>
                <a:lnTo>
                  <a:pt x="2008427" y="2315176"/>
                </a:lnTo>
                <a:cubicBezTo>
                  <a:pt x="2007986" y="2316444"/>
                  <a:pt x="2007094" y="2317222"/>
                  <a:pt x="2006184" y="2317986"/>
                </a:cubicBezTo>
                <a:lnTo>
                  <a:pt x="1806882" y="2485219"/>
                </a:lnTo>
                <a:cubicBezTo>
                  <a:pt x="1704191" y="2599553"/>
                  <a:pt x="1697282" y="2774681"/>
                  <a:pt x="1797185" y="2898050"/>
                </a:cubicBezTo>
                <a:cubicBezTo>
                  <a:pt x="1908420" y="3035413"/>
                  <a:pt x="2109946" y="3056594"/>
                  <a:pt x="2247309" y="2945360"/>
                </a:cubicBezTo>
                <a:lnTo>
                  <a:pt x="2338616" y="2871422"/>
                </a:lnTo>
                <a:lnTo>
                  <a:pt x="2338630" y="2871437"/>
                </a:lnTo>
                <a:lnTo>
                  <a:pt x="2338945" y="2871156"/>
                </a:lnTo>
                <a:lnTo>
                  <a:pt x="2602621" y="2657635"/>
                </a:lnTo>
                <a:cubicBezTo>
                  <a:pt x="2608606" y="2652788"/>
                  <a:pt x="2614369" y="2647772"/>
                  <a:pt x="2618891" y="2641505"/>
                </a:cubicBezTo>
                <a:cubicBezTo>
                  <a:pt x="2716015" y="2580063"/>
                  <a:pt x="2827312" y="2544504"/>
                  <a:pt x="2944280" y="2540144"/>
                </a:cubicBezTo>
                <a:cubicBezTo>
                  <a:pt x="2997945" y="2538144"/>
                  <a:pt x="3049962" y="2542817"/>
                  <a:pt x="3099337" y="2555009"/>
                </a:cubicBezTo>
                <a:cubicBezTo>
                  <a:pt x="3099582" y="2554669"/>
                  <a:pt x="3099830" y="2554330"/>
                  <a:pt x="3099955" y="2553895"/>
                </a:cubicBezTo>
                <a:lnTo>
                  <a:pt x="3507123" y="2641827"/>
                </a:lnTo>
                <a:lnTo>
                  <a:pt x="3840287" y="2720589"/>
                </a:lnTo>
                <a:lnTo>
                  <a:pt x="3839574" y="2722689"/>
                </a:lnTo>
                <a:cubicBezTo>
                  <a:pt x="3918505" y="2742806"/>
                  <a:pt x="3992686" y="2774673"/>
                  <a:pt x="4059647" y="2818014"/>
                </a:cubicBezTo>
                <a:lnTo>
                  <a:pt x="4436081" y="3181533"/>
                </a:lnTo>
                <a:lnTo>
                  <a:pt x="4492118" y="3242741"/>
                </a:lnTo>
                <a:cubicBezTo>
                  <a:pt x="4502616" y="3245767"/>
                  <a:pt x="4510658" y="3252516"/>
                  <a:pt x="4518205" y="3260063"/>
                </a:cubicBezTo>
                <a:lnTo>
                  <a:pt x="5035468" y="3777326"/>
                </a:lnTo>
                <a:cubicBezTo>
                  <a:pt x="5106887" y="3848745"/>
                  <a:pt x="5106887" y="3964538"/>
                  <a:pt x="5035467" y="4035957"/>
                </a:cubicBezTo>
                <a:cubicBezTo>
                  <a:pt x="4964049" y="4107377"/>
                  <a:pt x="4848256" y="4107377"/>
                  <a:pt x="4776836" y="4035958"/>
                </a:cubicBezTo>
                <a:lnTo>
                  <a:pt x="4355415" y="3614535"/>
                </a:lnTo>
                <a:lnTo>
                  <a:pt x="4354368" y="3615620"/>
                </a:lnTo>
                <a:cubicBezTo>
                  <a:pt x="4331787" y="3604156"/>
                  <a:pt x="4303602" y="3608170"/>
                  <a:pt x="4284681" y="3627089"/>
                </a:cubicBezTo>
                <a:cubicBezTo>
                  <a:pt x="4267674" y="3644096"/>
                  <a:pt x="4262713" y="3668585"/>
                  <a:pt x="4272546" y="3688883"/>
                </a:cubicBezTo>
                <a:cubicBezTo>
                  <a:pt x="4293541" y="3697118"/>
                  <a:pt x="4312939" y="3710026"/>
                  <a:pt x="4329850" y="3726936"/>
                </a:cubicBezTo>
                <a:lnTo>
                  <a:pt x="4847114" y="4244199"/>
                </a:lnTo>
                <a:cubicBezTo>
                  <a:pt x="4918533" y="4315619"/>
                  <a:pt x="4918535" y="4431412"/>
                  <a:pt x="4847114" y="4502830"/>
                </a:cubicBezTo>
                <a:cubicBezTo>
                  <a:pt x="4775693" y="4574249"/>
                  <a:pt x="4659901" y="4574249"/>
                  <a:pt x="4588482" y="4502831"/>
                </a:cubicBezTo>
                <a:lnTo>
                  <a:pt x="4071219" y="3985568"/>
                </a:lnTo>
                <a:lnTo>
                  <a:pt x="4041024" y="3940095"/>
                </a:lnTo>
                <a:lnTo>
                  <a:pt x="4040360" y="3940782"/>
                </a:lnTo>
                <a:cubicBezTo>
                  <a:pt x="4017254" y="3924832"/>
                  <a:pt x="3985516" y="3927706"/>
                  <a:pt x="3964843" y="3948379"/>
                </a:cubicBezTo>
                <a:cubicBezTo>
                  <a:pt x="3944472" y="3968751"/>
                  <a:pt x="3941381" y="3999857"/>
                  <a:pt x="3957437" y="4022240"/>
                </a:cubicBezTo>
                <a:lnTo>
                  <a:pt x="4411220" y="4476023"/>
                </a:lnTo>
                <a:cubicBezTo>
                  <a:pt x="4482639" y="4547442"/>
                  <a:pt x="4482640" y="4663235"/>
                  <a:pt x="4411220" y="4734654"/>
                </a:cubicBezTo>
                <a:cubicBezTo>
                  <a:pt x="4339801" y="4806074"/>
                  <a:pt x="4224009" y="4806074"/>
                  <a:pt x="4152588" y="4734654"/>
                </a:cubicBezTo>
                <a:lnTo>
                  <a:pt x="3693759" y="4275824"/>
                </a:lnTo>
                <a:cubicBezTo>
                  <a:pt x="3674507" y="4266207"/>
                  <a:pt x="3651523" y="4271480"/>
                  <a:pt x="3635327" y="4287674"/>
                </a:cubicBezTo>
                <a:cubicBezTo>
                  <a:pt x="3616352" y="4306648"/>
                  <a:pt x="3612370" y="4334938"/>
                  <a:pt x="3624934" y="4356886"/>
                </a:cubicBezTo>
                <a:cubicBezTo>
                  <a:pt x="3635049" y="4359778"/>
                  <a:pt x="3642739" y="4366280"/>
                  <a:pt x="3649973" y="4373515"/>
                </a:cubicBezTo>
                <a:lnTo>
                  <a:pt x="3908605" y="4632146"/>
                </a:lnTo>
                <a:cubicBezTo>
                  <a:pt x="3980025" y="4703566"/>
                  <a:pt x="3980024" y="4819358"/>
                  <a:pt x="3908605" y="4890778"/>
                </a:cubicBezTo>
                <a:cubicBezTo>
                  <a:pt x="3837186" y="4962196"/>
                  <a:pt x="3721393" y="4962197"/>
                  <a:pt x="3649973" y="4890777"/>
                </a:cubicBezTo>
                <a:lnTo>
                  <a:pt x="3391342" y="4632145"/>
                </a:lnTo>
                <a:lnTo>
                  <a:pt x="3383755" y="4620718"/>
                </a:lnTo>
                <a:lnTo>
                  <a:pt x="3380889" y="4623684"/>
                </a:lnTo>
                <a:lnTo>
                  <a:pt x="3174745" y="4424613"/>
                </a:lnTo>
                <a:lnTo>
                  <a:pt x="3205723" y="4376911"/>
                </a:lnTo>
                <a:cubicBezTo>
                  <a:pt x="3288238" y="4249850"/>
                  <a:pt x="3252126" y="4079956"/>
                  <a:pt x="3125065" y="3997443"/>
                </a:cubicBezTo>
                <a:cubicBezTo>
                  <a:pt x="3050998" y="3949342"/>
                  <a:pt x="2962377" y="3941552"/>
                  <a:pt x="2885364" y="3969651"/>
                </a:cubicBezTo>
                <a:cubicBezTo>
                  <a:pt x="2904562" y="3864147"/>
                  <a:pt x="2860444" y="3752656"/>
                  <a:pt x="2764879" y="3690594"/>
                </a:cubicBezTo>
                <a:cubicBezTo>
                  <a:pt x="2675680" y="3632668"/>
                  <a:pt x="2565374" y="3633204"/>
                  <a:pt x="2479613" y="3683683"/>
                </a:cubicBezTo>
                <a:cubicBezTo>
                  <a:pt x="2491746" y="3584340"/>
                  <a:pt x="2447375" y="3482413"/>
                  <a:pt x="2357597" y="3424112"/>
                </a:cubicBezTo>
                <a:cubicBezTo>
                  <a:pt x="2230536" y="3341596"/>
                  <a:pt x="2060642" y="3377708"/>
                  <a:pt x="1978127" y="3504770"/>
                </a:cubicBezTo>
                <a:lnTo>
                  <a:pt x="1773143" y="3820415"/>
                </a:lnTo>
                <a:cubicBezTo>
                  <a:pt x="1771585" y="3822815"/>
                  <a:pt x="1770069" y="3825230"/>
                  <a:pt x="1769218" y="3828038"/>
                </a:cubicBezTo>
                <a:cubicBezTo>
                  <a:pt x="1752743" y="3768112"/>
                  <a:pt x="1714307" y="3714419"/>
                  <a:pt x="1658027" y="3677872"/>
                </a:cubicBezTo>
                <a:cubicBezTo>
                  <a:pt x="1530967" y="3595356"/>
                  <a:pt x="1361072" y="3631468"/>
                  <a:pt x="1278558" y="3758529"/>
                </a:cubicBezTo>
                <a:lnTo>
                  <a:pt x="1214041" y="3857878"/>
                </a:lnTo>
                <a:cubicBezTo>
                  <a:pt x="1129847" y="4012173"/>
                  <a:pt x="965736" y="4115631"/>
                  <a:pt x="777460" y="4115631"/>
                </a:cubicBezTo>
                <a:lnTo>
                  <a:pt x="770030" y="4114882"/>
                </a:lnTo>
                <a:lnTo>
                  <a:pt x="133314" y="4114882"/>
                </a:lnTo>
                <a:cubicBezTo>
                  <a:pt x="46334" y="3825273"/>
                  <a:pt x="0" y="3518249"/>
                  <a:pt x="0" y="3200402"/>
                </a:cubicBezTo>
                <a:cubicBezTo>
                  <a:pt x="-1" y="2981216"/>
                  <a:pt x="22034" y="2767175"/>
                  <a:pt x="64130" y="2560401"/>
                </a:cubicBezTo>
                <a:lnTo>
                  <a:pt x="1002249" y="2560400"/>
                </a:lnTo>
                <a:lnTo>
                  <a:pt x="1891037" y="2183134"/>
                </a:lnTo>
                <a:lnTo>
                  <a:pt x="1892205" y="2182154"/>
                </a:lnTo>
                <a:cubicBezTo>
                  <a:pt x="1910959" y="2166416"/>
                  <a:pt x="1934318" y="2159770"/>
                  <a:pt x="1956920" y="2161748"/>
                </a:cubicBezTo>
                <a:close/>
                <a:moveTo>
                  <a:pt x="3656858" y="1633115"/>
                </a:moveTo>
                <a:cubicBezTo>
                  <a:pt x="3684170" y="1634110"/>
                  <a:pt x="3710479" y="1635996"/>
                  <a:pt x="3735468" y="1640302"/>
                </a:cubicBezTo>
                <a:cubicBezTo>
                  <a:pt x="3736801" y="1640168"/>
                  <a:pt x="3738134" y="1640167"/>
                  <a:pt x="3739468" y="1640167"/>
                </a:cubicBezTo>
                <a:cubicBezTo>
                  <a:pt x="4305222" y="1640169"/>
                  <a:pt x="4816641" y="1846440"/>
                  <a:pt x="5181704" y="2180522"/>
                </a:cubicBezTo>
                <a:lnTo>
                  <a:pt x="5182750" y="2177646"/>
                </a:lnTo>
                <a:cubicBezTo>
                  <a:pt x="5259259" y="2244293"/>
                  <a:pt x="5359072" y="2283923"/>
                  <a:pt x="5468110" y="2284801"/>
                </a:cubicBezTo>
                <a:lnTo>
                  <a:pt x="5467703" y="2285921"/>
                </a:lnTo>
                <a:lnTo>
                  <a:pt x="6267485" y="2285921"/>
                </a:lnTo>
                <a:cubicBezTo>
                  <a:pt x="6354465" y="2575530"/>
                  <a:pt x="6400801" y="2882555"/>
                  <a:pt x="6400801" y="3200402"/>
                </a:cubicBezTo>
                <a:cubicBezTo>
                  <a:pt x="6400800" y="3419588"/>
                  <a:pt x="6378766" y="3633626"/>
                  <a:pt x="6336672" y="3840401"/>
                </a:cubicBezTo>
                <a:lnTo>
                  <a:pt x="5704421" y="3840400"/>
                </a:lnTo>
                <a:lnTo>
                  <a:pt x="5517569" y="3840400"/>
                </a:lnTo>
                <a:cubicBezTo>
                  <a:pt x="5516068" y="3840851"/>
                  <a:pt x="5514564" y="3840855"/>
                  <a:pt x="5513058" y="3840856"/>
                </a:cubicBezTo>
                <a:cubicBezTo>
                  <a:pt x="5346942" y="3840856"/>
                  <a:pt x="5196620" y="3773228"/>
                  <a:pt x="5088259" y="3663870"/>
                </a:cubicBezTo>
                <a:lnTo>
                  <a:pt x="5088088" y="3664207"/>
                </a:lnTo>
                <a:lnTo>
                  <a:pt x="4240840" y="2816960"/>
                </a:lnTo>
                <a:cubicBezTo>
                  <a:pt x="4240396" y="2817661"/>
                  <a:pt x="4239784" y="2818172"/>
                  <a:pt x="4239171" y="2818678"/>
                </a:cubicBezTo>
                <a:cubicBezTo>
                  <a:pt x="4135954" y="2720312"/>
                  <a:pt x="4008137" y="2648478"/>
                  <a:pt x="3866360" y="2610767"/>
                </a:cubicBezTo>
                <a:lnTo>
                  <a:pt x="3866992" y="2608888"/>
                </a:lnTo>
                <a:lnTo>
                  <a:pt x="3535264" y="2526178"/>
                </a:lnTo>
                <a:lnTo>
                  <a:pt x="3130135" y="2432647"/>
                </a:lnTo>
                <a:cubicBezTo>
                  <a:pt x="3130024" y="2433039"/>
                  <a:pt x="3129793" y="2433339"/>
                  <a:pt x="3129562" y="2433637"/>
                </a:cubicBezTo>
                <a:cubicBezTo>
                  <a:pt x="3080383" y="2420910"/>
                  <a:pt x="3028848" y="2414912"/>
                  <a:pt x="2975908" y="2414912"/>
                </a:cubicBezTo>
                <a:cubicBezTo>
                  <a:pt x="2811943" y="2414912"/>
                  <a:pt x="2661415" y="2472455"/>
                  <a:pt x="2545396" y="2570876"/>
                </a:cubicBezTo>
                <a:lnTo>
                  <a:pt x="2543573" y="2569717"/>
                </a:lnTo>
                <a:lnTo>
                  <a:pt x="2193720" y="2853022"/>
                </a:lnTo>
                <a:cubicBezTo>
                  <a:pt x="2105416" y="2924529"/>
                  <a:pt x="1975860" y="2910914"/>
                  <a:pt x="1904353" y="2822609"/>
                </a:cubicBezTo>
                <a:cubicBezTo>
                  <a:pt x="1832844" y="2734303"/>
                  <a:pt x="1846461" y="2604750"/>
                  <a:pt x="1934767" y="2533243"/>
                </a:cubicBezTo>
                <a:lnTo>
                  <a:pt x="2350832" y="2196320"/>
                </a:lnTo>
                <a:lnTo>
                  <a:pt x="2704088" y="1899903"/>
                </a:lnTo>
                <a:cubicBezTo>
                  <a:pt x="2709938" y="1893802"/>
                  <a:pt x="2716509" y="1888323"/>
                  <a:pt x="2723713" y="1883435"/>
                </a:cubicBezTo>
                <a:lnTo>
                  <a:pt x="2732397" y="1876148"/>
                </a:lnTo>
                <a:lnTo>
                  <a:pt x="2741152" y="1870710"/>
                </a:lnTo>
                <a:cubicBezTo>
                  <a:pt x="2794071" y="1830023"/>
                  <a:pt x="2859630" y="1794650"/>
                  <a:pt x="2933347" y="1767819"/>
                </a:cubicBezTo>
                <a:lnTo>
                  <a:pt x="3001298" y="1748265"/>
                </a:lnTo>
                <a:cubicBezTo>
                  <a:pt x="3071697" y="1720366"/>
                  <a:pt x="3148660" y="1697120"/>
                  <a:pt x="3229866" y="1678372"/>
                </a:cubicBezTo>
                <a:cubicBezTo>
                  <a:pt x="3383705" y="1642856"/>
                  <a:pt x="3530928" y="1628523"/>
                  <a:pt x="3656858" y="1633115"/>
                </a:cubicBezTo>
                <a:close/>
                <a:moveTo>
                  <a:pt x="3200402" y="0"/>
                </a:moveTo>
                <a:cubicBezTo>
                  <a:pt x="4604889" y="0"/>
                  <a:pt x="5798071" y="904705"/>
                  <a:pt x="6225978" y="2164162"/>
                </a:cubicBezTo>
                <a:lnTo>
                  <a:pt x="5489721" y="2164162"/>
                </a:lnTo>
                <a:cubicBezTo>
                  <a:pt x="5096787" y="1291881"/>
                  <a:pt x="4219373" y="685800"/>
                  <a:pt x="3200402" y="685800"/>
                </a:cubicBezTo>
                <a:cubicBezTo>
                  <a:pt x="2074893" y="685800"/>
                  <a:pt x="1122090" y="1425244"/>
                  <a:pt x="801668" y="2444946"/>
                </a:cubicBezTo>
                <a:lnTo>
                  <a:pt x="90517" y="2444946"/>
                </a:lnTo>
                <a:cubicBezTo>
                  <a:pt x="429306" y="1041901"/>
                  <a:pt x="1693180" y="0"/>
                  <a:pt x="3200402" y="0"/>
                </a:cubicBezTo>
                <a:close/>
              </a:path>
            </a:pathLst>
          </a:custGeom>
          <a:solidFill>
            <a:schemeClr val="accent3"/>
          </a:solidFill>
          <a:ln w="9525" cap="flat" cmpd="sng" algn="ctr">
            <a:noFill/>
            <a:prstDash val="solid"/>
            <a:headEnd type="none" w="med" len="med"/>
            <a:tailEnd type="none" w="med" len="med"/>
          </a:ln>
          <a:effectLst/>
        </p:spPr>
        <p:txBody>
          <a:bodyPr vert="horz" wrap="square" lIns="124341" tIns="62171" rIns="124341" bIns="62171" numCol="1" rtlCol="0" anchor="ctr" anchorCtr="0" compatLnSpc="1"/>
          <a:lstStyle/>
          <a:p>
            <a:pPr algn="ctr" defTabSz="1242060" fontAlgn="base">
              <a:lnSpc>
                <a:spcPct val="90000"/>
              </a:lnSpc>
              <a:spcBef>
                <a:spcPct val="0"/>
              </a:spcBef>
              <a:spcAft>
                <a:spcPct val="0"/>
              </a:spcAft>
              <a:defRPr/>
            </a:pPr>
            <a:endParaRPr lang="en-US" sz="2935" kern="0" dirty="0">
              <a:gradFill>
                <a:gsLst>
                  <a:gs pos="0">
                    <a:srgbClr val="FFFFFF"/>
                  </a:gs>
                  <a:gs pos="100000">
                    <a:srgbClr val="FFFFFF"/>
                  </a:gs>
                </a:gsLst>
                <a:lin ang="5400000" scaled="0"/>
              </a:gradFill>
              <a:ea typeface="微软雅黑" panose="020B0503020204020204" pitchFamily="34" charset="-122"/>
            </a:endParaRPr>
          </a:p>
        </p:txBody>
      </p:sp>
      <p:grpSp>
        <p:nvGrpSpPr>
          <p:cNvPr id="84" name="组合 83"/>
          <p:cNvGrpSpPr/>
          <p:nvPr/>
        </p:nvGrpSpPr>
        <p:grpSpPr>
          <a:xfrm>
            <a:off x="862739" y="1343363"/>
            <a:ext cx="3187763" cy="1218019"/>
            <a:chOff x="687353" y="1783252"/>
            <a:chExt cx="2390822" cy="913514"/>
          </a:xfrm>
        </p:grpSpPr>
        <p:sp>
          <p:nvSpPr>
            <p:cNvPr id="85" name="TextBox 84"/>
            <p:cNvSpPr txBox="1"/>
            <p:nvPr/>
          </p:nvSpPr>
          <p:spPr>
            <a:xfrm>
              <a:off x="687353" y="2108143"/>
              <a:ext cx="2390822" cy="588623"/>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明确机器学习和模型训练过程中所需的标注数据类型、量级、用途及应用场景等。分析维度包括：业务场景的针对性、标注样本的平衡性、前期经验及改进措施的借鉴等</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2219084" y="1783252"/>
              <a:ext cx="616756"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爱剪辑</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649457" y="2909735"/>
            <a:ext cx="3077931" cy="1560339"/>
            <a:chOff x="591893" y="1783252"/>
            <a:chExt cx="2403908" cy="1170255"/>
          </a:xfrm>
        </p:grpSpPr>
        <p:sp>
          <p:nvSpPr>
            <p:cNvPr id="88" name="TextBox 87"/>
            <p:cNvSpPr txBox="1"/>
            <p:nvPr/>
          </p:nvSpPr>
          <p:spPr>
            <a:xfrm>
              <a:off x="591893" y="2087885"/>
              <a:ext cx="2403908" cy="865622"/>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快剪辑的优势是在导出视频时，快剪辑不会强制添加片头和片尾。快剪辑的缺点是只适合用于制作简单的视频拼接剪辑，不适合做复杂的视频编辑，而且在导出视频时，无法修改视频的宽高尺寸，使用于普通的视频处理任务。</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2123159" y="1783252"/>
              <a:ext cx="642260"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快剪辑</a:t>
              </a:r>
              <a:endParaRPr lang="en-US" sz="2135" b="1" dirty="0">
                <a:solidFill>
                  <a:srgbClr val="0070C0"/>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821411" y="4593875"/>
            <a:ext cx="3119259" cy="1375673"/>
            <a:chOff x="656357" y="1783252"/>
            <a:chExt cx="2339444" cy="1031755"/>
          </a:xfrm>
        </p:grpSpPr>
        <p:sp>
          <p:nvSpPr>
            <p:cNvPr id="91" name="TextBox 90"/>
            <p:cNvSpPr txBox="1"/>
            <p:nvPr/>
          </p:nvSpPr>
          <p:spPr>
            <a:xfrm>
              <a:off x="656357" y="2087885"/>
              <a:ext cx="2339444" cy="727122"/>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会声会影自带视频模板和视频特效，官网也提供很多视频模板和特效下载。会声会影的缺点是对于计算机有一定的配置要求，而且对于会声会影的使用要有一定的剪辑知识，不然前期上手可能会有点难度。</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002461" y="1783252"/>
              <a:ext cx="883656" cy="246413"/>
            </a:xfrm>
            <a:prstGeom prst="rect">
              <a:avLst/>
            </a:prstGeom>
            <a:noFill/>
          </p:spPr>
          <p:txBody>
            <a:bodyPr wrap="none" lIns="0" tIns="0" rIns="0" bIns="0" rtlCol="0" anchor="t">
              <a:spAutoFit/>
            </a:bodyPr>
            <a:lstStyle/>
            <a:p>
              <a:pPr algn="ctr"/>
              <a:r>
                <a:rPr lang="zh-CN" altLang="en-US" sz="2135" b="1" dirty="0" smtClean="0">
                  <a:solidFill>
                    <a:srgbClr val="0070C0"/>
                  </a:solidFill>
                  <a:latin typeface="微软雅黑" panose="020B0503020204020204" pitchFamily="34" charset="-122"/>
                  <a:ea typeface="微软雅黑" panose="020B0503020204020204" pitchFamily="34" charset="-122"/>
                </a:rPr>
                <a:t>会声会影 </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406496" y="1246431"/>
            <a:ext cx="3103578" cy="1941512"/>
            <a:chOff x="1071872" y="1774371"/>
            <a:chExt cx="2327684" cy="1456135"/>
          </a:xfrm>
        </p:grpSpPr>
        <p:sp>
          <p:nvSpPr>
            <p:cNvPr id="94" name="TextBox 93"/>
            <p:cNvSpPr txBox="1"/>
            <p:nvPr/>
          </p:nvSpPr>
          <p:spPr>
            <a:xfrm>
              <a:off x="1072033" y="2087885"/>
              <a:ext cx="2327523" cy="1142621"/>
            </a:xfrm>
            <a:prstGeom prst="rect">
              <a:avLst/>
            </a:prstGeom>
            <a:noFill/>
          </p:spPr>
          <p:txBody>
            <a:bodyPr wrap="square" lIns="0" tIns="0" rtlCol="0" anchor="t">
              <a:spAutoFit/>
            </a:bodyPr>
            <a:lstStyle/>
            <a:p>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Premier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的优势是具备上面三个软件不具备的</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关键帧</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功能。使用</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关键帧</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功能，可以轻易制作出动感十足的视频，包括移动片段、片段的旋转、放大、延迟和变形，以及一些其他特技和运动效果结合起来的技术。</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Premiere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的缺点是对计算机配置要求较高。而且，</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Premiere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要求使用者有一定的视频编辑知识。</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1071872" y="1774371"/>
              <a:ext cx="1669111" cy="246413"/>
            </a:xfrm>
            <a:prstGeom prst="rect">
              <a:avLst/>
            </a:prstGeom>
            <a:noFill/>
          </p:spPr>
          <p:txBody>
            <a:bodyPr wrap="none" lIns="0" tIns="0" rIns="0" bIns="0" rtlCol="0" anchor="t">
              <a:spAutoFit/>
            </a:bodyPr>
            <a:lstStyle/>
            <a:p>
              <a:r>
                <a:rPr lang="en-US" altLang="zh-CN" sz="2135" b="1" dirty="0" smtClean="0">
                  <a:solidFill>
                    <a:srgbClr val="0070C0"/>
                  </a:solidFill>
                  <a:latin typeface="微软雅黑" panose="020B0503020204020204" pitchFamily="34" charset="-122"/>
                  <a:ea typeface="微软雅黑" panose="020B0503020204020204" pitchFamily="34" charset="-122"/>
                </a:rPr>
                <a:t>Adobe </a:t>
              </a:r>
              <a:r>
                <a:rPr lang="en-US" altLang="zh-CN" sz="2135" b="1" dirty="0">
                  <a:solidFill>
                    <a:srgbClr val="0070C0"/>
                  </a:solidFill>
                  <a:latin typeface="微软雅黑" panose="020B0503020204020204" pitchFamily="34" charset="-122"/>
                  <a:ea typeface="微软雅黑" panose="020B0503020204020204" pitchFamily="34" charset="-122"/>
                </a:rPr>
                <a:t>Premiere</a:t>
              </a:r>
              <a:endParaRPr lang="zh-CN" sz="2135" b="1" dirty="0">
                <a:solidFill>
                  <a:srgbClr val="0070C0"/>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8172415" y="4503789"/>
            <a:ext cx="3629725" cy="1915067"/>
            <a:chOff x="896311" y="1794205"/>
            <a:chExt cx="2414130" cy="1436301"/>
          </a:xfrm>
        </p:grpSpPr>
        <p:sp>
          <p:nvSpPr>
            <p:cNvPr id="100" name="TextBox 99"/>
            <p:cNvSpPr txBox="1"/>
            <p:nvPr/>
          </p:nvSpPr>
          <p:spPr>
            <a:xfrm>
              <a:off x="1072034" y="2087885"/>
              <a:ext cx="2238407" cy="1142621"/>
            </a:xfrm>
            <a:prstGeom prst="rect">
              <a:avLst/>
            </a:prstGeom>
            <a:noFill/>
          </p:spPr>
          <p:txBody>
            <a:bodyPr wrap="square" lIns="0" tIns="0" rtlCol="0" anchor="t">
              <a:spAutoFit/>
            </a:bodyPr>
            <a:lstStyle/>
            <a:p>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该软件的优势是同一版本的</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After Effects</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可以和 </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Premiere</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还可以配合使用。</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After Effects</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的缺点是对计算机配置要求较高，即使计算机满足 </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Premiere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的配置要求，也未必满足</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After Effects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的配置要求，而且 </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Adobe After Effects </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在渲染视频时非常消耗计算机内存。</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896311" y="1794205"/>
              <a:ext cx="2215559" cy="246413"/>
            </a:xfrm>
            <a:prstGeom prst="rect">
              <a:avLst/>
            </a:prstGeom>
            <a:noFill/>
          </p:spPr>
          <p:txBody>
            <a:bodyPr wrap="none" lIns="0" tIns="0" rIns="0" bIns="0" rtlCol="0" anchor="t">
              <a:spAutoFit/>
            </a:bodyPr>
            <a:lstStyle/>
            <a:p>
              <a:pPr algn="ctr"/>
              <a:r>
                <a:rPr lang="en-US" altLang="zh-CN" sz="2135" b="1" dirty="0">
                  <a:solidFill>
                    <a:srgbClr val="0070C0"/>
                  </a:solidFill>
                  <a:latin typeface="微软雅黑" panose="020B0503020204020204" pitchFamily="34" charset="-122"/>
                  <a:ea typeface="微软雅黑" panose="020B0503020204020204" pitchFamily="34" charset="-122"/>
                </a:rPr>
                <a:t>5.	Adobe After Effects</a:t>
              </a:r>
              <a:endParaRPr lang="zh-CN" altLang="en-US" sz="2135" b="1" dirty="0">
                <a:solidFill>
                  <a:srgbClr val="0070C0"/>
                </a:solidFill>
                <a:latin typeface="微软雅黑" panose="020B0503020204020204" pitchFamily="34" charset="-122"/>
                <a:ea typeface="微软雅黑" panose="020B0503020204020204" pitchFamily="34" charset="-122"/>
              </a:endParaRPr>
            </a:p>
          </p:txBody>
        </p:sp>
      </p:grpSp>
      <p:sp>
        <p:nvSpPr>
          <p:cNvPr id="71" name="文本占位符 2">
            <a:extLst>
              <a:ext uri="{FF2B5EF4-FFF2-40B4-BE49-F238E27FC236}">
                <a16:creationId xmlns="" xmlns:a16="http://schemas.microsoft.com/office/drawing/2014/main"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常用视频处理工具</a:t>
            </a:r>
            <a:endParaRPr lang="zh-CN" altLang="en-US" sz="2400" dirty="0">
              <a:solidFill>
                <a:srgbClr val="00338D"/>
              </a:solidFill>
              <a:sym typeface="+mn-lt"/>
            </a:endParaRPr>
          </a:p>
        </p:txBody>
      </p:sp>
    </p:spTree>
    <p:extLst>
      <p:ext uri="{BB962C8B-B14F-4D97-AF65-F5344CB8AC3E}">
        <p14:creationId xmlns:p14="http://schemas.microsoft.com/office/powerpoint/2010/main" val="328290656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par>
                          <p:cTn id="36" fill="hold">
                            <p:stCondLst>
                              <p:cond delay="4000"/>
                            </p:stCondLst>
                            <p:childTnLst>
                              <p:par>
                                <p:cTn id="37" presetID="2" presetClass="entr" presetSubtype="6" fill="hold"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additive="base">
                                        <p:cTn id="39" dur="500" fill="hold"/>
                                        <p:tgtEl>
                                          <p:spTgt spid="84"/>
                                        </p:tgtEl>
                                        <p:attrNameLst>
                                          <p:attrName>ppt_x</p:attrName>
                                        </p:attrNameLst>
                                      </p:cBhvr>
                                      <p:tavLst>
                                        <p:tav tm="0">
                                          <p:val>
                                            <p:strVal val="1+#ppt_w/2"/>
                                          </p:val>
                                        </p:tav>
                                        <p:tav tm="100000">
                                          <p:val>
                                            <p:strVal val="#ppt_x"/>
                                          </p:val>
                                        </p:tav>
                                      </p:tavLst>
                                    </p:anim>
                                    <p:anim calcmode="lin" valueType="num">
                                      <p:cBhvr additive="base">
                                        <p:cTn id="40" dur="500" fill="hold"/>
                                        <p:tgtEl>
                                          <p:spTgt spid="84"/>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0-#ppt_w/2"/>
                                          </p:val>
                                        </p:tav>
                                        <p:tav tm="100000">
                                          <p:val>
                                            <p:strVal val="#ppt_x"/>
                                          </p:val>
                                        </p:tav>
                                      </p:tavLst>
                                    </p:anim>
                                    <p:anim calcmode="lin" valueType="num">
                                      <p:cBhvr additive="base">
                                        <p:cTn id="44" dur="500" fill="hold"/>
                                        <p:tgtEl>
                                          <p:spTgt spid="9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1+#ppt_w/2"/>
                                          </p:val>
                                        </p:tav>
                                        <p:tav tm="100000">
                                          <p:val>
                                            <p:strVal val="#ppt_x"/>
                                          </p:val>
                                        </p:tav>
                                      </p:tavLst>
                                    </p:anim>
                                    <p:anim calcmode="lin" valueType="num">
                                      <p:cBhvr additive="base">
                                        <p:cTn id="48" dur="500" fill="hold"/>
                                        <p:tgtEl>
                                          <p:spTgt spid="87"/>
                                        </p:tgtEl>
                                        <p:attrNameLst>
                                          <p:attrName>ppt_y</p:attrName>
                                        </p:attrNameLst>
                                      </p:cBhvr>
                                      <p:tavLst>
                                        <p:tav tm="0">
                                          <p:val>
                                            <p:strVal val="#ppt_y"/>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90"/>
                                        </p:tgtEl>
                                        <p:attrNameLst>
                                          <p:attrName>style.visibility</p:attrName>
                                        </p:attrNameLst>
                                      </p:cBhvr>
                                      <p:to>
                                        <p:strVal val="visible"/>
                                      </p:to>
                                    </p:set>
                                    <p:anim calcmode="lin" valueType="num">
                                      <p:cBhvr additive="base">
                                        <p:cTn id="51" dur="500" fill="hold"/>
                                        <p:tgtEl>
                                          <p:spTgt spid="90"/>
                                        </p:tgtEl>
                                        <p:attrNameLst>
                                          <p:attrName>ppt_x</p:attrName>
                                        </p:attrNameLst>
                                      </p:cBhvr>
                                      <p:tavLst>
                                        <p:tav tm="0">
                                          <p:val>
                                            <p:strVal val="1+#ppt_w/2"/>
                                          </p:val>
                                        </p:tav>
                                        <p:tav tm="100000">
                                          <p:val>
                                            <p:strVal val="#ppt_x"/>
                                          </p:val>
                                        </p:tav>
                                      </p:tavLst>
                                    </p:anim>
                                    <p:anim calcmode="lin" valueType="num">
                                      <p:cBhvr additive="base">
                                        <p:cTn id="52" dur="500" fill="hold"/>
                                        <p:tgtEl>
                                          <p:spTgt spid="90"/>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additive="base">
                                        <p:cTn id="55" dur="500" fill="hold"/>
                                        <p:tgtEl>
                                          <p:spTgt spid="99"/>
                                        </p:tgtEl>
                                        <p:attrNameLst>
                                          <p:attrName>ppt_x</p:attrName>
                                        </p:attrNameLst>
                                      </p:cBhvr>
                                      <p:tavLst>
                                        <p:tav tm="0">
                                          <p:val>
                                            <p:strVal val="0-#ppt_w/2"/>
                                          </p:val>
                                        </p:tav>
                                        <p:tav tm="100000">
                                          <p:val>
                                            <p:strVal val="#ppt_x"/>
                                          </p:val>
                                        </p:tav>
                                      </p:tavLst>
                                    </p:anim>
                                    <p:anim calcmode="lin" valueType="num">
                                      <p:cBhvr additive="base">
                                        <p:cTn id="56" dur="500" fill="hold"/>
                                        <p:tgtEl>
                                          <p:spTgt spid="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9051705" y="1725203"/>
            <a:ext cx="1538345"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基于语义分析法</a:t>
            </a:r>
            <a:endParaRPr lang="zh-CN" sz="2000" b="1"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5411835" y="1725203"/>
            <a:ext cx="1368331" cy="1368152"/>
          </a:xfrm>
          <a:prstGeom prst="ellipse">
            <a:avLst/>
          </a:prstGeom>
          <a:gradFill flip="none" rotWithShape="1">
            <a:gsLst>
              <a:gs pos="50000">
                <a:schemeClr val="bg1">
                  <a:lumMod val="95000"/>
                </a:schemeClr>
              </a:gs>
              <a:gs pos="100000">
                <a:schemeClr val="bg1">
                  <a:lumMod val="85000"/>
                </a:schemeClr>
              </a:gs>
              <a:gs pos="0">
                <a:schemeClr val="bg1">
                  <a:lumMod val="95000"/>
                </a:schemeClr>
              </a:gs>
            </a:gsLst>
            <a:lin ang="16200000" scaled="1"/>
            <a:tileRect/>
          </a:gradFill>
          <a:ln w="38100">
            <a:gradFill flip="none" rotWithShape="1">
              <a:gsLst>
                <a:gs pos="50000">
                  <a:schemeClr val="bg1">
                    <a:lumMod val="92000"/>
                  </a:schemeClr>
                </a:gs>
                <a:gs pos="100000">
                  <a:schemeClr val="bg1"/>
                </a:gs>
                <a:gs pos="0">
                  <a:schemeClr val="bg1">
                    <a:lumMod val="85000"/>
                  </a:schemeClr>
                </a:gs>
              </a:gsLst>
              <a:lin ang="16200000" scaled="1"/>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连续</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帧</a:t>
            </a:r>
            <a:r>
              <a:rPr lang="zh-CN" altLang="en-US" sz="2000" b="1" dirty="0">
                <a:solidFill>
                  <a:srgbClr val="0070C0"/>
                </a:solidFill>
                <a:latin typeface="微软雅黑" panose="020B0503020204020204" pitchFamily="34" charset="-122"/>
                <a:ea typeface="微软雅黑" panose="020B0503020204020204" pitchFamily="34" charset="-122"/>
              </a:rPr>
              <a:t>法</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0" y="3436259"/>
            <a:ext cx="2190307"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283074" y="3364251"/>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0" name="直接连接符 29"/>
          <p:cNvCxnSpPr/>
          <p:nvPr/>
        </p:nvCxnSpPr>
        <p:spPr>
          <a:xfrm flipV="1">
            <a:off x="2530549" y="3436259"/>
            <a:ext cx="3366535" cy="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023983"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2" name="直接连接符 31"/>
          <p:cNvCxnSpPr/>
          <p:nvPr/>
        </p:nvCxnSpPr>
        <p:spPr>
          <a:xfrm>
            <a:off x="6294915" y="3436259"/>
            <a:ext cx="3306285" cy="1"/>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692457" y="3364253"/>
            <a:ext cx="144035" cy="144015"/>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cxnSp>
        <p:nvCxnSpPr>
          <p:cNvPr id="34" name="直接连接符 33"/>
          <p:cNvCxnSpPr/>
          <p:nvPr/>
        </p:nvCxnSpPr>
        <p:spPr>
          <a:xfrm>
            <a:off x="9963390" y="3436259"/>
            <a:ext cx="2228610" cy="1"/>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448607" y="1710259"/>
            <a:ext cx="1898863" cy="136815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视频</a:t>
            </a:r>
            <a:r>
              <a:rPr lang="zh-CN" altLang="en-US" sz="2000" b="1" dirty="0">
                <a:solidFill>
                  <a:srgbClr val="0070C0"/>
                </a:solidFill>
                <a:latin typeface="微软雅黑" panose="020B0503020204020204" pitchFamily="34" charset="-122"/>
                <a:ea typeface="微软雅黑" panose="020B0503020204020204" pitchFamily="34" charset="-122"/>
              </a:rPr>
              <a:t>帧</a:t>
            </a:r>
            <a:r>
              <a:rPr lang="zh-CN" altLang="en-US" sz="2000" b="1" dirty="0" smtClean="0">
                <a:solidFill>
                  <a:srgbClr val="0070C0"/>
                </a:solidFill>
                <a:latin typeface="微软雅黑" panose="020B0503020204020204" pitchFamily="34" charset="-122"/>
                <a:ea typeface="微软雅黑" panose="020B0503020204020204" pitchFamily="34" charset="-122"/>
              </a:rPr>
              <a:t>化</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70C0"/>
                </a:solidFill>
                <a:latin typeface="微软雅黑" panose="020B0503020204020204" pitchFamily="34" charset="-122"/>
                <a:ea typeface="微软雅黑" panose="020B0503020204020204" pitchFamily="34" charset="-122"/>
              </a:rPr>
              <a:t>图像</a:t>
            </a:r>
            <a:r>
              <a:rPr lang="zh-CN" altLang="en-US" sz="2000" b="1" dirty="0">
                <a:solidFill>
                  <a:srgbClr val="0070C0"/>
                </a:solidFill>
                <a:latin typeface="微软雅黑" panose="020B0503020204020204" pitchFamily="34" charset="-122"/>
                <a:ea typeface="微软雅黑" panose="020B0503020204020204" pitchFamily="34" charset="-122"/>
              </a:rPr>
              <a:t>标注法</a:t>
            </a:r>
            <a:endParaRPr lang="zh-CN" sz="2000" b="1" dirty="0">
              <a:solidFill>
                <a:srgbClr val="0070C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744260" y="3861050"/>
            <a:ext cx="3221664" cy="1938992"/>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spAutoFit/>
          </a:bodyPr>
          <a:lstStyle/>
          <a:p>
            <a:pPr indent="457200">
              <a:lnSpc>
                <a:spcPct val="15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在自动化标注工具开发之前，视频标注效率很低。各公司将视频中的所有帧全部提取出来，然后使用标准图像标注技术将它们作为图像来标注。</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522270" y="3861050"/>
            <a:ext cx="3413052" cy="2308324"/>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spAutoFit/>
          </a:bodyPr>
          <a:lstStyle/>
          <a:p>
            <a:pPr indent="457200">
              <a:lnSpc>
                <a:spcPct val="15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计算机可以逐帧自动跟踪对象及其位置，从而保持所捕获信息的连续性和流畅性。计算机依靠诸如光学流之类的连续帧技术来分析前一帧和后一帧中的像素，并预测当前帧中像素的运动。</a:t>
            </a:r>
          </a:p>
        </p:txBody>
      </p:sp>
      <p:sp>
        <p:nvSpPr>
          <p:cNvPr id="38" name="TextBox 37"/>
          <p:cNvSpPr txBox="1"/>
          <p:nvPr/>
        </p:nvSpPr>
        <p:spPr>
          <a:xfrm>
            <a:off x="8589827" y="3861048"/>
            <a:ext cx="3446250" cy="2308324"/>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rtlCol="0">
            <a:spAutoFit/>
          </a:bodyPr>
          <a:lstStyle/>
          <a:p>
            <a:pPr marL="285750" indent="-285750" algn="just">
              <a:lnSpc>
                <a:spcPct val="150000"/>
              </a:lnSpc>
              <a:buFont typeface="Wingdings" pitchFamily="2" charset="2"/>
              <a:buChar char="Ø"/>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分类</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画面切分</a:t>
            </a: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计算；</a:t>
            </a:r>
            <a:endParaRPr lang="en-US" altLang="zh-CN" sz="16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itchFamily="2" charset="2"/>
              <a:buChar char="Ø"/>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视觉</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词组与视觉</a:t>
            </a: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单词；</a:t>
            </a:r>
            <a:endParaRPr lang="en-US" altLang="zh-CN" sz="16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itchFamily="2" charset="2"/>
              <a:buChar char="ü"/>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视频</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帧</a:t>
            </a: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特征提取</a:t>
            </a:r>
            <a:endParaRPr lang="en-US" altLang="zh-CN" sz="16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itchFamily="2" charset="2"/>
              <a:buChar char="ü"/>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构建</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视觉</a:t>
            </a: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词组</a:t>
            </a:r>
            <a:endParaRPr lang="en-US" altLang="zh-CN" sz="16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itchFamily="2" charset="2"/>
              <a:buChar char="ü"/>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视觉</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单词的</a:t>
            </a: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预测</a:t>
            </a:r>
            <a:endParaRPr lang="en-US" altLang="zh-CN" sz="1600" dirty="0" smtClean="0">
              <a:solidFill>
                <a:prstClr val="black">
                  <a:lumMod val="75000"/>
                  <a:lumOff val="25000"/>
                </a:prstClr>
              </a:solidFill>
              <a:latin typeface="微软雅黑" panose="020B0503020204020204" pitchFamily="34" charset="-122"/>
              <a:ea typeface="微软雅黑" panose="020B0503020204020204" pitchFamily="34" charset="-122"/>
            </a:endParaRPr>
          </a:p>
          <a:p>
            <a:pPr marL="742950" lvl="1" indent="-285750" algn="just">
              <a:lnSpc>
                <a:spcPct val="150000"/>
              </a:lnSpc>
              <a:buFont typeface="Wingdings" pitchFamily="2" charset="2"/>
              <a:buChar char="ü"/>
            </a:pPr>
            <a:r>
              <a:rPr lang="zh-CN" altLang="en-US" sz="1600" dirty="0" smtClean="0">
                <a:solidFill>
                  <a:prstClr val="black">
                    <a:lumMod val="75000"/>
                    <a:lumOff val="25000"/>
                  </a:prstClr>
                </a:solidFill>
                <a:latin typeface="微软雅黑" panose="020B0503020204020204" pitchFamily="34" charset="-122"/>
                <a:ea typeface="微软雅黑" panose="020B0503020204020204" pitchFamily="34" charset="-122"/>
              </a:rPr>
              <a:t>视频</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标注的组成</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文本占位符 2">
            <a:extLst>
              <a:ext uri="{FF2B5EF4-FFF2-40B4-BE49-F238E27FC236}">
                <a16:creationId xmlns="" xmlns:a16="http://schemas.microsoft.com/office/drawing/2014/main" id="{08D3539B-1537-9241-8DBC-001E65C1476F}"/>
              </a:ext>
            </a:extLst>
          </p:cNvPr>
          <p:cNvSpPr txBox="1">
            <a:spLocks/>
          </p:cNvSpPr>
          <p:nvPr/>
        </p:nvSpPr>
        <p:spPr>
          <a:xfrm>
            <a:off x="336809" y="375683"/>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视频标注的方法</a:t>
            </a:r>
            <a:endParaRPr lang="zh-CN" altLang="en-US" sz="2400" dirty="0">
              <a:solidFill>
                <a:srgbClr val="00338D"/>
              </a:solidFill>
              <a:sym typeface="+mn-lt"/>
            </a:endParaRPr>
          </a:p>
        </p:txBody>
      </p:sp>
    </p:spTree>
    <p:extLst>
      <p:ext uri="{BB962C8B-B14F-4D97-AF65-F5344CB8AC3E}">
        <p14:creationId xmlns:p14="http://schemas.microsoft.com/office/powerpoint/2010/main" val="206975685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1000" fill="hold"/>
                                        <p:tgtEl>
                                          <p:spTgt spid="35"/>
                                        </p:tgtEl>
                                        <p:attrNameLst>
                                          <p:attrName>ppt_x</p:attrName>
                                        </p:attrNameLst>
                                      </p:cBhvr>
                                      <p:tavLst>
                                        <p:tav tm="0">
                                          <p:val>
                                            <p:strVal val="0-#ppt_w/2"/>
                                          </p:val>
                                        </p:tav>
                                        <p:tav tm="100000">
                                          <p:val>
                                            <p:strVal val="#ppt_x"/>
                                          </p:val>
                                        </p:tav>
                                      </p:tavLst>
                                    </p:anim>
                                    <p:anim calcmode="lin" valueType="num">
                                      <p:cBhvr additive="base">
                                        <p:cTn id="11" dur="1000" fill="hold"/>
                                        <p:tgtEl>
                                          <p:spTgt spid="35"/>
                                        </p:tgtEl>
                                        <p:attrNameLst>
                                          <p:attrName>ppt_y</p:attrName>
                                        </p:attrNameLst>
                                      </p:cBhvr>
                                      <p:tavLst>
                                        <p:tav tm="0">
                                          <p:val>
                                            <p:strVal val="#ppt_y"/>
                                          </p:val>
                                        </p:tav>
                                        <p:tav tm="100000">
                                          <p:val>
                                            <p:strVal val="#ppt_y"/>
                                          </p:val>
                                        </p:tav>
                                      </p:tavLst>
                                    </p:anim>
                                  </p:childTnLst>
                                </p:cTn>
                              </p:par>
                              <p:par>
                                <p:cTn id="12" presetID="8" presetClass="emph" presetSubtype="0" decel="100000" fill="hold" grpId="1" nodeType="withEffect">
                                  <p:stCondLst>
                                    <p:cond delay="0"/>
                                  </p:stCondLst>
                                  <p:childTnLst>
                                    <p:animRot by="21600000">
                                      <p:cBhvr>
                                        <p:cTn id="13" dur="1000" fill="hold"/>
                                        <p:tgtEl>
                                          <p:spTgt spid="35"/>
                                        </p:tgtEl>
                                        <p:attrNameLst>
                                          <p:attrName>r</p:attrName>
                                        </p:attrNameLst>
                                      </p:cBhvr>
                                    </p:animRo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par>
                          <p:cTn id="18" fill="hold">
                            <p:stCondLst>
                              <p:cond delay="1000"/>
                            </p:stCondLst>
                            <p:childTnLst>
                              <p:par>
                                <p:cTn id="19" presetID="2" presetClass="entr" presetSubtype="4" accel="10000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35" presetClass="path" presetSubtype="0" decel="100000" fill="hold" grpId="2" nodeType="withEffect">
                                  <p:stCondLst>
                                    <p:cond delay="0"/>
                                  </p:stCondLst>
                                  <p:childTnLst>
                                    <p:animMotion origin="layout" path="M 2.08333E-7 2.96296E-6 L -0.25977 2.96296E-6 " pathEditMode="relative" rAng="0" ptsTypes="AA">
                                      <p:cBhvr>
                                        <p:cTn id="30" dur="1000" spd="-100000" fill="hold"/>
                                        <p:tgtEl>
                                          <p:spTgt spid="27"/>
                                        </p:tgtEl>
                                        <p:attrNameLst>
                                          <p:attrName>ppt_x</p:attrName>
                                          <p:attrName>ppt_y</p:attrName>
                                        </p:attrNameLst>
                                      </p:cBhvr>
                                      <p:rCtr x="-12995" y="0"/>
                                    </p:animMotion>
                                  </p:childTnLst>
                                </p:cTn>
                              </p:par>
                              <p:par>
                                <p:cTn id="31" presetID="8" presetClass="emph" presetSubtype="0" decel="100000" fill="hold" grpId="1" nodeType="withEffect">
                                  <p:stCondLst>
                                    <p:cond delay="0"/>
                                  </p:stCondLst>
                                  <p:childTnLst>
                                    <p:animRot by="21600000">
                                      <p:cBhvr>
                                        <p:cTn id="32" dur="1000" fill="hold"/>
                                        <p:tgtEl>
                                          <p:spTgt spid="27"/>
                                        </p:tgtEl>
                                        <p:attrNameLst>
                                          <p:attrName>r</p:attrName>
                                        </p:attrNameLst>
                                      </p:cBhvr>
                                    </p:animRo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par>
                          <p:cTn id="37" fill="hold">
                            <p:stCondLst>
                              <p:cond delay="2500"/>
                            </p:stCondLst>
                            <p:childTnLst>
                              <p:par>
                                <p:cTn id="38" presetID="2" presetClass="entr" presetSubtype="4" accel="10000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childTnLst>
                                </p:cTn>
                              </p:par>
                              <p:par>
                                <p:cTn id="48" presetID="35" presetClass="path" presetSubtype="0" decel="100000" fill="hold" grpId="2" nodeType="withEffect">
                                  <p:stCondLst>
                                    <p:cond delay="0"/>
                                  </p:stCondLst>
                                  <p:childTnLst>
                                    <p:animMotion origin="layout" path="M 2.08333E-7 2.96296E-6 L -0.25977 2.96296E-6 " pathEditMode="relative" rAng="0" ptsTypes="AA">
                                      <p:cBhvr>
                                        <p:cTn id="49" dur="1000" spd="-100000" fill="hold"/>
                                        <p:tgtEl>
                                          <p:spTgt spid="26"/>
                                        </p:tgtEl>
                                        <p:attrNameLst>
                                          <p:attrName>ppt_x</p:attrName>
                                          <p:attrName>ppt_y</p:attrName>
                                        </p:attrNameLst>
                                      </p:cBhvr>
                                      <p:rCtr x="-12995" y="0"/>
                                    </p:animMotion>
                                  </p:childTnLst>
                                </p:cTn>
                              </p:par>
                              <p:par>
                                <p:cTn id="50" presetID="8" presetClass="emph" presetSubtype="0" decel="100000" fill="hold" grpId="1" nodeType="withEffect">
                                  <p:stCondLst>
                                    <p:cond delay="0"/>
                                  </p:stCondLst>
                                  <p:childTnLst>
                                    <p:animRot by="21600000">
                                      <p:cBhvr>
                                        <p:cTn id="51" dur="1000" fill="hold"/>
                                        <p:tgtEl>
                                          <p:spTgt spid="26"/>
                                        </p:tgtEl>
                                        <p:attrNameLst>
                                          <p:attrName>r</p:attrName>
                                        </p:attrNameLst>
                                      </p:cBhvr>
                                    </p:animRo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2" presetClass="entr" presetSubtype="8"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4000"/>
                            </p:stCondLst>
                            <p:childTnLst>
                              <p:par>
                                <p:cTn id="60" presetID="2" presetClass="entr" presetSubtype="4" accel="10000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6" grpId="1" bldLvl="0" animBg="1"/>
      <p:bldP spid="26" grpId="2" bldLvl="0" animBg="1"/>
      <p:bldP spid="27" grpId="0" bldLvl="0" animBg="1"/>
      <p:bldP spid="27" grpId="1" bldLvl="0" animBg="1"/>
      <p:bldP spid="27" grpId="2" bldLvl="0" animBg="1"/>
      <p:bldP spid="29" grpId="0" bldLvl="0" animBg="1"/>
      <p:bldP spid="31" grpId="0" bldLvl="0" animBg="1"/>
      <p:bldP spid="33" grpId="0" bldLvl="0" animBg="1"/>
      <p:bldP spid="35" grpId="0" bldLvl="0" animBg="1"/>
      <p:bldP spid="35" grpId="1" bldLvl="0" animBg="1"/>
      <p:bldP spid="36" grpId="0" animBg="1"/>
      <p:bldP spid="37" grpId="0" animBg="1"/>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527381" y="2372884"/>
            <a:ext cx="6912768" cy="8616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5600" b="1" cap="all" smtClean="0">
                <a:solidFill>
                  <a:srgbClr val="0070C0"/>
                </a:solidFill>
                <a:cs typeface="Arial" panose="020B0604020202020204" pitchFamily="34" charset="0"/>
              </a:rPr>
              <a:t>感谢聆听</a:t>
            </a:r>
            <a:endParaRPr lang="en-US" altLang="zh-CN" sz="5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31258" y="3008482"/>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931258" y="1652797"/>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6107088" y="2333389"/>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671869" y="320389"/>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170720" y="4319220"/>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92561" y="219214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1107236" y="1698190"/>
            <a:ext cx="1645308" cy="316865"/>
          </a:xfrm>
          <a:prstGeom prst="rect">
            <a:avLst/>
          </a:prstGeom>
          <a:noFill/>
        </p:spPr>
        <p:txBody>
          <a:bodyPr wrap="square" lIns="91440" tIns="45720" rIns="91440" bIns="45720"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RIGHT</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函数</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286371" y="1637451"/>
            <a:ext cx="1884347" cy="378518"/>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504202" y="2983486"/>
            <a:ext cx="1645308" cy="317779"/>
          </a:xfrm>
          <a:prstGeom prst="rect">
            <a:avLst/>
          </a:prstGeom>
          <a:noFill/>
        </p:spPr>
        <p:txBody>
          <a:bodyPr wrap="square"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MID+FIND</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11" name="组合 10"/>
          <p:cNvGrpSpPr/>
          <p:nvPr/>
        </p:nvGrpSpPr>
        <p:grpSpPr>
          <a:xfrm>
            <a:off x="2275371" y="2892793"/>
            <a:ext cx="1417190" cy="422701"/>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8371266" y="206892"/>
            <a:ext cx="1645308" cy="317779"/>
          </a:xfrm>
          <a:prstGeom prst="rect">
            <a:avLst/>
          </a:prstGeom>
          <a:noFill/>
        </p:spPr>
        <p:txBody>
          <a:bodyPr wrap="square"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TRIM</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8" name="组合 7"/>
          <p:cNvGrpSpPr/>
          <p:nvPr/>
        </p:nvGrpSpPr>
        <p:grpSpPr>
          <a:xfrm>
            <a:off x="6983087" y="304145"/>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8841386" y="1698190"/>
            <a:ext cx="2258414" cy="317779"/>
          </a:xfrm>
          <a:prstGeom prst="rect">
            <a:avLst/>
          </a:prstGeom>
          <a:noFill/>
        </p:spPr>
        <p:txBody>
          <a:bodyPr wrap="square"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CONCATENATE</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9" name="组合 8"/>
          <p:cNvGrpSpPr/>
          <p:nvPr/>
        </p:nvGrpSpPr>
        <p:grpSpPr>
          <a:xfrm>
            <a:off x="6638131" y="1676787"/>
            <a:ext cx="2103989"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9375431" y="3739582"/>
            <a:ext cx="1942622" cy="317779"/>
          </a:xfrm>
          <a:prstGeom prst="rect">
            <a:avLst/>
          </a:prstGeom>
          <a:noFill/>
        </p:spPr>
        <p:txBody>
          <a:bodyPr wrap="square"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SUBSTITUTE</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136" name="组合 135"/>
          <p:cNvGrpSpPr/>
          <p:nvPr/>
        </p:nvGrpSpPr>
        <p:grpSpPr>
          <a:xfrm>
            <a:off x="6413392" y="3739582"/>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8794331" y="2762803"/>
            <a:ext cx="1645308" cy="317779"/>
          </a:xfrm>
          <a:prstGeom prst="rect">
            <a:avLst/>
          </a:prstGeom>
          <a:noFill/>
        </p:spPr>
        <p:txBody>
          <a:bodyPr wrap="square"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REPLACE</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grpSp>
        <p:nvGrpSpPr>
          <p:cNvPr id="10" name="组合 9"/>
          <p:cNvGrpSpPr/>
          <p:nvPr/>
        </p:nvGrpSpPr>
        <p:grpSpPr>
          <a:xfrm>
            <a:off x="7640827" y="2802569"/>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4" name="组合 13"/>
          <p:cNvGrpSpPr/>
          <p:nvPr/>
        </p:nvGrpSpPr>
        <p:grpSpPr>
          <a:xfrm>
            <a:off x="3993046" y="466915"/>
            <a:ext cx="1471930" cy="1313815"/>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8" name="Freeform 910"/>
          <p:cNvSpPr/>
          <p:nvPr/>
        </p:nvSpPr>
        <p:spPr bwMode="auto">
          <a:xfrm>
            <a:off x="4469763" y="90919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9" name="文本框 126"/>
          <p:cNvSpPr txBox="1"/>
          <p:nvPr/>
        </p:nvSpPr>
        <p:spPr>
          <a:xfrm>
            <a:off x="1262056" y="671154"/>
            <a:ext cx="1645308" cy="317779"/>
          </a:xfrm>
          <a:prstGeom prst="rect">
            <a:avLst/>
          </a:prstGeom>
          <a:noFill/>
        </p:spPr>
        <p:txBody>
          <a:bodyPr wrap="square" lIns="91440" tIns="45720" rIns="91440" bIns="45720"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LEFT</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函数</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275371" y="629684"/>
            <a:ext cx="1935480" cy="348406"/>
            <a:chOff x="1602889" y="1961489"/>
            <a:chExt cx="1023498" cy="404623"/>
          </a:xfrm>
        </p:grpSpPr>
        <p:sp>
          <p:nvSpPr>
            <p:cNvPr id="22" name="任意多边形 21"/>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23" name="椭圆 22"/>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88" name="文本占位符 2">
            <a:extLst>
              <a:ext uri="{FF2B5EF4-FFF2-40B4-BE49-F238E27FC236}">
                <a16:creationId xmlns:a16="http://schemas.microsoft.com/office/drawing/2014/main" xmlns="" id="{08D3539B-1537-9241-8DBC-001E65C1476F}"/>
              </a:ext>
            </a:extLst>
          </p:cNvPr>
          <p:cNvSpPr txBox="1">
            <a:spLocks/>
          </p:cNvSpPr>
          <p:nvPr/>
        </p:nvSpPr>
        <p:spPr>
          <a:xfrm>
            <a:off x="338714" y="104487"/>
            <a:ext cx="3316548" cy="43180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文本数据采集和整理</a:t>
            </a:r>
            <a:endParaRPr lang="zh-CN" altLang="en-US" sz="2400" dirty="0">
              <a:solidFill>
                <a:srgbClr val="00338D"/>
              </a:solidFill>
              <a:sym typeface="+mn-lt"/>
            </a:endParaRPr>
          </a:p>
        </p:txBody>
      </p:sp>
      <p:sp>
        <p:nvSpPr>
          <p:cNvPr id="92" name="文本框 152"/>
          <p:cNvSpPr txBox="1"/>
          <p:nvPr/>
        </p:nvSpPr>
        <p:spPr>
          <a:xfrm>
            <a:off x="9079511" y="5018577"/>
            <a:ext cx="1645308" cy="317779"/>
          </a:xfrm>
          <a:prstGeom prst="rect">
            <a:avLst/>
          </a:prstGeom>
          <a:noFill/>
        </p:spPr>
        <p:txBody>
          <a:bodyPr wrap="square" rtlCol="0">
            <a:spAutoFit/>
          </a:bodyPr>
          <a:lstStyle/>
          <a:p>
            <a:pPr algn="ctr"/>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LEN/LENB</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函数</a:t>
            </a:r>
          </a:p>
        </p:txBody>
      </p:sp>
      <p:sp>
        <p:nvSpPr>
          <p:cNvPr id="84" name="文本框 131"/>
          <p:cNvSpPr txBox="1"/>
          <p:nvPr/>
        </p:nvSpPr>
        <p:spPr>
          <a:xfrm>
            <a:off x="4124487" y="5642226"/>
            <a:ext cx="1645308" cy="317779"/>
          </a:xfrm>
          <a:prstGeom prst="rect">
            <a:avLst/>
          </a:prstGeom>
          <a:noFill/>
        </p:spPr>
        <p:txBody>
          <a:bodyPr wrap="square" rtlCol="0">
            <a:spAutoFit/>
          </a:bodyPr>
          <a:lstStyle/>
          <a:p>
            <a:pPr algn="ctr"/>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SEARCH</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函数</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18" name="组合 117"/>
          <p:cNvGrpSpPr/>
          <p:nvPr/>
        </p:nvGrpSpPr>
        <p:grpSpPr>
          <a:xfrm>
            <a:off x="2058571" y="4761949"/>
            <a:ext cx="2005212" cy="317169"/>
            <a:chOff x="1598457" y="3481144"/>
            <a:chExt cx="1895385" cy="404623"/>
          </a:xfrm>
        </p:grpSpPr>
        <p:sp>
          <p:nvSpPr>
            <p:cNvPr id="120" name="任意多边形 119"/>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3" name="椭圆 122"/>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25" name="组合 124"/>
          <p:cNvGrpSpPr/>
          <p:nvPr/>
        </p:nvGrpSpPr>
        <p:grpSpPr>
          <a:xfrm>
            <a:off x="5671869" y="4977842"/>
            <a:ext cx="3379368" cy="348704"/>
            <a:chOff x="5426151" y="5012686"/>
            <a:chExt cx="2962038" cy="348704"/>
          </a:xfrm>
        </p:grpSpPr>
        <p:sp>
          <p:nvSpPr>
            <p:cNvPr id="126" name="任意多边形 125"/>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7" name="椭圆 126"/>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28" name="文本框 131"/>
          <p:cNvSpPr txBox="1"/>
          <p:nvPr/>
        </p:nvSpPr>
        <p:spPr>
          <a:xfrm>
            <a:off x="641063" y="4811974"/>
            <a:ext cx="1645308" cy="317779"/>
          </a:xfrm>
          <a:prstGeom prst="rect">
            <a:avLst/>
          </a:prstGeom>
          <a:noFill/>
        </p:spPr>
        <p:txBody>
          <a:bodyPr wrap="square" rtlCol="0">
            <a:spAutoFit/>
          </a:bodyPr>
          <a:lstStyle/>
          <a:p>
            <a:pPr algn="ctr"/>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TEXT</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函数</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284582" y="970024"/>
            <a:ext cx="3729857" cy="646331"/>
          </a:xfrm>
          <a:prstGeom prst="rect">
            <a:avLst/>
          </a:prstGeom>
        </p:spPr>
        <p:txBody>
          <a:bodyPr wrap="square">
            <a:spAutoFit/>
          </a:bodyPr>
          <a:lstStyle/>
          <a:p>
            <a:pPr indent="457200"/>
            <a:r>
              <a:rPr lang="zh-CN" altLang="en-US" sz="1200" dirty="0">
                <a:latin typeface="微软雅黑" pitchFamily="34" charset="-122"/>
                <a:ea typeface="微软雅黑" pitchFamily="34" charset="-122"/>
              </a:rPr>
              <a:t>文本处理函数，快速获取关键信息。主要得到字符串左端指定个数的字符，语法</a:t>
            </a:r>
            <a:r>
              <a:rPr lang="en-US" altLang="zh-CN" sz="1200" dirty="0">
                <a:latin typeface="微软雅黑" pitchFamily="34" charset="-122"/>
                <a:ea typeface="微软雅黑" pitchFamily="34" charset="-122"/>
              </a:rPr>
              <a:t>LEFT( string, n ) ,string</a:t>
            </a:r>
            <a:r>
              <a:rPr lang="zh-CN" altLang="en-US" sz="1200" dirty="0">
                <a:latin typeface="微软雅黑" pitchFamily="34" charset="-122"/>
                <a:ea typeface="微软雅黑" pitchFamily="34" charset="-122"/>
              </a:rPr>
              <a:t>表示字符串，</a:t>
            </a:r>
            <a:r>
              <a:rPr lang="en-US" altLang="zh-CN" sz="1200" dirty="0">
                <a:latin typeface="微软雅黑" pitchFamily="34" charset="-122"/>
                <a:ea typeface="微软雅黑" pitchFamily="34" charset="-122"/>
              </a:rPr>
              <a:t>n</a:t>
            </a:r>
            <a:r>
              <a:rPr lang="zh-CN" altLang="en-US" sz="1200" dirty="0">
                <a:latin typeface="微软雅黑" pitchFamily="34" charset="-122"/>
                <a:ea typeface="微软雅黑" pitchFamily="34" charset="-122"/>
              </a:rPr>
              <a:t>表示字符位。</a:t>
            </a:r>
          </a:p>
        </p:txBody>
      </p:sp>
      <p:sp>
        <p:nvSpPr>
          <p:cNvPr id="129" name="矩形 128"/>
          <p:cNvSpPr/>
          <p:nvPr/>
        </p:nvSpPr>
        <p:spPr>
          <a:xfrm>
            <a:off x="197864" y="1956949"/>
            <a:ext cx="3654055" cy="646331"/>
          </a:xfrm>
          <a:prstGeom prst="rect">
            <a:avLst/>
          </a:prstGeom>
        </p:spPr>
        <p:txBody>
          <a:bodyPr wrap="square">
            <a:spAutoFit/>
          </a:bodyPr>
          <a:lstStyle/>
          <a:p>
            <a:pPr indent="457200"/>
            <a:r>
              <a:rPr lang="zh-CN" altLang="en-US" sz="1200" dirty="0">
                <a:latin typeface="微软雅黑" pitchFamily="34" charset="-122"/>
                <a:ea typeface="微软雅黑" pitchFamily="34" charset="-122"/>
              </a:rPr>
              <a:t>文本处理函数，快速获取关键信息。主要得到</a:t>
            </a:r>
            <a:r>
              <a:rPr lang="zh-CN" altLang="en-US" sz="1200" dirty="0" smtClean="0">
                <a:latin typeface="微软雅黑" pitchFamily="34" charset="-122"/>
                <a:ea typeface="微软雅黑" pitchFamily="34" charset="-122"/>
              </a:rPr>
              <a:t>字符串</a:t>
            </a:r>
            <a:r>
              <a:rPr lang="zh-CN" altLang="en-US" sz="1200" dirty="0">
                <a:latin typeface="微软雅黑" pitchFamily="34" charset="-122"/>
                <a:ea typeface="微软雅黑" pitchFamily="34" charset="-122"/>
              </a:rPr>
              <a:t>右</a:t>
            </a:r>
            <a:r>
              <a:rPr lang="zh-CN" altLang="en-US" sz="1200" dirty="0" smtClean="0">
                <a:latin typeface="微软雅黑" pitchFamily="34" charset="-122"/>
                <a:ea typeface="微软雅黑" pitchFamily="34" charset="-122"/>
              </a:rPr>
              <a:t>端</a:t>
            </a:r>
            <a:r>
              <a:rPr lang="zh-CN" altLang="en-US" sz="1200" dirty="0">
                <a:latin typeface="微软雅黑" pitchFamily="34" charset="-122"/>
                <a:ea typeface="微软雅黑" pitchFamily="34" charset="-122"/>
              </a:rPr>
              <a:t>指定个数的字符，</a:t>
            </a:r>
            <a:r>
              <a:rPr lang="zh-CN" altLang="en-US" sz="1200" dirty="0" smtClean="0">
                <a:latin typeface="微软雅黑" pitchFamily="34" charset="-122"/>
                <a:ea typeface="微软雅黑" pitchFamily="34" charset="-122"/>
              </a:rPr>
              <a:t>语法</a:t>
            </a:r>
            <a:r>
              <a:rPr lang="en-US" altLang="zh-CN" sz="1200" dirty="0" smtClean="0">
                <a:latin typeface="微软雅黑" pitchFamily="34" charset="-122"/>
                <a:ea typeface="微软雅黑" pitchFamily="34" charset="-122"/>
              </a:rPr>
              <a:t>RIGHT( </a:t>
            </a:r>
            <a:r>
              <a:rPr lang="en-US" altLang="zh-CN" sz="1200" dirty="0">
                <a:latin typeface="微软雅黑" pitchFamily="34" charset="-122"/>
                <a:ea typeface="微软雅黑" pitchFamily="34" charset="-122"/>
              </a:rPr>
              <a:t>string, n ) ,string</a:t>
            </a:r>
            <a:r>
              <a:rPr lang="zh-CN" altLang="en-US" sz="1200" dirty="0">
                <a:latin typeface="微软雅黑" pitchFamily="34" charset="-122"/>
                <a:ea typeface="微软雅黑" pitchFamily="34" charset="-122"/>
              </a:rPr>
              <a:t>表示字符串，</a:t>
            </a:r>
            <a:r>
              <a:rPr lang="en-US" altLang="zh-CN" sz="1200" dirty="0">
                <a:latin typeface="微软雅黑" pitchFamily="34" charset="-122"/>
                <a:ea typeface="微软雅黑" pitchFamily="34" charset="-122"/>
              </a:rPr>
              <a:t>n</a:t>
            </a:r>
            <a:r>
              <a:rPr lang="zh-CN" altLang="en-US" sz="1200" dirty="0">
                <a:latin typeface="微软雅黑" pitchFamily="34" charset="-122"/>
                <a:ea typeface="微软雅黑" pitchFamily="34" charset="-122"/>
              </a:rPr>
              <a:t>表示字符位。</a:t>
            </a:r>
          </a:p>
        </p:txBody>
      </p:sp>
      <p:sp>
        <p:nvSpPr>
          <p:cNvPr id="132" name="矩形 131"/>
          <p:cNvSpPr/>
          <p:nvPr/>
        </p:nvSpPr>
        <p:spPr>
          <a:xfrm>
            <a:off x="387089" y="3301265"/>
            <a:ext cx="4001230" cy="1200329"/>
          </a:xfrm>
          <a:prstGeom prst="rect">
            <a:avLst/>
          </a:prstGeom>
        </p:spPr>
        <p:txBody>
          <a:bodyPr wrap="square">
            <a:spAutoFit/>
          </a:bodyPr>
          <a:lstStyle/>
          <a:p>
            <a:pPr indent="457200"/>
            <a:r>
              <a:rPr lang="en-US" altLang="zh-CN" sz="1200" dirty="0">
                <a:latin typeface="微软雅黑" pitchFamily="34" charset="-122"/>
                <a:ea typeface="微软雅黑" pitchFamily="34" charset="-122"/>
              </a:rPr>
              <a:t>FIND</a:t>
            </a:r>
            <a:r>
              <a:rPr lang="zh-CN" altLang="en-US" sz="1200" dirty="0">
                <a:latin typeface="微软雅黑" pitchFamily="34" charset="-122"/>
                <a:ea typeface="微软雅黑" pitchFamily="34" charset="-122"/>
              </a:rPr>
              <a:t>函数的格式为：</a:t>
            </a:r>
            <a:r>
              <a:rPr lang="en-US" altLang="zh-CN" sz="1200" dirty="0">
                <a:latin typeface="微软雅黑" pitchFamily="34" charset="-122"/>
                <a:ea typeface="微软雅黑" pitchFamily="34" charset="-122"/>
              </a:rPr>
              <a:t>FIND (</a:t>
            </a:r>
            <a:r>
              <a:rPr lang="zh-CN" altLang="en-US" sz="1200" dirty="0">
                <a:latin typeface="微软雅黑" pitchFamily="34" charset="-122"/>
                <a:ea typeface="微软雅黑" pitchFamily="34" charset="-122"/>
              </a:rPr>
              <a:t>查找的关键词，对应查找的单元格），通过</a:t>
            </a:r>
            <a:r>
              <a:rPr lang="en-US" altLang="zh-CN" sz="1200" dirty="0">
                <a:latin typeface="微软雅黑" pitchFamily="34" charset="-122"/>
                <a:ea typeface="微软雅黑" pitchFamily="34" charset="-122"/>
              </a:rPr>
              <a:t>FIND</a:t>
            </a:r>
            <a:r>
              <a:rPr lang="zh-CN" altLang="en-US" sz="1200" dirty="0">
                <a:latin typeface="微软雅黑" pitchFamily="34" charset="-122"/>
                <a:ea typeface="微软雅黑" pitchFamily="34" charset="-122"/>
              </a:rPr>
              <a:t>函数可以查找到对应关键词所在的具体位置。</a:t>
            </a:r>
          </a:p>
          <a:p>
            <a:pPr indent="457200"/>
            <a:r>
              <a:rPr lang="en-US" altLang="zh-CN" sz="1200" dirty="0">
                <a:latin typeface="微软雅黑" pitchFamily="34" charset="-122"/>
                <a:ea typeface="微软雅黑" pitchFamily="34" charset="-122"/>
              </a:rPr>
              <a:t>MID</a:t>
            </a:r>
            <a:r>
              <a:rPr lang="zh-CN" altLang="en-US" sz="1200" dirty="0">
                <a:latin typeface="微软雅黑" pitchFamily="34" charset="-122"/>
                <a:ea typeface="微软雅黑" pitchFamily="34" charset="-122"/>
              </a:rPr>
              <a:t>函数的格式为：</a:t>
            </a:r>
            <a:r>
              <a:rPr lang="en-US" altLang="zh-CN" sz="1200" dirty="0">
                <a:latin typeface="微软雅黑" pitchFamily="34" charset="-122"/>
                <a:ea typeface="微软雅黑" pitchFamily="34" charset="-122"/>
              </a:rPr>
              <a:t>MID</a:t>
            </a:r>
            <a:r>
              <a:rPr lang="zh-CN" altLang="en-US" sz="1200" dirty="0">
                <a:latin typeface="微软雅黑" pitchFamily="34" charset="-122"/>
                <a:ea typeface="微软雅黑" pitchFamily="34" charset="-122"/>
              </a:rPr>
              <a:t>（获取的单元格，获取的位置，获取多少个数），它可以利用</a:t>
            </a:r>
            <a:r>
              <a:rPr lang="en-US" altLang="zh-CN" sz="1200" dirty="0">
                <a:latin typeface="微软雅黑" pitchFamily="34" charset="-122"/>
                <a:ea typeface="微软雅黑" pitchFamily="34" charset="-122"/>
              </a:rPr>
              <a:t>FIND</a:t>
            </a:r>
            <a:r>
              <a:rPr lang="zh-CN" altLang="en-US" sz="1200" dirty="0">
                <a:latin typeface="微软雅黑" pitchFamily="34" charset="-122"/>
                <a:ea typeface="微软雅黑" pitchFamily="34" charset="-122"/>
              </a:rPr>
              <a:t>函数查找到关键词所在位置后进行数据的获取。</a:t>
            </a:r>
          </a:p>
        </p:txBody>
      </p:sp>
      <p:sp>
        <p:nvSpPr>
          <p:cNvPr id="135" name="矩形 134"/>
          <p:cNvSpPr/>
          <p:nvPr/>
        </p:nvSpPr>
        <p:spPr>
          <a:xfrm>
            <a:off x="338714" y="5134394"/>
            <a:ext cx="2998080" cy="1015663"/>
          </a:xfrm>
          <a:prstGeom prst="rect">
            <a:avLst/>
          </a:prstGeom>
        </p:spPr>
        <p:txBody>
          <a:bodyPr wrap="square">
            <a:spAutoFit/>
          </a:bodyPr>
          <a:lstStyle/>
          <a:p>
            <a:pPr indent="457200"/>
            <a:r>
              <a:rPr lang="zh-CN" altLang="en-US" sz="1200" dirty="0">
                <a:latin typeface="微软雅黑" pitchFamily="34" charset="-122"/>
                <a:ea typeface="微软雅黑" pitchFamily="34" charset="-122"/>
              </a:rPr>
              <a:t>此公式是个功能强大的函数，能够支持日期转换、带千位分隔符的货币格式转换、指定位数的小数转换、累计加班时间、中文大写金额转换、判断员工考核等级等。即将数值转化为指定的文本格式</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1" name="矩形 140"/>
          <p:cNvSpPr/>
          <p:nvPr/>
        </p:nvSpPr>
        <p:spPr>
          <a:xfrm>
            <a:off x="7694880" y="733500"/>
            <a:ext cx="4109770"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清除字符串首尾的空白（可以首尾一起，也可以指定首或尾，取决于控制参数），但会保留字符串内部作为词与词之间分隔的空格。也可以理解为删除单元格两侧的内容</a:t>
            </a:r>
            <a:r>
              <a:rPr lang="zh-CN" altLang="en-US" sz="1200" dirty="0" smtClean="0">
                <a:latin typeface="微软雅黑" pitchFamily="34" charset="-122"/>
                <a:ea typeface="微软雅黑" pitchFamily="34" charset="-122"/>
              </a:rPr>
              <a:t>。函数</a:t>
            </a:r>
            <a:r>
              <a:rPr lang="zh-CN" altLang="en-US" sz="1200" dirty="0">
                <a:latin typeface="微软雅黑" pitchFamily="34" charset="-122"/>
                <a:ea typeface="微软雅黑" pitchFamily="34" charset="-122"/>
              </a:rPr>
              <a:t>公式：</a:t>
            </a:r>
            <a:r>
              <a:rPr lang="en-US" altLang="zh-CN" sz="1200" dirty="0">
                <a:latin typeface="微软雅黑" pitchFamily="34" charset="-122"/>
                <a:ea typeface="微软雅黑" pitchFamily="34" charset="-122"/>
              </a:rPr>
              <a:t>=TRIM</a:t>
            </a:r>
            <a:r>
              <a:rPr lang="zh-CN" altLang="en-US" sz="1200" dirty="0">
                <a:latin typeface="微软雅黑" pitchFamily="34" charset="-122"/>
                <a:ea typeface="微软雅黑" pitchFamily="34" charset="-122"/>
              </a:rPr>
              <a:t>（字符串）</a:t>
            </a:r>
          </a:p>
        </p:txBody>
      </p:sp>
      <p:sp>
        <p:nvSpPr>
          <p:cNvPr id="145" name="矩形 144"/>
          <p:cNvSpPr/>
          <p:nvPr/>
        </p:nvSpPr>
        <p:spPr>
          <a:xfrm>
            <a:off x="7847280" y="1964790"/>
            <a:ext cx="4109770"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可将最多 </a:t>
            </a:r>
            <a:r>
              <a:rPr lang="en-US" altLang="zh-CN" sz="1200" dirty="0">
                <a:latin typeface="微软雅黑" pitchFamily="34" charset="-122"/>
                <a:ea typeface="微软雅黑" pitchFamily="34" charset="-122"/>
              </a:rPr>
              <a:t>255 </a:t>
            </a:r>
            <a:r>
              <a:rPr lang="zh-CN" altLang="en-US" sz="1200" dirty="0">
                <a:latin typeface="微软雅黑" pitchFamily="34" charset="-122"/>
                <a:ea typeface="微软雅黑" pitchFamily="34" charset="-122"/>
              </a:rPr>
              <a:t>个文本字符串合并为一个文本字符串。联接项可以是文本、数字、单元格引用或这些项的组合。即合并单元格函数公式：</a:t>
            </a:r>
            <a:r>
              <a:rPr lang="en-US" altLang="zh-CN" sz="1200" dirty="0">
                <a:latin typeface="微软雅黑" pitchFamily="34" charset="-122"/>
                <a:ea typeface="微软雅黑" pitchFamily="34" charset="-122"/>
              </a:rPr>
              <a:t>=CONCATENATE</a:t>
            </a:r>
            <a:r>
              <a:rPr lang="zh-CN" altLang="en-US" sz="1200" dirty="0">
                <a:latin typeface="微软雅黑" pitchFamily="34" charset="-122"/>
                <a:ea typeface="微软雅黑" pitchFamily="34" charset="-122"/>
              </a:rPr>
              <a:t>（单元格</a:t>
            </a:r>
            <a:r>
              <a:rPr lang="en-US" altLang="zh-CN" sz="1200" dirty="0">
                <a:latin typeface="微软雅黑" pitchFamily="34" charset="-122"/>
                <a:ea typeface="微软雅黑" pitchFamily="34" charset="-122"/>
              </a:rPr>
              <a:t>A</a:t>
            </a:r>
            <a:r>
              <a:rPr lang="zh-CN" altLang="en-US" sz="1200" dirty="0">
                <a:latin typeface="微软雅黑" pitchFamily="34" charset="-122"/>
                <a:ea typeface="微软雅黑" pitchFamily="34" charset="-122"/>
              </a:rPr>
              <a:t>，单元格</a:t>
            </a:r>
            <a:r>
              <a:rPr lang="en-US" altLang="zh-CN" sz="1200" dirty="0">
                <a:latin typeface="微软雅黑" pitchFamily="34" charset="-122"/>
                <a:ea typeface="微软雅黑" pitchFamily="34" charset="-122"/>
              </a:rPr>
              <a:t>B</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7" name="矩形 146"/>
          <p:cNvSpPr/>
          <p:nvPr/>
        </p:nvSpPr>
        <p:spPr>
          <a:xfrm>
            <a:off x="7961689" y="3045570"/>
            <a:ext cx="4109770" cy="646331"/>
          </a:xfrm>
          <a:prstGeom prst="rect">
            <a:avLst/>
          </a:prstGeom>
        </p:spPr>
        <p:txBody>
          <a:bodyPr wrap="square">
            <a:spAutoFit/>
          </a:bodyPr>
          <a:lstStyle/>
          <a:p>
            <a:pPr indent="457200"/>
            <a:r>
              <a:rPr lang="zh-CN" altLang="en-US" sz="1200" dirty="0">
                <a:latin typeface="微软雅黑" pitchFamily="34" charset="-122"/>
                <a:ea typeface="微软雅黑" pitchFamily="34" charset="-122"/>
              </a:rPr>
              <a:t>它是一个标识替换的函数，替换掉单元格的某个字符，用新字符串替换旧字符串，而且替换的位置和数量都是指定的。</a:t>
            </a:r>
          </a:p>
        </p:txBody>
      </p:sp>
      <p:sp>
        <p:nvSpPr>
          <p:cNvPr id="148" name="矩形 147"/>
          <p:cNvSpPr/>
          <p:nvPr/>
        </p:nvSpPr>
        <p:spPr>
          <a:xfrm>
            <a:off x="8061758" y="4050249"/>
            <a:ext cx="3742892"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该函数表示在全文本范围内进行替换</a:t>
            </a:r>
            <a:r>
              <a:rPr lang="zh-CN" altLang="en-US" sz="1200" dirty="0" smtClean="0">
                <a:latin typeface="微软雅黑" pitchFamily="34" charset="-122"/>
                <a:ea typeface="微软雅黑" pitchFamily="34" charset="-122"/>
              </a:rPr>
              <a:t>。如果</a:t>
            </a:r>
            <a:r>
              <a:rPr lang="zh-CN" altLang="en-US" sz="1200" dirty="0">
                <a:latin typeface="微软雅黑" pitchFamily="34" charset="-122"/>
                <a:ea typeface="微软雅黑" pitchFamily="34" charset="-122"/>
              </a:rPr>
              <a:t>需要在某一文本字符串中替换指定的文本，请使用函数 </a:t>
            </a:r>
            <a:r>
              <a:rPr lang="en-US" altLang="zh-CN" sz="1200" dirty="0">
                <a:latin typeface="微软雅黑" pitchFamily="34" charset="-122"/>
                <a:ea typeface="微软雅黑" pitchFamily="34" charset="-122"/>
              </a:rPr>
              <a:t>SUBSTITUTE</a:t>
            </a:r>
            <a:r>
              <a:rPr lang="zh-CN" altLang="en-US" sz="1200" dirty="0">
                <a:latin typeface="微软雅黑" pitchFamily="34" charset="-122"/>
                <a:ea typeface="微软雅黑" pitchFamily="34" charset="-122"/>
              </a:rPr>
              <a:t>；如果需要在某一文本字符串中替换指定位置处的任意文本，请使用函数 </a:t>
            </a:r>
            <a:r>
              <a:rPr lang="en-US" altLang="zh-CN" sz="1200" dirty="0">
                <a:latin typeface="微软雅黑" pitchFamily="34" charset="-122"/>
                <a:ea typeface="微软雅黑" pitchFamily="34" charset="-122"/>
              </a:rPr>
              <a:t>REPLACE</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149" name="矩形 148"/>
          <p:cNvSpPr/>
          <p:nvPr/>
        </p:nvSpPr>
        <p:spPr>
          <a:xfrm>
            <a:off x="8317374" y="5310155"/>
            <a:ext cx="3754085" cy="646331"/>
          </a:xfrm>
          <a:prstGeom prst="rect">
            <a:avLst/>
          </a:prstGeom>
        </p:spPr>
        <p:txBody>
          <a:bodyPr wrap="square">
            <a:spAutoFit/>
          </a:bodyPr>
          <a:lstStyle/>
          <a:p>
            <a:pPr indent="457200"/>
            <a:r>
              <a:rPr lang="zh-CN" altLang="en-US" sz="1200" dirty="0">
                <a:latin typeface="微软雅黑" pitchFamily="34" charset="-122"/>
                <a:ea typeface="微软雅黑" pitchFamily="34" charset="-122"/>
              </a:rPr>
              <a:t>该函数表示字符串的返回</a:t>
            </a:r>
            <a:r>
              <a:rPr lang="zh-CN" altLang="en-US" sz="1200" dirty="0" smtClean="0">
                <a:latin typeface="微软雅黑" pitchFamily="34" charset="-122"/>
                <a:ea typeface="微软雅黑" pitchFamily="34" charset="-122"/>
              </a:rPr>
              <a:t>长度；</a:t>
            </a:r>
            <a:r>
              <a:rPr lang="en-US" altLang="zh-CN" sz="1200" dirty="0" smtClean="0">
                <a:latin typeface="微软雅黑" pitchFamily="34" charset="-122"/>
                <a:ea typeface="微软雅黑" pitchFamily="34" charset="-122"/>
              </a:rPr>
              <a:t>LENB</a:t>
            </a:r>
            <a:r>
              <a:rPr lang="zh-CN" altLang="en-US" sz="1200" dirty="0">
                <a:latin typeface="微软雅黑" pitchFamily="34" charset="-122"/>
                <a:ea typeface="微软雅黑" pitchFamily="34" charset="-122"/>
              </a:rPr>
              <a:t>是返回文本字符串中用于代表字符的字节数。区别于</a:t>
            </a:r>
            <a:r>
              <a:rPr lang="en-US" altLang="zh-CN" sz="1200" dirty="0">
                <a:latin typeface="微软雅黑" pitchFamily="34" charset="-122"/>
                <a:ea typeface="微软雅黑" pitchFamily="34" charset="-122"/>
              </a:rPr>
              <a:t>LEN</a:t>
            </a:r>
            <a:r>
              <a:rPr lang="zh-CN" altLang="en-US" sz="1200" dirty="0">
                <a:latin typeface="微软雅黑" pitchFamily="34" charset="-122"/>
                <a:ea typeface="微软雅黑" pitchFamily="34" charset="-122"/>
              </a:rPr>
              <a:t>函数，</a:t>
            </a:r>
            <a:r>
              <a:rPr lang="en-US" altLang="zh-CN" sz="1200" dirty="0">
                <a:latin typeface="微软雅黑" pitchFamily="34" charset="-122"/>
                <a:ea typeface="微软雅黑" pitchFamily="34" charset="-122"/>
              </a:rPr>
              <a:t>LEN</a:t>
            </a:r>
            <a:r>
              <a:rPr lang="zh-CN" altLang="en-US" sz="1200" dirty="0">
                <a:latin typeface="微软雅黑" pitchFamily="34" charset="-122"/>
                <a:ea typeface="微软雅黑" pitchFamily="34" charset="-122"/>
              </a:rPr>
              <a:t>函数的功能为返回文本字符串中的字符数。</a:t>
            </a:r>
          </a:p>
        </p:txBody>
      </p:sp>
      <p:sp>
        <p:nvSpPr>
          <p:cNvPr id="150" name="矩形 149"/>
          <p:cNvSpPr/>
          <p:nvPr/>
        </p:nvSpPr>
        <p:spPr>
          <a:xfrm>
            <a:off x="3803028" y="5960005"/>
            <a:ext cx="2659255"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用来返回指定的字符串在原始字符串中首次出现的位置 </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从左到右查找，忽略英文字母的大小写，其作用和</a:t>
            </a:r>
            <a:r>
              <a:rPr lang="en-US" altLang="zh-CN" sz="1200" dirty="0">
                <a:latin typeface="微软雅黑" pitchFamily="34" charset="-122"/>
                <a:ea typeface="微软雅黑" pitchFamily="34" charset="-122"/>
              </a:rPr>
              <a:t>FIND</a:t>
            </a:r>
            <a:r>
              <a:rPr lang="zh-CN" altLang="en-US" sz="1200" dirty="0">
                <a:latin typeface="微软雅黑" pitchFamily="34" charset="-122"/>
                <a:ea typeface="微软雅黑" pitchFamily="34" charset="-122"/>
              </a:rPr>
              <a:t>函数相似。</a:t>
            </a:r>
          </a:p>
        </p:txBody>
      </p:sp>
    </p:spTree>
    <p:custDataLst>
      <p:tags r:id="rId1"/>
    </p:custDataLst>
    <p:extLst>
      <p:ext uri="{BB962C8B-B14F-4D97-AF65-F5344CB8AC3E}">
        <p14:creationId xmlns:p14="http://schemas.microsoft.com/office/powerpoint/2010/main" val="2431843600"/>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350"/>
                                        <p:tgtEl>
                                          <p:spTgt spid="12"/>
                                        </p:tgtEl>
                                      </p:cBhvr>
                                    </p:animEffect>
                                  </p:childTnLst>
                                </p:cTn>
                              </p:par>
                            </p:childTnLst>
                          </p:cTn>
                        </p:par>
                        <p:par>
                          <p:cTn id="40" fill="hold">
                            <p:stCondLst>
                              <p:cond delay="4200"/>
                            </p:stCondLst>
                            <p:childTnLst>
                              <p:par>
                                <p:cTn id="41" presetID="10" presetClass="entr" presetSubtype="0"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350"/>
                                        <p:tgtEl>
                                          <p:spTgt spid="117"/>
                                        </p:tgtEl>
                                      </p:cBhvr>
                                    </p:animEffect>
                                  </p:childTnLst>
                                </p:cTn>
                              </p:par>
                            </p:childTnLst>
                          </p:cTn>
                        </p:par>
                        <p:par>
                          <p:cTn id="44" fill="hold">
                            <p:stCondLst>
                              <p:cond delay="455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350"/>
                                        <p:tgtEl>
                                          <p:spTgt spid="9"/>
                                        </p:tgtEl>
                                      </p:cBhvr>
                                    </p:animEffect>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fade">
                                      <p:cBhvr>
                                        <p:cTn id="51" dur="350"/>
                                        <p:tgtEl>
                                          <p:spTgt spid="140"/>
                                        </p:tgtEl>
                                      </p:cBhvr>
                                    </p:animEffect>
                                  </p:childTnLst>
                                </p:cTn>
                              </p:par>
                            </p:childTnLst>
                          </p:cTn>
                        </p:par>
                        <p:par>
                          <p:cTn id="52" fill="hold">
                            <p:stCondLst>
                              <p:cond delay="525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350"/>
                                        <p:tgtEl>
                                          <p:spTgt spid="10"/>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fade">
                                      <p:cBhvr>
                                        <p:cTn id="59" dur="350"/>
                                        <p:tgtEl>
                                          <p:spTgt spid="131"/>
                                        </p:tgtEl>
                                      </p:cBhvr>
                                    </p:animEffect>
                                  </p:childTnLst>
                                </p:cTn>
                              </p:par>
                            </p:childTnLst>
                          </p:cTn>
                        </p:par>
                        <p:par>
                          <p:cTn id="60" fill="hold">
                            <p:stCondLst>
                              <p:cond delay="5950"/>
                            </p:stCondLst>
                            <p:childTnLst>
                              <p:par>
                                <p:cTn id="61" presetID="22" presetClass="entr" presetSubtype="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350"/>
                                        <p:tgtEl>
                                          <p:spTgt spid="11"/>
                                        </p:tgtEl>
                                      </p:cBhvr>
                                    </p:animEffect>
                                  </p:childTnLst>
                                </p:cTn>
                              </p:par>
                            </p:childTnLst>
                          </p:cTn>
                        </p:par>
                        <p:par>
                          <p:cTn id="64" fill="hold">
                            <p:stCondLst>
                              <p:cond delay="6300"/>
                            </p:stCondLst>
                            <p:childTnLst>
                              <p:par>
                                <p:cTn id="65" presetID="10" presetClass="entr" presetSubtype="0"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350"/>
                                        <p:tgtEl>
                                          <p:spTgt spid="122"/>
                                        </p:tgtEl>
                                      </p:cBhvr>
                                    </p:animEffect>
                                  </p:childTnLst>
                                </p:cTn>
                              </p:par>
                            </p:childTnLst>
                          </p:cTn>
                        </p:par>
                        <p:par>
                          <p:cTn id="68" fill="hold">
                            <p:stCondLst>
                              <p:cond delay="6650"/>
                            </p:stCondLst>
                            <p:childTnLst>
                              <p:par>
                                <p:cTn id="69" presetID="22" presetClass="entr" presetSubtype="8" fill="hold" nodeType="afterEffect">
                                  <p:stCondLst>
                                    <p:cond delay="0"/>
                                  </p:stCondLst>
                                  <p:childTnLst>
                                    <p:set>
                                      <p:cBhvr>
                                        <p:cTn id="70" dur="1" fill="hold">
                                          <p:stCondLst>
                                            <p:cond delay="0"/>
                                          </p:stCondLst>
                                        </p:cTn>
                                        <p:tgtEl>
                                          <p:spTgt spid="136"/>
                                        </p:tgtEl>
                                        <p:attrNameLst>
                                          <p:attrName>style.visibility</p:attrName>
                                        </p:attrNameLst>
                                      </p:cBhvr>
                                      <p:to>
                                        <p:strVal val="visible"/>
                                      </p:to>
                                    </p:set>
                                    <p:animEffect transition="in" filter="wipe(left)">
                                      <p:cBhvr>
                                        <p:cTn id="71" dur="350"/>
                                        <p:tgtEl>
                                          <p:spTgt spid="136"/>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4"/>
                                        </p:tgtEl>
                                        <p:attrNameLst>
                                          <p:attrName>style.visibility</p:attrName>
                                        </p:attrNameLst>
                                      </p:cBhvr>
                                      <p:to>
                                        <p:strVal val="visible"/>
                                      </p:to>
                                    </p:set>
                                    <p:animEffect transition="in" filter="fade">
                                      <p:cBhvr>
                                        <p:cTn id="75" dur="350"/>
                                        <p:tgtEl>
                                          <p:spTgt spid="134"/>
                                        </p:tgtEl>
                                      </p:cBhvr>
                                    </p:animEffect>
                                  </p:childTnLst>
                                </p:cTn>
                              </p:par>
                            </p:childTnLst>
                          </p:cTn>
                        </p:par>
                        <p:par>
                          <p:cTn id="76" fill="hold">
                            <p:stCondLst>
                              <p:cond delay="735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350"/>
                                        <p:tgtEl>
                                          <p:spTgt spid="21"/>
                                        </p:tgtEl>
                                      </p:cBhvr>
                                    </p:animEffect>
                                  </p:childTnLst>
                                </p:cTn>
                              </p:par>
                            </p:childTnLst>
                          </p:cTn>
                        </p:par>
                        <p:par>
                          <p:cTn id="80" fill="hold">
                            <p:stCondLst>
                              <p:cond delay="77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350"/>
                                        <p:tgtEl>
                                          <p:spTgt spid="19"/>
                                        </p:tgtEl>
                                      </p:cBhvr>
                                    </p:animEffect>
                                  </p:childTnLst>
                                </p:cTn>
                              </p:par>
                            </p:childTnLst>
                          </p:cTn>
                        </p:par>
                        <p:par>
                          <p:cTn id="84" fill="hold">
                            <p:stCondLst>
                              <p:cond delay="8050"/>
                            </p:stCondLst>
                            <p:childTnLst>
                              <p:par>
                                <p:cTn id="85" presetID="10" presetClass="entr" presetSubtype="0" fill="hold" grpId="0" nodeType="afterEffect">
                                  <p:stCondLst>
                                    <p:cond delay="0"/>
                                  </p:stCondLst>
                                  <p:childTnLst>
                                    <p:set>
                                      <p:cBhvr>
                                        <p:cTn id="86" dur="1" fill="hold">
                                          <p:stCondLst>
                                            <p:cond delay="0"/>
                                          </p:stCondLst>
                                        </p:cTn>
                                        <p:tgtEl>
                                          <p:spTgt spid="92"/>
                                        </p:tgtEl>
                                        <p:attrNameLst>
                                          <p:attrName>style.visibility</p:attrName>
                                        </p:attrNameLst>
                                      </p:cBhvr>
                                      <p:to>
                                        <p:strVal val="visible"/>
                                      </p:to>
                                    </p:set>
                                    <p:animEffect transition="in" filter="fade">
                                      <p:cBhvr>
                                        <p:cTn id="87" dur="350"/>
                                        <p:tgtEl>
                                          <p:spTgt spid="92"/>
                                        </p:tgtEl>
                                      </p:cBhvr>
                                    </p:animEffect>
                                  </p:childTnLst>
                                </p:cTn>
                              </p:par>
                            </p:childTnLst>
                          </p:cTn>
                        </p:par>
                        <p:par>
                          <p:cTn id="88" fill="hold">
                            <p:stCondLst>
                              <p:cond delay="8400"/>
                            </p:stCondLst>
                            <p:childTnLst>
                              <p:par>
                                <p:cTn id="89" presetID="22" presetClass="entr" presetSubtype="2" fill="hold" nodeType="afterEffect">
                                  <p:stCondLst>
                                    <p:cond delay="0"/>
                                  </p:stCondLst>
                                  <p:childTnLst>
                                    <p:set>
                                      <p:cBhvr>
                                        <p:cTn id="90" dur="1" fill="hold">
                                          <p:stCondLst>
                                            <p:cond delay="0"/>
                                          </p:stCondLst>
                                        </p:cTn>
                                        <p:tgtEl>
                                          <p:spTgt spid="118"/>
                                        </p:tgtEl>
                                        <p:attrNameLst>
                                          <p:attrName>style.visibility</p:attrName>
                                        </p:attrNameLst>
                                      </p:cBhvr>
                                      <p:to>
                                        <p:strVal val="visible"/>
                                      </p:to>
                                    </p:set>
                                    <p:animEffect transition="in" filter="wipe(right)">
                                      <p:cBhvr>
                                        <p:cTn id="91" dur="350"/>
                                        <p:tgtEl>
                                          <p:spTgt spid="118"/>
                                        </p:tgtEl>
                                      </p:cBhvr>
                                    </p:animEffect>
                                  </p:childTnLst>
                                </p:cTn>
                              </p:par>
                            </p:childTnLst>
                          </p:cTn>
                        </p:par>
                        <p:par>
                          <p:cTn id="92" fill="hold">
                            <p:stCondLst>
                              <p:cond delay="8750"/>
                            </p:stCondLst>
                            <p:childTnLst>
                              <p:par>
                                <p:cTn id="93" presetID="10" presetClass="entr" presetSubtype="0" fill="hold" grpId="0" nodeType="after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fade">
                                      <p:cBhvr>
                                        <p:cTn id="95" dur="350"/>
                                        <p:tgtEl>
                                          <p:spTgt spid="84"/>
                                        </p:tgtEl>
                                      </p:cBhvr>
                                    </p:animEffect>
                                  </p:childTnLst>
                                </p:cTn>
                              </p:par>
                            </p:childTnLst>
                          </p:cTn>
                        </p:par>
                        <p:par>
                          <p:cTn id="96" fill="hold">
                            <p:stCondLst>
                              <p:cond delay="9100"/>
                            </p:stCondLst>
                            <p:childTnLst>
                              <p:par>
                                <p:cTn id="97" presetID="22" presetClass="entr" presetSubtype="8" fill="hold" nodeType="afterEffect">
                                  <p:stCondLst>
                                    <p:cond delay="0"/>
                                  </p:stCondLst>
                                  <p:childTnLst>
                                    <p:set>
                                      <p:cBhvr>
                                        <p:cTn id="98" dur="1" fill="hold">
                                          <p:stCondLst>
                                            <p:cond delay="0"/>
                                          </p:stCondLst>
                                        </p:cTn>
                                        <p:tgtEl>
                                          <p:spTgt spid="125"/>
                                        </p:tgtEl>
                                        <p:attrNameLst>
                                          <p:attrName>style.visibility</p:attrName>
                                        </p:attrNameLst>
                                      </p:cBhvr>
                                      <p:to>
                                        <p:strVal val="visible"/>
                                      </p:to>
                                    </p:set>
                                    <p:animEffect transition="in" filter="wipe(left)">
                                      <p:cBhvr>
                                        <p:cTn id="99" dur="350"/>
                                        <p:tgtEl>
                                          <p:spTgt spid="125"/>
                                        </p:tgtEl>
                                      </p:cBhvr>
                                    </p:animEffect>
                                  </p:childTnLst>
                                </p:cTn>
                              </p:par>
                            </p:childTnLst>
                          </p:cTn>
                        </p:par>
                        <p:par>
                          <p:cTn id="100" fill="hold">
                            <p:stCondLst>
                              <p:cond delay="9450"/>
                            </p:stCondLst>
                            <p:childTnLst>
                              <p:par>
                                <p:cTn id="101" presetID="10" presetClass="entr" presetSubtype="0" fill="hold" grpId="0" nodeType="afterEffect">
                                  <p:stCondLst>
                                    <p:cond delay="0"/>
                                  </p:stCondLst>
                                  <p:childTnLst>
                                    <p:set>
                                      <p:cBhvr>
                                        <p:cTn id="102" dur="1" fill="hold">
                                          <p:stCondLst>
                                            <p:cond delay="0"/>
                                          </p:stCondLst>
                                        </p:cTn>
                                        <p:tgtEl>
                                          <p:spTgt spid="128"/>
                                        </p:tgtEl>
                                        <p:attrNameLst>
                                          <p:attrName>style.visibility</p:attrName>
                                        </p:attrNameLst>
                                      </p:cBhvr>
                                      <p:to>
                                        <p:strVal val="visible"/>
                                      </p:to>
                                    </p:set>
                                    <p:animEffect transition="in" filter="fade">
                                      <p:cBhvr>
                                        <p:cTn id="103" dur="3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2" grpId="0"/>
      <p:bldP spid="144" grpId="0"/>
      <p:bldP spid="140" grpId="0"/>
      <p:bldP spid="134" grpId="0"/>
      <p:bldP spid="131" grpId="0"/>
      <p:bldP spid="19" grpId="0"/>
      <p:bldP spid="92" grpId="0"/>
      <p:bldP spid="84" grpId="0"/>
      <p:bldP spid="1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86034" y="1826329"/>
            <a:ext cx="5840816" cy="4354195"/>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zh-CN" alt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460385" y="1880864"/>
            <a:ext cx="4848215" cy="4252444"/>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lnSpc>
                <a:spcPct val="150000"/>
              </a:lnSpc>
            </a:pPr>
            <a:endParaRPr lang="en-US" sz="1970" dirty="0">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9553140" y="877900"/>
            <a:ext cx="2073710" cy="94843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语义定义全文</a:t>
            </a:r>
            <a:r>
              <a:rPr lang="en-US" altLang="zh-CN" sz="2655" b="1" dirty="0" smtClean="0">
                <a:latin typeface="微软雅黑" panose="020B0503020204020204" pitchFamily="34" charset="-122"/>
                <a:ea typeface="微软雅黑" panose="020B0503020204020204" pitchFamily="34" charset="-122"/>
              </a:rPr>
              <a:t>OCR</a:t>
            </a:r>
            <a:r>
              <a:rPr lang="zh-CN" altLang="en-US" sz="2655" b="1" dirty="0" smtClean="0">
                <a:latin typeface="微软雅黑" panose="020B0503020204020204" pitchFamily="34" charset="-122"/>
                <a:ea typeface="微软雅黑" panose="020B0503020204020204" pitchFamily="34" charset="-122"/>
              </a:rPr>
              <a:t>识别</a:t>
            </a:r>
            <a:endParaRPr lang="zh-CN" altLang="en-US" sz="2655" b="1" dirty="0">
              <a:latin typeface="微软雅黑" panose="020B0503020204020204" pitchFamily="34" charset="-122"/>
              <a:ea typeface="微软雅黑" panose="020B0503020204020204" pitchFamily="34" charset="-122"/>
            </a:endParaRPr>
          </a:p>
        </p:txBody>
      </p:sp>
      <p:sp>
        <p:nvSpPr>
          <p:cNvPr id="3" name="矩形 2"/>
          <p:cNvSpPr/>
          <p:nvPr/>
        </p:nvSpPr>
        <p:spPr>
          <a:xfrm>
            <a:off x="460385" y="935602"/>
            <a:ext cx="1927239" cy="945261"/>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目标检测文本识别</a:t>
            </a:r>
            <a:endParaRPr lang="zh-CN" altLang="en-US" sz="2655"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5982345" y="1982132"/>
            <a:ext cx="5393411" cy="4198393"/>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在我们生活中有着各式各样的文本信息，它存在于各类场景和文档中，有些还是非常重要和较为保密的身份信息。比如政务部门，银行等地方的文件、发票，这些就包含了很多敏感和无法外泄的信息，在人工去审视以及核查的情况下，容易出现错误和泄露的情况，如果给机器去读取一些票据或者政务文件，就能很好的解决这些问题，因此现如今就出现了各类文件扫描仪或者信息录入系统，它们都能很好的分类和识别同类型文件里面的打印体、手写体文字信息。</a:t>
            </a:r>
            <a:endParaRPr lang="zh-CN" altLang="zh-CN"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460385" y="1934915"/>
            <a:ext cx="4848215" cy="4198393"/>
          </a:xfrm>
          <a:prstGeom prst="rect">
            <a:avLst/>
          </a:prstGeom>
          <a:noFill/>
        </p:spPr>
        <p:txBody>
          <a:bodyPr wrap="square" rtlCol="0">
            <a:spAutoFit/>
          </a:bodyPr>
          <a:lstStyle/>
          <a:p>
            <a:pPr indent="457200">
              <a:lnSpc>
                <a:spcPct val="150000"/>
              </a:lnSpc>
            </a:pPr>
            <a:r>
              <a:rPr lang="zh-CN" altLang="en-US" b="1" dirty="0">
                <a:latin typeface="微软雅黑" panose="020B0503020204020204" pitchFamily="34" charset="-122"/>
                <a:ea typeface="微软雅黑" panose="020B0503020204020204" pitchFamily="34" charset="-122"/>
              </a:rPr>
              <a:t>有很多</a:t>
            </a:r>
            <a:r>
              <a:rPr lang="en-US" altLang="zh-CN" b="1" dirty="0">
                <a:latin typeface="微软雅黑" panose="020B0503020204020204" pitchFamily="34" charset="-122"/>
                <a:ea typeface="微软雅黑" panose="020B0503020204020204" pitchFamily="34" charset="-122"/>
              </a:rPr>
              <a:t>AI</a:t>
            </a:r>
            <a:r>
              <a:rPr lang="zh-CN" altLang="en-US" b="1" dirty="0">
                <a:latin typeface="微软雅黑" panose="020B0503020204020204" pitchFamily="34" charset="-122"/>
                <a:ea typeface="微软雅黑" panose="020B0503020204020204" pitchFamily="34" charset="-122"/>
              </a:rPr>
              <a:t>产品或者系统中，都需要在一些视频和图像中去找寻文字信息，然后在将其正确识别出来，比如检测车牌信息的违章摄像头、查看道路指示牌的实时导航等。这些文字信息的位置都是不固定的，并且还可能会呈现出各种长短高宽不一的样子，也就是图形畸变，所以就需要先让机器在各类场景中去找寻出文本信息的范围，在将此范围内部的文本识别出来，所以就衍生出了一些带有文本目标检测训练效果的文本标注工具。</a:t>
            </a:r>
          </a:p>
        </p:txBody>
      </p:sp>
      <p:sp>
        <p:nvSpPr>
          <p:cNvPr id="22"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文本数据标注工具和方法</a:t>
            </a:r>
            <a:endParaRPr lang="zh-CN" altLang="en-US" sz="2400" dirty="0">
              <a:solidFill>
                <a:srgbClr val="00338D"/>
              </a:solidFill>
              <a:sym typeface="+mn-lt"/>
            </a:endParaRPr>
          </a:p>
        </p:txBody>
      </p:sp>
    </p:spTree>
    <p:extLst>
      <p:ext uri="{BB962C8B-B14F-4D97-AF65-F5344CB8AC3E}">
        <p14:creationId xmlns:p14="http://schemas.microsoft.com/office/powerpoint/2010/main" val="5348905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a:spLocks noChangeArrowheads="1"/>
          </p:cNvSpPr>
          <p:nvPr/>
        </p:nvSpPr>
        <p:spPr bwMode="auto">
          <a:xfrm>
            <a:off x="6178550" y="1646238"/>
            <a:ext cx="5397499" cy="1384995"/>
          </a:xfrm>
          <a:prstGeom prst="rect">
            <a:avLst/>
          </a:prstGeom>
          <a:noFill/>
          <a:ln w="9525">
            <a:noFill/>
            <a:miter lim="800000"/>
            <a:headEnd/>
            <a:tailEnd/>
          </a:ln>
        </p:spPr>
        <p:txBody>
          <a:bodyPr wrap="square">
            <a:spAutoFit/>
          </a:bodyPr>
          <a:lstStyle/>
          <a:p>
            <a:pPr indent="457200">
              <a:lnSpc>
                <a:spcPct val="150000"/>
              </a:lnSpc>
            </a:pPr>
            <a:r>
              <a:rPr lang="zh-CN" altLang="en-US" sz="1400" dirty="0">
                <a:solidFill>
                  <a:srgbClr val="0070C0"/>
                </a:solidFill>
                <a:latin typeface="微软雅黑" pitchFamily="34" charset="-122"/>
                <a:ea typeface="微软雅黑" pitchFamily="34" charset="-122"/>
              </a:rPr>
              <a:t>车牌识别目前应用于大量生活场景中，如停车场管理、小区车辆综合管理、城市道路监控、智慧园区车辆管理、汽车</a:t>
            </a:r>
            <a:r>
              <a:rPr lang="en-US" altLang="zh-CN" sz="1400" dirty="0">
                <a:solidFill>
                  <a:srgbClr val="0070C0"/>
                </a:solidFill>
                <a:latin typeface="微软雅黑" pitchFamily="34" charset="-122"/>
                <a:ea typeface="微软雅黑" pitchFamily="34" charset="-122"/>
              </a:rPr>
              <a:t>4S</a:t>
            </a:r>
            <a:r>
              <a:rPr lang="zh-CN" altLang="en-US" sz="1400" dirty="0">
                <a:solidFill>
                  <a:srgbClr val="0070C0"/>
                </a:solidFill>
                <a:latin typeface="微软雅黑" pitchFamily="34" charset="-122"/>
                <a:ea typeface="微软雅黑" pitchFamily="34" charset="-122"/>
              </a:rPr>
              <a:t>店管理、移动手持检测设备、警务系统、高速公路管理等，都需要使用车牌识别进行机器学习。车牌识别标注使用了图像目标检测和文本</a:t>
            </a:r>
            <a:r>
              <a:rPr lang="zh-CN" altLang="en-US" sz="1400" dirty="0" smtClean="0">
                <a:solidFill>
                  <a:srgbClr val="0070C0"/>
                </a:solidFill>
                <a:latin typeface="微软雅黑" pitchFamily="34" charset="-122"/>
                <a:ea typeface="微软雅黑" pitchFamily="34" charset="-122"/>
              </a:rPr>
              <a:t>转写。</a:t>
            </a:r>
            <a:endParaRPr lang="zh-CN" altLang="en-US" sz="1400" dirty="0">
              <a:solidFill>
                <a:srgbClr val="0070C0"/>
              </a:solidFill>
              <a:latin typeface="微软雅黑" pitchFamily="34" charset="-122"/>
              <a:ea typeface="微软雅黑" pitchFamily="34" charset="-122"/>
            </a:endParaRPr>
          </a:p>
        </p:txBody>
      </p:sp>
      <p:sp>
        <p:nvSpPr>
          <p:cNvPr id="8" name="TextBox 5"/>
          <p:cNvSpPr txBox="1">
            <a:spLocks noChangeArrowheads="1"/>
          </p:cNvSpPr>
          <p:nvPr/>
        </p:nvSpPr>
        <p:spPr bwMode="auto">
          <a:xfrm>
            <a:off x="6235800" y="4037014"/>
            <a:ext cx="5664199" cy="2677656"/>
          </a:xfrm>
          <a:prstGeom prst="rect">
            <a:avLst/>
          </a:prstGeom>
          <a:noFill/>
          <a:ln w="9525">
            <a:noFill/>
            <a:miter lim="800000"/>
            <a:headEnd/>
            <a:tailEnd/>
          </a:ln>
        </p:spPr>
        <p:txBody>
          <a:bodyPr wrap="square">
            <a:spAutoFit/>
          </a:bodyPr>
          <a:lstStyle/>
          <a:p>
            <a:pPr indent="457200">
              <a:lnSpc>
                <a:spcPct val="150000"/>
              </a:lnSpc>
            </a:pPr>
            <a:r>
              <a:rPr lang="zh-CN" altLang="en-US" sz="1400" dirty="0">
                <a:solidFill>
                  <a:srgbClr val="0070C0"/>
                </a:solidFill>
                <a:latin typeface="微软雅黑" pitchFamily="34" charset="-122"/>
                <a:ea typeface="微软雅黑" pitchFamily="34" charset="-122"/>
              </a:rPr>
              <a:t>现如今，工厂制造业、零售业、银行业、保险证券业、物流供应链、手机</a:t>
            </a:r>
            <a:r>
              <a:rPr lang="en-US" altLang="zh-CN" sz="1400" dirty="0">
                <a:solidFill>
                  <a:srgbClr val="0070C0"/>
                </a:solidFill>
                <a:latin typeface="微软雅黑" pitchFamily="34" charset="-122"/>
                <a:ea typeface="微软雅黑" pitchFamily="34" charset="-122"/>
              </a:rPr>
              <a:t>APP</a:t>
            </a:r>
            <a:r>
              <a:rPr lang="zh-CN" altLang="en-US" sz="1400" dirty="0">
                <a:solidFill>
                  <a:srgbClr val="0070C0"/>
                </a:solidFill>
                <a:latin typeface="微软雅黑" pitchFamily="34" charset="-122"/>
                <a:ea typeface="微软雅黑" pitchFamily="34" charset="-122"/>
              </a:rPr>
              <a:t>、各大服务窗口以及各种移动终端设备或者信息上传系统，都会配有表格文档识别、扫读笔或点读笔</a:t>
            </a:r>
            <a:r>
              <a:rPr lang="en-US" altLang="zh-CN" sz="1400" dirty="0">
                <a:solidFill>
                  <a:srgbClr val="0070C0"/>
                </a:solidFill>
                <a:latin typeface="微软雅黑" pitchFamily="34" charset="-122"/>
                <a:ea typeface="微软雅黑" pitchFamily="34" charset="-122"/>
              </a:rPr>
              <a:t>OCR</a:t>
            </a:r>
            <a:r>
              <a:rPr lang="zh-CN" altLang="en-US" sz="1400" dirty="0">
                <a:solidFill>
                  <a:srgbClr val="0070C0"/>
                </a:solidFill>
                <a:latin typeface="微软雅黑" pitchFamily="34" charset="-122"/>
                <a:ea typeface="微软雅黑" pitchFamily="34" charset="-122"/>
              </a:rPr>
              <a:t>算法、增值税发票识别、集装箱号识别、身份证识别、营业执照识别、卡证识别、票据发票识别、护照识别、火车票识别、其他特定场景文字文件读取识别功能。如表格文档这些都是将文本文字资料扫描或成像为图片文件，在进行分析，最终获取文字及版面信息，即为我们常说的</a:t>
            </a:r>
            <a:r>
              <a:rPr lang="en-US" altLang="zh-CN" sz="1400" dirty="0">
                <a:solidFill>
                  <a:srgbClr val="0070C0"/>
                </a:solidFill>
                <a:latin typeface="微软雅黑" pitchFamily="34" charset="-122"/>
                <a:ea typeface="微软雅黑" pitchFamily="34" charset="-122"/>
              </a:rPr>
              <a:t>OCR</a:t>
            </a:r>
            <a:r>
              <a:rPr lang="zh-CN" altLang="en-US" sz="1400" dirty="0">
                <a:solidFill>
                  <a:srgbClr val="0070C0"/>
                </a:solidFill>
                <a:latin typeface="微软雅黑" pitchFamily="34" charset="-122"/>
                <a:ea typeface="微软雅黑" pitchFamily="34" charset="-122"/>
              </a:rPr>
              <a:t>功能。那是通过怎样的数据训练才能得到的呢</a:t>
            </a:r>
          </a:p>
        </p:txBody>
      </p:sp>
      <p:sp>
        <p:nvSpPr>
          <p:cNvPr id="9" name="TextBox 6"/>
          <p:cNvSpPr txBox="1">
            <a:spLocks noChangeArrowheads="1"/>
          </p:cNvSpPr>
          <p:nvPr/>
        </p:nvSpPr>
        <p:spPr bwMode="auto">
          <a:xfrm>
            <a:off x="6178551" y="1100136"/>
            <a:ext cx="2317749" cy="369332"/>
          </a:xfrm>
          <a:prstGeom prst="rect">
            <a:avLst/>
          </a:prstGeom>
          <a:noFill/>
          <a:ln w="9525">
            <a:noFill/>
            <a:miter lim="800000"/>
            <a:headEnd/>
            <a:tailEnd/>
          </a:ln>
        </p:spPr>
        <p:txBody>
          <a:bodyPr wrap="square">
            <a:spAutoFit/>
          </a:bodyPr>
          <a:lstStyle/>
          <a:p>
            <a:pPr algn="l"/>
            <a:r>
              <a:rPr lang="zh-CN" altLang="en-US" b="1" dirty="0" smtClean="0">
                <a:solidFill>
                  <a:schemeClr val="tx1">
                    <a:lumMod val="95000"/>
                    <a:lumOff val="5000"/>
                  </a:schemeClr>
                </a:solidFill>
                <a:latin typeface="微软雅黑" pitchFamily="34" charset="-122"/>
                <a:ea typeface="微软雅黑" pitchFamily="34" charset="-122"/>
              </a:rPr>
              <a:t>车牌</a:t>
            </a:r>
            <a:r>
              <a:rPr lang="en-US" altLang="zh-CN" b="1" dirty="0" smtClean="0">
                <a:solidFill>
                  <a:schemeClr val="tx1">
                    <a:lumMod val="95000"/>
                    <a:lumOff val="5000"/>
                  </a:schemeClr>
                </a:solidFill>
                <a:latin typeface="微软雅黑" pitchFamily="34" charset="-122"/>
                <a:ea typeface="微软雅黑" pitchFamily="34" charset="-122"/>
              </a:rPr>
              <a:t>——</a:t>
            </a:r>
            <a:r>
              <a:rPr lang="zh-CN" altLang="en-US" b="1" dirty="0" smtClean="0">
                <a:solidFill>
                  <a:schemeClr val="tx1">
                    <a:lumMod val="95000"/>
                    <a:lumOff val="5000"/>
                  </a:schemeClr>
                </a:solidFill>
                <a:latin typeface="微软雅黑" pitchFamily="34" charset="-122"/>
                <a:ea typeface="微软雅黑" pitchFamily="34" charset="-122"/>
              </a:rPr>
              <a:t>检测识别</a:t>
            </a:r>
            <a:endParaRPr lang="zh-CN" altLang="en-US" b="1" dirty="0">
              <a:solidFill>
                <a:schemeClr val="tx1">
                  <a:lumMod val="95000"/>
                  <a:lumOff val="5000"/>
                </a:schemeClr>
              </a:solidFill>
              <a:latin typeface="微软雅黑" pitchFamily="34" charset="-122"/>
              <a:ea typeface="微软雅黑" pitchFamily="34" charset="-122"/>
            </a:endParaRPr>
          </a:p>
        </p:txBody>
      </p:sp>
      <p:sp>
        <p:nvSpPr>
          <p:cNvPr id="10" name="TextBox 7"/>
          <p:cNvSpPr txBox="1">
            <a:spLocks noChangeArrowheads="1"/>
          </p:cNvSpPr>
          <p:nvPr/>
        </p:nvSpPr>
        <p:spPr bwMode="auto">
          <a:xfrm>
            <a:off x="6235800" y="3562350"/>
            <a:ext cx="4953000" cy="369332"/>
          </a:xfrm>
          <a:prstGeom prst="rect">
            <a:avLst/>
          </a:prstGeom>
          <a:noFill/>
          <a:ln w="9525">
            <a:noFill/>
            <a:miter lim="800000"/>
            <a:headEnd/>
            <a:tailEnd/>
          </a:ln>
        </p:spPr>
        <p:txBody>
          <a:bodyPr>
            <a:spAutoFit/>
          </a:bodyPr>
          <a:lstStyle/>
          <a:p>
            <a:r>
              <a:rPr lang="zh-CN" altLang="en-US" b="1" dirty="0" smtClean="0">
                <a:solidFill>
                  <a:schemeClr val="tx1">
                    <a:lumMod val="95000"/>
                    <a:lumOff val="5000"/>
                  </a:schemeClr>
                </a:solidFill>
                <a:latin typeface="微软雅黑" pitchFamily="34" charset="-122"/>
                <a:ea typeface="微软雅黑" pitchFamily="34" charset="-122"/>
              </a:rPr>
              <a:t>票据</a:t>
            </a:r>
            <a:r>
              <a:rPr lang="zh-CN" altLang="en-US" b="1" dirty="0">
                <a:solidFill>
                  <a:schemeClr val="tx1">
                    <a:lumMod val="95000"/>
                    <a:lumOff val="5000"/>
                  </a:schemeClr>
                </a:solidFill>
                <a:latin typeface="微软雅黑" pitchFamily="34" charset="-122"/>
                <a:ea typeface="微软雅黑" pitchFamily="34" charset="-122"/>
              </a:rPr>
              <a:t>证件</a:t>
            </a:r>
            <a:r>
              <a:rPr lang="en-US" altLang="zh-CN" b="1" dirty="0">
                <a:solidFill>
                  <a:schemeClr val="tx1">
                    <a:lumMod val="95000"/>
                    <a:lumOff val="5000"/>
                  </a:schemeClr>
                </a:solidFill>
                <a:latin typeface="微软雅黑" pitchFamily="34" charset="-122"/>
                <a:ea typeface="微软雅黑" pitchFamily="34" charset="-122"/>
              </a:rPr>
              <a:t>——</a:t>
            </a:r>
            <a:r>
              <a:rPr lang="zh-CN" altLang="en-US" b="1" dirty="0">
                <a:solidFill>
                  <a:schemeClr val="tx1">
                    <a:lumMod val="95000"/>
                    <a:lumOff val="5000"/>
                  </a:schemeClr>
                </a:solidFill>
                <a:latin typeface="微软雅黑" pitchFamily="34" charset="-122"/>
                <a:ea typeface="微软雅黑" pitchFamily="34" charset="-122"/>
              </a:rPr>
              <a:t>语义分类全文</a:t>
            </a:r>
            <a:r>
              <a:rPr lang="en-US" altLang="zh-CN" b="1" dirty="0">
                <a:solidFill>
                  <a:schemeClr val="tx1">
                    <a:lumMod val="95000"/>
                    <a:lumOff val="5000"/>
                  </a:schemeClr>
                </a:solidFill>
                <a:latin typeface="微软雅黑" pitchFamily="34" charset="-122"/>
                <a:ea typeface="微软雅黑" pitchFamily="34" charset="-122"/>
              </a:rPr>
              <a:t>OCR</a:t>
            </a:r>
            <a:r>
              <a:rPr lang="zh-CN" altLang="en-US" b="1" dirty="0">
                <a:solidFill>
                  <a:schemeClr val="tx1">
                    <a:lumMod val="95000"/>
                    <a:lumOff val="5000"/>
                  </a:schemeClr>
                </a:solidFill>
                <a:latin typeface="微软雅黑" pitchFamily="34" charset="-122"/>
                <a:ea typeface="微软雅黑" pitchFamily="34" charset="-122"/>
              </a:rPr>
              <a:t>识别</a:t>
            </a:r>
          </a:p>
        </p:txBody>
      </p:sp>
      <p:sp>
        <p:nvSpPr>
          <p:cNvPr id="1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文本数据标注案例</a:t>
            </a:r>
            <a:endParaRPr lang="zh-CN" altLang="en-US" sz="2400" dirty="0">
              <a:solidFill>
                <a:srgbClr val="00338D"/>
              </a:solidFill>
              <a:sym typeface="+mn-lt"/>
            </a:endParaRPr>
          </a:p>
        </p:txBody>
      </p:sp>
      <p:pic>
        <p:nvPicPr>
          <p:cNvPr id="13" name="图片 12"/>
          <p:cNvPicPr/>
          <p:nvPr/>
        </p:nvPicPr>
        <p:blipFill>
          <a:blip r:embed="rId2">
            <a:extLst/>
          </a:blip>
          <a:stretch>
            <a:fillRect/>
          </a:stretch>
        </p:blipFill>
        <p:spPr>
          <a:xfrm>
            <a:off x="678389" y="974407"/>
            <a:ext cx="5068361" cy="2460943"/>
          </a:xfrm>
          <a:prstGeom prst="rect">
            <a:avLst/>
          </a:prstGeom>
        </p:spPr>
      </p:pic>
      <p:pic>
        <p:nvPicPr>
          <p:cNvPr id="14" name="图片 13" descr="1636363146(1)"/>
          <p:cNvPicPr/>
          <p:nvPr/>
        </p:nvPicPr>
        <p:blipFill>
          <a:blip r:embed="rId3">
            <a:extLst/>
          </a:blip>
          <a:stretch>
            <a:fillRect/>
          </a:stretch>
        </p:blipFill>
        <p:spPr>
          <a:xfrm>
            <a:off x="722838" y="3620190"/>
            <a:ext cx="4979461" cy="2901260"/>
          </a:xfrm>
          <a:prstGeom prst="rect">
            <a:avLst/>
          </a:prstGeom>
        </p:spPr>
      </p:pic>
    </p:spTree>
    <p:extLst>
      <p:ext uri="{BB962C8B-B14F-4D97-AF65-F5344CB8AC3E}">
        <p14:creationId xmlns:p14="http://schemas.microsoft.com/office/powerpoint/2010/main" val="32889474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7401691" y="0"/>
            <a:ext cx="4790308" cy="6857624"/>
            <a:chOff x="-1225538" y="0"/>
            <a:chExt cx="6409038" cy="5143500"/>
          </a:xfrm>
        </p:grpSpPr>
        <p:sp>
          <p:nvSpPr>
            <p:cNvPr id="5" name="Rectangle 5"/>
            <p:cNvSpPr>
              <a:spLocks noChangeArrowheads="1"/>
            </p:cNvSpPr>
            <p:nvPr/>
          </p:nvSpPr>
          <p:spPr bwMode="auto">
            <a:xfrm>
              <a:off x="-1225538" y="0"/>
              <a:ext cx="4464041" cy="51435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nvGrpSpPr>
            <p:cNvPr id="10" name="组合 9"/>
            <p:cNvGrpSpPr/>
            <p:nvPr/>
          </p:nvGrpSpPr>
          <p:grpSpPr>
            <a:xfrm>
              <a:off x="-1225538" y="1419311"/>
              <a:ext cx="6409038" cy="2468018"/>
              <a:chOff x="-1225538" y="1440287"/>
              <a:chExt cx="6409038" cy="2052526"/>
            </a:xfrm>
          </p:grpSpPr>
          <p:sp>
            <p:nvSpPr>
              <p:cNvPr id="7" name="Rectangle 7"/>
              <p:cNvSpPr>
                <a:spLocks noChangeArrowheads="1"/>
              </p:cNvSpPr>
              <p:nvPr/>
            </p:nvSpPr>
            <p:spPr bwMode="auto">
              <a:xfrm>
                <a:off x="-1225538" y="1440287"/>
                <a:ext cx="6409038" cy="170147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13" tIns="60956" rIns="121913" bIns="60956" numCol="1" anchor="t" anchorCtr="0" compatLnSpc="1"/>
              <a:lstStyle/>
              <a:p>
                <a:endParaRPr lang="zh-CN" altLang="en-US" sz="1705">
                  <a:solidFill>
                    <a:prstClr val="black"/>
                  </a:solidFill>
                </a:endParaRPr>
              </a:p>
            </p:txBody>
          </p:sp>
          <p:sp>
            <p:nvSpPr>
              <p:cNvPr id="8" name="Freeform 8"/>
              <p:cNvSpPr/>
              <p:nvPr/>
            </p:nvSpPr>
            <p:spPr bwMode="auto">
              <a:xfrm>
                <a:off x="3238501" y="3141764"/>
                <a:ext cx="1944999" cy="351049"/>
              </a:xfrm>
              <a:custGeom>
                <a:avLst/>
                <a:gdLst>
                  <a:gd name="T0" fmla="*/ 0 w 615"/>
                  <a:gd name="T1" fmla="*/ 0 h 111"/>
                  <a:gd name="T2" fmla="*/ 615 w 615"/>
                  <a:gd name="T3" fmla="*/ 0 h 111"/>
                  <a:gd name="T4" fmla="*/ 0 w 615"/>
                  <a:gd name="T5" fmla="*/ 111 h 111"/>
                  <a:gd name="T6" fmla="*/ 0 w 615"/>
                  <a:gd name="T7" fmla="*/ 0 h 111"/>
                </a:gdLst>
                <a:ahLst/>
                <a:cxnLst>
                  <a:cxn ang="0">
                    <a:pos x="T0" y="T1"/>
                  </a:cxn>
                  <a:cxn ang="0">
                    <a:pos x="T2" y="T3"/>
                  </a:cxn>
                  <a:cxn ang="0">
                    <a:pos x="T4" y="T5"/>
                  </a:cxn>
                  <a:cxn ang="0">
                    <a:pos x="T6" y="T7"/>
                  </a:cxn>
                </a:cxnLst>
                <a:rect l="0" t="0" r="r" b="b"/>
                <a:pathLst>
                  <a:path w="615" h="111">
                    <a:moveTo>
                      <a:pt x="0" y="0"/>
                    </a:moveTo>
                    <a:lnTo>
                      <a:pt x="615" y="0"/>
                    </a:lnTo>
                    <a:lnTo>
                      <a:pt x="0" y="111"/>
                    </a:lnTo>
                    <a:lnTo>
                      <a:pt x="0" y="0"/>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13" tIns="60956" rIns="121913" bIns="60956" numCol="1" anchor="t" anchorCtr="0" compatLnSpc="1"/>
              <a:lstStyle/>
              <a:p>
                <a:endParaRPr lang="zh-CN" altLang="en-US" sz="1705">
                  <a:solidFill>
                    <a:prstClr val="black"/>
                  </a:solidFill>
                </a:endParaRPr>
              </a:p>
            </p:txBody>
          </p:sp>
        </p:grpSp>
      </p:grpSp>
      <p:sp>
        <p:nvSpPr>
          <p:cNvPr id="13" name="矩形 259"/>
          <p:cNvSpPr>
            <a:spLocks noChangeArrowheads="1"/>
          </p:cNvSpPr>
          <p:nvPr/>
        </p:nvSpPr>
        <p:spPr bwMode="auto">
          <a:xfrm>
            <a:off x="601810" y="2437224"/>
            <a:ext cx="6583039" cy="1218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en-US" altLang="zh-CN" sz="3600" b="1" cap="all" dirty="0" smtClean="0">
                <a:solidFill>
                  <a:srgbClr val="0070C0"/>
                </a:solidFill>
                <a:cs typeface="Arial" panose="020B0604020202020204" pitchFamily="34" charset="0"/>
                <a:sym typeface="+mn-ea"/>
              </a:rPr>
              <a:t>第4章</a:t>
            </a:r>
            <a:r>
              <a:rPr lang="zh-CN" altLang="en-US" sz="3600" b="1" cap="all" dirty="0" smtClean="0">
                <a:solidFill>
                  <a:prstClr val="black">
                    <a:lumMod val="65000"/>
                    <a:lumOff val="35000"/>
                  </a:prstClr>
                </a:solidFill>
                <a:cs typeface="Arial" panose="020B0604020202020204" pitchFamily="34" charset="0"/>
                <a:sym typeface="+mn-ea"/>
              </a:rPr>
              <a:t> </a:t>
            </a:r>
            <a:endParaRPr lang="en-US" altLang="zh-CN" sz="3600" b="1" cap="all" dirty="0" smtClean="0">
              <a:solidFill>
                <a:prstClr val="black">
                  <a:lumMod val="65000"/>
                  <a:lumOff val="35000"/>
                </a:prstClr>
              </a:solidFill>
              <a:cs typeface="Arial" panose="020B0604020202020204" pitchFamily="34" charset="0"/>
              <a:sym typeface="+mn-ea"/>
            </a:endParaRPr>
          </a:p>
          <a:p>
            <a:pPr>
              <a:buFont typeface="Arial" panose="020B0604020202020204" pitchFamily="34" charset="0"/>
              <a:buNone/>
            </a:pPr>
            <a:r>
              <a:rPr lang="zh-CN" altLang="en-US" sz="3600" b="1" cap="all" dirty="0" smtClean="0">
                <a:solidFill>
                  <a:prstClr val="black">
                    <a:lumMod val="65000"/>
                    <a:lumOff val="35000"/>
                  </a:prstClr>
                </a:solidFill>
                <a:cs typeface="Arial" panose="020B0604020202020204" pitchFamily="34" charset="0"/>
              </a:rPr>
              <a:t>图像数据标注</a:t>
            </a:r>
            <a:endParaRPr lang="zh-CN" altLang="en-US" sz="3600" b="1" cap="all" dirty="0">
              <a:solidFill>
                <a:prstClr val="black">
                  <a:lumMod val="65000"/>
                  <a:lumOff val="35000"/>
                </a:prstClr>
              </a:solidFill>
              <a:cs typeface="Arial" panose="020B0604020202020204" pitchFamily="34" charset="0"/>
            </a:endParaRPr>
          </a:p>
        </p:txBody>
      </p:sp>
      <p:sp>
        <p:nvSpPr>
          <p:cNvPr id="19" name="原创设计师QQ598969553                 _15"/>
          <p:cNvSpPr/>
          <p:nvPr/>
        </p:nvSpPr>
        <p:spPr>
          <a:xfrm>
            <a:off x="601810" y="3762793"/>
            <a:ext cx="4538831" cy="8963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solidFill>
                  <a:prstClr val="black">
                    <a:lumMod val="50000"/>
                    <a:lumOff val="50000"/>
                  </a:prstClr>
                </a:solidFill>
                <a:latin typeface="微软雅黑" panose="020B0503020204020204" pitchFamily="34" charset="-122"/>
                <a:ea typeface="微软雅黑" panose="020B0503020204020204" pitchFamily="34" charset="-122"/>
              </a:rPr>
              <a:t>XXX</a:t>
            </a:r>
            <a:r>
              <a:rPr lang="zh-CN" alt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sz="2400" dirty="0" smtClean="0">
                <a:solidFill>
                  <a:prstClr val="black">
                    <a:lumMod val="50000"/>
                    <a:lumOff val="50000"/>
                  </a:prstClr>
                </a:solidFill>
                <a:latin typeface="微软雅黑" panose="020B0503020204020204" pitchFamily="34" charset="-122"/>
                <a:ea typeface="微软雅黑" panose="020B0503020204020204" pitchFamily="34" charset="-122"/>
              </a:rPr>
              <a:t> </a:t>
            </a:r>
          </a:p>
          <a:p>
            <a:pPr algn="ctr"/>
            <a:r>
              <a:rPr lang="en-US" sz="2400" dirty="0" smtClean="0">
                <a:solidFill>
                  <a:prstClr val="black">
                    <a:lumMod val="50000"/>
                    <a:lumOff val="50000"/>
                  </a:prstClr>
                </a:solidFill>
                <a:latin typeface="微软雅黑" panose="020B0503020204020204" pitchFamily="34" charset="-122"/>
                <a:ea typeface="微软雅黑" panose="020B0503020204020204" pitchFamily="34" charset="-122"/>
              </a:rPr>
              <a:t>XXX@XXX</a:t>
            </a:r>
            <a:endParaRPr sz="2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20" name="矩形 259"/>
          <p:cNvSpPr>
            <a:spLocks noChangeArrowheads="1"/>
          </p:cNvSpPr>
          <p:nvPr/>
        </p:nvSpPr>
        <p:spPr bwMode="auto">
          <a:xfrm>
            <a:off x="431359" y="667853"/>
            <a:ext cx="50963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9600" b="1" cap="all" smtClean="0">
                <a:solidFill>
                  <a:srgbClr val="0070C0"/>
                </a:solidFill>
                <a:cs typeface="Arial" panose="020B0604020202020204" pitchFamily="34" charset="0"/>
              </a:rPr>
              <a:t>第二部分</a:t>
            </a:r>
            <a:endParaRPr lang="zh-CN" altLang="en-US" sz="9600" b="1" cap="all" dirty="0">
              <a:solidFill>
                <a:srgbClr val="0070C0"/>
              </a:solidFill>
              <a:cs typeface="Arial" panose="020B0604020202020204" pitchFamily="34" charset="0"/>
            </a:endParaRPr>
          </a:p>
        </p:txBody>
      </p:sp>
      <p:pic>
        <p:nvPicPr>
          <p:cNvPr id="2" name="图片 1"/>
          <p:cNvPicPr>
            <a:picLocks noChangeAspect="1"/>
          </p:cNvPicPr>
          <p:nvPr/>
        </p:nvPicPr>
        <p:blipFill>
          <a:blip r:embed="rId3" cstate="print"/>
          <a:stretch>
            <a:fillRect/>
          </a:stretch>
        </p:blipFill>
        <p:spPr>
          <a:xfrm>
            <a:off x="7462008" y="1892830"/>
            <a:ext cx="4744477" cy="2727725"/>
          </a:xfrm>
          <a:prstGeom prst="rect">
            <a:avLst/>
          </a:prstGeom>
        </p:spPr>
      </p:pic>
    </p:spTree>
    <p:extLst>
      <p:ext uri="{BB962C8B-B14F-4D97-AF65-F5344CB8AC3E}">
        <p14:creationId xmlns:p14="http://schemas.microsoft.com/office/powerpoint/2010/main" val="220055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20"/>
                                        </p:tgtEl>
                                      </p:cBhvr>
                                    </p:animEffect>
                                    <p:animScale>
                                      <p:cBhvr>
                                        <p:cTn id="23" dur="250" autoRev="1" fill="hold"/>
                                        <p:tgtEl>
                                          <p:spTgt spid="20"/>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0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par>
                          <p:cTn id="36" fill="hold">
                            <p:stCondLst>
                              <p:cond delay="3550"/>
                            </p:stCondLst>
                            <p:childTnLst>
                              <p:par>
                                <p:cTn id="37" presetID="1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ppt_y</p:attrName>
                                        </p:attrNameLst>
                                      </p:cBhvr>
                                      <p:tavLst>
                                        <p:tav tm="0">
                                          <p:val>
                                            <p:strVal val="#ppt_y-#ppt_h*1.125000"/>
                                          </p:val>
                                        </p:tav>
                                        <p:tav tm="100000">
                                          <p:val>
                                            <p:strVal val="#ppt_y"/>
                                          </p:val>
                                        </p:tav>
                                      </p:tavLst>
                                    </p:anim>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9" grpId="0"/>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74"/>
          <p:cNvSpPr txBox="1"/>
          <p:nvPr/>
        </p:nvSpPr>
        <p:spPr>
          <a:xfrm>
            <a:off x="2185618" y="3203463"/>
            <a:ext cx="141577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人脸识别</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6" name="文本框 76"/>
          <p:cNvSpPr txBox="1"/>
          <p:nvPr/>
        </p:nvSpPr>
        <p:spPr>
          <a:xfrm>
            <a:off x="2185618" y="4377464"/>
            <a:ext cx="1415772" cy="461665"/>
          </a:xfrm>
          <a:prstGeom prst="rect">
            <a:avLst/>
          </a:prstGeom>
          <a:noFill/>
        </p:spPr>
        <p:txBody>
          <a:bodyPr wrap="none" lIns="91440" tIns="45720" rIns="91440" bIns="45720">
            <a:spAutoFit/>
          </a:bodyPr>
          <a:lstStyle/>
          <a:p>
            <a:pP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医疗影像</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8" name="文本框 78"/>
          <p:cNvSpPr txBox="1"/>
          <p:nvPr/>
        </p:nvSpPr>
        <p:spPr>
          <a:xfrm>
            <a:off x="2223083" y="5613330"/>
            <a:ext cx="1415772" cy="461665"/>
          </a:xfrm>
          <a:prstGeom prst="rect">
            <a:avLst/>
          </a:prstGeom>
          <a:noFill/>
        </p:spPr>
        <p:txBody>
          <a:bodyPr wrap="none" lIns="91440" tIns="45720" rIns="91440" bIns="45720">
            <a:spAutoFit/>
          </a:bodyPr>
          <a:lstStyle/>
          <a:p>
            <a:pPr algn="l">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rPr>
              <a:t>自动驾驶</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55" name="组合 154"/>
          <p:cNvGrpSpPr>
            <a:grpSpLocks noChangeAspect="1"/>
          </p:cNvGrpSpPr>
          <p:nvPr/>
        </p:nvGrpSpPr>
        <p:grpSpPr>
          <a:xfrm>
            <a:off x="803492" y="2978085"/>
            <a:ext cx="990047" cy="871255"/>
            <a:chOff x="4986998" y="1030693"/>
            <a:chExt cx="988314" cy="869730"/>
          </a:xfrm>
        </p:grpSpPr>
        <p:sp>
          <p:nvSpPr>
            <p:cNvPr id="156" name="Freeform 5"/>
            <p:cNvSpPr/>
            <p:nvPr/>
          </p:nvSpPr>
          <p:spPr bwMode="auto">
            <a:xfrm>
              <a:off x="4986998" y="1030693"/>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57" name="Freeform 5"/>
            <p:cNvSpPr/>
            <p:nvPr/>
          </p:nvSpPr>
          <p:spPr bwMode="auto">
            <a:xfrm>
              <a:off x="5053720" y="1089321"/>
              <a:ext cx="854869" cy="752474"/>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58" name="文本框 34"/>
            <p:cNvSpPr txBox="1"/>
            <p:nvPr/>
          </p:nvSpPr>
          <p:spPr>
            <a:xfrm>
              <a:off x="5188425" y="1214647"/>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01</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59" name="组合 158"/>
          <p:cNvGrpSpPr>
            <a:grpSpLocks noChangeAspect="1"/>
          </p:cNvGrpSpPr>
          <p:nvPr/>
        </p:nvGrpSpPr>
        <p:grpSpPr>
          <a:xfrm>
            <a:off x="803492" y="4186244"/>
            <a:ext cx="990047" cy="871255"/>
            <a:chOff x="4986998" y="1936812"/>
            <a:chExt cx="988314" cy="869730"/>
          </a:xfrm>
        </p:grpSpPr>
        <p:sp>
          <p:nvSpPr>
            <p:cNvPr id="160" name="Freeform 5"/>
            <p:cNvSpPr/>
            <p:nvPr/>
          </p:nvSpPr>
          <p:spPr bwMode="auto">
            <a:xfrm>
              <a:off x="4986998" y="1936812"/>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1" name="Freeform 5"/>
            <p:cNvSpPr/>
            <p:nvPr/>
          </p:nvSpPr>
          <p:spPr bwMode="auto">
            <a:xfrm>
              <a:off x="5053012" y="1996679"/>
              <a:ext cx="842963" cy="74175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2" name="文本框 34"/>
            <p:cNvSpPr txBox="1"/>
            <p:nvPr/>
          </p:nvSpPr>
          <p:spPr>
            <a:xfrm>
              <a:off x="5188425" y="2120766"/>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02</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grpSp>
        <p:nvGrpSpPr>
          <p:cNvPr id="163" name="组合 162"/>
          <p:cNvGrpSpPr>
            <a:grpSpLocks noChangeAspect="1"/>
          </p:cNvGrpSpPr>
          <p:nvPr/>
        </p:nvGrpSpPr>
        <p:grpSpPr>
          <a:xfrm>
            <a:off x="803492" y="5394403"/>
            <a:ext cx="990047" cy="871255"/>
            <a:chOff x="4986998" y="2842931"/>
            <a:chExt cx="988314" cy="869730"/>
          </a:xfrm>
        </p:grpSpPr>
        <p:sp>
          <p:nvSpPr>
            <p:cNvPr id="164" name="Freeform 5"/>
            <p:cNvSpPr/>
            <p:nvPr/>
          </p:nvSpPr>
          <p:spPr bwMode="auto">
            <a:xfrm>
              <a:off x="4986998" y="2842931"/>
              <a:ext cx="988314" cy="86973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anchor="ctr"/>
            <a:lstStyle/>
            <a:p>
              <a:pPr algn="ctr">
                <a:defRPr/>
              </a:pPr>
              <a:endParaRPr lang="zh-CN" altLang="en-US" sz="2400" kern="0">
                <a:solidFill>
                  <a:prstClr val="white"/>
                </a:solidFill>
                <a:ea typeface="微软雅黑" panose="020B0503020204020204" pitchFamily="34" charset="-122"/>
              </a:endParaRPr>
            </a:p>
          </p:txBody>
        </p:sp>
        <p:sp>
          <p:nvSpPr>
            <p:cNvPr id="165" name="Freeform 5"/>
            <p:cNvSpPr/>
            <p:nvPr/>
          </p:nvSpPr>
          <p:spPr bwMode="auto">
            <a:xfrm>
              <a:off x="5057775" y="2917032"/>
              <a:ext cx="837010" cy="73580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0067B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solidFill>
                  <a:prstClr val="white"/>
                </a:solidFill>
                <a:ea typeface="微软雅黑" panose="020B0503020204020204" pitchFamily="34" charset="-122"/>
              </a:endParaRPr>
            </a:p>
          </p:txBody>
        </p:sp>
        <p:sp>
          <p:nvSpPr>
            <p:cNvPr id="166" name="文本框 34"/>
            <p:cNvSpPr txBox="1"/>
            <p:nvPr/>
          </p:nvSpPr>
          <p:spPr>
            <a:xfrm>
              <a:off x="5188425" y="3026885"/>
              <a:ext cx="584392" cy="501886"/>
            </a:xfrm>
            <a:prstGeom prst="rect">
              <a:avLst/>
            </a:prstGeom>
            <a:noFill/>
          </p:spPr>
          <p:txBody>
            <a:bodyPr wrap="none" lIns="91440" tIns="45720" rIns="91440" bIns="45720">
              <a:spAutoFit/>
            </a:bodyPr>
            <a:lstStyle/>
            <a:p>
              <a:r>
                <a:rPr lang="en-US" altLang="zh-CN" sz="2665" dirty="0">
                  <a:solidFill>
                    <a:prstClr val="white"/>
                  </a:solidFill>
                  <a:latin typeface="微软雅黑" panose="020B0503020204020204" pitchFamily="34" charset="-122"/>
                  <a:ea typeface="微软雅黑" panose="020B0503020204020204" pitchFamily="34" charset="-122"/>
                </a:rPr>
                <a:t>03</a:t>
              </a:r>
              <a:endParaRPr lang="zh-CN" altLang="en-US" sz="2665" dirty="0">
                <a:solidFill>
                  <a:prstClr val="white"/>
                </a:solidFill>
                <a:latin typeface="微软雅黑" panose="020B0503020204020204" pitchFamily="34" charset="-122"/>
                <a:ea typeface="微软雅黑" panose="020B0503020204020204" pitchFamily="34" charset="-122"/>
              </a:endParaRPr>
            </a:p>
          </p:txBody>
        </p:sp>
      </p:grpSp>
      <p:sp>
        <p:nvSpPr>
          <p:cNvPr id="53" name="文本框 2"/>
          <p:cNvSpPr txBox="1"/>
          <p:nvPr/>
        </p:nvSpPr>
        <p:spPr>
          <a:xfrm>
            <a:off x="534661" y="861439"/>
            <a:ext cx="11258849" cy="1708160"/>
          </a:xfrm>
          <a:prstGeom prst="rect">
            <a:avLst/>
          </a:prstGeom>
          <a:solidFill>
            <a:srgbClr val="FFE48F"/>
          </a:solidFill>
        </p:spPr>
        <p:txBody>
          <a:bodyPr wrap="square" rtlCol="0">
            <a:spAutoFit/>
          </a:bodyPr>
          <a:lstStyle/>
          <a:p>
            <a:pPr marL="12065" lvl="1" indent="457200" fontAlgn="base">
              <a:lnSpc>
                <a:spcPct val="150000"/>
              </a:lnSpc>
            </a:pP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图像标注的本质是一个将标签添加到图像上，将视觉变成文本的过程。计算机根据图像里面的信息自动生成相对应的描述文字，是自然语言与计算机视觉领域的结合。其目标范围既可以是在整个图像上仅使用一个标签，也可以是在某个图像内的各组像素中配上多个标签，这就好像我们小时候在做看图说话题目一样。我们也希望算法能够根据图像而描绘其内容含义的自然语句和自然语言。这项工作同时涵盖图像理解和语言生成，这些工作对于人类小朋友来说较为容易，但对于计算机视觉领域来讲，是一个不小的挑战。随着深度学习概念的到来，图像标注技术的发展，实现了两种不同形式的图像信息到文本信息之间进行转换。为人工智能的发展提供有力而坚实的后盾，实现了</a:t>
            </a:r>
            <a:r>
              <a:rPr lang="en-US" altLang="zh-CN"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AI</a:t>
            </a:r>
            <a:r>
              <a:rPr lang="zh-CN" altLang="en-US" sz="1400" b="1" dirty="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里程碑式的发展。</a:t>
            </a:r>
            <a:endParaRPr sz="1400" b="1" dirty="0" smtClean="0">
              <a:effectLst>
                <a:outerShdw blurRad="38100" dist="38100" dir="2700000">
                  <a:srgbClr val="C0C0C0"/>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图像数据特征和分析</a:t>
            </a:r>
            <a:endParaRPr lang="zh-CN" altLang="en-US" sz="2400" dirty="0">
              <a:solidFill>
                <a:srgbClr val="00338D"/>
              </a:solidFill>
              <a:sym typeface="+mn-lt"/>
            </a:endParaRPr>
          </a:p>
        </p:txBody>
      </p:sp>
      <p:sp>
        <p:nvSpPr>
          <p:cNvPr id="26" name="矩形 25"/>
          <p:cNvSpPr/>
          <p:nvPr/>
        </p:nvSpPr>
        <p:spPr>
          <a:xfrm>
            <a:off x="5191435" y="3434295"/>
            <a:ext cx="1936270" cy="9006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2655" b="1" dirty="0" smtClean="0">
                <a:latin typeface="微软雅黑" panose="020B0503020204020204" pitchFamily="34" charset="-122"/>
                <a:ea typeface="微软雅黑" panose="020B0503020204020204" pitchFamily="34" charset="-122"/>
              </a:rPr>
              <a:t>信息因素</a:t>
            </a:r>
            <a:endParaRPr lang="zh-CN" altLang="en-US" sz="2655" b="1" dirty="0">
              <a:latin typeface="微软雅黑" panose="020B0503020204020204" pitchFamily="34" charset="-122"/>
              <a:ea typeface="微软雅黑" panose="020B0503020204020204" pitchFamily="34" charset="-122"/>
            </a:endParaRPr>
          </a:p>
        </p:txBody>
      </p:sp>
      <p:sp>
        <p:nvSpPr>
          <p:cNvPr id="27" name="矩形 26"/>
          <p:cNvSpPr/>
          <p:nvPr/>
        </p:nvSpPr>
        <p:spPr>
          <a:xfrm>
            <a:off x="7967486" y="3424268"/>
            <a:ext cx="1927239" cy="910700"/>
          </a:xfrm>
          <a:prstGeom prst="rect">
            <a:avLst/>
          </a:prstGeom>
          <a:solidFill>
            <a:srgbClr val="FFC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技术因素</a:t>
            </a:r>
            <a:endParaRPr lang="zh-CN" altLang="en-US" sz="2655" b="1" dirty="0">
              <a:latin typeface="微软雅黑" panose="020B0503020204020204" pitchFamily="34" charset="-122"/>
              <a:ea typeface="微软雅黑" panose="020B0503020204020204" pitchFamily="34" charset="-122"/>
            </a:endParaRPr>
          </a:p>
        </p:txBody>
      </p:sp>
      <p:sp>
        <p:nvSpPr>
          <p:cNvPr id="28" name="矩形 27"/>
          <p:cNvSpPr/>
          <p:nvPr/>
        </p:nvSpPr>
        <p:spPr>
          <a:xfrm>
            <a:off x="5191435" y="4682804"/>
            <a:ext cx="1927239" cy="9412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流程因素</a:t>
            </a:r>
            <a:endParaRPr lang="zh-CN" altLang="en-US" sz="2655" b="1" dirty="0">
              <a:latin typeface="微软雅黑" panose="020B0503020204020204" pitchFamily="34" charset="-122"/>
              <a:ea typeface="微软雅黑" panose="020B0503020204020204" pitchFamily="34" charset="-122"/>
            </a:endParaRPr>
          </a:p>
        </p:txBody>
      </p:sp>
      <p:sp>
        <p:nvSpPr>
          <p:cNvPr id="29" name="矩形 28"/>
          <p:cNvSpPr/>
          <p:nvPr/>
        </p:nvSpPr>
        <p:spPr>
          <a:xfrm>
            <a:off x="7967486" y="4669192"/>
            <a:ext cx="1927239" cy="92132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zh-CN" altLang="en-US" sz="2655" b="1" dirty="0" smtClean="0">
                <a:latin typeface="微软雅黑" panose="020B0503020204020204" pitchFamily="34" charset="-122"/>
                <a:ea typeface="微软雅黑" panose="020B0503020204020204" pitchFamily="34" charset="-122"/>
              </a:rPr>
              <a:t>管理因素</a:t>
            </a:r>
            <a:endParaRPr lang="zh-CN" altLang="en-US" sz="2655"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839201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fade">
                                      <p:cBhvr>
                                        <p:cTn id="7" dur="350"/>
                                        <p:tgtEl>
                                          <p:spTgt spid="155"/>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134"/>
                                        </p:tgtEl>
                                        <p:attrNameLst>
                                          <p:attrName>style.visibility</p:attrName>
                                        </p:attrNameLst>
                                      </p:cBhvr>
                                      <p:to>
                                        <p:strVal val="visible"/>
                                      </p:to>
                                    </p:set>
                                    <p:animEffect transition="in" filter="fade">
                                      <p:cBhvr>
                                        <p:cTn id="11" dur="350"/>
                                        <p:tgtEl>
                                          <p:spTgt spid="134"/>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350"/>
                                        <p:tgtEl>
                                          <p:spTgt spid="159"/>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350"/>
                                        <p:tgtEl>
                                          <p:spTgt spid="136"/>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163"/>
                                        </p:tgtEl>
                                        <p:attrNameLst>
                                          <p:attrName>style.visibility</p:attrName>
                                        </p:attrNameLst>
                                      </p:cBhvr>
                                      <p:to>
                                        <p:strVal val="visible"/>
                                      </p:to>
                                    </p:set>
                                    <p:animEffect transition="in" filter="fade">
                                      <p:cBhvr>
                                        <p:cTn id="23" dur="350"/>
                                        <p:tgtEl>
                                          <p:spTgt spid="163"/>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P spid="136" grpId="0"/>
      <p:bldP spid="1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31258" y="3345032"/>
            <a:ext cx="1472183" cy="1314100"/>
            <a:chOff x="3607355" y="3025389"/>
            <a:chExt cx="1104137" cy="985575"/>
          </a:xfrm>
        </p:grpSpPr>
        <p:grpSp>
          <p:nvGrpSpPr>
            <p:cNvPr id="82" name="组合 81"/>
            <p:cNvGrpSpPr/>
            <p:nvPr/>
          </p:nvGrpSpPr>
          <p:grpSpPr>
            <a:xfrm>
              <a:off x="3607355" y="3025389"/>
              <a:ext cx="1104137" cy="985575"/>
              <a:chOff x="3342359" y="1161598"/>
              <a:chExt cx="2123116" cy="1895135"/>
            </a:xfrm>
          </p:grpSpPr>
          <p:sp>
            <p:nvSpPr>
              <p:cNvPr id="83" name="任意多边形 82"/>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2"/>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5" name="Freeform 5"/>
              <p:cNvSpPr/>
              <p:nvPr/>
            </p:nvSpPr>
            <p:spPr bwMode="auto">
              <a:xfrm rot="10800000">
                <a:off x="3656172" y="1456205"/>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94" name="组合 93"/>
            <p:cNvGrpSpPr/>
            <p:nvPr/>
          </p:nvGrpSpPr>
          <p:grpSpPr>
            <a:xfrm>
              <a:off x="3993255" y="3339377"/>
              <a:ext cx="293592" cy="304076"/>
              <a:chOff x="9450388" y="2662238"/>
              <a:chExt cx="133350" cy="138112"/>
            </a:xfrm>
            <a:solidFill>
              <a:srgbClr val="FFB850"/>
            </a:solidFill>
          </p:grpSpPr>
          <p:sp>
            <p:nvSpPr>
              <p:cNvPr id="95" name="Rectangle 239"/>
              <p:cNvSpPr>
                <a:spLocks noChangeArrowheads="1"/>
              </p:cNvSpPr>
              <p:nvPr/>
            </p:nvSpPr>
            <p:spPr bwMode="auto">
              <a:xfrm>
                <a:off x="9450388" y="2778125"/>
                <a:ext cx="26988" cy="2222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6" name="Rectangle 240"/>
              <p:cNvSpPr>
                <a:spLocks noChangeArrowheads="1"/>
              </p:cNvSpPr>
              <p:nvPr/>
            </p:nvSpPr>
            <p:spPr bwMode="auto">
              <a:xfrm>
                <a:off x="9488488" y="2751138"/>
                <a:ext cx="22225" cy="492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7" name="Rectangle 241"/>
              <p:cNvSpPr>
                <a:spLocks noChangeArrowheads="1"/>
              </p:cNvSpPr>
              <p:nvPr/>
            </p:nvSpPr>
            <p:spPr bwMode="auto">
              <a:xfrm>
                <a:off x="9521825" y="2713038"/>
                <a:ext cx="23813" cy="873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8"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99" name="Freeform 243"/>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4" name="组合 3"/>
          <p:cNvGrpSpPr/>
          <p:nvPr/>
        </p:nvGrpSpPr>
        <p:grpSpPr>
          <a:xfrm>
            <a:off x="4931258" y="1989347"/>
            <a:ext cx="1472183" cy="1314101"/>
            <a:chOff x="3607355" y="2008626"/>
            <a:chExt cx="1104137" cy="985576"/>
          </a:xfrm>
        </p:grpSpPr>
        <p:grpSp>
          <p:nvGrpSpPr>
            <p:cNvPr id="78" name="组合 77"/>
            <p:cNvGrpSpPr/>
            <p:nvPr/>
          </p:nvGrpSpPr>
          <p:grpSpPr>
            <a:xfrm>
              <a:off x="3607355" y="2008626"/>
              <a:ext cx="1104137" cy="985576"/>
              <a:chOff x="3342359" y="1161598"/>
              <a:chExt cx="2123116" cy="1895135"/>
            </a:xfrm>
          </p:grpSpPr>
          <p:sp>
            <p:nvSpPr>
              <p:cNvPr id="79" name="任意多边形 78"/>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1"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0" name="Group 4"/>
            <p:cNvGrpSpPr>
              <a:grpSpLocks noChangeAspect="1"/>
            </p:cNvGrpSpPr>
            <p:nvPr/>
          </p:nvGrpSpPr>
          <p:grpSpPr bwMode="auto">
            <a:xfrm>
              <a:off x="3968865" y="2351205"/>
              <a:ext cx="383166" cy="296285"/>
              <a:chOff x="3494" y="1896"/>
              <a:chExt cx="688" cy="532"/>
            </a:xfrm>
            <a:solidFill>
              <a:srgbClr val="002060"/>
            </a:solidFill>
          </p:grpSpPr>
          <p:sp>
            <p:nvSpPr>
              <p:cNvPr id="101" name="Rectangle 5"/>
              <p:cNvSpPr>
                <a:spLocks noChangeArrowheads="1"/>
              </p:cNvSpPr>
              <p:nvPr/>
            </p:nvSpPr>
            <p:spPr bwMode="auto">
              <a:xfrm>
                <a:off x="4124" y="2007"/>
                <a:ext cx="58"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2" name="Freeform 6"/>
              <p:cNvSpPr>
                <a:spLocks noEditPoints="1"/>
              </p:cNvSpPr>
              <p:nvPr/>
            </p:nvSpPr>
            <p:spPr bwMode="auto">
              <a:xfrm>
                <a:off x="3608" y="1896"/>
                <a:ext cx="459" cy="532"/>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3" name="Rectangle 7"/>
              <p:cNvSpPr>
                <a:spLocks noChangeArrowheads="1"/>
              </p:cNvSpPr>
              <p:nvPr/>
            </p:nvSpPr>
            <p:spPr bwMode="auto">
              <a:xfrm>
                <a:off x="3494" y="2007"/>
                <a:ext cx="57" cy="42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5" name="组合 4"/>
          <p:cNvGrpSpPr/>
          <p:nvPr/>
        </p:nvGrpSpPr>
        <p:grpSpPr>
          <a:xfrm>
            <a:off x="6107088" y="2669939"/>
            <a:ext cx="1472183" cy="1314101"/>
            <a:chOff x="4489227" y="2519070"/>
            <a:chExt cx="1104137" cy="985576"/>
          </a:xfrm>
        </p:grpSpPr>
        <p:grpSp>
          <p:nvGrpSpPr>
            <p:cNvPr id="86" name="组合 85"/>
            <p:cNvGrpSpPr/>
            <p:nvPr/>
          </p:nvGrpSpPr>
          <p:grpSpPr>
            <a:xfrm>
              <a:off x="4489227" y="2519070"/>
              <a:ext cx="1104137" cy="985576"/>
              <a:chOff x="3342359" y="1161598"/>
              <a:chExt cx="2123116" cy="1895135"/>
            </a:xfrm>
          </p:grpSpPr>
          <p:sp>
            <p:nvSpPr>
              <p:cNvPr id="87" name="任意多边形 86"/>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1"/>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89"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5">
                  <a:alpha val="0"/>
                </a:schemeClr>
              </a:solidFill>
              <a:ln w="38100">
                <a:solidFill>
                  <a:schemeClr val="accent2"/>
                </a:soli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4" name="组合 103"/>
            <p:cNvGrpSpPr/>
            <p:nvPr/>
          </p:nvGrpSpPr>
          <p:grpSpPr>
            <a:xfrm>
              <a:off x="4874693" y="2851882"/>
              <a:ext cx="342864" cy="343865"/>
              <a:chOff x="458010" y="4063526"/>
              <a:chExt cx="1087437" cy="1090612"/>
            </a:xfrm>
            <a:solidFill>
              <a:srgbClr val="002060"/>
            </a:solidFill>
          </p:grpSpPr>
          <p:sp>
            <p:nvSpPr>
              <p:cNvPr id="105" name="Freeform 11"/>
              <p:cNvSpPr>
                <a:spLocks noEditPoints="1"/>
              </p:cNvSpPr>
              <p:nvPr/>
            </p:nvSpPr>
            <p:spPr bwMode="auto">
              <a:xfrm>
                <a:off x="458010" y="4063526"/>
                <a:ext cx="1087437" cy="1090612"/>
              </a:xfrm>
              <a:custGeom>
                <a:avLst/>
                <a:gdLst>
                  <a:gd name="T0" fmla="*/ 0 w 685"/>
                  <a:gd name="T1" fmla="*/ 0 h 687"/>
                  <a:gd name="T2" fmla="*/ 0 w 685"/>
                  <a:gd name="T3" fmla="*/ 687 h 687"/>
                  <a:gd name="T4" fmla="*/ 685 w 685"/>
                  <a:gd name="T5" fmla="*/ 687 h 687"/>
                  <a:gd name="T6" fmla="*/ 685 w 685"/>
                  <a:gd name="T7" fmla="*/ 0 h 687"/>
                  <a:gd name="T8" fmla="*/ 0 w 685"/>
                  <a:gd name="T9" fmla="*/ 0 h 687"/>
                  <a:gd name="T10" fmla="*/ 58 w 685"/>
                  <a:gd name="T11" fmla="*/ 57 h 687"/>
                  <a:gd name="T12" fmla="*/ 628 w 685"/>
                  <a:gd name="T13" fmla="*/ 57 h 687"/>
                  <a:gd name="T14" fmla="*/ 628 w 685"/>
                  <a:gd name="T15" fmla="*/ 441 h 687"/>
                  <a:gd name="T16" fmla="*/ 442 w 685"/>
                  <a:gd name="T17" fmla="*/ 630 h 687"/>
                  <a:gd name="T18" fmla="*/ 58 w 685"/>
                  <a:gd name="T19" fmla="*/ 630 h 687"/>
                  <a:gd name="T20" fmla="*/ 58 w 685"/>
                  <a:gd name="T21" fmla="*/ 5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5" h="687">
                    <a:moveTo>
                      <a:pt x="0" y="0"/>
                    </a:moveTo>
                    <a:lnTo>
                      <a:pt x="0" y="687"/>
                    </a:lnTo>
                    <a:lnTo>
                      <a:pt x="685" y="687"/>
                    </a:lnTo>
                    <a:lnTo>
                      <a:pt x="685" y="0"/>
                    </a:lnTo>
                    <a:lnTo>
                      <a:pt x="0" y="0"/>
                    </a:lnTo>
                    <a:close/>
                    <a:moveTo>
                      <a:pt x="58" y="57"/>
                    </a:moveTo>
                    <a:lnTo>
                      <a:pt x="628" y="57"/>
                    </a:lnTo>
                    <a:lnTo>
                      <a:pt x="628" y="441"/>
                    </a:lnTo>
                    <a:lnTo>
                      <a:pt x="442" y="630"/>
                    </a:lnTo>
                    <a:lnTo>
                      <a:pt x="58" y="630"/>
                    </a:lnTo>
                    <a:lnTo>
                      <a:pt x="58" y="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06" name="Rectangle 12"/>
              <p:cNvSpPr>
                <a:spLocks noChangeArrowheads="1"/>
              </p:cNvSpPr>
              <p:nvPr/>
            </p:nvSpPr>
            <p:spPr bwMode="auto">
              <a:xfrm>
                <a:off x="682625" y="4338638"/>
                <a:ext cx="636587" cy="71437"/>
              </a:xfrm>
              <a:prstGeom prst="rect">
                <a:avLst/>
              </a:prstGeom>
              <a:solidFill>
                <a:schemeClr val="accent1">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7" name="Rectangle 13"/>
              <p:cNvSpPr>
                <a:spLocks noChangeArrowheads="1"/>
              </p:cNvSpPr>
              <p:nvPr/>
            </p:nvSpPr>
            <p:spPr bwMode="auto">
              <a:xfrm>
                <a:off x="682625" y="4562475"/>
                <a:ext cx="636587" cy="71437"/>
              </a:xfrm>
              <a:prstGeom prst="rect">
                <a:avLst/>
              </a:prstGeom>
              <a:solidFill>
                <a:schemeClr val="accent2">
                  <a:alpha val="0"/>
                </a:schemeClr>
              </a:solidFill>
              <a:ln w="9525">
                <a:solidFill>
                  <a:schemeClr val="accent2"/>
                </a:solidFill>
                <a:miter lim="800000"/>
              </a:ln>
            </p:spPr>
            <p:txBody>
              <a:bodyPr vert="horz" wrap="square" lIns="121920" tIns="60960" rIns="121920" bIns="60960" numCol="1" anchor="t" anchorCtr="0" compatLnSpc="1"/>
              <a:lstStyle/>
              <a:p>
                <a:endParaRPr lang="zh-CN" altLang="en-US" sz="2400">
                  <a:solidFill>
                    <a:prstClr val="black"/>
                  </a:solidFill>
                </a:endParaRPr>
              </a:p>
            </p:txBody>
          </p:sp>
          <p:sp>
            <p:nvSpPr>
              <p:cNvPr id="108" name="Rectangle 14"/>
              <p:cNvSpPr>
                <a:spLocks noChangeArrowheads="1"/>
              </p:cNvSpPr>
              <p:nvPr/>
            </p:nvSpPr>
            <p:spPr bwMode="auto">
              <a:xfrm>
                <a:off x="682625" y="4786313"/>
                <a:ext cx="382587" cy="71437"/>
              </a:xfrm>
              <a:prstGeom prst="rect">
                <a:avLst/>
              </a:prstGeom>
              <a:noFill/>
              <a:ln w="9525">
                <a:solidFill>
                  <a:schemeClr val="accent1"/>
                </a:solidFill>
                <a:miter lim="800000"/>
              </a:ln>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2" name="组合 1"/>
          <p:cNvGrpSpPr/>
          <p:nvPr/>
        </p:nvGrpSpPr>
        <p:grpSpPr>
          <a:xfrm>
            <a:off x="5671869" y="656939"/>
            <a:ext cx="1472183" cy="1314101"/>
            <a:chOff x="4162813" y="1009320"/>
            <a:chExt cx="1104137" cy="985576"/>
          </a:xfrm>
        </p:grpSpPr>
        <p:grpSp>
          <p:nvGrpSpPr>
            <p:cNvPr id="90" name="组合 89"/>
            <p:cNvGrpSpPr/>
            <p:nvPr/>
          </p:nvGrpSpPr>
          <p:grpSpPr>
            <a:xfrm>
              <a:off x="4162813" y="1009320"/>
              <a:ext cx="1104137" cy="985576"/>
              <a:chOff x="3342359" y="1161598"/>
              <a:chExt cx="2123116" cy="1895135"/>
            </a:xfrm>
          </p:grpSpPr>
          <p:sp>
            <p:nvSpPr>
              <p:cNvPr id="91" name="任意多边形 9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9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09" name="Group 17"/>
            <p:cNvGrpSpPr>
              <a:grpSpLocks noChangeAspect="1"/>
            </p:cNvGrpSpPr>
            <p:nvPr/>
          </p:nvGrpSpPr>
          <p:grpSpPr bwMode="auto">
            <a:xfrm>
              <a:off x="4565598" y="1312510"/>
              <a:ext cx="342891" cy="368073"/>
              <a:chOff x="231" y="1205"/>
              <a:chExt cx="640" cy="687"/>
            </a:xfrm>
            <a:solidFill>
              <a:srgbClr val="002060"/>
            </a:solidFill>
          </p:grpSpPr>
          <p:sp>
            <p:nvSpPr>
              <p:cNvPr id="110"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1"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7" name="组合 6"/>
          <p:cNvGrpSpPr/>
          <p:nvPr/>
        </p:nvGrpSpPr>
        <p:grpSpPr>
          <a:xfrm>
            <a:off x="4170720" y="4655770"/>
            <a:ext cx="1472184" cy="1314100"/>
            <a:chOff x="3036952" y="4008443"/>
            <a:chExt cx="1104138" cy="985575"/>
          </a:xfrm>
        </p:grpSpPr>
        <p:grpSp>
          <p:nvGrpSpPr>
            <p:cNvPr id="70" name="组合 69"/>
            <p:cNvGrpSpPr/>
            <p:nvPr/>
          </p:nvGrpSpPr>
          <p:grpSpPr>
            <a:xfrm>
              <a:off x="3036952" y="4008443"/>
              <a:ext cx="1104138" cy="985575"/>
              <a:chOff x="3342359" y="1161598"/>
              <a:chExt cx="2123116" cy="1895135"/>
            </a:xfrm>
          </p:grpSpPr>
          <p:sp>
            <p:nvSpPr>
              <p:cNvPr id="71" name="任意多边形 70"/>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3"/>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3"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0"/>
                </a:scheme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grpSp>
          <p:nvGrpSpPr>
            <p:cNvPr id="112" name="组合 111"/>
            <p:cNvGrpSpPr/>
            <p:nvPr/>
          </p:nvGrpSpPr>
          <p:grpSpPr>
            <a:xfrm>
              <a:off x="3396039" y="4425417"/>
              <a:ext cx="385957" cy="151628"/>
              <a:chOff x="9374188" y="5727700"/>
              <a:chExt cx="133350" cy="52388"/>
            </a:xfrm>
            <a:solidFill>
              <a:srgbClr val="002060"/>
            </a:solidFill>
          </p:grpSpPr>
          <p:sp>
            <p:nvSpPr>
              <p:cNvPr id="113" name="Freeform 276"/>
              <p:cNvSpPr/>
              <p:nvPr/>
            </p:nvSpPr>
            <p:spPr bwMode="auto">
              <a:xfrm>
                <a:off x="9374188" y="5727700"/>
                <a:ext cx="87313" cy="52388"/>
              </a:xfrm>
              <a:custGeom>
                <a:avLst/>
                <a:gdLst>
                  <a:gd name="T0" fmla="*/ 7 w 23"/>
                  <a:gd name="T1" fmla="*/ 11 h 14"/>
                  <a:gd name="T2" fmla="*/ 3 w 23"/>
                  <a:gd name="T3" fmla="*/ 7 h 14"/>
                  <a:gd name="T4" fmla="*/ 7 w 23"/>
                  <a:gd name="T5" fmla="*/ 3 h 14"/>
                  <a:gd name="T6" fmla="*/ 15 w 23"/>
                  <a:gd name="T7" fmla="*/ 3 h 14"/>
                  <a:gd name="T8" fmla="*/ 16 w 23"/>
                  <a:gd name="T9" fmla="*/ 3 h 14"/>
                  <a:gd name="T10" fmla="*/ 16 w 23"/>
                  <a:gd name="T11" fmla="*/ 3 h 14"/>
                  <a:gd name="T12" fmla="*/ 16 w 23"/>
                  <a:gd name="T13" fmla="*/ 3 h 14"/>
                  <a:gd name="T14" fmla="*/ 17 w 23"/>
                  <a:gd name="T15" fmla="*/ 3 h 14"/>
                  <a:gd name="T16" fmla="*/ 17 w 23"/>
                  <a:gd name="T17" fmla="*/ 4 h 14"/>
                  <a:gd name="T18" fmla="*/ 17 w 23"/>
                  <a:gd name="T19" fmla="*/ 4 h 14"/>
                  <a:gd name="T20" fmla="*/ 18 w 23"/>
                  <a:gd name="T21" fmla="*/ 4 h 14"/>
                  <a:gd name="T22" fmla="*/ 19 w 23"/>
                  <a:gd name="T23" fmla="*/ 6 h 14"/>
                  <a:gd name="T24" fmla="*/ 19 w 23"/>
                  <a:gd name="T25" fmla="*/ 6 h 14"/>
                  <a:gd name="T26" fmla="*/ 19 w 23"/>
                  <a:gd name="T27" fmla="*/ 7 h 14"/>
                  <a:gd name="T28" fmla="*/ 19 w 23"/>
                  <a:gd name="T29" fmla="*/ 8 h 14"/>
                  <a:gd name="T30" fmla="*/ 20 w 23"/>
                  <a:gd name="T31" fmla="*/ 8 h 14"/>
                  <a:gd name="T32" fmla="*/ 23 w 23"/>
                  <a:gd name="T33" fmla="*/ 8 h 14"/>
                  <a:gd name="T34" fmla="*/ 23 w 23"/>
                  <a:gd name="T35" fmla="*/ 7 h 14"/>
                  <a:gd name="T36" fmla="*/ 22 w 23"/>
                  <a:gd name="T37" fmla="*/ 5 h 14"/>
                  <a:gd name="T38" fmla="*/ 22 w 23"/>
                  <a:gd name="T39" fmla="*/ 5 h 14"/>
                  <a:gd name="T40" fmla="*/ 21 w 23"/>
                  <a:gd name="T41" fmla="*/ 3 h 14"/>
                  <a:gd name="T42" fmla="*/ 21 w 23"/>
                  <a:gd name="T43" fmla="*/ 2 h 14"/>
                  <a:gd name="T44" fmla="*/ 19 w 23"/>
                  <a:gd name="T45" fmla="*/ 1 h 14"/>
                  <a:gd name="T46" fmla="*/ 19 w 23"/>
                  <a:gd name="T47" fmla="*/ 1 h 14"/>
                  <a:gd name="T48" fmla="*/ 15 w 23"/>
                  <a:gd name="T49" fmla="*/ 0 h 14"/>
                  <a:gd name="T50" fmla="*/ 7 w 23"/>
                  <a:gd name="T51" fmla="*/ 0 h 14"/>
                  <a:gd name="T52" fmla="*/ 0 w 23"/>
                  <a:gd name="T53" fmla="*/ 7 h 14"/>
                  <a:gd name="T54" fmla="*/ 7 w 23"/>
                  <a:gd name="T55" fmla="*/ 14 h 14"/>
                  <a:gd name="T56" fmla="*/ 12 w 23"/>
                  <a:gd name="T57" fmla="*/ 14 h 14"/>
                  <a:gd name="T58" fmla="*/ 10 w 23"/>
                  <a:gd name="T59" fmla="*/ 11 h 14"/>
                  <a:gd name="T60" fmla="*/ 7 w 23"/>
                  <a:gd name="T6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14">
                    <a:moveTo>
                      <a:pt x="7" y="11"/>
                    </a:moveTo>
                    <a:cubicBezTo>
                      <a:pt x="5" y="11"/>
                      <a:pt x="3" y="9"/>
                      <a:pt x="3" y="7"/>
                    </a:cubicBezTo>
                    <a:cubicBezTo>
                      <a:pt x="3" y="5"/>
                      <a:pt x="5" y="3"/>
                      <a:pt x="7" y="3"/>
                    </a:cubicBezTo>
                    <a:cubicBezTo>
                      <a:pt x="15" y="3"/>
                      <a:pt x="15" y="3"/>
                      <a:pt x="15" y="3"/>
                    </a:cubicBezTo>
                    <a:cubicBezTo>
                      <a:pt x="16" y="3"/>
                      <a:pt x="16" y="3"/>
                      <a:pt x="16" y="3"/>
                    </a:cubicBezTo>
                    <a:cubicBezTo>
                      <a:pt x="16" y="3"/>
                      <a:pt x="16" y="3"/>
                      <a:pt x="16" y="3"/>
                    </a:cubicBezTo>
                    <a:cubicBezTo>
                      <a:pt x="16" y="3"/>
                      <a:pt x="16" y="3"/>
                      <a:pt x="16" y="3"/>
                    </a:cubicBezTo>
                    <a:cubicBezTo>
                      <a:pt x="17" y="3"/>
                      <a:pt x="17" y="3"/>
                      <a:pt x="17" y="3"/>
                    </a:cubicBezTo>
                    <a:cubicBezTo>
                      <a:pt x="17" y="4"/>
                      <a:pt x="17" y="4"/>
                      <a:pt x="17" y="4"/>
                    </a:cubicBezTo>
                    <a:cubicBezTo>
                      <a:pt x="17" y="4"/>
                      <a:pt x="17" y="4"/>
                      <a:pt x="17" y="4"/>
                    </a:cubicBezTo>
                    <a:cubicBezTo>
                      <a:pt x="18" y="4"/>
                      <a:pt x="18" y="4"/>
                      <a:pt x="18" y="4"/>
                    </a:cubicBezTo>
                    <a:cubicBezTo>
                      <a:pt x="19" y="5"/>
                      <a:pt x="19" y="5"/>
                      <a:pt x="19" y="6"/>
                    </a:cubicBezTo>
                    <a:cubicBezTo>
                      <a:pt x="19" y="6"/>
                      <a:pt x="19" y="6"/>
                      <a:pt x="19" y="6"/>
                    </a:cubicBezTo>
                    <a:cubicBezTo>
                      <a:pt x="19" y="7"/>
                      <a:pt x="19" y="7"/>
                      <a:pt x="19" y="7"/>
                    </a:cubicBezTo>
                    <a:cubicBezTo>
                      <a:pt x="19" y="8"/>
                      <a:pt x="19" y="8"/>
                      <a:pt x="19" y="8"/>
                    </a:cubicBezTo>
                    <a:cubicBezTo>
                      <a:pt x="20" y="8"/>
                      <a:pt x="20" y="8"/>
                      <a:pt x="20" y="8"/>
                    </a:cubicBezTo>
                    <a:cubicBezTo>
                      <a:pt x="23" y="8"/>
                      <a:pt x="23" y="8"/>
                      <a:pt x="23" y="8"/>
                    </a:cubicBezTo>
                    <a:cubicBezTo>
                      <a:pt x="23" y="7"/>
                      <a:pt x="23" y="7"/>
                      <a:pt x="23" y="7"/>
                    </a:cubicBezTo>
                    <a:cubicBezTo>
                      <a:pt x="23" y="6"/>
                      <a:pt x="22" y="6"/>
                      <a:pt x="22" y="5"/>
                    </a:cubicBezTo>
                    <a:cubicBezTo>
                      <a:pt x="22" y="5"/>
                      <a:pt x="22" y="5"/>
                      <a:pt x="22" y="5"/>
                    </a:cubicBezTo>
                    <a:cubicBezTo>
                      <a:pt x="22" y="4"/>
                      <a:pt x="22" y="3"/>
                      <a:pt x="21" y="3"/>
                    </a:cubicBezTo>
                    <a:cubicBezTo>
                      <a:pt x="21" y="2"/>
                      <a:pt x="21" y="2"/>
                      <a:pt x="21" y="2"/>
                    </a:cubicBezTo>
                    <a:cubicBezTo>
                      <a:pt x="20" y="2"/>
                      <a:pt x="20" y="1"/>
                      <a:pt x="19" y="1"/>
                    </a:cubicBezTo>
                    <a:cubicBezTo>
                      <a:pt x="19" y="1"/>
                      <a:pt x="19" y="1"/>
                      <a:pt x="19" y="1"/>
                    </a:cubicBezTo>
                    <a:cubicBezTo>
                      <a:pt x="18" y="0"/>
                      <a:pt x="17" y="0"/>
                      <a:pt x="15" y="0"/>
                    </a:cubicBezTo>
                    <a:cubicBezTo>
                      <a:pt x="7" y="0"/>
                      <a:pt x="7" y="0"/>
                      <a:pt x="7" y="0"/>
                    </a:cubicBezTo>
                    <a:cubicBezTo>
                      <a:pt x="3" y="0"/>
                      <a:pt x="0" y="3"/>
                      <a:pt x="0" y="7"/>
                    </a:cubicBezTo>
                    <a:cubicBezTo>
                      <a:pt x="0" y="11"/>
                      <a:pt x="3" y="14"/>
                      <a:pt x="7" y="14"/>
                    </a:cubicBezTo>
                    <a:cubicBezTo>
                      <a:pt x="12" y="14"/>
                      <a:pt x="12" y="14"/>
                      <a:pt x="12" y="14"/>
                    </a:cubicBezTo>
                    <a:cubicBezTo>
                      <a:pt x="11" y="14"/>
                      <a:pt x="10" y="12"/>
                      <a:pt x="10" y="11"/>
                    </a:cubicBezTo>
                    <a:lnTo>
                      <a:pt x="7" y="1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14" name="Freeform 277"/>
              <p:cNvSpPr/>
              <p:nvPr/>
            </p:nvSpPr>
            <p:spPr bwMode="auto">
              <a:xfrm>
                <a:off x="9420225" y="5727700"/>
                <a:ext cx="87313" cy="52388"/>
              </a:xfrm>
              <a:custGeom>
                <a:avLst/>
                <a:gdLst>
                  <a:gd name="T0" fmla="*/ 16 w 23"/>
                  <a:gd name="T1" fmla="*/ 0 h 14"/>
                  <a:gd name="T2" fmla="*/ 11 w 23"/>
                  <a:gd name="T3" fmla="*/ 0 h 14"/>
                  <a:gd name="T4" fmla="*/ 13 w 23"/>
                  <a:gd name="T5" fmla="*/ 3 h 14"/>
                  <a:gd name="T6" fmla="*/ 16 w 23"/>
                  <a:gd name="T7" fmla="*/ 3 h 14"/>
                  <a:gd name="T8" fmla="*/ 20 w 23"/>
                  <a:gd name="T9" fmla="*/ 7 h 14"/>
                  <a:gd name="T10" fmla="*/ 16 w 23"/>
                  <a:gd name="T11" fmla="*/ 11 h 14"/>
                  <a:gd name="T12" fmla="*/ 8 w 23"/>
                  <a:gd name="T13" fmla="*/ 11 h 14"/>
                  <a:gd name="T14" fmla="*/ 4 w 23"/>
                  <a:gd name="T15" fmla="*/ 9 h 14"/>
                  <a:gd name="T16" fmla="*/ 4 w 23"/>
                  <a:gd name="T17" fmla="*/ 9 h 14"/>
                  <a:gd name="T18" fmla="*/ 4 w 23"/>
                  <a:gd name="T19" fmla="*/ 7 h 14"/>
                  <a:gd name="T20" fmla="*/ 4 w 23"/>
                  <a:gd name="T21" fmla="*/ 7 h 14"/>
                  <a:gd name="T22" fmla="*/ 3 w 23"/>
                  <a:gd name="T23" fmla="*/ 6 h 14"/>
                  <a:gd name="T24" fmla="*/ 1 w 23"/>
                  <a:gd name="T25" fmla="*/ 6 h 14"/>
                  <a:gd name="T26" fmla="*/ 0 w 23"/>
                  <a:gd name="T27" fmla="*/ 7 h 14"/>
                  <a:gd name="T28" fmla="*/ 8 w 23"/>
                  <a:gd name="T29" fmla="*/ 14 h 14"/>
                  <a:gd name="T30" fmla="*/ 16 w 23"/>
                  <a:gd name="T31" fmla="*/ 14 h 14"/>
                  <a:gd name="T32" fmla="*/ 23 w 23"/>
                  <a:gd name="T33" fmla="*/ 7 h 14"/>
                  <a:gd name="T34" fmla="*/ 16 w 23"/>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14">
                    <a:moveTo>
                      <a:pt x="16" y="0"/>
                    </a:moveTo>
                    <a:cubicBezTo>
                      <a:pt x="11" y="0"/>
                      <a:pt x="11" y="0"/>
                      <a:pt x="11" y="0"/>
                    </a:cubicBezTo>
                    <a:cubicBezTo>
                      <a:pt x="12" y="1"/>
                      <a:pt x="13" y="2"/>
                      <a:pt x="13" y="3"/>
                    </a:cubicBezTo>
                    <a:cubicBezTo>
                      <a:pt x="16" y="3"/>
                      <a:pt x="16" y="3"/>
                      <a:pt x="16" y="3"/>
                    </a:cubicBezTo>
                    <a:cubicBezTo>
                      <a:pt x="18" y="3"/>
                      <a:pt x="20" y="5"/>
                      <a:pt x="20" y="7"/>
                    </a:cubicBezTo>
                    <a:cubicBezTo>
                      <a:pt x="20" y="9"/>
                      <a:pt x="18" y="11"/>
                      <a:pt x="16" y="11"/>
                    </a:cubicBezTo>
                    <a:cubicBezTo>
                      <a:pt x="8" y="11"/>
                      <a:pt x="8" y="11"/>
                      <a:pt x="8" y="11"/>
                    </a:cubicBezTo>
                    <a:cubicBezTo>
                      <a:pt x="6" y="11"/>
                      <a:pt x="5" y="11"/>
                      <a:pt x="4" y="9"/>
                    </a:cubicBezTo>
                    <a:cubicBezTo>
                      <a:pt x="4" y="9"/>
                      <a:pt x="4" y="9"/>
                      <a:pt x="4" y="9"/>
                    </a:cubicBezTo>
                    <a:cubicBezTo>
                      <a:pt x="4" y="8"/>
                      <a:pt x="4" y="8"/>
                      <a:pt x="4" y="7"/>
                    </a:cubicBezTo>
                    <a:cubicBezTo>
                      <a:pt x="4" y="7"/>
                      <a:pt x="4" y="7"/>
                      <a:pt x="4" y="7"/>
                    </a:cubicBezTo>
                    <a:cubicBezTo>
                      <a:pt x="3" y="6"/>
                      <a:pt x="3" y="6"/>
                      <a:pt x="3" y="6"/>
                    </a:cubicBezTo>
                    <a:cubicBezTo>
                      <a:pt x="1" y="6"/>
                      <a:pt x="1" y="6"/>
                      <a:pt x="1" y="6"/>
                    </a:cubicBezTo>
                    <a:cubicBezTo>
                      <a:pt x="0" y="7"/>
                      <a:pt x="0" y="7"/>
                      <a:pt x="0" y="7"/>
                    </a:cubicBezTo>
                    <a:cubicBezTo>
                      <a:pt x="0" y="11"/>
                      <a:pt x="4" y="14"/>
                      <a:pt x="8" y="14"/>
                    </a:cubicBezTo>
                    <a:cubicBezTo>
                      <a:pt x="16" y="14"/>
                      <a:pt x="16" y="14"/>
                      <a:pt x="16" y="14"/>
                    </a:cubicBezTo>
                    <a:cubicBezTo>
                      <a:pt x="20" y="14"/>
                      <a:pt x="23" y="11"/>
                      <a:pt x="23" y="7"/>
                    </a:cubicBezTo>
                    <a:cubicBezTo>
                      <a:pt x="23" y="3"/>
                      <a:pt x="20" y="0"/>
                      <a:pt x="1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grpSp>
      <p:grpSp>
        <p:nvGrpSpPr>
          <p:cNvPr id="3" name="组合 2"/>
          <p:cNvGrpSpPr/>
          <p:nvPr/>
        </p:nvGrpSpPr>
        <p:grpSpPr>
          <a:xfrm>
            <a:off x="3692561" y="2528693"/>
            <a:ext cx="1472183" cy="1314101"/>
            <a:chOff x="2729767" y="1492544"/>
            <a:chExt cx="1104137" cy="985576"/>
          </a:xfrm>
        </p:grpSpPr>
        <p:grpSp>
          <p:nvGrpSpPr>
            <p:cNvPr id="74" name="组合 73"/>
            <p:cNvGrpSpPr/>
            <p:nvPr/>
          </p:nvGrpSpPr>
          <p:grpSpPr>
            <a:xfrm>
              <a:off x="2729767" y="1492544"/>
              <a:ext cx="1104137" cy="985576"/>
              <a:chOff x="3342359" y="1161598"/>
              <a:chExt cx="2123116" cy="1895135"/>
            </a:xfrm>
          </p:grpSpPr>
          <p:sp>
            <p:nvSpPr>
              <p:cNvPr id="75" name="任意多边形 7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77"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15" name="Freeform 310"/>
            <p:cNvSpPr>
              <a:spLocks noEditPoints="1"/>
            </p:cNvSpPr>
            <p:nvPr/>
          </p:nvSpPr>
          <p:spPr bwMode="auto">
            <a:xfrm>
              <a:off x="3078590" y="1778814"/>
              <a:ext cx="398325" cy="393086"/>
            </a:xfrm>
            <a:custGeom>
              <a:avLst/>
              <a:gdLst>
                <a:gd name="T0" fmla="*/ 31 w 32"/>
                <a:gd name="T1" fmla="*/ 13 h 31"/>
                <a:gd name="T2" fmla="*/ 28 w 32"/>
                <a:gd name="T3" fmla="*/ 13 h 31"/>
                <a:gd name="T4" fmla="*/ 26 w 32"/>
                <a:gd name="T5" fmla="*/ 9 h 31"/>
                <a:gd name="T6" fmla="*/ 28 w 32"/>
                <a:gd name="T7" fmla="*/ 7 h 31"/>
                <a:gd name="T8" fmla="*/ 28 w 32"/>
                <a:gd name="T9" fmla="*/ 6 h 31"/>
                <a:gd name="T10" fmla="*/ 26 w 32"/>
                <a:gd name="T11" fmla="*/ 3 h 31"/>
                <a:gd name="T12" fmla="*/ 25 w 32"/>
                <a:gd name="T13" fmla="*/ 3 h 31"/>
                <a:gd name="T14" fmla="*/ 22 w 32"/>
                <a:gd name="T15" fmla="*/ 6 h 31"/>
                <a:gd name="T16" fmla="*/ 19 w 32"/>
                <a:gd name="T17" fmla="*/ 4 h 31"/>
                <a:gd name="T18" fmla="*/ 19 w 32"/>
                <a:gd name="T19" fmla="*/ 1 h 31"/>
                <a:gd name="T20" fmla="*/ 18 w 32"/>
                <a:gd name="T21" fmla="*/ 0 h 31"/>
                <a:gd name="T22" fmla="*/ 14 w 32"/>
                <a:gd name="T23" fmla="*/ 0 h 31"/>
                <a:gd name="T24" fmla="*/ 13 w 32"/>
                <a:gd name="T25" fmla="*/ 1 h 31"/>
                <a:gd name="T26" fmla="*/ 13 w 32"/>
                <a:gd name="T27" fmla="*/ 4 h 31"/>
                <a:gd name="T28" fmla="*/ 10 w 32"/>
                <a:gd name="T29" fmla="*/ 6 h 31"/>
                <a:gd name="T30" fmla="*/ 8 w 32"/>
                <a:gd name="T31" fmla="*/ 3 h 31"/>
                <a:gd name="T32" fmla="*/ 6 w 32"/>
                <a:gd name="T33" fmla="*/ 3 h 31"/>
                <a:gd name="T34" fmla="*/ 4 w 32"/>
                <a:gd name="T35" fmla="*/ 6 h 31"/>
                <a:gd name="T36" fmla="*/ 4 w 32"/>
                <a:gd name="T37" fmla="*/ 7 h 31"/>
                <a:gd name="T38" fmla="*/ 6 w 32"/>
                <a:gd name="T39" fmla="*/ 9 h 31"/>
                <a:gd name="T40" fmla="*/ 5 w 32"/>
                <a:gd name="T41" fmla="*/ 13 h 31"/>
                <a:gd name="T42" fmla="*/ 1 w 32"/>
                <a:gd name="T43" fmla="*/ 13 h 31"/>
                <a:gd name="T44" fmla="*/ 0 w 32"/>
                <a:gd name="T45" fmla="*/ 14 h 31"/>
                <a:gd name="T46" fmla="*/ 0 w 32"/>
                <a:gd name="T47" fmla="*/ 17 h 31"/>
                <a:gd name="T48" fmla="*/ 1 w 32"/>
                <a:gd name="T49" fmla="*/ 18 h 31"/>
                <a:gd name="T50" fmla="*/ 5 w 32"/>
                <a:gd name="T51" fmla="*/ 18 h 31"/>
                <a:gd name="T52" fmla="*/ 6 w 32"/>
                <a:gd name="T53" fmla="*/ 22 h 31"/>
                <a:gd name="T54" fmla="*/ 4 w 32"/>
                <a:gd name="T55" fmla="*/ 24 h 31"/>
                <a:gd name="T56" fmla="*/ 4 w 32"/>
                <a:gd name="T57" fmla="*/ 25 h 31"/>
                <a:gd name="T58" fmla="*/ 6 w 32"/>
                <a:gd name="T59" fmla="*/ 28 h 31"/>
                <a:gd name="T60" fmla="*/ 8 w 32"/>
                <a:gd name="T61" fmla="*/ 28 h 31"/>
                <a:gd name="T62" fmla="*/ 10 w 32"/>
                <a:gd name="T63" fmla="*/ 26 h 31"/>
                <a:gd name="T64" fmla="*/ 13 w 32"/>
                <a:gd name="T65" fmla="*/ 27 h 31"/>
                <a:gd name="T66" fmla="*/ 13 w 32"/>
                <a:gd name="T67" fmla="*/ 30 h 31"/>
                <a:gd name="T68" fmla="*/ 14 w 32"/>
                <a:gd name="T69" fmla="*/ 31 h 31"/>
                <a:gd name="T70" fmla="*/ 18 w 32"/>
                <a:gd name="T71" fmla="*/ 31 h 31"/>
                <a:gd name="T72" fmla="*/ 19 w 32"/>
                <a:gd name="T73" fmla="*/ 30 h 31"/>
                <a:gd name="T74" fmla="*/ 19 w 32"/>
                <a:gd name="T75" fmla="*/ 27 h 31"/>
                <a:gd name="T76" fmla="*/ 22 w 32"/>
                <a:gd name="T77" fmla="*/ 26 h 31"/>
                <a:gd name="T78" fmla="*/ 25 w 32"/>
                <a:gd name="T79" fmla="*/ 28 h 31"/>
                <a:gd name="T80" fmla="*/ 26 w 32"/>
                <a:gd name="T81" fmla="*/ 28 h 31"/>
                <a:gd name="T82" fmla="*/ 28 w 32"/>
                <a:gd name="T83" fmla="*/ 25 h 31"/>
                <a:gd name="T84" fmla="*/ 28 w 32"/>
                <a:gd name="T85" fmla="*/ 24 h 31"/>
                <a:gd name="T86" fmla="*/ 26 w 32"/>
                <a:gd name="T87" fmla="*/ 22 h 31"/>
                <a:gd name="T88" fmla="*/ 28 w 32"/>
                <a:gd name="T89" fmla="*/ 18 h 31"/>
                <a:gd name="T90" fmla="*/ 31 w 32"/>
                <a:gd name="T91" fmla="*/ 18 h 31"/>
                <a:gd name="T92" fmla="*/ 32 w 32"/>
                <a:gd name="T93" fmla="*/ 17 h 31"/>
                <a:gd name="T94" fmla="*/ 32 w 32"/>
                <a:gd name="T95" fmla="*/ 14 h 31"/>
                <a:gd name="T96" fmla="*/ 31 w 32"/>
                <a:gd name="T97" fmla="*/ 13 h 31"/>
                <a:gd name="T98" fmla="*/ 16 w 32"/>
                <a:gd name="T99" fmla="*/ 23 h 31"/>
                <a:gd name="T100" fmla="*/ 9 w 32"/>
                <a:gd name="T101" fmla="*/ 16 h 31"/>
                <a:gd name="T102" fmla="*/ 16 w 32"/>
                <a:gd name="T103" fmla="*/ 9 h 31"/>
                <a:gd name="T104" fmla="*/ 23 w 32"/>
                <a:gd name="T105" fmla="*/ 16 h 31"/>
                <a:gd name="T106" fmla="*/ 16 w 32"/>
                <a:gd name="T10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1">
                  <a:moveTo>
                    <a:pt x="31" y="13"/>
                  </a:moveTo>
                  <a:cubicBezTo>
                    <a:pt x="28" y="13"/>
                    <a:pt x="28" y="13"/>
                    <a:pt x="28" y="13"/>
                  </a:cubicBezTo>
                  <a:cubicBezTo>
                    <a:pt x="27" y="12"/>
                    <a:pt x="27" y="10"/>
                    <a:pt x="26" y="9"/>
                  </a:cubicBezTo>
                  <a:cubicBezTo>
                    <a:pt x="28" y="7"/>
                    <a:pt x="28" y="7"/>
                    <a:pt x="28" y="7"/>
                  </a:cubicBezTo>
                  <a:cubicBezTo>
                    <a:pt x="29" y="7"/>
                    <a:pt x="29" y="6"/>
                    <a:pt x="28" y="6"/>
                  </a:cubicBezTo>
                  <a:cubicBezTo>
                    <a:pt x="26" y="3"/>
                    <a:pt x="26" y="3"/>
                    <a:pt x="26" y="3"/>
                  </a:cubicBezTo>
                  <a:cubicBezTo>
                    <a:pt x="26" y="3"/>
                    <a:pt x="25" y="3"/>
                    <a:pt x="25" y="3"/>
                  </a:cubicBezTo>
                  <a:cubicBezTo>
                    <a:pt x="22" y="6"/>
                    <a:pt x="22" y="6"/>
                    <a:pt x="22" y="6"/>
                  </a:cubicBezTo>
                  <a:cubicBezTo>
                    <a:pt x="21" y="5"/>
                    <a:pt x="20" y="4"/>
                    <a:pt x="19" y="4"/>
                  </a:cubicBezTo>
                  <a:cubicBezTo>
                    <a:pt x="19" y="1"/>
                    <a:pt x="19" y="1"/>
                    <a:pt x="19" y="1"/>
                  </a:cubicBezTo>
                  <a:cubicBezTo>
                    <a:pt x="19" y="0"/>
                    <a:pt x="18" y="0"/>
                    <a:pt x="18" y="0"/>
                  </a:cubicBezTo>
                  <a:cubicBezTo>
                    <a:pt x="14" y="0"/>
                    <a:pt x="14" y="0"/>
                    <a:pt x="14" y="0"/>
                  </a:cubicBezTo>
                  <a:cubicBezTo>
                    <a:pt x="14" y="0"/>
                    <a:pt x="13" y="0"/>
                    <a:pt x="13" y="1"/>
                  </a:cubicBezTo>
                  <a:cubicBezTo>
                    <a:pt x="13" y="4"/>
                    <a:pt x="13" y="4"/>
                    <a:pt x="13" y="4"/>
                  </a:cubicBezTo>
                  <a:cubicBezTo>
                    <a:pt x="12" y="4"/>
                    <a:pt x="11" y="5"/>
                    <a:pt x="10" y="6"/>
                  </a:cubicBezTo>
                  <a:cubicBezTo>
                    <a:pt x="8" y="3"/>
                    <a:pt x="8" y="3"/>
                    <a:pt x="8" y="3"/>
                  </a:cubicBezTo>
                  <a:cubicBezTo>
                    <a:pt x="7" y="3"/>
                    <a:pt x="7" y="3"/>
                    <a:pt x="6" y="3"/>
                  </a:cubicBezTo>
                  <a:cubicBezTo>
                    <a:pt x="4" y="6"/>
                    <a:pt x="4" y="6"/>
                    <a:pt x="4" y="6"/>
                  </a:cubicBezTo>
                  <a:cubicBezTo>
                    <a:pt x="3" y="6"/>
                    <a:pt x="3" y="7"/>
                    <a:pt x="4" y="7"/>
                  </a:cubicBezTo>
                  <a:cubicBezTo>
                    <a:pt x="6" y="9"/>
                    <a:pt x="6" y="9"/>
                    <a:pt x="6" y="9"/>
                  </a:cubicBezTo>
                  <a:cubicBezTo>
                    <a:pt x="5" y="10"/>
                    <a:pt x="5" y="12"/>
                    <a:pt x="5" y="13"/>
                  </a:cubicBezTo>
                  <a:cubicBezTo>
                    <a:pt x="1" y="13"/>
                    <a:pt x="1" y="13"/>
                    <a:pt x="1" y="13"/>
                  </a:cubicBezTo>
                  <a:cubicBezTo>
                    <a:pt x="1" y="13"/>
                    <a:pt x="0" y="13"/>
                    <a:pt x="0" y="14"/>
                  </a:cubicBezTo>
                  <a:cubicBezTo>
                    <a:pt x="0" y="17"/>
                    <a:pt x="0" y="17"/>
                    <a:pt x="0" y="17"/>
                  </a:cubicBezTo>
                  <a:cubicBezTo>
                    <a:pt x="0" y="18"/>
                    <a:pt x="1" y="18"/>
                    <a:pt x="1" y="18"/>
                  </a:cubicBezTo>
                  <a:cubicBezTo>
                    <a:pt x="5" y="18"/>
                    <a:pt x="5" y="18"/>
                    <a:pt x="5" y="18"/>
                  </a:cubicBezTo>
                  <a:cubicBezTo>
                    <a:pt x="5" y="20"/>
                    <a:pt x="5" y="21"/>
                    <a:pt x="6" y="22"/>
                  </a:cubicBezTo>
                  <a:cubicBezTo>
                    <a:pt x="4" y="24"/>
                    <a:pt x="4" y="24"/>
                    <a:pt x="4" y="24"/>
                  </a:cubicBezTo>
                  <a:cubicBezTo>
                    <a:pt x="3" y="25"/>
                    <a:pt x="3" y="25"/>
                    <a:pt x="4" y="25"/>
                  </a:cubicBezTo>
                  <a:cubicBezTo>
                    <a:pt x="6" y="28"/>
                    <a:pt x="6" y="28"/>
                    <a:pt x="6" y="28"/>
                  </a:cubicBezTo>
                  <a:cubicBezTo>
                    <a:pt x="7" y="28"/>
                    <a:pt x="7" y="28"/>
                    <a:pt x="8" y="28"/>
                  </a:cubicBezTo>
                  <a:cubicBezTo>
                    <a:pt x="10" y="26"/>
                    <a:pt x="10" y="26"/>
                    <a:pt x="10" y="26"/>
                  </a:cubicBezTo>
                  <a:cubicBezTo>
                    <a:pt x="11" y="26"/>
                    <a:pt x="12" y="27"/>
                    <a:pt x="13" y="27"/>
                  </a:cubicBezTo>
                  <a:cubicBezTo>
                    <a:pt x="13" y="30"/>
                    <a:pt x="13" y="30"/>
                    <a:pt x="13" y="30"/>
                  </a:cubicBezTo>
                  <a:cubicBezTo>
                    <a:pt x="13" y="31"/>
                    <a:pt x="14" y="31"/>
                    <a:pt x="14" y="31"/>
                  </a:cubicBezTo>
                  <a:cubicBezTo>
                    <a:pt x="18" y="31"/>
                    <a:pt x="18" y="31"/>
                    <a:pt x="18" y="31"/>
                  </a:cubicBezTo>
                  <a:cubicBezTo>
                    <a:pt x="18" y="31"/>
                    <a:pt x="19" y="31"/>
                    <a:pt x="19" y="30"/>
                  </a:cubicBezTo>
                  <a:cubicBezTo>
                    <a:pt x="19" y="27"/>
                    <a:pt x="19" y="27"/>
                    <a:pt x="19" y="27"/>
                  </a:cubicBezTo>
                  <a:cubicBezTo>
                    <a:pt x="20" y="27"/>
                    <a:pt x="21" y="26"/>
                    <a:pt x="22" y="26"/>
                  </a:cubicBezTo>
                  <a:cubicBezTo>
                    <a:pt x="25" y="28"/>
                    <a:pt x="25" y="28"/>
                    <a:pt x="25" y="28"/>
                  </a:cubicBezTo>
                  <a:cubicBezTo>
                    <a:pt x="25" y="28"/>
                    <a:pt x="26" y="28"/>
                    <a:pt x="26" y="28"/>
                  </a:cubicBezTo>
                  <a:cubicBezTo>
                    <a:pt x="28" y="25"/>
                    <a:pt x="28" y="25"/>
                    <a:pt x="28" y="25"/>
                  </a:cubicBezTo>
                  <a:cubicBezTo>
                    <a:pt x="29" y="25"/>
                    <a:pt x="29" y="25"/>
                    <a:pt x="28" y="24"/>
                  </a:cubicBezTo>
                  <a:cubicBezTo>
                    <a:pt x="26" y="22"/>
                    <a:pt x="26" y="22"/>
                    <a:pt x="26" y="22"/>
                  </a:cubicBezTo>
                  <a:cubicBezTo>
                    <a:pt x="27" y="21"/>
                    <a:pt x="27" y="20"/>
                    <a:pt x="28" y="18"/>
                  </a:cubicBezTo>
                  <a:cubicBezTo>
                    <a:pt x="31" y="18"/>
                    <a:pt x="31" y="18"/>
                    <a:pt x="31" y="18"/>
                  </a:cubicBezTo>
                  <a:cubicBezTo>
                    <a:pt x="31" y="18"/>
                    <a:pt x="32" y="18"/>
                    <a:pt x="32" y="17"/>
                  </a:cubicBezTo>
                  <a:cubicBezTo>
                    <a:pt x="32" y="14"/>
                    <a:pt x="32" y="14"/>
                    <a:pt x="32" y="14"/>
                  </a:cubicBezTo>
                  <a:cubicBezTo>
                    <a:pt x="32" y="13"/>
                    <a:pt x="31" y="13"/>
                    <a:pt x="31" y="13"/>
                  </a:cubicBezTo>
                  <a:close/>
                  <a:moveTo>
                    <a:pt x="16" y="23"/>
                  </a:moveTo>
                  <a:cubicBezTo>
                    <a:pt x="12" y="23"/>
                    <a:pt x="9" y="19"/>
                    <a:pt x="9" y="16"/>
                  </a:cubicBezTo>
                  <a:cubicBezTo>
                    <a:pt x="9" y="12"/>
                    <a:pt x="12" y="9"/>
                    <a:pt x="16" y="9"/>
                  </a:cubicBezTo>
                  <a:cubicBezTo>
                    <a:pt x="20" y="9"/>
                    <a:pt x="23" y="12"/>
                    <a:pt x="23" y="16"/>
                  </a:cubicBezTo>
                  <a:cubicBezTo>
                    <a:pt x="23" y="19"/>
                    <a:pt x="20" y="23"/>
                    <a:pt x="16" y="23"/>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prstClr val="black"/>
                </a:solidFill>
              </a:endParaRPr>
            </a:p>
          </p:txBody>
        </p:sp>
      </p:grpSp>
      <p:sp>
        <p:nvSpPr>
          <p:cNvPr id="117" name="文本框 126"/>
          <p:cNvSpPr txBox="1"/>
          <p:nvPr/>
        </p:nvSpPr>
        <p:spPr>
          <a:xfrm>
            <a:off x="915652" y="2740544"/>
            <a:ext cx="1645308" cy="316865"/>
          </a:xfrm>
          <a:prstGeom prst="rect">
            <a:avLst/>
          </a:prstGeom>
          <a:noFill/>
        </p:spPr>
        <p:txBody>
          <a:bodyPr wrap="square" lIns="91440" tIns="45720" rIns="91440" bIns="45720"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3D</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标注</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193456" y="2573845"/>
            <a:ext cx="1454150" cy="539750"/>
            <a:chOff x="1602889" y="1961489"/>
            <a:chExt cx="1023498" cy="404623"/>
          </a:xfrm>
        </p:grpSpPr>
        <p:sp>
          <p:nvSpPr>
            <p:cNvPr id="116" name="任意多边形 115"/>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119" name="椭圆 118"/>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122" name="文本框 131"/>
          <p:cNvSpPr txBox="1"/>
          <p:nvPr/>
        </p:nvSpPr>
        <p:spPr>
          <a:xfrm>
            <a:off x="1188702" y="4659133"/>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多边形</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951055" y="4426258"/>
            <a:ext cx="2527180" cy="539497"/>
            <a:chOff x="1598457" y="3481144"/>
            <a:chExt cx="1895385" cy="404623"/>
          </a:xfrm>
        </p:grpSpPr>
        <p:sp>
          <p:nvSpPr>
            <p:cNvPr id="121" name="任意多边形 120"/>
            <p:cNvSpPr/>
            <p:nvPr/>
          </p:nvSpPr>
          <p:spPr>
            <a:xfrm>
              <a:off x="1598457" y="3519054"/>
              <a:ext cx="1845501"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4" name="椭圆 123"/>
            <p:cNvSpPr/>
            <p:nvPr/>
          </p:nvSpPr>
          <p:spPr>
            <a:xfrm>
              <a:off x="3417885" y="3481144"/>
              <a:ext cx="75957" cy="75957"/>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4" name="文本框 138"/>
          <p:cNvSpPr txBox="1"/>
          <p:nvPr/>
        </p:nvSpPr>
        <p:spPr>
          <a:xfrm>
            <a:off x="8840259" y="902302"/>
            <a:ext cx="1645308"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线</a:t>
            </a:r>
            <a:r>
              <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rPr>
              <a:t>和样条线</a:t>
            </a:r>
          </a:p>
        </p:txBody>
      </p:sp>
      <p:grpSp>
        <p:nvGrpSpPr>
          <p:cNvPr id="8" name="组合 7"/>
          <p:cNvGrpSpPr/>
          <p:nvPr/>
        </p:nvGrpSpPr>
        <p:grpSpPr>
          <a:xfrm>
            <a:off x="7381092" y="930374"/>
            <a:ext cx="1334288" cy="325539"/>
            <a:chOff x="5444731" y="1214396"/>
            <a:chExt cx="1000716" cy="244154"/>
          </a:xfrm>
        </p:grpSpPr>
        <p:sp>
          <p:nvSpPr>
            <p:cNvPr id="143" name="任意多边形 142"/>
            <p:cNvSpPr/>
            <p:nvPr/>
          </p:nvSpPr>
          <p:spPr>
            <a:xfrm flipH="1">
              <a:off x="5494615" y="1252306"/>
              <a:ext cx="950832" cy="206244"/>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6" name="椭圆 145"/>
            <p:cNvSpPr/>
            <p:nvPr/>
          </p:nvSpPr>
          <p:spPr>
            <a:xfrm flipH="1">
              <a:off x="5444731" y="1214396"/>
              <a:ext cx="7595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40" name="文本框 145"/>
          <p:cNvSpPr txBox="1"/>
          <p:nvPr/>
        </p:nvSpPr>
        <p:spPr>
          <a:xfrm>
            <a:off x="8840259" y="2307550"/>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语义分割</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614726" y="2347223"/>
            <a:ext cx="2225533" cy="207885"/>
            <a:chOff x="4869956" y="2277033"/>
            <a:chExt cx="1577992" cy="155914"/>
          </a:xfrm>
        </p:grpSpPr>
        <p:sp>
          <p:nvSpPr>
            <p:cNvPr id="139" name="任意多边形 138"/>
            <p:cNvSpPr/>
            <p:nvPr/>
          </p:nvSpPr>
          <p:spPr>
            <a:xfrm flipH="1">
              <a:off x="4916121" y="2314944"/>
              <a:ext cx="1531827" cy="11800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2" name="椭圆 141"/>
            <p:cNvSpPr/>
            <p:nvPr/>
          </p:nvSpPr>
          <p:spPr>
            <a:xfrm flipH="1">
              <a:off x="4869956" y="2277033"/>
              <a:ext cx="73337" cy="7595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4" name="文本框 152"/>
          <p:cNvSpPr txBox="1"/>
          <p:nvPr/>
        </p:nvSpPr>
        <p:spPr>
          <a:xfrm>
            <a:off x="8840258" y="5342888"/>
            <a:ext cx="2475441" cy="317779"/>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其他图像标注类型</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36" name="组合 135"/>
          <p:cNvGrpSpPr/>
          <p:nvPr/>
        </p:nvGrpSpPr>
        <p:grpSpPr>
          <a:xfrm>
            <a:off x="5730139" y="5319586"/>
            <a:ext cx="2962039" cy="348704"/>
            <a:chOff x="5426151" y="5012686"/>
            <a:chExt cx="2962038" cy="348704"/>
          </a:xfrm>
        </p:grpSpPr>
        <p:sp>
          <p:nvSpPr>
            <p:cNvPr id="137" name="任意多边形 136"/>
            <p:cNvSpPr/>
            <p:nvPr/>
          </p:nvSpPr>
          <p:spPr>
            <a:xfrm flipH="1">
              <a:off x="5487706" y="5063233"/>
              <a:ext cx="290048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8" name="椭圆 137"/>
            <p:cNvSpPr/>
            <p:nvPr/>
          </p:nvSpPr>
          <p:spPr>
            <a:xfrm flipH="1">
              <a:off x="5426151" y="5012686"/>
              <a:ext cx="97782" cy="101276"/>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31" name="文本框 162"/>
          <p:cNvSpPr txBox="1"/>
          <p:nvPr/>
        </p:nvSpPr>
        <p:spPr>
          <a:xfrm>
            <a:off x="8841976" y="3667175"/>
            <a:ext cx="1645308" cy="316865"/>
          </a:xfrm>
          <a:prstGeom prst="rect">
            <a:avLst/>
          </a:prstGeom>
          <a:noFill/>
        </p:spPr>
        <p:txBody>
          <a:bodyPr wrap="square" rtlCol="0">
            <a:spAutoFit/>
          </a:bodyPr>
          <a:lstStyle/>
          <a:p>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特征点位标注</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567014" y="3698380"/>
            <a:ext cx="1148367" cy="240511"/>
            <a:chOff x="5584172" y="3290400"/>
            <a:chExt cx="861275" cy="180383"/>
          </a:xfrm>
        </p:grpSpPr>
        <p:sp>
          <p:nvSpPr>
            <p:cNvPr id="130" name="任意多边形 129"/>
            <p:cNvSpPr/>
            <p:nvPr/>
          </p:nvSpPr>
          <p:spPr>
            <a:xfrm flipH="1">
              <a:off x="5630339" y="3328311"/>
              <a:ext cx="815108" cy="142472"/>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3" name="椭圆 132"/>
            <p:cNvSpPr/>
            <p:nvPr/>
          </p:nvSpPr>
          <p:spPr>
            <a:xfrm flipH="1">
              <a:off x="5584172" y="3290400"/>
              <a:ext cx="73337" cy="75957"/>
            </a:xfrm>
            <a:prstGeom prst="ellipse">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4" name="组合 13"/>
          <p:cNvGrpSpPr/>
          <p:nvPr/>
        </p:nvGrpSpPr>
        <p:grpSpPr>
          <a:xfrm>
            <a:off x="3993046" y="803465"/>
            <a:ext cx="1471930" cy="1313815"/>
            <a:chOff x="3342359" y="1161598"/>
            <a:chExt cx="2123116" cy="1895135"/>
          </a:xfrm>
        </p:grpSpPr>
        <p:sp>
          <p:nvSpPr>
            <p:cNvPr id="15" name="任意多边形 14"/>
            <p:cNvSpPr/>
            <p:nvPr/>
          </p:nvSpPr>
          <p:spPr bwMode="auto">
            <a:xfrm rot="10800000">
              <a:off x="3342359" y="1161598"/>
              <a:ext cx="2123116" cy="1895135"/>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solidFill>
              <a:schemeClr val="accent4"/>
            </a:solidFill>
            <a:ln w="19050">
              <a:noFill/>
            </a:ln>
            <a:effectLst>
              <a:innerShdw blurRad="63500" dist="63500" dir="2700000">
                <a:prstClr val="black">
                  <a:alpha val="50000"/>
                </a:prstClr>
              </a:innerShdw>
            </a:effectLst>
          </p:spPr>
          <p:txBody>
            <a:bodyPr vert="horz" wrap="square" lIns="121920" tIns="60960" rIns="121920" bIns="60960" numCol="1" anchor="t" anchorCtr="0" compatLnSpc="1">
              <a:noAutofit/>
            </a:bodyPr>
            <a:lstStyle/>
            <a:p>
              <a:endParaRPr lang="zh-CN" altLang="en-US" sz="2400">
                <a:solidFill>
                  <a:prstClr val="black"/>
                </a:solidFill>
              </a:endParaRPr>
            </a:p>
          </p:txBody>
        </p:sp>
        <p:sp>
          <p:nvSpPr>
            <p:cNvPr id="16" name="Freeform 5"/>
            <p:cNvSpPr/>
            <p:nvPr/>
          </p:nvSpPr>
          <p:spPr bwMode="auto">
            <a:xfrm rot="10800000">
              <a:off x="3656172" y="1456206"/>
              <a:ext cx="1495486" cy="13254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2060">
                <a:alpha val="0"/>
              </a:srgbClr>
            </a:solidFill>
            <a:ln w="38100">
              <a:gradFill flip="none" rotWithShape="1">
                <a:gsLst>
                  <a:gs pos="100000">
                    <a:schemeClr val="bg1"/>
                  </a:gs>
                  <a:gs pos="0">
                    <a:schemeClr val="bg1">
                      <a:lumMod val="75000"/>
                    </a:schemeClr>
                  </a:gs>
                </a:gsLst>
                <a:lin ang="2700000" scaled="1"/>
                <a:tileRect/>
              </a:gradFill>
            </a:ln>
            <a:effectLst/>
          </p:spPr>
          <p:txBody>
            <a:bodyPr vert="horz" wrap="square" lIns="121920" tIns="60960" rIns="121920" bIns="60960" numCol="1" anchor="t" anchorCtr="0" compatLnSpc="1"/>
            <a:lstStyle/>
            <a:p>
              <a:endParaRPr lang="zh-CN" altLang="en-US" sz="2400">
                <a:solidFill>
                  <a:prstClr val="black"/>
                </a:solidFill>
              </a:endParaRPr>
            </a:p>
          </p:txBody>
        </p:sp>
      </p:grpSp>
      <p:sp>
        <p:nvSpPr>
          <p:cNvPr id="18" name="Freeform 910"/>
          <p:cNvSpPr/>
          <p:nvPr/>
        </p:nvSpPr>
        <p:spPr bwMode="auto">
          <a:xfrm>
            <a:off x="4469763" y="1245743"/>
            <a:ext cx="503237" cy="508000"/>
          </a:xfrm>
          <a:custGeom>
            <a:avLst/>
            <a:gdLst>
              <a:gd name="T0" fmla="*/ 251521 w 280"/>
              <a:gd name="T1" fmla="*/ 0 h 283"/>
              <a:gd name="T2" fmla="*/ 0 w 280"/>
              <a:gd name="T3" fmla="*/ 218818 h 283"/>
              <a:gd name="T4" fmla="*/ 61084 w 280"/>
              <a:gd name="T5" fmla="*/ 186533 h 283"/>
              <a:gd name="T6" fmla="*/ 125761 w 280"/>
              <a:gd name="T7" fmla="*/ 222405 h 283"/>
              <a:gd name="T8" fmla="*/ 188641 w 280"/>
              <a:gd name="T9" fmla="*/ 186533 h 283"/>
              <a:gd name="T10" fmla="*/ 242538 w 280"/>
              <a:gd name="T11" fmla="*/ 209850 h 283"/>
              <a:gd name="T12" fmla="*/ 242538 w 280"/>
              <a:gd name="T13" fmla="*/ 347956 h 283"/>
              <a:gd name="T14" fmla="*/ 231759 w 280"/>
              <a:gd name="T15" fmla="*/ 347956 h 283"/>
              <a:gd name="T16" fmla="*/ 231759 w 280"/>
              <a:gd name="T17" fmla="*/ 398177 h 283"/>
              <a:gd name="T18" fmla="*/ 231759 w 280"/>
              <a:gd name="T19" fmla="*/ 448398 h 283"/>
              <a:gd name="T20" fmla="*/ 228165 w 280"/>
              <a:gd name="T21" fmla="*/ 464540 h 283"/>
              <a:gd name="T22" fmla="*/ 210200 w 280"/>
              <a:gd name="T23" fmla="*/ 473508 h 283"/>
              <a:gd name="T24" fmla="*/ 203013 w 280"/>
              <a:gd name="T25" fmla="*/ 473508 h 283"/>
              <a:gd name="T26" fmla="*/ 192234 w 280"/>
              <a:gd name="T27" fmla="*/ 468127 h 283"/>
              <a:gd name="T28" fmla="*/ 188641 w 280"/>
              <a:gd name="T29" fmla="*/ 460953 h 283"/>
              <a:gd name="T30" fmla="*/ 186844 w 280"/>
              <a:gd name="T31" fmla="*/ 450191 h 283"/>
              <a:gd name="T32" fmla="*/ 181454 w 280"/>
              <a:gd name="T33" fmla="*/ 437636 h 283"/>
              <a:gd name="T34" fmla="*/ 167082 w 280"/>
              <a:gd name="T35" fmla="*/ 430462 h 283"/>
              <a:gd name="T36" fmla="*/ 154506 w 280"/>
              <a:gd name="T37" fmla="*/ 435842 h 283"/>
              <a:gd name="T38" fmla="*/ 149116 w 280"/>
              <a:gd name="T39" fmla="*/ 450191 h 283"/>
              <a:gd name="T40" fmla="*/ 152709 w 280"/>
              <a:gd name="T41" fmla="*/ 473508 h 283"/>
              <a:gd name="T42" fmla="*/ 163489 w 280"/>
              <a:gd name="T43" fmla="*/ 491444 h 283"/>
              <a:gd name="T44" fmla="*/ 192234 w 280"/>
              <a:gd name="T45" fmla="*/ 505792 h 283"/>
              <a:gd name="T46" fmla="*/ 210200 w 280"/>
              <a:gd name="T47" fmla="*/ 507586 h 283"/>
              <a:gd name="T48" fmla="*/ 210200 w 280"/>
              <a:gd name="T49" fmla="*/ 507586 h 283"/>
              <a:gd name="T50" fmla="*/ 210200 w 280"/>
              <a:gd name="T51" fmla="*/ 507586 h 283"/>
              <a:gd name="T52" fmla="*/ 210200 w 280"/>
              <a:gd name="T53" fmla="*/ 507586 h 283"/>
              <a:gd name="T54" fmla="*/ 210200 w 280"/>
              <a:gd name="T55" fmla="*/ 507586 h 283"/>
              <a:gd name="T56" fmla="*/ 210200 w 280"/>
              <a:gd name="T57" fmla="*/ 507586 h 283"/>
              <a:gd name="T58" fmla="*/ 210200 w 280"/>
              <a:gd name="T59" fmla="*/ 507586 h 283"/>
              <a:gd name="T60" fmla="*/ 210200 w 280"/>
              <a:gd name="T61" fmla="*/ 507586 h 283"/>
              <a:gd name="T62" fmla="*/ 256911 w 280"/>
              <a:gd name="T63" fmla="*/ 487857 h 283"/>
              <a:gd name="T64" fmla="*/ 271283 w 280"/>
              <a:gd name="T65" fmla="*/ 448398 h 283"/>
              <a:gd name="T66" fmla="*/ 271283 w 280"/>
              <a:gd name="T67" fmla="*/ 448398 h 283"/>
              <a:gd name="T68" fmla="*/ 271283 w 280"/>
              <a:gd name="T69" fmla="*/ 448398 h 283"/>
              <a:gd name="T70" fmla="*/ 271283 w 280"/>
              <a:gd name="T71" fmla="*/ 398177 h 283"/>
              <a:gd name="T72" fmla="*/ 271283 w 280"/>
              <a:gd name="T73" fmla="*/ 347956 h 283"/>
              <a:gd name="T74" fmla="*/ 260504 w 280"/>
              <a:gd name="T75" fmla="*/ 347956 h 283"/>
              <a:gd name="T76" fmla="*/ 260504 w 280"/>
              <a:gd name="T77" fmla="*/ 209850 h 283"/>
              <a:gd name="T78" fmla="*/ 314401 w 280"/>
              <a:gd name="T79" fmla="*/ 188327 h 283"/>
              <a:gd name="T80" fmla="*/ 377282 w 280"/>
              <a:gd name="T81" fmla="*/ 222405 h 283"/>
              <a:gd name="T82" fmla="*/ 441958 w 280"/>
              <a:gd name="T83" fmla="*/ 188327 h 283"/>
              <a:gd name="T84" fmla="*/ 503042 w 280"/>
              <a:gd name="T85" fmla="*/ 220612 h 283"/>
              <a:gd name="T86" fmla="*/ 251521 w 280"/>
              <a:gd name="T87" fmla="*/ 0 h 2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1440" tIns="45720" rIns="91440" bIns="45720"/>
          <a:lstStyle/>
          <a:p>
            <a:endParaRPr lang="zh-CN" altLang="en-US" sz="2400">
              <a:solidFill>
                <a:prstClr val="black"/>
              </a:solidFill>
            </a:endParaRPr>
          </a:p>
        </p:txBody>
      </p:sp>
      <p:sp>
        <p:nvSpPr>
          <p:cNvPr id="19" name="文本框 126"/>
          <p:cNvSpPr txBox="1"/>
          <p:nvPr/>
        </p:nvSpPr>
        <p:spPr>
          <a:xfrm>
            <a:off x="959467" y="926984"/>
            <a:ext cx="1645308" cy="317779"/>
          </a:xfrm>
          <a:prstGeom prst="rect">
            <a:avLst/>
          </a:prstGeom>
          <a:noFill/>
        </p:spPr>
        <p:txBody>
          <a:bodyPr wrap="square" lIns="91440" tIns="45720" rIns="91440" bIns="45720" rtlCol="0">
            <a:spAutoFit/>
          </a:bodyPr>
          <a:lstStyle/>
          <a:p>
            <a:r>
              <a:rPr lang="en-US" altLang="zh-CN" sz="1465" b="1" dirty="0" smtClean="0">
                <a:solidFill>
                  <a:prstClr val="black">
                    <a:lumMod val="75000"/>
                    <a:lumOff val="25000"/>
                  </a:prstClr>
                </a:solidFill>
                <a:latin typeface="微软雅黑" panose="020B0503020204020204" pitchFamily="34" charset="-122"/>
                <a:ea typeface="微软雅黑" panose="020B0503020204020204" pitchFamily="34" charset="-122"/>
              </a:rPr>
              <a:t>2D</a:t>
            </a:r>
            <a:r>
              <a:rPr lang="zh-CN" altLang="en-US" sz="1465" b="1" dirty="0" smtClean="0">
                <a:solidFill>
                  <a:prstClr val="black">
                    <a:lumMod val="75000"/>
                    <a:lumOff val="25000"/>
                  </a:prstClr>
                </a:solidFill>
                <a:latin typeface="微软雅黑" panose="020B0503020204020204" pitchFamily="34" charset="-122"/>
                <a:ea typeface="微软雅黑" panose="020B0503020204020204" pitchFamily="34" charset="-122"/>
              </a:rPr>
              <a:t>边界拉框</a:t>
            </a:r>
            <a:endParaRPr lang="zh-CN" altLang="en-US" sz="146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2275371" y="774890"/>
            <a:ext cx="1935480" cy="539750"/>
            <a:chOff x="1602889" y="1961489"/>
            <a:chExt cx="1023498" cy="404623"/>
          </a:xfrm>
        </p:grpSpPr>
        <p:sp>
          <p:nvSpPr>
            <p:cNvPr id="22" name="任意多边形 21"/>
            <p:cNvSpPr/>
            <p:nvPr/>
          </p:nvSpPr>
          <p:spPr>
            <a:xfrm>
              <a:off x="1602889" y="1999399"/>
              <a:ext cx="973614" cy="366713"/>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sp>
          <p:nvSpPr>
            <p:cNvPr id="23" name="椭圆 22"/>
            <p:cNvSpPr/>
            <p:nvPr/>
          </p:nvSpPr>
          <p:spPr>
            <a:xfrm>
              <a:off x="2550430" y="1961489"/>
              <a:ext cx="75957" cy="7595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prstClr val="white"/>
                </a:solidFill>
              </a:endParaRPr>
            </a:p>
          </p:txBody>
        </p:sp>
      </p:grpSp>
      <p:sp>
        <p:nvSpPr>
          <p:cNvPr id="88"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图像标注类型</a:t>
            </a:r>
            <a:endParaRPr lang="zh-CN" altLang="en-US" sz="2400" dirty="0">
              <a:solidFill>
                <a:srgbClr val="00338D"/>
              </a:solidFill>
              <a:sym typeface="+mn-lt"/>
            </a:endParaRPr>
          </a:p>
        </p:txBody>
      </p:sp>
      <p:sp>
        <p:nvSpPr>
          <p:cNvPr id="84" name="矩形 83"/>
          <p:cNvSpPr/>
          <p:nvPr/>
        </p:nvSpPr>
        <p:spPr>
          <a:xfrm>
            <a:off x="692448" y="1410230"/>
            <a:ext cx="3165846"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在图像中的某些对象周围绘制框，边框应尽可能地靠近对象的每个边缘。边界框圈出目标，并协助计算机视觉网络找出感兴趣的目标。</a:t>
            </a:r>
          </a:p>
        </p:txBody>
      </p:sp>
      <p:sp>
        <p:nvSpPr>
          <p:cNvPr id="118" name="矩形 117"/>
          <p:cNvSpPr/>
          <p:nvPr/>
        </p:nvSpPr>
        <p:spPr>
          <a:xfrm>
            <a:off x="209550" y="3066835"/>
            <a:ext cx="3483010" cy="1200329"/>
          </a:xfrm>
          <a:prstGeom prst="rect">
            <a:avLst/>
          </a:prstGeom>
        </p:spPr>
        <p:txBody>
          <a:bodyPr wrap="square">
            <a:spAutoFit/>
          </a:bodyPr>
          <a:lstStyle/>
          <a:p>
            <a:pPr indent="457200"/>
            <a:r>
              <a:rPr lang="zh-CN" altLang="en-US" sz="1200" dirty="0">
                <a:latin typeface="微软雅黑" pitchFamily="34" charset="-122"/>
                <a:ea typeface="微软雅黑" pitchFamily="34" charset="-122"/>
              </a:rPr>
              <a:t>三维标注是一种非常强大的图像标注与边界框非常相似，是在把立体图像中的识别对象在其周围绘制边框。与仅描绘长和宽的</a:t>
            </a:r>
            <a:r>
              <a:rPr lang="en-US" altLang="zh-CN" sz="1200" dirty="0">
                <a:latin typeface="微软雅黑" pitchFamily="34" charset="-122"/>
                <a:ea typeface="微软雅黑" pitchFamily="34" charset="-122"/>
              </a:rPr>
              <a:t>2D</a:t>
            </a:r>
            <a:r>
              <a:rPr lang="zh-CN" altLang="en-US" sz="1200" dirty="0">
                <a:latin typeface="微软雅黑" pitchFamily="34" charset="-122"/>
                <a:ea typeface="微软雅黑" pitchFamily="34" charset="-122"/>
              </a:rPr>
              <a:t>边界框不同，</a:t>
            </a:r>
            <a:r>
              <a:rPr lang="en-US" altLang="zh-CN" sz="1200" dirty="0">
                <a:latin typeface="微软雅黑" pitchFamily="34" charset="-122"/>
                <a:ea typeface="微软雅黑" pitchFamily="34" charset="-122"/>
              </a:rPr>
              <a:t>3D</a:t>
            </a:r>
            <a:r>
              <a:rPr lang="zh-CN" altLang="en-US" sz="1200" dirty="0">
                <a:latin typeface="微软雅黑" pitchFamily="34" charset="-122"/>
                <a:ea typeface="微软雅黑" pitchFamily="34" charset="-122"/>
              </a:rPr>
              <a:t>长方体则标注了对象的长、宽和近似深度，让目标以三维效果呈现，使计算机视觉系统在三维空间中学会区分体积和位置等特征。</a:t>
            </a:r>
          </a:p>
        </p:txBody>
      </p:sp>
      <p:sp>
        <p:nvSpPr>
          <p:cNvPr id="13" name="矩形 12"/>
          <p:cNvSpPr/>
          <p:nvPr/>
        </p:nvSpPr>
        <p:spPr>
          <a:xfrm>
            <a:off x="209550" y="4982773"/>
            <a:ext cx="4111663" cy="830997"/>
          </a:xfrm>
          <a:prstGeom prst="rect">
            <a:avLst/>
          </a:prstGeom>
        </p:spPr>
        <p:txBody>
          <a:bodyPr wrap="square">
            <a:spAutoFit/>
          </a:bodyPr>
          <a:lstStyle/>
          <a:p>
            <a:pPr indent="457200"/>
            <a:r>
              <a:rPr lang="zh-CN" altLang="zh-CN" sz="1200" dirty="0">
                <a:latin typeface="微软雅黑" pitchFamily="34" charset="-122"/>
                <a:ea typeface="微软雅黑" pitchFamily="34" charset="-122"/>
              </a:rPr>
              <a:t>很多时候，图像中的目标由于光照、角度或者遮挡等原因，其形状、大小或方向无法很好地与</a:t>
            </a:r>
            <a:r>
              <a:rPr lang="en-US" altLang="zh-CN" sz="1200" dirty="0">
                <a:latin typeface="微软雅黑" pitchFamily="34" charset="-122"/>
                <a:ea typeface="微软雅黑" pitchFamily="34" charset="-122"/>
              </a:rPr>
              <a:t>2D</a:t>
            </a:r>
            <a:r>
              <a:rPr lang="zh-CN" altLang="zh-CN" sz="1200" dirty="0">
                <a:latin typeface="微软雅黑" pitchFamily="34" charset="-122"/>
                <a:ea typeface="微软雅黑" pitchFamily="34" charset="-122"/>
              </a:rPr>
              <a:t>边界框或</a:t>
            </a:r>
            <a:r>
              <a:rPr lang="en-US" altLang="zh-CN" sz="1200" dirty="0">
                <a:latin typeface="微软雅黑" pitchFamily="34" charset="-122"/>
                <a:ea typeface="微软雅黑" pitchFamily="34" charset="-122"/>
              </a:rPr>
              <a:t>3D</a:t>
            </a:r>
            <a:r>
              <a:rPr lang="zh-CN" altLang="zh-CN" sz="1200" dirty="0">
                <a:latin typeface="微软雅黑" pitchFamily="34" charset="-122"/>
                <a:ea typeface="微软雅黑" pitchFamily="34" charset="-122"/>
              </a:rPr>
              <a:t>长方体适配上。同时，开发人员希望对图像中的目标进行更加精确的标注。</a:t>
            </a:r>
            <a:endParaRPr lang="zh-CN" altLang="en-US" sz="1200" dirty="0">
              <a:latin typeface="微软雅黑" pitchFamily="34" charset="-122"/>
              <a:ea typeface="微软雅黑" pitchFamily="34" charset="-122"/>
            </a:endParaRPr>
          </a:p>
        </p:txBody>
      </p:sp>
      <p:sp>
        <p:nvSpPr>
          <p:cNvPr id="120" name="矩形 119"/>
          <p:cNvSpPr/>
          <p:nvPr/>
        </p:nvSpPr>
        <p:spPr>
          <a:xfrm>
            <a:off x="8395178" y="1221914"/>
            <a:ext cx="3165846" cy="830997"/>
          </a:xfrm>
          <a:prstGeom prst="rect">
            <a:avLst/>
          </a:prstGeom>
        </p:spPr>
        <p:txBody>
          <a:bodyPr wrap="square">
            <a:spAutoFit/>
          </a:bodyPr>
          <a:lstStyle/>
          <a:p>
            <a:pPr indent="457200"/>
            <a:r>
              <a:rPr lang="zh-CN" altLang="en-US" sz="1200" dirty="0">
                <a:latin typeface="微软雅黑" pitchFamily="34" charset="-122"/>
                <a:ea typeface="微软雅黑" pitchFamily="34" charset="-122"/>
              </a:rPr>
              <a:t>线标注包含直线和曲线，主要用于描绘图像的各个部分。当需要标注且划分界限的部分太小或者太薄，边界框等方法无法描绘时，便可使用线标注。</a:t>
            </a:r>
          </a:p>
        </p:txBody>
      </p:sp>
      <p:sp>
        <p:nvSpPr>
          <p:cNvPr id="123" name="矩形 122"/>
          <p:cNvSpPr/>
          <p:nvPr/>
        </p:nvSpPr>
        <p:spPr>
          <a:xfrm>
            <a:off x="7986570" y="2573845"/>
            <a:ext cx="3646630" cy="1015663"/>
          </a:xfrm>
          <a:prstGeom prst="rect">
            <a:avLst/>
          </a:prstGeom>
        </p:spPr>
        <p:txBody>
          <a:bodyPr wrap="square">
            <a:spAutoFit/>
          </a:bodyPr>
          <a:lstStyle/>
          <a:p>
            <a:pPr indent="457200"/>
            <a:r>
              <a:rPr lang="zh-CN" altLang="en-US" sz="1200" dirty="0">
                <a:latin typeface="微软雅黑" pitchFamily="34" charset="-122"/>
                <a:ea typeface="微软雅黑" pitchFamily="34" charset="-122"/>
              </a:rPr>
              <a:t>和上述主要着手于描绘对象的外部边缘</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或边界</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标注不同，语义分割则要更加精确和具体一些。其流程是根据物体的属性，把复杂不规则的图像分割成不同区域，整个图像中的每个像素与标签属性相关联的过程。</a:t>
            </a:r>
          </a:p>
        </p:txBody>
      </p:sp>
      <p:sp>
        <p:nvSpPr>
          <p:cNvPr id="125" name="矩形 124"/>
          <p:cNvSpPr/>
          <p:nvPr/>
        </p:nvSpPr>
        <p:spPr>
          <a:xfrm>
            <a:off x="7760047" y="3969064"/>
            <a:ext cx="4177953" cy="1200329"/>
          </a:xfrm>
          <a:prstGeom prst="rect">
            <a:avLst/>
          </a:prstGeom>
        </p:spPr>
        <p:txBody>
          <a:bodyPr wrap="square">
            <a:spAutoFit/>
          </a:bodyPr>
          <a:lstStyle/>
          <a:p>
            <a:pPr indent="457200"/>
            <a:r>
              <a:rPr lang="zh-CN" altLang="en-US" sz="1200" dirty="0">
                <a:latin typeface="微软雅黑" pitchFamily="34" charset="-122"/>
                <a:ea typeface="微软雅黑" pitchFamily="34" charset="-122"/>
              </a:rPr>
              <a:t>因为它在图片上创建点，所以有时也被称为点标注。仅仅几个小点就能为图片中细小纷繁的目标归类。但特征点标注常常使用许多点来描绘目标的轮廓或框架。特征点大小多样，大些的点有时会用来在区域中区分出重要</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标志区域。特征点</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点标注用点表示目标，所以最主要的用法是检测并量化小型目标。</a:t>
            </a:r>
          </a:p>
        </p:txBody>
      </p:sp>
      <p:sp>
        <p:nvSpPr>
          <p:cNvPr id="126" name="矩形 125"/>
          <p:cNvSpPr/>
          <p:nvPr/>
        </p:nvSpPr>
        <p:spPr>
          <a:xfrm>
            <a:off x="8951314" y="5674317"/>
            <a:ext cx="1535970" cy="646331"/>
          </a:xfrm>
          <a:prstGeom prst="rect">
            <a:avLst/>
          </a:prstGeom>
        </p:spPr>
        <p:txBody>
          <a:bodyPr wrap="square">
            <a:spAutoFit/>
          </a:bodyPr>
          <a:lstStyle/>
          <a:p>
            <a:pPr marL="171450" indent="-171450">
              <a:buFont typeface="Wingdings" pitchFamily="2" charset="2"/>
              <a:buChar char="Ø"/>
            </a:pPr>
            <a:r>
              <a:rPr lang="zh-CN" altLang="en-US" sz="1200" dirty="0" smtClean="0">
                <a:latin typeface="微软雅黑" pitchFamily="34" charset="-122"/>
                <a:ea typeface="微软雅黑" pitchFamily="34" charset="-122"/>
              </a:rPr>
              <a:t>云标注</a:t>
            </a:r>
            <a:endParaRPr lang="en-US" altLang="zh-CN" sz="1200" dirty="0" smtClean="0">
              <a:latin typeface="微软雅黑" pitchFamily="34" charset="-122"/>
              <a:ea typeface="微软雅黑" pitchFamily="34" charset="-122"/>
            </a:endParaRPr>
          </a:p>
          <a:p>
            <a:pPr marL="171450" indent="-171450">
              <a:buFont typeface="Wingdings" pitchFamily="2" charset="2"/>
              <a:buChar char="Ø"/>
            </a:pPr>
            <a:r>
              <a:rPr lang="zh-CN" altLang="en-US" sz="1200" dirty="0" smtClean="0">
                <a:latin typeface="微软雅黑" pitchFamily="34" charset="-122"/>
                <a:ea typeface="微软雅黑" pitchFamily="34" charset="-122"/>
              </a:rPr>
              <a:t>目标跟踪</a:t>
            </a:r>
            <a:endParaRPr lang="en-US" altLang="zh-CN" sz="1200" dirty="0" smtClean="0">
              <a:latin typeface="微软雅黑" pitchFamily="34" charset="-122"/>
              <a:ea typeface="微软雅黑" pitchFamily="34" charset="-122"/>
            </a:endParaRPr>
          </a:p>
          <a:p>
            <a:pPr marL="171450" indent="-171450">
              <a:buFont typeface="Wingdings" pitchFamily="2" charset="2"/>
              <a:buChar char="Ø"/>
            </a:pPr>
            <a:r>
              <a:rPr lang="zh-CN" altLang="en-US" sz="1200" dirty="0" smtClean="0">
                <a:latin typeface="微软雅黑" pitchFamily="34" charset="-122"/>
                <a:ea typeface="微软雅黑" pitchFamily="34" charset="-122"/>
              </a:rPr>
              <a:t>属性判别</a:t>
            </a:r>
            <a:endParaRPr lang="zh-CN" altLang="en-US" sz="12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58274297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5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5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5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5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5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350"/>
                                        <p:tgtEl>
                                          <p:spTgt spid="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35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4"/>
                                        </p:tgtEl>
                                        <p:attrNameLst>
                                          <p:attrName>style.visibility</p:attrName>
                                        </p:attrNameLst>
                                      </p:cBhvr>
                                      <p:to>
                                        <p:strVal val="visible"/>
                                      </p:to>
                                    </p:set>
                                    <p:animEffect transition="in" filter="fade">
                                      <p:cBhvr>
                                        <p:cTn id="35" dur="350"/>
                                        <p:tgtEl>
                                          <p:spTgt spid="144"/>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350"/>
                                        <p:tgtEl>
                                          <p:spTgt spid="12"/>
                                        </p:tgtEl>
                                      </p:cBhvr>
                                    </p:animEffect>
                                  </p:childTnLst>
                                </p:cTn>
                              </p:par>
                            </p:childTnLst>
                          </p:cTn>
                        </p:par>
                        <p:par>
                          <p:cTn id="40" fill="hold">
                            <p:stCondLst>
                              <p:cond delay="4200"/>
                            </p:stCondLst>
                            <p:childTnLst>
                              <p:par>
                                <p:cTn id="41" presetID="10" presetClass="entr" presetSubtype="0"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350"/>
                                        <p:tgtEl>
                                          <p:spTgt spid="117"/>
                                        </p:tgtEl>
                                      </p:cBhvr>
                                    </p:animEffect>
                                  </p:childTnLst>
                                </p:cTn>
                              </p:par>
                            </p:childTnLst>
                          </p:cTn>
                        </p:par>
                        <p:par>
                          <p:cTn id="44" fill="hold">
                            <p:stCondLst>
                              <p:cond delay="455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350"/>
                                        <p:tgtEl>
                                          <p:spTgt spid="9"/>
                                        </p:tgtEl>
                                      </p:cBhvr>
                                    </p:animEffect>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fade">
                                      <p:cBhvr>
                                        <p:cTn id="51" dur="350"/>
                                        <p:tgtEl>
                                          <p:spTgt spid="140"/>
                                        </p:tgtEl>
                                      </p:cBhvr>
                                    </p:animEffect>
                                  </p:childTnLst>
                                </p:cTn>
                              </p:par>
                            </p:childTnLst>
                          </p:cTn>
                        </p:par>
                        <p:par>
                          <p:cTn id="52" fill="hold">
                            <p:stCondLst>
                              <p:cond delay="525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350"/>
                                        <p:tgtEl>
                                          <p:spTgt spid="10"/>
                                        </p:tgtEl>
                                      </p:cBhvr>
                                    </p:animEffect>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fade">
                                      <p:cBhvr>
                                        <p:cTn id="59" dur="350"/>
                                        <p:tgtEl>
                                          <p:spTgt spid="131"/>
                                        </p:tgtEl>
                                      </p:cBhvr>
                                    </p:animEffect>
                                  </p:childTnLst>
                                </p:cTn>
                              </p:par>
                            </p:childTnLst>
                          </p:cTn>
                        </p:par>
                        <p:par>
                          <p:cTn id="60" fill="hold">
                            <p:stCondLst>
                              <p:cond delay="5950"/>
                            </p:stCondLst>
                            <p:childTnLst>
                              <p:par>
                                <p:cTn id="61" presetID="22" presetClass="entr" presetSubtype="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350"/>
                                        <p:tgtEl>
                                          <p:spTgt spid="11"/>
                                        </p:tgtEl>
                                      </p:cBhvr>
                                    </p:animEffect>
                                  </p:childTnLst>
                                </p:cTn>
                              </p:par>
                            </p:childTnLst>
                          </p:cTn>
                        </p:par>
                        <p:par>
                          <p:cTn id="64" fill="hold">
                            <p:stCondLst>
                              <p:cond delay="6300"/>
                            </p:stCondLst>
                            <p:childTnLst>
                              <p:par>
                                <p:cTn id="65" presetID="10" presetClass="entr" presetSubtype="0" fill="hold" grpId="0" nodeType="after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350"/>
                                        <p:tgtEl>
                                          <p:spTgt spid="122"/>
                                        </p:tgtEl>
                                      </p:cBhvr>
                                    </p:animEffect>
                                  </p:childTnLst>
                                </p:cTn>
                              </p:par>
                            </p:childTnLst>
                          </p:cTn>
                        </p:par>
                        <p:par>
                          <p:cTn id="68" fill="hold">
                            <p:stCondLst>
                              <p:cond delay="6650"/>
                            </p:stCondLst>
                            <p:childTnLst>
                              <p:par>
                                <p:cTn id="69" presetID="22" presetClass="entr" presetSubtype="8" fill="hold" nodeType="afterEffect">
                                  <p:stCondLst>
                                    <p:cond delay="0"/>
                                  </p:stCondLst>
                                  <p:childTnLst>
                                    <p:set>
                                      <p:cBhvr>
                                        <p:cTn id="70" dur="1" fill="hold">
                                          <p:stCondLst>
                                            <p:cond delay="0"/>
                                          </p:stCondLst>
                                        </p:cTn>
                                        <p:tgtEl>
                                          <p:spTgt spid="136"/>
                                        </p:tgtEl>
                                        <p:attrNameLst>
                                          <p:attrName>style.visibility</p:attrName>
                                        </p:attrNameLst>
                                      </p:cBhvr>
                                      <p:to>
                                        <p:strVal val="visible"/>
                                      </p:to>
                                    </p:set>
                                    <p:animEffect transition="in" filter="wipe(left)">
                                      <p:cBhvr>
                                        <p:cTn id="71" dur="350"/>
                                        <p:tgtEl>
                                          <p:spTgt spid="136"/>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4"/>
                                        </p:tgtEl>
                                        <p:attrNameLst>
                                          <p:attrName>style.visibility</p:attrName>
                                        </p:attrNameLst>
                                      </p:cBhvr>
                                      <p:to>
                                        <p:strVal val="visible"/>
                                      </p:to>
                                    </p:set>
                                    <p:animEffect transition="in" filter="fade">
                                      <p:cBhvr>
                                        <p:cTn id="75" dur="350"/>
                                        <p:tgtEl>
                                          <p:spTgt spid="134"/>
                                        </p:tgtEl>
                                      </p:cBhvr>
                                    </p:animEffect>
                                  </p:childTnLst>
                                </p:cTn>
                              </p:par>
                            </p:childTnLst>
                          </p:cTn>
                        </p:par>
                        <p:par>
                          <p:cTn id="76" fill="hold">
                            <p:stCondLst>
                              <p:cond delay="7350"/>
                            </p:stCondLst>
                            <p:childTnLst>
                              <p:par>
                                <p:cTn id="77" presetID="22" presetClass="entr" presetSubtype="2"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right)">
                                      <p:cBhvr>
                                        <p:cTn id="79" dur="350"/>
                                        <p:tgtEl>
                                          <p:spTgt spid="21"/>
                                        </p:tgtEl>
                                      </p:cBhvr>
                                    </p:animEffect>
                                  </p:childTnLst>
                                </p:cTn>
                              </p:par>
                            </p:childTnLst>
                          </p:cTn>
                        </p:par>
                        <p:par>
                          <p:cTn id="80" fill="hold">
                            <p:stCondLst>
                              <p:cond delay="77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3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2" grpId="0"/>
      <p:bldP spid="144" grpId="0"/>
      <p:bldP spid="140" grpId="0"/>
      <p:bldP spid="134" grpId="0"/>
      <p:bldP spid="131"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bwMode="auto">
          <a:xfrm>
            <a:off x="1103446"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8" name="圆角矩形 37"/>
          <p:cNvSpPr/>
          <p:nvPr/>
        </p:nvSpPr>
        <p:spPr bwMode="auto">
          <a:xfrm>
            <a:off x="3654769" y="1315671"/>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39" name="圆角矩形 38"/>
          <p:cNvSpPr/>
          <p:nvPr/>
        </p:nvSpPr>
        <p:spPr bwMode="auto">
          <a:xfrm>
            <a:off x="6220930" y="1339685"/>
            <a:ext cx="2413925"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sp>
        <p:nvSpPr>
          <p:cNvPr id="40" name="圆角矩形 39"/>
          <p:cNvSpPr/>
          <p:nvPr/>
        </p:nvSpPr>
        <p:spPr bwMode="auto">
          <a:xfrm>
            <a:off x="8779671" y="1339685"/>
            <a:ext cx="2555079" cy="4873625"/>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400" kern="0">
              <a:solidFill>
                <a:prstClr val="white"/>
              </a:solidFill>
            </a:endParaRPr>
          </a:p>
        </p:txBody>
      </p:sp>
      <p:grpSp>
        <p:nvGrpSpPr>
          <p:cNvPr id="41" name="组合 14"/>
          <p:cNvGrpSpPr/>
          <p:nvPr/>
        </p:nvGrpSpPr>
        <p:grpSpPr bwMode="auto">
          <a:xfrm>
            <a:off x="8866320" y="1536533"/>
            <a:ext cx="2239963" cy="2239963"/>
            <a:chOff x="1282707" y="2137054"/>
            <a:chExt cx="3138274" cy="3138274"/>
          </a:xfrm>
        </p:grpSpPr>
        <p:sp>
          <p:nvSpPr>
            <p:cNvPr id="42" name="椭圆 4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圆角矩形 4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04</a:t>
              </a:r>
              <a:endParaRPr lang="zh-CN" altLang="en-US" sz="4265" dirty="0">
                <a:solidFill>
                  <a:prstClr val="white"/>
                </a:solidFill>
              </a:endParaRPr>
            </a:p>
          </p:txBody>
        </p:sp>
      </p:grpSp>
      <p:grpSp>
        <p:nvGrpSpPr>
          <p:cNvPr id="50" name="组合 20"/>
          <p:cNvGrpSpPr/>
          <p:nvPr/>
        </p:nvGrpSpPr>
        <p:grpSpPr bwMode="auto">
          <a:xfrm>
            <a:off x="6322770" y="1512521"/>
            <a:ext cx="2239963" cy="2239963"/>
            <a:chOff x="1282707" y="2137054"/>
            <a:chExt cx="3138274" cy="3138274"/>
          </a:xfrm>
        </p:grpSpPr>
        <p:sp>
          <p:nvSpPr>
            <p:cNvPr id="51" name="椭圆 50"/>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圆角矩形 51"/>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椭圆 52"/>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03</a:t>
              </a:r>
              <a:endParaRPr lang="zh-CN" altLang="en-US" sz="4265" dirty="0">
                <a:solidFill>
                  <a:prstClr val="white"/>
                </a:solidFill>
              </a:endParaRPr>
            </a:p>
          </p:txBody>
        </p:sp>
      </p:grpSp>
      <p:grpSp>
        <p:nvGrpSpPr>
          <p:cNvPr id="54" name="组合 24"/>
          <p:cNvGrpSpPr/>
          <p:nvPr/>
        </p:nvGrpSpPr>
        <p:grpSpPr bwMode="auto">
          <a:xfrm>
            <a:off x="3749808" y="1536533"/>
            <a:ext cx="2239963" cy="2239963"/>
            <a:chOff x="1282707" y="2137054"/>
            <a:chExt cx="3138274" cy="3138274"/>
          </a:xfrm>
        </p:grpSpPr>
        <p:sp>
          <p:nvSpPr>
            <p:cNvPr id="55" name="椭圆 54"/>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6" name="圆角矩形 55"/>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7" name="椭圆 56"/>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02</a:t>
              </a:r>
              <a:endParaRPr lang="zh-CN" altLang="en-US" sz="4265" dirty="0">
                <a:solidFill>
                  <a:prstClr val="white"/>
                </a:solidFill>
              </a:endParaRPr>
            </a:p>
          </p:txBody>
        </p:sp>
      </p:grpSp>
      <p:grpSp>
        <p:nvGrpSpPr>
          <p:cNvPr id="58" name="组合 28"/>
          <p:cNvGrpSpPr/>
          <p:nvPr/>
        </p:nvGrpSpPr>
        <p:grpSpPr bwMode="auto">
          <a:xfrm>
            <a:off x="1190757" y="1536533"/>
            <a:ext cx="2239963" cy="2239963"/>
            <a:chOff x="1282707" y="2137054"/>
            <a:chExt cx="3138274" cy="3138274"/>
          </a:xfrm>
        </p:grpSpPr>
        <p:sp>
          <p:nvSpPr>
            <p:cNvPr id="59" name="椭圆 58"/>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圆角矩形 59"/>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椭圆 60"/>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5" dirty="0">
                  <a:solidFill>
                    <a:prstClr val="white"/>
                  </a:solidFill>
                </a:rPr>
                <a:t>01</a:t>
              </a:r>
              <a:endParaRPr lang="zh-CN" altLang="en-US" sz="4265" dirty="0">
                <a:solidFill>
                  <a:prstClr val="white"/>
                </a:solidFill>
              </a:endParaRPr>
            </a:p>
          </p:txBody>
        </p:sp>
      </p:grpSp>
      <p:sp>
        <p:nvSpPr>
          <p:cNvPr id="76" name="矩形 75"/>
          <p:cNvSpPr>
            <a:spLocks noChangeArrowheads="1"/>
          </p:cNvSpPr>
          <p:nvPr/>
        </p:nvSpPr>
        <p:spPr bwMode="auto">
          <a:xfrm>
            <a:off x="1361890" y="4214147"/>
            <a:ext cx="205613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2667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日志文件是用于记录数据源执行的各种操作行为，包括股票记账、流量管理、</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web</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服务器记录等用户访问行文的记录，很多互联网企业都有自己的海量数据采集工具，多用于系统日志采集。</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7" name="文本框 48"/>
          <p:cNvSpPr>
            <a:spLocks noChangeArrowheads="1"/>
          </p:cNvSpPr>
          <p:nvPr/>
        </p:nvSpPr>
        <p:spPr bwMode="auto">
          <a:xfrm>
            <a:off x="1384434" y="3731449"/>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系统日志</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0" name="矩形 99"/>
          <p:cNvSpPr>
            <a:spLocks noChangeArrowheads="1"/>
          </p:cNvSpPr>
          <p:nvPr/>
        </p:nvSpPr>
        <p:spPr bwMode="auto">
          <a:xfrm>
            <a:off x="3979231" y="4335040"/>
            <a:ext cx="1979291" cy="162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2667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通过网络爬虫或者网站公开</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API</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等方式从网站上获取数据信息，该方法能够按照一定的规则，自动地把数据从网页中抽取出来进行处理，使其统一存储到本地数据文件。</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48"/>
          <p:cNvSpPr>
            <a:spLocks noChangeArrowheads="1"/>
          </p:cNvSpPr>
          <p:nvPr/>
        </p:nvSpPr>
        <p:spPr bwMode="auto">
          <a:xfrm>
            <a:off x="3958719" y="3731529"/>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互联网数据</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2" name="矩形 101"/>
          <p:cNvSpPr>
            <a:spLocks noChangeArrowheads="1"/>
          </p:cNvSpPr>
          <p:nvPr/>
        </p:nvSpPr>
        <p:spPr bwMode="auto">
          <a:xfrm>
            <a:off x="6387583" y="4212859"/>
            <a:ext cx="2175150" cy="162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266700">
              <a:lnSpc>
                <a:spcPct val="120000"/>
              </a:lnSpc>
            </a:pP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APP</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是获取用户移动端数据的一种有效方法，</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APP</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中的</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SDK</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插件可以将用户使用</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APP</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的信息汇总给指定服务器，即便用户在没有访问时，也能获知用户端的相关信息，包括安装应用的数量和类型等。</a:t>
            </a:r>
          </a:p>
        </p:txBody>
      </p:sp>
      <p:sp>
        <p:nvSpPr>
          <p:cNvPr id="103" name="文本框 48"/>
          <p:cNvSpPr>
            <a:spLocks noChangeArrowheads="1"/>
          </p:cNvSpPr>
          <p:nvPr/>
        </p:nvSpPr>
        <p:spPr bwMode="auto">
          <a:xfrm>
            <a:off x="6524783" y="3674702"/>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终端数据</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矩形 103"/>
          <p:cNvSpPr>
            <a:spLocks noChangeArrowheads="1"/>
          </p:cNvSpPr>
          <p:nvPr/>
        </p:nvSpPr>
        <p:spPr bwMode="auto">
          <a:xfrm>
            <a:off x="8893090" y="4102571"/>
            <a:ext cx="2441660" cy="208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indent="266700">
              <a:lnSpc>
                <a:spcPct val="120000"/>
              </a:lnSpc>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mn-ea"/>
              </a:rPr>
              <a:t>有很多专门做行业研究的组织、公司和数据服务机构，能够在某一特定领域获得大量的数据，通常具备规范的数据共享和交易渠道，这些组织、公司和机构会通过有偿或无偿的方式将数据共享给数据需求者，人们可以在平台上快速、明确地获取自己所需要的数据。</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48"/>
          <p:cNvSpPr>
            <a:spLocks noChangeArrowheads="1"/>
          </p:cNvSpPr>
          <p:nvPr/>
        </p:nvSpPr>
        <p:spPr bwMode="auto">
          <a:xfrm>
            <a:off x="9146778" y="3674701"/>
            <a:ext cx="1820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defRPr/>
            </a:pPr>
            <a:r>
              <a:rPr lang="zh-CN" altLang="en-US" sz="2400" b="1" dirty="0" smtClean="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机构购买</a:t>
            </a:r>
            <a:endParaRPr lang="zh-CN" altLang="en-US" sz="2400" b="1" dirty="0">
              <a:solidFill>
                <a:prstClr val="black">
                  <a:lumMod val="65000"/>
                  <a:lumOff val="3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1" name="文本占位符 2">
            <a:extLst>
              <a:ext uri="{FF2B5EF4-FFF2-40B4-BE49-F238E27FC236}">
                <a16:creationId xmlns:a16="http://schemas.microsoft.com/office/drawing/2014/main" xmlns="" id="{08D3539B-1537-9241-8DBC-001E65C1476F}"/>
              </a:ext>
            </a:extLst>
          </p:cNvPr>
          <p:cNvSpPr txBox="1">
            <a:spLocks/>
          </p:cNvSpPr>
          <p:nvPr/>
        </p:nvSpPr>
        <p:spPr>
          <a:xfrm>
            <a:off x="623889" y="152399"/>
            <a:ext cx="10564911" cy="598371"/>
          </a:xfrm>
        </p:spPr>
        <p:txBody>
          <a:bodyPr/>
          <a:lstStyle>
            <a:lvl1pPr marL="0" indent="0" algn="l" defTabSz="914400" rtl="0" eaLnBrk="1" latinLnBrk="0" hangingPunct="1">
              <a:lnSpc>
                <a:spcPct val="100000"/>
              </a:lnSpc>
              <a:spcBef>
                <a:spcPts val="0"/>
              </a:spcBef>
              <a:spcAft>
                <a:spcPts val="600"/>
              </a:spcAft>
              <a:buFontTx/>
              <a:buNone/>
              <a:defRPr sz="1500" b="1" kern="1200">
                <a:solidFill>
                  <a:schemeClr val="tx2"/>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lnSpc>
                <a:spcPct val="100000"/>
              </a:lnSpc>
              <a:spcBef>
                <a:spcPts val="0"/>
              </a:spcBef>
              <a:spcAft>
                <a:spcPts val="600"/>
              </a:spcAft>
              <a:buFontTx/>
              <a:buNone/>
              <a:defRPr sz="1500" kern="1200">
                <a:solidFill>
                  <a:schemeClr val="tx2"/>
                </a:solidFill>
                <a:latin typeface="微软雅黑" panose="020B0503020204020204" pitchFamily="34" charset="-122"/>
                <a:ea typeface="微软雅黑" panose="020B0503020204020204" pitchFamily="34" charset="-122"/>
                <a:cs typeface="+mn-cs"/>
              </a:defRPr>
            </a:lvl2pPr>
            <a:lvl3pPr marL="288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3pPr>
            <a:lvl4pPr marL="432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微软雅黑" panose="020B0503020204020204" pitchFamily="34" charset="-122"/>
                <a:ea typeface="微软雅黑" panose="020B0503020204020204" pitchFamily="34" charset="-122"/>
                <a:cs typeface="+mn-cs"/>
              </a:defRPr>
            </a:lvl4pPr>
            <a:lvl5pPr marL="720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baseline="0">
                <a:solidFill>
                  <a:schemeClr val="tx2"/>
                </a:solidFill>
                <a:latin typeface="微软雅黑" panose="020B0503020204020204" pitchFamily="34" charset="-122"/>
                <a:ea typeface="微软雅黑" panose="020B0503020204020204" pitchFamily="34" charset="-122"/>
                <a:cs typeface="+mn-cs"/>
              </a:defRPr>
            </a:lvl5pPr>
            <a:lvl6pPr marL="864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152000" indent="-288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296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solidFill>
                  <a:srgbClr val="00338D"/>
                </a:solidFill>
                <a:sym typeface="+mn-lt"/>
              </a:rPr>
              <a:t>图像数据采集渠道</a:t>
            </a:r>
            <a:endParaRPr lang="zh-CN" altLang="en-US" sz="2400" dirty="0">
              <a:solidFill>
                <a:srgbClr val="00338D"/>
              </a:solidFill>
              <a:sym typeface="+mn-lt"/>
            </a:endParaRPr>
          </a:p>
        </p:txBody>
      </p:sp>
    </p:spTree>
    <p:custDataLst>
      <p:tags r:id="rId1"/>
    </p:custDataLst>
    <p:extLst>
      <p:ext uri="{BB962C8B-B14F-4D97-AF65-F5344CB8AC3E}">
        <p14:creationId xmlns:p14="http://schemas.microsoft.com/office/powerpoint/2010/main" val="401202364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5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35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350"/>
                                        <p:tgtEl>
                                          <p:spTgt spid="7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350"/>
                                        <p:tgtEl>
                                          <p:spTgt spid="7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35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35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350"/>
                                        <p:tgtEl>
                                          <p:spTgt spid="10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350"/>
                                        <p:tgtEl>
                                          <p:spTgt spid="10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350"/>
                                        <p:tgtEl>
                                          <p:spTgt spid="5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350"/>
                                        <p:tgtEl>
                                          <p:spTgt spid="3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350"/>
                                        <p:tgtEl>
                                          <p:spTgt spid="10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02"/>
                                        </p:tgtEl>
                                        <p:attrNameLst>
                                          <p:attrName>style.visibility</p:attrName>
                                        </p:attrNameLst>
                                      </p:cBhvr>
                                      <p:to>
                                        <p:strVal val="visible"/>
                                      </p:to>
                                    </p:set>
                                    <p:animEffect transition="in" filter="fade">
                                      <p:cBhvr>
                                        <p:cTn id="51" dur="350"/>
                                        <p:tgtEl>
                                          <p:spTgt spid="10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350"/>
                                        <p:tgtEl>
                                          <p:spTgt spid="4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350"/>
                                        <p:tgtEl>
                                          <p:spTgt spid="10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3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76" grpId="0"/>
      <p:bldP spid="77" grpId="0"/>
      <p:bldP spid="100" grpId="0"/>
      <p:bldP spid="101" grpId="0"/>
      <p:bldP spid="102" grpId="0"/>
      <p:bldP spid="103" grpId="0"/>
      <p:bldP spid="104" grpId="0"/>
      <p:bldP spid="105" grpId="0"/>
    </p:bldLst>
  </p:timing>
</p:sld>
</file>

<file path=ppt/tags/tag1.xml><?xml version="1.0" encoding="utf-8"?>
<p:tagLst xmlns:a="http://schemas.openxmlformats.org/drawingml/2006/main" xmlns:r="http://schemas.openxmlformats.org/officeDocument/2006/relationships" xmlns:p="http://schemas.openxmlformats.org/presentationml/2006/main">
  <p:tag name="SELECTED" val="True"/>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自定义设计方案">
  <a:themeElements>
    <a:clrScheme name="自定义 178">
      <a:dk1>
        <a:sysClr val="windowText" lastClr="000000"/>
      </a:dk1>
      <a:lt1>
        <a:sysClr val="window" lastClr="FFFFFF"/>
      </a:lt1>
      <a:dk2>
        <a:srgbClr val="000000"/>
      </a:dk2>
      <a:lt2>
        <a:srgbClr val="FFFFFF"/>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070C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5887</TotalTime>
  <Words>3236</Words>
  <Application>Microsoft Office PowerPoint</Application>
  <PresentationFormat>自定义</PresentationFormat>
  <Paragraphs>275</Paragraphs>
  <Slides>22</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vt:lpstr>
      <vt:lpstr>宋体</vt:lpstr>
      <vt:lpstr>微软雅黑</vt:lpstr>
      <vt:lpstr>Gill Sans</vt:lpstr>
      <vt:lpstr>Calibri Light</vt:lpstr>
      <vt:lpstr>Impact</vt:lpstr>
      <vt:lpstr>Calibri</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dc:title>
  <dc:creator>Matou</dc:creator>
  <cp:lastModifiedBy>yz li</cp:lastModifiedBy>
  <cp:revision>347</cp:revision>
  <dcterms:created xsi:type="dcterms:W3CDTF">2017-03-08T05:07:00Z</dcterms:created>
  <dcterms:modified xsi:type="dcterms:W3CDTF">2023-02-02T10:33:43Z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B0E755C876394B108C4832326035824C</vt:lpwstr>
  </property>
</Properties>
</file>