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7" r:id="rId2"/>
    <p:sldId id="906" r:id="rId3"/>
    <p:sldId id="917" r:id="rId4"/>
    <p:sldId id="907" r:id="rId5"/>
    <p:sldId id="919" r:id="rId6"/>
    <p:sldId id="920" r:id="rId7"/>
    <p:sldId id="921" r:id="rId8"/>
    <p:sldId id="922" r:id="rId9"/>
    <p:sldId id="923" r:id="rId10"/>
    <p:sldId id="924" r:id="rId11"/>
    <p:sldId id="926" r:id="rId12"/>
    <p:sldId id="927" r:id="rId13"/>
    <p:sldId id="925" r:id="rId14"/>
    <p:sldId id="928" r:id="rId15"/>
    <p:sldId id="930" r:id="rId16"/>
    <p:sldId id="931" r:id="rId17"/>
    <p:sldId id="932" r:id="rId18"/>
    <p:sldId id="933" r:id="rId19"/>
    <p:sldId id="934" r:id="rId20"/>
    <p:sldId id="935" r:id="rId21"/>
    <p:sldId id="936" r:id="rId22"/>
    <p:sldId id="929" r:id="rId23"/>
    <p:sldId id="937" r:id="rId24"/>
    <p:sldId id="296" r:id="rId25"/>
  </p:sldIdLst>
  <p:sldSz cx="12192000" cy="6858000"/>
  <p:notesSz cx="6858000" cy="9144000"/>
  <p:embeddedFontLst>
    <p:embeddedFont>
      <p:font typeface="Calibri" pitchFamily="34" charset="0"/>
      <p:regular r:id="rId27"/>
      <p:bold r:id="rId28"/>
      <p:italic r:id="rId29"/>
      <p:boldItalic r:id="rId30"/>
    </p:embeddedFont>
    <p:embeddedFont>
      <p:font typeface="Tahoma" pitchFamily="34" charset="0"/>
      <p:regular r:id="rId31"/>
      <p:bold r:id="rId32"/>
    </p:embeddedFont>
    <p:embeddedFont>
      <p:font typeface="Calibri Light" pitchFamily="34" charset="0"/>
      <p:regular r:id="rId33"/>
      <p:italic r:id="rId34"/>
    </p:embeddedFont>
    <p:embeddedFont>
      <p:font typeface="微软雅黑" pitchFamily="34" charset="-122"/>
      <p:regular r:id="rId35"/>
      <p:bold r:id="rId36"/>
    </p:embeddedFont>
    <p:embeddedFont>
      <p:font typeface="Impact" pitchFamily="34" charset="0"/>
      <p:regular r:id="rId37"/>
    </p:embeddedFont>
    <p:embeddedFont>
      <p:font typeface="仿宋" pitchFamily="49"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93"/>
    <a:srgbClr val="B0FC73"/>
    <a:srgbClr val="80F927"/>
    <a:srgbClr val="8FF22E"/>
    <a:srgbClr val="75B2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5042" autoAdjust="0"/>
  </p:normalViewPr>
  <p:slideViewPr>
    <p:cSldViewPr snapToGrid="0">
      <p:cViewPr varScale="1">
        <p:scale>
          <a:sx n="123" d="100"/>
          <a:sy n="123" d="100"/>
        </p:scale>
        <p:origin x="-308" y="-76"/>
      </p:cViewPr>
      <p:guideLst>
        <p:guide orient="horz" pos="2014"/>
        <p:guide pos="3774"/>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52FCF1-5010-4EF9-8130-624637221B32}" type="datetimeFigureOut">
              <a:rPr lang="zh-CN" altLang="en-US" smtClean="0"/>
              <a:t>2023/1/26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59F42-0518-4860-8118-8808382A8950}" type="slidenum">
              <a:rPr lang="zh-CN" altLang="en-US" smtClean="0"/>
              <a:t>‹#›</a:t>
            </a:fld>
            <a:endParaRPr lang="zh-CN" altLang="en-US"/>
          </a:p>
        </p:txBody>
      </p:sp>
    </p:spTree>
    <p:extLst>
      <p:ext uri="{BB962C8B-B14F-4D97-AF65-F5344CB8AC3E}">
        <p14:creationId xmlns:p14="http://schemas.microsoft.com/office/powerpoint/2010/main" val="812496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16</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24</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4</a:t>
            </a:fld>
            <a:endParaRPr lang="zh-CN" alt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32BF82D2-7A68-459D-A996-9BDDA2518FA4}" type="datetimeFigureOut">
              <a:rPr lang="zh-CN" altLang="en-US" smtClean="0"/>
              <a:t>2023/1/26</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8"/>
            <a:ext cx="9613861" cy="1080938"/>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7550981" y="5936187"/>
            <a:ext cx="2743200" cy="365125"/>
          </a:xfrm>
        </p:spPr>
        <p:txBody>
          <a:bodyPr/>
          <a:lstStyle/>
          <a:p>
            <a:fld id="{8461A6E8-DE4F-4342-A472-62A424824D32}" type="datetimeFigureOut">
              <a:rPr lang="zh-CN" altLang="en-US" smtClean="0"/>
              <a:t>2023/1/26</a:t>
            </a:fld>
            <a:endParaRPr lang="zh-CN" altLang="en-US"/>
          </a:p>
        </p:txBody>
      </p:sp>
      <p:sp>
        <p:nvSpPr>
          <p:cNvPr id="6" name="Footer Placeholder 5"/>
          <p:cNvSpPr>
            <a:spLocks noGrp="1"/>
          </p:cNvSpPr>
          <p:nvPr>
            <p:ph type="ftr" sz="quarter" idx="11"/>
          </p:nvPr>
        </p:nvSpPr>
        <p:spPr>
          <a:xfrm>
            <a:off x="680321" y="5936188"/>
            <a:ext cx="6870660" cy="365125"/>
          </a:xfrm>
        </p:spPr>
        <p:txBody>
          <a:bodyPr/>
          <a:lstStyle/>
          <a:p>
            <a:endParaRPr lang="zh-CN" altLang="en-US"/>
          </a:p>
        </p:txBody>
      </p:sp>
      <p:sp>
        <p:nvSpPr>
          <p:cNvPr id="7" name="Slide Number Placeholder 6"/>
          <p:cNvSpPr>
            <a:spLocks noGrp="1"/>
          </p:cNvSpPr>
          <p:nvPr>
            <p:ph type="sldNum" sz="quarter" idx="12"/>
          </p:nvPr>
        </p:nvSpPr>
        <p:spPr>
          <a:xfrm>
            <a:off x="10729455" y="753227"/>
            <a:ext cx="1154151" cy="1090789"/>
          </a:xfrm>
        </p:spPr>
        <p:txBody>
          <a:bodyPr/>
          <a:lstStyle/>
          <a:p>
            <a:fld id="{B3230930-A864-4341-AC78-05C07EB802D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86694" tIns="43347" rIns="86694" bIns="43347"/>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lIns="86694" tIns="43347" rIns="86694" bIns="43347"/>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1" y="6356350"/>
            <a:ext cx="2743200" cy="365125"/>
          </a:xfrm>
          <a:prstGeom prst="rect">
            <a:avLst/>
          </a:prstGeom>
        </p:spPr>
        <p:txBody>
          <a:bodyPr lIns="86694" tIns="43347" rIns="86694" bIns="43347"/>
          <a:lstStyle>
            <a:lvl1pPr>
              <a:defRPr/>
            </a:lvl1pPr>
          </a:lstStyle>
          <a:p>
            <a:endParaRPr lang="en-US" altLang="zh-CN"/>
          </a:p>
        </p:txBody>
      </p:sp>
      <p:sp>
        <p:nvSpPr>
          <p:cNvPr id="5" name="页脚占位符 4"/>
          <p:cNvSpPr>
            <a:spLocks noGrp="1"/>
          </p:cNvSpPr>
          <p:nvPr>
            <p:ph type="ftr" sz="quarter" idx="11"/>
          </p:nvPr>
        </p:nvSpPr>
        <p:spPr>
          <a:xfrm>
            <a:off x="4038600" y="6356350"/>
            <a:ext cx="4114800" cy="365125"/>
          </a:xfrm>
          <a:prstGeom prst="rect">
            <a:avLst/>
          </a:prstGeom>
        </p:spPr>
        <p:txBody>
          <a:bodyPr lIns="86694" tIns="43347" rIns="86694" bIns="43347"/>
          <a:lstStyle>
            <a:lvl1pPr>
              <a:defRPr/>
            </a:lvl1pPr>
          </a:lstStyle>
          <a:p>
            <a:endParaRPr lang="en-US" altLang="zh-CN"/>
          </a:p>
        </p:txBody>
      </p:sp>
      <p:sp>
        <p:nvSpPr>
          <p:cNvPr id="6" name="灯片编号占位符 5"/>
          <p:cNvSpPr>
            <a:spLocks noGrp="1"/>
          </p:cNvSpPr>
          <p:nvPr>
            <p:ph type="sldNum" sz="quarter" idx="12"/>
          </p:nvPr>
        </p:nvSpPr>
        <p:spPr>
          <a:xfrm>
            <a:off x="8610600" y="6356350"/>
            <a:ext cx="2743200" cy="365125"/>
          </a:xfrm>
          <a:prstGeom prst="rect">
            <a:avLst/>
          </a:prstGeom>
        </p:spPr>
        <p:txBody>
          <a:bodyPr lIns="86694" tIns="43347" rIns="86694" bIns="43347"/>
          <a:lstStyle>
            <a:lvl1pPr>
              <a:defRPr/>
            </a:lvl1pPr>
          </a:lstStyle>
          <a:p>
            <a:fld id="{0D62FCDA-EEA8-49F0-BA30-00C167F51C6F}" type="slidenum">
              <a:rPr lang="en-US" altLang="zh-CN"/>
              <a:t>‹#›</a:t>
            </a:fld>
            <a:endParaRPr lang="en-US" altLang="zh-CN"/>
          </a:p>
        </p:txBody>
      </p:sp>
    </p:spTree>
    <p:extLst>
      <p:ext uri="{BB962C8B-B14F-4D97-AF65-F5344CB8AC3E}">
        <p14:creationId xmlns:p14="http://schemas.microsoft.com/office/powerpoint/2010/main" val="19026222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Lst>
  <p:timing>
    <p:tnLst>
      <p:par>
        <p:cTn id="1" dur="indefinite" restart="never" nodeType="tmRoot"/>
      </p:par>
    </p:tnLst>
  </p:timing>
  <p:txStyles>
    <p:titleStyle>
      <a:lvl1pPr algn="l" defTabSz="1218565"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8565"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8565"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8565"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第1章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sym typeface="+mn-ea"/>
              </a:rPr>
              <a:t>人工智能的历史回顾与展望</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第一部分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3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8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858038" y="1799617"/>
            <a:ext cx="1723549"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服务专业化</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7882803" y="2963094"/>
            <a:ext cx="1723549"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运营系统化</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7920268" y="4198960"/>
            <a:ext cx="1723549"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标注自动化</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80"/>
          <p:cNvSpPr txBox="1"/>
          <p:nvPr/>
        </p:nvSpPr>
        <p:spPr>
          <a:xfrm>
            <a:off x="7964083" y="5451972"/>
            <a:ext cx="1723549"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精度提高化</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500677"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500677"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500677"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6500677"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行业发展趋势</a:t>
            </a:r>
            <a:r>
              <a:rPr lang="en-US" altLang="zh-CN" sz="2400" dirty="0" smtClean="0">
                <a:solidFill>
                  <a:srgbClr val="00338D"/>
                </a:solidFill>
                <a:sym typeface="+mn-lt"/>
              </a:rPr>
              <a:t>—</a:t>
            </a:r>
            <a:r>
              <a:rPr lang="zh-CN" altLang="en-US" sz="2400" dirty="0" smtClean="0">
                <a:solidFill>
                  <a:srgbClr val="00338D"/>
                </a:solidFill>
                <a:sym typeface="+mn-lt"/>
              </a:rPr>
              <a:t>行业前景</a:t>
            </a:r>
            <a:endParaRPr lang="zh-CN" altLang="en-US" sz="2400" dirty="0">
              <a:solidFill>
                <a:srgbClr val="00338D"/>
              </a:solidFill>
              <a:sym typeface="+mn-lt"/>
            </a:endParaRPr>
          </a:p>
        </p:txBody>
      </p:sp>
    </p:spTree>
    <p:extLst>
      <p:ext uri="{BB962C8B-B14F-4D97-AF65-F5344CB8AC3E}">
        <p14:creationId xmlns:p14="http://schemas.microsoft.com/office/powerpoint/2010/main" val="191434335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7"/>
                                        </p:tgtEl>
                                        <p:attrNameLst>
                                          <p:attrName>style.visibility</p:attrName>
                                        </p:attrNameLst>
                                      </p:cBhvr>
                                      <p:to>
                                        <p:strVal val="visible"/>
                                      </p:to>
                                    </p:set>
                                    <p:animEffect transition="in" filter="fade">
                                      <p:cBhvr>
                                        <p:cTn id="51" dur="350"/>
                                        <p:tgtEl>
                                          <p:spTgt spid="16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fade">
                                      <p:cBhvr>
                                        <p:cTn id="55" dur="35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1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5" cy="502766"/>
          </a:xfrm>
          <a:prstGeom prst="rect">
            <a:avLst/>
          </a:prstGeom>
          <a:noFill/>
        </p:spPr>
        <p:txBody>
          <a:bodyPr wrap="none" rtlCol="0">
            <a:spAutoFit/>
          </a:bodyPr>
          <a:lstStyle/>
          <a:p>
            <a:pPr algn="ctr"/>
            <a:r>
              <a:rPr lang="zh-CN" altLang="en-US" sz="2665" dirty="0">
                <a:solidFill>
                  <a:srgbClr val="0070C0"/>
                </a:solidFill>
                <a:latin typeface="微软雅黑" panose="020B0503020204020204" pitchFamily="34" charset="-122"/>
                <a:ea typeface="微软雅黑" panose="020B0503020204020204" pitchFamily="34" charset="-122"/>
              </a:rPr>
              <a:t>标题</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862739" y="1735779"/>
            <a:ext cx="3187763" cy="1218019"/>
            <a:chOff x="687353" y="1783252"/>
            <a:chExt cx="2390822" cy="913514"/>
          </a:xfrm>
        </p:grpSpPr>
        <p:sp>
          <p:nvSpPr>
            <p:cNvPr id="85" name="TextBox 84"/>
            <p:cNvSpPr txBox="1"/>
            <p:nvPr/>
          </p:nvSpPr>
          <p:spPr>
            <a:xfrm>
              <a:off x="687353" y="2108143"/>
              <a:ext cx="2390822" cy="5886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明确机器学习和模型训练过程中所需的标注数据类型、量级、用途及应用场景等。分析维度包括：业务场景的针对性、标注样本的平衡性、前期经验及改进措施的借鉴等</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2116292" y="1783252"/>
              <a:ext cx="82234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分析数据</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62739" y="3136397"/>
            <a:ext cx="3077931" cy="1005617"/>
            <a:chOff x="591893" y="1783252"/>
            <a:chExt cx="2403908" cy="754213"/>
          </a:xfrm>
        </p:grpSpPr>
        <p:sp>
          <p:nvSpPr>
            <p:cNvPr id="88" name="TextBox 87"/>
            <p:cNvSpPr txBox="1"/>
            <p:nvPr/>
          </p:nvSpPr>
          <p:spPr>
            <a:xfrm>
              <a:off x="591893" y="2087885"/>
              <a:ext cx="2403908" cy="449580"/>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明确数据与标签文件存放的目录结构，在任务分配与回收时，应按指定的目录进行数据组织。</a:t>
              </a:r>
            </a:p>
          </p:txBody>
        </p:sp>
        <p:sp>
          <p:nvSpPr>
            <p:cNvPr id="89" name="TextBox 88"/>
            <p:cNvSpPr txBox="1"/>
            <p:nvPr/>
          </p:nvSpPr>
          <p:spPr>
            <a:xfrm>
              <a:off x="2033118" y="1783252"/>
              <a:ext cx="82234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整理数据</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21411" y="4593876"/>
            <a:ext cx="3206250" cy="1191008"/>
            <a:chOff x="656357" y="1783252"/>
            <a:chExt cx="2404687" cy="893256"/>
          </a:xfrm>
        </p:grpSpPr>
        <p:sp>
          <p:nvSpPr>
            <p:cNvPr id="91" name="TextBox 90"/>
            <p:cNvSpPr txBox="1"/>
            <p:nvPr/>
          </p:nvSpPr>
          <p:spPr>
            <a:xfrm>
              <a:off x="656357" y="2087885"/>
              <a:ext cx="2339444" cy="5886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应明确数据与标签文件的命名方式，命名规则应避免数据更新迭代时的重名，便于数据追踪、标注追踪，且数据文件名与标签文件名应保持一致。</a:t>
              </a:r>
            </a:p>
          </p:txBody>
        </p:sp>
        <p:sp>
          <p:nvSpPr>
            <p:cNvPr id="92" name="TextBox 91"/>
            <p:cNvSpPr txBox="1"/>
            <p:nvPr/>
          </p:nvSpPr>
          <p:spPr>
            <a:xfrm>
              <a:off x="1827533" y="1783252"/>
              <a:ext cx="123351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明确命名规则</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406496" y="1728625"/>
            <a:ext cx="3103578" cy="1018182"/>
            <a:chOff x="1071872" y="1774371"/>
            <a:chExt cx="2327684" cy="763637"/>
          </a:xfrm>
        </p:grpSpPr>
        <p:sp>
          <p:nvSpPr>
            <p:cNvPr id="94" name="TextBox 93"/>
            <p:cNvSpPr txBox="1"/>
            <p:nvPr/>
          </p:nvSpPr>
          <p:spPr>
            <a:xfrm>
              <a:off x="1072033" y="2087885"/>
              <a:ext cx="2327523"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根据标注任务的人力获取模式、工具选择、标注任务类型、算法选择以及整个项目的成本对所需标注的数据量进行预估。</a:t>
              </a:r>
            </a:p>
          </p:txBody>
        </p:sp>
        <p:sp>
          <p:nvSpPr>
            <p:cNvPr id="95" name="TextBox 94"/>
            <p:cNvSpPr txBox="1"/>
            <p:nvPr/>
          </p:nvSpPr>
          <p:spPr>
            <a:xfrm>
              <a:off x="1071872" y="1774371"/>
              <a:ext cx="1027926" cy="246413"/>
            </a:xfrm>
            <a:prstGeom prst="rect">
              <a:avLst/>
            </a:prstGeom>
            <a:noFill/>
          </p:spPr>
          <p:txBody>
            <a:bodyPr wrap="none" lIns="0" tIns="0" rIns="0" bIns="0" rtlCol="0" anchor="t">
              <a:spAutoFit/>
            </a:bodyPr>
            <a:lstStyle/>
            <a:p>
              <a:r>
                <a:rPr lang="zh-CN" altLang="en-US" sz="2135" b="1" dirty="0" smtClean="0">
                  <a:solidFill>
                    <a:srgbClr val="0070C0"/>
                  </a:solidFill>
                  <a:latin typeface="微软雅黑" panose="020B0503020204020204" pitchFamily="34" charset="-122"/>
                  <a:ea typeface="微软雅黑" panose="020B0503020204020204" pitchFamily="34" charset="-122"/>
                </a:rPr>
                <a:t>预估数据量</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8278887" y="4503789"/>
            <a:ext cx="3112367" cy="622405"/>
            <a:chOff x="976165" y="1794205"/>
            <a:chExt cx="2334276" cy="466804"/>
          </a:xfrm>
        </p:grpSpPr>
        <p:sp>
          <p:nvSpPr>
            <p:cNvPr id="100" name="TextBox 99"/>
            <p:cNvSpPr txBox="1"/>
            <p:nvPr/>
          </p:nvSpPr>
          <p:spPr>
            <a:xfrm>
              <a:off x="1072034" y="2087885"/>
              <a:ext cx="2238407" cy="173124"/>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明确标注数据的定义并确定最终的需求量。</a:t>
              </a:r>
            </a:p>
          </p:txBody>
        </p:sp>
        <p:sp>
          <p:nvSpPr>
            <p:cNvPr id="101" name="TextBox 100"/>
            <p:cNvSpPr txBox="1"/>
            <p:nvPr/>
          </p:nvSpPr>
          <p:spPr>
            <a:xfrm>
              <a:off x="976165" y="1794205"/>
              <a:ext cx="205585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标注</a:t>
              </a:r>
              <a:r>
                <a:rPr lang="zh-CN" altLang="en-US" sz="2135" b="1" dirty="0">
                  <a:solidFill>
                    <a:srgbClr val="0070C0"/>
                  </a:solidFill>
                  <a:latin typeface="微软雅黑" panose="020B0503020204020204" pitchFamily="34" charset="-122"/>
                  <a:ea typeface="微软雅黑" panose="020B0503020204020204" pitchFamily="34" charset="-122"/>
                </a:rPr>
                <a:t>数据定义与需求量</a:t>
              </a:r>
            </a:p>
          </p:txBody>
        </p:sp>
      </p:grpSp>
      <p:sp>
        <p:nvSpPr>
          <p:cNvPr id="70"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行业标准制定</a:t>
            </a:r>
            <a:r>
              <a:rPr lang="en-US" altLang="zh-CN" sz="2400" dirty="0" smtClean="0">
                <a:solidFill>
                  <a:srgbClr val="00338D"/>
                </a:solidFill>
                <a:sym typeface="+mn-lt"/>
              </a:rPr>
              <a:t>—</a:t>
            </a:r>
            <a:r>
              <a:rPr lang="zh-CN" altLang="en-US" sz="2400" dirty="0" smtClean="0">
                <a:solidFill>
                  <a:srgbClr val="00338D"/>
                </a:solidFill>
                <a:sym typeface="+mn-lt"/>
              </a:rPr>
              <a:t>行业前景</a:t>
            </a:r>
            <a:endParaRPr lang="zh-CN" altLang="en-US" sz="2400" dirty="0">
              <a:solidFill>
                <a:srgbClr val="00338D"/>
              </a:solidFill>
              <a:sym typeface="+mn-lt"/>
            </a:endParaRPr>
          </a:p>
        </p:txBody>
      </p:sp>
    </p:spTree>
    <p:extLst>
      <p:ext uri="{BB962C8B-B14F-4D97-AF65-F5344CB8AC3E}">
        <p14:creationId xmlns:p14="http://schemas.microsoft.com/office/powerpoint/2010/main" val="292135775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1+#ppt_w/2"/>
                                          </p:val>
                                        </p:tav>
                                        <p:tav tm="100000">
                                          <p:val>
                                            <p:strVal val="#ppt_x"/>
                                          </p:val>
                                        </p:tav>
                                      </p:tavLst>
                                    </p:anim>
                                    <p:anim calcmode="lin" valueType="num">
                                      <p:cBhvr additive="base">
                                        <p:cTn id="48" dur="50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fill="hold"/>
                                        <p:tgtEl>
                                          <p:spTgt spid="90"/>
                                        </p:tgtEl>
                                        <p:attrNameLst>
                                          <p:attrName>ppt_x</p:attrName>
                                        </p:attrNameLst>
                                      </p:cBhvr>
                                      <p:tavLst>
                                        <p:tav tm="0">
                                          <p:val>
                                            <p:strVal val="1+#ppt_w/2"/>
                                          </p:val>
                                        </p:tav>
                                        <p:tav tm="100000">
                                          <p:val>
                                            <p:strVal val="#ppt_x"/>
                                          </p:val>
                                        </p:tav>
                                      </p:tavLst>
                                    </p:anim>
                                    <p:anim calcmode="lin" valueType="num">
                                      <p:cBhvr additive="base">
                                        <p:cTn id="52" dur="500" fill="hold"/>
                                        <p:tgtEl>
                                          <p:spTgt spid="90"/>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additive="base">
                                        <p:cTn id="55" dur="500" fill="hold"/>
                                        <p:tgtEl>
                                          <p:spTgt spid="99"/>
                                        </p:tgtEl>
                                        <p:attrNameLst>
                                          <p:attrName>ppt_x</p:attrName>
                                        </p:attrNameLst>
                                      </p:cBhvr>
                                      <p:tavLst>
                                        <p:tav tm="0">
                                          <p:val>
                                            <p:strVal val="0-#ppt_w/2"/>
                                          </p:val>
                                        </p:tav>
                                        <p:tav tm="100000">
                                          <p:val>
                                            <p:strVal val="#ppt_x"/>
                                          </p:val>
                                        </p:tav>
                                      </p:tavLst>
                                    </p:anim>
                                    <p:anim calcmode="lin" valueType="num">
                                      <p:cBhvr additive="base">
                                        <p:cTn id="56"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86034" y="2239080"/>
            <a:ext cx="5703376" cy="263772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zh-CN" alt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460385" y="2293614"/>
            <a:ext cx="4400917" cy="25108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9553140" y="1290650"/>
            <a:ext cx="1936270" cy="9484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数据需求方</a:t>
            </a:r>
            <a:endParaRPr lang="zh-CN" altLang="en-US" sz="2655" b="1" dirty="0">
              <a:latin typeface="微软雅黑" panose="020B0503020204020204" pitchFamily="34" charset="-122"/>
              <a:ea typeface="微软雅黑" panose="020B0503020204020204" pitchFamily="34" charset="-122"/>
            </a:endParaRPr>
          </a:p>
        </p:txBody>
      </p:sp>
      <p:sp>
        <p:nvSpPr>
          <p:cNvPr id="3" name="矩形 2"/>
          <p:cNvSpPr/>
          <p:nvPr/>
        </p:nvSpPr>
        <p:spPr>
          <a:xfrm>
            <a:off x="460385" y="1348352"/>
            <a:ext cx="1927239" cy="945261"/>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数据使用方</a:t>
            </a:r>
            <a:endParaRPr lang="zh-CN" altLang="en-US" sz="2655"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82345" y="2394882"/>
            <a:ext cx="5393411" cy="2308324"/>
          </a:xfrm>
          <a:prstGeom prst="rect">
            <a:avLst/>
          </a:prstGeom>
          <a:noFill/>
        </p:spPr>
        <p:txBody>
          <a:bodyPr wrap="square" rtlCol="0">
            <a:spAutoFit/>
          </a:bodyPr>
          <a:lstStyle/>
          <a:p>
            <a:pPr indent="457200">
              <a:lnSpc>
                <a:spcPct val="200000"/>
              </a:lnSpc>
            </a:pPr>
            <a:r>
              <a:rPr lang="zh-CN" altLang="zh-CN" b="1" dirty="0">
                <a:latin typeface="微软雅黑" panose="020B0503020204020204" pitchFamily="34" charset="-122"/>
                <a:ea typeface="微软雅黑" panose="020B0503020204020204" pitchFamily="34" charset="-122"/>
              </a:rPr>
              <a:t>数据使用方应从机器学习算法角度，确保标注规则可满足机器学习模型的训练要求，并根据该标注规则，检查标注的数据支撑机器学习模型达到数据需求方期望的精度。</a:t>
            </a:r>
          </a:p>
        </p:txBody>
      </p:sp>
      <p:sp>
        <p:nvSpPr>
          <p:cNvPr id="16" name="文本框 15"/>
          <p:cNvSpPr txBox="1"/>
          <p:nvPr/>
        </p:nvSpPr>
        <p:spPr>
          <a:xfrm>
            <a:off x="460385" y="2347665"/>
            <a:ext cx="4400917" cy="2224776"/>
          </a:xfrm>
          <a:prstGeom prst="rect">
            <a:avLst/>
          </a:prstGeom>
          <a:noFill/>
        </p:spPr>
        <p:txBody>
          <a:bodyPr wrap="square" rtlCol="0">
            <a:spAutoFit/>
          </a:bodyPr>
          <a:lstStyle/>
          <a:p>
            <a:pPr indent="457200">
              <a:lnSpc>
                <a:spcPct val="200000"/>
              </a:lnSpc>
            </a:pPr>
            <a:r>
              <a:rPr lang="zh-CN" altLang="en-US" b="1" dirty="0">
                <a:latin typeface="微软雅黑" panose="020B0503020204020204" pitchFamily="34" charset="-122"/>
                <a:ea typeface="微软雅黑" panose="020B0503020204020204" pitchFamily="34" charset="-122"/>
              </a:rPr>
              <a:t>数据需求方应负责确保数据标注的规则符合该领域的业务和专业常识，并根据标注规则，检查所标注的数据是否满足数据需求方。</a:t>
            </a:r>
          </a:p>
        </p:txBody>
      </p:sp>
      <p:sp>
        <p:nvSpPr>
          <p:cNvPr id="2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行业标准制定</a:t>
            </a:r>
            <a:r>
              <a:rPr lang="en-US" altLang="zh-CN" sz="2400" dirty="0" smtClean="0">
                <a:solidFill>
                  <a:srgbClr val="00338D"/>
                </a:solidFill>
                <a:sym typeface="+mn-lt"/>
              </a:rPr>
              <a:t>—</a:t>
            </a:r>
            <a:r>
              <a:rPr lang="zh-CN" altLang="en-US" sz="2400" dirty="0" smtClean="0">
                <a:solidFill>
                  <a:srgbClr val="00338D"/>
                </a:solidFill>
                <a:sym typeface="+mn-lt"/>
              </a:rPr>
              <a:t>标注工作职责说明</a:t>
            </a:r>
            <a:endParaRPr lang="zh-CN" altLang="en-US" sz="2400" dirty="0">
              <a:solidFill>
                <a:srgbClr val="00338D"/>
              </a:solidFill>
              <a:sym typeface="+mn-lt"/>
            </a:endParaRPr>
          </a:p>
        </p:txBody>
      </p:sp>
    </p:spTree>
    <p:extLst>
      <p:ext uri="{BB962C8B-B14F-4D97-AF65-F5344CB8AC3E}">
        <p14:creationId xmlns:p14="http://schemas.microsoft.com/office/powerpoint/2010/main" val="273603857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31258" y="3345032"/>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931258" y="1989347"/>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6107088" y="2669939"/>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671869" y="656939"/>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170720" y="4655770"/>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92561" y="252869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915652" y="2740544"/>
            <a:ext cx="1645308" cy="316865"/>
          </a:xfrm>
          <a:prstGeom prst="rect">
            <a:avLst/>
          </a:prstGeom>
          <a:noFill/>
        </p:spPr>
        <p:txBody>
          <a:bodyPr wrap="square" lIns="91440" tIns="45720" rIns="91440" bIns="45720"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版本信息</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193456" y="2573845"/>
            <a:ext cx="1454150" cy="539750"/>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915652" y="4468382"/>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任务描述</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252728" y="3952705"/>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8160809" y="1243882"/>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保密责任</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381092" y="930374"/>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8130186" y="2548074"/>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标注方法</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614726" y="2347223"/>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8395178" y="5319586"/>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注意事项</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36" name="组合 135"/>
          <p:cNvGrpSpPr/>
          <p:nvPr/>
        </p:nvGrpSpPr>
        <p:grpSpPr>
          <a:xfrm>
            <a:off x="5753342" y="4896075"/>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8134554" y="3923558"/>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正确示例</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567014" y="3698380"/>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4" name="组合 13"/>
          <p:cNvGrpSpPr/>
          <p:nvPr/>
        </p:nvGrpSpPr>
        <p:grpSpPr>
          <a:xfrm>
            <a:off x="3993046" y="803465"/>
            <a:ext cx="1471930" cy="1313815"/>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8"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9" name="文本框 126"/>
          <p:cNvSpPr txBox="1"/>
          <p:nvPr/>
        </p:nvSpPr>
        <p:spPr>
          <a:xfrm>
            <a:off x="959467" y="926984"/>
            <a:ext cx="1645308" cy="317779"/>
          </a:xfrm>
          <a:prstGeom prst="rect">
            <a:avLst/>
          </a:prstGeom>
          <a:noFill/>
        </p:spPr>
        <p:txBody>
          <a:bodyPr wrap="square" lIns="91440" tIns="45720" rIns="91440" bIns="45720"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项目</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背景</a:t>
            </a:r>
          </a:p>
        </p:txBody>
      </p:sp>
      <p:grpSp>
        <p:nvGrpSpPr>
          <p:cNvPr id="21" name="组合 20"/>
          <p:cNvGrpSpPr/>
          <p:nvPr/>
        </p:nvGrpSpPr>
        <p:grpSpPr>
          <a:xfrm>
            <a:off x="2275371" y="774890"/>
            <a:ext cx="1935480" cy="539750"/>
            <a:chOff x="1602889" y="1961489"/>
            <a:chExt cx="1023498" cy="404623"/>
          </a:xfrm>
        </p:grpSpPr>
        <p:sp>
          <p:nvSpPr>
            <p:cNvPr id="22" name="任意多边形 21"/>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23" name="椭圆 22"/>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88"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00338D"/>
                </a:solidFill>
                <a:sym typeface="+mn-lt"/>
              </a:rPr>
              <a:t>行业标准制定</a:t>
            </a:r>
            <a:r>
              <a:rPr lang="en-US" altLang="zh-CN" sz="2400" dirty="0">
                <a:solidFill>
                  <a:srgbClr val="00338D"/>
                </a:solidFill>
                <a:sym typeface="+mn-lt"/>
              </a:rPr>
              <a:t>—</a:t>
            </a:r>
            <a:r>
              <a:rPr lang="zh-CN" altLang="en-US" sz="2400" dirty="0" smtClean="0">
                <a:solidFill>
                  <a:srgbClr val="00338D"/>
                </a:solidFill>
                <a:sym typeface="+mn-lt"/>
              </a:rPr>
              <a:t>标注信息要求规范</a:t>
            </a:r>
            <a:endParaRPr lang="zh-CN" altLang="en-US" sz="2400" dirty="0">
              <a:solidFill>
                <a:srgbClr val="00338D"/>
              </a:solidFill>
              <a:sym typeface="+mn-lt"/>
            </a:endParaRPr>
          </a:p>
        </p:txBody>
      </p:sp>
      <p:sp>
        <p:nvSpPr>
          <p:cNvPr id="92" name="文本框 152"/>
          <p:cNvSpPr txBox="1"/>
          <p:nvPr/>
        </p:nvSpPr>
        <p:spPr>
          <a:xfrm>
            <a:off x="4067213" y="6067172"/>
            <a:ext cx="1645308" cy="316865"/>
          </a:xfrm>
          <a:prstGeom prst="rect">
            <a:avLst/>
          </a:prstGeom>
          <a:noFill/>
        </p:spPr>
        <p:txBody>
          <a:bodyPr wrap="square" rtlCol="0">
            <a:spAutoFit/>
          </a:bodyPr>
          <a:lstStyle/>
          <a:p>
            <a:pPr algn="ct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质量要求</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0498238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350"/>
                                        <p:tgtEl>
                                          <p:spTgt spid="12"/>
                                        </p:tgtEl>
                                      </p:cBhvr>
                                    </p:animEffect>
                                  </p:childTnLst>
                                </p:cTn>
                              </p:par>
                            </p:childTnLst>
                          </p:cTn>
                        </p:par>
                        <p:par>
                          <p:cTn id="40" fill="hold">
                            <p:stCondLst>
                              <p:cond delay="4200"/>
                            </p:stCondLst>
                            <p:childTnLst>
                              <p:par>
                                <p:cTn id="41" presetID="10" presetClass="entr" presetSubtype="0"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350"/>
                                        <p:tgtEl>
                                          <p:spTgt spid="117"/>
                                        </p:tgtEl>
                                      </p:cBhvr>
                                    </p:animEffect>
                                  </p:childTnLst>
                                </p:cTn>
                              </p:par>
                            </p:childTnLst>
                          </p:cTn>
                        </p:par>
                        <p:par>
                          <p:cTn id="44" fill="hold">
                            <p:stCondLst>
                              <p:cond delay="455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350"/>
                                        <p:tgtEl>
                                          <p:spTgt spid="9"/>
                                        </p:tgtEl>
                                      </p:cBhvr>
                                    </p:animEffect>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fade">
                                      <p:cBhvr>
                                        <p:cTn id="51" dur="350"/>
                                        <p:tgtEl>
                                          <p:spTgt spid="140"/>
                                        </p:tgtEl>
                                      </p:cBhvr>
                                    </p:animEffect>
                                  </p:childTnLst>
                                </p:cTn>
                              </p:par>
                            </p:childTnLst>
                          </p:cTn>
                        </p:par>
                        <p:par>
                          <p:cTn id="52" fill="hold">
                            <p:stCondLst>
                              <p:cond delay="525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350"/>
                                        <p:tgtEl>
                                          <p:spTgt spid="10"/>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fade">
                                      <p:cBhvr>
                                        <p:cTn id="59" dur="350"/>
                                        <p:tgtEl>
                                          <p:spTgt spid="131"/>
                                        </p:tgtEl>
                                      </p:cBhvr>
                                    </p:animEffect>
                                  </p:childTnLst>
                                </p:cTn>
                              </p:par>
                            </p:childTnLst>
                          </p:cTn>
                        </p:par>
                        <p:par>
                          <p:cTn id="60" fill="hold">
                            <p:stCondLst>
                              <p:cond delay="5950"/>
                            </p:stCondLst>
                            <p:childTnLst>
                              <p:par>
                                <p:cTn id="61" presetID="22" presetClass="entr" presetSubtype="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350"/>
                                        <p:tgtEl>
                                          <p:spTgt spid="11"/>
                                        </p:tgtEl>
                                      </p:cBhvr>
                                    </p:animEffect>
                                  </p:childTnLst>
                                </p:cTn>
                              </p:par>
                            </p:childTnLst>
                          </p:cTn>
                        </p:par>
                        <p:par>
                          <p:cTn id="64" fill="hold">
                            <p:stCondLst>
                              <p:cond delay="6300"/>
                            </p:stCondLst>
                            <p:childTnLst>
                              <p:par>
                                <p:cTn id="65" presetID="10" presetClass="entr" presetSubtype="0"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350"/>
                                        <p:tgtEl>
                                          <p:spTgt spid="122"/>
                                        </p:tgtEl>
                                      </p:cBhvr>
                                    </p:animEffect>
                                  </p:childTnLst>
                                </p:cTn>
                              </p:par>
                            </p:childTnLst>
                          </p:cTn>
                        </p:par>
                        <p:par>
                          <p:cTn id="68" fill="hold">
                            <p:stCondLst>
                              <p:cond delay="6650"/>
                            </p:stCondLst>
                            <p:childTnLst>
                              <p:par>
                                <p:cTn id="69" presetID="22" presetClass="entr" presetSubtype="8" fill="hold" nodeType="afterEffect">
                                  <p:stCondLst>
                                    <p:cond delay="0"/>
                                  </p:stCondLst>
                                  <p:childTnLst>
                                    <p:set>
                                      <p:cBhvr>
                                        <p:cTn id="70" dur="1" fill="hold">
                                          <p:stCondLst>
                                            <p:cond delay="0"/>
                                          </p:stCondLst>
                                        </p:cTn>
                                        <p:tgtEl>
                                          <p:spTgt spid="136"/>
                                        </p:tgtEl>
                                        <p:attrNameLst>
                                          <p:attrName>style.visibility</p:attrName>
                                        </p:attrNameLst>
                                      </p:cBhvr>
                                      <p:to>
                                        <p:strVal val="visible"/>
                                      </p:to>
                                    </p:set>
                                    <p:animEffect transition="in" filter="wipe(left)">
                                      <p:cBhvr>
                                        <p:cTn id="71" dur="350"/>
                                        <p:tgtEl>
                                          <p:spTgt spid="136"/>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4"/>
                                        </p:tgtEl>
                                        <p:attrNameLst>
                                          <p:attrName>style.visibility</p:attrName>
                                        </p:attrNameLst>
                                      </p:cBhvr>
                                      <p:to>
                                        <p:strVal val="visible"/>
                                      </p:to>
                                    </p:set>
                                    <p:animEffect transition="in" filter="fade">
                                      <p:cBhvr>
                                        <p:cTn id="75" dur="350"/>
                                        <p:tgtEl>
                                          <p:spTgt spid="134"/>
                                        </p:tgtEl>
                                      </p:cBhvr>
                                    </p:animEffect>
                                  </p:childTnLst>
                                </p:cTn>
                              </p:par>
                            </p:childTnLst>
                          </p:cTn>
                        </p:par>
                        <p:par>
                          <p:cTn id="76" fill="hold">
                            <p:stCondLst>
                              <p:cond delay="735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350"/>
                                        <p:tgtEl>
                                          <p:spTgt spid="21"/>
                                        </p:tgtEl>
                                      </p:cBhvr>
                                    </p:animEffect>
                                  </p:childTnLst>
                                </p:cTn>
                              </p:par>
                            </p:childTnLst>
                          </p:cTn>
                        </p:par>
                        <p:par>
                          <p:cTn id="80" fill="hold">
                            <p:stCondLst>
                              <p:cond delay="77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350"/>
                                        <p:tgtEl>
                                          <p:spTgt spid="19"/>
                                        </p:tgtEl>
                                      </p:cBhvr>
                                    </p:animEffect>
                                  </p:childTnLst>
                                </p:cTn>
                              </p:par>
                            </p:childTnLst>
                          </p:cTn>
                        </p:par>
                        <p:par>
                          <p:cTn id="84" fill="hold">
                            <p:stCondLst>
                              <p:cond delay="8050"/>
                            </p:stCondLst>
                            <p:childTnLst>
                              <p:par>
                                <p:cTn id="85" presetID="10" presetClass="entr" presetSubtype="0" fill="hold" grpId="0" nodeType="afterEffect">
                                  <p:stCondLst>
                                    <p:cond delay="0"/>
                                  </p:stCondLst>
                                  <p:childTnLst>
                                    <p:set>
                                      <p:cBhvr>
                                        <p:cTn id="86" dur="1" fill="hold">
                                          <p:stCondLst>
                                            <p:cond delay="0"/>
                                          </p:stCondLst>
                                        </p:cTn>
                                        <p:tgtEl>
                                          <p:spTgt spid="92"/>
                                        </p:tgtEl>
                                        <p:attrNameLst>
                                          <p:attrName>style.visibility</p:attrName>
                                        </p:attrNameLst>
                                      </p:cBhvr>
                                      <p:to>
                                        <p:strVal val="visible"/>
                                      </p:to>
                                    </p:set>
                                    <p:animEffect transition="in" filter="fade">
                                      <p:cBhvr>
                                        <p:cTn id="87" dur="3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2" grpId="0"/>
      <p:bldP spid="144" grpId="0"/>
      <p:bldP spid="140" grpId="0"/>
      <p:bldP spid="134" grpId="0"/>
      <p:bldP spid="131" grpId="0"/>
      <p:bldP spid="19" grpId="0"/>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第3章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数据标注基本知识</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第一部分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1329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1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6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8530688"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标注</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工具</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5411835" y="1725203"/>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标注</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任务</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0"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876524"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a:off x="3147457"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2749627"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171440"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442373" y="3436259"/>
            <a:ext cx="2749627"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2269100" y="1725203"/>
            <a:ext cx="1368331"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标签</a:t>
            </a:r>
            <a:endParaRPr lang="zh-CN" sz="2000" b="1" dirty="0">
              <a:solidFill>
                <a:srgbClr val="0070C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519534" y="3726169"/>
            <a:ext cx="2867461" cy="1324978"/>
          </a:xfrm>
          <a:prstGeom prst="rect">
            <a:avLst/>
          </a:prstGeom>
          <a:noFill/>
        </p:spPr>
        <p:txBody>
          <a:bodyPr wrap="square" lIns="91440" tIns="45720" rIns="91440" bIns="45720" rtlCol="0">
            <a:spAutoFit/>
          </a:bodyPr>
          <a:lstStyle/>
          <a:p>
            <a:pPr algn="ctr">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标签主要是标识数据的特征、类别和属性等，可用于建立数据与机器学习训练要求所定义的机器可读数据编码间的联系。</a:t>
            </a:r>
          </a:p>
        </p:txBody>
      </p:sp>
      <p:sp>
        <p:nvSpPr>
          <p:cNvPr id="37" name="TextBox 36"/>
          <p:cNvSpPr txBox="1"/>
          <p:nvPr/>
        </p:nvSpPr>
        <p:spPr>
          <a:xfrm>
            <a:off x="5029435" y="3861050"/>
            <a:ext cx="2088355" cy="672428"/>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是指按照数据标注规范对数据集进行标注的过程。</a:t>
            </a:r>
          </a:p>
        </p:txBody>
      </p:sp>
      <p:sp>
        <p:nvSpPr>
          <p:cNvPr id="38" name="TextBox 37"/>
          <p:cNvSpPr txBox="1"/>
          <p:nvPr/>
        </p:nvSpPr>
        <p:spPr>
          <a:xfrm>
            <a:off x="7812591" y="3726169"/>
            <a:ext cx="3392683" cy="1324978"/>
          </a:xfrm>
          <a:prstGeom prst="rect">
            <a:avLst/>
          </a:prstGeom>
          <a:noFill/>
        </p:spPr>
        <p:txBody>
          <a:bodyPr wrap="square" lIns="91440" tIns="45720" rIns="91440" bIns="45720" rtlCol="0">
            <a:spAutoFit/>
          </a:bodyPr>
          <a:lstStyle/>
          <a:p>
            <a:pPr algn="just">
              <a:lnSpc>
                <a:spcPct val="150000"/>
              </a:lnSpc>
            </a:pPr>
            <a:r>
              <a:rPr lang="zh-CN" altLang="en-US" sz="1335" dirty="0">
                <a:solidFill>
                  <a:prstClr val="black">
                    <a:lumMod val="75000"/>
                    <a:lumOff val="25000"/>
                  </a:prstClr>
                </a:solidFill>
                <a:latin typeface="微软雅黑" panose="020B0503020204020204" pitchFamily="34" charset="-122"/>
                <a:ea typeface="微软雅黑" panose="020B0503020204020204" pitchFamily="34" charset="-122"/>
              </a:rPr>
              <a:t>标注工具是指数据标注员完成标注任务产生标注结果所需的工具和软件。标注工具按照自动化程序不同，可分为手动标注工具、半自动标注工具和自动标注工具。</a:t>
            </a:r>
          </a:p>
        </p:txBody>
      </p:sp>
      <p:sp>
        <p:nvSpPr>
          <p:cNvPr id="3" name="TextBox 35"/>
          <p:cNvSpPr txBox="1"/>
          <p:nvPr/>
        </p:nvSpPr>
        <p:spPr>
          <a:xfrm>
            <a:off x="1649730" y="5602605"/>
            <a:ext cx="8668385" cy="874407"/>
          </a:xfrm>
          <a:prstGeom prst="rect">
            <a:avLst/>
          </a:prstGeom>
          <a:solidFill>
            <a:srgbClr val="FFC000"/>
          </a:solidFill>
        </p:spPr>
        <p:txBody>
          <a:bodyPr wrap="square" lIns="91440" tIns="45720" rIns="91440" bIns="45720" rtlCol="0">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数据标注就是通过数据标注员借助标注工具</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对</a:t>
            </a:r>
            <a:r>
              <a:rPr lang="zh-CN" altLang="en-US" b="1" dirty="0">
                <a:solidFill>
                  <a:schemeClr val="bg1"/>
                </a:solidFill>
                <a:latin typeface="微软雅黑" panose="020B0503020204020204" pitchFamily="34" charset="-122"/>
                <a:ea typeface="微软雅黑" panose="020B0503020204020204" pitchFamily="34" charset="-122"/>
              </a:rPr>
              <a:t>人工智能学习数据进行加工的一种行为</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数据标注基础</a:t>
            </a:r>
            <a:r>
              <a:rPr lang="en-US" altLang="zh-CN" sz="2400" dirty="0" smtClean="0">
                <a:solidFill>
                  <a:srgbClr val="00338D"/>
                </a:solidFill>
                <a:sym typeface="+mn-lt"/>
              </a:rPr>
              <a:t>——</a:t>
            </a:r>
            <a:r>
              <a:rPr lang="zh-CN" altLang="en-US" sz="2400" dirty="0" smtClean="0">
                <a:solidFill>
                  <a:srgbClr val="00338D"/>
                </a:solidFill>
                <a:sym typeface="+mn-lt"/>
              </a:rPr>
              <a:t>概念</a:t>
            </a:r>
            <a:endParaRPr lang="zh-CN" altLang="en-US" sz="2400" dirty="0">
              <a:solidFill>
                <a:srgbClr val="00338D"/>
              </a:solidFill>
              <a:sym typeface="+mn-lt"/>
            </a:endParaRPr>
          </a:p>
        </p:txBody>
      </p:sp>
    </p:spTree>
    <p:extLst>
      <p:ext uri="{BB962C8B-B14F-4D97-AF65-F5344CB8AC3E}">
        <p14:creationId xmlns:p14="http://schemas.microsoft.com/office/powerpoint/2010/main" val="297289099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2" presetClass="entr" presetSubtype="4" accel="100000"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500" fill="hold"/>
                                        <p:tgtEl>
                                          <p:spTgt spid="3"/>
                                        </p:tgtEl>
                                        <p:attrNameLst>
                                          <p:attrName>ppt_x</p:attrName>
                                        </p:attrNameLst>
                                      </p:cBhvr>
                                      <p:tavLst>
                                        <p:tav tm="0">
                                          <p:val>
                                            <p:strVal val="#ppt_x"/>
                                          </p:val>
                                        </p:tav>
                                        <p:tav tm="100000">
                                          <p:val>
                                            <p:strVal val="#ppt_x"/>
                                          </p:val>
                                        </p:tav>
                                      </p:tavLst>
                                    </p:anim>
                                    <p:anim calcmode="lin" valueType="num">
                                      <p:cBhvr additive="base">
                                        <p:cTn id="6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bldLvl="0" animBg="1"/>
      <p:bldP spid="26" grpId="2" bldLvl="0" animBg="1"/>
      <p:bldP spid="27" grpId="0" bldLvl="0" animBg="1"/>
      <p:bldP spid="27" grpId="1" bldLvl="0" animBg="1"/>
      <p:bldP spid="27" grpId="2" bldLvl="0" animBg="1"/>
      <p:bldP spid="29" grpId="0" bldLvl="0" animBg="1"/>
      <p:bldP spid="31" grpId="0" bldLvl="0" animBg="1"/>
      <p:bldP spid="33" grpId="0" bldLvl="0" animBg="1"/>
      <p:bldP spid="35" grpId="0" bldLvl="0" animBg="1"/>
      <p:bldP spid="35" grpId="1" bldLvl="0" animBg="1"/>
      <p:bldP spid="36" grpId="0"/>
      <p:bldP spid="37" grpId="0"/>
      <p:bldP spid="38" grpId="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31258" y="3345032"/>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931258" y="1989347"/>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6107088" y="2669939"/>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671869" y="656939"/>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170720" y="4655770"/>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92561" y="252869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915652" y="2740544"/>
            <a:ext cx="1645308" cy="317779"/>
          </a:xfrm>
          <a:prstGeom prst="rect">
            <a:avLst/>
          </a:prstGeom>
          <a:noFill/>
        </p:spPr>
        <p:txBody>
          <a:bodyPr wrap="square" lIns="91440" tIns="45720" rIns="91440" bIns="45720"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准</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入门槛低</a:t>
            </a:r>
          </a:p>
        </p:txBody>
      </p:sp>
      <p:grpSp>
        <p:nvGrpSpPr>
          <p:cNvPr id="12" name="组合 11"/>
          <p:cNvGrpSpPr/>
          <p:nvPr/>
        </p:nvGrpSpPr>
        <p:grpSpPr>
          <a:xfrm>
            <a:off x="2193456" y="2573845"/>
            <a:ext cx="1454150" cy="539750"/>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781332" y="4628843"/>
            <a:ext cx="2597297"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市场</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混乱，亟待规范和整治</a:t>
            </a:r>
          </a:p>
        </p:txBody>
      </p:sp>
      <p:grpSp>
        <p:nvGrpSpPr>
          <p:cNvPr id="11" name="组合 10"/>
          <p:cNvGrpSpPr/>
          <p:nvPr/>
        </p:nvGrpSpPr>
        <p:grpSpPr>
          <a:xfrm>
            <a:off x="2252728" y="3952705"/>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7697497" y="1340853"/>
            <a:ext cx="2868818"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对</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上游</a:t>
            </a:r>
            <a:r>
              <a:rPr lang="en-US" altLang="zh-CN" sz="1465" b="1" dirty="0">
                <a:solidFill>
                  <a:prstClr val="black">
                    <a:lumMod val="75000"/>
                    <a:lumOff val="25000"/>
                  </a:prstClr>
                </a:solidFill>
                <a:latin typeface="微软雅黑" panose="020B0503020204020204" pitchFamily="34" charset="-122"/>
                <a:ea typeface="微软雅黑" panose="020B0503020204020204" pitchFamily="34" charset="-122"/>
              </a:rPr>
              <a:t>AI</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算法的依赖程度较高</a:t>
            </a:r>
          </a:p>
        </p:txBody>
      </p:sp>
      <p:grpSp>
        <p:nvGrpSpPr>
          <p:cNvPr id="8" name="组合 7"/>
          <p:cNvGrpSpPr/>
          <p:nvPr/>
        </p:nvGrpSpPr>
        <p:grpSpPr>
          <a:xfrm>
            <a:off x="7381092" y="930374"/>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7975202" y="2646398"/>
            <a:ext cx="2196851"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敏感数据</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存在安全隐患</a:t>
            </a:r>
          </a:p>
        </p:txBody>
      </p:sp>
      <p:grpSp>
        <p:nvGrpSpPr>
          <p:cNvPr id="9" name="组合 8"/>
          <p:cNvGrpSpPr/>
          <p:nvPr/>
        </p:nvGrpSpPr>
        <p:grpSpPr>
          <a:xfrm>
            <a:off x="6614726" y="2347223"/>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7852475" y="5319586"/>
            <a:ext cx="2188011"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从业人员</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以兼职为主</a:t>
            </a:r>
          </a:p>
        </p:txBody>
      </p:sp>
      <p:grpSp>
        <p:nvGrpSpPr>
          <p:cNvPr id="136" name="组合 135"/>
          <p:cNvGrpSpPr/>
          <p:nvPr/>
        </p:nvGrpSpPr>
        <p:grpSpPr>
          <a:xfrm>
            <a:off x="5753342" y="4896075"/>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7852475" y="3923558"/>
            <a:ext cx="1927387"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标记</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质量参差不齐</a:t>
            </a:r>
          </a:p>
        </p:txBody>
      </p:sp>
      <p:grpSp>
        <p:nvGrpSpPr>
          <p:cNvPr id="10" name="组合 9"/>
          <p:cNvGrpSpPr/>
          <p:nvPr/>
        </p:nvGrpSpPr>
        <p:grpSpPr>
          <a:xfrm>
            <a:off x="7567014" y="3698380"/>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4" name="组合 13"/>
          <p:cNvGrpSpPr/>
          <p:nvPr/>
        </p:nvGrpSpPr>
        <p:grpSpPr>
          <a:xfrm>
            <a:off x="3993046" y="803465"/>
            <a:ext cx="1471930" cy="1313815"/>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8"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9" name="文本框 126"/>
          <p:cNvSpPr txBox="1"/>
          <p:nvPr/>
        </p:nvSpPr>
        <p:spPr>
          <a:xfrm>
            <a:off x="959467" y="926984"/>
            <a:ext cx="1645308" cy="317779"/>
          </a:xfrm>
          <a:prstGeom prst="rect">
            <a:avLst/>
          </a:prstGeom>
          <a:noFill/>
        </p:spPr>
        <p:txBody>
          <a:bodyPr wrap="square" lIns="91440" tIns="45720" rIns="91440" bIns="45720"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劳动</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密集</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行业</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275371" y="774890"/>
            <a:ext cx="1935480" cy="539750"/>
            <a:chOff x="1602889" y="1961489"/>
            <a:chExt cx="1023498" cy="404623"/>
          </a:xfrm>
        </p:grpSpPr>
        <p:sp>
          <p:nvSpPr>
            <p:cNvPr id="22" name="任意多边形 21"/>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23" name="椭圆 22"/>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92" name="文本框 152"/>
          <p:cNvSpPr txBox="1"/>
          <p:nvPr/>
        </p:nvSpPr>
        <p:spPr>
          <a:xfrm>
            <a:off x="3965384" y="6067171"/>
            <a:ext cx="2141703" cy="317779"/>
          </a:xfrm>
          <a:prstGeom prst="rect">
            <a:avLst/>
          </a:prstGeom>
          <a:noFill/>
        </p:spPr>
        <p:txBody>
          <a:bodyPr wrap="square" rtlCol="0">
            <a:spAutoFit/>
          </a:bodyPr>
          <a:lstStyle/>
          <a:p>
            <a:pPr algn="ct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从业人员</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学历普遍较低</a:t>
            </a:r>
          </a:p>
        </p:txBody>
      </p:sp>
      <p:sp>
        <p:nvSpPr>
          <p:cNvPr id="8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数据标注基础</a:t>
            </a:r>
            <a:r>
              <a:rPr lang="en-US" altLang="zh-CN" sz="2400" dirty="0" smtClean="0">
                <a:solidFill>
                  <a:srgbClr val="00338D"/>
                </a:solidFill>
                <a:sym typeface="+mn-lt"/>
              </a:rPr>
              <a:t>——</a:t>
            </a:r>
            <a:r>
              <a:rPr lang="zh-CN" altLang="en-US" sz="2400" dirty="0" smtClean="0">
                <a:solidFill>
                  <a:srgbClr val="00338D"/>
                </a:solidFill>
                <a:sym typeface="+mn-lt"/>
              </a:rPr>
              <a:t>特点</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407624678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350"/>
                                        <p:tgtEl>
                                          <p:spTgt spid="12"/>
                                        </p:tgtEl>
                                      </p:cBhvr>
                                    </p:animEffect>
                                  </p:childTnLst>
                                </p:cTn>
                              </p:par>
                            </p:childTnLst>
                          </p:cTn>
                        </p:par>
                        <p:par>
                          <p:cTn id="40" fill="hold">
                            <p:stCondLst>
                              <p:cond delay="4200"/>
                            </p:stCondLst>
                            <p:childTnLst>
                              <p:par>
                                <p:cTn id="41" presetID="10" presetClass="entr" presetSubtype="0"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350"/>
                                        <p:tgtEl>
                                          <p:spTgt spid="117"/>
                                        </p:tgtEl>
                                      </p:cBhvr>
                                    </p:animEffect>
                                  </p:childTnLst>
                                </p:cTn>
                              </p:par>
                            </p:childTnLst>
                          </p:cTn>
                        </p:par>
                        <p:par>
                          <p:cTn id="44" fill="hold">
                            <p:stCondLst>
                              <p:cond delay="455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350"/>
                                        <p:tgtEl>
                                          <p:spTgt spid="9"/>
                                        </p:tgtEl>
                                      </p:cBhvr>
                                    </p:animEffect>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fade">
                                      <p:cBhvr>
                                        <p:cTn id="51" dur="350"/>
                                        <p:tgtEl>
                                          <p:spTgt spid="140"/>
                                        </p:tgtEl>
                                      </p:cBhvr>
                                    </p:animEffect>
                                  </p:childTnLst>
                                </p:cTn>
                              </p:par>
                            </p:childTnLst>
                          </p:cTn>
                        </p:par>
                        <p:par>
                          <p:cTn id="52" fill="hold">
                            <p:stCondLst>
                              <p:cond delay="525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350"/>
                                        <p:tgtEl>
                                          <p:spTgt spid="10"/>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fade">
                                      <p:cBhvr>
                                        <p:cTn id="59" dur="350"/>
                                        <p:tgtEl>
                                          <p:spTgt spid="131"/>
                                        </p:tgtEl>
                                      </p:cBhvr>
                                    </p:animEffect>
                                  </p:childTnLst>
                                </p:cTn>
                              </p:par>
                            </p:childTnLst>
                          </p:cTn>
                        </p:par>
                        <p:par>
                          <p:cTn id="60" fill="hold">
                            <p:stCondLst>
                              <p:cond delay="5950"/>
                            </p:stCondLst>
                            <p:childTnLst>
                              <p:par>
                                <p:cTn id="61" presetID="22" presetClass="entr" presetSubtype="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350"/>
                                        <p:tgtEl>
                                          <p:spTgt spid="11"/>
                                        </p:tgtEl>
                                      </p:cBhvr>
                                    </p:animEffect>
                                  </p:childTnLst>
                                </p:cTn>
                              </p:par>
                            </p:childTnLst>
                          </p:cTn>
                        </p:par>
                        <p:par>
                          <p:cTn id="64" fill="hold">
                            <p:stCondLst>
                              <p:cond delay="6300"/>
                            </p:stCondLst>
                            <p:childTnLst>
                              <p:par>
                                <p:cTn id="65" presetID="10" presetClass="entr" presetSubtype="0"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350"/>
                                        <p:tgtEl>
                                          <p:spTgt spid="122"/>
                                        </p:tgtEl>
                                      </p:cBhvr>
                                    </p:animEffect>
                                  </p:childTnLst>
                                </p:cTn>
                              </p:par>
                            </p:childTnLst>
                          </p:cTn>
                        </p:par>
                        <p:par>
                          <p:cTn id="68" fill="hold">
                            <p:stCondLst>
                              <p:cond delay="6650"/>
                            </p:stCondLst>
                            <p:childTnLst>
                              <p:par>
                                <p:cTn id="69" presetID="22" presetClass="entr" presetSubtype="8" fill="hold" nodeType="afterEffect">
                                  <p:stCondLst>
                                    <p:cond delay="0"/>
                                  </p:stCondLst>
                                  <p:childTnLst>
                                    <p:set>
                                      <p:cBhvr>
                                        <p:cTn id="70" dur="1" fill="hold">
                                          <p:stCondLst>
                                            <p:cond delay="0"/>
                                          </p:stCondLst>
                                        </p:cTn>
                                        <p:tgtEl>
                                          <p:spTgt spid="136"/>
                                        </p:tgtEl>
                                        <p:attrNameLst>
                                          <p:attrName>style.visibility</p:attrName>
                                        </p:attrNameLst>
                                      </p:cBhvr>
                                      <p:to>
                                        <p:strVal val="visible"/>
                                      </p:to>
                                    </p:set>
                                    <p:animEffect transition="in" filter="wipe(left)">
                                      <p:cBhvr>
                                        <p:cTn id="71" dur="350"/>
                                        <p:tgtEl>
                                          <p:spTgt spid="136"/>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4"/>
                                        </p:tgtEl>
                                        <p:attrNameLst>
                                          <p:attrName>style.visibility</p:attrName>
                                        </p:attrNameLst>
                                      </p:cBhvr>
                                      <p:to>
                                        <p:strVal val="visible"/>
                                      </p:to>
                                    </p:set>
                                    <p:animEffect transition="in" filter="fade">
                                      <p:cBhvr>
                                        <p:cTn id="75" dur="350"/>
                                        <p:tgtEl>
                                          <p:spTgt spid="134"/>
                                        </p:tgtEl>
                                      </p:cBhvr>
                                    </p:animEffect>
                                  </p:childTnLst>
                                </p:cTn>
                              </p:par>
                            </p:childTnLst>
                          </p:cTn>
                        </p:par>
                        <p:par>
                          <p:cTn id="76" fill="hold">
                            <p:stCondLst>
                              <p:cond delay="735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350"/>
                                        <p:tgtEl>
                                          <p:spTgt spid="21"/>
                                        </p:tgtEl>
                                      </p:cBhvr>
                                    </p:animEffect>
                                  </p:childTnLst>
                                </p:cTn>
                              </p:par>
                            </p:childTnLst>
                          </p:cTn>
                        </p:par>
                        <p:par>
                          <p:cTn id="80" fill="hold">
                            <p:stCondLst>
                              <p:cond delay="77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350"/>
                                        <p:tgtEl>
                                          <p:spTgt spid="19"/>
                                        </p:tgtEl>
                                      </p:cBhvr>
                                    </p:animEffect>
                                  </p:childTnLst>
                                </p:cTn>
                              </p:par>
                            </p:childTnLst>
                          </p:cTn>
                        </p:par>
                        <p:par>
                          <p:cTn id="84" fill="hold">
                            <p:stCondLst>
                              <p:cond delay="8050"/>
                            </p:stCondLst>
                            <p:childTnLst>
                              <p:par>
                                <p:cTn id="85" presetID="10" presetClass="entr" presetSubtype="0" fill="hold" grpId="0" nodeType="afterEffect">
                                  <p:stCondLst>
                                    <p:cond delay="0"/>
                                  </p:stCondLst>
                                  <p:childTnLst>
                                    <p:set>
                                      <p:cBhvr>
                                        <p:cTn id="86" dur="1" fill="hold">
                                          <p:stCondLst>
                                            <p:cond delay="0"/>
                                          </p:stCondLst>
                                        </p:cTn>
                                        <p:tgtEl>
                                          <p:spTgt spid="92"/>
                                        </p:tgtEl>
                                        <p:attrNameLst>
                                          <p:attrName>style.visibility</p:attrName>
                                        </p:attrNameLst>
                                      </p:cBhvr>
                                      <p:to>
                                        <p:strVal val="visible"/>
                                      </p:to>
                                    </p:set>
                                    <p:animEffect transition="in" filter="fade">
                                      <p:cBhvr>
                                        <p:cTn id="87" dur="3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2" grpId="0"/>
      <p:bldP spid="144" grpId="0"/>
      <p:bldP spid="140" grpId="0"/>
      <p:bldP spid="134" grpId="0"/>
      <p:bldP spid="131" grpId="0"/>
      <p:bldP spid="19" grpId="0"/>
      <p:bldP spid="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5" cy="502766"/>
          </a:xfrm>
          <a:prstGeom prst="rect">
            <a:avLst/>
          </a:prstGeom>
          <a:noFill/>
        </p:spPr>
        <p:txBody>
          <a:bodyPr wrap="none" rtlCol="0">
            <a:spAutoFit/>
          </a:bodyPr>
          <a:lstStyle/>
          <a:p>
            <a:pPr algn="ctr"/>
            <a:r>
              <a:rPr lang="zh-CN" altLang="en-US" sz="2665" dirty="0">
                <a:solidFill>
                  <a:srgbClr val="0070C0"/>
                </a:solidFill>
                <a:latin typeface="微软雅黑" panose="020B0503020204020204" pitchFamily="34" charset="-122"/>
                <a:ea typeface="微软雅黑" panose="020B0503020204020204" pitchFamily="34" charset="-122"/>
              </a:rPr>
              <a:t>标题</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862739" y="1735778"/>
            <a:ext cx="3187763" cy="1033352"/>
            <a:chOff x="687353" y="1783252"/>
            <a:chExt cx="2390822" cy="775014"/>
          </a:xfrm>
        </p:grpSpPr>
        <p:sp>
          <p:nvSpPr>
            <p:cNvPr id="85" name="TextBox 84"/>
            <p:cNvSpPr txBox="1"/>
            <p:nvPr/>
          </p:nvSpPr>
          <p:spPr>
            <a:xfrm>
              <a:off x="687353" y="2108143"/>
              <a:ext cx="2390822"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分类标注，就是我们常见的打标签。一般是从既定的标签中选择数据对应的标签，是封闭集合</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2116293" y="1783252"/>
              <a:ext cx="82234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分类标注</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62739" y="3136397"/>
            <a:ext cx="3077931" cy="1005617"/>
            <a:chOff x="591893" y="1783252"/>
            <a:chExt cx="2403908" cy="754213"/>
          </a:xfrm>
        </p:grpSpPr>
        <p:sp>
          <p:nvSpPr>
            <p:cNvPr id="88" name="TextBox 87"/>
            <p:cNvSpPr txBox="1"/>
            <p:nvPr/>
          </p:nvSpPr>
          <p:spPr>
            <a:xfrm>
              <a:off x="591893" y="2087885"/>
              <a:ext cx="2403908" cy="449580"/>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机器视觉中的标框标注，很容易理解，就是框选要检测的对象。如人脸识别，首先要先把人脸的位置确定下来。</a:t>
              </a:r>
            </a:p>
          </p:txBody>
        </p:sp>
        <p:sp>
          <p:nvSpPr>
            <p:cNvPr id="89" name="TextBox 88"/>
            <p:cNvSpPr txBox="1"/>
            <p:nvPr/>
          </p:nvSpPr>
          <p:spPr>
            <a:xfrm>
              <a:off x="2016115" y="1783252"/>
              <a:ext cx="856347"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标框标注</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21411" y="4593876"/>
            <a:ext cx="3119259" cy="1191008"/>
            <a:chOff x="656357" y="1783252"/>
            <a:chExt cx="2339444" cy="893256"/>
          </a:xfrm>
        </p:grpSpPr>
        <p:sp>
          <p:nvSpPr>
            <p:cNvPr id="91" name="TextBox 90"/>
            <p:cNvSpPr txBox="1"/>
            <p:nvPr/>
          </p:nvSpPr>
          <p:spPr>
            <a:xfrm>
              <a:off x="656357" y="2087885"/>
              <a:ext cx="2339444" cy="5886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相比于标框标注，区域标注要求更加精确。边缘可以是柔性的。尽管线和样条线可以被用于多种用途，但它们在此主要被用于训练驾驶系统，以识别车道及其边界。</a:t>
              </a:r>
            </a:p>
          </p:txBody>
        </p:sp>
        <p:sp>
          <p:nvSpPr>
            <p:cNvPr id="92" name="TextBox 91"/>
            <p:cNvSpPr txBox="1"/>
            <p:nvPr/>
          </p:nvSpPr>
          <p:spPr>
            <a:xfrm>
              <a:off x="2033118" y="1783252"/>
              <a:ext cx="82234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区域标注</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406496" y="1728625"/>
            <a:ext cx="3103578" cy="1018182"/>
            <a:chOff x="1071872" y="1774371"/>
            <a:chExt cx="2327684" cy="763637"/>
          </a:xfrm>
        </p:grpSpPr>
        <p:sp>
          <p:nvSpPr>
            <p:cNvPr id="94" name="TextBox 93"/>
            <p:cNvSpPr txBox="1"/>
            <p:nvPr/>
          </p:nvSpPr>
          <p:spPr>
            <a:xfrm>
              <a:off x="1072033" y="2087885"/>
              <a:ext cx="2327523" cy="4501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根据标注任务的人力获取模式、工具选择、标注任务类型、算法选择以及整个项目的成本对所需标注的数据量进行预估。</a:t>
              </a:r>
            </a:p>
          </p:txBody>
        </p:sp>
        <p:sp>
          <p:nvSpPr>
            <p:cNvPr id="95" name="TextBox 94"/>
            <p:cNvSpPr txBox="1"/>
            <p:nvPr/>
          </p:nvSpPr>
          <p:spPr>
            <a:xfrm>
              <a:off x="1071872" y="1774371"/>
              <a:ext cx="822341" cy="246413"/>
            </a:xfrm>
            <a:prstGeom prst="rect">
              <a:avLst/>
            </a:prstGeom>
            <a:noFill/>
          </p:spPr>
          <p:txBody>
            <a:bodyPr wrap="none" lIns="0" tIns="0" rIns="0" bIns="0" rtlCol="0" anchor="t">
              <a:spAutoFit/>
            </a:bodyPr>
            <a:lstStyle/>
            <a:p>
              <a:r>
                <a:rPr lang="zh-CN" altLang="en-US" sz="2135" b="1" dirty="0" smtClean="0">
                  <a:solidFill>
                    <a:srgbClr val="0070C0"/>
                  </a:solidFill>
                  <a:latin typeface="微软雅黑" panose="020B0503020204020204" pitchFamily="34" charset="-122"/>
                  <a:ea typeface="微软雅黑" panose="020B0503020204020204" pitchFamily="34" charset="-122"/>
                </a:rPr>
                <a:t>描点标注</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8406712" y="4507177"/>
            <a:ext cx="2984542" cy="1542351"/>
            <a:chOff x="1072034" y="1796744"/>
            <a:chExt cx="2238407" cy="1156763"/>
          </a:xfrm>
        </p:grpSpPr>
        <p:sp>
          <p:nvSpPr>
            <p:cNvPr id="100" name="TextBox 99"/>
            <p:cNvSpPr txBox="1"/>
            <p:nvPr/>
          </p:nvSpPr>
          <p:spPr>
            <a:xfrm>
              <a:off x="1072034" y="2087885"/>
              <a:ext cx="2238407" cy="865622"/>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语义分割使用的是和多边形标注类似的平台，能够让标注器在需要标记的一组像素周围绘制线条。和上述主要着眼于绘制对象的外部边缘</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或边界</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分类不同，语义分割要更加精确和具体一些。它是一个将整个图像中的每个像素与标签相关联的过程。</a:t>
              </a:r>
            </a:p>
          </p:txBody>
        </p:sp>
        <p:sp>
          <p:nvSpPr>
            <p:cNvPr id="101" name="TextBox 100"/>
            <p:cNvSpPr txBox="1"/>
            <p:nvPr/>
          </p:nvSpPr>
          <p:spPr>
            <a:xfrm>
              <a:off x="1072034" y="1796744"/>
              <a:ext cx="822341"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语义分割</a:t>
              </a:r>
              <a:endParaRPr lang="zh-CN" altLang="en-US" sz="2135" b="1" dirty="0">
                <a:solidFill>
                  <a:srgbClr val="0070C0"/>
                </a:solidFill>
                <a:latin typeface="微软雅黑" panose="020B0503020204020204" pitchFamily="34" charset="-122"/>
                <a:ea typeface="微软雅黑" panose="020B0503020204020204" pitchFamily="34" charset="-122"/>
              </a:endParaRPr>
            </a:p>
          </p:txBody>
        </p:sp>
      </p:grpSp>
      <p:sp>
        <p:nvSpPr>
          <p:cNvPr id="7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数据标注基础</a:t>
            </a:r>
            <a:r>
              <a:rPr lang="en-US" altLang="zh-CN" sz="2400" dirty="0" smtClean="0">
                <a:solidFill>
                  <a:srgbClr val="00338D"/>
                </a:solidFill>
                <a:sym typeface="+mn-lt"/>
              </a:rPr>
              <a:t>——</a:t>
            </a:r>
            <a:r>
              <a:rPr lang="zh-CN" altLang="en-US" sz="2400" dirty="0" smtClean="0">
                <a:solidFill>
                  <a:srgbClr val="00338D"/>
                </a:solidFill>
                <a:sym typeface="+mn-lt"/>
              </a:rPr>
              <a:t>分类</a:t>
            </a:r>
            <a:endParaRPr lang="zh-CN" altLang="en-US" sz="2400" dirty="0">
              <a:solidFill>
                <a:srgbClr val="00338D"/>
              </a:solidFill>
              <a:sym typeface="+mn-lt"/>
            </a:endParaRPr>
          </a:p>
        </p:txBody>
      </p:sp>
    </p:spTree>
    <p:extLst>
      <p:ext uri="{BB962C8B-B14F-4D97-AF65-F5344CB8AC3E}">
        <p14:creationId xmlns:p14="http://schemas.microsoft.com/office/powerpoint/2010/main" val="139620798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1+#ppt_w/2"/>
                                          </p:val>
                                        </p:tav>
                                        <p:tav tm="100000">
                                          <p:val>
                                            <p:strVal val="#ppt_x"/>
                                          </p:val>
                                        </p:tav>
                                      </p:tavLst>
                                    </p:anim>
                                    <p:anim calcmode="lin" valueType="num">
                                      <p:cBhvr additive="base">
                                        <p:cTn id="48" dur="50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fill="hold"/>
                                        <p:tgtEl>
                                          <p:spTgt spid="90"/>
                                        </p:tgtEl>
                                        <p:attrNameLst>
                                          <p:attrName>ppt_x</p:attrName>
                                        </p:attrNameLst>
                                      </p:cBhvr>
                                      <p:tavLst>
                                        <p:tav tm="0">
                                          <p:val>
                                            <p:strVal val="1+#ppt_w/2"/>
                                          </p:val>
                                        </p:tav>
                                        <p:tav tm="100000">
                                          <p:val>
                                            <p:strVal val="#ppt_x"/>
                                          </p:val>
                                        </p:tav>
                                      </p:tavLst>
                                    </p:anim>
                                    <p:anim calcmode="lin" valueType="num">
                                      <p:cBhvr additive="base">
                                        <p:cTn id="52" dur="500" fill="hold"/>
                                        <p:tgtEl>
                                          <p:spTgt spid="90"/>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additive="base">
                                        <p:cTn id="55" dur="500" fill="hold"/>
                                        <p:tgtEl>
                                          <p:spTgt spid="99"/>
                                        </p:tgtEl>
                                        <p:attrNameLst>
                                          <p:attrName>ppt_x</p:attrName>
                                        </p:attrNameLst>
                                      </p:cBhvr>
                                      <p:tavLst>
                                        <p:tav tm="0">
                                          <p:val>
                                            <p:strVal val="0-#ppt_w/2"/>
                                          </p:val>
                                        </p:tav>
                                        <p:tav tm="100000">
                                          <p:val>
                                            <p:strVal val="#ppt_x"/>
                                          </p:val>
                                        </p:tav>
                                      </p:tavLst>
                                    </p:anim>
                                    <p:anim calcmode="lin" valueType="num">
                                      <p:cBhvr additive="base">
                                        <p:cTn id="56"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733578" y="977625"/>
            <a:ext cx="2954655"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业务</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沟通与业务理解</a:t>
            </a:r>
          </a:p>
        </p:txBody>
      </p:sp>
      <p:sp>
        <p:nvSpPr>
          <p:cNvPr id="136" name="文本框 76"/>
          <p:cNvSpPr txBox="1"/>
          <p:nvPr/>
        </p:nvSpPr>
        <p:spPr>
          <a:xfrm>
            <a:off x="7758343" y="2141102"/>
            <a:ext cx="3570208"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确定</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原始数据与标注要求</a:t>
            </a:r>
          </a:p>
        </p:txBody>
      </p:sp>
      <p:sp>
        <p:nvSpPr>
          <p:cNvPr id="138" name="文本框 78"/>
          <p:cNvSpPr txBox="1"/>
          <p:nvPr/>
        </p:nvSpPr>
        <p:spPr>
          <a:xfrm>
            <a:off x="7795808" y="3376968"/>
            <a:ext cx="2031325"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编写</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标注说明</a:t>
            </a: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376217" y="741723"/>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376217" y="1949882"/>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376217" y="3158041"/>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47"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数据标注基础</a:t>
            </a:r>
            <a:r>
              <a:rPr lang="en-US" altLang="zh-CN" sz="2400" dirty="0" smtClean="0">
                <a:solidFill>
                  <a:srgbClr val="00338D"/>
                </a:solidFill>
                <a:sym typeface="+mn-lt"/>
              </a:rPr>
              <a:t>——</a:t>
            </a:r>
            <a:r>
              <a:rPr lang="zh-CN" altLang="en-US" sz="2400" dirty="0" smtClean="0">
                <a:solidFill>
                  <a:srgbClr val="00338D"/>
                </a:solidFill>
                <a:sym typeface="+mn-lt"/>
              </a:rPr>
              <a:t>过程</a:t>
            </a:r>
            <a:endParaRPr lang="zh-CN" altLang="en-US" sz="2400" dirty="0">
              <a:solidFill>
                <a:srgbClr val="00338D"/>
              </a:solidFill>
              <a:sym typeface="+mn-lt"/>
            </a:endParaRPr>
          </a:p>
        </p:txBody>
      </p:sp>
      <p:sp>
        <p:nvSpPr>
          <p:cNvPr id="48" name="文本框 76"/>
          <p:cNvSpPr txBox="1"/>
          <p:nvPr/>
        </p:nvSpPr>
        <p:spPr>
          <a:xfrm>
            <a:off x="7758343" y="4519127"/>
            <a:ext cx="2031325"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进行</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数据标注</a:t>
            </a:r>
          </a:p>
        </p:txBody>
      </p:sp>
      <p:sp>
        <p:nvSpPr>
          <p:cNvPr id="49" name="文本框 78"/>
          <p:cNvSpPr txBox="1"/>
          <p:nvPr/>
        </p:nvSpPr>
        <p:spPr>
          <a:xfrm>
            <a:off x="7795808" y="5754993"/>
            <a:ext cx="2031325"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标注</a:t>
            </a:r>
            <a:r>
              <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rPr>
              <a:t>结果验收</a:t>
            </a:r>
          </a:p>
        </p:txBody>
      </p:sp>
      <p:grpSp>
        <p:nvGrpSpPr>
          <p:cNvPr id="50" name="组合 49"/>
          <p:cNvGrpSpPr>
            <a:grpSpLocks noChangeAspect="1"/>
          </p:cNvGrpSpPr>
          <p:nvPr/>
        </p:nvGrpSpPr>
        <p:grpSpPr>
          <a:xfrm>
            <a:off x="6376217" y="4327907"/>
            <a:ext cx="990047" cy="871255"/>
            <a:chOff x="4986998" y="1936812"/>
            <a:chExt cx="988314" cy="869730"/>
          </a:xfrm>
        </p:grpSpPr>
        <p:sp>
          <p:nvSpPr>
            <p:cNvPr id="51"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52"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53" name="文本框 34"/>
            <p:cNvSpPr txBox="1"/>
            <p:nvPr/>
          </p:nvSpPr>
          <p:spPr>
            <a:xfrm>
              <a:off x="5188425" y="2120766"/>
              <a:ext cx="584392" cy="501566"/>
            </a:xfrm>
            <a:prstGeom prst="rect">
              <a:avLst/>
            </a:prstGeom>
            <a:noFill/>
          </p:spPr>
          <p:txBody>
            <a:bodyPr wrap="none" lIns="91440" tIns="45720" rIns="91440" bIns="45720">
              <a:spAutoFit/>
            </a:bodyPr>
            <a:lstStyle/>
            <a:p>
              <a:r>
                <a:rPr lang="en-US" altLang="zh-CN" sz="2665" dirty="0" smtClean="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54" name="组合 53"/>
          <p:cNvGrpSpPr>
            <a:grpSpLocks noChangeAspect="1"/>
          </p:cNvGrpSpPr>
          <p:nvPr/>
        </p:nvGrpSpPr>
        <p:grpSpPr>
          <a:xfrm>
            <a:off x="6376217" y="5536066"/>
            <a:ext cx="990047" cy="871255"/>
            <a:chOff x="4986998" y="2842931"/>
            <a:chExt cx="988314" cy="869730"/>
          </a:xfrm>
        </p:grpSpPr>
        <p:sp>
          <p:nvSpPr>
            <p:cNvPr id="55"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56"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57" name="文本框 34"/>
            <p:cNvSpPr txBox="1"/>
            <p:nvPr/>
          </p:nvSpPr>
          <p:spPr>
            <a:xfrm>
              <a:off x="5188425" y="3026885"/>
              <a:ext cx="584392" cy="501566"/>
            </a:xfrm>
            <a:prstGeom prst="rect">
              <a:avLst/>
            </a:prstGeom>
            <a:noFill/>
          </p:spPr>
          <p:txBody>
            <a:bodyPr wrap="none" lIns="91440" tIns="45720" rIns="91440" bIns="45720">
              <a:spAutoFit/>
            </a:bodyPr>
            <a:lstStyle/>
            <a:p>
              <a:r>
                <a:rPr lang="en-US" altLang="zh-CN" sz="2665" dirty="0" smtClean="0">
                  <a:solidFill>
                    <a:prstClr val="white"/>
                  </a:solidFill>
                  <a:latin typeface="微软雅黑" panose="020B0503020204020204" pitchFamily="34" charset="-122"/>
                  <a:ea typeface="微软雅黑" panose="020B0503020204020204" pitchFamily="34" charset="-122"/>
                </a:rPr>
                <a:t>05</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8296321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350"/>
                            </p:stCondLst>
                            <p:childTnLst>
                              <p:par>
                                <p:cTn id="49" presetID="10" presetClass="entr" presetSubtype="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350"/>
                                        <p:tgtEl>
                                          <p:spTgt spid="50"/>
                                        </p:tgtEl>
                                      </p:cBhvr>
                                    </p:animEffect>
                                  </p:childTnLst>
                                </p:cTn>
                              </p:par>
                            </p:childTnLst>
                          </p:cTn>
                        </p:par>
                        <p:par>
                          <p:cTn id="52" fill="hold">
                            <p:stCondLst>
                              <p:cond delay="5700"/>
                            </p:stCondLst>
                            <p:childTnLst>
                              <p:par>
                                <p:cTn id="53" presetID="10"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350"/>
                                        <p:tgtEl>
                                          <p:spTgt spid="48"/>
                                        </p:tgtEl>
                                      </p:cBhvr>
                                    </p:animEffect>
                                  </p:childTnLst>
                                </p:cTn>
                              </p:par>
                            </p:childTnLst>
                          </p:cTn>
                        </p:par>
                        <p:par>
                          <p:cTn id="56" fill="hold">
                            <p:stCondLst>
                              <p:cond delay="6050"/>
                            </p:stCondLst>
                            <p:childTnLst>
                              <p:par>
                                <p:cTn id="57" presetID="10"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350"/>
                                        <p:tgtEl>
                                          <p:spTgt spid="54"/>
                                        </p:tgtEl>
                                      </p:cBhvr>
                                    </p:animEffect>
                                  </p:childTnLst>
                                </p:cTn>
                              </p:par>
                            </p:childTnLst>
                          </p:cTn>
                        </p:par>
                        <p:par>
                          <p:cTn id="60" fill="hold">
                            <p:stCondLst>
                              <p:cond delay="6400"/>
                            </p:stCondLst>
                            <p:childTnLst>
                              <p:par>
                                <p:cTn id="61" presetID="10"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981651" y="980287"/>
            <a:ext cx="7687884" cy="177419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zh-CN" alt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2981651" y="3172628"/>
            <a:ext cx="7687884" cy="1216792"/>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5"/>
          <p:cNvSpPr txBox="1"/>
          <p:nvPr/>
        </p:nvSpPr>
        <p:spPr>
          <a:xfrm>
            <a:off x="1045986" y="4401016"/>
            <a:ext cx="4642649" cy="525145"/>
          </a:xfrm>
          <a:prstGeom prst="rect">
            <a:avLst/>
          </a:prstGeom>
          <a:noFill/>
        </p:spPr>
        <p:txBody>
          <a:bodyPr wrap="square" lIns="0" tIns="0" rIns="0" bIns="0" rtlCol="0">
            <a:spAutoFit/>
          </a:bodyPr>
          <a:lstStyle/>
          <a:p>
            <a:pPr>
              <a:lnSpc>
                <a:spcPct val="150000"/>
              </a:lnSpc>
            </a:pP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76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76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16"/>
          <p:cNvSpPr txBox="1"/>
          <p:nvPr/>
        </p:nvSpPr>
        <p:spPr>
          <a:xfrm>
            <a:off x="1045986" y="4683096"/>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6"/>
          <p:cNvSpPr txBox="1"/>
          <p:nvPr/>
        </p:nvSpPr>
        <p:spPr>
          <a:xfrm>
            <a:off x="6479335" y="4687764"/>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1043754" y="960703"/>
            <a:ext cx="1936270" cy="179378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数据标注员</a:t>
            </a:r>
            <a:endParaRPr lang="zh-CN" altLang="en-US" sz="2655" b="1" dirty="0">
              <a:latin typeface="微软雅黑" panose="020B0503020204020204" pitchFamily="34" charset="-122"/>
              <a:ea typeface="微软雅黑" panose="020B0503020204020204" pitchFamily="34" charset="-122"/>
            </a:endParaRPr>
          </a:p>
        </p:txBody>
      </p:sp>
      <p:sp>
        <p:nvSpPr>
          <p:cNvPr id="3" name="矩形 2"/>
          <p:cNvSpPr/>
          <p:nvPr/>
        </p:nvSpPr>
        <p:spPr>
          <a:xfrm>
            <a:off x="1055014" y="3172627"/>
            <a:ext cx="1927239" cy="1216792"/>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质检员</a:t>
            </a:r>
            <a:endParaRPr lang="zh-CN" altLang="en-US" sz="2655"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006335" y="980287"/>
            <a:ext cx="7687884" cy="1615827"/>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数据标注员是数据标注团队的基石，拥有一批成熟的数据标注员可以让数据标注团队事半功倍，大多数公司对数据标注员的岗位要求如下。</a:t>
            </a:r>
          </a:p>
          <a:p>
            <a:pPr marL="717550" indent="-268288">
              <a:lnSpc>
                <a:spcPct val="150000"/>
              </a:lnSpc>
              <a:buFont typeface="Wingdings" panose="05000000000000000000" charset="0"/>
              <a:buChar char=""/>
            </a:pPr>
            <a:r>
              <a:rPr lang="zh-CN" altLang="en-US" sz="1100" b="1" dirty="0" smtClean="0">
                <a:latin typeface="微软雅黑" panose="020B0503020204020204" pitchFamily="34" charset="-122"/>
                <a:ea typeface="微软雅黑" panose="020B0503020204020204" pitchFamily="34" charset="-122"/>
              </a:rPr>
              <a:t>按照</a:t>
            </a:r>
            <a:r>
              <a:rPr lang="zh-CN" altLang="en-US" sz="1100" b="1" dirty="0">
                <a:latin typeface="微软雅黑" panose="020B0503020204020204" pitchFamily="34" charset="-122"/>
                <a:ea typeface="微软雅黑" panose="020B0503020204020204" pitchFamily="34" charset="-122"/>
              </a:rPr>
              <a:t>项目的要求，使用标注工具对各类人工智能项目数据（文本、图像、音频、视频）进行标注与质检；</a:t>
            </a:r>
          </a:p>
          <a:p>
            <a:pPr marL="717550" indent="-268288">
              <a:lnSpc>
                <a:spcPct val="150000"/>
              </a:lnSpc>
              <a:buFont typeface="Wingdings" panose="05000000000000000000" charset="0"/>
              <a:buChar char=""/>
            </a:pPr>
            <a:r>
              <a:rPr lang="zh-CN" altLang="en-US" sz="1100" b="1" dirty="0" smtClean="0">
                <a:latin typeface="微软雅黑" panose="020B0503020204020204" pitchFamily="34" charset="-122"/>
                <a:ea typeface="微软雅黑" panose="020B0503020204020204" pitchFamily="34" charset="-122"/>
              </a:rPr>
              <a:t>对</a:t>
            </a:r>
            <a:r>
              <a:rPr lang="zh-CN" altLang="en-US" sz="1100" b="1" dirty="0">
                <a:latin typeface="微软雅黑" panose="020B0503020204020204" pitchFamily="34" charset="-122"/>
                <a:ea typeface="微软雅黑" panose="020B0503020204020204" pitchFamily="34" charset="-122"/>
              </a:rPr>
              <a:t>不能通过质检的标注结果要进行重新标注；</a:t>
            </a:r>
          </a:p>
          <a:p>
            <a:pPr marL="717550" indent="-268288">
              <a:lnSpc>
                <a:spcPct val="150000"/>
              </a:lnSpc>
              <a:buFont typeface="Wingdings" panose="05000000000000000000" charset="0"/>
              <a:buChar char=""/>
            </a:pPr>
            <a:r>
              <a:rPr lang="zh-CN" altLang="en-US" sz="1100" b="1" dirty="0" smtClean="0">
                <a:latin typeface="微软雅黑" panose="020B0503020204020204" pitchFamily="34" charset="-122"/>
                <a:ea typeface="微软雅黑" panose="020B0503020204020204" pitchFamily="34" charset="-122"/>
              </a:rPr>
              <a:t>理解</a:t>
            </a:r>
            <a:r>
              <a:rPr lang="zh-CN" altLang="en-US" sz="1100" b="1" dirty="0">
                <a:latin typeface="微软雅黑" panose="020B0503020204020204" pitchFamily="34" charset="-122"/>
                <a:ea typeface="微软雅黑" panose="020B0503020204020204" pitchFamily="34" charset="-122"/>
              </a:rPr>
              <a:t>数据标注规则，根据指导和实际工作要求及时改进工作；</a:t>
            </a:r>
          </a:p>
          <a:p>
            <a:pPr marL="717550" indent="-268288">
              <a:lnSpc>
                <a:spcPct val="150000"/>
              </a:lnSpc>
              <a:buFont typeface="Wingdings" panose="05000000000000000000" charset="0"/>
              <a:buChar char=""/>
            </a:pPr>
            <a:r>
              <a:rPr lang="zh-CN" altLang="en-US" sz="1100" b="1" dirty="0" smtClean="0">
                <a:latin typeface="微软雅黑" panose="020B0503020204020204" pitchFamily="34" charset="-122"/>
                <a:ea typeface="微软雅黑" panose="020B0503020204020204" pitchFamily="34" charset="-122"/>
              </a:rPr>
              <a:t>协助</a:t>
            </a:r>
            <a:r>
              <a:rPr lang="zh-CN" altLang="en-US" sz="1100" b="1" dirty="0">
                <a:latin typeface="微软雅黑" panose="020B0503020204020204" pitchFamily="34" charset="-122"/>
                <a:ea typeface="微软雅黑" panose="020B0503020204020204" pitchFamily="34" charset="-122"/>
              </a:rPr>
              <a:t>完善标注工具，建立词库定期上交周报和月报，并对工作提出建议。</a:t>
            </a:r>
          </a:p>
        </p:txBody>
      </p:sp>
      <p:sp>
        <p:nvSpPr>
          <p:cNvPr id="16" name="文本框 15"/>
          <p:cNvSpPr txBox="1"/>
          <p:nvPr/>
        </p:nvSpPr>
        <p:spPr>
          <a:xfrm>
            <a:off x="2981651" y="3300680"/>
            <a:ext cx="7687884" cy="824200"/>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质检员一般都是从优秀的数据标注员中挑选出来的。因为数据标注是一个熟能生巧的职业，一个数据标注员接触过的标注对象越多，那么就越有可能熟练掌握各类型项目规则，把质检的任务做好。同时在质检的过程中也会发现问题，把总结出来的经验传达给其他数据标注员，从而提高数据标注质量和效率。</a:t>
            </a:r>
          </a:p>
        </p:txBody>
      </p:sp>
      <p:sp>
        <p:nvSpPr>
          <p:cNvPr id="17" name="Rectangle 7"/>
          <p:cNvSpPr/>
          <p:nvPr/>
        </p:nvSpPr>
        <p:spPr>
          <a:xfrm>
            <a:off x="2981651" y="4749030"/>
            <a:ext cx="7737254" cy="14979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6"/>
          <p:cNvSpPr txBox="1"/>
          <p:nvPr/>
        </p:nvSpPr>
        <p:spPr>
          <a:xfrm>
            <a:off x="1045986" y="6368904"/>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6"/>
          <p:cNvSpPr txBox="1"/>
          <p:nvPr/>
        </p:nvSpPr>
        <p:spPr>
          <a:xfrm>
            <a:off x="6479335" y="6373571"/>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1064045" y="4749030"/>
            <a:ext cx="1927239" cy="1497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项目经理</a:t>
            </a:r>
            <a:endParaRPr lang="zh-CN" altLang="en-US" sz="2655"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2981651" y="4886720"/>
            <a:ext cx="7737856" cy="1078116"/>
          </a:xfrm>
          <a:prstGeom prst="rect">
            <a:avLst/>
          </a:prstGeom>
          <a:noFill/>
        </p:spPr>
        <p:txBody>
          <a:bodyPr wrap="square" rtlCol="0">
            <a:spAutoFit/>
          </a:bodyPr>
          <a:lstStyle/>
          <a:p>
            <a:pPr indent="457200">
              <a:lnSpc>
                <a:spcPct val="150000"/>
              </a:lnSpc>
            </a:pPr>
            <a:r>
              <a:rPr lang="zh-CN" altLang="en-US" sz="1100" b="1" dirty="0">
                <a:latin typeface="微软雅黑" panose="020B0503020204020204" pitchFamily="34" charset="-122"/>
                <a:ea typeface="微软雅黑" panose="020B0503020204020204" pitchFamily="34" charset="-122"/>
              </a:rPr>
              <a:t>项目经理主要就是对团队的各个成员</a:t>
            </a:r>
            <a:r>
              <a:rPr lang="en-US" altLang="zh-CN" sz="1100" b="1"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包括数据标注员和质检员</a:t>
            </a:r>
            <a:r>
              <a:rPr lang="en-US" altLang="zh-CN" sz="1100" b="1" dirty="0">
                <a:latin typeface="微软雅黑" panose="020B0503020204020204" pitchFamily="34" charset="-122"/>
                <a:ea typeface="微软雅黑" panose="020B0503020204020204" pitchFamily="34" charset="-122"/>
              </a:rPr>
              <a:t>)</a:t>
            </a:r>
            <a:r>
              <a:rPr lang="zh-CN" altLang="en-US" sz="1100" b="1" dirty="0">
                <a:latin typeface="微软雅黑" panose="020B0503020204020204" pitchFamily="34" charset="-122"/>
                <a:ea typeface="微软雅黑" panose="020B0503020204020204" pitchFamily="34" charset="-122"/>
              </a:rPr>
              <a:t>进行管理和培训，负责组建和培养一批优秀的标注队伍。项目经理需要具备一定的人工智能基础，能够与需求方进行任务对接，把握需求方需求，节约沟通时间，避免导致数据标注员重复返工的情况。标注团队由项目经理、质检员和数据标注员构成，三者之间相互促进，在数据标注过程中分别发挥着重要作用。</a:t>
            </a:r>
          </a:p>
        </p:txBody>
      </p:sp>
      <p:sp>
        <p:nvSpPr>
          <p:cNvPr id="2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数据标注对象</a:t>
            </a:r>
            <a:r>
              <a:rPr lang="en-US" altLang="zh-CN" sz="2400" dirty="0" smtClean="0">
                <a:solidFill>
                  <a:srgbClr val="00338D"/>
                </a:solidFill>
                <a:sym typeface="+mn-lt"/>
              </a:rPr>
              <a:t>——</a:t>
            </a:r>
            <a:r>
              <a:rPr lang="zh-CN" altLang="en-US" sz="2400" dirty="0" smtClean="0">
                <a:solidFill>
                  <a:srgbClr val="00338D"/>
                </a:solidFill>
                <a:sym typeface="+mn-lt"/>
              </a:rPr>
              <a:t>人员结构</a:t>
            </a:r>
            <a:endParaRPr lang="zh-CN" altLang="en-US" sz="2400" dirty="0">
              <a:solidFill>
                <a:srgbClr val="00338D"/>
              </a:solidFill>
              <a:sym typeface="+mn-lt"/>
            </a:endParaRPr>
          </a:p>
        </p:txBody>
      </p:sp>
    </p:spTree>
    <p:extLst>
      <p:ext uri="{BB962C8B-B14F-4D97-AF65-F5344CB8AC3E}">
        <p14:creationId xmlns:p14="http://schemas.microsoft.com/office/powerpoint/2010/main" val="42206669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ppt_x</p:attrName>
                                        </p:attrNameLst>
                                      </p:cBhvr>
                                      <p:tavLst>
                                        <p:tav tm="0">
                                          <p:val>
                                            <p:strVal val="#ppt_x"/>
                                          </p:val>
                                        </p:tav>
                                        <p:tav tm="100000">
                                          <p:val>
                                            <p:strVal val="#ppt_x"/>
                                          </p:val>
                                        </p:tav>
                                      </p:tavLst>
                                    </p:anim>
                                    <p:anim calcmode="lin" valueType="num">
                                      <p:cBhvr>
                                        <p:cTn id="17" dur="250" fill="hold"/>
                                        <p:tgtEl>
                                          <p:spTgt spid="10"/>
                                        </p:tgtEl>
                                        <p:attrNameLst>
                                          <p:attrName>ppt_y</p:attrName>
                                        </p:attrNameLst>
                                      </p:cBhvr>
                                      <p:tavLst>
                                        <p:tav tm="0">
                                          <p:val>
                                            <p:strVal val="#ppt_y-#ppt_h/2"/>
                                          </p:val>
                                        </p:tav>
                                        <p:tav tm="100000">
                                          <p:val>
                                            <p:strVal val="#ppt_y"/>
                                          </p:val>
                                        </p:tav>
                                      </p:tavLst>
                                    </p:anim>
                                    <p:anim calcmode="lin" valueType="num">
                                      <p:cBhvr>
                                        <p:cTn id="18" dur="250" fill="hold"/>
                                        <p:tgtEl>
                                          <p:spTgt spid="10"/>
                                        </p:tgtEl>
                                        <p:attrNameLst>
                                          <p:attrName>ppt_w</p:attrName>
                                        </p:attrNameLst>
                                      </p:cBhvr>
                                      <p:tavLst>
                                        <p:tav tm="0">
                                          <p:val>
                                            <p:strVal val="#ppt_w"/>
                                          </p:val>
                                        </p:tav>
                                        <p:tav tm="100000">
                                          <p:val>
                                            <p:strVal val="#ppt_w"/>
                                          </p:val>
                                        </p:tav>
                                      </p:tavLst>
                                    </p:anim>
                                    <p:anim calcmode="lin" valueType="num">
                                      <p:cBhvr>
                                        <p:cTn id="19" dur="250" fill="hold"/>
                                        <p:tgtEl>
                                          <p:spTgt spid="10"/>
                                        </p:tgtEl>
                                        <p:attrNameLst>
                                          <p:attrName>ppt_h</p:attrName>
                                        </p:attrNameLst>
                                      </p:cBhvr>
                                      <p:tavLst>
                                        <p:tav tm="0">
                                          <p:val>
                                            <p:fltVal val="0"/>
                                          </p:val>
                                        </p:tav>
                                        <p:tav tm="100000">
                                          <p:val>
                                            <p:strVal val="#ppt_h"/>
                                          </p:val>
                                        </p:tav>
                                      </p:tavLst>
                                    </p:anim>
                                  </p:childTnLst>
                                </p:cTn>
                              </p:par>
                            </p:childTnLst>
                          </p:cTn>
                        </p:par>
                        <p:par>
                          <p:cTn id="20" fill="hold">
                            <p:stCondLst>
                              <p:cond delay="1049"/>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49"/>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250" fill="hold"/>
                                        <p:tgtEl>
                                          <p:spTgt spid="12"/>
                                        </p:tgtEl>
                                        <p:attrNameLst>
                                          <p:attrName>ppt_x</p:attrName>
                                        </p:attrNameLst>
                                      </p:cBhvr>
                                      <p:tavLst>
                                        <p:tav tm="0">
                                          <p:val>
                                            <p:strVal val="#ppt_x"/>
                                          </p:val>
                                        </p:tav>
                                        <p:tav tm="100000">
                                          <p:val>
                                            <p:strVal val="#ppt_x"/>
                                          </p:val>
                                        </p:tav>
                                      </p:tavLst>
                                    </p:anim>
                                    <p:anim calcmode="lin" valueType="num">
                                      <p:cBhvr>
                                        <p:cTn id="28" dur="250" fill="hold"/>
                                        <p:tgtEl>
                                          <p:spTgt spid="12"/>
                                        </p:tgtEl>
                                        <p:attrNameLst>
                                          <p:attrName>ppt_y</p:attrName>
                                        </p:attrNameLst>
                                      </p:cBhvr>
                                      <p:tavLst>
                                        <p:tav tm="0">
                                          <p:val>
                                            <p:strVal val="#ppt_y-#ppt_h/2"/>
                                          </p:val>
                                        </p:tav>
                                        <p:tav tm="100000">
                                          <p:val>
                                            <p:strVal val="#ppt_y"/>
                                          </p:val>
                                        </p:tav>
                                      </p:tavLst>
                                    </p:anim>
                                    <p:anim calcmode="lin" valueType="num">
                                      <p:cBhvr>
                                        <p:cTn id="29" dur="250" fill="hold"/>
                                        <p:tgtEl>
                                          <p:spTgt spid="12"/>
                                        </p:tgtEl>
                                        <p:attrNameLst>
                                          <p:attrName>ppt_w</p:attrName>
                                        </p:attrNameLst>
                                      </p:cBhvr>
                                      <p:tavLst>
                                        <p:tav tm="0">
                                          <p:val>
                                            <p:strVal val="#ppt_w"/>
                                          </p:val>
                                        </p:tav>
                                        <p:tav tm="100000">
                                          <p:val>
                                            <p:strVal val="#ppt_w"/>
                                          </p:val>
                                        </p:tav>
                                      </p:tavLst>
                                    </p:anim>
                                    <p:anim calcmode="lin" valueType="num">
                                      <p:cBhvr>
                                        <p:cTn id="30" dur="250" fill="hold"/>
                                        <p:tgtEl>
                                          <p:spTgt spid="12"/>
                                        </p:tgtEl>
                                        <p:attrNameLst>
                                          <p:attrName>ppt_h</p:attrName>
                                        </p:attrNameLst>
                                      </p:cBhvr>
                                      <p:tavLst>
                                        <p:tav tm="0">
                                          <p:val>
                                            <p:fltVal val="0"/>
                                          </p:val>
                                        </p:tav>
                                        <p:tav tm="100000">
                                          <p:val>
                                            <p:strVal val="#ppt_h"/>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2599"/>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3649"/>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19"/>
                                        </p:tgtEl>
                                        <p:attrNameLst>
                                          <p:attrName>style.visibility</p:attrName>
                                        </p:attrNameLst>
                                      </p:cBhvr>
                                      <p:to>
                                        <p:strVal val="visible"/>
                                      </p:to>
                                    </p:set>
                                    <p:anim calcmode="lin" valueType="num">
                                      <p:cBhvr>
                                        <p:cTn id="45" dur="250" fill="hold"/>
                                        <p:tgtEl>
                                          <p:spTgt spid="19"/>
                                        </p:tgtEl>
                                        <p:attrNameLst>
                                          <p:attrName>ppt_x</p:attrName>
                                        </p:attrNameLst>
                                      </p:cBhvr>
                                      <p:tavLst>
                                        <p:tav tm="0">
                                          <p:val>
                                            <p:strVal val="#ppt_x"/>
                                          </p:val>
                                        </p:tav>
                                        <p:tav tm="100000">
                                          <p:val>
                                            <p:strVal val="#ppt_x"/>
                                          </p:val>
                                        </p:tav>
                                      </p:tavLst>
                                    </p:anim>
                                    <p:anim calcmode="lin" valueType="num">
                                      <p:cBhvr>
                                        <p:cTn id="46" dur="250" fill="hold"/>
                                        <p:tgtEl>
                                          <p:spTgt spid="19"/>
                                        </p:tgtEl>
                                        <p:attrNameLst>
                                          <p:attrName>ppt_y</p:attrName>
                                        </p:attrNameLst>
                                      </p:cBhvr>
                                      <p:tavLst>
                                        <p:tav tm="0">
                                          <p:val>
                                            <p:strVal val="#ppt_y-#ppt_h/2"/>
                                          </p:val>
                                        </p:tav>
                                        <p:tav tm="100000">
                                          <p:val>
                                            <p:strVal val="#ppt_y"/>
                                          </p:val>
                                        </p:tav>
                                      </p:tavLst>
                                    </p:anim>
                                    <p:anim calcmode="lin" valueType="num">
                                      <p:cBhvr>
                                        <p:cTn id="47" dur="250" fill="hold"/>
                                        <p:tgtEl>
                                          <p:spTgt spid="19"/>
                                        </p:tgtEl>
                                        <p:attrNameLst>
                                          <p:attrName>ppt_w</p:attrName>
                                        </p:attrNameLst>
                                      </p:cBhvr>
                                      <p:tavLst>
                                        <p:tav tm="0">
                                          <p:val>
                                            <p:strVal val="#ppt_w"/>
                                          </p:val>
                                        </p:tav>
                                        <p:tav tm="100000">
                                          <p:val>
                                            <p:strVal val="#ppt_w"/>
                                          </p:val>
                                        </p:tav>
                                      </p:tavLst>
                                    </p:anim>
                                    <p:anim calcmode="lin" valueType="num">
                                      <p:cBhvr>
                                        <p:cTn id="48" dur="25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p:bldP spid="10" grpId="0"/>
      <p:bldP spid="12" grpId="0"/>
      <p:bldP spid="17" grpId="0" bldLvl="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0" y="2789273"/>
            <a:ext cx="121920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850" tIns="54424" rIns="108850" bIns="54424">
            <a:spAutoFit/>
          </a:bodyPr>
          <a:lstStyle>
            <a:lvl1pPr eaLnBrk="0" hangingPunct="0">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宋体" panose="02010600030101010101" pitchFamily="2" charset="-122"/>
              </a:defRPr>
            </a:lvl1pPr>
            <a:lvl2pPr marL="742950" indent="-285750" eaLnBrk="0" hangingPunct="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宋体" panose="02010600030101010101" pitchFamily="2" charset="-122"/>
              </a:defRPr>
            </a:lvl2pPr>
            <a:lvl3pPr marL="1143000" indent="-228600" eaLnBrk="0" hangingPunct="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宋体" panose="02010600030101010101" pitchFamily="2" charset="-122"/>
              </a:defRPr>
            </a:lvl3pPr>
            <a:lvl4pPr marL="1600200" indent="-228600" eaLnBrk="0" hangingPunct="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4pPr>
            <a:lvl5pPr marL="2057400" indent="-228600" eaLnBrk="0" hangingPunct="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845"/>
          </a:p>
        </p:txBody>
      </p:sp>
      <p:sp>
        <p:nvSpPr>
          <p:cNvPr id="8" name="Rectangle 3"/>
          <p:cNvSpPr txBox="1">
            <a:spLocks noChangeArrowheads="1"/>
          </p:cNvSpPr>
          <p:nvPr/>
        </p:nvSpPr>
        <p:spPr>
          <a:xfrm>
            <a:off x="775073" y="1015163"/>
            <a:ext cx="10295255" cy="5310230"/>
          </a:xfrm>
          <a:prstGeom prst="rect">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l="100000" b="100000"/>
            </a:path>
            <a:tileRect t="-100000" r="-100000"/>
          </a:gradFill>
        </p:spPr>
        <p:style>
          <a:lnRef idx="1">
            <a:schemeClr val="accent2"/>
          </a:lnRef>
          <a:fillRef idx="2">
            <a:schemeClr val="accent2"/>
          </a:fillRef>
          <a:effectRef idx="1">
            <a:schemeClr val="accent2"/>
          </a:effectRef>
          <a:fontRef idx="minor">
            <a:schemeClr val="dk1"/>
          </a:fontRef>
        </p:style>
        <p:txBody>
          <a:bodyPr vert="horz" lIns="86698" tIns="43349" rIns="86698" bIns="43349" rtlCol="0">
            <a:noAutofit/>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fontAlgn="b">
              <a:lnSpc>
                <a:spcPct val="220000"/>
              </a:lnSpc>
              <a:spcAft>
                <a:spcPts val="0"/>
              </a:spcAft>
            </a:pPr>
            <a:r>
              <a:rPr lang="zh-CN" altLang="en-US" sz="1600" b="1" dirty="0">
                <a:latin typeface="微软雅黑" panose="020B0503020204020204" pitchFamily="34" charset="-122"/>
                <a:ea typeface="微软雅黑" panose="020B0503020204020204" pitchFamily="34" charset="-122"/>
              </a:rPr>
              <a:t>基本目标（鱼）</a:t>
            </a:r>
          </a:p>
          <a:p>
            <a:pPr lvl="1" fontAlgn="b">
              <a:lnSpc>
                <a:spcPct val="150000"/>
              </a:lnSpc>
            </a:pPr>
            <a:r>
              <a:rPr lang="zh-CN" altLang="zh-CN" sz="1600" dirty="0" smtClean="0">
                <a:latin typeface="微软雅黑" panose="020B0503020204020204" pitchFamily="34" charset="-122"/>
                <a:ea typeface="微软雅黑" panose="020B0503020204020204" pitchFamily="34" charset="-122"/>
              </a:rPr>
              <a:t>培养学生掌握</a:t>
            </a:r>
            <a:r>
              <a:rPr lang="zh-CN" altLang="en-US" sz="1600" dirty="0" smtClean="0">
                <a:latin typeface="微软雅黑" panose="020B0503020204020204" pitchFamily="34" charset="-122"/>
                <a:ea typeface="微软雅黑" panose="020B0503020204020204" pitchFamily="34" charset="-122"/>
              </a:rPr>
              <a:t>文本</a:t>
            </a:r>
            <a:r>
              <a:rPr lang="zh-CN" altLang="zh-CN" sz="1600" dirty="0" smtClean="0">
                <a:latin typeface="微软雅黑" panose="020B0503020204020204" pitchFamily="34" charset="-122"/>
                <a:ea typeface="微软雅黑" panose="020B0503020204020204" pitchFamily="34" charset="-122"/>
              </a:rPr>
              <a:t>数据标注的技术</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lvl="1" fontAlgn="b">
              <a:lnSpc>
                <a:spcPct val="150000"/>
              </a:lnSpc>
            </a:pPr>
            <a:r>
              <a:rPr lang="zh-CN" altLang="zh-CN" sz="1600" dirty="0">
                <a:latin typeface="微软雅黑" panose="020B0503020204020204" pitchFamily="34" charset="-122"/>
                <a:ea typeface="微软雅黑" panose="020B0503020204020204" pitchFamily="34" charset="-122"/>
              </a:rPr>
              <a:t>培养学生</a:t>
            </a:r>
            <a:r>
              <a:rPr lang="zh-CN" altLang="zh-CN" sz="1600" dirty="0" smtClean="0">
                <a:latin typeface="微软雅黑" panose="020B0503020204020204" pitchFamily="34" charset="-122"/>
                <a:ea typeface="微软雅黑" panose="020B0503020204020204" pitchFamily="34" charset="-122"/>
              </a:rPr>
              <a:t>掌握</a:t>
            </a:r>
            <a:r>
              <a:rPr lang="zh-CN" altLang="en-US" sz="1600" dirty="0" smtClean="0">
                <a:latin typeface="微软雅黑" panose="020B0503020204020204" pitchFamily="34" charset="-122"/>
                <a:ea typeface="微软雅黑" panose="020B0503020204020204" pitchFamily="34" charset="-122"/>
              </a:rPr>
              <a:t>图像</a:t>
            </a:r>
            <a:r>
              <a:rPr lang="zh-CN" altLang="zh-CN" sz="1600" dirty="0" smtClean="0">
                <a:latin typeface="微软雅黑" panose="020B0503020204020204" pitchFamily="34" charset="-122"/>
                <a:ea typeface="微软雅黑" panose="020B0503020204020204" pitchFamily="34" charset="-122"/>
              </a:rPr>
              <a:t>数据</a:t>
            </a:r>
            <a:r>
              <a:rPr lang="zh-CN" altLang="zh-CN" sz="1600" dirty="0">
                <a:latin typeface="微软雅黑" panose="020B0503020204020204" pitchFamily="34" charset="-122"/>
                <a:ea typeface="微软雅黑" panose="020B0503020204020204" pitchFamily="34" charset="-122"/>
              </a:rPr>
              <a:t>标注的技术</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lvl="1" fontAlgn="b">
              <a:lnSpc>
                <a:spcPct val="150000"/>
              </a:lnSpc>
            </a:pPr>
            <a:r>
              <a:rPr lang="zh-CN" altLang="zh-CN" sz="1600" dirty="0">
                <a:latin typeface="微软雅黑" panose="020B0503020204020204" pitchFamily="34" charset="-122"/>
                <a:ea typeface="微软雅黑" panose="020B0503020204020204" pitchFamily="34" charset="-122"/>
              </a:rPr>
              <a:t>培养学生</a:t>
            </a:r>
            <a:r>
              <a:rPr lang="zh-CN" altLang="zh-CN" sz="1600" dirty="0" smtClean="0">
                <a:latin typeface="微软雅黑" panose="020B0503020204020204" pitchFamily="34" charset="-122"/>
                <a:ea typeface="微软雅黑" panose="020B0503020204020204" pitchFamily="34" charset="-122"/>
              </a:rPr>
              <a:t>掌握</a:t>
            </a:r>
            <a:r>
              <a:rPr lang="zh-CN" altLang="en-US" sz="1600" dirty="0" smtClean="0">
                <a:latin typeface="微软雅黑" panose="020B0503020204020204" pitchFamily="34" charset="-122"/>
                <a:ea typeface="微软雅黑" panose="020B0503020204020204" pitchFamily="34" charset="-122"/>
              </a:rPr>
              <a:t>语音</a:t>
            </a:r>
            <a:r>
              <a:rPr lang="zh-CN" altLang="zh-CN" sz="1600" dirty="0" smtClean="0">
                <a:latin typeface="微软雅黑" panose="020B0503020204020204" pitchFamily="34" charset="-122"/>
                <a:ea typeface="微软雅黑" panose="020B0503020204020204" pitchFamily="34" charset="-122"/>
              </a:rPr>
              <a:t>数据</a:t>
            </a:r>
            <a:r>
              <a:rPr lang="zh-CN" altLang="zh-CN" sz="1600" dirty="0">
                <a:latin typeface="微软雅黑" panose="020B0503020204020204" pitchFamily="34" charset="-122"/>
                <a:ea typeface="微软雅黑" panose="020B0503020204020204" pitchFamily="34" charset="-122"/>
              </a:rPr>
              <a:t>标注的技术</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lvl="1" fontAlgn="b">
              <a:lnSpc>
                <a:spcPct val="150000"/>
              </a:lnSpc>
            </a:pPr>
            <a:r>
              <a:rPr lang="zh-CN" altLang="en-US" sz="1600" dirty="0" smtClean="0">
                <a:latin typeface="微软雅黑" panose="020B0503020204020204" pitchFamily="34" charset="-122"/>
                <a:ea typeface="微软雅黑" panose="020B0503020204020204" pitchFamily="34" charset="-122"/>
              </a:rPr>
              <a:t>培养学生掌握视频数据标注的技术；</a:t>
            </a:r>
            <a:endParaRPr lang="en-US" altLang="zh-CN" sz="1600" dirty="0">
              <a:latin typeface="微软雅黑" panose="020B0503020204020204" pitchFamily="34" charset="-122"/>
              <a:ea typeface="微软雅黑" panose="020B0503020204020204" pitchFamily="34" charset="-122"/>
            </a:endParaRPr>
          </a:p>
          <a:p>
            <a:pPr marL="241300" lvl="1" fontAlgn="b">
              <a:lnSpc>
                <a:spcPct val="220000"/>
              </a:lnSpc>
              <a:spcBef>
                <a:spcPts val="1055"/>
              </a:spcBef>
            </a:pPr>
            <a:r>
              <a:rPr lang="zh-CN" altLang="en-US" sz="1600" b="1" dirty="0">
                <a:latin typeface="微软雅黑" panose="020B0503020204020204" pitchFamily="34" charset="-122"/>
                <a:ea typeface="微软雅黑" panose="020B0503020204020204" pitchFamily="34" charset="-122"/>
              </a:rPr>
              <a:t>高级目标（渔）</a:t>
            </a:r>
          </a:p>
          <a:p>
            <a:pPr lvl="1">
              <a:lnSpc>
                <a:spcPct val="150000"/>
              </a:lnSpc>
            </a:pPr>
            <a:r>
              <a:rPr lang="zh-CN" altLang="en-US" sz="1600" dirty="0" smtClean="0">
                <a:latin typeface="微软雅黑" panose="020B0503020204020204" pitchFamily="34" charset="-122"/>
                <a:ea typeface="微软雅黑" panose="020B0503020204020204" pitchFamily="34" charset="-122"/>
              </a:rPr>
              <a:t>理论指导实践的能力；</a:t>
            </a:r>
            <a:endParaRPr lang="en-US" altLang="zh-CN" sz="1600" dirty="0" smtClean="0">
              <a:latin typeface="微软雅黑" panose="020B0503020204020204" pitchFamily="34" charset="-122"/>
              <a:ea typeface="微软雅黑" panose="020B0503020204020204" pitchFamily="34" charset="-122"/>
            </a:endParaRPr>
          </a:p>
          <a:p>
            <a:pPr lvl="1">
              <a:lnSpc>
                <a:spcPct val="150000"/>
              </a:lnSpc>
            </a:pPr>
            <a:r>
              <a:rPr lang="zh-CN" altLang="en-US" sz="1600" dirty="0" smtClean="0">
                <a:latin typeface="微软雅黑" panose="020B0503020204020204" pitchFamily="34" charset="-122"/>
                <a:ea typeface="微软雅黑" panose="020B0503020204020204" pitchFamily="34" charset="-122"/>
              </a:rPr>
              <a:t>具备数据标注管理能力；</a:t>
            </a:r>
            <a:endParaRPr lang="en-US" altLang="zh-CN" sz="1600" dirty="0" smtClean="0">
              <a:latin typeface="微软雅黑" panose="020B0503020204020204" pitchFamily="34" charset="-122"/>
              <a:ea typeface="微软雅黑" panose="020B0503020204020204" pitchFamily="34" charset="-122"/>
            </a:endParaRPr>
          </a:p>
          <a:p>
            <a:pPr lvl="1">
              <a:lnSpc>
                <a:spcPct val="150000"/>
              </a:lnSpc>
            </a:pPr>
            <a:r>
              <a:rPr lang="zh-CN" altLang="en-US" sz="1600" dirty="0">
                <a:latin typeface="微软雅黑" panose="020B0503020204020204" pitchFamily="34" charset="-122"/>
                <a:ea typeface="微软雅黑" panose="020B0503020204020204" pitchFamily="34" charset="-122"/>
              </a:rPr>
              <a:t>独立完成数据标注处理</a:t>
            </a:r>
            <a:r>
              <a:rPr lang="zh-CN" altLang="en-US" sz="1600" dirty="0" smtClean="0">
                <a:latin typeface="微软雅黑" panose="020B0503020204020204" pitchFamily="34" charset="-122"/>
                <a:ea typeface="微软雅黑" panose="020B0503020204020204" pitchFamily="34" charset="-122"/>
              </a:rPr>
              <a:t>工作能力；</a:t>
            </a:r>
          </a:p>
        </p:txBody>
      </p:sp>
      <p:sp>
        <p:nvSpPr>
          <p:cNvPr id="5"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课程要求</a:t>
            </a:r>
            <a:endParaRPr lang="zh-CN" altLang="en-US" sz="2400" dirty="0">
              <a:solidFill>
                <a:srgbClr val="00338D"/>
              </a:solidFill>
              <a:sym typeface="+mn-lt"/>
            </a:endParaRPr>
          </a:p>
        </p:txBody>
      </p:sp>
    </p:spTree>
    <p:extLst>
      <p:ext uri="{BB962C8B-B14F-4D97-AF65-F5344CB8AC3E}">
        <p14:creationId xmlns:p14="http://schemas.microsoft.com/office/powerpoint/2010/main" val="353655199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733578" y="977625"/>
            <a:ext cx="1261884" cy="523220"/>
          </a:xfrm>
          <a:prstGeom prst="rect">
            <a:avLst/>
          </a:prstGeom>
          <a:noFill/>
        </p:spPr>
        <p:txBody>
          <a:bodyPr wrap="none" lIns="91440" tIns="45720" rIns="91440" bIns="45720">
            <a:spAutoFit/>
          </a:bodyPr>
          <a:lstStyle/>
          <a:p>
            <a:pPr>
              <a:defRPr/>
            </a:pPr>
            <a:r>
              <a:rPr lang="zh-CN" altLang="en-US" sz="2800" b="1" dirty="0" smtClean="0">
                <a:solidFill>
                  <a:prstClr val="black">
                    <a:lumMod val="65000"/>
                    <a:lumOff val="35000"/>
                  </a:prstClr>
                </a:solidFill>
                <a:latin typeface="微软雅黑" panose="020B0503020204020204" pitchFamily="34" charset="-122"/>
                <a:ea typeface="微软雅黑" panose="020B0503020204020204" pitchFamily="34" charset="-122"/>
              </a:rPr>
              <a:t>学习力</a:t>
            </a:r>
            <a:endPar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7758343" y="2141102"/>
            <a:ext cx="1261884" cy="523220"/>
          </a:xfrm>
          <a:prstGeom prst="rect">
            <a:avLst/>
          </a:prstGeom>
          <a:noFill/>
        </p:spPr>
        <p:txBody>
          <a:bodyPr wrap="none" lIns="91440" tIns="45720" rIns="91440" bIns="45720">
            <a:spAutoFit/>
          </a:bodyPr>
          <a:lstStyle/>
          <a:p>
            <a:pPr>
              <a:defRPr/>
            </a:pPr>
            <a:r>
              <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rPr>
              <a:t>细致心</a:t>
            </a:r>
          </a:p>
        </p:txBody>
      </p:sp>
      <p:sp>
        <p:nvSpPr>
          <p:cNvPr id="138" name="文本框 78"/>
          <p:cNvSpPr txBox="1"/>
          <p:nvPr/>
        </p:nvSpPr>
        <p:spPr>
          <a:xfrm>
            <a:off x="7795808" y="3376968"/>
            <a:ext cx="2339102" cy="523220"/>
          </a:xfrm>
          <a:prstGeom prst="rect">
            <a:avLst/>
          </a:prstGeom>
          <a:noFill/>
        </p:spPr>
        <p:txBody>
          <a:bodyPr wrap="none" lIns="91440" tIns="45720" rIns="91440" bIns="45720">
            <a:spAutoFit/>
          </a:bodyPr>
          <a:lstStyle/>
          <a:p>
            <a:pPr>
              <a:defRPr/>
            </a:pPr>
            <a:r>
              <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rPr>
              <a:t>责任心和耐心</a:t>
            </a: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376217" y="741723"/>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376217" y="1949882"/>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376217" y="3158041"/>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48" name="文本框 76"/>
          <p:cNvSpPr txBox="1"/>
          <p:nvPr/>
        </p:nvSpPr>
        <p:spPr>
          <a:xfrm>
            <a:off x="7758343" y="4519127"/>
            <a:ext cx="1261884" cy="523220"/>
          </a:xfrm>
          <a:prstGeom prst="rect">
            <a:avLst/>
          </a:prstGeom>
          <a:noFill/>
        </p:spPr>
        <p:txBody>
          <a:bodyPr wrap="none" lIns="91440" tIns="45720" rIns="91440" bIns="45720">
            <a:spAutoFit/>
          </a:bodyPr>
          <a:lstStyle/>
          <a:p>
            <a:pPr>
              <a:defRPr/>
            </a:pPr>
            <a:r>
              <a:rPr lang="zh-CN" altLang="en-US" sz="2800" b="1" dirty="0" smtClean="0">
                <a:solidFill>
                  <a:prstClr val="black">
                    <a:lumMod val="65000"/>
                    <a:lumOff val="35000"/>
                  </a:prstClr>
                </a:solidFill>
                <a:latin typeface="微软雅黑" panose="020B0503020204020204" pitchFamily="34" charset="-122"/>
                <a:ea typeface="微软雅黑" panose="020B0503020204020204" pitchFamily="34" charset="-122"/>
              </a:rPr>
              <a:t>专注</a:t>
            </a:r>
            <a:r>
              <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rPr>
              <a:t>力</a:t>
            </a:r>
          </a:p>
        </p:txBody>
      </p:sp>
      <p:sp>
        <p:nvSpPr>
          <p:cNvPr id="49" name="文本框 78"/>
          <p:cNvSpPr txBox="1"/>
          <p:nvPr/>
        </p:nvSpPr>
        <p:spPr>
          <a:xfrm>
            <a:off x="7795808" y="5754993"/>
            <a:ext cx="3057247" cy="523220"/>
          </a:xfrm>
          <a:prstGeom prst="rect">
            <a:avLst/>
          </a:prstGeom>
          <a:noFill/>
        </p:spPr>
        <p:txBody>
          <a:bodyPr wrap="none" lIns="91440" tIns="45720" rIns="91440" bIns="45720">
            <a:spAutoFit/>
          </a:bodyPr>
          <a:lstStyle/>
          <a:p>
            <a:pPr>
              <a:defRPr/>
            </a:pPr>
            <a:r>
              <a:rPr lang="zh-CN" altLang="en-US" sz="2800" b="1" dirty="0" smtClean="0">
                <a:solidFill>
                  <a:prstClr val="black">
                    <a:lumMod val="65000"/>
                    <a:lumOff val="35000"/>
                  </a:prstClr>
                </a:solidFill>
                <a:latin typeface="微软雅黑" panose="020B0503020204020204" pitchFamily="34" charset="-122"/>
                <a:ea typeface="微软雅黑" panose="020B0503020204020204" pitchFamily="34" charset="-122"/>
              </a:rPr>
              <a:t>良好</a:t>
            </a:r>
            <a:r>
              <a:rPr lang="zh-CN" altLang="en-US" sz="2800" b="1" dirty="0">
                <a:solidFill>
                  <a:prstClr val="black">
                    <a:lumMod val="65000"/>
                    <a:lumOff val="35000"/>
                  </a:prstClr>
                </a:solidFill>
                <a:latin typeface="微软雅黑" panose="020B0503020204020204" pitchFamily="34" charset="-122"/>
                <a:ea typeface="微软雅黑" panose="020B0503020204020204" pitchFamily="34" charset="-122"/>
              </a:rPr>
              <a:t>的沟通表达力</a:t>
            </a:r>
          </a:p>
        </p:txBody>
      </p:sp>
      <p:grpSp>
        <p:nvGrpSpPr>
          <p:cNvPr id="50" name="组合 49"/>
          <p:cNvGrpSpPr>
            <a:grpSpLocks noChangeAspect="1"/>
          </p:cNvGrpSpPr>
          <p:nvPr/>
        </p:nvGrpSpPr>
        <p:grpSpPr>
          <a:xfrm>
            <a:off x="6376217" y="4327907"/>
            <a:ext cx="990047" cy="871255"/>
            <a:chOff x="4986998" y="1936812"/>
            <a:chExt cx="988314" cy="869730"/>
          </a:xfrm>
        </p:grpSpPr>
        <p:sp>
          <p:nvSpPr>
            <p:cNvPr id="51"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52"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53" name="文本框 34"/>
            <p:cNvSpPr txBox="1"/>
            <p:nvPr/>
          </p:nvSpPr>
          <p:spPr>
            <a:xfrm>
              <a:off x="5188425" y="2120766"/>
              <a:ext cx="584392" cy="501566"/>
            </a:xfrm>
            <a:prstGeom prst="rect">
              <a:avLst/>
            </a:prstGeom>
            <a:noFill/>
          </p:spPr>
          <p:txBody>
            <a:bodyPr wrap="none" lIns="91440" tIns="45720" rIns="91440" bIns="45720">
              <a:spAutoFit/>
            </a:bodyPr>
            <a:lstStyle/>
            <a:p>
              <a:r>
                <a:rPr lang="en-US" altLang="zh-CN" sz="2665" dirty="0" smtClean="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54" name="组合 53"/>
          <p:cNvGrpSpPr>
            <a:grpSpLocks noChangeAspect="1"/>
          </p:cNvGrpSpPr>
          <p:nvPr/>
        </p:nvGrpSpPr>
        <p:grpSpPr>
          <a:xfrm>
            <a:off x="6376217" y="5536066"/>
            <a:ext cx="990047" cy="871255"/>
            <a:chOff x="4986998" y="2842931"/>
            <a:chExt cx="988314" cy="869730"/>
          </a:xfrm>
        </p:grpSpPr>
        <p:sp>
          <p:nvSpPr>
            <p:cNvPr id="55"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56"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57" name="文本框 34"/>
            <p:cNvSpPr txBox="1"/>
            <p:nvPr/>
          </p:nvSpPr>
          <p:spPr>
            <a:xfrm>
              <a:off x="5188425" y="3026885"/>
              <a:ext cx="584392" cy="501566"/>
            </a:xfrm>
            <a:prstGeom prst="rect">
              <a:avLst/>
            </a:prstGeom>
            <a:noFill/>
          </p:spPr>
          <p:txBody>
            <a:bodyPr wrap="none" lIns="91440" tIns="45720" rIns="91440" bIns="45720">
              <a:spAutoFit/>
            </a:bodyPr>
            <a:lstStyle/>
            <a:p>
              <a:r>
                <a:rPr lang="en-US" altLang="zh-CN" sz="2665" dirty="0" smtClean="0">
                  <a:solidFill>
                    <a:prstClr val="white"/>
                  </a:solidFill>
                  <a:latin typeface="微软雅黑" panose="020B0503020204020204" pitchFamily="34" charset="-122"/>
                  <a:ea typeface="微软雅黑" panose="020B0503020204020204" pitchFamily="34" charset="-122"/>
                </a:rPr>
                <a:t>05</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8"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数据标注对象</a:t>
            </a:r>
            <a:r>
              <a:rPr lang="en-US" altLang="zh-CN" sz="2400" dirty="0" smtClean="0">
                <a:solidFill>
                  <a:srgbClr val="00338D"/>
                </a:solidFill>
                <a:sym typeface="+mn-lt"/>
              </a:rPr>
              <a:t>——</a:t>
            </a:r>
            <a:r>
              <a:rPr lang="zh-CN" altLang="en-US" sz="2400" dirty="0" smtClean="0">
                <a:solidFill>
                  <a:srgbClr val="00338D"/>
                </a:solidFill>
                <a:sym typeface="+mn-lt"/>
              </a:rPr>
              <a:t>素质要求</a:t>
            </a:r>
            <a:endParaRPr lang="zh-CN" altLang="en-US" sz="2400" dirty="0">
              <a:solidFill>
                <a:srgbClr val="00338D"/>
              </a:solidFill>
              <a:sym typeface="+mn-lt"/>
            </a:endParaRPr>
          </a:p>
        </p:txBody>
      </p:sp>
    </p:spTree>
    <p:extLst>
      <p:ext uri="{BB962C8B-B14F-4D97-AF65-F5344CB8AC3E}">
        <p14:creationId xmlns:p14="http://schemas.microsoft.com/office/powerpoint/2010/main" val="2186612298"/>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350"/>
                            </p:stCondLst>
                            <p:childTnLst>
                              <p:par>
                                <p:cTn id="49" presetID="10" presetClass="entr" presetSubtype="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350"/>
                                        <p:tgtEl>
                                          <p:spTgt spid="50"/>
                                        </p:tgtEl>
                                      </p:cBhvr>
                                    </p:animEffect>
                                  </p:childTnLst>
                                </p:cTn>
                              </p:par>
                            </p:childTnLst>
                          </p:cTn>
                        </p:par>
                        <p:par>
                          <p:cTn id="52" fill="hold">
                            <p:stCondLst>
                              <p:cond delay="5700"/>
                            </p:stCondLst>
                            <p:childTnLst>
                              <p:par>
                                <p:cTn id="53" presetID="10" presetClass="entr" presetSubtype="0"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350"/>
                                        <p:tgtEl>
                                          <p:spTgt spid="48"/>
                                        </p:tgtEl>
                                      </p:cBhvr>
                                    </p:animEffect>
                                  </p:childTnLst>
                                </p:cTn>
                              </p:par>
                            </p:childTnLst>
                          </p:cTn>
                        </p:par>
                        <p:par>
                          <p:cTn id="56" fill="hold">
                            <p:stCondLst>
                              <p:cond delay="6050"/>
                            </p:stCondLst>
                            <p:childTnLst>
                              <p:par>
                                <p:cTn id="57" presetID="10" presetClass="entr" presetSubtype="0"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350"/>
                                        <p:tgtEl>
                                          <p:spTgt spid="54"/>
                                        </p:tgtEl>
                                      </p:cBhvr>
                                    </p:animEffect>
                                  </p:childTnLst>
                                </p:cTn>
                              </p:par>
                            </p:childTnLst>
                          </p:cTn>
                        </p:par>
                        <p:par>
                          <p:cTn id="60" fill="hold">
                            <p:stCondLst>
                              <p:cond delay="6400"/>
                            </p:stCondLst>
                            <p:childTnLst>
                              <p:par>
                                <p:cTn id="61" presetID="10"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a:spLocks noChangeArrowheads="1"/>
          </p:cNvSpPr>
          <p:nvPr/>
        </p:nvSpPr>
        <p:spPr bwMode="auto">
          <a:xfrm>
            <a:off x="564720" y="825204"/>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人脸数据采集</a:t>
            </a:r>
            <a:endParaRPr lang="zh-CN" altLang="en-US" b="1" dirty="0">
              <a:solidFill>
                <a:schemeClr val="tx1">
                  <a:lumMod val="95000"/>
                  <a:lumOff val="5000"/>
                </a:schemeClr>
              </a:solidFill>
              <a:latin typeface="微软雅黑" pitchFamily="34" charset="-122"/>
              <a:ea typeface="微软雅黑" pitchFamily="34" charset="-122"/>
            </a:endParaRPr>
          </a:p>
        </p:txBody>
      </p:sp>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数据标注对象</a:t>
            </a:r>
            <a:r>
              <a:rPr lang="en-US" altLang="zh-CN" sz="2400" dirty="0" smtClean="0">
                <a:solidFill>
                  <a:srgbClr val="00338D"/>
                </a:solidFill>
                <a:sym typeface="+mn-lt"/>
              </a:rPr>
              <a:t>——</a:t>
            </a:r>
            <a:r>
              <a:rPr lang="zh-CN" altLang="en-US" sz="2400" dirty="0" smtClean="0">
                <a:solidFill>
                  <a:srgbClr val="00338D"/>
                </a:solidFill>
                <a:sym typeface="+mn-lt"/>
              </a:rPr>
              <a:t>采集目标</a:t>
            </a:r>
            <a:endParaRPr lang="zh-CN" altLang="en-US" sz="2400" dirty="0">
              <a:solidFill>
                <a:srgbClr val="00338D"/>
              </a:solidFill>
              <a:sym typeface="+mn-lt"/>
            </a:endParaRPr>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971" y="1275380"/>
            <a:ext cx="4546977" cy="2067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6344" y="1194535"/>
            <a:ext cx="5608480" cy="2148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6"/>
          <p:cNvSpPr txBox="1">
            <a:spLocks noChangeArrowheads="1"/>
          </p:cNvSpPr>
          <p:nvPr/>
        </p:nvSpPr>
        <p:spPr bwMode="auto">
          <a:xfrm>
            <a:off x="9838747" y="825203"/>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车辆数据采集</a:t>
            </a:r>
            <a:endParaRPr lang="zh-CN" altLang="en-US" b="1" dirty="0">
              <a:solidFill>
                <a:schemeClr val="tx1">
                  <a:lumMod val="95000"/>
                  <a:lumOff val="5000"/>
                </a:schemeClr>
              </a:solidFill>
              <a:latin typeface="微软雅黑" pitchFamily="34" charset="-122"/>
              <a:ea typeface="微软雅黑" pitchFamily="34" charset="-122"/>
            </a:endParaRPr>
          </a:p>
        </p:txBody>
      </p:sp>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747" y="4059802"/>
            <a:ext cx="4534201" cy="235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6"/>
          <p:cNvSpPr txBox="1">
            <a:spLocks noChangeArrowheads="1"/>
          </p:cNvSpPr>
          <p:nvPr/>
        </p:nvSpPr>
        <p:spPr bwMode="auto">
          <a:xfrm>
            <a:off x="548805" y="3676182"/>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街景数据采集</a:t>
            </a:r>
            <a:endParaRPr lang="zh-CN" altLang="en-US" b="1" dirty="0">
              <a:solidFill>
                <a:schemeClr val="tx1">
                  <a:lumMod val="95000"/>
                  <a:lumOff val="5000"/>
                </a:schemeClr>
              </a:solidFill>
              <a:latin typeface="微软雅黑" pitchFamily="34" charset="-122"/>
              <a:ea typeface="微软雅黑" pitchFamily="34" charset="-122"/>
            </a:endParaRPr>
          </a:p>
        </p:txBody>
      </p:sp>
      <p:pic>
        <p:nvPicPr>
          <p:cNvPr id="174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6344" y="4029638"/>
            <a:ext cx="5551652" cy="232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6"/>
          <p:cNvSpPr txBox="1">
            <a:spLocks noChangeArrowheads="1"/>
          </p:cNvSpPr>
          <p:nvPr/>
        </p:nvSpPr>
        <p:spPr bwMode="auto">
          <a:xfrm>
            <a:off x="9767713" y="3643916"/>
            <a:ext cx="1619249" cy="369332"/>
          </a:xfrm>
          <a:prstGeom prst="rect">
            <a:avLst/>
          </a:prstGeom>
          <a:noFill/>
          <a:ln w="9525">
            <a:noFill/>
            <a:miter lim="800000"/>
            <a:headEnd/>
            <a:tailEnd/>
          </a:ln>
        </p:spPr>
        <p:txBody>
          <a:bodyPr>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语音数据采集</a:t>
            </a:r>
            <a:endParaRPr lang="zh-CN" altLang="en-US"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9786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491164"/>
              <a:ext cx="1442342" cy="316210"/>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图像标注</a:t>
              </a:r>
              <a:endParaRPr lang="en-US" altLang="zh-CN" sz="2135"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质量标准</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438872" y="2105518"/>
            <a:ext cx="2706571" cy="2621936"/>
          </a:xfrm>
          <a:prstGeom prst="rect">
            <a:avLst/>
          </a:prstGeom>
          <a:noFill/>
        </p:spPr>
        <p:txBody>
          <a:bodyPr wrap="square" rtlCol="0">
            <a:spAutoFit/>
          </a:bodyPr>
          <a:lstStyle/>
          <a:p>
            <a:pPr indent="457200" algn="just">
              <a:lnSpc>
                <a:spcPct val="20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图像标注的质量好坏取决于像素点的判定准确性。标注像素点越接近被标注物的边缘像素，标注的质量就越高，标注的难度也越大。如果图像标注要求的准确率为</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，标注像素点与被标注物的边缘像素点的误差应该在</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个像素以内。</a:t>
            </a: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29719" y="880902"/>
            <a:ext cx="2580942" cy="1060913"/>
            <a:chOff x="797946"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797946" y="1491164"/>
              <a:ext cx="1442342" cy="316210"/>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语音标注</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质量标准</a:t>
              </a:r>
            </a:p>
          </p:txBody>
        </p:sp>
      </p:grpSp>
      <p:sp>
        <p:nvSpPr>
          <p:cNvPr id="215" name="文本框 116"/>
          <p:cNvSpPr txBox="1"/>
          <p:nvPr/>
        </p:nvSpPr>
        <p:spPr>
          <a:xfrm>
            <a:off x="4529720" y="1947276"/>
            <a:ext cx="2706571" cy="2250616"/>
          </a:xfrm>
          <a:prstGeom prst="rect">
            <a:avLst/>
          </a:prstGeom>
          <a:noFill/>
        </p:spPr>
        <p:txBody>
          <a:bodyPr wrap="square" rtlCol="0">
            <a:spAutoFit/>
          </a:bodyPr>
          <a:lstStyle/>
          <a:p>
            <a:pPr indent="457200" algn="just">
              <a:lnSpc>
                <a:spcPct val="200000"/>
              </a:lnSpc>
            </a:pP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语音标注时，语音数据发音的时间轴与标注区域的音标需保持同步。标注于发音时间轴的误差要控制在</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个语音帧以内。若误差大于</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个语音帧，很容易标注到下一个发音，造成噪声数据。</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491164"/>
              <a:ext cx="1442342" cy="316210"/>
            </a:xfrm>
            <a:prstGeom prst="rect">
              <a:avLst/>
            </a:prstGeom>
            <a:noFill/>
          </p:spPr>
          <p:txBody>
            <a:bodyPr wrap="square" rtlCol="0" anchor="ctr">
              <a:spAutoFit/>
            </a:bodyPr>
            <a:lstStyle/>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文本</a:t>
              </a: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标注</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质量标准</a:t>
              </a:r>
            </a:p>
          </p:txBody>
        </p:sp>
      </p:grpSp>
      <p:sp>
        <p:nvSpPr>
          <p:cNvPr id="349" name="文本框 116"/>
          <p:cNvSpPr txBox="1"/>
          <p:nvPr/>
        </p:nvSpPr>
        <p:spPr>
          <a:xfrm>
            <a:off x="8559118" y="2227036"/>
            <a:ext cx="3010428" cy="1883272"/>
          </a:xfrm>
          <a:prstGeom prst="rect">
            <a:avLst/>
          </a:prstGeom>
          <a:noFill/>
        </p:spPr>
        <p:txBody>
          <a:bodyPr wrap="square" rtlCol="0">
            <a:spAutoFit/>
          </a:bodyPr>
          <a:lstStyle/>
          <a:p>
            <a:pPr indent="457200" algn="just">
              <a:lnSpc>
                <a:spcPct val="20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文本标注涉及到的任务较多，不同任务的质量标准不同。例如：分词标注的质量标准是标注好的分词与词典的词语一致，不存在歧义；情感标注的标注质量标准是对标注句子的情感分类级别正确。</a:t>
            </a: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数据标注的质量保证</a:t>
            </a:r>
            <a:r>
              <a:rPr lang="en-US" altLang="zh-CN" sz="2400" dirty="0" smtClean="0">
                <a:solidFill>
                  <a:srgbClr val="00338D"/>
                </a:solidFill>
                <a:sym typeface="+mn-lt"/>
              </a:rPr>
              <a:t>——</a:t>
            </a:r>
            <a:r>
              <a:rPr lang="zh-CN" altLang="en-US" sz="2400" dirty="0" smtClean="0">
                <a:solidFill>
                  <a:srgbClr val="00338D"/>
                </a:solidFill>
                <a:sym typeface="+mn-lt"/>
              </a:rPr>
              <a:t>质量标准</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153434019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3986" y="1393604"/>
            <a:ext cx="3410441" cy="3970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当标注员对分段数据开始标注时，质检员就可以对标注员进行实时检验，当一个阶段的分段式数据标注完成后，质检员将对该阶段数据标注结果进行检验，如果标注合格就可以放入该标注员已完成的数据集中，如果发现不合格的则可立即让标注员进行返工改正标注</a:t>
            </a:r>
            <a:r>
              <a:rPr lang="zh-CN" altLang="en-US" sz="1200" b="1" dirty="0" smtClean="0">
                <a:latin typeface="微软雅黑" pitchFamily="34" charset="-122"/>
                <a:ea typeface="微软雅黑" pitchFamily="34" charset="-122"/>
              </a:rPr>
              <a:t>。</a:t>
            </a:r>
            <a:endParaRPr lang="en-US" altLang="zh-CN" sz="1200" b="1" dirty="0" smtClean="0">
              <a:latin typeface="微软雅黑" pitchFamily="34" charset="-122"/>
              <a:ea typeface="微软雅黑" pitchFamily="34" charset="-122"/>
            </a:endParaRPr>
          </a:p>
          <a:p>
            <a:pPr indent="457200">
              <a:lnSpc>
                <a:spcPct val="150000"/>
              </a:lnSpc>
            </a:pPr>
            <a:r>
              <a:rPr lang="zh-CN" altLang="en-US" sz="1200" b="1" dirty="0">
                <a:latin typeface="微软雅黑" pitchFamily="34" charset="-122"/>
                <a:ea typeface="微软雅黑" pitchFamily="34" charset="-122"/>
              </a:rPr>
              <a:t>实时检验方法优点如下所示。</a:t>
            </a:r>
          </a:p>
          <a:p>
            <a:pPr indent="457200">
              <a:lnSpc>
                <a:spcPct val="150000"/>
              </a:lnSpc>
            </a:pPr>
            <a:r>
              <a:rPr lang="en-US" altLang="zh-CN" sz="1200" b="1" dirty="0">
                <a:latin typeface="微软雅黑" pitchFamily="34" charset="-122"/>
                <a:ea typeface="微软雅黑" pitchFamily="34" charset="-122"/>
              </a:rPr>
              <a:t>1</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能够</a:t>
            </a:r>
            <a:r>
              <a:rPr lang="zh-CN" altLang="en-US" sz="1200" b="1" dirty="0">
                <a:latin typeface="微软雅黑" pitchFamily="34" charset="-122"/>
                <a:ea typeface="微软雅黑" pitchFamily="34" charset="-122"/>
              </a:rPr>
              <a:t>及时发现问题并解决问题；</a:t>
            </a:r>
          </a:p>
          <a:p>
            <a:pPr indent="457200">
              <a:lnSpc>
                <a:spcPct val="150000"/>
              </a:lnSpc>
            </a:pPr>
            <a:r>
              <a:rPr lang="en-US" altLang="zh-CN" sz="1200" b="1" dirty="0">
                <a:latin typeface="微软雅黑" pitchFamily="34" charset="-122"/>
                <a:ea typeface="微软雅黑" pitchFamily="34" charset="-122"/>
              </a:rPr>
              <a:t>2</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能够</a:t>
            </a:r>
            <a:r>
              <a:rPr lang="zh-CN" altLang="en-US" sz="1200" b="1" dirty="0">
                <a:latin typeface="微软雅黑" pitchFamily="34" charset="-122"/>
                <a:ea typeface="微软雅黑" pitchFamily="34" charset="-122"/>
              </a:rPr>
              <a:t>有效减少标注过程中重复错误的重复出现；</a:t>
            </a:r>
          </a:p>
          <a:p>
            <a:pPr indent="457200">
              <a:lnSpc>
                <a:spcPct val="150000"/>
              </a:lnSpc>
            </a:pPr>
            <a:r>
              <a:rPr lang="en-US" altLang="zh-CN" sz="1200" b="1" dirty="0">
                <a:latin typeface="微软雅黑" pitchFamily="34" charset="-122"/>
                <a:ea typeface="微软雅黑" pitchFamily="34" charset="-122"/>
              </a:rPr>
              <a:t>3</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能够</a:t>
            </a:r>
            <a:r>
              <a:rPr lang="zh-CN" altLang="en-US" sz="1200" b="1" dirty="0">
                <a:latin typeface="微软雅黑" pitchFamily="34" charset="-122"/>
                <a:ea typeface="微软雅黑" pitchFamily="34" charset="-122"/>
              </a:rPr>
              <a:t>保证整体标注任务的流畅性；</a:t>
            </a:r>
          </a:p>
          <a:p>
            <a:pPr indent="457200">
              <a:lnSpc>
                <a:spcPct val="150000"/>
              </a:lnSpc>
            </a:pPr>
            <a:r>
              <a:rPr lang="en-US" altLang="zh-CN" sz="1200" b="1" dirty="0">
                <a:latin typeface="微软雅黑" pitchFamily="34" charset="-122"/>
                <a:ea typeface="微软雅黑" pitchFamily="34" charset="-122"/>
              </a:rPr>
              <a:t>4</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能够</a:t>
            </a:r>
            <a:r>
              <a:rPr lang="zh-CN" altLang="en-US" sz="1200" b="1" dirty="0">
                <a:latin typeface="微软雅黑" pitchFamily="34" charset="-122"/>
                <a:ea typeface="微软雅黑" pitchFamily="34" charset="-122"/>
              </a:rPr>
              <a:t>实时掌握数据标注的任务进度。</a:t>
            </a:r>
          </a:p>
          <a:p>
            <a:pPr indent="457200">
              <a:lnSpc>
                <a:spcPct val="150000"/>
              </a:lnSpc>
            </a:pPr>
            <a:r>
              <a:rPr lang="zh-CN" altLang="en-US" sz="1200" b="1" dirty="0">
                <a:latin typeface="微软雅黑" pitchFamily="34" charset="-122"/>
                <a:ea typeface="微软雅黑" pitchFamily="34" charset="-122"/>
              </a:rPr>
              <a:t>实时检验方法的缺点主要对于人员的配备及管理要求较高</a:t>
            </a:r>
            <a:r>
              <a:rPr lang="zh-CN" altLang="en-US" sz="1200" b="1" dirty="0" smtClean="0">
                <a:latin typeface="微软雅黑" pitchFamily="34" charset="-122"/>
                <a:ea typeface="微软雅黑" pitchFamily="34" charset="-122"/>
              </a:rPr>
              <a:t>。</a:t>
            </a:r>
            <a:endParaRPr lang="zh-CN" altLang="en-US" sz="1200" b="1" dirty="0">
              <a:latin typeface="微软雅黑" pitchFamily="34" charset="-122"/>
              <a:ea typeface="微软雅黑" pitchFamily="34" charset="-122"/>
            </a:endParaRPr>
          </a:p>
        </p:txBody>
      </p:sp>
      <p:sp>
        <p:nvSpPr>
          <p:cNvPr id="2" name="矩形 1"/>
          <p:cNvSpPr/>
          <p:nvPr/>
        </p:nvSpPr>
        <p:spPr>
          <a:xfrm>
            <a:off x="123986" y="958754"/>
            <a:ext cx="3410441" cy="415498"/>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algn="ctr">
              <a:lnSpc>
                <a:spcPct val="150000"/>
              </a:lnSpc>
            </a:pPr>
            <a:r>
              <a:rPr lang="zh-CN" altLang="en-US" sz="1400" b="1" dirty="0" smtClean="0">
                <a:latin typeface="微软雅黑" pitchFamily="34" charset="-122"/>
                <a:ea typeface="微软雅黑" pitchFamily="34" charset="-122"/>
              </a:rPr>
              <a:t>实时检验方法</a:t>
            </a:r>
            <a:endParaRPr lang="en-US" altLang="zh-CN" sz="1400" b="1" dirty="0">
              <a:latin typeface="微软雅黑" pitchFamily="34" charset="-122"/>
              <a:ea typeface="微软雅黑" pitchFamily="34" charset="-122"/>
            </a:endParaRPr>
          </a:p>
        </p:txBody>
      </p:sp>
      <p:sp>
        <p:nvSpPr>
          <p:cNvPr id="14" name="矩形 13"/>
          <p:cNvSpPr/>
          <p:nvPr/>
        </p:nvSpPr>
        <p:spPr>
          <a:xfrm>
            <a:off x="4025207" y="1388261"/>
            <a:ext cx="3059840"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全样检验是质检员对全部已完成的数据集进行全样检验，通过全样检验合格的数据标注存放在已合格数据集中等待交付，而对于不合格的数据标注，需要标注员进行返工改正标注。</a:t>
            </a:r>
          </a:p>
          <a:p>
            <a:pPr indent="457200">
              <a:lnSpc>
                <a:spcPct val="150000"/>
              </a:lnSpc>
            </a:pPr>
            <a:r>
              <a:rPr lang="zh-CN" altLang="en-US" sz="1200" b="1" dirty="0">
                <a:latin typeface="微软雅黑" pitchFamily="34" charset="-122"/>
                <a:ea typeface="微软雅黑" pitchFamily="34" charset="-122"/>
              </a:rPr>
              <a:t>全样检验方法优点如下所示</a:t>
            </a:r>
          </a:p>
          <a:p>
            <a:pPr indent="457200">
              <a:lnSpc>
                <a:spcPct val="150000"/>
              </a:lnSpc>
            </a:pPr>
            <a:r>
              <a:rPr lang="en-US" altLang="zh-CN" sz="1200" b="1" dirty="0">
                <a:latin typeface="微软雅黑" pitchFamily="34" charset="-122"/>
                <a:ea typeface="微软雅黑" pitchFamily="34" charset="-122"/>
              </a:rPr>
              <a:t>1</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能够</a:t>
            </a:r>
            <a:r>
              <a:rPr lang="zh-CN" altLang="en-US" sz="1200" b="1" dirty="0">
                <a:latin typeface="微软雅黑" pitchFamily="34" charset="-122"/>
                <a:ea typeface="微软雅黑" pitchFamily="34" charset="-122"/>
              </a:rPr>
              <a:t>对数据集做到无遗漏检验；</a:t>
            </a:r>
          </a:p>
          <a:p>
            <a:pPr indent="457200">
              <a:lnSpc>
                <a:spcPct val="150000"/>
              </a:lnSpc>
            </a:pPr>
            <a:r>
              <a:rPr lang="en-US" altLang="zh-CN" sz="1200" b="1" dirty="0">
                <a:latin typeface="微软雅黑" pitchFamily="34" charset="-122"/>
                <a:ea typeface="微软雅黑" pitchFamily="34" charset="-122"/>
              </a:rPr>
              <a:t>2</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可以</a:t>
            </a:r>
            <a:r>
              <a:rPr lang="zh-CN" altLang="en-US" sz="1200" b="1" dirty="0">
                <a:latin typeface="微软雅黑" pitchFamily="34" charset="-122"/>
                <a:ea typeface="微软雅黑" pitchFamily="34" charset="-122"/>
              </a:rPr>
              <a:t>对数据集进行准确率评估。</a:t>
            </a:r>
          </a:p>
          <a:p>
            <a:pPr indent="457200">
              <a:lnSpc>
                <a:spcPct val="150000"/>
              </a:lnSpc>
            </a:pPr>
            <a:r>
              <a:rPr lang="zh-CN" altLang="en-US" sz="1200" b="1" dirty="0">
                <a:latin typeface="微软雅黑" pitchFamily="34" charset="-122"/>
                <a:ea typeface="微软雅黑" pitchFamily="34" charset="-122"/>
              </a:rPr>
              <a:t>全样检验方法缺点需要耗费大量的人力精力集中进行。</a:t>
            </a:r>
          </a:p>
        </p:txBody>
      </p:sp>
      <p:sp>
        <p:nvSpPr>
          <p:cNvPr id="15" name="矩形 14"/>
          <p:cNvSpPr/>
          <p:nvPr/>
        </p:nvSpPr>
        <p:spPr>
          <a:xfrm>
            <a:off x="4025207" y="959946"/>
            <a:ext cx="3052352" cy="377411"/>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algn="ctr">
              <a:lnSpc>
                <a:spcPct val="150000"/>
              </a:lnSpc>
            </a:pPr>
            <a:r>
              <a:rPr lang="zh-CN" altLang="en-US" sz="1400" b="1" dirty="0" smtClean="0">
                <a:latin typeface="微软雅黑" pitchFamily="34" charset="-122"/>
                <a:ea typeface="微软雅黑" pitchFamily="34" charset="-122"/>
              </a:rPr>
              <a:t>全样检验方法</a:t>
            </a:r>
            <a:endParaRPr lang="en-US" altLang="zh-CN" sz="1400" b="1" dirty="0">
              <a:latin typeface="微软雅黑" pitchFamily="34" charset="-122"/>
              <a:ea typeface="微软雅黑" pitchFamily="34" charset="-122"/>
            </a:endParaRPr>
          </a:p>
        </p:txBody>
      </p:sp>
      <p:sp>
        <p:nvSpPr>
          <p:cNvPr id="16" name="矩形 15"/>
          <p:cNvSpPr/>
          <p:nvPr/>
        </p:nvSpPr>
        <p:spPr>
          <a:xfrm>
            <a:off x="7510265" y="1403936"/>
            <a:ext cx="4283945" cy="480131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en-US" altLang="zh-CN" sz="1200" b="1" dirty="0">
                <a:latin typeface="微软雅黑" pitchFamily="34" charset="-122"/>
                <a:ea typeface="微软雅黑" pitchFamily="34" charset="-122"/>
              </a:rPr>
              <a:t>1</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辅助</a:t>
            </a:r>
            <a:r>
              <a:rPr lang="zh-CN" altLang="en-US" sz="1200" b="1" dirty="0">
                <a:latin typeface="微软雅黑" pitchFamily="34" charset="-122"/>
                <a:ea typeface="微软雅黑" pitchFamily="34" charset="-122"/>
              </a:rPr>
              <a:t>实时检验流程</a:t>
            </a:r>
          </a:p>
          <a:p>
            <a:pPr indent="457200">
              <a:lnSpc>
                <a:spcPct val="150000"/>
              </a:lnSpc>
            </a:pPr>
            <a:r>
              <a:rPr lang="zh-CN" altLang="en-US" sz="1200" b="1" dirty="0">
                <a:latin typeface="微软雅黑" pitchFamily="34" charset="-122"/>
                <a:ea typeface="微软雅黑" pitchFamily="34" charset="-122"/>
              </a:rPr>
              <a:t>当标注员完成第一阶段数据标注任务后，质检员会对其第一阶段标注的数据进行检验，如果标注数据全部合格，在第二阶段实时检验时，质检员只需对标注员的</a:t>
            </a:r>
            <a:r>
              <a:rPr lang="en-US" altLang="zh-CN" sz="1200" b="1" dirty="0">
                <a:latin typeface="微软雅黑" pitchFamily="34" charset="-122"/>
                <a:ea typeface="微软雅黑" pitchFamily="34" charset="-122"/>
              </a:rPr>
              <a:t>50%</a:t>
            </a:r>
            <a:r>
              <a:rPr lang="zh-CN" altLang="en-US" sz="1200" b="1" dirty="0">
                <a:latin typeface="微软雅黑" pitchFamily="34" charset="-122"/>
                <a:ea typeface="微软雅黑" pitchFamily="34" charset="-122"/>
              </a:rPr>
              <a:t>进行检验，如果不合格，在第二阶段实时检验时质检员仍需对标注员的数据标注进行全样检验。</a:t>
            </a:r>
          </a:p>
          <a:p>
            <a:pPr indent="457200">
              <a:lnSpc>
                <a:spcPct val="150000"/>
              </a:lnSpc>
            </a:pPr>
            <a:r>
              <a:rPr lang="en-US" altLang="zh-CN" sz="1200" b="1" dirty="0">
                <a:latin typeface="微软雅黑" pitchFamily="34" charset="-122"/>
                <a:ea typeface="微软雅黑" pitchFamily="34" charset="-122"/>
              </a:rPr>
              <a:t>2</a:t>
            </a:r>
            <a:r>
              <a:rPr lang="en-US" altLang="zh-CN" sz="1200" b="1" dirty="0" smtClean="0">
                <a:latin typeface="微软雅黑" pitchFamily="34" charset="-122"/>
                <a:ea typeface="微软雅黑" pitchFamily="34" charset="-122"/>
              </a:rPr>
              <a:t>) </a:t>
            </a:r>
            <a:r>
              <a:rPr lang="zh-CN" altLang="en-US" sz="1200" b="1" dirty="0" smtClean="0">
                <a:latin typeface="微软雅黑" pitchFamily="34" charset="-122"/>
                <a:ea typeface="微软雅黑" pitchFamily="34" charset="-122"/>
              </a:rPr>
              <a:t>辅助</a:t>
            </a:r>
            <a:r>
              <a:rPr lang="zh-CN" altLang="en-US" sz="1200" b="1" dirty="0">
                <a:latin typeface="微软雅黑" pitchFamily="34" charset="-122"/>
                <a:ea typeface="微软雅黑" pitchFamily="34" charset="-122"/>
              </a:rPr>
              <a:t>全样检验流程</a:t>
            </a:r>
          </a:p>
          <a:p>
            <a:pPr indent="457200">
              <a:lnSpc>
                <a:spcPct val="150000"/>
              </a:lnSpc>
            </a:pPr>
            <a:r>
              <a:rPr lang="zh-CN" altLang="en-US" sz="1200" b="1" dirty="0">
                <a:latin typeface="微软雅黑" pitchFamily="34" charset="-122"/>
                <a:ea typeface="微软雅黑" pitchFamily="34" charset="-122"/>
              </a:rPr>
              <a:t>在全样检验完成后，要对标注员的标注数据进行第一轮抽样检验，如果全部检验合格，在第二轮检验中，标注数据量减少</a:t>
            </a:r>
            <a:r>
              <a:rPr lang="en-US" altLang="zh-CN" sz="1200" b="1" dirty="0">
                <a:latin typeface="微软雅黑" pitchFamily="34" charset="-122"/>
                <a:ea typeface="微软雅黑" pitchFamily="34" charset="-122"/>
              </a:rPr>
              <a:t>50%</a:t>
            </a:r>
            <a:r>
              <a:rPr lang="zh-CN" altLang="en-US" sz="1200" b="1" dirty="0">
                <a:latin typeface="微软雅黑" pitchFamily="34" charset="-122"/>
                <a:ea typeface="微软雅黑" pitchFamily="34" charset="-122"/>
              </a:rPr>
              <a:t>，如果第一轮有不合格的标注数据，在第二轮抽样检验中检验的标注数据量较第一轮的增加一倍。</a:t>
            </a:r>
          </a:p>
          <a:p>
            <a:pPr indent="457200">
              <a:lnSpc>
                <a:spcPct val="150000"/>
              </a:lnSpc>
            </a:pPr>
            <a:r>
              <a:rPr lang="zh-CN" altLang="en-US" sz="1200" b="1" dirty="0">
                <a:latin typeface="微软雅黑" pitchFamily="34" charset="-122"/>
                <a:ea typeface="微软雅黑" pitchFamily="34" charset="-122"/>
              </a:rPr>
              <a:t>多重抽样检验方法的优点如下所示</a:t>
            </a:r>
          </a:p>
          <a:p>
            <a:pPr indent="457200">
              <a:lnSpc>
                <a:spcPct val="150000"/>
              </a:lnSpc>
            </a:pPr>
            <a:r>
              <a:rPr lang="zh-CN" altLang="en-US" sz="1200" b="1" dirty="0">
                <a:latin typeface="微软雅黑" pitchFamily="34" charset="-122"/>
                <a:ea typeface="微软雅黑" pitchFamily="34" charset="-122"/>
              </a:rPr>
              <a:t>（</a:t>
            </a:r>
            <a:r>
              <a:rPr lang="en-US" altLang="zh-CN" sz="1200" b="1" dirty="0">
                <a:latin typeface="微软雅黑" pitchFamily="34" charset="-122"/>
                <a:ea typeface="微软雅黑" pitchFamily="34" charset="-122"/>
              </a:rPr>
              <a:t>1</a:t>
            </a:r>
            <a:r>
              <a:rPr lang="zh-CN" altLang="en-US" sz="1200" b="1" dirty="0">
                <a:latin typeface="微软雅黑" pitchFamily="34" charset="-122"/>
                <a:ea typeface="微软雅黑" pitchFamily="34" charset="-122"/>
              </a:rPr>
              <a:t>）	能够合理调配质检员的工作重心；</a:t>
            </a:r>
          </a:p>
          <a:p>
            <a:pPr indent="457200">
              <a:lnSpc>
                <a:spcPct val="150000"/>
              </a:lnSpc>
            </a:pPr>
            <a:r>
              <a:rPr lang="zh-CN" altLang="en-US" sz="1200" b="1" dirty="0">
                <a:latin typeface="微软雅黑" pitchFamily="34" charset="-122"/>
                <a:ea typeface="微软雅黑" pitchFamily="34" charset="-122"/>
              </a:rPr>
              <a:t>（</a:t>
            </a:r>
            <a:r>
              <a:rPr lang="en-US" altLang="zh-CN" sz="1200" b="1" dirty="0">
                <a:latin typeface="微软雅黑" pitchFamily="34" charset="-122"/>
                <a:ea typeface="微软雅黑" pitchFamily="34" charset="-122"/>
              </a:rPr>
              <a:t>2</a:t>
            </a:r>
            <a:r>
              <a:rPr lang="zh-CN" altLang="en-US" sz="1200" b="1" dirty="0">
                <a:latin typeface="微软雅黑" pitchFamily="34" charset="-122"/>
                <a:ea typeface="微软雅黑" pitchFamily="34" charset="-122"/>
              </a:rPr>
              <a:t>）	有效的弥补其他检验方法的疏漏；</a:t>
            </a:r>
          </a:p>
          <a:p>
            <a:pPr indent="457200">
              <a:lnSpc>
                <a:spcPct val="150000"/>
              </a:lnSpc>
            </a:pPr>
            <a:r>
              <a:rPr lang="zh-CN" altLang="en-US" sz="1200" b="1" dirty="0">
                <a:latin typeface="微软雅黑" pitchFamily="34" charset="-122"/>
                <a:ea typeface="微软雅黑" pitchFamily="34" charset="-122"/>
              </a:rPr>
              <a:t>（</a:t>
            </a:r>
            <a:r>
              <a:rPr lang="en-US" altLang="zh-CN" sz="1200" b="1" dirty="0">
                <a:latin typeface="微软雅黑" pitchFamily="34" charset="-122"/>
                <a:ea typeface="微软雅黑" pitchFamily="34" charset="-122"/>
              </a:rPr>
              <a:t>3</a:t>
            </a:r>
            <a:r>
              <a:rPr lang="zh-CN" altLang="en-US" sz="1200" b="1" dirty="0">
                <a:latin typeface="微软雅黑" pitchFamily="34" charset="-122"/>
                <a:ea typeface="微软雅黑" pitchFamily="34" charset="-122"/>
              </a:rPr>
              <a:t>）	提高数据标注质量检验的准确性。</a:t>
            </a:r>
          </a:p>
          <a:p>
            <a:pPr indent="457200">
              <a:lnSpc>
                <a:spcPct val="150000"/>
              </a:lnSpc>
            </a:pPr>
            <a:r>
              <a:rPr lang="zh-CN" altLang="en-US" sz="1200" b="1" dirty="0">
                <a:latin typeface="微软雅黑" pitchFamily="34" charset="-122"/>
                <a:ea typeface="微软雅黑" pitchFamily="34" charset="-122"/>
              </a:rPr>
              <a:t>多重抽样检验方法缺点只能辅助其他检验方法，如果单独实施，会出现疏漏。</a:t>
            </a:r>
          </a:p>
        </p:txBody>
      </p:sp>
      <p:sp>
        <p:nvSpPr>
          <p:cNvPr id="17" name="矩形 16"/>
          <p:cNvSpPr/>
          <p:nvPr/>
        </p:nvSpPr>
        <p:spPr>
          <a:xfrm>
            <a:off x="7510264" y="972763"/>
            <a:ext cx="4283945" cy="415498"/>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lvl="0" algn="ctr">
              <a:lnSpc>
                <a:spcPct val="150000"/>
              </a:lnSpc>
            </a:pPr>
            <a:r>
              <a:rPr lang="zh-CN" altLang="en-US" sz="1400" b="1" dirty="0" smtClean="0">
                <a:latin typeface="微软雅黑" pitchFamily="34" charset="-122"/>
                <a:ea typeface="微软雅黑" pitchFamily="34" charset="-122"/>
              </a:rPr>
              <a:t>抽样检验方法</a:t>
            </a:r>
            <a:endParaRPr lang="en-US" altLang="zh-CN" sz="1400" b="1" dirty="0">
              <a:latin typeface="微软雅黑" pitchFamily="34" charset="-122"/>
              <a:ea typeface="微软雅黑" pitchFamily="34" charset="-122"/>
            </a:endParaRPr>
          </a:p>
        </p:txBody>
      </p:sp>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数据标注的质量保证</a:t>
            </a:r>
            <a:r>
              <a:rPr lang="en-US" altLang="zh-CN" sz="2400" dirty="0" smtClean="0">
                <a:solidFill>
                  <a:srgbClr val="00338D"/>
                </a:solidFill>
                <a:sym typeface="+mn-lt"/>
              </a:rPr>
              <a:t>——</a:t>
            </a:r>
            <a:r>
              <a:rPr lang="zh-CN" altLang="en-US" sz="2400" dirty="0" smtClean="0">
                <a:solidFill>
                  <a:srgbClr val="00338D"/>
                </a:solidFill>
                <a:sym typeface="+mn-lt"/>
              </a:rPr>
              <a:t>检验方法</a:t>
            </a:r>
            <a:endParaRPr lang="zh-CN" altLang="en-US" sz="2400" dirty="0">
              <a:solidFill>
                <a:srgbClr val="00338D"/>
              </a:solidFill>
              <a:sym typeface="+mn-lt"/>
            </a:endParaRPr>
          </a:p>
        </p:txBody>
      </p:sp>
    </p:spTree>
    <p:extLst>
      <p:ext uri="{BB962C8B-B14F-4D97-AF65-F5344CB8AC3E}">
        <p14:creationId xmlns:p14="http://schemas.microsoft.com/office/powerpoint/2010/main" val="1708805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6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smtClean="0">
                <a:solidFill>
                  <a:srgbClr val="0070C0"/>
                </a:solidFill>
                <a:cs typeface="Arial" panose="020B0604020202020204" pitchFamily="34" charset="0"/>
              </a:rPr>
              <a:t>感谢聆听</a:t>
            </a:r>
            <a:endParaRPr lang="en-US" altLang="zh-CN" sz="5600" b="1" cap="all" dirty="0">
              <a:solidFill>
                <a:srgbClr val="0070C0"/>
              </a:solidFill>
              <a:cs typeface="Arial" panose="020B0604020202020204" pitchFamily="34" charset="0"/>
            </a:endParaRPr>
          </a:p>
        </p:txBody>
      </p:sp>
      <p:sp>
        <p:nvSpPr>
          <p:cNvPr id="20" name="矩形 259"/>
          <p:cNvSpPr>
            <a:spLocks noChangeArrowheads="1"/>
          </p:cNvSpPr>
          <p:nvPr/>
        </p:nvSpPr>
        <p:spPr bwMode="auto">
          <a:xfrm>
            <a:off x="369365" y="1060476"/>
            <a:ext cx="3422379"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nodePh="1">
                                  <p:stCondLst>
                                    <p:cond delay="0"/>
                                  </p:stCondLst>
                                  <p:endCondLst>
                                    <p:cond evt="begin" delay="0">
                                      <p:tn val="13"/>
                                    </p:cond>
                                  </p:end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49"/>
                            </p:stCondLst>
                            <p:childTnLst>
                              <p:par>
                                <p:cTn id="21" presetID="26" presetClass="emph" presetSubtype="0" fill="hold" grpId="1" nodeType="afterEffect" nodePh="1">
                                  <p:stCondLst>
                                    <p:cond delay="0"/>
                                  </p:stCondLst>
                                  <p:endCondLst>
                                    <p:cond evt="begin" delay="0">
                                      <p:tn val="21"/>
                                    </p:cond>
                                  </p:end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27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1103446"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8" name="圆角矩形 37"/>
          <p:cNvSpPr/>
          <p:nvPr/>
        </p:nvSpPr>
        <p:spPr bwMode="auto">
          <a:xfrm>
            <a:off x="3662187"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9" name="圆角矩形 38"/>
          <p:cNvSpPr/>
          <p:nvPr/>
        </p:nvSpPr>
        <p:spPr bwMode="auto">
          <a:xfrm>
            <a:off x="6220930"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40" name="圆角矩形 39"/>
          <p:cNvSpPr/>
          <p:nvPr/>
        </p:nvSpPr>
        <p:spPr bwMode="auto">
          <a:xfrm>
            <a:off x="8779671"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grpSp>
        <p:nvGrpSpPr>
          <p:cNvPr id="41" name="组合 14"/>
          <p:cNvGrpSpPr/>
          <p:nvPr/>
        </p:nvGrpSpPr>
        <p:grpSpPr bwMode="auto">
          <a:xfrm>
            <a:off x="8866320" y="1536533"/>
            <a:ext cx="2239963" cy="2239963"/>
            <a:chOff x="1282707" y="2137054"/>
            <a:chExt cx="3138274" cy="3138274"/>
          </a:xfrm>
        </p:grpSpPr>
        <p:sp>
          <p:nvSpPr>
            <p:cNvPr id="42" name="椭圆 4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圆角矩形 4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04</a:t>
              </a:r>
              <a:endParaRPr lang="zh-CN" altLang="en-US" sz="4265" dirty="0">
                <a:solidFill>
                  <a:prstClr val="white"/>
                </a:solidFill>
              </a:endParaRPr>
            </a:p>
          </p:txBody>
        </p:sp>
      </p:grpSp>
      <p:grpSp>
        <p:nvGrpSpPr>
          <p:cNvPr id="50" name="组合 20"/>
          <p:cNvGrpSpPr/>
          <p:nvPr/>
        </p:nvGrpSpPr>
        <p:grpSpPr bwMode="auto">
          <a:xfrm>
            <a:off x="6307271" y="1512521"/>
            <a:ext cx="2239963" cy="2239963"/>
            <a:chOff x="1282707" y="2137054"/>
            <a:chExt cx="3138274" cy="3138274"/>
          </a:xfrm>
        </p:grpSpPr>
        <p:sp>
          <p:nvSpPr>
            <p:cNvPr id="51" name="椭圆 50"/>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圆角矩形 51"/>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椭圆 52"/>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03</a:t>
              </a:r>
              <a:endParaRPr lang="zh-CN" altLang="en-US" sz="4265" dirty="0">
                <a:solidFill>
                  <a:prstClr val="white"/>
                </a:solidFill>
              </a:endParaRPr>
            </a:p>
          </p:txBody>
        </p:sp>
      </p:grpSp>
      <p:grpSp>
        <p:nvGrpSpPr>
          <p:cNvPr id="54" name="组合 24"/>
          <p:cNvGrpSpPr/>
          <p:nvPr/>
        </p:nvGrpSpPr>
        <p:grpSpPr bwMode="auto">
          <a:xfrm>
            <a:off x="3749808" y="1536533"/>
            <a:ext cx="2239963" cy="2239963"/>
            <a:chOff x="1282707" y="2137054"/>
            <a:chExt cx="3138274" cy="3138274"/>
          </a:xfrm>
        </p:grpSpPr>
        <p:sp>
          <p:nvSpPr>
            <p:cNvPr id="55" name="椭圆 54"/>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6" name="圆角矩形 55"/>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7" name="椭圆 56"/>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02</a:t>
              </a:r>
              <a:endParaRPr lang="zh-CN" altLang="en-US" sz="4265" dirty="0">
                <a:solidFill>
                  <a:prstClr val="white"/>
                </a:solidFill>
              </a:endParaRPr>
            </a:p>
          </p:txBody>
        </p:sp>
      </p:grpSp>
      <p:grpSp>
        <p:nvGrpSpPr>
          <p:cNvPr id="58" name="组合 28"/>
          <p:cNvGrpSpPr/>
          <p:nvPr/>
        </p:nvGrpSpPr>
        <p:grpSpPr bwMode="auto">
          <a:xfrm>
            <a:off x="1190757" y="1536533"/>
            <a:ext cx="2239963" cy="2239963"/>
            <a:chOff x="1282707" y="2137054"/>
            <a:chExt cx="3138274" cy="3138274"/>
          </a:xfrm>
        </p:grpSpPr>
        <p:sp>
          <p:nvSpPr>
            <p:cNvPr id="59" name="椭圆 58"/>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圆角矩形 59"/>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椭圆 60"/>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01</a:t>
              </a:r>
              <a:endParaRPr lang="zh-CN" altLang="en-US" sz="4265" dirty="0">
                <a:solidFill>
                  <a:prstClr val="white"/>
                </a:solidFill>
              </a:endParaRPr>
            </a:p>
          </p:txBody>
        </p:sp>
      </p:grpSp>
      <p:sp>
        <p:nvSpPr>
          <p:cNvPr id="76" name="矩形 75"/>
          <p:cNvSpPr>
            <a:spLocks noChangeArrowheads="1"/>
          </p:cNvSpPr>
          <p:nvPr/>
        </p:nvSpPr>
        <p:spPr bwMode="auto">
          <a:xfrm>
            <a:off x="1239520" y="4237990"/>
            <a:ext cx="212217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171450" indent="-171450">
              <a:lnSpc>
                <a:spcPct val="20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数学</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是不是完备的</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sym typeface="+mn-ea"/>
            </a:endParaRPr>
          </a:p>
          <a:p>
            <a:pPr marL="171450" indent="-171450">
              <a:lnSpc>
                <a:spcPct val="20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数学</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是不是一致的</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nSpc>
                <a:spcPct val="20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是不是</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所有命题都是数学可判定的？</a:t>
            </a:r>
          </a:p>
        </p:txBody>
      </p:sp>
      <p:sp>
        <p:nvSpPr>
          <p:cNvPr id="77" name="文本框 48"/>
          <p:cNvSpPr>
            <a:spLocks noChangeArrowheads="1"/>
          </p:cNvSpPr>
          <p:nvPr/>
        </p:nvSpPr>
        <p:spPr bwMode="auto">
          <a:xfrm>
            <a:off x="1384434" y="3731449"/>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开天之问</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0" name="矩形 99"/>
          <p:cNvSpPr>
            <a:spLocks noChangeArrowheads="1"/>
          </p:cNvSpPr>
          <p:nvPr/>
        </p:nvSpPr>
        <p:spPr bwMode="auto">
          <a:xfrm>
            <a:off x="3979231" y="4335040"/>
            <a:ext cx="19792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171450" indent="-171450">
              <a:lnSpc>
                <a:spcPct val="200000"/>
              </a:lnSpc>
              <a:buFont typeface="Wingdings" pitchFamily="2" charset="2"/>
              <a:buChar char="Ø"/>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哥德尔不完备性定理；</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endParaRPr>
          </a:p>
          <a:p>
            <a:pPr marL="171450" indent="-171450">
              <a:lnSpc>
                <a:spcPct val="200000"/>
              </a:lnSpc>
              <a:buFont typeface="Wingdings" pitchFamily="2" charset="2"/>
              <a:buChar char="Ø"/>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冯</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诺依曼体系；</a:t>
            </a:r>
          </a:p>
        </p:txBody>
      </p:sp>
      <p:sp>
        <p:nvSpPr>
          <p:cNvPr id="101" name="文本框 48"/>
          <p:cNvSpPr>
            <a:spLocks noChangeArrowheads="1"/>
          </p:cNvSpPr>
          <p:nvPr/>
        </p:nvSpPr>
        <p:spPr bwMode="auto">
          <a:xfrm>
            <a:off x="3958719" y="3731529"/>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创世神器</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2" name="矩形 101"/>
          <p:cNvSpPr>
            <a:spLocks noChangeArrowheads="1"/>
          </p:cNvSpPr>
          <p:nvPr/>
        </p:nvSpPr>
        <p:spPr bwMode="auto">
          <a:xfrm>
            <a:off x="6387583" y="4212859"/>
            <a:ext cx="2175150" cy="190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457200">
              <a:lnSpc>
                <a:spcPct val="110000"/>
              </a:lnSpc>
            </a:pPr>
            <a:r>
              <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1948</a:t>
            </a:r>
            <a:r>
              <a:rPr lang="zh-CN"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年诺伯特</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•维</a:t>
            </a:r>
            <a:r>
              <a:rPr lang="zh-CN"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纳</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的</a:t>
            </a:r>
            <a:r>
              <a:rPr lang="zh-CN" altLang="zh-CN" sz="1200" dirty="0" smtClean="0">
                <a:solidFill>
                  <a:prstClr val="black">
                    <a:lumMod val="65000"/>
                    <a:lumOff val="35000"/>
                  </a:prstClr>
                </a:solidFill>
                <a:latin typeface="微软雅黑" panose="020B0503020204020204" pitchFamily="34" charset="-122"/>
                <a:ea typeface="微软雅黑" panose="020B0503020204020204" pitchFamily="34" charset="-122"/>
              </a:rPr>
              <a:t>控制论目标不仅</a:t>
            </a:r>
            <a:r>
              <a:rPr lang="zh-CN" altLang="zh-CN" sz="1200" dirty="0">
                <a:solidFill>
                  <a:prstClr val="black">
                    <a:lumMod val="65000"/>
                    <a:lumOff val="35000"/>
                  </a:prstClr>
                </a:solidFill>
                <a:latin typeface="微软雅黑" panose="020B0503020204020204" pitchFamily="34" charset="-122"/>
                <a:ea typeface="微软雅黑" panose="020B0503020204020204" pitchFamily="34" charset="-122"/>
              </a:rPr>
              <a:t>是研究机器的理论，更是研究大脑的理论。在控制论中，维纳深入探讨了机器与人的统一性——人或机器都是通过反馈完成某种目的的实现，因此他揭示了用机器仿真人的可能性，这为人工智能的提出奠定了重要基础。</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文本框 48"/>
          <p:cNvSpPr>
            <a:spLocks noChangeArrowheads="1"/>
          </p:cNvSpPr>
          <p:nvPr/>
        </p:nvSpPr>
        <p:spPr bwMode="auto">
          <a:xfrm>
            <a:off x="6524783" y="3674702"/>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武林秘籍</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矩形 103"/>
          <p:cNvSpPr>
            <a:spLocks noChangeArrowheads="1"/>
          </p:cNvSpPr>
          <p:nvPr/>
        </p:nvSpPr>
        <p:spPr bwMode="auto">
          <a:xfrm>
            <a:off x="8964394" y="4335040"/>
            <a:ext cx="20444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marL="171450" indent="-171450">
              <a:lnSpc>
                <a:spcPct val="200000"/>
              </a:lnSpc>
              <a:buFont typeface="Wingdings" pitchFamily="2" charset="2"/>
              <a:buChar char="Ø"/>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希尔伯特第十问题</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endParaRPr>
          </a:p>
          <a:p>
            <a:pPr marL="171450" indent="-171450">
              <a:lnSpc>
                <a:spcPct val="200000"/>
              </a:lnSpc>
              <a:buFont typeface="Wingdings" pitchFamily="2" charset="2"/>
              <a:buChar char="Ø"/>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图灵机</a:t>
            </a:r>
          </a:p>
        </p:txBody>
      </p:sp>
      <p:sp>
        <p:nvSpPr>
          <p:cNvPr id="105" name="文本框 48"/>
          <p:cNvSpPr>
            <a:spLocks noChangeArrowheads="1"/>
          </p:cNvSpPr>
          <p:nvPr/>
        </p:nvSpPr>
        <p:spPr bwMode="auto">
          <a:xfrm>
            <a:off x="9075869" y="3674702"/>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宗师问世</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混沌初开</a:t>
            </a:r>
            <a:r>
              <a:rPr lang="en-US" altLang="zh-CN" sz="2400" dirty="0" smtClean="0">
                <a:solidFill>
                  <a:srgbClr val="00338D"/>
                </a:solidFill>
                <a:sym typeface="+mn-lt"/>
              </a:rPr>
              <a:t>——</a:t>
            </a:r>
            <a:r>
              <a:rPr lang="zh-CN" altLang="en-US" sz="2400" dirty="0" smtClean="0">
                <a:solidFill>
                  <a:srgbClr val="00338D"/>
                </a:solidFill>
                <a:sym typeface="+mn-lt"/>
              </a:rPr>
              <a:t>数学模型</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401202364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5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35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350"/>
                                        <p:tgtEl>
                                          <p:spTgt spid="7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35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35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35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350"/>
                                        <p:tgtEl>
                                          <p:spTgt spid="10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350"/>
                                        <p:tgtEl>
                                          <p:spTgt spid="10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350"/>
                                        <p:tgtEl>
                                          <p:spTgt spid="5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35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350"/>
                                        <p:tgtEl>
                                          <p:spTgt spid="10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350"/>
                                        <p:tgtEl>
                                          <p:spTgt spid="10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350"/>
                                        <p:tgtEl>
                                          <p:spTgt spid="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350"/>
                                        <p:tgtEl>
                                          <p:spTgt spid="10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76" grpId="0"/>
      <p:bldP spid="77" grpId="0"/>
      <p:bldP spid="100" grpId="0"/>
      <p:bldP spid="101" grpId="0"/>
      <p:bldP spid="102" grpId="0"/>
      <p:bldP spid="103" grpId="0"/>
      <p:bldP spid="104" grpId="0"/>
      <p:bldP spid="1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肘形连接符 25"/>
          <p:cNvCxnSpPr>
            <a:stCxn id="34" idx="0"/>
          </p:cNvCxnSpPr>
          <p:nvPr/>
        </p:nvCxnSpPr>
        <p:spPr>
          <a:xfrm rot="16200000" flipV="1">
            <a:off x="1100179" y="2357633"/>
            <a:ext cx="979876" cy="657754"/>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3066048" y="4693591"/>
            <a:ext cx="1018062" cy="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36" idx="0"/>
          </p:cNvCxnSpPr>
          <p:nvPr/>
        </p:nvCxnSpPr>
        <p:spPr>
          <a:xfrm rot="5400000" flipH="1" flipV="1">
            <a:off x="5176713" y="2280457"/>
            <a:ext cx="979876" cy="812107"/>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5400000">
            <a:off x="6448633" y="4652613"/>
            <a:ext cx="936104" cy="1"/>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5400000" flipH="1" flipV="1">
            <a:off x="8492007" y="2263438"/>
            <a:ext cx="936104" cy="802372"/>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6200000" flipH="1">
            <a:off x="10057016" y="4400553"/>
            <a:ext cx="936102" cy="504121"/>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386112" y="3594505"/>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1414872"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01</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5" name="椭圆 34"/>
          <p:cNvSpPr/>
          <p:nvPr/>
        </p:nvSpPr>
        <p:spPr>
          <a:xfrm>
            <a:off x="3085673"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02</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6" name="椭圆 35"/>
          <p:cNvSpPr/>
          <p:nvPr/>
        </p:nvSpPr>
        <p:spPr>
          <a:xfrm>
            <a:off x="4756476"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03</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6427279"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04</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椭圆 37"/>
          <p:cNvSpPr/>
          <p:nvPr/>
        </p:nvSpPr>
        <p:spPr>
          <a:xfrm>
            <a:off x="8098081"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05</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9" name="椭圆 38"/>
          <p:cNvSpPr/>
          <p:nvPr/>
        </p:nvSpPr>
        <p:spPr>
          <a:xfrm>
            <a:off x="9768885"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06</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250647" y="902829"/>
            <a:ext cx="3254553" cy="932563"/>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rtlCol="0">
            <a:spAutoFit/>
          </a:bodyPr>
          <a:lstStyle/>
          <a:p>
            <a:pPr>
              <a:lnSpc>
                <a:spcPct val="130000"/>
              </a:lnSpc>
            </a:pPr>
            <a:r>
              <a:rPr lang="zh-CN" altLang="zh-CN" sz="1050" b="1" dirty="0">
                <a:latin typeface="微软雅黑" pitchFamily="34" charset="-122"/>
                <a:ea typeface="微软雅黑" pitchFamily="34" charset="-122"/>
              </a:rPr>
              <a:t>约翰·麦卡锡</a:t>
            </a:r>
            <a:r>
              <a:rPr lang="en-US" altLang="zh-CN" sz="1050" b="1" dirty="0">
                <a:latin typeface="微软雅黑" pitchFamily="34" charset="-122"/>
                <a:ea typeface="微软雅黑" pitchFamily="34" charset="-122"/>
              </a:rPr>
              <a:t>(John </a:t>
            </a:r>
            <a:r>
              <a:rPr lang="en-US" altLang="zh-CN" sz="1050" b="1" dirty="0" err="1">
                <a:latin typeface="微软雅黑" pitchFamily="34" charset="-122"/>
                <a:ea typeface="微软雅黑" pitchFamily="34" charset="-122"/>
              </a:rPr>
              <a:t>McCarth</a:t>
            </a:r>
            <a:r>
              <a:rPr lang="en-US" altLang="zh-CN" sz="1050" b="1" dirty="0">
                <a:latin typeface="微软雅黑" pitchFamily="34" charset="-122"/>
                <a:ea typeface="微软雅黑" pitchFamily="34" charset="-122"/>
              </a:rPr>
              <a:t> 1927-2011</a:t>
            </a:r>
            <a:r>
              <a:rPr lang="en-US" altLang="zh-CN" sz="1050" b="1" dirty="0" smtClean="0">
                <a:latin typeface="微软雅黑" pitchFamily="34" charset="-122"/>
                <a:ea typeface="微软雅黑" pitchFamily="34" charset="-122"/>
              </a:rPr>
              <a:t>)</a:t>
            </a:r>
            <a:endParaRPr lang="en-US" altLang="zh-CN" sz="1050" b="1" dirty="0">
              <a:solidFill>
                <a:prstClr val="black">
                  <a:lumMod val="65000"/>
                  <a:lumOff val="35000"/>
                </a:prstClr>
              </a:solidFill>
              <a:latin typeface="微软雅黑" panose="020B0503020204020204" pitchFamily="34" charset="-122"/>
              <a:ea typeface="微软雅黑" panose="020B0503020204020204" pitchFamily="34" charset="-122"/>
              <a:sym typeface="+mn-ea"/>
            </a:endParaRPr>
          </a:p>
          <a:p>
            <a:pPr indent="457200">
              <a:lnSpc>
                <a:spcPct val="130000"/>
              </a:lnSpc>
            </a:pP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大会召集</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sym typeface="+mn-ea"/>
              </a:rPr>
              <a:t>者，</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sym typeface="+mn-ea"/>
              </a:rPr>
              <a:t>LISP</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sym typeface="+mn-ea"/>
              </a:rPr>
              <a:t>语言的发明者、“人工智能”一词的提出者、图灵奖的获得者、日后一直屹立在人工智能峰顶的“人工智能之父”，参会那年他</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sym typeface="+mn-ea"/>
              </a:rPr>
              <a:t>28</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sym typeface="+mn-ea"/>
              </a:rPr>
              <a:t>岁。</a:t>
            </a:r>
            <a:endPar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259757" y="5194633"/>
            <a:ext cx="2823416" cy="932563"/>
          </a:xfrm>
          <a:prstGeom prst="rect">
            <a:avLst/>
          </a:prstGeom>
          <a:noFill/>
        </p:spPr>
        <p:txBody>
          <a:bodyPr wrap="square" lIns="91440" tIns="45720" rIns="91440" bIns="45720" rtlCol="0">
            <a:spAutoFit/>
          </a:bodyPr>
          <a:lstStyle/>
          <a:p>
            <a:pPr>
              <a:lnSpc>
                <a:spcPct val="130000"/>
              </a:lnSpc>
            </a:pPr>
            <a:r>
              <a:rPr lang="zh-CN" altLang="zh-CN" sz="1050" b="1" dirty="0">
                <a:solidFill>
                  <a:schemeClr val="dk1"/>
                </a:solidFill>
                <a:latin typeface="微软雅黑" pitchFamily="34" charset="-122"/>
                <a:ea typeface="微软雅黑" pitchFamily="34" charset="-122"/>
              </a:rPr>
              <a:t>马文·明斯基（</a:t>
            </a:r>
            <a:r>
              <a:rPr lang="en-US" altLang="zh-CN" sz="1050" b="1" dirty="0">
                <a:solidFill>
                  <a:schemeClr val="dk1"/>
                </a:solidFill>
                <a:latin typeface="微软雅黑" pitchFamily="34" charset="-122"/>
                <a:ea typeface="微软雅黑" pitchFamily="34" charset="-122"/>
              </a:rPr>
              <a:t>Marvin </a:t>
            </a:r>
            <a:r>
              <a:rPr lang="en-US" altLang="zh-CN" sz="1050" b="1" dirty="0" err="1">
                <a:solidFill>
                  <a:schemeClr val="dk1"/>
                </a:solidFill>
                <a:latin typeface="微软雅黑" pitchFamily="34" charset="-122"/>
                <a:ea typeface="微软雅黑" pitchFamily="34" charset="-122"/>
              </a:rPr>
              <a:t>Minsky</a:t>
            </a:r>
            <a:r>
              <a:rPr lang="en-US" altLang="zh-CN" sz="1050" b="1" dirty="0">
                <a:solidFill>
                  <a:schemeClr val="dk1"/>
                </a:solidFill>
                <a:latin typeface="微软雅黑" pitchFamily="34" charset="-122"/>
                <a:ea typeface="微软雅黑" pitchFamily="34" charset="-122"/>
              </a:rPr>
              <a:t> 1927-2016)</a:t>
            </a:r>
          </a:p>
          <a:p>
            <a:pPr indent="457200">
              <a:lnSpc>
                <a:spcPct val="130000"/>
              </a:lnSpc>
            </a:pPr>
            <a:r>
              <a:rPr lang="zh-CN" altLang="zh-CN" sz="1000" dirty="0">
                <a:solidFill>
                  <a:prstClr val="black">
                    <a:lumMod val="65000"/>
                    <a:lumOff val="35000"/>
                  </a:prstClr>
                </a:solidFill>
                <a:latin typeface="微软雅黑" panose="020B0503020204020204" pitchFamily="34" charset="-122"/>
                <a:ea typeface="微软雅黑" panose="020B0503020204020204" pitchFamily="34" charset="-122"/>
              </a:rPr>
              <a:t>麦卡锡的师侄。诺贝尔经济学奖</a:t>
            </a:r>
            <a:r>
              <a:rPr lang="zh-CN" altLang="zh-CN" sz="1000" dirty="0" smtClean="0">
                <a:solidFill>
                  <a:prstClr val="black">
                    <a:lumMod val="65000"/>
                    <a:lumOff val="35000"/>
                  </a:prstClr>
                </a:solidFill>
                <a:latin typeface="微软雅黑" panose="020B0503020204020204" pitchFamily="34" charset="-122"/>
                <a:ea typeface="微软雅黑" panose="020B0503020204020204" pitchFamily="34" charset="-122"/>
              </a:rPr>
              <a:t>得主</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zh-CN" sz="1000" dirty="0" smtClean="0">
                <a:solidFill>
                  <a:prstClr val="black">
                    <a:lumMod val="65000"/>
                    <a:lumOff val="35000"/>
                  </a:prstClr>
                </a:solidFill>
                <a:latin typeface="微软雅黑" panose="020B0503020204020204" pitchFamily="34" charset="-122"/>
                <a:ea typeface="微软雅黑" panose="020B0503020204020204" pitchFamily="34" charset="-122"/>
              </a:rPr>
              <a:t>博弈论</a:t>
            </a:r>
            <a:r>
              <a:rPr lang="zh-CN" altLang="zh-CN" sz="1000" dirty="0">
                <a:solidFill>
                  <a:prstClr val="black">
                    <a:lumMod val="65000"/>
                    <a:lumOff val="35000"/>
                  </a:prstClr>
                </a:solidFill>
                <a:latin typeface="微软雅黑" panose="020B0503020204020204" pitchFamily="34" charset="-122"/>
                <a:ea typeface="微软雅黑" panose="020B0503020204020204" pitchFamily="34" charset="-122"/>
              </a:rPr>
              <a:t>大神纳什的师弟。他与麦卡锡举办这场会议旨在创立一门新学科</a:t>
            </a:r>
            <a:endPar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3"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江湖论道</a:t>
            </a:r>
            <a:r>
              <a:rPr lang="en-US" altLang="zh-CN" sz="2400" dirty="0" smtClean="0">
                <a:solidFill>
                  <a:srgbClr val="00338D"/>
                </a:solidFill>
                <a:sym typeface="+mn-lt"/>
              </a:rPr>
              <a:t>——</a:t>
            </a:r>
            <a:r>
              <a:rPr lang="zh-CN" altLang="en-US" sz="2400" dirty="0" smtClean="0">
                <a:solidFill>
                  <a:srgbClr val="00338D"/>
                </a:solidFill>
                <a:sym typeface="+mn-lt"/>
              </a:rPr>
              <a:t>达特茅斯会议</a:t>
            </a:r>
            <a:endParaRPr lang="zh-CN" altLang="en-US" sz="2400" dirty="0">
              <a:solidFill>
                <a:srgbClr val="00338D"/>
              </a:solidFill>
              <a:sym typeface="+mn-lt"/>
            </a:endParaRPr>
          </a:p>
        </p:txBody>
      </p:sp>
      <p:sp>
        <p:nvSpPr>
          <p:cNvPr id="24" name="TextBox 23"/>
          <p:cNvSpPr txBox="1"/>
          <p:nvPr/>
        </p:nvSpPr>
        <p:spPr>
          <a:xfrm>
            <a:off x="3976265" y="1293517"/>
            <a:ext cx="3474190" cy="1102610"/>
          </a:xfrm>
          <a:prstGeom prst="rect">
            <a:avLst/>
          </a:prstGeom>
          <a:noFill/>
        </p:spPr>
        <p:txBody>
          <a:bodyPr wrap="square" lIns="91440" tIns="45720" rIns="91440" bIns="45720" rtlCol="0">
            <a:spAutoFit/>
          </a:bodyPr>
          <a:lstStyle/>
          <a:p>
            <a:pPr>
              <a:lnSpc>
                <a:spcPct val="130000"/>
              </a:lnSpc>
            </a:pPr>
            <a:r>
              <a:rPr lang="zh-CN" altLang="en-US" sz="1050" b="1" dirty="0" smtClean="0">
                <a:solidFill>
                  <a:schemeClr val="dk1"/>
                </a:solidFill>
                <a:latin typeface="微软雅黑" pitchFamily="34" charset="-122"/>
                <a:ea typeface="微软雅黑" pitchFamily="34" charset="-122"/>
              </a:rPr>
              <a:t>奥利弗</a:t>
            </a:r>
            <a:r>
              <a:rPr lang="en-US" altLang="zh-CN" sz="1050" b="1" dirty="0">
                <a:solidFill>
                  <a:schemeClr val="dk1"/>
                </a:solidFill>
                <a:latin typeface="微软雅黑" pitchFamily="34" charset="-122"/>
                <a:ea typeface="微软雅黑" pitchFamily="34" charset="-122"/>
              </a:rPr>
              <a:t>•</a:t>
            </a:r>
            <a:r>
              <a:rPr lang="zh-CN" altLang="en-US" sz="1050" b="1" dirty="0">
                <a:solidFill>
                  <a:schemeClr val="dk1"/>
                </a:solidFill>
                <a:latin typeface="微软雅黑" pitchFamily="34" charset="-122"/>
                <a:ea typeface="微软雅黑" pitchFamily="34" charset="-122"/>
              </a:rPr>
              <a:t>塞尔福里奇（</a:t>
            </a:r>
            <a:r>
              <a:rPr lang="en-US" altLang="zh-CN" sz="1050" b="1" dirty="0">
                <a:solidFill>
                  <a:schemeClr val="dk1"/>
                </a:solidFill>
                <a:latin typeface="微软雅黑" pitchFamily="34" charset="-122"/>
                <a:ea typeface="微软雅黑" pitchFamily="34" charset="-122"/>
              </a:rPr>
              <a:t>Oliver Selfridge 1926-2008</a:t>
            </a:r>
            <a:r>
              <a:rPr lang="en-US" altLang="zh-CN" sz="1050" b="1" dirty="0" smtClean="0">
                <a:solidFill>
                  <a:schemeClr val="dk1"/>
                </a:solidFill>
                <a:latin typeface="微软雅黑" pitchFamily="34" charset="-122"/>
                <a:ea typeface="微软雅黑" pitchFamily="34" charset="-122"/>
              </a:rPr>
              <a:t>)</a:t>
            </a: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维纳最喜欢的学生，维纳</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控制论</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一书的第一个读者就是塞尔福里奇。塞尔福里奇是模式识别的奠基人，他也写了第一个可工作的</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AI</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程序。英国第二大百货店塞尔福里奇的创始人的孙子。</a:t>
            </a:r>
          </a:p>
        </p:txBody>
      </p:sp>
      <p:sp>
        <p:nvSpPr>
          <p:cNvPr id="25" name="TextBox 24"/>
          <p:cNvSpPr txBox="1"/>
          <p:nvPr/>
        </p:nvSpPr>
        <p:spPr>
          <a:xfrm>
            <a:off x="5461789" y="5120665"/>
            <a:ext cx="2909790" cy="902555"/>
          </a:xfrm>
          <a:prstGeom prst="rect">
            <a:avLst/>
          </a:prstGeom>
          <a:noFill/>
        </p:spPr>
        <p:txBody>
          <a:bodyPr wrap="square" lIns="91440" tIns="45720" rIns="91440" bIns="45720" rtlCol="0">
            <a:spAutoFit/>
          </a:bodyPr>
          <a:lstStyle/>
          <a:p>
            <a:pPr>
              <a:lnSpc>
                <a:spcPct val="130000"/>
              </a:lnSpc>
            </a:pPr>
            <a:r>
              <a:rPr lang="zh-CN" altLang="zh-CN" sz="1050" b="1" dirty="0">
                <a:solidFill>
                  <a:schemeClr val="dk1"/>
                </a:solidFill>
                <a:latin typeface="微软雅黑" pitchFamily="34" charset="-122"/>
                <a:ea typeface="微软雅黑" pitchFamily="34" charset="-122"/>
              </a:rPr>
              <a:t>克劳德·香农（</a:t>
            </a:r>
            <a:r>
              <a:rPr lang="en-US" altLang="zh-CN" sz="1050" b="1" dirty="0">
                <a:solidFill>
                  <a:schemeClr val="dk1"/>
                </a:solidFill>
                <a:latin typeface="微软雅黑" pitchFamily="34" charset="-122"/>
                <a:ea typeface="微软雅黑" pitchFamily="34" charset="-122"/>
              </a:rPr>
              <a:t>Claude Shannon 1916-2001)</a:t>
            </a: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信息论的创始人。香农的硕士和博士论文都是关于如何实现布尔代数方面的，这部分研究也成为了人工智能的计算理论基础</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868568" y="1075039"/>
            <a:ext cx="3246121" cy="1102610"/>
          </a:xfrm>
          <a:prstGeom prst="rect">
            <a:avLst/>
          </a:prstGeom>
          <a:noFill/>
        </p:spPr>
        <p:txBody>
          <a:bodyPr wrap="square" lIns="91440" tIns="45720" rIns="91440" bIns="45720" rtlCol="0">
            <a:spAutoFit/>
          </a:bodyPr>
          <a:lstStyle/>
          <a:p>
            <a:pPr>
              <a:lnSpc>
                <a:spcPct val="130000"/>
              </a:lnSpc>
            </a:pPr>
            <a:r>
              <a:rPr lang="zh-CN" altLang="en-US" sz="1050" b="1" dirty="0">
                <a:solidFill>
                  <a:schemeClr val="dk1"/>
                </a:solidFill>
                <a:latin typeface="微软雅黑" pitchFamily="34" charset="-122"/>
                <a:ea typeface="微软雅黑" pitchFamily="34" charset="-122"/>
              </a:rPr>
              <a:t>赫伯特</a:t>
            </a:r>
            <a:r>
              <a:rPr lang="en-US" altLang="zh-CN" sz="1050" b="1" dirty="0">
                <a:solidFill>
                  <a:schemeClr val="dk1"/>
                </a:solidFill>
                <a:latin typeface="微软雅黑" pitchFamily="34" charset="-122"/>
                <a:ea typeface="微软雅黑" pitchFamily="34" charset="-122"/>
              </a:rPr>
              <a:t>•</a:t>
            </a:r>
            <a:r>
              <a:rPr lang="zh-CN" altLang="en-US" sz="1050" b="1" dirty="0">
                <a:solidFill>
                  <a:schemeClr val="dk1"/>
                </a:solidFill>
                <a:latin typeface="微软雅黑" pitchFamily="34" charset="-122"/>
                <a:ea typeface="微软雅黑" pitchFamily="34" charset="-122"/>
              </a:rPr>
              <a:t>西蒙（</a:t>
            </a:r>
            <a:r>
              <a:rPr lang="en-US" altLang="zh-CN" sz="1050" b="1" dirty="0">
                <a:solidFill>
                  <a:schemeClr val="dk1"/>
                </a:solidFill>
                <a:latin typeface="微软雅黑" pitchFamily="34" charset="-122"/>
                <a:ea typeface="微软雅黑" pitchFamily="34" charset="-122"/>
              </a:rPr>
              <a:t>Herbert </a:t>
            </a:r>
            <a:r>
              <a:rPr lang="en-US" altLang="zh-CN" sz="1050" b="1" dirty="0" err="1">
                <a:solidFill>
                  <a:schemeClr val="dk1"/>
                </a:solidFill>
                <a:latin typeface="微软雅黑" pitchFamily="34" charset="-122"/>
                <a:ea typeface="微软雅黑" pitchFamily="34" charset="-122"/>
              </a:rPr>
              <a:t>A.Simon</a:t>
            </a:r>
            <a:r>
              <a:rPr lang="en-US" altLang="zh-CN" sz="1050" b="1" dirty="0">
                <a:solidFill>
                  <a:schemeClr val="dk1"/>
                </a:solidFill>
                <a:latin typeface="微软雅黑" pitchFamily="34" charset="-122"/>
                <a:ea typeface="微软雅黑" pitchFamily="34" charset="-122"/>
              </a:rPr>
              <a:t> 1916—2001</a:t>
            </a:r>
            <a:r>
              <a:rPr lang="zh-CN" altLang="en-US" sz="1050" b="1" dirty="0">
                <a:solidFill>
                  <a:schemeClr val="dk1"/>
                </a:solidFill>
                <a:latin typeface="微软雅黑" pitchFamily="34" charset="-122"/>
                <a:ea typeface="微软雅黑" pitchFamily="34" charset="-122"/>
              </a:rPr>
              <a:t>）</a:t>
            </a:r>
            <a:endParaRPr lang="en-US" altLang="zh-CN" sz="1050" b="1" dirty="0">
              <a:solidFill>
                <a:schemeClr val="dk1"/>
              </a:solidFill>
              <a:latin typeface="微软雅黑" pitchFamily="34" charset="-122"/>
              <a:ea typeface="微软雅黑" pitchFamily="34" charset="-122"/>
            </a:endParaRP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决策理论学派的代表人物</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000" dirty="0" smtClean="0">
                <a:solidFill>
                  <a:prstClr val="black">
                    <a:lumMod val="65000"/>
                    <a:lumOff val="35000"/>
                  </a:prstClr>
                </a:solidFill>
                <a:latin typeface="微软雅黑" panose="020B0503020204020204" pitchFamily="34" charset="-122"/>
                <a:ea typeface="微软雅黑" panose="020B0503020204020204" pitchFamily="34" charset="-122"/>
              </a:rPr>
              <a:t>1975</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年西蒙荣获图灵</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奖。由于</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“对经济组织内的决策程序所进行的开创性研究</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，西蒙获得瑞典皇家科学院颁发的</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1978</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年诺贝尔经济学</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奖。</a:t>
            </a:r>
            <a:endPar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9085841" y="5116991"/>
            <a:ext cx="2915583" cy="1102610"/>
          </a:xfrm>
          <a:prstGeom prst="rect">
            <a:avLst/>
          </a:prstGeom>
          <a:noFill/>
        </p:spPr>
        <p:txBody>
          <a:bodyPr wrap="square" lIns="91440" tIns="45720" rIns="91440" bIns="45720" rtlCol="0">
            <a:spAutoFit/>
          </a:bodyPr>
          <a:lstStyle/>
          <a:p>
            <a:pPr>
              <a:lnSpc>
                <a:spcPct val="130000"/>
              </a:lnSpc>
            </a:pPr>
            <a:r>
              <a:rPr lang="zh-CN" altLang="en-US" sz="1050" b="1" dirty="0">
                <a:solidFill>
                  <a:schemeClr val="dk1"/>
                </a:solidFill>
                <a:latin typeface="微软雅黑" pitchFamily="34" charset="-122"/>
                <a:ea typeface="微软雅黑" pitchFamily="34" charset="-122"/>
              </a:rPr>
              <a:t>艾伦</a:t>
            </a:r>
            <a:r>
              <a:rPr lang="en-US" altLang="zh-CN" sz="1050" b="1" dirty="0">
                <a:solidFill>
                  <a:schemeClr val="dk1"/>
                </a:solidFill>
                <a:latin typeface="微软雅黑" pitchFamily="34" charset="-122"/>
                <a:ea typeface="微软雅黑" pitchFamily="34" charset="-122"/>
              </a:rPr>
              <a:t>•</a:t>
            </a:r>
            <a:r>
              <a:rPr lang="zh-CN" altLang="en-US" sz="1050" b="1" dirty="0">
                <a:solidFill>
                  <a:schemeClr val="dk1"/>
                </a:solidFill>
                <a:latin typeface="微软雅黑" pitchFamily="34" charset="-122"/>
                <a:ea typeface="微软雅黑" pitchFamily="34" charset="-122"/>
              </a:rPr>
              <a:t>纽厄尔（</a:t>
            </a:r>
            <a:r>
              <a:rPr lang="en-US" altLang="zh-CN" sz="1050" b="1" dirty="0">
                <a:solidFill>
                  <a:schemeClr val="dk1"/>
                </a:solidFill>
                <a:latin typeface="微软雅黑" pitchFamily="34" charset="-122"/>
                <a:ea typeface="微软雅黑" pitchFamily="34" charset="-122"/>
              </a:rPr>
              <a:t>Allen Newell 1927—1992</a:t>
            </a:r>
            <a:r>
              <a:rPr lang="zh-CN" altLang="en-US" sz="1050" b="1" dirty="0">
                <a:solidFill>
                  <a:schemeClr val="dk1"/>
                </a:solidFill>
                <a:latin typeface="微软雅黑" pitchFamily="34" charset="-122"/>
                <a:ea typeface="微软雅黑" pitchFamily="34" charset="-122"/>
              </a:rPr>
              <a:t>）</a:t>
            </a:r>
            <a:endParaRPr lang="en-US" altLang="zh-CN" sz="1050" b="1" dirty="0">
              <a:solidFill>
                <a:schemeClr val="dk1"/>
              </a:solidFill>
              <a:latin typeface="微软雅黑" pitchFamily="34" charset="-122"/>
              <a:ea typeface="微软雅黑" pitchFamily="34" charset="-122"/>
            </a:endParaRPr>
          </a:p>
          <a:p>
            <a:pPr indent="45720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赫伯特</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000" dirty="0" smtClean="0">
                <a:solidFill>
                  <a:prstClr val="black">
                    <a:lumMod val="65000"/>
                    <a:lumOff val="35000"/>
                  </a:prstClr>
                </a:solidFill>
                <a:latin typeface="微软雅黑" panose="020B0503020204020204" pitchFamily="34" charset="-122"/>
                <a:ea typeface="微软雅黑" panose="020B0503020204020204" pitchFamily="34" charset="-122"/>
              </a:rPr>
              <a:t>西蒙的学生，计算机科学</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和认知信息学领域的科学家，曾在兰德公司，卡内基梅隆大学的计算机学院、泰珀商学院和心理学系任职和教研。</a:t>
            </a:r>
          </a:p>
        </p:txBody>
      </p:sp>
    </p:spTree>
    <p:extLst>
      <p:ext uri="{BB962C8B-B14F-4D97-AF65-F5344CB8AC3E}">
        <p14:creationId xmlns:p14="http://schemas.microsoft.com/office/powerpoint/2010/main" val="5742091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2" presetClass="entr" presetSubtype="4" fill="hold" nodeType="withEffect">
                                  <p:stCondLst>
                                    <p:cond delay="150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8" fill="hold" grpId="0" nodeType="withEffect">
                                  <p:stCondLst>
                                    <p:cond delay="200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par>
                                <p:cTn id="21" presetID="23" presetClass="entr" presetSubtype="288" fill="hold" grpId="0" nodeType="withEffect">
                                  <p:stCondLst>
                                    <p:cond delay="3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strVal val="4/3*#ppt_w"/>
                                          </p:val>
                                        </p:tav>
                                        <p:tav tm="100000">
                                          <p:val>
                                            <p:strVal val="#ppt_w"/>
                                          </p:val>
                                        </p:tav>
                                      </p:tavLst>
                                    </p:anim>
                                    <p:anim calcmode="lin" valueType="num">
                                      <p:cBhvr>
                                        <p:cTn id="24" dur="500" fill="hold"/>
                                        <p:tgtEl>
                                          <p:spTgt spid="35"/>
                                        </p:tgtEl>
                                        <p:attrNameLst>
                                          <p:attrName>ppt_h</p:attrName>
                                        </p:attrNameLst>
                                      </p:cBhvr>
                                      <p:tavLst>
                                        <p:tav tm="0">
                                          <p:val>
                                            <p:strVal val="4/3*#ppt_h"/>
                                          </p:val>
                                        </p:tav>
                                        <p:tav tm="100000">
                                          <p:val>
                                            <p:strVal val="#ppt_h"/>
                                          </p:val>
                                        </p:tav>
                                      </p:tavLst>
                                    </p:anim>
                                  </p:childTnLst>
                                </p:cTn>
                              </p:par>
                              <p:par>
                                <p:cTn id="25" presetID="22" presetClass="entr" presetSubtype="1" fill="hold" nodeType="withEffect">
                                  <p:stCondLst>
                                    <p:cond delay="300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par>
                                <p:cTn id="28" presetID="22" presetClass="entr" presetSubtype="8" fill="hold" grpId="0" nodeType="withEffect">
                                  <p:stCondLst>
                                    <p:cond delay="350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par>
                                <p:cTn id="31" presetID="23" presetClass="entr" presetSubtype="288" fill="hold" grpId="0" nodeType="withEffect">
                                  <p:stCondLst>
                                    <p:cond delay="450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strVal val="4/3*#ppt_w"/>
                                          </p:val>
                                        </p:tav>
                                        <p:tav tm="100000">
                                          <p:val>
                                            <p:strVal val="#ppt_w"/>
                                          </p:val>
                                        </p:tav>
                                      </p:tavLst>
                                    </p:anim>
                                    <p:anim calcmode="lin" valueType="num">
                                      <p:cBhvr>
                                        <p:cTn id="34" dur="500" fill="hold"/>
                                        <p:tgtEl>
                                          <p:spTgt spid="36"/>
                                        </p:tgtEl>
                                        <p:attrNameLst>
                                          <p:attrName>ppt_h</p:attrName>
                                        </p:attrNameLst>
                                      </p:cBhvr>
                                      <p:tavLst>
                                        <p:tav tm="0">
                                          <p:val>
                                            <p:strVal val="4/3*#ppt_h"/>
                                          </p:val>
                                        </p:tav>
                                        <p:tav tm="100000">
                                          <p:val>
                                            <p:strVal val="#ppt_h"/>
                                          </p:val>
                                        </p:tav>
                                      </p:tavLst>
                                    </p:anim>
                                  </p:childTnLst>
                                </p:cTn>
                              </p:par>
                              <p:par>
                                <p:cTn id="35" presetID="22" presetClass="entr" presetSubtype="4" fill="hold" nodeType="withEffect">
                                  <p:stCondLst>
                                    <p:cond delay="450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par>
                                <p:cTn id="38" presetID="23" presetClass="entr" presetSubtype="288" fill="hold" grpId="0" nodeType="withEffect">
                                  <p:stCondLst>
                                    <p:cond delay="600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strVal val="4/3*#ppt_w"/>
                                          </p:val>
                                        </p:tav>
                                        <p:tav tm="100000">
                                          <p:val>
                                            <p:strVal val="#ppt_w"/>
                                          </p:val>
                                        </p:tav>
                                      </p:tavLst>
                                    </p:anim>
                                    <p:anim calcmode="lin" valueType="num">
                                      <p:cBhvr>
                                        <p:cTn id="41" dur="500" fill="hold"/>
                                        <p:tgtEl>
                                          <p:spTgt spid="37"/>
                                        </p:tgtEl>
                                        <p:attrNameLst>
                                          <p:attrName>ppt_h</p:attrName>
                                        </p:attrNameLst>
                                      </p:cBhvr>
                                      <p:tavLst>
                                        <p:tav tm="0">
                                          <p:val>
                                            <p:strVal val="4/3*#ppt_h"/>
                                          </p:val>
                                        </p:tav>
                                        <p:tav tm="100000">
                                          <p:val>
                                            <p:strVal val="#ppt_h"/>
                                          </p:val>
                                        </p:tav>
                                      </p:tavLst>
                                    </p:anim>
                                  </p:childTnLst>
                                </p:cTn>
                              </p:par>
                              <p:par>
                                <p:cTn id="42" presetID="22" presetClass="entr" presetSubtype="1" fill="hold" nodeType="withEffect">
                                  <p:stCondLst>
                                    <p:cond delay="6000"/>
                                  </p:stCondLst>
                                  <p:childTnLst>
                                    <p:set>
                                      <p:cBhvr>
                                        <p:cTn id="43" dur="1" fill="hold">
                                          <p:stCondLst>
                                            <p:cond delay="0"/>
                                          </p:stCondLst>
                                        </p:cTn>
                                        <p:tgtEl>
                                          <p:spTgt spid="29"/>
                                        </p:tgtEl>
                                        <p:attrNameLst>
                                          <p:attrName>style.visibility</p:attrName>
                                        </p:attrNameLst>
                                      </p:cBhvr>
                                      <p:to>
                                        <p:strVal val="visible"/>
                                      </p:to>
                                    </p:set>
                                    <p:animEffect transition="in" filter="wipe(up)">
                                      <p:cBhvr>
                                        <p:cTn id="44" dur="500"/>
                                        <p:tgtEl>
                                          <p:spTgt spid="29"/>
                                        </p:tgtEl>
                                      </p:cBhvr>
                                    </p:animEffect>
                                  </p:childTnLst>
                                </p:cTn>
                              </p:par>
                              <p:par>
                                <p:cTn id="45" presetID="23" presetClass="entr" presetSubtype="288" fill="hold" grpId="0" nodeType="withEffect">
                                  <p:stCondLst>
                                    <p:cond delay="750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strVal val="4/3*#ppt_w"/>
                                          </p:val>
                                        </p:tav>
                                        <p:tav tm="100000">
                                          <p:val>
                                            <p:strVal val="#ppt_w"/>
                                          </p:val>
                                        </p:tav>
                                      </p:tavLst>
                                    </p:anim>
                                    <p:anim calcmode="lin" valueType="num">
                                      <p:cBhvr>
                                        <p:cTn id="48" dur="500" fill="hold"/>
                                        <p:tgtEl>
                                          <p:spTgt spid="38"/>
                                        </p:tgtEl>
                                        <p:attrNameLst>
                                          <p:attrName>ppt_h</p:attrName>
                                        </p:attrNameLst>
                                      </p:cBhvr>
                                      <p:tavLst>
                                        <p:tav tm="0">
                                          <p:val>
                                            <p:strVal val="4/3*#ppt_h"/>
                                          </p:val>
                                        </p:tav>
                                        <p:tav tm="100000">
                                          <p:val>
                                            <p:strVal val="#ppt_h"/>
                                          </p:val>
                                        </p:tav>
                                      </p:tavLst>
                                    </p:anim>
                                  </p:childTnLst>
                                </p:cTn>
                              </p:par>
                              <p:par>
                                <p:cTn id="49" presetID="22" presetClass="entr" presetSubtype="4" fill="hold" nodeType="withEffect">
                                  <p:stCondLst>
                                    <p:cond delay="750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par>
                                <p:cTn id="52" presetID="23" presetClass="entr" presetSubtype="288" fill="hold" grpId="0" nodeType="withEffect">
                                  <p:stCondLst>
                                    <p:cond delay="9000"/>
                                  </p:stCondLst>
                                  <p:childTnLst>
                                    <p:set>
                                      <p:cBhvr>
                                        <p:cTn id="53" dur="1" fill="hold">
                                          <p:stCondLst>
                                            <p:cond delay="0"/>
                                          </p:stCondLst>
                                        </p:cTn>
                                        <p:tgtEl>
                                          <p:spTgt spid="39"/>
                                        </p:tgtEl>
                                        <p:attrNameLst>
                                          <p:attrName>style.visibility</p:attrName>
                                        </p:attrNameLst>
                                      </p:cBhvr>
                                      <p:to>
                                        <p:strVal val="visible"/>
                                      </p:to>
                                    </p:set>
                                    <p:anim calcmode="lin" valueType="num">
                                      <p:cBhvr>
                                        <p:cTn id="54" dur="500" fill="hold"/>
                                        <p:tgtEl>
                                          <p:spTgt spid="39"/>
                                        </p:tgtEl>
                                        <p:attrNameLst>
                                          <p:attrName>ppt_w</p:attrName>
                                        </p:attrNameLst>
                                      </p:cBhvr>
                                      <p:tavLst>
                                        <p:tav tm="0">
                                          <p:val>
                                            <p:strVal val="4/3*#ppt_w"/>
                                          </p:val>
                                        </p:tav>
                                        <p:tav tm="100000">
                                          <p:val>
                                            <p:strVal val="#ppt_w"/>
                                          </p:val>
                                        </p:tav>
                                      </p:tavLst>
                                    </p:anim>
                                    <p:anim calcmode="lin" valueType="num">
                                      <p:cBhvr>
                                        <p:cTn id="55" dur="500" fill="hold"/>
                                        <p:tgtEl>
                                          <p:spTgt spid="39"/>
                                        </p:tgtEl>
                                        <p:attrNameLst>
                                          <p:attrName>ppt_h</p:attrName>
                                        </p:attrNameLst>
                                      </p:cBhvr>
                                      <p:tavLst>
                                        <p:tav tm="0">
                                          <p:val>
                                            <p:strVal val="4/3*#ppt_h"/>
                                          </p:val>
                                        </p:tav>
                                        <p:tav tm="100000">
                                          <p:val>
                                            <p:strVal val="#ppt_h"/>
                                          </p:val>
                                        </p:tav>
                                      </p:tavLst>
                                    </p:anim>
                                  </p:childTnLst>
                                </p:cTn>
                              </p:par>
                              <p:par>
                                <p:cTn id="56" presetID="22" presetClass="entr" presetSubtype="1" fill="hold" nodeType="withEffect">
                                  <p:stCondLst>
                                    <p:cond delay="900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par>
                                <p:cTn id="59" presetID="22" presetClass="entr" presetSubtype="8" fill="hold" grpId="0" nodeType="withEffect">
                                  <p:stCondLst>
                                    <p:cond delay="350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par>
                                <p:cTn id="62" presetID="22" presetClass="entr" presetSubtype="8" fill="hold" grpId="0" nodeType="withEffect">
                                  <p:stCondLst>
                                    <p:cond delay="350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350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par>
                                <p:cTn id="68" presetID="22" presetClass="entr" presetSubtype="8" fill="hold" grpId="0" nodeType="withEffect">
                                  <p:stCondLst>
                                    <p:cond delay="350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animBg="1"/>
      <p:bldP spid="41" grpId="0"/>
      <p:bldP spid="24" grpId="0"/>
      <p:bldP spid="2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Oval 11"/>
          <p:cNvSpPr>
            <a:spLocks noChangeAspect="1"/>
          </p:cNvSpPr>
          <p:nvPr/>
        </p:nvSpPr>
        <p:spPr>
          <a:xfrm>
            <a:off x="2041383" y="2528455"/>
            <a:ext cx="2447168" cy="2447168"/>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2400">
              <a:solidFill>
                <a:prstClr val="white"/>
              </a:solidFill>
              <a:ea typeface="微软雅黑" panose="020B0503020204020204" pitchFamily="34" charset="-122"/>
            </a:endParaRPr>
          </a:p>
        </p:txBody>
      </p:sp>
      <p:sp>
        <p:nvSpPr>
          <p:cNvPr id="119" name="Oval 4"/>
          <p:cNvSpPr/>
          <p:nvPr/>
        </p:nvSpPr>
        <p:spPr>
          <a:xfrm>
            <a:off x="2686811" y="3191276"/>
            <a:ext cx="1138239" cy="1136651"/>
          </a:xfrm>
          <a:prstGeom prst="rect">
            <a:avLst/>
          </a:prstGeom>
        </p:spPr>
        <p:style>
          <a:lnRef idx="0">
            <a:scrgbClr r="0" g="0" b="0"/>
          </a:lnRef>
          <a:fillRef idx="0">
            <a:scrgbClr r="0" g="0" b="0"/>
          </a:fillRef>
          <a:effectRef idx="0">
            <a:scrgbClr r="0" g="0" b="0"/>
          </a:effectRef>
          <a:fontRef idx="minor">
            <a:schemeClr val="tx1"/>
          </a:fontRef>
        </p:style>
        <p:txBody>
          <a:bodyPr lIns="143061" tIns="55880" rIns="143061" bIns="55880" spcCol="953" anchor="ctr"/>
          <a:lstStyle/>
          <a:p>
            <a:pPr algn="ctr" defTabSz="1955165">
              <a:lnSpc>
                <a:spcPct val="90000"/>
              </a:lnSpc>
              <a:spcAft>
                <a:spcPct val="35000"/>
              </a:spcAft>
              <a:defRPr/>
            </a:pPr>
            <a:endParaRPr lang="id-ID" sz="2665" dirty="0">
              <a:solidFill>
                <a:prstClr val="white"/>
              </a:solidFill>
              <a:latin typeface="FontAwesome" pitchFamily="2" charset="0"/>
              <a:ea typeface="微软雅黑" panose="020B0503020204020204" pitchFamily="34" charset="-122"/>
            </a:endParaRPr>
          </a:p>
        </p:txBody>
      </p:sp>
      <p:grpSp>
        <p:nvGrpSpPr>
          <p:cNvPr id="120" name="组合 119"/>
          <p:cNvGrpSpPr>
            <a:grpSpLocks noChangeAspect="1"/>
          </p:cNvGrpSpPr>
          <p:nvPr/>
        </p:nvGrpSpPr>
        <p:grpSpPr>
          <a:xfrm>
            <a:off x="1140376" y="3001448"/>
            <a:ext cx="1499240" cy="1500432"/>
            <a:chOff x="488156" y="2208861"/>
            <a:chExt cx="1496616" cy="1497806"/>
          </a:xfrm>
        </p:grpSpPr>
        <p:sp>
          <p:nvSpPr>
            <p:cNvPr id="121" name="Freeform 15"/>
            <p:cNvSpPr/>
            <p:nvPr/>
          </p:nvSpPr>
          <p:spPr>
            <a:xfrm rot="13500908">
              <a:off x="487561" y="2209456"/>
              <a:ext cx="1497806" cy="149661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2" name="Oval 44"/>
            <p:cNvSpPr/>
            <p:nvPr/>
          </p:nvSpPr>
          <p:spPr>
            <a:xfrm>
              <a:off x="781050" y="2501754"/>
              <a:ext cx="91082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23" name="组合 122"/>
            <p:cNvGrpSpPr/>
            <p:nvPr/>
          </p:nvGrpSpPr>
          <p:grpSpPr>
            <a:xfrm>
              <a:off x="998138" y="2719020"/>
              <a:ext cx="503385" cy="430991"/>
              <a:chOff x="2162176" y="-104775"/>
              <a:chExt cx="1655763" cy="1417638"/>
            </a:xfrm>
            <a:solidFill>
              <a:schemeClr val="bg1"/>
            </a:solidFill>
          </p:grpSpPr>
          <p:sp>
            <p:nvSpPr>
              <p:cNvPr id="124"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25"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26" name="组合 125"/>
          <p:cNvGrpSpPr>
            <a:grpSpLocks noChangeAspect="1"/>
          </p:cNvGrpSpPr>
          <p:nvPr/>
        </p:nvGrpSpPr>
        <p:grpSpPr>
          <a:xfrm>
            <a:off x="2514445" y="4101075"/>
            <a:ext cx="1500432" cy="1500432"/>
            <a:chOff x="1627585" y="3212010"/>
            <a:chExt cx="1497806" cy="1497806"/>
          </a:xfrm>
        </p:grpSpPr>
        <p:sp>
          <p:nvSpPr>
            <p:cNvPr id="127" name="Freeform 16"/>
            <p:cNvSpPr/>
            <p:nvPr/>
          </p:nvSpPr>
          <p:spPr>
            <a:xfrm rot="8100908">
              <a:off x="1627585" y="3212010"/>
              <a:ext cx="1497806"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8" name="Oval 53"/>
            <p:cNvSpPr/>
            <p:nvPr/>
          </p:nvSpPr>
          <p:spPr>
            <a:xfrm>
              <a:off x="1934766" y="3483473"/>
              <a:ext cx="912019" cy="91201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29" name="Freeform 266"/>
            <p:cNvSpPr>
              <a:spLocks noEditPoints="1"/>
            </p:cNvSpPr>
            <p:nvPr/>
          </p:nvSpPr>
          <p:spPr bwMode="auto">
            <a:xfrm>
              <a:off x="2135981" y="3690641"/>
              <a:ext cx="491729" cy="539354"/>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grpSp>
        <p:nvGrpSpPr>
          <p:cNvPr id="130" name="组合 129"/>
          <p:cNvGrpSpPr>
            <a:grpSpLocks noChangeAspect="1"/>
          </p:cNvGrpSpPr>
          <p:nvPr/>
        </p:nvGrpSpPr>
        <p:grpSpPr>
          <a:xfrm>
            <a:off x="2515835" y="1833751"/>
            <a:ext cx="1499240" cy="1499239"/>
            <a:chOff x="1628775" y="1239245"/>
            <a:chExt cx="1496616" cy="1496615"/>
          </a:xfrm>
        </p:grpSpPr>
        <p:sp>
          <p:nvSpPr>
            <p:cNvPr id="131" name="Freeform 12"/>
            <p:cNvSpPr/>
            <p:nvPr/>
          </p:nvSpPr>
          <p:spPr>
            <a:xfrm rot="18900908">
              <a:off x="1628775" y="1239245"/>
              <a:ext cx="1496616" cy="1496615"/>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2" name="Oval 52"/>
            <p:cNvSpPr/>
            <p:nvPr/>
          </p:nvSpPr>
          <p:spPr>
            <a:xfrm>
              <a:off x="1940719" y="1544045"/>
              <a:ext cx="912019" cy="912019"/>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33" name="Freeform 25"/>
            <p:cNvSpPr>
              <a:spLocks noEditPoints="1"/>
            </p:cNvSpPr>
            <p:nvPr/>
          </p:nvSpPr>
          <p:spPr bwMode="auto">
            <a:xfrm>
              <a:off x="2037160" y="1803601"/>
              <a:ext cx="675084" cy="507206"/>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a typeface="微软雅黑" panose="020B0503020204020204" pitchFamily="34" charset="-122"/>
              </a:endParaRPr>
            </a:p>
          </p:txBody>
        </p:sp>
      </p:grpSp>
      <p:sp>
        <p:nvSpPr>
          <p:cNvPr id="134" name="文本框 74"/>
          <p:cNvSpPr txBox="1"/>
          <p:nvPr/>
        </p:nvSpPr>
        <p:spPr>
          <a:xfrm>
            <a:off x="7858038" y="1799617"/>
            <a:ext cx="331052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盟主问道</a:t>
            </a:r>
            <a:r>
              <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机器学习</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7882803" y="2963094"/>
            <a:ext cx="331052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神兵现世</a:t>
            </a:r>
            <a:r>
              <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神经网络</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7920268" y="4198960"/>
            <a:ext cx="3310522"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后起之秀</a:t>
            </a:r>
            <a:r>
              <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深度学习</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0" name="文本框 80"/>
          <p:cNvSpPr txBox="1"/>
          <p:nvPr/>
        </p:nvSpPr>
        <p:spPr>
          <a:xfrm>
            <a:off x="7964083" y="5451972"/>
            <a:ext cx="331052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前提要素</a:t>
            </a:r>
            <a:r>
              <a:rPr lang="en-US" altLang="zh-CN" sz="2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数据标注</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42" name="组合 141"/>
          <p:cNvGrpSpPr>
            <a:grpSpLocks noChangeAspect="1"/>
          </p:cNvGrpSpPr>
          <p:nvPr/>
        </p:nvGrpSpPr>
        <p:grpSpPr>
          <a:xfrm>
            <a:off x="3887755" y="3002838"/>
            <a:ext cx="1500432" cy="1499239"/>
            <a:chOff x="2768205" y="2210051"/>
            <a:chExt cx="1497806" cy="1496615"/>
          </a:xfrm>
        </p:grpSpPr>
        <p:sp>
          <p:nvSpPr>
            <p:cNvPr id="143" name="Freeform 13"/>
            <p:cNvSpPr/>
            <p:nvPr/>
          </p:nvSpPr>
          <p:spPr>
            <a:xfrm rot="2700908">
              <a:off x="2768800" y="2209456"/>
              <a:ext cx="1496615" cy="149780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sp>
          <p:nvSpPr>
            <p:cNvPr id="144" name="Oval 51"/>
            <p:cNvSpPr/>
            <p:nvPr/>
          </p:nvSpPr>
          <p:spPr>
            <a:xfrm>
              <a:off x="3064669" y="2506516"/>
              <a:ext cx="912019" cy="910829"/>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id-ID" sz="2400">
                <a:solidFill>
                  <a:prstClr val="white"/>
                </a:solidFill>
                <a:ea typeface="微软雅黑" panose="020B0503020204020204" pitchFamily="34" charset="-122"/>
              </a:endParaRPr>
            </a:p>
          </p:txBody>
        </p:sp>
        <p:grpSp>
          <p:nvGrpSpPr>
            <p:cNvPr id="145" name="组合 144"/>
            <p:cNvGrpSpPr>
              <a:grpSpLocks noChangeAspect="1"/>
            </p:cNvGrpSpPr>
            <p:nvPr/>
          </p:nvGrpSpPr>
          <p:grpSpPr>
            <a:xfrm>
              <a:off x="3323988" y="2649657"/>
              <a:ext cx="408240" cy="595478"/>
              <a:chOff x="1797050" y="5657850"/>
              <a:chExt cx="422275" cy="615950"/>
            </a:xfrm>
            <a:solidFill>
              <a:schemeClr val="bg1"/>
            </a:solidFill>
          </p:grpSpPr>
          <p:sp>
            <p:nvSpPr>
              <p:cNvPr id="146"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7"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8"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49"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0" name="Freeform 118"/>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1" name="Freeform 119"/>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2" name="Freeform 120"/>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3"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sp>
            <p:nvSpPr>
              <p:cNvPr id="154" name="Freeform 122"/>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2400">
                  <a:solidFill>
                    <a:prstClr val="black"/>
                  </a:solidFill>
                  <a:ea typeface="微软雅黑" panose="020B0503020204020204" pitchFamily="34" charset="-122"/>
                </a:endParaRPr>
              </a:p>
            </p:txBody>
          </p:sp>
        </p:grpSp>
      </p:grpSp>
      <p:grpSp>
        <p:nvGrpSpPr>
          <p:cNvPr id="155" name="组合 154"/>
          <p:cNvGrpSpPr>
            <a:grpSpLocks noChangeAspect="1"/>
          </p:cNvGrpSpPr>
          <p:nvPr/>
        </p:nvGrpSpPr>
        <p:grpSpPr>
          <a:xfrm>
            <a:off x="6500677" y="156371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6500677" y="277187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6500677" y="398003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7" name="组合 166"/>
          <p:cNvGrpSpPr>
            <a:grpSpLocks noChangeAspect="1"/>
          </p:cNvGrpSpPr>
          <p:nvPr/>
        </p:nvGrpSpPr>
        <p:grpSpPr>
          <a:xfrm>
            <a:off x="6500677" y="5188191"/>
            <a:ext cx="990047" cy="871255"/>
            <a:chOff x="4986998" y="3749050"/>
            <a:chExt cx="988314" cy="869730"/>
          </a:xfrm>
        </p:grpSpPr>
        <p:sp>
          <p:nvSpPr>
            <p:cNvPr id="168" name="Freeform 5"/>
            <p:cNvSpPr/>
            <p:nvPr/>
          </p:nvSpPr>
          <p:spPr bwMode="auto">
            <a:xfrm>
              <a:off x="4986998" y="3749050"/>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9" name="Freeform 5"/>
            <p:cNvSpPr/>
            <p:nvPr/>
          </p:nvSpPr>
          <p:spPr bwMode="auto">
            <a:xfrm>
              <a:off x="5060157" y="3818335"/>
              <a:ext cx="835819" cy="73461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70" name="文本框 34"/>
            <p:cNvSpPr txBox="1"/>
            <p:nvPr/>
          </p:nvSpPr>
          <p:spPr>
            <a:xfrm>
              <a:off x="5188425" y="3933004"/>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04</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武林中兴</a:t>
            </a:r>
            <a:r>
              <a:rPr lang="en-US" altLang="zh-CN" sz="2400" dirty="0" smtClean="0">
                <a:solidFill>
                  <a:srgbClr val="00338D"/>
                </a:solidFill>
                <a:sym typeface="+mn-lt"/>
              </a:rPr>
              <a:t>——</a:t>
            </a:r>
            <a:r>
              <a:rPr lang="zh-CN" altLang="en-US" sz="2400" dirty="0" smtClean="0">
                <a:solidFill>
                  <a:srgbClr val="00338D"/>
                </a:solidFill>
                <a:sym typeface="+mn-lt"/>
              </a:rPr>
              <a:t>深度学习</a:t>
            </a:r>
            <a:endParaRPr lang="zh-CN" altLang="en-US" sz="2400" dirty="0">
              <a:solidFill>
                <a:srgbClr val="00338D"/>
              </a:solidFill>
              <a:sym typeface="+mn-lt"/>
            </a:endParaRPr>
          </a:p>
        </p:txBody>
      </p:sp>
    </p:spTree>
    <p:extLst>
      <p:ext uri="{BB962C8B-B14F-4D97-AF65-F5344CB8AC3E}">
        <p14:creationId xmlns:p14="http://schemas.microsoft.com/office/powerpoint/2010/main" val="115131490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350"/>
                                        <p:tgtEl>
                                          <p:spTgt spid="1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Effect transition="in" filter="fade">
                                      <p:cBhvr>
                                        <p:cTn id="11" dur="350"/>
                                        <p:tgtEl>
                                          <p:spTgt spid="1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2"/>
                                        </p:tgtEl>
                                        <p:attrNameLst>
                                          <p:attrName>style.visibility</p:attrName>
                                        </p:attrNameLst>
                                      </p:cBhvr>
                                      <p:to>
                                        <p:strVal val="visible"/>
                                      </p:to>
                                    </p:set>
                                    <p:animEffect transition="in" filter="fade">
                                      <p:cBhvr>
                                        <p:cTn id="15" dur="350"/>
                                        <p:tgtEl>
                                          <p:spTgt spid="14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350"/>
                                        <p:tgtEl>
                                          <p:spTgt spid="1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350"/>
                                        <p:tgtEl>
                                          <p:spTgt spid="12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5"/>
                                        </p:tgtEl>
                                        <p:attrNameLst>
                                          <p:attrName>style.visibility</p:attrName>
                                        </p:attrNameLst>
                                      </p:cBhvr>
                                      <p:to>
                                        <p:strVal val="visible"/>
                                      </p:to>
                                    </p:set>
                                    <p:animEffect transition="in" filter="fade">
                                      <p:cBhvr>
                                        <p:cTn id="27" dur="350"/>
                                        <p:tgtEl>
                                          <p:spTgt spid="15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fade">
                                      <p:cBhvr>
                                        <p:cTn id="31" dur="350"/>
                                        <p:tgtEl>
                                          <p:spTgt spid="1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9"/>
                                        </p:tgtEl>
                                        <p:attrNameLst>
                                          <p:attrName>style.visibility</p:attrName>
                                        </p:attrNameLst>
                                      </p:cBhvr>
                                      <p:to>
                                        <p:strVal val="visible"/>
                                      </p:to>
                                    </p:set>
                                    <p:animEffect transition="in" filter="fade">
                                      <p:cBhvr>
                                        <p:cTn id="35" dur="350"/>
                                        <p:tgtEl>
                                          <p:spTgt spid="15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350"/>
                                        <p:tgtEl>
                                          <p:spTgt spid="13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fade">
                                      <p:cBhvr>
                                        <p:cTn id="43" dur="350"/>
                                        <p:tgtEl>
                                          <p:spTgt spid="16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350"/>
                                        <p:tgtEl>
                                          <p:spTgt spid="13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67"/>
                                        </p:tgtEl>
                                        <p:attrNameLst>
                                          <p:attrName>style.visibility</p:attrName>
                                        </p:attrNameLst>
                                      </p:cBhvr>
                                      <p:to>
                                        <p:strVal val="visible"/>
                                      </p:to>
                                    </p:set>
                                    <p:animEffect transition="in" filter="fade">
                                      <p:cBhvr>
                                        <p:cTn id="51" dur="350"/>
                                        <p:tgtEl>
                                          <p:spTgt spid="167"/>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fade">
                                      <p:cBhvr>
                                        <p:cTn id="55" dur="35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1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第2章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数据标注的崛起</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dirty="0" smtClean="0">
                <a:solidFill>
                  <a:srgbClr val="0070C0"/>
                </a:solidFill>
                <a:cs typeface="Arial" panose="020B0604020202020204" pitchFamily="34" charset="0"/>
              </a:rPr>
              <a:t>第一部分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385589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1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60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起源</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438872" y="1914372"/>
            <a:ext cx="2706571" cy="2862322"/>
          </a:xfrm>
          <a:prstGeom prst="rect">
            <a:avLst/>
          </a:prstGeom>
          <a:noFill/>
        </p:spPr>
        <p:txBody>
          <a:bodyPr wrap="square" rtlCol="0">
            <a:spAutoFit/>
          </a:bodyPr>
          <a:lstStyle/>
          <a:p>
            <a:pPr indent="457200"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而随着数据量的不断增大，如何解决大量标注的难题就成为各学院学者争先进行研究的课题，其中尤具有代表性的是</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2007</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年斯坦福大学教授李飞飞等人开始启动了一个用于视觉对象识别软件研究的大型可视化数据库的</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Image Net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项目</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indent="457200" algn="just"/>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该</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项目成功提供了一种解决大数据预处理的方法，同时也改变了大众对数据在人工智能研究中核心地位的认知</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使大众认识到数据比算法更为重要。随后</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2011</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年数据标注的外包市场开启，</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2017</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年进入爆发阶段，数据标注开始慢慢进入人们的视野</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缓缓拉开了数据标注新时代的大幕。</a:t>
            </a: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数据标注的演变</a:t>
            </a:r>
            <a:endParaRPr lang="zh-CN" altLang="en-US" sz="2400" dirty="0">
              <a:solidFill>
                <a:srgbClr val="00338D"/>
              </a:solidFill>
              <a:sym typeface="+mn-lt"/>
            </a:endParaRPr>
          </a:p>
        </p:txBody>
      </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45926" y="880902"/>
            <a:ext cx="2580942" cy="1060913"/>
            <a:chOff x="807003"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地位</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5" name="文本框 116"/>
          <p:cNvSpPr txBox="1"/>
          <p:nvPr/>
        </p:nvSpPr>
        <p:spPr>
          <a:xfrm>
            <a:off x="4529720" y="1947276"/>
            <a:ext cx="2706571" cy="2862322"/>
          </a:xfrm>
          <a:prstGeom prst="rect">
            <a:avLst/>
          </a:prstGeom>
          <a:noFill/>
        </p:spPr>
        <p:txBody>
          <a:bodyPr wrap="square" rtlCol="0">
            <a:spAutoFit/>
          </a:bodyPr>
          <a:lstStyle/>
          <a:p>
            <a:pPr indent="457200"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数据标注就可以看作人类逐步教育计算机这个天才儿童认识世界的工具，是帮助人类与其沟通的纽带。现在人工智能应用最广泛的场景无非以下两个：智能语音和图像识别</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indent="457200" algn="just"/>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总而言之，数据标注在数量和精度方面的要求都在不断被提升，这促进了行业的升级发展以及对人才的需求，人工智能数据标注的发展是机器能够更聪明地学习去认知真实世界的基础，可以说数据标注是人工智能领域发展的基石，由此可见，人工智能算法由数据驱动，一个好模型需要质量优异的数据资源做支撑</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a:p>
            <a:pPr algn="ct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挑战</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9" name="文本框 116"/>
          <p:cNvSpPr txBox="1"/>
          <p:nvPr/>
        </p:nvSpPr>
        <p:spPr>
          <a:xfrm>
            <a:off x="8558250" y="2230223"/>
            <a:ext cx="3010428" cy="2031325"/>
          </a:xfrm>
          <a:prstGeom prst="rect">
            <a:avLst/>
          </a:prstGeom>
          <a:noFill/>
        </p:spPr>
        <p:txBody>
          <a:bodyPr wrap="square" rtlCol="0">
            <a:spAutoFit/>
          </a:bodyPr>
          <a:lstStyle/>
          <a:p>
            <a:pPr marL="171450" indent="-171450" algn="just">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如何</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提高定制化标注能力，满足细化的行业和场景</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需求；</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如何</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提升标注效率，加强人机协作</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能力；</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如何</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培育高质量的数据标注服务品牌，加强数据标准</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质量；</a:t>
            </a:r>
            <a:endParaRPr lang="en-US" altLang="zh-CN" sz="12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171450" indent="-171450" algn="just">
              <a:lnSpc>
                <a:spcPct val="150000"/>
              </a:lnSpc>
              <a:buFont typeface="Wingdings" pitchFamily="2" charset="2"/>
              <a:buChar char="Ø"/>
            </a:pP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如何</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完善的数据安全体系，避免标注数据隐私泄露</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风险；</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ustDataLst>
      <p:tags r:id="rId1"/>
    </p:custDataLst>
    <p:extLst>
      <p:ext uri="{BB962C8B-B14F-4D97-AF65-F5344CB8AC3E}">
        <p14:creationId xmlns:p14="http://schemas.microsoft.com/office/powerpoint/2010/main" val="273529014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87920" y="272926"/>
            <a:ext cx="2267918" cy="424731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zh-CN" sz="1200" dirty="0"/>
              <a:t>不管是平台还是公司，目前核心还是数据标注工厂团队本身的数据标注服务能力，所以大家面对项目管理问题是一致的。不管上层设计如何定位，作为数据标注员的核心还是高效高质量及时的交付数据才是核心竞争力。不管是通过技术解决客户没有工具的问题、还是客户工具效率低下、还是帮助客户解决人员管理问题，那么对于做数据标注公司的来说，如何高效高质量及时的同时还是最省钱的那个便成为了核心竞争力了。</a:t>
            </a:r>
            <a:endParaRPr lang="zh-CN" altLang="en-US" sz="1200" b="1" dirty="0">
              <a:latin typeface="微软雅黑" pitchFamily="34" charset="-122"/>
              <a:ea typeface="微软雅黑" pitchFamily="34" charset="-122"/>
            </a:endParaRP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3784" y="5080209"/>
            <a:ext cx="2310631"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行业发展趋势</a:t>
            </a:r>
            <a:r>
              <a:rPr lang="en-US" altLang="zh-CN" sz="2400" dirty="0" smtClean="0">
                <a:solidFill>
                  <a:srgbClr val="00338D"/>
                </a:solidFill>
                <a:sym typeface="+mn-lt"/>
              </a:rPr>
              <a:t>—</a:t>
            </a:r>
            <a:r>
              <a:rPr lang="zh-CN" altLang="en-US" sz="2400" dirty="0" smtClean="0">
                <a:solidFill>
                  <a:srgbClr val="00338D"/>
                </a:solidFill>
                <a:sym typeface="+mn-lt"/>
              </a:rPr>
              <a:t>公司简介</a:t>
            </a:r>
            <a:endParaRPr lang="zh-CN" altLang="en-US" sz="2400" dirty="0">
              <a:solidFill>
                <a:srgbClr val="00338D"/>
              </a:solidFill>
              <a:sym typeface="+mn-lt"/>
            </a:endParaRPr>
          </a:p>
        </p:txBody>
      </p:sp>
      <p:graphicFrame>
        <p:nvGraphicFramePr>
          <p:cNvPr id="3" name="表格 2"/>
          <p:cNvGraphicFramePr>
            <a:graphicFrameLocks noGrp="1"/>
          </p:cNvGraphicFramePr>
          <p:nvPr>
            <p:extLst>
              <p:ext uri="{D42A27DB-BD31-4B8C-83A1-F6EECF244321}">
                <p14:modId xmlns:p14="http://schemas.microsoft.com/office/powerpoint/2010/main" val="2471711491"/>
              </p:ext>
            </p:extLst>
          </p:nvPr>
        </p:nvGraphicFramePr>
        <p:xfrm>
          <a:off x="5101280" y="1264318"/>
          <a:ext cx="4748107" cy="5148000"/>
        </p:xfrm>
        <a:graphic>
          <a:graphicData uri="http://schemas.openxmlformats.org/drawingml/2006/table">
            <a:tbl>
              <a:tblPr firstRow="1" firstCol="1" bandRow="1">
                <a:tableStyleId>{5C22544A-7EE6-4342-B048-85BDC9FD1C3A}</a:tableStyleId>
              </a:tblPr>
              <a:tblGrid>
                <a:gridCol w="582936"/>
                <a:gridCol w="1416205"/>
                <a:gridCol w="2748966"/>
              </a:tblGrid>
              <a:tr h="468000">
                <a:tc>
                  <a:txBody>
                    <a:bodyPr/>
                    <a:lstStyle/>
                    <a:p>
                      <a:pPr algn="ctr">
                        <a:lnSpc>
                          <a:spcPct val="150000"/>
                        </a:lnSpc>
                        <a:spcAft>
                          <a:spcPts val="0"/>
                        </a:spcAft>
                      </a:pPr>
                      <a:r>
                        <a:rPr lang="zh-CN" sz="1200" dirty="0">
                          <a:effectLst/>
                        </a:rPr>
                        <a:t>排名</a:t>
                      </a:r>
                      <a:endParaRPr lang="zh-CN" sz="1000" dirty="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rPr>
                        <a:t>简称</a:t>
                      </a:r>
                      <a:endParaRPr lang="zh-CN" sz="1000" dirty="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a:effectLst/>
                        </a:rPr>
                        <a:t>全称</a:t>
                      </a:r>
                      <a:endParaRPr lang="zh-CN" sz="1000">
                        <a:effectLst/>
                        <a:latin typeface="Arial"/>
                        <a:ea typeface="宋体"/>
                        <a:cs typeface="Times New Roman"/>
                      </a:endParaRPr>
                    </a:p>
                  </a:txBody>
                  <a:tcPr marL="68580" marR="68580" marT="0" marB="0" anchor="ctr"/>
                </a:tc>
              </a:tr>
              <a:tr h="468000">
                <a:tc>
                  <a:txBody>
                    <a:bodyPr/>
                    <a:lstStyle/>
                    <a:p>
                      <a:pPr algn="ctr">
                        <a:lnSpc>
                          <a:spcPct val="150000"/>
                        </a:lnSpc>
                        <a:spcAft>
                          <a:spcPts val="0"/>
                        </a:spcAft>
                      </a:pPr>
                      <a:r>
                        <a:rPr lang="en-US" sz="1200" dirty="0">
                          <a:effectLst/>
                        </a:rPr>
                        <a:t>1</a:t>
                      </a:r>
                      <a:endParaRPr lang="zh-CN" sz="1000" dirty="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en-US" sz="1200" dirty="0" err="1">
                          <a:effectLst/>
                          <a:latin typeface="+mn-ea"/>
                          <a:ea typeface="+mn-ea"/>
                        </a:rPr>
                        <a:t>Testin</a:t>
                      </a:r>
                      <a:r>
                        <a:rPr lang="zh-CN" sz="1200" dirty="0">
                          <a:effectLst/>
                          <a:latin typeface="+mn-ea"/>
                          <a:ea typeface="+mn-ea"/>
                        </a:rPr>
                        <a:t>云测</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a:effectLst/>
                          <a:latin typeface="+mn-ea"/>
                          <a:ea typeface="+mn-ea"/>
                        </a:rPr>
                        <a:t>北京云测信息技术有限公司</a:t>
                      </a:r>
                      <a:endParaRPr lang="zh-CN" sz="100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rPr>
                        <a:t>2</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数据堂</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数据堂（北京）科技股份有限公司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rPr>
                        <a:t>3</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龙猫数据</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北京安捷智合科技有限公司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rPr>
                        <a:t>4</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星尘纪元</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北京星尘纪元智能科技有限公司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rPr>
                        <a:t>5</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rPr>
                        <a:t>文德数慧</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smtClean="0">
                          <a:effectLst/>
                          <a:latin typeface="+mn-ea"/>
                          <a:ea typeface="+mn-ea"/>
                        </a:rPr>
                        <a:t>北京文德数慧科技发展有限责任公司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dirty="0">
                          <a:effectLst/>
                          <a:latin typeface="仿宋"/>
                          <a:ea typeface="宋体"/>
                          <a:cs typeface="Times New Roman"/>
                        </a:rPr>
                        <a:t>6</a:t>
                      </a:r>
                      <a:endParaRPr lang="zh-CN" sz="1000" dirty="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倍赛</a:t>
                      </a:r>
                      <a:r>
                        <a:rPr lang="en-US" sz="1200" dirty="0" err="1">
                          <a:effectLst/>
                          <a:latin typeface="+mn-ea"/>
                          <a:ea typeface="+mn-ea"/>
                          <a:cs typeface="Times New Roman"/>
                        </a:rPr>
                        <a:t>BasicFinder</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北京深度搜索科技有限公司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latin typeface="仿宋"/>
                          <a:ea typeface="宋体"/>
                          <a:cs typeface="Times New Roman"/>
                        </a:rPr>
                        <a:t>7</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a:effectLst/>
                          <a:latin typeface="+mn-ea"/>
                          <a:ea typeface="+mn-ea"/>
                          <a:cs typeface="Times New Roman"/>
                        </a:rPr>
                        <a:t>标贝科技</a:t>
                      </a:r>
                      <a:endParaRPr lang="zh-CN" sz="100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标贝（北京）科技有限公司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latin typeface="仿宋"/>
                          <a:ea typeface="宋体"/>
                          <a:cs typeface="Times New Roman"/>
                        </a:rPr>
                        <a:t>8</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a:effectLst/>
                          <a:latin typeface="+mn-ea"/>
                          <a:ea typeface="+mn-ea"/>
                          <a:cs typeface="Times New Roman"/>
                        </a:rPr>
                        <a:t>爱数智慧</a:t>
                      </a:r>
                      <a:endParaRPr lang="zh-CN" sz="100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北京爱数智慧科技有限公司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latin typeface="仿宋"/>
                          <a:ea typeface="宋体"/>
                          <a:cs typeface="Times New Roman"/>
                        </a:rPr>
                        <a:t>9</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a:effectLst/>
                          <a:latin typeface="+mn-ea"/>
                          <a:ea typeface="+mn-ea"/>
                          <a:cs typeface="Times New Roman"/>
                        </a:rPr>
                        <a:t>梦动科技</a:t>
                      </a:r>
                      <a:endParaRPr lang="zh-CN" sz="100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贵州梦动科技有限公司</a:t>
                      </a:r>
                      <a:endParaRPr lang="zh-CN" sz="1000" dirty="0">
                        <a:effectLst/>
                        <a:latin typeface="+mn-ea"/>
                        <a:ea typeface="+mn-ea"/>
                        <a:cs typeface="Times New Roman"/>
                      </a:endParaRPr>
                    </a:p>
                  </a:txBody>
                  <a:tcPr marL="68580" marR="68580" marT="0" marB="0" anchor="ctr"/>
                </a:tc>
              </a:tr>
              <a:tr h="468000">
                <a:tc>
                  <a:txBody>
                    <a:bodyPr/>
                    <a:lstStyle/>
                    <a:p>
                      <a:pPr algn="ctr">
                        <a:lnSpc>
                          <a:spcPct val="150000"/>
                        </a:lnSpc>
                        <a:spcAft>
                          <a:spcPts val="0"/>
                        </a:spcAft>
                      </a:pPr>
                      <a:r>
                        <a:rPr lang="en-US" sz="1200">
                          <a:effectLst/>
                          <a:latin typeface="仿宋"/>
                          <a:ea typeface="宋体"/>
                          <a:cs typeface="Times New Roman"/>
                        </a:rPr>
                        <a:t>10</a:t>
                      </a:r>
                      <a:endParaRPr lang="zh-CN" sz="1000">
                        <a:effectLst/>
                        <a:latin typeface="Arial"/>
                        <a:ea typeface="宋体"/>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曼孚科技</a:t>
                      </a:r>
                      <a:endParaRPr lang="zh-CN" sz="1000" dirty="0">
                        <a:effectLst/>
                        <a:latin typeface="+mn-ea"/>
                        <a:ea typeface="+mn-ea"/>
                        <a:cs typeface="Times New Roman"/>
                      </a:endParaRPr>
                    </a:p>
                  </a:txBody>
                  <a:tcPr marL="68580" marR="68580" marT="0" marB="0" anchor="ctr"/>
                </a:tc>
                <a:tc>
                  <a:txBody>
                    <a:bodyPr/>
                    <a:lstStyle/>
                    <a:p>
                      <a:pPr algn="ctr">
                        <a:lnSpc>
                          <a:spcPct val="150000"/>
                        </a:lnSpc>
                        <a:spcAft>
                          <a:spcPts val="0"/>
                        </a:spcAft>
                      </a:pPr>
                      <a:r>
                        <a:rPr lang="zh-CN" sz="1200" dirty="0">
                          <a:effectLst/>
                          <a:latin typeface="+mn-ea"/>
                          <a:ea typeface="+mn-ea"/>
                          <a:cs typeface="Times New Roman"/>
                        </a:rPr>
                        <a:t>杭州曼孚科技有限公司</a:t>
                      </a:r>
                      <a:endParaRPr lang="zh-CN" sz="1000" dirty="0">
                        <a:effectLst/>
                        <a:latin typeface="+mn-ea"/>
                        <a:ea typeface="+mn-ea"/>
                        <a:cs typeface="Times New Roman"/>
                      </a:endParaRPr>
                    </a:p>
                  </a:txBody>
                  <a:tcPr marL="68580" marR="68580" marT="0" marB="0" anchor="ctr"/>
                </a:tc>
              </a:tr>
            </a:tbl>
          </a:graphicData>
        </a:graphic>
      </p:graphicFrame>
      <p:sp>
        <p:nvSpPr>
          <p:cNvPr id="5" name="Rectangle 1"/>
          <p:cNvSpPr>
            <a:spLocks noChangeArrowheads="1"/>
          </p:cNvSpPr>
          <p:nvPr/>
        </p:nvSpPr>
        <p:spPr bwMode="auto">
          <a:xfrm>
            <a:off x="5459146" y="751692"/>
            <a:ext cx="37092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2020</a:t>
            </a: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数据标注公司排行</a:t>
            </a:r>
            <a:endPar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913" y="5080209"/>
            <a:ext cx="2310631"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表格 9"/>
          <p:cNvGraphicFramePr>
            <a:graphicFrameLocks noGrp="1"/>
          </p:cNvGraphicFramePr>
          <p:nvPr>
            <p:extLst>
              <p:ext uri="{D42A27DB-BD31-4B8C-83A1-F6EECF244321}">
                <p14:modId xmlns:p14="http://schemas.microsoft.com/office/powerpoint/2010/main" val="729754422"/>
              </p:ext>
            </p:extLst>
          </p:nvPr>
        </p:nvGraphicFramePr>
        <p:xfrm>
          <a:off x="113409" y="1264318"/>
          <a:ext cx="4748107" cy="5148000"/>
        </p:xfrm>
        <a:graphic>
          <a:graphicData uri="http://schemas.openxmlformats.org/drawingml/2006/table">
            <a:tbl>
              <a:tblPr firstRow="1" firstCol="1" bandRow="1">
                <a:tableStyleId>{5C22544A-7EE6-4342-B048-85BDC9FD1C3A}</a:tableStyleId>
              </a:tblPr>
              <a:tblGrid>
                <a:gridCol w="582936"/>
                <a:gridCol w="1416205"/>
                <a:gridCol w="2748966"/>
              </a:tblGrid>
              <a:tr h="468000">
                <a:tc>
                  <a:txBody>
                    <a:bodyPr/>
                    <a:lstStyle/>
                    <a:p>
                      <a:pPr marL="0" algn="ctr" defTabSz="1218565" rtl="0" eaLnBrk="1" latinLnBrk="0" hangingPunct="1">
                        <a:lnSpc>
                          <a:spcPct val="150000"/>
                        </a:lnSpc>
                        <a:spcAft>
                          <a:spcPts val="0"/>
                        </a:spcAft>
                      </a:pPr>
                      <a:r>
                        <a:rPr lang="zh-CN" sz="1200" kern="1200" dirty="0">
                          <a:solidFill>
                            <a:schemeClr val="bg1"/>
                          </a:solidFill>
                          <a:effectLst/>
                          <a:latin typeface="+mn-ea"/>
                          <a:ea typeface="+mn-ea"/>
                          <a:cs typeface="Times New Roman"/>
                        </a:rPr>
                        <a:t>排名</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bg1"/>
                          </a:solidFill>
                          <a:effectLst/>
                          <a:latin typeface="+mn-ea"/>
                          <a:ea typeface="+mn-ea"/>
                          <a:cs typeface="Times New Roman"/>
                        </a:rPr>
                        <a:t>简称</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bg1"/>
                          </a:solidFill>
                          <a:effectLst/>
                          <a:latin typeface="+mn-ea"/>
                          <a:ea typeface="+mn-ea"/>
                          <a:cs typeface="Times New Roman"/>
                        </a:rPr>
                        <a:t>全称</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1</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京东众智</a:t>
                      </a: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京东数字科技控股有限公司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2</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百度众测</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百度在线网络技术（北京）有限公司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3</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数据堂</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数据堂（北京）科技股份有限公司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4</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龙猫众包</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北京安捷智合科技有限公司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5</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格物钛</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格物钛（上海）智能科技有限公司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6</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en-US" sz="1200" kern="1200">
                          <a:solidFill>
                            <a:schemeClr val="dk1"/>
                          </a:solidFill>
                          <a:effectLst/>
                          <a:latin typeface="+mn-ea"/>
                          <a:ea typeface="+mn-ea"/>
                          <a:cs typeface="Times New Roman"/>
                        </a:rPr>
                        <a:t>MBH</a:t>
                      </a:r>
                      <a:r>
                        <a:rPr lang="zh-CN" sz="1200" kern="1200">
                          <a:solidFill>
                            <a:schemeClr val="dk1"/>
                          </a:solidFill>
                          <a:effectLst/>
                          <a:latin typeface="+mn-ea"/>
                          <a:ea typeface="+mn-ea"/>
                          <a:cs typeface="Times New Roman"/>
                        </a:rPr>
                        <a:t>莫比嗨客</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大连莫比嗨客智能科技有限公司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7</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有道众包</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网易有道信息技术（北京）有限公司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8</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倍赛</a:t>
                      </a:r>
                      <a:r>
                        <a:rPr lang="en-US" sz="1200" kern="1200">
                          <a:solidFill>
                            <a:schemeClr val="dk1"/>
                          </a:solidFill>
                          <a:effectLst/>
                          <a:latin typeface="+mn-ea"/>
                          <a:ea typeface="+mn-ea"/>
                          <a:cs typeface="Times New Roman"/>
                        </a:rPr>
                        <a:t>BasicFinder</a:t>
                      </a:r>
                      <a:endParaRPr lang="zh-CN" sz="1200" kern="1200">
                        <a:solidFill>
                          <a:schemeClr val="dk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北京深度搜索科技有限公司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9</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淘金云</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四川淘金你我信息技术有限公司</a:t>
                      </a:r>
                    </a:p>
                  </a:txBody>
                  <a:tcPr marL="68580" marR="68580" marT="0" marB="0" anchor="ctr"/>
                </a:tc>
              </a:tr>
              <a:tr h="468000">
                <a:tc>
                  <a:txBody>
                    <a:bodyPr/>
                    <a:lstStyle/>
                    <a:p>
                      <a:pPr marL="0" algn="ctr" defTabSz="1218565" rtl="0" eaLnBrk="1" latinLnBrk="0" hangingPunct="1">
                        <a:lnSpc>
                          <a:spcPct val="150000"/>
                        </a:lnSpc>
                        <a:spcAft>
                          <a:spcPts val="0"/>
                        </a:spcAft>
                      </a:pPr>
                      <a:r>
                        <a:rPr lang="en-US" sz="1200" kern="1200" dirty="0">
                          <a:solidFill>
                            <a:schemeClr val="bg1"/>
                          </a:solidFill>
                          <a:effectLst/>
                          <a:latin typeface="+mn-ea"/>
                          <a:ea typeface="+mn-ea"/>
                          <a:cs typeface="Times New Roman"/>
                        </a:rPr>
                        <a:t>10</a:t>
                      </a:r>
                      <a:endParaRPr lang="zh-CN" sz="1200" kern="1200" dirty="0">
                        <a:solidFill>
                          <a:schemeClr val="bg1"/>
                        </a:solidFill>
                        <a:effectLst/>
                        <a:latin typeface="+mn-ea"/>
                        <a:ea typeface="+mn-ea"/>
                        <a:cs typeface="Times New Roman"/>
                      </a:endParaRPr>
                    </a:p>
                  </a:txBody>
                  <a:tcPr marL="68580" marR="68580" marT="0" marB="0" anchor="ctr"/>
                </a:tc>
                <a:tc>
                  <a:txBody>
                    <a:bodyPr/>
                    <a:lstStyle/>
                    <a:p>
                      <a:pPr marL="0" algn="ctr" defTabSz="1218565" rtl="0" eaLnBrk="1" latinLnBrk="0" hangingPunct="1">
                        <a:lnSpc>
                          <a:spcPct val="150000"/>
                        </a:lnSpc>
                        <a:spcAft>
                          <a:spcPts val="0"/>
                        </a:spcAft>
                      </a:pPr>
                      <a:r>
                        <a:rPr lang="zh-CN" sz="1200" kern="1200">
                          <a:solidFill>
                            <a:schemeClr val="dk1"/>
                          </a:solidFill>
                          <a:effectLst/>
                          <a:latin typeface="+mn-ea"/>
                          <a:ea typeface="+mn-ea"/>
                          <a:cs typeface="Times New Roman"/>
                        </a:rPr>
                        <a:t>点我科技</a:t>
                      </a:r>
                    </a:p>
                  </a:txBody>
                  <a:tcPr marL="68580" marR="68580" marT="0" marB="0" anchor="ctr"/>
                </a:tc>
                <a:tc>
                  <a:txBody>
                    <a:bodyPr/>
                    <a:lstStyle/>
                    <a:p>
                      <a:pPr marL="0" algn="ctr" defTabSz="1218565" rtl="0" eaLnBrk="1" latinLnBrk="0" hangingPunct="1">
                        <a:lnSpc>
                          <a:spcPct val="150000"/>
                        </a:lnSpc>
                        <a:spcAft>
                          <a:spcPts val="0"/>
                        </a:spcAft>
                      </a:pPr>
                      <a:r>
                        <a:rPr lang="zh-CN" sz="1200" kern="1200" dirty="0">
                          <a:solidFill>
                            <a:schemeClr val="dk1"/>
                          </a:solidFill>
                          <a:effectLst/>
                          <a:latin typeface="+mn-ea"/>
                          <a:ea typeface="+mn-ea"/>
                          <a:cs typeface="Times New Roman"/>
                        </a:rPr>
                        <a:t>郑州点我科技有限公司</a:t>
                      </a:r>
                    </a:p>
                  </a:txBody>
                  <a:tcPr marL="68580" marR="68580" marT="0" marB="0" anchor="ctr"/>
                </a:tc>
              </a:tr>
            </a:tbl>
          </a:graphicData>
        </a:graphic>
      </p:graphicFrame>
      <p:sp>
        <p:nvSpPr>
          <p:cNvPr id="11" name="Rectangle 1"/>
          <p:cNvSpPr>
            <a:spLocks noChangeArrowheads="1"/>
          </p:cNvSpPr>
          <p:nvPr/>
        </p:nvSpPr>
        <p:spPr bwMode="auto">
          <a:xfrm>
            <a:off x="471275" y="751692"/>
            <a:ext cx="370927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tabLst/>
            </a:pPr>
            <a:r>
              <a:rPr kumimoji="0" lang="en-US" altLang="zh-CN"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2020</a:t>
            </a:r>
            <a:r>
              <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数据标注众包平台排行</a:t>
            </a:r>
            <a:endPar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4274683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8089" y="1393604"/>
            <a:ext cx="2449710"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smtClean="0">
                <a:latin typeface="微软雅黑" pitchFamily="34" charset="-122"/>
                <a:ea typeface="微软雅黑" pitchFamily="34" charset="-122"/>
              </a:rPr>
              <a:t>长期</a:t>
            </a:r>
            <a:r>
              <a:rPr lang="zh-CN" altLang="en-US" sz="1200" b="1" dirty="0">
                <a:latin typeface="微软雅黑" pitchFamily="34" charset="-122"/>
                <a:ea typeface="微软雅黑" pitchFamily="34" charset="-122"/>
              </a:rPr>
              <a:t>来看，中国大数据支出整体呈稳步增长态势，市场总量有望在</a:t>
            </a:r>
            <a:r>
              <a:rPr lang="en-US" altLang="zh-CN" sz="1200" b="1" dirty="0">
                <a:latin typeface="微软雅黑" pitchFamily="34" charset="-122"/>
                <a:ea typeface="微软雅黑" pitchFamily="34" charset="-122"/>
              </a:rPr>
              <a:t>2024</a:t>
            </a:r>
            <a:r>
              <a:rPr lang="zh-CN" altLang="en-US" sz="1200" b="1" dirty="0">
                <a:latin typeface="微软雅黑" pitchFamily="34" charset="-122"/>
                <a:ea typeface="微软雅黑" pitchFamily="34" charset="-122"/>
              </a:rPr>
              <a:t>年超过</a:t>
            </a:r>
            <a:r>
              <a:rPr lang="en-US" altLang="zh-CN" sz="1200" b="1" dirty="0">
                <a:latin typeface="微软雅黑" pitchFamily="34" charset="-122"/>
                <a:ea typeface="微软雅黑" pitchFamily="34" charset="-122"/>
              </a:rPr>
              <a:t>200</a:t>
            </a:r>
            <a:r>
              <a:rPr lang="zh-CN" altLang="en-US" sz="1200" b="1" dirty="0">
                <a:latin typeface="微软雅黑" pitchFamily="34" charset="-122"/>
                <a:ea typeface="微软雅黑" pitchFamily="34" charset="-122"/>
              </a:rPr>
              <a:t>亿美元，如图</a:t>
            </a:r>
            <a:r>
              <a:rPr lang="en-US" altLang="zh-CN" sz="1200" b="1" dirty="0">
                <a:latin typeface="微软雅黑" pitchFamily="34" charset="-122"/>
                <a:ea typeface="微软雅黑" pitchFamily="34" charset="-122"/>
              </a:rPr>
              <a:t>2-1</a:t>
            </a:r>
            <a:r>
              <a:rPr lang="zh-CN" altLang="en-US" sz="1200" b="1" dirty="0">
                <a:latin typeface="微软雅黑" pitchFamily="34" charset="-122"/>
                <a:ea typeface="微软雅黑" pitchFamily="34" charset="-122"/>
              </a:rPr>
              <a:t>所示与</a:t>
            </a:r>
            <a:r>
              <a:rPr lang="en-US" altLang="zh-CN" sz="1200" b="1" dirty="0">
                <a:latin typeface="微软雅黑" pitchFamily="34" charset="-122"/>
                <a:ea typeface="微软雅黑" pitchFamily="34" charset="-122"/>
              </a:rPr>
              <a:t>2019</a:t>
            </a:r>
            <a:r>
              <a:rPr lang="zh-CN" altLang="en-US" sz="1200" b="1" dirty="0">
                <a:latin typeface="微软雅黑" pitchFamily="34" charset="-122"/>
                <a:ea typeface="微软雅黑" pitchFamily="34" charset="-122"/>
              </a:rPr>
              <a:t>年相比增幅达到</a:t>
            </a:r>
            <a:r>
              <a:rPr lang="en-US" altLang="zh-CN" sz="1200" b="1" dirty="0">
                <a:latin typeface="微软雅黑" pitchFamily="34" charset="-122"/>
                <a:ea typeface="微软雅黑" pitchFamily="34" charset="-122"/>
              </a:rPr>
              <a:t>145%</a:t>
            </a:r>
            <a:r>
              <a:rPr lang="zh-CN" altLang="en-US" sz="1200" b="1" dirty="0">
                <a:latin typeface="微软雅黑" pitchFamily="34" charset="-122"/>
                <a:ea typeface="微软雅黑" pitchFamily="34" charset="-122"/>
              </a:rPr>
              <a:t>。同时中国大数据市场发展迅速，五年</a:t>
            </a:r>
            <a:r>
              <a:rPr lang="en-US" altLang="zh-CN" sz="1200" b="1" dirty="0">
                <a:latin typeface="微软雅黑" pitchFamily="34" charset="-122"/>
                <a:ea typeface="微软雅黑" pitchFamily="34" charset="-122"/>
              </a:rPr>
              <a:t>CAGR</a:t>
            </a:r>
            <a:r>
              <a:rPr lang="zh-CN" altLang="en-US" sz="1200" b="1" dirty="0">
                <a:latin typeface="微软雅黑" pitchFamily="34" charset="-122"/>
                <a:ea typeface="微软雅黑" pitchFamily="34" charset="-122"/>
              </a:rPr>
              <a:t>约为</a:t>
            </a:r>
            <a:r>
              <a:rPr lang="en-US" altLang="zh-CN" sz="1200" b="1" dirty="0">
                <a:latin typeface="微软雅黑" pitchFamily="34" charset="-122"/>
                <a:ea typeface="微软雅黑" pitchFamily="34" charset="-122"/>
              </a:rPr>
              <a:t>19.7%</a:t>
            </a:r>
            <a:r>
              <a:rPr lang="zh-CN" altLang="en-US" sz="1200" b="1" dirty="0">
                <a:latin typeface="微软雅黑" pitchFamily="34" charset="-122"/>
                <a:ea typeface="微软雅黑" pitchFamily="34" charset="-122"/>
              </a:rPr>
              <a:t>，增速领跑全球。</a:t>
            </a:r>
          </a:p>
        </p:txBody>
      </p:sp>
      <p:sp>
        <p:nvSpPr>
          <p:cNvPr id="6"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行业发展趋势</a:t>
            </a:r>
            <a:r>
              <a:rPr lang="en-US" altLang="zh-CN" sz="2400" dirty="0" smtClean="0">
                <a:solidFill>
                  <a:srgbClr val="00338D"/>
                </a:solidFill>
                <a:sym typeface="+mn-lt"/>
              </a:rPr>
              <a:t>—</a:t>
            </a:r>
            <a:r>
              <a:rPr lang="zh-CN" altLang="en-US" sz="2400" dirty="0" smtClean="0">
                <a:solidFill>
                  <a:srgbClr val="00338D"/>
                </a:solidFill>
                <a:sym typeface="+mn-lt"/>
              </a:rPr>
              <a:t>行业现状</a:t>
            </a:r>
            <a:endParaRPr lang="zh-CN" altLang="en-US" sz="2400" dirty="0">
              <a:solidFill>
                <a:srgbClr val="00338D"/>
              </a:solidFill>
              <a:sym typeface="+mn-lt"/>
            </a:endParaRPr>
          </a:p>
        </p:txBody>
      </p:sp>
      <p:pic>
        <p:nvPicPr>
          <p:cNvPr id="12" name="图片 11"/>
          <p:cNvPicPr/>
          <p:nvPr/>
        </p:nvPicPr>
        <p:blipFill>
          <a:blip r:embed="rId2">
            <a:extLst/>
          </a:blip>
          <a:stretch>
            <a:fillRect/>
          </a:stretch>
        </p:blipFill>
        <p:spPr>
          <a:xfrm>
            <a:off x="235904" y="4043377"/>
            <a:ext cx="2674079" cy="1982848"/>
          </a:xfrm>
          <a:prstGeom prst="rect">
            <a:avLst/>
          </a:prstGeom>
        </p:spPr>
      </p:pic>
      <p:sp>
        <p:nvSpPr>
          <p:cNvPr id="2" name="矩形 1"/>
          <p:cNvSpPr/>
          <p:nvPr/>
        </p:nvSpPr>
        <p:spPr>
          <a:xfrm>
            <a:off x="348089" y="958754"/>
            <a:ext cx="2449710" cy="415498"/>
          </a:xfrm>
          <a:prstGeom prst="rect">
            <a:avLst/>
          </a:prstGeom>
        </p:spPr>
        <p:style>
          <a:lnRef idx="3">
            <a:schemeClr val="lt1"/>
          </a:lnRef>
          <a:fillRef idx="1">
            <a:schemeClr val="accent3"/>
          </a:fillRef>
          <a:effectRef idx="1">
            <a:schemeClr val="accent3"/>
          </a:effectRef>
          <a:fontRef idx="minor">
            <a:schemeClr val="lt1"/>
          </a:fontRef>
        </p:style>
        <p:txBody>
          <a:bodyPr wrap="none">
            <a:spAutoFit/>
          </a:bodyPr>
          <a:lstStyle/>
          <a:p>
            <a:pPr>
              <a:lnSpc>
                <a:spcPct val="150000"/>
              </a:lnSpc>
            </a:pPr>
            <a:r>
              <a:rPr lang="en-US" altLang="zh-CN" sz="1400" b="1" dirty="0" smtClean="0">
                <a:latin typeface="微软雅黑" pitchFamily="34" charset="-122"/>
                <a:ea typeface="微软雅黑" pitchFamily="34" charset="-122"/>
              </a:rPr>
              <a:t>1</a:t>
            </a:r>
            <a:r>
              <a:rPr lang="zh-CN" altLang="en-US" sz="1400" b="1" dirty="0" smtClean="0">
                <a:latin typeface="微软雅黑" pitchFamily="34" charset="-122"/>
                <a:ea typeface="微软雅黑" pitchFamily="34" charset="-122"/>
              </a:rPr>
              <a:t>、大</a:t>
            </a:r>
            <a:r>
              <a:rPr lang="zh-CN" altLang="en-US" sz="1400" b="1" dirty="0">
                <a:latin typeface="微软雅黑" pitchFamily="34" charset="-122"/>
                <a:ea typeface="微软雅黑" pitchFamily="34" charset="-122"/>
              </a:rPr>
              <a:t>数据标注支出持续上升</a:t>
            </a:r>
            <a:endParaRPr lang="en-US" altLang="zh-CN" sz="1400" b="1" dirty="0">
              <a:latin typeface="微软雅黑" pitchFamily="34" charset="-122"/>
              <a:ea typeface="微软雅黑" pitchFamily="34" charset="-122"/>
            </a:endParaRPr>
          </a:p>
        </p:txBody>
      </p:sp>
      <p:pic>
        <p:nvPicPr>
          <p:cNvPr id="13" name="图片 12"/>
          <p:cNvPicPr/>
          <p:nvPr/>
        </p:nvPicPr>
        <p:blipFill>
          <a:blip r:embed="rId3">
            <a:extLst/>
          </a:blip>
          <a:stretch>
            <a:fillRect/>
          </a:stretch>
        </p:blipFill>
        <p:spPr>
          <a:xfrm>
            <a:off x="3534427" y="4043377"/>
            <a:ext cx="3284589" cy="2119782"/>
          </a:xfrm>
          <a:prstGeom prst="rect">
            <a:avLst/>
          </a:prstGeom>
        </p:spPr>
      </p:pic>
      <p:sp>
        <p:nvSpPr>
          <p:cNvPr id="14" name="矩形 13"/>
          <p:cNvSpPr/>
          <p:nvPr/>
        </p:nvSpPr>
        <p:spPr>
          <a:xfrm>
            <a:off x="3534427" y="1388261"/>
            <a:ext cx="3059840"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目前市场上有</a:t>
            </a:r>
            <a:r>
              <a:rPr lang="en-US" altLang="zh-CN" sz="1200" b="1" dirty="0">
                <a:latin typeface="微软雅黑" pitchFamily="34" charset="-122"/>
                <a:ea typeface="微软雅黑" pitchFamily="34" charset="-122"/>
              </a:rPr>
              <a:t>1%</a:t>
            </a:r>
            <a:r>
              <a:rPr lang="zh-CN" altLang="en-US" sz="1200" b="1" dirty="0">
                <a:latin typeface="微软雅黑" pitchFamily="34" charset="-122"/>
                <a:ea typeface="微软雅黑" pitchFamily="34" charset="-122"/>
              </a:rPr>
              <a:t>的数据能被收集保存下来，同时其中有</a:t>
            </a:r>
            <a:r>
              <a:rPr lang="en-US" altLang="zh-CN" sz="1200" b="1" dirty="0">
                <a:latin typeface="微软雅黑" pitchFamily="34" charset="-122"/>
                <a:ea typeface="微软雅黑" pitchFamily="34" charset="-122"/>
              </a:rPr>
              <a:t>90%</a:t>
            </a:r>
            <a:r>
              <a:rPr lang="zh-CN" altLang="en-US" sz="1200" b="1" dirty="0">
                <a:latin typeface="微软雅黑" pitchFamily="34" charset="-122"/>
                <a:ea typeface="微软雅黑" pitchFamily="34" charset="-122"/>
              </a:rPr>
              <a:t>数据是非结构化的数据，这些非结构化的数据只有经过清洗与标注才能被唤醒价值，这就产生了源源不断的清洗与标注需求，按照</a:t>
            </a:r>
            <a:r>
              <a:rPr lang="en-US" altLang="zh-CN" sz="1200" b="1" dirty="0">
                <a:latin typeface="微软雅黑" pitchFamily="34" charset="-122"/>
                <a:ea typeface="微软雅黑" pitchFamily="34" charset="-122"/>
              </a:rPr>
              <a:t>90%</a:t>
            </a:r>
            <a:r>
              <a:rPr lang="zh-CN" altLang="en-US" sz="1200" b="1" dirty="0">
                <a:latin typeface="微软雅黑" pitchFamily="34" charset="-122"/>
                <a:ea typeface="微软雅黑" pitchFamily="34" charset="-122"/>
              </a:rPr>
              <a:t>的非结构化数据全部需要被清洗标注以应用于人工智能发展来看，</a:t>
            </a:r>
            <a:r>
              <a:rPr lang="en-US" altLang="zh-CN" sz="1200" b="1" dirty="0">
                <a:latin typeface="微软雅黑" pitchFamily="34" charset="-122"/>
                <a:ea typeface="微软雅黑" pitchFamily="34" charset="-122"/>
              </a:rPr>
              <a:t>2019</a:t>
            </a:r>
            <a:r>
              <a:rPr lang="zh-CN" altLang="en-US" sz="1200" b="1" dirty="0">
                <a:latin typeface="微软雅黑" pitchFamily="34" charset="-122"/>
                <a:ea typeface="微软雅黑" pitchFamily="34" charset="-122"/>
              </a:rPr>
              <a:t>年中国需要被标注的数据量达</a:t>
            </a:r>
            <a:r>
              <a:rPr lang="en-US" altLang="zh-CN" sz="1200" b="1" dirty="0">
                <a:latin typeface="微软雅黑" pitchFamily="34" charset="-122"/>
                <a:ea typeface="微软雅黑" pitchFamily="34" charset="-122"/>
              </a:rPr>
              <a:t>36EB</a:t>
            </a:r>
            <a:r>
              <a:rPr lang="zh-CN" altLang="en-US" sz="1200" b="1" dirty="0">
                <a:latin typeface="微软雅黑" pitchFamily="34" charset="-122"/>
                <a:ea typeface="微软雅黑" pitchFamily="34" charset="-122"/>
              </a:rPr>
              <a:t>。</a:t>
            </a:r>
          </a:p>
        </p:txBody>
      </p:sp>
      <p:sp>
        <p:nvSpPr>
          <p:cNvPr id="15" name="矩形 14"/>
          <p:cNvSpPr/>
          <p:nvPr/>
        </p:nvSpPr>
        <p:spPr>
          <a:xfrm>
            <a:off x="3457458" y="959946"/>
            <a:ext cx="3129321" cy="415498"/>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a:lnSpc>
                <a:spcPct val="150000"/>
              </a:lnSpc>
            </a:pPr>
            <a:r>
              <a:rPr lang="en-US" altLang="zh-CN" sz="1400" b="1" dirty="0" smtClean="0">
                <a:latin typeface="微软雅黑" pitchFamily="34" charset="-122"/>
                <a:ea typeface="微软雅黑" pitchFamily="34" charset="-122"/>
              </a:rPr>
              <a:t>2</a:t>
            </a:r>
            <a:r>
              <a:rPr lang="zh-CN" altLang="en-US" sz="1400" b="1" dirty="0" smtClean="0">
                <a:latin typeface="微软雅黑" pitchFamily="34" charset="-122"/>
                <a:ea typeface="微软雅黑" pitchFamily="34" charset="-122"/>
              </a:rPr>
              <a:t>、大</a:t>
            </a:r>
            <a:r>
              <a:rPr lang="zh-CN" altLang="en-US" sz="1400" b="1" dirty="0">
                <a:latin typeface="微软雅黑" pitchFamily="34" charset="-122"/>
                <a:ea typeface="微软雅黑" pitchFamily="34" charset="-122"/>
              </a:rPr>
              <a:t>数据标注需求量大幅度上升</a:t>
            </a:r>
            <a:endParaRPr lang="en-US" altLang="zh-CN" sz="1400" b="1" dirty="0">
              <a:latin typeface="微软雅黑" pitchFamily="34" charset="-122"/>
              <a:ea typeface="微软雅黑" pitchFamily="34" charset="-122"/>
            </a:endParaRPr>
          </a:p>
        </p:txBody>
      </p:sp>
      <p:sp>
        <p:nvSpPr>
          <p:cNvPr id="16" name="矩形 15"/>
          <p:cNvSpPr/>
          <p:nvPr/>
        </p:nvSpPr>
        <p:spPr>
          <a:xfrm>
            <a:off x="7510265" y="1403936"/>
            <a:ext cx="3542871" cy="230832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ct val="150000"/>
              </a:lnSpc>
            </a:pPr>
            <a:r>
              <a:rPr lang="zh-CN" altLang="en-US" sz="1200" b="1" dirty="0">
                <a:latin typeface="微软雅黑" pitchFamily="34" charset="-122"/>
                <a:ea typeface="微软雅黑" pitchFamily="34" charset="-122"/>
              </a:rPr>
              <a:t>根据</a:t>
            </a:r>
            <a:r>
              <a:rPr lang="en-US" altLang="zh-CN" sz="1200" b="1" dirty="0">
                <a:latin typeface="微软雅黑" pitchFamily="34" charset="-122"/>
                <a:ea typeface="微软雅黑" pitchFamily="34" charset="-122"/>
              </a:rPr>
              <a:t>AI</a:t>
            </a:r>
            <a:r>
              <a:rPr lang="zh-CN" altLang="en-US" sz="1200" b="1" dirty="0">
                <a:latin typeface="微软雅黑" pitchFamily="34" charset="-122"/>
                <a:ea typeface="微软雅黑" pitchFamily="34" charset="-122"/>
              </a:rPr>
              <a:t>数据标注员统计数据显示，</a:t>
            </a:r>
            <a:r>
              <a:rPr lang="en-US" altLang="zh-CN" sz="1200" b="1" dirty="0">
                <a:latin typeface="微软雅黑" pitchFamily="34" charset="-122"/>
                <a:ea typeface="微软雅黑" pitchFamily="34" charset="-122"/>
              </a:rPr>
              <a:t>2020</a:t>
            </a:r>
            <a:r>
              <a:rPr lang="zh-CN" altLang="en-US" sz="1200" b="1" dirty="0">
                <a:latin typeface="微软雅黑" pitchFamily="34" charset="-122"/>
                <a:ea typeface="微软雅黑" pitchFamily="34" charset="-122"/>
              </a:rPr>
              <a:t>年</a:t>
            </a:r>
            <a:r>
              <a:rPr lang="en-US" altLang="zh-CN" sz="1200" b="1" dirty="0">
                <a:latin typeface="微软雅黑" pitchFamily="34" charset="-122"/>
                <a:ea typeface="微软雅黑" pitchFamily="34" charset="-122"/>
              </a:rPr>
              <a:t>4</a:t>
            </a:r>
            <a:r>
              <a:rPr lang="zh-CN" altLang="en-US" sz="1200" b="1" dirty="0">
                <a:latin typeface="微软雅黑" pitchFamily="34" charset="-122"/>
                <a:ea typeface="微软雅黑" pitchFamily="34" charset="-122"/>
              </a:rPr>
              <a:t>月国内数据标注业务相关公司数量为</a:t>
            </a:r>
            <a:r>
              <a:rPr lang="en-US" altLang="zh-CN" sz="1200" b="1" dirty="0">
                <a:latin typeface="微软雅黑" pitchFamily="34" charset="-122"/>
                <a:ea typeface="微软雅黑" pitchFamily="34" charset="-122"/>
              </a:rPr>
              <a:t>565</a:t>
            </a:r>
            <a:r>
              <a:rPr lang="zh-CN" altLang="en-US" sz="1200" b="1" dirty="0">
                <a:latin typeface="微软雅黑" pitchFamily="34" charset="-122"/>
                <a:ea typeface="微软雅黑" pitchFamily="34" charset="-122"/>
              </a:rPr>
              <a:t>家，</a:t>
            </a:r>
            <a:r>
              <a:rPr lang="en-US" altLang="zh-CN" sz="1200" b="1" dirty="0">
                <a:latin typeface="微软雅黑" pitchFamily="34" charset="-122"/>
                <a:ea typeface="微软雅黑" pitchFamily="34" charset="-122"/>
              </a:rPr>
              <a:t>2020</a:t>
            </a:r>
            <a:r>
              <a:rPr lang="zh-CN" altLang="en-US" sz="1200" b="1" dirty="0">
                <a:latin typeface="微软雅黑" pitchFamily="34" charset="-122"/>
                <a:ea typeface="微软雅黑" pitchFamily="34" charset="-122"/>
              </a:rPr>
              <a:t>年</a:t>
            </a:r>
            <a:r>
              <a:rPr lang="en-US" altLang="zh-CN" sz="1200" b="1" dirty="0">
                <a:latin typeface="微软雅黑" pitchFamily="34" charset="-122"/>
                <a:ea typeface="微软雅黑" pitchFamily="34" charset="-122"/>
              </a:rPr>
              <a:t>12</a:t>
            </a:r>
            <a:r>
              <a:rPr lang="zh-CN" altLang="en-US" sz="1200" b="1" dirty="0">
                <a:latin typeface="微软雅黑" pitchFamily="34" charset="-122"/>
                <a:ea typeface="微软雅黑" pitchFamily="34" charset="-122"/>
              </a:rPr>
              <a:t>月数量增长至</a:t>
            </a:r>
            <a:r>
              <a:rPr lang="en-US" altLang="zh-CN" sz="1200" b="1" dirty="0">
                <a:latin typeface="微软雅黑" pitchFamily="34" charset="-122"/>
                <a:ea typeface="微软雅黑" pitchFamily="34" charset="-122"/>
              </a:rPr>
              <a:t>705</a:t>
            </a:r>
            <a:r>
              <a:rPr lang="zh-CN" altLang="en-US" sz="1200" b="1" dirty="0">
                <a:latin typeface="微软雅黑" pitchFamily="34" charset="-122"/>
                <a:ea typeface="微软雅黑" pitchFamily="34" charset="-122"/>
              </a:rPr>
              <a:t>家，这段时间数据标注需求公司增量为</a:t>
            </a:r>
            <a:r>
              <a:rPr lang="en-US" altLang="zh-CN" sz="1200" b="1" dirty="0">
                <a:latin typeface="微软雅黑" pitchFamily="34" charset="-122"/>
                <a:ea typeface="微软雅黑" pitchFamily="34" charset="-122"/>
              </a:rPr>
              <a:t>24.78%</a:t>
            </a:r>
            <a:r>
              <a:rPr lang="zh-CN" altLang="en-US" sz="1200" b="1" dirty="0">
                <a:latin typeface="微软雅黑" pitchFamily="34" charset="-122"/>
                <a:ea typeface="微软雅黑" pitchFamily="34" charset="-122"/>
              </a:rPr>
              <a:t>。</a:t>
            </a:r>
          </a:p>
          <a:p>
            <a:pPr indent="457200">
              <a:lnSpc>
                <a:spcPct val="150000"/>
              </a:lnSpc>
            </a:pPr>
            <a:r>
              <a:rPr lang="zh-CN" altLang="en-US" sz="1200" b="1" dirty="0">
                <a:latin typeface="微软雅黑" pitchFamily="34" charset="-122"/>
                <a:ea typeface="微软雅黑" pitchFamily="34" charset="-122"/>
              </a:rPr>
              <a:t>截至目前，国内包括作坊在内的以数据标注为核心业务的企业有上千家，共</a:t>
            </a:r>
            <a:r>
              <a:rPr lang="en-US" altLang="zh-CN" sz="1200" b="1" dirty="0">
                <a:latin typeface="微软雅黑" pitchFamily="34" charset="-122"/>
                <a:ea typeface="微软雅黑" pitchFamily="34" charset="-122"/>
              </a:rPr>
              <a:t>20</a:t>
            </a:r>
            <a:r>
              <a:rPr lang="zh-CN" altLang="en-US" sz="1200" b="1" dirty="0">
                <a:latin typeface="微软雅黑" pitchFamily="34" charset="-122"/>
                <a:ea typeface="微软雅黑" pitchFamily="34" charset="-122"/>
              </a:rPr>
              <a:t>余万名数据标注员。未来在大数据产业的不断发展下，预计数据标注相关企业数量将呈现不断增长趋势。</a:t>
            </a:r>
          </a:p>
        </p:txBody>
      </p:sp>
      <p:sp>
        <p:nvSpPr>
          <p:cNvPr id="17" name="矩形 16"/>
          <p:cNvSpPr/>
          <p:nvPr/>
        </p:nvSpPr>
        <p:spPr>
          <a:xfrm>
            <a:off x="7510265" y="972763"/>
            <a:ext cx="3555524" cy="415498"/>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lvl="0">
              <a:lnSpc>
                <a:spcPct val="150000"/>
              </a:lnSpc>
            </a:pPr>
            <a:r>
              <a:rPr lang="en-US" altLang="zh-CN" sz="1400" b="1" dirty="0">
                <a:latin typeface="微软雅黑" pitchFamily="34" charset="-122"/>
                <a:ea typeface="微软雅黑" pitchFamily="34" charset="-122"/>
              </a:rPr>
              <a:t>3</a:t>
            </a:r>
            <a:r>
              <a:rPr lang="zh-CN" altLang="en-US" sz="1400" b="1" dirty="0">
                <a:latin typeface="微软雅黑" pitchFamily="34" charset="-122"/>
                <a:ea typeface="微软雅黑" pitchFamily="34" charset="-122"/>
              </a:rPr>
              <a:t>、</a:t>
            </a:r>
            <a:r>
              <a:rPr lang="zh-CN" altLang="zh-CN" sz="1400" b="1" dirty="0">
                <a:latin typeface="微软雅黑" pitchFamily="34" charset="-122"/>
                <a:ea typeface="微软雅黑" pitchFamily="34" charset="-122"/>
              </a:rPr>
              <a:t>数据标注企业数量呈上升</a:t>
            </a:r>
            <a:r>
              <a:rPr lang="zh-CN" altLang="zh-CN" sz="1400" b="1" dirty="0" smtClean="0">
                <a:latin typeface="微软雅黑" pitchFamily="34" charset="-122"/>
                <a:ea typeface="微软雅黑" pitchFamily="34" charset="-122"/>
              </a:rPr>
              <a:t>趋势</a:t>
            </a:r>
            <a:endParaRPr lang="en-US" altLang="zh-CN" sz="1400" b="1" dirty="0">
              <a:latin typeface="微软雅黑" pitchFamily="34" charset="-122"/>
              <a:ea typeface="微软雅黑" pitchFamily="34" charset="-122"/>
            </a:endParaRPr>
          </a:p>
        </p:txBody>
      </p:sp>
    </p:spTree>
    <p:extLst>
      <p:ext uri="{BB962C8B-B14F-4D97-AF65-F5344CB8AC3E}">
        <p14:creationId xmlns:p14="http://schemas.microsoft.com/office/powerpoint/2010/main" val="2931347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自定义设计方案">
  <a:themeElements>
    <a:clrScheme name="自定义 178">
      <a:dk1>
        <a:sysClr val="windowText" lastClr="000000"/>
      </a:dk1>
      <a:lt1>
        <a:sysClr val="window" lastClr="FFFFFF"/>
      </a:lt1>
      <a:dk2>
        <a:srgbClr val="000000"/>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4761</TotalTime>
  <Words>3227</Words>
  <Application>Microsoft Office PowerPoint</Application>
  <PresentationFormat>自定义</PresentationFormat>
  <Paragraphs>334</Paragraphs>
  <Slides>24</Slides>
  <Notes>19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Calibri</vt:lpstr>
      <vt:lpstr>Tahoma</vt:lpstr>
      <vt:lpstr>Calibri Light</vt:lpstr>
      <vt:lpstr>Times New Roman</vt:lpstr>
      <vt:lpstr>FontAwesome</vt:lpstr>
      <vt:lpstr>微软雅黑</vt:lpstr>
      <vt:lpstr>Impact</vt:lpstr>
      <vt:lpstr>仿宋</vt:lpstr>
      <vt:lpstr>Gill Sans</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dc:title>
  <dc:creator>Matou</dc:creator>
  <cp:lastModifiedBy>yz li</cp:lastModifiedBy>
  <cp:revision>292</cp:revision>
  <dcterms:created xsi:type="dcterms:W3CDTF">2017-03-08T05:07:00Z</dcterms:created>
  <dcterms:modified xsi:type="dcterms:W3CDTF">2023-01-26T03:24:28Z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B0E755C876394B108C4832326035824C</vt:lpwstr>
  </property>
</Properties>
</file>