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5.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6.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5"/>
  </p:notesMasterIdLst>
  <p:sldIdLst>
    <p:sldId id="257" r:id="rId2"/>
    <p:sldId id="907" r:id="rId3"/>
    <p:sldId id="938" r:id="rId4"/>
    <p:sldId id="917" r:id="rId5"/>
    <p:sldId id="939" r:id="rId6"/>
    <p:sldId id="940" r:id="rId7"/>
    <p:sldId id="941" r:id="rId8"/>
    <p:sldId id="942" r:id="rId9"/>
    <p:sldId id="943" r:id="rId10"/>
    <p:sldId id="919" r:id="rId11"/>
    <p:sldId id="945" r:id="rId12"/>
    <p:sldId id="946" r:id="rId13"/>
    <p:sldId id="947" r:id="rId14"/>
    <p:sldId id="948" r:id="rId15"/>
    <p:sldId id="949" r:id="rId16"/>
    <p:sldId id="950" r:id="rId17"/>
    <p:sldId id="951" r:id="rId18"/>
    <p:sldId id="952" r:id="rId19"/>
    <p:sldId id="953" r:id="rId20"/>
    <p:sldId id="954" r:id="rId21"/>
    <p:sldId id="955" r:id="rId22"/>
    <p:sldId id="956" r:id="rId23"/>
    <p:sldId id="957" r:id="rId24"/>
    <p:sldId id="958" r:id="rId25"/>
    <p:sldId id="959" r:id="rId26"/>
    <p:sldId id="960" r:id="rId27"/>
    <p:sldId id="961" r:id="rId28"/>
    <p:sldId id="962" r:id="rId29"/>
    <p:sldId id="963" r:id="rId30"/>
    <p:sldId id="964" r:id="rId31"/>
    <p:sldId id="965" r:id="rId32"/>
    <p:sldId id="966" r:id="rId33"/>
    <p:sldId id="296" r:id="rId34"/>
  </p:sldIdLst>
  <p:sldSz cx="12192000" cy="6858000"/>
  <p:notesSz cx="6858000" cy="9144000"/>
  <p:embeddedFontLst>
    <p:embeddedFont>
      <p:font typeface="微软雅黑" pitchFamily="34" charset="-122"/>
      <p:regular r:id="rId36"/>
      <p:bold r:id="rId37"/>
    </p:embeddedFont>
    <p:embeddedFont>
      <p:font typeface="Impact" pitchFamily="34" charset="0"/>
      <p:regular r:id="rId38"/>
    </p:embeddedFont>
    <p:embeddedFont>
      <p:font typeface="Calibri" pitchFamily="34" charset="0"/>
      <p:regular r:id="rId39"/>
      <p:bold r:id="rId40"/>
      <p:italic r:id="rId41"/>
      <p:boldItalic r:id="rId42"/>
    </p:embeddedFont>
    <p:embeddedFont>
      <p:font typeface="Calibri Light" pitchFamily="34" charset="0"/>
      <p:regular r:id="rId43"/>
      <p:italic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FC73"/>
    <a:srgbClr val="FFE593"/>
    <a:srgbClr val="80F927"/>
    <a:srgbClr val="8FF22E"/>
    <a:srgbClr val="75B2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4" autoAdjust="0"/>
    <p:restoredTop sz="95042" autoAdjust="0"/>
  </p:normalViewPr>
  <p:slideViewPr>
    <p:cSldViewPr snapToGrid="0">
      <p:cViewPr>
        <p:scale>
          <a:sx n="90" d="100"/>
          <a:sy n="90" d="100"/>
        </p:scale>
        <p:origin x="-1564" y="-784"/>
      </p:cViewPr>
      <p:guideLst>
        <p:guide orient="horz" pos="2014"/>
        <p:guide pos="3774"/>
      </p:guideLst>
    </p:cSldViewPr>
  </p:slid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52FCF1-5010-4EF9-8130-624637221B32}" type="datetimeFigureOut">
              <a:rPr lang="zh-CN" altLang="en-US" smtClean="0"/>
              <a:t>2023/2/7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159F42-0518-4860-8118-8808382A8950}" type="slidenum">
              <a:rPr lang="zh-CN" altLang="en-US" smtClean="0"/>
              <a:t>‹#›</a:t>
            </a:fld>
            <a:endParaRPr lang="zh-CN" altLang="en-US"/>
          </a:p>
        </p:txBody>
      </p:sp>
    </p:spTree>
    <p:extLst>
      <p:ext uri="{BB962C8B-B14F-4D97-AF65-F5344CB8AC3E}">
        <p14:creationId xmlns:p14="http://schemas.microsoft.com/office/powerpoint/2010/main" val="812496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16</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t>23</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24</a:t>
            </a:fld>
            <a:endParaRPr lang="zh-CN" alt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25</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26</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27</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a:t>
            </a:fld>
            <a:endParaRPr lang="zh-CN" altLang="en-US"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28</a:t>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29</a:t>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31</a:t>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32</a:t>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33</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9</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p:spPr>
        <p:txBody>
          <a:bodyPr/>
          <a:lstStyle/>
          <a:p>
            <a:fld id="{32BF82D2-7A68-459D-A996-9BDDA2518FA4}" type="datetimeFigureOut">
              <a:rPr lang="zh-CN" altLang="en-US" smtClean="0"/>
              <a:t>2023/2/7</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3E01EE5D-26FB-46D5-A381-ECFB35BF1D34}"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8"/>
            <a:ext cx="9613861" cy="1080938"/>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7550981" y="5936187"/>
            <a:ext cx="2743200" cy="365125"/>
          </a:xfrm>
        </p:spPr>
        <p:txBody>
          <a:bodyPr/>
          <a:lstStyle/>
          <a:p>
            <a:fld id="{8461A6E8-DE4F-4342-A472-62A424824D32}" type="datetimeFigureOut">
              <a:rPr lang="zh-CN" altLang="en-US" smtClean="0"/>
              <a:t>2023/2/7</a:t>
            </a:fld>
            <a:endParaRPr lang="zh-CN" altLang="en-US"/>
          </a:p>
        </p:txBody>
      </p:sp>
      <p:sp>
        <p:nvSpPr>
          <p:cNvPr id="6" name="Footer Placeholder 5"/>
          <p:cNvSpPr>
            <a:spLocks noGrp="1"/>
          </p:cNvSpPr>
          <p:nvPr>
            <p:ph type="ftr" sz="quarter" idx="11"/>
          </p:nvPr>
        </p:nvSpPr>
        <p:spPr>
          <a:xfrm>
            <a:off x="680321" y="5936188"/>
            <a:ext cx="6870660" cy="365125"/>
          </a:xfrm>
        </p:spPr>
        <p:txBody>
          <a:bodyPr/>
          <a:lstStyle/>
          <a:p>
            <a:endParaRPr lang="zh-CN" altLang="en-US"/>
          </a:p>
        </p:txBody>
      </p:sp>
      <p:sp>
        <p:nvSpPr>
          <p:cNvPr id="7" name="Slide Number Placeholder 6"/>
          <p:cNvSpPr>
            <a:spLocks noGrp="1"/>
          </p:cNvSpPr>
          <p:nvPr>
            <p:ph type="sldNum" sz="quarter" idx="12"/>
          </p:nvPr>
        </p:nvSpPr>
        <p:spPr>
          <a:xfrm>
            <a:off x="10729455" y="753227"/>
            <a:ext cx="1154151" cy="1090789"/>
          </a:xfrm>
        </p:spPr>
        <p:txBody>
          <a:bodyPr/>
          <a:lstStyle/>
          <a:p>
            <a:fld id="{B3230930-A864-4341-AC78-05C07EB802D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86694" tIns="43347" rIns="86694" bIns="43347"/>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lIns="86694" tIns="43347" rIns="86694" bIns="43347"/>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1" y="6356350"/>
            <a:ext cx="2743200" cy="365125"/>
          </a:xfrm>
          <a:prstGeom prst="rect">
            <a:avLst/>
          </a:prstGeom>
        </p:spPr>
        <p:txBody>
          <a:bodyPr lIns="86694" tIns="43347" rIns="86694" bIns="43347"/>
          <a:lstStyle>
            <a:lvl1pPr>
              <a:defRPr/>
            </a:lvl1pPr>
          </a:lstStyle>
          <a:p>
            <a:endParaRPr lang="en-US" altLang="zh-CN"/>
          </a:p>
        </p:txBody>
      </p:sp>
      <p:sp>
        <p:nvSpPr>
          <p:cNvPr id="5" name="页脚占位符 4"/>
          <p:cNvSpPr>
            <a:spLocks noGrp="1"/>
          </p:cNvSpPr>
          <p:nvPr>
            <p:ph type="ftr" sz="quarter" idx="11"/>
          </p:nvPr>
        </p:nvSpPr>
        <p:spPr>
          <a:xfrm>
            <a:off x="4038600" y="6356350"/>
            <a:ext cx="4114800" cy="365125"/>
          </a:xfrm>
          <a:prstGeom prst="rect">
            <a:avLst/>
          </a:prstGeom>
        </p:spPr>
        <p:txBody>
          <a:bodyPr lIns="86694" tIns="43347" rIns="86694" bIns="43347"/>
          <a:lstStyle>
            <a:lvl1pPr>
              <a:defRPr/>
            </a:lvl1pPr>
          </a:lstStyle>
          <a:p>
            <a:endParaRPr lang="en-US" altLang="zh-CN"/>
          </a:p>
        </p:txBody>
      </p:sp>
      <p:sp>
        <p:nvSpPr>
          <p:cNvPr id="6" name="灯片编号占位符 5"/>
          <p:cNvSpPr>
            <a:spLocks noGrp="1"/>
          </p:cNvSpPr>
          <p:nvPr>
            <p:ph type="sldNum" sz="quarter" idx="12"/>
          </p:nvPr>
        </p:nvSpPr>
        <p:spPr>
          <a:xfrm>
            <a:off x="8610600" y="6356350"/>
            <a:ext cx="2743200" cy="365125"/>
          </a:xfrm>
          <a:prstGeom prst="rect">
            <a:avLst/>
          </a:prstGeom>
        </p:spPr>
        <p:txBody>
          <a:bodyPr lIns="86694" tIns="43347" rIns="86694" bIns="43347"/>
          <a:lstStyle>
            <a:lvl1pPr>
              <a:defRPr/>
            </a:lvl1pPr>
          </a:lstStyle>
          <a:p>
            <a:fld id="{0D62FCDA-EEA8-49F0-BA30-00C167F51C6F}" type="slidenum">
              <a:rPr lang="en-US" altLang="zh-CN"/>
              <a:t>‹#›</a:t>
            </a:fld>
            <a:endParaRPr lang="en-US" altLang="zh-CN"/>
          </a:p>
        </p:txBody>
      </p:sp>
    </p:spTree>
    <p:extLst>
      <p:ext uri="{BB962C8B-B14F-4D97-AF65-F5344CB8AC3E}">
        <p14:creationId xmlns:p14="http://schemas.microsoft.com/office/powerpoint/2010/main" val="1902622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9807" y="265373"/>
            <a:ext cx="10515600" cy="266642"/>
          </a:xfrm>
          <a:prstGeom prst="rect">
            <a:avLst/>
          </a:prstGeom>
        </p:spPr>
        <p:txBody>
          <a:bodyPr>
            <a:normAutofit/>
          </a:bodyPr>
          <a:lstStyle>
            <a:lvl1pPr>
              <a:defRPr sz="2800" b="1">
                <a:solidFill>
                  <a:srgbClr val="157CCB"/>
                </a:solidFill>
                <a:effectLst>
                  <a:glow rad="127000">
                    <a:schemeClr val="bg1"/>
                  </a:glow>
                </a:effectLst>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pPr/>
              <a:t>2023/2/7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pPr/>
              <a:t>‹#›</a:t>
            </a:fld>
            <a:endParaRPr lang="zh-CN" altLang="en-US"/>
          </a:p>
        </p:txBody>
      </p:sp>
      <p:sp>
        <p:nvSpPr>
          <p:cNvPr id="6" name="矩形 5"/>
          <p:cNvSpPr/>
          <p:nvPr userDrawn="1"/>
        </p:nvSpPr>
        <p:spPr>
          <a:xfrm>
            <a:off x="0" y="1512916"/>
            <a:ext cx="12192000" cy="5345084"/>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6361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7" r:id="rId6"/>
    <p:sldLayoutId id="2147483658" r:id="rId7"/>
  </p:sldLayoutIdLst>
  <p:timing>
    <p:tnLst>
      <p:par>
        <p:cTn id="1" dur="indefinite" restart="never" nodeType="tmRoot"/>
      </p:par>
    </p:tnLst>
  </p:timing>
  <p:txStyles>
    <p:titleStyle>
      <a:lvl1pPr algn="l" defTabSz="1218565" rtl="0" eaLnBrk="1" latinLnBrk="0" hangingPunct="1">
        <a:lnSpc>
          <a:spcPct val="90000"/>
        </a:lnSpc>
        <a:spcBef>
          <a:spcPct val="0"/>
        </a:spcBef>
        <a:buNone/>
        <a:defRPr sz="5865" kern="1200">
          <a:solidFill>
            <a:schemeClr val="tx1"/>
          </a:solidFill>
          <a:latin typeface="+mj-lt"/>
          <a:ea typeface="+mj-ea"/>
          <a:cs typeface="+mj-cs"/>
        </a:defRPr>
      </a:lvl1pPr>
    </p:titleStyle>
    <p:bodyStyle>
      <a:lvl1pPr marL="304800" indent="-304800" algn="l" defTabSz="1218565" rtl="0" eaLnBrk="1" latinLnBrk="0" hangingPunct="1">
        <a:lnSpc>
          <a:spcPct val="90000"/>
        </a:lnSpc>
        <a:spcBef>
          <a:spcPts val="1335"/>
        </a:spcBef>
        <a:buFont typeface="Arial" panose="020B0604020202020204" pitchFamily="34" charset="0"/>
        <a:buChar char="•"/>
        <a:defRPr sz="3735" kern="1200">
          <a:solidFill>
            <a:schemeClr val="tx1"/>
          </a:solidFill>
          <a:latin typeface="+mn-lt"/>
          <a:ea typeface="+mn-ea"/>
          <a:cs typeface="+mn-cs"/>
        </a:defRPr>
      </a:lvl1pPr>
      <a:lvl2pPr marL="914400" indent="-304800" algn="l" defTabSz="1218565" rtl="0" eaLnBrk="1" latinLnBrk="0" hangingPunct="1">
        <a:lnSpc>
          <a:spcPct val="90000"/>
        </a:lnSpc>
        <a:spcBef>
          <a:spcPts val="665"/>
        </a:spcBef>
        <a:buFont typeface="Arial" panose="020B0604020202020204" pitchFamily="34" charset="0"/>
        <a:buChar char="•"/>
        <a:defRPr sz="3200" kern="1200">
          <a:solidFill>
            <a:schemeClr val="tx1"/>
          </a:solidFill>
          <a:latin typeface="+mn-lt"/>
          <a:ea typeface="+mn-ea"/>
          <a:cs typeface="+mn-cs"/>
        </a:defRPr>
      </a:lvl2pPr>
      <a:lvl3pPr marL="1524000" indent="-304800" algn="l" defTabSz="1218565" rtl="0" eaLnBrk="1" latinLnBrk="0" hangingPunct="1">
        <a:lnSpc>
          <a:spcPct val="90000"/>
        </a:lnSpc>
        <a:spcBef>
          <a:spcPts val="665"/>
        </a:spcBef>
        <a:buFont typeface="Arial" panose="020B0604020202020204" pitchFamily="34" charset="0"/>
        <a:buChar char="•"/>
        <a:defRPr sz="2665" kern="1200">
          <a:solidFill>
            <a:schemeClr val="tx1"/>
          </a:solidFill>
          <a:latin typeface="+mn-lt"/>
          <a:ea typeface="+mn-ea"/>
          <a:cs typeface="+mn-cs"/>
        </a:defRPr>
      </a:lvl3pPr>
      <a:lvl4pPr marL="21336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4pPr>
      <a:lvl5pPr marL="27432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5pPr>
      <a:lvl6pPr marL="33528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4.xml"/><Relationship Id="rId5" Type="http://schemas.microsoft.com/office/2007/relationships/hdphoto" Target="../media/hdphoto1.wdp"/><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6.xml"/><Relationship Id="rId5" Type="http://schemas.microsoft.com/office/2007/relationships/hdphoto" Target="../media/hdphoto1.wdp"/><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xml"/><Relationship Id="rId5" Type="http://schemas.microsoft.com/office/2007/relationships/hdphoto" Target="../media/hdphoto1.wdp"/><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601810" y="2437224"/>
            <a:ext cx="6583039" cy="1218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3600" b="1" cap="all" dirty="0" smtClean="0">
                <a:solidFill>
                  <a:srgbClr val="0070C0"/>
                </a:solidFill>
                <a:cs typeface="Arial" panose="020B0604020202020204" pitchFamily="34" charset="0"/>
                <a:sym typeface="+mn-ea"/>
              </a:rPr>
              <a:t>第8章</a:t>
            </a:r>
            <a:r>
              <a:rPr lang="zh-CN" altLang="en-US" sz="3600" b="1" cap="all" dirty="0" smtClean="0">
                <a:solidFill>
                  <a:prstClr val="black">
                    <a:lumMod val="65000"/>
                    <a:lumOff val="35000"/>
                  </a:prstClr>
                </a:solidFill>
                <a:cs typeface="Arial" panose="020B0604020202020204" pitchFamily="34" charset="0"/>
                <a:sym typeface="+mn-ea"/>
              </a:rPr>
              <a:t> </a:t>
            </a:r>
            <a:endParaRPr lang="en-US" altLang="zh-CN" sz="3600" b="1" cap="all" dirty="0" smtClean="0">
              <a:solidFill>
                <a:prstClr val="black">
                  <a:lumMod val="65000"/>
                  <a:lumOff val="35000"/>
                </a:prstClr>
              </a:solidFill>
              <a:cs typeface="Arial" panose="020B0604020202020204" pitchFamily="34" charset="0"/>
              <a:sym typeface="+mn-ea"/>
            </a:endParaRPr>
          </a:p>
          <a:p>
            <a:pPr>
              <a:buFont typeface="Arial" panose="020B0604020202020204" pitchFamily="34" charset="0"/>
              <a:buNone/>
            </a:pPr>
            <a:r>
              <a:rPr lang="zh-CN" altLang="en-US" sz="3600" b="1" cap="all" dirty="0" smtClean="0">
                <a:solidFill>
                  <a:prstClr val="black">
                    <a:lumMod val="65000"/>
                    <a:lumOff val="35000"/>
                  </a:prstClr>
                </a:solidFill>
                <a:cs typeface="Arial" panose="020B0604020202020204" pitchFamily="34" charset="0"/>
              </a:rPr>
              <a:t>数据标注工厂理论基础</a:t>
            </a:r>
            <a:endParaRPr lang="zh-CN" altLang="en-US" sz="3600" b="1" cap="all" dirty="0">
              <a:solidFill>
                <a:prstClr val="black">
                  <a:lumMod val="65000"/>
                  <a:lumOff val="35000"/>
                </a:prstClr>
              </a:solidFill>
              <a:cs typeface="Arial" panose="020B0604020202020204" pitchFamily="34" charset="0"/>
            </a:endParaRPr>
          </a:p>
        </p:txBody>
      </p:sp>
      <p:sp>
        <p:nvSpPr>
          <p:cNvPr id="19" name="原创设计师QQ598969553                 _15"/>
          <p:cNvSpPr/>
          <p:nvPr/>
        </p:nvSpPr>
        <p:spPr>
          <a:xfrm>
            <a:off x="601810" y="3762793"/>
            <a:ext cx="4538831" cy="896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black">
                    <a:lumMod val="50000"/>
                    <a:lumOff val="50000"/>
                  </a:prstClr>
                </a:solidFill>
                <a:latin typeface="微软雅黑" panose="020B0503020204020204" pitchFamily="34" charset="-122"/>
                <a:ea typeface="微软雅黑" panose="020B0503020204020204" pitchFamily="34" charset="-122"/>
              </a:rPr>
              <a:t>XXX</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p>
          <a:p>
            <a:pPr algn="ct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XXX@XXX</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431359" y="667853"/>
            <a:ext cx="509637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9600" b="1" cap="all" dirty="0" smtClean="0">
                <a:solidFill>
                  <a:srgbClr val="0070C0"/>
                </a:solidFill>
                <a:cs typeface="Arial" panose="020B0604020202020204" pitchFamily="34" charset="0"/>
              </a:rPr>
              <a:t>第三部分</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2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750"/>
                            </p:stCondLst>
                            <p:childTnLst>
                              <p:par>
                                <p:cTn id="37" presetID="1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9" grpId="0"/>
      <p:bldP spid="20" grpId="0"/>
      <p:bldP spid="2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Oval 11"/>
          <p:cNvSpPr>
            <a:spLocks noChangeAspect="1"/>
          </p:cNvSpPr>
          <p:nvPr/>
        </p:nvSpPr>
        <p:spPr>
          <a:xfrm>
            <a:off x="1429156" y="2528455"/>
            <a:ext cx="2447168" cy="2447168"/>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2400">
              <a:solidFill>
                <a:prstClr val="white"/>
              </a:solidFill>
              <a:ea typeface="微软雅黑" panose="020B0503020204020204" pitchFamily="34" charset="-122"/>
            </a:endParaRPr>
          </a:p>
        </p:txBody>
      </p:sp>
      <p:sp>
        <p:nvSpPr>
          <p:cNvPr id="119" name="Oval 4"/>
          <p:cNvSpPr/>
          <p:nvPr/>
        </p:nvSpPr>
        <p:spPr>
          <a:xfrm>
            <a:off x="2074584" y="3191276"/>
            <a:ext cx="1138239" cy="1136651"/>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spcCol="953" anchor="ctr"/>
          <a:lstStyle/>
          <a:p>
            <a:pPr algn="ctr" defTabSz="1955165">
              <a:lnSpc>
                <a:spcPct val="90000"/>
              </a:lnSpc>
              <a:spcAft>
                <a:spcPct val="35000"/>
              </a:spcAft>
              <a:defRPr/>
            </a:pPr>
            <a:endParaRPr lang="id-ID" sz="2665" dirty="0">
              <a:solidFill>
                <a:prstClr val="white"/>
              </a:solidFill>
              <a:latin typeface="FontAwesome" pitchFamily="2" charset="0"/>
              <a:ea typeface="微软雅黑" panose="020B0503020204020204" pitchFamily="34" charset="-122"/>
            </a:endParaRPr>
          </a:p>
        </p:txBody>
      </p:sp>
      <p:grpSp>
        <p:nvGrpSpPr>
          <p:cNvPr id="120" name="组合 119"/>
          <p:cNvGrpSpPr>
            <a:grpSpLocks noChangeAspect="1"/>
          </p:cNvGrpSpPr>
          <p:nvPr/>
        </p:nvGrpSpPr>
        <p:grpSpPr>
          <a:xfrm>
            <a:off x="528149" y="3001448"/>
            <a:ext cx="1499240" cy="1500432"/>
            <a:chOff x="488156" y="2208861"/>
            <a:chExt cx="1496616" cy="1497806"/>
          </a:xfrm>
        </p:grpSpPr>
        <p:sp>
          <p:nvSpPr>
            <p:cNvPr id="121" name="Freeform 15"/>
            <p:cNvSpPr/>
            <p:nvPr/>
          </p:nvSpPr>
          <p:spPr>
            <a:xfrm rot="13500908">
              <a:off x="487561" y="2209456"/>
              <a:ext cx="1497806" cy="149661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2" name="Oval 44"/>
            <p:cNvSpPr/>
            <p:nvPr/>
          </p:nvSpPr>
          <p:spPr>
            <a:xfrm>
              <a:off x="781050" y="2501754"/>
              <a:ext cx="91082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23" name="组合 122"/>
            <p:cNvGrpSpPr/>
            <p:nvPr/>
          </p:nvGrpSpPr>
          <p:grpSpPr>
            <a:xfrm>
              <a:off x="998138" y="2719020"/>
              <a:ext cx="503385" cy="430991"/>
              <a:chOff x="2162176" y="-104775"/>
              <a:chExt cx="1655763" cy="1417638"/>
            </a:xfrm>
            <a:solidFill>
              <a:schemeClr val="bg1"/>
            </a:solidFill>
          </p:grpSpPr>
          <p:sp>
            <p:nvSpPr>
              <p:cNvPr id="124"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25"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26" name="组合 125"/>
          <p:cNvGrpSpPr>
            <a:grpSpLocks noChangeAspect="1"/>
          </p:cNvGrpSpPr>
          <p:nvPr/>
        </p:nvGrpSpPr>
        <p:grpSpPr>
          <a:xfrm>
            <a:off x="1902218" y="4101075"/>
            <a:ext cx="1500432" cy="1500432"/>
            <a:chOff x="1627585" y="3212010"/>
            <a:chExt cx="1497806" cy="1497806"/>
          </a:xfrm>
        </p:grpSpPr>
        <p:sp>
          <p:nvSpPr>
            <p:cNvPr id="127" name="Freeform 16"/>
            <p:cNvSpPr/>
            <p:nvPr/>
          </p:nvSpPr>
          <p:spPr>
            <a:xfrm rot="8100908">
              <a:off x="1627585" y="3212010"/>
              <a:ext cx="1497806"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8" name="Oval 53"/>
            <p:cNvSpPr/>
            <p:nvPr/>
          </p:nvSpPr>
          <p:spPr>
            <a:xfrm>
              <a:off x="1934766" y="3483473"/>
              <a:ext cx="912019" cy="91201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9" name="Freeform 266"/>
            <p:cNvSpPr>
              <a:spLocks noEditPoints="1"/>
            </p:cNvSpPr>
            <p:nvPr/>
          </p:nvSpPr>
          <p:spPr bwMode="auto">
            <a:xfrm>
              <a:off x="2135981" y="3690641"/>
              <a:ext cx="491729" cy="539354"/>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grpSp>
        <p:nvGrpSpPr>
          <p:cNvPr id="130" name="组合 129"/>
          <p:cNvGrpSpPr>
            <a:grpSpLocks noChangeAspect="1"/>
          </p:cNvGrpSpPr>
          <p:nvPr/>
        </p:nvGrpSpPr>
        <p:grpSpPr>
          <a:xfrm>
            <a:off x="1903608" y="1833751"/>
            <a:ext cx="1499240" cy="1499239"/>
            <a:chOff x="1628775" y="1239245"/>
            <a:chExt cx="1496616" cy="1496615"/>
          </a:xfrm>
        </p:grpSpPr>
        <p:sp>
          <p:nvSpPr>
            <p:cNvPr id="131" name="Freeform 12"/>
            <p:cNvSpPr/>
            <p:nvPr/>
          </p:nvSpPr>
          <p:spPr>
            <a:xfrm rot="18900908">
              <a:off x="1628775" y="1239245"/>
              <a:ext cx="1496616" cy="1496615"/>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2" name="Oval 52"/>
            <p:cNvSpPr/>
            <p:nvPr/>
          </p:nvSpPr>
          <p:spPr>
            <a:xfrm>
              <a:off x="1940719" y="1544045"/>
              <a:ext cx="91201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3" name="Freeform 25"/>
            <p:cNvSpPr>
              <a:spLocks noEditPoints="1"/>
            </p:cNvSpPr>
            <p:nvPr/>
          </p:nvSpPr>
          <p:spPr bwMode="auto">
            <a:xfrm>
              <a:off x="2037160" y="1803601"/>
              <a:ext cx="675084" cy="507206"/>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sp>
        <p:nvSpPr>
          <p:cNvPr id="134" name="文本框 74"/>
          <p:cNvSpPr txBox="1"/>
          <p:nvPr/>
        </p:nvSpPr>
        <p:spPr>
          <a:xfrm>
            <a:off x="7375901" y="1523248"/>
            <a:ext cx="3262432" cy="830997"/>
          </a:xfrm>
          <a:prstGeom prst="rect">
            <a:avLst/>
          </a:prstGeom>
          <a:noFill/>
        </p:spPr>
        <p:txBody>
          <a:bodyPr wrap="none"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有效</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建立战略合作</a:t>
            </a: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关系</a:t>
            </a:r>
            <a:endParaRPr lang="en-US" altLang="zh-CN" sz="2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提升</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客户稳定性</a:t>
            </a:r>
          </a:p>
        </p:txBody>
      </p:sp>
      <p:sp>
        <p:nvSpPr>
          <p:cNvPr id="136" name="文本框 76"/>
          <p:cNvSpPr txBox="1"/>
          <p:nvPr/>
        </p:nvSpPr>
        <p:spPr>
          <a:xfrm>
            <a:off x="7505744" y="2829764"/>
            <a:ext cx="2646878" cy="830997"/>
          </a:xfrm>
          <a:prstGeom prst="rect">
            <a:avLst/>
          </a:prstGeom>
          <a:noFill/>
        </p:spPr>
        <p:txBody>
          <a:bodyPr wrap="none"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优化</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企业业务</a:t>
            </a: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流程</a:t>
            </a:r>
            <a:endParaRPr lang="en-US" altLang="zh-CN" sz="2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提高</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企业运行效率</a:t>
            </a:r>
          </a:p>
        </p:txBody>
      </p:sp>
      <p:sp>
        <p:nvSpPr>
          <p:cNvPr id="138" name="文本框 78"/>
          <p:cNvSpPr txBox="1"/>
          <p:nvPr/>
        </p:nvSpPr>
        <p:spPr>
          <a:xfrm>
            <a:off x="7308041" y="4198960"/>
            <a:ext cx="3570208" cy="830997"/>
          </a:xfrm>
          <a:prstGeom prst="rect">
            <a:avLst/>
          </a:prstGeom>
          <a:noFill/>
        </p:spPr>
        <p:txBody>
          <a:bodyPr wrap="none"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掌握</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客户关系</a:t>
            </a: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信息</a:t>
            </a:r>
            <a:endParaRPr lang="en-US" altLang="zh-CN" sz="2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提高</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客户满意度和忠诚度</a:t>
            </a:r>
          </a:p>
        </p:txBody>
      </p:sp>
      <p:sp>
        <p:nvSpPr>
          <p:cNvPr id="140" name="文本框 80"/>
          <p:cNvSpPr txBox="1"/>
          <p:nvPr/>
        </p:nvSpPr>
        <p:spPr>
          <a:xfrm>
            <a:off x="7351856" y="5451972"/>
            <a:ext cx="3772019" cy="830997"/>
          </a:xfrm>
          <a:prstGeom prst="rect">
            <a:avLst/>
          </a:prstGeom>
          <a:noFill/>
        </p:spPr>
        <p:txBody>
          <a:bodyPr wrap="square"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开拓</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标注</a:t>
            </a: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市场</a:t>
            </a:r>
            <a:endParaRPr lang="en-US" altLang="zh-CN" sz="2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扩展</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价值客户</a:t>
            </a:r>
          </a:p>
        </p:txBody>
      </p:sp>
      <p:grpSp>
        <p:nvGrpSpPr>
          <p:cNvPr id="142" name="组合 141"/>
          <p:cNvGrpSpPr>
            <a:grpSpLocks noChangeAspect="1"/>
          </p:cNvGrpSpPr>
          <p:nvPr/>
        </p:nvGrpSpPr>
        <p:grpSpPr>
          <a:xfrm>
            <a:off x="3275528" y="3002838"/>
            <a:ext cx="1500432" cy="1499239"/>
            <a:chOff x="2768205" y="2210051"/>
            <a:chExt cx="1497806" cy="1496615"/>
          </a:xfrm>
        </p:grpSpPr>
        <p:sp>
          <p:nvSpPr>
            <p:cNvPr id="143" name="Freeform 13"/>
            <p:cNvSpPr/>
            <p:nvPr/>
          </p:nvSpPr>
          <p:spPr>
            <a:xfrm rot="2700908">
              <a:off x="2768800" y="2209456"/>
              <a:ext cx="1496615"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44" name="Oval 51"/>
            <p:cNvSpPr/>
            <p:nvPr/>
          </p:nvSpPr>
          <p:spPr>
            <a:xfrm>
              <a:off x="3064669" y="2506516"/>
              <a:ext cx="912019" cy="910829"/>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45" name="组合 144"/>
            <p:cNvGrpSpPr>
              <a:grpSpLocks noChangeAspect="1"/>
            </p:cNvGrpSpPr>
            <p:nvPr/>
          </p:nvGrpSpPr>
          <p:grpSpPr>
            <a:xfrm>
              <a:off x="3323988" y="2649657"/>
              <a:ext cx="408240" cy="595478"/>
              <a:chOff x="1797050" y="5657850"/>
              <a:chExt cx="422275" cy="615950"/>
            </a:xfrm>
            <a:solidFill>
              <a:schemeClr val="bg1"/>
            </a:solidFill>
          </p:grpSpPr>
          <p:sp>
            <p:nvSpPr>
              <p:cNvPr id="146"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7"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8"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9"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0" name="Freeform 118"/>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1" name="Freeform 119"/>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2" name="Freeform 120"/>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3"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4" name="Freeform 122"/>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55" name="组合 154"/>
          <p:cNvGrpSpPr>
            <a:grpSpLocks noChangeAspect="1"/>
          </p:cNvGrpSpPr>
          <p:nvPr/>
        </p:nvGrpSpPr>
        <p:grpSpPr>
          <a:xfrm>
            <a:off x="5888450" y="1563715"/>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5888450" y="2771874"/>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5888450" y="3980033"/>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7" name="组合 166"/>
          <p:cNvGrpSpPr>
            <a:grpSpLocks noChangeAspect="1"/>
          </p:cNvGrpSpPr>
          <p:nvPr/>
        </p:nvGrpSpPr>
        <p:grpSpPr>
          <a:xfrm>
            <a:off x="5888450" y="5188191"/>
            <a:ext cx="990047" cy="871255"/>
            <a:chOff x="4986998" y="3749050"/>
            <a:chExt cx="988314" cy="869730"/>
          </a:xfrm>
        </p:grpSpPr>
        <p:sp>
          <p:nvSpPr>
            <p:cNvPr id="168" name="Freeform 5"/>
            <p:cNvSpPr/>
            <p:nvPr/>
          </p:nvSpPr>
          <p:spPr bwMode="auto">
            <a:xfrm>
              <a:off x="4986998" y="3749050"/>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9" name="Freeform 5"/>
            <p:cNvSpPr/>
            <p:nvPr/>
          </p:nvSpPr>
          <p:spPr bwMode="auto">
            <a:xfrm>
              <a:off x="5060157" y="3818335"/>
              <a:ext cx="835819" cy="73461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70" name="文本框 34"/>
            <p:cNvSpPr txBox="1"/>
            <p:nvPr/>
          </p:nvSpPr>
          <p:spPr>
            <a:xfrm>
              <a:off x="5188425" y="3933004"/>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04</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5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客户关系管理的作用</a:t>
            </a:r>
            <a:endParaRPr lang="zh-CN" altLang="en-US" sz="2400" dirty="0">
              <a:solidFill>
                <a:srgbClr val="00338D"/>
              </a:solidFill>
              <a:sym typeface="+mn-lt"/>
            </a:endParaRPr>
          </a:p>
        </p:txBody>
      </p:sp>
    </p:spTree>
    <p:extLst>
      <p:ext uri="{BB962C8B-B14F-4D97-AF65-F5344CB8AC3E}">
        <p14:creationId xmlns:p14="http://schemas.microsoft.com/office/powerpoint/2010/main" val="115131490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350"/>
                                        <p:tgtEl>
                                          <p:spTgt spid="1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Effect transition="in" filter="fade">
                                      <p:cBhvr>
                                        <p:cTn id="11" dur="350"/>
                                        <p:tgtEl>
                                          <p:spTgt spid="1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2"/>
                                        </p:tgtEl>
                                        <p:attrNameLst>
                                          <p:attrName>style.visibility</p:attrName>
                                        </p:attrNameLst>
                                      </p:cBhvr>
                                      <p:to>
                                        <p:strVal val="visible"/>
                                      </p:to>
                                    </p:set>
                                    <p:animEffect transition="in" filter="fade">
                                      <p:cBhvr>
                                        <p:cTn id="15" dur="350"/>
                                        <p:tgtEl>
                                          <p:spTgt spid="14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fade">
                                      <p:cBhvr>
                                        <p:cTn id="19" dur="350"/>
                                        <p:tgtEl>
                                          <p:spTgt spid="1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350"/>
                                        <p:tgtEl>
                                          <p:spTgt spid="1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5"/>
                                        </p:tgtEl>
                                        <p:attrNameLst>
                                          <p:attrName>style.visibility</p:attrName>
                                        </p:attrNameLst>
                                      </p:cBhvr>
                                      <p:to>
                                        <p:strVal val="visible"/>
                                      </p:to>
                                    </p:set>
                                    <p:animEffect transition="in" filter="fade">
                                      <p:cBhvr>
                                        <p:cTn id="27" dur="350"/>
                                        <p:tgtEl>
                                          <p:spTgt spid="15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fade">
                                      <p:cBhvr>
                                        <p:cTn id="31" dur="350"/>
                                        <p:tgtEl>
                                          <p:spTgt spid="13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9"/>
                                        </p:tgtEl>
                                        <p:attrNameLst>
                                          <p:attrName>style.visibility</p:attrName>
                                        </p:attrNameLst>
                                      </p:cBhvr>
                                      <p:to>
                                        <p:strVal val="visible"/>
                                      </p:to>
                                    </p:set>
                                    <p:animEffect transition="in" filter="fade">
                                      <p:cBhvr>
                                        <p:cTn id="35" dur="350"/>
                                        <p:tgtEl>
                                          <p:spTgt spid="15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6"/>
                                        </p:tgtEl>
                                        <p:attrNameLst>
                                          <p:attrName>style.visibility</p:attrName>
                                        </p:attrNameLst>
                                      </p:cBhvr>
                                      <p:to>
                                        <p:strVal val="visible"/>
                                      </p:to>
                                    </p:set>
                                    <p:animEffect transition="in" filter="fade">
                                      <p:cBhvr>
                                        <p:cTn id="39" dur="350"/>
                                        <p:tgtEl>
                                          <p:spTgt spid="13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63"/>
                                        </p:tgtEl>
                                        <p:attrNameLst>
                                          <p:attrName>style.visibility</p:attrName>
                                        </p:attrNameLst>
                                      </p:cBhvr>
                                      <p:to>
                                        <p:strVal val="visible"/>
                                      </p:to>
                                    </p:set>
                                    <p:animEffect transition="in" filter="fade">
                                      <p:cBhvr>
                                        <p:cTn id="43" dur="350"/>
                                        <p:tgtEl>
                                          <p:spTgt spid="16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350"/>
                                        <p:tgtEl>
                                          <p:spTgt spid="138"/>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67"/>
                                        </p:tgtEl>
                                        <p:attrNameLst>
                                          <p:attrName>style.visibility</p:attrName>
                                        </p:attrNameLst>
                                      </p:cBhvr>
                                      <p:to>
                                        <p:strVal val="visible"/>
                                      </p:to>
                                    </p:set>
                                    <p:animEffect transition="in" filter="fade">
                                      <p:cBhvr>
                                        <p:cTn id="51" dur="350"/>
                                        <p:tgtEl>
                                          <p:spTgt spid="16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fade">
                                      <p:cBhvr>
                                        <p:cTn id="55" dur="35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6" grpId="0"/>
      <p:bldP spid="138" grpId="0"/>
      <p:bldP spid="1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文本框 74"/>
          <p:cNvSpPr txBox="1"/>
          <p:nvPr/>
        </p:nvSpPr>
        <p:spPr>
          <a:xfrm>
            <a:off x="1859774" y="2091589"/>
            <a:ext cx="2339102"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客户价值的理念</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6" name="文本框 76"/>
          <p:cNvSpPr txBox="1"/>
          <p:nvPr/>
        </p:nvSpPr>
        <p:spPr>
          <a:xfrm>
            <a:off x="1884539" y="3255066"/>
            <a:ext cx="2339102"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市场经营的理念</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8" name="文本框 78"/>
          <p:cNvSpPr txBox="1"/>
          <p:nvPr/>
        </p:nvSpPr>
        <p:spPr>
          <a:xfrm>
            <a:off x="1922004" y="4490932"/>
            <a:ext cx="2430474" cy="461665"/>
          </a:xfrm>
          <a:prstGeom prst="rect">
            <a:avLst/>
          </a:prstGeom>
          <a:noFill/>
        </p:spPr>
        <p:txBody>
          <a:bodyPr wrap="none" lIns="91440" tIns="45720" rIns="91440" bIns="45720">
            <a:spAutoFit/>
          </a:bodyPr>
          <a:lstStyle/>
          <a:p>
            <a:pPr algn="l">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业务运作的理念</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55" name="组合 154"/>
          <p:cNvGrpSpPr>
            <a:grpSpLocks noChangeAspect="1"/>
          </p:cNvGrpSpPr>
          <p:nvPr/>
        </p:nvGrpSpPr>
        <p:grpSpPr>
          <a:xfrm>
            <a:off x="502413" y="1855687"/>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502413" y="3063846"/>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502413" y="4272005"/>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53" name="文本框 2"/>
          <p:cNvSpPr txBox="1"/>
          <p:nvPr/>
        </p:nvSpPr>
        <p:spPr>
          <a:xfrm>
            <a:off x="573970" y="960062"/>
            <a:ext cx="3497098" cy="615040"/>
          </a:xfrm>
          <a:prstGeom prst="rect">
            <a:avLst/>
          </a:prstGeom>
          <a:solidFill>
            <a:srgbClr val="B0FC73"/>
          </a:solidFill>
        </p:spPr>
        <p:txBody>
          <a:bodyPr wrap="square" rtlCol="0" anchor="ctr">
            <a:spAutoFit/>
          </a:bodyPr>
          <a:lstStyle/>
          <a:p>
            <a:pPr marL="12065" lvl="1" algn="ctr" fontAlgn="base">
              <a:lnSpc>
                <a:spcPct val="200000"/>
              </a:lnSpc>
            </a:pPr>
            <a:r>
              <a:rPr lang="zh-CN" altLang="en-US" sz="20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管理理念</a:t>
            </a:r>
            <a:endParaRPr sz="20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客户关系管理内涵</a:t>
            </a:r>
            <a:endParaRPr lang="zh-CN" altLang="en-US" sz="2400" dirty="0">
              <a:solidFill>
                <a:srgbClr val="00338D"/>
              </a:solidFill>
              <a:sym typeface="+mn-lt"/>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5533" y="1081829"/>
            <a:ext cx="4035899" cy="252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文本框 78"/>
          <p:cNvSpPr txBox="1"/>
          <p:nvPr/>
        </p:nvSpPr>
        <p:spPr>
          <a:xfrm>
            <a:off x="1922004" y="5677001"/>
            <a:ext cx="2339102" cy="461665"/>
          </a:xfrm>
          <a:prstGeom prst="rect">
            <a:avLst/>
          </a:prstGeom>
          <a:noFill/>
        </p:spPr>
        <p:txBody>
          <a:bodyPr wrap="none" lIns="91440" tIns="45720" rIns="91440" bIns="45720">
            <a:spAutoFit/>
          </a:bodyPr>
          <a:lstStyle/>
          <a:p>
            <a:pPr algn="l">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技术应用的理念</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7" name="组合 26"/>
          <p:cNvGrpSpPr>
            <a:grpSpLocks noChangeAspect="1"/>
          </p:cNvGrpSpPr>
          <p:nvPr/>
        </p:nvGrpSpPr>
        <p:grpSpPr>
          <a:xfrm>
            <a:off x="502413" y="5458074"/>
            <a:ext cx="990047" cy="871255"/>
            <a:chOff x="4986998" y="2842931"/>
            <a:chExt cx="988314" cy="869730"/>
          </a:xfrm>
        </p:grpSpPr>
        <p:sp>
          <p:nvSpPr>
            <p:cNvPr id="28"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29"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30" name="文本框 34"/>
            <p:cNvSpPr txBox="1"/>
            <p:nvPr/>
          </p:nvSpPr>
          <p:spPr>
            <a:xfrm>
              <a:off x="5188425" y="3026885"/>
              <a:ext cx="584392" cy="501566"/>
            </a:xfrm>
            <a:prstGeom prst="rect">
              <a:avLst/>
            </a:prstGeom>
            <a:noFill/>
          </p:spPr>
          <p:txBody>
            <a:bodyPr wrap="none" lIns="91440" tIns="45720" rIns="91440" bIns="45720">
              <a:spAutoFit/>
            </a:bodyPr>
            <a:lstStyle/>
            <a:p>
              <a:r>
                <a:rPr lang="en-US" altLang="zh-CN" sz="2665" dirty="0" smtClean="0">
                  <a:solidFill>
                    <a:prstClr val="white"/>
                  </a:solidFill>
                  <a:latin typeface="微软雅黑" panose="020B0503020204020204" pitchFamily="34" charset="-122"/>
                  <a:ea typeface="微软雅黑" panose="020B0503020204020204" pitchFamily="34" charset="-122"/>
                </a:rPr>
                <a:t>04</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31" name="文本框 74"/>
          <p:cNvSpPr txBox="1"/>
          <p:nvPr/>
        </p:nvSpPr>
        <p:spPr>
          <a:xfrm>
            <a:off x="9193190" y="2109198"/>
            <a:ext cx="1415772"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市场营销</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2" name="文本框 76"/>
          <p:cNvSpPr txBox="1"/>
          <p:nvPr/>
        </p:nvSpPr>
        <p:spPr>
          <a:xfrm>
            <a:off x="9330912" y="3522204"/>
            <a:ext cx="1415772"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客户服务</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3" name="文本框 78"/>
          <p:cNvSpPr txBox="1"/>
          <p:nvPr/>
        </p:nvSpPr>
        <p:spPr>
          <a:xfrm>
            <a:off x="9344843" y="4950596"/>
            <a:ext cx="1415772" cy="461665"/>
          </a:xfrm>
          <a:prstGeom prst="rect">
            <a:avLst/>
          </a:prstGeom>
          <a:noFill/>
        </p:spPr>
        <p:txBody>
          <a:bodyPr wrap="none" lIns="91440" tIns="45720" rIns="91440" bIns="45720">
            <a:spAutoFit/>
          </a:bodyPr>
          <a:lstStyle/>
          <a:p>
            <a:pPr algn="l">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决策分析</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34" name="组合 33"/>
          <p:cNvGrpSpPr>
            <a:grpSpLocks noChangeAspect="1"/>
          </p:cNvGrpSpPr>
          <p:nvPr/>
        </p:nvGrpSpPr>
        <p:grpSpPr>
          <a:xfrm>
            <a:off x="10760615" y="1914418"/>
            <a:ext cx="990047" cy="871255"/>
            <a:chOff x="4986998" y="1030693"/>
            <a:chExt cx="988314" cy="869730"/>
          </a:xfrm>
        </p:grpSpPr>
        <p:sp>
          <p:nvSpPr>
            <p:cNvPr id="35"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36"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37"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38" name="组合 37"/>
          <p:cNvGrpSpPr>
            <a:grpSpLocks noChangeAspect="1"/>
          </p:cNvGrpSpPr>
          <p:nvPr/>
        </p:nvGrpSpPr>
        <p:grpSpPr>
          <a:xfrm>
            <a:off x="10852069" y="3317408"/>
            <a:ext cx="990047" cy="871255"/>
            <a:chOff x="4986998" y="1936812"/>
            <a:chExt cx="988314" cy="869730"/>
          </a:xfrm>
        </p:grpSpPr>
        <p:sp>
          <p:nvSpPr>
            <p:cNvPr id="39"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40"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41"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42" name="组合 41"/>
          <p:cNvGrpSpPr>
            <a:grpSpLocks noChangeAspect="1"/>
          </p:cNvGrpSpPr>
          <p:nvPr/>
        </p:nvGrpSpPr>
        <p:grpSpPr>
          <a:xfrm>
            <a:off x="10918199" y="4707665"/>
            <a:ext cx="990047" cy="871255"/>
            <a:chOff x="4986998" y="2842931"/>
            <a:chExt cx="988314" cy="869730"/>
          </a:xfrm>
        </p:grpSpPr>
        <p:sp>
          <p:nvSpPr>
            <p:cNvPr id="43"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44"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45"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46" name="文本框 2"/>
          <p:cNvSpPr txBox="1"/>
          <p:nvPr/>
        </p:nvSpPr>
        <p:spPr>
          <a:xfrm>
            <a:off x="8413492" y="924628"/>
            <a:ext cx="3497098" cy="61504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nchor="ctr">
            <a:spAutoFit/>
          </a:bodyPr>
          <a:lstStyle/>
          <a:p>
            <a:pPr marL="12065" lvl="1" algn="ctr" fontAlgn="base">
              <a:lnSpc>
                <a:spcPct val="200000"/>
              </a:lnSpc>
            </a:pPr>
            <a:r>
              <a:rPr lang="zh-CN" altLang="en-US" sz="20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商务模式</a:t>
            </a:r>
            <a:endParaRPr sz="20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4360429" y="4593045"/>
            <a:ext cx="4098521" cy="170816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indent="457200">
              <a:lnSpc>
                <a:spcPct val="150000"/>
              </a:lnSpc>
            </a:pPr>
            <a:r>
              <a:rPr lang="zh-CN" altLang="zh-CN" sz="1400" dirty="0">
                <a:latin typeface="微软雅黑" pitchFamily="34" charset="-122"/>
                <a:ea typeface="微软雅黑" pitchFamily="34" charset="-122"/>
              </a:rPr>
              <a:t>客户关系还需要实现电子化、自动化运营目标的过程中所创造并使用的先进的信息技术、软硬件和优化的管理方法、解决方案的总和。可以为工厂建立涉及销售、市场营销、客户服务以及支持应用等信息技术实现客户业务流程的自动化软件系统。</a:t>
            </a:r>
            <a:endParaRPr lang="zh-CN" altLang="en-US" sz="1400" dirty="0">
              <a:latin typeface="微软雅黑" pitchFamily="34" charset="-122"/>
              <a:ea typeface="微软雅黑" pitchFamily="34" charset="-122"/>
            </a:endParaRPr>
          </a:p>
        </p:txBody>
      </p:sp>
      <p:sp>
        <p:nvSpPr>
          <p:cNvPr id="60" name="文本框 2"/>
          <p:cNvSpPr txBox="1"/>
          <p:nvPr/>
        </p:nvSpPr>
        <p:spPr>
          <a:xfrm>
            <a:off x="4352478" y="3964485"/>
            <a:ext cx="4106472" cy="615040"/>
          </a:xfrm>
          <a:prstGeom prst="rect">
            <a:avLst/>
          </a:prstGeom>
          <a:gradFill flip="none" rotWithShape="1">
            <a:gsLst>
              <a:gs pos="0">
                <a:srgbClr val="FFE48F">
                  <a:shade val="30000"/>
                  <a:satMod val="115000"/>
                </a:srgbClr>
              </a:gs>
              <a:gs pos="50000">
                <a:srgbClr val="FFE48F">
                  <a:shade val="67500"/>
                  <a:satMod val="115000"/>
                </a:srgbClr>
              </a:gs>
              <a:gs pos="100000">
                <a:srgbClr val="FFE48F">
                  <a:shade val="100000"/>
                  <a:satMod val="115000"/>
                </a:srgbClr>
              </a:gs>
            </a:gsLst>
            <a:path path="circle">
              <a:fillToRect l="100000" t="100000"/>
            </a:path>
            <a:tileRect r="-100000" b="-100000"/>
          </a:gradFill>
        </p:spPr>
        <p:txBody>
          <a:bodyPr wrap="square" rtlCol="0" anchor="ctr">
            <a:spAutoFit/>
          </a:bodyPr>
          <a:lstStyle/>
          <a:p>
            <a:pPr marL="12065" lvl="1" algn="ctr" fontAlgn="base">
              <a:lnSpc>
                <a:spcPct val="200000"/>
              </a:lnSpc>
            </a:pPr>
            <a:r>
              <a:rPr lang="zh-CN" altLang="en-US" sz="20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rPr>
              <a:t>技术系统</a:t>
            </a:r>
            <a:endParaRPr sz="20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123425376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350"/>
                                        <p:tgtEl>
                                          <p:spTgt spid="155"/>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134"/>
                                        </p:tgtEl>
                                        <p:attrNameLst>
                                          <p:attrName>style.visibility</p:attrName>
                                        </p:attrNameLst>
                                      </p:cBhvr>
                                      <p:to>
                                        <p:strVal val="visible"/>
                                      </p:to>
                                    </p:set>
                                    <p:animEffect transition="in" filter="fade">
                                      <p:cBhvr>
                                        <p:cTn id="11" dur="350"/>
                                        <p:tgtEl>
                                          <p:spTgt spid="134"/>
                                        </p:tgtEl>
                                      </p:cBhvr>
                                    </p:animEffect>
                                  </p:childTnLst>
                                </p:cTn>
                              </p:par>
                            </p:childTnLst>
                          </p:cTn>
                        </p:par>
                        <p:par>
                          <p:cTn id="12" fill="hold">
                            <p:stCondLst>
                              <p:cond delay="700"/>
                            </p:stCondLst>
                            <p:childTnLst>
                              <p:par>
                                <p:cTn id="13" presetID="10" presetClass="entr" presetSubtype="0" fill="hold" nodeType="afterEffect">
                                  <p:stCondLst>
                                    <p:cond delay="0"/>
                                  </p:stCondLst>
                                  <p:childTnLst>
                                    <p:set>
                                      <p:cBhvr>
                                        <p:cTn id="14" dur="1" fill="hold">
                                          <p:stCondLst>
                                            <p:cond delay="0"/>
                                          </p:stCondLst>
                                        </p:cTn>
                                        <p:tgtEl>
                                          <p:spTgt spid="159"/>
                                        </p:tgtEl>
                                        <p:attrNameLst>
                                          <p:attrName>style.visibility</p:attrName>
                                        </p:attrNameLst>
                                      </p:cBhvr>
                                      <p:to>
                                        <p:strVal val="visible"/>
                                      </p:to>
                                    </p:set>
                                    <p:animEffect transition="in" filter="fade">
                                      <p:cBhvr>
                                        <p:cTn id="15" dur="350"/>
                                        <p:tgtEl>
                                          <p:spTgt spid="159"/>
                                        </p:tgtEl>
                                      </p:cBhvr>
                                    </p:animEffect>
                                  </p:childTnLst>
                                </p:cTn>
                              </p:par>
                            </p:childTnLst>
                          </p:cTn>
                        </p:par>
                        <p:par>
                          <p:cTn id="16" fill="hold">
                            <p:stCondLst>
                              <p:cond delay="1050"/>
                            </p:stCondLst>
                            <p:childTnLst>
                              <p:par>
                                <p:cTn id="17" presetID="10" presetClass="entr" presetSubtype="0" fill="hold" grpId="0" nodeType="afterEffect">
                                  <p:stCondLst>
                                    <p:cond delay="0"/>
                                  </p:stCondLst>
                                  <p:childTnLst>
                                    <p:set>
                                      <p:cBhvr>
                                        <p:cTn id="18" dur="1" fill="hold">
                                          <p:stCondLst>
                                            <p:cond delay="0"/>
                                          </p:stCondLst>
                                        </p:cTn>
                                        <p:tgtEl>
                                          <p:spTgt spid="136"/>
                                        </p:tgtEl>
                                        <p:attrNameLst>
                                          <p:attrName>style.visibility</p:attrName>
                                        </p:attrNameLst>
                                      </p:cBhvr>
                                      <p:to>
                                        <p:strVal val="visible"/>
                                      </p:to>
                                    </p:set>
                                    <p:animEffect transition="in" filter="fade">
                                      <p:cBhvr>
                                        <p:cTn id="19" dur="350"/>
                                        <p:tgtEl>
                                          <p:spTgt spid="136"/>
                                        </p:tgtEl>
                                      </p:cBhvr>
                                    </p:animEffect>
                                  </p:childTnLst>
                                </p:cTn>
                              </p:par>
                            </p:childTnLst>
                          </p:cTn>
                        </p:par>
                        <p:par>
                          <p:cTn id="20" fill="hold">
                            <p:stCondLst>
                              <p:cond delay="1400"/>
                            </p:stCondLst>
                            <p:childTnLst>
                              <p:par>
                                <p:cTn id="21" presetID="10" presetClass="entr" presetSubtype="0" fill="hold" nodeType="afterEffect">
                                  <p:stCondLst>
                                    <p:cond delay="0"/>
                                  </p:stCondLst>
                                  <p:childTnLst>
                                    <p:set>
                                      <p:cBhvr>
                                        <p:cTn id="22" dur="1" fill="hold">
                                          <p:stCondLst>
                                            <p:cond delay="0"/>
                                          </p:stCondLst>
                                        </p:cTn>
                                        <p:tgtEl>
                                          <p:spTgt spid="163"/>
                                        </p:tgtEl>
                                        <p:attrNameLst>
                                          <p:attrName>style.visibility</p:attrName>
                                        </p:attrNameLst>
                                      </p:cBhvr>
                                      <p:to>
                                        <p:strVal val="visible"/>
                                      </p:to>
                                    </p:set>
                                    <p:animEffect transition="in" filter="fade">
                                      <p:cBhvr>
                                        <p:cTn id="23" dur="350"/>
                                        <p:tgtEl>
                                          <p:spTgt spid="163"/>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350"/>
                                        <p:tgtEl>
                                          <p:spTgt spid="138"/>
                                        </p:tgtEl>
                                      </p:cBhvr>
                                    </p:animEffect>
                                  </p:childTnLst>
                                </p:cTn>
                              </p:par>
                            </p:childTnLst>
                          </p:cTn>
                        </p:par>
                        <p:par>
                          <p:cTn id="28" fill="hold">
                            <p:stCondLst>
                              <p:cond delay="2100"/>
                            </p:stCondLst>
                            <p:childTnLst>
                              <p:par>
                                <p:cTn id="29" presetID="10" presetClass="entr" presetSubtype="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350"/>
                                        <p:tgtEl>
                                          <p:spTgt spid="27"/>
                                        </p:tgtEl>
                                      </p:cBhvr>
                                    </p:animEffect>
                                  </p:childTnLst>
                                </p:cTn>
                              </p:par>
                            </p:childTnLst>
                          </p:cTn>
                        </p:par>
                        <p:par>
                          <p:cTn id="32" fill="hold">
                            <p:stCondLst>
                              <p:cond delay="245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350"/>
                                        <p:tgtEl>
                                          <p:spTgt spid="26"/>
                                        </p:tgtEl>
                                      </p:cBhvr>
                                    </p:animEffect>
                                  </p:childTnLst>
                                </p:cTn>
                              </p:par>
                            </p:childTnLst>
                          </p:cTn>
                        </p:par>
                        <p:par>
                          <p:cTn id="36" fill="hold">
                            <p:stCondLst>
                              <p:cond delay="2800"/>
                            </p:stCondLst>
                            <p:childTnLst>
                              <p:par>
                                <p:cTn id="37" presetID="10" presetClass="entr" presetSubtype="0"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350"/>
                                        <p:tgtEl>
                                          <p:spTgt spid="34"/>
                                        </p:tgtEl>
                                      </p:cBhvr>
                                    </p:animEffect>
                                  </p:childTnLst>
                                </p:cTn>
                              </p:par>
                            </p:childTnLst>
                          </p:cTn>
                        </p:par>
                        <p:par>
                          <p:cTn id="40" fill="hold">
                            <p:stCondLst>
                              <p:cond delay="3150"/>
                            </p:stCondLst>
                            <p:childTnLst>
                              <p:par>
                                <p:cTn id="41" presetID="10"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350"/>
                                        <p:tgtEl>
                                          <p:spTgt spid="31"/>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350"/>
                                        <p:tgtEl>
                                          <p:spTgt spid="38"/>
                                        </p:tgtEl>
                                      </p:cBhvr>
                                    </p:animEffect>
                                  </p:childTnLst>
                                </p:cTn>
                              </p:par>
                            </p:childTnLst>
                          </p:cTn>
                        </p:par>
                        <p:par>
                          <p:cTn id="48" fill="hold">
                            <p:stCondLst>
                              <p:cond delay="385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350"/>
                                        <p:tgtEl>
                                          <p:spTgt spid="32"/>
                                        </p:tgtEl>
                                      </p:cBhvr>
                                    </p:animEffect>
                                  </p:childTnLst>
                                </p:cTn>
                              </p:par>
                            </p:childTnLst>
                          </p:cTn>
                        </p:par>
                        <p:par>
                          <p:cTn id="52" fill="hold">
                            <p:stCondLst>
                              <p:cond delay="4200"/>
                            </p:stCondLst>
                            <p:childTnLst>
                              <p:par>
                                <p:cTn id="53" presetID="10"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350"/>
                                        <p:tgtEl>
                                          <p:spTgt spid="42"/>
                                        </p:tgtEl>
                                      </p:cBhvr>
                                    </p:animEffect>
                                  </p:childTnLst>
                                </p:cTn>
                              </p:par>
                            </p:childTnLst>
                          </p:cTn>
                        </p:par>
                        <p:par>
                          <p:cTn id="56" fill="hold">
                            <p:stCondLst>
                              <p:cond delay="4550"/>
                            </p:stCondLst>
                            <p:childTnLst>
                              <p:par>
                                <p:cTn id="57" presetID="10" presetClass="entr" presetSubtype="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3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6" grpId="0"/>
      <p:bldP spid="138" grpId="0"/>
      <p:bldP spid="26"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Oval 11"/>
          <p:cNvSpPr>
            <a:spLocks noChangeAspect="1"/>
          </p:cNvSpPr>
          <p:nvPr/>
        </p:nvSpPr>
        <p:spPr>
          <a:xfrm>
            <a:off x="1429156" y="2528455"/>
            <a:ext cx="2447168" cy="2447168"/>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2400">
              <a:solidFill>
                <a:prstClr val="white"/>
              </a:solidFill>
              <a:ea typeface="微软雅黑" panose="020B0503020204020204" pitchFamily="34" charset="-122"/>
            </a:endParaRPr>
          </a:p>
        </p:txBody>
      </p:sp>
      <p:sp>
        <p:nvSpPr>
          <p:cNvPr id="119" name="Oval 4"/>
          <p:cNvSpPr/>
          <p:nvPr/>
        </p:nvSpPr>
        <p:spPr>
          <a:xfrm>
            <a:off x="2074584" y="3191276"/>
            <a:ext cx="1138239" cy="1136651"/>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spcCol="953" anchor="ctr"/>
          <a:lstStyle/>
          <a:p>
            <a:pPr algn="ctr" defTabSz="1955165">
              <a:lnSpc>
                <a:spcPct val="90000"/>
              </a:lnSpc>
              <a:spcAft>
                <a:spcPct val="35000"/>
              </a:spcAft>
              <a:defRPr/>
            </a:pPr>
            <a:endParaRPr lang="id-ID" sz="2665" dirty="0">
              <a:solidFill>
                <a:prstClr val="white"/>
              </a:solidFill>
              <a:latin typeface="FontAwesome" pitchFamily="2" charset="0"/>
              <a:ea typeface="微软雅黑" panose="020B0503020204020204" pitchFamily="34" charset="-122"/>
            </a:endParaRPr>
          </a:p>
        </p:txBody>
      </p:sp>
      <p:grpSp>
        <p:nvGrpSpPr>
          <p:cNvPr id="120" name="组合 119"/>
          <p:cNvGrpSpPr>
            <a:grpSpLocks noChangeAspect="1"/>
          </p:cNvGrpSpPr>
          <p:nvPr/>
        </p:nvGrpSpPr>
        <p:grpSpPr>
          <a:xfrm>
            <a:off x="528149" y="3001448"/>
            <a:ext cx="1499240" cy="1500432"/>
            <a:chOff x="488156" y="2208861"/>
            <a:chExt cx="1496616" cy="1497806"/>
          </a:xfrm>
        </p:grpSpPr>
        <p:sp>
          <p:nvSpPr>
            <p:cNvPr id="121" name="Freeform 15"/>
            <p:cNvSpPr/>
            <p:nvPr/>
          </p:nvSpPr>
          <p:spPr>
            <a:xfrm rot="13500908">
              <a:off x="487561" y="2209456"/>
              <a:ext cx="1497806" cy="149661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2" name="Oval 44"/>
            <p:cNvSpPr/>
            <p:nvPr/>
          </p:nvSpPr>
          <p:spPr>
            <a:xfrm>
              <a:off x="781050" y="2501754"/>
              <a:ext cx="91082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23" name="组合 122"/>
            <p:cNvGrpSpPr/>
            <p:nvPr/>
          </p:nvGrpSpPr>
          <p:grpSpPr>
            <a:xfrm>
              <a:off x="998138" y="2719020"/>
              <a:ext cx="503385" cy="430991"/>
              <a:chOff x="2162176" y="-104775"/>
              <a:chExt cx="1655763" cy="1417638"/>
            </a:xfrm>
            <a:solidFill>
              <a:schemeClr val="bg1"/>
            </a:solidFill>
          </p:grpSpPr>
          <p:sp>
            <p:nvSpPr>
              <p:cNvPr id="124"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25"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26" name="组合 125"/>
          <p:cNvGrpSpPr>
            <a:grpSpLocks noChangeAspect="1"/>
          </p:cNvGrpSpPr>
          <p:nvPr/>
        </p:nvGrpSpPr>
        <p:grpSpPr>
          <a:xfrm>
            <a:off x="1902218" y="4101075"/>
            <a:ext cx="1500432" cy="1500432"/>
            <a:chOff x="1627585" y="3212010"/>
            <a:chExt cx="1497806" cy="1497806"/>
          </a:xfrm>
        </p:grpSpPr>
        <p:sp>
          <p:nvSpPr>
            <p:cNvPr id="127" name="Freeform 16"/>
            <p:cNvSpPr/>
            <p:nvPr/>
          </p:nvSpPr>
          <p:spPr>
            <a:xfrm rot="8100908">
              <a:off x="1627585" y="3212010"/>
              <a:ext cx="1497806"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8" name="Oval 53"/>
            <p:cNvSpPr/>
            <p:nvPr/>
          </p:nvSpPr>
          <p:spPr>
            <a:xfrm>
              <a:off x="1934766" y="3483473"/>
              <a:ext cx="912019" cy="91201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9" name="Freeform 266"/>
            <p:cNvSpPr>
              <a:spLocks noEditPoints="1"/>
            </p:cNvSpPr>
            <p:nvPr/>
          </p:nvSpPr>
          <p:spPr bwMode="auto">
            <a:xfrm>
              <a:off x="2135981" y="3690641"/>
              <a:ext cx="491729" cy="539354"/>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grpSp>
        <p:nvGrpSpPr>
          <p:cNvPr id="130" name="组合 129"/>
          <p:cNvGrpSpPr>
            <a:grpSpLocks noChangeAspect="1"/>
          </p:cNvGrpSpPr>
          <p:nvPr/>
        </p:nvGrpSpPr>
        <p:grpSpPr>
          <a:xfrm>
            <a:off x="1903608" y="1833751"/>
            <a:ext cx="1499240" cy="1499239"/>
            <a:chOff x="1628775" y="1239245"/>
            <a:chExt cx="1496616" cy="1496615"/>
          </a:xfrm>
        </p:grpSpPr>
        <p:sp>
          <p:nvSpPr>
            <p:cNvPr id="131" name="Freeform 12"/>
            <p:cNvSpPr/>
            <p:nvPr/>
          </p:nvSpPr>
          <p:spPr>
            <a:xfrm rot="18900908">
              <a:off x="1628775" y="1239245"/>
              <a:ext cx="1496616" cy="1496615"/>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2" name="Oval 52"/>
            <p:cNvSpPr/>
            <p:nvPr/>
          </p:nvSpPr>
          <p:spPr>
            <a:xfrm>
              <a:off x="1940719" y="1544045"/>
              <a:ext cx="91201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3" name="Freeform 25"/>
            <p:cNvSpPr>
              <a:spLocks noEditPoints="1"/>
            </p:cNvSpPr>
            <p:nvPr/>
          </p:nvSpPr>
          <p:spPr bwMode="auto">
            <a:xfrm>
              <a:off x="2037160" y="1803601"/>
              <a:ext cx="675084" cy="507206"/>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sp>
        <p:nvSpPr>
          <p:cNvPr id="134" name="文本框 74"/>
          <p:cNvSpPr txBox="1"/>
          <p:nvPr/>
        </p:nvSpPr>
        <p:spPr>
          <a:xfrm>
            <a:off x="7351856" y="1801593"/>
            <a:ext cx="2646878" cy="461665"/>
          </a:xfrm>
          <a:prstGeom prst="rect">
            <a:avLst/>
          </a:prstGeom>
          <a:noFill/>
        </p:spPr>
        <p:txBody>
          <a:bodyPr wrap="none"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确立</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关系管理计划</a:t>
            </a:r>
          </a:p>
        </p:txBody>
      </p:sp>
      <p:sp>
        <p:nvSpPr>
          <p:cNvPr id="136" name="文本框 76"/>
          <p:cNvSpPr txBox="1"/>
          <p:nvPr/>
        </p:nvSpPr>
        <p:spPr>
          <a:xfrm>
            <a:off x="7461929" y="3004303"/>
            <a:ext cx="3262432" cy="461665"/>
          </a:xfrm>
          <a:prstGeom prst="rect">
            <a:avLst/>
          </a:prstGeom>
          <a:noFill/>
        </p:spPr>
        <p:txBody>
          <a:bodyPr wrap="none"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组建</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客户关系管理团队</a:t>
            </a:r>
          </a:p>
        </p:txBody>
      </p:sp>
      <p:sp>
        <p:nvSpPr>
          <p:cNvPr id="138" name="文本框 78"/>
          <p:cNvSpPr txBox="1"/>
          <p:nvPr/>
        </p:nvSpPr>
        <p:spPr>
          <a:xfrm>
            <a:off x="7510059" y="4349712"/>
            <a:ext cx="2031325" cy="461665"/>
          </a:xfrm>
          <a:prstGeom prst="rect">
            <a:avLst/>
          </a:prstGeom>
          <a:noFill/>
        </p:spPr>
        <p:txBody>
          <a:bodyPr wrap="none"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客户</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信息管理</a:t>
            </a:r>
          </a:p>
        </p:txBody>
      </p:sp>
      <p:sp>
        <p:nvSpPr>
          <p:cNvPr id="140" name="文本框 80"/>
          <p:cNvSpPr txBox="1"/>
          <p:nvPr/>
        </p:nvSpPr>
        <p:spPr>
          <a:xfrm>
            <a:off x="7567910" y="5249492"/>
            <a:ext cx="3772019" cy="830997"/>
          </a:xfrm>
          <a:prstGeom prst="rect">
            <a:avLst/>
          </a:prstGeom>
          <a:noFill/>
        </p:spPr>
        <p:txBody>
          <a:bodyPr wrap="squar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分析</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客户信息 </a:t>
            </a:r>
            <a:endParaRPr lang="en-US" altLang="zh-CN" sz="2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建立</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绩效指标体系</a:t>
            </a:r>
          </a:p>
        </p:txBody>
      </p:sp>
      <p:grpSp>
        <p:nvGrpSpPr>
          <p:cNvPr id="142" name="组合 141"/>
          <p:cNvGrpSpPr>
            <a:grpSpLocks noChangeAspect="1"/>
          </p:cNvGrpSpPr>
          <p:nvPr/>
        </p:nvGrpSpPr>
        <p:grpSpPr>
          <a:xfrm>
            <a:off x="3275528" y="3002838"/>
            <a:ext cx="1500432" cy="1499239"/>
            <a:chOff x="2768205" y="2210051"/>
            <a:chExt cx="1497806" cy="1496615"/>
          </a:xfrm>
        </p:grpSpPr>
        <p:sp>
          <p:nvSpPr>
            <p:cNvPr id="143" name="Freeform 13"/>
            <p:cNvSpPr/>
            <p:nvPr/>
          </p:nvSpPr>
          <p:spPr>
            <a:xfrm rot="2700908">
              <a:off x="2768800" y="2209456"/>
              <a:ext cx="1496615"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44" name="Oval 51"/>
            <p:cNvSpPr/>
            <p:nvPr/>
          </p:nvSpPr>
          <p:spPr>
            <a:xfrm>
              <a:off x="3064669" y="2506516"/>
              <a:ext cx="912019" cy="910829"/>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45" name="组合 144"/>
            <p:cNvGrpSpPr>
              <a:grpSpLocks noChangeAspect="1"/>
            </p:cNvGrpSpPr>
            <p:nvPr/>
          </p:nvGrpSpPr>
          <p:grpSpPr>
            <a:xfrm>
              <a:off x="3323988" y="2649657"/>
              <a:ext cx="408240" cy="595478"/>
              <a:chOff x="1797050" y="5657850"/>
              <a:chExt cx="422275" cy="615950"/>
            </a:xfrm>
            <a:solidFill>
              <a:schemeClr val="bg1"/>
            </a:solidFill>
          </p:grpSpPr>
          <p:sp>
            <p:nvSpPr>
              <p:cNvPr id="146"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7"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8"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9"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0" name="Freeform 118"/>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1" name="Freeform 119"/>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2" name="Freeform 120"/>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3"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4" name="Freeform 122"/>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55" name="组合 154"/>
          <p:cNvGrpSpPr>
            <a:grpSpLocks noChangeAspect="1"/>
          </p:cNvGrpSpPr>
          <p:nvPr/>
        </p:nvGrpSpPr>
        <p:grpSpPr>
          <a:xfrm>
            <a:off x="5888450" y="1563715"/>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5888450" y="2771874"/>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5888450" y="3980033"/>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7" name="组合 166"/>
          <p:cNvGrpSpPr>
            <a:grpSpLocks noChangeAspect="1"/>
          </p:cNvGrpSpPr>
          <p:nvPr/>
        </p:nvGrpSpPr>
        <p:grpSpPr>
          <a:xfrm>
            <a:off x="5888450" y="5188191"/>
            <a:ext cx="990047" cy="871255"/>
            <a:chOff x="4986998" y="3749050"/>
            <a:chExt cx="988314" cy="869730"/>
          </a:xfrm>
        </p:grpSpPr>
        <p:sp>
          <p:nvSpPr>
            <p:cNvPr id="168" name="Freeform 5"/>
            <p:cNvSpPr/>
            <p:nvPr/>
          </p:nvSpPr>
          <p:spPr bwMode="auto">
            <a:xfrm>
              <a:off x="4986998" y="3749050"/>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9" name="Freeform 5"/>
            <p:cNvSpPr/>
            <p:nvPr/>
          </p:nvSpPr>
          <p:spPr bwMode="auto">
            <a:xfrm>
              <a:off x="5060157" y="3818335"/>
              <a:ext cx="835819" cy="73461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70" name="文本框 34"/>
            <p:cNvSpPr txBox="1"/>
            <p:nvPr/>
          </p:nvSpPr>
          <p:spPr>
            <a:xfrm>
              <a:off x="5188425" y="3933004"/>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04</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5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客户关系管理的实施</a:t>
            </a:r>
            <a:endParaRPr lang="zh-CN" altLang="en-US" sz="2400" dirty="0">
              <a:solidFill>
                <a:srgbClr val="00338D"/>
              </a:solidFill>
              <a:sym typeface="+mn-lt"/>
            </a:endParaRPr>
          </a:p>
        </p:txBody>
      </p:sp>
    </p:spTree>
    <p:extLst>
      <p:ext uri="{BB962C8B-B14F-4D97-AF65-F5344CB8AC3E}">
        <p14:creationId xmlns:p14="http://schemas.microsoft.com/office/powerpoint/2010/main" val="165827254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350"/>
                                        <p:tgtEl>
                                          <p:spTgt spid="1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Effect transition="in" filter="fade">
                                      <p:cBhvr>
                                        <p:cTn id="11" dur="350"/>
                                        <p:tgtEl>
                                          <p:spTgt spid="1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2"/>
                                        </p:tgtEl>
                                        <p:attrNameLst>
                                          <p:attrName>style.visibility</p:attrName>
                                        </p:attrNameLst>
                                      </p:cBhvr>
                                      <p:to>
                                        <p:strVal val="visible"/>
                                      </p:to>
                                    </p:set>
                                    <p:animEffect transition="in" filter="fade">
                                      <p:cBhvr>
                                        <p:cTn id="15" dur="350"/>
                                        <p:tgtEl>
                                          <p:spTgt spid="14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fade">
                                      <p:cBhvr>
                                        <p:cTn id="19" dur="350"/>
                                        <p:tgtEl>
                                          <p:spTgt spid="1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350"/>
                                        <p:tgtEl>
                                          <p:spTgt spid="1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5"/>
                                        </p:tgtEl>
                                        <p:attrNameLst>
                                          <p:attrName>style.visibility</p:attrName>
                                        </p:attrNameLst>
                                      </p:cBhvr>
                                      <p:to>
                                        <p:strVal val="visible"/>
                                      </p:to>
                                    </p:set>
                                    <p:animEffect transition="in" filter="fade">
                                      <p:cBhvr>
                                        <p:cTn id="27" dur="350"/>
                                        <p:tgtEl>
                                          <p:spTgt spid="15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fade">
                                      <p:cBhvr>
                                        <p:cTn id="31" dur="350"/>
                                        <p:tgtEl>
                                          <p:spTgt spid="13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9"/>
                                        </p:tgtEl>
                                        <p:attrNameLst>
                                          <p:attrName>style.visibility</p:attrName>
                                        </p:attrNameLst>
                                      </p:cBhvr>
                                      <p:to>
                                        <p:strVal val="visible"/>
                                      </p:to>
                                    </p:set>
                                    <p:animEffect transition="in" filter="fade">
                                      <p:cBhvr>
                                        <p:cTn id="35" dur="350"/>
                                        <p:tgtEl>
                                          <p:spTgt spid="15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6"/>
                                        </p:tgtEl>
                                        <p:attrNameLst>
                                          <p:attrName>style.visibility</p:attrName>
                                        </p:attrNameLst>
                                      </p:cBhvr>
                                      <p:to>
                                        <p:strVal val="visible"/>
                                      </p:to>
                                    </p:set>
                                    <p:animEffect transition="in" filter="fade">
                                      <p:cBhvr>
                                        <p:cTn id="39" dur="350"/>
                                        <p:tgtEl>
                                          <p:spTgt spid="13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63"/>
                                        </p:tgtEl>
                                        <p:attrNameLst>
                                          <p:attrName>style.visibility</p:attrName>
                                        </p:attrNameLst>
                                      </p:cBhvr>
                                      <p:to>
                                        <p:strVal val="visible"/>
                                      </p:to>
                                    </p:set>
                                    <p:animEffect transition="in" filter="fade">
                                      <p:cBhvr>
                                        <p:cTn id="43" dur="350"/>
                                        <p:tgtEl>
                                          <p:spTgt spid="16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350"/>
                                        <p:tgtEl>
                                          <p:spTgt spid="138"/>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67"/>
                                        </p:tgtEl>
                                        <p:attrNameLst>
                                          <p:attrName>style.visibility</p:attrName>
                                        </p:attrNameLst>
                                      </p:cBhvr>
                                      <p:to>
                                        <p:strVal val="visible"/>
                                      </p:to>
                                    </p:set>
                                    <p:animEffect transition="in" filter="fade">
                                      <p:cBhvr>
                                        <p:cTn id="51" dur="350"/>
                                        <p:tgtEl>
                                          <p:spTgt spid="16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fade">
                                      <p:cBhvr>
                                        <p:cTn id="55" dur="35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6" grpId="0"/>
      <p:bldP spid="138" grpId="0"/>
      <p:bldP spid="1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bwMode="auto">
          <a:xfrm>
            <a:off x="5551551" y="910358"/>
            <a:ext cx="1012447" cy="5733256"/>
          </a:xfrm>
          <a:custGeom>
            <a:avLst/>
            <a:gdLst>
              <a:gd name="connsiteX0" fmla="*/ 379398 w 759335"/>
              <a:gd name="connsiteY0" fmla="*/ 0 h 4299942"/>
              <a:gd name="connsiteX1" fmla="*/ 427935 w 759335"/>
              <a:gd name="connsiteY1" fmla="*/ 21630 h 4299942"/>
              <a:gd name="connsiteX2" fmla="*/ 745044 w 759335"/>
              <a:gd name="connsiteY2" fmla="*/ 339318 h 4299942"/>
              <a:gd name="connsiteX3" fmla="*/ 759335 w 759335"/>
              <a:gd name="connsiteY3" fmla="*/ 371222 h 4299942"/>
              <a:gd name="connsiteX4" fmla="*/ 716731 w 759335"/>
              <a:gd name="connsiteY4" fmla="*/ 413940 h 4299942"/>
              <a:gd name="connsiteX5" fmla="*/ 713764 w 759335"/>
              <a:gd name="connsiteY5" fmla="*/ 413670 h 4299942"/>
              <a:gd name="connsiteX6" fmla="*/ 653632 w 759335"/>
              <a:gd name="connsiteY6" fmla="*/ 413940 h 4299942"/>
              <a:gd name="connsiteX7" fmla="*/ 653363 w 759335"/>
              <a:gd name="connsiteY7" fmla="*/ 413940 h 4299942"/>
              <a:gd name="connsiteX8" fmla="*/ 642307 w 759335"/>
              <a:gd name="connsiteY8" fmla="*/ 424755 h 4299942"/>
              <a:gd name="connsiteX9" fmla="*/ 642307 w 759335"/>
              <a:gd name="connsiteY9" fmla="*/ 425026 h 4299942"/>
              <a:gd name="connsiteX10" fmla="*/ 642307 w 759335"/>
              <a:gd name="connsiteY10" fmla="*/ 576064 h 4299942"/>
              <a:gd name="connsiteX11" fmla="*/ 642307 w 759335"/>
              <a:gd name="connsiteY11" fmla="*/ 648072 h 4299942"/>
              <a:gd name="connsiteX12" fmla="*/ 642307 w 759335"/>
              <a:gd name="connsiteY12" fmla="*/ 2952328 h 4299942"/>
              <a:gd name="connsiteX13" fmla="*/ 642307 w 759335"/>
              <a:gd name="connsiteY13" fmla="*/ 3407266 h 4299942"/>
              <a:gd name="connsiteX14" fmla="*/ 642307 w 759335"/>
              <a:gd name="connsiteY14" fmla="*/ 3816424 h 4299942"/>
              <a:gd name="connsiteX15" fmla="*/ 642307 w 759335"/>
              <a:gd name="connsiteY15" fmla="*/ 3888432 h 4299942"/>
              <a:gd name="connsiteX16" fmla="*/ 642307 w 759335"/>
              <a:gd name="connsiteY16" fmla="*/ 4299942 h 4299942"/>
              <a:gd name="connsiteX17" fmla="*/ 118647 w 759335"/>
              <a:gd name="connsiteY17" fmla="*/ 4299942 h 4299942"/>
              <a:gd name="connsiteX18" fmla="*/ 118647 w 759335"/>
              <a:gd name="connsiteY18" fmla="*/ 3888432 h 4299942"/>
              <a:gd name="connsiteX19" fmla="*/ 118647 w 759335"/>
              <a:gd name="connsiteY19" fmla="*/ 3816424 h 4299942"/>
              <a:gd name="connsiteX20" fmla="*/ 118647 w 759335"/>
              <a:gd name="connsiteY20" fmla="*/ 3407266 h 4299942"/>
              <a:gd name="connsiteX21" fmla="*/ 118647 w 759335"/>
              <a:gd name="connsiteY21" fmla="*/ 2952328 h 4299942"/>
              <a:gd name="connsiteX22" fmla="*/ 118647 w 759335"/>
              <a:gd name="connsiteY22" fmla="*/ 648072 h 4299942"/>
              <a:gd name="connsiteX23" fmla="*/ 118647 w 759335"/>
              <a:gd name="connsiteY23" fmla="*/ 576064 h 4299942"/>
              <a:gd name="connsiteX24" fmla="*/ 118647 w 759335"/>
              <a:gd name="connsiteY24" fmla="*/ 425296 h 4299942"/>
              <a:gd name="connsiteX25" fmla="*/ 118647 w 759335"/>
              <a:gd name="connsiteY25" fmla="*/ 425026 h 4299942"/>
              <a:gd name="connsiteX26" fmla="*/ 107591 w 759335"/>
              <a:gd name="connsiteY26" fmla="*/ 413940 h 4299942"/>
              <a:gd name="connsiteX27" fmla="*/ 107321 w 759335"/>
              <a:gd name="connsiteY27" fmla="*/ 413940 h 4299942"/>
              <a:gd name="connsiteX28" fmla="*/ 107052 w 759335"/>
              <a:gd name="connsiteY28" fmla="*/ 413940 h 4299942"/>
              <a:gd name="connsiteX29" fmla="*/ 43684 w 759335"/>
              <a:gd name="connsiteY29" fmla="*/ 413940 h 4299942"/>
              <a:gd name="connsiteX30" fmla="*/ 42605 w 759335"/>
              <a:gd name="connsiteY30" fmla="*/ 413940 h 4299942"/>
              <a:gd name="connsiteX31" fmla="*/ 0 w 759335"/>
              <a:gd name="connsiteY31" fmla="*/ 371222 h 4299942"/>
              <a:gd name="connsiteX32" fmla="*/ 12674 w 759335"/>
              <a:gd name="connsiteY32" fmla="*/ 340669 h 4299942"/>
              <a:gd name="connsiteX33" fmla="*/ 333288 w 759335"/>
              <a:gd name="connsiteY33" fmla="*/ 19197 h 4299942"/>
              <a:gd name="connsiteX34" fmla="*/ 379398 w 759335"/>
              <a:gd name="connsiteY34" fmla="*/ 0 h 4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59335" h="4299942">
                <a:moveTo>
                  <a:pt x="379398" y="0"/>
                </a:moveTo>
                <a:cubicBezTo>
                  <a:pt x="398813" y="0"/>
                  <a:pt x="416071" y="8382"/>
                  <a:pt x="427935" y="21630"/>
                </a:cubicBezTo>
                <a:lnTo>
                  <a:pt x="745044" y="339318"/>
                </a:lnTo>
                <a:cubicBezTo>
                  <a:pt x="753673" y="347158"/>
                  <a:pt x="759335" y="358514"/>
                  <a:pt x="759335" y="371222"/>
                </a:cubicBezTo>
                <a:cubicBezTo>
                  <a:pt x="759335" y="394744"/>
                  <a:pt x="740190" y="413940"/>
                  <a:pt x="716731" y="413940"/>
                </a:cubicBezTo>
                <a:cubicBezTo>
                  <a:pt x="715652" y="413940"/>
                  <a:pt x="714843" y="413940"/>
                  <a:pt x="713764" y="413670"/>
                </a:cubicBezTo>
                <a:lnTo>
                  <a:pt x="653632" y="413940"/>
                </a:lnTo>
                <a:lnTo>
                  <a:pt x="653363" y="413940"/>
                </a:lnTo>
                <a:cubicBezTo>
                  <a:pt x="647161" y="413940"/>
                  <a:pt x="642307" y="418807"/>
                  <a:pt x="642307" y="424755"/>
                </a:cubicBezTo>
                <a:lnTo>
                  <a:pt x="642307" y="425026"/>
                </a:lnTo>
                <a:lnTo>
                  <a:pt x="642307" y="576064"/>
                </a:lnTo>
                <a:lnTo>
                  <a:pt x="642307" y="648072"/>
                </a:lnTo>
                <a:lnTo>
                  <a:pt x="642307" y="2952328"/>
                </a:lnTo>
                <a:lnTo>
                  <a:pt x="642307" y="3407266"/>
                </a:lnTo>
                <a:lnTo>
                  <a:pt x="642307" y="3816424"/>
                </a:lnTo>
                <a:lnTo>
                  <a:pt x="642307" y="3888432"/>
                </a:lnTo>
                <a:lnTo>
                  <a:pt x="642307" y="4299942"/>
                </a:lnTo>
                <a:lnTo>
                  <a:pt x="118647" y="4299942"/>
                </a:lnTo>
                <a:lnTo>
                  <a:pt x="118647" y="3888432"/>
                </a:lnTo>
                <a:lnTo>
                  <a:pt x="118647" y="3816424"/>
                </a:lnTo>
                <a:lnTo>
                  <a:pt x="118647" y="3407266"/>
                </a:lnTo>
                <a:lnTo>
                  <a:pt x="118647" y="2952328"/>
                </a:lnTo>
                <a:lnTo>
                  <a:pt x="118647" y="648072"/>
                </a:lnTo>
                <a:lnTo>
                  <a:pt x="118647" y="576064"/>
                </a:lnTo>
                <a:lnTo>
                  <a:pt x="118647" y="425296"/>
                </a:lnTo>
                <a:lnTo>
                  <a:pt x="118647" y="425026"/>
                </a:lnTo>
                <a:cubicBezTo>
                  <a:pt x="118647" y="418807"/>
                  <a:pt x="113523" y="413940"/>
                  <a:pt x="107591" y="413940"/>
                </a:cubicBezTo>
                <a:lnTo>
                  <a:pt x="107321" y="413940"/>
                </a:lnTo>
                <a:lnTo>
                  <a:pt x="107052" y="413940"/>
                </a:lnTo>
                <a:lnTo>
                  <a:pt x="43684" y="413940"/>
                </a:lnTo>
                <a:lnTo>
                  <a:pt x="42605" y="413940"/>
                </a:lnTo>
                <a:cubicBezTo>
                  <a:pt x="18876" y="413940"/>
                  <a:pt x="0" y="394744"/>
                  <a:pt x="0" y="371222"/>
                </a:cubicBezTo>
                <a:cubicBezTo>
                  <a:pt x="0" y="359325"/>
                  <a:pt x="4854" y="348510"/>
                  <a:pt x="12674" y="340669"/>
                </a:cubicBezTo>
                <a:lnTo>
                  <a:pt x="333288" y="19197"/>
                </a:lnTo>
                <a:cubicBezTo>
                  <a:pt x="345153" y="7300"/>
                  <a:pt x="361601" y="0"/>
                  <a:pt x="379398" y="0"/>
                </a:cubicBezTo>
                <a:close/>
              </a:path>
            </a:pathLst>
          </a:custGeom>
          <a:solidFill>
            <a:schemeClr val="accent1">
              <a:lumMod val="75000"/>
            </a:schemeClr>
          </a:solidFill>
          <a:ln w="25400" cap="flat" cmpd="sng" algn="ctr">
            <a:noFill/>
            <a:prstDash val="solid"/>
          </a:ln>
          <a:effectLst>
            <a:innerShdw blurRad="63500" dist="25400" dir="189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nvGrpSpPr>
          <p:cNvPr id="4" name="组合 3"/>
          <p:cNvGrpSpPr/>
          <p:nvPr/>
        </p:nvGrpSpPr>
        <p:grpSpPr>
          <a:xfrm>
            <a:off x="834234" y="1253299"/>
            <a:ext cx="4772075" cy="5388583"/>
            <a:chOff x="654687" y="1102064"/>
            <a:chExt cx="3579056" cy="4041437"/>
          </a:xfrm>
        </p:grpSpPr>
        <p:grpSp>
          <p:nvGrpSpPr>
            <p:cNvPr id="5" name="组合 4"/>
            <p:cNvGrpSpPr/>
            <p:nvPr/>
          </p:nvGrpSpPr>
          <p:grpSpPr>
            <a:xfrm>
              <a:off x="1259632" y="1102064"/>
              <a:ext cx="2136766" cy="531148"/>
              <a:chOff x="1259632" y="1102064"/>
              <a:chExt cx="2136766" cy="531148"/>
            </a:xfrm>
          </p:grpSpPr>
          <p:sp>
            <p:nvSpPr>
              <p:cNvPr id="8" name="圆角矩形 7"/>
              <p:cNvSpPr/>
              <p:nvPr/>
            </p:nvSpPr>
            <p:spPr>
              <a:xfrm>
                <a:off x="1259632" y="1102064"/>
                <a:ext cx="2136766" cy="531148"/>
              </a:xfrm>
              <a:prstGeom prst="roundRect">
                <a:avLst>
                  <a:gd name="adj" fmla="val 50000"/>
                </a:avLst>
              </a:prstGeom>
              <a:gradFill>
                <a:gsLst>
                  <a:gs pos="0">
                    <a:schemeClr val="accent2">
                      <a:lumMod val="75000"/>
                    </a:schemeClr>
                  </a:gs>
                  <a:gs pos="100000">
                    <a:schemeClr val="accent2"/>
                  </a:gs>
                </a:gsLst>
                <a:lin ang="5400000" scaled="0"/>
              </a:gradFill>
              <a:ln w="25400" cap="flat" cmpd="sng" algn="ctr">
                <a:gradFill flip="none" rotWithShape="1">
                  <a:gsLst>
                    <a:gs pos="0">
                      <a:schemeClr val="accent2">
                        <a:lumMod val="75000"/>
                      </a:schemeClr>
                    </a:gs>
                    <a:gs pos="100000">
                      <a:schemeClr val="accent2"/>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9" name="矩形 8"/>
              <p:cNvSpPr>
                <a:spLocks noChangeArrowheads="1"/>
              </p:cNvSpPr>
              <p:nvPr/>
            </p:nvSpPr>
            <p:spPr bwMode="auto">
              <a:xfrm>
                <a:off x="197971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8565" fontAlgn="base">
                  <a:spcBef>
                    <a:spcPct val="0"/>
                  </a:spcBef>
                  <a:spcAft>
                    <a:spcPct val="0"/>
                  </a:spcAft>
                  <a:defRPr/>
                </a:pPr>
                <a:r>
                  <a:rPr lang="zh-CN" altLang="en-US" sz="2935" b="1" kern="0" cap="all" dirty="0" smtClean="0">
                    <a:solidFill>
                      <a:schemeClr val="bg1"/>
                    </a:solidFill>
                    <a:latin typeface="微软雅黑" panose="020B0503020204020204" pitchFamily="34" charset="-122"/>
                    <a:ea typeface="微软雅黑" panose="020B0503020204020204" pitchFamily="34" charset="-122"/>
                  </a:rPr>
                  <a:t>基本要求</a:t>
                </a:r>
                <a:endParaRPr lang="en-US" altLang="zh-CN" sz="2935" b="1" kern="0" cap="all"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475656" y="1252121"/>
                <a:ext cx="397946" cy="231034"/>
                <a:chOff x="5037990" y="1963784"/>
                <a:chExt cx="552270" cy="320630"/>
              </a:xfrm>
              <a:solidFill>
                <a:sysClr val="window" lastClr="FFFFFF">
                  <a:lumMod val="75000"/>
                </a:sysClr>
              </a:solidFill>
            </p:grpSpPr>
            <p:sp>
              <p:nvSpPr>
                <p:cNvPr id="11" name="Freeform 433"/>
                <p:cNvSpPr/>
                <p:nvPr/>
              </p:nvSpPr>
              <p:spPr bwMode="auto">
                <a:xfrm>
                  <a:off x="5433731" y="2051515"/>
                  <a:ext cx="156529" cy="232899"/>
                </a:xfrm>
                <a:custGeom>
                  <a:avLst/>
                  <a:gdLst>
                    <a:gd name="T0" fmla="*/ 762 w 1240"/>
                    <a:gd name="T1" fmla="*/ 823 h 1847"/>
                    <a:gd name="T2" fmla="*/ 817 w 1240"/>
                    <a:gd name="T3" fmla="*/ 766 h 1847"/>
                    <a:gd name="T4" fmla="*/ 863 w 1240"/>
                    <a:gd name="T5" fmla="*/ 700 h 1847"/>
                    <a:gd name="T6" fmla="*/ 897 w 1240"/>
                    <a:gd name="T7" fmla="*/ 627 h 1847"/>
                    <a:gd name="T8" fmla="*/ 918 w 1240"/>
                    <a:gd name="T9" fmla="*/ 548 h 1847"/>
                    <a:gd name="T10" fmla="*/ 925 w 1240"/>
                    <a:gd name="T11" fmla="*/ 464 h 1847"/>
                    <a:gd name="T12" fmla="*/ 923 w 1240"/>
                    <a:gd name="T13" fmla="*/ 417 h 1847"/>
                    <a:gd name="T14" fmla="*/ 911 w 1240"/>
                    <a:gd name="T15" fmla="*/ 349 h 1847"/>
                    <a:gd name="T16" fmla="*/ 889 w 1240"/>
                    <a:gd name="T17" fmla="*/ 284 h 1847"/>
                    <a:gd name="T18" fmla="*/ 858 w 1240"/>
                    <a:gd name="T19" fmla="*/ 224 h 1847"/>
                    <a:gd name="T20" fmla="*/ 819 w 1240"/>
                    <a:gd name="T21" fmla="*/ 169 h 1847"/>
                    <a:gd name="T22" fmla="*/ 774 w 1240"/>
                    <a:gd name="T23" fmla="*/ 121 h 1847"/>
                    <a:gd name="T24" fmla="*/ 721 w 1240"/>
                    <a:gd name="T25" fmla="*/ 79 h 1847"/>
                    <a:gd name="T26" fmla="*/ 664 w 1240"/>
                    <a:gd name="T27" fmla="*/ 45 h 1847"/>
                    <a:gd name="T28" fmla="*/ 600 w 1240"/>
                    <a:gd name="T29" fmla="*/ 21 h 1847"/>
                    <a:gd name="T30" fmla="*/ 533 w 1240"/>
                    <a:gd name="T31" fmla="*/ 5 h 1847"/>
                    <a:gd name="T32" fmla="*/ 463 w 1240"/>
                    <a:gd name="T33" fmla="*/ 0 h 1847"/>
                    <a:gd name="T34" fmla="*/ 415 w 1240"/>
                    <a:gd name="T35" fmla="*/ 2 h 1847"/>
                    <a:gd name="T36" fmla="*/ 347 w 1240"/>
                    <a:gd name="T37" fmla="*/ 14 h 1847"/>
                    <a:gd name="T38" fmla="*/ 282 w 1240"/>
                    <a:gd name="T39" fmla="*/ 35 h 1847"/>
                    <a:gd name="T40" fmla="*/ 222 w 1240"/>
                    <a:gd name="T41" fmla="*/ 66 h 1847"/>
                    <a:gd name="T42" fmla="*/ 168 w 1240"/>
                    <a:gd name="T43" fmla="*/ 104 h 1847"/>
                    <a:gd name="T44" fmla="*/ 120 w 1240"/>
                    <a:gd name="T45" fmla="*/ 150 h 1847"/>
                    <a:gd name="T46" fmla="*/ 79 w 1240"/>
                    <a:gd name="T47" fmla="*/ 201 h 1847"/>
                    <a:gd name="T48" fmla="*/ 45 w 1240"/>
                    <a:gd name="T49" fmla="*/ 259 h 1847"/>
                    <a:gd name="T50" fmla="*/ 20 w 1240"/>
                    <a:gd name="T51" fmla="*/ 322 h 1847"/>
                    <a:gd name="T52" fmla="*/ 5 w 1240"/>
                    <a:gd name="T53" fmla="*/ 389 h 1847"/>
                    <a:gd name="T54" fmla="*/ 0 w 1240"/>
                    <a:gd name="T55" fmla="*/ 459 h 1847"/>
                    <a:gd name="T56" fmla="*/ 3 w 1240"/>
                    <a:gd name="T57" fmla="*/ 515 h 1847"/>
                    <a:gd name="T58" fmla="*/ 20 w 1240"/>
                    <a:gd name="T59" fmla="*/ 592 h 1847"/>
                    <a:gd name="T60" fmla="*/ 50 w 1240"/>
                    <a:gd name="T61" fmla="*/ 664 h 1847"/>
                    <a:gd name="T62" fmla="*/ 92 w 1240"/>
                    <a:gd name="T63" fmla="*/ 729 h 1847"/>
                    <a:gd name="T64" fmla="*/ 144 w 1240"/>
                    <a:gd name="T65" fmla="*/ 787 h 1847"/>
                    <a:gd name="T66" fmla="*/ 183 w 1240"/>
                    <a:gd name="T67" fmla="*/ 820 h 1847"/>
                    <a:gd name="T68" fmla="*/ 123 w 1240"/>
                    <a:gd name="T69" fmla="*/ 863 h 1847"/>
                    <a:gd name="T70" fmla="*/ 29 w 1240"/>
                    <a:gd name="T71" fmla="*/ 956 h 1847"/>
                    <a:gd name="T72" fmla="*/ 78 w 1240"/>
                    <a:gd name="T73" fmla="*/ 1057 h 1847"/>
                    <a:gd name="T74" fmla="*/ 141 w 1240"/>
                    <a:gd name="T75" fmla="*/ 1223 h 1847"/>
                    <a:gd name="T76" fmla="*/ 192 w 1240"/>
                    <a:gd name="T77" fmla="*/ 1397 h 1847"/>
                    <a:gd name="T78" fmla="*/ 227 w 1240"/>
                    <a:gd name="T79" fmla="*/ 1572 h 1847"/>
                    <a:gd name="T80" fmla="*/ 246 w 1240"/>
                    <a:gd name="T81" fmla="*/ 1742 h 1847"/>
                    <a:gd name="T82" fmla="*/ 1240 w 1240"/>
                    <a:gd name="T83" fmla="*/ 1847 h 1847"/>
                    <a:gd name="T84" fmla="*/ 1238 w 1240"/>
                    <a:gd name="T85" fmla="*/ 1765 h 1847"/>
                    <a:gd name="T86" fmla="*/ 1225 w 1240"/>
                    <a:gd name="T87" fmla="*/ 1642 h 1847"/>
                    <a:gd name="T88" fmla="*/ 1203 w 1240"/>
                    <a:gd name="T89" fmla="*/ 1524 h 1847"/>
                    <a:gd name="T90" fmla="*/ 1172 w 1240"/>
                    <a:gd name="T91" fmla="*/ 1411 h 1847"/>
                    <a:gd name="T92" fmla="*/ 1132 w 1240"/>
                    <a:gd name="T93" fmla="*/ 1303 h 1847"/>
                    <a:gd name="T94" fmla="*/ 1083 w 1240"/>
                    <a:gd name="T95" fmla="*/ 1203 h 1847"/>
                    <a:gd name="T96" fmla="*/ 1027 w 1240"/>
                    <a:gd name="T97" fmla="*/ 1110 h 1847"/>
                    <a:gd name="T98" fmla="*/ 965 w 1240"/>
                    <a:gd name="T99" fmla="*/ 1026 h 1847"/>
                    <a:gd name="T100" fmla="*/ 896 w 1240"/>
                    <a:gd name="T101" fmla="*/ 952 h 1847"/>
                    <a:gd name="T102" fmla="*/ 821 w 1240"/>
                    <a:gd name="T103" fmla="*/ 890 h 1847"/>
                    <a:gd name="T104" fmla="*/ 741 w 1240"/>
                    <a:gd name="T105" fmla="*/ 840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40" h="1847">
                      <a:moveTo>
                        <a:pt x="741" y="840"/>
                      </a:moveTo>
                      <a:lnTo>
                        <a:pt x="741" y="840"/>
                      </a:lnTo>
                      <a:lnTo>
                        <a:pt x="762" y="823"/>
                      </a:lnTo>
                      <a:lnTo>
                        <a:pt x="781" y="806"/>
                      </a:lnTo>
                      <a:lnTo>
                        <a:pt x="800" y="787"/>
                      </a:lnTo>
                      <a:lnTo>
                        <a:pt x="817" y="766"/>
                      </a:lnTo>
                      <a:lnTo>
                        <a:pt x="834" y="746"/>
                      </a:lnTo>
                      <a:lnTo>
                        <a:pt x="848" y="724"/>
                      </a:lnTo>
                      <a:lnTo>
                        <a:pt x="863" y="700"/>
                      </a:lnTo>
                      <a:lnTo>
                        <a:pt x="875" y="677"/>
                      </a:lnTo>
                      <a:lnTo>
                        <a:pt x="886" y="653"/>
                      </a:lnTo>
                      <a:lnTo>
                        <a:pt x="897" y="627"/>
                      </a:lnTo>
                      <a:lnTo>
                        <a:pt x="905" y="601"/>
                      </a:lnTo>
                      <a:lnTo>
                        <a:pt x="912" y="574"/>
                      </a:lnTo>
                      <a:lnTo>
                        <a:pt x="918" y="548"/>
                      </a:lnTo>
                      <a:lnTo>
                        <a:pt x="922" y="521"/>
                      </a:lnTo>
                      <a:lnTo>
                        <a:pt x="924" y="493"/>
                      </a:lnTo>
                      <a:lnTo>
                        <a:pt x="925" y="464"/>
                      </a:lnTo>
                      <a:lnTo>
                        <a:pt x="925" y="464"/>
                      </a:lnTo>
                      <a:lnTo>
                        <a:pt x="924" y="440"/>
                      </a:lnTo>
                      <a:lnTo>
                        <a:pt x="923" y="417"/>
                      </a:lnTo>
                      <a:lnTo>
                        <a:pt x="920" y="394"/>
                      </a:lnTo>
                      <a:lnTo>
                        <a:pt x="916" y="371"/>
                      </a:lnTo>
                      <a:lnTo>
                        <a:pt x="911" y="349"/>
                      </a:lnTo>
                      <a:lnTo>
                        <a:pt x="905" y="327"/>
                      </a:lnTo>
                      <a:lnTo>
                        <a:pt x="898" y="305"/>
                      </a:lnTo>
                      <a:lnTo>
                        <a:pt x="889" y="284"/>
                      </a:lnTo>
                      <a:lnTo>
                        <a:pt x="880" y="263"/>
                      </a:lnTo>
                      <a:lnTo>
                        <a:pt x="870" y="243"/>
                      </a:lnTo>
                      <a:lnTo>
                        <a:pt x="858" y="224"/>
                      </a:lnTo>
                      <a:lnTo>
                        <a:pt x="846" y="205"/>
                      </a:lnTo>
                      <a:lnTo>
                        <a:pt x="834" y="187"/>
                      </a:lnTo>
                      <a:lnTo>
                        <a:pt x="819" y="169"/>
                      </a:lnTo>
                      <a:lnTo>
                        <a:pt x="805" y="153"/>
                      </a:lnTo>
                      <a:lnTo>
                        <a:pt x="789" y="136"/>
                      </a:lnTo>
                      <a:lnTo>
                        <a:pt x="774" y="121"/>
                      </a:lnTo>
                      <a:lnTo>
                        <a:pt x="756" y="106"/>
                      </a:lnTo>
                      <a:lnTo>
                        <a:pt x="740" y="93"/>
                      </a:lnTo>
                      <a:lnTo>
                        <a:pt x="721" y="79"/>
                      </a:lnTo>
                      <a:lnTo>
                        <a:pt x="703" y="67"/>
                      </a:lnTo>
                      <a:lnTo>
                        <a:pt x="683" y="56"/>
                      </a:lnTo>
                      <a:lnTo>
                        <a:pt x="664" y="45"/>
                      </a:lnTo>
                      <a:lnTo>
                        <a:pt x="643" y="36"/>
                      </a:lnTo>
                      <a:lnTo>
                        <a:pt x="621" y="28"/>
                      </a:lnTo>
                      <a:lnTo>
                        <a:pt x="600" y="21"/>
                      </a:lnTo>
                      <a:lnTo>
                        <a:pt x="578" y="14"/>
                      </a:lnTo>
                      <a:lnTo>
                        <a:pt x="555" y="9"/>
                      </a:lnTo>
                      <a:lnTo>
                        <a:pt x="533" y="5"/>
                      </a:lnTo>
                      <a:lnTo>
                        <a:pt x="510" y="2"/>
                      </a:lnTo>
                      <a:lnTo>
                        <a:pt x="486" y="0"/>
                      </a:lnTo>
                      <a:lnTo>
                        <a:pt x="463" y="0"/>
                      </a:lnTo>
                      <a:lnTo>
                        <a:pt x="463" y="0"/>
                      </a:lnTo>
                      <a:lnTo>
                        <a:pt x="439" y="0"/>
                      </a:lnTo>
                      <a:lnTo>
                        <a:pt x="415" y="2"/>
                      </a:lnTo>
                      <a:lnTo>
                        <a:pt x="392" y="5"/>
                      </a:lnTo>
                      <a:lnTo>
                        <a:pt x="370" y="9"/>
                      </a:lnTo>
                      <a:lnTo>
                        <a:pt x="347" y="14"/>
                      </a:lnTo>
                      <a:lnTo>
                        <a:pt x="326" y="21"/>
                      </a:lnTo>
                      <a:lnTo>
                        <a:pt x="304" y="28"/>
                      </a:lnTo>
                      <a:lnTo>
                        <a:pt x="282" y="35"/>
                      </a:lnTo>
                      <a:lnTo>
                        <a:pt x="262" y="44"/>
                      </a:lnTo>
                      <a:lnTo>
                        <a:pt x="242" y="55"/>
                      </a:lnTo>
                      <a:lnTo>
                        <a:pt x="222" y="66"/>
                      </a:lnTo>
                      <a:lnTo>
                        <a:pt x="204" y="77"/>
                      </a:lnTo>
                      <a:lnTo>
                        <a:pt x="185" y="91"/>
                      </a:lnTo>
                      <a:lnTo>
                        <a:pt x="168" y="104"/>
                      </a:lnTo>
                      <a:lnTo>
                        <a:pt x="151" y="119"/>
                      </a:lnTo>
                      <a:lnTo>
                        <a:pt x="136" y="133"/>
                      </a:lnTo>
                      <a:lnTo>
                        <a:pt x="120" y="150"/>
                      </a:lnTo>
                      <a:lnTo>
                        <a:pt x="106" y="166"/>
                      </a:lnTo>
                      <a:lnTo>
                        <a:pt x="92" y="184"/>
                      </a:lnTo>
                      <a:lnTo>
                        <a:pt x="79" y="201"/>
                      </a:lnTo>
                      <a:lnTo>
                        <a:pt x="67" y="220"/>
                      </a:lnTo>
                      <a:lnTo>
                        <a:pt x="55" y="239"/>
                      </a:lnTo>
                      <a:lnTo>
                        <a:pt x="45" y="259"/>
                      </a:lnTo>
                      <a:lnTo>
                        <a:pt x="36" y="279"/>
                      </a:lnTo>
                      <a:lnTo>
                        <a:pt x="28" y="300"/>
                      </a:lnTo>
                      <a:lnTo>
                        <a:pt x="20" y="322"/>
                      </a:lnTo>
                      <a:lnTo>
                        <a:pt x="14" y="343"/>
                      </a:lnTo>
                      <a:lnTo>
                        <a:pt x="9" y="366"/>
                      </a:lnTo>
                      <a:lnTo>
                        <a:pt x="5" y="389"/>
                      </a:lnTo>
                      <a:lnTo>
                        <a:pt x="2" y="411"/>
                      </a:lnTo>
                      <a:lnTo>
                        <a:pt x="1" y="435"/>
                      </a:lnTo>
                      <a:lnTo>
                        <a:pt x="0" y="459"/>
                      </a:lnTo>
                      <a:lnTo>
                        <a:pt x="0" y="459"/>
                      </a:lnTo>
                      <a:lnTo>
                        <a:pt x="1" y="487"/>
                      </a:lnTo>
                      <a:lnTo>
                        <a:pt x="3" y="515"/>
                      </a:lnTo>
                      <a:lnTo>
                        <a:pt x="7" y="541"/>
                      </a:lnTo>
                      <a:lnTo>
                        <a:pt x="13" y="567"/>
                      </a:lnTo>
                      <a:lnTo>
                        <a:pt x="20" y="592"/>
                      </a:lnTo>
                      <a:lnTo>
                        <a:pt x="29" y="617"/>
                      </a:lnTo>
                      <a:lnTo>
                        <a:pt x="39" y="642"/>
                      </a:lnTo>
                      <a:lnTo>
                        <a:pt x="50" y="664"/>
                      </a:lnTo>
                      <a:lnTo>
                        <a:pt x="63" y="687"/>
                      </a:lnTo>
                      <a:lnTo>
                        <a:pt x="76" y="709"/>
                      </a:lnTo>
                      <a:lnTo>
                        <a:pt x="92" y="729"/>
                      </a:lnTo>
                      <a:lnTo>
                        <a:pt x="108" y="750"/>
                      </a:lnTo>
                      <a:lnTo>
                        <a:pt x="126" y="768"/>
                      </a:lnTo>
                      <a:lnTo>
                        <a:pt x="144" y="787"/>
                      </a:lnTo>
                      <a:lnTo>
                        <a:pt x="164" y="803"/>
                      </a:lnTo>
                      <a:lnTo>
                        <a:pt x="183" y="820"/>
                      </a:lnTo>
                      <a:lnTo>
                        <a:pt x="183" y="820"/>
                      </a:lnTo>
                      <a:lnTo>
                        <a:pt x="164" y="832"/>
                      </a:lnTo>
                      <a:lnTo>
                        <a:pt x="143" y="847"/>
                      </a:lnTo>
                      <a:lnTo>
                        <a:pt x="123" y="863"/>
                      </a:lnTo>
                      <a:lnTo>
                        <a:pt x="104" y="882"/>
                      </a:lnTo>
                      <a:lnTo>
                        <a:pt x="66" y="919"/>
                      </a:lnTo>
                      <a:lnTo>
                        <a:pt x="29" y="956"/>
                      </a:lnTo>
                      <a:lnTo>
                        <a:pt x="29" y="956"/>
                      </a:lnTo>
                      <a:lnTo>
                        <a:pt x="53" y="1006"/>
                      </a:lnTo>
                      <a:lnTo>
                        <a:pt x="78" y="1057"/>
                      </a:lnTo>
                      <a:lnTo>
                        <a:pt x="101" y="1111"/>
                      </a:lnTo>
                      <a:lnTo>
                        <a:pt x="121" y="1167"/>
                      </a:lnTo>
                      <a:lnTo>
                        <a:pt x="141" y="1223"/>
                      </a:lnTo>
                      <a:lnTo>
                        <a:pt x="160" y="1280"/>
                      </a:lnTo>
                      <a:lnTo>
                        <a:pt x="176" y="1339"/>
                      </a:lnTo>
                      <a:lnTo>
                        <a:pt x="192" y="1397"/>
                      </a:lnTo>
                      <a:lnTo>
                        <a:pt x="205" y="1455"/>
                      </a:lnTo>
                      <a:lnTo>
                        <a:pt x="216" y="1514"/>
                      </a:lnTo>
                      <a:lnTo>
                        <a:pt x="227" y="1572"/>
                      </a:lnTo>
                      <a:lnTo>
                        <a:pt x="235" y="1630"/>
                      </a:lnTo>
                      <a:lnTo>
                        <a:pt x="241" y="1686"/>
                      </a:lnTo>
                      <a:lnTo>
                        <a:pt x="246" y="1742"/>
                      </a:lnTo>
                      <a:lnTo>
                        <a:pt x="248" y="1796"/>
                      </a:lnTo>
                      <a:lnTo>
                        <a:pt x="249" y="1847"/>
                      </a:lnTo>
                      <a:lnTo>
                        <a:pt x="1240" y="1847"/>
                      </a:lnTo>
                      <a:lnTo>
                        <a:pt x="1240" y="1847"/>
                      </a:lnTo>
                      <a:lnTo>
                        <a:pt x="1240" y="1806"/>
                      </a:lnTo>
                      <a:lnTo>
                        <a:pt x="1238" y="1765"/>
                      </a:lnTo>
                      <a:lnTo>
                        <a:pt x="1235" y="1723"/>
                      </a:lnTo>
                      <a:lnTo>
                        <a:pt x="1230" y="1683"/>
                      </a:lnTo>
                      <a:lnTo>
                        <a:pt x="1225" y="1642"/>
                      </a:lnTo>
                      <a:lnTo>
                        <a:pt x="1219" y="1603"/>
                      </a:lnTo>
                      <a:lnTo>
                        <a:pt x="1212" y="1563"/>
                      </a:lnTo>
                      <a:lnTo>
                        <a:pt x="1203" y="1524"/>
                      </a:lnTo>
                      <a:lnTo>
                        <a:pt x="1193" y="1485"/>
                      </a:lnTo>
                      <a:lnTo>
                        <a:pt x="1183" y="1448"/>
                      </a:lnTo>
                      <a:lnTo>
                        <a:pt x="1172" y="1411"/>
                      </a:lnTo>
                      <a:lnTo>
                        <a:pt x="1159" y="1374"/>
                      </a:lnTo>
                      <a:lnTo>
                        <a:pt x="1146" y="1338"/>
                      </a:lnTo>
                      <a:lnTo>
                        <a:pt x="1132" y="1303"/>
                      </a:lnTo>
                      <a:lnTo>
                        <a:pt x="1116" y="1269"/>
                      </a:lnTo>
                      <a:lnTo>
                        <a:pt x="1100" y="1235"/>
                      </a:lnTo>
                      <a:lnTo>
                        <a:pt x="1083" y="1203"/>
                      </a:lnTo>
                      <a:lnTo>
                        <a:pt x="1066" y="1171"/>
                      </a:lnTo>
                      <a:lnTo>
                        <a:pt x="1047" y="1140"/>
                      </a:lnTo>
                      <a:lnTo>
                        <a:pt x="1027" y="1110"/>
                      </a:lnTo>
                      <a:lnTo>
                        <a:pt x="1007" y="1081"/>
                      </a:lnTo>
                      <a:lnTo>
                        <a:pt x="986" y="1053"/>
                      </a:lnTo>
                      <a:lnTo>
                        <a:pt x="965" y="1026"/>
                      </a:lnTo>
                      <a:lnTo>
                        <a:pt x="942" y="1000"/>
                      </a:lnTo>
                      <a:lnTo>
                        <a:pt x="919" y="976"/>
                      </a:lnTo>
                      <a:lnTo>
                        <a:pt x="896" y="952"/>
                      </a:lnTo>
                      <a:lnTo>
                        <a:pt x="872" y="930"/>
                      </a:lnTo>
                      <a:lnTo>
                        <a:pt x="846" y="910"/>
                      </a:lnTo>
                      <a:lnTo>
                        <a:pt x="821" y="890"/>
                      </a:lnTo>
                      <a:lnTo>
                        <a:pt x="794" y="872"/>
                      </a:lnTo>
                      <a:lnTo>
                        <a:pt x="769" y="855"/>
                      </a:lnTo>
                      <a:lnTo>
                        <a:pt x="741" y="840"/>
                      </a:lnTo>
                      <a:lnTo>
                        <a:pt x="741" y="840"/>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r>
                    <a:rPr lang="en-US" altLang="zh-CN" sz="2400" kern="0" dirty="0">
                      <a:solidFill>
                        <a:prstClr val="black"/>
                      </a:solidFill>
                    </a:rPr>
                    <a:t> </a:t>
                  </a:r>
                  <a:endParaRPr lang="zh-CN" altLang="en-US" sz="2400" kern="0" dirty="0">
                    <a:solidFill>
                      <a:prstClr val="black"/>
                    </a:solidFill>
                  </a:endParaRPr>
                </a:p>
              </p:txBody>
            </p:sp>
            <p:sp>
              <p:nvSpPr>
                <p:cNvPr id="12" name="Freeform 434"/>
                <p:cNvSpPr/>
                <p:nvPr/>
              </p:nvSpPr>
              <p:spPr bwMode="auto">
                <a:xfrm>
                  <a:off x="5037990" y="2052147"/>
                  <a:ext cx="156529" cy="232267"/>
                </a:xfrm>
                <a:custGeom>
                  <a:avLst/>
                  <a:gdLst>
                    <a:gd name="T0" fmla="*/ 1077 w 1240"/>
                    <a:gd name="T1" fmla="*/ 799 h 1842"/>
                    <a:gd name="T2" fmla="*/ 1132 w 1240"/>
                    <a:gd name="T3" fmla="*/ 746 h 1842"/>
                    <a:gd name="T4" fmla="*/ 1177 w 1240"/>
                    <a:gd name="T5" fmla="*/ 685 h 1842"/>
                    <a:gd name="T6" fmla="*/ 1211 w 1240"/>
                    <a:gd name="T7" fmla="*/ 618 h 1842"/>
                    <a:gd name="T8" fmla="*/ 1233 w 1240"/>
                    <a:gd name="T9" fmla="*/ 544 h 1842"/>
                    <a:gd name="T10" fmla="*/ 1240 w 1240"/>
                    <a:gd name="T11" fmla="*/ 462 h 1842"/>
                    <a:gd name="T12" fmla="*/ 1238 w 1240"/>
                    <a:gd name="T13" fmla="*/ 415 h 1842"/>
                    <a:gd name="T14" fmla="*/ 1226 w 1240"/>
                    <a:gd name="T15" fmla="*/ 347 h 1842"/>
                    <a:gd name="T16" fmla="*/ 1204 w 1240"/>
                    <a:gd name="T17" fmla="*/ 282 h 1842"/>
                    <a:gd name="T18" fmla="*/ 1173 w 1240"/>
                    <a:gd name="T19" fmla="*/ 222 h 1842"/>
                    <a:gd name="T20" fmla="*/ 1135 w 1240"/>
                    <a:gd name="T21" fmla="*/ 168 h 1842"/>
                    <a:gd name="T22" fmla="*/ 1089 w 1240"/>
                    <a:gd name="T23" fmla="*/ 120 h 1842"/>
                    <a:gd name="T24" fmla="*/ 1036 w 1240"/>
                    <a:gd name="T25" fmla="*/ 79 h 1842"/>
                    <a:gd name="T26" fmla="*/ 978 w 1240"/>
                    <a:gd name="T27" fmla="*/ 45 h 1842"/>
                    <a:gd name="T28" fmla="*/ 916 w 1240"/>
                    <a:gd name="T29" fmla="*/ 21 h 1842"/>
                    <a:gd name="T30" fmla="*/ 849 w 1240"/>
                    <a:gd name="T31" fmla="*/ 5 h 1842"/>
                    <a:gd name="T32" fmla="*/ 777 w 1240"/>
                    <a:gd name="T33" fmla="*/ 0 h 1842"/>
                    <a:gd name="T34" fmla="*/ 730 w 1240"/>
                    <a:gd name="T35" fmla="*/ 2 h 1842"/>
                    <a:gd name="T36" fmla="*/ 662 w 1240"/>
                    <a:gd name="T37" fmla="*/ 15 h 1842"/>
                    <a:gd name="T38" fmla="*/ 598 w 1240"/>
                    <a:gd name="T39" fmla="*/ 36 h 1842"/>
                    <a:gd name="T40" fmla="*/ 538 w 1240"/>
                    <a:gd name="T41" fmla="*/ 67 h 1842"/>
                    <a:gd name="T42" fmla="*/ 484 w 1240"/>
                    <a:gd name="T43" fmla="*/ 106 h 1842"/>
                    <a:gd name="T44" fmla="*/ 435 w 1240"/>
                    <a:gd name="T45" fmla="*/ 152 h 1842"/>
                    <a:gd name="T46" fmla="*/ 394 w 1240"/>
                    <a:gd name="T47" fmla="*/ 204 h 1842"/>
                    <a:gd name="T48" fmla="*/ 361 w 1240"/>
                    <a:gd name="T49" fmla="*/ 263 h 1842"/>
                    <a:gd name="T50" fmla="*/ 336 w 1240"/>
                    <a:gd name="T51" fmla="*/ 326 h 1842"/>
                    <a:gd name="T52" fmla="*/ 321 w 1240"/>
                    <a:gd name="T53" fmla="*/ 393 h 1842"/>
                    <a:gd name="T54" fmla="*/ 315 w 1240"/>
                    <a:gd name="T55" fmla="*/ 464 h 1842"/>
                    <a:gd name="T56" fmla="*/ 319 w 1240"/>
                    <a:gd name="T57" fmla="*/ 520 h 1842"/>
                    <a:gd name="T58" fmla="*/ 335 w 1240"/>
                    <a:gd name="T59" fmla="*/ 600 h 1842"/>
                    <a:gd name="T60" fmla="*/ 365 w 1240"/>
                    <a:gd name="T61" fmla="*/ 675 h 1842"/>
                    <a:gd name="T62" fmla="*/ 406 w 1240"/>
                    <a:gd name="T63" fmla="*/ 743 h 1842"/>
                    <a:gd name="T64" fmla="*/ 459 w 1240"/>
                    <a:gd name="T65" fmla="*/ 802 h 1842"/>
                    <a:gd name="T66" fmla="*/ 499 w 1240"/>
                    <a:gd name="T67" fmla="*/ 836 h 1842"/>
                    <a:gd name="T68" fmla="*/ 420 w 1240"/>
                    <a:gd name="T69" fmla="*/ 886 h 1842"/>
                    <a:gd name="T70" fmla="*/ 345 w 1240"/>
                    <a:gd name="T71" fmla="*/ 948 h 1842"/>
                    <a:gd name="T72" fmla="*/ 275 w 1240"/>
                    <a:gd name="T73" fmla="*/ 1021 h 1842"/>
                    <a:gd name="T74" fmla="*/ 214 w 1240"/>
                    <a:gd name="T75" fmla="*/ 1105 h 1842"/>
                    <a:gd name="T76" fmla="*/ 157 w 1240"/>
                    <a:gd name="T77" fmla="*/ 1198 h 1842"/>
                    <a:gd name="T78" fmla="*/ 110 w 1240"/>
                    <a:gd name="T79" fmla="*/ 1299 h 1842"/>
                    <a:gd name="T80" fmla="*/ 69 w 1240"/>
                    <a:gd name="T81" fmla="*/ 1406 h 1842"/>
                    <a:gd name="T82" fmla="*/ 37 w 1240"/>
                    <a:gd name="T83" fmla="*/ 1519 h 1842"/>
                    <a:gd name="T84" fmla="*/ 16 w 1240"/>
                    <a:gd name="T85" fmla="*/ 1638 h 1842"/>
                    <a:gd name="T86" fmla="*/ 3 w 1240"/>
                    <a:gd name="T87" fmla="*/ 1760 h 1842"/>
                    <a:gd name="T88" fmla="*/ 915 w 1240"/>
                    <a:gd name="T89" fmla="*/ 1842 h 1842"/>
                    <a:gd name="T90" fmla="*/ 919 w 1240"/>
                    <a:gd name="T91" fmla="*/ 1735 h 1842"/>
                    <a:gd name="T92" fmla="*/ 940 w 1240"/>
                    <a:gd name="T93" fmla="*/ 1559 h 1842"/>
                    <a:gd name="T94" fmla="*/ 979 w 1240"/>
                    <a:gd name="T95" fmla="*/ 1372 h 1842"/>
                    <a:gd name="T96" fmla="*/ 1035 w 1240"/>
                    <a:gd name="T97" fmla="*/ 1186 h 1842"/>
                    <a:gd name="T98" fmla="*/ 1106 w 1240"/>
                    <a:gd name="T99" fmla="*/ 1011 h 1842"/>
                    <a:gd name="T100" fmla="*/ 1161 w 1240"/>
                    <a:gd name="T101" fmla="*/ 906 h 1842"/>
                    <a:gd name="T102" fmla="*/ 1136 w 1240"/>
                    <a:gd name="T103" fmla="*/ 883 h 1842"/>
                    <a:gd name="T104" fmla="*/ 1084 w 1240"/>
                    <a:gd name="T105" fmla="*/ 834 h 1842"/>
                    <a:gd name="T106" fmla="*/ 1057 w 1240"/>
                    <a:gd name="T107" fmla="*/ 816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0" h="1842">
                      <a:moveTo>
                        <a:pt x="1057" y="816"/>
                      </a:moveTo>
                      <a:lnTo>
                        <a:pt x="1057" y="816"/>
                      </a:lnTo>
                      <a:lnTo>
                        <a:pt x="1077" y="799"/>
                      </a:lnTo>
                      <a:lnTo>
                        <a:pt x="1097" y="782"/>
                      </a:lnTo>
                      <a:lnTo>
                        <a:pt x="1116" y="764"/>
                      </a:lnTo>
                      <a:lnTo>
                        <a:pt x="1132" y="746"/>
                      </a:lnTo>
                      <a:lnTo>
                        <a:pt x="1149" y="726"/>
                      </a:lnTo>
                      <a:lnTo>
                        <a:pt x="1164" y="707"/>
                      </a:lnTo>
                      <a:lnTo>
                        <a:pt x="1177" y="685"/>
                      </a:lnTo>
                      <a:lnTo>
                        <a:pt x="1191" y="663"/>
                      </a:lnTo>
                      <a:lnTo>
                        <a:pt x="1202" y="641"/>
                      </a:lnTo>
                      <a:lnTo>
                        <a:pt x="1211" y="618"/>
                      </a:lnTo>
                      <a:lnTo>
                        <a:pt x="1221" y="594"/>
                      </a:lnTo>
                      <a:lnTo>
                        <a:pt x="1227" y="569"/>
                      </a:lnTo>
                      <a:lnTo>
                        <a:pt x="1233" y="544"/>
                      </a:lnTo>
                      <a:lnTo>
                        <a:pt x="1237" y="517"/>
                      </a:lnTo>
                      <a:lnTo>
                        <a:pt x="1239" y="490"/>
                      </a:lnTo>
                      <a:lnTo>
                        <a:pt x="1240" y="462"/>
                      </a:lnTo>
                      <a:lnTo>
                        <a:pt x="1240" y="462"/>
                      </a:lnTo>
                      <a:lnTo>
                        <a:pt x="1240" y="438"/>
                      </a:lnTo>
                      <a:lnTo>
                        <a:pt x="1238" y="415"/>
                      </a:lnTo>
                      <a:lnTo>
                        <a:pt x="1235" y="392"/>
                      </a:lnTo>
                      <a:lnTo>
                        <a:pt x="1231" y="368"/>
                      </a:lnTo>
                      <a:lnTo>
                        <a:pt x="1226" y="347"/>
                      </a:lnTo>
                      <a:lnTo>
                        <a:pt x="1220" y="324"/>
                      </a:lnTo>
                      <a:lnTo>
                        <a:pt x="1212" y="303"/>
                      </a:lnTo>
                      <a:lnTo>
                        <a:pt x="1204" y="282"/>
                      </a:lnTo>
                      <a:lnTo>
                        <a:pt x="1195" y="261"/>
                      </a:lnTo>
                      <a:lnTo>
                        <a:pt x="1185" y="241"/>
                      </a:lnTo>
                      <a:lnTo>
                        <a:pt x="1173" y="222"/>
                      </a:lnTo>
                      <a:lnTo>
                        <a:pt x="1161" y="203"/>
                      </a:lnTo>
                      <a:lnTo>
                        <a:pt x="1149" y="186"/>
                      </a:lnTo>
                      <a:lnTo>
                        <a:pt x="1135" y="168"/>
                      </a:lnTo>
                      <a:lnTo>
                        <a:pt x="1121" y="151"/>
                      </a:lnTo>
                      <a:lnTo>
                        <a:pt x="1105" y="135"/>
                      </a:lnTo>
                      <a:lnTo>
                        <a:pt x="1089" y="120"/>
                      </a:lnTo>
                      <a:lnTo>
                        <a:pt x="1072" y="105"/>
                      </a:lnTo>
                      <a:lnTo>
                        <a:pt x="1055" y="92"/>
                      </a:lnTo>
                      <a:lnTo>
                        <a:pt x="1036" y="79"/>
                      </a:lnTo>
                      <a:lnTo>
                        <a:pt x="1018" y="66"/>
                      </a:lnTo>
                      <a:lnTo>
                        <a:pt x="998" y="56"/>
                      </a:lnTo>
                      <a:lnTo>
                        <a:pt x="978" y="45"/>
                      </a:lnTo>
                      <a:lnTo>
                        <a:pt x="958" y="36"/>
                      </a:lnTo>
                      <a:lnTo>
                        <a:pt x="937" y="28"/>
                      </a:lnTo>
                      <a:lnTo>
                        <a:pt x="916" y="21"/>
                      </a:lnTo>
                      <a:lnTo>
                        <a:pt x="894" y="15"/>
                      </a:lnTo>
                      <a:lnTo>
                        <a:pt x="871" y="9"/>
                      </a:lnTo>
                      <a:lnTo>
                        <a:pt x="849" y="5"/>
                      </a:lnTo>
                      <a:lnTo>
                        <a:pt x="825" y="2"/>
                      </a:lnTo>
                      <a:lnTo>
                        <a:pt x="801" y="0"/>
                      </a:lnTo>
                      <a:lnTo>
                        <a:pt x="777" y="0"/>
                      </a:lnTo>
                      <a:lnTo>
                        <a:pt x="777" y="0"/>
                      </a:lnTo>
                      <a:lnTo>
                        <a:pt x="754" y="0"/>
                      </a:lnTo>
                      <a:lnTo>
                        <a:pt x="730" y="2"/>
                      </a:lnTo>
                      <a:lnTo>
                        <a:pt x="707" y="5"/>
                      </a:lnTo>
                      <a:lnTo>
                        <a:pt x="685" y="9"/>
                      </a:lnTo>
                      <a:lnTo>
                        <a:pt x="662" y="15"/>
                      </a:lnTo>
                      <a:lnTo>
                        <a:pt x="640" y="21"/>
                      </a:lnTo>
                      <a:lnTo>
                        <a:pt x="619" y="28"/>
                      </a:lnTo>
                      <a:lnTo>
                        <a:pt x="598" y="36"/>
                      </a:lnTo>
                      <a:lnTo>
                        <a:pt x="577" y="45"/>
                      </a:lnTo>
                      <a:lnTo>
                        <a:pt x="557" y="56"/>
                      </a:lnTo>
                      <a:lnTo>
                        <a:pt x="538" y="67"/>
                      </a:lnTo>
                      <a:lnTo>
                        <a:pt x="519" y="80"/>
                      </a:lnTo>
                      <a:lnTo>
                        <a:pt x="501" y="92"/>
                      </a:lnTo>
                      <a:lnTo>
                        <a:pt x="484" y="106"/>
                      </a:lnTo>
                      <a:lnTo>
                        <a:pt x="466" y="121"/>
                      </a:lnTo>
                      <a:lnTo>
                        <a:pt x="451" y="136"/>
                      </a:lnTo>
                      <a:lnTo>
                        <a:pt x="435" y="152"/>
                      </a:lnTo>
                      <a:lnTo>
                        <a:pt x="421" y="169"/>
                      </a:lnTo>
                      <a:lnTo>
                        <a:pt x="407" y="187"/>
                      </a:lnTo>
                      <a:lnTo>
                        <a:pt x="394" y="204"/>
                      </a:lnTo>
                      <a:lnTo>
                        <a:pt x="382" y="224"/>
                      </a:lnTo>
                      <a:lnTo>
                        <a:pt x="371" y="244"/>
                      </a:lnTo>
                      <a:lnTo>
                        <a:pt x="361" y="263"/>
                      </a:lnTo>
                      <a:lnTo>
                        <a:pt x="352" y="284"/>
                      </a:lnTo>
                      <a:lnTo>
                        <a:pt x="344" y="304"/>
                      </a:lnTo>
                      <a:lnTo>
                        <a:pt x="336" y="326"/>
                      </a:lnTo>
                      <a:lnTo>
                        <a:pt x="330" y="349"/>
                      </a:lnTo>
                      <a:lnTo>
                        <a:pt x="325" y="370"/>
                      </a:lnTo>
                      <a:lnTo>
                        <a:pt x="321" y="393"/>
                      </a:lnTo>
                      <a:lnTo>
                        <a:pt x="318" y="417"/>
                      </a:lnTo>
                      <a:lnTo>
                        <a:pt x="316" y="441"/>
                      </a:lnTo>
                      <a:lnTo>
                        <a:pt x="315" y="464"/>
                      </a:lnTo>
                      <a:lnTo>
                        <a:pt x="315" y="464"/>
                      </a:lnTo>
                      <a:lnTo>
                        <a:pt x="316" y="492"/>
                      </a:lnTo>
                      <a:lnTo>
                        <a:pt x="319" y="520"/>
                      </a:lnTo>
                      <a:lnTo>
                        <a:pt x="323" y="547"/>
                      </a:lnTo>
                      <a:lnTo>
                        <a:pt x="328" y="574"/>
                      </a:lnTo>
                      <a:lnTo>
                        <a:pt x="335" y="600"/>
                      </a:lnTo>
                      <a:lnTo>
                        <a:pt x="344" y="625"/>
                      </a:lnTo>
                      <a:lnTo>
                        <a:pt x="354" y="651"/>
                      </a:lnTo>
                      <a:lnTo>
                        <a:pt x="365" y="675"/>
                      </a:lnTo>
                      <a:lnTo>
                        <a:pt x="378" y="698"/>
                      </a:lnTo>
                      <a:lnTo>
                        <a:pt x="392" y="721"/>
                      </a:lnTo>
                      <a:lnTo>
                        <a:pt x="406" y="743"/>
                      </a:lnTo>
                      <a:lnTo>
                        <a:pt x="423" y="763"/>
                      </a:lnTo>
                      <a:lnTo>
                        <a:pt x="440" y="783"/>
                      </a:lnTo>
                      <a:lnTo>
                        <a:pt x="459" y="802"/>
                      </a:lnTo>
                      <a:lnTo>
                        <a:pt x="479" y="819"/>
                      </a:lnTo>
                      <a:lnTo>
                        <a:pt x="499" y="836"/>
                      </a:lnTo>
                      <a:lnTo>
                        <a:pt x="499" y="836"/>
                      </a:lnTo>
                      <a:lnTo>
                        <a:pt x="472" y="851"/>
                      </a:lnTo>
                      <a:lnTo>
                        <a:pt x="446" y="868"/>
                      </a:lnTo>
                      <a:lnTo>
                        <a:pt x="420" y="886"/>
                      </a:lnTo>
                      <a:lnTo>
                        <a:pt x="394" y="905"/>
                      </a:lnTo>
                      <a:lnTo>
                        <a:pt x="369" y="926"/>
                      </a:lnTo>
                      <a:lnTo>
                        <a:pt x="345" y="948"/>
                      </a:lnTo>
                      <a:lnTo>
                        <a:pt x="321" y="972"/>
                      </a:lnTo>
                      <a:lnTo>
                        <a:pt x="298" y="995"/>
                      </a:lnTo>
                      <a:lnTo>
                        <a:pt x="275" y="1021"/>
                      </a:lnTo>
                      <a:lnTo>
                        <a:pt x="254" y="1048"/>
                      </a:lnTo>
                      <a:lnTo>
                        <a:pt x="233" y="1076"/>
                      </a:lnTo>
                      <a:lnTo>
                        <a:pt x="214" y="1105"/>
                      </a:lnTo>
                      <a:lnTo>
                        <a:pt x="194" y="1135"/>
                      </a:lnTo>
                      <a:lnTo>
                        <a:pt x="175" y="1166"/>
                      </a:lnTo>
                      <a:lnTo>
                        <a:pt x="157" y="1198"/>
                      </a:lnTo>
                      <a:lnTo>
                        <a:pt x="140" y="1231"/>
                      </a:lnTo>
                      <a:lnTo>
                        <a:pt x="124" y="1264"/>
                      </a:lnTo>
                      <a:lnTo>
                        <a:pt x="110" y="1299"/>
                      </a:lnTo>
                      <a:lnTo>
                        <a:pt x="95" y="1334"/>
                      </a:lnTo>
                      <a:lnTo>
                        <a:pt x="82" y="1369"/>
                      </a:lnTo>
                      <a:lnTo>
                        <a:pt x="69" y="1406"/>
                      </a:lnTo>
                      <a:lnTo>
                        <a:pt x="57" y="1443"/>
                      </a:lnTo>
                      <a:lnTo>
                        <a:pt x="47" y="1481"/>
                      </a:lnTo>
                      <a:lnTo>
                        <a:pt x="37" y="1519"/>
                      </a:lnTo>
                      <a:lnTo>
                        <a:pt x="29" y="1559"/>
                      </a:lnTo>
                      <a:lnTo>
                        <a:pt x="22" y="1598"/>
                      </a:lnTo>
                      <a:lnTo>
                        <a:pt x="16" y="1638"/>
                      </a:lnTo>
                      <a:lnTo>
                        <a:pt x="10" y="1678"/>
                      </a:lnTo>
                      <a:lnTo>
                        <a:pt x="5" y="1718"/>
                      </a:lnTo>
                      <a:lnTo>
                        <a:pt x="3" y="1760"/>
                      </a:lnTo>
                      <a:lnTo>
                        <a:pt x="1" y="1801"/>
                      </a:lnTo>
                      <a:lnTo>
                        <a:pt x="0" y="1842"/>
                      </a:lnTo>
                      <a:lnTo>
                        <a:pt x="915" y="1842"/>
                      </a:lnTo>
                      <a:lnTo>
                        <a:pt x="915" y="1842"/>
                      </a:lnTo>
                      <a:lnTo>
                        <a:pt x="916" y="1790"/>
                      </a:lnTo>
                      <a:lnTo>
                        <a:pt x="919" y="1735"/>
                      </a:lnTo>
                      <a:lnTo>
                        <a:pt x="924" y="1678"/>
                      </a:lnTo>
                      <a:lnTo>
                        <a:pt x="931" y="1618"/>
                      </a:lnTo>
                      <a:lnTo>
                        <a:pt x="940" y="1559"/>
                      </a:lnTo>
                      <a:lnTo>
                        <a:pt x="952" y="1497"/>
                      </a:lnTo>
                      <a:lnTo>
                        <a:pt x="965" y="1435"/>
                      </a:lnTo>
                      <a:lnTo>
                        <a:pt x="979" y="1372"/>
                      </a:lnTo>
                      <a:lnTo>
                        <a:pt x="997" y="1310"/>
                      </a:lnTo>
                      <a:lnTo>
                        <a:pt x="1016" y="1248"/>
                      </a:lnTo>
                      <a:lnTo>
                        <a:pt x="1035" y="1186"/>
                      </a:lnTo>
                      <a:lnTo>
                        <a:pt x="1058" y="1126"/>
                      </a:lnTo>
                      <a:lnTo>
                        <a:pt x="1082" y="1068"/>
                      </a:lnTo>
                      <a:lnTo>
                        <a:pt x="1106" y="1011"/>
                      </a:lnTo>
                      <a:lnTo>
                        <a:pt x="1133" y="957"/>
                      </a:lnTo>
                      <a:lnTo>
                        <a:pt x="1146" y="930"/>
                      </a:lnTo>
                      <a:lnTo>
                        <a:pt x="1161" y="906"/>
                      </a:lnTo>
                      <a:lnTo>
                        <a:pt x="1161" y="906"/>
                      </a:lnTo>
                      <a:lnTo>
                        <a:pt x="1149" y="894"/>
                      </a:lnTo>
                      <a:lnTo>
                        <a:pt x="1136" y="883"/>
                      </a:lnTo>
                      <a:lnTo>
                        <a:pt x="1110" y="857"/>
                      </a:lnTo>
                      <a:lnTo>
                        <a:pt x="1097" y="845"/>
                      </a:lnTo>
                      <a:lnTo>
                        <a:pt x="1084" y="834"/>
                      </a:lnTo>
                      <a:lnTo>
                        <a:pt x="1070" y="824"/>
                      </a:lnTo>
                      <a:lnTo>
                        <a:pt x="1057" y="816"/>
                      </a:lnTo>
                      <a:lnTo>
                        <a:pt x="1057" y="816"/>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sp>
              <p:nvSpPr>
                <p:cNvPr id="13" name="Freeform 435"/>
                <p:cNvSpPr/>
                <p:nvPr/>
              </p:nvSpPr>
              <p:spPr bwMode="auto">
                <a:xfrm>
                  <a:off x="5171166" y="1963784"/>
                  <a:ext cx="275820" cy="320630"/>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sp>
          <p:nvSpPr>
            <p:cNvPr id="6" name="任意多边形 5"/>
            <p:cNvSpPr/>
            <p:nvPr/>
          </p:nvSpPr>
          <p:spPr>
            <a:xfrm rot="16200000" flipV="1">
              <a:off x="1900003"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2"/>
            </a:solidFill>
            <a:ln w="25400" cap="flat" cmpd="sng" algn="ctr">
              <a:noFill/>
              <a:prstDash val="solid"/>
            </a:ln>
            <a:effectLst>
              <a:innerShdw blurRad="38100" dist="12700" dir="2700000">
                <a:prstClr val="black">
                  <a:alpha val="50000"/>
                </a:prstClr>
              </a:inn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7" name="圆角矩形 16"/>
            <p:cNvSpPr/>
            <p:nvPr/>
          </p:nvSpPr>
          <p:spPr>
            <a:xfrm>
              <a:off x="654687" y="1372513"/>
              <a:ext cx="3124522" cy="3457798"/>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14" name="组合 13"/>
          <p:cNvGrpSpPr/>
          <p:nvPr/>
        </p:nvGrpSpPr>
        <p:grpSpPr>
          <a:xfrm>
            <a:off x="690701" y="2446529"/>
            <a:ext cx="287072" cy="287069"/>
            <a:chOff x="5026429" y="2057723"/>
            <a:chExt cx="254992" cy="254990"/>
          </a:xfrm>
        </p:grpSpPr>
        <p:sp>
          <p:nvSpPr>
            <p:cNvPr id="15" name="椭圆 14"/>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6"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17" name="组合 16"/>
          <p:cNvGrpSpPr/>
          <p:nvPr/>
        </p:nvGrpSpPr>
        <p:grpSpPr>
          <a:xfrm>
            <a:off x="690697" y="3132596"/>
            <a:ext cx="287072" cy="287069"/>
            <a:chOff x="5026429" y="2057723"/>
            <a:chExt cx="254992" cy="254990"/>
          </a:xfrm>
        </p:grpSpPr>
        <p:sp>
          <p:nvSpPr>
            <p:cNvPr id="18" name="椭圆 17"/>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9" name="Freeform 34"/>
            <p:cNvSpPr/>
            <p:nvPr/>
          </p:nvSpPr>
          <p:spPr bwMode="auto">
            <a:xfrm>
              <a:off x="5104300" y="2135885"/>
              <a:ext cx="99250" cy="98666"/>
            </a:xfrm>
            <a:prstGeom prst="ellipse">
              <a:avLst/>
            </a:prstGeom>
            <a:solidFill>
              <a:srgbClr val="DF003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20" name="组合 19"/>
          <p:cNvGrpSpPr/>
          <p:nvPr/>
        </p:nvGrpSpPr>
        <p:grpSpPr>
          <a:xfrm>
            <a:off x="690698" y="3895184"/>
            <a:ext cx="287072" cy="287069"/>
            <a:chOff x="5026429" y="2057723"/>
            <a:chExt cx="254992" cy="254990"/>
          </a:xfrm>
        </p:grpSpPr>
        <p:sp>
          <p:nvSpPr>
            <p:cNvPr id="21" name="椭圆 20"/>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22"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29" name="组合 28"/>
          <p:cNvGrpSpPr/>
          <p:nvPr/>
        </p:nvGrpSpPr>
        <p:grpSpPr>
          <a:xfrm>
            <a:off x="6503899" y="1255033"/>
            <a:ext cx="4777501" cy="5388583"/>
            <a:chOff x="4906594" y="1102064"/>
            <a:chExt cx="3554856" cy="4041437"/>
          </a:xfrm>
        </p:grpSpPr>
        <p:sp>
          <p:nvSpPr>
            <p:cNvPr id="30" name="任意多边形 29"/>
            <p:cNvSpPr/>
            <p:nvPr/>
          </p:nvSpPr>
          <p:spPr>
            <a:xfrm rot="5400000" flipH="1" flipV="1">
              <a:off x="3386725"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3"/>
            </a:solidFill>
            <a:ln w="25400" cap="flat" cmpd="sng" algn="ctr">
              <a:noFill/>
              <a:prstDash val="solid"/>
            </a:ln>
            <a:effectLst>
              <a:innerShdw blurRad="38100" dist="12700" dir="2700000">
                <a:prstClr val="black">
                  <a:alpha val="50000"/>
                </a:prstClr>
              </a:inn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nvGrpSpPr>
            <p:cNvPr id="31" name="组合 30"/>
            <p:cNvGrpSpPr/>
            <p:nvPr/>
          </p:nvGrpSpPr>
          <p:grpSpPr>
            <a:xfrm>
              <a:off x="5747812" y="1102064"/>
              <a:ext cx="2136766" cy="531148"/>
              <a:chOff x="5747812" y="1102064"/>
              <a:chExt cx="2136766" cy="531148"/>
            </a:xfrm>
          </p:grpSpPr>
          <p:sp>
            <p:nvSpPr>
              <p:cNvPr id="33" name="圆角矩形 32"/>
              <p:cNvSpPr/>
              <p:nvPr/>
            </p:nvSpPr>
            <p:spPr>
              <a:xfrm>
                <a:off x="5747812" y="1102064"/>
                <a:ext cx="2136766" cy="531148"/>
              </a:xfrm>
              <a:prstGeom prst="roundRect">
                <a:avLst>
                  <a:gd name="adj" fmla="val 50000"/>
                </a:avLst>
              </a:prstGeom>
              <a:gradFill>
                <a:gsLst>
                  <a:gs pos="0">
                    <a:schemeClr val="accent3">
                      <a:lumMod val="75000"/>
                    </a:schemeClr>
                  </a:gs>
                  <a:gs pos="100000">
                    <a:schemeClr val="accent3"/>
                  </a:gs>
                </a:gsLst>
                <a:lin ang="5400000" scaled="0"/>
              </a:gradFill>
              <a:ln w="25400" cap="flat" cmpd="sng" algn="ctr">
                <a:gradFill flip="none" rotWithShape="1">
                  <a:gsLst>
                    <a:gs pos="0">
                      <a:schemeClr val="accent3"/>
                    </a:gs>
                    <a:gs pos="100000">
                      <a:schemeClr val="accent3">
                        <a:lumMod val="75000"/>
                      </a:schemeClr>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4" name="矩形 33"/>
              <p:cNvSpPr>
                <a:spLocks noChangeArrowheads="1"/>
              </p:cNvSpPr>
              <p:nvPr/>
            </p:nvSpPr>
            <p:spPr bwMode="auto">
              <a:xfrm>
                <a:off x="594015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8565" fontAlgn="base">
                  <a:spcBef>
                    <a:spcPct val="0"/>
                  </a:spcBef>
                  <a:spcAft>
                    <a:spcPct val="0"/>
                  </a:spcAft>
                  <a:defRPr/>
                </a:pPr>
                <a:r>
                  <a:rPr lang="zh-CN" altLang="en-US" sz="2935" b="1" kern="0" cap="all" dirty="0" smtClean="0">
                    <a:solidFill>
                      <a:schemeClr val="bg1"/>
                    </a:solidFill>
                    <a:latin typeface="微软雅黑" panose="020B0503020204020204" pitchFamily="34" charset="-122"/>
                    <a:ea typeface="微软雅黑" panose="020B0503020204020204" pitchFamily="34" charset="-122"/>
                  </a:rPr>
                  <a:t>高级要求</a:t>
                </a:r>
                <a:endParaRPr lang="en-US" altLang="zh-CN" sz="2935" b="1" kern="0" cap="all" dirty="0">
                  <a:solidFill>
                    <a:schemeClr val="bg1"/>
                  </a:solidFill>
                  <a:latin typeface="微软雅黑" panose="020B0503020204020204" pitchFamily="34" charset="-122"/>
                  <a:ea typeface="微软雅黑" panose="020B0503020204020204" pitchFamily="34" charset="-122"/>
                </a:endParaRPr>
              </a:p>
            </p:txBody>
          </p:sp>
          <p:sp>
            <p:nvSpPr>
              <p:cNvPr id="35" name="Freeform 435"/>
              <p:cNvSpPr/>
              <p:nvPr/>
            </p:nvSpPr>
            <p:spPr bwMode="auto">
              <a:xfrm>
                <a:off x="7300412" y="1232502"/>
                <a:ext cx="262438" cy="270272"/>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32" name="圆角矩形 16"/>
            <p:cNvSpPr/>
            <p:nvPr/>
          </p:nvSpPr>
          <p:spPr>
            <a:xfrm flipH="1">
              <a:off x="5336928" y="1372513"/>
              <a:ext cx="3124522" cy="3769687"/>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36" name="组合 35"/>
          <p:cNvGrpSpPr/>
          <p:nvPr/>
        </p:nvGrpSpPr>
        <p:grpSpPr>
          <a:xfrm>
            <a:off x="11136365" y="2358534"/>
            <a:ext cx="287072" cy="287069"/>
            <a:chOff x="5026429" y="2057723"/>
            <a:chExt cx="254992" cy="254990"/>
          </a:xfrm>
        </p:grpSpPr>
        <p:sp>
          <p:nvSpPr>
            <p:cNvPr id="37" name="椭圆 36"/>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8"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39" name="组合 38"/>
          <p:cNvGrpSpPr/>
          <p:nvPr/>
        </p:nvGrpSpPr>
        <p:grpSpPr>
          <a:xfrm>
            <a:off x="11160550" y="3077056"/>
            <a:ext cx="287072" cy="287069"/>
            <a:chOff x="5026429" y="2057723"/>
            <a:chExt cx="254992" cy="254990"/>
          </a:xfrm>
        </p:grpSpPr>
        <p:sp>
          <p:nvSpPr>
            <p:cNvPr id="40" name="椭圆 39"/>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1" name="Freeform 34"/>
            <p:cNvSpPr/>
            <p:nvPr/>
          </p:nvSpPr>
          <p:spPr bwMode="auto">
            <a:xfrm>
              <a:off x="5104300" y="2135885"/>
              <a:ext cx="99250" cy="98666"/>
            </a:xfrm>
            <a:prstGeom prst="ellipse">
              <a:avLst/>
            </a:prstGeom>
            <a:solidFill>
              <a:srgbClr val="DF003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42" name="组合 41"/>
          <p:cNvGrpSpPr/>
          <p:nvPr/>
        </p:nvGrpSpPr>
        <p:grpSpPr>
          <a:xfrm>
            <a:off x="11160550" y="3839644"/>
            <a:ext cx="287072" cy="287069"/>
            <a:chOff x="5026429" y="2057723"/>
            <a:chExt cx="254992" cy="254990"/>
          </a:xfrm>
        </p:grpSpPr>
        <p:sp>
          <p:nvSpPr>
            <p:cNvPr id="43" name="椭圆 42"/>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4"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51" name="矩形 50"/>
          <p:cNvSpPr>
            <a:spLocks noChangeArrowheads="1"/>
          </p:cNvSpPr>
          <p:nvPr/>
        </p:nvSpPr>
        <p:spPr bwMode="auto">
          <a:xfrm>
            <a:off x="5835288" y="2212339"/>
            <a:ext cx="480053" cy="37444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t"/>
          <a:lstStyle/>
          <a:p>
            <a:pPr algn="ctr" fontAlgn="base">
              <a:spcBef>
                <a:spcPct val="0"/>
              </a:spcBef>
              <a:spcAft>
                <a:spcPct val="0"/>
              </a:spcAft>
            </a:pPr>
            <a:r>
              <a:rPr lang="zh-CN" altLang="en-US" sz="3200" b="1" cap="all" spc="400" dirty="0" smtClean="0">
                <a:solidFill>
                  <a:schemeClr val="bg1"/>
                </a:solidFill>
                <a:latin typeface="微软雅黑" panose="020B0503020204020204" pitchFamily="34" charset="-122"/>
                <a:ea typeface="微软雅黑" panose="020B0503020204020204" pitchFamily="34" charset="-122"/>
              </a:rPr>
              <a:t>标注员</a:t>
            </a:r>
            <a:endParaRPr lang="en-US" altLang="zh-CN" sz="3200" b="1" cap="all" spc="400" dirty="0">
              <a:solidFill>
                <a:schemeClr val="bg1"/>
              </a:solidFill>
              <a:latin typeface="微软雅黑" panose="020B0503020204020204" pitchFamily="34" charset="-122"/>
              <a:ea typeface="微软雅黑" panose="020B0503020204020204" pitchFamily="34" charset="-122"/>
            </a:endParaRPr>
          </a:p>
        </p:txBody>
      </p:sp>
      <p:sp>
        <p:nvSpPr>
          <p:cNvPr id="53" name="文本占位符 2">
            <a:extLst>
              <a:ext uri="{FF2B5EF4-FFF2-40B4-BE49-F238E27FC236}">
                <a16:creationId xmlns:a16="http://schemas.microsoft.com/office/drawing/2014/main" xmlns="" id="{08D3539B-1537-9241-8DBC-001E65C1476F}"/>
              </a:ext>
            </a:extLst>
          </p:cNvPr>
          <p:cNvSpPr txBox="1">
            <a:spLocks/>
          </p:cNvSpPr>
          <p:nvPr/>
        </p:nvSpPr>
        <p:spPr>
          <a:xfrm>
            <a:off x="414670" y="334626"/>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标注人员要求</a:t>
            </a:r>
            <a:endParaRPr lang="zh-CN" altLang="en-US" sz="2400" dirty="0">
              <a:solidFill>
                <a:srgbClr val="00338D"/>
              </a:solidFill>
              <a:sym typeface="+mn-lt"/>
            </a:endParaRPr>
          </a:p>
        </p:txBody>
      </p:sp>
      <p:grpSp>
        <p:nvGrpSpPr>
          <p:cNvPr id="54" name="组合 53"/>
          <p:cNvGrpSpPr/>
          <p:nvPr/>
        </p:nvGrpSpPr>
        <p:grpSpPr>
          <a:xfrm>
            <a:off x="690696" y="4628128"/>
            <a:ext cx="287072" cy="287069"/>
            <a:chOff x="5026429" y="2057723"/>
            <a:chExt cx="254992" cy="254990"/>
          </a:xfrm>
        </p:grpSpPr>
        <p:sp>
          <p:nvSpPr>
            <p:cNvPr id="55" name="椭圆 54"/>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56" name="Freeform 34"/>
            <p:cNvSpPr/>
            <p:nvPr/>
          </p:nvSpPr>
          <p:spPr bwMode="auto">
            <a:xfrm>
              <a:off x="5104300" y="2135885"/>
              <a:ext cx="99250" cy="98666"/>
            </a:xfrm>
            <a:prstGeom prst="ellipse">
              <a:avLst/>
            </a:prstGeom>
            <a:solidFill>
              <a:srgbClr val="FFFF0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58" name="组合 57"/>
          <p:cNvGrpSpPr/>
          <p:nvPr/>
        </p:nvGrpSpPr>
        <p:grpSpPr>
          <a:xfrm>
            <a:off x="690695" y="5330816"/>
            <a:ext cx="287072" cy="287069"/>
            <a:chOff x="5026429" y="2057723"/>
            <a:chExt cx="254992" cy="254990"/>
          </a:xfrm>
        </p:grpSpPr>
        <p:sp>
          <p:nvSpPr>
            <p:cNvPr id="59" name="椭圆 58"/>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60" name="Freeform 34"/>
            <p:cNvSpPr/>
            <p:nvPr/>
          </p:nvSpPr>
          <p:spPr bwMode="auto">
            <a:xfrm>
              <a:off x="5104300" y="2135885"/>
              <a:ext cx="99250" cy="98666"/>
            </a:xfrm>
            <a:prstGeom prst="ellipse">
              <a:avLst/>
            </a:prstGeom>
            <a:solidFill>
              <a:srgbClr val="7030A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66" name="组合 65"/>
          <p:cNvGrpSpPr/>
          <p:nvPr/>
        </p:nvGrpSpPr>
        <p:grpSpPr>
          <a:xfrm>
            <a:off x="11137865" y="4661011"/>
            <a:ext cx="287072" cy="287069"/>
            <a:chOff x="5026429" y="2057723"/>
            <a:chExt cx="254992" cy="254990"/>
          </a:xfrm>
        </p:grpSpPr>
        <p:sp>
          <p:nvSpPr>
            <p:cNvPr id="67" name="椭圆 66"/>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68" name="Freeform 34"/>
            <p:cNvSpPr/>
            <p:nvPr/>
          </p:nvSpPr>
          <p:spPr bwMode="auto">
            <a:xfrm>
              <a:off x="5104300" y="2135885"/>
              <a:ext cx="99250" cy="98666"/>
            </a:xfrm>
            <a:prstGeom prst="ellipse">
              <a:avLst/>
            </a:prstGeom>
            <a:solidFill>
              <a:srgbClr val="FFFF0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70" name="组合 69"/>
          <p:cNvGrpSpPr/>
          <p:nvPr/>
        </p:nvGrpSpPr>
        <p:grpSpPr>
          <a:xfrm>
            <a:off x="11153890" y="5369542"/>
            <a:ext cx="287072" cy="287069"/>
            <a:chOff x="5026429" y="2057723"/>
            <a:chExt cx="254992" cy="254990"/>
          </a:xfrm>
        </p:grpSpPr>
        <p:sp>
          <p:nvSpPr>
            <p:cNvPr id="71" name="椭圆 70"/>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72" name="Freeform 34"/>
            <p:cNvSpPr/>
            <p:nvPr/>
          </p:nvSpPr>
          <p:spPr bwMode="auto">
            <a:xfrm>
              <a:off x="5104300" y="2135885"/>
              <a:ext cx="99250" cy="98666"/>
            </a:xfrm>
            <a:prstGeom prst="ellipse">
              <a:avLst/>
            </a:prstGeom>
            <a:solidFill>
              <a:srgbClr val="7030A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2" name="矩形 1"/>
          <p:cNvSpPr/>
          <p:nvPr/>
        </p:nvSpPr>
        <p:spPr>
          <a:xfrm>
            <a:off x="1104036" y="2458175"/>
            <a:ext cx="3964335" cy="3342453"/>
          </a:xfrm>
          <a:prstGeom prst="rect">
            <a:avLst/>
          </a:prstGeom>
        </p:spPr>
        <p:txBody>
          <a:bodyPr wrap="square">
            <a:spAutoFit/>
          </a:bodyPr>
          <a:lstStyle/>
          <a:p>
            <a:pPr lvl="0">
              <a:lnSpc>
                <a:spcPct val="120000"/>
              </a:lnSpc>
            </a:pPr>
            <a:r>
              <a:rPr lang="zh-CN" altLang="en-US" sz="1600" b="1" dirty="0" smtClean="0">
                <a:latin typeface="微软雅黑" pitchFamily="34" charset="-122"/>
                <a:ea typeface="微软雅黑" pitchFamily="34" charset="-122"/>
              </a:rPr>
              <a:t>职责</a:t>
            </a:r>
            <a:r>
              <a:rPr lang="zh-CN" altLang="en-US" sz="1600" b="1" dirty="0">
                <a:latin typeface="微软雅黑" pitchFamily="34" charset="-122"/>
                <a:ea typeface="微软雅黑" pitchFamily="34" charset="-122"/>
              </a:rPr>
              <a:t>描述：</a:t>
            </a:r>
          </a:p>
          <a:p>
            <a:pPr marL="285750" lvl="0" indent="-285750">
              <a:lnSpc>
                <a:spcPct val="120000"/>
              </a:lnSpc>
              <a:buFont typeface="Wingdings" pitchFamily="2" charset="2"/>
              <a:buChar char="Ø"/>
            </a:pPr>
            <a:r>
              <a:rPr lang="zh-CN" altLang="en-US" sz="1600" dirty="0" smtClean="0">
                <a:latin typeface="微软雅黑" pitchFamily="34" charset="-122"/>
                <a:ea typeface="微软雅黑" pitchFamily="34" charset="-122"/>
              </a:rPr>
              <a:t>快速</a:t>
            </a:r>
            <a:r>
              <a:rPr lang="zh-CN" altLang="en-US" sz="1600" dirty="0">
                <a:latin typeface="微软雅黑" pitchFamily="34" charset="-122"/>
                <a:ea typeface="微软雅黑" pitchFamily="34" charset="-122"/>
              </a:rPr>
              <a:t>学习掌握语义业务功能，掌握掌握司法知识和标注平台、工具功能；</a:t>
            </a:r>
          </a:p>
          <a:p>
            <a:pPr marL="285750" lvl="0" indent="-285750">
              <a:lnSpc>
                <a:spcPct val="120000"/>
              </a:lnSpc>
              <a:buFont typeface="Wingdings" pitchFamily="2" charset="2"/>
              <a:buChar char="Ø"/>
            </a:pPr>
            <a:r>
              <a:rPr lang="zh-CN" altLang="en-US" sz="1600" dirty="0" smtClean="0">
                <a:latin typeface="微软雅黑" pitchFamily="34" charset="-122"/>
                <a:ea typeface="微软雅黑" pitchFamily="34" charset="-122"/>
              </a:rPr>
              <a:t>进行</a:t>
            </a:r>
            <a:r>
              <a:rPr lang="zh-CN" altLang="en-US" sz="1600" dirty="0">
                <a:latin typeface="微软雅黑" pitchFamily="34" charset="-122"/>
                <a:ea typeface="微软雅黑" pitchFamily="34" charset="-122"/>
              </a:rPr>
              <a:t>日常语义需求的标注、问题反馈及需求总结。</a:t>
            </a:r>
          </a:p>
          <a:p>
            <a:pPr lvl="0">
              <a:lnSpc>
                <a:spcPct val="120000"/>
              </a:lnSpc>
            </a:pPr>
            <a:r>
              <a:rPr lang="zh-CN" altLang="en-US" sz="1600" b="1" dirty="0" smtClean="0">
                <a:latin typeface="微软雅黑" pitchFamily="34" charset="-122"/>
                <a:ea typeface="微软雅黑" pitchFamily="34" charset="-122"/>
              </a:rPr>
              <a:t>任职</a:t>
            </a:r>
            <a:r>
              <a:rPr lang="zh-CN" altLang="en-US" sz="1600" b="1" dirty="0">
                <a:latin typeface="微软雅黑" pitchFamily="34" charset="-122"/>
                <a:ea typeface="微软雅黑" pitchFamily="34" charset="-122"/>
              </a:rPr>
              <a:t>要求：</a:t>
            </a:r>
          </a:p>
          <a:p>
            <a:pPr marL="285750" lvl="0" indent="-285750">
              <a:lnSpc>
                <a:spcPct val="120000"/>
              </a:lnSpc>
              <a:buFont typeface="Wingdings" pitchFamily="2" charset="2"/>
              <a:buChar char="Ø"/>
            </a:pPr>
            <a:r>
              <a:rPr lang="zh-CN" altLang="en-US" sz="1600" dirty="0" smtClean="0">
                <a:latin typeface="微软雅黑" pitchFamily="34" charset="-122"/>
                <a:ea typeface="微软雅黑" pitchFamily="34" charset="-122"/>
              </a:rPr>
              <a:t>语言学</a:t>
            </a:r>
            <a:r>
              <a:rPr lang="zh-CN" altLang="en-US" sz="1600" dirty="0">
                <a:latin typeface="微软雅黑" pitchFamily="34" charset="-122"/>
                <a:ea typeface="微软雅黑" pitchFamily="34" charset="-122"/>
              </a:rPr>
              <a:t>、法学相关专业，有较好理解能力；</a:t>
            </a:r>
          </a:p>
          <a:p>
            <a:pPr marL="285750" lvl="0" indent="-285750">
              <a:lnSpc>
                <a:spcPct val="120000"/>
              </a:lnSpc>
              <a:buFont typeface="Wingdings" pitchFamily="2" charset="2"/>
              <a:buChar char="Ø"/>
            </a:pPr>
            <a:r>
              <a:rPr lang="zh-CN" altLang="en-US" sz="1600" dirty="0" smtClean="0">
                <a:latin typeface="微软雅黑" pitchFamily="34" charset="-122"/>
                <a:ea typeface="微软雅黑" pitchFamily="34" charset="-122"/>
              </a:rPr>
              <a:t>熟练</a:t>
            </a:r>
            <a:r>
              <a:rPr lang="zh-CN" altLang="en-US" sz="1600" dirty="0">
                <a:latin typeface="微软雅黑" pitchFamily="34" charset="-122"/>
                <a:ea typeface="微软雅黑" pitchFamily="34" charset="-122"/>
              </a:rPr>
              <a:t>使用办公软件；</a:t>
            </a:r>
          </a:p>
          <a:p>
            <a:pPr marL="285750" lvl="0" indent="-285750">
              <a:lnSpc>
                <a:spcPct val="120000"/>
              </a:lnSpc>
              <a:buFont typeface="Wingdings" pitchFamily="2" charset="2"/>
              <a:buChar char="Ø"/>
            </a:pPr>
            <a:r>
              <a:rPr lang="zh-CN" altLang="en-US" sz="1600" dirty="0" smtClean="0">
                <a:latin typeface="微软雅黑" pitchFamily="34" charset="-122"/>
                <a:ea typeface="微软雅黑" pitchFamily="34" charset="-122"/>
              </a:rPr>
              <a:t>学习</a:t>
            </a:r>
            <a:r>
              <a:rPr lang="zh-CN" altLang="en-US" sz="1600" dirty="0">
                <a:latin typeface="微软雅黑" pitchFamily="34" charset="-122"/>
                <a:ea typeface="微软雅黑" pitchFamily="34" charset="-122"/>
              </a:rPr>
              <a:t>接收能力强，工作认真细心，责任心强有团队意识，有一定的抗压能力。</a:t>
            </a:r>
          </a:p>
        </p:txBody>
      </p:sp>
      <p:sp>
        <p:nvSpPr>
          <p:cNvPr id="63" name="矩形 62"/>
          <p:cNvSpPr/>
          <p:nvPr/>
        </p:nvSpPr>
        <p:spPr>
          <a:xfrm>
            <a:off x="6663193" y="1959576"/>
            <a:ext cx="4522497" cy="4547079"/>
          </a:xfrm>
          <a:prstGeom prst="rect">
            <a:avLst/>
          </a:prstGeom>
        </p:spPr>
        <p:txBody>
          <a:bodyPr wrap="square">
            <a:spAutoFit/>
          </a:bodyPr>
          <a:lstStyle/>
          <a:p>
            <a:pPr lvl="0">
              <a:lnSpc>
                <a:spcPct val="110000"/>
              </a:lnSpc>
            </a:pPr>
            <a:r>
              <a:rPr lang="zh-CN" altLang="en-US" sz="1200" b="1" dirty="0" smtClean="0">
                <a:latin typeface="微软雅黑" pitchFamily="34" charset="-122"/>
                <a:ea typeface="微软雅黑" pitchFamily="34" charset="-122"/>
              </a:rPr>
              <a:t>工作</a:t>
            </a:r>
            <a:r>
              <a:rPr lang="zh-CN" altLang="en-US" sz="1200" b="1" dirty="0">
                <a:latin typeface="微软雅黑" pitchFamily="34" charset="-122"/>
                <a:ea typeface="微软雅黑" pitchFamily="34" charset="-122"/>
              </a:rPr>
              <a:t>职责：</a:t>
            </a:r>
          </a:p>
          <a:p>
            <a:pPr marL="171450" lvl="0" indent="-171450">
              <a:lnSpc>
                <a:spcPct val="110000"/>
              </a:lnSpc>
              <a:buFont typeface="Wingdings" pitchFamily="2" charset="2"/>
              <a:buChar char="Ø"/>
            </a:pPr>
            <a:r>
              <a:rPr lang="zh-CN" altLang="en-US" sz="1200" dirty="0" smtClean="0">
                <a:latin typeface="微软雅黑" pitchFamily="34" charset="-122"/>
                <a:ea typeface="微软雅黑" pitchFamily="34" charset="-122"/>
              </a:rPr>
              <a:t>深入</a:t>
            </a:r>
            <a:r>
              <a:rPr lang="zh-CN" altLang="en-US" sz="1200" dirty="0">
                <a:latin typeface="微软雅黑" pitchFamily="34" charset="-122"/>
                <a:ea typeface="微软雅黑" pitchFamily="34" charset="-122"/>
              </a:rPr>
              <a:t>理解和分析金融、保险、物流、证券等行业数据，并负责完成数据生产、标注、维护；</a:t>
            </a:r>
          </a:p>
          <a:p>
            <a:pPr marL="171450" lvl="0" indent="-171450">
              <a:lnSpc>
                <a:spcPct val="110000"/>
              </a:lnSpc>
              <a:buFont typeface="Wingdings" pitchFamily="2" charset="2"/>
              <a:buChar char="Ø"/>
            </a:pPr>
            <a:r>
              <a:rPr lang="zh-CN" altLang="en-US" sz="1200" dirty="0" smtClean="0">
                <a:latin typeface="微软雅黑" pitchFamily="34" charset="-122"/>
                <a:ea typeface="微软雅黑" pitchFamily="34" charset="-122"/>
              </a:rPr>
              <a:t>数据</a:t>
            </a:r>
            <a:r>
              <a:rPr lang="zh-CN" altLang="en-US" sz="1200" dirty="0">
                <a:latin typeface="微软雅黑" pitchFamily="34" charset="-122"/>
                <a:ea typeface="微软雅黑" pitchFamily="34" charset="-122"/>
              </a:rPr>
              <a:t>标注及检查：对不同项目所需的标注数据进行情感标注、关系判断需要根据语句判断两个实体及他们之间的关系是否准确；</a:t>
            </a:r>
          </a:p>
          <a:p>
            <a:pPr marL="171450" lvl="0" indent="-171450">
              <a:lnSpc>
                <a:spcPct val="110000"/>
              </a:lnSpc>
              <a:buFont typeface="Wingdings" pitchFamily="2" charset="2"/>
              <a:buChar char="Ø"/>
            </a:pPr>
            <a:r>
              <a:rPr lang="zh-CN" altLang="en-US" sz="1200" dirty="0" smtClean="0">
                <a:latin typeface="微软雅黑" pitchFamily="34" charset="-122"/>
                <a:ea typeface="微软雅黑" pitchFamily="34" charset="-122"/>
              </a:rPr>
              <a:t>能</a:t>
            </a:r>
            <a:r>
              <a:rPr lang="zh-CN" altLang="en-US" sz="1200" dirty="0">
                <a:latin typeface="微软雅黑" pitchFamily="34" charset="-122"/>
                <a:ea typeface="微软雅黑" pitchFamily="34" charset="-122"/>
              </a:rPr>
              <a:t>依据产品需求，对标注数据进行总结、分析，定期总结标注经验，提供标注工具的使用完善建议；</a:t>
            </a:r>
          </a:p>
          <a:p>
            <a:pPr marL="171450" lvl="0" indent="-171450">
              <a:lnSpc>
                <a:spcPct val="110000"/>
              </a:lnSpc>
              <a:buFont typeface="Wingdings" pitchFamily="2" charset="2"/>
              <a:buChar char="Ø"/>
            </a:pPr>
            <a:r>
              <a:rPr lang="zh-CN" altLang="en-US" sz="1200" dirty="0" smtClean="0">
                <a:latin typeface="微软雅黑" pitchFamily="34" charset="-122"/>
                <a:ea typeface="微软雅黑" pitchFamily="34" charset="-122"/>
              </a:rPr>
              <a:t>对接</a:t>
            </a:r>
            <a:r>
              <a:rPr lang="zh-CN" altLang="en-US" sz="1200" dirty="0">
                <a:latin typeface="微软雅黑" pitchFamily="34" charset="-122"/>
                <a:ea typeface="微软雅黑" pitchFamily="34" charset="-122"/>
              </a:rPr>
              <a:t>算法研发同事及数据标注人员，确保数据标注人员输出满足算法研发需求的数据。</a:t>
            </a:r>
          </a:p>
          <a:p>
            <a:pPr lvl="0">
              <a:lnSpc>
                <a:spcPct val="110000"/>
              </a:lnSpc>
            </a:pPr>
            <a:r>
              <a:rPr lang="zh-CN" altLang="en-US" sz="1200" b="1" dirty="0" smtClean="0">
                <a:latin typeface="微软雅黑" pitchFamily="34" charset="-122"/>
                <a:ea typeface="微软雅黑" pitchFamily="34" charset="-122"/>
              </a:rPr>
              <a:t>任职</a:t>
            </a:r>
            <a:r>
              <a:rPr lang="zh-CN" altLang="en-US" sz="1200" b="1" dirty="0">
                <a:latin typeface="微软雅黑" pitchFamily="34" charset="-122"/>
                <a:ea typeface="微软雅黑" pitchFamily="34" charset="-122"/>
              </a:rPr>
              <a:t>资格：</a:t>
            </a:r>
          </a:p>
          <a:p>
            <a:pPr marL="171450" lvl="0" indent="-171450">
              <a:lnSpc>
                <a:spcPct val="110000"/>
              </a:lnSpc>
              <a:buFont typeface="Wingdings" pitchFamily="2" charset="2"/>
              <a:buChar char="Ø"/>
            </a:pPr>
            <a:r>
              <a:rPr lang="zh-CN" altLang="en-US" sz="1200" dirty="0" smtClean="0">
                <a:latin typeface="微软雅黑" pitchFamily="34" charset="-122"/>
                <a:ea typeface="微软雅黑" pitchFamily="34" charset="-122"/>
              </a:rPr>
              <a:t>专科</a:t>
            </a:r>
            <a:r>
              <a:rPr lang="zh-CN" altLang="en-US" sz="1200" dirty="0">
                <a:latin typeface="微软雅黑" pitchFamily="34" charset="-122"/>
                <a:ea typeface="微软雅黑" pitchFamily="34" charset="-122"/>
              </a:rPr>
              <a:t>及以上学历，语言学、信息管理、中文信息处理等方向优先；</a:t>
            </a:r>
          </a:p>
          <a:p>
            <a:pPr marL="171450" lvl="0" indent="-171450">
              <a:lnSpc>
                <a:spcPct val="110000"/>
              </a:lnSpc>
              <a:buFont typeface="Wingdings" pitchFamily="2" charset="2"/>
              <a:buChar char="Ø"/>
            </a:pPr>
            <a:r>
              <a:rPr lang="zh-CN" altLang="en-US" sz="1200" dirty="0" smtClean="0">
                <a:latin typeface="微软雅黑" pitchFamily="34" charset="-122"/>
                <a:ea typeface="微软雅黑" pitchFamily="34" charset="-122"/>
              </a:rPr>
              <a:t>熟悉</a:t>
            </a:r>
            <a:r>
              <a:rPr lang="zh-CN" altLang="en-US" sz="1200" dirty="0">
                <a:latin typeface="微软雅黑" pitchFamily="34" charset="-122"/>
                <a:ea typeface="微软雅黑" pitchFamily="34" charset="-122"/>
              </a:rPr>
              <a:t>使用办公软件，擅长</a:t>
            </a:r>
            <a:r>
              <a:rPr lang="en-US" altLang="zh-CN" sz="1200" dirty="0">
                <a:latin typeface="微软雅黑" pitchFamily="34" charset="-122"/>
                <a:ea typeface="微软雅黑" pitchFamily="34" charset="-122"/>
              </a:rPr>
              <a:t>excel</a:t>
            </a:r>
            <a:r>
              <a:rPr lang="zh-CN" altLang="en-US" sz="1200" dirty="0">
                <a:latin typeface="微软雅黑" pitchFamily="34" charset="-122"/>
                <a:ea typeface="微软雅黑" pitchFamily="34" charset="-122"/>
              </a:rPr>
              <a:t>最佳，大数据和算法是加分项；</a:t>
            </a:r>
          </a:p>
          <a:p>
            <a:pPr marL="171450" lvl="0" indent="-171450">
              <a:lnSpc>
                <a:spcPct val="110000"/>
              </a:lnSpc>
              <a:buFont typeface="Wingdings" pitchFamily="2" charset="2"/>
              <a:buChar char="Ø"/>
            </a:pPr>
            <a:r>
              <a:rPr lang="zh-CN" altLang="en-US" sz="1200" dirty="0" smtClean="0">
                <a:latin typeface="微软雅黑" pitchFamily="34" charset="-122"/>
                <a:ea typeface="微软雅黑" pitchFamily="34" charset="-122"/>
              </a:rPr>
              <a:t>语言</a:t>
            </a:r>
            <a:r>
              <a:rPr lang="zh-CN" altLang="en-US" sz="1200" dirty="0">
                <a:latin typeface="微软雅黑" pitchFamily="34" charset="-122"/>
                <a:ea typeface="微软雅黑" pitchFamily="34" charset="-122"/>
              </a:rPr>
              <a:t>表达流畅，能理解数据需求，善于发现问题并及时反馈，具有敏锐的数据分析能力，办事踏实认真仔细；</a:t>
            </a:r>
          </a:p>
          <a:p>
            <a:pPr marL="171450" lvl="0" indent="-171450">
              <a:lnSpc>
                <a:spcPct val="110000"/>
              </a:lnSpc>
              <a:buFont typeface="Wingdings" pitchFamily="2" charset="2"/>
              <a:buChar char="Ø"/>
            </a:pPr>
            <a:r>
              <a:rPr lang="zh-CN" altLang="en-US" sz="1200" dirty="0" smtClean="0">
                <a:latin typeface="微软雅黑" pitchFamily="34" charset="-122"/>
                <a:ea typeface="微软雅黑" pitchFamily="34" charset="-122"/>
              </a:rPr>
              <a:t>具备</a:t>
            </a:r>
            <a:r>
              <a:rPr lang="zh-CN" altLang="en-US" sz="1200" dirty="0">
                <a:latin typeface="微软雅黑" pitchFamily="34" charset="-122"/>
                <a:ea typeface="微软雅黑" pitchFamily="34" charset="-122"/>
              </a:rPr>
              <a:t>敏捷的观察、判断能力，以及逻辑思维能力，具团队合作精神，有强烈的责任心和敬业精神。</a:t>
            </a:r>
          </a:p>
          <a:p>
            <a:pPr lvl="0">
              <a:lnSpc>
                <a:spcPct val="110000"/>
              </a:lnSpc>
            </a:pPr>
            <a:r>
              <a:rPr lang="zh-CN" altLang="en-US" sz="1200" b="1" dirty="0" smtClean="0">
                <a:latin typeface="微软雅黑" pitchFamily="34" charset="-122"/>
                <a:ea typeface="微软雅黑" pitchFamily="34" charset="-122"/>
              </a:rPr>
              <a:t>优先</a:t>
            </a:r>
            <a:r>
              <a:rPr lang="zh-CN" altLang="en-US" sz="1200" b="1" dirty="0">
                <a:latin typeface="微软雅黑" pitchFamily="34" charset="-122"/>
                <a:ea typeface="微软雅黑" pitchFamily="34" charset="-122"/>
              </a:rPr>
              <a:t>条件：</a:t>
            </a:r>
          </a:p>
          <a:p>
            <a:pPr marL="171450" lvl="0" indent="-171450">
              <a:lnSpc>
                <a:spcPct val="110000"/>
              </a:lnSpc>
              <a:buFont typeface="Wingdings" pitchFamily="2" charset="2"/>
              <a:buChar char="Ø"/>
            </a:pPr>
            <a:r>
              <a:rPr lang="zh-CN" altLang="en-US" sz="1200" dirty="0" smtClean="0">
                <a:latin typeface="微软雅黑" pitchFamily="34" charset="-122"/>
                <a:ea typeface="微软雅黑" pitchFamily="34" charset="-122"/>
              </a:rPr>
              <a:t>有</a:t>
            </a:r>
            <a:r>
              <a:rPr lang="zh-CN" altLang="en-US" sz="1200" dirty="0">
                <a:latin typeface="微软雅黑" pitchFamily="34" charset="-122"/>
                <a:ea typeface="微软雅黑" pitchFamily="34" charset="-122"/>
              </a:rPr>
              <a:t>保险电话客户从业经验优先；</a:t>
            </a:r>
          </a:p>
          <a:p>
            <a:pPr marL="171450" lvl="0" indent="-171450">
              <a:lnSpc>
                <a:spcPct val="110000"/>
              </a:lnSpc>
              <a:buFont typeface="Wingdings" pitchFamily="2" charset="2"/>
              <a:buChar char="Ø"/>
            </a:pPr>
            <a:r>
              <a:rPr lang="zh-CN" altLang="en-US" sz="1200" dirty="0" smtClean="0">
                <a:latin typeface="微软雅黑" pitchFamily="34" charset="-122"/>
                <a:ea typeface="微软雅黑" pitchFamily="34" charset="-122"/>
              </a:rPr>
              <a:t>相关</a:t>
            </a:r>
            <a:r>
              <a:rPr lang="zh-CN" altLang="en-US" sz="1200" dirty="0">
                <a:latin typeface="微软雅黑" pitchFamily="34" charset="-122"/>
                <a:ea typeface="微软雅黑" pitchFamily="34" charset="-122"/>
              </a:rPr>
              <a:t>项目经历：词库、知识库建设等；</a:t>
            </a:r>
          </a:p>
          <a:p>
            <a:pPr marL="171450" lvl="0" indent="-171450">
              <a:lnSpc>
                <a:spcPct val="110000"/>
              </a:lnSpc>
              <a:buFont typeface="Wingdings" pitchFamily="2" charset="2"/>
              <a:buChar char="Ø"/>
            </a:pPr>
            <a:r>
              <a:rPr lang="zh-CN" altLang="en-US" sz="1200" dirty="0" smtClean="0">
                <a:latin typeface="微软雅黑" pitchFamily="34" charset="-122"/>
                <a:ea typeface="微软雅黑" pitchFamily="34" charset="-122"/>
              </a:rPr>
              <a:t>对</a:t>
            </a:r>
            <a:r>
              <a:rPr lang="zh-CN" altLang="en-US" sz="1200" dirty="0">
                <a:latin typeface="微软雅黑" pitchFamily="34" charset="-122"/>
                <a:ea typeface="微软雅黑" pitchFamily="34" charset="-122"/>
              </a:rPr>
              <a:t>词库、知识库建设；信息分类整理方向有浓厚兴趣</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Tree>
    <p:extLst>
      <p:ext uri="{BB962C8B-B14F-4D97-AF65-F5344CB8AC3E}">
        <p14:creationId xmlns:p14="http://schemas.microsoft.com/office/powerpoint/2010/main" val="23678657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animEffect transition="in" filter="fade">
                                      <p:cBhvr>
                                        <p:cTn id="13" dur="500"/>
                                        <p:tgtEl>
                                          <p:spTgt spid="51"/>
                                        </p:tgtEl>
                                      </p:cBhvr>
                                    </p:animEffect>
                                  </p:childTnLst>
                                </p:cTn>
                              </p:par>
                            </p:childTnLst>
                          </p:cTn>
                        </p:par>
                        <p:par>
                          <p:cTn id="14" fill="hold">
                            <p:stCondLst>
                              <p:cond delay="11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1600"/>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nodeType="withEffect">
                                  <p:stCondLst>
                                    <p:cond delay="2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nodeType="withEffect">
                                  <p:stCondLst>
                                    <p:cond delay="4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nodeType="withEffect">
                                  <p:stCondLst>
                                    <p:cond delay="20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cTn>
                              </p:par>
                              <p:par>
                                <p:cTn id="50" presetID="53" presetClass="entr" presetSubtype="16" fill="hold" nodeType="withEffect">
                                  <p:stCondLst>
                                    <p:cond delay="40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Effect transition="in" filter="fade">
                                      <p:cBhvr>
                                        <p:cTn id="54" dur="500"/>
                                        <p:tgtEl>
                                          <p:spTgt spid="42"/>
                                        </p:tgtEl>
                                      </p:cBhvr>
                                    </p:animEffect>
                                  </p:childTnLst>
                                </p:cTn>
                              </p:par>
                              <p:par>
                                <p:cTn id="55" presetID="53" presetClass="entr" presetSubtype="16" fill="hold" nodeType="withEffect">
                                  <p:stCondLst>
                                    <p:cond delay="400"/>
                                  </p:stCondLst>
                                  <p:childTnLst>
                                    <p:set>
                                      <p:cBhvr>
                                        <p:cTn id="56" dur="1" fill="hold">
                                          <p:stCondLst>
                                            <p:cond delay="0"/>
                                          </p:stCondLst>
                                        </p:cTn>
                                        <p:tgtEl>
                                          <p:spTgt spid="54"/>
                                        </p:tgtEl>
                                        <p:attrNameLst>
                                          <p:attrName>style.visibility</p:attrName>
                                        </p:attrNameLst>
                                      </p:cBhvr>
                                      <p:to>
                                        <p:strVal val="visible"/>
                                      </p:to>
                                    </p:set>
                                    <p:anim calcmode="lin" valueType="num">
                                      <p:cBhvr>
                                        <p:cTn id="57" dur="500" fill="hold"/>
                                        <p:tgtEl>
                                          <p:spTgt spid="54"/>
                                        </p:tgtEl>
                                        <p:attrNameLst>
                                          <p:attrName>ppt_w</p:attrName>
                                        </p:attrNameLst>
                                      </p:cBhvr>
                                      <p:tavLst>
                                        <p:tav tm="0">
                                          <p:val>
                                            <p:fltVal val="0"/>
                                          </p:val>
                                        </p:tav>
                                        <p:tav tm="100000">
                                          <p:val>
                                            <p:strVal val="#ppt_w"/>
                                          </p:val>
                                        </p:tav>
                                      </p:tavLst>
                                    </p:anim>
                                    <p:anim calcmode="lin" valueType="num">
                                      <p:cBhvr>
                                        <p:cTn id="58" dur="500" fill="hold"/>
                                        <p:tgtEl>
                                          <p:spTgt spid="54"/>
                                        </p:tgtEl>
                                        <p:attrNameLst>
                                          <p:attrName>ppt_h</p:attrName>
                                        </p:attrNameLst>
                                      </p:cBhvr>
                                      <p:tavLst>
                                        <p:tav tm="0">
                                          <p:val>
                                            <p:fltVal val="0"/>
                                          </p:val>
                                        </p:tav>
                                        <p:tav tm="100000">
                                          <p:val>
                                            <p:strVal val="#ppt_h"/>
                                          </p:val>
                                        </p:tav>
                                      </p:tavLst>
                                    </p:anim>
                                    <p:animEffect transition="in" filter="fade">
                                      <p:cBhvr>
                                        <p:cTn id="59" dur="500"/>
                                        <p:tgtEl>
                                          <p:spTgt spid="54"/>
                                        </p:tgtEl>
                                      </p:cBhvr>
                                    </p:animEffect>
                                  </p:childTnLst>
                                </p:cTn>
                              </p:par>
                              <p:par>
                                <p:cTn id="60" presetID="53" presetClass="entr" presetSubtype="16" fill="hold" nodeType="withEffect">
                                  <p:stCondLst>
                                    <p:cond delay="400"/>
                                  </p:stCondLst>
                                  <p:childTnLst>
                                    <p:set>
                                      <p:cBhvr>
                                        <p:cTn id="61" dur="1" fill="hold">
                                          <p:stCondLst>
                                            <p:cond delay="0"/>
                                          </p:stCondLst>
                                        </p:cTn>
                                        <p:tgtEl>
                                          <p:spTgt spid="58"/>
                                        </p:tgtEl>
                                        <p:attrNameLst>
                                          <p:attrName>style.visibility</p:attrName>
                                        </p:attrNameLst>
                                      </p:cBhvr>
                                      <p:to>
                                        <p:strVal val="visible"/>
                                      </p:to>
                                    </p:set>
                                    <p:anim calcmode="lin" valueType="num">
                                      <p:cBhvr>
                                        <p:cTn id="62" dur="500" fill="hold"/>
                                        <p:tgtEl>
                                          <p:spTgt spid="58"/>
                                        </p:tgtEl>
                                        <p:attrNameLst>
                                          <p:attrName>ppt_w</p:attrName>
                                        </p:attrNameLst>
                                      </p:cBhvr>
                                      <p:tavLst>
                                        <p:tav tm="0">
                                          <p:val>
                                            <p:fltVal val="0"/>
                                          </p:val>
                                        </p:tav>
                                        <p:tav tm="100000">
                                          <p:val>
                                            <p:strVal val="#ppt_w"/>
                                          </p:val>
                                        </p:tav>
                                      </p:tavLst>
                                    </p:anim>
                                    <p:anim calcmode="lin" valueType="num">
                                      <p:cBhvr>
                                        <p:cTn id="63" dur="500" fill="hold"/>
                                        <p:tgtEl>
                                          <p:spTgt spid="58"/>
                                        </p:tgtEl>
                                        <p:attrNameLst>
                                          <p:attrName>ppt_h</p:attrName>
                                        </p:attrNameLst>
                                      </p:cBhvr>
                                      <p:tavLst>
                                        <p:tav tm="0">
                                          <p:val>
                                            <p:fltVal val="0"/>
                                          </p:val>
                                        </p:tav>
                                        <p:tav tm="100000">
                                          <p:val>
                                            <p:strVal val="#ppt_h"/>
                                          </p:val>
                                        </p:tav>
                                      </p:tavLst>
                                    </p:anim>
                                    <p:animEffect transition="in" filter="fade">
                                      <p:cBhvr>
                                        <p:cTn id="64" dur="500"/>
                                        <p:tgtEl>
                                          <p:spTgt spid="58"/>
                                        </p:tgtEl>
                                      </p:cBhvr>
                                    </p:animEffect>
                                  </p:childTnLst>
                                </p:cTn>
                              </p:par>
                              <p:par>
                                <p:cTn id="65" presetID="53" presetClass="entr" presetSubtype="16" fill="hold" nodeType="withEffect">
                                  <p:stCondLst>
                                    <p:cond delay="40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nodeType="withEffect">
                                  <p:stCondLst>
                                    <p:cond delay="400"/>
                                  </p:stCondLst>
                                  <p:childTnLst>
                                    <p:set>
                                      <p:cBhvr>
                                        <p:cTn id="71" dur="1" fill="hold">
                                          <p:stCondLst>
                                            <p:cond delay="0"/>
                                          </p:stCondLst>
                                        </p:cTn>
                                        <p:tgtEl>
                                          <p:spTgt spid="70"/>
                                        </p:tgtEl>
                                        <p:attrNameLst>
                                          <p:attrName>style.visibility</p:attrName>
                                        </p:attrNameLst>
                                      </p:cBhvr>
                                      <p:to>
                                        <p:strVal val="visible"/>
                                      </p:to>
                                    </p:set>
                                    <p:anim calcmode="lin" valueType="num">
                                      <p:cBhvr>
                                        <p:cTn id="72" dur="500" fill="hold"/>
                                        <p:tgtEl>
                                          <p:spTgt spid="70"/>
                                        </p:tgtEl>
                                        <p:attrNameLst>
                                          <p:attrName>ppt_w</p:attrName>
                                        </p:attrNameLst>
                                      </p:cBhvr>
                                      <p:tavLst>
                                        <p:tav tm="0">
                                          <p:val>
                                            <p:fltVal val="0"/>
                                          </p:val>
                                        </p:tav>
                                        <p:tav tm="100000">
                                          <p:val>
                                            <p:strVal val="#ppt_w"/>
                                          </p:val>
                                        </p:tav>
                                      </p:tavLst>
                                    </p:anim>
                                    <p:anim calcmode="lin" valueType="num">
                                      <p:cBhvr>
                                        <p:cTn id="73" dur="500" fill="hold"/>
                                        <p:tgtEl>
                                          <p:spTgt spid="70"/>
                                        </p:tgtEl>
                                        <p:attrNameLst>
                                          <p:attrName>ppt_h</p:attrName>
                                        </p:attrNameLst>
                                      </p:cBhvr>
                                      <p:tavLst>
                                        <p:tav tm="0">
                                          <p:val>
                                            <p:fltVal val="0"/>
                                          </p:val>
                                        </p:tav>
                                        <p:tav tm="100000">
                                          <p:val>
                                            <p:strVal val="#ppt_h"/>
                                          </p:val>
                                        </p:tav>
                                      </p:tavLst>
                                    </p:anim>
                                    <p:animEffect transition="in" filter="fade">
                                      <p:cBhvr>
                                        <p:cTn id="7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bwMode="auto">
          <a:xfrm>
            <a:off x="5551551" y="910358"/>
            <a:ext cx="1012447" cy="5733256"/>
          </a:xfrm>
          <a:custGeom>
            <a:avLst/>
            <a:gdLst>
              <a:gd name="connsiteX0" fmla="*/ 379398 w 759335"/>
              <a:gd name="connsiteY0" fmla="*/ 0 h 4299942"/>
              <a:gd name="connsiteX1" fmla="*/ 427935 w 759335"/>
              <a:gd name="connsiteY1" fmla="*/ 21630 h 4299942"/>
              <a:gd name="connsiteX2" fmla="*/ 745044 w 759335"/>
              <a:gd name="connsiteY2" fmla="*/ 339318 h 4299942"/>
              <a:gd name="connsiteX3" fmla="*/ 759335 w 759335"/>
              <a:gd name="connsiteY3" fmla="*/ 371222 h 4299942"/>
              <a:gd name="connsiteX4" fmla="*/ 716731 w 759335"/>
              <a:gd name="connsiteY4" fmla="*/ 413940 h 4299942"/>
              <a:gd name="connsiteX5" fmla="*/ 713764 w 759335"/>
              <a:gd name="connsiteY5" fmla="*/ 413670 h 4299942"/>
              <a:gd name="connsiteX6" fmla="*/ 653632 w 759335"/>
              <a:gd name="connsiteY6" fmla="*/ 413940 h 4299942"/>
              <a:gd name="connsiteX7" fmla="*/ 653363 w 759335"/>
              <a:gd name="connsiteY7" fmla="*/ 413940 h 4299942"/>
              <a:gd name="connsiteX8" fmla="*/ 642307 w 759335"/>
              <a:gd name="connsiteY8" fmla="*/ 424755 h 4299942"/>
              <a:gd name="connsiteX9" fmla="*/ 642307 w 759335"/>
              <a:gd name="connsiteY9" fmla="*/ 425026 h 4299942"/>
              <a:gd name="connsiteX10" fmla="*/ 642307 w 759335"/>
              <a:gd name="connsiteY10" fmla="*/ 576064 h 4299942"/>
              <a:gd name="connsiteX11" fmla="*/ 642307 w 759335"/>
              <a:gd name="connsiteY11" fmla="*/ 648072 h 4299942"/>
              <a:gd name="connsiteX12" fmla="*/ 642307 w 759335"/>
              <a:gd name="connsiteY12" fmla="*/ 2952328 h 4299942"/>
              <a:gd name="connsiteX13" fmla="*/ 642307 w 759335"/>
              <a:gd name="connsiteY13" fmla="*/ 3407266 h 4299942"/>
              <a:gd name="connsiteX14" fmla="*/ 642307 w 759335"/>
              <a:gd name="connsiteY14" fmla="*/ 3816424 h 4299942"/>
              <a:gd name="connsiteX15" fmla="*/ 642307 w 759335"/>
              <a:gd name="connsiteY15" fmla="*/ 3888432 h 4299942"/>
              <a:gd name="connsiteX16" fmla="*/ 642307 w 759335"/>
              <a:gd name="connsiteY16" fmla="*/ 4299942 h 4299942"/>
              <a:gd name="connsiteX17" fmla="*/ 118647 w 759335"/>
              <a:gd name="connsiteY17" fmla="*/ 4299942 h 4299942"/>
              <a:gd name="connsiteX18" fmla="*/ 118647 w 759335"/>
              <a:gd name="connsiteY18" fmla="*/ 3888432 h 4299942"/>
              <a:gd name="connsiteX19" fmla="*/ 118647 w 759335"/>
              <a:gd name="connsiteY19" fmla="*/ 3816424 h 4299942"/>
              <a:gd name="connsiteX20" fmla="*/ 118647 w 759335"/>
              <a:gd name="connsiteY20" fmla="*/ 3407266 h 4299942"/>
              <a:gd name="connsiteX21" fmla="*/ 118647 w 759335"/>
              <a:gd name="connsiteY21" fmla="*/ 2952328 h 4299942"/>
              <a:gd name="connsiteX22" fmla="*/ 118647 w 759335"/>
              <a:gd name="connsiteY22" fmla="*/ 648072 h 4299942"/>
              <a:gd name="connsiteX23" fmla="*/ 118647 w 759335"/>
              <a:gd name="connsiteY23" fmla="*/ 576064 h 4299942"/>
              <a:gd name="connsiteX24" fmla="*/ 118647 w 759335"/>
              <a:gd name="connsiteY24" fmla="*/ 425296 h 4299942"/>
              <a:gd name="connsiteX25" fmla="*/ 118647 w 759335"/>
              <a:gd name="connsiteY25" fmla="*/ 425026 h 4299942"/>
              <a:gd name="connsiteX26" fmla="*/ 107591 w 759335"/>
              <a:gd name="connsiteY26" fmla="*/ 413940 h 4299942"/>
              <a:gd name="connsiteX27" fmla="*/ 107321 w 759335"/>
              <a:gd name="connsiteY27" fmla="*/ 413940 h 4299942"/>
              <a:gd name="connsiteX28" fmla="*/ 107052 w 759335"/>
              <a:gd name="connsiteY28" fmla="*/ 413940 h 4299942"/>
              <a:gd name="connsiteX29" fmla="*/ 43684 w 759335"/>
              <a:gd name="connsiteY29" fmla="*/ 413940 h 4299942"/>
              <a:gd name="connsiteX30" fmla="*/ 42605 w 759335"/>
              <a:gd name="connsiteY30" fmla="*/ 413940 h 4299942"/>
              <a:gd name="connsiteX31" fmla="*/ 0 w 759335"/>
              <a:gd name="connsiteY31" fmla="*/ 371222 h 4299942"/>
              <a:gd name="connsiteX32" fmla="*/ 12674 w 759335"/>
              <a:gd name="connsiteY32" fmla="*/ 340669 h 4299942"/>
              <a:gd name="connsiteX33" fmla="*/ 333288 w 759335"/>
              <a:gd name="connsiteY33" fmla="*/ 19197 h 4299942"/>
              <a:gd name="connsiteX34" fmla="*/ 379398 w 759335"/>
              <a:gd name="connsiteY34" fmla="*/ 0 h 4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59335" h="4299942">
                <a:moveTo>
                  <a:pt x="379398" y="0"/>
                </a:moveTo>
                <a:cubicBezTo>
                  <a:pt x="398813" y="0"/>
                  <a:pt x="416071" y="8382"/>
                  <a:pt x="427935" y="21630"/>
                </a:cubicBezTo>
                <a:lnTo>
                  <a:pt x="745044" y="339318"/>
                </a:lnTo>
                <a:cubicBezTo>
                  <a:pt x="753673" y="347158"/>
                  <a:pt x="759335" y="358514"/>
                  <a:pt x="759335" y="371222"/>
                </a:cubicBezTo>
                <a:cubicBezTo>
                  <a:pt x="759335" y="394744"/>
                  <a:pt x="740190" y="413940"/>
                  <a:pt x="716731" y="413940"/>
                </a:cubicBezTo>
                <a:cubicBezTo>
                  <a:pt x="715652" y="413940"/>
                  <a:pt x="714843" y="413940"/>
                  <a:pt x="713764" y="413670"/>
                </a:cubicBezTo>
                <a:lnTo>
                  <a:pt x="653632" y="413940"/>
                </a:lnTo>
                <a:lnTo>
                  <a:pt x="653363" y="413940"/>
                </a:lnTo>
                <a:cubicBezTo>
                  <a:pt x="647161" y="413940"/>
                  <a:pt x="642307" y="418807"/>
                  <a:pt x="642307" y="424755"/>
                </a:cubicBezTo>
                <a:lnTo>
                  <a:pt x="642307" y="425026"/>
                </a:lnTo>
                <a:lnTo>
                  <a:pt x="642307" y="576064"/>
                </a:lnTo>
                <a:lnTo>
                  <a:pt x="642307" y="648072"/>
                </a:lnTo>
                <a:lnTo>
                  <a:pt x="642307" y="2952328"/>
                </a:lnTo>
                <a:lnTo>
                  <a:pt x="642307" y="3407266"/>
                </a:lnTo>
                <a:lnTo>
                  <a:pt x="642307" y="3816424"/>
                </a:lnTo>
                <a:lnTo>
                  <a:pt x="642307" y="3888432"/>
                </a:lnTo>
                <a:lnTo>
                  <a:pt x="642307" y="4299942"/>
                </a:lnTo>
                <a:lnTo>
                  <a:pt x="118647" y="4299942"/>
                </a:lnTo>
                <a:lnTo>
                  <a:pt x="118647" y="3888432"/>
                </a:lnTo>
                <a:lnTo>
                  <a:pt x="118647" y="3816424"/>
                </a:lnTo>
                <a:lnTo>
                  <a:pt x="118647" y="3407266"/>
                </a:lnTo>
                <a:lnTo>
                  <a:pt x="118647" y="2952328"/>
                </a:lnTo>
                <a:lnTo>
                  <a:pt x="118647" y="648072"/>
                </a:lnTo>
                <a:lnTo>
                  <a:pt x="118647" y="576064"/>
                </a:lnTo>
                <a:lnTo>
                  <a:pt x="118647" y="425296"/>
                </a:lnTo>
                <a:lnTo>
                  <a:pt x="118647" y="425026"/>
                </a:lnTo>
                <a:cubicBezTo>
                  <a:pt x="118647" y="418807"/>
                  <a:pt x="113523" y="413940"/>
                  <a:pt x="107591" y="413940"/>
                </a:cubicBezTo>
                <a:lnTo>
                  <a:pt x="107321" y="413940"/>
                </a:lnTo>
                <a:lnTo>
                  <a:pt x="107052" y="413940"/>
                </a:lnTo>
                <a:lnTo>
                  <a:pt x="43684" y="413940"/>
                </a:lnTo>
                <a:lnTo>
                  <a:pt x="42605" y="413940"/>
                </a:lnTo>
                <a:cubicBezTo>
                  <a:pt x="18876" y="413940"/>
                  <a:pt x="0" y="394744"/>
                  <a:pt x="0" y="371222"/>
                </a:cubicBezTo>
                <a:cubicBezTo>
                  <a:pt x="0" y="359325"/>
                  <a:pt x="4854" y="348510"/>
                  <a:pt x="12674" y="340669"/>
                </a:cubicBezTo>
                <a:lnTo>
                  <a:pt x="333288" y="19197"/>
                </a:lnTo>
                <a:cubicBezTo>
                  <a:pt x="345153" y="7300"/>
                  <a:pt x="361601" y="0"/>
                  <a:pt x="379398" y="0"/>
                </a:cubicBezTo>
                <a:close/>
              </a:path>
            </a:pathLst>
          </a:custGeom>
          <a:solidFill>
            <a:schemeClr val="accent1">
              <a:lumMod val="75000"/>
            </a:schemeClr>
          </a:solidFill>
          <a:ln w="25400" cap="flat" cmpd="sng" algn="ctr">
            <a:noFill/>
            <a:prstDash val="solid"/>
          </a:ln>
          <a:effectLst>
            <a:innerShdw blurRad="63500" dist="25400" dir="189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nvGrpSpPr>
          <p:cNvPr id="4" name="组合 3"/>
          <p:cNvGrpSpPr/>
          <p:nvPr/>
        </p:nvGrpSpPr>
        <p:grpSpPr>
          <a:xfrm>
            <a:off x="834234" y="1253299"/>
            <a:ext cx="4772075" cy="5388583"/>
            <a:chOff x="654687" y="1102064"/>
            <a:chExt cx="3579056" cy="4041437"/>
          </a:xfrm>
        </p:grpSpPr>
        <p:grpSp>
          <p:nvGrpSpPr>
            <p:cNvPr id="5" name="组合 4"/>
            <p:cNvGrpSpPr/>
            <p:nvPr/>
          </p:nvGrpSpPr>
          <p:grpSpPr>
            <a:xfrm>
              <a:off x="1259632" y="1102064"/>
              <a:ext cx="2136766" cy="531148"/>
              <a:chOff x="1259632" y="1102064"/>
              <a:chExt cx="2136766" cy="531148"/>
            </a:xfrm>
          </p:grpSpPr>
          <p:sp>
            <p:nvSpPr>
              <p:cNvPr id="8" name="圆角矩形 7"/>
              <p:cNvSpPr/>
              <p:nvPr/>
            </p:nvSpPr>
            <p:spPr>
              <a:xfrm>
                <a:off x="1259632" y="1102064"/>
                <a:ext cx="2136766" cy="531148"/>
              </a:xfrm>
              <a:prstGeom prst="roundRect">
                <a:avLst>
                  <a:gd name="adj" fmla="val 50000"/>
                </a:avLst>
              </a:prstGeom>
              <a:gradFill>
                <a:gsLst>
                  <a:gs pos="0">
                    <a:schemeClr val="accent2">
                      <a:lumMod val="75000"/>
                    </a:schemeClr>
                  </a:gs>
                  <a:gs pos="100000">
                    <a:schemeClr val="accent2"/>
                  </a:gs>
                </a:gsLst>
                <a:lin ang="5400000" scaled="0"/>
              </a:gradFill>
              <a:ln w="25400" cap="flat" cmpd="sng" algn="ctr">
                <a:gradFill flip="none" rotWithShape="1">
                  <a:gsLst>
                    <a:gs pos="0">
                      <a:schemeClr val="accent2">
                        <a:lumMod val="75000"/>
                      </a:schemeClr>
                    </a:gs>
                    <a:gs pos="100000">
                      <a:schemeClr val="accent2"/>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9" name="矩形 8"/>
              <p:cNvSpPr>
                <a:spLocks noChangeArrowheads="1"/>
              </p:cNvSpPr>
              <p:nvPr/>
            </p:nvSpPr>
            <p:spPr bwMode="auto">
              <a:xfrm>
                <a:off x="197971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8565" fontAlgn="base">
                  <a:spcBef>
                    <a:spcPct val="0"/>
                  </a:spcBef>
                  <a:spcAft>
                    <a:spcPct val="0"/>
                  </a:spcAft>
                  <a:defRPr/>
                </a:pPr>
                <a:r>
                  <a:rPr lang="zh-CN" altLang="en-US" sz="2935" b="1" kern="0" cap="all" dirty="0" smtClean="0">
                    <a:solidFill>
                      <a:schemeClr val="bg1"/>
                    </a:solidFill>
                    <a:latin typeface="微软雅黑" panose="020B0503020204020204" pitchFamily="34" charset="-122"/>
                    <a:ea typeface="微软雅黑" panose="020B0503020204020204" pitchFamily="34" charset="-122"/>
                  </a:rPr>
                  <a:t>基本要求</a:t>
                </a:r>
                <a:endParaRPr lang="en-US" altLang="zh-CN" sz="2935" b="1" kern="0" cap="all"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475656" y="1252121"/>
                <a:ext cx="397946" cy="231034"/>
                <a:chOff x="5037990" y="1963784"/>
                <a:chExt cx="552270" cy="320630"/>
              </a:xfrm>
              <a:solidFill>
                <a:sysClr val="window" lastClr="FFFFFF">
                  <a:lumMod val="75000"/>
                </a:sysClr>
              </a:solidFill>
            </p:grpSpPr>
            <p:sp>
              <p:nvSpPr>
                <p:cNvPr id="11" name="Freeform 433"/>
                <p:cNvSpPr/>
                <p:nvPr/>
              </p:nvSpPr>
              <p:spPr bwMode="auto">
                <a:xfrm>
                  <a:off x="5433731" y="2051515"/>
                  <a:ext cx="156529" cy="232899"/>
                </a:xfrm>
                <a:custGeom>
                  <a:avLst/>
                  <a:gdLst>
                    <a:gd name="T0" fmla="*/ 762 w 1240"/>
                    <a:gd name="T1" fmla="*/ 823 h 1847"/>
                    <a:gd name="T2" fmla="*/ 817 w 1240"/>
                    <a:gd name="T3" fmla="*/ 766 h 1847"/>
                    <a:gd name="T4" fmla="*/ 863 w 1240"/>
                    <a:gd name="T5" fmla="*/ 700 h 1847"/>
                    <a:gd name="T6" fmla="*/ 897 w 1240"/>
                    <a:gd name="T7" fmla="*/ 627 h 1847"/>
                    <a:gd name="T8" fmla="*/ 918 w 1240"/>
                    <a:gd name="T9" fmla="*/ 548 h 1847"/>
                    <a:gd name="T10" fmla="*/ 925 w 1240"/>
                    <a:gd name="T11" fmla="*/ 464 h 1847"/>
                    <a:gd name="T12" fmla="*/ 923 w 1240"/>
                    <a:gd name="T13" fmla="*/ 417 h 1847"/>
                    <a:gd name="T14" fmla="*/ 911 w 1240"/>
                    <a:gd name="T15" fmla="*/ 349 h 1847"/>
                    <a:gd name="T16" fmla="*/ 889 w 1240"/>
                    <a:gd name="T17" fmla="*/ 284 h 1847"/>
                    <a:gd name="T18" fmla="*/ 858 w 1240"/>
                    <a:gd name="T19" fmla="*/ 224 h 1847"/>
                    <a:gd name="T20" fmla="*/ 819 w 1240"/>
                    <a:gd name="T21" fmla="*/ 169 h 1847"/>
                    <a:gd name="T22" fmla="*/ 774 w 1240"/>
                    <a:gd name="T23" fmla="*/ 121 h 1847"/>
                    <a:gd name="T24" fmla="*/ 721 w 1240"/>
                    <a:gd name="T25" fmla="*/ 79 h 1847"/>
                    <a:gd name="T26" fmla="*/ 664 w 1240"/>
                    <a:gd name="T27" fmla="*/ 45 h 1847"/>
                    <a:gd name="T28" fmla="*/ 600 w 1240"/>
                    <a:gd name="T29" fmla="*/ 21 h 1847"/>
                    <a:gd name="T30" fmla="*/ 533 w 1240"/>
                    <a:gd name="T31" fmla="*/ 5 h 1847"/>
                    <a:gd name="T32" fmla="*/ 463 w 1240"/>
                    <a:gd name="T33" fmla="*/ 0 h 1847"/>
                    <a:gd name="T34" fmla="*/ 415 w 1240"/>
                    <a:gd name="T35" fmla="*/ 2 h 1847"/>
                    <a:gd name="T36" fmla="*/ 347 w 1240"/>
                    <a:gd name="T37" fmla="*/ 14 h 1847"/>
                    <a:gd name="T38" fmla="*/ 282 w 1240"/>
                    <a:gd name="T39" fmla="*/ 35 h 1847"/>
                    <a:gd name="T40" fmla="*/ 222 w 1240"/>
                    <a:gd name="T41" fmla="*/ 66 h 1847"/>
                    <a:gd name="T42" fmla="*/ 168 w 1240"/>
                    <a:gd name="T43" fmla="*/ 104 h 1847"/>
                    <a:gd name="T44" fmla="*/ 120 w 1240"/>
                    <a:gd name="T45" fmla="*/ 150 h 1847"/>
                    <a:gd name="T46" fmla="*/ 79 w 1240"/>
                    <a:gd name="T47" fmla="*/ 201 h 1847"/>
                    <a:gd name="T48" fmla="*/ 45 w 1240"/>
                    <a:gd name="T49" fmla="*/ 259 h 1847"/>
                    <a:gd name="T50" fmla="*/ 20 w 1240"/>
                    <a:gd name="T51" fmla="*/ 322 h 1847"/>
                    <a:gd name="T52" fmla="*/ 5 w 1240"/>
                    <a:gd name="T53" fmla="*/ 389 h 1847"/>
                    <a:gd name="T54" fmla="*/ 0 w 1240"/>
                    <a:gd name="T55" fmla="*/ 459 h 1847"/>
                    <a:gd name="T56" fmla="*/ 3 w 1240"/>
                    <a:gd name="T57" fmla="*/ 515 h 1847"/>
                    <a:gd name="T58" fmla="*/ 20 w 1240"/>
                    <a:gd name="T59" fmla="*/ 592 h 1847"/>
                    <a:gd name="T60" fmla="*/ 50 w 1240"/>
                    <a:gd name="T61" fmla="*/ 664 h 1847"/>
                    <a:gd name="T62" fmla="*/ 92 w 1240"/>
                    <a:gd name="T63" fmla="*/ 729 h 1847"/>
                    <a:gd name="T64" fmla="*/ 144 w 1240"/>
                    <a:gd name="T65" fmla="*/ 787 h 1847"/>
                    <a:gd name="T66" fmla="*/ 183 w 1240"/>
                    <a:gd name="T67" fmla="*/ 820 h 1847"/>
                    <a:gd name="T68" fmla="*/ 123 w 1240"/>
                    <a:gd name="T69" fmla="*/ 863 h 1847"/>
                    <a:gd name="T70" fmla="*/ 29 w 1240"/>
                    <a:gd name="T71" fmla="*/ 956 h 1847"/>
                    <a:gd name="T72" fmla="*/ 78 w 1240"/>
                    <a:gd name="T73" fmla="*/ 1057 h 1847"/>
                    <a:gd name="T74" fmla="*/ 141 w 1240"/>
                    <a:gd name="T75" fmla="*/ 1223 h 1847"/>
                    <a:gd name="T76" fmla="*/ 192 w 1240"/>
                    <a:gd name="T77" fmla="*/ 1397 h 1847"/>
                    <a:gd name="T78" fmla="*/ 227 w 1240"/>
                    <a:gd name="T79" fmla="*/ 1572 h 1847"/>
                    <a:gd name="T80" fmla="*/ 246 w 1240"/>
                    <a:gd name="T81" fmla="*/ 1742 h 1847"/>
                    <a:gd name="T82" fmla="*/ 1240 w 1240"/>
                    <a:gd name="T83" fmla="*/ 1847 h 1847"/>
                    <a:gd name="T84" fmla="*/ 1238 w 1240"/>
                    <a:gd name="T85" fmla="*/ 1765 h 1847"/>
                    <a:gd name="T86" fmla="*/ 1225 w 1240"/>
                    <a:gd name="T87" fmla="*/ 1642 h 1847"/>
                    <a:gd name="T88" fmla="*/ 1203 w 1240"/>
                    <a:gd name="T89" fmla="*/ 1524 h 1847"/>
                    <a:gd name="T90" fmla="*/ 1172 w 1240"/>
                    <a:gd name="T91" fmla="*/ 1411 h 1847"/>
                    <a:gd name="T92" fmla="*/ 1132 w 1240"/>
                    <a:gd name="T93" fmla="*/ 1303 h 1847"/>
                    <a:gd name="T94" fmla="*/ 1083 w 1240"/>
                    <a:gd name="T95" fmla="*/ 1203 h 1847"/>
                    <a:gd name="T96" fmla="*/ 1027 w 1240"/>
                    <a:gd name="T97" fmla="*/ 1110 h 1847"/>
                    <a:gd name="T98" fmla="*/ 965 w 1240"/>
                    <a:gd name="T99" fmla="*/ 1026 h 1847"/>
                    <a:gd name="T100" fmla="*/ 896 w 1240"/>
                    <a:gd name="T101" fmla="*/ 952 h 1847"/>
                    <a:gd name="T102" fmla="*/ 821 w 1240"/>
                    <a:gd name="T103" fmla="*/ 890 h 1847"/>
                    <a:gd name="T104" fmla="*/ 741 w 1240"/>
                    <a:gd name="T105" fmla="*/ 840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40" h="1847">
                      <a:moveTo>
                        <a:pt x="741" y="840"/>
                      </a:moveTo>
                      <a:lnTo>
                        <a:pt x="741" y="840"/>
                      </a:lnTo>
                      <a:lnTo>
                        <a:pt x="762" y="823"/>
                      </a:lnTo>
                      <a:lnTo>
                        <a:pt x="781" y="806"/>
                      </a:lnTo>
                      <a:lnTo>
                        <a:pt x="800" y="787"/>
                      </a:lnTo>
                      <a:lnTo>
                        <a:pt x="817" y="766"/>
                      </a:lnTo>
                      <a:lnTo>
                        <a:pt x="834" y="746"/>
                      </a:lnTo>
                      <a:lnTo>
                        <a:pt x="848" y="724"/>
                      </a:lnTo>
                      <a:lnTo>
                        <a:pt x="863" y="700"/>
                      </a:lnTo>
                      <a:lnTo>
                        <a:pt x="875" y="677"/>
                      </a:lnTo>
                      <a:lnTo>
                        <a:pt x="886" y="653"/>
                      </a:lnTo>
                      <a:lnTo>
                        <a:pt x="897" y="627"/>
                      </a:lnTo>
                      <a:lnTo>
                        <a:pt x="905" y="601"/>
                      </a:lnTo>
                      <a:lnTo>
                        <a:pt x="912" y="574"/>
                      </a:lnTo>
                      <a:lnTo>
                        <a:pt x="918" y="548"/>
                      </a:lnTo>
                      <a:lnTo>
                        <a:pt x="922" y="521"/>
                      </a:lnTo>
                      <a:lnTo>
                        <a:pt x="924" y="493"/>
                      </a:lnTo>
                      <a:lnTo>
                        <a:pt x="925" y="464"/>
                      </a:lnTo>
                      <a:lnTo>
                        <a:pt x="925" y="464"/>
                      </a:lnTo>
                      <a:lnTo>
                        <a:pt x="924" y="440"/>
                      </a:lnTo>
                      <a:lnTo>
                        <a:pt x="923" y="417"/>
                      </a:lnTo>
                      <a:lnTo>
                        <a:pt x="920" y="394"/>
                      </a:lnTo>
                      <a:lnTo>
                        <a:pt x="916" y="371"/>
                      </a:lnTo>
                      <a:lnTo>
                        <a:pt x="911" y="349"/>
                      </a:lnTo>
                      <a:lnTo>
                        <a:pt x="905" y="327"/>
                      </a:lnTo>
                      <a:lnTo>
                        <a:pt x="898" y="305"/>
                      </a:lnTo>
                      <a:lnTo>
                        <a:pt x="889" y="284"/>
                      </a:lnTo>
                      <a:lnTo>
                        <a:pt x="880" y="263"/>
                      </a:lnTo>
                      <a:lnTo>
                        <a:pt x="870" y="243"/>
                      </a:lnTo>
                      <a:lnTo>
                        <a:pt x="858" y="224"/>
                      </a:lnTo>
                      <a:lnTo>
                        <a:pt x="846" y="205"/>
                      </a:lnTo>
                      <a:lnTo>
                        <a:pt x="834" y="187"/>
                      </a:lnTo>
                      <a:lnTo>
                        <a:pt x="819" y="169"/>
                      </a:lnTo>
                      <a:lnTo>
                        <a:pt x="805" y="153"/>
                      </a:lnTo>
                      <a:lnTo>
                        <a:pt x="789" y="136"/>
                      </a:lnTo>
                      <a:lnTo>
                        <a:pt x="774" y="121"/>
                      </a:lnTo>
                      <a:lnTo>
                        <a:pt x="756" y="106"/>
                      </a:lnTo>
                      <a:lnTo>
                        <a:pt x="740" y="93"/>
                      </a:lnTo>
                      <a:lnTo>
                        <a:pt x="721" y="79"/>
                      </a:lnTo>
                      <a:lnTo>
                        <a:pt x="703" y="67"/>
                      </a:lnTo>
                      <a:lnTo>
                        <a:pt x="683" y="56"/>
                      </a:lnTo>
                      <a:lnTo>
                        <a:pt x="664" y="45"/>
                      </a:lnTo>
                      <a:lnTo>
                        <a:pt x="643" y="36"/>
                      </a:lnTo>
                      <a:lnTo>
                        <a:pt x="621" y="28"/>
                      </a:lnTo>
                      <a:lnTo>
                        <a:pt x="600" y="21"/>
                      </a:lnTo>
                      <a:lnTo>
                        <a:pt x="578" y="14"/>
                      </a:lnTo>
                      <a:lnTo>
                        <a:pt x="555" y="9"/>
                      </a:lnTo>
                      <a:lnTo>
                        <a:pt x="533" y="5"/>
                      </a:lnTo>
                      <a:lnTo>
                        <a:pt x="510" y="2"/>
                      </a:lnTo>
                      <a:lnTo>
                        <a:pt x="486" y="0"/>
                      </a:lnTo>
                      <a:lnTo>
                        <a:pt x="463" y="0"/>
                      </a:lnTo>
                      <a:lnTo>
                        <a:pt x="463" y="0"/>
                      </a:lnTo>
                      <a:lnTo>
                        <a:pt x="439" y="0"/>
                      </a:lnTo>
                      <a:lnTo>
                        <a:pt x="415" y="2"/>
                      </a:lnTo>
                      <a:lnTo>
                        <a:pt x="392" y="5"/>
                      </a:lnTo>
                      <a:lnTo>
                        <a:pt x="370" y="9"/>
                      </a:lnTo>
                      <a:lnTo>
                        <a:pt x="347" y="14"/>
                      </a:lnTo>
                      <a:lnTo>
                        <a:pt x="326" y="21"/>
                      </a:lnTo>
                      <a:lnTo>
                        <a:pt x="304" y="28"/>
                      </a:lnTo>
                      <a:lnTo>
                        <a:pt x="282" y="35"/>
                      </a:lnTo>
                      <a:lnTo>
                        <a:pt x="262" y="44"/>
                      </a:lnTo>
                      <a:lnTo>
                        <a:pt x="242" y="55"/>
                      </a:lnTo>
                      <a:lnTo>
                        <a:pt x="222" y="66"/>
                      </a:lnTo>
                      <a:lnTo>
                        <a:pt x="204" y="77"/>
                      </a:lnTo>
                      <a:lnTo>
                        <a:pt x="185" y="91"/>
                      </a:lnTo>
                      <a:lnTo>
                        <a:pt x="168" y="104"/>
                      </a:lnTo>
                      <a:lnTo>
                        <a:pt x="151" y="119"/>
                      </a:lnTo>
                      <a:lnTo>
                        <a:pt x="136" y="133"/>
                      </a:lnTo>
                      <a:lnTo>
                        <a:pt x="120" y="150"/>
                      </a:lnTo>
                      <a:lnTo>
                        <a:pt x="106" y="166"/>
                      </a:lnTo>
                      <a:lnTo>
                        <a:pt x="92" y="184"/>
                      </a:lnTo>
                      <a:lnTo>
                        <a:pt x="79" y="201"/>
                      </a:lnTo>
                      <a:lnTo>
                        <a:pt x="67" y="220"/>
                      </a:lnTo>
                      <a:lnTo>
                        <a:pt x="55" y="239"/>
                      </a:lnTo>
                      <a:lnTo>
                        <a:pt x="45" y="259"/>
                      </a:lnTo>
                      <a:lnTo>
                        <a:pt x="36" y="279"/>
                      </a:lnTo>
                      <a:lnTo>
                        <a:pt x="28" y="300"/>
                      </a:lnTo>
                      <a:lnTo>
                        <a:pt x="20" y="322"/>
                      </a:lnTo>
                      <a:lnTo>
                        <a:pt x="14" y="343"/>
                      </a:lnTo>
                      <a:lnTo>
                        <a:pt x="9" y="366"/>
                      </a:lnTo>
                      <a:lnTo>
                        <a:pt x="5" y="389"/>
                      </a:lnTo>
                      <a:lnTo>
                        <a:pt x="2" y="411"/>
                      </a:lnTo>
                      <a:lnTo>
                        <a:pt x="1" y="435"/>
                      </a:lnTo>
                      <a:lnTo>
                        <a:pt x="0" y="459"/>
                      </a:lnTo>
                      <a:lnTo>
                        <a:pt x="0" y="459"/>
                      </a:lnTo>
                      <a:lnTo>
                        <a:pt x="1" y="487"/>
                      </a:lnTo>
                      <a:lnTo>
                        <a:pt x="3" y="515"/>
                      </a:lnTo>
                      <a:lnTo>
                        <a:pt x="7" y="541"/>
                      </a:lnTo>
                      <a:lnTo>
                        <a:pt x="13" y="567"/>
                      </a:lnTo>
                      <a:lnTo>
                        <a:pt x="20" y="592"/>
                      </a:lnTo>
                      <a:lnTo>
                        <a:pt x="29" y="617"/>
                      </a:lnTo>
                      <a:lnTo>
                        <a:pt x="39" y="642"/>
                      </a:lnTo>
                      <a:lnTo>
                        <a:pt x="50" y="664"/>
                      </a:lnTo>
                      <a:lnTo>
                        <a:pt x="63" y="687"/>
                      </a:lnTo>
                      <a:lnTo>
                        <a:pt x="76" y="709"/>
                      </a:lnTo>
                      <a:lnTo>
                        <a:pt x="92" y="729"/>
                      </a:lnTo>
                      <a:lnTo>
                        <a:pt x="108" y="750"/>
                      </a:lnTo>
                      <a:lnTo>
                        <a:pt x="126" y="768"/>
                      </a:lnTo>
                      <a:lnTo>
                        <a:pt x="144" y="787"/>
                      </a:lnTo>
                      <a:lnTo>
                        <a:pt x="164" y="803"/>
                      </a:lnTo>
                      <a:lnTo>
                        <a:pt x="183" y="820"/>
                      </a:lnTo>
                      <a:lnTo>
                        <a:pt x="183" y="820"/>
                      </a:lnTo>
                      <a:lnTo>
                        <a:pt x="164" y="832"/>
                      </a:lnTo>
                      <a:lnTo>
                        <a:pt x="143" y="847"/>
                      </a:lnTo>
                      <a:lnTo>
                        <a:pt x="123" y="863"/>
                      </a:lnTo>
                      <a:lnTo>
                        <a:pt x="104" y="882"/>
                      </a:lnTo>
                      <a:lnTo>
                        <a:pt x="66" y="919"/>
                      </a:lnTo>
                      <a:lnTo>
                        <a:pt x="29" y="956"/>
                      </a:lnTo>
                      <a:lnTo>
                        <a:pt x="29" y="956"/>
                      </a:lnTo>
                      <a:lnTo>
                        <a:pt x="53" y="1006"/>
                      </a:lnTo>
                      <a:lnTo>
                        <a:pt x="78" y="1057"/>
                      </a:lnTo>
                      <a:lnTo>
                        <a:pt x="101" y="1111"/>
                      </a:lnTo>
                      <a:lnTo>
                        <a:pt x="121" y="1167"/>
                      </a:lnTo>
                      <a:lnTo>
                        <a:pt x="141" y="1223"/>
                      </a:lnTo>
                      <a:lnTo>
                        <a:pt x="160" y="1280"/>
                      </a:lnTo>
                      <a:lnTo>
                        <a:pt x="176" y="1339"/>
                      </a:lnTo>
                      <a:lnTo>
                        <a:pt x="192" y="1397"/>
                      </a:lnTo>
                      <a:lnTo>
                        <a:pt x="205" y="1455"/>
                      </a:lnTo>
                      <a:lnTo>
                        <a:pt x="216" y="1514"/>
                      </a:lnTo>
                      <a:lnTo>
                        <a:pt x="227" y="1572"/>
                      </a:lnTo>
                      <a:lnTo>
                        <a:pt x="235" y="1630"/>
                      </a:lnTo>
                      <a:lnTo>
                        <a:pt x="241" y="1686"/>
                      </a:lnTo>
                      <a:lnTo>
                        <a:pt x="246" y="1742"/>
                      </a:lnTo>
                      <a:lnTo>
                        <a:pt x="248" y="1796"/>
                      </a:lnTo>
                      <a:lnTo>
                        <a:pt x="249" y="1847"/>
                      </a:lnTo>
                      <a:lnTo>
                        <a:pt x="1240" y="1847"/>
                      </a:lnTo>
                      <a:lnTo>
                        <a:pt x="1240" y="1847"/>
                      </a:lnTo>
                      <a:lnTo>
                        <a:pt x="1240" y="1806"/>
                      </a:lnTo>
                      <a:lnTo>
                        <a:pt x="1238" y="1765"/>
                      </a:lnTo>
                      <a:lnTo>
                        <a:pt x="1235" y="1723"/>
                      </a:lnTo>
                      <a:lnTo>
                        <a:pt x="1230" y="1683"/>
                      </a:lnTo>
                      <a:lnTo>
                        <a:pt x="1225" y="1642"/>
                      </a:lnTo>
                      <a:lnTo>
                        <a:pt x="1219" y="1603"/>
                      </a:lnTo>
                      <a:lnTo>
                        <a:pt x="1212" y="1563"/>
                      </a:lnTo>
                      <a:lnTo>
                        <a:pt x="1203" y="1524"/>
                      </a:lnTo>
                      <a:lnTo>
                        <a:pt x="1193" y="1485"/>
                      </a:lnTo>
                      <a:lnTo>
                        <a:pt x="1183" y="1448"/>
                      </a:lnTo>
                      <a:lnTo>
                        <a:pt x="1172" y="1411"/>
                      </a:lnTo>
                      <a:lnTo>
                        <a:pt x="1159" y="1374"/>
                      </a:lnTo>
                      <a:lnTo>
                        <a:pt x="1146" y="1338"/>
                      </a:lnTo>
                      <a:lnTo>
                        <a:pt x="1132" y="1303"/>
                      </a:lnTo>
                      <a:lnTo>
                        <a:pt x="1116" y="1269"/>
                      </a:lnTo>
                      <a:lnTo>
                        <a:pt x="1100" y="1235"/>
                      </a:lnTo>
                      <a:lnTo>
                        <a:pt x="1083" y="1203"/>
                      </a:lnTo>
                      <a:lnTo>
                        <a:pt x="1066" y="1171"/>
                      </a:lnTo>
                      <a:lnTo>
                        <a:pt x="1047" y="1140"/>
                      </a:lnTo>
                      <a:lnTo>
                        <a:pt x="1027" y="1110"/>
                      </a:lnTo>
                      <a:lnTo>
                        <a:pt x="1007" y="1081"/>
                      </a:lnTo>
                      <a:lnTo>
                        <a:pt x="986" y="1053"/>
                      </a:lnTo>
                      <a:lnTo>
                        <a:pt x="965" y="1026"/>
                      </a:lnTo>
                      <a:lnTo>
                        <a:pt x="942" y="1000"/>
                      </a:lnTo>
                      <a:lnTo>
                        <a:pt x="919" y="976"/>
                      </a:lnTo>
                      <a:lnTo>
                        <a:pt x="896" y="952"/>
                      </a:lnTo>
                      <a:lnTo>
                        <a:pt x="872" y="930"/>
                      </a:lnTo>
                      <a:lnTo>
                        <a:pt x="846" y="910"/>
                      </a:lnTo>
                      <a:lnTo>
                        <a:pt x="821" y="890"/>
                      </a:lnTo>
                      <a:lnTo>
                        <a:pt x="794" y="872"/>
                      </a:lnTo>
                      <a:lnTo>
                        <a:pt x="769" y="855"/>
                      </a:lnTo>
                      <a:lnTo>
                        <a:pt x="741" y="840"/>
                      </a:lnTo>
                      <a:lnTo>
                        <a:pt x="741" y="840"/>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r>
                    <a:rPr lang="en-US" altLang="zh-CN" sz="2400" kern="0" dirty="0">
                      <a:solidFill>
                        <a:prstClr val="black"/>
                      </a:solidFill>
                    </a:rPr>
                    <a:t> </a:t>
                  </a:r>
                  <a:endParaRPr lang="zh-CN" altLang="en-US" sz="2400" kern="0" dirty="0">
                    <a:solidFill>
                      <a:prstClr val="black"/>
                    </a:solidFill>
                  </a:endParaRPr>
                </a:p>
              </p:txBody>
            </p:sp>
            <p:sp>
              <p:nvSpPr>
                <p:cNvPr id="12" name="Freeform 434"/>
                <p:cNvSpPr/>
                <p:nvPr/>
              </p:nvSpPr>
              <p:spPr bwMode="auto">
                <a:xfrm>
                  <a:off x="5037990" y="2052147"/>
                  <a:ext cx="156529" cy="232267"/>
                </a:xfrm>
                <a:custGeom>
                  <a:avLst/>
                  <a:gdLst>
                    <a:gd name="T0" fmla="*/ 1077 w 1240"/>
                    <a:gd name="T1" fmla="*/ 799 h 1842"/>
                    <a:gd name="T2" fmla="*/ 1132 w 1240"/>
                    <a:gd name="T3" fmla="*/ 746 h 1842"/>
                    <a:gd name="T4" fmla="*/ 1177 w 1240"/>
                    <a:gd name="T5" fmla="*/ 685 h 1842"/>
                    <a:gd name="T6" fmla="*/ 1211 w 1240"/>
                    <a:gd name="T7" fmla="*/ 618 h 1842"/>
                    <a:gd name="T8" fmla="*/ 1233 w 1240"/>
                    <a:gd name="T9" fmla="*/ 544 h 1842"/>
                    <a:gd name="T10" fmla="*/ 1240 w 1240"/>
                    <a:gd name="T11" fmla="*/ 462 h 1842"/>
                    <a:gd name="T12" fmla="*/ 1238 w 1240"/>
                    <a:gd name="T13" fmla="*/ 415 h 1842"/>
                    <a:gd name="T14" fmla="*/ 1226 w 1240"/>
                    <a:gd name="T15" fmla="*/ 347 h 1842"/>
                    <a:gd name="T16" fmla="*/ 1204 w 1240"/>
                    <a:gd name="T17" fmla="*/ 282 h 1842"/>
                    <a:gd name="T18" fmla="*/ 1173 w 1240"/>
                    <a:gd name="T19" fmla="*/ 222 h 1842"/>
                    <a:gd name="T20" fmla="*/ 1135 w 1240"/>
                    <a:gd name="T21" fmla="*/ 168 h 1842"/>
                    <a:gd name="T22" fmla="*/ 1089 w 1240"/>
                    <a:gd name="T23" fmla="*/ 120 h 1842"/>
                    <a:gd name="T24" fmla="*/ 1036 w 1240"/>
                    <a:gd name="T25" fmla="*/ 79 h 1842"/>
                    <a:gd name="T26" fmla="*/ 978 w 1240"/>
                    <a:gd name="T27" fmla="*/ 45 h 1842"/>
                    <a:gd name="T28" fmla="*/ 916 w 1240"/>
                    <a:gd name="T29" fmla="*/ 21 h 1842"/>
                    <a:gd name="T30" fmla="*/ 849 w 1240"/>
                    <a:gd name="T31" fmla="*/ 5 h 1842"/>
                    <a:gd name="T32" fmla="*/ 777 w 1240"/>
                    <a:gd name="T33" fmla="*/ 0 h 1842"/>
                    <a:gd name="T34" fmla="*/ 730 w 1240"/>
                    <a:gd name="T35" fmla="*/ 2 h 1842"/>
                    <a:gd name="T36" fmla="*/ 662 w 1240"/>
                    <a:gd name="T37" fmla="*/ 15 h 1842"/>
                    <a:gd name="T38" fmla="*/ 598 w 1240"/>
                    <a:gd name="T39" fmla="*/ 36 h 1842"/>
                    <a:gd name="T40" fmla="*/ 538 w 1240"/>
                    <a:gd name="T41" fmla="*/ 67 h 1842"/>
                    <a:gd name="T42" fmla="*/ 484 w 1240"/>
                    <a:gd name="T43" fmla="*/ 106 h 1842"/>
                    <a:gd name="T44" fmla="*/ 435 w 1240"/>
                    <a:gd name="T45" fmla="*/ 152 h 1842"/>
                    <a:gd name="T46" fmla="*/ 394 w 1240"/>
                    <a:gd name="T47" fmla="*/ 204 h 1842"/>
                    <a:gd name="T48" fmla="*/ 361 w 1240"/>
                    <a:gd name="T49" fmla="*/ 263 h 1842"/>
                    <a:gd name="T50" fmla="*/ 336 w 1240"/>
                    <a:gd name="T51" fmla="*/ 326 h 1842"/>
                    <a:gd name="T52" fmla="*/ 321 w 1240"/>
                    <a:gd name="T53" fmla="*/ 393 h 1842"/>
                    <a:gd name="T54" fmla="*/ 315 w 1240"/>
                    <a:gd name="T55" fmla="*/ 464 h 1842"/>
                    <a:gd name="T56" fmla="*/ 319 w 1240"/>
                    <a:gd name="T57" fmla="*/ 520 h 1842"/>
                    <a:gd name="T58" fmla="*/ 335 w 1240"/>
                    <a:gd name="T59" fmla="*/ 600 h 1842"/>
                    <a:gd name="T60" fmla="*/ 365 w 1240"/>
                    <a:gd name="T61" fmla="*/ 675 h 1842"/>
                    <a:gd name="T62" fmla="*/ 406 w 1240"/>
                    <a:gd name="T63" fmla="*/ 743 h 1842"/>
                    <a:gd name="T64" fmla="*/ 459 w 1240"/>
                    <a:gd name="T65" fmla="*/ 802 h 1842"/>
                    <a:gd name="T66" fmla="*/ 499 w 1240"/>
                    <a:gd name="T67" fmla="*/ 836 h 1842"/>
                    <a:gd name="T68" fmla="*/ 420 w 1240"/>
                    <a:gd name="T69" fmla="*/ 886 h 1842"/>
                    <a:gd name="T70" fmla="*/ 345 w 1240"/>
                    <a:gd name="T71" fmla="*/ 948 h 1842"/>
                    <a:gd name="T72" fmla="*/ 275 w 1240"/>
                    <a:gd name="T73" fmla="*/ 1021 h 1842"/>
                    <a:gd name="T74" fmla="*/ 214 w 1240"/>
                    <a:gd name="T75" fmla="*/ 1105 h 1842"/>
                    <a:gd name="T76" fmla="*/ 157 w 1240"/>
                    <a:gd name="T77" fmla="*/ 1198 h 1842"/>
                    <a:gd name="T78" fmla="*/ 110 w 1240"/>
                    <a:gd name="T79" fmla="*/ 1299 h 1842"/>
                    <a:gd name="T80" fmla="*/ 69 w 1240"/>
                    <a:gd name="T81" fmla="*/ 1406 h 1842"/>
                    <a:gd name="T82" fmla="*/ 37 w 1240"/>
                    <a:gd name="T83" fmla="*/ 1519 h 1842"/>
                    <a:gd name="T84" fmla="*/ 16 w 1240"/>
                    <a:gd name="T85" fmla="*/ 1638 h 1842"/>
                    <a:gd name="T86" fmla="*/ 3 w 1240"/>
                    <a:gd name="T87" fmla="*/ 1760 h 1842"/>
                    <a:gd name="T88" fmla="*/ 915 w 1240"/>
                    <a:gd name="T89" fmla="*/ 1842 h 1842"/>
                    <a:gd name="T90" fmla="*/ 919 w 1240"/>
                    <a:gd name="T91" fmla="*/ 1735 h 1842"/>
                    <a:gd name="T92" fmla="*/ 940 w 1240"/>
                    <a:gd name="T93" fmla="*/ 1559 h 1842"/>
                    <a:gd name="T94" fmla="*/ 979 w 1240"/>
                    <a:gd name="T95" fmla="*/ 1372 h 1842"/>
                    <a:gd name="T96" fmla="*/ 1035 w 1240"/>
                    <a:gd name="T97" fmla="*/ 1186 h 1842"/>
                    <a:gd name="T98" fmla="*/ 1106 w 1240"/>
                    <a:gd name="T99" fmla="*/ 1011 h 1842"/>
                    <a:gd name="T100" fmla="*/ 1161 w 1240"/>
                    <a:gd name="T101" fmla="*/ 906 h 1842"/>
                    <a:gd name="T102" fmla="*/ 1136 w 1240"/>
                    <a:gd name="T103" fmla="*/ 883 h 1842"/>
                    <a:gd name="T104" fmla="*/ 1084 w 1240"/>
                    <a:gd name="T105" fmla="*/ 834 h 1842"/>
                    <a:gd name="T106" fmla="*/ 1057 w 1240"/>
                    <a:gd name="T107" fmla="*/ 816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0" h="1842">
                      <a:moveTo>
                        <a:pt x="1057" y="816"/>
                      </a:moveTo>
                      <a:lnTo>
                        <a:pt x="1057" y="816"/>
                      </a:lnTo>
                      <a:lnTo>
                        <a:pt x="1077" y="799"/>
                      </a:lnTo>
                      <a:lnTo>
                        <a:pt x="1097" y="782"/>
                      </a:lnTo>
                      <a:lnTo>
                        <a:pt x="1116" y="764"/>
                      </a:lnTo>
                      <a:lnTo>
                        <a:pt x="1132" y="746"/>
                      </a:lnTo>
                      <a:lnTo>
                        <a:pt x="1149" y="726"/>
                      </a:lnTo>
                      <a:lnTo>
                        <a:pt x="1164" y="707"/>
                      </a:lnTo>
                      <a:lnTo>
                        <a:pt x="1177" y="685"/>
                      </a:lnTo>
                      <a:lnTo>
                        <a:pt x="1191" y="663"/>
                      </a:lnTo>
                      <a:lnTo>
                        <a:pt x="1202" y="641"/>
                      </a:lnTo>
                      <a:lnTo>
                        <a:pt x="1211" y="618"/>
                      </a:lnTo>
                      <a:lnTo>
                        <a:pt x="1221" y="594"/>
                      </a:lnTo>
                      <a:lnTo>
                        <a:pt x="1227" y="569"/>
                      </a:lnTo>
                      <a:lnTo>
                        <a:pt x="1233" y="544"/>
                      </a:lnTo>
                      <a:lnTo>
                        <a:pt x="1237" y="517"/>
                      </a:lnTo>
                      <a:lnTo>
                        <a:pt x="1239" y="490"/>
                      </a:lnTo>
                      <a:lnTo>
                        <a:pt x="1240" y="462"/>
                      </a:lnTo>
                      <a:lnTo>
                        <a:pt x="1240" y="462"/>
                      </a:lnTo>
                      <a:lnTo>
                        <a:pt x="1240" y="438"/>
                      </a:lnTo>
                      <a:lnTo>
                        <a:pt x="1238" y="415"/>
                      </a:lnTo>
                      <a:lnTo>
                        <a:pt x="1235" y="392"/>
                      </a:lnTo>
                      <a:lnTo>
                        <a:pt x="1231" y="368"/>
                      </a:lnTo>
                      <a:lnTo>
                        <a:pt x="1226" y="347"/>
                      </a:lnTo>
                      <a:lnTo>
                        <a:pt x="1220" y="324"/>
                      </a:lnTo>
                      <a:lnTo>
                        <a:pt x="1212" y="303"/>
                      </a:lnTo>
                      <a:lnTo>
                        <a:pt x="1204" y="282"/>
                      </a:lnTo>
                      <a:lnTo>
                        <a:pt x="1195" y="261"/>
                      </a:lnTo>
                      <a:lnTo>
                        <a:pt x="1185" y="241"/>
                      </a:lnTo>
                      <a:lnTo>
                        <a:pt x="1173" y="222"/>
                      </a:lnTo>
                      <a:lnTo>
                        <a:pt x="1161" y="203"/>
                      </a:lnTo>
                      <a:lnTo>
                        <a:pt x="1149" y="186"/>
                      </a:lnTo>
                      <a:lnTo>
                        <a:pt x="1135" y="168"/>
                      </a:lnTo>
                      <a:lnTo>
                        <a:pt x="1121" y="151"/>
                      </a:lnTo>
                      <a:lnTo>
                        <a:pt x="1105" y="135"/>
                      </a:lnTo>
                      <a:lnTo>
                        <a:pt x="1089" y="120"/>
                      </a:lnTo>
                      <a:lnTo>
                        <a:pt x="1072" y="105"/>
                      </a:lnTo>
                      <a:lnTo>
                        <a:pt x="1055" y="92"/>
                      </a:lnTo>
                      <a:lnTo>
                        <a:pt x="1036" y="79"/>
                      </a:lnTo>
                      <a:lnTo>
                        <a:pt x="1018" y="66"/>
                      </a:lnTo>
                      <a:lnTo>
                        <a:pt x="998" y="56"/>
                      </a:lnTo>
                      <a:lnTo>
                        <a:pt x="978" y="45"/>
                      </a:lnTo>
                      <a:lnTo>
                        <a:pt x="958" y="36"/>
                      </a:lnTo>
                      <a:lnTo>
                        <a:pt x="937" y="28"/>
                      </a:lnTo>
                      <a:lnTo>
                        <a:pt x="916" y="21"/>
                      </a:lnTo>
                      <a:lnTo>
                        <a:pt x="894" y="15"/>
                      </a:lnTo>
                      <a:lnTo>
                        <a:pt x="871" y="9"/>
                      </a:lnTo>
                      <a:lnTo>
                        <a:pt x="849" y="5"/>
                      </a:lnTo>
                      <a:lnTo>
                        <a:pt x="825" y="2"/>
                      </a:lnTo>
                      <a:lnTo>
                        <a:pt x="801" y="0"/>
                      </a:lnTo>
                      <a:lnTo>
                        <a:pt x="777" y="0"/>
                      </a:lnTo>
                      <a:lnTo>
                        <a:pt x="777" y="0"/>
                      </a:lnTo>
                      <a:lnTo>
                        <a:pt x="754" y="0"/>
                      </a:lnTo>
                      <a:lnTo>
                        <a:pt x="730" y="2"/>
                      </a:lnTo>
                      <a:lnTo>
                        <a:pt x="707" y="5"/>
                      </a:lnTo>
                      <a:lnTo>
                        <a:pt x="685" y="9"/>
                      </a:lnTo>
                      <a:lnTo>
                        <a:pt x="662" y="15"/>
                      </a:lnTo>
                      <a:lnTo>
                        <a:pt x="640" y="21"/>
                      </a:lnTo>
                      <a:lnTo>
                        <a:pt x="619" y="28"/>
                      </a:lnTo>
                      <a:lnTo>
                        <a:pt x="598" y="36"/>
                      </a:lnTo>
                      <a:lnTo>
                        <a:pt x="577" y="45"/>
                      </a:lnTo>
                      <a:lnTo>
                        <a:pt x="557" y="56"/>
                      </a:lnTo>
                      <a:lnTo>
                        <a:pt x="538" y="67"/>
                      </a:lnTo>
                      <a:lnTo>
                        <a:pt x="519" y="80"/>
                      </a:lnTo>
                      <a:lnTo>
                        <a:pt x="501" y="92"/>
                      </a:lnTo>
                      <a:lnTo>
                        <a:pt x="484" y="106"/>
                      </a:lnTo>
                      <a:lnTo>
                        <a:pt x="466" y="121"/>
                      </a:lnTo>
                      <a:lnTo>
                        <a:pt x="451" y="136"/>
                      </a:lnTo>
                      <a:lnTo>
                        <a:pt x="435" y="152"/>
                      </a:lnTo>
                      <a:lnTo>
                        <a:pt x="421" y="169"/>
                      </a:lnTo>
                      <a:lnTo>
                        <a:pt x="407" y="187"/>
                      </a:lnTo>
                      <a:lnTo>
                        <a:pt x="394" y="204"/>
                      </a:lnTo>
                      <a:lnTo>
                        <a:pt x="382" y="224"/>
                      </a:lnTo>
                      <a:lnTo>
                        <a:pt x="371" y="244"/>
                      </a:lnTo>
                      <a:lnTo>
                        <a:pt x="361" y="263"/>
                      </a:lnTo>
                      <a:lnTo>
                        <a:pt x="352" y="284"/>
                      </a:lnTo>
                      <a:lnTo>
                        <a:pt x="344" y="304"/>
                      </a:lnTo>
                      <a:lnTo>
                        <a:pt x="336" y="326"/>
                      </a:lnTo>
                      <a:lnTo>
                        <a:pt x="330" y="349"/>
                      </a:lnTo>
                      <a:lnTo>
                        <a:pt x="325" y="370"/>
                      </a:lnTo>
                      <a:lnTo>
                        <a:pt x="321" y="393"/>
                      </a:lnTo>
                      <a:lnTo>
                        <a:pt x="318" y="417"/>
                      </a:lnTo>
                      <a:lnTo>
                        <a:pt x="316" y="441"/>
                      </a:lnTo>
                      <a:lnTo>
                        <a:pt x="315" y="464"/>
                      </a:lnTo>
                      <a:lnTo>
                        <a:pt x="315" y="464"/>
                      </a:lnTo>
                      <a:lnTo>
                        <a:pt x="316" y="492"/>
                      </a:lnTo>
                      <a:lnTo>
                        <a:pt x="319" y="520"/>
                      </a:lnTo>
                      <a:lnTo>
                        <a:pt x="323" y="547"/>
                      </a:lnTo>
                      <a:lnTo>
                        <a:pt x="328" y="574"/>
                      </a:lnTo>
                      <a:lnTo>
                        <a:pt x="335" y="600"/>
                      </a:lnTo>
                      <a:lnTo>
                        <a:pt x="344" y="625"/>
                      </a:lnTo>
                      <a:lnTo>
                        <a:pt x="354" y="651"/>
                      </a:lnTo>
                      <a:lnTo>
                        <a:pt x="365" y="675"/>
                      </a:lnTo>
                      <a:lnTo>
                        <a:pt x="378" y="698"/>
                      </a:lnTo>
                      <a:lnTo>
                        <a:pt x="392" y="721"/>
                      </a:lnTo>
                      <a:lnTo>
                        <a:pt x="406" y="743"/>
                      </a:lnTo>
                      <a:lnTo>
                        <a:pt x="423" y="763"/>
                      </a:lnTo>
                      <a:lnTo>
                        <a:pt x="440" y="783"/>
                      </a:lnTo>
                      <a:lnTo>
                        <a:pt x="459" y="802"/>
                      </a:lnTo>
                      <a:lnTo>
                        <a:pt x="479" y="819"/>
                      </a:lnTo>
                      <a:lnTo>
                        <a:pt x="499" y="836"/>
                      </a:lnTo>
                      <a:lnTo>
                        <a:pt x="499" y="836"/>
                      </a:lnTo>
                      <a:lnTo>
                        <a:pt x="472" y="851"/>
                      </a:lnTo>
                      <a:lnTo>
                        <a:pt x="446" y="868"/>
                      </a:lnTo>
                      <a:lnTo>
                        <a:pt x="420" y="886"/>
                      </a:lnTo>
                      <a:lnTo>
                        <a:pt x="394" y="905"/>
                      </a:lnTo>
                      <a:lnTo>
                        <a:pt x="369" y="926"/>
                      </a:lnTo>
                      <a:lnTo>
                        <a:pt x="345" y="948"/>
                      </a:lnTo>
                      <a:lnTo>
                        <a:pt x="321" y="972"/>
                      </a:lnTo>
                      <a:lnTo>
                        <a:pt x="298" y="995"/>
                      </a:lnTo>
                      <a:lnTo>
                        <a:pt x="275" y="1021"/>
                      </a:lnTo>
                      <a:lnTo>
                        <a:pt x="254" y="1048"/>
                      </a:lnTo>
                      <a:lnTo>
                        <a:pt x="233" y="1076"/>
                      </a:lnTo>
                      <a:lnTo>
                        <a:pt x="214" y="1105"/>
                      </a:lnTo>
                      <a:lnTo>
                        <a:pt x="194" y="1135"/>
                      </a:lnTo>
                      <a:lnTo>
                        <a:pt x="175" y="1166"/>
                      </a:lnTo>
                      <a:lnTo>
                        <a:pt x="157" y="1198"/>
                      </a:lnTo>
                      <a:lnTo>
                        <a:pt x="140" y="1231"/>
                      </a:lnTo>
                      <a:lnTo>
                        <a:pt x="124" y="1264"/>
                      </a:lnTo>
                      <a:lnTo>
                        <a:pt x="110" y="1299"/>
                      </a:lnTo>
                      <a:lnTo>
                        <a:pt x="95" y="1334"/>
                      </a:lnTo>
                      <a:lnTo>
                        <a:pt x="82" y="1369"/>
                      </a:lnTo>
                      <a:lnTo>
                        <a:pt x="69" y="1406"/>
                      </a:lnTo>
                      <a:lnTo>
                        <a:pt x="57" y="1443"/>
                      </a:lnTo>
                      <a:lnTo>
                        <a:pt x="47" y="1481"/>
                      </a:lnTo>
                      <a:lnTo>
                        <a:pt x="37" y="1519"/>
                      </a:lnTo>
                      <a:lnTo>
                        <a:pt x="29" y="1559"/>
                      </a:lnTo>
                      <a:lnTo>
                        <a:pt x="22" y="1598"/>
                      </a:lnTo>
                      <a:lnTo>
                        <a:pt x="16" y="1638"/>
                      </a:lnTo>
                      <a:lnTo>
                        <a:pt x="10" y="1678"/>
                      </a:lnTo>
                      <a:lnTo>
                        <a:pt x="5" y="1718"/>
                      </a:lnTo>
                      <a:lnTo>
                        <a:pt x="3" y="1760"/>
                      </a:lnTo>
                      <a:lnTo>
                        <a:pt x="1" y="1801"/>
                      </a:lnTo>
                      <a:lnTo>
                        <a:pt x="0" y="1842"/>
                      </a:lnTo>
                      <a:lnTo>
                        <a:pt x="915" y="1842"/>
                      </a:lnTo>
                      <a:lnTo>
                        <a:pt x="915" y="1842"/>
                      </a:lnTo>
                      <a:lnTo>
                        <a:pt x="916" y="1790"/>
                      </a:lnTo>
                      <a:lnTo>
                        <a:pt x="919" y="1735"/>
                      </a:lnTo>
                      <a:lnTo>
                        <a:pt x="924" y="1678"/>
                      </a:lnTo>
                      <a:lnTo>
                        <a:pt x="931" y="1618"/>
                      </a:lnTo>
                      <a:lnTo>
                        <a:pt x="940" y="1559"/>
                      </a:lnTo>
                      <a:lnTo>
                        <a:pt x="952" y="1497"/>
                      </a:lnTo>
                      <a:lnTo>
                        <a:pt x="965" y="1435"/>
                      </a:lnTo>
                      <a:lnTo>
                        <a:pt x="979" y="1372"/>
                      </a:lnTo>
                      <a:lnTo>
                        <a:pt x="997" y="1310"/>
                      </a:lnTo>
                      <a:lnTo>
                        <a:pt x="1016" y="1248"/>
                      </a:lnTo>
                      <a:lnTo>
                        <a:pt x="1035" y="1186"/>
                      </a:lnTo>
                      <a:lnTo>
                        <a:pt x="1058" y="1126"/>
                      </a:lnTo>
                      <a:lnTo>
                        <a:pt x="1082" y="1068"/>
                      </a:lnTo>
                      <a:lnTo>
                        <a:pt x="1106" y="1011"/>
                      </a:lnTo>
                      <a:lnTo>
                        <a:pt x="1133" y="957"/>
                      </a:lnTo>
                      <a:lnTo>
                        <a:pt x="1146" y="930"/>
                      </a:lnTo>
                      <a:lnTo>
                        <a:pt x="1161" y="906"/>
                      </a:lnTo>
                      <a:lnTo>
                        <a:pt x="1161" y="906"/>
                      </a:lnTo>
                      <a:lnTo>
                        <a:pt x="1149" y="894"/>
                      </a:lnTo>
                      <a:lnTo>
                        <a:pt x="1136" y="883"/>
                      </a:lnTo>
                      <a:lnTo>
                        <a:pt x="1110" y="857"/>
                      </a:lnTo>
                      <a:lnTo>
                        <a:pt x="1097" y="845"/>
                      </a:lnTo>
                      <a:lnTo>
                        <a:pt x="1084" y="834"/>
                      </a:lnTo>
                      <a:lnTo>
                        <a:pt x="1070" y="824"/>
                      </a:lnTo>
                      <a:lnTo>
                        <a:pt x="1057" y="816"/>
                      </a:lnTo>
                      <a:lnTo>
                        <a:pt x="1057" y="816"/>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sp>
              <p:nvSpPr>
                <p:cNvPr id="13" name="Freeform 435"/>
                <p:cNvSpPr/>
                <p:nvPr/>
              </p:nvSpPr>
              <p:spPr bwMode="auto">
                <a:xfrm>
                  <a:off x="5171166" y="1963784"/>
                  <a:ext cx="275820" cy="320630"/>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sp>
          <p:nvSpPr>
            <p:cNvPr id="6" name="任意多边形 5"/>
            <p:cNvSpPr/>
            <p:nvPr/>
          </p:nvSpPr>
          <p:spPr>
            <a:xfrm rot="16200000" flipV="1">
              <a:off x="1900003"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2"/>
            </a:solidFill>
            <a:ln w="25400" cap="flat" cmpd="sng" algn="ctr">
              <a:noFill/>
              <a:prstDash val="solid"/>
            </a:ln>
            <a:effectLst>
              <a:innerShdw blurRad="38100" dist="12700" dir="2700000">
                <a:prstClr val="black">
                  <a:alpha val="50000"/>
                </a:prstClr>
              </a:inn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7" name="圆角矩形 16"/>
            <p:cNvSpPr/>
            <p:nvPr/>
          </p:nvSpPr>
          <p:spPr>
            <a:xfrm>
              <a:off x="654687" y="1372513"/>
              <a:ext cx="3124522" cy="3457798"/>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14" name="组合 13"/>
          <p:cNvGrpSpPr/>
          <p:nvPr/>
        </p:nvGrpSpPr>
        <p:grpSpPr>
          <a:xfrm>
            <a:off x="690701" y="2446529"/>
            <a:ext cx="287072" cy="287069"/>
            <a:chOff x="5026429" y="2057723"/>
            <a:chExt cx="254992" cy="254990"/>
          </a:xfrm>
        </p:grpSpPr>
        <p:sp>
          <p:nvSpPr>
            <p:cNvPr id="15" name="椭圆 14"/>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6"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17" name="组合 16"/>
          <p:cNvGrpSpPr/>
          <p:nvPr/>
        </p:nvGrpSpPr>
        <p:grpSpPr>
          <a:xfrm>
            <a:off x="690697" y="3132596"/>
            <a:ext cx="287072" cy="287069"/>
            <a:chOff x="5026429" y="2057723"/>
            <a:chExt cx="254992" cy="254990"/>
          </a:xfrm>
        </p:grpSpPr>
        <p:sp>
          <p:nvSpPr>
            <p:cNvPr id="18" name="椭圆 17"/>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9" name="Freeform 34"/>
            <p:cNvSpPr/>
            <p:nvPr/>
          </p:nvSpPr>
          <p:spPr bwMode="auto">
            <a:xfrm>
              <a:off x="5104300" y="2135885"/>
              <a:ext cx="99250" cy="98666"/>
            </a:xfrm>
            <a:prstGeom prst="ellipse">
              <a:avLst/>
            </a:prstGeom>
            <a:solidFill>
              <a:srgbClr val="DF003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20" name="组合 19"/>
          <p:cNvGrpSpPr/>
          <p:nvPr/>
        </p:nvGrpSpPr>
        <p:grpSpPr>
          <a:xfrm>
            <a:off x="690698" y="3895184"/>
            <a:ext cx="287072" cy="287069"/>
            <a:chOff x="5026429" y="2057723"/>
            <a:chExt cx="254992" cy="254990"/>
          </a:xfrm>
        </p:grpSpPr>
        <p:sp>
          <p:nvSpPr>
            <p:cNvPr id="21" name="椭圆 20"/>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22"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29" name="组合 28"/>
          <p:cNvGrpSpPr/>
          <p:nvPr/>
        </p:nvGrpSpPr>
        <p:grpSpPr>
          <a:xfrm>
            <a:off x="6503899" y="1255033"/>
            <a:ext cx="4777501" cy="5388583"/>
            <a:chOff x="4906594" y="1102064"/>
            <a:chExt cx="3554856" cy="4041437"/>
          </a:xfrm>
        </p:grpSpPr>
        <p:sp>
          <p:nvSpPr>
            <p:cNvPr id="30" name="任意多边形 29"/>
            <p:cNvSpPr/>
            <p:nvPr/>
          </p:nvSpPr>
          <p:spPr>
            <a:xfrm rot="5400000" flipH="1" flipV="1">
              <a:off x="3386725"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3"/>
            </a:solidFill>
            <a:ln w="25400" cap="flat" cmpd="sng" algn="ctr">
              <a:noFill/>
              <a:prstDash val="solid"/>
            </a:ln>
            <a:effectLst>
              <a:innerShdw blurRad="38100" dist="12700" dir="2700000">
                <a:prstClr val="black">
                  <a:alpha val="50000"/>
                </a:prstClr>
              </a:inn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nvGrpSpPr>
            <p:cNvPr id="31" name="组合 30"/>
            <p:cNvGrpSpPr/>
            <p:nvPr/>
          </p:nvGrpSpPr>
          <p:grpSpPr>
            <a:xfrm>
              <a:off x="5747812" y="1102064"/>
              <a:ext cx="2136766" cy="531148"/>
              <a:chOff x="5747812" y="1102064"/>
              <a:chExt cx="2136766" cy="531148"/>
            </a:xfrm>
          </p:grpSpPr>
          <p:sp>
            <p:nvSpPr>
              <p:cNvPr id="33" name="圆角矩形 32"/>
              <p:cNvSpPr/>
              <p:nvPr/>
            </p:nvSpPr>
            <p:spPr>
              <a:xfrm>
                <a:off x="5747812" y="1102064"/>
                <a:ext cx="2136766" cy="531148"/>
              </a:xfrm>
              <a:prstGeom prst="roundRect">
                <a:avLst>
                  <a:gd name="adj" fmla="val 50000"/>
                </a:avLst>
              </a:prstGeom>
              <a:gradFill>
                <a:gsLst>
                  <a:gs pos="0">
                    <a:schemeClr val="accent3">
                      <a:lumMod val="75000"/>
                    </a:schemeClr>
                  </a:gs>
                  <a:gs pos="100000">
                    <a:schemeClr val="accent3"/>
                  </a:gs>
                </a:gsLst>
                <a:lin ang="5400000" scaled="0"/>
              </a:gradFill>
              <a:ln w="25400" cap="flat" cmpd="sng" algn="ctr">
                <a:gradFill flip="none" rotWithShape="1">
                  <a:gsLst>
                    <a:gs pos="0">
                      <a:schemeClr val="accent3"/>
                    </a:gs>
                    <a:gs pos="100000">
                      <a:schemeClr val="accent3">
                        <a:lumMod val="75000"/>
                      </a:schemeClr>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4" name="矩形 33"/>
              <p:cNvSpPr>
                <a:spLocks noChangeArrowheads="1"/>
              </p:cNvSpPr>
              <p:nvPr/>
            </p:nvSpPr>
            <p:spPr bwMode="auto">
              <a:xfrm>
                <a:off x="594015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8565" fontAlgn="base">
                  <a:spcBef>
                    <a:spcPct val="0"/>
                  </a:spcBef>
                  <a:spcAft>
                    <a:spcPct val="0"/>
                  </a:spcAft>
                  <a:defRPr/>
                </a:pPr>
                <a:r>
                  <a:rPr lang="zh-CN" altLang="en-US" sz="2935" b="1" kern="0" cap="all" dirty="0" smtClean="0">
                    <a:solidFill>
                      <a:schemeClr val="bg1"/>
                    </a:solidFill>
                    <a:latin typeface="微软雅黑" panose="020B0503020204020204" pitchFamily="34" charset="-122"/>
                    <a:ea typeface="微软雅黑" panose="020B0503020204020204" pitchFamily="34" charset="-122"/>
                  </a:rPr>
                  <a:t>高级要求</a:t>
                </a:r>
                <a:endParaRPr lang="en-US" altLang="zh-CN" sz="2935" b="1" kern="0" cap="all" dirty="0">
                  <a:solidFill>
                    <a:schemeClr val="bg1"/>
                  </a:solidFill>
                  <a:latin typeface="微软雅黑" panose="020B0503020204020204" pitchFamily="34" charset="-122"/>
                  <a:ea typeface="微软雅黑" panose="020B0503020204020204" pitchFamily="34" charset="-122"/>
                </a:endParaRPr>
              </a:p>
            </p:txBody>
          </p:sp>
          <p:sp>
            <p:nvSpPr>
              <p:cNvPr id="35" name="Freeform 435"/>
              <p:cNvSpPr/>
              <p:nvPr/>
            </p:nvSpPr>
            <p:spPr bwMode="auto">
              <a:xfrm>
                <a:off x="7300412" y="1232502"/>
                <a:ext cx="262438" cy="270272"/>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32" name="圆角矩形 16"/>
            <p:cNvSpPr/>
            <p:nvPr/>
          </p:nvSpPr>
          <p:spPr>
            <a:xfrm flipH="1">
              <a:off x="5336928" y="1372513"/>
              <a:ext cx="3124522" cy="3769687"/>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36" name="组合 35"/>
          <p:cNvGrpSpPr/>
          <p:nvPr/>
        </p:nvGrpSpPr>
        <p:grpSpPr>
          <a:xfrm>
            <a:off x="11136365" y="2358534"/>
            <a:ext cx="287072" cy="287069"/>
            <a:chOff x="5026429" y="2057723"/>
            <a:chExt cx="254992" cy="254990"/>
          </a:xfrm>
        </p:grpSpPr>
        <p:sp>
          <p:nvSpPr>
            <p:cNvPr id="37" name="椭圆 36"/>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8"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39" name="组合 38"/>
          <p:cNvGrpSpPr/>
          <p:nvPr/>
        </p:nvGrpSpPr>
        <p:grpSpPr>
          <a:xfrm>
            <a:off x="11160550" y="3077056"/>
            <a:ext cx="287072" cy="287069"/>
            <a:chOff x="5026429" y="2057723"/>
            <a:chExt cx="254992" cy="254990"/>
          </a:xfrm>
        </p:grpSpPr>
        <p:sp>
          <p:nvSpPr>
            <p:cNvPr id="40" name="椭圆 39"/>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1" name="Freeform 34"/>
            <p:cNvSpPr/>
            <p:nvPr/>
          </p:nvSpPr>
          <p:spPr bwMode="auto">
            <a:xfrm>
              <a:off x="5104300" y="2135885"/>
              <a:ext cx="99250" cy="98666"/>
            </a:xfrm>
            <a:prstGeom prst="ellipse">
              <a:avLst/>
            </a:prstGeom>
            <a:solidFill>
              <a:srgbClr val="DF003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42" name="组合 41"/>
          <p:cNvGrpSpPr/>
          <p:nvPr/>
        </p:nvGrpSpPr>
        <p:grpSpPr>
          <a:xfrm>
            <a:off x="11160550" y="3839644"/>
            <a:ext cx="287072" cy="287069"/>
            <a:chOff x="5026429" y="2057723"/>
            <a:chExt cx="254992" cy="254990"/>
          </a:xfrm>
        </p:grpSpPr>
        <p:sp>
          <p:nvSpPr>
            <p:cNvPr id="43" name="椭圆 42"/>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4"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51" name="矩形 50"/>
          <p:cNvSpPr>
            <a:spLocks noChangeArrowheads="1"/>
          </p:cNvSpPr>
          <p:nvPr/>
        </p:nvSpPr>
        <p:spPr bwMode="auto">
          <a:xfrm>
            <a:off x="5835288" y="2212339"/>
            <a:ext cx="480053" cy="37444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t"/>
          <a:lstStyle/>
          <a:p>
            <a:pPr algn="ctr" fontAlgn="base">
              <a:spcBef>
                <a:spcPct val="0"/>
              </a:spcBef>
              <a:spcAft>
                <a:spcPct val="0"/>
              </a:spcAft>
            </a:pPr>
            <a:r>
              <a:rPr lang="zh-CN" altLang="en-US" sz="3200" b="1" cap="all" spc="400" dirty="0" smtClean="0">
                <a:solidFill>
                  <a:schemeClr val="bg1"/>
                </a:solidFill>
                <a:latin typeface="微软雅黑" panose="020B0503020204020204" pitchFamily="34" charset="-122"/>
                <a:ea typeface="微软雅黑" panose="020B0503020204020204" pitchFamily="34" charset="-122"/>
              </a:rPr>
              <a:t>审核员</a:t>
            </a:r>
            <a:endParaRPr lang="en-US" altLang="zh-CN" sz="3200" b="1" cap="all" spc="400" dirty="0">
              <a:solidFill>
                <a:schemeClr val="bg1"/>
              </a:solidFill>
              <a:latin typeface="微软雅黑" panose="020B0503020204020204" pitchFamily="34" charset="-122"/>
              <a:ea typeface="微软雅黑" panose="020B0503020204020204" pitchFamily="34" charset="-122"/>
            </a:endParaRPr>
          </a:p>
        </p:txBody>
      </p:sp>
      <p:sp>
        <p:nvSpPr>
          <p:cNvPr id="53" name="文本占位符 2">
            <a:extLst>
              <a:ext uri="{FF2B5EF4-FFF2-40B4-BE49-F238E27FC236}">
                <a16:creationId xmlns:a16="http://schemas.microsoft.com/office/drawing/2014/main" xmlns="" id="{08D3539B-1537-9241-8DBC-001E65C1476F}"/>
              </a:ext>
            </a:extLst>
          </p:cNvPr>
          <p:cNvSpPr txBox="1">
            <a:spLocks/>
          </p:cNvSpPr>
          <p:nvPr/>
        </p:nvSpPr>
        <p:spPr>
          <a:xfrm>
            <a:off x="414670" y="334626"/>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标注人员要求</a:t>
            </a:r>
            <a:endParaRPr lang="zh-CN" altLang="en-US" sz="2400" dirty="0">
              <a:solidFill>
                <a:srgbClr val="00338D"/>
              </a:solidFill>
              <a:sym typeface="+mn-lt"/>
            </a:endParaRPr>
          </a:p>
        </p:txBody>
      </p:sp>
      <p:grpSp>
        <p:nvGrpSpPr>
          <p:cNvPr id="54" name="组合 53"/>
          <p:cNvGrpSpPr/>
          <p:nvPr/>
        </p:nvGrpSpPr>
        <p:grpSpPr>
          <a:xfrm>
            <a:off x="690696" y="4628128"/>
            <a:ext cx="287072" cy="287069"/>
            <a:chOff x="5026429" y="2057723"/>
            <a:chExt cx="254992" cy="254990"/>
          </a:xfrm>
        </p:grpSpPr>
        <p:sp>
          <p:nvSpPr>
            <p:cNvPr id="55" name="椭圆 54"/>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56" name="Freeform 34"/>
            <p:cNvSpPr/>
            <p:nvPr/>
          </p:nvSpPr>
          <p:spPr bwMode="auto">
            <a:xfrm>
              <a:off x="5104300" y="2135885"/>
              <a:ext cx="99250" cy="98666"/>
            </a:xfrm>
            <a:prstGeom prst="ellipse">
              <a:avLst/>
            </a:prstGeom>
            <a:solidFill>
              <a:srgbClr val="FFFF0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58" name="组合 57"/>
          <p:cNvGrpSpPr/>
          <p:nvPr/>
        </p:nvGrpSpPr>
        <p:grpSpPr>
          <a:xfrm>
            <a:off x="690695" y="5330816"/>
            <a:ext cx="287072" cy="287069"/>
            <a:chOff x="5026429" y="2057723"/>
            <a:chExt cx="254992" cy="254990"/>
          </a:xfrm>
        </p:grpSpPr>
        <p:sp>
          <p:nvSpPr>
            <p:cNvPr id="59" name="椭圆 58"/>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60" name="Freeform 34"/>
            <p:cNvSpPr/>
            <p:nvPr/>
          </p:nvSpPr>
          <p:spPr bwMode="auto">
            <a:xfrm>
              <a:off x="5104300" y="2135885"/>
              <a:ext cx="99250" cy="98666"/>
            </a:xfrm>
            <a:prstGeom prst="ellipse">
              <a:avLst/>
            </a:prstGeom>
            <a:solidFill>
              <a:srgbClr val="7030A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66" name="组合 65"/>
          <p:cNvGrpSpPr/>
          <p:nvPr/>
        </p:nvGrpSpPr>
        <p:grpSpPr>
          <a:xfrm>
            <a:off x="11137865" y="4661011"/>
            <a:ext cx="287072" cy="287069"/>
            <a:chOff x="5026429" y="2057723"/>
            <a:chExt cx="254992" cy="254990"/>
          </a:xfrm>
        </p:grpSpPr>
        <p:sp>
          <p:nvSpPr>
            <p:cNvPr id="67" name="椭圆 66"/>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68" name="Freeform 34"/>
            <p:cNvSpPr/>
            <p:nvPr/>
          </p:nvSpPr>
          <p:spPr bwMode="auto">
            <a:xfrm>
              <a:off x="5104300" y="2135885"/>
              <a:ext cx="99250" cy="98666"/>
            </a:xfrm>
            <a:prstGeom prst="ellipse">
              <a:avLst/>
            </a:prstGeom>
            <a:solidFill>
              <a:srgbClr val="FFFF0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70" name="组合 69"/>
          <p:cNvGrpSpPr/>
          <p:nvPr/>
        </p:nvGrpSpPr>
        <p:grpSpPr>
          <a:xfrm>
            <a:off x="11153890" y="5369542"/>
            <a:ext cx="287072" cy="287069"/>
            <a:chOff x="5026429" y="2057723"/>
            <a:chExt cx="254992" cy="254990"/>
          </a:xfrm>
        </p:grpSpPr>
        <p:sp>
          <p:nvSpPr>
            <p:cNvPr id="71" name="椭圆 70"/>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72" name="Freeform 34"/>
            <p:cNvSpPr/>
            <p:nvPr/>
          </p:nvSpPr>
          <p:spPr bwMode="auto">
            <a:xfrm>
              <a:off x="5104300" y="2135885"/>
              <a:ext cx="99250" cy="98666"/>
            </a:xfrm>
            <a:prstGeom prst="ellipse">
              <a:avLst/>
            </a:prstGeom>
            <a:solidFill>
              <a:srgbClr val="7030A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2" name="矩形 1"/>
          <p:cNvSpPr/>
          <p:nvPr/>
        </p:nvSpPr>
        <p:spPr>
          <a:xfrm>
            <a:off x="1083169" y="2191131"/>
            <a:ext cx="4468381" cy="3748719"/>
          </a:xfrm>
          <a:prstGeom prst="rect">
            <a:avLst/>
          </a:prstGeom>
        </p:spPr>
        <p:txBody>
          <a:bodyPr wrap="square">
            <a:spAutoFit/>
          </a:bodyPr>
          <a:lstStyle/>
          <a:p>
            <a:pPr lvl="0">
              <a:lnSpc>
                <a:spcPct val="120000"/>
              </a:lnSpc>
            </a:pPr>
            <a:r>
              <a:rPr lang="zh-CN" altLang="en-US" sz="1400" b="1" dirty="0" smtClean="0">
                <a:latin typeface="微软雅黑" pitchFamily="34" charset="-122"/>
                <a:ea typeface="微软雅黑" pitchFamily="34" charset="-122"/>
              </a:rPr>
              <a:t>职责</a:t>
            </a:r>
            <a:r>
              <a:rPr lang="zh-CN" altLang="en-US" sz="1400" b="1" dirty="0">
                <a:latin typeface="微软雅黑" pitchFamily="34" charset="-122"/>
                <a:ea typeface="微软雅黑" pitchFamily="34" charset="-122"/>
              </a:rPr>
              <a:t>描述：</a:t>
            </a:r>
          </a:p>
          <a:p>
            <a:pPr marL="285750" indent="-285750">
              <a:lnSpc>
                <a:spcPct val="120000"/>
              </a:lnSpc>
              <a:buFont typeface="Wingdings" pitchFamily="2" charset="2"/>
              <a:buChar char="Ø"/>
            </a:pPr>
            <a:r>
              <a:rPr lang="zh-CN" altLang="zh-CN" sz="1400" dirty="0">
                <a:latin typeface="微软雅黑" pitchFamily="34" charset="-122"/>
                <a:ea typeface="微软雅黑" pitchFamily="34" charset="-122"/>
              </a:rPr>
              <a:t>负责环视项目素材的采集和整理；</a:t>
            </a:r>
          </a:p>
          <a:p>
            <a:pPr marL="285750" indent="-285750">
              <a:lnSpc>
                <a:spcPct val="120000"/>
              </a:lnSpc>
              <a:buFont typeface="Wingdings" pitchFamily="2" charset="2"/>
              <a:buChar char="Ø"/>
            </a:pPr>
            <a:r>
              <a:rPr lang="zh-CN" altLang="zh-CN" sz="1400" dirty="0">
                <a:latin typeface="微软雅黑" pitchFamily="34" charset="-122"/>
                <a:ea typeface="微软雅黑" pitchFamily="34" charset="-122"/>
              </a:rPr>
              <a:t>有效地执行测试用例，提交测试报告；</a:t>
            </a:r>
          </a:p>
          <a:p>
            <a:pPr marL="285750" indent="-285750">
              <a:lnSpc>
                <a:spcPct val="120000"/>
              </a:lnSpc>
              <a:buFont typeface="Wingdings" pitchFamily="2" charset="2"/>
              <a:buChar char="Ø"/>
            </a:pPr>
            <a:r>
              <a:rPr lang="zh-CN" altLang="zh-CN" sz="1400" dirty="0">
                <a:latin typeface="微软雅黑" pitchFamily="34" charset="-122"/>
                <a:ea typeface="微软雅黑" pitchFamily="34" charset="-122"/>
              </a:rPr>
              <a:t>准确地定位并跟踪问题，推动问题及时合理地解决；</a:t>
            </a:r>
          </a:p>
          <a:p>
            <a:pPr>
              <a:lnSpc>
                <a:spcPct val="120000"/>
              </a:lnSpc>
            </a:pPr>
            <a:r>
              <a:rPr lang="zh-CN" altLang="en-US" sz="1400" b="1" dirty="0" smtClean="0">
                <a:latin typeface="微软雅黑" pitchFamily="34" charset="-122"/>
                <a:ea typeface="微软雅黑" pitchFamily="34" charset="-122"/>
              </a:rPr>
              <a:t>任职</a:t>
            </a:r>
            <a:r>
              <a:rPr lang="zh-CN" altLang="en-US" sz="1400" b="1" dirty="0">
                <a:latin typeface="微软雅黑" pitchFamily="34" charset="-122"/>
                <a:ea typeface="微软雅黑" pitchFamily="34" charset="-122"/>
              </a:rPr>
              <a:t>要求：</a:t>
            </a:r>
          </a:p>
          <a:p>
            <a:pPr marL="285750" lvl="0" indent="-285750">
              <a:lnSpc>
                <a:spcPct val="120000"/>
              </a:lnSpc>
              <a:buFont typeface="Wingdings" pitchFamily="2" charset="2"/>
              <a:buChar char="Ø"/>
            </a:pPr>
            <a:r>
              <a:rPr lang="zh-CN" altLang="en-US" sz="1400" dirty="0" smtClean="0">
                <a:latin typeface="微软雅黑" pitchFamily="34" charset="-122"/>
                <a:ea typeface="微软雅黑" pitchFamily="34" charset="-122"/>
              </a:rPr>
              <a:t>计算机</a:t>
            </a:r>
            <a:r>
              <a:rPr lang="zh-CN" altLang="en-US" sz="1400" dirty="0">
                <a:latin typeface="微软雅黑" pitchFamily="34" charset="-122"/>
                <a:ea typeface="微软雅黑" pitchFamily="34" charset="-122"/>
              </a:rPr>
              <a:t>及相关专业专科以上学历；</a:t>
            </a:r>
          </a:p>
          <a:p>
            <a:pPr marL="285750" lvl="0" indent="-285750">
              <a:lnSpc>
                <a:spcPct val="120000"/>
              </a:lnSpc>
              <a:buFont typeface="Wingdings" pitchFamily="2" charset="2"/>
              <a:buChar char="Ø"/>
            </a:pPr>
            <a:r>
              <a:rPr lang="zh-CN" altLang="en-US" sz="1400" dirty="0" smtClean="0">
                <a:latin typeface="微软雅黑" pitchFamily="34" charset="-122"/>
                <a:ea typeface="微软雅黑" pitchFamily="34" charset="-122"/>
              </a:rPr>
              <a:t>熟练</a:t>
            </a:r>
            <a:r>
              <a:rPr lang="zh-CN" altLang="en-US" sz="1400" dirty="0">
                <a:latin typeface="微软雅黑" pitchFamily="34" charset="-122"/>
                <a:ea typeface="微软雅黑" pitchFamily="34" charset="-122"/>
              </a:rPr>
              <a:t>操作电脑和</a:t>
            </a:r>
            <a:r>
              <a:rPr lang="en-US" altLang="zh-CN" sz="1400" dirty="0">
                <a:latin typeface="微软雅黑" pitchFamily="34" charset="-122"/>
                <a:ea typeface="微软雅黑" pitchFamily="34" charset="-122"/>
              </a:rPr>
              <a:t>Excel</a:t>
            </a:r>
            <a:r>
              <a:rPr lang="zh-CN" altLang="en-US" sz="1400" dirty="0">
                <a:latin typeface="微软雅黑" pitchFamily="34" charset="-122"/>
                <a:ea typeface="微软雅黑" pitchFamily="34" charset="-122"/>
              </a:rPr>
              <a:t>，工作态度严谨；</a:t>
            </a:r>
          </a:p>
          <a:p>
            <a:pPr marL="285750" lvl="0" indent="-285750">
              <a:lnSpc>
                <a:spcPct val="120000"/>
              </a:lnSpc>
              <a:buFont typeface="Wingdings" pitchFamily="2" charset="2"/>
              <a:buChar char="Ø"/>
            </a:pPr>
            <a:r>
              <a:rPr lang="zh-CN" altLang="en-US" sz="1400" dirty="0" smtClean="0">
                <a:latin typeface="微软雅黑" pitchFamily="34" charset="-122"/>
                <a:ea typeface="微软雅黑" pitchFamily="34" charset="-122"/>
              </a:rPr>
              <a:t>逻辑</a:t>
            </a:r>
            <a:r>
              <a:rPr lang="zh-CN" altLang="en-US" sz="1400" dirty="0">
                <a:latin typeface="微软雅黑" pitchFamily="34" charset="-122"/>
                <a:ea typeface="微软雅黑" pitchFamily="34" charset="-122"/>
              </a:rPr>
              <a:t>思考能力强，有良好的学习能力；</a:t>
            </a:r>
          </a:p>
          <a:p>
            <a:pPr marL="285750" lvl="0" indent="-285750">
              <a:lnSpc>
                <a:spcPct val="120000"/>
              </a:lnSpc>
              <a:buFont typeface="Wingdings" pitchFamily="2" charset="2"/>
              <a:buChar char="Ø"/>
            </a:pPr>
            <a:r>
              <a:rPr lang="zh-CN" altLang="en-US" sz="1400" dirty="0" smtClean="0">
                <a:latin typeface="微软雅黑" pitchFamily="34" charset="-122"/>
                <a:ea typeface="微软雅黑" pitchFamily="34" charset="-122"/>
              </a:rPr>
              <a:t>对</a:t>
            </a:r>
            <a:r>
              <a:rPr lang="zh-CN" altLang="en-US" sz="1400" dirty="0">
                <a:latin typeface="微软雅黑" pitchFamily="34" charset="-122"/>
                <a:ea typeface="微软雅黑" pitchFamily="34" charset="-122"/>
              </a:rPr>
              <a:t>软件测试领域发现、分析和解决问题有浓厚的兴趣；</a:t>
            </a:r>
          </a:p>
          <a:p>
            <a:pPr marL="285750" lvl="0" indent="-285750">
              <a:lnSpc>
                <a:spcPct val="120000"/>
              </a:lnSpc>
              <a:buFont typeface="Wingdings" pitchFamily="2" charset="2"/>
              <a:buChar char="Ø"/>
            </a:pPr>
            <a:r>
              <a:rPr lang="zh-CN" altLang="en-US" sz="1400" dirty="0" smtClean="0">
                <a:latin typeface="微软雅黑" pitchFamily="34" charset="-122"/>
                <a:ea typeface="微软雅黑" pitchFamily="34" charset="-122"/>
              </a:rPr>
              <a:t>责任心</a:t>
            </a:r>
            <a:r>
              <a:rPr lang="zh-CN" altLang="en-US" sz="1400" dirty="0">
                <a:latin typeface="微软雅黑" pitchFamily="34" charset="-122"/>
                <a:ea typeface="微软雅黑" pitchFamily="34" charset="-122"/>
              </a:rPr>
              <a:t>强，工作积极、主动，注重总结；</a:t>
            </a:r>
          </a:p>
          <a:p>
            <a:pPr marL="285750" lvl="0" indent="-285750">
              <a:lnSpc>
                <a:spcPct val="120000"/>
              </a:lnSpc>
              <a:buFont typeface="Wingdings" pitchFamily="2" charset="2"/>
              <a:buChar char="Ø"/>
            </a:pPr>
            <a:r>
              <a:rPr lang="zh-CN" altLang="en-US" sz="1400" dirty="0" smtClean="0">
                <a:latin typeface="微软雅黑" pitchFamily="34" charset="-122"/>
                <a:ea typeface="微软雅黑" pitchFamily="34" charset="-122"/>
              </a:rPr>
              <a:t>有</a:t>
            </a:r>
            <a:r>
              <a:rPr lang="zh-CN" altLang="en-US" sz="1400" dirty="0">
                <a:latin typeface="微软雅黑" pitchFamily="34" charset="-122"/>
                <a:ea typeface="微软雅黑" pitchFamily="34" charset="-122"/>
              </a:rPr>
              <a:t>代码基础者优先，熟悉</a:t>
            </a:r>
            <a:r>
              <a:rPr lang="en-US" altLang="zh-CN" sz="1400" dirty="0" err="1">
                <a:latin typeface="微软雅黑" pitchFamily="34" charset="-122"/>
                <a:ea typeface="微软雅黑" pitchFamily="34" charset="-122"/>
              </a:rPr>
              <a:t>MongoDB</a:t>
            </a:r>
            <a:r>
              <a:rPr lang="zh-CN" altLang="en-US" sz="1400" dirty="0">
                <a:latin typeface="微软雅黑" pitchFamily="34" charset="-122"/>
                <a:ea typeface="微软雅黑" pitchFamily="34" charset="-122"/>
              </a:rPr>
              <a:t>数据库搭建语言，熟悉</a:t>
            </a:r>
            <a:r>
              <a:rPr lang="en-US" altLang="zh-CN" sz="1400" dirty="0">
                <a:latin typeface="微软雅黑" pitchFamily="34" charset="-122"/>
                <a:ea typeface="微软雅黑" pitchFamily="34" charset="-122"/>
              </a:rPr>
              <a:t>Linux</a:t>
            </a:r>
            <a:r>
              <a:rPr lang="zh-CN" altLang="en-US" sz="1400" dirty="0">
                <a:latin typeface="微软雅黑" pitchFamily="34" charset="-122"/>
                <a:ea typeface="微软雅黑" pitchFamily="34" charset="-122"/>
              </a:rPr>
              <a:t>系统下</a:t>
            </a:r>
            <a:r>
              <a:rPr lang="en-US" altLang="zh-CN" sz="1400" dirty="0">
                <a:latin typeface="微软雅黑" pitchFamily="34" charset="-122"/>
                <a:ea typeface="微软雅黑" pitchFamily="34" charset="-122"/>
              </a:rPr>
              <a:t>C</a:t>
            </a:r>
            <a:r>
              <a:rPr lang="zh-CN" altLang="en-US" sz="1400" dirty="0">
                <a:latin typeface="微软雅黑" pitchFamily="34" charset="-122"/>
                <a:ea typeface="微软雅黑" pitchFamily="34" charset="-122"/>
              </a:rPr>
              <a:t>编程优先。</a:t>
            </a:r>
          </a:p>
          <a:p>
            <a:pPr marL="285750" lvl="0" indent="-285750">
              <a:lnSpc>
                <a:spcPct val="120000"/>
              </a:lnSpc>
              <a:buFont typeface="Wingdings" pitchFamily="2" charset="2"/>
              <a:buChar char="Ø"/>
            </a:pPr>
            <a:endParaRPr lang="zh-CN" altLang="en-US" sz="1600" dirty="0">
              <a:latin typeface="微软雅黑" pitchFamily="34" charset="-122"/>
              <a:ea typeface="微软雅黑" pitchFamily="34" charset="-122"/>
            </a:endParaRPr>
          </a:p>
        </p:txBody>
      </p:sp>
      <p:sp>
        <p:nvSpPr>
          <p:cNvPr id="63" name="矩形 62"/>
          <p:cNvSpPr/>
          <p:nvPr/>
        </p:nvSpPr>
        <p:spPr>
          <a:xfrm>
            <a:off x="6663194" y="2155637"/>
            <a:ext cx="4497356" cy="3733330"/>
          </a:xfrm>
          <a:prstGeom prst="rect">
            <a:avLst/>
          </a:prstGeom>
        </p:spPr>
        <p:txBody>
          <a:bodyPr wrap="square">
            <a:spAutoFit/>
          </a:bodyPr>
          <a:lstStyle/>
          <a:p>
            <a:pPr lvl="0">
              <a:lnSpc>
                <a:spcPct val="130000"/>
              </a:lnSpc>
            </a:pPr>
            <a:r>
              <a:rPr lang="zh-CN" altLang="en-US" sz="1400" b="1" dirty="0" smtClean="0">
                <a:latin typeface="微软雅黑" pitchFamily="34" charset="-122"/>
                <a:ea typeface="微软雅黑" pitchFamily="34" charset="-122"/>
              </a:rPr>
              <a:t>工作</a:t>
            </a:r>
            <a:r>
              <a:rPr lang="zh-CN" altLang="en-US" sz="1400" b="1" dirty="0">
                <a:latin typeface="微软雅黑" pitchFamily="34" charset="-122"/>
                <a:ea typeface="微软雅黑" pitchFamily="34" charset="-122"/>
              </a:rPr>
              <a:t>职责：</a:t>
            </a:r>
          </a:p>
          <a:p>
            <a:pPr marL="171450" lvl="0" indent="-171450">
              <a:lnSpc>
                <a:spcPct val="130000"/>
              </a:lnSpc>
              <a:buFont typeface="Wingdings" pitchFamily="2" charset="2"/>
              <a:buChar char="Ø"/>
            </a:pPr>
            <a:r>
              <a:rPr lang="zh-CN" altLang="en-US" sz="1400" dirty="0" smtClean="0">
                <a:latin typeface="微软雅黑" pitchFamily="34" charset="-122"/>
                <a:ea typeface="微软雅黑" pitchFamily="34" charset="-122"/>
              </a:rPr>
              <a:t>负责</a:t>
            </a:r>
            <a:r>
              <a:rPr lang="zh-CN" altLang="en-US" sz="1400" dirty="0">
                <a:latin typeface="微软雅黑" pitchFamily="34" charset="-122"/>
                <a:ea typeface="微软雅黑" pitchFamily="34" charset="-122"/>
              </a:rPr>
              <a:t>人工智能深度学习算法的测试计划、测试用例的编写和测试执行；</a:t>
            </a:r>
          </a:p>
          <a:p>
            <a:pPr marL="171450" lvl="0" indent="-171450">
              <a:lnSpc>
                <a:spcPct val="130000"/>
              </a:lnSpc>
              <a:buFont typeface="Wingdings" pitchFamily="2" charset="2"/>
              <a:buChar char="Ø"/>
            </a:pPr>
            <a:r>
              <a:rPr lang="zh-CN" altLang="en-US" sz="1400" dirty="0" smtClean="0">
                <a:latin typeface="微软雅黑" pitchFamily="34" charset="-122"/>
                <a:ea typeface="微软雅黑" pitchFamily="34" charset="-122"/>
              </a:rPr>
              <a:t>负责</a:t>
            </a:r>
            <a:r>
              <a:rPr lang="zh-CN" altLang="en-US" sz="1400" dirty="0">
                <a:latin typeface="微软雅黑" pitchFamily="34" charset="-122"/>
                <a:ea typeface="微软雅黑" pitchFamily="34" charset="-122"/>
              </a:rPr>
              <a:t>人工智能深度学习算法的数据标注和审核；</a:t>
            </a:r>
          </a:p>
          <a:p>
            <a:pPr marL="171450" lvl="0" indent="-171450">
              <a:lnSpc>
                <a:spcPct val="130000"/>
              </a:lnSpc>
              <a:buFont typeface="Wingdings" pitchFamily="2" charset="2"/>
              <a:buChar char="Ø"/>
            </a:pPr>
            <a:r>
              <a:rPr lang="zh-CN" altLang="en-US" sz="1400" dirty="0" smtClean="0">
                <a:latin typeface="微软雅黑" pitchFamily="34" charset="-122"/>
                <a:ea typeface="微软雅黑" pitchFamily="34" charset="-122"/>
              </a:rPr>
              <a:t>负责</a:t>
            </a:r>
            <a:r>
              <a:rPr lang="zh-CN" altLang="en-US" sz="1400" dirty="0">
                <a:latin typeface="微软雅黑" pitchFamily="34" charset="-122"/>
                <a:ea typeface="微软雅黑" pitchFamily="34" charset="-122"/>
              </a:rPr>
              <a:t>人工智能数据标注工具的编写；</a:t>
            </a:r>
          </a:p>
          <a:p>
            <a:pPr marL="171450" lvl="0" indent="-171450">
              <a:lnSpc>
                <a:spcPct val="130000"/>
              </a:lnSpc>
              <a:buFont typeface="Wingdings" pitchFamily="2" charset="2"/>
              <a:buChar char="Ø"/>
            </a:pPr>
            <a:r>
              <a:rPr lang="zh-CN" altLang="en-US" sz="1400" dirty="0" smtClean="0">
                <a:latin typeface="微软雅黑" pitchFamily="34" charset="-122"/>
                <a:ea typeface="微软雅黑" pitchFamily="34" charset="-122"/>
              </a:rPr>
              <a:t>负责</a:t>
            </a:r>
            <a:r>
              <a:rPr lang="zh-CN" altLang="en-US" sz="1400" dirty="0">
                <a:latin typeface="微软雅黑" pitchFamily="34" charset="-122"/>
                <a:ea typeface="微软雅黑" pitchFamily="34" charset="-122"/>
              </a:rPr>
              <a:t>常规的数据测试和标注人员的管理、监督工作。</a:t>
            </a:r>
          </a:p>
          <a:p>
            <a:pPr lvl="0">
              <a:lnSpc>
                <a:spcPct val="130000"/>
              </a:lnSpc>
            </a:pPr>
            <a:r>
              <a:rPr lang="zh-CN" altLang="en-US" sz="1400" b="1" dirty="0" smtClean="0">
                <a:latin typeface="微软雅黑" pitchFamily="34" charset="-122"/>
                <a:ea typeface="微软雅黑" pitchFamily="34" charset="-122"/>
              </a:rPr>
              <a:t>任职要求：</a:t>
            </a:r>
          </a:p>
          <a:p>
            <a:pPr marL="171450" indent="-171450">
              <a:lnSpc>
                <a:spcPct val="130000"/>
              </a:lnSpc>
              <a:buFont typeface="Wingdings" pitchFamily="2" charset="2"/>
              <a:buChar char="Ø"/>
            </a:pPr>
            <a:r>
              <a:rPr lang="zh-CN" altLang="zh-CN" sz="1400" dirty="0">
                <a:latin typeface="微软雅黑" pitchFamily="34" charset="-122"/>
                <a:ea typeface="微软雅黑" pitchFamily="34" charset="-122"/>
              </a:rPr>
              <a:t>本科及以上学历，电子、自动化、通信、计算机类相关专业毕业</a:t>
            </a:r>
            <a:r>
              <a:rPr lang="en-US" altLang="zh-CN" sz="1400" dirty="0">
                <a:latin typeface="微软雅黑" pitchFamily="34" charset="-122"/>
                <a:ea typeface="微软雅黑" pitchFamily="34" charset="-122"/>
              </a:rPr>
              <a:t>;</a:t>
            </a:r>
            <a:endParaRPr lang="zh-CN" altLang="zh-CN" sz="1400" dirty="0">
              <a:latin typeface="微软雅黑" pitchFamily="34" charset="-122"/>
              <a:ea typeface="微软雅黑" pitchFamily="34" charset="-122"/>
            </a:endParaRPr>
          </a:p>
          <a:p>
            <a:pPr marL="171450" indent="-171450">
              <a:lnSpc>
                <a:spcPct val="130000"/>
              </a:lnSpc>
              <a:buFont typeface="Wingdings" pitchFamily="2" charset="2"/>
              <a:buChar char="Ø"/>
            </a:pPr>
            <a:r>
              <a:rPr lang="zh-CN" altLang="zh-CN" sz="1400" dirty="0">
                <a:latin typeface="微软雅黑" pitchFamily="34" charset="-122"/>
                <a:ea typeface="微软雅黑" pitchFamily="34" charset="-122"/>
              </a:rPr>
              <a:t>负责人工智能深度学习算法测试和</a:t>
            </a:r>
            <a:r>
              <a:rPr lang="en-US" altLang="zh-CN" sz="1400" dirty="0">
                <a:latin typeface="微软雅黑" pitchFamily="34" charset="-122"/>
                <a:ea typeface="微软雅黑" pitchFamily="34" charset="-122"/>
              </a:rPr>
              <a:t>SDK</a:t>
            </a:r>
            <a:r>
              <a:rPr lang="zh-CN" altLang="zh-CN" sz="1400" dirty="0">
                <a:latin typeface="微软雅黑" pitchFamily="34" charset="-122"/>
                <a:ea typeface="微软雅黑" pitchFamily="34" charset="-122"/>
              </a:rPr>
              <a:t>应用测试工作；</a:t>
            </a:r>
          </a:p>
          <a:p>
            <a:pPr marL="171450" indent="-171450">
              <a:lnSpc>
                <a:spcPct val="130000"/>
              </a:lnSpc>
              <a:buFont typeface="Wingdings" pitchFamily="2" charset="2"/>
              <a:buChar char="Ø"/>
            </a:pPr>
            <a:r>
              <a:rPr lang="zh-CN" altLang="zh-CN" sz="1400" dirty="0">
                <a:latin typeface="微软雅黑" pitchFamily="34" charset="-122"/>
                <a:ea typeface="微软雅黑" pitchFamily="34" charset="-122"/>
              </a:rPr>
              <a:t>负责人工智能深度学习数据标注规划以及审核等工作；</a:t>
            </a:r>
          </a:p>
          <a:p>
            <a:pPr marL="171450" indent="-171450">
              <a:lnSpc>
                <a:spcPct val="130000"/>
              </a:lnSpc>
              <a:buFont typeface="Wingdings" pitchFamily="2" charset="2"/>
              <a:buChar char="Ø"/>
            </a:pPr>
            <a:r>
              <a:rPr lang="zh-CN" altLang="zh-CN" sz="1400" dirty="0">
                <a:latin typeface="微软雅黑" pitchFamily="34" charset="-122"/>
                <a:ea typeface="微软雅黑" pitchFamily="34" charset="-122"/>
              </a:rPr>
              <a:t>熟悉</a:t>
            </a:r>
            <a:r>
              <a:rPr lang="en-US" altLang="zh-CN" sz="1400" dirty="0">
                <a:latin typeface="微软雅黑" pitchFamily="34" charset="-122"/>
                <a:ea typeface="微软雅黑" pitchFamily="34" charset="-122"/>
              </a:rPr>
              <a:t>Python</a:t>
            </a:r>
            <a:r>
              <a:rPr lang="zh-CN" altLang="zh-CN" sz="1400" dirty="0">
                <a:latin typeface="微软雅黑" pitchFamily="34" charset="-122"/>
                <a:ea typeface="微软雅黑" pitchFamily="34" charset="-122"/>
              </a:rPr>
              <a:t>语言，能自己编写一些标注工具者优先；</a:t>
            </a:r>
          </a:p>
          <a:p>
            <a:pPr marL="171450" indent="-171450">
              <a:lnSpc>
                <a:spcPct val="130000"/>
              </a:lnSpc>
              <a:buFont typeface="Wingdings" pitchFamily="2" charset="2"/>
              <a:buChar char="Ø"/>
            </a:pPr>
            <a:r>
              <a:rPr lang="zh-CN" altLang="zh-CN" sz="1400" dirty="0">
                <a:latin typeface="微软雅黑" pitchFamily="34" charset="-122"/>
                <a:ea typeface="微软雅黑" pitchFamily="34" charset="-122"/>
              </a:rPr>
              <a:t>具有快速学习能力和团队合作精神</a:t>
            </a:r>
            <a:r>
              <a:rPr lang="en-US" altLang="zh-CN" sz="1400" dirty="0">
                <a:latin typeface="微软雅黑" pitchFamily="34" charset="-122"/>
                <a:ea typeface="微软雅黑" pitchFamily="34" charset="-122"/>
              </a:rPr>
              <a:t>,</a:t>
            </a:r>
            <a:r>
              <a:rPr lang="zh-CN" altLang="zh-CN" sz="1400" dirty="0">
                <a:latin typeface="微软雅黑" pitchFamily="34" charset="-122"/>
                <a:ea typeface="微软雅黑" pitchFamily="34" charset="-122"/>
              </a:rPr>
              <a:t>善于交流</a:t>
            </a:r>
            <a:r>
              <a:rPr lang="zh-CN"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Tree>
    <p:extLst>
      <p:ext uri="{BB962C8B-B14F-4D97-AF65-F5344CB8AC3E}">
        <p14:creationId xmlns:p14="http://schemas.microsoft.com/office/powerpoint/2010/main" val="184663080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animEffect transition="in" filter="fade">
                                      <p:cBhvr>
                                        <p:cTn id="13" dur="500"/>
                                        <p:tgtEl>
                                          <p:spTgt spid="51"/>
                                        </p:tgtEl>
                                      </p:cBhvr>
                                    </p:animEffect>
                                  </p:childTnLst>
                                </p:cTn>
                              </p:par>
                            </p:childTnLst>
                          </p:cTn>
                        </p:par>
                        <p:par>
                          <p:cTn id="14" fill="hold">
                            <p:stCondLst>
                              <p:cond delay="11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1600"/>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nodeType="withEffect">
                                  <p:stCondLst>
                                    <p:cond delay="2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nodeType="withEffect">
                                  <p:stCondLst>
                                    <p:cond delay="4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nodeType="withEffect">
                                  <p:stCondLst>
                                    <p:cond delay="20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cTn>
                              </p:par>
                              <p:par>
                                <p:cTn id="50" presetID="53" presetClass="entr" presetSubtype="16" fill="hold" nodeType="withEffect">
                                  <p:stCondLst>
                                    <p:cond delay="40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Effect transition="in" filter="fade">
                                      <p:cBhvr>
                                        <p:cTn id="54" dur="500"/>
                                        <p:tgtEl>
                                          <p:spTgt spid="42"/>
                                        </p:tgtEl>
                                      </p:cBhvr>
                                    </p:animEffect>
                                  </p:childTnLst>
                                </p:cTn>
                              </p:par>
                              <p:par>
                                <p:cTn id="55" presetID="53" presetClass="entr" presetSubtype="16" fill="hold" nodeType="withEffect">
                                  <p:stCondLst>
                                    <p:cond delay="400"/>
                                  </p:stCondLst>
                                  <p:childTnLst>
                                    <p:set>
                                      <p:cBhvr>
                                        <p:cTn id="56" dur="1" fill="hold">
                                          <p:stCondLst>
                                            <p:cond delay="0"/>
                                          </p:stCondLst>
                                        </p:cTn>
                                        <p:tgtEl>
                                          <p:spTgt spid="54"/>
                                        </p:tgtEl>
                                        <p:attrNameLst>
                                          <p:attrName>style.visibility</p:attrName>
                                        </p:attrNameLst>
                                      </p:cBhvr>
                                      <p:to>
                                        <p:strVal val="visible"/>
                                      </p:to>
                                    </p:set>
                                    <p:anim calcmode="lin" valueType="num">
                                      <p:cBhvr>
                                        <p:cTn id="57" dur="500" fill="hold"/>
                                        <p:tgtEl>
                                          <p:spTgt spid="54"/>
                                        </p:tgtEl>
                                        <p:attrNameLst>
                                          <p:attrName>ppt_w</p:attrName>
                                        </p:attrNameLst>
                                      </p:cBhvr>
                                      <p:tavLst>
                                        <p:tav tm="0">
                                          <p:val>
                                            <p:fltVal val="0"/>
                                          </p:val>
                                        </p:tav>
                                        <p:tav tm="100000">
                                          <p:val>
                                            <p:strVal val="#ppt_w"/>
                                          </p:val>
                                        </p:tav>
                                      </p:tavLst>
                                    </p:anim>
                                    <p:anim calcmode="lin" valueType="num">
                                      <p:cBhvr>
                                        <p:cTn id="58" dur="500" fill="hold"/>
                                        <p:tgtEl>
                                          <p:spTgt spid="54"/>
                                        </p:tgtEl>
                                        <p:attrNameLst>
                                          <p:attrName>ppt_h</p:attrName>
                                        </p:attrNameLst>
                                      </p:cBhvr>
                                      <p:tavLst>
                                        <p:tav tm="0">
                                          <p:val>
                                            <p:fltVal val="0"/>
                                          </p:val>
                                        </p:tav>
                                        <p:tav tm="100000">
                                          <p:val>
                                            <p:strVal val="#ppt_h"/>
                                          </p:val>
                                        </p:tav>
                                      </p:tavLst>
                                    </p:anim>
                                    <p:animEffect transition="in" filter="fade">
                                      <p:cBhvr>
                                        <p:cTn id="59" dur="500"/>
                                        <p:tgtEl>
                                          <p:spTgt spid="54"/>
                                        </p:tgtEl>
                                      </p:cBhvr>
                                    </p:animEffect>
                                  </p:childTnLst>
                                </p:cTn>
                              </p:par>
                              <p:par>
                                <p:cTn id="60" presetID="53" presetClass="entr" presetSubtype="16" fill="hold" nodeType="withEffect">
                                  <p:stCondLst>
                                    <p:cond delay="400"/>
                                  </p:stCondLst>
                                  <p:childTnLst>
                                    <p:set>
                                      <p:cBhvr>
                                        <p:cTn id="61" dur="1" fill="hold">
                                          <p:stCondLst>
                                            <p:cond delay="0"/>
                                          </p:stCondLst>
                                        </p:cTn>
                                        <p:tgtEl>
                                          <p:spTgt spid="58"/>
                                        </p:tgtEl>
                                        <p:attrNameLst>
                                          <p:attrName>style.visibility</p:attrName>
                                        </p:attrNameLst>
                                      </p:cBhvr>
                                      <p:to>
                                        <p:strVal val="visible"/>
                                      </p:to>
                                    </p:set>
                                    <p:anim calcmode="lin" valueType="num">
                                      <p:cBhvr>
                                        <p:cTn id="62" dur="500" fill="hold"/>
                                        <p:tgtEl>
                                          <p:spTgt spid="58"/>
                                        </p:tgtEl>
                                        <p:attrNameLst>
                                          <p:attrName>ppt_w</p:attrName>
                                        </p:attrNameLst>
                                      </p:cBhvr>
                                      <p:tavLst>
                                        <p:tav tm="0">
                                          <p:val>
                                            <p:fltVal val="0"/>
                                          </p:val>
                                        </p:tav>
                                        <p:tav tm="100000">
                                          <p:val>
                                            <p:strVal val="#ppt_w"/>
                                          </p:val>
                                        </p:tav>
                                      </p:tavLst>
                                    </p:anim>
                                    <p:anim calcmode="lin" valueType="num">
                                      <p:cBhvr>
                                        <p:cTn id="63" dur="500" fill="hold"/>
                                        <p:tgtEl>
                                          <p:spTgt spid="58"/>
                                        </p:tgtEl>
                                        <p:attrNameLst>
                                          <p:attrName>ppt_h</p:attrName>
                                        </p:attrNameLst>
                                      </p:cBhvr>
                                      <p:tavLst>
                                        <p:tav tm="0">
                                          <p:val>
                                            <p:fltVal val="0"/>
                                          </p:val>
                                        </p:tav>
                                        <p:tav tm="100000">
                                          <p:val>
                                            <p:strVal val="#ppt_h"/>
                                          </p:val>
                                        </p:tav>
                                      </p:tavLst>
                                    </p:anim>
                                    <p:animEffect transition="in" filter="fade">
                                      <p:cBhvr>
                                        <p:cTn id="64" dur="500"/>
                                        <p:tgtEl>
                                          <p:spTgt spid="58"/>
                                        </p:tgtEl>
                                      </p:cBhvr>
                                    </p:animEffect>
                                  </p:childTnLst>
                                </p:cTn>
                              </p:par>
                              <p:par>
                                <p:cTn id="65" presetID="53" presetClass="entr" presetSubtype="16" fill="hold" nodeType="withEffect">
                                  <p:stCondLst>
                                    <p:cond delay="40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nodeType="withEffect">
                                  <p:stCondLst>
                                    <p:cond delay="400"/>
                                  </p:stCondLst>
                                  <p:childTnLst>
                                    <p:set>
                                      <p:cBhvr>
                                        <p:cTn id="71" dur="1" fill="hold">
                                          <p:stCondLst>
                                            <p:cond delay="0"/>
                                          </p:stCondLst>
                                        </p:cTn>
                                        <p:tgtEl>
                                          <p:spTgt spid="70"/>
                                        </p:tgtEl>
                                        <p:attrNameLst>
                                          <p:attrName>style.visibility</p:attrName>
                                        </p:attrNameLst>
                                      </p:cBhvr>
                                      <p:to>
                                        <p:strVal val="visible"/>
                                      </p:to>
                                    </p:set>
                                    <p:anim calcmode="lin" valueType="num">
                                      <p:cBhvr>
                                        <p:cTn id="72" dur="500" fill="hold"/>
                                        <p:tgtEl>
                                          <p:spTgt spid="70"/>
                                        </p:tgtEl>
                                        <p:attrNameLst>
                                          <p:attrName>ppt_w</p:attrName>
                                        </p:attrNameLst>
                                      </p:cBhvr>
                                      <p:tavLst>
                                        <p:tav tm="0">
                                          <p:val>
                                            <p:fltVal val="0"/>
                                          </p:val>
                                        </p:tav>
                                        <p:tav tm="100000">
                                          <p:val>
                                            <p:strVal val="#ppt_w"/>
                                          </p:val>
                                        </p:tav>
                                      </p:tavLst>
                                    </p:anim>
                                    <p:anim calcmode="lin" valueType="num">
                                      <p:cBhvr>
                                        <p:cTn id="73" dur="500" fill="hold"/>
                                        <p:tgtEl>
                                          <p:spTgt spid="70"/>
                                        </p:tgtEl>
                                        <p:attrNameLst>
                                          <p:attrName>ppt_h</p:attrName>
                                        </p:attrNameLst>
                                      </p:cBhvr>
                                      <p:tavLst>
                                        <p:tav tm="0">
                                          <p:val>
                                            <p:fltVal val="0"/>
                                          </p:val>
                                        </p:tav>
                                        <p:tav tm="100000">
                                          <p:val>
                                            <p:strVal val="#ppt_h"/>
                                          </p:val>
                                        </p:tav>
                                      </p:tavLst>
                                    </p:anim>
                                    <p:animEffect transition="in" filter="fade">
                                      <p:cBhvr>
                                        <p:cTn id="7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bwMode="auto">
          <a:xfrm>
            <a:off x="5551551" y="910358"/>
            <a:ext cx="1012447" cy="5733256"/>
          </a:xfrm>
          <a:custGeom>
            <a:avLst/>
            <a:gdLst>
              <a:gd name="connsiteX0" fmla="*/ 379398 w 759335"/>
              <a:gd name="connsiteY0" fmla="*/ 0 h 4299942"/>
              <a:gd name="connsiteX1" fmla="*/ 427935 w 759335"/>
              <a:gd name="connsiteY1" fmla="*/ 21630 h 4299942"/>
              <a:gd name="connsiteX2" fmla="*/ 745044 w 759335"/>
              <a:gd name="connsiteY2" fmla="*/ 339318 h 4299942"/>
              <a:gd name="connsiteX3" fmla="*/ 759335 w 759335"/>
              <a:gd name="connsiteY3" fmla="*/ 371222 h 4299942"/>
              <a:gd name="connsiteX4" fmla="*/ 716731 w 759335"/>
              <a:gd name="connsiteY4" fmla="*/ 413940 h 4299942"/>
              <a:gd name="connsiteX5" fmla="*/ 713764 w 759335"/>
              <a:gd name="connsiteY5" fmla="*/ 413670 h 4299942"/>
              <a:gd name="connsiteX6" fmla="*/ 653632 w 759335"/>
              <a:gd name="connsiteY6" fmla="*/ 413940 h 4299942"/>
              <a:gd name="connsiteX7" fmla="*/ 653363 w 759335"/>
              <a:gd name="connsiteY7" fmla="*/ 413940 h 4299942"/>
              <a:gd name="connsiteX8" fmla="*/ 642307 w 759335"/>
              <a:gd name="connsiteY8" fmla="*/ 424755 h 4299942"/>
              <a:gd name="connsiteX9" fmla="*/ 642307 w 759335"/>
              <a:gd name="connsiteY9" fmla="*/ 425026 h 4299942"/>
              <a:gd name="connsiteX10" fmla="*/ 642307 w 759335"/>
              <a:gd name="connsiteY10" fmla="*/ 576064 h 4299942"/>
              <a:gd name="connsiteX11" fmla="*/ 642307 w 759335"/>
              <a:gd name="connsiteY11" fmla="*/ 648072 h 4299942"/>
              <a:gd name="connsiteX12" fmla="*/ 642307 w 759335"/>
              <a:gd name="connsiteY12" fmla="*/ 2952328 h 4299942"/>
              <a:gd name="connsiteX13" fmla="*/ 642307 w 759335"/>
              <a:gd name="connsiteY13" fmla="*/ 3407266 h 4299942"/>
              <a:gd name="connsiteX14" fmla="*/ 642307 w 759335"/>
              <a:gd name="connsiteY14" fmla="*/ 3816424 h 4299942"/>
              <a:gd name="connsiteX15" fmla="*/ 642307 w 759335"/>
              <a:gd name="connsiteY15" fmla="*/ 3888432 h 4299942"/>
              <a:gd name="connsiteX16" fmla="*/ 642307 w 759335"/>
              <a:gd name="connsiteY16" fmla="*/ 4299942 h 4299942"/>
              <a:gd name="connsiteX17" fmla="*/ 118647 w 759335"/>
              <a:gd name="connsiteY17" fmla="*/ 4299942 h 4299942"/>
              <a:gd name="connsiteX18" fmla="*/ 118647 w 759335"/>
              <a:gd name="connsiteY18" fmla="*/ 3888432 h 4299942"/>
              <a:gd name="connsiteX19" fmla="*/ 118647 w 759335"/>
              <a:gd name="connsiteY19" fmla="*/ 3816424 h 4299942"/>
              <a:gd name="connsiteX20" fmla="*/ 118647 w 759335"/>
              <a:gd name="connsiteY20" fmla="*/ 3407266 h 4299942"/>
              <a:gd name="connsiteX21" fmla="*/ 118647 w 759335"/>
              <a:gd name="connsiteY21" fmla="*/ 2952328 h 4299942"/>
              <a:gd name="connsiteX22" fmla="*/ 118647 w 759335"/>
              <a:gd name="connsiteY22" fmla="*/ 648072 h 4299942"/>
              <a:gd name="connsiteX23" fmla="*/ 118647 w 759335"/>
              <a:gd name="connsiteY23" fmla="*/ 576064 h 4299942"/>
              <a:gd name="connsiteX24" fmla="*/ 118647 w 759335"/>
              <a:gd name="connsiteY24" fmla="*/ 425296 h 4299942"/>
              <a:gd name="connsiteX25" fmla="*/ 118647 w 759335"/>
              <a:gd name="connsiteY25" fmla="*/ 425026 h 4299942"/>
              <a:gd name="connsiteX26" fmla="*/ 107591 w 759335"/>
              <a:gd name="connsiteY26" fmla="*/ 413940 h 4299942"/>
              <a:gd name="connsiteX27" fmla="*/ 107321 w 759335"/>
              <a:gd name="connsiteY27" fmla="*/ 413940 h 4299942"/>
              <a:gd name="connsiteX28" fmla="*/ 107052 w 759335"/>
              <a:gd name="connsiteY28" fmla="*/ 413940 h 4299942"/>
              <a:gd name="connsiteX29" fmla="*/ 43684 w 759335"/>
              <a:gd name="connsiteY29" fmla="*/ 413940 h 4299942"/>
              <a:gd name="connsiteX30" fmla="*/ 42605 w 759335"/>
              <a:gd name="connsiteY30" fmla="*/ 413940 h 4299942"/>
              <a:gd name="connsiteX31" fmla="*/ 0 w 759335"/>
              <a:gd name="connsiteY31" fmla="*/ 371222 h 4299942"/>
              <a:gd name="connsiteX32" fmla="*/ 12674 w 759335"/>
              <a:gd name="connsiteY32" fmla="*/ 340669 h 4299942"/>
              <a:gd name="connsiteX33" fmla="*/ 333288 w 759335"/>
              <a:gd name="connsiteY33" fmla="*/ 19197 h 4299942"/>
              <a:gd name="connsiteX34" fmla="*/ 379398 w 759335"/>
              <a:gd name="connsiteY34" fmla="*/ 0 h 4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59335" h="4299942">
                <a:moveTo>
                  <a:pt x="379398" y="0"/>
                </a:moveTo>
                <a:cubicBezTo>
                  <a:pt x="398813" y="0"/>
                  <a:pt x="416071" y="8382"/>
                  <a:pt x="427935" y="21630"/>
                </a:cubicBezTo>
                <a:lnTo>
                  <a:pt x="745044" y="339318"/>
                </a:lnTo>
                <a:cubicBezTo>
                  <a:pt x="753673" y="347158"/>
                  <a:pt x="759335" y="358514"/>
                  <a:pt x="759335" y="371222"/>
                </a:cubicBezTo>
                <a:cubicBezTo>
                  <a:pt x="759335" y="394744"/>
                  <a:pt x="740190" y="413940"/>
                  <a:pt x="716731" y="413940"/>
                </a:cubicBezTo>
                <a:cubicBezTo>
                  <a:pt x="715652" y="413940"/>
                  <a:pt x="714843" y="413940"/>
                  <a:pt x="713764" y="413670"/>
                </a:cubicBezTo>
                <a:lnTo>
                  <a:pt x="653632" y="413940"/>
                </a:lnTo>
                <a:lnTo>
                  <a:pt x="653363" y="413940"/>
                </a:lnTo>
                <a:cubicBezTo>
                  <a:pt x="647161" y="413940"/>
                  <a:pt x="642307" y="418807"/>
                  <a:pt x="642307" y="424755"/>
                </a:cubicBezTo>
                <a:lnTo>
                  <a:pt x="642307" y="425026"/>
                </a:lnTo>
                <a:lnTo>
                  <a:pt x="642307" y="576064"/>
                </a:lnTo>
                <a:lnTo>
                  <a:pt x="642307" y="648072"/>
                </a:lnTo>
                <a:lnTo>
                  <a:pt x="642307" y="2952328"/>
                </a:lnTo>
                <a:lnTo>
                  <a:pt x="642307" y="3407266"/>
                </a:lnTo>
                <a:lnTo>
                  <a:pt x="642307" y="3816424"/>
                </a:lnTo>
                <a:lnTo>
                  <a:pt x="642307" y="3888432"/>
                </a:lnTo>
                <a:lnTo>
                  <a:pt x="642307" y="4299942"/>
                </a:lnTo>
                <a:lnTo>
                  <a:pt x="118647" y="4299942"/>
                </a:lnTo>
                <a:lnTo>
                  <a:pt x="118647" y="3888432"/>
                </a:lnTo>
                <a:lnTo>
                  <a:pt x="118647" y="3816424"/>
                </a:lnTo>
                <a:lnTo>
                  <a:pt x="118647" y="3407266"/>
                </a:lnTo>
                <a:lnTo>
                  <a:pt x="118647" y="2952328"/>
                </a:lnTo>
                <a:lnTo>
                  <a:pt x="118647" y="648072"/>
                </a:lnTo>
                <a:lnTo>
                  <a:pt x="118647" y="576064"/>
                </a:lnTo>
                <a:lnTo>
                  <a:pt x="118647" y="425296"/>
                </a:lnTo>
                <a:lnTo>
                  <a:pt x="118647" y="425026"/>
                </a:lnTo>
                <a:cubicBezTo>
                  <a:pt x="118647" y="418807"/>
                  <a:pt x="113523" y="413940"/>
                  <a:pt x="107591" y="413940"/>
                </a:cubicBezTo>
                <a:lnTo>
                  <a:pt x="107321" y="413940"/>
                </a:lnTo>
                <a:lnTo>
                  <a:pt x="107052" y="413940"/>
                </a:lnTo>
                <a:lnTo>
                  <a:pt x="43684" y="413940"/>
                </a:lnTo>
                <a:lnTo>
                  <a:pt x="42605" y="413940"/>
                </a:lnTo>
                <a:cubicBezTo>
                  <a:pt x="18876" y="413940"/>
                  <a:pt x="0" y="394744"/>
                  <a:pt x="0" y="371222"/>
                </a:cubicBezTo>
                <a:cubicBezTo>
                  <a:pt x="0" y="359325"/>
                  <a:pt x="4854" y="348510"/>
                  <a:pt x="12674" y="340669"/>
                </a:cubicBezTo>
                <a:lnTo>
                  <a:pt x="333288" y="19197"/>
                </a:lnTo>
                <a:cubicBezTo>
                  <a:pt x="345153" y="7300"/>
                  <a:pt x="361601" y="0"/>
                  <a:pt x="379398" y="0"/>
                </a:cubicBezTo>
                <a:close/>
              </a:path>
            </a:pathLst>
          </a:custGeom>
          <a:solidFill>
            <a:schemeClr val="accent1">
              <a:lumMod val="75000"/>
            </a:schemeClr>
          </a:solidFill>
          <a:ln w="25400" cap="flat" cmpd="sng" algn="ctr">
            <a:noFill/>
            <a:prstDash val="solid"/>
          </a:ln>
          <a:effectLst>
            <a:innerShdw blurRad="63500" dist="25400" dir="189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nvGrpSpPr>
          <p:cNvPr id="4" name="组合 3"/>
          <p:cNvGrpSpPr/>
          <p:nvPr/>
        </p:nvGrpSpPr>
        <p:grpSpPr>
          <a:xfrm>
            <a:off x="834234" y="1253299"/>
            <a:ext cx="4772075" cy="5388583"/>
            <a:chOff x="654687" y="1102064"/>
            <a:chExt cx="3579056" cy="4041437"/>
          </a:xfrm>
        </p:grpSpPr>
        <p:grpSp>
          <p:nvGrpSpPr>
            <p:cNvPr id="5" name="组合 4"/>
            <p:cNvGrpSpPr/>
            <p:nvPr/>
          </p:nvGrpSpPr>
          <p:grpSpPr>
            <a:xfrm>
              <a:off x="1259632" y="1102064"/>
              <a:ext cx="2136766" cy="531148"/>
              <a:chOff x="1259632" y="1102064"/>
              <a:chExt cx="2136766" cy="531148"/>
            </a:xfrm>
          </p:grpSpPr>
          <p:sp>
            <p:nvSpPr>
              <p:cNvPr id="8" name="圆角矩形 7"/>
              <p:cNvSpPr/>
              <p:nvPr/>
            </p:nvSpPr>
            <p:spPr>
              <a:xfrm>
                <a:off x="1259632" y="1102064"/>
                <a:ext cx="2136766" cy="531148"/>
              </a:xfrm>
              <a:prstGeom prst="roundRect">
                <a:avLst>
                  <a:gd name="adj" fmla="val 50000"/>
                </a:avLst>
              </a:prstGeom>
              <a:gradFill>
                <a:gsLst>
                  <a:gs pos="0">
                    <a:schemeClr val="accent2">
                      <a:lumMod val="75000"/>
                    </a:schemeClr>
                  </a:gs>
                  <a:gs pos="100000">
                    <a:schemeClr val="accent2"/>
                  </a:gs>
                </a:gsLst>
                <a:lin ang="5400000" scaled="0"/>
              </a:gradFill>
              <a:ln w="25400" cap="flat" cmpd="sng" algn="ctr">
                <a:gradFill flip="none" rotWithShape="1">
                  <a:gsLst>
                    <a:gs pos="0">
                      <a:schemeClr val="accent2">
                        <a:lumMod val="75000"/>
                      </a:schemeClr>
                    </a:gs>
                    <a:gs pos="100000">
                      <a:schemeClr val="accent2"/>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9" name="矩形 8"/>
              <p:cNvSpPr>
                <a:spLocks noChangeArrowheads="1"/>
              </p:cNvSpPr>
              <p:nvPr/>
            </p:nvSpPr>
            <p:spPr bwMode="auto">
              <a:xfrm>
                <a:off x="197971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8565" fontAlgn="base">
                  <a:spcBef>
                    <a:spcPct val="0"/>
                  </a:spcBef>
                  <a:spcAft>
                    <a:spcPct val="0"/>
                  </a:spcAft>
                  <a:defRPr/>
                </a:pPr>
                <a:r>
                  <a:rPr lang="zh-CN" altLang="en-US" sz="2935" b="1" kern="0" cap="all" dirty="0" smtClean="0">
                    <a:solidFill>
                      <a:schemeClr val="bg1"/>
                    </a:solidFill>
                    <a:latin typeface="微软雅黑" panose="020B0503020204020204" pitchFamily="34" charset="-122"/>
                    <a:ea typeface="微软雅黑" panose="020B0503020204020204" pitchFamily="34" charset="-122"/>
                  </a:rPr>
                  <a:t>职责描述</a:t>
                </a:r>
                <a:endParaRPr lang="en-US" altLang="zh-CN" sz="2935" b="1" kern="0" cap="all"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475656" y="1252121"/>
                <a:ext cx="397946" cy="231034"/>
                <a:chOff x="5037990" y="1963784"/>
                <a:chExt cx="552270" cy="320630"/>
              </a:xfrm>
              <a:solidFill>
                <a:sysClr val="window" lastClr="FFFFFF">
                  <a:lumMod val="75000"/>
                </a:sysClr>
              </a:solidFill>
            </p:grpSpPr>
            <p:sp>
              <p:nvSpPr>
                <p:cNvPr id="11" name="Freeform 433"/>
                <p:cNvSpPr/>
                <p:nvPr/>
              </p:nvSpPr>
              <p:spPr bwMode="auto">
                <a:xfrm>
                  <a:off x="5433731" y="2051515"/>
                  <a:ext cx="156529" cy="232899"/>
                </a:xfrm>
                <a:custGeom>
                  <a:avLst/>
                  <a:gdLst>
                    <a:gd name="T0" fmla="*/ 762 w 1240"/>
                    <a:gd name="T1" fmla="*/ 823 h 1847"/>
                    <a:gd name="T2" fmla="*/ 817 w 1240"/>
                    <a:gd name="T3" fmla="*/ 766 h 1847"/>
                    <a:gd name="T4" fmla="*/ 863 w 1240"/>
                    <a:gd name="T5" fmla="*/ 700 h 1847"/>
                    <a:gd name="T6" fmla="*/ 897 w 1240"/>
                    <a:gd name="T7" fmla="*/ 627 h 1847"/>
                    <a:gd name="T8" fmla="*/ 918 w 1240"/>
                    <a:gd name="T9" fmla="*/ 548 h 1847"/>
                    <a:gd name="T10" fmla="*/ 925 w 1240"/>
                    <a:gd name="T11" fmla="*/ 464 h 1847"/>
                    <a:gd name="T12" fmla="*/ 923 w 1240"/>
                    <a:gd name="T13" fmla="*/ 417 h 1847"/>
                    <a:gd name="T14" fmla="*/ 911 w 1240"/>
                    <a:gd name="T15" fmla="*/ 349 h 1847"/>
                    <a:gd name="T16" fmla="*/ 889 w 1240"/>
                    <a:gd name="T17" fmla="*/ 284 h 1847"/>
                    <a:gd name="T18" fmla="*/ 858 w 1240"/>
                    <a:gd name="T19" fmla="*/ 224 h 1847"/>
                    <a:gd name="T20" fmla="*/ 819 w 1240"/>
                    <a:gd name="T21" fmla="*/ 169 h 1847"/>
                    <a:gd name="T22" fmla="*/ 774 w 1240"/>
                    <a:gd name="T23" fmla="*/ 121 h 1847"/>
                    <a:gd name="T24" fmla="*/ 721 w 1240"/>
                    <a:gd name="T25" fmla="*/ 79 h 1847"/>
                    <a:gd name="T26" fmla="*/ 664 w 1240"/>
                    <a:gd name="T27" fmla="*/ 45 h 1847"/>
                    <a:gd name="T28" fmla="*/ 600 w 1240"/>
                    <a:gd name="T29" fmla="*/ 21 h 1847"/>
                    <a:gd name="T30" fmla="*/ 533 w 1240"/>
                    <a:gd name="T31" fmla="*/ 5 h 1847"/>
                    <a:gd name="T32" fmla="*/ 463 w 1240"/>
                    <a:gd name="T33" fmla="*/ 0 h 1847"/>
                    <a:gd name="T34" fmla="*/ 415 w 1240"/>
                    <a:gd name="T35" fmla="*/ 2 h 1847"/>
                    <a:gd name="T36" fmla="*/ 347 w 1240"/>
                    <a:gd name="T37" fmla="*/ 14 h 1847"/>
                    <a:gd name="T38" fmla="*/ 282 w 1240"/>
                    <a:gd name="T39" fmla="*/ 35 h 1847"/>
                    <a:gd name="T40" fmla="*/ 222 w 1240"/>
                    <a:gd name="T41" fmla="*/ 66 h 1847"/>
                    <a:gd name="T42" fmla="*/ 168 w 1240"/>
                    <a:gd name="T43" fmla="*/ 104 h 1847"/>
                    <a:gd name="T44" fmla="*/ 120 w 1240"/>
                    <a:gd name="T45" fmla="*/ 150 h 1847"/>
                    <a:gd name="T46" fmla="*/ 79 w 1240"/>
                    <a:gd name="T47" fmla="*/ 201 h 1847"/>
                    <a:gd name="T48" fmla="*/ 45 w 1240"/>
                    <a:gd name="T49" fmla="*/ 259 h 1847"/>
                    <a:gd name="T50" fmla="*/ 20 w 1240"/>
                    <a:gd name="T51" fmla="*/ 322 h 1847"/>
                    <a:gd name="T52" fmla="*/ 5 w 1240"/>
                    <a:gd name="T53" fmla="*/ 389 h 1847"/>
                    <a:gd name="T54" fmla="*/ 0 w 1240"/>
                    <a:gd name="T55" fmla="*/ 459 h 1847"/>
                    <a:gd name="T56" fmla="*/ 3 w 1240"/>
                    <a:gd name="T57" fmla="*/ 515 h 1847"/>
                    <a:gd name="T58" fmla="*/ 20 w 1240"/>
                    <a:gd name="T59" fmla="*/ 592 h 1847"/>
                    <a:gd name="T60" fmla="*/ 50 w 1240"/>
                    <a:gd name="T61" fmla="*/ 664 h 1847"/>
                    <a:gd name="T62" fmla="*/ 92 w 1240"/>
                    <a:gd name="T63" fmla="*/ 729 h 1847"/>
                    <a:gd name="T64" fmla="*/ 144 w 1240"/>
                    <a:gd name="T65" fmla="*/ 787 h 1847"/>
                    <a:gd name="T66" fmla="*/ 183 w 1240"/>
                    <a:gd name="T67" fmla="*/ 820 h 1847"/>
                    <a:gd name="T68" fmla="*/ 123 w 1240"/>
                    <a:gd name="T69" fmla="*/ 863 h 1847"/>
                    <a:gd name="T70" fmla="*/ 29 w 1240"/>
                    <a:gd name="T71" fmla="*/ 956 h 1847"/>
                    <a:gd name="T72" fmla="*/ 78 w 1240"/>
                    <a:gd name="T73" fmla="*/ 1057 h 1847"/>
                    <a:gd name="T74" fmla="*/ 141 w 1240"/>
                    <a:gd name="T75" fmla="*/ 1223 h 1847"/>
                    <a:gd name="T76" fmla="*/ 192 w 1240"/>
                    <a:gd name="T77" fmla="*/ 1397 h 1847"/>
                    <a:gd name="T78" fmla="*/ 227 w 1240"/>
                    <a:gd name="T79" fmla="*/ 1572 h 1847"/>
                    <a:gd name="T80" fmla="*/ 246 w 1240"/>
                    <a:gd name="T81" fmla="*/ 1742 h 1847"/>
                    <a:gd name="T82" fmla="*/ 1240 w 1240"/>
                    <a:gd name="T83" fmla="*/ 1847 h 1847"/>
                    <a:gd name="T84" fmla="*/ 1238 w 1240"/>
                    <a:gd name="T85" fmla="*/ 1765 h 1847"/>
                    <a:gd name="T86" fmla="*/ 1225 w 1240"/>
                    <a:gd name="T87" fmla="*/ 1642 h 1847"/>
                    <a:gd name="T88" fmla="*/ 1203 w 1240"/>
                    <a:gd name="T89" fmla="*/ 1524 h 1847"/>
                    <a:gd name="T90" fmla="*/ 1172 w 1240"/>
                    <a:gd name="T91" fmla="*/ 1411 h 1847"/>
                    <a:gd name="T92" fmla="*/ 1132 w 1240"/>
                    <a:gd name="T93" fmla="*/ 1303 h 1847"/>
                    <a:gd name="T94" fmla="*/ 1083 w 1240"/>
                    <a:gd name="T95" fmla="*/ 1203 h 1847"/>
                    <a:gd name="T96" fmla="*/ 1027 w 1240"/>
                    <a:gd name="T97" fmla="*/ 1110 h 1847"/>
                    <a:gd name="T98" fmla="*/ 965 w 1240"/>
                    <a:gd name="T99" fmla="*/ 1026 h 1847"/>
                    <a:gd name="T100" fmla="*/ 896 w 1240"/>
                    <a:gd name="T101" fmla="*/ 952 h 1847"/>
                    <a:gd name="T102" fmla="*/ 821 w 1240"/>
                    <a:gd name="T103" fmla="*/ 890 h 1847"/>
                    <a:gd name="T104" fmla="*/ 741 w 1240"/>
                    <a:gd name="T105" fmla="*/ 840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40" h="1847">
                      <a:moveTo>
                        <a:pt x="741" y="840"/>
                      </a:moveTo>
                      <a:lnTo>
                        <a:pt x="741" y="840"/>
                      </a:lnTo>
                      <a:lnTo>
                        <a:pt x="762" y="823"/>
                      </a:lnTo>
                      <a:lnTo>
                        <a:pt x="781" y="806"/>
                      </a:lnTo>
                      <a:lnTo>
                        <a:pt x="800" y="787"/>
                      </a:lnTo>
                      <a:lnTo>
                        <a:pt x="817" y="766"/>
                      </a:lnTo>
                      <a:lnTo>
                        <a:pt x="834" y="746"/>
                      </a:lnTo>
                      <a:lnTo>
                        <a:pt x="848" y="724"/>
                      </a:lnTo>
                      <a:lnTo>
                        <a:pt x="863" y="700"/>
                      </a:lnTo>
                      <a:lnTo>
                        <a:pt x="875" y="677"/>
                      </a:lnTo>
                      <a:lnTo>
                        <a:pt x="886" y="653"/>
                      </a:lnTo>
                      <a:lnTo>
                        <a:pt x="897" y="627"/>
                      </a:lnTo>
                      <a:lnTo>
                        <a:pt x="905" y="601"/>
                      </a:lnTo>
                      <a:lnTo>
                        <a:pt x="912" y="574"/>
                      </a:lnTo>
                      <a:lnTo>
                        <a:pt x="918" y="548"/>
                      </a:lnTo>
                      <a:lnTo>
                        <a:pt x="922" y="521"/>
                      </a:lnTo>
                      <a:lnTo>
                        <a:pt x="924" y="493"/>
                      </a:lnTo>
                      <a:lnTo>
                        <a:pt x="925" y="464"/>
                      </a:lnTo>
                      <a:lnTo>
                        <a:pt x="925" y="464"/>
                      </a:lnTo>
                      <a:lnTo>
                        <a:pt x="924" y="440"/>
                      </a:lnTo>
                      <a:lnTo>
                        <a:pt x="923" y="417"/>
                      </a:lnTo>
                      <a:lnTo>
                        <a:pt x="920" y="394"/>
                      </a:lnTo>
                      <a:lnTo>
                        <a:pt x="916" y="371"/>
                      </a:lnTo>
                      <a:lnTo>
                        <a:pt x="911" y="349"/>
                      </a:lnTo>
                      <a:lnTo>
                        <a:pt x="905" y="327"/>
                      </a:lnTo>
                      <a:lnTo>
                        <a:pt x="898" y="305"/>
                      </a:lnTo>
                      <a:lnTo>
                        <a:pt x="889" y="284"/>
                      </a:lnTo>
                      <a:lnTo>
                        <a:pt x="880" y="263"/>
                      </a:lnTo>
                      <a:lnTo>
                        <a:pt x="870" y="243"/>
                      </a:lnTo>
                      <a:lnTo>
                        <a:pt x="858" y="224"/>
                      </a:lnTo>
                      <a:lnTo>
                        <a:pt x="846" y="205"/>
                      </a:lnTo>
                      <a:lnTo>
                        <a:pt x="834" y="187"/>
                      </a:lnTo>
                      <a:lnTo>
                        <a:pt x="819" y="169"/>
                      </a:lnTo>
                      <a:lnTo>
                        <a:pt x="805" y="153"/>
                      </a:lnTo>
                      <a:lnTo>
                        <a:pt x="789" y="136"/>
                      </a:lnTo>
                      <a:lnTo>
                        <a:pt x="774" y="121"/>
                      </a:lnTo>
                      <a:lnTo>
                        <a:pt x="756" y="106"/>
                      </a:lnTo>
                      <a:lnTo>
                        <a:pt x="740" y="93"/>
                      </a:lnTo>
                      <a:lnTo>
                        <a:pt x="721" y="79"/>
                      </a:lnTo>
                      <a:lnTo>
                        <a:pt x="703" y="67"/>
                      </a:lnTo>
                      <a:lnTo>
                        <a:pt x="683" y="56"/>
                      </a:lnTo>
                      <a:lnTo>
                        <a:pt x="664" y="45"/>
                      </a:lnTo>
                      <a:lnTo>
                        <a:pt x="643" y="36"/>
                      </a:lnTo>
                      <a:lnTo>
                        <a:pt x="621" y="28"/>
                      </a:lnTo>
                      <a:lnTo>
                        <a:pt x="600" y="21"/>
                      </a:lnTo>
                      <a:lnTo>
                        <a:pt x="578" y="14"/>
                      </a:lnTo>
                      <a:lnTo>
                        <a:pt x="555" y="9"/>
                      </a:lnTo>
                      <a:lnTo>
                        <a:pt x="533" y="5"/>
                      </a:lnTo>
                      <a:lnTo>
                        <a:pt x="510" y="2"/>
                      </a:lnTo>
                      <a:lnTo>
                        <a:pt x="486" y="0"/>
                      </a:lnTo>
                      <a:lnTo>
                        <a:pt x="463" y="0"/>
                      </a:lnTo>
                      <a:lnTo>
                        <a:pt x="463" y="0"/>
                      </a:lnTo>
                      <a:lnTo>
                        <a:pt x="439" y="0"/>
                      </a:lnTo>
                      <a:lnTo>
                        <a:pt x="415" y="2"/>
                      </a:lnTo>
                      <a:lnTo>
                        <a:pt x="392" y="5"/>
                      </a:lnTo>
                      <a:lnTo>
                        <a:pt x="370" y="9"/>
                      </a:lnTo>
                      <a:lnTo>
                        <a:pt x="347" y="14"/>
                      </a:lnTo>
                      <a:lnTo>
                        <a:pt x="326" y="21"/>
                      </a:lnTo>
                      <a:lnTo>
                        <a:pt x="304" y="28"/>
                      </a:lnTo>
                      <a:lnTo>
                        <a:pt x="282" y="35"/>
                      </a:lnTo>
                      <a:lnTo>
                        <a:pt x="262" y="44"/>
                      </a:lnTo>
                      <a:lnTo>
                        <a:pt x="242" y="55"/>
                      </a:lnTo>
                      <a:lnTo>
                        <a:pt x="222" y="66"/>
                      </a:lnTo>
                      <a:lnTo>
                        <a:pt x="204" y="77"/>
                      </a:lnTo>
                      <a:lnTo>
                        <a:pt x="185" y="91"/>
                      </a:lnTo>
                      <a:lnTo>
                        <a:pt x="168" y="104"/>
                      </a:lnTo>
                      <a:lnTo>
                        <a:pt x="151" y="119"/>
                      </a:lnTo>
                      <a:lnTo>
                        <a:pt x="136" y="133"/>
                      </a:lnTo>
                      <a:lnTo>
                        <a:pt x="120" y="150"/>
                      </a:lnTo>
                      <a:lnTo>
                        <a:pt x="106" y="166"/>
                      </a:lnTo>
                      <a:lnTo>
                        <a:pt x="92" y="184"/>
                      </a:lnTo>
                      <a:lnTo>
                        <a:pt x="79" y="201"/>
                      </a:lnTo>
                      <a:lnTo>
                        <a:pt x="67" y="220"/>
                      </a:lnTo>
                      <a:lnTo>
                        <a:pt x="55" y="239"/>
                      </a:lnTo>
                      <a:lnTo>
                        <a:pt x="45" y="259"/>
                      </a:lnTo>
                      <a:lnTo>
                        <a:pt x="36" y="279"/>
                      </a:lnTo>
                      <a:lnTo>
                        <a:pt x="28" y="300"/>
                      </a:lnTo>
                      <a:lnTo>
                        <a:pt x="20" y="322"/>
                      </a:lnTo>
                      <a:lnTo>
                        <a:pt x="14" y="343"/>
                      </a:lnTo>
                      <a:lnTo>
                        <a:pt x="9" y="366"/>
                      </a:lnTo>
                      <a:lnTo>
                        <a:pt x="5" y="389"/>
                      </a:lnTo>
                      <a:lnTo>
                        <a:pt x="2" y="411"/>
                      </a:lnTo>
                      <a:lnTo>
                        <a:pt x="1" y="435"/>
                      </a:lnTo>
                      <a:lnTo>
                        <a:pt x="0" y="459"/>
                      </a:lnTo>
                      <a:lnTo>
                        <a:pt x="0" y="459"/>
                      </a:lnTo>
                      <a:lnTo>
                        <a:pt x="1" y="487"/>
                      </a:lnTo>
                      <a:lnTo>
                        <a:pt x="3" y="515"/>
                      </a:lnTo>
                      <a:lnTo>
                        <a:pt x="7" y="541"/>
                      </a:lnTo>
                      <a:lnTo>
                        <a:pt x="13" y="567"/>
                      </a:lnTo>
                      <a:lnTo>
                        <a:pt x="20" y="592"/>
                      </a:lnTo>
                      <a:lnTo>
                        <a:pt x="29" y="617"/>
                      </a:lnTo>
                      <a:lnTo>
                        <a:pt x="39" y="642"/>
                      </a:lnTo>
                      <a:lnTo>
                        <a:pt x="50" y="664"/>
                      </a:lnTo>
                      <a:lnTo>
                        <a:pt x="63" y="687"/>
                      </a:lnTo>
                      <a:lnTo>
                        <a:pt x="76" y="709"/>
                      </a:lnTo>
                      <a:lnTo>
                        <a:pt x="92" y="729"/>
                      </a:lnTo>
                      <a:lnTo>
                        <a:pt x="108" y="750"/>
                      </a:lnTo>
                      <a:lnTo>
                        <a:pt x="126" y="768"/>
                      </a:lnTo>
                      <a:lnTo>
                        <a:pt x="144" y="787"/>
                      </a:lnTo>
                      <a:lnTo>
                        <a:pt x="164" y="803"/>
                      </a:lnTo>
                      <a:lnTo>
                        <a:pt x="183" y="820"/>
                      </a:lnTo>
                      <a:lnTo>
                        <a:pt x="183" y="820"/>
                      </a:lnTo>
                      <a:lnTo>
                        <a:pt x="164" y="832"/>
                      </a:lnTo>
                      <a:lnTo>
                        <a:pt x="143" y="847"/>
                      </a:lnTo>
                      <a:lnTo>
                        <a:pt x="123" y="863"/>
                      </a:lnTo>
                      <a:lnTo>
                        <a:pt x="104" y="882"/>
                      </a:lnTo>
                      <a:lnTo>
                        <a:pt x="66" y="919"/>
                      </a:lnTo>
                      <a:lnTo>
                        <a:pt x="29" y="956"/>
                      </a:lnTo>
                      <a:lnTo>
                        <a:pt x="29" y="956"/>
                      </a:lnTo>
                      <a:lnTo>
                        <a:pt x="53" y="1006"/>
                      </a:lnTo>
                      <a:lnTo>
                        <a:pt x="78" y="1057"/>
                      </a:lnTo>
                      <a:lnTo>
                        <a:pt x="101" y="1111"/>
                      </a:lnTo>
                      <a:lnTo>
                        <a:pt x="121" y="1167"/>
                      </a:lnTo>
                      <a:lnTo>
                        <a:pt x="141" y="1223"/>
                      </a:lnTo>
                      <a:lnTo>
                        <a:pt x="160" y="1280"/>
                      </a:lnTo>
                      <a:lnTo>
                        <a:pt x="176" y="1339"/>
                      </a:lnTo>
                      <a:lnTo>
                        <a:pt x="192" y="1397"/>
                      </a:lnTo>
                      <a:lnTo>
                        <a:pt x="205" y="1455"/>
                      </a:lnTo>
                      <a:lnTo>
                        <a:pt x="216" y="1514"/>
                      </a:lnTo>
                      <a:lnTo>
                        <a:pt x="227" y="1572"/>
                      </a:lnTo>
                      <a:lnTo>
                        <a:pt x="235" y="1630"/>
                      </a:lnTo>
                      <a:lnTo>
                        <a:pt x="241" y="1686"/>
                      </a:lnTo>
                      <a:lnTo>
                        <a:pt x="246" y="1742"/>
                      </a:lnTo>
                      <a:lnTo>
                        <a:pt x="248" y="1796"/>
                      </a:lnTo>
                      <a:lnTo>
                        <a:pt x="249" y="1847"/>
                      </a:lnTo>
                      <a:lnTo>
                        <a:pt x="1240" y="1847"/>
                      </a:lnTo>
                      <a:lnTo>
                        <a:pt x="1240" y="1847"/>
                      </a:lnTo>
                      <a:lnTo>
                        <a:pt x="1240" y="1806"/>
                      </a:lnTo>
                      <a:lnTo>
                        <a:pt x="1238" y="1765"/>
                      </a:lnTo>
                      <a:lnTo>
                        <a:pt x="1235" y="1723"/>
                      </a:lnTo>
                      <a:lnTo>
                        <a:pt x="1230" y="1683"/>
                      </a:lnTo>
                      <a:lnTo>
                        <a:pt x="1225" y="1642"/>
                      </a:lnTo>
                      <a:lnTo>
                        <a:pt x="1219" y="1603"/>
                      </a:lnTo>
                      <a:lnTo>
                        <a:pt x="1212" y="1563"/>
                      </a:lnTo>
                      <a:lnTo>
                        <a:pt x="1203" y="1524"/>
                      </a:lnTo>
                      <a:lnTo>
                        <a:pt x="1193" y="1485"/>
                      </a:lnTo>
                      <a:lnTo>
                        <a:pt x="1183" y="1448"/>
                      </a:lnTo>
                      <a:lnTo>
                        <a:pt x="1172" y="1411"/>
                      </a:lnTo>
                      <a:lnTo>
                        <a:pt x="1159" y="1374"/>
                      </a:lnTo>
                      <a:lnTo>
                        <a:pt x="1146" y="1338"/>
                      </a:lnTo>
                      <a:lnTo>
                        <a:pt x="1132" y="1303"/>
                      </a:lnTo>
                      <a:lnTo>
                        <a:pt x="1116" y="1269"/>
                      </a:lnTo>
                      <a:lnTo>
                        <a:pt x="1100" y="1235"/>
                      </a:lnTo>
                      <a:lnTo>
                        <a:pt x="1083" y="1203"/>
                      </a:lnTo>
                      <a:lnTo>
                        <a:pt x="1066" y="1171"/>
                      </a:lnTo>
                      <a:lnTo>
                        <a:pt x="1047" y="1140"/>
                      </a:lnTo>
                      <a:lnTo>
                        <a:pt x="1027" y="1110"/>
                      </a:lnTo>
                      <a:lnTo>
                        <a:pt x="1007" y="1081"/>
                      </a:lnTo>
                      <a:lnTo>
                        <a:pt x="986" y="1053"/>
                      </a:lnTo>
                      <a:lnTo>
                        <a:pt x="965" y="1026"/>
                      </a:lnTo>
                      <a:lnTo>
                        <a:pt x="942" y="1000"/>
                      </a:lnTo>
                      <a:lnTo>
                        <a:pt x="919" y="976"/>
                      </a:lnTo>
                      <a:lnTo>
                        <a:pt x="896" y="952"/>
                      </a:lnTo>
                      <a:lnTo>
                        <a:pt x="872" y="930"/>
                      </a:lnTo>
                      <a:lnTo>
                        <a:pt x="846" y="910"/>
                      </a:lnTo>
                      <a:lnTo>
                        <a:pt x="821" y="890"/>
                      </a:lnTo>
                      <a:lnTo>
                        <a:pt x="794" y="872"/>
                      </a:lnTo>
                      <a:lnTo>
                        <a:pt x="769" y="855"/>
                      </a:lnTo>
                      <a:lnTo>
                        <a:pt x="741" y="840"/>
                      </a:lnTo>
                      <a:lnTo>
                        <a:pt x="741" y="840"/>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r>
                    <a:rPr lang="en-US" altLang="zh-CN" sz="2400" kern="0" dirty="0">
                      <a:solidFill>
                        <a:prstClr val="black"/>
                      </a:solidFill>
                    </a:rPr>
                    <a:t> </a:t>
                  </a:r>
                  <a:endParaRPr lang="zh-CN" altLang="en-US" sz="2400" kern="0" dirty="0">
                    <a:solidFill>
                      <a:prstClr val="black"/>
                    </a:solidFill>
                  </a:endParaRPr>
                </a:p>
              </p:txBody>
            </p:sp>
            <p:sp>
              <p:nvSpPr>
                <p:cNvPr id="12" name="Freeform 434"/>
                <p:cNvSpPr/>
                <p:nvPr/>
              </p:nvSpPr>
              <p:spPr bwMode="auto">
                <a:xfrm>
                  <a:off x="5037990" y="2052147"/>
                  <a:ext cx="156529" cy="232267"/>
                </a:xfrm>
                <a:custGeom>
                  <a:avLst/>
                  <a:gdLst>
                    <a:gd name="T0" fmla="*/ 1077 w 1240"/>
                    <a:gd name="T1" fmla="*/ 799 h 1842"/>
                    <a:gd name="T2" fmla="*/ 1132 w 1240"/>
                    <a:gd name="T3" fmla="*/ 746 h 1842"/>
                    <a:gd name="T4" fmla="*/ 1177 w 1240"/>
                    <a:gd name="T5" fmla="*/ 685 h 1842"/>
                    <a:gd name="T6" fmla="*/ 1211 w 1240"/>
                    <a:gd name="T7" fmla="*/ 618 h 1842"/>
                    <a:gd name="T8" fmla="*/ 1233 w 1240"/>
                    <a:gd name="T9" fmla="*/ 544 h 1842"/>
                    <a:gd name="T10" fmla="*/ 1240 w 1240"/>
                    <a:gd name="T11" fmla="*/ 462 h 1842"/>
                    <a:gd name="T12" fmla="*/ 1238 w 1240"/>
                    <a:gd name="T13" fmla="*/ 415 h 1842"/>
                    <a:gd name="T14" fmla="*/ 1226 w 1240"/>
                    <a:gd name="T15" fmla="*/ 347 h 1842"/>
                    <a:gd name="T16" fmla="*/ 1204 w 1240"/>
                    <a:gd name="T17" fmla="*/ 282 h 1842"/>
                    <a:gd name="T18" fmla="*/ 1173 w 1240"/>
                    <a:gd name="T19" fmla="*/ 222 h 1842"/>
                    <a:gd name="T20" fmla="*/ 1135 w 1240"/>
                    <a:gd name="T21" fmla="*/ 168 h 1842"/>
                    <a:gd name="T22" fmla="*/ 1089 w 1240"/>
                    <a:gd name="T23" fmla="*/ 120 h 1842"/>
                    <a:gd name="T24" fmla="*/ 1036 w 1240"/>
                    <a:gd name="T25" fmla="*/ 79 h 1842"/>
                    <a:gd name="T26" fmla="*/ 978 w 1240"/>
                    <a:gd name="T27" fmla="*/ 45 h 1842"/>
                    <a:gd name="T28" fmla="*/ 916 w 1240"/>
                    <a:gd name="T29" fmla="*/ 21 h 1842"/>
                    <a:gd name="T30" fmla="*/ 849 w 1240"/>
                    <a:gd name="T31" fmla="*/ 5 h 1842"/>
                    <a:gd name="T32" fmla="*/ 777 w 1240"/>
                    <a:gd name="T33" fmla="*/ 0 h 1842"/>
                    <a:gd name="T34" fmla="*/ 730 w 1240"/>
                    <a:gd name="T35" fmla="*/ 2 h 1842"/>
                    <a:gd name="T36" fmla="*/ 662 w 1240"/>
                    <a:gd name="T37" fmla="*/ 15 h 1842"/>
                    <a:gd name="T38" fmla="*/ 598 w 1240"/>
                    <a:gd name="T39" fmla="*/ 36 h 1842"/>
                    <a:gd name="T40" fmla="*/ 538 w 1240"/>
                    <a:gd name="T41" fmla="*/ 67 h 1842"/>
                    <a:gd name="T42" fmla="*/ 484 w 1240"/>
                    <a:gd name="T43" fmla="*/ 106 h 1842"/>
                    <a:gd name="T44" fmla="*/ 435 w 1240"/>
                    <a:gd name="T45" fmla="*/ 152 h 1842"/>
                    <a:gd name="T46" fmla="*/ 394 w 1240"/>
                    <a:gd name="T47" fmla="*/ 204 h 1842"/>
                    <a:gd name="T48" fmla="*/ 361 w 1240"/>
                    <a:gd name="T49" fmla="*/ 263 h 1842"/>
                    <a:gd name="T50" fmla="*/ 336 w 1240"/>
                    <a:gd name="T51" fmla="*/ 326 h 1842"/>
                    <a:gd name="T52" fmla="*/ 321 w 1240"/>
                    <a:gd name="T53" fmla="*/ 393 h 1842"/>
                    <a:gd name="T54" fmla="*/ 315 w 1240"/>
                    <a:gd name="T55" fmla="*/ 464 h 1842"/>
                    <a:gd name="T56" fmla="*/ 319 w 1240"/>
                    <a:gd name="T57" fmla="*/ 520 h 1842"/>
                    <a:gd name="T58" fmla="*/ 335 w 1240"/>
                    <a:gd name="T59" fmla="*/ 600 h 1842"/>
                    <a:gd name="T60" fmla="*/ 365 w 1240"/>
                    <a:gd name="T61" fmla="*/ 675 h 1842"/>
                    <a:gd name="T62" fmla="*/ 406 w 1240"/>
                    <a:gd name="T63" fmla="*/ 743 h 1842"/>
                    <a:gd name="T64" fmla="*/ 459 w 1240"/>
                    <a:gd name="T65" fmla="*/ 802 h 1842"/>
                    <a:gd name="T66" fmla="*/ 499 w 1240"/>
                    <a:gd name="T67" fmla="*/ 836 h 1842"/>
                    <a:gd name="T68" fmla="*/ 420 w 1240"/>
                    <a:gd name="T69" fmla="*/ 886 h 1842"/>
                    <a:gd name="T70" fmla="*/ 345 w 1240"/>
                    <a:gd name="T71" fmla="*/ 948 h 1842"/>
                    <a:gd name="T72" fmla="*/ 275 w 1240"/>
                    <a:gd name="T73" fmla="*/ 1021 h 1842"/>
                    <a:gd name="T74" fmla="*/ 214 w 1240"/>
                    <a:gd name="T75" fmla="*/ 1105 h 1842"/>
                    <a:gd name="T76" fmla="*/ 157 w 1240"/>
                    <a:gd name="T77" fmla="*/ 1198 h 1842"/>
                    <a:gd name="T78" fmla="*/ 110 w 1240"/>
                    <a:gd name="T79" fmla="*/ 1299 h 1842"/>
                    <a:gd name="T80" fmla="*/ 69 w 1240"/>
                    <a:gd name="T81" fmla="*/ 1406 h 1842"/>
                    <a:gd name="T82" fmla="*/ 37 w 1240"/>
                    <a:gd name="T83" fmla="*/ 1519 h 1842"/>
                    <a:gd name="T84" fmla="*/ 16 w 1240"/>
                    <a:gd name="T85" fmla="*/ 1638 h 1842"/>
                    <a:gd name="T86" fmla="*/ 3 w 1240"/>
                    <a:gd name="T87" fmla="*/ 1760 h 1842"/>
                    <a:gd name="T88" fmla="*/ 915 w 1240"/>
                    <a:gd name="T89" fmla="*/ 1842 h 1842"/>
                    <a:gd name="T90" fmla="*/ 919 w 1240"/>
                    <a:gd name="T91" fmla="*/ 1735 h 1842"/>
                    <a:gd name="T92" fmla="*/ 940 w 1240"/>
                    <a:gd name="T93" fmla="*/ 1559 h 1842"/>
                    <a:gd name="T94" fmla="*/ 979 w 1240"/>
                    <a:gd name="T95" fmla="*/ 1372 h 1842"/>
                    <a:gd name="T96" fmla="*/ 1035 w 1240"/>
                    <a:gd name="T97" fmla="*/ 1186 h 1842"/>
                    <a:gd name="T98" fmla="*/ 1106 w 1240"/>
                    <a:gd name="T99" fmla="*/ 1011 h 1842"/>
                    <a:gd name="T100" fmla="*/ 1161 w 1240"/>
                    <a:gd name="T101" fmla="*/ 906 h 1842"/>
                    <a:gd name="T102" fmla="*/ 1136 w 1240"/>
                    <a:gd name="T103" fmla="*/ 883 h 1842"/>
                    <a:gd name="T104" fmla="*/ 1084 w 1240"/>
                    <a:gd name="T105" fmla="*/ 834 h 1842"/>
                    <a:gd name="T106" fmla="*/ 1057 w 1240"/>
                    <a:gd name="T107" fmla="*/ 816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0" h="1842">
                      <a:moveTo>
                        <a:pt x="1057" y="816"/>
                      </a:moveTo>
                      <a:lnTo>
                        <a:pt x="1057" y="816"/>
                      </a:lnTo>
                      <a:lnTo>
                        <a:pt x="1077" y="799"/>
                      </a:lnTo>
                      <a:lnTo>
                        <a:pt x="1097" y="782"/>
                      </a:lnTo>
                      <a:lnTo>
                        <a:pt x="1116" y="764"/>
                      </a:lnTo>
                      <a:lnTo>
                        <a:pt x="1132" y="746"/>
                      </a:lnTo>
                      <a:lnTo>
                        <a:pt x="1149" y="726"/>
                      </a:lnTo>
                      <a:lnTo>
                        <a:pt x="1164" y="707"/>
                      </a:lnTo>
                      <a:lnTo>
                        <a:pt x="1177" y="685"/>
                      </a:lnTo>
                      <a:lnTo>
                        <a:pt x="1191" y="663"/>
                      </a:lnTo>
                      <a:lnTo>
                        <a:pt x="1202" y="641"/>
                      </a:lnTo>
                      <a:lnTo>
                        <a:pt x="1211" y="618"/>
                      </a:lnTo>
                      <a:lnTo>
                        <a:pt x="1221" y="594"/>
                      </a:lnTo>
                      <a:lnTo>
                        <a:pt x="1227" y="569"/>
                      </a:lnTo>
                      <a:lnTo>
                        <a:pt x="1233" y="544"/>
                      </a:lnTo>
                      <a:lnTo>
                        <a:pt x="1237" y="517"/>
                      </a:lnTo>
                      <a:lnTo>
                        <a:pt x="1239" y="490"/>
                      </a:lnTo>
                      <a:lnTo>
                        <a:pt x="1240" y="462"/>
                      </a:lnTo>
                      <a:lnTo>
                        <a:pt x="1240" y="462"/>
                      </a:lnTo>
                      <a:lnTo>
                        <a:pt x="1240" y="438"/>
                      </a:lnTo>
                      <a:lnTo>
                        <a:pt x="1238" y="415"/>
                      </a:lnTo>
                      <a:lnTo>
                        <a:pt x="1235" y="392"/>
                      </a:lnTo>
                      <a:lnTo>
                        <a:pt x="1231" y="368"/>
                      </a:lnTo>
                      <a:lnTo>
                        <a:pt x="1226" y="347"/>
                      </a:lnTo>
                      <a:lnTo>
                        <a:pt x="1220" y="324"/>
                      </a:lnTo>
                      <a:lnTo>
                        <a:pt x="1212" y="303"/>
                      </a:lnTo>
                      <a:lnTo>
                        <a:pt x="1204" y="282"/>
                      </a:lnTo>
                      <a:lnTo>
                        <a:pt x="1195" y="261"/>
                      </a:lnTo>
                      <a:lnTo>
                        <a:pt x="1185" y="241"/>
                      </a:lnTo>
                      <a:lnTo>
                        <a:pt x="1173" y="222"/>
                      </a:lnTo>
                      <a:lnTo>
                        <a:pt x="1161" y="203"/>
                      </a:lnTo>
                      <a:lnTo>
                        <a:pt x="1149" y="186"/>
                      </a:lnTo>
                      <a:lnTo>
                        <a:pt x="1135" y="168"/>
                      </a:lnTo>
                      <a:lnTo>
                        <a:pt x="1121" y="151"/>
                      </a:lnTo>
                      <a:lnTo>
                        <a:pt x="1105" y="135"/>
                      </a:lnTo>
                      <a:lnTo>
                        <a:pt x="1089" y="120"/>
                      </a:lnTo>
                      <a:lnTo>
                        <a:pt x="1072" y="105"/>
                      </a:lnTo>
                      <a:lnTo>
                        <a:pt x="1055" y="92"/>
                      </a:lnTo>
                      <a:lnTo>
                        <a:pt x="1036" y="79"/>
                      </a:lnTo>
                      <a:lnTo>
                        <a:pt x="1018" y="66"/>
                      </a:lnTo>
                      <a:lnTo>
                        <a:pt x="998" y="56"/>
                      </a:lnTo>
                      <a:lnTo>
                        <a:pt x="978" y="45"/>
                      </a:lnTo>
                      <a:lnTo>
                        <a:pt x="958" y="36"/>
                      </a:lnTo>
                      <a:lnTo>
                        <a:pt x="937" y="28"/>
                      </a:lnTo>
                      <a:lnTo>
                        <a:pt x="916" y="21"/>
                      </a:lnTo>
                      <a:lnTo>
                        <a:pt x="894" y="15"/>
                      </a:lnTo>
                      <a:lnTo>
                        <a:pt x="871" y="9"/>
                      </a:lnTo>
                      <a:lnTo>
                        <a:pt x="849" y="5"/>
                      </a:lnTo>
                      <a:lnTo>
                        <a:pt x="825" y="2"/>
                      </a:lnTo>
                      <a:lnTo>
                        <a:pt x="801" y="0"/>
                      </a:lnTo>
                      <a:lnTo>
                        <a:pt x="777" y="0"/>
                      </a:lnTo>
                      <a:lnTo>
                        <a:pt x="777" y="0"/>
                      </a:lnTo>
                      <a:lnTo>
                        <a:pt x="754" y="0"/>
                      </a:lnTo>
                      <a:lnTo>
                        <a:pt x="730" y="2"/>
                      </a:lnTo>
                      <a:lnTo>
                        <a:pt x="707" y="5"/>
                      </a:lnTo>
                      <a:lnTo>
                        <a:pt x="685" y="9"/>
                      </a:lnTo>
                      <a:lnTo>
                        <a:pt x="662" y="15"/>
                      </a:lnTo>
                      <a:lnTo>
                        <a:pt x="640" y="21"/>
                      </a:lnTo>
                      <a:lnTo>
                        <a:pt x="619" y="28"/>
                      </a:lnTo>
                      <a:lnTo>
                        <a:pt x="598" y="36"/>
                      </a:lnTo>
                      <a:lnTo>
                        <a:pt x="577" y="45"/>
                      </a:lnTo>
                      <a:lnTo>
                        <a:pt x="557" y="56"/>
                      </a:lnTo>
                      <a:lnTo>
                        <a:pt x="538" y="67"/>
                      </a:lnTo>
                      <a:lnTo>
                        <a:pt x="519" y="80"/>
                      </a:lnTo>
                      <a:lnTo>
                        <a:pt x="501" y="92"/>
                      </a:lnTo>
                      <a:lnTo>
                        <a:pt x="484" y="106"/>
                      </a:lnTo>
                      <a:lnTo>
                        <a:pt x="466" y="121"/>
                      </a:lnTo>
                      <a:lnTo>
                        <a:pt x="451" y="136"/>
                      </a:lnTo>
                      <a:lnTo>
                        <a:pt x="435" y="152"/>
                      </a:lnTo>
                      <a:lnTo>
                        <a:pt x="421" y="169"/>
                      </a:lnTo>
                      <a:lnTo>
                        <a:pt x="407" y="187"/>
                      </a:lnTo>
                      <a:lnTo>
                        <a:pt x="394" y="204"/>
                      </a:lnTo>
                      <a:lnTo>
                        <a:pt x="382" y="224"/>
                      </a:lnTo>
                      <a:lnTo>
                        <a:pt x="371" y="244"/>
                      </a:lnTo>
                      <a:lnTo>
                        <a:pt x="361" y="263"/>
                      </a:lnTo>
                      <a:lnTo>
                        <a:pt x="352" y="284"/>
                      </a:lnTo>
                      <a:lnTo>
                        <a:pt x="344" y="304"/>
                      </a:lnTo>
                      <a:lnTo>
                        <a:pt x="336" y="326"/>
                      </a:lnTo>
                      <a:lnTo>
                        <a:pt x="330" y="349"/>
                      </a:lnTo>
                      <a:lnTo>
                        <a:pt x="325" y="370"/>
                      </a:lnTo>
                      <a:lnTo>
                        <a:pt x="321" y="393"/>
                      </a:lnTo>
                      <a:lnTo>
                        <a:pt x="318" y="417"/>
                      </a:lnTo>
                      <a:lnTo>
                        <a:pt x="316" y="441"/>
                      </a:lnTo>
                      <a:lnTo>
                        <a:pt x="315" y="464"/>
                      </a:lnTo>
                      <a:lnTo>
                        <a:pt x="315" y="464"/>
                      </a:lnTo>
                      <a:lnTo>
                        <a:pt x="316" y="492"/>
                      </a:lnTo>
                      <a:lnTo>
                        <a:pt x="319" y="520"/>
                      </a:lnTo>
                      <a:lnTo>
                        <a:pt x="323" y="547"/>
                      </a:lnTo>
                      <a:lnTo>
                        <a:pt x="328" y="574"/>
                      </a:lnTo>
                      <a:lnTo>
                        <a:pt x="335" y="600"/>
                      </a:lnTo>
                      <a:lnTo>
                        <a:pt x="344" y="625"/>
                      </a:lnTo>
                      <a:lnTo>
                        <a:pt x="354" y="651"/>
                      </a:lnTo>
                      <a:lnTo>
                        <a:pt x="365" y="675"/>
                      </a:lnTo>
                      <a:lnTo>
                        <a:pt x="378" y="698"/>
                      </a:lnTo>
                      <a:lnTo>
                        <a:pt x="392" y="721"/>
                      </a:lnTo>
                      <a:lnTo>
                        <a:pt x="406" y="743"/>
                      </a:lnTo>
                      <a:lnTo>
                        <a:pt x="423" y="763"/>
                      </a:lnTo>
                      <a:lnTo>
                        <a:pt x="440" y="783"/>
                      </a:lnTo>
                      <a:lnTo>
                        <a:pt x="459" y="802"/>
                      </a:lnTo>
                      <a:lnTo>
                        <a:pt x="479" y="819"/>
                      </a:lnTo>
                      <a:lnTo>
                        <a:pt x="499" y="836"/>
                      </a:lnTo>
                      <a:lnTo>
                        <a:pt x="499" y="836"/>
                      </a:lnTo>
                      <a:lnTo>
                        <a:pt x="472" y="851"/>
                      </a:lnTo>
                      <a:lnTo>
                        <a:pt x="446" y="868"/>
                      </a:lnTo>
                      <a:lnTo>
                        <a:pt x="420" y="886"/>
                      </a:lnTo>
                      <a:lnTo>
                        <a:pt x="394" y="905"/>
                      </a:lnTo>
                      <a:lnTo>
                        <a:pt x="369" y="926"/>
                      </a:lnTo>
                      <a:lnTo>
                        <a:pt x="345" y="948"/>
                      </a:lnTo>
                      <a:lnTo>
                        <a:pt x="321" y="972"/>
                      </a:lnTo>
                      <a:lnTo>
                        <a:pt x="298" y="995"/>
                      </a:lnTo>
                      <a:lnTo>
                        <a:pt x="275" y="1021"/>
                      </a:lnTo>
                      <a:lnTo>
                        <a:pt x="254" y="1048"/>
                      </a:lnTo>
                      <a:lnTo>
                        <a:pt x="233" y="1076"/>
                      </a:lnTo>
                      <a:lnTo>
                        <a:pt x="214" y="1105"/>
                      </a:lnTo>
                      <a:lnTo>
                        <a:pt x="194" y="1135"/>
                      </a:lnTo>
                      <a:lnTo>
                        <a:pt x="175" y="1166"/>
                      </a:lnTo>
                      <a:lnTo>
                        <a:pt x="157" y="1198"/>
                      </a:lnTo>
                      <a:lnTo>
                        <a:pt x="140" y="1231"/>
                      </a:lnTo>
                      <a:lnTo>
                        <a:pt x="124" y="1264"/>
                      </a:lnTo>
                      <a:lnTo>
                        <a:pt x="110" y="1299"/>
                      </a:lnTo>
                      <a:lnTo>
                        <a:pt x="95" y="1334"/>
                      </a:lnTo>
                      <a:lnTo>
                        <a:pt x="82" y="1369"/>
                      </a:lnTo>
                      <a:lnTo>
                        <a:pt x="69" y="1406"/>
                      </a:lnTo>
                      <a:lnTo>
                        <a:pt x="57" y="1443"/>
                      </a:lnTo>
                      <a:lnTo>
                        <a:pt x="47" y="1481"/>
                      </a:lnTo>
                      <a:lnTo>
                        <a:pt x="37" y="1519"/>
                      </a:lnTo>
                      <a:lnTo>
                        <a:pt x="29" y="1559"/>
                      </a:lnTo>
                      <a:lnTo>
                        <a:pt x="22" y="1598"/>
                      </a:lnTo>
                      <a:lnTo>
                        <a:pt x="16" y="1638"/>
                      </a:lnTo>
                      <a:lnTo>
                        <a:pt x="10" y="1678"/>
                      </a:lnTo>
                      <a:lnTo>
                        <a:pt x="5" y="1718"/>
                      </a:lnTo>
                      <a:lnTo>
                        <a:pt x="3" y="1760"/>
                      </a:lnTo>
                      <a:lnTo>
                        <a:pt x="1" y="1801"/>
                      </a:lnTo>
                      <a:lnTo>
                        <a:pt x="0" y="1842"/>
                      </a:lnTo>
                      <a:lnTo>
                        <a:pt x="915" y="1842"/>
                      </a:lnTo>
                      <a:lnTo>
                        <a:pt x="915" y="1842"/>
                      </a:lnTo>
                      <a:lnTo>
                        <a:pt x="916" y="1790"/>
                      </a:lnTo>
                      <a:lnTo>
                        <a:pt x="919" y="1735"/>
                      </a:lnTo>
                      <a:lnTo>
                        <a:pt x="924" y="1678"/>
                      </a:lnTo>
                      <a:lnTo>
                        <a:pt x="931" y="1618"/>
                      </a:lnTo>
                      <a:lnTo>
                        <a:pt x="940" y="1559"/>
                      </a:lnTo>
                      <a:lnTo>
                        <a:pt x="952" y="1497"/>
                      </a:lnTo>
                      <a:lnTo>
                        <a:pt x="965" y="1435"/>
                      </a:lnTo>
                      <a:lnTo>
                        <a:pt x="979" y="1372"/>
                      </a:lnTo>
                      <a:lnTo>
                        <a:pt x="997" y="1310"/>
                      </a:lnTo>
                      <a:lnTo>
                        <a:pt x="1016" y="1248"/>
                      </a:lnTo>
                      <a:lnTo>
                        <a:pt x="1035" y="1186"/>
                      </a:lnTo>
                      <a:lnTo>
                        <a:pt x="1058" y="1126"/>
                      </a:lnTo>
                      <a:lnTo>
                        <a:pt x="1082" y="1068"/>
                      </a:lnTo>
                      <a:lnTo>
                        <a:pt x="1106" y="1011"/>
                      </a:lnTo>
                      <a:lnTo>
                        <a:pt x="1133" y="957"/>
                      </a:lnTo>
                      <a:lnTo>
                        <a:pt x="1146" y="930"/>
                      </a:lnTo>
                      <a:lnTo>
                        <a:pt x="1161" y="906"/>
                      </a:lnTo>
                      <a:lnTo>
                        <a:pt x="1161" y="906"/>
                      </a:lnTo>
                      <a:lnTo>
                        <a:pt x="1149" y="894"/>
                      </a:lnTo>
                      <a:lnTo>
                        <a:pt x="1136" y="883"/>
                      </a:lnTo>
                      <a:lnTo>
                        <a:pt x="1110" y="857"/>
                      </a:lnTo>
                      <a:lnTo>
                        <a:pt x="1097" y="845"/>
                      </a:lnTo>
                      <a:lnTo>
                        <a:pt x="1084" y="834"/>
                      </a:lnTo>
                      <a:lnTo>
                        <a:pt x="1070" y="824"/>
                      </a:lnTo>
                      <a:lnTo>
                        <a:pt x="1057" y="816"/>
                      </a:lnTo>
                      <a:lnTo>
                        <a:pt x="1057" y="816"/>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sp>
              <p:nvSpPr>
                <p:cNvPr id="13" name="Freeform 435"/>
                <p:cNvSpPr/>
                <p:nvPr/>
              </p:nvSpPr>
              <p:spPr bwMode="auto">
                <a:xfrm>
                  <a:off x="5171166" y="1963784"/>
                  <a:ext cx="275820" cy="320630"/>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sp>
          <p:nvSpPr>
            <p:cNvPr id="6" name="任意多边形 5"/>
            <p:cNvSpPr/>
            <p:nvPr/>
          </p:nvSpPr>
          <p:spPr>
            <a:xfrm rot="16200000" flipV="1">
              <a:off x="1900003"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2"/>
            </a:solidFill>
            <a:ln w="25400" cap="flat" cmpd="sng" algn="ctr">
              <a:noFill/>
              <a:prstDash val="solid"/>
            </a:ln>
            <a:effectLst>
              <a:innerShdw blurRad="38100" dist="12700" dir="2700000">
                <a:prstClr val="black">
                  <a:alpha val="50000"/>
                </a:prstClr>
              </a:inn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7" name="圆角矩形 16"/>
            <p:cNvSpPr/>
            <p:nvPr/>
          </p:nvSpPr>
          <p:spPr>
            <a:xfrm>
              <a:off x="654687" y="1372513"/>
              <a:ext cx="3124522" cy="3457798"/>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14" name="组合 13"/>
          <p:cNvGrpSpPr/>
          <p:nvPr/>
        </p:nvGrpSpPr>
        <p:grpSpPr>
          <a:xfrm>
            <a:off x="690701" y="2446529"/>
            <a:ext cx="287072" cy="287069"/>
            <a:chOff x="5026429" y="2057723"/>
            <a:chExt cx="254992" cy="254990"/>
          </a:xfrm>
        </p:grpSpPr>
        <p:sp>
          <p:nvSpPr>
            <p:cNvPr id="15" name="椭圆 14"/>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6"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17" name="组合 16"/>
          <p:cNvGrpSpPr/>
          <p:nvPr/>
        </p:nvGrpSpPr>
        <p:grpSpPr>
          <a:xfrm>
            <a:off x="690697" y="3132596"/>
            <a:ext cx="287072" cy="287069"/>
            <a:chOff x="5026429" y="2057723"/>
            <a:chExt cx="254992" cy="254990"/>
          </a:xfrm>
        </p:grpSpPr>
        <p:sp>
          <p:nvSpPr>
            <p:cNvPr id="18" name="椭圆 17"/>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9" name="Freeform 34"/>
            <p:cNvSpPr/>
            <p:nvPr/>
          </p:nvSpPr>
          <p:spPr bwMode="auto">
            <a:xfrm>
              <a:off x="5104300" y="2135885"/>
              <a:ext cx="99250" cy="98666"/>
            </a:xfrm>
            <a:prstGeom prst="ellipse">
              <a:avLst/>
            </a:prstGeom>
            <a:solidFill>
              <a:srgbClr val="DF003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20" name="组合 19"/>
          <p:cNvGrpSpPr/>
          <p:nvPr/>
        </p:nvGrpSpPr>
        <p:grpSpPr>
          <a:xfrm>
            <a:off x="690698" y="3895184"/>
            <a:ext cx="287072" cy="287069"/>
            <a:chOff x="5026429" y="2057723"/>
            <a:chExt cx="254992" cy="254990"/>
          </a:xfrm>
        </p:grpSpPr>
        <p:sp>
          <p:nvSpPr>
            <p:cNvPr id="21" name="椭圆 20"/>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22"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29" name="组合 28"/>
          <p:cNvGrpSpPr/>
          <p:nvPr/>
        </p:nvGrpSpPr>
        <p:grpSpPr>
          <a:xfrm>
            <a:off x="6503899" y="1255033"/>
            <a:ext cx="4777501" cy="5388583"/>
            <a:chOff x="4906594" y="1102064"/>
            <a:chExt cx="3554856" cy="4041437"/>
          </a:xfrm>
        </p:grpSpPr>
        <p:sp>
          <p:nvSpPr>
            <p:cNvPr id="30" name="任意多边形 29"/>
            <p:cNvSpPr/>
            <p:nvPr/>
          </p:nvSpPr>
          <p:spPr>
            <a:xfrm rot="5400000" flipH="1" flipV="1">
              <a:off x="3386725"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3"/>
            </a:solidFill>
            <a:ln w="25400" cap="flat" cmpd="sng" algn="ctr">
              <a:noFill/>
              <a:prstDash val="solid"/>
            </a:ln>
            <a:effectLst>
              <a:innerShdw blurRad="38100" dist="12700" dir="2700000">
                <a:prstClr val="black">
                  <a:alpha val="50000"/>
                </a:prstClr>
              </a:inn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nvGrpSpPr>
            <p:cNvPr id="31" name="组合 30"/>
            <p:cNvGrpSpPr/>
            <p:nvPr/>
          </p:nvGrpSpPr>
          <p:grpSpPr>
            <a:xfrm>
              <a:off x="5747812" y="1102064"/>
              <a:ext cx="2136766" cy="531148"/>
              <a:chOff x="5747812" y="1102064"/>
              <a:chExt cx="2136766" cy="531148"/>
            </a:xfrm>
          </p:grpSpPr>
          <p:sp>
            <p:nvSpPr>
              <p:cNvPr id="33" name="圆角矩形 32"/>
              <p:cNvSpPr/>
              <p:nvPr/>
            </p:nvSpPr>
            <p:spPr>
              <a:xfrm>
                <a:off x="5747812" y="1102064"/>
                <a:ext cx="2136766" cy="531148"/>
              </a:xfrm>
              <a:prstGeom prst="roundRect">
                <a:avLst>
                  <a:gd name="adj" fmla="val 50000"/>
                </a:avLst>
              </a:prstGeom>
              <a:gradFill>
                <a:gsLst>
                  <a:gs pos="0">
                    <a:schemeClr val="accent3">
                      <a:lumMod val="75000"/>
                    </a:schemeClr>
                  </a:gs>
                  <a:gs pos="100000">
                    <a:schemeClr val="accent3"/>
                  </a:gs>
                </a:gsLst>
                <a:lin ang="5400000" scaled="0"/>
              </a:gradFill>
              <a:ln w="25400" cap="flat" cmpd="sng" algn="ctr">
                <a:gradFill flip="none" rotWithShape="1">
                  <a:gsLst>
                    <a:gs pos="0">
                      <a:schemeClr val="accent3"/>
                    </a:gs>
                    <a:gs pos="100000">
                      <a:schemeClr val="accent3">
                        <a:lumMod val="75000"/>
                      </a:schemeClr>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4" name="矩形 33"/>
              <p:cNvSpPr>
                <a:spLocks noChangeArrowheads="1"/>
              </p:cNvSpPr>
              <p:nvPr/>
            </p:nvSpPr>
            <p:spPr bwMode="auto">
              <a:xfrm>
                <a:off x="594015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8565" fontAlgn="base">
                  <a:spcBef>
                    <a:spcPct val="0"/>
                  </a:spcBef>
                  <a:spcAft>
                    <a:spcPct val="0"/>
                  </a:spcAft>
                  <a:defRPr/>
                </a:pPr>
                <a:r>
                  <a:rPr lang="zh-CN" altLang="en-US" sz="2935" b="1" kern="0" cap="all" dirty="0" smtClean="0">
                    <a:solidFill>
                      <a:schemeClr val="bg1"/>
                    </a:solidFill>
                    <a:latin typeface="微软雅黑" panose="020B0503020204020204" pitchFamily="34" charset="-122"/>
                    <a:ea typeface="微软雅黑" panose="020B0503020204020204" pitchFamily="34" charset="-122"/>
                  </a:rPr>
                  <a:t>任职要求</a:t>
                </a:r>
                <a:endParaRPr lang="en-US" altLang="zh-CN" sz="2935" b="1" kern="0" cap="all" dirty="0">
                  <a:solidFill>
                    <a:schemeClr val="bg1"/>
                  </a:solidFill>
                  <a:latin typeface="微软雅黑" panose="020B0503020204020204" pitchFamily="34" charset="-122"/>
                  <a:ea typeface="微软雅黑" panose="020B0503020204020204" pitchFamily="34" charset="-122"/>
                </a:endParaRPr>
              </a:p>
            </p:txBody>
          </p:sp>
          <p:sp>
            <p:nvSpPr>
              <p:cNvPr id="35" name="Freeform 435"/>
              <p:cNvSpPr/>
              <p:nvPr/>
            </p:nvSpPr>
            <p:spPr bwMode="auto">
              <a:xfrm>
                <a:off x="7300412" y="1232502"/>
                <a:ext cx="262438" cy="270272"/>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32" name="圆角矩形 16"/>
            <p:cNvSpPr/>
            <p:nvPr/>
          </p:nvSpPr>
          <p:spPr>
            <a:xfrm flipH="1">
              <a:off x="5336928" y="1372513"/>
              <a:ext cx="3124522" cy="3769687"/>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36" name="组合 35"/>
          <p:cNvGrpSpPr/>
          <p:nvPr/>
        </p:nvGrpSpPr>
        <p:grpSpPr>
          <a:xfrm>
            <a:off x="11173662" y="2845527"/>
            <a:ext cx="287072" cy="287069"/>
            <a:chOff x="5026429" y="2057723"/>
            <a:chExt cx="254992" cy="254990"/>
          </a:xfrm>
        </p:grpSpPr>
        <p:sp>
          <p:nvSpPr>
            <p:cNvPr id="37" name="椭圆 36"/>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8"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42" name="组合 41"/>
          <p:cNvGrpSpPr/>
          <p:nvPr/>
        </p:nvGrpSpPr>
        <p:grpSpPr>
          <a:xfrm>
            <a:off x="11153890" y="3998656"/>
            <a:ext cx="287072" cy="287069"/>
            <a:chOff x="5026429" y="2057723"/>
            <a:chExt cx="254992" cy="254990"/>
          </a:xfrm>
        </p:grpSpPr>
        <p:sp>
          <p:nvSpPr>
            <p:cNvPr id="43" name="椭圆 42"/>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4"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51" name="矩形 50"/>
          <p:cNvSpPr>
            <a:spLocks noChangeArrowheads="1"/>
          </p:cNvSpPr>
          <p:nvPr/>
        </p:nvSpPr>
        <p:spPr bwMode="auto">
          <a:xfrm>
            <a:off x="5835288" y="2212339"/>
            <a:ext cx="480053" cy="37444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t"/>
          <a:lstStyle/>
          <a:p>
            <a:pPr algn="ctr" fontAlgn="base">
              <a:spcBef>
                <a:spcPct val="0"/>
              </a:spcBef>
              <a:spcAft>
                <a:spcPct val="0"/>
              </a:spcAft>
            </a:pPr>
            <a:r>
              <a:rPr lang="zh-CN" altLang="en-US" sz="3200" b="1" cap="all" spc="400" dirty="0" smtClean="0">
                <a:solidFill>
                  <a:schemeClr val="bg1"/>
                </a:solidFill>
                <a:latin typeface="微软雅黑" panose="020B0503020204020204" pitchFamily="34" charset="-122"/>
                <a:ea typeface="微软雅黑" panose="020B0503020204020204" pitchFamily="34" charset="-122"/>
              </a:rPr>
              <a:t>管理岗</a:t>
            </a:r>
            <a:endParaRPr lang="en-US" altLang="zh-CN" sz="3200" b="1" cap="all" spc="400" dirty="0">
              <a:solidFill>
                <a:schemeClr val="bg1"/>
              </a:solidFill>
              <a:latin typeface="微软雅黑" panose="020B0503020204020204" pitchFamily="34" charset="-122"/>
              <a:ea typeface="微软雅黑" panose="020B0503020204020204" pitchFamily="34" charset="-122"/>
            </a:endParaRPr>
          </a:p>
        </p:txBody>
      </p:sp>
      <p:sp>
        <p:nvSpPr>
          <p:cNvPr id="53" name="文本占位符 2">
            <a:extLst>
              <a:ext uri="{FF2B5EF4-FFF2-40B4-BE49-F238E27FC236}">
                <a16:creationId xmlns:a16="http://schemas.microsoft.com/office/drawing/2014/main" xmlns="" id="{08D3539B-1537-9241-8DBC-001E65C1476F}"/>
              </a:ext>
            </a:extLst>
          </p:cNvPr>
          <p:cNvSpPr txBox="1">
            <a:spLocks/>
          </p:cNvSpPr>
          <p:nvPr/>
        </p:nvSpPr>
        <p:spPr>
          <a:xfrm>
            <a:off x="414670" y="334626"/>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标注人员要求</a:t>
            </a:r>
            <a:endParaRPr lang="zh-CN" altLang="en-US" sz="2400" dirty="0">
              <a:solidFill>
                <a:srgbClr val="00338D"/>
              </a:solidFill>
              <a:sym typeface="+mn-lt"/>
            </a:endParaRPr>
          </a:p>
        </p:txBody>
      </p:sp>
      <p:grpSp>
        <p:nvGrpSpPr>
          <p:cNvPr id="54" name="组合 53"/>
          <p:cNvGrpSpPr/>
          <p:nvPr/>
        </p:nvGrpSpPr>
        <p:grpSpPr>
          <a:xfrm>
            <a:off x="690696" y="4628128"/>
            <a:ext cx="287072" cy="287069"/>
            <a:chOff x="5026429" y="2057723"/>
            <a:chExt cx="254992" cy="254990"/>
          </a:xfrm>
        </p:grpSpPr>
        <p:sp>
          <p:nvSpPr>
            <p:cNvPr id="55" name="椭圆 54"/>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56" name="Freeform 34"/>
            <p:cNvSpPr/>
            <p:nvPr/>
          </p:nvSpPr>
          <p:spPr bwMode="auto">
            <a:xfrm>
              <a:off x="5104300" y="2135885"/>
              <a:ext cx="99250" cy="98666"/>
            </a:xfrm>
            <a:prstGeom prst="ellipse">
              <a:avLst/>
            </a:prstGeom>
            <a:solidFill>
              <a:srgbClr val="FFFF0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58" name="组合 57"/>
          <p:cNvGrpSpPr/>
          <p:nvPr/>
        </p:nvGrpSpPr>
        <p:grpSpPr>
          <a:xfrm>
            <a:off x="690695" y="5330816"/>
            <a:ext cx="287072" cy="287069"/>
            <a:chOff x="5026429" y="2057723"/>
            <a:chExt cx="254992" cy="254990"/>
          </a:xfrm>
        </p:grpSpPr>
        <p:sp>
          <p:nvSpPr>
            <p:cNvPr id="59" name="椭圆 58"/>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60" name="Freeform 34"/>
            <p:cNvSpPr/>
            <p:nvPr/>
          </p:nvSpPr>
          <p:spPr bwMode="auto">
            <a:xfrm>
              <a:off x="5104300" y="2135885"/>
              <a:ext cx="99250" cy="98666"/>
            </a:xfrm>
            <a:prstGeom prst="ellipse">
              <a:avLst/>
            </a:prstGeom>
            <a:solidFill>
              <a:srgbClr val="7030A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70" name="组合 69"/>
          <p:cNvGrpSpPr/>
          <p:nvPr/>
        </p:nvGrpSpPr>
        <p:grpSpPr>
          <a:xfrm>
            <a:off x="11152721" y="4782316"/>
            <a:ext cx="287072" cy="287069"/>
            <a:chOff x="5026429" y="2057723"/>
            <a:chExt cx="254992" cy="254990"/>
          </a:xfrm>
        </p:grpSpPr>
        <p:sp>
          <p:nvSpPr>
            <p:cNvPr id="71" name="椭圆 70"/>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72" name="Freeform 34"/>
            <p:cNvSpPr/>
            <p:nvPr/>
          </p:nvSpPr>
          <p:spPr bwMode="auto">
            <a:xfrm>
              <a:off x="5104300" y="2135885"/>
              <a:ext cx="99250" cy="98666"/>
            </a:xfrm>
            <a:prstGeom prst="ellipse">
              <a:avLst/>
            </a:prstGeom>
            <a:solidFill>
              <a:srgbClr val="7030A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2" name="矩形 1"/>
          <p:cNvSpPr/>
          <p:nvPr/>
        </p:nvSpPr>
        <p:spPr>
          <a:xfrm>
            <a:off x="1083170" y="2191131"/>
            <a:ext cx="4204448" cy="3647152"/>
          </a:xfrm>
          <a:prstGeom prst="rect">
            <a:avLst/>
          </a:prstGeom>
        </p:spPr>
        <p:txBody>
          <a:bodyPr wrap="square">
            <a:spAutoFit/>
          </a:bodyPr>
          <a:lstStyle/>
          <a:p>
            <a:pPr marL="285750" indent="-285750">
              <a:lnSpc>
                <a:spcPct val="150000"/>
              </a:lnSpc>
              <a:buFont typeface="Wingdings" pitchFamily="2" charset="2"/>
              <a:buChar char="Ø"/>
            </a:pPr>
            <a:r>
              <a:rPr lang="zh-CN" altLang="en-US" sz="1400" dirty="0" smtClean="0">
                <a:latin typeface="微软雅黑" pitchFamily="34" charset="-122"/>
                <a:ea typeface="微软雅黑" pitchFamily="34" charset="-122"/>
              </a:rPr>
              <a:t>对</a:t>
            </a:r>
            <a:r>
              <a:rPr lang="en-US" altLang="zh-CN" sz="1400" dirty="0">
                <a:latin typeface="微软雅黑" pitchFamily="34" charset="-122"/>
                <a:ea typeface="微软雅黑" pitchFamily="34" charset="-122"/>
              </a:rPr>
              <a:t>AI</a:t>
            </a:r>
            <a:r>
              <a:rPr lang="zh-CN" altLang="en-US" sz="1400" dirty="0">
                <a:latin typeface="微软雅黑" pitchFamily="34" charset="-122"/>
                <a:ea typeface="微软雅黑" pitchFamily="34" charset="-122"/>
              </a:rPr>
              <a:t>业务数据标注和采集项目的完整生命周期负责，建立完善的标注和采集的流程，推动业务向规范化和规模化方向前进，定期对服务的项目进行总结和经验提升；</a:t>
            </a:r>
          </a:p>
          <a:p>
            <a:pPr marL="285750" indent="-285750">
              <a:lnSpc>
                <a:spcPct val="150000"/>
              </a:lnSpc>
              <a:buFont typeface="Wingdings" pitchFamily="2" charset="2"/>
              <a:buChar char="Ø"/>
            </a:pPr>
            <a:r>
              <a:rPr lang="zh-CN" altLang="en-US" sz="1400" dirty="0" smtClean="0">
                <a:latin typeface="微软雅黑" pitchFamily="34" charset="-122"/>
                <a:ea typeface="微软雅黑" pitchFamily="34" charset="-122"/>
              </a:rPr>
              <a:t>负责</a:t>
            </a:r>
            <a:r>
              <a:rPr lang="zh-CN" altLang="en-US" sz="1400" dirty="0">
                <a:latin typeface="微软雅黑" pitchFamily="34" charset="-122"/>
                <a:ea typeface="微软雅黑" pitchFamily="34" charset="-122"/>
              </a:rPr>
              <a:t>深入挖掘客户的需求并确认，和客户进行充分的沟通，保证项目的质量和进度，有效的控制项目风险，完成交付，提高客户满意度；</a:t>
            </a:r>
          </a:p>
          <a:p>
            <a:pPr marL="285750" indent="-285750">
              <a:lnSpc>
                <a:spcPct val="150000"/>
              </a:lnSpc>
              <a:buFont typeface="Wingdings" pitchFamily="2" charset="2"/>
              <a:buChar char="Ø"/>
            </a:pPr>
            <a:r>
              <a:rPr lang="zh-CN" altLang="en-US" sz="1400" dirty="0" smtClean="0">
                <a:latin typeface="微软雅黑" pitchFamily="34" charset="-122"/>
                <a:ea typeface="微软雅黑" pitchFamily="34" charset="-122"/>
              </a:rPr>
              <a:t>参与</a:t>
            </a:r>
            <a:r>
              <a:rPr lang="zh-CN" altLang="en-US" sz="1400" dirty="0">
                <a:latin typeface="微软雅黑" pitchFamily="34" charset="-122"/>
                <a:ea typeface="微软雅黑" pitchFamily="34" charset="-122"/>
              </a:rPr>
              <a:t>数据标注和采集业务的运营和决策，为该业务线总监提供强有力的支持，包括流程化管理、标注人员素质提升、第三方渠道维护和开发等一系列业务方面的工作</a:t>
            </a:r>
            <a:r>
              <a:rPr lang="zh-CN" altLang="en-US" sz="140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63" name="矩形 62"/>
          <p:cNvSpPr/>
          <p:nvPr/>
        </p:nvSpPr>
        <p:spPr>
          <a:xfrm>
            <a:off x="6819978" y="2644350"/>
            <a:ext cx="4316387" cy="2677656"/>
          </a:xfrm>
          <a:prstGeom prst="rect">
            <a:avLst/>
          </a:prstGeom>
        </p:spPr>
        <p:txBody>
          <a:bodyPr wrap="square">
            <a:spAutoFit/>
          </a:bodyPr>
          <a:lstStyle/>
          <a:p>
            <a:pPr marL="285750" lvl="0" indent="-285750">
              <a:lnSpc>
                <a:spcPct val="150000"/>
              </a:lnSpc>
              <a:buFont typeface="Wingdings" pitchFamily="2" charset="2"/>
              <a:buChar char="Ø"/>
            </a:pPr>
            <a:r>
              <a:rPr lang="zh-CN" altLang="en-US" sz="1400" dirty="0">
                <a:latin typeface="微软雅黑" pitchFamily="34" charset="-122"/>
                <a:ea typeface="微软雅黑" pitchFamily="34" charset="-122"/>
              </a:rPr>
              <a:t>对人工智能行业的算法情况有一定的了解，掌握主流的文本、音频、图像方面对标注类型、质量管控等方面的要求</a:t>
            </a:r>
            <a:r>
              <a:rPr lang="zh-CN" altLang="en-US" sz="1400" dirty="0" smtClean="0">
                <a:latin typeface="微软雅黑" pitchFamily="34" charset="-122"/>
                <a:ea typeface="微软雅黑" pitchFamily="34" charset="-122"/>
              </a:rPr>
              <a:t>；</a:t>
            </a:r>
            <a:endParaRPr lang="en-US" altLang="zh-CN" sz="1400" dirty="0" smtClean="0">
              <a:latin typeface="微软雅黑" pitchFamily="34" charset="-122"/>
              <a:ea typeface="微软雅黑" pitchFamily="34" charset="-122"/>
            </a:endParaRPr>
          </a:p>
          <a:p>
            <a:pPr lvl="0">
              <a:lnSpc>
                <a:spcPct val="150000"/>
              </a:lnSpc>
            </a:pPr>
            <a:endParaRPr lang="zh-CN" altLang="en-US" sz="1400" dirty="0">
              <a:latin typeface="微软雅黑" pitchFamily="34" charset="-122"/>
              <a:ea typeface="微软雅黑" pitchFamily="34" charset="-122"/>
            </a:endParaRPr>
          </a:p>
          <a:p>
            <a:pPr marL="285750" lvl="0" indent="-285750">
              <a:lnSpc>
                <a:spcPct val="150000"/>
              </a:lnSpc>
              <a:buFont typeface="Wingdings" pitchFamily="2" charset="2"/>
              <a:buChar char="Ø"/>
            </a:pPr>
            <a:r>
              <a:rPr lang="zh-CN" altLang="en-US" sz="1400" dirty="0">
                <a:latin typeface="微软雅黑" pitchFamily="34" charset="-122"/>
                <a:ea typeface="微软雅黑" pitchFamily="34" charset="-122"/>
              </a:rPr>
              <a:t>具有数据标注和采集行业的服务经验</a:t>
            </a:r>
            <a:r>
              <a:rPr lang="en-US" altLang="zh-CN" sz="1400" dirty="0">
                <a:latin typeface="微软雅黑" pitchFamily="34" charset="-122"/>
                <a:ea typeface="微软雅黑" pitchFamily="34" charset="-122"/>
              </a:rPr>
              <a:t>2</a:t>
            </a:r>
            <a:r>
              <a:rPr lang="zh-CN" altLang="en-US" sz="1400" dirty="0">
                <a:latin typeface="微软雅黑" pitchFamily="34" charset="-122"/>
                <a:ea typeface="微软雅黑" pitchFamily="34" charset="-122"/>
              </a:rPr>
              <a:t>年以上</a:t>
            </a:r>
            <a:r>
              <a:rPr lang="zh-CN" altLang="en-US" sz="1400" dirty="0" smtClean="0">
                <a:latin typeface="微软雅黑" pitchFamily="34" charset="-122"/>
                <a:ea typeface="微软雅黑" pitchFamily="34" charset="-122"/>
              </a:rPr>
              <a:t>；</a:t>
            </a:r>
            <a:endParaRPr lang="en-US" altLang="zh-CN" sz="1400" dirty="0" smtClean="0">
              <a:latin typeface="微软雅黑" pitchFamily="34" charset="-122"/>
              <a:ea typeface="微软雅黑" pitchFamily="34" charset="-122"/>
            </a:endParaRPr>
          </a:p>
          <a:p>
            <a:pPr lvl="0">
              <a:lnSpc>
                <a:spcPct val="150000"/>
              </a:lnSpc>
            </a:pPr>
            <a:endParaRPr lang="zh-CN" altLang="en-US" sz="1400" dirty="0">
              <a:latin typeface="微软雅黑" pitchFamily="34" charset="-122"/>
              <a:ea typeface="微软雅黑" pitchFamily="34" charset="-122"/>
            </a:endParaRPr>
          </a:p>
          <a:p>
            <a:pPr marL="285750" lvl="0" indent="-285750">
              <a:lnSpc>
                <a:spcPct val="150000"/>
              </a:lnSpc>
              <a:buFont typeface="Wingdings" pitchFamily="2" charset="2"/>
              <a:buChar char="Ø"/>
            </a:pPr>
            <a:r>
              <a:rPr lang="zh-CN" altLang="en-US" sz="1400" dirty="0">
                <a:latin typeface="微软雅黑" pitchFamily="34" charset="-122"/>
                <a:ea typeface="微软雅黑" pitchFamily="34" charset="-122"/>
              </a:rPr>
              <a:t>有较强的统筹协调能力，做事细致，认真负责，具有良好的抗压能力和快速应变能力。</a:t>
            </a:r>
          </a:p>
        </p:txBody>
      </p:sp>
    </p:spTree>
    <p:extLst>
      <p:ext uri="{BB962C8B-B14F-4D97-AF65-F5344CB8AC3E}">
        <p14:creationId xmlns:p14="http://schemas.microsoft.com/office/powerpoint/2010/main" val="42044063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animEffect transition="in" filter="fade">
                                      <p:cBhvr>
                                        <p:cTn id="13" dur="500"/>
                                        <p:tgtEl>
                                          <p:spTgt spid="51"/>
                                        </p:tgtEl>
                                      </p:cBhvr>
                                    </p:animEffect>
                                  </p:childTnLst>
                                </p:cTn>
                              </p:par>
                            </p:childTnLst>
                          </p:cTn>
                        </p:par>
                        <p:par>
                          <p:cTn id="14" fill="hold">
                            <p:stCondLst>
                              <p:cond delay="11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1600"/>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nodeType="withEffect">
                                  <p:stCondLst>
                                    <p:cond delay="2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nodeType="withEffect">
                                  <p:stCondLst>
                                    <p:cond delay="4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nodeType="withEffect">
                                  <p:stCondLst>
                                    <p:cond delay="400"/>
                                  </p:stCondLst>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Effect transition="in" filter="fade">
                                      <p:cBhvr>
                                        <p:cTn id="49" dur="500"/>
                                        <p:tgtEl>
                                          <p:spTgt spid="42"/>
                                        </p:tgtEl>
                                      </p:cBhvr>
                                    </p:animEffect>
                                  </p:childTnLst>
                                </p:cTn>
                              </p:par>
                              <p:par>
                                <p:cTn id="50" presetID="53" presetClass="entr" presetSubtype="16" fill="hold" nodeType="withEffect">
                                  <p:stCondLst>
                                    <p:cond delay="400"/>
                                  </p:stCondLst>
                                  <p:childTnLst>
                                    <p:set>
                                      <p:cBhvr>
                                        <p:cTn id="51" dur="1" fill="hold">
                                          <p:stCondLst>
                                            <p:cond delay="0"/>
                                          </p:stCondLst>
                                        </p:cTn>
                                        <p:tgtEl>
                                          <p:spTgt spid="54"/>
                                        </p:tgtEl>
                                        <p:attrNameLst>
                                          <p:attrName>style.visibility</p:attrName>
                                        </p:attrNameLst>
                                      </p:cBhvr>
                                      <p:to>
                                        <p:strVal val="visible"/>
                                      </p:to>
                                    </p:set>
                                    <p:anim calcmode="lin" valueType="num">
                                      <p:cBhvr>
                                        <p:cTn id="52" dur="500" fill="hold"/>
                                        <p:tgtEl>
                                          <p:spTgt spid="54"/>
                                        </p:tgtEl>
                                        <p:attrNameLst>
                                          <p:attrName>ppt_w</p:attrName>
                                        </p:attrNameLst>
                                      </p:cBhvr>
                                      <p:tavLst>
                                        <p:tav tm="0">
                                          <p:val>
                                            <p:fltVal val="0"/>
                                          </p:val>
                                        </p:tav>
                                        <p:tav tm="100000">
                                          <p:val>
                                            <p:strVal val="#ppt_w"/>
                                          </p:val>
                                        </p:tav>
                                      </p:tavLst>
                                    </p:anim>
                                    <p:anim calcmode="lin" valueType="num">
                                      <p:cBhvr>
                                        <p:cTn id="53" dur="500" fill="hold"/>
                                        <p:tgtEl>
                                          <p:spTgt spid="54"/>
                                        </p:tgtEl>
                                        <p:attrNameLst>
                                          <p:attrName>ppt_h</p:attrName>
                                        </p:attrNameLst>
                                      </p:cBhvr>
                                      <p:tavLst>
                                        <p:tav tm="0">
                                          <p:val>
                                            <p:fltVal val="0"/>
                                          </p:val>
                                        </p:tav>
                                        <p:tav tm="100000">
                                          <p:val>
                                            <p:strVal val="#ppt_h"/>
                                          </p:val>
                                        </p:tav>
                                      </p:tavLst>
                                    </p:anim>
                                    <p:animEffect transition="in" filter="fade">
                                      <p:cBhvr>
                                        <p:cTn id="54" dur="500"/>
                                        <p:tgtEl>
                                          <p:spTgt spid="54"/>
                                        </p:tgtEl>
                                      </p:cBhvr>
                                    </p:animEffect>
                                  </p:childTnLst>
                                </p:cTn>
                              </p:par>
                              <p:par>
                                <p:cTn id="55" presetID="53" presetClass="entr" presetSubtype="16" fill="hold" nodeType="withEffect">
                                  <p:stCondLst>
                                    <p:cond delay="400"/>
                                  </p:stCondLst>
                                  <p:childTnLst>
                                    <p:set>
                                      <p:cBhvr>
                                        <p:cTn id="56" dur="1" fill="hold">
                                          <p:stCondLst>
                                            <p:cond delay="0"/>
                                          </p:stCondLst>
                                        </p:cTn>
                                        <p:tgtEl>
                                          <p:spTgt spid="58"/>
                                        </p:tgtEl>
                                        <p:attrNameLst>
                                          <p:attrName>style.visibility</p:attrName>
                                        </p:attrNameLst>
                                      </p:cBhvr>
                                      <p:to>
                                        <p:strVal val="visible"/>
                                      </p:to>
                                    </p:set>
                                    <p:anim calcmode="lin" valueType="num">
                                      <p:cBhvr>
                                        <p:cTn id="57" dur="500" fill="hold"/>
                                        <p:tgtEl>
                                          <p:spTgt spid="58"/>
                                        </p:tgtEl>
                                        <p:attrNameLst>
                                          <p:attrName>ppt_w</p:attrName>
                                        </p:attrNameLst>
                                      </p:cBhvr>
                                      <p:tavLst>
                                        <p:tav tm="0">
                                          <p:val>
                                            <p:fltVal val="0"/>
                                          </p:val>
                                        </p:tav>
                                        <p:tav tm="100000">
                                          <p:val>
                                            <p:strVal val="#ppt_w"/>
                                          </p:val>
                                        </p:tav>
                                      </p:tavLst>
                                    </p:anim>
                                    <p:anim calcmode="lin" valueType="num">
                                      <p:cBhvr>
                                        <p:cTn id="58" dur="500" fill="hold"/>
                                        <p:tgtEl>
                                          <p:spTgt spid="58"/>
                                        </p:tgtEl>
                                        <p:attrNameLst>
                                          <p:attrName>ppt_h</p:attrName>
                                        </p:attrNameLst>
                                      </p:cBhvr>
                                      <p:tavLst>
                                        <p:tav tm="0">
                                          <p:val>
                                            <p:fltVal val="0"/>
                                          </p:val>
                                        </p:tav>
                                        <p:tav tm="100000">
                                          <p:val>
                                            <p:strVal val="#ppt_h"/>
                                          </p:val>
                                        </p:tav>
                                      </p:tavLst>
                                    </p:anim>
                                    <p:animEffect transition="in" filter="fade">
                                      <p:cBhvr>
                                        <p:cTn id="59" dur="500"/>
                                        <p:tgtEl>
                                          <p:spTgt spid="58"/>
                                        </p:tgtEl>
                                      </p:cBhvr>
                                    </p:animEffect>
                                  </p:childTnLst>
                                </p:cTn>
                              </p:par>
                              <p:par>
                                <p:cTn id="60" presetID="53" presetClass="entr" presetSubtype="16" fill="hold" nodeType="withEffect">
                                  <p:stCondLst>
                                    <p:cond delay="40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animEffect transition="in" filter="fade">
                                      <p:cBhvr>
                                        <p:cTn id="6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圆角矩形 116"/>
          <p:cNvSpPr/>
          <p:nvPr/>
        </p:nvSpPr>
        <p:spPr>
          <a:xfrm>
            <a:off x="154349" y="85092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0" name="组合 9"/>
          <p:cNvGrpSpPr/>
          <p:nvPr/>
        </p:nvGrpSpPr>
        <p:grpSpPr>
          <a:xfrm>
            <a:off x="537004" y="4829471"/>
            <a:ext cx="2252284" cy="591394"/>
            <a:chOff x="683568" y="2752671"/>
            <a:chExt cx="1689213" cy="673833"/>
          </a:xfrm>
        </p:grpSpPr>
        <p:grpSp>
          <p:nvGrpSpPr>
            <p:cNvPr id="126" name="组合 125"/>
            <p:cNvGrpSpPr/>
            <p:nvPr/>
          </p:nvGrpSpPr>
          <p:grpSpPr>
            <a:xfrm>
              <a:off x="683568" y="2786349"/>
              <a:ext cx="1689213" cy="640155"/>
              <a:chOff x="1947258" y="3466616"/>
              <a:chExt cx="2252284" cy="853540"/>
            </a:xfrm>
          </p:grpSpPr>
          <p:sp>
            <p:nvSpPr>
              <p:cNvPr id="167" name="矩形 166"/>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8" name="矩形 16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9" name="矩形 16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3" name="文本框 110"/>
            <p:cNvSpPr txBox="1"/>
            <p:nvPr/>
          </p:nvSpPr>
          <p:spPr>
            <a:xfrm>
              <a:off x="1090068" y="2752671"/>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01</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6" name="组合 5"/>
          <p:cNvGrpSpPr/>
          <p:nvPr/>
        </p:nvGrpSpPr>
        <p:grpSpPr>
          <a:xfrm>
            <a:off x="420617" y="909234"/>
            <a:ext cx="2580942" cy="1060913"/>
            <a:chOff x="807003" y="1419785"/>
            <a:chExt cx="1442342" cy="447632"/>
          </a:xfrm>
        </p:grpSpPr>
        <p:grpSp>
          <p:nvGrpSpPr>
            <p:cNvPr id="124" name="组合 123"/>
            <p:cNvGrpSpPr/>
            <p:nvPr/>
          </p:nvGrpSpPr>
          <p:grpSpPr>
            <a:xfrm>
              <a:off x="872045" y="1419785"/>
              <a:ext cx="1312260" cy="447632"/>
              <a:chOff x="2198560" y="1644530"/>
              <a:chExt cx="1749680" cy="596843"/>
            </a:xfrm>
          </p:grpSpPr>
          <p:pic>
            <p:nvPicPr>
              <p:cNvPr id="172" name="图片 17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3" name="图片 17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13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b="1" dirty="0" smtClean="0">
                  <a:solidFill>
                    <a:prstClr val="black">
                      <a:lumMod val="75000"/>
                      <a:lumOff val="25000"/>
                    </a:prstClr>
                  </a:solidFill>
                  <a:latin typeface="微软雅黑" panose="020B0503020204020204" pitchFamily="34" charset="-122"/>
                  <a:ea typeface="微软雅黑" panose="020B0503020204020204" pitchFamily="34" charset="-122"/>
                </a:rPr>
                <a:t>初级</a:t>
              </a:r>
              <a:endParaRPr lang="zh-CN" altLang="en-US" sz="213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139" name="文本框 116"/>
          <p:cNvSpPr txBox="1"/>
          <p:nvPr/>
        </p:nvSpPr>
        <p:spPr>
          <a:xfrm>
            <a:off x="454143" y="2688700"/>
            <a:ext cx="2755069" cy="959943"/>
          </a:xfrm>
          <a:prstGeom prst="rect">
            <a:avLst/>
          </a:prstGeom>
          <a:noFill/>
        </p:spPr>
        <p:txBody>
          <a:bodyPr wrap="square" rtlCol="0">
            <a:spAutoFit/>
          </a:bodyPr>
          <a:lstStyle/>
          <a:p>
            <a:pPr indent="457200" algn="just">
              <a:lnSpc>
                <a:spcPct val="120000"/>
              </a:lnSpc>
            </a:pPr>
            <a:r>
              <a:rPr lang="zh-CN" altLang="en-US" sz="1200" b="1" dirty="0">
                <a:solidFill>
                  <a:prstClr val="black">
                    <a:lumMod val="65000"/>
                    <a:lumOff val="35000"/>
                  </a:prstClr>
                </a:solidFill>
                <a:latin typeface="微软雅黑" panose="020B0503020204020204" pitchFamily="34" charset="-122"/>
                <a:ea typeface="微软雅黑" panose="020B0503020204020204" pitchFamily="34" charset="-122"/>
              </a:rPr>
              <a:t>对数据标注有基本的认识和理解，掌握简单任务的目标及基本标注原则和方法，能够通过学习给定标注指南，完成特定的数据标注任务。</a:t>
            </a:r>
          </a:p>
        </p:txBody>
      </p:sp>
      <p:grpSp>
        <p:nvGrpSpPr>
          <p:cNvPr id="2" name="组合 1"/>
          <p:cNvGrpSpPr/>
          <p:nvPr/>
        </p:nvGrpSpPr>
        <p:grpSpPr>
          <a:xfrm>
            <a:off x="753615" y="5450497"/>
            <a:ext cx="1749680" cy="596843"/>
            <a:chOff x="872045" y="3769021"/>
            <a:chExt cx="1312260" cy="447632"/>
          </a:xfrm>
        </p:grpSpPr>
        <p:grpSp>
          <p:nvGrpSpPr>
            <p:cNvPr id="125" name="组合 124"/>
            <p:cNvGrpSpPr/>
            <p:nvPr/>
          </p:nvGrpSpPr>
          <p:grpSpPr>
            <a:xfrm>
              <a:off x="872045" y="3769021"/>
              <a:ext cx="1312260" cy="447632"/>
              <a:chOff x="2198560" y="1644530"/>
              <a:chExt cx="1749680" cy="596843"/>
            </a:xfrm>
          </p:grpSpPr>
          <p:pic>
            <p:nvPicPr>
              <p:cNvPr id="170" name="图片 169"/>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1" name="图片 170"/>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242" name="组合 241"/>
            <p:cNvGrpSpPr/>
            <p:nvPr/>
          </p:nvGrpSpPr>
          <p:grpSpPr>
            <a:xfrm>
              <a:off x="1475656" y="3867894"/>
              <a:ext cx="227425" cy="223469"/>
              <a:chOff x="5037571" y="856343"/>
              <a:chExt cx="715006" cy="702571"/>
            </a:xfrm>
            <a:solidFill>
              <a:srgbClr val="002060"/>
            </a:solidFill>
          </p:grpSpPr>
          <p:sp>
            <p:nvSpPr>
              <p:cNvPr id="243"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5"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3" name="圆角矩形 102"/>
          <p:cNvSpPr/>
          <p:nvPr/>
        </p:nvSpPr>
        <p:spPr>
          <a:xfrm>
            <a:off x="4134841"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10" name="组合 209"/>
          <p:cNvGrpSpPr/>
          <p:nvPr/>
        </p:nvGrpSpPr>
        <p:grpSpPr>
          <a:xfrm>
            <a:off x="4529719" y="880902"/>
            <a:ext cx="2580942" cy="1060913"/>
            <a:chOff x="797946" y="1419785"/>
            <a:chExt cx="1442342" cy="447632"/>
          </a:xfrm>
        </p:grpSpPr>
        <p:grpSp>
          <p:nvGrpSpPr>
            <p:cNvPr id="211" name="组合 210"/>
            <p:cNvGrpSpPr/>
            <p:nvPr/>
          </p:nvGrpSpPr>
          <p:grpSpPr>
            <a:xfrm>
              <a:off x="872045" y="1419785"/>
              <a:ext cx="1312260" cy="447632"/>
              <a:chOff x="2198560" y="1644530"/>
              <a:chExt cx="1749680" cy="596843"/>
            </a:xfrm>
          </p:grpSpPr>
          <p:pic>
            <p:nvPicPr>
              <p:cNvPr id="213" name="图片 21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214" name="图片 213"/>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212" name="文本框 113"/>
            <p:cNvSpPr txBox="1"/>
            <p:nvPr/>
          </p:nvSpPr>
          <p:spPr>
            <a:xfrm>
              <a:off x="797946" y="1560477"/>
              <a:ext cx="1442342" cy="177584"/>
            </a:xfrm>
            <a:prstGeom prst="rect">
              <a:avLst/>
            </a:prstGeom>
            <a:noFill/>
          </p:spPr>
          <p:txBody>
            <a:bodyPr wrap="square" rtlCol="0" anchor="ctr">
              <a:spAutoFit/>
            </a:bodyPr>
            <a:lstStyle/>
            <a:p>
              <a:pPr algn="ctr"/>
              <a:r>
                <a:rPr lang="zh-CN" altLang="en-US" sz="2135" b="1" dirty="0" smtClean="0">
                  <a:solidFill>
                    <a:prstClr val="black">
                      <a:lumMod val="75000"/>
                      <a:lumOff val="25000"/>
                    </a:prstClr>
                  </a:solidFill>
                  <a:latin typeface="微软雅黑" panose="020B0503020204020204" pitchFamily="34" charset="-122"/>
                  <a:ea typeface="微软雅黑" panose="020B0503020204020204" pitchFamily="34" charset="-122"/>
                </a:rPr>
                <a:t>中级</a:t>
              </a:r>
              <a:endParaRPr lang="zh-CN" altLang="en-US" sz="213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15" name="文本框 116"/>
          <p:cNvSpPr txBox="1"/>
          <p:nvPr/>
        </p:nvSpPr>
        <p:spPr>
          <a:xfrm>
            <a:off x="4539301" y="2098350"/>
            <a:ext cx="2706571" cy="2529923"/>
          </a:xfrm>
          <a:prstGeom prst="rect">
            <a:avLst/>
          </a:prstGeom>
          <a:noFill/>
        </p:spPr>
        <p:txBody>
          <a:bodyPr wrap="square" rtlCol="0">
            <a:spAutoFit/>
          </a:bodyPr>
          <a:lstStyle/>
          <a:p>
            <a:pPr indent="457200" algn="just">
              <a:lnSpc>
                <a:spcPct val="120000"/>
              </a:lnSpc>
            </a:pPr>
            <a:r>
              <a:rPr lang="zh-CN" altLang="en-US" sz="1200" b="1" dirty="0">
                <a:solidFill>
                  <a:prstClr val="black">
                    <a:lumMod val="65000"/>
                    <a:lumOff val="35000"/>
                  </a:prstClr>
                </a:solidFill>
                <a:latin typeface="微软雅黑" panose="020B0503020204020204" pitchFamily="34" charset="-122"/>
                <a:ea typeface="微软雅黑" panose="020B0503020204020204" pitchFamily="34" charset="-122"/>
              </a:rPr>
              <a:t>对数据标注具有较深入的理解，掌握常见标注任务的目标及基本标注方法，不仅可以快速学习给定标注指南，高质量地完成数据标注任务，还要能够承担一定的项目管理职责，辅助管理者或培训师实施培训或答疑解惑并能够在这一过程中，对标注指南提出改进意见，和项目管理者进行有效沟通，提升整个项目的质量和效率。行业内大部分从业人员都将处于这一级别。</a:t>
            </a:r>
          </a:p>
        </p:txBody>
      </p:sp>
      <p:grpSp>
        <p:nvGrpSpPr>
          <p:cNvPr id="271" name="组合 270"/>
          <p:cNvGrpSpPr/>
          <p:nvPr/>
        </p:nvGrpSpPr>
        <p:grpSpPr>
          <a:xfrm>
            <a:off x="3209212" y="2227036"/>
            <a:ext cx="1181351" cy="158115"/>
            <a:chOff x="4111386" y="2043778"/>
            <a:chExt cx="926499" cy="158012"/>
          </a:xfrm>
        </p:grpSpPr>
        <p:grpSp>
          <p:nvGrpSpPr>
            <p:cNvPr id="272" name="组合 271"/>
            <p:cNvGrpSpPr/>
            <p:nvPr/>
          </p:nvGrpSpPr>
          <p:grpSpPr>
            <a:xfrm>
              <a:off x="4879875" y="2043778"/>
              <a:ext cx="158010" cy="158012"/>
              <a:chOff x="4486616" y="3001075"/>
              <a:chExt cx="274695" cy="274699"/>
            </a:xfrm>
          </p:grpSpPr>
          <p:sp>
            <p:nvSpPr>
              <p:cNvPr id="278" name="椭圆 27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9" name="椭圆 27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73" name="组合 272"/>
            <p:cNvGrpSpPr/>
            <p:nvPr/>
          </p:nvGrpSpPr>
          <p:grpSpPr>
            <a:xfrm>
              <a:off x="4111386" y="2043778"/>
              <a:ext cx="158010" cy="158012"/>
              <a:chOff x="4486616" y="3001075"/>
              <a:chExt cx="274695" cy="274699"/>
            </a:xfrm>
          </p:grpSpPr>
          <p:sp>
            <p:nvSpPr>
              <p:cNvPr id="276" name="椭圆 27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7" name="椭圆 27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74" name="圆角矩形 27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5" name="圆角矩形 274"/>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89" name="组合 288"/>
          <p:cNvGrpSpPr/>
          <p:nvPr/>
        </p:nvGrpSpPr>
        <p:grpSpPr>
          <a:xfrm>
            <a:off x="3160138" y="4776694"/>
            <a:ext cx="1181351" cy="158115"/>
            <a:chOff x="4111386" y="2043778"/>
            <a:chExt cx="926499" cy="158012"/>
          </a:xfrm>
        </p:grpSpPr>
        <p:grpSp>
          <p:nvGrpSpPr>
            <p:cNvPr id="290" name="组合 289"/>
            <p:cNvGrpSpPr/>
            <p:nvPr/>
          </p:nvGrpSpPr>
          <p:grpSpPr>
            <a:xfrm>
              <a:off x="4879875" y="2043778"/>
              <a:ext cx="158010" cy="158012"/>
              <a:chOff x="4486616" y="3001075"/>
              <a:chExt cx="274695" cy="274699"/>
            </a:xfrm>
          </p:grpSpPr>
          <p:sp>
            <p:nvSpPr>
              <p:cNvPr id="296" name="椭圆 29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7" name="椭圆 29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91" name="组合 290"/>
            <p:cNvGrpSpPr/>
            <p:nvPr/>
          </p:nvGrpSpPr>
          <p:grpSpPr>
            <a:xfrm>
              <a:off x="4111386" y="2043778"/>
              <a:ext cx="158010" cy="158012"/>
              <a:chOff x="4486616" y="3001075"/>
              <a:chExt cx="274695" cy="274699"/>
            </a:xfrm>
          </p:grpSpPr>
          <p:sp>
            <p:nvSpPr>
              <p:cNvPr id="294" name="椭圆 29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5" name="椭圆 29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92" name="圆角矩形 291"/>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3" name="圆角矩形 292"/>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37" name="圆角矩形 336"/>
          <p:cNvSpPr/>
          <p:nvPr/>
        </p:nvSpPr>
        <p:spPr>
          <a:xfrm>
            <a:off x="8267599"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344" name="组合 343"/>
          <p:cNvGrpSpPr/>
          <p:nvPr/>
        </p:nvGrpSpPr>
        <p:grpSpPr>
          <a:xfrm>
            <a:off x="8678684" y="880902"/>
            <a:ext cx="2580942" cy="1060913"/>
            <a:chOff x="807003" y="1419785"/>
            <a:chExt cx="1442342" cy="447632"/>
          </a:xfrm>
        </p:grpSpPr>
        <p:grpSp>
          <p:nvGrpSpPr>
            <p:cNvPr id="345" name="组合 344"/>
            <p:cNvGrpSpPr/>
            <p:nvPr/>
          </p:nvGrpSpPr>
          <p:grpSpPr>
            <a:xfrm>
              <a:off x="872045" y="1419785"/>
              <a:ext cx="1312260" cy="447632"/>
              <a:chOff x="2198560" y="1644530"/>
              <a:chExt cx="1749680" cy="596843"/>
            </a:xfrm>
          </p:grpSpPr>
          <p:pic>
            <p:nvPicPr>
              <p:cNvPr id="347" name="图片 346"/>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48" name="图片 34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34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b="1" dirty="0" smtClean="0">
                  <a:solidFill>
                    <a:prstClr val="black">
                      <a:lumMod val="75000"/>
                      <a:lumOff val="25000"/>
                    </a:prstClr>
                  </a:solidFill>
                  <a:latin typeface="微软雅黑" panose="020B0503020204020204" pitchFamily="34" charset="-122"/>
                  <a:ea typeface="微软雅黑" panose="020B0503020204020204" pitchFamily="34" charset="-122"/>
                </a:rPr>
                <a:t>高级</a:t>
              </a:r>
              <a:endParaRPr lang="zh-CN" altLang="en-US" sz="213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49" name="文本框 116"/>
          <p:cNvSpPr txBox="1"/>
          <p:nvPr/>
        </p:nvSpPr>
        <p:spPr>
          <a:xfrm>
            <a:off x="8678683" y="2098350"/>
            <a:ext cx="2643973" cy="2529923"/>
          </a:xfrm>
          <a:prstGeom prst="rect">
            <a:avLst/>
          </a:prstGeom>
          <a:noFill/>
        </p:spPr>
        <p:txBody>
          <a:bodyPr wrap="square" rtlCol="0">
            <a:spAutoFit/>
          </a:bodyPr>
          <a:lstStyle/>
          <a:p>
            <a:pPr indent="457200" algn="just">
              <a:lnSpc>
                <a:spcPct val="120000"/>
              </a:lnSpc>
            </a:pPr>
            <a:r>
              <a:rPr lang="zh-CN" altLang="en-US" sz="1200" b="1" dirty="0">
                <a:solidFill>
                  <a:prstClr val="black">
                    <a:lumMod val="65000"/>
                    <a:lumOff val="35000"/>
                  </a:prstClr>
                </a:solidFill>
                <a:latin typeface="微软雅黑" panose="020B0503020204020204" pitchFamily="34" charset="-122"/>
                <a:ea typeface="微软雅黑" panose="020B0503020204020204" pitchFamily="34" charset="-122"/>
              </a:rPr>
              <a:t>深入了解标注行业和需求，掌握一定的人工智能理论和实践经验，具备一定的算法意识，能够在标注平台设计中给出优化建议，能够按照规范实施标注任务并达到免检水平，可以针对标注任务进行有效的需求分析，把握标注原则并针对特殊情况作出恰当处理，同时能够主持或参与标注指南和标注体系的制定和完善。高级数据标注人员主要从事标注全流程的把控以及标注项目的管理工作。</a:t>
            </a:r>
          </a:p>
        </p:txBody>
      </p:sp>
      <p:grpSp>
        <p:nvGrpSpPr>
          <p:cNvPr id="358" name="组合 357"/>
          <p:cNvGrpSpPr/>
          <p:nvPr/>
        </p:nvGrpSpPr>
        <p:grpSpPr>
          <a:xfrm>
            <a:off x="7341970" y="2227036"/>
            <a:ext cx="1181351" cy="158115"/>
            <a:chOff x="4111386" y="2043778"/>
            <a:chExt cx="926499" cy="158012"/>
          </a:xfrm>
        </p:grpSpPr>
        <p:grpSp>
          <p:nvGrpSpPr>
            <p:cNvPr id="359" name="组合 358"/>
            <p:cNvGrpSpPr/>
            <p:nvPr/>
          </p:nvGrpSpPr>
          <p:grpSpPr>
            <a:xfrm>
              <a:off x="4879875" y="2043778"/>
              <a:ext cx="158010" cy="158012"/>
              <a:chOff x="4486616" y="3001075"/>
              <a:chExt cx="274695" cy="274699"/>
            </a:xfrm>
          </p:grpSpPr>
          <p:sp>
            <p:nvSpPr>
              <p:cNvPr id="365" name="椭圆 36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6" name="椭圆 36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0" name="组合 359"/>
            <p:cNvGrpSpPr/>
            <p:nvPr/>
          </p:nvGrpSpPr>
          <p:grpSpPr>
            <a:xfrm>
              <a:off x="4111386" y="2043778"/>
              <a:ext cx="158010" cy="158012"/>
              <a:chOff x="4486616" y="3001075"/>
              <a:chExt cx="274695" cy="274699"/>
            </a:xfrm>
          </p:grpSpPr>
          <p:sp>
            <p:nvSpPr>
              <p:cNvPr id="363" name="椭圆 36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4" name="椭圆 36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61" name="圆角矩形 360"/>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2" name="圆角矩形 361"/>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7" name="组合 366"/>
          <p:cNvGrpSpPr/>
          <p:nvPr/>
        </p:nvGrpSpPr>
        <p:grpSpPr>
          <a:xfrm>
            <a:off x="7292896" y="4776694"/>
            <a:ext cx="1181351" cy="158115"/>
            <a:chOff x="4111386" y="2043778"/>
            <a:chExt cx="926499" cy="158012"/>
          </a:xfrm>
        </p:grpSpPr>
        <p:grpSp>
          <p:nvGrpSpPr>
            <p:cNvPr id="368" name="组合 367"/>
            <p:cNvGrpSpPr/>
            <p:nvPr/>
          </p:nvGrpSpPr>
          <p:grpSpPr>
            <a:xfrm>
              <a:off x="4879875" y="2043778"/>
              <a:ext cx="158010" cy="158012"/>
              <a:chOff x="4486616" y="3001075"/>
              <a:chExt cx="274695" cy="274699"/>
            </a:xfrm>
          </p:grpSpPr>
          <p:sp>
            <p:nvSpPr>
              <p:cNvPr id="374" name="椭圆 37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5" name="椭圆 37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9" name="组合 368"/>
            <p:cNvGrpSpPr/>
            <p:nvPr/>
          </p:nvGrpSpPr>
          <p:grpSpPr>
            <a:xfrm>
              <a:off x="4111386" y="2043778"/>
              <a:ext cx="158010" cy="158012"/>
              <a:chOff x="4486616" y="3001075"/>
              <a:chExt cx="274695" cy="274699"/>
            </a:xfrm>
          </p:grpSpPr>
          <p:sp>
            <p:nvSpPr>
              <p:cNvPr id="372" name="椭圆 37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3" name="椭圆 37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0" name="圆角矩形 369"/>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1" name="圆角矩形 370"/>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76" name="组合 375"/>
          <p:cNvGrpSpPr/>
          <p:nvPr/>
        </p:nvGrpSpPr>
        <p:grpSpPr>
          <a:xfrm>
            <a:off x="4871162" y="4823236"/>
            <a:ext cx="2252284" cy="707886"/>
            <a:chOff x="683568" y="2752671"/>
            <a:chExt cx="1689213" cy="806564"/>
          </a:xfrm>
        </p:grpSpPr>
        <p:grpSp>
          <p:nvGrpSpPr>
            <p:cNvPr id="377" name="组合 376"/>
            <p:cNvGrpSpPr/>
            <p:nvPr/>
          </p:nvGrpSpPr>
          <p:grpSpPr>
            <a:xfrm>
              <a:off x="683568" y="2786349"/>
              <a:ext cx="1689213" cy="640155"/>
              <a:chOff x="1947258" y="3466616"/>
              <a:chExt cx="2252284" cy="853540"/>
            </a:xfrm>
          </p:grpSpPr>
          <p:sp>
            <p:nvSpPr>
              <p:cNvPr id="379" name="矩形 378"/>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0" name="矩形 379"/>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1" name="矩形 380"/>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8"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02</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82" name="组合 381"/>
          <p:cNvGrpSpPr/>
          <p:nvPr/>
        </p:nvGrpSpPr>
        <p:grpSpPr>
          <a:xfrm>
            <a:off x="5087773" y="5444263"/>
            <a:ext cx="1749680" cy="596843"/>
            <a:chOff x="872045" y="3769021"/>
            <a:chExt cx="1312260" cy="447632"/>
          </a:xfrm>
        </p:grpSpPr>
        <p:grpSp>
          <p:nvGrpSpPr>
            <p:cNvPr id="383" name="组合 382"/>
            <p:cNvGrpSpPr/>
            <p:nvPr/>
          </p:nvGrpSpPr>
          <p:grpSpPr>
            <a:xfrm>
              <a:off x="872045" y="3769021"/>
              <a:ext cx="1312260" cy="447632"/>
              <a:chOff x="2198560" y="1644530"/>
              <a:chExt cx="1749680" cy="596843"/>
            </a:xfrm>
          </p:grpSpPr>
          <p:pic>
            <p:nvPicPr>
              <p:cNvPr id="388" name="图片 38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89" name="图片 388"/>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84" name="组合 383"/>
            <p:cNvGrpSpPr/>
            <p:nvPr/>
          </p:nvGrpSpPr>
          <p:grpSpPr>
            <a:xfrm>
              <a:off x="1475656" y="3867894"/>
              <a:ext cx="227425" cy="223469"/>
              <a:chOff x="5037571" y="856343"/>
              <a:chExt cx="715006" cy="702571"/>
            </a:xfrm>
            <a:solidFill>
              <a:srgbClr val="002060"/>
            </a:solidFill>
          </p:grpSpPr>
          <p:sp>
            <p:nvSpPr>
              <p:cNvPr id="385"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6"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7"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90" name="组合 389"/>
          <p:cNvGrpSpPr/>
          <p:nvPr/>
        </p:nvGrpSpPr>
        <p:grpSpPr>
          <a:xfrm>
            <a:off x="9007342" y="4871955"/>
            <a:ext cx="2252284" cy="707886"/>
            <a:chOff x="683568" y="2752671"/>
            <a:chExt cx="1689213" cy="806564"/>
          </a:xfrm>
        </p:grpSpPr>
        <p:grpSp>
          <p:nvGrpSpPr>
            <p:cNvPr id="391" name="组合 390"/>
            <p:cNvGrpSpPr/>
            <p:nvPr/>
          </p:nvGrpSpPr>
          <p:grpSpPr>
            <a:xfrm>
              <a:off x="683568" y="2786349"/>
              <a:ext cx="1689213" cy="640155"/>
              <a:chOff x="1947258" y="3466616"/>
              <a:chExt cx="2252284" cy="853540"/>
            </a:xfrm>
          </p:grpSpPr>
          <p:sp>
            <p:nvSpPr>
              <p:cNvPr id="393" name="矩形 392"/>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4" name="矩形 393"/>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5" name="矩形 394"/>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92"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03</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96" name="组合 395"/>
          <p:cNvGrpSpPr/>
          <p:nvPr/>
        </p:nvGrpSpPr>
        <p:grpSpPr>
          <a:xfrm>
            <a:off x="9223953" y="5492982"/>
            <a:ext cx="1749680" cy="596843"/>
            <a:chOff x="872045" y="3769021"/>
            <a:chExt cx="1312260" cy="447632"/>
          </a:xfrm>
        </p:grpSpPr>
        <p:grpSp>
          <p:nvGrpSpPr>
            <p:cNvPr id="397" name="组合 396"/>
            <p:cNvGrpSpPr/>
            <p:nvPr/>
          </p:nvGrpSpPr>
          <p:grpSpPr>
            <a:xfrm>
              <a:off x="872045" y="3769021"/>
              <a:ext cx="1312260" cy="447632"/>
              <a:chOff x="2198560" y="1644530"/>
              <a:chExt cx="1749680" cy="596843"/>
            </a:xfrm>
          </p:grpSpPr>
          <p:pic>
            <p:nvPicPr>
              <p:cNvPr id="402" name="图片 40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403" name="图片 40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98" name="组合 397"/>
            <p:cNvGrpSpPr/>
            <p:nvPr/>
          </p:nvGrpSpPr>
          <p:grpSpPr>
            <a:xfrm>
              <a:off x="1475656" y="3867894"/>
              <a:ext cx="227425" cy="223469"/>
              <a:chOff x="5037571" y="856343"/>
              <a:chExt cx="715006" cy="702571"/>
            </a:xfrm>
            <a:solidFill>
              <a:srgbClr val="002060"/>
            </a:solidFill>
          </p:grpSpPr>
          <p:sp>
            <p:nvSpPr>
              <p:cNvPr id="399"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1"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标注人员职业素养</a:t>
            </a:r>
            <a:endParaRPr lang="zh-CN" altLang="en-US" sz="2400" dirty="0">
              <a:solidFill>
                <a:srgbClr val="00338D"/>
              </a:solidFill>
              <a:sym typeface="+mn-lt"/>
            </a:endParaRPr>
          </a:p>
        </p:txBody>
      </p:sp>
    </p:spTree>
    <p:custDataLst>
      <p:tags r:id="rId1"/>
    </p:custDataLst>
    <p:extLst>
      <p:ext uri="{BB962C8B-B14F-4D97-AF65-F5344CB8AC3E}">
        <p14:creationId xmlns:p14="http://schemas.microsoft.com/office/powerpoint/2010/main" val="189571980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350"/>
                                        <p:tgtEl>
                                          <p:spTgt spid="1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9"/>
                                        </p:tgtEl>
                                        <p:attrNameLst>
                                          <p:attrName>style.visibility</p:attrName>
                                        </p:attrNameLst>
                                      </p:cBhvr>
                                      <p:to>
                                        <p:strVal val="visible"/>
                                      </p:to>
                                    </p:set>
                                    <p:animEffect transition="in" filter="fade">
                                      <p:cBhvr>
                                        <p:cTn id="15" dur="350"/>
                                        <p:tgtEl>
                                          <p:spTgt spid="1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35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350"/>
                                        <p:tgtEl>
                                          <p:spTgt spid="2"/>
                                        </p:tgtEl>
                                      </p:cBhvr>
                                    </p:animEffect>
                                  </p:childTnLst>
                                </p:cTn>
                              </p:par>
                            </p:childTnLst>
                          </p:cTn>
                        </p:par>
                        <p:par>
                          <p:cTn id="24" fill="hold">
                            <p:stCondLst>
                              <p:cond delay="2350"/>
                            </p:stCondLst>
                            <p:childTnLst>
                              <p:par>
                                <p:cTn id="25" presetID="10" presetClass="entr" presetSubtype="0" fill="hold" grpId="0" nodeType="after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350"/>
                                        <p:tgtEl>
                                          <p:spTgt spid="103"/>
                                        </p:tgtEl>
                                      </p:cBhvr>
                                    </p:animEffect>
                                  </p:childTnLst>
                                </p:cTn>
                              </p:par>
                            </p:childTnLst>
                          </p:cTn>
                        </p:par>
                        <p:par>
                          <p:cTn id="28" fill="hold">
                            <p:stCondLst>
                              <p:cond delay="2700"/>
                            </p:stCondLst>
                            <p:childTnLst>
                              <p:par>
                                <p:cTn id="29" presetID="10" presetClass="entr" presetSubtype="0" fill="hold" nodeType="afterEffect">
                                  <p:stCondLst>
                                    <p:cond delay="0"/>
                                  </p:stCondLst>
                                  <p:childTnLst>
                                    <p:set>
                                      <p:cBhvr>
                                        <p:cTn id="30" dur="1" fill="hold">
                                          <p:stCondLst>
                                            <p:cond delay="0"/>
                                          </p:stCondLst>
                                        </p:cTn>
                                        <p:tgtEl>
                                          <p:spTgt spid="210"/>
                                        </p:tgtEl>
                                        <p:attrNameLst>
                                          <p:attrName>style.visibility</p:attrName>
                                        </p:attrNameLst>
                                      </p:cBhvr>
                                      <p:to>
                                        <p:strVal val="visible"/>
                                      </p:to>
                                    </p:set>
                                    <p:animEffect transition="in" filter="fade">
                                      <p:cBhvr>
                                        <p:cTn id="31" dur="350"/>
                                        <p:tgtEl>
                                          <p:spTgt spid="210"/>
                                        </p:tgtEl>
                                      </p:cBhvr>
                                    </p:animEffect>
                                  </p:childTnLst>
                                </p:cTn>
                              </p:par>
                            </p:childTnLst>
                          </p:cTn>
                        </p:par>
                        <p:par>
                          <p:cTn id="32" fill="hold">
                            <p:stCondLst>
                              <p:cond delay="3050"/>
                            </p:stCondLst>
                            <p:childTnLst>
                              <p:par>
                                <p:cTn id="33" presetID="10" presetClass="entr" presetSubtype="0" fill="hold" grpId="0" nodeType="afterEffect">
                                  <p:stCondLst>
                                    <p:cond delay="0"/>
                                  </p:stCondLst>
                                  <p:childTnLst>
                                    <p:set>
                                      <p:cBhvr>
                                        <p:cTn id="34" dur="1" fill="hold">
                                          <p:stCondLst>
                                            <p:cond delay="0"/>
                                          </p:stCondLst>
                                        </p:cTn>
                                        <p:tgtEl>
                                          <p:spTgt spid="215"/>
                                        </p:tgtEl>
                                        <p:attrNameLst>
                                          <p:attrName>style.visibility</p:attrName>
                                        </p:attrNameLst>
                                      </p:cBhvr>
                                      <p:to>
                                        <p:strVal val="visible"/>
                                      </p:to>
                                    </p:set>
                                    <p:animEffect transition="in" filter="fade">
                                      <p:cBhvr>
                                        <p:cTn id="35" dur="350"/>
                                        <p:tgtEl>
                                          <p:spTgt spid="215"/>
                                        </p:tgtEl>
                                      </p:cBhvr>
                                    </p:animEffect>
                                  </p:childTnLst>
                                </p:cTn>
                              </p:par>
                            </p:childTnLst>
                          </p:cTn>
                        </p:par>
                        <p:par>
                          <p:cTn id="36" fill="hold">
                            <p:stCondLst>
                              <p:cond delay="3400"/>
                            </p:stCondLst>
                            <p:childTnLst>
                              <p:par>
                                <p:cTn id="37" presetID="10" presetClass="entr" presetSubtype="0" fill="hold" nodeType="afterEffect">
                                  <p:stCondLst>
                                    <p:cond delay="0"/>
                                  </p:stCondLst>
                                  <p:childTnLst>
                                    <p:set>
                                      <p:cBhvr>
                                        <p:cTn id="38" dur="1" fill="hold">
                                          <p:stCondLst>
                                            <p:cond delay="0"/>
                                          </p:stCondLst>
                                        </p:cTn>
                                        <p:tgtEl>
                                          <p:spTgt spid="271"/>
                                        </p:tgtEl>
                                        <p:attrNameLst>
                                          <p:attrName>style.visibility</p:attrName>
                                        </p:attrNameLst>
                                      </p:cBhvr>
                                      <p:to>
                                        <p:strVal val="visible"/>
                                      </p:to>
                                    </p:set>
                                    <p:animEffect transition="in" filter="fade">
                                      <p:cBhvr>
                                        <p:cTn id="39" dur="350"/>
                                        <p:tgtEl>
                                          <p:spTgt spid="27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289"/>
                                        </p:tgtEl>
                                        <p:attrNameLst>
                                          <p:attrName>style.visibility</p:attrName>
                                        </p:attrNameLst>
                                      </p:cBhvr>
                                      <p:to>
                                        <p:strVal val="visible"/>
                                      </p:to>
                                    </p:set>
                                    <p:animEffect transition="in" filter="fade">
                                      <p:cBhvr>
                                        <p:cTn id="43" dur="350"/>
                                        <p:tgtEl>
                                          <p:spTgt spid="289"/>
                                        </p:tgtEl>
                                      </p:cBhvr>
                                    </p:animEffect>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337"/>
                                        </p:tgtEl>
                                        <p:attrNameLst>
                                          <p:attrName>style.visibility</p:attrName>
                                        </p:attrNameLst>
                                      </p:cBhvr>
                                      <p:to>
                                        <p:strVal val="visible"/>
                                      </p:to>
                                    </p:set>
                                    <p:animEffect transition="in" filter="fade">
                                      <p:cBhvr>
                                        <p:cTn id="47" dur="350"/>
                                        <p:tgtEl>
                                          <p:spTgt spid="337"/>
                                        </p:tgtEl>
                                      </p:cBhvr>
                                    </p:animEffect>
                                  </p:childTnLst>
                                </p:cTn>
                              </p:par>
                            </p:childTnLst>
                          </p:cTn>
                        </p:par>
                        <p:par>
                          <p:cTn id="48" fill="hold">
                            <p:stCondLst>
                              <p:cond delay="4450"/>
                            </p:stCondLst>
                            <p:childTnLst>
                              <p:par>
                                <p:cTn id="49" presetID="10" presetClass="entr" presetSubtype="0" fill="hold" nodeType="afterEffect">
                                  <p:stCondLst>
                                    <p:cond delay="0"/>
                                  </p:stCondLst>
                                  <p:childTnLst>
                                    <p:set>
                                      <p:cBhvr>
                                        <p:cTn id="50" dur="1" fill="hold">
                                          <p:stCondLst>
                                            <p:cond delay="0"/>
                                          </p:stCondLst>
                                        </p:cTn>
                                        <p:tgtEl>
                                          <p:spTgt spid="344"/>
                                        </p:tgtEl>
                                        <p:attrNameLst>
                                          <p:attrName>style.visibility</p:attrName>
                                        </p:attrNameLst>
                                      </p:cBhvr>
                                      <p:to>
                                        <p:strVal val="visible"/>
                                      </p:to>
                                    </p:set>
                                    <p:animEffect transition="in" filter="fade">
                                      <p:cBhvr>
                                        <p:cTn id="51" dur="350"/>
                                        <p:tgtEl>
                                          <p:spTgt spid="344"/>
                                        </p:tgtEl>
                                      </p:cBhvr>
                                    </p:animEffect>
                                  </p:childTnLst>
                                </p:cTn>
                              </p:par>
                            </p:childTnLst>
                          </p:cTn>
                        </p:par>
                        <p:par>
                          <p:cTn id="52" fill="hold">
                            <p:stCondLst>
                              <p:cond delay="4800"/>
                            </p:stCondLst>
                            <p:childTnLst>
                              <p:par>
                                <p:cTn id="53" presetID="10" presetClass="entr" presetSubtype="0" fill="hold" grpId="0" nodeType="afterEffect">
                                  <p:stCondLst>
                                    <p:cond delay="0"/>
                                  </p:stCondLst>
                                  <p:childTnLst>
                                    <p:set>
                                      <p:cBhvr>
                                        <p:cTn id="54" dur="1" fill="hold">
                                          <p:stCondLst>
                                            <p:cond delay="0"/>
                                          </p:stCondLst>
                                        </p:cTn>
                                        <p:tgtEl>
                                          <p:spTgt spid="349"/>
                                        </p:tgtEl>
                                        <p:attrNameLst>
                                          <p:attrName>style.visibility</p:attrName>
                                        </p:attrNameLst>
                                      </p:cBhvr>
                                      <p:to>
                                        <p:strVal val="visible"/>
                                      </p:to>
                                    </p:set>
                                    <p:animEffect transition="in" filter="fade">
                                      <p:cBhvr>
                                        <p:cTn id="55" dur="350"/>
                                        <p:tgtEl>
                                          <p:spTgt spid="349"/>
                                        </p:tgtEl>
                                      </p:cBhvr>
                                    </p:animEffect>
                                  </p:childTnLst>
                                </p:cTn>
                              </p:par>
                            </p:childTnLst>
                          </p:cTn>
                        </p:par>
                        <p:par>
                          <p:cTn id="56" fill="hold">
                            <p:stCondLst>
                              <p:cond delay="5150"/>
                            </p:stCondLst>
                            <p:childTnLst>
                              <p:par>
                                <p:cTn id="57" presetID="10" presetClass="entr" presetSubtype="0" fill="hold" nodeType="afterEffect">
                                  <p:stCondLst>
                                    <p:cond delay="0"/>
                                  </p:stCondLst>
                                  <p:childTnLst>
                                    <p:set>
                                      <p:cBhvr>
                                        <p:cTn id="58" dur="1" fill="hold">
                                          <p:stCondLst>
                                            <p:cond delay="0"/>
                                          </p:stCondLst>
                                        </p:cTn>
                                        <p:tgtEl>
                                          <p:spTgt spid="358"/>
                                        </p:tgtEl>
                                        <p:attrNameLst>
                                          <p:attrName>style.visibility</p:attrName>
                                        </p:attrNameLst>
                                      </p:cBhvr>
                                      <p:to>
                                        <p:strVal val="visible"/>
                                      </p:to>
                                    </p:set>
                                    <p:animEffect transition="in" filter="fade">
                                      <p:cBhvr>
                                        <p:cTn id="59" dur="350"/>
                                        <p:tgtEl>
                                          <p:spTgt spid="358"/>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367"/>
                                        </p:tgtEl>
                                        <p:attrNameLst>
                                          <p:attrName>style.visibility</p:attrName>
                                        </p:attrNameLst>
                                      </p:cBhvr>
                                      <p:to>
                                        <p:strVal val="visible"/>
                                      </p:to>
                                    </p:set>
                                    <p:animEffect transition="in" filter="fade">
                                      <p:cBhvr>
                                        <p:cTn id="63" dur="350"/>
                                        <p:tgtEl>
                                          <p:spTgt spid="367"/>
                                        </p:tgtEl>
                                      </p:cBhvr>
                                    </p:animEffect>
                                  </p:childTnLst>
                                </p:cTn>
                              </p:par>
                            </p:childTnLst>
                          </p:cTn>
                        </p:par>
                        <p:par>
                          <p:cTn id="64" fill="hold">
                            <p:stCondLst>
                              <p:cond delay="5850"/>
                            </p:stCondLst>
                            <p:childTnLst>
                              <p:par>
                                <p:cTn id="65" presetID="10" presetClass="entr" presetSubtype="0" fill="hold" nodeType="afterEffect">
                                  <p:stCondLst>
                                    <p:cond delay="0"/>
                                  </p:stCondLst>
                                  <p:childTnLst>
                                    <p:set>
                                      <p:cBhvr>
                                        <p:cTn id="66" dur="1" fill="hold">
                                          <p:stCondLst>
                                            <p:cond delay="0"/>
                                          </p:stCondLst>
                                        </p:cTn>
                                        <p:tgtEl>
                                          <p:spTgt spid="376"/>
                                        </p:tgtEl>
                                        <p:attrNameLst>
                                          <p:attrName>style.visibility</p:attrName>
                                        </p:attrNameLst>
                                      </p:cBhvr>
                                      <p:to>
                                        <p:strVal val="visible"/>
                                      </p:to>
                                    </p:set>
                                    <p:animEffect transition="in" filter="fade">
                                      <p:cBhvr>
                                        <p:cTn id="67" dur="350"/>
                                        <p:tgtEl>
                                          <p:spTgt spid="376"/>
                                        </p:tgtEl>
                                      </p:cBhvr>
                                    </p:animEffect>
                                  </p:childTnLst>
                                </p:cTn>
                              </p:par>
                            </p:childTnLst>
                          </p:cTn>
                        </p:par>
                        <p:par>
                          <p:cTn id="68" fill="hold">
                            <p:stCondLst>
                              <p:cond delay="6200"/>
                            </p:stCondLst>
                            <p:childTnLst>
                              <p:par>
                                <p:cTn id="69" presetID="10" presetClass="entr" presetSubtype="0" fill="hold" nodeType="afterEffect">
                                  <p:stCondLst>
                                    <p:cond delay="0"/>
                                  </p:stCondLst>
                                  <p:childTnLst>
                                    <p:set>
                                      <p:cBhvr>
                                        <p:cTn id="70" dur="1" fill="hold">
                                          <p:stCondLst>
                                            <p:cond delay="0"/>
                                          </p:stCondLst>
                                        </p:cTn>
                                        <p:tgtEl>
                                          <p:spTgt spid="382"/>
                                        </p:tgtEl>
                                        <p:attrNameLst>
                                          <p:attrName>style.visibility</p:attrName>
                                        </p:attrNameLst>
                                      </p:cBhvr>
                                      <p:to>
                                        <p:strVal val="visible"/>
                                      </p:to>
                                    </p:set>
                                    <p:animEffect transition="in" filter="fade">
                                      <p:cBhvr>
                                        <p:cTn id="71" dur="350"/>
                                        <p:tgtEl>
                                          <p:spTgt spid="382"/>
                                        </p:tgtEl>
                                      </p:cBhvr>
                                    </p:animEffect>
                                  </p:childTnLst>
                                </p:cTn>
                              </p:par>
                            </p:childTnLst>
                          </p:cTn>
                        </p:par>
                        <p:par>
                          <p:cTn id="72" fill="hold">
                            <p:stCondLst>
                              <p:cond delay="6550"/>
                            </p:stCondLst>
                            <p:childTnLst>
                              <p:par>
                                <p:cTn id="73" presetID="10" presetClass="entr" presetSubtype="0" fill="hold" nodeType="afterEffect">
                                  <p:stCondLst>
                                    <p:cond delay="0"/>
                                  </p:stCondLst>
                                  <p:childTnLst>
                                    <p:set>
                                      <p:cBhvr>
                                        <p:cTn id="74" dur="1" fill="hold">
                                          <p:stCondLst>
                                            <p:cond delay="0"/>
                                          </p:stCondLst>
                                        </p:cTn>
                                        <p:tgtEl>
                                          <p:spTgt spid="390"/>
                                        </p:tgtEl>
                                        <p:attrNameLst>
                                          <p:attrName>style.visibility</p:attrName>
                                        </p:attrNameLst>
                                      </p:cBhvr>
                                      <p:to>
                                        <p:strVal val="visible"/>
                                      </p:to>
                                    </p:set>
                                    <p:animEffect transition="in" filter="fade">
                                      <p:cBhvr>
                                        <p:cTn id="75" dur="350"/>
                                        <p:tgtEl>
                                          <p:spTgt spid="390"/>
                                        </p:tgtEl>
                                      </p:cBhvr>
                                    </p:animEffect>
                                  </p:childTnLst>
                                </p:cTn>
                              </p:par>
                            </p:childTnLst>
                          </p:cTn>
                        </p:par>
                        <p:par>
                          <p:cTn id="76" fill="hold">
                            <p:stCondLst>
                              <p:cond delay="6900"/>
                            </p:stCondLst>
                            <p:childTnLst>
                              <p:par>
                                <p:cTn id="77" presetID="10" presetClass="entr" presetSubtype="0" fill="hold" nodeType="afterEffect">
                                  <p:stCondLst>
                                    <p:cond delay="0"/>
                                  </p:stCondLst>
                                  <p:childTnLst>
                                    <p:set>
                                      <p:cBhvr>
                                        <p:cTn id="78" dur="1" fill="hold">
                                          <p:stCondLst>
                                            <p:cond delay="0"/>
                                          </p:stCondLst>
                                        </p:cTn>
                                        <p:tgtEl>
                                          <p:spTgt spid="396"/>
                                        </p:tgtEl>
                                        <p:attrNameLst>
                                          <p:attrName>style.visibility</p:attrName>
                                        </p:attrNameLst>
                                      </p:cBhvr>
                                      <p:to>
                                        <p:strVal val="visible"/>
                                      </p:to>
                                    </p:set>
                                    <p:animEffect transition="in" filter="fade">
                                      <p:cBhvr>
                                        <p:cTn id="79" dur="350"/>
                                        <p:tgtEl>
                                          <p:spTgt spid="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ldLvl="0" animBg="1"/>
      <p:bldP spid="139" grpId="0"/>
      <p:bldP spid="103" grpId="0" bldLvl="0" animBg="1"/>
      <p:bldP spid="215" grpId="0"/>
      <p:bldP spid="337" grpId="0" bldLvl="0" animBg="1"/>
      <p:bldP spid="3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8559291" y="1860375"/>
            <a:ext cx="1368331"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专业</a:t>
            </a:r>
            <a:endParaRPr lang="en-US" altLang="zh-CN" sz="2000" b="1" dirty="0" smtClean="0">
              <a:solidFill>
                <a:srgbClr val="0070C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70C0"/>
                </a:solidFill>
                <a:latin typeface="微软雅黑" panose="020B0503020204020204" pitchFamily="34" charset="-122"/>
                <a:ea typeface="微软雅黑" panose="020B0503020204020204" pitchFamily="34" charset="-122"/>
              </a:rPr>
              <a:t>培训</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27" name="椭圆 26"/>
          <p:cNvSpPr/>
          <p:nvPr/>
        </p:nvSpPr>
        <p:spPr>
          <a:xfrm>
            <a:off x="5339817" y="1860375"/>
            <a:ext cx="1368331" cy="1368152"/>
          </a:xfrm>
          <a:prstGeom prst="ellipse">
            <a:avLst/>
          </a:prstGeom>
          <a:gradFill flip="none" rotWithShape="1">
            <a:gsLst>
              <a:gs pos="50000">
                <a:schemeClr val="bg1">
                  <a:lumMod val="95000"/>
                </a:schemeClr>
              </a:gs>
              <a:gs pos="100000">
                <a:schemeClr val="bg1">
                  <a:lumMod val="85000"/>
                </a:schemeClr>
              </a:gs>
              <a:gs pos="0">
                <a:schemeClr val="bg1">
                  <a:lumMod val="95000"/>
                </a:schemeClr>
              </a:gs>
            </a:gsLst>
            <a:lin ang="16200000" scaled="1"/>
            <a:tileRect/>
          </a:gradFill>
          <a:ln w="38100">
            <a:gradFill flip="none" rotWithShape="1">
              <a:gsLst>
                <a:gs pos="50000">
                  <a:schemeClr val="bg1">
                    <a:lumMod val="92000"/>
                  </a:schemeClr>
                </a:gs>
                <a:gs pos="100000">
                  <a:schemeClr val="bg1"/>
                </a:gs>
                <a:gs pos="0">
                  <a:schemeClr val="bg1">
                    <a:lumMod val="85000"/>
                  </a:schemeClr>
                </a:gs>
              </a:gsLst>
              <a:lin ang="16200000" scaled="1"/>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科技</a:t>
            </a:r>
            <a:endParaRPr lang="en-US" altLang="zh-CN" sz="2000" b="1" dirty="0" smtClean="0">
              <a:solidFill>
                <a:srgbClr val="0070C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70C0"/>
                </a:solidFill>
                <a:latin typeface="微软雅黑" panose="020B0503020204020204" pitchFamily="34" charset="-122"/>
                <a:ea typeface="微软雅黑" panose="020B0503020204020204" pitchFamily="34" charset="-122"/>
              </a:rPr>
              <a:t>攻关</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flipV="1">
            <a:off x="0" y="3436258"/>
            <a:ext cx="2269100" cy="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391494" y="3364251"/>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0" name="直接连接符 29"/>
          <p:cNvCxnSpPr/>
          <p:nvPr/>
        </p:nvCxnSpPr>
        <p:spPr>
          <a:xfrm>
            <a:off x="2678996" y="3436258"/>
            <a:ext cx="3218088" cy="1"/>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6023983"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2" name="直接连接符 31"/>
          <p:cNvCxnSpPr/>
          <p:nvPr/>
        </p:nvCxnSpPr>
        <p:spPr>
          <a:xfrm>
            <a:off x="6294915" y="3436259"/>
            <a:ext cx="27496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9171440"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4" name="直接连接符 33"/>
          <p:cNvCxnSpPr/>
          <p:nvPr/>
        </p:nvCxnSpPr>
        <p:spPr>
          <a:xfrm>
            <a:off x="9442373" y="3436259"/>
            <a:ext cx="2749627"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1851363" y="1860375"/>
            <a:ext cx="1368331"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岗位</a:t>
            </a:r>
            <a:endParaRPr lang="en-US" altLang="zh-CN" sz="2000" b="1" dirty="0" smtClean="0">
              <a:solidFill>
                <a:srgbClr val="0070C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70C0"/>
                </a:solidFill>
                <a:latin typeface="微软雅黑" panose="020B0503020204020204" pitchFamily="34" charset="-122"/>
                <a:ea typeface="微软雅黑" panose="020B0503020204020204" pitchFamily="34" charset="-122"/>
              </a:rPr>
              <a:t>锻炼</a:t>
            </a:r>
            <a:endParaRPr lang="zh-CN" sz="2000" b="1" dirty="0">
              <a:solidFill>
                <a:srgbClr val="0070C0"/>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177628" y="3624921"/>
            <a:ext cx="3002736" cy="1016817"/>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spAutoFit/>
          </a:bodyPr>
          <a:lstStyle/>
          <a:p>
            <a:pPr algn="ctr">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岗位锻炼要遵循“以人为本”的指导思想，以个人能力的开发为主，突出广大员工的创新能力和开发能力。</a:t>
            </a:r>
          </a:p>
        </p:txBody>
      </p:sp>
      <p:sp>
        <p:nvSpPr>
          <p:cNvPr id="37" name="TextBox 36"/>
          <p:cNvSpPr txBox="1"/>
          <p:nvPr/>
        </p:nvSpPr>
        <p:spPr>
          <a:xfrm>
            <a:off x="4743267" y="3624921"/>
            <a:ext cx="3484693" cy="1633139"/>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spAutoFit/>
          </a:bodyPr>
          <a:lstStyle/>
          <a:p>
            <a:pPr algn="just">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广泛运用多媒体、课件、</a:t>
            </a:r>
            <a:r>
              <a:rPr lang="en-US" altLang="zh-CN" sz="1335" dirty="0">
                <a:solidFill>
                  <a:prstClr val="black">
                    <a:lumMod val="75000"/>
                    <a:lumOff val="25000"/>
                  </a:prstClr>
                </a:solidFill>
                <a:latin typeface="微软雅黑" panose="020B0503020204020204" pitchFamily="34" charset="-122"/>
                <a:ea typeface="微软雅黑" panose="020B0503020204020204" pitchFamily="34" charset="-122"/>
              </a:rPr>
              <a:t>VR</a:t>
            </a: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等高科技手段打造的虚拟培训空间或者直接以现场为课堂，对员工进行技术培训，使员工掌握数据标注的基础知识，能够在工作中熟练应用科技含量高的设备和软件平台。</a:t>
            </a:r>
          </a:p>
        </p:txBody>
      </p:sp>
      <p:sp>
        <p:nvSpPr>
          <p:cNvPr id="38" name="TextBox 37"/>
          <p:cNvSpPr txBox="1"/>
          <p:nvPr/>
        </p:nvSpPr>
        <p:spPr>
          <a:xfrm>
            <a:off x="8671804" y="3630906"/>
            <a:ext cx="2698561" cy="1633139"/>
          </a:xfrm>
          <a:prstGeom prst="rect">
            <a:avLst/>
          </a:prstGeom>
        </p:spPr>
        <p:style>
          <a:lnRef idx="2">
            <a:schemeClr val="accent4"/>
          </a:lnRef>
          <a:fillRef idx="1">
            <a:schemeClr val="lt1"/>
          </a:fillRef>
          <a:effectRef idx="0">
            <a:schemeClr val="accent4"/>
          </a:effectRef>
          <a:fontRef idx="minor">
            <a:schemeClr val="dk1"/>
          </a:fontRef>
        </p:style>
        <p:txBody>
          <a:bodyPr wrap="square" lIns="91440" tIns="45720" rIns="91440" bIns="45720" rtlCol="0">
            <a:spAutoFit/>
          </a:bodyPr>
          <a:lstStyle/>
          <a:p>
            <a:pPr marL="285750" lvl="0" indent="-285750" algn="just">
              <a:lnSpc>
                <a:spcPct val="150000"/>
              </a:lnSpc>
              <a:buFont typeface="Wingdings" pitchFamily="2" charset="2"/>
              <a:buChar char="Ø"/>
            </a:pPr>
            <a:r>
              <a:rPr lang="zh-CN" altLang="zh-CN" sz="1335" dirty="0">
                <a:solidFill>
                  <a:prstClr val="black">
                    <a:lumMod val="75000"/>
                    <a:lumOff val="25000"/>
                  </a:prstClr>
                </a:solidFill>
                <a:latin typeface="微软雅黑" panose="020B0503020204020204" pitchFamily="34" charset="-122"/>
                <a:ea typeface="微软雅黑" panose="020B0503020204020204" pitchFamily="34" charset="-122"/>
              </a:rPr>
              <a:t>短期培训与长期培训相结合</a:t>
            </a: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a:t>
            </a:r>
            <a:endParaRPr lang="en-US" altLang="zh-CN" sz="1335" dirty="0">
              <a:solidFill>
                <a:prstClr val="black">
                  <a:lumMod val="75000"/>
                  <a:lumOff val="25000"/>
                </a:prstClr>
              </a:solidFill>
              <a:latin typeface="微软雅黑" panose="020B0503020204020204" pitchFamily="34" charset="-122"/>
              <a:ea typeface="微软雅黑" panose="020B0503020204020204" pitchFamily="34" charset="-122"/>
            </a:endParaRPr>
          </a:p>
          <a:p>
            <a:pPr marL="285750" lvl="0" indent="-285750" algn="just">
              <a:lnSpc>
                <a:spcPct val="150000"/>
              </a:lnSpc>
              <a:buFont typeface="Wingdings" pitchFamily="2" charset="2"/>
              <a:buChar char="Ø"/>
            </a:pPr>
            <a:r>
              <a:rPr lang="zh-CN" altLang="zh-CN" sz="1335" dirty="0">
                <a:solidFill>
                  <a:prstClr val="black">
                    <a:lumMod val="75000"/>
                    <a:lumOff val="25000"/>
                  </a:prstClr>
                </a:solidFill>
                <a:latin typeface="微软雅黑" panose="020B0503020204020204" pitchFamily="34" charset="-122"/>
                <a:ea typeface="微软雅黑" panose="020B0503020204020204" pitchFamily="34" charset="-122"/>
              </a:rPr>
              <a:t>培训教育和技能竞赛相结合</a:t>
            </a: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a:t>
            </a:r>
            <a:endParaRPr lang="en-US" altLang="zh-CN" sz="1335" dirty="0">
              <a:solidFill>
                <a:prstClr val="black">
                  <a:lumMod val="75000"/>
                  <a:lumOff val="25000"/>
                </a:prstClr>
              </a:solidFill>
              <a:latin typeface="微软雅黑" panose="020B0503020204020204" pitchFamily="34" charset="-122"/>
              <a:ea typeface="微软雅黑" panose="020B0503020204020204" pitchFamily="34" charset="-122"/>
            </a:endParaRPr>
          </a:p>
          <a:p>
            <a:pPr marL="285750" lvl="0" indent="-285750" algn="just">
              <a:lnSpc>
                <a:spcPct val="150000"/>
              </a:lnSpc>
              <a:buFont typeface="Wingdings" pitchFamily="2" charset="2"/>
              <a:buChar char="Ø"/>
            </a:pPr>
            <a:r>
              <a:rPr lang="zh-CN" altLang="zh-CN" sz="1335" dirty="0">
                <a:solidFill>
                  <a:prstClr val="black">
                    <a:lumMod val="75000"/>
                    <a:lumOff val="25000"/>
                  </a:prstClr>
                </a:solidFill>
                <a:latin typeface="微软雅黑" panose="020B0503020204020204" pitchFamily="34" charset="-122"/>
                <a:ea typeface="微软雅黑" panose="020B0503020204020204" pitchFamily="34" charset="-122"/>
              </a:rPr>
              <a:t>导师指导和技术交流相结合</a:t>
            </a: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a:t>
            </a:r>
            <a:endParaRPr lang="en-US" altLang="zh-CN" sz="1335" dirty="0">
              <a:solidFill>
                <a:prstClr val="black">
                  <a:lumMod val="75000"/>
                  <a:lumOff val="25000"/>
                </a:prstClr>
              </a:solidFill>
              <a:latin typeface="微软雅黑" panose="020B0503020204020204" pitchFamily="34" charset="-122"/>
              <a:ea typeface="微软雅黑" panose="020B0503020204020204" pitchFamily="34" charset="-122"/>
            </a:endParaRPr>
          </a:p>
          <a:p>
            <a:pPr marL="285750" lvl="0" indent="-285750" algn="just">
              <a:lnSpc>
                <a:spcPct val="150000"/>
              </a:lnSpc>
              <a:buFont typeface="Wingdings" pitchFamily="2" charset="2"/>
              <a:buChar char="Ø"/>
            </a:pPr>
            <a:r>
              <a:rPr lang="zh-CN" altLang="zh-CN" sz="1335" dirty="0">
                <a:solidFill>
                  <a:prstClr val="black">
                    <a:lumMod val="75000"/>
                    <a:lumOff val="25000"/>
                  </a:prstClr>
                </a:solidFill>
                <a:latin typeface="微软雅黑" panose="020B0503020204020204" pitchFamily="34" charset="-122"/>
                <a:ea typeface="微软雅黑" panose="020B0503020204020204" pitchFamily="34" charset="-122"/>
              </a:rPr>
              <a:t>岗位轮换和专业学习相结合</a:t>
            </a: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a:t>
            </a:r>
            <a:endParaRPr lang="en-US" altLang="zh-CN" sz="1335" dirty="0">
              <a:solidFill>
                <a:prstClr val="black">
                  <a:lumMod val="75000"/>
                  <a:lumOff val="25000"/>
                </a:prstClr>
              </a:solidFill>
              <a:latin typeface="微软雅黑" panose="020B0503020204020204" pitchFamily="34" charset="-122"/>
              <a:ea typeface="微软雅黑" panose="020B0503020204020204" pitchFamily="34" charset="-122"/>
            </a:endParaRPr>
          </a:p>
          <a:p>
            <a:pPr marL="285750" lvl="0" indent="-285750" algn="just">
              <a:lnSpc>
                <a:spcPct val="150000"/>
              </a:lnSpc>
              <a:buFont typeface="Wingdings" pitchFamily="2" charset="2"/>
              <a:buChar char="Ø"/>
            </a:pPr>
            <a:r>
              <a:rPr lang="zh-CN" altLang="zh-CN" sz="1335" dirty="0">
                <a:solidFill>
                  <a:prstClr val="black">
                    <a:lumMod val="75000"/>
                    <a:lumOff val="25000"/>
                  </a:prstClr>
                </a:solidFill>
                <a:latin typeface="微软雅黑" panose="020B0503020204020204" pitchFamily="34" charset="-122"/>
                <a:ea typeface="微软雅黑" panose="020B0503020204020204" pitchFamily="34" charset="-122"/>
              </a:rPr>
              <a:t>组织建设和文化建设相结合</a:t>
            </a: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a:t>
            </a:r>
            <a:endParaRPr lang="zh-CN" altLang="zh-CN" sz="133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 name="TextBox 35"/>
          <p:cNvSpPr txBox="1"/>
          <p:nvPr/>
        </p:nvSpPr>
        <p:spPr>
          <a:xfrm>
            <a:off x="1561818" y="5721875"/>
            <a:ext cx="9466193" cy="923330"/>
          </a:xfrm>
          <a:prstGeom prst="rect">
            <a:avLst/>
          </a:prstGeom>
          <a:solidFill>
            <a:srgbClr val="FFC000"/>
          </a:solidFill>
        </p:spPr>
        <p:txBody>
          <a:bodyPr wrap="square" lIns="91440" tIns="45720" rIns="91440" bIns="45720"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数据标注是劳动密集型工作，熟练人生比新人效率可以高达</a:t>
            </a:r>
            <a:r>
              <a:rPr lang="en-US" altLang="zh-CN" b="1" dirty="0">
                <a:solidFill>
                  <a:schemeClr val="bg1"/>
                </a:solidFill>
                <a:latin typeface="微软雅黑" panose="020B0503020204020204" pitchFamily="34" charset="-122"/>
                <a:ea typeface="微软雅黑" panose="020B0503020204020204" pitchFamily="34" charset="-122"/>
              </a:rPr>
              <a:t>10</a:t>
            </a:r>
            <a:r>
              <a:rPr lang="zh-CN" altLang="en-US" b="1" dirty="0">
                <a:solidFill>
                  <a:schemeClr val="bg1"/>
                </a:solidFill>
                <a:latin typeface="微软雅黑" panose="020B0503020204020204" pitchFamily="34" charset="-122"/>
                <a:ea typeface="微软雅黑" panose="020B0503020204020204" pitchFamily="34" charset="-122"/>
              </a:rPr>
              <a:t>倍，而且数据标注工作技术门槛不高，因此应在培育“内才”上下功夫，建立一支适应工厂发展的人才队伍。</a:t>
            </a:r>
          </a:p>
        </p:txBody>
      </p:sp>
      <p:sp>
        <p:nvSpPr>
          <p:cNvPr id="17"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标注</a:t>
            </a:r>
            <a:r>
              <a:rPr lang="zh-CN" altLang="en-US" sz="2400" dirty="0">
                <a:solidFill>
                  <a:srgbClr val="00338D"/>
                </a:solidFill>
                <a:sym typeface="+mn-lt"/>
              </a:rPr>
              <a:t>人员培训管理</a:t>
            </a:r>
          </a:p>
        </p:txBody>
      </p:sp>
    </p:spTree>
    <p:extLst>
      <p:ext uri="{BB962C8B-B14F-4D97-AF65-F5344CB8AC3E}">
        <p14:creationId xmlns:p14="http://schemas.microsoft.com/office/powerpoint/2010/main" val="422142144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1000" fill="hold"/>
                                        <p:tgtEl>
                                          <p:spTgt spid="35"/>
                                        </p:tgtEl>
                                        <p:attrNameLst>
                                          <p:attrName>ppt_x</p:attrName>
                                        </p:attrNameLst>
                                      </p:cBhvr>
                                      <p:tavLst>
                                        <p:tav tm="0">
                                          <p:val>
                                            <p:strVal val="0-#ppt_w/2"/>
                                          </p:val>
                                        </p:tav>
                                        <p:tav tm="100000">
                                          <p:val>
                                            <p:strVal val="#ppt_x"/>
                                          </p:val>
                                        </p:tav>
                                      </p:tavLst>
                                    </p:anim>
                                    <p:anim calcmode="lin" valueType="num">
                                      <p:cBhvr additive="base">
                                        <p:cTn id="11" dur="1000" fill="hold"/>
                                        <p:tgtEl>
                                          <p:spTgt spid="35"/>
                                        </p:tgtEl>
                                        <p:attrNameLst>
                                          <p:attrName>ppt_y</p:attrName>
                                        </p:attrNameLst>
                                      </p:cBhvr>
                                      <p:tavLst>
                                        <p:tav tm="0">
                                          <p:val>
                                            <p:strVal val="#ppt_y"/>
                                          </p:val>
                                        </p:tav>
                                        <p:tav tm="100000">
                                          <p:val>
                                            <p:strVal val="#ppt_y"/>
                                          </p:val>
                                        </p:tav>
                                      </p:tavLst>
                                    </p:anim>
                                  </p:childTnLst>
                                </p:cTn>
                              </p:par>
                              <p:par>
                                <p:cTn id="12" presetID="8" presetClass="emph" presetSubtype="0" decel="100000" fill="hold" grpId="1" nodeType="withEffect">
                                  <p:stCondLst>
                                    <p:cond delay="0"/>
                                  </p:stCondLst>
                                  <p:childTnLst>
                                    <p:animRot by="21600000">
                                      <p:cBhvr>
                                        <p:cTn id="13" dur="1000" fill="hold"/>
                                        <p:tgtEl>
                                          <p:spTgt spid="35"/>
                                        </p:tgtEl>
                                        <p:attrNameLst>
                                          <p:attrName>r</p:attrName>
                                        </p:attrNameLst>
                                      </p:cBhvr>
                                    </p:animRo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000"/>
                            </p:stCondLst>
                            <p:childTnLst>
                              <p:par>
                                <p:cTn id="19" presetID="2" presetClass="entr" presetSubtype="4" ac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35" presetClass="path" presetSubtype="0" decel="100000" fill="hold" grpId="2" nodeType="withEffect">
                                  <p:stCondLst>
                                    <p:cond delay="0"/>
                                  </p:stCondLst>
                                  <p:childTnLst>
                                    <p:animMotion origin="layout" path="M 2.08333E-7 2.96296E-6 L -0.25977 2.96296E-6 " pathEditMode="relative" rAng="0" ptsTypes="AA">
                                      <p:cBhvr>
                                        <p:cTn id="30" dur="1000" spd="-100000" fill="hold"/>
                                        <p:tgtEl>
                                          <p:spTgt spid="27"/>
                                        </p:tgtEl>
                                        <p:attrNameLst>
                                          <p:attrName>ppt_x</p:attrName>
                                          <p:attrName>ppt_y</p:attrName>
                                        </p:attrNameLst>
                                      </p:cBhvr>
                                      <p:rCtr x="-12995" y="0"/>
                                    </p:animMotion>
                                  </p:childTnLst>
                                </p:cTn>
                              </p:par>
                              <p:par>
                                <p:cTn id="31" presetID="8" presetClass="emph" presetSubtype="0" decel="100000" fill="hold" grpId="1" nodeType="withEffect">
                                  <p:stCondLst>
                                    <p:cond delay="0"/>
                                  </p:stCondLst>
                                  <p:childTnLst>
                                    <p:animRot by="21600000">
                                      <p:cBhvr>
                                        <p:cTn id="32" dur="1000" fill="hold"/>
                                        <p:tgtEl>
                                          <p:spTgt spid="27"/>
                                        </p:tgtEl>
                                        <p:attrNameLst>
                                          <p:attrName>r</p:attrName>
                                        </p:attrNameLst>
                                      </p:cBhvr>
                                    </p:animRo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par>
                          <p:cTn id="37" fill="hold">
                            <p:stCondLst>
                              <p:cond delay="2500"/>
                            </p:stCondLst>
                            <p:childTnLst>
                              <p:par>
                                <p:cTn id="38" presetID="2" presetClass="entr" presetSubtype="4" accel="10000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ppt_x"/>
                                          </p:val>
                                        </p:tav>
                                        <p:tav tm="100000">
                                          <p:val>
                                            <p:strVal val="#ppt_x"/>
                                          </p:val>
                                        </p:tav>
                                      </p:tavLst>
                                    </p:anim>
                                    <p:anim calcmode="lin" valueType="num">
                                      <p:cBhvr additive="base">
                                        <p:cTn id="41" dur="500" fill="hold"/>
                                        <p:tgtEl>
                                          <p:spTgt spid="37"/>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childTnLst>
                                </p:cTn>
                              </p:par>
                              <p:par>
                                <p:cTn id="48" presetID="35" presetClass="path" presetSubtype="0" decel="100000" fill="hold" grpId="2" nodeType="withEffect">
                                  <p:stCondLst>
                                    <p:cond delay="0"/>
                                  </p:stCondLst>
                                  <p:childTnLst>
                                    <p:animMotion origin="layout" path="M 2.08333E-7 2.96296E-6 L -0.25977 2.96296E-6 " pathEditMode="relative" rAng="0" ptsTypes="AA">
                                      <p:cBhvr>
                                        <p:cTn id="49" dur="1000" spd="-100000" fill="hold"/>
                                        <p:tgtEl>
                                          <p:spTgt spid="26"/>
                                        </p:tgtEl>
                                        <p:attrNameLst>
                                          <p:attrName>ppt_x</p:attrName>
                                          <p:attrName>ppt_y</p:attrName>
                                        </p:attrNameLst>
                                      </p:cBhvr>
                                      <p:rCtr x="-12995" y="0"/>
                                    </p:animMotion>
                                  </p:childTnLst>
                                </p:cTn>
                              </p:par>
                              <p:par>
                                <p:cTn id="50" presetID="8" presetClass="emph" presetSubtype="0" decel="100000" fill="hold" grpId="1" nodeType="withEffect">
                                  <p:stCondLst>
                                    <p:cond delay="0"/>
                                  </p:stCondLst>
                                  <p:childTnLst>
                                    <p:animRot by="21600000">
                                      <p:cBhvr>
                                        <p:cTn id="51" dur="1000" fill="hold"/>
                                        <p:tgtEl>
                                          <p:spTgt spid="26"/>
                                        </p:tgtEl>
                                        <p:attrNameLst>
                                          <p:attrName>r</p:attrName>
                                        </p:attrNameLst>
                                      </p:cBhvr>
                                    </p:animRo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22" presetClass="entr" presetSubtype="8"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childTnLst>
                          </p:cTn>
                        </p:par>
                        <p:par>
                          <p:cTn id="59" fill="hold">
                            <p:stCondLst>
                              <p:cond delay="4000"/>
                            </p:stCondLst>
                            <p:childTnLst>
                              <p:par>
                                <p:cTn id="60" presetID="2" presetClass="entr" presetSubtype="4" accel="10000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par>
                          <p:cTn id="64" fill="hold">
                            <p:stCondLst>
                              <p:cond delay="4500"/>
                            </p:stCondLst>
                            <p:childTnLst>
                              <p:par>
                                <p:cTn id="65" presetID="2" presetClass="entr" presetSubtype="4" accel="100000" fill="hold" grpId="0" nodeType="after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500" fill="hold"/>
                                        <p:tgtEl>
                                          <p:spTgt spid="3"/>
                                        </p:tgtEl>
                                        <p:attrNameLst>
                                          <p:attrName>ppt_x</p:attrName>
                                        </p:attrNameLst>
                                      </p:cBhvr>
                                      <p:tavLst>
                                        <p:tav tm="0">
                                          <p:val>
                                            <p:strVal val="#ppt_x"/>
                                          </p:val>
                                        </p:tav>
                                        <p:tav tm="100000">
                                          <p:val>
                                            <p:strVal val="#ppt_x"/>
                                          </p:val>
                                        </p:tav>
                                      </p:tavLst>
                                    </p:anim>
                                    <p:anim calcmode="lin" valueType="num">
                                      <p:cBhvr additive="base">
                                        <p:cTn id="6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6" grpId="1" bldLvl="0" animBg="1"/>
      <p:bldP spid="26" grpId="2" bldLvl="0" animBg="1"/>
      <p:bldP spid="27" grpId="0" bldLvl="0" animBg="1"/>
      <p:bldP spid="27" grpId="1" bldLvl="0" animBg="1"/>
      <p:bldP spid="27" grpId="2" bldLvl="0" animBg="1"/>
      <p:bldP spid="29" grpId="0" bldLvl="0" animBg="1"/>
      <p:bldP spid="31" grpId="0" bldLvl="0" animBg="1"/>
      <p:bldP spid="33" grpId="0" bldLvl="0" animBg="1"/>
      <p:bldP spid="35" grpId="0" bldLvl="0" animBg="1"/>
      <p:bldP spid="35" grpId="1" bldLvl="0" animBg="1"/>
      <p:bldP spid="36" grpId="0" animBg="1"/>
      <p:bldP spid="37" grpId="0" animBg="1"/>
      <p:bldP spid="38" grpId="0" animBg="1"/>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601810" y="2437224"/>
            <a:ext cx="6583039" cy="1218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3600" b="1" cap="all" dirty="0" smtClean="0">
                <a:solidFill>
                  <a:srgbClr val="0070C0"/>
                </a:solidFill>
                <a:cs typeface="Arial" panose="020B0604020202020204" pitchFamily="34" charset="0"/>
                <a:sym typeface="+mn-ea"/>
              </a:rPr>
              <a:t>第10章</a:t>
            </a:r>
            <a:r>
              <a:rPr lang="zh-CN" altLang="en-US" sz="3600" b="1" cap="all" dirty="0" smtClean="0">
                <a:solidFill>
                  <a:prstClr val="black">
                    <a:lumMod val="65000"/>
                    <a:lumOff val="35000"/>
                  </a:prstClr>
                </a:solidFill>
                <a:cs typeface="Arial" panose="020B0604020202020204" pitchFamily="34" charset="0"/>
                <a:sym typeface="+mn-ea"/>
              </a:rPr>
              <a:t> </a:t>
            </a:r>
            <a:endParaRPr lang="en-US" altLang="zh-CN" sz="3600" b="1" cap="all" dirty="0" smtClean="0">
              <a:solidFill>
                <a:prstClr val="black">
                  <a:lumMod val="65000"/>
                  <a:lumOff val="35000"/>
                </a:prstClr>
              </a:solidFill>
              <a:cs typeface="Arial" panose="020B0604020202020204" pitchFamily="34" charset="0"/>
              <a:sym typeface="+mn-ea"/>
            </a:endParaRPr>
          </a:p>
          <a:p>
            <a:pPr>
              <a:buFont typeface="Arial" panose="020B0604020202020204" pitchFamily="34" charset="0"/>
              <a:buNone/>
            </a:pPr>
            <a:r>
              <a:rPr lang="zh-CN" altLang="en-US" sz="3600" b="1" cap="all" dirty="0" smtClean="0">
                <a:solidFill>
                  <a:prstClr val="black">
                    <a:lumMod val="65000"/>
                    <a:lumOff val="35000"/>
                  </a:prstClr>
                </a:solidFill>
                <a:cs typeface="Arial" panose="020B0604020202020204" pitchFamily="34" charset="0"/>
              </a:rPr>
              <a:t>数据标注工厂的项目管理</a:t>
            </a:r>
            <a:endParaRPr lang="zh-CN" altLang="en-US" sz="3600" b="1" cap="all" dirty="0">
              <a:solidFill>
                <a:prstClr val="black">
                  <a:lumMod val="65000"/>
                  <a:lumOff val="35000"/>
                </a:prstClr>
              </a:solidFill>
              <a:cs typeface="Arial" panose="020B0604020202020204" pitchFamily="34" charset="0"/>
            </a:endParaRPr>
          </a:p>
        </p:txBody>
      </p:sp>
      <p:sp>
        <p:nvSpPr>
          <p:cNvPr id="19" name="原创设计师QQ598969553                 _15"/>
          <p:cNvSpPr/>
          <p:nvPr/>
        </p:nvSpPr>
        <p:spPr>
          <a:xfrm>
            <a:off x="601810" y="3762793"/>
            <a:ext cx="4538831" cy="896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black">
                    <a:lumMod val="50000"/>
                    <a:lumOff val="50000"/>
                  </a:prstClr>
                </a:solidFill>
                <a:latin typeface="微软雅黑" panose="020B0503020204020204" pitchFamily="34" charset="-122"/>
                <a:ea typeface="微软雅黑" panose="020B0503020204020204" pitchFamily="34" charset="-122"/>
              </a:rPr>
              <a:t>XXX</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p>
          <a:p>
            <a:pPr algn="ct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XXX@XXX</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431359" y="667853"/>
            <a:ext cx="509637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9600" b="1" cap="all" dirty="0" smtClean="0">
                <a:solidFill>
                  <a:srgbClr val="0070C0"/>
                </a:solidFill>
                <a:cs typeface="Arial" panose="020B0604020202020204" pitchFamily="34" charset="0"/>
              </a:rPr>
              <a:t>第三部分</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extLst>
      <p:ext uri="{BB962C8B-B14F-4D97-AF65-F5344CB8AC3E}">
        <p14:creationId xmlns:p14="http://schemas.microsoft.com/office/powerpoint/2010/main" val="402772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3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850"/>
                            </p:stCondLst>
                            <p:childTnLst>
                              <p:par>
                                <p:cTn id="37" presetID="1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9" grpId="0"/>
      <p:bldP spid="20" grpId="0"/>
      <p:bldP spid="2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项目管理组织架构</a:t>
            </a:r>
            <a:r>
              <a:rPr lang="en-US" altLang="zh-CN" sz="2400" dirty="0" smtClean="0">
                <a:solidFill>
                  <a:srgbClr val="00338D"/>
                </a:solidFill>
                <a:sym typeface="+mn-lt"/>
              </a:rPr>
              <a:t>——</a:t>
            </a:r>
            <a:r>
              <a:rPr lang="zh-CN" altLang="en-US" sz="2400" dirty="0" smtClean="0">
                <a:solidFill>
                  <a:srgbClr val="00338D"/>
                </a:solidFill>
                <a:sym typeface="+mn-lt"/>
              </a:rPr>
              <a:t>职能型组织</a:t>
            </a:r>
            <a:endParaRPr lang="zh-CN" altLang="en-US" sz="2400" dirty="0">
              <a:solidFill>
                <a:srgbClr val="00338D"/>
              </a:solidFill>
              <a:sym typeface="+mn-lt"/>
            </a:endParaRPr>
          </a:p>
        </p:txBody>
      </p:sp>
      <p:pic>
        <p:nvPicPr>
          <p:cNvPr id="12" name="图片 11"/>
          <p:cNvPicPr/>
          <p:nvPr/>
        </p:nvPicPr>
        <p:blipFill>
          <a:blip r:embed="rId2"/>
          <a:stretch>
            <a:fillRect/>
          </a:stretch>
        </p:blipFill>
        <p:spPr>
          <a:xfrm>
            <a:off x="355199" y="899684"/>
            <a:ext cx="4451751" cy="3011916"/>
          </a:xfrm>
          <a:prstGeom prst="rect">
            <a:avLst/>
          </a:prstGeom>
          <a:noFill/>
          <a:ln>
            <a:noFill/>
          </a:ln>
        </p:spPr>
      </p:pic>
      <p:sp>
        <p:nvSpPr>
          <p:cNvPr id="2" name="矩形 1"/>
          <p:cNvSpPr/>
          <p:nvPr/>
        </p:nvSpPr>
        <p:spPr>
          <a:xfrm>
            <a:off x="5021092" y="899684"/>
            <a:ext cx="6809838" cy="541379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nSpc>
                <a:spcPct val="130000"/>
              </a:lnSpc>
            </a:pPr>
            <a:r>
              <a:rPr lang="zh-CN" altLang="zh-CN" sz="1400" b="1" dirty="0">
                <a:latin typeface="微软雅黑" pitchFamily="34" charset="-122"/>
                <a:ea typeface="微软雅黑" pitchFamily="34" charset="-122"/>
              </a:rPr>
              <a:t>该架构优点如下：</a:t>
            </a:r>
          </a:p>
          <a:p>
            <a:pPr marL="742950" lvl="1" indent="-285750">
              <a:lnSpc>
                <a:spcPct val="130000"/>
              </a:lnSpc>
              <a:buFont typeface="Wingdings" pitchFamily="2" charset="2"/>
              <a:buChar char="Ø"/>
            </a:pPr>
            <a:r>
              <a:rPr lang="zh-CN" altLang="zh-CN" sz="1400" dirty="0">
                <a:latin typeface="微软雅黑" pitchFamily="34" charset="-122"/>
                <a:ea typeface="微软雅黑" pitchFamily="34" charset="-122"/>
              </a:rPr>
              <a:t>职能部门可以为本部门的专业人员提供一条晋升发展的途径；</a:t>
            </a:r>
          </a:p>
          <a:p>
            <a:pPr marL="742950" lvl="1" indent="-285750">
              <a:lnSpc>
                <a:spcPct val="130000"/>
              </a:lnSpc>
              <a:buFont typeface="Wingdings" pitchFamily="2" charset="2"/>
              <a:buChar char="Ø"/>
            </a:pPr>
            <a:r>
              <a:rPr lang="zh-CN" altLang="zh-CN" sz="1400" dirty="0">
                <a:latin typeface="微软雅黑" pitchFamily="34" charset="-122"/>
                <a:ea typeface="微软雅黑" pitchFamily="34" charset="-122"/>
              </a:rPr>
              <a:t>对于人员调度具有较大的灵活性，只要选择了一个合适的职能部门作为项目的上级，该部门就能为项目提供它所需要的专业技术人员，并在工作完成后又可以回去做他原来的工作；</a:t>
            </a:r>
          </a:p>
          <a:p>
            <a:pPr marL="742950" lvl="1" indent="-285750">
              <a:lnSpc>
                <a:spcPct val="130000"/>
              </a:lnSpc>
              <a:buFont typeface="Wingdings" pitchFamily="2" charset="2"/>
              <a:buChar char="Ø"/>
            </a:pPr>
            <a:r>
              <a:rPr lang="zh-CN" altLang="zh-CN" sz="1400" dirty="0">
                <a:latin typeface="微软雅黑" pitchFamily="34" charset="-122"/>
                <a:ea typeface="微软雅黑" pitchFamily="34" charset="-122"/>
              </a:rPr>
              <a:t>技术专家可以被该职能部门下的不同项目组所共用，可以有效地提高资源利用率。</a:t>
            </a:r>
          </a:p>
          <a:p>
            <a:pPr marL="742950" lvl="1" indent="-285750">
              <a:lnSpc>
                <a:spcPct val="130000"/>
              </a:lnSpc>
              <a:buFont typeface="Wingdings" pitchFamily="2" charset="2"/>
              <a:buChar char="Ø"/>
            </a:pPr>
            <a:r>
              <a:rPr lang="zh-CN" altLang="zh-CN" sz="1400" dirty="0">
                <a:latin typeface="微软雅黑" pitchFamily="34" charset="-122"/>
                <a:ea typeface="微软雅黑" pitchFamily="34" charset="-122"/>
              </a:rPr>
              <a:t>在人员发生变动时，职能部门可作为保持项目连续性的基础。</a:t>
            </a:r>
          </a:p>
          <a:p>
            <a:pPr lvl="0">
              <a:lnSpc>
                <a:spcPct val="130000"/>
              </a:lnSpc>
            </a:pPr>
            <a:r>
              <a:rPr lang="zh-CN" altLang="zh-CN" sz="1400" b="1" dirty="0">
                <a:latin typeface="微软雅黑" pitchFamily="34" charset="-122"/>
                <a:ea typeface="微软雅黑" pitchFamily="34" charset="-122"/>
              </a:rPr>
              <a:t>该架构的不足如下：</a:t>
            </a:r>
          </a:p>
          <a:p>
            <a:pPr marL="742950" lvl="1" indent="-285750">
              <a:lnSpc>
                <a:spcPct val="130000"/>
              </a:lnSpc>
              <a:buFont typeface="Wingdings" pitchFamily="2" charset="2"/>
              <a:buChar char="Ø"/>
            </a:pPr>
            <a:r>
              <a:rPr lang="zh-CN" altLang="zh-CN" sz="1400" dirty="0">
                <a:latin typeface="微软雅黑" pitchFamily="34" charset="-122"/>
                <a:ea typeface="微软雅黑" pitchFamily="34" charset="-122"/>
              </a:rPr>
              <a:t>职能部门的工作方式通常是面向本部门活动的，而项目采取的工作方式必须是面向现实问题的；</a:t>
            </a:r>
          </a:p>
          <a:p>
            <a:pPr marL="742950" lvl="1" indent="-285750">
              <a:lnSpc>
                <a:spcPct val="130000"/>
              </a:lnSpc>
              <a:buFont typeface="Wingdings" pitchFamily="2" charset="2"/>
              <a:buChar char="Ø"/>
            </a:pPr>
            <a:r>
              <a:rPr lang="zh-CN" altLang="zh-CN" sz="1400" dirty="0">
                <a:latin typeface="微软雅黑" pitchFamily="34" charset="-122"/>
                <a:ea typeface="微软雅黑" pitchFamily="34" charset="-122"/>
              </a:rPr>
              <a:t>项目任务仅仅被视为是参与人工作的一部分，参与人的工作动机不足；</a:t>
            </a:r>
          </a:p>
          <a:p>
            <a:pPr marL="742950" lvl="1" indent="-285750">
              <a:lnSpc>
                <a:spcPct val="130000"/>
              </a:lnSpc>
              <a:buFont typeface="Wingdings" pitchFamily="2" charset="2"/>
              <a:buChar char="Ø"/>
            </a:pPr>
            <a:r>
              <a:rPr lang="zh-CN" altLang="zh-CN" sz="1400" dirty="0">
                <a:latin typeface="微软雅黑" pitchFamily="34" charset="-122"/>
                <a:ea typeface="微软雅黑" pitchFamily="34" charset="-122"/>
              </a:rPr>
              <a:t>在职能型组织中，项目经理只负责项目的执行部分，职能部门的相关领导则负责项目的资源调配，因此可能会出现项目权责不清，协调困难的局面；</a:t>
            </a:r>
          </a:p>
          <a:p>
            <a:pPr marL="742950" lvl="1" indent="-285750">
              <a:lnSpc>
                <a:spcPct val="130000"/>
              </a:lnSpc>
              <a:buFont typeface="Wingdings" pitchFamily="2" charset="2"/>
              <a:buChar char="Ø"/>
            </a:pPr>
            <a:r>
              <a:rPr lang="zh-CN" altLang="zh-CN" sz="1400" dirty="0">
                <a:latin typeface="微软雅黑" pitchFamily="34" charset="-122"/>
                <a:ea typeface="微软雅黑" pitchFamily="34" charset="-122"/>
              </a:rPr>
              <a:t>职能部门有自己的核心常规工作，有时为了满足自己的基本需要，对项目的责任就被忽视，尤其是项目给单位带来的利益不同时，容易使得该项目和客户得不到应有的关注；</a:t>
            </a:r>
          </a:p>
          <a:p>
            <a:pPr marL="742950" lvl="1" indent="-285750">
              <a:lnSpc>
                <a:spcPct val="130000"/>
              </a:lnSpc>
              <a:buFont typeface="Wingdings" pitchFamily="2" charset="2"/>
              <a:buChar char="Ø"/>
            </a:pPr>
            <a:r>
              <a:rPr lang="zh-CN" altLang="zh-CN" sz="1400" dirty="0">
                <a:latin typeface="微软雅黑" pitchFamily="34" charset="-122"/>
                <a:ea typeface="微软雅黑" pitchFamily="34" charset="-122"/>
              </a:rPr>
              <a:t>技术复杂的项目通常需要多个部门的共同合作，但职能型组织结构在跨部门之间的合作与交流方面存在一定困难；</a:t>
            </a:r>
          </a:p>
        </p:txBody>
      </p:sp>
      <p:sp>
        <p:nvSpPr>
          <p:cNvPr id="3" name="矩形 2"/>
          <p:cNvSpPr/>
          <p:nvPr/>
        </p:nvSpPr>
        <p:spPr>
          <a:xfrm>
            <a:off x="473611" y="4384558"/>
            <a:ext cx="4239065" cy="1938992"/>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wrap="square">
            <a:spAutoFit/>
          </a:bodyPr>
          <a:lstStyle/>
          <a:p>
            <a:pPr indent="457200">
              <a:lnSpc>
                <a:spcPct val="150000"/>
              </a:lnSpc>
            </a:pPr>
            <a:r>
              <a:rPr lang="zh-CN" altLang="zh-CN" sz="1600" dirty="0">
                <a:latin typeface="微软雅黑" pitchFamily="34" charset="-122"/>
                <a:ea typeface="微软雅黑" pitchFamily="34" charset="-122"/>
              </a:rPr>
              <a:t>职能型组织是一种层级结构，每位雇员都有一位明确的上级。人员按专业分组，各专业还可以进一步分成更小的职能部门。在职能型组织中，各个部门相互独立地开展各自项目工作。</a:t>
            </a: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6330425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肘形连接符 25"/>
          <p:cNvCxnSpPr>
            <a:stCxn id="34" idx="0"/>
          </p:cNvCxnSpPr>
          <p:nvPr/>
        </p:nvCxnSpPr>
        <p:spPr>
          <a:xfrm rot="16200000" flipV="1">
            <a:off x="750322" y="2385820"/>
            <a:ext cx="979876" cy="657754"/>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6200000" flipH="1">
            <a:off x="3279771" y="4492567"/>
            <a:ext cx="611681" cy="8365"/>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肘形连接符 27"/>
          <p:cNvCxnSpPr>
            <a:stCxn id="36" idx="0"/>
          </p:cNvCxnSpPr>
          <p:nvPr/>
        </p:nvCxnSpPr>
        <p:spPr>
          <a:xfrm rot="5400000" flipH="1" flipV="1">
            <a:off x="5176713" y="2280457"/>
            <a:ext cx="979876" cy="812107"/>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5400000">
            <a:off x="7227861" y="4647919"/>
            <a:ext cx="936104" cy="1"/>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肘形连接符 29"/>
          <p:cNvCxnSpPr>
            <a:endCxn id="46" idx="2"/>
          </p:cNvCxnSpPr>
          <p:nvPr/>
        </p:nvCxnSpPr>
        <p:spPr>
          <a:xfrm rot="5400000" flipH="1" flipV="1">
            <a:off x="9676931" y="2431243"/>
            <a:ext cx="936104" cy="46676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右箭头 31"/>
          <p:cNvSpPr/>
          <p:nvPr/>
        </p:nvSpPr>
        <p:spPr>
          <a:xfrm>
            <a:off x="0" y="3418565"/>
            <a:ext cx="12001424" cy="514491"/>
          </a:xfrm>
          <a:prstGeom prst="rightArrow">
            <a:avLst/>
          </a:prstGeom>
          <a:solidFill>
            <a:schemeClr val="accent3"/>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endParaRPr>
          </a:p>
        </p:txBody>
      </p:sp>
      <p:sp>
        <p:nvSpPr>
          <p:cNvPr id="33" name="Freeform 7"/>
          <p:cNvSpPr>
            <a:spLocks noEditPoints="1"/>
          </p:cNvSpPr>
          <p:nvPr/>
        </p:nvSpPr>
        <p:spPr bwMode="auto">
          <a:xfrm flipH="1">
            <a:off x="-386112" y="3594505"/>
            <a:ext cx="386112" cy="174044"/>
          </a:xfrm>
          <a:custGeom>
            <a:avLst/>
            <a:gdLst>
              <a:gd name="T0" fmla="*/ 11 w 155"/>
              <a:gd name="T1" fmla="*/ 56 h 70"/>
              <a:gd name="T2" fmla="*/ 15 w 155"/>
              <a:gd name="T3" fmla="*/ 57 h 70"/>
              <a:gd name="T4" fmla="*/ 15 w 155"/>
              <a:gd name="T5" fmla="*/ 57 h 70"/>
              <a:gd name="T6" fmla="*/ 27 w 155"/>
              <a:gd name="T7" fmla="*/ 70 h 70"/>
              <a:gd name="T8" fmla="*/ 40 w 155"/>
              <a:gd name="T9" fmla="*/ 57 h 70"/>
              <a:gd name="T10" fmla="*/ 40 w 155"/>
              <a:gd name="T11" fmla="*/ 57 h 70"/>
              <a:gd name="T12" fmla="*/ 104 w 155"/>
              <a:gd name="T13" fmla="*/ 57 h 70"/>
              <a:gd name="T14" fmla="*/ 104 w 155"/>
              <a:gd name="T15" fmla="*/ 57 h 70"/>
              <a:gd name="T16" fmla="*/ 117 w 155"/>
              <a:gd name="T17" fmla="*/ 70 h 70"/>
              <a:gd name="T18" fmla="*/ 130 w 155"/>
              <a:gd name="T19" fmla="*/ 57 h 70"/>
              <a:gd name="T20" fmla="*/ 130 w 155"/>
              <a:gd name="T21" fmla="*/ 57 h 70"/>
              <a:gd name="T22" fmla="*/ 134 w 155"/>
              <a:gd name="T23" fmla="*/ 57 h 70"/>
              <a:gd name="T24" fmla="*/ 137 w 155"/>
              <a:gd name="T25" fmla="*/ 57 h 70"/>
              <a:gd name="T26" fmla="*/ 155 w 155"/>
              <a:gd name="T27" fmla="*/ 24 h 70"/>
              <a:gd name="T28" fmla="*/ 155 w 155"/>
              <a:gd name="T29" fmla="*/ 24 h 70"/>
              <a:gd name="T30" fmla="*/ 155 w 155"/>
              <a:gd name="T31" fmla="*/ 24 h 70"/>
              <a:gd name="T32" fmla="*/ 155 w 155"/>
              <a:gd name="T33" fmla="*/ 24 h 70"/>
              <a:gd name="T34" fmla="*/ 155 w 155"/>
              <a:gd name="T35" fmla="*/ 24 h 70"/>
              <a:gd name="T36" fmla="*/ 140 w 155"/>
              <a:gd name="T37" fmla="*/ 24 h 70"/>
              <a:gd name="T38" fmla="*/ 96 w 155"/>
              <a:gd name="T39" fmla="*/ 0 h 70"/>
              <a:gd name="T40" fmla="*/ 88 w 155"/>
              <a:gd name="T41" fmla="*/ 0 h 70"/>
              <a:gd name="T42" fmla="*/ 79 w 155"/>
              <a:gd name="T43" fmla="*/ 0 h 70"/>
              <a:gd name="T44" fmla="*/ 35 w 155"/>
              <a:gd name="T45" fmla="*/ 24 h 70"/>
              <a:gd name="T46" fmla="*/ 25 w 155"/>
              <a:gd name="T47" fmla="*/ 24 h 70"/>
              <a:gd name="T48" fmla="*/ 0 w 155"/>
              <a:gd name="T49" fmla="*/ 56 h 70"/>
              <a:gd name="T50" fmla="*/ 0 w 155"/>
              <a:gd name="T51" fmla="*/ 57 h 70"/>
              <a:gd name="T52" fmla="*/ 1 w 155"/>
              <a:gd name="T53" fmla="*/ 56 h 70"/>
              <a:gd name="T54" fmla="*/ 11 w 155"/>
              <a:gd name="T55" fmla="*/ 56 h 70"/>
              <a:gd name="T56" fmla="*/ 85 w 155"/>
              <a:gd name="T57" fmla="*/ 8 h 70"/>
              <a:gd name="T58" fmla="*/ 85 w 155"/>
              <a:gd name="T59" fmla="*/ 23 h 70"/>
              <a:gd name="T60" fmla="*/ 47 w 155"/>
              <a:gd name="T61" fmla="*/ 23 h 70"/>
              <a:gd name="T62" fmla="*/ 47 w 155"/>
              <a:gd name="T63" fmla="*/ 23 h 70"/>
              <a:gd name="T64" fmla="*/ 80 w 155"/>
              <a:gd name="T65" fmla="*/ 8 h 70"/>
              <a:gd name="T66" fmla="*/ 85 w 155"/>
              <a:gd name="T67" fmla="*/ 8 h 70"/>
              <a:gd name="T68" fmla="*/ 90 w 155"/>
              <a:gd name="T69" fmla="*/ 23 h 70"/>
              <a:gd name="T70" fmla="*/ 89 w 155"/>
              <a:gd name="T71" fmla="*/ 7 h 70"/>
              <a:gd name="T72" fmla="*/ 95 w 155"/>
              <a:gd name="T73" fmla="*/ 8 h 70"/>
              <a:gd name="T74" fmla="*/ 128 w 155"/>
              <a:gd name="T75" fmla="*/ 23 h 70"/>
              <a:gd name="T76" fmla="*/ 90 w 155"/>
              <a:gd name="T7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5" h="70">
                <a:moveTo>
                  <a:pt x="11" y="56"/>
                </a:moveTo>
                <a:cubicBezTo>
                  <a:pt x="15" y="57"/>
                  <a:pt x="15" y="57"/>
                  <a:pt x="15" y="57"/>
                </a:cubicBezTo>
                <a:cubicBezTo>
                  <a:pt x="15" y="57"/>
                  <a:pt x="15" y="57"/>
                  <a:pt x="15" y="57"/>
                </a:cubicBezTo>
                <a:cubicBezTo>
                  <a:pt x="15" y="64"/>
                  <a:pt x="20" y="70"/>
                  <a:pt x="27" y="70"/>
                </a:cubicBezTo>
                <a:cubicBezTo>
                  <a:pt x="35" y="70"/>
                  <a:pt x="40" y="64"/>
                  <a:pt x="40" y="57"/>
                </a:cubicBezTo>
                <a:cubicBezTo>
                  <a:pt x="40" y="57"/>
                  <a:pt x="40" y="57"/>
                  <a:pt x="40" y="57"/>
                </a:cubicBezTo>
                <a:cubicBezTo>
                  <a:pt x="104" y="57"/>
                  <a:pt x="104" y="57"/>
                  <a:pt x="104" y="57"/>
                </a:cubicBezTo>
                <a:cubicBezTo>
                  <a:pt x="104" y="57"/>
                  <a:pt x="104" y="57"/>
                  <a:pt x="104" y="57"/>
                </a:cubicBezTo>
                <a:cubicBezTo>
                  <a:pt x="104" y="64"/>
                  <a:pt x="110" y="70"/>
                  <a:pt x="117" y="70"/>
                </a:cubicBezTo>
                <a:cubicBezTo>
                  <a:pt x="124" y="70"/>
                  <a:pt x="130" y="64"/>
                  <a:pt x="130" y="57"/>
                </a:cubicBezTo>
                <a:cubicBezTo>
                  <a:pt x="130" y="57"/>
                  <a:pt x="130" y="57"/>
                  <a:pt x="130" y="57"/>
                </a:cubicBezTo>
                <a:cubicBezTo>
                  <a:pt x="134" y="57"/>
                  <a:pt x="134" y="57"/>
                  <a:pt x="134" y="57"/>
                </a:cubicBezTo>
                <a:cubicBezTo>
                  <a:pt x="137" y="57"/>
                  <a:pt x="137" y="57"/>
                  <a:pt x="137" y="57"/>
                </a:cubicBezTo>
                <a:cubicBezTo>
                  <a:pt x="137" y="57"/>
                  <a:pt x="155" y="59"/>
                  <a:pt x="155" y="24"/>
                </a:cubicBezTo>
                <a:cubicBezTo>
                  <a:pt x="155" y="24"/>
                  <a:pt x="155" y="24"/>
                  <a:pt x="155" y="24"/>
                </a:cubicBezTo>
                <a:cubicBezTo>
                  <a:pt x="155" y="24"/>
                  <a:pt x="155" y="24"/>
                  <a:pt x="155" y="24"/>
                </a:cubicBezTo>
                <a:cubicBezTo>
                  <a:pt x="155" y="24"/>
                  <a:pt x="155" y="24"/>
                  <a:pt x="155" y="24"/>
                </a:cubicBezTo>
                <a:cubicBezTo>
                  <a:pt x="155" y="24"/>
                  <a:pt x="155" y="24"/>
                  <a:pt x="155" y="24"/>
                </a:cubicBezTo>
                <a:cubicBezTo>
                  <a:pt x="140" y="24"/>
                  <a:pt x="140" y="24"/>
                  <a:pt x="140" y="24"/>
                </a:cubicBezTo>
                <a:cubicBezTo>
                  <a:pt x="127" y="8"/>
                  <a:pt x="109" y="2"/>
                  <a:pt x="96" y="0"/>
                </a:cubicBezTo>
                <a:cubicBezTo>
                  <a:pt x="96" y="0"/>
                  <a:pt x="90" y="0"/>
                  <a:pt x="88" y="0"/>
                </a:cubicBezTo>
                <a:cubicBezTo>
                  <a:pt x="85" y="0"/>
                  <a:pt x="79" y="0"/>
                  <a:pt x="79" y="0"/>
                </a:cubicBezTo>
                <a:cubicBezTo>
                  <a:pt x="66" y="2"/>
                  <a:pt x="48" y="8"/>
                  <a:pt x="35" y="24"/>
                </a:cubicBezTo>
                <a:cubicBezTo>
                  <a:pt x="25" y="24"/>
                  <a:pt x="25" y="24"/>
                  <a:pt x="25" y="24"/>
                </a:cubicBezTo>
                <a:cubicBezTo>
                  <a:pt x="25" y="24"/>
                  <a:pt x="0" y="22"/>
                  <a:pt x="0" y="56"/>
                </a:cubicBezTo>
                <a:cubicBezTo>
                  <a:pt x="0" y="57"/>
                  <a:pt x="0" y="57"/>
                  <a:pt x="0" y="57"/>
                </a:cubicBezTo>
                <a:cubicBezTo>
                  <a:pt x="1" y="56"/>
                  <a:pt x="1" y="56"/>
                  <a:pt x="1" y="56"/>
                </a:cubicBezTo>
                <a:cubicBezTo>
                  <a:pt x="11" y="56"/>
                  <a:pt x="11" y="56"/>
                  <a:pt x="11" y="56"/>
                </a:cubicBezTo>
                <a:close/>
                <a:moveTo>
                  <a:pt x="85" y="8"/>
                </a:moveTo>
                <a:cubicBezTo>
                  <a:pt x="85" y="23"/>
                  <a:pt x="85" y="23"/>
                  <a:pt x="85" y="23"/>
                </a:cubicBezTo>
                <a:cubicBezTo>
                  <a:pt x="47" y="23"/>
                  <a:pt x="47" y="23"/>
                  <a:pt x="47" y="23"/>
                </a:cubicBezTo>
                <a:cubicBezTo>
                  <a:pt x="47" y="23"/>
                  <a:pt x="47" y="23"/>
                  <a:pt x="47" y="23"/>
                </a:cubicBezTo>
                <a:cubicBezTo>
                  <a:pt x="58" y="13"/>
                  <a:pt x="70" y="9"/>
                  <a:pt x="80" y="8"/>
                </a:cubicBezTo>
                <a:cubicBezTo>
                  <a:pt x="81" y="8"/>
                  <a:pt x="83" y="8"/>
                  <a:pt x="85" y="8"/>
                </a:cubicBezTo>
                <a:close/>
                <a:moveTo>
                  <a:pt x="90" y="23"/>
                </a:moveTo>
                <a:cubicBezTo>
                  <a:pt x="89" y="7"/>
                  <a:pt x="89" y="7"/>
                  <a:pt x="89" y="7"/>
                </a:cubicBezTo>
                <a:cubicBezTo>
                  <a:pt x="92" y="8"/>
                  <a:pt x="94" y="8"/>
                  <a:pt x="95" y="8"/>
                </a:cubicBezTo>
                <a:cubicBezTo>
                  <a:pt x="105" y="9"/>
                  <a:pt x="118" y="13"/>
                  <a:pt x="128" y="23"/>
                </a:cubicBezTo>
                <a:lnTo>
                  <a:pt x="90" y="23"/>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34" name="椭圆 33"/>
          <p:cNvSpPr/>
          <p:nvPr/>
        </p:nvSpPr>
        <p:spPr>
          <a:xfrm>
            <a:off x="1065015" y="3204635"/>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01</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5" name="椭圆 34"/>
          <p:cNvSpPr/>
          <p:nvPr/>
        </p:nvSpPr>
        <p:spPr>
          <a:xfrm>
            <a:off x="3085673"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02</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6" name="椭圆 35"/>
          <p:cNvSpPr/>
          <p:nvPr/>
        </p:nvSpPr>
        <p:spPr>
          <a:xfrm>
            <a:off x="4756476"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03</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7" name="椭圆 36"/>
          <p:cNvSpPr/>
          <p:nvPr/>
        </p:nvSpPr>
        <p:spPr>
          <a:xfrm>
            <a:off x="7206507" y="3171754"/>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04</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8" name="椭圆 37"/>
          <p:cNvSpPr/>
          <p:nvPr/>
        </p:nvSpPr>
        <p:spPr>
          <a:xfrm>
            <a:off x="9450810"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05</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271175" y="767386"/>
            <a:ext cx="2814497" cy="1562735"/>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lIns="91440" tIns="45720" rIns="91440" bIns="45720" rtlCol="0">
            <a:spAutoFit/>
          </a:bodyPr>
          <a:lstStyle/>
          <a:p>
            <a:pPr>
              <a:lnSpc>
                <a:spcPct val="130000"/>
              </a:lnSpc>
            </a:pPr>
            <a:r>
              <a:rPr lang="zh-CN" altLang="en-US" sz="1050" b="1" dirty="0" smtClean="0">
                <a:latin typeface="微软雅黑" pitchFamily="34" charset="-122"/>
                <a:ea typeface="微软雅黑" pitchFamily="34" charset="-122"/>
              </a:rPr>
              <a:t>产业革命时代</a:t>
            </a:r>
            <a:endParaRPr lang="en-US" altLang="zh-CN" sz="1050" b="1" dirty="0" smtClean="0">
              <a:latin typeface="微软雅黑" pitchFamily="34" charset="-122"/>
              <a:ea typeface="微软雅黑" pitchFamily="34" charset="-122"/>
            </a:endParaRPr>
          </a:p>
          <a:p>
            <a:pPr marL="171450" indent="-171450">
              <a:lnSpc>
                <a:spcPct val="130000"/>
              </a:lnSpc>
              <a:buFont typeface="Wingdings" pitchFamily="2" charset="2"/>
              <a:buChar char="Ø"/>
            </a:pPr>
            <a:r>
              <a:rPr lang="zh-CN" altLang="en-US" sz="1050" dirty="0" smtClean="0">
                <a:latin typeface="微软雅黑" pitchFamily="34" charset="-122"/>
                <a:ea typeface="微软雅黑" pitchFamily="34" charset="-122"/>
              </a:rPr>
              <a:t>缩小</a:t>
            </a:r>
            <a:r>
              <a:rPr lang="zh-CN" altLang="en-US" sz="1050" dirty="0">
                <a:latin typeface="微软雅黑" pitchFamily="34" charset="-122"/>
                <a:ea typeface="微软雅黑" pitchFamily="34" charset="-122"/>
              </a:rPr>
              <a:t>每个人的工作范围，可以使工人对工作更加熟练，效率更高</a:t>
            </a:r>
            <a:r>
              <a:rPr lang="en-US" altLang="zh-CN" sz="1050" dirty="0">
                <a:latin typeface="微软雅黑" pitchFamily="34" charset="-122"/>
                <a:ea typeface="微软雅黑" pitchFamily="34" charset="-122"/>
              </a:rPr>
              <a:t>;</a:t>
            </a:r>
          </a:p>
          <a:p>
            <a:pPr marL="171450" indent="-171450">
              <a:lnSpc>
                <a:spcPct val="130000"/>
              </a:lnSpc>
              <a:buFont typeface="Wingdings" pitchFamily="2" charset="2"/>
              <a:buChar char="Ø"/>
            </a:pPr>
            <a:r>
              <a:rPr lang="zh-CN" altLang="en-US" sz="1050" dirty="0" smtClean="0">
                <a:latin typeface="微软雅黑" pitchFamily="34" charset="-122"/>
                <a:ea typeface="微软雅黑" pitchFamily="34" charset="-122"/>
              </a:rPr>
              <a:t>专业化</a:t>
            </a:r>
            <a:r>
              <a:rPr lang="zh-CN" altLang="en-US" sz="1050" dirty="0">
                <a:latin typeface="微软雅黑" pitchFamily="34" charset="-122"/>
                <a:ea typeface="微软雅黑" pitchFamily="34" charset="-122"/>
              </a:rPr>
              <a:t>可以减少工作转换所需要的更换工具和原材料等</a:t>
            </a:r>
            <a:r>
              <a:rPr lang="en-US" altLang="zh-CN" sz="1050" dirty="0">
                <a:latin typeface="微软雅黑" pitchFamily="34" charset="-122"/>
                <a:ea typeface="微软雅黑" pitchFamily="34" charset="-122"/>
              </a:rPr>
              <a:t>;</a:t>
            </a:r>
          </a:p>
          <a:p>
            <a:pPr marL="171450" indent="-171450">
              <a:lnSpc>
                <a:spcPct val="130000"/>
              </a:lnSpc>
              <a:buFont typeface="Wingdings" pitchFamily="2" charset="2"/>
              <a:buChar char="Ø"/>
            </a:pPr>
            <a:r>
              <a:rPr lang="zh-CN" altLang="en-US" sz="1050" dirty="0" smtClean="0">
                <a:latin typeface="微软雅黑" pitchFamily="34" charset="-122"/>
                <a:ea typeface="微软雅黑" pitchFamily="34" charset="-122"/>
              </a:rPr>
              <a:t>专业化</a:t>
            </a:r>
            <a:r>
              <a:rPr lang="zh-CN" altLang="en-US" sz="1050" dirty="0">
                <a:latin typeface="微软雅黑" pitchFamily="34" charset="-122"/>
                <a:ea typeface="微软雅黑" pitchFamily="34" charset="-122"/>
              </a:rPr>
              <a:t>后工作动作趋于简单化，更易于开发适当机械来提高生产率。</a:t>
            </a:r>
          </a:p>
        </p:txBody>
      </p:sp>
      <p:sp>
        <p:nvSpPr>
          <p:cNvPr id="41" name="TextBox 40"/>
          <p:cNvSpPr txBox="1"/>
          <p:nvPr/>
        </p:nvSpPr>
        <p:spPr>
          <a:xfrm>
            <a:off x="4494635" y="440832"/>
            <a:ext cx="3106811" cy="1502719"/>
          </a:xfrm>
          <a:prstGeom prst="rect">
            <a:avLst/>
          </a:prstGeom>
          <a:noFill/>
        </p:spPr>
        <p:txBody>
          <a:bodyPr wrap="square" lIns="91440" tIns="45720" rIns="91440" bIns="45720" rtlCol="0">
            <a:spAutoFit/>
          </a:bodyPr>
          <a:lstStyle/>
          <a:p>
            <a:pPr>
              <a:lnSpc>
                <a:spcPct val="130000"/>
              </a:lnSpc>
            </a:pPr>
            <a:r>
              <a:rPr lang="zh-CN" altLang="en-US" sz="1050" b="1" dirty="0" smtClean="0">
                <a:solidFill>
                  <a:schemeClr val="dk1"/>
                </a:solidFill>
                <a:latin typeface="微软雅黑" pitchFamily="34" charset="-122"/>
                <a:ea typeface="微软雅黑" pitchFamily="34" charset="-122"/>
              </a:rPr>
              <a:t>人际关系时代</a:t>
            </a:r>
            <a:endParaRPr lang="en-US" altLang="zh-CN" sz="1050" b="1" dirty="0">
              <a:solidFill>
                <a:schemeClr val="dk1"/>
              </a:solidFill>
              <a:latin typeface="微软雅黑" pitchFamily="34" charset="-122"/>
              <a:ea typeface="微软雅黑" pitchFamily="34" charset="-122"/>
            </a:endParaRPr>
          </a:p>
          <a:p>
            <a:pPr indent="45720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前面介绍的科学管理先驱们已认识到管理中的对人的工作效率的提升问题，</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1927~1932</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梅约教授从心理学和人类学的角度对生产管理中人的因素进一步进行了研究，提出人际关系学说探讨了工人的工作态度和对工作意义的了解与工作效率的关系，同时将该学说在美国西部电气公司的霍桑工厂进行实验。</a:t>
            </a:r>
          </a:p>
        </p:txBody>
      </p:sp>
      <p:sp>
        <p:nvSpPr>
          <p:cNvPr id="23"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生产管理理论</a:t>
            </a:r>
            <a:endParaRPr lang="zh-CN" altLang="en-US" sz="2400" dirty="0">
              <a:solidFill>
                <a:srgbClr val="00338D"/>
              </a:solidFill>
              <a:sym typeface="+mn-lt"/>
            </a:endParaRPr>
          </a:p>
        </p:txBody>
      </p:sp>
      <p:sp>
        <p:nvSpPr>
          <p:cNvPr id="24" name="TextBox 23"/>
          <p:cNvSpPr txBox="1"/>
          <p:nvPr/>
        </p:nvSpPr>
        <p:spPr>
          <a:xfrm>
            <a:off x="2295313" y="4877687"/>
            <a:ext cx="2877819" cy="1772793"/>
          </a:xfrm>
          <a:prstGeom prst="rect">
            <a:avLst/>
          </a:prstGeom>
          <a:noFill/>
        </p:spPr>
        <p:txBody>
          <a:bodyPr wrap="square" lIns="91440" tIns="45720" rIns="91440" bIns="45720" rtlCol="0">
            <a:spAutoFit/>
          </a:bodyPr>
          <a:lstStyle/>
          <a:p>
            <a:pPr>
              <a:lnSpc>
                <a:spcPct val="130000"/>
              </a:lnSpc>
            </a:pPr>
            <a:r>
              <a:rPr lang="zh-CN" altLang="en-US" sz="1050" b="1" dirty="0" smtClean="0">
                <a:solidFill>
                  <a:schemeClr val="dk1"/>
                </a:solidFill>
                <a:latin typeface="微软雅黑" pitchFamily="34" charset="-122"/>
                <a:ea typeface="微软雅黑" pitchFamily="34" charset="-122"/>
              </a:rPr>
              <a:t>科学管理时代</a:t>
            </a:r>
            <a:endParaRPr lang="en-US" altLang="zh-CN" sz="1050" b="1" dirty="0" smtClean="0">
              <a:solidFill>
                <a:schemeClr val="dk1"/>
              </a:solidFill>
              <a:latin typeface="微软雅黑" pitchFamily="34" charset="-122"/>
              <a:ea typeface="微软雅黑" pitchFamily="34" charset="-122"/>
            </a:endParaRPr>
          </a:p>
          <a:p>
            <a:pPr marL="171450" indent="-171450">
              <a:lnSpc>
                <a:spcPct val="130000"/>
              </a:lnSpc>
              <a:buFont typeface="Wingdings" pitchFamily="2" charset="2"/>
              <a:buChar char="Ø"/>
            </a:pPr>
            <a:r>
              <a:rPr lang="zh-CN" altLang="en-US" sz="1050" dirty="0" smtClean="0">
                <a:solidFill>
                  <a:schemeClr val="dk1"/>
                </a:solidFill>
                <a:latin typeface="微软雅黑" pitchFamily="34" charset="-122"/>
                <a:ea typeface="微软雅黑" pitchFamily="34" charset="-122"/>
              </a:rPr>
              <a:t>发展</a:t>
            </a:r>
            <a:r>
              <a:rPr lang="zh-CN" altLang="en-US" sz="1050" dirty="0">
                <a:solidFill>
                  <a:schemeClr val="dk1"/>
                </a:solidFill>
                <a:latin typeface="微软雅黑" pitchFamily="34" charset="-122"/>
                <a:ea typeface="微软雅黑" pitchFamily="34" charset="-122"/>
              </a:rPr>
              <a:t>一种管理的科学，来替代根据经验进行管理的方法</a:t>
            </a:r>
            <a:r>
              <a:rPr lang="en-US" altLang="zh-CN" sz="1050" dirty="0">
                <a:solidFill>
                  <a:schemeClr val="dk1"/>
                </a:solidFill>
                <a:latin typeface="微软雅黑" pitchFamily="34" charset="-122"/>
                <a:ea typeface="微软雅黑" pitchFamily="34" charset="-122"/>
              </a:rPr>
              <a:t>;</a:t>
            </a:r>
          </a:p>
          <a:p>
            <a:pPr marL="171450" indent="-171450">
              <a:lnSpc>
                <a:spcPct val="130000"/>
              </a:lnSpc>
              <a:buFont typeface="Wingdings" pitchFamily="2" charset="2"/>
              <a:buChar char="Ø"/>
            </a:pPr>
            <a:r>
              <a:rPr lang="zh-CN" altLang="en-US" sz="1050" dirty="0" smtClean="0">
                <a:solidFill>
                  <a:schemeClr val="dk1"/>
                </a:solidFill>
                <a:latin typeface="微软雅黑" pitchFamily="34" charset="-122"/>
                <a:ea typeface="微软雅黑" pitchFamily="34" charset="-122"/>
              </a:rPr>
              <a:t>选择</a:t>
            </a:r>
            <a:r>
              <a:rPr lang="zh-CN" altLang="en-US" sz="1050" dirty="0">
                <a:solidFill>
                  <a:schemeClr val="dk1"/>
                </a:solidFill>
                <a:latin typeface="微软雅黑" pitchFamily="34" charset="-122"/>
                <a:ea typeface="微软雅黑" pitchFamily="34" charset="-122"/>
              </a:rPr>
              <a:t>每一项工作做得好的工人，总结他们的工作方法，并用他们的工作方法训练其他工人；</a:t>
            </a:r>
          </a:p>
          <a:p>
            <a:pPr marL="171450" indent="-171450">
              <a:lnSpc>
                <a:spcPct val="130000"/>
              </a:lnSpc>
              <a:buFont typeface="Wingdings" pitchFamily="2" charset="2"/>
              <a:buChar char="Ø"/>
            </a:pPr>
            <a:r>
              <a:rPr lang="zh-CN" altLang="en-US" sz="1050" dirty="0" smtClean="0">
                <a:solidFill>
                  <a:schemeClr val="dk1"/>
                </a:solidFill>
                <a:latin typeface="微软雅黑" pitchFamily="34" charset="-122"/>
                <a:ea typeface="微软雅黑" pitchFamily="34" charset="-122"/>
              </a:rPr>
              <a:t>发展</a:t>
            </a:r>
            <a:r>
              <a:rPr lang="zh-CN" altLang="en-US" sz="1050" dirty="0">
                <a:solidFill>
                  <a:schemeClr val="dk1"/>
                </a:solidFill>
                <a:latin typeface="微软雅黑" pitchFamily="34" charset="-122"/>
                <a:ea typeface="微软雅黑" pitchFamily="34" charset="-122"/>
              </a:rPr>
              <a:t>工人和管理人员之间的协作关系；</a:t>
            </a:r>
          </a:p>
          <a:p>
            <a:pPr marL="171450" indent="-171450">
              <a:lnSpc>
                <a:spcPct val="130000"/>
              </a:lnSpc>
              <a:buFont typeface="Wingdings" pitchFamily="2" charset="2"/>
              <a:buChar char="Ø"/>
            </a:pPr>
            <a:r>
              <a:rPr lang="zh-CN" altLang="en-US" sz="1050" dirty="0" smtClean="0">
                <a:solidFill>
                  <a:schemeClr val="dk1"/>
                </a:solidFill>
                <a:latin typeface="微软雅黑" pitchFamily="34" charset="-122"/>
                <a:ea typeface="微软雅黑" pitchFamily="34" charset="-122"/>
              </a:rPr>
              <a:t>经理</a:t>
            </a:r>
            <a:r>
              <a:rPr lang="zh-CN" altLang="en-US" sz="1050" dirty="0">
                <a:solidFill>
                  <a:schemeClr val="dk1"/>
                </a:solidFill>
                <a:latin typeface="微软雅黑" pitchFamily="34" charset="-122"/>
                <a:ea typeface="微软雅黑" pitchFamily="34" charset="-122"/>
              </a:rPr>
              <a:t>和工人之间合理分工，各司其职。</a:t>
            </a:r>
          </a:p>
        </p:txBody>
      </p:sp>
      <p:sp>
        <p:nvSpPr>
          <p:cNvPr id="25" name="TextBox 24"/>
          <p:cNvSpPr txBox="1"/>
          <p:nvPr/>
        </p:nvSpPr>
        <p:spPr>
          <a:xfrm>
            <a:off x="6241017" y="5115971"/>
            <a:ext cx="2909790" cy="1102610"/>
          </a:xfrm>
          <a:prstGeom prst="rect">
            <a:avLst/>
          </a:prstGeom>
          <a:noFill/>
        </p:spPr>
        <p:txBody>
          <a:bodyPr wrap="square" lIns="91440" tIns="45720" rIns="91440" bIns="45720" rtlCol="0">
            <a:spAutoFit/>
          </a:bodyPr>
          <a:lstStyle/>
          <a:p>
            <a:pPr>
              <a:lnSpc>
                <a:spcPct val="130000"/>
              </a:lnSpc>
            </a:pPr>
            <a:r>
              <a:rPr lang="zh-CN" altLang="en-US" sz="1050" b="1" dirty="0" smtClean="0">
                <a:solidFill>
                  <a:schemeClr val="dk1"/>
                </a:solidFill>
                <a:latin typeface="微软雅黑" pitchFamily="34" charset="-122"/>
                <a:ea typeface="微软雅黑" pitchFamily="34" charset="-122"/>
              </a:rPr>
              <a:t>管理科学时代</a:t>
            </a:r>
            <a:endParaRPr lang="en-US" altLang="zh-CN" sz="1050" b="1" dirty="0">
              <a:solidFill>
                <a:schemeClr val="dk1"/>
              </a:solidFill>
              <a:latin typeface="微软雅黑" pitchFamily="34" charset="-122"/>
              <a:ea typeface="微软雅黑" pitchFamily="34" charset="-122"/>
            </a:endParaRPr>
          </a:p>
          <a:p>
            <a:pPr indent="45720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管理科学起始于第二次世界大战期间的运筹学，是数学和统计理论在企业管理中的应用。它包括用数学模型来描述和解释企业管理中的问题，并求出解决方案。其目标通常是求最优解。</a:t>
            </a:r>
          </a:p>
        </p:txBody>
      </p:sp>
      <p:sp>
        <p:nvSpPr>
          <p:cNvPr id="46" name="TextBox 45"/>
          <p:cNvSpPr txBox="1"/>
          <p:nvPr/>
        </p:nvSpPr>
        <p:spPr>
          <a:xfrm>
            <a:off x="8755303" y="693853"/>
            <a:ext cx="3246121" cy="1502719"/>
          </a:xfrm>
          <a:prstGeom prst="rect">
            <a:avLst/>
          </a:prstGeom>
          <a:noFill/>
        </p:spPr>
        <p:txBody>
          <a:bodyPr wrap="square" lIns="91440" tIns="45720" rIns="91440" bIns="45720" rtlCol="0">
            <a:spAutoFit/>
          </a:bodyPr>
          <a:lstStyle/>
          <a:p>
            <a:pPr>
              <a:lnSpc>
                <a:spcPct val="130000"/>
              </a:lnSpc>
            </a:pPr>
            <a:r>
              <a:rPr lang="zh-CN" altLang="en-US" sz="1050" b="1" dirty="0" smtClean="0">
                <a:solidFill>
                  <a:schemeClr val="dk1"/>
                </a:solidFill>
                <a:latin typeface="微软雅黑" pitchFamily="34" charset="-122"/>
                <a:ea typeface="微软雅黑" pitchFamily="34" charset="-122"/>
              </a:rPr>
              <a:t>信息时代</a:t>
            </a:r>
            <a:endParaRPr lang="en-US" altLang="zh-CN" sz="1050" b="1" dirty="0" smtClean="0">
              <a:solidFill>
                <a:schemeClr val="dk1"/>
              </a:solidFill>
              <a:latin typeface="微软雅黑" pitchFamily="34" charset="-122"/>
              <a:ea typeface="微软雅黑" pitchFamily="34" charset="-122"/>
            </a:endParaRPr>
          </a:p>
          <a:p>
            <a:pPr indent="45720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信息技术和通讯技术的进步，对经营方式与管理过程都产生了巨大的影响。计算机应用既改变了经营运作方式，也改变了生产过程控制的方式。计算机在会计核算、生产计划、订单执行情况的跟踪和人事资料的保存等方面的应用，使生产管理有可能在更广泛的范围上应用管理科学的方法。</a:t>
            </a:r>
          </a:p>
        </p:txBody>
      </p:sp>
    </p:spTree>
    <p:extLst>
      <p:ext uri="{BB962C8B-B14F-4D97-AF65-F5344CB8AC3E}">
        <p14:creationId xmlns:p14="http://schemas.microsoft.com/office/powerpoint/2010/main" val="57420916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0" fill="hold"/>
                                        <p:tgtEl>
                                          <p:spTgt spid="32"/>
                                        </p:tgtEl>
                                        <p:attrNameLst>
                                          <p:attrName>ppt_x</p:attrName>
                                        </p:attrNameLst>
                                      </p:cBhvr>
                                      <p:tavLst>
                                        <p:tav tm="0">
                                          <p:val>
                                            <p:strVal val="0-#ppt_w/2"/>
                                          </p:val>
                                        </p:tav>
                                        <p:tav tm="100000">
                                          <p:val>
                                            <p:strVal val="#ppt_x"/>
                                          </p:val>
                                        </p:tav>
                                      </p:tavLst>
                                    </p:anim>
                                    <p:anim calcmode="lin" valueType="num">
                                      <p:cBhvr additive="base">
                                        <p:cTn id="8" dur="5000" fill="hold"/>
                                        <p:tgtEl>
                                          <p:spTgt spid="32"/>
                                        </p:tgtEl>
                                        <p:attrNameLst>
                                          <p:attrName>ppt_y</p:attrName>
                                        </p:attrNameLst>
                                      </p:cBhvr>
                                      <p:tavLst>
                                        <p:tav tm="0">
                                          <p:val>
                                            <p:strVal val="#ppt_y"/>
                                          </p:val>
                                        </p:tav>
                                        <p:tav tm="100000">
                                          <p:val>
                                            <p:strVal val="#ppt_y"/>
                                          </p:val>
                                        </p:tav>
                                      </p:tavLst>
                                    </p:anim>
                                  </p:childTnLst>
                                </p:cTn>
                              </p:par>
                              <p:par>
                                <p:cTn id="9" presetID="63" presetClass="path" presetSubtype="0" fill="hold" grpId="0" nodeType="withEffect">
                                  <p:stCondLst>
                                    <p:cond delay="0"/>
                                  </p:stCondLst>
                                  <p:childTnLst>
                                    <p:animMotion origin="layout" path="M -1.875E-6 -3.33333E-6 L 0.97266 -3.33333E-6 " pathEditMode="relative" rAng="0" ptsTypes="AA">
                                      <p:cBhvr>
                                        <p:cTn id="10" dur="11000" fill="hold"/>
                                        <p:tgtEl>
                                          <p:spTgt spid="33"/>
                                        </p:tgtEl>
                                        <p:attrNameLst>
                                          <p:attrName>ppt_x</p:attrName>
                                          <p:attrName>ppt_y</p:attrName>
                                        </p:attrNameLst>
                                      </p:cBhvr>
                                      <p:rCtr x="48633" y="0"/>
                                    </p:animMotion>
                                  </p:childTnLst>
                                </p:cTn>
                              </p:par>
                              <p:par>
                                <p:cTn id="11" presetID="23" presetClass="entr" presetSubtype="288" fill="hold" grpId="0" nodeType="withEffect">
                                  <p:stCondLst>
                                    <p:cond delay="150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strVal val="4/3*#ppt_w"/>
                                          </p:val>
                                        </p:tav>
                                        <p:tav tm="100000">
                                          <p:val>
                                            <p:strVal val="#ppt_w"/>
                                          </p:val>
                                        </p:tav>
                                      </p:tavLst>
                                    </p:anim>
                                    <p:anim calcmode="lin" valueType="num">
                                      <p:cBhvr>
                                        <p:cTn id="14" dur="500" fill="hold"/>
                                        <p:tgtEl>
                                          <p:spTgt spid="34"/>
                                        </p:tgtEl>
                                        <p:attrNameLst>
                                          <p:attrName>ppt_h</p:attrName>
                                        </p:attrNameLst>
                                      </p:cBhvr>
                                      <p:tavLst>
                                        <p:tav tm="0">
                                          <p:val>
                                            <p:strVal val="4/3*#ppt_h"/>
                                          </p:val>
                                        </p:tav>
                                        <p:tav tm="100000">
                                          <p:val>
                                            <p:strVal val="#ppt_h"/>
                                          </p:val>
                                        </p:tav>
                                      </p:tavLst>
                                    </p:anim>
                                  </p:childTnLst>
                                </p:cTn>
                              </p:par>
                              <p:par>
                                <p:cTn id="15" presetID="22" presetClass="entr" presetSubtype="4" fill="hold" nodeType="withEffect">
                                  <p:stCondLst>
                                    <p:cond delay="150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22" presetClass="entr" presetSubtype="8" fill="hold" grpId="0" nodeType="withEffect">
                                  <p:stCondLst>
                                    <p:cond delay="200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par>
                                <p:cTn id="21" presetID="23" presetClass="entr" presetSubtype="288" fill="hold" grpId="0" nodeType="withEffect">
                                  <p:stCondLst>
                                    <p:cond delay="300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strVal val="4/3*#ppt_w"/>
                                          </p:val>
                                        </p:tav>
                                        <p:tav tm="100000">
                                          <p:val>
                                            <p:strVal val="#ppt_w"/>
                                          </p:val>
                                        </p:tav>
                                      </p:tavLst>
                                    </p:anim>
                                    <p:anim calcmode="lin" valueType="num">
                                      <p:cBhvr>
                                        <p:cTn id="24" dur="500" fill="hold"/>
                                        <p:tgtEl>
                                          <p:spTgt spid="35"/>
                                        </p:tgtEl>
                                        <p:attrNameLst>
                                          <p:attrName>ppt_h</p:attrName>
                                        </p:attrNameLst>
                                      </p:cBhvr>
                                      <p:tavLst>
                                        <p:tav tm="0">
                                          <p:val>
                                            <p:strVal val="4/3*#ppt_h"/>
                                          </p:val>
                                        </p:tav>
                                        <p:tav tm="100000">
                                          <p:val>
                                            <p:strVal val="#ppt_h"/>
                                          </p:val>
                                        </p:tav>
                                      </p:tavLst>
                                    </p:anim>
                                  </p:childTnLst>
                                </p:cTn>
                              </p:par>
                              <p:par>
                                <p:cTn id="25" presetID="22" presetClass="entr" presetSubtype="1" fill="hold" nodeType="withEffect">
                                  <p:stCondLst>
                                    <p:cond delay="300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par>
                                <p:cTn id="28" presetID="22" presetClass="entr" presetSubtype="8" fill="hold" grpId="0" nodeType="withEffect">
                                  <p:stCondLst>
                                    <p:cond delay="350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3" presetClass="entr" presetSubtype="288" fill="hold" grpId="0" nodeType="withEffect">
                                  <p:stCondLst>
                                    <p:cond delay="450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strVal val="4/3*#ppt_w"/>
                                          </p:val>
                                        </p:tav>
                                        <p:tav tm="100000">
                                          <p:val>
                                            <p:strVal val="#ppt_w"/>
                                          </p:val>
                                        </p:tav>
                                      </p:tavLst>
                                    </p:anim>
                                    <p:anim calcmode="lin" valueType="num">
                                      <p:cBhvr>
                                        <p:cTn id="34" dur="500" fill="hold"/>
                                        <p:tgtEl>
                                          <p:spTgt spid="36"/>
                                        </p:tgtEl>
                                        <p:attrNameLst>
                                          <p:attrName>ppt_h</p:attrName>
                                        </p:attrNameLst>
                                      </p:cBhvr>
                                      <p:tavLst>
                                        <p:tav tm="0">
                                          <p:val>
                                            <p:strVal val="4/3*#ppt_h"/>
                                          </p:val>
                                        </p:tav>
                                        <p:tav tm="100000">
                                          <p:val>
                                            <p:strVal val="#ppt_h"/>
                                          </p:val>
                                        </p:tav>
                                      </p:tavLst>
                                    </p:anim>
                                  </p:childTnLst>
                                </p:cTn>
                              </p:par>
                              <p:par>
                                <p:cTn id="35" presetID="22" presetClass="entr" presetSubtype="4" fill="hold" nodeType="withEffect">
                                  <p:stCondLst>
                                    <p:cond delay="450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par>
                                <p:cTn id="38" presetID="23" presetClass="entr" presetSubtype="288" fill="hold" grpId="0" nodeType="withEffect">
                                  <p:stCondLst>
                                    <p:cond delay="6000"/>
                                  </p:stCondLst>
                                  <p:childTnLst>
                                    <p:set>
                                      <p:cBhvr>
                                        <p:cTn id="39" dur="1" fill="hold">
                                          <p:stCondLst>
                                            <p:cond delay="0"/>
                                          </p:stCondLst>
                                        </p:cTn>
                                        <p:tgtEl>
                                          <p:spTgt spid="37"/>
                                        </p:tgtEl>
                                        <p:attrNameLst>
                                          <p:attrName>style.visibility</p:attrName>
                                        </p:attrNameLst>
                                      </p:cBhvr>
                                      <p:to>
                                        <p:strVal val="visible"/>
                                      </p:to>
                                    </p:set>
                                    <p:anim calcmode="lin" valueType="num">
                                      <p:cBhvr>
                                        <p:cTn id="40" dur="500" fill="hold"/>
                                        <p:tgtEl>
                                          <p:spTgt spid="37"/>
                                        </p:tgtEl>
                                        <p:attrNameLst>
                                          <p:attrName>ppt_w</p:attrName>
                                        </p:attrNameLst>
                                      </p:cBhvr>
                                      <p:tavLst>
                                        <p:tav tm="0">
                                          <p:val>
                                            <p:strVal val="4/3*#ppt_w"/>
                                          </p:val>
                                        </p:tav>
                                        <p:tav tm="100000">
                                          <p:val>
                                            <p:strVal val="#ppt_w"/>
                                          </p:val>
                                        </p:tav>
                                      </p:tavLst>
                                    </p:anim>
                                    <p:anim calcmode="lin" valueType="num">
                                      <p:cBhvr>
                                        <p:cTn id="41" dur="500" fill="hold"/>
                                        <p:tgtEl>
                                          <p:spTgt spid="37"/>
                                        </p:tgtEl>
                                        <p:attrNameLst>
                                          <p:attrName>ppt_h</p:attrName>
                                        </p:attrNameLst>
                                      </p:cBhvr>
                                      <p:tavLst>
                                        <p:tav tm="0">
                                          <p:val>
                                            <p:strVal val="4/3*#ppt_h"/>
                                          </p:val>
                                        </p:tav>
                                        <p:tav tm="100000">
                                          <p:val>
                                            <p:strVal val="#ppt_h"/>
                                          </p:val>
                                        </p:tav>
                                      </p:tavLst>
                                    </p:anim>
                                  </p:childTnLst>
                                </p:cTn>
                              </p:par>
                              <p:par>
                                <p:cTn id="42" presetID="22" presetClass="entr" presetSubtype="1" fill="hold" nodeType="withEffect">
                                  <p:stCondLst>
                                    <p:cond delay="6000"/>
                                  </p:stCondLst>
                                  <p:childTnLst>
                                    <p:set>
                                      <p:cBhvr>
                                        <p:cTn id="43" dur="1" fill="hold">
                                          <p:stCondLst>
                                            <p:cond delay="0"/>
                                          </p:stCondLst>
                                        </p:cTn>
                                        <p:tgtEl>
                                          <p:spTgt spid="29"/>
                                        </p:tgtEl>
                                        <p:attrNameLst>
                                          <p:attrName>style.visibility</p:attrName>
                                        </p:attrNameLst>
                                      </p:cBhvr>
                                      <p:to>
                                        <p:strVal val="visible"/>
                                      </p:to>
                                    </p:set>
                                    <p:animEffect transition="in" filter="wipe(up)">
                                      <p:cBhvr>
                                        <p:cTn id="44" dur="500"/>
                                        <p:tgtEl>
                                          <p:spTgt spid="29"/>
                                        </p:tgtEl>
                                      </p:cBhvr>
                                    </p:animEffect>
                                  </p:childTnLst>
                                </p:cTn>
                              </p:par>
                              <p:par>
                                <p:cTn id="45" presetID="23" presetClass="entr" presetSubtype="288" fill="hold" grpId="0" nodeType="withEffect">
                                  <p:stCondLst>
                                    <p:cond delay="750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strVal val="4/3*#ppt_w"/>
                                          </p:val>
                                        </p:tav>
                                        <p:tav tm="100000">
                                          <p:val>
                                            <p:strVal val="#ppt_w"/>
                                          </p:val>
                                        </p:tav>
                                      </p:tavLst>
                                    </p:anim>
                                    <p:anim calcmode="lin" valueType="num">
                                      <p:cBhvr>
                                        <p:cTn id="48" dur="500" fill="hold"/>
                                        <p:tgtEl>
                                          <p:spTgt spid="38"/>
                                        </p:tgtEl>
                                        <p:attrNameLst>
                                          <p:attrName>ppt_h</p:attrName>
                                        </p:attrNameLst>
                                      </p:cBhvr>
                                      <p:tavLst>
                                        <p:tav tm="0">
                                          <p:val>
                                            <p:strVal val="4/3*#ppt_h"/>
                                          </p:val>
                                        </p:tav>
                                        <p:tav tm="100000">
                                          <p:val>
                                            <p:strVal val="#ppt_h"/>
                                          </p:val>
                                        </p:tav>
                                      </p:tavLst>
                                    </p:anim>
                                  </p:childTnLst>
                                </p:cTn>
                              </p:par>
                              <p:par>
                                <p:cTn id="49" presetID="22" presetClass="entr" presetSubtype="4" fill="hold" nodeType="withEffect">
                                  <p:stCondLst>
                                    <p:cond delay="750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par>
                                <p:cTn id="52" presetID="22" presetClass="entr" presetSubtype="8" fill="hold" grpId="0" nodeType="withEffect">
                                  <p:stCondLst>
                                    <p:cond delay="35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par>
                                <p:cTn id="55" presetID="22" presetClass="entr" presetSubtype="8" fill="hold" grpId="0" nodeType="withEffect">
                                  <p:stCondLst>
                                    <p:cond delay="35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par>
                                <p:cTn id="58" presetID="22" presetClass="entr" presetSubtype="8" fill="hold" grpId="0" nodeType="withEffect">
                                  <p:stCondLst>
                                    <p:cond delay="350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34" grpId="0" bldLvl="0" animBg="1"/>
      <p:bldP spid="35" grpId="0" bldLvl="0" animBg="1"/>
      <p:bldP spid="36" grpId="0" bldLvl="0" animBg="1"/>
      <p:bldP spid="37" grpId="0" bldLvl="0" animBg="1"/>
      <p:bldP spid="38" grpId="0" bldLvl="0" animBg="1"/>
      <p:bldP spid="40" grpId="0" animBg="1"/>
      <p:bldP spid="41" grpId="0"/>
      <p:bldP spid="24" grpId="0"/>
      <p:bldP spid="25" grpId="0"/>
      <p:bldP spid="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项目管理组织架构</a:t>
            </a:r>
            <a:r>
              <a:rPr lang="en-US" altLang="zh-CN" sz="2400" dirty="0" smtClean="0">
                <a:solidFill>
                  <a:srgbClr val="00338D"/>
                </a:solidFill>
                <a:sym typeface="+mn-lt"/>
              </a:rPr>
              <a:t>——</a:t>
            </a:r>
            <a:r>
              <a:rPr lang="zh-CN" altLang="en-US" sz="2400" dirty="0">
                <a:solidFill>
                  <a:srgbClr val="00338D"/>
                </a:solidFill>
                <a:sym typeface="+mn-lt"/>
              </a:rPr>
              <a:t>项目</a:t>
            </a:r>
            <a:r>
              <a:rPr lang="zh-CN" altLang="en-US" sz="2400" dirty="0" smtClean="0">
                <a:solidFill>
                  <a:srgbClr val="00338D"/>
                </a:solidFill>
                <a:sym typeface="+mn-lt"/>
              </a:rPr>
              <a:t>型组织</a:t>
            </a:r>
            <a:endParaRPr lang="zh-CN" altLang="en-US" sz="2400" dirty="0">
              <a:solidFill>
                <a:srgbClr val="00338D"/>
              </a:solidFill>
              <a:sym typeface="+mn-lt"/>
            </a:endParaRPr>
          </a:p>
        </p:txBody>
      </p:sp>
      <p:sp>
        <p:nvSpPr>
          <p:cNvPr id="2" name="矩形 1"/>
          <p:cNvSpPr/>
          <p:nvPr/>
        </p:nvSpPr>
        <p:spPr>
          <a:xfrm>
            <a:off x="5021092" y="899684"/>
            <a:ext cx="6809838" cy="541379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nSpc>
                <a:spcPct val="130000"/>
              </a:lnSpc>
            </a:pPr>
            <a:r>
              <a:rPr lang="zh-CN" altLang="zh-CN" sz="1400" b="1" dirty="0">
                <a:latin typeface="微软雅黑" pitchFamily="34" charset="-122"/>
                <a:ea typeface="微软雅黑" pitchFamily="34" charset="-122"/>
              </a:rPr>
              <a:t>该架构优点如下：</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项目</a:t>
            </a:r>
            <a:r>
              <a:rPr lang="zh-CN" altLang="en-US" sz="1400" dirty="0">
                <a:latin typeface="微软雅黑" pitchFamily="34" charset="-122"/>
                <a:ea typeface="微软雅黑" pitchFamily="34" charset="-122"/>
              </a:rPr>
              <a:t>组织的所有成员的唯一任务就是完成项目且只对项目经理负责，避免了多重领导，项目成员无所适从的局面；</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项目</a:t>
            </a:r>
            <a:r>
              <a:rPr lang="zh-CN" altLang="en-US" sz="1400" dirty="0">
                <a:latin typeface="微软雅黑" pitchFamily="34" charset="-122"/>
                <a:ea typeface="微软雅黑" pitchFamily="34" charset="-122"/>
              </a:rPr>
              <a:t>的目标是单一的，项目组成员能够明确理解并集中精力于这个单一目标，团队精神能充分发挥，项目及小组的共同与个人职责比较明确；</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项目</a:t>
            </a:r>
            <a:r>
              <a:rPr lang="zh-CN" altLang="en-US" sz="1400" dirty="0">
                <a:latin typeface="微软雅黑" pitchFamily="34" charset="-122"/>
                <a:ea typeface="微软雅黑" pitchFamily="34" charset="-122"/>
              </a:rPr>
              <a:t>团队重点集中，项目经理对项目全权负责，可以调用整个组织内部与外部的资源去运行项目。同时权力的集中加快了决策速度，使项目组能够对客户的需要和高层管理的意图做出更快的响应；</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由于</a:t>
            </a:r>
            <a:r>
              <a:rPr lang="zh-CN" altLang="en-US" sz="1400" dirty="0">
                <a:latin typeface="微软雅黑" pitchFamily="34" charset="-122"/>
                <a:ea typeface="微软雅黑" pitchFamily="34" charset="-122"/>
              </a:rPr>
              <a:t>项目从职能部门中分离出来，使得沟通途径变得简洁，易于操作，在进度、成本和质量等方面的控制较为灵活。</a:t>
            </a:r>
          </a:p>
          <a:p>
            <a:pPr lvl="0">
              <a:lnSpc>
                <a:spcPct val="130000"/>
              </a:lnSpc>
            </a:pPr>
            <a:r>
              <a:rPr lang="zh-CN" altLang="zh-CN" sz="1400" b="1" dirty="0" smtClean="0">
                <a:latin typeface="微软雅黑" pitchFamily="34" charset="-122"/>
                <a:ea typeface="微软雅黑" pitchFamily="34" charset="-122"/>
              </a:rPr>
              <a:t>该架构的不足如下：</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项目</a:t>
            </a:r>
            <a:r>
              <a:rPr lang="zh-CN" altLang="en-US" sz="1400" dirty="0">
                <a:latin typeface="微软雅黑" pitchFamily="34" charset="-122"/>
                <a:ea typeface="微软雅黑" pitchFamily="34" charset="-122"/>
              </a:rPr>
              <a:t>团队自身是一个独立的实体，容易使其与公司组织之间出现一条明显的分界线，削弱项目团队与母体组织的有效融合；</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对</a:t>
            </a:r>
            <a:r>
              <a:rPr lang="zh-CN" altLang="en-US" sz="1400" dirty="0">
                <a:latin typeface="微软雅黑" pitchFamily="34" charset="-122"/>
                <a:ea typeface="微软雅黑" pitchFamily="34" charset="-122"/>
              </a:rPr>
              <a:t>项目组成员来说，相对独立于职能部门，缺乏一种事业的连续性和保障，会产生个人发展担忧；</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公司</a:t>
            </a:r>
            <a:r>
              <a:rPr lang="zh-CN" altLang="en-US" sz="1400" dirty="0">
                <a:latin typeface="微软雅黑" pitchFamily="34" charset="-122"/>
                <a:ea typeface="微软雅黑" pitchFamily="34" charset="-122"/>
              </a:rPr>
              <a:t>有多个项目都会有自己一套独立的团队，这将导致资源的冗余浪费，不同项目的重复努力和规模经济的丧失；</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由于</a:t>
            </a:r>
            <a:r>
              <a:rPr lang="zh-CN" altLang="en-US" sz="1400" dirty="0">
                <a:latin typeface="微软雅黑" pitchFamily="34" charset="-122"/>
                <a:ea typeface="微软雅黑" pitchFamily="34" charset="-122"/>
              </a:rPr>
              <a:t>各技术部门出于私心会进行技术保密，因此对于不属于本部门的项目成员不够开放，项目组调用某些专业领域有较深造诣的人员时可能阻力较多。</a:t>
            </a:r>
          </a:p>
        </p:txBody>
      </p:sp>
      <p:sp>
        <p:nvSpPr>
          <p:cNvPr id="3" name="矩形 2"/>
          <p:cNvSpPr/>
          <p:nvPr/>
        </p:nvSpPr>
        <p:spPr>
          <a:xfrm>
            <a:off x="473611" y="4384558"/>
            <a:ext cx="4333339" cy="1938992"/>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wrap="square">
            <a:spAutoFit/>
          </a:bodyPr>
          <a:lstStyle/>
          <a:p>
            <a:pPr indent="457200">
              <a:lnSpc>
                <a:spcPct val="150000"/>
              </a:lnSpc>
            </a:pPr>
            <a:r>
              <a:rPr lang="zh-CN" altLang="en-US" sz="1600" dirty="0">
                <a:latin typeface="微软雅黑" pitchFamily="34" charset="-122"/>
                <a:ea typeface="微软雅黑" pitchFamily="34" charset="-122"/>
              </a:rPr>
              <a:t>项目式组织</a:t>
            </a:r>
            <a:r>
              <a:rPr lang="zh-CN" altLang="en-US" sz="1600" dirty="0" smtClean="0">
                <a:latin typeface="微软雅黑" pitchFamily="34" charset="-122"/>
                <a:ea typeface="微软雅黑" pitchFamily="34" charset="-122"/>
              </a:rPr>
              <a:t>结构是</a:t>
            </a:r>
            <a:r>
              <a:rPr lang="zh-CN" altLang="en-US" sz="1600" dirty="0">
                <a:latin typeface="微软雅黑" pitchFamily="34" charset="-122"/>
                <a:ea typeface="微软雅黑" pitchFamily="34" charset="-122"/>
              </a:rPr>
              <a:t>将项目从公司组织中分离出来，作为独立的单元来处理，每个项目组中拥有自己的技术人员和管理人员，项目经理是项目型组织的最高管理者，拥有很大的自主性和职权，进行资源调配和项目管理。</a:t>
            </a:r>
          </a:p>
        </p:txBody>
      </p:sp>
      <p:pic>
        <p:nvPicPr>
          <p:cNvPr id="6" name="图片 5"/>
          <p:cNvPicPr/>
          <p:nvPr/>
        </p:nvPicPr>
        <p:blipFill>
          <a:blip r:embed="rId2"/>
          <a:stretch>
            <a:fillRect/>
          </a:stretch>
        </p:blipFill>
        <p:spPr>
          <a:xfrm>
            <a:off x="524852" y="808623"/>
            <a:ext cx="4282098" cy="3496091"/>
          </a:xfrm>
          <a:prstGeom prst="rect">
            <a:avLst/>
          </a:prstGeom>
          <a:noFill/>
          <a:ln>
            <a:noFill/>
          </a:ln>
        </p:spPr>
      </p:pic>
    </p:spTree>
    <p:extLst>
      <p:ext uri="{BB962C8B-B14F-4D97-AF65-F5344CB8AC3E}">
        <p14:creationId xmlns:p14="http://schemas.microsoft.com/office/powerpoint/2010/main" val="26852893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项目管理组织架构</a:t>
            </a:r>
            <a:r>
              <a:rPr lang="en-US" altLang="zh-CN" sz="2400" dirty="0" smtClean="0">
                <a:solidFill>
                  <a:srgbClr val="00338D"/>
                </a:solidFill>
                <a:sym typeface="+mn-lt"/>
              </a:rPr>
              <a:t>——</a:t>
            </a:r>
            <a:r>
              <a:rPr lang="zh-CN" altLang="en-US" sz="2400" dirty="0" smtClean="0">
                <a:solidFill>
                  <a:srgbClr val="00338D"/>
                </a:solidFill>
                <a:sym typeface="+mn-lt"/>
              </a:rPr>
              <a:t>矩阵型组织</a:t>
            </a:r>
            <a:endParaRPr lang="zh-CN" altLang="en-US" sz="2400" dirty="0">
              <a:solidFill>
                <a:srgbClr val="00338D"/>
              </a:solidFill>
              <a:sym typeface="+mn-lt"/>
            </a:endParaRPr>
          </a:p>
        </p:txBody>
      </p:sp>
      <p:sp>
        <p:nvSpPr>
          <p:cNvPr id="3" name="矩形 2"/>
          <p:cNvSpPr/>
          <p:nvPr/>
        </p:nvSpPr>
        <p:spPr>
          <a:xfrm>
            <a:off x="311833" y="4588539"/>
            <a:ext cx="4851009" cy="1200329"/>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wrap="square">
            <a:spAutoFit/>
          </a:bodyPr>
          <a:lstStyle/>
          <a:p>
            <a:pPr indent="457200">
              <a:lnSpc>
                <a:spcPct val="150000"/>
              </a:lnSpc>
            </a:pPr>
            <a:r>
              <a:rPr lang="zh-CN" altLang="en-US" sz="1600" dirty="0">
                <a:latin typeface="微软雅黑" pitchFamily="34" charset="-122"/>
                <a:ea typeface="微软雅黑" pitchFamily="34" charset="-122"/>
              </a:rPr>
              <a:t>强矩阵可以有会提高项目的整合度，减少内部权力斗争。但职能领域对其控制力弱，容易出现项目团队与母体组织之间的融合被削弱的状况发生。</a:t>
            </a:r>
          </a:p>
        </p:txBody>
      </p:sp>
      <p:pic>
        <p:nvPicPr>
          <p:cNvPr id="7" name="图片 6" descr="IMG_256"/>
          <p:cNvPicPr/>
          <p:nvPr/>
        </p:nvPicPr>
        <p:blipFill>
          <a:blip r:embed="rId2"/>
          <a:stretch>
            <a:fillRect/>
          </a:stretch>
        </p:blipFill>
        <p:spPr>
          <a:xfrm>
            <a:off x="91440" y="1434256"/>
            <a:ext cx="5416062" cy="3018169"/>
          </a:xfrm>
          <a:prstGeom prst="rect">
            <a:avLst/>
          </a:prstGeom>
          <a:noFill/>
          <a:ln w="9525">
            <a:noFill/>
          </a:ln>
        </p:spPr>
      </p:pic>
      <p:sp>
        <p:nvSpPr>
          <p:cNvPr id="4" name="矩形 3"/>
          <p:cNvSpPr/>
          <p:nvPr/>
        </p:nvSpPr>
        <p:spPr>
          <a:xfrm>
            <a:off x="492369" y="750770"/>
            <a:ext cx="1526345" cy="4021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latin typeface="微软雅黑" pitchFamily="34" charset="-122"/>
                <a:ea typeface="微软雅黑" pitchFamily="34" charset="-122"/>
              </a:rPr>
              <a:t>强矩阵组织</a:t>
            </a:r>
            <a:endParaRPr lang="zh-CN" altLang="en-US" sz="1400" b="1" dirty="0">
              <a:latin typeface="微软雅黑" pitchFamily="34" charset="-122"/>
              <a:ea typeface="微软雅黑" pitchFamily="34" charset="-122"/>
            </a:endParaRPr>
          </a:p>
        </p:txBody>
      </p:sp>
      <p:pic>
        <p:nvPicPr>
          <p:cNvPr id="8" name="图片 7"/>
          <p:cNvPicPr/>
          <p:nvPr/>
        </p:nvPicPr>
        <p:blipFill>
          <a:blip r:embed="rId3"/>
          <a:stretch>
            <a:fillRect/>
          </a:stretch>
        </p:blipFill>
        <p:spPr>
          <a:xfrm>
            <a:off x="6188832" y="1434256"/>
            <a:ext cx="5409979" cy="3177778"/>
          </a:xfrm>
          <a:prstGeom prst="rect">
            <a:avLst/>
          </a:prstGeom>
          <a:noFill/>
          <a:ln>
            <a:noFill/>
          </a:ln>
        </p:spPr>
      </p:pic>
      <p:sp>
        <p:nvSpPr>
          <p:cNvPr id="9" name="矩形 8"/>
          <p:cNvSpPr/>
          <p:nvPr/>
        </p:nvSpPr>
        <p:spPr>
          <a:xfrm>
            <a:off x="9936480" y="832832"/>
            <a:ext cx="1526345" cy="4021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latin typeface="微软雅黑" pitchFamily="34" charset="-122"/>
                <a:ea typeface="微软雅黑" pitchFamily="34" charset="-122"/>
              </a:rPr>
              <a:t>弱矩阵组织</a:t>
            </a:r>
            <a:endParaRPr lang="zh-CN" altLang="en-US" sz="1400" b="1" dirty="0">
              <a:latin typeface="微软雅黑" pitchFamily="34" charset="-122"/>
              <a:ea typeface="微软雅黑" pitchFamily="34" charset="-122"/>
            </a:endParaRPr>
          </a:p>
        </p:txBody>
      </p:sp>
      <p:sp>
        <p:nvSpPr>
          <p:cNvPr id="10" name="矩形 9"/>
          <p:cNvSpPr/>
          <p:nvPr/>
        </p:nvSpPr>
        <p:spPr>
          <a:xfrm>
            <a:off x="6617041" y="4686034"/>
            <a:ext cx="4285419" cy="1200329"/>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wrap="square">
            <a:spAutoFit/>
          </a:bodyPr>
          <a:lstStyle/>
          <a:p>
            <a:pPr indent="457200">
              <a:lnSpc>
                <a:spcPct val="150000"/>
              </a:lnSpc>
            </a:pPr>
            <a:r>
              <a:rPr lang="zh-CN" altLang="en-US" sz="1600" dirty="0">
                <a:latin typeface="微软雅黑" pitchFamily="34" charset="-122"/>
                <a:ea typeface="微软雅黑" pitchFamily="34" charset="-122"/>
              </a:rPr>
              <a:t>弱矩阵能提供一个统一的职能平台来管理项目之间的冲突，但职能部门控制的维持是以低效的项目整合为代价的。</a:t>
            </a:r>
          </a:p>
        </p:txBody>
      </p:sp>
    </p:spTree>
    <p:extLst>
      <p:ext uri="{BB962C8B-B14F-4D97-AF65-F5344CB8AC3E}">
        <p14:creationId xmlns:p14="http://schemas.microsoft.com/office/powerpoint/2010/main" val="26737224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项目管理组织架构</a:t>
            </a:r>
            <a:r>
              <a:rPr lang="en-US" altLang="zh-CN" sz="2400" dirty="0" smtClean="0">
                <a:solidFill>
                  <a:srgbClr val="00338D"/>
                </a:solidFill>
                <a:sym typeface="+mn-lt"/>
              </a:rPr>
              <a:t>——</a:t>
            </a:r>
            <a:r>
              <a:rPr lang="zh-CN" altLang="en-US" sz="2400" dirty="0" smtClean="0">
                <a:solidFill>
                  <a:srgbClr val="00338D"/>
                </a:solidFill>
                <a:sym typeface="+mn-lt"/>
              </a:rPr>
              <a:t>矩阵型组织</a:t>
            </a:r>
            <a:endParaRPr lang="zh-CN" altLang="en-US" sz="2400" dirty="0">
              <a:solidFill>
                <a:srgbClr val="00338D"/>
              </a:solidFill>
              <a:sym typeface="+mn-lt"/>
            </a:endParaRPr>
          </a:p>
        </p:txBody>
      </p:sp>
      <p:sp>
        <p:nvSpPr>
          <p:cNvPr id="3" name="矩形 2"/>
          <p:cNvSpPr/>
          <p:nvPr/>
        </p:nvSpPr>
        <p:spPr>
          <a:xfrm>
            <a:off x="432775" y="4806588"/>
            <a:ext cx="4851009" cy="1200329"/>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wrap="square">
            <a:spAutoFit/>
          </a:bodyPr>
          <a:lstStyle/>
          <a:p>
            <a:pPr indent="457200">
              <a:lnSpc>
                <a:spcPct val="150000"/>
              </a:lnSpc>
            </a:pPr>
            <a:r>
              <a:rPr lang="zh-CN" altLang="en-US" sz="1600" dirty="0">
                <a:latin typeface="微软雅黑" pitchFamily="34" charset="-122"/>
                <a:ea typeface="微软雅黑" pitchFamily="34" charset="-122"/>
              </a:rPr>
              <a:t>平衡矩阵能够更好地实现技术与项目之间的平衡，但它的建立与管理是很微妙的，很可能会遇到与强矩阵组织有关的很多问题。</a:t>
            </a:r>
          </a:p>
        </p:txBody>
      </p:sp>
      <p:sp>
        <p:nvSpPr>
          <p:cNvPr id="4" name="矩形 3"/>
          <p:cNvSpPr/>
          <p:nvPr/>
        </p:nvSpPr>
        <p:spPr>
          <a:xfrm>
            <a:off x="492369" y="750770"/>
            <a:ext cx="1526345" cy="4021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latin typeface="微软雅黑" pitchFamily="34" charset="-122"/>
                <a:ea typeface="微软雅黑" pitchFamily="34" charset="-122"/>
              </a:rPr>
              <a:t>平衡矩阵组织</a:t>
            </a:r>
            <a:endParaRPr lang="zh-CN" altLang="en-US" sz="1400" b="1" dirty="0">
              <a:latin typeface="微软雅黑" pitchFamily="34" charset="-122"/>
              <a:ea typeface="微软雅黑" pitchFamily="34" charset="-122"/>
            </a:endParaRPr>
          </a:p>
        </p:txBody>
      </p:sp>
      <p:pic>
        <p:nvPicPr>
          <p:cNvPr id="12" name="图片 11"/>
          <p:cNvPicPr/>
          <p:nvPr/>
        </p:nvPicPr>
        <p:blipFill>
          <a:blip r:embed="rId2"/>
          <a:stretch>
            <a:fillRect/>
          </a:stretch>
        </p:blipFill>
        <p:spPr>
          <a:xfrm>
            <a:off x="413042" y="1399442"/>
            <a:ext cx="4890477" cy="3067050"/>
          </a:xfrm>
          <a:prstGeom prst="rect">
            <a:avLst/>
          </a:prstGeom>
          <a:noFill/>
          <a:ln>
            <a:noFill/>
          </a:ln>
        </p:spPr>
      </p:pic>
      <p:sp>
        <p:nvSpPr>
          <p:cNvPr id="13" name="矩形 12"/>
          <p:cNvSpPr/>
          <p:nvPr/>
        </p:nvSpPr>
        <p:spPr>
          <a:xfrm>
            <a:off x="5450157" y="764189"/>
            <a:ext cx="6486280" cy="541379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nSpc>
                <a:spcPct val="130000"/>
              </a:lnSpc>
            </a:pPr>
            <a:r>
              <a:rPr lang="zh-CN" altLang="zh-CN" sz="1400" b="1" dirty="0">
                <a:latin typeface="微软雅黑" pitchFamily="34" charset="-122"/>
                <a:ea typeface="微软雅黑" pitchFamily="34" charset="-122"/>
              </a:rPr>
              <a:t>该架构优点如下：</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项目</a:t>
            </a:r>
            <a:r>
              <a:rPr lang="zh-CN" altLang="en-US" sz="1400" dirty="0">
                <a:latin typeface="微软雅黑" pitchFamily="34" charset="-122"/>
                <a:ea typeface="微软雅黑" pitchFamily="34" charset="-122"/>
              </a:rPr>
              <a:t>是工作的焦点，有项目经理负责管理整个项目，负责协调和整合不同单位的工作，以保证在规定的时间、费用、质量要求条件下完成项目；</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资源</a:t>
            </a:r>
            <a:r>
              <a:rPr lang="zh-CN" altLang="en-US" sz="1400" dirty="0">
                <a:latin typeface="微软雅黑" pitchFamily="34" charset="-122"/>
                <a:ea typeface="微软雅黑" pitchFamily="34" charset="-122"/>
              </a:rPr>
              <a:t>可以在多个项目中共享，当有多个项目同时进行时，公司可以平衡资源以保证各个项目都能完成其各自的进度、费用及质量要求，大大减少了项目式组织中人员冗余的问题；</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对</a:t>
            </a:r>
            <a:r>
              <a:rPr lang="zh-CN" altLang="en-US" sz="1400" dirty="0">
                <a:latin typeface="微软雅黑" pitchFamily="34" charset="-122"/>
                <a:ea typeface="微软雅黑" pitchFamily="34" charset="-122"/>
              </a:rPr>
              <a:t>客户要求的响应与项目式组织一样快捷灵活，对公司组织内部的要求也能做出较快的响应。由于在矩阵项目组织中会有来自行政部门的人员，从而也让项目组的管理可以保持与公司的一致性；</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项目</a:t>
            </a:r>
            <a:r>
              <a:rPr lang="zh-CN" altLang="en-US" sz="1400" dirty="0">
                <a:latin typeface="微软雅黑" pitchFamily="34" charset="-122"/>
                <a:ea typeface="微软雅黑" pitchFamily="34" charset="-122"/>
              </a:rPr>
              <a:t>组成员对项目结束后的忧虑减少，他们一方面与项目有很强的联系，另一方面他们对职能部门也有一种“家”的感觉。</a:t>
            </a:r>
          </a:p>
          <a:p>
            <a:pPr lvl="0">
              <a:lnSpc>
                <a:spcPct val="130000"/>
              </a:lnSpc>
            </a:pPr>
            <a:r>
              <a:rPr lang="zh-CN" altLang="zh-CN" sz="1400" b="1" dirty="0" smtClean="0">
                <a:latin typeface="微软雅黑" pitchFamily="34" charset="-122"/>
                <a:ea typeface="微软雅黑" pitchFamily="34" charset="-122"/>
              </a:rPr>
              <a:t>该架构的不足如下：</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跨</a:t>
            </a:r>
            <a:r>
              <a:rPr lang="zh-CN" altLang="en-US" sz="1400" dirty="0">
                <a:latin typeface="微软雅黑" pitchFamily="34" charset="-122"/>
                <a:ea typeface="微软雅黑" pitchFamily="34" charset="-122"/>
              </a:rPr>
              <a:t>项目分享设备、资源和人员都会导致冲突和稀缺资源的竞争，容易引起项目经理之间的“争斗”；</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在</a:t>
            </a:r>
            <a:r>
              <a:rPr lang="zh-CN" altLang="en-US" sz="1400" dirty="0">
                <a:latin typeface="微软雅黑" pitchFamily="34" charset="-122"/>
                <a:ea typeface="微软雅黑" pitchFamily="34" charset="-122"/>
              </a:rPr>
              <a:t>矩阵式组织中，项目经理和职能经理存在众多的交叉点，容易加剧职能经理与项目经理之间的紧张局面；</a:t>
            </a:r>
          </a:p>
          <a:p>
            <a:pPr marL="742950" lvl="1" indent="-285750">
              <a:lnSpc>
                <a:spcPct val="130000"/>
              </a:lnSpc>
              <a:buFont typeface="Wingdings" pitchFamily="2" charset="2"/>
              <a:buChar char="Ø"/>
            </a:pPr>
            <a:r>
              <a:rPr lang="zh-CN" altLang="en-US" sz="1400" dirty="0" smtClean="0">
                <a:latin typeface="微软雅黑" pitchFamily="34" charset="-122"/>
                <a:ea typeface="微软雅黑" pitchFamily="34" charset="-122"/>
              </a:rPr>
              <a:t>矩阵式</a:t>
            </a:r>
            <a:r>
              <a:rPr lang="zh-CN" altLang="en-US" sz="1400" dirty="0">
                <a:latin typeface="微软雅黑" pitchFamily="34" charset="-122"/>
                <a:ea typeface="微软雅黑" pitchFamily="34" charset="-122"/>
              </a:rPr>
              <a:t>组织与命令统一的管理的原则相违背，项目组成员有两个上司，即项目经理和职能经理 ，当两者的命令有分歧时处理不好，容易引起多头领导。</a:t>
            </a:r>
          </a:p>
        </p:txBody>
      </p:sp>
    </p:spTree>
    <p:extLst>
      <p:ext uri="{BB962C8B-B14F-4D97-AF65-F5344CB8AC3E}">
        <p14:creationId xmlns:p14="http://schemas.microsoft.com/office/powerpoint/2010/main" val="26855550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8559291" y="1860375"/>
            <a:ext cx="1368331"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数据</a:t>
            </a:r>
            <a:endParaRPr lang="en-US" altLang="zh-CN" sz="2000" b="1" dirty="0" smtClean="0">
              <a:solidFill>
                <a:srgbClr val="0070C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70C0"/>
                </a:solidFill>
                <a:latin typeface="微软雅黑" panose="020B0503020204020204" pitchFamily="34" charset="-122"/>
                <a:ea typeface="微软雅黑" panose="020B0503020204020204" pitchFamily="34" charset="-122"/>
              </a:rPr>
              <a:t>标注组</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27" name="椭圆 26"/>
          <p:cNvSpPr/>
          <p:nvPr/>
        </p:nvSpPr>
        <p:spPr>
          <a:xfrm>
            <a:off x="5339817" y="1860375"/>
            <a:ext cx="1368331" cy="1368152"/>
          </a:xfrm>
          <a:prstGeom prst="ellipse">
            <a:avLst/>
          </a:prstGeom>
          <a:gradFill flip="none" rotWithShape="1">
            <a:gsLst>
              <a:gs pos="50000">
                <a:schemeClr val="bg1">
                  <a:lumMod val="95000"/>
                </a:schemeClr>
              </a:gs>
              <a:gs pos="100000">
                <a:schemeClr val="bg1">
                  <a:lumMod val="85000"/>
                </a:schemeClr>
              </a:gs>
              <a:gs pos="0">
                <a:schemeClr val="bg1">
                  <a:lumMod val="95000"/>
                </a:schemeClr>
              </a:gs>
            </a:gsLst>
            <a:lin ang="16200000" scaled="1"/>
            <a:tileRect/>
          </a:gradFill>
          <a:ln w="38100">
            <a:gradFill flip="none" rotWithShape="1">
              <a:gsLst>
                <a:gs pos="50000">
                  <a:schemeClr val="bg1">
                    <a:lumMod val="92000"/>
                  </a:schemeClr>
                </a:gs>
                <a:gs pos="100000">
                  <a:schemeClr val="bg1"/>
                </a:gs>
                <a:gs pos="0">
                  <a:schemeClr val="bg1">
                    <a:lumMod val="85000"/>
                  </a:schemeClr>
                </a:gs>
              </a:gsLst>
              <a:lin ang="16200000" scaled="1"/>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数据</a:t>
            </a:r>
            <a:endParaRPr lang="en-US" altLang="zh-CN" sz="2000" b="1" dirty="0" smtClean="0">
              <a:solidFill>
                <a:srgbClr val="0070C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70C0"/>
                </a:solidFill>
                <a:latin typeface="微软雅黑" panose="020B0503020204020204" pitchFamily="34" charset="-122"/>
                <a:ea typeface="微软雅黑" panose="020B0503020204020204" pitchFamily="34" charset="-122"/>
              </a:rPr>
              <a:t>清洗组</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flipV="1">
            <a:off x="0" y="3436258"/>
            <a:ext cx="2269100" cy="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391494" y="3364251"/>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0" name="直接连接符 29"/>
          <p:cNvCxnSpPr/>
          <p:nvPr/>
        </p:nvCxnSpPr>
        <p:spPr>
          <a:xfrm>
            <a:off x="2678996" y="3436258"/>
            <a:ext cx="3218088" cy="1"/>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6023983"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2" name="直接连接符 31"/>
          <p:cNvCxnSpPr/>
          <p:nvPr/>
        </p:nvCxnSpPr>
        <p:spPr>
          <a:xfrm>
            <a:off x="6294915" y="3436259"/>
            <a:ext cx="27496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9171440"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4" name="直接连接符 33"/>
          <p:cNvCxnSpPr/>
          <p:nvPr/>
        </p:nvCxnSpPr>
        <p:spPr>
          <a:xfrm>
            <a:off x="9442373" y="3436259"/>
            <a:ext cx="2749627"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1851363" y="1860375"/>
            <a:ext cx="1368331"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数据</a:t>
            </a:r>
            <a:endParaRPr lang="en-US" altLang="zh-CN" sz="2000" b="1" dirty="0" smtClean="0">
              <a:solidFill>
                <a:srgbClr val="0070C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70C0"/>
                </a:solidFill>
                <a:latin typeface="微软雅黑" panose="020B0503020204020204" pitchFamily="34" charset="-122"/>
                <a:ea typeface="微软雅黑" panose="020B0503020204020204" pitchFamily="34" charset="-122"/>
              </a:rPr>
              <a:t>采集组</a:t>
            </a:r>
            <a:endParaRPr lang="zh-CN" sz="2000" b="1" dirty="0">
              <a:solidFill>
                <a:srgbClr val="0070C0"/>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177628" y="3624921"/>
            <a:ext cx="3002736" cy="1905073"/>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spAutoFit/>
          </a:bodyPr>
          <a:lstStyle/>
          <a:p>
            <a:pPr algn="ctr">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主要负责采集工作，设立数据采集组负责人，并根据项目小组划分设立项目小组长。数据采集组负责人负责管理和安排各采集项目小组的工作，项目小组长负责带领组员按照采集任务要求完成数据采集</a:t>
            </a:r>
            <a:r>
              <a:rPr lang="zh-CN" altLang="en-US" sz="1335" dirty="0" smtClean="0">
                <a:solidFill>
                  <a:prstClr val="black">
                    <a:lumMod val="75000"/>
                    <a:lumOff val="25000"/>
                  </a:prstClr>
                </a:solidFill>
                <a:latin typeface="微软雅黑" panose="020B0503020204020204" pitchFamily="34" charset="-122"/>
                <a:ea typeface="微软雅黑" panose="020B0503020204020204" pitchFamily="34" charset="-122"/>
              </a:rPr>
              <a:t>工作。</a:t>
            </a:r>
            <a:endPar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4743267" y="3624921"/>
            <a:ext cx="3484693" cy="1905073"/>
          </a:xfrm>
          <a:prstGeom prst="rect">
            <a:avLst/>
          </a:prstGeom>
        </p:spPr>
        <p:style>
          <a:lnRef idx="2">
            <a:schemeClr val="accent5"/>
          </a:lnRef>
          <a:fillRef idx="1">
            <a:schemeClr val="lt1"/>
          </a:fillRef>
          <a:effectRef idx="0">
            <a:schemeClr val="accent5"/>
          </a:effectRef>
          <a:fontRef idx="minor">
            <a:schemeClr val="dk1"/>
          </a:fontRef>
        </p:style>
        <p:txBody>
          <a:bodyPr wrap="square" lIns="91440" tIns="45720" rIns="91440" bIns="45720" rtlCol="0">
            <a:spAutoFit/>
          </a:bodyPr>
          <a:lstStyle/>
          <a:p>
            <a:pPr algn="just">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业务模式分为原始数据的质量检验工作以及敏感隐私数据的清洗工作，所以除了设立数据清洗组负责人外，还需要在负责人下面分别设立原始数据质量检验组长以及敏感隐私数据清洗组长，两个组长下面再分别设立项目小组组长。</a:t>
            </a:r>
          </a:p>
        </p:txBody>
      </p:sp>
      <p:sp>
        <p:nvSpPr>
          <p:cNvPr id="38" name="TextBox 37"/>
          <p:cNvSpPr txBox="1"/>
          <p:nvPr/>
        </p:nvSpPr>
        <p:spPr>
          <a:xfrm>
            <a:off x="8671804" y="3630906"/>
            <a:ext cx="3299802" cy="1633139"/>
          </a:xfrm>
          <a:prstGeom prst="rect">
            <a:avLst/>
          </a:prstGeom>
        </p:spPr>
        <p:style>
          <a:lnRef idx="2">
            <a:schemeClr val="accent4"/>
          </a:lnRef>
          <a:fillRef idx="1">
            <a:schemeClr val="lt1"/>
          </a:fillRef>
          <a:effectRef idx="0">
            <a:schemeClr val="accent4"/>
          </a:effectRef>
          <a:fontRef idx="minor">
            <a:schemeClr val="dk1"/>
          </a:fontRef>
        </p:style>
        <p:txBody>
          <a:bodyPr wrap="square" lIns="91440" tIns="45720" rIns="91440" bIns="45720" rtlCol="0">
            <a:spAutoFit/>
          </a:bodyPr>
          <a:lstStyle/>
          <a:p>
            <a:pPr lvl="0" algn="just">
              <a:lnSpc>
                <a:spcPct val="150000"/>
              </a:lnSpc>
            </a:pPr>
            <a:r>
              <a:rPr lang="zh-CN" altLang="en-US" sz="1335" dirty="0" smtClean="0">
                <a:solidFill>
                  <a:prstClr val="black">
                    <a:lumMod val="75000"/>
                    <a:lumOff val="25000"/>
                  </a:prstClr>
                </a:solidFill>
                <a:latin typeface="微软雅黑" panose="020B0503020204020204" pitchFamily="34" charset="-122"/>
                <a:ea typeface="微软雅黑" panose="020B0503020204020204" pitchFamily="34" charset="-122"/>
              </a:rPr>
              <a:t>数据</a:t>
            </a: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标注组由于标注方法类型比较多，所以需要根据标注方法类型进行管理，按照类型分别设置单项标注负责人，然后再根据项目安排组长和小组长。一般小组长由质检员担任。</a:t>
            </a:r>
            <a:endParaRPr lang="zh-CN" altLang="zh-CN" sz="133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 name="TextBox 35"/>
          <p:cNvSpPr txBox="1"/>
          <p:nvPr/>
        </p:nvSpPr>
        <p:spPr>
          <a:xfrm>
            <a:off x="1561818" y="5721875"/>
            <a:ext cx="9896317" cy="923330"/>
          </a:xfrm>
          <a:prstGeom prst="rect">
            <a:avLst/>
          </a:prstGeom>
          <a:solidFill>
            <a:srgbClr val="FFC000"/>
          </a:solidFill>
        </p:spPr>
        <p:txBody>
          <a:bodyPr wrap="square" lIns="91440" tIns="45720" rIns="91440" bIns="45720"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数据标注项目从大规模上包含为支撑大型</a:t>
            </a:r>
            <a:r>
              <a:rPr lang="en-US" altLang="zh-CN" b="1" dirty="0">
                <a:solidFill>
                  <a:schemeClr val="bg1"/>
                </a:solidFill>
                <a:latin typeface="微软雅黑" panose="020B0503020204020204" pitchFamily="34" charset="-122"/>
                <a:ea typeface="微软雅黑" panose="020B0503020204020204" pitchFamily="34" charset="-122"/>
              </a:rPr>
              <a:t>AI</a:t>
            </a:r>
            <a:r>
              <a:rPr lang="zh-CN" altLang="en-US" b="1" dirty="0">
                <a:solidFill>
                  <a:schemeClr val="bg1"/>
                </a:solidFill>
                <a:latin typeface="微软雅黑" panose="020B0503020204020204" pitchFamily="34" charset="-122"/>
                <a:ea typeface="微软雅黑" panose="020B0503020204020204" pitchFamily="34" charset="-122"/>
              </a:rPr>
              <a:t>应用的长期数据标注项目和短期数据标注项目。数据标注工厂可以用专业项目团队来处理长期的项目。该团队具备项目型组织中项目团队的许多特征。</a:t>
            </a:r>
          </a:p>
        </p:txBody>
      </p:sp>
      <p:sp>
        <p:nvSpPr>
          <p:cNvPr id="17"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数据标注项目管理体系</a:t>
            </a:r>
            <a:endParaRPr lang="zh-CN" altLang="en-US" sz="2400" dirty="0">
              <a:solidFill>
                <a:srgbClr val="00338D"/>
              </a:solidFill>
              <a:sym typeface="+mn-lt"/>
            </a:endParaRPr>
          </a:p>
        </p:txBody>
      </p:sp>
    </p:spTree>
    <p:extLst>
      <p:ext uri="{BB962C8B-B14F-4D97-AF65-F5344CB8AC3E}">
        <p14:creationId xmlns:p14="http://schemas.microsoft.com/office/powerpoint/2010/main" val="2518953937"/>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1000" fill="hold"/>
                                        <p:tgtEl>
                                          <p:spTgt spid="35"/>
                                        </p:tgtEl>
                                        <p:attrNameLst>
                                          <p:attrName>ppt_x</p:attrName>
                                        </p:attrNameLst>
                                      </p:cBhvr>
                                      <p:tavLst>
                                        <p:tav tm="0">
                                          <p:val>
                                            <p:strVal val="0-#ppt_w/2"/>
                                          </p:val>
                                        </p:tav>
                                        <p:tav tm="100000">
                                          <p:val>
                                            <p:strVal val="#ppt_x"/>
                                          </p:val>
                                        </p:tav>
                                      </p:tavLst>
                                    </p:anim>
                                    <p:anim calcmode="lin" valueType="num">
                                      <p:cBhvr additive="base">
                                        <p:cTn id="11" dur="1000" fill="hold"/>
                                        <p:tgtEl>
                                          <p:spTgt spid="35"/>
                                        </p:tgtEl>
                                        <p:attrNameLst>
                                          <p:attrName>ppt_y</p:attrName>
                                        </p:attrNameLst>
                                      </p:cBhvr>
                                      <p:tavLst>
                                        <p:tav tm="0">
                                          <p:val>
                                            <p:strVal val="#ppt_y"/>
                                          </p:val>
                                        </p:tav>
                                        <p:tav tm="100000">
                                          <p:val>
                                            <p:strVal val="#ppt_y"/>
                                          </p:val>
                                        </p:tav>
                                      </p:tavLst>
                                    </p:anim>
                                  </p:childTnLst>
                                </p:cTn>
                              </p:par>
                              <p:par>
                                <p:cTn id="12" presetID="8" presetClass="emph" presetSubtype="0" decel="100000" fill="hold" grpId="1" nodeType="withEffect">
                                  <p:stCondLst>
                                    <p:cond delay="0"/>
                                  </p:stCondLst>
                                  <p:childTnLst>
                                    <p:animRot by="21600000">
                                      <p:cBhvr>
                                        <p:cTn id="13" dur="1000" fill="hold"/>
                                        <p:tgtEl>
                                          <p:spTgt spid="35"/>
                                        </p:tgtEl>
                                        <p:attrNameLst>
                                          <p:attrName>r</p:attrName>
                                        </p:attrNameLst>
                                      </p:cBhvr>
                                    </p:animRo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000"/>
                            </p:stCondLst>
                            <p:childTnLst>
                              <p:par>
                                <p:cTn id="19" presetID="2" presetClass="entr" presetSubtype="4" ac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35" presetClass="path" presetSubtype="0" decel="100000" fill="hold" grpId="2" nodeType="withEffect">
                                  <p:stCondLst>
                                    <p:cond delay="0"/>
                                  </p:stCondLst>
                                  <p:childTnLst>
                                    <p:animMotion origin="layout" path="M 2.08333E-7 2.96296E-6 L -0.25977 2.96296E-6 " pathEditMode="relative" rAng="0" ptsTypes="AA">
                                      <p:cBhvr>
                                        <p:cTn id="30" dur="1000" spd="-100000" fill="hold"/>
                                        <p:tgtEl>
                                          <p:spTgt spid="27"/>
                                        </p:tgtEl>
                                        <p:attrNameLst>
                                          <p:attrName>ppt_x</p:attrName>
                                          <p:attrName>ppt_y</p:attrName>
                                        </p:attrNameLst>
                                      </p:cBhvr>
                                      <p:rCtr x="-12995" y="0"/>
                                    </p:animMotion>
                                  </p:childTnLst>
                                </p:cTn>
                              </p:par>
                              <p:par>
                                <p:cTn id="31" presetID="8" presetClass="emph" presetSubtype="0" decel="100000" fill="hold" grpId="1" nodeType="withEffect">
                                  <p:stCondLst>
                                    <p:cond delay="0"/>
                                  </p:stCondLst>
                                  <p:childTnLst>
                                    <p:animRot by="21600000">
                                      <p:cBhvr>
                                        <p:cTn id="32" dur="1000" fill="hold"/>
                                        <p:tgtEl>
                                          <p:spTgt spid="27"/>
                                        </p:tgtEl>
                                        <p:attrNameLst>
                                          <p:attrName>r</p:attrName>
                                        </p:attrNameLst>
                                      </p:cBhvr>
                                    </p:animRo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par>
                          <p:cTn id="37" fill="hold">
                            <p:stCondLst>
                              <p:cond delay="2500"/>
                            </p:stCondLst>
                            <p:childTnLst>
                              <p:par>
                                <p:cTn id="38" presetID="2" presetClass="entr" presetSubtype="4" accel="10000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ppt_x"/>
                                          </p:val>
                                        </p:tav>
                                        <p:tav tm="100000">
                                          <p:val>
                                            <p:strVal val="#ppt_x"/>
                                          </p:val>
                                        </p:tav>
                                      </p:tavLst>
                                    </p:anim>
                                    <p:anim calcmode="lin" valueType="num">
                                      <p:cBhvr additive="base">
                                        <p:cTn id="41" dur="500" fill="hold"/>
                                        <p:tgtEl>
                                          <p:spTgt spid="37"/>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childTnLst>
                                </p:cTn>
                              </p:par>
                              <p:par>
                                <p:cTn id="48" presetID="35" presetClass="path" presetSubtype="0" decel="100000" fill="hold" grpId="2" nodeType="withEffect">
                                  <p:stCondLst>
                                    <p:cond delay="0"/>
                                  </p:stCondLst>
                                  <p:childTnLst>
                                    <p:animMotion origin="layout" path="M 2.08333E-7 2.96296E-6 L -0.25977 2.96296E-6 " pathEditMode="relative" rAng="0" ptsTypes="AA">
                                      <p:cBhvr>
                                        <p:cTn id="49" dur="1000" spd="-100000" fill="hold"/>
                                        <p:tgtEl>
                                          <p:spTgt spid="26"/>
                                        </p:tgtEl>
                                        <p:attrNameLst>
                                          <p:attrName>ppt_x</p:attrName>
                                          <p:attrName>ppt_y</p:attrName>
                                        </p:attrNameLst>
                                      </p:cBhvr>
                                      <p:rCtr x="-12995" y="0"/>
                                    </p:animMotion>
                                  </p:childTnLst>
                                </p:cTn>
                              </p:par>
                              <p:par>
                                <p:cTn id="50" presetID="8" presetClass="emph" presetSubtype="0" decel="100000" fill="hold" grpId="1" nodeType="withEffect">
                                  <p:stCondLst>
                                    <p:cond delay="0"/>
                                  </p:stCondLst>
                                  <p:childTnLst>
                                    <p:animRot by="21600000">
                                      <p:cBhvr>
                                        <p:cTn id="51" dur="1000" fill="hold"/>
                                        <p:tgtEl>
                                          <p:spTgt spid="26"/>
                                        </p:tgtEl>
                                        <p:attrNameLst>
                                          <p:attrName>r</p:attrName>
                                        </p:attrNameLst>
                                      </p:cBhvr>
                                    </p:animRo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22" presetClass="entr" presetSubtype="8"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childTnLst>
                          </p:cTn>
                        </p:par>
                        <p:par>
                          <p:cTn id="59" fill="hold">
                            <p:stCondLst>
                              <p:cond delay="4000"/>
                            </p:stCondLst>
                            <p:childTnLst>
                              <p:par>
                                <p:cTn id="60" presetID="2" presetClass="entr" presetSubtype="4" accel="10000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par>
                          <p:cTn id="64" fill="hold">
                            <p:stCondLst>
                              <p:cond delay="4500"/>
                            </p:stCondLst>
                            <p:childTnLst>
                              <p:par>
                                <p:cTn id="65" presetID="2" presetClass="entr" presetSubtype="4" accel="100000" fill="hold" grpId="0" nodeType="after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500" fill="hold"/>
                                        <p:tgtEl>
                                          <p:spTgt spid="3"/>
                                        </p:tgtEl>
                                        <p:attrNameLst>
                                          <p:attrName>ppt_x</p:attrName>
                                        </p:attrNameLst>
                                      </p:cBhvr>
                                      <p:tavLst>
                                        <p:tav tm="0">
                                          <p:val>
                                            <p:strVal val="#ppt_x"/>
                                          </p:val>
                                        </p:tav>
                                        <p:tav tm="100000">
                                          <p:val>
                                            <p:strVal val="#ppt_x"/>
                                          </p:val>
                                        </p:tav>
                                      </p:tavLst>
                                    </p:anim>
                                    <p:anim calcmode="lin" valueType="num">
                                      <p:cBhvr additive="base">
                                        <p:cTn id="6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6" grpId="1" bldLvl="0" animBg="1"/>
      <p:bldP spid="26" grpId="2" bldLvl="0" animBg="1"/>
      <p:bldP spid="27" grpId="0" bldLvl="0" animBg="1"/>
      <p:bldP spid="27" grpId="1" bldLvl="0" animBg="1"/>
      <p:bldP spid="27" grpId="2" bldLvl="0" animBg="1"/>
      <p:bldP spid="29" grpId="0" bldLvl="0" animBg="1"/>
      <p:bldP spid="31" grpId="0" bldLvl="0" animBg="1"/>
      <p:bldP spid="33" grpId="0" bldLvl="0" animBg="1"/>
      <p:bldP spid="35" grpId="0" bldLvl="0" animBg="1"/>
      <p:bldP spid="35" grpId="1" bldLvl="0" animBg="1"/>
      <p:bldP spid="36" grpId="0" animBg="1"/>
      <p:bldP spid="37" grpId="0" animBg="1"/>
      <p:bldP spid="38" grpId="0" animBg="1"/>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肘形连接符 25"/>
          <p:cNvCxnSpPr>
            <a:stCxn id="34" idx="0"/>
          </p:cNvCxnSpPr>
          <p:nvPr/>
        </p:nvCxnSpPr>
        <p:spPr>
          <a:xfrm rot="5400000" flipH="1" flipV="1">
            <a:off x="779256" y="2774555"/>
            <a:ext cx="973526" cy="6350"/>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6200000" flipH="1">
            <a:off x="3683233" y="4492567"/>
            <a:ext cx="611681" cy="8365"/>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5400000">
            <a:off x="7227861" y="4647919"/>
            <a:ext cx="936104" cy="1"/>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肘形连接符 29"/>
          <p:cNvCxnSpPr>
            <a:stCxn id="38" idx="0"/>
          </p:cNvCxnSpPr>
          <p:nvPr/>
        </p:nvCxnSpPr>
        <p:spPr>
          <a:xfrm rot="5400000" flipH="1" flipV="1">
            <a:off x="9979642" y="2672668"/>
            <a:ext cx="952191" cy="1"/>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右箭头 31"/>
          <p:cNvSpPr/>
          <p:nvPr/>
        </p:nvSpPr>
        <p:spPr>
          <a:xfrm>
            <a:off x="0" y="3418565"/>
            <a:ext cx="12001424" cy="514491"/>
          </a:xfrm>
          <a:prstGeom prst="rightArrow">
            <a:avLst/>
          </a:prstGeom>
          <a:solidFill>
            <a:schemeClr val="accent3"/>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endParaRPr>
          </a:p>
        </p:txBody>
      </p:sp>
      <p:sp>
        <p:nvSpPr>
          <p:cNvPr id="33" name="Freeform 7"/>
          <p:cNvSpPr>
            <a:spLocks noEditPoints="1"/>
          </p:cNvSpPr>
          <p:nvPr/>
        </p:nvSpPr>
        <p:spPr bwMode="auto">
          <a:xfrm flipH="1">
            <a:off x="-386112" y="3594505"/>
            <a:ext cx="386112" cy="174044"/>
          </a:xfrm>
          <a:custGeom>
            <a:avLst/>
            <a:gdLst>
              <a:gd name="T0" fmla="*/ 11 w 155"/>
              <a:gd name="T1" fmla="*/ 56 h 70"/>
              <a:gd name="T2" fmla="*/ 15 w 155"/>
              <a:gd name="T3" fmla="*/ 57 h 70"/>
              <a:gd name="T4" fmla="*/ 15 w 155"/>
              <a:gd name="T5" fmla="*/ 57 h 70"/>
              <a:gd name="T6" fmla="*/ 27 w 155"/>
              <a:gd name="T7" fmla="*/ 70 h 70"/>
              <a:gd name="T8" fmla="*/ 40 w 155"/>
              <a:gd name="T9" fmla="*/ 57 h 70"/>
              <a:gd name="T10" fmla="*/ 40 w 155"/>
              <a:gd name="T11" fmla="*/ 57 h 70"/>
              <a:gd name="T12" fmla="*/ 104 w 155"/>
              <a:gd name="T13" fmla="*/ 57 h 70"/>
              <a:gd name="T14" fmla="*/ 104 w 155"/>
              <a:gd name="T15" fmla="*/ 57 h 70"/>
              <a:gd name="T16" fmla="*/ 117 w 155"/>
              <a:gd name="T17" fmla="*/ 70 h 70"/>
              <a:gd name="T18" fmla="*/ 130 w 155"/>
              <a:gd name="T19" fmla="*/ 57 h 70"/>
              <a:gd name="T20" fmla="*/ 130 w 155"/>
              <a:gd name="T21" fmla="*/ 57 h 70"/>
              <a:gd name="T22" fmla="*/ 134 w 155"/>
              <a:gd name="T23" fmla="*/ 57 h 70"/>
              <a:gd name="T24" fmla="*/ 137 w 155"/>
              <a:gd name="T25" fmla="*/ 57 h 70"/>
              <a:gd name="T26" fmla="*/ 155 w 155"/>
              <a:gd name="T27" fmla="*/ 24 h 70"/>
              <a:gd name="T28" fmla="*/ 155 w 155"/>
              <a:gd name="T29" fmla="*/ 24 h 70"/>
              <a:gd name="T30" fmla="*/ 155 w 155"/>
              <a:gd name="T31" fmla="*/ 24 h 70"/>
              <a:gd name="T32" fmla="*/ 155 w 155"/>
              <a:gd name="T33" fmla="*/ 24 h 70"/>
              <a:gd name="T34" fmla="*/ 155 w 155"/>
              <a:gd name="T35" fmla="*/ 24 h 70"/>
              <a:gd name="T36" fmla="*/ 140 w 155"/>
              <a:gd name="T37" fmla="*/ 24 h 70"/>
              <a:gd name="T38" fmla="*/ 96 w 155"/>
              <a:gd name="T39" fmla="*/ 0 h 70"/>
              <a:gd name="T40" fmla="*/ 88 w 155"/>
              <a:gd name="T41" fmla="*/ 0 h 70"/>
              <a:gd name="T42" fmla="*/ 79 w 155"/>
              <a:gd name="T43" fmla="*/ 0 h 70"/>
              <a:gd name="T44" fmla="*/ 35 w 155"/>
              <a:gd name="T45" fmla="*/ 24 h 70"/>
              <a:gd name="T46" fmla="*/ 25 w 155"/>
              <a:gd name="T47" fmla="*/ 24 h 70"/>
              <a:gd name="T48" fmla="*/ 0 w 155"/>
              <a:gd name="T49" fmla="*/ 56 h 70"/>
              <a:gd name="T50" fmla="*/ 0 w 155"/>
              <a:gd name="T51" fmla="*/ 57 h 70"/>
              <a:gd name="T52" fmla="*/ 1 w 155"/>
              <a:gd name="T53" fmla="*/ 56 h 70"/>
              <a:gd name="T54" fmla="*/ 11 w 155"/>
              <a:gd name="T55" fmla="*/ 56 h 70"/>
              <a:gd name="T56" fmla="*/ 85 w 155"/>
              <a:gd name="T57" fmla="*/ 8 h 70"/>
              <a:gd name="T58" fmla="*/ 85 w 155"/>
              <a:gd name="T59" fmla="*/ 23 h 70"/>
              <a:gd name="T60" fmla="*/ 47 w 155"/>
              <a:gd name="T61" fmla="*/ 23 h 70"/>
              <a:gd name="T62" fmla="*/ 47 w 155"/>
              <a:gd name="T63" fmla="*/ 23 h 70"/>
              <a:gd name="T64" fmla="*/ 80 w 155"/>
              <a:gd name="T65" fmla="*/ 8 h 70"/>
              <a:gd name="T66" fmla="*/ 85 w 155"/>
              <a:gd name="T67" fmla="*/ 8 h 70"/>
              <a:gd name="T68" fmla="*/ 90 w 155"/>
              <a:gd name="T69" fmla="*/ 23 h 70"/>
              <a:gd name="T70" fmla="*/ 89 w 155"/>
              <a:gd name="T71" fmla="*/ 7 h 70"/>
              <a:gd name="T72" fmla="*/ 95 w 155"/>
              <a:gd name="T73" fmla="*/ 8 h 70"/>
              <a:gd name="T74" fmla="*/ 128 w 155"/>
              <a:gd name="T75" fmla="*/ 23 h 70"/>
              <a:gd name="T76" fmla="*/ 90 w 155"/>
              <a:gd name="T7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5" h="70">
                <a:moveTo>
                  <a:pt x="11" y="56"/>
                </a:moveTo>
                <a:cubicBezTo>
                  <a:pt x="15" y="57"/>
                  <a:pt x="15" y="57"/>
                  <a:pt x="15" y="57"/>
                </a:cubicBezTo>
                <a:cubicBezTo>
                  <a:pt x="15" y="57"/>
                  <a:pt x="15" y="57"/>
                  <a:pt x="15" y="57"/>
                </a:cubicBezTo>
                <a:cubicBezTo>
                  <a:pt x="15" y="64"/>
                  <a:pt x="20" y="70"/>
                  <a:pt x="27" y="70"/>
                </a:cubicBezTo>
                <a:cubicBezTo>
                  <a:pt x="35" y="70"/>
                  <a:pt x="40" y="64"/>
                  <a:pt x="40" y="57"/>
                </a:cubicBezTo>
                <a:cubicBezTo>
                  <a:pt x="40" y="57"/>
                  <a:pt x="40" y="57"/>
                  <a:pt x="40" y="57"/>
                </a:cubicBezTo>
                <a:cubicBezTo>
                  <a:pt x="104" y="57"/>
                  <a:pt x="104" y="57"/>
                  <a:pt x="104" y="57"/>
                </a:cubicBezTo>
                <a:cubicBezTo>
                  <a:pt x="104" y="57"/>
                  <a:pt x="104" y="57"/>
                  <a:pt x="104" y="57"/>
                </a:cubicBezTo>
                <a:cubicBezTo>
                  <a:pt x="104" y="64"/>
                  <a:pt x="110" y="70"/>
                  <a:pt x="117" y="70"/>
                </a:cubicBezTo>
                <a:cubicBezTo>
                  <a:pt x="124" y="70"/>
                  <a:pt x="130" y="64"/>
                  <a:pt x="130" y="57"/>
                </a:cubicBezTo>
                <a:cubicBezTo>
                  <a:pt x="130" y="57"/>
                  <a:pt x="130" y="57"/>
                  <a:pt x="130" y="57"/>
                </a:cubicBezTo>
                <a:cubicBezTo>
                  <a:pt x="134" y="57"/>
                  <a:pt x="134" y="57"/>
                  <a:pt x="134" y="57"/>
                </a:cubicBezTo>
                <a:cubicBezTo>
                  <a:pt x="137" y="57"/>
                  <a:pt x="137" y="57"/>
                  <a:pt x="137" y="57"/>
                </a:cubicBezTo>
                <a:cubicBezTo>
                  <a:pt x="137" y="57"/>
                  <a:pt x="155" y="59"/>
                  <a:pt x="155" y="24"/>
                </a:cubicBezTo>
                <a:cubicBezTo>
                  <a:pt x="155" y="24"/>
                  <a:pt x="155" y="24"/>
                  <a:pt x="155" y="24"/>
                </a:cubicBezTo>
                <a:cubicBezTo>
                  <a:pt x="155" y="24"/>
                  <a:pt x="155" y="24"/>
                  <a:pt x="155" y="24"/>
                </a:cubicBezTo>
                <a:cubicBezTo>
                  <a:pt x="155" y="24"/>
                  <a:pt x="155" y="24"/>
                  <a:pt x="155" y="24"/>
                </a:cubicBezTo>
                <a:cubicBezTo>
                  <a:pt x="155" y="24"/>
                  <a:pt x="155" y="24"/>
                  <a:pt x="155" y="24"/>
                </a:cubicBezTo>
                <a:cubicBezTo>
                  <a:pt x="140" y="24"/>
                  <a:pt x="140" y="24"/>
                  <a:pt x="140" y="24"/>
                </a:cubicBezTo>
                <a:cubicBezTo>
                  <a:pt x="127" y="8"/>
                  <a:pt x="109" y="2"/>
                  <a:pt x="96" y="0"/>
                </a:cubicBezTo>
                <a:cubicBezTo>
                  <a:pt x="96" y="0"/>
                  <a:pt x="90" y="0"/>
                  <a:pt x="88" y="0"/>
                </a:cubicBezTo>
                <a:cubicBezTo>
                  <a:pt x="85" y="0"/>
                  <a:pt x="79" y="0"/>
                  <a:pt x="79" y="0"/>
                </a:cubicBezTo>
                <a:cubicBezTo>
                  <a:pt x="66" y="2"/>
                  <a:pt x="48" y="8"/>
                  <a:pt x="35" y="24"/>
                </a:cubicBezTo>
                <a:cubicBezTo>
                  <a:pt x="25" y="24"/>
                  <a:pt x="25" y="24"/>
                  <a:pt x="25" y="24"/>
                </a:cubicBezTo>
                <a:cubicBezTo>
                  <a:pt x="25" y="24"/>
                  <a:pt x="0" y="22"/>
                  <a:pt x="0" y="56"/>
                </a:cubicBezTo>
                <a:cubicBezTo>
                  <a:pt x="0" y="57"/>
                  <a:pt x="0" y="57"/>
                  <a:pt x="0" y="57"/>
                </a:cubicBezTo>
                <a:cubicBezTo>
                  <a:pt x="1" y="56"/>
                  <a:pt x="1" y="56"/>
                  <a:pt x="1" y="56"/>
                </a:cubicBezTo>
                <a:cubicBezTo>
                  <a:pt x="11" y="56"/>
                  <a:pt x="11" y="56"/>
                  <a:pt x="11" y="56"/>
                </a:cubicBezTo>
                <a:close/>
                <a:moveTo>
                  <a:pt x="85" y="8"/>
                </a:moveTo>
                <a:cubicBezTo>
                  <a:pt x="85" y="23"/>
                  <a:pt x="85" y="23"/>
                  <a:pt x="85" y="23"/>
                </a:cubicBezTo>
                <a:cubicBezTo>
                  <a:pt x="47" y="23"/>
                  <a:pt x="47" y="23"/>
                  <a:pt x="47" y="23"/>
                </a:cubicBezTo>
                <a:cubicBezTo>
                  <a:pt x="47" y="23"/>
                  <a:pt x="47" y="23"/>
                  <a:pt x="47" y="23"/>
                </a:cubicBezTo>
                <a:cubicBezTo>
                  <a:pt x="58" y="13"/>
                  <a:pt x="70" y="9"/>
                  <a:pt x="80" y="8"/>
                </a:cubicBezTo>
                <a:cubicBezTo>
                  <a:pt x="81" y="8"/>
                  <a:pt x="83" y="8"/>
                  <a:pt x="85" y="8"/>
                </a:cubicBezTo>
                <a:close/>
                <a:moveTo>
                  <a:pt x="90" y="23"/>
                </a:moveTo>
                <a:cubicBezTo>
                  <a:pt x="89" y="7"/>
                  <a:pt x="89" y="7"/>
                  <a:pt x="89" y="7"/>
                </a:cubicBezTo>
                <a:cubicBezTo>
                  <a:pt x="92" y="8"/>
                  <a:pt x="94" y="8"/>
                  <a:pt x="95" y="8"/>
                </a:cubicBezTo>
                <a:cubicBezTo>
                  <a:pt x="105" y="9"/>
                  <a:pt x="118" y="13"/>
                  <a:pt x="128" y="23"/>
                </a:cubicBezTo>
                <a:lnTo>
                  <a:pt x="90" y="23"/>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34" name="椭圆 33"/>
          <p:cNvSpPr/>
          <p:nvPr/>
        </p:nvSpPr>
        <p:spPr>
          <a:xfrm>
            <a:off x="758722" y="3264493"/>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01</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5" name="椭圆 34"/>
          <p:cNvSpPr/>
          <p:nvPr/>
        </p:nvSpPr>
        <p:spPr>
          <a:xfrm>
            <a:off x="3465501" y="3171754"/>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02</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7" name="椭圆 36"/>
          <p:cNvSpPr/>
          <p:nvPr/>
        </p:nvSpPr>
        <p:spPr>
          <a:xfrm>
            <a:off x="7206507" y="3171754"/>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03</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8" name="椭圆 37"/>
          <p:cNvSpPr/>
          <p:nvPr/>
        </p:nvSpPr>
        <p:spPr>
          <a:xfrm>
            <a:off x="9951615" y="3148763"/>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04</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271175" y="767386"/>
            <a:ext cx="2929225" cy="1352678"/>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lIns="91440" tIns="45720" rIns="91440" bIns="45720" rtlCol="0">
            <a:spAutoFit/>
          </a:bodyPr>
          <a:lstStyle/>
          <a:p>
            <a:pPr>
              <a:lnSpc>
                <a:spcPct val="130000"/>
              </a:lnSpc>
            </a:pPr>
            <a:r>
              <a:rPr lang="zh-CN" altLang="en-US" sz="1050" b="1" dirty="0" smtClean="0">
                <a:latin typeface="微软雅黑" pitchFamily="34" charset="-122"/>
                <a:ea typeface="微软雅黑" pitchFamily="34" charset="-122"/>
              </a:rPr>
              <a:t>形成阶段</a:t>
            </a:r>
            <a:endParaRPr lang="en-US" altLang="zh-CN" sz="1050" b="1" dirty="0" smtClean="0">
              <a:latin typeface="微软雅黑" pitchFamily="34" charset="-122"/>
              <a:ea typeface="微软雅黑" pitchFamily="34" charset="-122"/>
            </a:endParaRPr>
          </a:p>
          <a:p>
            <a:pPr>
              <a:lnSpc>
                <a:spcPct val="130000"/>
              </a:lnSpc>
            </a:pPr>
            <a:r>
              <a:rPr lang="zh-CN" altLang="en-US" sz="1050" dirty="0">
                <a:latin typeface="微软雅黑" pitchFamily="34" charset="-122"/>
                <a:ea typeface="微软雅黑" pitchFamily="34" charset="-122"/>
              </a:rPr>
              <a:t>形成阶段是项目创建初期，项目组成员开始聚拢，总体上工作热情较高，工作态度非常积极，但对工作职责及配合过程都不了解，他们会有很多的疑问，并不断摸索以确定何种行为能够被接受。</a:t>
            </a:r>
          </a:p>
        </p:txBody>
      </p:sp>
      <p:sp>
        <p:nvSpPr>
          <p:cNvPr id="23"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项目团队的发展历程</a:t>
            </a:r>
            <a:endParaRPr lang="zh-CN" altLang="en-US" sz="2400" dirty="0">
              <a:solidFill>
                <a:srgbClr val="00338D"/>
              </a:solidFill>
              <a:sym typeface="+mn-lt"/>
            </a:endParaRPr>
          </a:p>
        </p:txBody>
      </p:sp>
      <p:sp>
        <p:nvSpPr>
          <p:cNvPr id="24" name="TextBox 23"/>
          <p:cNvSpPr txBox="1"/>
          <p:nvPr/>
        </p:nvSpPr>
        <p:spPr>
          <a:xfrm>
            <a:off x="2321090" y="4802590"/>
            <a:ext cx="3344332" cy="1352678"/>
          </a:xfrm>
          <a:prstGeom prst="rect">
            <a:avLst/>
          </a:prstGeom>
          <a:noFill/>
        </p:spPr>
        <p:txBody>
          <a:bodyPr wrap="square" lIns="91440" tIns="45720" rIns="91440" bIns="45720" rtlCol="0">
            <a:spAutoFit/>
          </a:bodyPr>
          <a:lstStyle/>
          <a:p>
            <a:pPr>
              <a:lnSpc>
                <a:spcPct val="130000"/>
              </a:lnSpc>
            </a:pPr>
            <a:r>
              <a:rPr lang="zh-CN" altLang="en-US" sz="1050" b="1" dirty="0" smtClean="0">
                <a:solidFill>
                  <a:schemeClr val="dk1"/>
                </a:solidFill>
                <a:latin typeface="微软雅黑" pitchFamily="34" charset="-122"/>
                <a:ea typeface="微软雅黑" pitchFamily="34" charset="-122"/>
              </a:rPr>
              <a:t>震荡阶段</a:t>
            </a:r>
            <a:endParaRPr lang="en-US" altLang="zh-CN" sz="1050" b="1" dirty="0" smtClean="0">
              <a:solidFill>
                <a:schemeClr val="dk1"/>
              </a:solidFill>
              <a:latin typeface="微软雅黑" pitchFamily="34" charset="-122"/>
              <a:ea typeface="微软雅黑" pitchFamily="34" charset="-122"/>
            </a:endParaRPr>
          </a:p>
          <a:p>
            <a:pPr>
              <a:lnSpc>
                <a:spcPct val="130000"/>
              </a:lnSpc>
            </a:pPr>
            <a:r>
              <a:rPr lang="zh-CN" altLang="en-US" sz="1050" dirty="0">
                <a:solidFill>
                  <a:schemeClr val="dk1"/>
                </a:solidFill>
                <a:latin typeface="微软雅黑" pitchFamily="34" charset="-122"/>
                <a:ea typeface="微软雅黑" pitchFamily="34" charset="-122"/>
              </a:rPr>
              <a:t>震荡阶段是随着团队热情过后，开始逐渐进入磨合期，随着工作的开展各方面的问题会逐渐暴露。成员可能会发现，现实与理想不一致，任务繁重而且困难重重，成本或进度限制太过紧张，工作中可能与某个成员合作不愉快。团队内开始发生激烈冲突、士气慢慢低落。</a:t>
            </a:r>
          </a:p>
        </p:txBody>
      </p:sp>
      <p:sp>
        <p:nvSpPr>
          <p:cNvPr id="25" name="TextBox 24"/>
          <p:cNvSpPr txBox="1"/>
          <p:nvPr/>
        </p:nvSpPr>
        <p:spPr>
          <a:xfrm>
            <a:off x="6459066" y="5115971"/>
            <a:ext cx="2909790" cy="1352678"/>
          </a:xfrm>
          <a:prstGeom prst="rect">
            <a:avLst/>
          </a:prstGeom>
          <a:noFill/>
        </p:spPr>
        <p:txBody>
          <a:bodyPr wrap="square" lIns="91440" tIns="45720" rIns="91440" bIns="45720" rtlCol="0">
            <a:spAutoFit/>
          </a:bodyPr>
          <a:lstStyle/>
          <a:p>
            <a:pPr>
              <a:lnSpc>
                <a:spcPct val="130000"/>
              </a:lnSpc>
            </a:pPr>
            <a:r>
              <a:rPr lang="zh-CN" altLang="en-US" sz="1050" b="1" dirty="0" smtClean="0">
                <a:solidFill>
                  <a:schemeClr val="dk1"/>
                </a:solidFill>
                <a:latin typeface="微软雅黑" pitchFamily="34" charset="-122"/>
                <a:ea typeface="微软雅黑" pitchFamily="34" charset="-122"/>
              </a:rPr>
              <a:t>规范阶段</a:t>
            </a:r>
            <a:endParaRPr lang="en-US" altLang="zh-CN" sz="1050" b="1" dirty="0">
              <a:solidFill>
                <a:schemeClr val="dk1"/>
              </a:solidFill>
              <a:latin typeface="微软雅黑" pitchFamily="34" charset="-122"/>
              <a:ea typeface="微软雅黑" pitchFamily="34" charset="-122"/>
            </a:endParaRPr>
          </a:p>
          <a:p>
            <a:pPr>
              <a:lnSpc>
                <a:spcPct val="130000"/>
              </a:lnSpc>
            </a:pPr>
            <a:r>
              <a:rPr lang="zh-CN" altLang="en-US" sz="1050" dirty="0">
                <a:solidFill>
                  <a:schemeClr val="dk1"/>
                </a:solidFill>
                <a:latin typeface="微软雅黑" pitchFamily="34" charset="-122"/>
                <a:ea typeface="微软雅黑" pitchFamily="34" charset="-122"/>
              </a:rPr>
              <a:t>规范阶段中团队成员在谈判、妥协和寻找共同点的过程中，个人的愿望与现实情形逐步统一。团队逐渐产生认同感，建立起一套规范、标准，形成团队成员的基础。逐渐形成项目团队的凝聚力，逐步向稳定时期挺进。</a:t>
            </a:r>
          </a:p>
        </p:txBody>
      </p:sp>
      <p:sp>
        <p:nvSpPr>
          <p:cNvPr id="46" name="TextBox 45"/>
          <p:cNvSpPr txBox="1"/>
          <p:nvPr/>
        </p:nvSpPr>
        <p:spPr>
          <a:xfrm>
            <a:off x="8755303" y="693853"/>
            <a:ext cx="3246121" cy="1352678"/>
          </a:xfrm>
          <a:prstGeom prst="rect">
            <a:avLst/>
          </a:prstGeom>
          <a:noFill/>
        </p:spPr>
        <p:txBody>
          <a:bodyPr wrap="square" lIns="91440" tIns="45720" rIns="91440" bIns="45720" rtlCol="0">
            <a:spAutoFit/>
          </a:bodyPr>
          <a:lstStyle/>
          <a:p>
            <a:pPr>
              <a:lnSpc>
                <a:spcPct val="130000"/>
              </a:lnSpc>
            </a:pPr>
            <a:r>
              <a:rPr lang="zh-CN" altLang="en-US" sz="1050" b="1" dirty="0" smtClean="0">
                <a:solidFill>
                  <a:schemeClr val="dk1"/>
                </a:solidFill>
                <a:latin typeface="微软雅黑" pitchFamily="34" charset="-122"/>
                <a:ea typeface="微软雅黑" pitchFamily="34" charset="-122"/>
              </a:rPr>
              <a:t>成熟阶段</a:t>
            </a:r>
            <a:endParaRPr lang="en-US" altLang="zh-CN" sz="1050" b="1" dirty="0" smtClean="0">
              <a:solidFill>
                <a:schemeClr val="dk1"/>
              </a:solidFill>
              <a:latin typeface="微软雅黑" pitchFamily="34" charset="-122"/>
              <a:ea typeface="微软雅黑" pitchFamily="34" charset="-122"/>
            </a:endParaRPr>
          </a:p>
          <a:p>
            <a:pPr>
              <a:lnSpc>
                <a:spcPct val="130000"/>
              </a:lnSpc>
            </a:pPr>
            <a:r>
              <a:rPr lang="zh-CN" altLang="en-US" sz="1050" dirty="0">
                <a:solidFill>
                  <a:schemeClr val="dk1"/>
                </a:solidFill>
                <a:latin typeface="微软雅黑" pitchFamily="34" charset="-122"/>
                <a:ea typeface="微软雅黑" pitchFamily="34" charset="-122"/>
              </a:rPr>
              <a:t>成熟阶段期间成员工作绩效较高，团队能够开放、坦诚、及时地进行沟通。团队成员拥有较高的集体感和荣誉感。该阶段团队能够感觉到高度授权，如果出现问题，就由成员组成临时小组解决问题，并决定如何实施方案。</a:t>
            </a:r>
          </a:p>
        </p:txBody>
      </p:sp>
    </p:spTree>
    <p:extLst>
      <p:ext uri="{BB962C8B-B14F-4D97-AF65-F5344CB8AC3E}">
        <p14:creationId xmlns:p14="http://schemas.microsoft.com/office/powerpoint/2010/main" val="42859405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0" fill="hold"/>
                                        <p:tgtEl>
                                          <p:spTgt spid="32"/>
                                        </p:tgtEl>
                                        <p:attrNameLst>
                                          <p:attrName>ppt_x</p:attrName>
                                        </p:attrNameLst>
                                      </p:cBhvr>
                                      <p:tavLst>
                                        <p:tav tm="0">
                                          <p:val>
                                            <p:strVal val="0-#ppt_w/2"/>
                                          </p:val>
                                        </p:tav>
                                        <p:tav tm="100000">
                                          <p:val>
                                            <p:strVal val="#ppt_x"/>
                                          </p:val>
                                        </p:tav>
                                      </p:tavLst>
                                    </p:anim>
                                    <p:anim calcmode="lin" valueType="num">
                                      <p:cBhvr additive="base">
                                        <p:cTn id="8" dur="5000" fill="hold"/>
                                        <p:tgtEl>
                                          <p:spTgt spid="32"/>
                                        </p:tgtEl>
                                        <p:attrNameLst>
                                          <p:attrName>ppt_y</p:attrName>
                                        </p:attrNameLst>
                                      </p:cBhvr>
                                      <p:tavLst>
                                        <p:tav tm="0">
                                          <p:val>
                                            <p:strVal val="#ppt_y"/>
                                          </p:val>
                                        </p:tav>
                                        <p:tav tm="100000">
                                          <p:val>
                                            <p:strVal val="#ppt_y"/>
                                          </p:val>
                                        </p:tav>
                                      </p:tavLst>
                                    </p:anim>
                                  </p:childTnLst>
                                </p:cTn>
                              </p:par>
                              <p:par>
                                <p:cTn id="9" presetID="63" presetClass="path" presetSubtype="0" fill="hold" grpId="0" nodeType="withEffect">
                                  <p:stCondLst>
                                    <p:cond delay="0"/>
                                  </p:stCondLst>
                                  <p:childTnLst>
                                    <p:animMotion origin="layout" path="M -1.875E-6 -3.33333E-6 L 0.97266 -3.33333E-6 " pathEditMode="relative" rAng="0" ptsTypes="AA">
                                      <p:cBhvr>
                                        <p:cTn id="10" dur="11000" fill="hold"/>
                                        <p:tgtEl>
                                          <p:spTgt spid="33"/>
                                        </p:tgtEl>
                                        <p:attrNameLst>
                                          <p:attrName>ppt_x</p:attrName>
                                          <p:attrName>ppt_y</p:attrName>
                                        </p:attrNameLst>
                                      </p:cBhvr>
                                      <p:rCtr x="48633" y="0"/>
                                    </p:animMotion>
                                  </p:childTnLst>
                                </p:cTn>
                              </p:par>
                              <p:par>
                                <p:cTn id="11" presetID="23" presetClass="entr" presetSubtype="288" fill="hold" grpId="0" nodeType="withEffect">
                                  <p:stCondLst>
                                    <p:cond delay="150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strVal val="4/3*#ppt_w"/>
                                          </p:val>
                                        </p:tav>
                                        <p:tav tm="100000">
                                          <p:val>
                                            <p:strVal val="#ppt_w"/>
                                          </p:val>
                                        </p:tav>
                                      </p:tavLst>
                                    </p:anim>
                                    <p:anim calcmode="lin" valueType="num">
                                      <p:cBhvr>
                                        <p:cTn id="14" dur="500" fill="hold"/>
                                        <p:tgtEl>
                                          <p:spTgt spid="34"/>
                                        </p:tgtEl>
                                        <p:attrNameLst>
                                          <p:attrName>ppt_h</p:attrName>
                                        </p:attrNameLst>
                                      </p:cBhvr>
                                      <p:tavLst>
                                        <p:tav tm="0">
                                          <p:val>
                                            <p:strVal val="4/3*#ppt_h"/>
                                          </p:val>
                                        </p:tav>
                                        <p:tav tm="100000">
                                          <p:val>
                                            <p:strVal val="#ppt_h"/>
                                          </p:val>
                                        </p:tav>
                                      </p:tavLst>
                                    </p:anim>
                                  </p:childTnLst>
                                </p:cTn>
                              </p:par>
                              <p:par>
                                <p:cTn id="15" presetID="22" presetClass="entr" presetSubtype="4" fill="hold" nodeType="withEffect">
                                  <p:stCondLst>
                                    <p:cond delay="150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22" presetClass="entr" presetSubtype="8" fill="hold" grpId="0" nodeType="withEffect">
                                  <p:stCondLst>
                                    <p:cond delay="200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par>
                                <p:cTn id="21" presetID="23" presetClass="entr" presetSubtype="288" fill="hold" grpId="0" nodeType="withEffect">
                                  <p:stCondLst>
                                    <p:cond delay="300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strVal val="4/3*#ppt_w"/>
                                          </p:val>
                                        </p:tav>
                                        <p:tav tm="100000">
                                          <p:val>
                                            <p:strVal val="#ppt_w"/>
                                          </p:val>
                                        </p:tav>
                                      </p:tavLst>
                                    </p:anim>
                                    <p:anim calcmode="lin" valueType="num">
                                      <p:cBhvr>
                                        <p:cTn id="24" dur="500" fill="hold"/>
                                        <p:tgtEl>
                                          <p:spTgt spid="35"/>
                                        </p:tgtEl>
                                        <p:attrNameLst>
                                          <p:attrName>ppt_h</p:attrName>
                                        </p:attrNameLst>
                                      </p:cBhvr>
                                      <p:tavLst>
                                        <p:tav tm="0">
                                          <p:val>
                                            <p:strVal val="4/3*#ppt_h"/>
                                          </p:val>
                                        </p:tav>
                                        <p:tav tm="100000">
                                          <p:val>
                                            <p:strVal val="#ppt_h"/>
                                          </p:val>
                                        </p:tav>
                                      </p:tavLst>
                                    </p:anim>
                                  </p:childTnLst>
                                </p:cTn>
                              </p:par>
                              <p:par>
                                <p:cTn id="25" presetID="22" presetClass="entr" presetSubtype="1" fill="hold" nodeType="withEffect">
                                  <p:stCondLst>
                                    <p:cond delay="300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par>
                                <p:cTn id="28" presetID="23" presetClass="entr" presetSubtype="288" fill="hold" grpId="0" nodeType="withEffect">
                                  <p:stCondLst>
                                    <p:cond delay="600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strVal val="4/3*#ppt_w"/>
                                          </p:val>
                                        </p:tav>
                                        <p:tav tm="100000">
                                          <p:val>
                                            <p:strVal val="#ppt_w"/>
                                          </p:val>
                                        </p:tav>
                                      </p:tavLst>
                                    </p:anim>
                                    <p:anim calcmode="lin" valueType="num">
                                      <p:cBhvr>
                                        <p:cTn id="31" dur="500" fill="hold"/>
                                        <p:tgtEl>
                                          <p:spTgt spid="37"/>
                                        </p:tgtEl>
                                        <p:attrNameLst>
                                          <p:attrName>ppt_h</p:attrName>
                                        </p:attrNameLst>
                                      </p:cBhvr>
                                      <p:tavLst>
                                        <p:tav tm="0">
                                          <p:val>
                                            <p:strVal val="4/3*#ppt_h"/>
                                          </p:val>
                                        </p:tav>
                                        <p:tav tm="100000">
                                          <p:val>
                                            <p:strVal val="#ppt_h"/>
                                          </p:val>
                                        </p:tav>
                                      </p:tavLst>
                                    </p:anim>
                                  </p:childTnLst>
                                </p:cTn>
                              </p:par>
                              <p:par>
                                <p:cTn id="32" presetID="22" presetClass="entr" presetSubtype="1" fill="hold" nodeType="withEffect">
                                  <p:stCondLst>
                                    <p:cond delay="6000"/>
                                  </p:stCondLst>
                                  <p:childTnLst>
                                    <p:set>
                                      <p:cBhvr>
                                        <p:cTn id="33" dur="1" fill="hold">
                                          <p:stCondLst>
                                            <p:cond delay="0"/>
                                          </p:stCondLst>
                                        </p:cTn>
                                        <p:tgtEl>
                                          <p:spTgt spid="29"/>
                                        </p:tgtEl>
                                        <p:attrNameLst>
                                          <p:attrName>style.visibility</p:attrName>
                                        </p:attrNameLst>
                                      </p:cBhvr>
                                      <p:to>
                                        <p:strVal val="visible"/>
                                      </p:to>
                                    </p:set>
                                    <p:animEffect transition="in" filter="wipe(up)">
                                      <p:cBhvr>
                                        <p:cTn id="34" dur="500"/>
                                        <p:tgtEl>
                                          <p:spTgt spid="29"/>
                                        </p:tgtEl>
                                      </p:cBhvr>
                                    </p:animEffect>
                                  </p:childTnLst>
                                </p:cTn>
                              </p:par>
                              <p:par>
                                <p:cTn id="35" presetID="23" presetClass="entr" presetSubtype="288" fill="hold" grpId="0" nodeType="withEffect">
                                  <p:stCondLst>
                                    <p:cond delay="750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strVal val="4/3*#ppt_w"/>
                                          </p:val>
                                        </p:tav>
                                        <p:tav tm="100000">
                                          <p:val>
                                            <p:strVal val="#ppt_w"/>
                                          </p:val>
                                        </p:tav>
                                      </p:tavLst>
                                    </p:anim>
                                    <p:anim calcmode="lin" valueType="num">
                                      <p:cBhvr>
                                        <p:cTn id="38" dur="500" fill="hold"/>
                                        <p:tgtEl>
                                          <p:spTgt spid="38"/>
                                        </p:tgtEl>
                                        <p:attrNameLst>
                                          <p:attrName>ppt_h</p:attrName>
                                        </p:attrNameLst>
                                      </p:cBhvr>
                                      <p:tavLst>
                                        <p:tav tm="0">
                                          <p:val>
                                            <p:strVal val="4/3*#ppt_h"/>
                                          </p:val>
                                        </p:tav>
                                        <p:tav tm="100000">
                                          <p:val>
                                            <p:strVal val="#ppt_h"/>
                                          </p:val>
                                        </p:tav>
                                      </p:tavLst>
                                    </p:anim>
                                  </p:childTnLst>
                                </p:cTn>
                              </p:par>
                              <p:par>
                                <p:cTn id="39" presetID="22" presetClass="entr" presetSubtype="4" fill="hold" nodeType="withEffect">
                                  <p:stCondLst>
                                    <p:cond delay="750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8" fill="hold" grpId="0" nodeType="withEffect">
                                  <p:stCondLst>
                                    <p:cond delay="350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par>
                                <p:cTn id="45" presetID="22" presetClass="entr" presetSubtype="8" fill="hold" grpId="0" nodeType="withEffect">
                                  <p:stCondLst>
                                    <p:cond delay="350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3500"/>
                                  </p:stCondLst>
                                  <p:childTnLst>
                                    <p:set>
                                      <p:cBhvr>
                                        <p:cTn id="49" dur="1" fill="hold">
                                          <p:stCondLst>
                                            <p:cond delay="0"/>
                                          </p:stCondLst>
                                        </p:cTn>
                                        <p:tgtEl>
                                          <p:spTgt spid="46"/>
                                        </p:tgtEl>
                                        <p:attrNameLst>
                                          <p:attrName>style.visibility</p:attrName>
                                        </p:attrNameLst>
                                      </p:cBhvr>
                                      <p:to>
                                        <p:strVal val="visible"/>
                                      </p:to>
                                    </p:set>
                                    <p:animEffect transition="in" filter="wipe(left)">
                                      <p:cBhvr>
                                        <p:cTn id="5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34" grpId="0" bldLvl="0" animBg="1"/>
      <p:bldP spid="35" grpId="0" bldLvl="0" animBg="1"/>
      <p:bldP spid="37" grpId="0" bldLvl="0" animBg="1"/>
      <p:bldP spid="38" grpId="0" bldLvl="0" animBg="1"/>
      <p:bldP spid="40" grpId="0" animBg="1"/>
      <p:bldP spid="24" grpId="0"/>
      <p:bldP spid="25"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765144" y="1700809"/>
            <a:ext cx="1825259" cy="2134081"/>
            <a:chOff x="4323858" y="1485396"/>
            <a:chExt cx="1368944" cy="1600561"/>
          </a:xfrm>
        </p:grpSpPr>
        <p:sp>
          <p:nvSpPr>
            <p:cNvPr id="26" name="Freeform 7"/>
            <p:cNvSpPr/>
            <p:nvPr/>
          </p:nvSpPr>
          <p:spPr bwMode="auto">
            <a:xfrm>
              <a:off x="4323858" y="1485396"/>
              <a:ext cx="1368944" cy="1600561"/>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0" name="Group 121"/>
            <p:cNvGrpSpPr/>
            <p:nvPr/>
          </p:nvGrpSpPr>
          <p:grpSpPr>
            <a:xfrm>
              <a:off x="5110024" y="1696761"/>
              <a:ext cx="355518" cy="356126"/>
              <a:chOff x="9145588" y="4435475"/>
              <a:chExt cx="464344" cy="465138"/>
            </a:xfrm>
            <a:solidFill>
              <a:srgbClr val="5A8A26"/>
            </a:solidFill>
          </p:grpSpPr>
          <p:sp>
            <p:nvSpPr>
              <p:cNvPr id="7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8" name="组合 7"/>
          <p:cNvGrpSpPr/>
          <p:nvPr/>
        </p:nvGrpSpPr>
        <p:grpSpPr>
          <a:xfrm>
            <a:off x="6487942" y="2373797"/>
            <a:ext cx="1790945" cy="2296793"/>
            <a:chOff x="4865956" y="1990137"/>
            <a:chExt cx="1343209" cy="1722595"/>
          </a:xfrm>
        </p:grpSpPr>
        <p:sp>
          <p:nvSpPr>
            <p:cNvPr id="27" name="Freeform 8"/>
            <p:cNvSpPr/>
            <p:nvPr/>
          </p:nvSpPr>
          <p:spPr bwMode="auto">
            <a:xfrm>
              <a:off x="4865956" y="1990137"/>
              <a:ext cx="1343209" cy="1722595"/>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1" name="Group 131"/>
            <p:cNvGrpSpPr/>
            <p:nvPr/>
          </p:nvGrpSpPr>
          <p:grpSpPr>
            <a:xfrm>
              <a:off x="5714130" y="2817271"/>
              <a:ext cx="355518" cy="345187"/>
              <a:chOff x="8216107" y="4449763"/>
              <a:chExt cx="464344" cy="450850"/>
            </a:xfrm>
            <a:solidFill>
              <a:srgbClr val="5A8A26"/>
            </a:solidFill>
          </p:grpSpPr>
          <p:sp>
            <p:nvSpPr>
              <p:cNvPr id="68"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9"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9" name="组合 8"/>
          <p:cNvGrpSpPr/>
          <p:nvPr/>
        </p:nvGrpSpPr>
        <p:grpSpPr>
          <a:xfrm>
            <a:off x="5415367" y="4321921"/>
            <a:ext cx="2559125" cy="1270708"/>
            <a:chOff x="4061525" y="3451230"/>
            <a:chExt cx="1919344" cy="953031"/>
          </a:xfrm>
        </p:grpSpPr>
        <p:sp>
          <p:nvSpPr>
            <p:cNvPr id="29" name="Freeform 10"/>
            <p:cNvSpPr/>
            <p:nvPr/>
          </p:nvSpPr>
          <p:spPr bwMode="auto">
            <a:xfrm>
              <a:off x="4061525" y="3451230"/>
              <a:ext cx="1919344" cy="953031"/>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2" name="Group 134"/>
            <p:cNvGrpSpPr/>
            <p:nvPr/>
          </p:nvGrpSpPr>
          <p:grpSpPr>
            <a:xfrm>
              <a:off x="4975717" y="3965347"/>
              <a:ext cx="356126" cy="299608"/>
              <a:chOff x="5368132" y="2625725"/>
              <a:chExt cx="465138" cy="391319"/>
            </a:xfrm>
            <a:solidFill>
              <a:srgbClr val="5A8A26"/>
            </a:solidFill>
          </p:grpSpPr>
          <p:sp>
            <p:nvSpPr>
              <p:cNvPr id="6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0" name="组合 9"/>
          <p:cNvGrpSpPr/>
          <p:nvPr/>
        </p:nvGrpSpPr>
        <p:grpSpPr>
          <a:xfrm>
            <a:off x="4559743" y="3462974"/>
            <a:ext cx="1903848" cy="2134081"/>
            <a:chOff x="3419807" y="2807020"/>
            <a:chExt cx="1427886" cy="1600561"/>
          </a:xfrm>
        </p:grpSpPr>
        <p:sp>
          <p:nvSpPr>
            <p:cNvPr id="28" name="Freeform 9"/>
            <p:cNvSpPr/>
            <p:nvPr/>
          </p:nvSpPr>
          <p:spPr bwMode="auto">
            <a:xfrm>
              <a:off x="3419807" y="2807020"/>
              <a:ext cx="1427886" cy="1600561"/>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3" name="Group 138"/>
            <p:cNvGrpSpPr/>
            <p:nvPr/>
          </p:nvGrpSpPr>
          <p:grpSpPr>
            <a:xfrm>
              <a:off x="3706007" y="3834726"/>
              <a:ext cx="355518" cy="355518"/>
              <a:chOff x="4439444" y="2582069"/>
              <a:chExt cx="464344" cy="464344"/>
            </a:xfrm>
            <a:solidFill>
              <a:srgbClr val="5A8A26"/>
            </a:solidFill>
          </p:grpSpPr>
          <p:sp>
            <p:nvSpPr>
              <p:cNvPr id="6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1" name="组合 10"/>
          <p:cNvGrpSpPr/>
          <p:nvPr/>
        </p:nvGrpSpPr>
        <p:grpSpPr>
          <a:xfrm>
            <a:off x="3949847" y="2627275"/>
            <a:ext cx="1793159" cy="2294579"/>
            <a:chOff x="2962385" y="2180246"/>
            <a:chExt cx="1344869" cy="1720934"/>
          </a:xfrm>
        </p:grpSpPr>
        <p:sp>
          <p:nvSpPr>
            <p:cNvPr id="24" name="Freeform 5"/>
            <p:cNvSpPr/>
            <p:nvPr/>
          </p:nvSpPr>
          <p:spPr bwMode="auto">
            <a:xfrm>
              <a:off x="2962385" y="2180246"/>
              <a:ext cx="1344869" cy="1720934"/>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4" name="Group 142"/>
            <p:cNvGrpSpPr/>
            <p:nvPr/>
          </p:nvGrpSpPr>
          <p:grpSpPr>
            <a:xfrm>
              <a:off x="3114023" y="2751039"/>
              <a:ext cx="355518" cy="355518"/>
              <a:chOff x="4439444" y="1652588"/>
              <a:chExt cx="464344" cy="464344"/>
            </a:xfrm>
            <a:solidFill>
              <a:srgbClr val="5A8A26"/>
            </a:solidFill>
          </p:grpSpPr>
          <p:sp>
            <p:nvSpPr>
              <p:cNvPr id="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6" name="组合 5"/>
          <p:cNvGrpSpPr/>
          <p:nvPr/>
        </p:nvGrpSpPr>
        <p:grpSpPr>
          <a:xfrm>
            <a:off x="4253133" y="1705235"/>
            <a:ext cx="2560232" cy="1270708"/>
            <a:chOff x="3189850" y="1488716"/>
            <a:chExt cx="1920174" cy="953031"/>
          </a:xfrm>
        </p:grpSpPr>
        <p:sp>
          <p:nvSpPr>
            <p:cNvPr id="25" name="Freeform 6"/>
            <p:cNvSpPr/>
            <p:nvPr/>
          </p:nvSpPr>
          <p:spPr bwMode="auto">
            <a:xfrm>
              <a:off x="3189850" y="1488716"/>
              <a:ext cx="1920174" cy="953031"/>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9" name="Group 146"/>
            <p:cNvGrpSpPr/>
            <p:nvPr/>
          </p:nvGrpSpPr>
          <p:grpSpPr>
            <a:xfrm>
              <a:off x="3837886" y="1663944"/>
              <a:ext cx="355518" cy="277730"/>
              <a:chOff x="2581275" y="1710532"/>
              <a:chExt cx="464344" cy="362744"/>
            </a:xfrm>
            <a:solidFill>
              <a:srgbClr val="5A8A26"/>
            </a:solidFill>
          </p:grpSpPr>
          <p:sp>
            <p:nvSpPr>
              <p:cNvPr id="5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sp>
        <p:nvSpPr>
          <p:cNvPr id="50" name="TextBox 49"/>
          <p:cNvSpPr txBox="1"/>
          <p:nvPr/>
        </p:nvSpPr>
        <p:spPr>
          <a:xfrm>
            <a:off x="5681178" y="4004408"/>
            <a:ext cx="867545" cy="502445"/>
          </a:xfrm>
          <a:prstGeom prst="rect">
            <a:avLst/>
          </a:prstGeom>
          <a:noFill/>
        </p:spPr>
        <p:txBody>
          <a:bodyPr wrap="none" rtlCol="0">
            <a:spAutoFit/>
          </a:bodyPr>
          <a:lstStyle/>
          <a:p>
            <a:pPr algn="ctr"/>
            <a:r>
              <a:rPr lang="zh-CN" altLang="en-US" sz="2665" dirty="0" smtClean="0">
                <a:solidFill>
                  <a:srgbClr val="0070C0"/>
                </a:solidFill>
                <a:latin typeface="微软雅黑" panose="020B0503020204020204" pitchFamily="34" charset="-122"/>
                <a:ea typeface="微软雅黑" panose="020B0503020204020204" pitchFamily="34" charset="-122"/>
              </a:rPr>
              <a:t>方法</a:t>
            </a:r>
            <a:endParaRPr lang="en-GB" sz="2665" dirty="0">
              <a:solidFill>
                <a:srgbClr val="0070C0"/>
              </a:solidFill>
              <a:latin typeface="微软雅黑" panose="020B0503020204020204" pitchFamily="34" charset="-122"/>
              <a:ea typeface="微软雅黑" panose="020B0503020204020204" pitchFamily="34" charset="-122"/>
            </a:endParaRPr>
          </a:p>
        </p:txBody>
      </p:sp>
      <p:sp>
        <p:nvSpPr>
          <p:cNvPr id="51" name="Oval 2"/>
          <p:cNvSpPr>
            <a:spLocks noChangeAspect="1"/>
          </p:cNvSpPr>
          <p:nvPr/>
        </p:nvSpPr>
        <p:spPr bwMode="auto">
          <a:xfrm>
            <a:off x="5624949" y="3040639"/>
            <a:ext cx="978839" cy="998981"/>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accent3"/>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gradFill>
                <a:gsLst>
                  <a:gs pos="0">
                    <a:srgbClr val="FFFFFF"/>
                  </a:gs>
                  <a:gs pos="100000">
                    <a:srgbClr val="FFFFFF"/>
                  </a:gs>
                </a:gsLst>
                <a:lin ang="5400000" scaled="0"/>
              </a:gradFill>
              <a:ea typeface="微软雅黑" panose="020B0503020204020204" pitchFamily="34" charset="-122"/>
            </a:endParaRPr>
          </a:p>
        </p:txBody>
      </p:sp>
      <p:grpSp>
        <p:nvGrpSpPr>
          <p:cNvPr id="84" name="组合 83"/>
          <p:cNvGrpSpPr/>
          <p:nvPr/>
        </p:nvGrpSpPr>
        <p:grpSpPr>
          <a:xfrm>
            <a:off x="862739" y="1827823"/>
            <a:ext cx="3197358" cy="571973"/>
            <a:chOff x="687353" y="1852287"/>
            <a:chExt cx="2398018" cy="428980"/>
          </a:xfrm>
        </p:grpSpPr>
        <p:sp>
          <p:nvSpPr>
            <p:cNvPr id="85" name="TextBox 84"/>
            <p:cNvSpPr txBox="1"/>
            <p:nvPr/>
          </p:nvSpPr>
          <p:spPr>
            <a:xfrm>
              <a:off x="687353" y="2108143"/>
              <a:ext cx="2390822" cy="173124"/>
            </a:xfrm>
            <a:prstGeom prst="rect">
              <a:avLst/>
            </a:prstGeom>
            <a:noFill/>
          </p:spPr>
          <p:txBody>
            <a:bodyPr wrap="square" lIns="0" tIns="0" rtlCol="0" anchor="t">
              <a:spAutoFit/>
            </a:bodyPr>
            <a:lstStyle/>
            <a:p>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1235106" y="1852287"/>
              <a:ext cx="1850265"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分工</a:t>
              </a:r>
              <a:r>
                <a:rPr lang="zh-CN" altLang="en-US" sz="2135" b="1" dirty="0">
                  <a:solidFill>
                    <a:srgbClr val="0070C0"/>
                  </a:solidFill>
                  <a:latin typeface="微软雅黑" panose="020B0503020204020204" pitchFamily="34" charset="-122"/>
                  <a:ea typeface="微软雅黑" panose="020B0503020204020204" pitchFamily="34" charset="-122"/>
                </a:rPr>
                <a:t>合理，责任明确</a:t>
              </a:r>
              <a:endParaRPr lang="en-US" sz="2135" b="1" dirty="0">
                <a:solidFill>
                  <a:srgbClr val="0070C0"/>
                </a:solidFill>
                <a:latin typeface="微软雅黑" panose="020B0503020204020204" pitchFamily="34" charset="-122"/>
                <a:ea typeface="微软雅黑" panose="020B0503020204020204" pitchFamily="34" charset="-122"/>
              </a:endParaRPr>
            </a:p>
          </p:txBody>
        </p:sp>
      </p:grpSp>
      <p:sp>
        <p:nvSpPr>
          <p:cNvPr id="89" name="TextBox 88"/>
          <p:cNvSpPr txBox="1"/>
          <p:nvPr/>
        </p:nvSpPr>
        <p:spPr>
          <a:xfrm>
            <a:off x="756225" y="3446013"/>
            <a:ext cx="3015249" cy="328551"/>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让</a:t>
            </a:r>
            <a:r>
              <a:rPr lang="zh-CN" altLang="en-US" sz="2135" b="1" dirty="0">
                <a:solidFill>
                  <a:srgbClr val="0070C0"/>
                </a:solidFill>
                <a:latin typeface="微软雅黑" panose="020B0503020204020204" pitchFamily="34" charset="-122"/>
                <a:ea typeface="微软雅黑" panose="020B0503020204020204" pitchFamily="34" charset="-122"/>
              </a:rPr>
              <a:t>团队成员明确项目目标</a:t>
            </a:r>
            <a:endParaRPr lang="en-US" sz="2135" b="1" dirty="0">
              <a:solidFill>
                <a:srgbClr val="0070C0"/>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1416136" y="4905579"/>
            <a:ext cx="2467022" cy="328551"/>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制定</a:t>
            </a:r>
            <a:r>
              <a:rPr lang="zh-CN" altLang="en-US" sz="2135" b="1" dirty="0">
                <a:solidFill>
                  <a:srgbClr val="0070C0"/>
                </a:solidFill>
                <a:latin typeface="微软雅黑" panose="020B0503020204020204" pitchFamily="34" charset="-122"/>
                <a:ea typeface="微软雅黑" panose="020B0503020204020204" pitchFamily="34" charset="-122"/>
              </a:rPr>
              <a:t>高效的沟通机制</a:t>
            </a:r>
            <a:endParaRPr lang="zh-CN" sz="2135" b="1" dirty="0">
              <a:solidFill>
                <a:srgbClr val="0070C0"/>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8141829" y="1892902"/>
            <a:ext cx="3015249" cy="328550"/>
          </a:xfrm>
          <a:prstGeom prst="rect">
            <a:avLst/>
          </a:prstGeom>
          <a:noFill/>
        </p:spPr>
        <p:txBody>
          <a:bodyPr wrap="none" lIns="0" tIns="0" rIns="0" bIns="0" rtlCol="0" anchor="t">
            <a:spAutoFit/>
          </a:bodyPr>
          <a:lstStyle/>
          <a:p>
            <a:r>
              <a:rPr lang="zh-CN" altLang="en-US" sz="2135" b="1" dirty="0" smtClean="0">
                <a:solidFill>
                  <a:srgbClr val="0070C0"/>
                </a:solidFill>
                <a:latin typeface="微软雅黑" panose="020B0503020204020204" pitchFamily="34" charset="-122"/>
                <a:ea typeface="微软雅黑" panose="020B0503020204020204" pitchFamily="34" charset="-122"/>
              </a:rPr>
              <a:t>使用</a:t>
            </a:r>
            <a:r>
              <a:rPr lang="zh-CN" altLang="en-US" sz="2135" b="1" dirty="0">
                <a:solidFill>
                  <a:srgbClr val="0070C0"/>
                </a:solidFill>
                <a:latin typeface="微软雅黑" panose="020B0503020204020204" pitchFamily="34" charset="-122"/>
                <a:ea typeface="微软雅黑" panose="020B0503020204020204" pitchFamily="34" charset="-122"/>
              </a:rPr>
              <a:t>高效地项目管理平台</a:t>
            </a:r>
            <a:endParaRPr lang="zh-CN" sz="2135" b="1" dirty="0">
              <a:solidFill>
                <a:srgbClr val="0070C0"/>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8415943" y="4577029"/>
            <a:ext cx="2467021" cy="328550"/>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定期检查</a:t>
            </a:r>
            <a:r>
              <a:rPr lang="zh-CN" altLang="en-US" sz="2135" b="1" dirty="0">
                <a:solidFill>
                  <a:srgbClr val="0070C0"/>
                </a:solidFill>
                <a:latin typeface="微软雅黑" panose="020B0503020204020204" pitchFamily="34" charset="-122"/>
                <a:ea typeface="微软雅黑" panose="020B0503020204020204" pitchFamily="34" charset="-122"/>
              </a:rPr>
              <a:t>，及时调整</a:t>
            </a:r>
          </a:p>
        </p:txBody>
      </p:sp>
      <p:sp>
        <p:nvSpPr>
          <p:cNvPr id="70"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数据标注高效团队的管理方法</a:t>
            </a:r>
            <a:endParaRPr lang="zh-CN" altLang="en-US" sz="2400" dirty="0">
              <a:solidFill>
                <a:srgbClr val="00338D"/>
              </a:solidFill>
              <a:sym typeface="+mn-lt"/>
            </a:endParaRPr>
          </a:p>
        </p:txBody>
      </p:sp>
    </p:spTree>
    <p:extLst>
      <p:ext uri="{BB962C8B-B14F-4D97-AF65-F5344CB8AC3E}">
        <p14:creationId xmlns:p14="http://schemas.microsoft.com/office/powerpoint/2010/main" val="59973951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par>
                          <p:cTn id="36" fill="hold">
                            <p:stCondLst>
                              <p:cond delay="4000"/>
                            </p:stCondLst>
                            <p:childTnLst>
                              <p:par>
                                <p:cTn id="37" presetID="2" presetClass="entr" presetSubtype="6" fill="hold"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additive="base">
                                        <p:cTn id="39" dur="500" fill="hold"/>
                                        <p:tgtEl>
                                          <p:spTgt spid="84"/>
                                        </p:tgtEl>
                                        <p:attrNameLst>
                                          <p:attrName>ppt_x</p:attrName>
                                        </p:attrNameLst>
                                      </p:cBhvr>
                                      <p:tavLst>
                                        <p:tav tm="0">
                                          <p:val>
                                            <p:strVal val="1+#ppt_w/2"/>
                                          </p:val>
                                        </p:tav>
                                        <p:tav tm="100000">
                                          <p:val>
                                            <p:strVal val="#ppt_x"/>
                                          </p:val>
                                        </p:tav>
                                      </p:tavLst>
                                    </p:anim>
                                    <p:anim calcmode="lin" valueType="num">
                                      <p:cBhvr additive="base">
                                        <p:cTn id="40"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2"/>
          <p:cNvSpPr txBox="1"/>
          <p:nvPr/>
        </p:nvSpPr>
        <p:spPr>
          <a:xfrm>
            <a:off x="355122" y="1160724"/>
            <a:ext cx="3724493" cy="1384995"/>
          </a:xfrm>
          <a:prstGeom prst="rect">
            <a:avLst/>
          </a:prstGeom>
          <a:solidFill>
            <a:srgbClr val="FFE48F"/>
          </a:solidFill>
        </p:spPr>
        <p:txBody>
          <a:bodyPr wrap="square" rtlCol="0">
            <a:spAutoFit/>
          </a:bodyPr>
          <a:lstStyle/>
          <a:p>
            <a:pPr marL="12065" lvl="1" indent="457200" fontAlgn="base">
              <a:lnSpc>
                <a:spcPct val="150000"/>
              </a:lnSpc>
            </a:pPr>
            <a:r>
              <a:rPr lang="zh-CN" altLang="en-US" sz="14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项目时间管理是指在项目实施过程中，对各阶段的进展程度和项目最终完成的期限所进行的管理。其目标是保证项目能在满足其时间约束条件的前提下实现其总体目标。</a:t>
            </a:r>
            <a:endParaRPr sz="14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数据标注时间管理</a:t>
            </a:r>
            <a:endParaRPr lang="zh-CN" altLang="en-US" sz="2400" dirty="0">
              <a:solidFill>
                <a:srgbClr val="00338D"/>
              </a:solidFill>
              <a:sym typeface="+mn-lt"/>
            </a:endParaRPr>
          </a:p>
        </p:txBody>
      </p:sp>
      <p:sp>
        <p:nvSpPr>
          <p:cNvPr id="2" name="TextBox 1"/>
          <p:cNvSpPr txBox="1"/>
          <p:nvPr/>
        </p:nvSpPr>
        <p:spPr>
          <a:xfrm>
            <a:off x="10359232" y="4145199"/>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意义</a:t>
            </a:r>
            <a:endParaRPr lang="zh-CN" altLang="en-US" b="1" dirty="0">
              <a:latin typeface="微软雅黑" pitchFamily="34" charset="-122"/>
              <a:ea typeface="微软雅黑" pitchFamily="34" charset="-122"/>
            </a:endParaRPr>
          </a:p>
        </p:txBody>
      </p:sp>
      <p:sp>
        <p:nvSpPr>
          <p:cNvPr id="12" name="TextBox 11"/>
          <p:cNvSpPr txBox="1"/>
          <p:nvPr/>
        </p:nvSpPr>
        <p:spPr>
          <a:xfrm>
            <a:off x="355122" y="791392"/>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概念</a:t>
            </a:r>
            <a:endParaRPr lang="zh-CN" altLang="en-US" b="1" dirty="0">
              <a:latin typeface="微软雅黑" pitchFamily="34" charset="-122"/>
              <a:ea typeface="微软雅黑" pitchFamily="34" charset="-122"/>
            </a:endParaRPr>
          </a:p>
        </p:txBody>
      </p:sp>
      <p:sp>
        <p:nvSpPr>
          <p:cNvPr id="4" name="矩形 3"/>
          <p:cNvSpPr/>
          <p:nvPr/>
        </p:nvSpPr>
        <p:spPr>
          <a:xfrm>
            <a:off x="7686500" y="4507241"/>
            <a:ext cx="4138786" cy="1569660"/>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100000" b="100000"/>
            </a:path>
            <a:tileRect t="-100000" r="-100000"/>
          </a:gradFill>
        </p:spPr>
        <p:style>
          <a:lnRef idx="1">
            <a:schemeClr val="accent3"/>
          </a:lnRef>
          <a:fillRef idx="2">
            <a:schemeClr val="accent3"/>
          </a:fillRef>
          <a:effectRef idx="1">
            <a:schemeClr val="accent3"/>
          </a:effectRef>
          <a:fontRef idx="minor">
            <a:schemeClr val="dk1"/>
          </a:fontRef>
        </p:style>
        <p:txBody>
          <a:bodyPr wrap="square">
            <a:spAutoFit/>
          </a:bodyPr>
          <a:lstStyle/>
          <a:p>
            <a:pPr indent="457200">
              <a:lnSpc>
                <a:spcPct val="150000"/>
              </a:lnSpc>
            </a:pPr>
            <a:r>
              <a:rPr lang="zh-CN" altLang="zh-CN" sz="1600" b="1" dirty="0">
                <a:latin typeface="微软雅黑" pitchFamily="34" charset="-122"/>
                <a:ea typeface="微软雅黑" pitchFamily="34" charset="-122"/>
              </a:rPr>
              <a:t>在市场经济条件下，时间就是金钱，效率就是生命，一个标注项目能否在预定的工期内完成交付，这是客户最关心的问题之一，也是项目管理工作的重要</a:t>
            </a:r>
            <a:r>
              <a:rPr lang="zh-CN" altLang="zh-CN" sz="1600" b="1" dirty="0" smtClean="0">
                <a:latin typeface="微软雅黑" pitchFamily="34" charset="-122"/>
                <a:ea typeface="微软雅黑" pitchFamily="34" charset="-122"/>
              </a:rPr>
              <a:t>内容</a:t>
            </a:r>
            <a:r>
              <a:rPr lang="zh-CN" altLang="en-US" sz="1600" b="1" dirty="0" smtClean="0">
                <a:latin typeface="微软雅黑" pitchFamily="34" charset="-122"/>
                <a:ea typeface="微软雅黑" pitchFamily="34" charset="-122"/>
              </a:rPr>
              <a:t>。</a:t>
            </a:r>
            <a:endParaRPr lang="zh-CN" altLang="en-US" sz="1600" b="1" dirty="0">
              <a:latin typeface="微软雅黑" pitchFamily="34" charset="-122"/>
              <a:ea typeface="微软雅黑" pitchFamily="34" charset="-122"/>
            </a:endParaRPr>
          </a:p>
        </p:txBody>
      </p:sp>
      <p:grpSp>
        <p:nvGrpSpPr>
          <p:cNvPr id="5" name="组合 4"/>
          <p:cNvGrpSpPr/>
          <p:nvPr/>
        </p:nvGrpSpPr>
        <p:grpSpPr>
          <a:xfrm>
            <a:off x="6601676" y="914227"/>
            <a:ext cx="2803557" cy="2554821"/>
            <a:chOff x="3949847" y="1700809"/>
            <a:chExt cx="4329040" cy="3896246"/>
          </a:xfrm>
        </p:grpSpPr>
        <p:grpSp>
          <p:nvGrpSpPr>
            <p:cNvPr id="82" name="组合 81"/>
            <p:cNvGrpSpPr/>
            <p:nvPr/>
          </p:nvGrpSpPr>
          <p:grpSpPr>
            <a:xfrm>
              <a:off x="5765144" y="1700809"/>
              <a:ext cx="1825259" cy="2134081"/>
              <a:chOff x="4323858" y="1485396"/>
              <a:chExt cx="1368944" cy="1600561"/>
            </a:xfrm>
          </p:grpSpPr>
          <p:sp>
            <p:nvSpPr>
              <p:cNvPr id="83" name="Freeform 7"/>
              <p:cNvSpPr/>
              <p:nvPr/>
            </p:nvSpPr>
            <p:spPr bwMode="auto">
              <a:xfrm>
                <a:off x="4323858" y="1485396"/>
                <a:ext cx="1368944" cy="1600561"/>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84" name="Group 121"/>
              <p:cNvGrpSpPr/>
              <p:nvPr/>
            </p:nvGrpSpPr>
            <p:grpSpPr>
              <a:xfrm>
                <a:off x="5110024" y="1696761"/>
                <a:ext cx="355518" cy="356126"/>
                <a:chOff x="9145588" y="4435475"/>
                <a:chExt cx="464344" cy="465138"/>
              </a:xfrm>
              <a:solidFill>
                <a:srgbClr val="5A8A26"/>
              </a:solidFill>
            </p:grpSpPr>
            <p:sp>
              <p:nvSpPr>
                <p:cNvPr id="8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9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9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9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9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94" name="组合 93"/>
            <p:cNvGrpSpPr/>
            <p:nvPr/>
          </p:nvGrpSpPr>
          <p:grpSpPr>
            <a:xfrm>
              <a:off x="6487942" y="2373797"/>
              <a:ext cx="1790945" cy="2296793"/>
              <a:chOff x="4865956" y="1990137"/>
              <a:chExt cx="1343209" cy="1722595"/>
            </a:xfrm>
          </p:grpSpPr>
          <p:sp>
            <p:nvSpPr>
              <p:cNvPr id="95" name="Freeform 8"/>
              <p:cNvSpPr/>
              <p:nvPr/>
            </p:nvSpPr>
            <p:spPr bwMode="auto">
              <a:xfrm>
                <a:off x="4865956" y="1990137"/>
                <a:ext cx="1343209" cy="1722595"/>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96" name="Group 131"/>
              <p:cNvGrpSpPr/>
              <p:nvPr/>
            </p:nvGrpSpPr>
            <p:grpSpPr>
              <a:xfrm>
                <a:off x="5714130" y="2817271"/>
                <a:ext cx="355518" cy="345187"/>
                <a:chOff x="8216107" y="4449763"/>
                <a:chExt cx="464344" cy="450850"/>
              </a:xfrm>
              <a:solidFill>
                <a:srgbClr val="5A8A26"/>
              </a:solidFill>
            </p:grpSpPr>
            <p:sp>
              <p:nvSpPr>
                <p:cNvPr id="97"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98"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99" name="组合 98"/>
            <p:cNvGrpSpPr/>
            <p:nvPr/>
          </p:nvGrpSpPr>
          <p:grpSpPr>
            <a:xfrm>
              <a:off x="5415367" y="4321921"/>
              <a:ext cx="2559125" cy="1270708"/>
              <a:chOff x="4061525" y="3451230"/>
              <a:chExt cx="1919344" cy="953031"/>
            </a:xfrm>
          </p:grpSpPr>
          <p:sp>
            <p:nvSpPr>
              <p:cNvPr id="100" name="Freeform 10"/>
              <p:cNvSpPr/>
              <p:nvPr/>
            </p:nvSpPr>
            <p:spPr bwMode="auto">
              <a:xfrm>
                <a:off x="4061525" y="3451230"/>
                <a:ext cx="1919344" cy="953031"/>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01" name="Group 134"/>
              <p:cNvGrpSpPr/>
              <p:nvPr/>
            </p:nvGrpSpPr>
            <p:grpSpPr>
              <a:xfrm>
                <a:off x="4975717" y="3965347"/>
                <a:ext cx="356126" cy="299608"/>
                <a:chOff x="5368132" y="2625725"/>
                <a:chExt cx="465138" cy="391319"/>
              </a:xfrm>
              <a:solidFill>
                <a:srgbClr val="5A8A26"/>
              </a:solidFill>
            </p:grpSpPr>
            <p:sp>
              <p:nvSpPr>
                <p:cNvPr id="10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0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0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05" name="组合 104"/>
            <p:cNvGrpSpPr/>
            <p:nvPr/>
          </p:nvGrpSpPr>
          <p:grpSpPr>
            <a:xfrm>
              <a:off x="4559743" y="3462974"/>
              <a:ext cx="1903848" cy="2134081"/>
              <a:chOff x="3419807" y="2807020"/>
              <a:chExt cx="1427886" cy="1600561"/>
            </a:xfrm>
          </p:grpSpPr>
          <p:sp>
            <p:nvSpPr>
              <p:cNvPr id="106" name="Freeform 9"/>
              <p:cNvSpPr/>
              <p:nvPr/>
            </p:nvSpPr>
            <p:spPr bwMode="auto">
              <a:xfrm>
                <a:off x="3419807" y="2807020"/>
                <a:ext cx="1427886" cy="1600561"/>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07" name="Group 138"/>
              <p:cNvGrpSpPr/>
              <p:nvPr/>
            </p:nvGrpSpPr>
            <p:grpSpPr>
              <a:xfrm>
                <a:off x="3706007" y="3834726"/>
                <a:ext cx="355518" cy="355518"/>
                <a:chOff x="4439444" y="2582069"/>
                <a:chExt cx="464344" cy="464344"/>
              </a:xfrm>
              <a:solidFill>
                <a:srgbClr val="5A8A26"/>
              </a:solidFill>
            </p:grpSpPr>
            <p:sp>
              <p:nvSpPr>
                <p:cNvPr id="10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0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1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11" name="组合 110"/>
            <p:cNvGrpSpPr/>
            <p:nvPr/>
          </p:nvGrpSpPr>
          <p:grpSpPr>
            <a:xfrm>
              <a:off x="3949847" y="2627275"/>
              <a:ext cx="1793159" cy="2294579"/>
              <a:chOff x="2962385" y="2180246"/>
              <a:chExt cx="1344869" cy="1720934"/>
            </a:xfrm>
          </p:grpSpPr>
          <p:sp>
            <p:nvSpPr>
              <p:cNvPr id="112" name="Freeform 5"/>
              <p:cNvSpPr/>
              <p:nvPr/>
            </p:nvSpPr>
            <p:spPr bwMode="auto">
              <a:xfrm>
                <a:off x="2962385" y="2180246"/>
                <a:ext cx="1344869" cy="1720934"/>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13" name="Group 142"/>
              <p:cNvGrpSpPr/>
              <p:nvPr/>
            </p:nvGrpSpPr>
            <p:grpSpPr>
              <a:xfrm>
                <a:off x="3114023" y="2751039"/>
                <a:ext cx="355518" cy="355518"/>
                <a:chOff x="4439444" y="1652588"/>
                <a:chExt cx="464344" cy="464344"/>
              </a:xfrm>
              <a:solidFill>
                <a:srgbClr val="5A8A26"/>
              </a:solidFill>
            </p:grpSpPr>
            <p:sp>
              <p:nvSpPr>
                <p:cNvPr id="11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1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1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17" name="组合 116"/>
            <p:cNvGrpSpPr/>
            <p:nvPr/>
          </p:nvGrpSpPr>
          <p:grpSpPr>
            <a:xfrm>
              <a:off x="4253133" y="1705235"/>
              <a:ext cx="2560232" cy="1270708"/>
              <a:chOff x="3189850" y="1488716"/>
              <a:chExt cx="1920174" cy="953031"/>
            </a:xfrm>
          </p:grpSpPr>
          <p:sp>
            <p:nvSpPr>
              <p:cNvPr id="118" name="Freeform 6"/>
              <p:cNvSpPr/>
              <p:nvPr/>
            </p:nvSpPr>
            <p:spPr bwMode="auto">
              <a:xfrm>
                <a:off x="3189850" y="1488716"/>
                <a:ext cx="1920174" cy="953031"/>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19" name="Group 146"/>
              <p:cNvGrpSpPr/>
              <p:nvPr/>
            </p:nvGrpSpPr>
            <p:grpSpPr>
              <a:xfrm>
                <a:off x="3837886" y="1663944"/>
                <a:ext cx="355518" cy="277730"/>
                <a:chOff x="2581275" y="1710532"/>
                <a:chExt cx="464344" cy="362744"/>
              </a:xfrm>
              <a:solidFill>
                <a:srgbClr val="5A8A26"/>
              </a:solidFill>
            </p:grpSpPr>
            <p:sp>
              <p:nvSpPr>
                <p:cNvPr id="120"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21"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22"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23"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24"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25"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26"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sp>
          <p:nvSpPr>
            <p:cNvPr id="127" name="TextBox 126"/>
            <p:cNvSpPr txBox="1"/>
            <p:nvPr/>
          </p:nvSpPr>
          <p:spPr>
            <a:xfrm>
              <a:off x="5445152" y="4004408"/>
              <a:ext cx="1339597" cy="766257"/>
            </a:xfrm>
            <a:prstGeom prst="rect">
              <a:avLst/>
            </a:prstGeom>
            <a:noFill/>
          </p:spPr>
          <p:txBody>
            <a:bodyPr wrap="none" rtlCol="0">
              <a:spAutoFit/>
            </a:bodyPr>
            <a:lstStyle/>
            <a:p>
              <a:pPr algn="ctr"/>
              <a:r>
                <a:rPr lang="zh-CN" altLang="en-US" sz="2665" dirty="0" smtClean="0">
                  <a:solidFill>
                    <a:srgbClr val="0070C0"/>
                  </a:solidFill>
                  <a:latin typeface="微软雅黑" panose="020B0503020204020204" pitchFamily="34" charset="-122"/>
                  <a:ea typeface="微软雅黑" panose="020B0503020204020204" pitchFamily="34" charset="-122"/>
                </a:rPr>
                <a:t>内容</a:t>
              </a:r>
              <a:endParaRPr lang="en-GB" sz="2665" dirty="0">
                <a:solidFill>
                  <a:srgbClr val="0070C0"/>
                </a:solidFill>
                <a:latin typeface="微软雅黑" panose="020B0503020204020204" pitchFamily="34" charset="-122"/>
                <a:ea typeface="微软雅黑" panose="020B0503020204020204" pitchFamily="34" charset="-122"/>
              </a:endParaRPr>
            </a:p>
          </p:txBody>
        </p:sp>
        <p:sp>
          <p:nvSpPr>
            <p:cNvPr id="128" name="Oval 2"/>
            <p:cNvSpPr>
              <a:spLocks noChangeAspect="1"/>
            </p:cNvSpPr>
            <p:nvPr/>
          </p:nvSpPr>
          <p:spPr bwMode="auto">
            <a:xfrm>
              <a:off x="5624949" y="3040639"/>
              <a:ext cx="978839" cy="998981"/>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accent3"/>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gradFill>
                  <a:gsLst>
                    <a:gs pos="0">
                      <a:srgbClr val="FFFFFF"/>
                    </a:gs>
                    <a:gs pos="100000">
                      <a:srgbClr val="FFFFFF"/>
                    </a:gs>
                  </a:gsLst>
                  <a:lin ang="5400000" scaled="0"/>
                </a:gradFill>
                <a:ea typeface="微软雅黑" panose="020B0503020204020204" pitchFamily="34" charset="-122"/>
              </a:endParaRPr>
            </a:p>
          </p:txBody>
        </p:sp>
      </p:grpSp>
      <p:sp>
        <p:nvSpPr>
          <p:cNvPr id="6" name="矩形 5"/>
          <p:cNvSpPr/>
          <p:nvPr/>
        </p:nvSpPr>
        <p:spPr>
          <a:xfrm>
            <a:off x="4553242" y="533686"/>
            <a:ext cx="2486357" cy="646331"/>
          </a:xfrm>
          <a:prstGeom prst="rect">
            <a:avLst/>
          </a:prstGeom>
        </p:spPr>
        <p:txBody>
          <a:bodyPr wrap="square">
            <a:spAutoFit/>
          </a:bodyPr>
          <a:lstStyle/>
          <a:p>
            <a:r>
              <a:rPr lang="zh-CN" altLang="zh-CN" sz="1200" b="1" dirty="0">
                <a:solidFill>
                  <a:schemeClr val="accent5"/>
                </a:solidFill>
                <a:latin typeface="微软雅黑" pitchFamily="34" charset="-122"/>
                <a:ea typeface="微软雅黑" pitchFamily="34" charset="-122"/>
              </a:rPr>
              <a:t>界定和确认项目活动的具体内容，也就是分析确定为达到特定的项目目标所必须进行的各种作业活动；</a:t>
            </a:r>
            <a:endParaRPr lang="zh-CN" altLang="en-US" sz="1200" b="1" dirty="0">
              <a:solidFill>
                <a:schemeClr val="accent5"/>
              </a:solidFill>
              <a:latin typeface="微软雅黑" pitchFamily="34" charset="-122"/>
              <a:ea typeface="微软雅黑" pitchFamily="34" charset="-122"/>
            </a:endParaRPr>
          </a:p>
        </p:txBody>
      </p:sp>
      <p:sp>
        <p:nvSpPr>
          <p:cNvPr id="129" name="矩形 128"/>
          <p:cNvSpPr/>
          <p:nvPr/>
        </p:nvSpPr>
        <p:spPr>
          <a:xfrm>
            <a:off x="4311732" y="2909608"/>
            <a:ext cx="2486357" cy="646331"/>
          </a:xfrm>
          <a:prstGeom prst="rect">
            <a:avLst/>
          </a:prstGeom>
        </p:spPr>
        <p:txBody>
          <a:bodyPr wrap="square">
            <a:spAutoFit/>
          </a:bodyPr>
          <a:lstStyle/>
          <a:p>
            <a:r>
              <a:rPr lang="zh-CN" altLang="en-US" sz="1200" b="1" dirty="0" smtClean="0">
                <a:solidFill>
                  <a:schemeClr val="accent5"/>
                </a:solidFill>
                <a:latin typeface="微软雅黑" pitchFamily="34" charset="-122"/>
                <a:ea typeface="微软雅黑" pitchFamily="34" charset="-122"/>
              </a:rPr>
              <a:t>对</a:t>
            </a:r>
            <a:r>
              <a:rPr lang="zh-CN" altLang="en-US" sz="1200" b="1" dirty="0">
                <a:solidFill>
                  <a:schemeClr val="accent5"/>
                </a:solidFill>
                <a:latin typeface="微软雅黑" pitchFamily="34" charset="-122"/>
                <a:ea typeface="微软雅黑" pitchFamily="34" charset="-122"/>
              </a:rPr>
              <a:t>项目活动内容进行排序，即分析确定工作之间的相互关联关系，并形成项目活动排序的文件；</a:t>
            </a:r>
          </a:p>
        </p:txBody>
      </p:sp>
      <p:sp>
        <p:nvSpPr>
          <p:cNvPr id="130" name="矩形 129"/>
          <p:cNvSpPr/>
          <p:nvPr/>
        </p:nvSpPr>
        <p:spPr>
          <a:xfrm>
            <a:off x="9050200" y="210520"/>
            <a:ext cx="2486357" cy="646331"/>
          </a:xfrm>
          <a:prstGeom prst="rect">
            <a:avLst/>
          </a:prstGeom>
        </p:spPr>
        <p:txBody>
          <a:bodyPr wrap="square">
            <a:spAutoFit/>
          </a:bodyPr>
          <a:lstStyle/>
          <a:p>
            <a:r>
              <a:rPr lang="zh-CN" altLang="en-US" sz="1200" b="1" dirty="0" smtClean="0">
                <a:solidFill>
                  <a:schemeClr val="accent5"/>
                </a:solidFill>
                <a:latin typeface="微软雅黑" pitchFamily="34" charset="-122"/>
                <a:ea typeface="微软雅黑" pitchFamily="34" charset="-122"/>
              </a:rPr>
              <a:t>对</a:t>
            </a:r>
            <a:r>
              <a:rPr lang="zh-CN" altLang="en-US" sz="1200" b="1" dirty="0">
                <a:solidFill>
                  <a:schemeClr val="accent5"/>
                </a:solidFill>
                <a:latin typeface="微软雅黑" pitchFamily="34" charset="-122"/>
                <a:ea typeface="微软雅黑" pitchFamily="34" charset="-122"/>
              </a:rPr>
              <a:t>工期进行估算，即对项目各项活动的时间做出估算，并由此估算出整个项目所需工期</a:t>
            </a:r>
            <a:r>
              <a:rPr lang="zh-CN" altLang="en-US" sz="1200" b="1" dirty="0" smtClean="0">
                <a:solidFill>
                  <a:schemeClr val="accent5"/>
                </a:solidFill>
                <a:latin typeface="微软雅黑" pitchFamily="34" charset="-122"/>
                <a:ea typeface="微软雅黑" pitchFamily="34" charset="-122"/>
              </a:rPr>
              <a:t>；</a:t>
            </a:r>
            <a:endParaRPr lang="zh-CN" altLang="en-US" sz="1200" b="1" dirty="0">
              <a:solidFill>
                <a:schemeClr val="accent5"/>
              </a:solidFill>
              <a:latin typeface="微软雅黑" pitchFamily="34" charset="-122"/>
              <a:ea typeface="微软雅黑" pitchFamily="34" charset="-122"/>
            </a:endParaRPr>
          </a:p>
        </p:txBody>
      </p:sp>
      <p:sp>
        <p:nvSpPr>
          <p:cNvPr id="131" name="矩形 130"/>
          <p:cNvSpPr/>
          <p:nvPr/>
        </p:nvSpPr>
        <p:spPr>
          <a:xfrm>
            <a:off x="9561326" y="1801486"/>
            <a:ext cx="2486357" cy="646331"/>
          </a:xfrm>
          <a:prstGeom prst="rect">
            <a:avLst/>
          </a:prstGeom>
        </p:spPr>
        <p:txBody>
          <a:bodyPr wrap="square">
            <a:spAutoFit/>
          </a:bodyPr>
          <a:lstStyle/>
          <a:p>
            <a:r>
              <a:rPr lang="zh-CN" altLang="en-US" sz="1200" b="1" dirty="0" smtClean="0">
                <a:solidFill>
                  <a:schemeClr val="accent5"/>
                </a:solidFill>
                <a:latin typeface="微软雅黑" pitchFamily="34" charset="-122"/>
                <a:ea typeface="微软雅黑" pitchFamily="34" charset="-122"/>
              </a:rPr>
              <a:t>制定</a:t>
            </a:r>
            <a:r>
              <a:rPr lang="zh-CN" altLang="en-US" sz="1200" b="1" dirty="0">
                <a:solidFill>
                  <a:schemeClr val="accent5"/>
                </a:solidFill>
                <a:latin typeface="微软雅黑" pitchFamily="34" charset="-122"/>
                <a:ea typeface="微软雅黑" pitchFamily="34" charset="-122"/>
              </a:rPr>
              <a:t>项目计划，即对工作顺序、活动工期和所需资源进行分析并制定项目进度计划；</a:t>
            </a:r>
          </a:p>
        </p:txBody>
      </p:sp>
      <p:sp>
        <p:nvSpPr>
          <p:cNvPr id="132" name="矩形 131"/>
          <p:cNvSpPr/>
          <p:nvPr/>
        </p:nvSpPr>
        <p:spPr>
          <a:xfrm>
            <a:off x="9336243" y="3185582"/>
            <a:ext cx="2486357" cy="461665"/>
          </a:xfrm>
          <a:prstGeom prst="rect">
            <a:avLst/>
          </a:prstGeom>
        </p:spPr>
        <p:txBody>
          <a:bodyPr wrap="square">
            <a:spAutoFit/>
          </a:bodyPr>
          <a:lstStyle/>
          <a:p>
            <a:r>
              <a:rPr lang="zh-CN" altLang="en-US" sz="1200" b="1" dirty="0" smtClean="0">
                <a:solidFill>
                  <a:schemeClr val="accent5"/>
                </a:solidFill>
                <a:latin typeface="微软雅黑" pitchFamily="34" charset="-122"/>
                <a:ea typeface="微软雅黑" pitchFamily="34" charset="-122"/>
              </a:rPr>
              <a:t>对</a:t>
            </a:r>
            <a:r>
              <a:rPr lang="zh-CN" altLang="en-US" sz="1200" b="1" dirty="0">
                <a:solidFill>
                  <a:schemeClr val="accent5"/>
                </a:solidFill>
                <a:latin typeface="微软雅黑" pitchFamily="34" charset="-122"/>
                <a:ea typeface="微软雅黑" pitchFamily="34" charset="-122"/>
              </a:rPr>
              <a:t>项目进度的管理与控制，即以项目的变更进行控制和修订计划</a:t>
            </a:r>
            <a:r>
              <a:rPr lang="zh-CN" altLang="en-US" sz="1200" b="1" dirty="0" smtClean="0">
                <a:solidFill>
                  <a:schemeClr val="accent5"/>
                </a:solidFill>
                <a:latin typeface="微软雅黑" pitchFamily="34" charset="-122"/>
                <a:ea typeface="微软雅黑" pitchFamily="34" charset="-122"/>
              </a:rPr>
              <a:t>等；</a:t>
            </a:r>
            <a:endParaRPr lang="zh-CN" altLang="en-US" sz="1200" b="1" dirty="0">
              <a:solidFill>
                <a:schemeClr val="accent5"/>
              </a:solidFill>
              <a:latin typeface="微软雅黑" pitchFamily="34" charset="-122"/>
              <a:ea typeface="微软雅黑" pitchFamily="34" charset="-122"/>
            </a:endParaRPr>
          </a:p>
        </p:txBody>
      </p:sp>
      <p:grpSp>
        <p:nvGrpSpPr>
          <p:cNvPr id="138" name="组合 137"/>
          <p:cNvGrpSpPr/>
          <p:nvPr/>
        </p:nvGrpSpPr>
        <p:grpSpPr>
          <a:xfrm>
            <a:off x="2138146" y="3951860"/>
            <a:ext cx="2803557" cy="2554821"/>
            <a:chOff x="3949847" y="1700809"/>
            <a:chExt cx="4329040" cy="3896246"/>
          </a:xfrm>
        </p:grpSpPr>
        <p:grpSp>
          <p:nvGrpSpPr>
            <p:cNvPr id="139" name="组合 138"/>
            <p:cNvGrpSpPr/>
            <p:nvPr/>
          </p:nvGrpSpPr>
          <p:grpSpPr>
            <a:xfrm>
              <a:off x="5765144" y="1700809"/>
              <a:ext cx="1825259" cy="2134081"/>
              <a:chOff x="4323858" y="1485396"/>
              <a:chExt cx="1368944" cy="1600561"/>
            </a:xfrm>
          </p:grpSpPr>
          <p:sp>
            <p:nvSpPr>
              <p:cNvPr id="175" name="Freeform 7"/>
              <p:cNvSpPr/>
              <p:nvPr/>
            </p:nvSpPr>
            <p:spPr bwMode="auto">
              <a:xfrm>
                <a:off x="4323858" y="1485396"/>
                <a:ext cx="1368944" cy="1600561"/>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76" name="Group 121"/>
              <p:cNvGrpSpPr/>
              <p:nvPr/>
            </p:nvGrpSpPr>
            <p:grpSpPr>
              <a:xfrm>
                <a:off x="5110024" y="1696761"/>
                <a:ext cx="355518" cy="356126"/>
                <a:chOff x="9145588" y="4435475"/>
                <a:chExt cx="464344" cy="465138"/>
              </a:xfrm>
              <a:solidFill>
                <a:srgbClr val="5A8A26"/>
              </a:solidFill>
            </p:grpSpPr>
            <p:sp>
              <p:nvSpPr>
                <p:cNvPr id="177"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78"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79"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80"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81"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82"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83"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84"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85"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40" name="组合 139"/>
            <p:cNvGrpSpPr/>
            <p:nvPr/>
          </p:nvGrpSpPr>
          <p:grpSpPr>
            <a:xfrm>
              <a:off x="6487942" y="2373797"/>
              <a:ext cx="1790945" cy="2296793"/>
              <a:chOff x="4865956" y="1990137"/>
              <a:chExt cx="1343209" cy="1722595"/>
            </a:xfrm>
          </p:grpSpPr>
          <p:sp>
            <p:nvSpPr>
              <p:cNvPr id="171" name="Freeform 8"/>
              <p:cNvSpPr/>
              <p:nvPr/>
            </p:nvSpPr>
            <p:spPr bwMode="auto">
              <a:xfrm>
                <a:off x="4865956" y="1990137"/>
                <a:ext cx="1343209" cy="1722595"/>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72" name="Group 131"/>
              <p:cNvGrpSpPr/>
              <p:nvPr/>
            </p:nvGrpSpPr>
            <p:grpSpPr>
              <a:xfrm>
                <a:off x="5714130" y="2817271"/>
                <a:ext cx="355518" cy="345187"/>
                <a:chOff x="8216107" y="4449763"/>
                <a:chExt cx="464344" cy="450850"/>
              </a:xfrm>
              <a:solidFill>
                <a:srgbClr val="5A8A26"/>
              </a:solidFill>
            </p:grpSpPr>
            <p:sp>
              <p:nvSpPr>
                <p:cNvPr id="173"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74"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41" name="组合 140"/>
            <p:cNvGrpSpPr/>
            <p:nvPr/>
          </p:nvGrpSpPr>
          <p:grpSpPr>
            <a:xfrm>
              <a:off x="5415367" y="4321921"/>
              <a:ext cx="2559125" cy="1270708"/>
              <a:chOff x="4061525" y="3451230"/>
              <a:chExt cx="1919344" cy="953031"/>
            </a:xfrm>
          </p:grpSpPr>
          <p:sp>
            <p:nvSpPr>
              <p:cNvPr id="166" name="Freeform 10"/>
              <p:cNvSpPr/>
              <p:nvPr/>
            </p:nvSpPr>
            <p:spPr bwMode="auto">
              <a:xfrm>
                <a:off x="4061525" y="3451230"/>
                <a:ext cx="1919344" cy="953031"/>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67" name="Group 134"/>
              <p:cNvGrpSpPr/>
              <p:nvPr/>
            </p:nvGrpSpPr>
            <p:grpSpPr>
              <a:xfrm>
                <a:off x="4975717" y="3965347"/>
                <a:ext cx="356126" cy="299608"/>
                <a:chOff x="5368132" y="2625725"/>
                <a:chExt cx="465138" cy="391319"/>
              </a:xfrm>
              <a:solidFill>
                <a:srgbClr val="5A8A26"/>
              </a:solidFill>
            </p:grpSpPr>
            <p:sp>
              <p:nvSpPr>
                <p:cNvPr id="168"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69"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70"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42" name="组合 141"/>
            <p:cNvGrpSpPr/>
            <p:nvPr/>
          </p:nvGrpSpPr>
          <p:grpSpPr>
            <a:xfrm>
              <a:off x="4559743" y="3462974"/>
              <a:ext cx="1903848" cy="2134081"/>
              <a:chOff x="3419807" y="2807020"/>
              <a:chExt cx="1427886" cy="1600561"/>
            </a:xfrm>
          </p:grpSpPr>
          <p:sp>
            <p:nvSpPr>
              <p:cNvPr id="161" name="Freeform 9"/>
              <p:cNvSpPr/>
              <p:nvPr/>
            </p:nvSpPr>
            <p:spPr bwMode="auto">
              <a:xfrm>
                <a:off x="3419807" y="2807020"/>
                <a:ext cx="1427886" cy="1600561"/>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62" name="Group 138"/>
              <p:cNvGrpSpPr/>
              <p:nvPr/>
            </p:nvGrpSpPr>
            <p:grpSpPr>
              <a:xfrm>
                <a:off x="3706007" y="3834726"/>
                <a:ext cx="355518" cy="355518"/>
                <a:chOff x="4439444" y="2582069"/>
                <a:chExt cx="464344" cy="464344"/>
              </a:xfrm>
              <a:solidFill>
                <a:srgbClr val="5A8A26"/>
              </a:solidFill>
            </p:grpSpPr>
            <p:sp>
              <p:nvSpPr>
                <p:cNvPr id="163"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64"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65"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43" name="组合 142"/>
            <p:cNvGrpSpPr/>
            <p:nvPr/>
          </p:nvGrpSpPr>
          <p:grpSpPr>
            <a:xfrm>
              <a:off x="3949847" y="2627275"/>
              <a:ext cx="1793159" cy="2294579"/>
              <a:chOff x="2962385" y="2180246"/>
              <a:chExt cx="1344869" cy="1720934"/>
            </a:xfrm>
          </p:grpSpPr>
          <p:sp>
            <p:nvSpPr>
              <p:cNvPr id="156" name="Freeform 5"/>
              <p:cNvSpPr/>
              <p:nvPr/>
            </p:nvSpPr>
            <p:spPr bwMode="auto">
              <a:xfrm>
                <a:off x="2962385" y="2180246"/>
                <a:ext cx="1344869" cy="1720934"/>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57" name="Group 142"/>
              <p:cNvGrpSpPr/>
              <p:nvPr/>
            </p:nvGrpSpPr>
            <p:grpSpPr>
              <a:xfrm>
                <a:off x="3114023" y="2751039"/>
                <a:ext cx="355518" cy="355518"/>
                <a:chOff x="4439444" y="1652588"/>
                <a:chExt cx="464344" cy="464344"/>
              </a:xfrm>
              <a:solidFill>
                <a:srgbClr val="5A8A26"/>
              </a:solidFill>
            </p:grpSpPr>
            <p:sp>
              <p:nvSpPr>
                <p:cNvPr id="158"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59"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60"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44" name="组合 143"/>
            <p:cNvGrpSpPr/>
            <p:nvPr/>
          </p:nvGrpSpPr>
          <p:grpSpPr>
            <a:xfrm>
              <a:off x="4253133" y="1705235"/>
              <a:ext cx="2560232" cy="1270708"/>
              <a:chOff x="3189850" y="1488716"/>
              <a:chExt cx="1920174" cy="953031"/>
            </a:xfrm>
          </p:grpSpPr>
          <p:sp>
            <p:nvSpPr>
              <p:cNvPr id="147" name="Freeform 6"/>
              <p:cNvSpPr/>
              <p:nvPr/>
            </p:nvSpPr>
            <p:spPr bwMode="auto">
              <a:xfrm>
                <a:off x="3189850" y="1488716"/>
                <a:ext cx="1920174" cy="953031"/>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0000"/>
                  </a:solidFill>
                  <a:latin typeface="微软雅黑" panose="020B0503020204020204" pitchFamily="34" charset="-122"/>
                  <a:ea typeface="微软雅黑" panose="020B0503020204020204" pitchFamily="34" charset="-122"/>
                </a:endParaRPr>
              </a:p>
            </p:txBody>
          </p:sp>
          <p:grpSp>
            <p:nvGrpSpPr>
              <p:cNvPr id="148" name="Group 146"/>
              <p:cNvGrpSpPr/>
              <p:nvPr/>
            </p:nvGrpSpPr>
            <p:grpSpPr>
              <a:xfrm>
                <a:off x="3837886" y="1663944"/>
                <a:ext cx="355518" cy="277730"/>
                <a:chOff x="2581275" y="1710532"/>
                <a:chExt cx="464344" cy="362744"/>
              </a:xfrm>
              <a:solidFill>
                <a:srgbClr val="5A8A26"/>
              </a:solidFill>
            </p:grpSpPr>
            <p:sp>
              <p:nvSpPr>
                <p:cNvPr id="14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5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5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5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5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5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5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sp>
          <p:nvSpPr>
            <p:cNvPr id="145" name="TextBox 144"/>
            <p:cNvSpPr txBox="1"/>
            <p:nvPr/>
          </p:nvSpPr>
          <p:spPr>
            <a:xfrm>
              <a:off x="5445152" y="4004408"/>
              <a:ext cx="1339597" cy="766257"/>
            </a:xfrm>
            <a:prstGeom prst="rect">
              <a:avLst/>
            </a:prstGeom>
            <a:noFill/>
          </p:spPr>
          <p:txBody>
            <a:bodyPr wrap="none" rtlCol="0">
              <a:spAutoFit/>
            </a:bodyPr>
            <a:lstStyle/>
            <a:p>
              <a:pPr algn="ctr"/>
              <a:r>
                <a:rPr lang="zh-CN" altLang="en-US" sz="2665" dirty="0" smtClean="0">
                  <a:solidFill>
                    <a:srgbClr val="FF0000"/>
                  </a:solidFill>
                  <a:latin typeface="微软雅黑" panose="020B0503020204020204" pitchFamily="34" charset="-122"/>
                  <a:ea typeface="微软雅黑" panose="020B0503020204020204" pitchFamily="34" charset="-122"/>
                </a:rPr>
                <a:t>挑战</a:t>
              </a:r>
              <a:endParaRPr lang="en-GB" sz="2665" dirty="0">
                <a:solidFill>
                  <a:srgbClr val="FF0000"/>
                </a:solidFill>
                <a:latin typeface="微软雅黑" panose="020B0503020204020204" pitchFamily="34" charset="-122"/>
                <a:ea typeface="微软雅黑" panose="020B0503020204020204" pitchFamily="34" charset="-122"/>
              </a:endParaRPr>
            </a:p>
          </p:txBody>
        </p:sp>
        <p:sp>
          <p:nvSpPr>
            <p:cNvPr id="146" name="Oval 2"/>
            <p:cNvSpPr>
              <a:spLocks noChangeAspect="1"/>
            </p:cNvSpPr>
            <p:nvPr/>
          </p:nvSpPr>
          <p:spPr bwMode="auto">
            <a:xfrm>
              <a:off x="5624949" y="3040639"/>
              <a:ext cx="978839" cy="998981"/>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accent3"/>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gradFill>
                  <a:gsLst>
                    <a:gs pos="0">
                      <a:srgbClr val="FFFFFF"/>
                    </a:gs>
                    <a:gs pos="100000">
                      <a:srgbClr val="FFFFFF"/>
                    </a:gs>
                  </a:gsLst>
                  <a:lin ang="5400000" scaled="0"/>
                </a:gradFill>
                <a:ea typeface="微软雅黑" panose="020B0503020204020204" pitchFamily="34" charset="-122"/>
              </a:endParaRPr>
            </a:p>
          </p:txBody>
        </p:sp>
      </p:grpSp>
      <p:sp>
        <p:nvSpPr>
          <p:cNvPr id="186" name="矩形 185"/>
          <p:cNvSpPr/>
          <p:nvPr/>
        </p:nvSpPr>
        <p:spPr>
          <a:xfrm>
            <a:off x="4908416" y="4079150"/>
            <a:ext cx="1681101" cy="282254"/>
          </a:xfrm>
          <a:prstGeom prst="rect">
            <a:avLst/>
          </a:prstGeom>
        </p:spPr>
        <p:txBody>
          <a:bodyPr wrap="square">
            <a:spAutoFit/>
          </a:bodyPr>
          <a:lstStyle/>
          <a:p>
            <a:r>
              <a:rPr lang="zh-CN" altLang="en-US" sz="1200" b="1" dirty="0" smtClean="0">
                <a:solidFill>
                  <a:srgbClr val="FF0000"/>
                </a:solidFill>
                <a:latin typeface="微软雅黑" pitchFamily="34" charset="-122"/>
                <a:ea typeface="微软雅黑" pitchFamily="34" charset="-122"/>
              </a:rPr>
              <a:t>组织</a:t>
            </a:r>
            <a:r>
              <a:rPr lang="zh-CN" altLang="en-US" sz="1200" b="1" dirty="0">
                <a:solidFill>
                  <a:srgbClr val="FF0000"/>
                </a:solidFill>
                <a:latin typeface="微软雅黑" pitchFamily="34" charset="-122"/>
                <a:ea typeface="微软雅黑" pitchFamily="34" charset="-122"/>
              </a:rPr>
              <a:t>安排的时间影响</a:t>
            </a:r>
          </a:p>
        </p:txBody>
      </p:sp>
      <p:sp>
        <p:nvSpPr>
          <p:cNvPr id="187" name="矩形 186"/>
          <p:cNvSpPr/>
          <p:nvPr/>
        </p:nvSpPr>
        <p:spPr>
          <a:xfrm>
            <a:off x="5104829" y="5131182"/>
            <a:ext cx="1681101" cy="276999"/>
          </a:xfrm>
          <a:prstGeom prst="rect">
            <a:avLst/>
          </a:prstGeom>
        </p:spPr>
        <p:txBody>
          <a:bodyPr wrap="square">
            <a:spAutoFit/>
          </a:bodyPr>
          <a:lstStyle/>
          <a:p>
            <a:r>
              <a:rPr lang="zh-CN" altLang="en-US" sz="1200" b="1" dirty="0" smtClean="0">
                <a:solidFill>
                  <a:srgbClr val="FF0000"/>
                </a:solidFill>
                <a:latin typeface="微软雅黑" pitchFamily="34" charset="-122"/>
                <a:ea typeface="微软雅黑" pitchFamily="34" charset="-122"/>
              </a:rPr>
              <a:t>缺少</a:t>
            </a:r>
            <a:r>
              <a:rPr lang="zh-CN" altLang="en-US" sz="1200" b="1" dirty="0">
                <a:solidFill>
                  <a:srgbClr val="FF0000"/>
                </a:solidFill>
                <a:latin typeface="微软雅黑" pitchFamily="34" charset="-122"/>
                <a:ea typeface="微软雅黑" pitchFamily="34" charset="-122"/>
              </a:rPr>
              <a:t>变更控制机制</a:t>
            </a:r>
          </a:p>
        </p:txBody>
      </p:sp>
      <p:sp>
        <p:nvSpPr>
          <p:cNvPr id="188" name="矩形 187"/>
          <p:cNvSpPr/>
          <p:nvPr/>
        </p:nvSpPr>
        <p:spPr>
          <a:xfrm>
            <a:off x="4617149" y="6248622"/>
            <a:ext cx="1681101" cy="276999"/>
          </a:xfrm>
          <a:prstGeom prst="rect">
            <a:avLst/>
          </a:prstGeom>
        </p:spPr>
        <p:txBody>
          <a:bodyPr wrap="square">
            <a:spAutoFit/>
          </a:bodyPr>
          <a:lstStyle/>
          <a:p>
            <a:r>
              <a:rPr lang="zh-CN" altLang="en-US" sz="1200" b="1" dirty="0" smtClean="0">
                <a:solidFill>
                  <a:srgbClr val="FF0000"/>
                </a:solidFill>
                <a:latin typeface="微软雅黑" pitchFamily="34" charset="-122"/>
                <a:ea typeface="微软雅黑" pitchFamily="34" charset="-122"/>
              </a:rPr>
              <a:t>项目</a:t>
            </a:r>
            <a:r>
              <a:rPr lang="zh-CN" altLang="en-US" sz="1200" b="1" dirty="0">
                <a:solidFill>
                  <a:srgbClr val="FF0000"/>
                </a:solidFill>
                <a:latin typeface="微软雅黑" pitchFamily="34" charset="-122"/>
                <a:ea typeface="微软雅黑" pitchFamily="34" charset="-122"/>
              </a:rPr>
              <a:t>经理任务繁重</a:t>
            </a:r>
          </a:p>
        </p:txBody>
      </p:sp>
      <p:sp>
        <p:nvSpPr>
          <p:cNvPr id="189" name="矩形 188"/>
          <p:cNvSpPr/>
          <p:nvPr/>
        </p:nvSpPr>
        <p:spPr>
          <a:xfrm>
            <a:off x="894969" y="3838865"/>
            <a:ext cx="1681101" cy="276999"/>
          </a:xfrm>
          <a:prstGeom prst="rect">
            <a:avLst/>
          </a:prstGeom>
        </p:spPr>
        <p:txBody>
          <a:bodyPr wrap="square">
            <a:spAutoFit/>
          </a:bodyPr>
          <a:lstStyle/>
          <a:p>
            <a:r>
              <a:rPr lang="zh-CN" altLang="en-US" sz="1200" b="1" dirty="0" smtClean="0">
                <a:solidFill>
                  <a:srgbClr val="FF0000"/>
                </a:solidFill>
                <a:latin typeface="微软雅黑" pitchFamily="34" charset="-122"/>
                <a:ea typeface="微软雅黑" pitchFamily="34" charset="-122"/>
              </a:rPr>
              <a:t>无法</a:t>
            </a:r>
            <a:r>
              <a:rPr lang="zh-CN" altLang="en-US" sz="1200" b="1" dirty="0">
                <a:solidFill>
                  <a:srgbClr val="FF0000"/>
                </a:solidFill>
                <a:latin typeface="微软雅黑" pitchFamily="34" charset="-122"/>
                <a:ea typeface="微软雅黑" pitchFamily="34" charset="-122"/>
              </a:rPr>
              <a:t>准确估量时间</a:t>
            </a:r>
          </a:p>
        </p:txBody>
      </p:sp>
      <p:sp>
        <p:nvSpPr>
          <p:cNvPr id="190" name="矩形 189"/>
          <p:cNvSpPr/>
          <p:nvPr/>
        </p:nvSpPr>
        <p:spPr>
          <a:xfrm>
            <a:off x="91441" y="5072676"/>
            <a:ext cx="1968814" cy="276999"/>
          </a:xfrm>
          <a:prstGeom prst="rect">
            <a:avLst/>
          </a:prstGeom>
        </p:spPr>
        <p:txBody>
          <a:bodyPr wrap="square">
            <a:spAutoFit/>
          </a:bodyPr>
          <a:lstStyle/>
          <a:p>
            <a:r>
              <a:rPr lang="zh-CN" altLang="en-US" sz="1200" b="1" dirty="0" smtClean="0">
                <a:solidFill>
                  <a:srgbClr val="FF0000"/>
                </a:solidFill>
                <a:latin typeface="微软雅黑" pitchFamily="34" charset="-122"/>
                <a:ea typeface="微软雅黑" pitchFamily="34" charset="-122"/>
              </a:rPr>
              <a:t>没有</a:t>
            </a:r>
            <a:r>
              <a:rPr lang="zh-CN" altLang="en-US" sz="1200" b="1" dirty="0">
                <a:solidFill>
                  <a:srgbClr val="FF0000"/>
                </a:solidFill>
                <a:latin typeface="微软雅黑" pitchFamily="34" charset="-122"/>
                <a:ea typeface="微软雅黑" pitchFamily="34" charset="-122"/>
              </a:rPr>
              <a:t>统一可行的完成标准</a:t>
            </a:r>
          </a:p>
        </p:txBody>
      </p:sp>
      <p:sp>
        <p:nvSpPr>
          <p:cNvPr id="191" name="矩形 190"/>
          <p:cNvSpPr/>
          <p:nvPr/>
        </p:nvSpPr>
        <p:spPr>
          <a:xfrm>
            <a:off x="673897" y="6224427"/>
            <a:ext cx="1681101" cy="276999"/>
          </a:xfrm>
          <a:prstGeom prst="rect">
            <a:avLst/>
          </a:prstGeom>
        </p:spPr>
        <p:txBody>
          <a:bodyPr wrap="square">
            <a:spAutoFit/>
          </a:bodyPr>
          <a:lstStyle/>
          <a:p>
            <a:r>
              <a:rPr lang="zh-CN" altLang="en-US" sz="1200" b="1" dirty="0" smtClean="0">
                <a:solidFill>
                  <a:srgbClr val="FF0000"/>
                </a:solidFill>
                <a:latin typeface="微软雅黑" pitchFamily="34" charset="-122"/>
                <a:ea typeface="微软雅黑" pitchFamily="34" charset="-122"/>
              </a:rPr>
              <a:t>隐性</a:t>
            </a:r>
            <a:r>
              <a:rPr lang="zh-CN" altLang="en-US" sz="1200" b="1" dirty="0">
                <a:solidFill>
                  <a:srgbClr val="FF0000"/>
                </a:solidFill>
                <a:latin typeface="微软雅黑" pitchFamily="34" charset="-122"/>
                <a:ea typeface="微软雅黑" pitchFamily="34" charset="-122"/>
              </a:rPr>
              <a:t>工作造成的影响</a:t>
            </a:r>
          </a:p>
        </p:txBody>
      </p:sp>
    </p:spTree>
    <p:extLst>
      <p:ext uri="{BB962C8B-B14F-4D97-AF65-F5344CB8AC3E}">
        <p14:creationId xmlns:p14="http://schemas.microsoft.com/office/powerpoint/2010/main" val="1212081577"/>
      </p:ext>
    </p:extLst>
  </p:cSld>
  <p:clrMapOvr>
    <a:masterClrMapping/>
  </p:clrMapOvr>
  <p:transition spd="slow" advClick="0" advTm="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 name="组合 154"/>
          <p:cNvGrpSpPr>
            <a:grpSpLocks noChangeAspect="1"/>
          </p:cNvGrpSpPr>
          <p:nvPr/>
        </p:nvGrpSpPr>
        <p:grpSpPr>
          <a:xfrm>
            <a:off x="6154926" y="2044136"/>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6154926" y="3252295"/>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6154926" y="4460454"/>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53" name="文本框 2"/>
          <p:cNvSpPr txBox="1"/>
          <p:nvPr/>
        </p:nvSpPr>
        <p:spPr>
          <a:xfrm>
            <a:off x="572744" y="1016184"/>
            <a:ext cx="10962764" cy="738664"/>
          </a:xfrm>
          <a:prstGeom prst="rect">
            <a:avLst/>
          </a:prstGeom>
          <a:solidFill>
            <a:srgbClr val="FFE48F"/>
          </a:solidFill>
        </p:spPr>
        <p:txBody>
          <a:bodyPr wrap="square" rtlCol="0">
            <a:spAutoFit/>
          </a:bodyPr>
          <a:lstStyle/>
          <a:p>
            <a:pPr marL="12065" lvl="1" indent="457200" fontAlgn="base">
              <a:lnSpc>
                <a:spcPct val="150000"/>
              </a:lnSpc>
            </a:pPr>
            <a:r>
              <a:rPr lang="zh-CN" altLang="en-US" sz="14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时间管理计划内容是进一步评估修订标注项目所需资源估算和项目活动工期估算，然后确定给出项目的起止日期和制定出具体的实施方案与措施，最终成为经过批准的项目时间进度计划以便作为项目时间管理的基线。主要包括资源库描述和项目与资源日历。</a:t>
            </a:r>
            <a:endParaRPr sz="14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时间进度计划制订</a:t>
            </a:r>
            <a:endParaRPr lang="zh-CN" altLang="en-US" sz="2400" dirty="0">
              <a:solidFill>
                <a:srgbClr val="00338D"/>
              </a:solidFill>
              <a:sym typeface="+mn-lt"/>
            </a:endParaRPr>
          </a:p>
        </p:txBody>
      </p:sp>
      <p:sp>
        <p:nvSpPr>
          <p:cNvPr id="23" name="TextBox 22"/>
          <p:cNvSpPr txBox="1"/>
          <p:nvPr/>
        </p:nvSpPr>
        <p:spPr>
          <a:xfrm>
            <a:off x="572744" y="646852"/>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制订内容</a:t>
            </a:r>
            <a:endParaRPr lang="zh-CN" altLang="en-US" b="1" dirty="0">
              <a:latin typeface="微软雅黑" pitchFamily="34" charset="-122"/>
              <a:ea typeface="微软雅黑" pitchFamily="34" charset="-122"/>
            </a:endParaRPr>
          </a:p>
        </p:txBody>
      </p:sp>
      <p:grpSp>
        <p:nvGrpSpPr>
          <p:cNvPr id="148" name="组合 147"/>
          <p:cNvGrpSpPr/>
          <p:nvPr/>
        </p:nvGrpSpPr>
        <p:grpSpPr>
          <a:xfrm>
            <a:off x="1465528" y="1808130"/>
            <a:ext cx="3183746" cy="3439947"/>
            <a:chOff x="3692561" y="656939"/>
            <a:chExt cx="3886710" cy="4002193"/>
          </a:xfrm>
        </p:grpSpPr>
        <p:grpSp>
          <p:nvGrpSpPr>
            <p:cNvPr id="149" name="组合 148"/>
            <p:cNvGrpSpPr/>
            <p:nvPr/>
          </p:nvGrpSpPr>
          <p:grpSpPr>
            <a:xfrm>
              <a:off x="4931258" y="3345032"/>
              <a:ext cx="1472183" cy="1314100"/>
              <a:chOff x="3607355" y="3025389"/>
              <a:chExt cx="1104137" cy="985575"/>
            </a:xfrm>
          </p:grpSpPr>
          <p:grpSp>
            <p:nvGrpSpPr>
              <p:cNvPr id="195" name="组合 194"/>
              <p:cNvGrpSpPr/>
              <p:nvPr/>
            </p:nvGrpSpPr>
            <p:grpSpPr>
              <a:xfrm>
                <a:off x="3607355" y="3025389"/>
                <a:ext cx="1104137" cy="985575"/>
                <a:chOff x="3342359" y="1161598"/>
                <a:chExt cx="2123116" cy="1895135"/>
              </a:xfrm>
            </p:grpSpPr>
            <p:sp>
              <p:nvSpPr>
                <p:cNvPr id="202" name="任意多边形 201"/>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203"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96" name="组合 195"/>
              <p:cNvGrpSpPr/>
              <p:nvPr/>
            </p:nvGrpSpPr>
            <p:grpSpPr>
              <a:xfrm>
                <a:off x="3993255" y="3339377"/>
                <a:ext cx="293592" cy="304076"/>
                <a:chOff x="9450388" y="2662238"/>
                <a:chExt cx="133350" cy="138112"/>
              </a:xfrm>
              <a:solidFill>
                <a:srgbClr val="FFB850"/>
              </a:solidFill>
            </p:grpSpPr>
            <p:sp>
              <p:nvSpPr>
                <p:cNvPr id="197" name="Rectangle 239"/>
                <p:cNvSpPr>
                  <a:spLocks noChangeArrowheads="1"/>
                </p:cNvSpPr>
                <p:nvPr/>
              </p:nvSpPr>
              <p:spPr bwMode="auto">
                <a:xfrm>
                  <a:off x="9450388" y="2778125"/>
                  <a:ext cx="26988" cy="222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8" name="Rectangle 240"/>
                <p:cNvSpPr>
                  <a:spLocks noChangeArrowheads="1"/>
                </p:cNvSpPr>
                <p:nvPr/>
              </p:nvSpPr>
              <p:spPr bwMode="auto">
                <a:xfrm>
                  <a:off x="9488488" y="2751138"/>
                  <a:ext cx="22225" cy="492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9" name="Rectangle 241"/>
                <p:cNvSpPr>
                  <a:spLocks noChangeArrowheads="1"/>
                </p:cNvSpPr>
                <p:nvPr/>
              </p:nvSpPr>
              <p:spPr bwMode="auto">
                <a:xfrm>
                  <a:off x="9521825" y="2713038"/>
                  <a:ext cx="23813" cy="873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0"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1"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0" name="组合 149"/>
            <p:cNvGrpSpPr/>
            <p:nvPr/>
          </p:nvGrpSpPr>
          <p:grpSpPr>
            <a:xfrm>
              <a:off x="4931258" y="1989347"/>
              <a:ext cx="1472183" cy="1314101"/>
              <a:chOff x="3607355" y="2008626"/>
              <a:chExt cx="1104137" cy="985576"/>
            </a:xfrm>
          </p:grpSpPr>
          <p:grpSp>
            <p:nvGrpSpPr>
              <p:cNvPr id="188" name="组合 187"/>
              <p:cNvGrpSpPr/>
              <p:nvPr/>
            </p:nvGrpSpPr>
            <p:grpSpPr>
              <a:xfrm>
                <a:off x="3607355" y="2008626"/>
                <a:ext cx="1104137" cy="985576"/>
                <a:chOff x="3342359" y="1161598"/>
                <a:chExt cx="2123116" cy="1895135"/>
              </a:xfrm>
            </p:grpSpPr>
            <p:sp>
              <p:nvSpPr>
                <p:cNvPr id="193" name="任意多边形 19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94"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89" name="Group 4"/>
              <p:cNvGrpSpPr>
                <a:grpSpLocks noChangeAspect="1"/>
              </p:cNvGrpSpPr>
              <p:nvPr/>
            </p:nvGrpSpPr>
            <p:grpSpPr bwMode="auto">
              <a:xfrm>
                <a:off x="3968865" y="2351205"/>
                <a:ext cx="383166" cy="296285"/>
                <a:chOff x="3494" y="1896"/>
                <a:chExt cx="688" cy="532"/>
              </a:xfrm>
              <a:solidFill>
                <a:srgbClr val="002060"/>
              </a:solidFill>
            </p:grpSpPr>
            <p:sp>
              <p:nvSpPr>
                <p:cNvPr id="190" name="Rectangle 5"/>
                <p:cNvSpPr>
                  <a:spLocks noChangeArrowheads="1"/>
                </p:cNvSpPr>
                <p:nvPr/>
              </p:nvSpPr>
              <p:spPr bwMode="auto">
                <a:xfrm>
                  <a:off x="4124" y="2007"/>
                  <a:ext cx="58"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1"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2" name="Rectangle 7"/>
                <p:cNvSpPr>
                  <a:spLocks noChangeArrowheads="1"/>
                </p:cNvSpPr>
                <p:nvPr/>
              </p:nvSpPr>
              <p:spPr bwMode="auto">
                <a:xfrm>
                  <a:off x="3494" y="2007"/>
                  <a:ext cx="57"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1" name="组合 150"/>
            <p:cNvGrpSpPr/>
            <p:nvPr/>
          </p:nvGrpSpPr>
          <p:grpSpPr>
            <a:xfrm>
              <a:off x="6107088" y="2669939"/>
              <a:ext cx="1472183" cy="1314101"/>
              <a:chOff x="4489227" y="2519070"/>
              <a:chExt cx="1104137" cy="985576"/>
            </a:xfrm>
          </p:grpSpPr>
          <p:grpSp>
            <p:nvGrpSpPr>
              <p:cNvPr id="180" name="组合 179"/>
              <p:cNvGrpSpPr/>
              <p:nvPr/>
            </p:nvGrpSpPr>
            <p:grpSpPr>
              <a:xfrm>
                <a:off x="4489227" y="2519070"/>
                <a:ext cx="1104137" cy="985576"/>
                <a:chOff x="3342359" y="1161598"/>
                <a:chExt cx="2123116" cy="1895135"/>
              </a:xfrm>
            </p:grpSpPr>
            <p:sp>
              <p:nvSpPr>
                <p:cNvPr id="186" name="任意多边形 185"/>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87"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alpha val="0"/>
                  </a:schemeClr>
                </a:solidFill>
                <a:ln w="38100">
                  <a:solidFill>
                    <a:schemeClr val="accent2"/>
                  </a:soli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81" name="组合 180"/>
              <p:cNvGrpSpPr/>
              <p:nvPr/>
            </p:nvGrpSpPr>
            <p:grpSpPr>
              <a:xfrm>
                <a:off x="4874693" y="2851882"/>
                <a:ext cx="342864" cy="343865"/>
                <a:chOff x="458010" y="4063526"/>
                <a:chExt cx="1087437" cy="1090612"/>
              </a:xfrm>
              <a:solidFill>
                <a:srgbClr val="002060"/>
              </a:solidFill>
            </p:grpSpPr>
            <p:sp>
              <p:nvSpPr>
                <p:cNvPr id="182"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3" name="Rectangle 12"/>
                <p:cNvSpPr>
                  <a:spLocks noChangeArrowheads="1"/>
                </p:cNvSpPr>
                <p:nvPr/>
              </p:nvSpPr>
              <p:spPr bwMode="auto">
                <a:xfrm>
                  <a:off x="682625" y="4338638"/>
                  <a:ext cx="636587" cy="71437"/>
                </a:xfrm>
                <a:prstGeom prst="rect">
                  <a:avLst/>
                </a:prstGeom>
                <a:solidFill>
                  <a:schemeClr val="accent1">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84" name="Rectangle 13"/>
                <p:cNvSpPr>
                  <a:spLocks noChangeArrowheads="1"/>
                </p:cNvSpPr>
                <p:nvPr/>
              </p:nvSpPr>
              <p:spPr bwMode="auto">
                <a:xfrm>
                  <a:off x="682625" y="4562475"/>
                  <a:ext cx="636587" cy="71437"/>
                </a:xfrm>
                <a:prstGeom prst="rect">
                  <a:avLst/>
                </a:prstGeom>
                <a:solidFill>
                  <a:schemeClr val="accent2">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85" name="Rectangle 14"/>
                <p:cNvSpPr>
                  <a:spLocks noChangeArrowheads="1"/>
                </p:cNvSpPr>
                <p:nvPr/>
              </p:nvSpPr>
              <p:spPr bwMode="auto">
                <a:xfrm>
                  <a:off x="682625" y="4786313"/>
                  <a:ext cx="382587" cy="71437"/>
                </a:xfrm>
                <a:prstGeom prst="rect">
                  <a:avLst/>
                </a:prstGeom>
                <a:noFill/>
                <a:ln w="9525">
                  <a:solidFill>
                    <a:schemeClr val="accent1"/>
                  </a:solidFill>
                  <a:miter lim="800000"/>
                </a:ln>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2" name="组合 151"/>
            <p:cNvGrpSpPr/>
            <p:nvPr/>
          </p:nvGrpSpPr>
          <p:grpSpPr>
            <a:xfrm>
              <a:off x="5671869" y="656939"/>
              <a:ext cx="1472183" cy="1314101"/>
              <a:chOff x="4162813" y="1009320"/>
              <a:chExt cx="1104137" cy="985576"/>
            </a:xfrm>
          </p:grpSpPr>
          <p:grpSp>
            <p:nvGrpSpPr>
              <p:cNvPr id="174" name="组合 173"/>
              <p:cNvGrpSpPr/>
              <p:nvPr/>
            </p:nvGrpSpPr>
            <p:grpSpPr>
              <a:xfrm>
                <a:off x="4162813" y="1009320"/>
                <a:ext cx="1104137" cy="985576"/>
                <a:chOff x="3342359" y="1161598"/>
                <a:chExt cx="2123116" cy="1895135"/>
              </a:xfrm>
            </p:grpSpPr>
            <p:sp>
              <p:nvSpPr>
                <p:cNvPr id="178" name="任意多边形 177"/>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7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75" name="Group 17"/>
              <p:cNvGrpSpPr>
                <a:grpSpLocks noChangeAspect="1"/>
              </p:cNvGrpSpPr>
              <p:nvPr/>
            </p:nvGrpSpPr>
            <p:grpSpPr bwMode="auto">
              <a:xfrm>
                <a:off x="4565598" y="1312510"/>
                <a:ext cx="342891" cy="368073"/>
                <a:chOff x="231" y="1205"/>
                <a:chExt cx="640" cy="687"/>
              </a:xfrm>
              <a:solidFill>
                <a:srgbClr val="002060"/>
              </a:solidFill>
            </p:grpSpPr>
            <p:sp>
              <p:nvSpPr>
                <p:cNvPr id="17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3" name="组合 152"/>
            <p:cNvGrpSpPr/>
            <p:nvPr/>
          </p:nvGrpSpPr>
          <p:grpSpPr>
            <a:xfrm>
              <a:off x="3692561" y="2528693"/>
              <a:ext cx="1472183" cy="1314101"/>
              <a:chOff x="2729767" y="1492544"/>
              <a:chExt cx="1104137" cy="985576"/>
            </a:xfrm>
          </p:grpSpPr>
          <p:grpSp>
            <p:nvGrpSpPr>
              <p:cNvPr id="170" name="组合 169"/>
              <p:cNvGrpSpPr/>
              <p:nvPr/>
            </p:nvGrpSpPr>
            <p:grpSpPr>
              <a:xfrm>
                <a:off x="2729767" y="1492544"/>
                <a:ext cx="1104137" cy="985576"/>
                <a:chOff x="3342359" y="1161598"/>
                <a:chExt cx="2123116" cy="1895135"/>
              </a:xfrm>
            </p:grpSpPr>
            <p:sp>
              <p:nvSpPr>
                <p:cNvPr id="172" name="任意多边形 171"/>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7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71"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grpSp>
          <p:nvGrpSpPr>
            <p:cNvPr id="154" name="组合 153"/>
            <p:cNvGrpSpPr/>
            <p:nvPr/>
          </p:nvGrpSpPr>
          <p:grpSpPr>
            <a:xfrm>
              <a:off x="3993046" y="803465"/>
              <a:ext cx="1471930" cy="1313815"/>
              <a:chOff x="3342359" y="1161598"/>
              <a:chExt cx="2123116" cy="1895135"/>
            </a:xfrm>
          </p:grpSpPr>
          <p:sp>
            <p:nvSpPr>
              <p:cNvPr id="168" name="任意多边形 167"/>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6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67" name="Freeform 910"/>
            <p:cNvSpPr/>
            <p:nvPr/>
          </p:nvSpPr>
          <p:spPr bwMode="auto">
            <a:xfrm>
              <a:off x="4469763" y="1245743"/>
              <a:ext cx="503237" cy="508000"/>
            </a:xfrm>
            <a:custGeom>
              <a:avLst/>
              <a:gdLst>
                <a:gd name="T0" fmla="*/ 251521 w 280"/>
                <a:gd name="T1" fmla="*/ 0 h 283"/>
                <a:gd name="T2" fmla="*/ 0 w 280"/>
                <a:gd name="T3" fmla="*/ 218818 h 283"/>
                <a:gd name="T4" fmla="*/ 61084 w 280"/>
                <a:gd name="T5" fmla="*/ 186533 h 283"/>
                <a:gd name="T6" fmla="*/ 125761 w 280"/>
                <a:gd name="T7" fmla="*/ 222405 h 283"/>
                <a:gd name="T8" fmla="*/ 188641 w 280"/>
                <a:gd name="T9" fmla="*/ 186533 h 283"/>
                <a:gd name="T10" fmla="*/ 242538 w 280"/>
                <a:gd name="T11" fmla="*/ 209850 h 283"/>
                <a:gd name="T12" fmla="*/ 242538 w 280"/>
                <a:gd name="T13" fmla="*/ 347956 h 283"/>
                <a:gd name="T14" fmla="*/ 231759 w 280"/>
                <a:gd name="T15" fmla="*/ 347956 h 283"/>
                <a:gd name="T16" fmla="*/ 231759 w 280"/>
                <a:gd name="T17" fmla="*/ 398177 h 283"/>
                <a:gd name="T18" fmla="*/ 231759 w 280"/>
                <a:gd name="T19" fmla="*/ 448398 h 283"/>
                <a:gd name="T20" fmla="*/ 228165 w 280"/>
                <a:gd name="T21" fmla="*/ 464540 h 283"/>
                <a:gd name="T22" fmla="*/ 210200 w 280"/>
                <a:gd name="T23" fmla="*/ 473508 h 283"/>
                <a:gd name="T24" fmla="*/ 203013 w 280"/>
                <a:gd name="T25" fmla="*/ 473508 h 283"/>
                <a:gd name="T26" fmla="*/ 192234 w 280"/>
                <a:gd name="T27" fmla="*/ 468127 h 283"/>
                <a:gd name="T28" fmla="*/ 188641 w 280"/>
                <a:gd name="T29" fmla="*/ 460953 h 283"/>
                <a:gd name="T30" fmla="*/ 186844 w 280"/>
                <a:gd name="T31" fmla="*/ 450191 h 283"/>
                <a:gd name="T32" fmla="*/ 181454 w 280"/>
                <a:gd name="T33" fmla="*/ 437636 h 283"/>
                <a:gd name="T34" fmla="*/ 167082 w 280"/>
                <a:gd name="T35" fmla="*/ 430462 h 283"/>
                <a:gd name="T36" fmla="*/ 154506 w 280"/>
                <a:gd name="T37" fmla="*/ 435842 h 283"/>
                <a:gd name="T38" fmla="*/ 149116 w 280"/>
                <a:gd name="T39" fmla="*/ 450191 h 283"/>
                <a:gd name="T40" fmla="*/ 152709 w 280"/>
                <a:gd name="T41" fmla="*/ 473508 h 283"/>
                <a:gd name="T42" fmla="*/ 163489 w 280"/>
                <a:gd name="T43" fmla="*/ 491444 h 283"/>
                <a:gd name="T44" fmla="*/ 192234 w 280"/>
                <a:gd name="T45" fmla="*/ 505792 h 283"/>
                <a:gd name="T46" fmla="*/ 210200 w 280"/>
                <a:gd name="T47" fmla="*/ 507586 h 283"/>
                <a:gd name="T48" fmla="*/ 210200 w 280"/>
                <a:gd name="T49" fmla="*/ 507586 h 283"/>
                <a:gd name="T50" fmla="*/ 210200 w 280"/>
                <a:gd name="T51" fmla="*/ 507586 h 283"/>
                <a:gd name="T52" fmla="*/ 210200 w 280"/>
                <a:gd name="T53" fmla="*/ 507586 h 283"/>
                <a:gd name="T54" fmla="*/ 210200 w 280"/>
                <a:gd name="T55" fmla="*/ 507586 h 283"/>
                <a:gd name="T56" fmla="*/ 210200 w 280"/>
                <a:gd name="T57" fmla="*/ 507586 h 283"/>
                <a:gd name="T58" fmla="*/ 210200 w 280"/>
                <a:gd name="T59" fmla="*/ 507586 h 283"/>
                <a:gd name="T60" fmla="*/ 210200 w 280"/>
                <a:gd name="T61" fmla="*/ 507586 h 283"/>
                <a:gd name="T62" fmla="*/ 256911 w 280"/>
                <a:gd name="T63" fmla="*/ 487857 h 283"/>
                <a:gd name="T64" fmla="*/ 271283 w 280"/>
                <a:gd name="T65" fmla="*/ 448398 h 283"/>
                <a:gd name="T66" fmla="*/ 271283 w 280"/>
                <a:gd name="T67" fmla="*/ 448398 h 283"/>
                <a:gd name="T68" fmla="*/ 271283 w 280"/>
                <a:gd name="T69" fmla="*/ 448398 h 283"/>
                <a:gd name="T70" fmla="*/ 271283 w 280"/>
                <a:gd name="T71" fmla="*/ 398177 h 283"/>
                <a:gd name="T72" fmla="*/ 271283 w 280"/>
                <a:gd name="T73" fmla="*/ 347956 h 283"/>
                <a:gd name="T74" fmla="*/ 260504 w 280"/>
                <a:gd name="T75" fmla="*/ 347956 h 283"/>
                <a:gd name="T76" fmla="*/ 260504 w 280"/>
                <a:gd name="T77" fmla="*/ 209850 h 283"/>
                <a:gd name="T78" fmla="*/ 314401 w 280"/>
                <a:gd name="T79" fmla="*/ 188327 h 283"/>
                <a:gd name="T80" fmla="*/ 377282 w 280"/>
                <a:gd name="T81" fmla="*/ 222405 h 283"/>
                <a:gd name="T82" fmla="*/ 441958 w 280"/>
                <a:gd name="T83" fmla="*/ 188327 h 283"/>
                <a:gd name="T84" fmla="*/ 503042 w 280"/>
                <a:gd name="T85" fmla="*/ 220612 h 283"/>
                <a:gd name="T86" fmla="*/ 251521 w 280"/>
                <a:gd name="T87" fmla="*/ 0 h 2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sp>
        <p:nvSpPr>
          <p:cNvPr id="204" name="TextBox 203"/>
          <p:cNvSpPr txBox="1"/>
          <p:nvPr/>
        </p:nvSpPr>
        <p:spPr>
          <a:xfrm>
            <a:off x="2215561" y="5810479"/>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制订过程</a:t>
            </a:r>
            <a:endParaRPr lang="zh-CN" altLang="en-US" b="1" dirty="0">
              <a:latin typeface="微软雅黑" pitchFamily="34" charset="-122"/>
              <a:ea typeface="微软雅黑" pitchFamily="34" charset="-122"/>
            </a:endParaRPr>
          </a:p>
        </p:txBody>
      </p:sp>
      <p:sp>
        <p:nvSpPr>
          <p:cNvPr id="2" name="矩形 1"/>
          <p:cNvSpPr/>
          <p:nvPr/>
        </p:nvSpPr>
        <p:spPr>
          <a:xfrm>
            <a:off x="499420" y="2065771"/>
            <a:ext cx="1153228" cy="461665"/>
          </a:xfrm>
          <a:prstGeom prst="rect">
            <a:avLst/>
          </a:prstGeom>
        </p:spPr>
        <p:txBody>
          <a:bodyPr wrap="square">
            <a:spAutoFit/>
          </a:bodyPr>
          <a:lstStyle/>
          <a:p>
            <a:pPr algn="ctr"/>
            <a:r>
              <a:rPr lang="zh-CN" altLang="zh-CN" sz="1200" b="1" dirty="0">
                <a:latin typeface="微软雅黑" pitchFamily="34" charset="-122"/>
                <a:ea typeface="微软雅黑" pitchFamily="34" charset="-122"/>
              </a:rPr>
              <a:t>确定</a:t>
            </a:r>
            <a:r>
              <a:rPr lang="zh-CN" altLang="zh-CN" sz="1200" b="1" dirty="0" smtClean="0">
                <a:latin typeface="微软雅黑" pitchFamily="34" charset="-122"/>
                <a:ea typeface="微软雅黑" pitchFamily="34" charset="-122"/>
              </a:rPr>
              <a:t>项目</a:t>
            </a:r>
            <a:endParaRPr lang="en-US" altLang="zh-CN" sz="1200" b="1" dirty="0" smtClean="0">
              <a:latin typeface="微软雅黑" pitchFamily="34" charset="-122"/>
              <a:ea typeface="微软雅黑" pitchFamily="34" charset="-122"/>
            </a:endParaRPr>
          </a:p>
          <a:p>
            <a:pPr algn="ctr"/>
            <a:r>
              <a:rPr lang="zh-CN" altLang="zh-CN" sz="1200" b="1" dirty="0" smtClean="0">
                <a:latin typeface="微软雅黑" pitchFamily="34" charset="-122"/>
                <a:ea typeface="微软雅黑" pitchFamily="34" charset="-122"/>
              </a:rPr>
              <a:t>目标</a:t>
            </a:r>
            <a:r>
              <a:rPr lang="zh-CN" altLang="zh-CN" sz="1200" b="1" dirty="0">
                <a:latin typeface="微软雅黑" pitchFamily="34" charset="-122"/>
                <a:ea typeface="微软雅黑" pitchFamily="34" charset="-122"/>
              </a:rPr>
              <a:t>和范围</a:t>
            </a:r>
            <a:endParaRPr lang="zh-CN" altLang="en-US" sz="1200" b="1" dirty="0">
              <a:latin typeface="微软雅黑" pitchFamily="34" charset="-122"/>
              <a:ea typeface="微软雅黑" pitchFamily="34" charset="-122"/>
            </a:endParaRPr>
          </a:p>
        </p:txBody>
      </p:sp>
      <p:sp>
        <p:nvSpPr>
          <p:cNvPr id="205" name="矩形 204"/>
          <p:cNvSpPr/>
          <p:nvPr/>
        </p:nvSpPr>
        <p:spPr>
          <a:xfrm>
            <a:off x="192596" y="2845697"/>
            <a:ext cx="1451176" cy="830997"/>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指定</a:t>
            </a:r>
            <a:r>
              <a:rPr lang="zh-CN" altLang="en-US" sz="1200" b="1" dirty="0">
                <a:latin typeface="微软雅黑" pitchFamily="34" charset="-122"/>
                <a:ea typeface="微软雅黑" pitchFamily="34" charset="-122"/>
              </a:rPr>
              <a:t>的工作活动任务或达到目标的工作被分解且下定义并列出清单</a:t>
            </a:r>
          </a:p>
        </p:txBody>
      </p:sp>
      <p:sp>
        <p:nvSpPr>
          <p:cNvPr id="206" name="矩形 205"/>
          <p:cNvSpPr/>
          <p:nvPr/>
        </p:nvSpPr>
        <p:spPr>
          <a:xfrm>
            <a:off x="610401" y="4614059"/>
            <a:ext cx="1451176" cy="830997"/>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创建</a:t>
            </a:r>
            <a:r>
              <a:rPr lang="zh-CN" altLang="en-US" sz="1200" b="1" dirty="0">
                <a:latin typeface="微软雅黑" pitchFamily="34" charset="-122"/>
                <a:ea typeface="微软雅黑" pitchFamily="34" charset="-122"/>
              </a:rPr>
              <a:t>一个项目组织以指定部门、分包商和经理对工作活动负责</a:t>
            </a:r>
          </a:p>
        </p:txBody>
      </p:sp>
      <p:sp>
        <p:nvSpPr>
          <p:cNvPr id="208" name="矩形 207"/>
          <p:cNvSpPr/>
          <p:nvPr/>
        </p:nvSpPr>
        <p:spPr>
          <a:xfrm>
            <a:off x="4292770" y="1896896"/>
            <a:ext cx="1556207" cy="646331"/>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准备</a:t>
            </a:r>
            <a:r>
              <a:rPr lang="zh-CN" altLang="en-US" sz="1200" b="1" dirty="0">
                <a:latin typeface="微软雅黑" pitchFamily="34" charset="-122"/>
                <a:ea typeface="微软雅黑" pitchFamily="34" charset="-122"/>
              </a:rPr>
              <a:t>进度计划以表明工作活动的时间安排、截止日期和里程碑</a:t>
            </a:r>
          </a:p>
        </p:txBody>
      </p:sp>
      <p:sp>
        <p:nvSpPr>
          <p:cNvPr id="209" name="矩形 208"/>
          <p:cNvSpPr/>
          <p:nvPr/>
        </p:nvSpPr>
        <p:spPr>
          <a:xfrm>
            <a:off x="4114523" y="2896453"/>
            <a:ext cx="1832894" cy="830997"/>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准备</a:t>
            </a:r>
            <a:r>
              <a:rPr lang="zh-CN" altLang="en-US" sz="1200" b="1" dirty="0">
                <a:latin typeface="微软雅黑" pitchFamily="34" charset="-122"/>
                <a:ea typeface="微软雅黑" pitchFamily="34" charset="-122"/>
              </a:rPr>
              <a:t>预算和资源计划：表明资源的消耗量和使用时间以及工作活动和相关事宜的开支</a:t>
            </a:r>
          </a:p>
        </p:txBody>
      </p:sp>
      <p:sp>
        <p:nvSpPr>
          <p:cNvPr id="210" name="矩形 209"/>
          <p:cNvSpPr/>
          <p:nvPr/>
        </p:nvSpPr>
        <p:spPr>
          <a:xfrm>
            <a:off x="3862732" y="4706393"/>
            <a:ext cx="1802699" cy="646331"/>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准备</a:t>
            </a:r>
            <a:r>
              <a:rPr lang="zh-CN" altLang="en-US" sz="1200" b="1" dirty="0">
                <a:latin typeface="微软雅黑" pitchFamily="34" charset="-122"/>
                <a:ea typeface="微软雅黑" pitchFamily="34" charset="-122"/>
              </a:rPr>
              <a:t>各种预测：比如，关于完成项目的工期、成本和质量预测</a:t>
            </a:r>
          </a:p>
        </p:txBody>
      </p:sp>
      <p:sp>
        <p:nvSpPr>
          <p:cNvPr id="211" name="文本框 74"/>
          <p:cNvSpPr txBox="1"/>
          <p:nvPr/>
        </p:nvSpPr>
        <p:spPr>
          <a:xfrm>
            <a:off x="7237736" y="2159161"/>
            <a:ext cx="1467068" cy="400110"/>
          </a:xfrm>
          <a:prstGeom prst="rect">
            <a:avLst/>
          </a:prstGeom>
          <a:noFill/>
        </p:spPr>
        <p:txBody>
          <a:bodyPr wrap="none" lIns="91440" tIns="45720" rIns="91440" bIns="45720">
            <a:spAutoFit/>
          </a:bodyPr>
          <a:lstStyle/>
          <a:p>
            <a:pP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关键路径法</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12" name="文本框 74"/>
          <p:cNvSpPr txBox="1"/>
          <p:nvPr/>
        </p:nvSpPr>
        <p:spPr>
          <a:xfrm>
            <a:off x="7237736" y="3464266"/>
            <a:ext cx="1467068" cy="400110"/>
          </a:xfrm>
          <a:prstGeom prst="rect">
            <a:avLst/>
          </a:prstGeom>
          <a:noFill/>
        </p:spPr>
        <p:txBody>
          <a:bodyPr wrap="none" lIns="91440" tIns="45720" rIns="91440" bIns="45720">
            <a:spAutoFit/>
          </a:bodyPr>
          <a:lstStyle/>
          <a:p>
            <a:pP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资源平衡法</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13" name="文本框 74"/>
          <p:cNvSpPr txBox="1"/>
          <p:nvPr/>
        </p:nvSpPr>
        <p:spPr>
          <a:xfrm>
            <a:off x="7305729" y="4755723"/>
            <a:ext cx="1467068" cy="400110"/>
          </a:xfrm>
          <a:prstGeom prst="rect">
            <a:avLst/>
          </a:prstGeom>
          <a:noFill/>
        </p:spPr>
        <p:txBody>
          <a:bodyPr wrap="none" lIns="91440" tIns="45720" rIns="91440" bIns="45720">
            <a:spAutoFit/>
          </a:bodyPr>
          <a:lstStyle/>
          <a:p>
            <a:pP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进度压缩法</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14" name="TextBox 213"/>
          <p:cNvSpPr txBox="1"/>
          <p:nvPr/>
        </p:nvSpPr>
        <p:spPr>
          <a:xfrm>
            <a:off x="6835710" y="5927111"/>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制订方法</a:t>
            </a:r>
            <a:endParaRPr lang="zh-CN" altLang="en-US" b="1" dirty="0">
              <a:latin typeface="微软雅黑" pitchFamily="34" charset="-122"/>
              <a:ea typeface="微软雅黑" pitchFamily="34" charset="-122"/>
            </a:endParaRPr>
          </a:p>
        </p:txBody>
      </p:sp>
      <p:cxnSp>
        <p:nvCxnSpPr>
          <p:cNvPr id="4" name="直接连接符 3"/>
          <p:cNvCxnSpPr/>
          <p:nvPr/>
        </p:nvCxnSpPr>
        <p:spPr>
          <a:xfrm>
            <a:off x="5947417" y="1934071"/>
            <a:ext cx="49237" cy="376616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9089202" y="1954042"/>
            <a:ext cx="49237" cy="3766165"/>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16" name="TextBox 16"/>
          <p:cNvSpPr txBox="1"/>
          <p:nvPr/>
        </p:nvSpPr>
        <p:spPr>
          <a:xfrm>
            <a:off x="9590210" y="5480315"/>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7" name="矩形 216"/>
          <p:cNvSpPr/>
          <p:nvPr/>
        </p:nvSpPr>
        <p:spPr>
          <a:xfrm>
            <a:off x="9603753" y="1972133"/>
            <a:ext cx="1936270" cy="1161711"/>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组织措施</a:t>
            </a:r>
            <a:endParaRPr lang="zh-CN" altLang="en-US" b="1" dirty="0">
              <a:latin typeface="微软雅黑" panose="020B0503020204020204" pitchFamily="34" charset="-122"/>
              <a:ea typeface="微软雅黑" panose="020B0503020204020204" pitchFamily="34" charset="-122"/>
            </a:endParaRPr>
          </a:p>
        </p:txBody>
      </p:sp>
      <p:sp>
        <p:nvSpPr>
          <p:cNvPr id="218" name="矩形 217"/>
          <p:cNvSpPr/>
          <p:nvPr/>
        </p:nvSpPr>
        <p:spPr>
          <a:xfrm>
            <a:off x="9590210" y="3389037"/>
            <a:ext cx="1927239" cy="1059711"/>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b="1" dirty="0" smtClean="0">
                <a:latin typeface="微软雅黑" panose="020B0503020204020204" pitchFamily="34" charset="-122"/>
                <a:ea typeface="微软雅黑" panose="020B0503020204020204" pitchFamily="34" charset="-122"/>
              </a:rPr>
              <a:t>管理措施</a:t>
            </a:r>
            <a:endParaRPr lang="zh-CN" altLang="en-US" b="1" dirty="0">
              <a:latin typeface="微软雅黑" panose="020B0503020204020204" pitchFamily="34" charset="-122"/>
              <a:ea typeface="微软雅黑" panose="020B0503020204020204" pitchFamily="34" charset="-122"/>
            </a:endParaRPr>
          </a:p>
        </p:txBody>
      </p:sp>
      <p:sp>
        <p:nvSpPr>
          <p:cNvPr id="219" name="矩形 218"/>
          <p:cNvSpPr/>
          <p:nvPr/>
        </p:nvSpPr>
        <p:spPr>
          <a:xfrm>
            <a:off x="9590210" y="4668770"/>
            <a:ext cx="1927239" cy="9741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b="1" dirty="0" smtClean="0">
                <a:latin typeface="微软雅黑" panose="020B0503020204020204" pitchFamily="34" charset="-122"/>
                <a:ea typeface="微软雅黑" panose="020B0503020204020204" pitchFamily="34" charset="-122"/>
              </a:rPr>
              <a:t>经济措施</a:t>
            </a:r>
            <a:endParaRPr lang="zh-CN" altLang="en-US" b="1" dirty="0">
              <a:latin typeface="微软雅黑" panose="020B0503020204020204" pitchFamily="34" charset="-122"/>
              <a:ea typeface="微软雅黑" panose="020B0503020204020204" pitchFamily="34" charset="-122"/>
            </a:endParaRPr>
          </a:p>
        </p:txBody>
      </p:sp>
      <p:sp>
        <p:nvSpPr>
          <p:cNvPr id="220" name="TextBox 219"/>
          <p:cNvSpPr txBox="1"/>
          <p:nvPr/>
        </p:nvSpPr>
        <p:spPr>
          <a:xfrm>
            <a:off x="9835374" y="5983499"/>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执行方案</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27912553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350"/>
                                        <p:tgtEl>
                                          <p:spTgt spid="155"/>
                                        </p:tgtEl>
                                      </p:cBhvr>
                                    </p:animEffect>
                                  </p:childTnLst>
                                </p:cTn>
                              </p:par>
                            </p:childTnLst>
                          </p:cTn>
                        </p:par>
                        <p:par>
                          <p:cTn id="8" fill="hold">
                            <p:stCondLst>
                              <p:cond delay="350"/>
                            </p:stCondLst>
                            <p:childTnLst>
                              <p:par>
                                <p:cTn id="9" presetID="10" presetClass="entr" presetSubtype="0" fill="hold" nodeType="afterEffect">
                                  <p:stCondLst>
                                    <p:cond delay="0"/>
                                  </p:stCondLst>
                                  <p:childTnLst>
                                    <p:set>
                                      <p:cBhvr>
                                        <p:cTn id="10" dur="1" fill="hold">
                                          <p:stCondLst>
                                            <p:cond delay="0"/>
                                          </p:stCondLst>
                                        </p:cTn>
                                        <p:tgtEl>
                                          <p:spTgt spid="159"/>
                                        </p:tgtEl>
                                        <p:attrNameLst>
                                          <p:attrName>style.visibility</p:attrName>
                                        </p:attrNameLst>
                                      </p:cBhvr>
                                      <p:to>
                                        <p:strVal val="visible"/>
                                      </p:to>
                                    </p:set>
                                    <p:animEffect transition="in" filter="fade">
                                      <p:cBhvr>
                                        <p:cTn id="11" dur="350"/>
                                        <p:tgtEl>
                                          <p:spTgt spid="159"/>
                                        </p:tgtEl>
                                      </p:cBhvr>
                                    </p:animEffect>
                                  </p:childTnLst>
                                </p:cTn>
                              </p:par>
                            </p:childTnLst>
                          </p:cTn>
                        </p:par>
                        <p:par>
                          <p:cTn id="12" fill="hold">
                            <p:stCondLst>
                              <p:cond delay="700"/>
                            </p:stCondLst>
                            <p:childTnLst>
                              <p:par>
                                <p:cTn id="13" presetID="10" presetClass="entr" presetSubtype="0" fill="hold" nodeType="afterEffect">
                                  <p:stCondLst>
                                    <p:cond delay="0"/>
                                  </p:stCondLst>
                                  <p:childTnLst>
                                    <p:set>
                                      <p:cBhvr>
                                        <p:cTn id="14" dur="1" fill="hold">
                                          <p:stCondLst>
                                            <p:cond delay="0"/>
                                          </p:stCondLst>
                                        </p:cTn>
                                        <p:tgtEl>
                                          <p:spTgt spid="163"/>
                                        </p:tgtEl>
                                        <p:attrNameLst>
                                          <p:attrName>style.visibility</p:attrName>
                                        </p:attrNameLst>
                                      </p:cBhvr>
                                      <p:to>
                                        <p:strVal val="visible"/>
                                      </p:to>
                                    </p:set>
                                    <p:animEffect transition="in" filter="fade">
                                      <p:cBhvr>
                                        <p:cTn id="15" dur="350"/>
                                        <p:tgtEl>
                                          <p:spTgt spid="163"/>
                                        </p:tgtEl>
                                      </p:cBhvr>
                                    </p:animEffect>
                                  </p:childTnLst>
                                </p:cTn>
                              </p:par>
                            </p:childTnLst>
                          </p:cTn>
                        </p:par>
                        <p:par>
                          <p:cTn id="16" fill="hold">
                            <p:stCondLst>
                              <p:cond delay="1050"/>
                            </p:stCondLst>
                            <p:childTnLst>
                              <p:par>
                                <p:cTn id="17" presetID="10" presetClass="entr" presetSubtype="0" fill="hold" grpId="0" nodeType="afterEffect">
                                  <p:stCondLst>
                                    <p:cond delay="0"/>
                                  </p:stCondLst>
                                  <p:childTnLst>
                                    <p:set>
                                      <p:cBhvr>
                                        <p:cTn id="18" dur="1" fill="hold">
                                          <p:stCondLst>
                                            <p:cond delay="0"/>
                                          </p:stCondLst>
                                        </p:cTn>
                                        <p:tgtEl>
                                          <p:spTgt spid="211"/>
                                        </p:tgtEl>
                                        <p:attrNameLst>
                                          <p:attrName>style.visibility</p:attrName>
                                        </p:attrNameLst>
                                      </p:cBhvr>
                                      <p:to>
                                        <p:strVal val="visible"/>
                                      </p:to>
                                    </p:set>
                                    <p:animEffect transition="in" filter="fade">
                                      <p:cBhvr>
                                        <p:cTn id="19" dur="350"/>
                                        <p:tgtEl>
                                          <p:spTgt spid="211"/>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212"/>
                                        </p:tgtEl>
                                        <p:attrNameLst>
                                          <p:attrName>style.visibility</p:attrName>
                                        </p:attrNameLst>
                                      </p:cBhvr>
                                      <p:to>
                                        <p:strVal val="visible"/>
                                      </p:to>
                                    </p:set>
                                    <p:animEffect transition="in" filter="fade">
                                      <p:cBhvr>
                                        <p:cTn id="23" dur="350"/>
                                        <p:tgtEl>
                                          <p:spTgt spid="212"/>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213"/>
                                        </p:tgtEl>
                                        <p:attrNameLst>
                                          <p:attrName>style.visibility</p:attrName>
                                        </p:attrNameLst>
                                      </p:cBhvr>
                                      <p:to>
                                        <p:strVal val="visible"/>
                                      </p:to>
                                    </p:set>
                                    <p:animEffect transition="in" filter="fade">
                                      <p:cBhvr>
                                        <p:cTn id="27" dur="350"/>
                                        <p:tgtEl>
                                          <p:spTgt spid="213"/>
                                        </p:tgtEl>
                                      </p:cBhvr>
                                    </p:animEffect>
                                  </p:childTnLst>
                                </p:cTn>
                              </p:par>
                            </p:childTnLst>
                          </p:cTn>
                        </p:par>
                        <p:par>
                          <p:cTn id="28" fill="hold">
                            <p:stCondLst>
                              <p:cond delay="21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216"/>
                                        </p:tgtEl>
                                        <p:attrNameLst>
                                          <p:attrName>style.visibility</p:attrName>
                                        </p:attrNameLst>
                                      </p:cBhvr>
                                      <p:to>
                                        <p:strVal val="visible"/>
                                      </p:to>
                                    </p:set>
                                    <p:anim calcmode="lin" valueType="num">
                                      <p:cBhvr>
                                        <p:cTn id="31" dur="250" fill="hold"/>
                                        <p:tgtEl>
                                          <p:spTgt spid="216"/>
                                        </p:tgtEl>
                                        <p:attrNameLst>
                                          <p:attrName>ppt_x</p:attrName>
                                        </p:attrNameLst>
                                      </p:cBhvr>
                                      <p:tavLst>
                                        <p:tav tm="0">
                                          <p:val>
                                            <p:strVal val="#ppt_x"/>
                                          </p:val>
                                        </p:tav>
                                        <p:tav tm="100000">
                                          <p:val>
                                            <p:strVal val="#ppt_x"/>
                                          </p:val>
                                        </p:tav>
                                      </p:tavLst>
                                    </p:anim>
                                    <p:anim calcmode="lin" valueType="num">
                                      <p:cBhvr>
                                        <p:cTn id="32" dur="250" fill="hold"/>
                                        <p:tgtEl>
                                          <p:spTgt spid="216"/>
                                        </p:tgtEl>
                                        <p:attrNameLst>
                                          <p:attrName>ppt_y</p:attrName>
                                        </p:attrNameLst>
                                      </p:cBhvr>
                                      <p:tavLst>
                                        <p:tav tm="0">
                                          <p:val>
                                            <p:strVal val="#ppt_y-#ppt_h/2"/>
                                          </p:val>
                                        </p:tav>
                                        <p:tav tm="100000">
                                          <p:val>
                                            <p:strVal val="#ppt_y"/>
                                          </p:val>
                                        </p:tav>
                                      </p:tavLst>
                                    </p:anim>
                                    <p:anim calcmode="lin" valueType="num">
                                      <p:cBhvr>
                                        <p:cTn id="33" dur="250" fill="hold"/>
                                        <p:tgtEl>
                                          <p:spTgt spid="216"/>
                                        </p:tgtEl>
                                        <p:attrNameLst>
                                          <p:attrName>ppt_w</p:attrName>
                                        </p:attrNameLst>
                                      </p:cBhvr>
                                      <p:tavLst>
                                        <p:tav tm="0">
                                          <p:val>
                                            <p:strVal val="#ppt_w"/>
                                          </p:val>
                                        </p:tav>
                                        <p:tav tm="100000">
                                          <p:val>
                                            <p:strVal val="#ppt_w"/>
                                          </p:val>
                                        </p:tav>
                                      </p:tavLst>
                                    </p:anim>
                                    <p:anim calcmode="lin" valueType="num">
                                      <p:cBhvr>
                                        <p:cTn id="34" dur="250" fill="hold"/>
                                        <p:tgtEl>
                                          <p:spTgt spid="2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p:bldP spid="212" grpId="0"/>
      <p:bldP spid="213" grpId="0"/>
      <p:bldP spid="2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 name="组合 154"/>
          <p:cNvGrpSpPr>
            <a:grpSpLocks noChangeAspect="1"/>
          </p:cNvGrpSpPr>
          <p:nvPr/>
        </p:nvGrpSpPr>
        <p:grpSpPr>
          <a:xfrm>
            <a:off x="6154926" y="2044136"/>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6154926" y="3252295"/>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6154926" y="4460454"/>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53" name="文本框 2"/>
          <p:cNvSpPr txBox="1"/>
          <p:nvPr/>
        </p:nvSpPr>
        <p:spPr>
          <a:xfrm>
            <a:off x="572744" y="1016184"/>
            <a:ext cx="10962764" cy="700576"/>
          </a:xfrm>
          <a:prstGeom prst="rect">
            <a:avLst/>
          </a:prstGeom>
          <a:solidFill>
            <a:srgbClr val="FFE48F"/>
          </a:solidFill>
        </p:spPr>
        <p:txBody>
          <a:bodyPr wrap="square" rtlCol="0">
            <a:spAutoFit/>
          </a:bodyPr>
          <a:lstStyle/>
          <a:p>
            <a:pPr marL="12065" lvl="1" indent="457200" fontAlgn="base">
              <a:lnSpc>
                <a:spcPct val="150000"/>
              </a:lnSpc>
            </a:pPr>
            <a:r>
              <a:rPr lang="zh-CN" altLang="en-US" sz="14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项目成本管理是为使项目成本控制在计划目标之内所做的预测、计划、控制、调整、核算、分析和考核等管理工作，目的就是要确保在批准的财政预算内完成项目。</a:t>
            </a:r>
            <a:endParaRPr sz="14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项目成本</a:t>
            </a:r>
            <a:r>
              <a:rPr lang="zh-CN" altLang="en-US" sz="2400" dirty="0" smtClean="0">
                <a:solidFill>
                  <a:srgbClr val="00338D"/>
                </a:solidFill>
                <a:sym typeface="+mn-lt"/>
              </a:rPr>
              <a:t>管理</a:t>
            </a:r>
            <a:endParaRPr lang="zh-CN" altLang="en-US" sz="2400" dirty="0">
              <a:solidFill>
                <a:srgbClr val="00338D"/>
              </a:solidFill>
              <a:sym typeface="+mn-lt"/>
            </a:endParaRPr>
          </a:p>
        </p:txBody>
      </p:sp>
      <p:sp>
        <p:nvSpPr>
          <p:cNvPr id="23" name="TextBox 22"/>
          <p:cNvSpPr txBox="1"/>
          <p:nvPr/>
        </p:nvSpPr>
        <p:spPr>
          <a:xfrm>
            <a:off x="572744" y="646852"/>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概念</a:t>
            </a:r>
            <a:endParaRPr lang="zh-CN" altLang="en-US" b="1" dirty="0">
              <a:latin typeface="微软雅黑" pitchFamily="34" charset="-122"/>
              <a:ea typeface="微软雅黑" pitchFamily="34" charset="-122"/>
            </a:endParaRPr>
          </a:p>
        </p:txBody>
      </p:sp>
      <p:grpSp>
        <p:nvGrpSpPr>
          <p:cNvPr id="148" name="组合 147"/>
          <p:cNvGrpSpPr/>
          <p:nvPr/>
        </p:nvGrpSpPr>
        <p:grpSpPr>
          <a:xfrm>
            <a:off x="1428127" y="1818361"/>
            <a:ext cx="3183746" cy="3439947"/>
            <a:chOff x="3692561" y="656939"/>
            <a:chExt cx="3886710" cy="4002193"/>
          </a:xfrm>
        </p:grpSpPr>
        <p:grpSp>
          <p:nvGrpSpPr>
            <p:cNvPr id="149" name="组合 148"/>
            <p:cNvGrpSpPr/>
            <p:nvPr/>
          </p:nvGrpSpPr>
          <p:grpSpPr>
            <a:xfrm>
              <a:off x="4931258" y="3345032"/>
              <a:ext cx="1472183" cy="1314100"/>
              <a:chOff x="3607355" y="3025389"/>
              <a:chExt cx="1104137" cy="985575"/>
            </a:xfrm>
          </p:grpSpPr>
          <p:grpSp>
            <p:nvGrpSpPr>
              <p:cNvPr id="195" name="组合 194"/>
              <p:cNvGrpSpPr/>
              <p:nvPr/>
            </p:nvGrpSpPr>
            <p:grpSpPr>
              <a:xfrm>
                <a:off x="3607355" y="3025389"/>
                <a:ext cx="1104137" cy="985575"/>
                <a:chOff x="3342359" y="1161598"/>
                <a:chExt cx="2123116" cy="1895135"/>
              </a:xfrm>
            </p:grpSpPr>
            <p:sp>
              <p:nvSpPr>
                <p:cNvPr id="202" name="任意多边形 201"/>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203"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96" name="组合 195"/>
              <p:cNvGrpSpPr/>
              <p:nvPr/>
            </p:nvGrpSpPr>
            <p:grpSpPr>
              <a:xfrm>
                <a:off x="3993255" y="3339377"/>
                <a:ext cx="293592" cy="304076"/>
                <a:chOff x="9450388" y="2662238"/>
                <a:chExt cx="133350" cy="138112"/>
              </a:xfrm>
              <a:solidFill>
                <a:srgbClr val="FFB850"/>
              </a:solidFill>
            </p:grpSpPr>
            <p:sp>
              <p:nvSpPr>
                <p:cNvPr id="197" name="Rectangle 239"/>
                <p:cNvSpPr>
                  <a:spLocks noChangeArrowheads="1"/>
                </p:cNvSpPr>
                <p:nvPr/>
              </p:nvSpPr>
              <p:spPr bwMode="auto">
                <a:xfrm>
                  <a:off x="9450388" y="2778125"/>
                  <a:ext cx="26988" cy="222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8" name="Rectangle 240"/>
                <p:cNvSpPr>
                  <a:spLocks noChangeArrowheads="1"/>
                </p:cNvSpPr>
                <p:nvPr/>
              </p:nvSpPr>
              <p:spPr bwMode="auto">
                <a:xfrm>
                  <a:off x="9488488" y="2751138"/>
                  <a:ext cx="22225" cy="492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9" name="Rectangle 241"/>
                <p:cNvSpPr>
                  <a:spLocks noChangeArrowheads="1"/>
                </p:cNvSpPr>
                <p:nvPr/>
              </p:nvSpPr>
              <p:spPr bwMode="auto">
                <a:xfrm>
                  <a:off x="9521825" y="2713038"/>
                  <a:ext cx="23813" cy="873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0"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1"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0" name="组合 149"/>
            <p:cNvGrpSpPr/>
            <p:nvPr/>
          </p:nvGrpSpPr>
          <p:grpSpPr>
            <a:xfrm>
              <a:off x="4931258" y="1989347"/>
              <a:ext cx="1472183" cy="1314101"/>
              <a:chOff x="3607355" y="2008626"/>
              <a:chExt cx="1104137" cy="985576"/>
            </a:xfrm>
          </p:grpSpPr>
          <p:grpSp>
            <p:nvGrpSpPr>
              <p:cNvPr id="188" name="组合 187"/>
              <p:cNvGrpSpPr/>
              <p:nvPr/>
            </p:nvGrpSpPr>
            <p:grpSpPr>
              <a:xfrm>
                <a:off x="3607355" y="2008626"/>
                <a:ext cx="1104137" cy="985576"/>
                <a:chOff x="3342359" y="1161598"/>
                <a:chExt cx="2123116" cy="1895135"/>
              </a:xfrm>
            </p:grpSpPr>
            <p:sp>
              <p:nvSpPr>
                <p:cNvPr id="193" name="任意多边形 19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94"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89" name="Group 4"/>
              <p:cNvGrpSpPr>
                <a:grpSpLocks noChangeAspect="1"/>
              </p:cNvGrpSpPr>
              <p:nvPr/>
            </p:nvGrpSpPr>
            <p:grpSpPr bwMode="auto">
              <a:xfrm>
                <a:off x="3968865" y="2351205"/>
                <a:ext cx="383166" cy="296285"/>
                <a:chOff x="3494" y="1896"/>
                <a:chExt cx="688" cy="532"/>
              </a:xfrm>
              <a:solidFill>
                <a:srgbClr val="002060"/>
              </a:solidFill>
            </p:grpSpPr>
            <p:sp>
              <p:nvSpPr>
                <p:cNvPr id="190" name="Rectangle 5"/>
                <p:cNvSpPr>
                  <a:spLocks noChangeArrowheads="1"/>
                </p:cNvSpPr>
                <p:nvPr/>
              </p:nvSpPr>
              <p:spPr bwMode="auto">
                <a:xfrm>
                  <a:off x="4124" y="2007"/>
                  <a:ext cx="58"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1"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2" name="Rectangle 7"/>
                <p:cNvSpPr>
                  <a:spLocks noChangeArrowheads="1"/>
                </p:cNvSpPr>
                <p:nvPr/>
              </p:nvSpPr>
              <p:spPr bwMode="auto">
                <a:xfrm>
                  <a:off x="3494" y="2007"/>
                  <a:ext cx="57"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1" name="组合 150"/>
            <p:cNvGrpSpPr/>
            <p:nvPr/>
          </p:nvGrpSpPr>
          <p:grpSpPr>
            <a:xfrm>
              <a:off x="6107088" y="2669939"/>
              <a:ext cx="1472183" cy="1314101"/>
              <a:chOff x="4489227" y="2519070"/>
              <a:chExt cx="1104137" cy="985576"/>
            </a:xfrm>
          </p:grpSpPr>
          <p:grpSp>
            <p:nvGrpSpPr>
              <p:cNvPr id="180" name="组合 179"/>
              <p:cNvGrpSpPr/>
              <p:nvPr/>
            </p:nvGrpSpPr>
            <p:grpSpPr>
              <a:xfrm>
                <a:off x="4489227" y="2519070"/>
                <a:ext cx="1104137" cy="985576"/>
                <a:chOff x="3342359" y="1161598"/>
                <a:chExt cx="2123116" cy="1895135"/>
              </a:xfrm>
            </p:grpSpPr>
            <p:sp>
              <p:nvSpPr>
                <p:cNvPr id="186" name="任意多边形 185"/>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87"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alpha val="0"/>
                  </a:schemeClr>
                </a:solidFill>
                <a:ln w="38100">
                  <a:solidFill>
                    <a:schemeClr val="accent2"/>
                  </a:soli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81" name="组合 180"/>
              <p:cNvGrpSpPr/>
              <p:nvPr/>
            </p:nvGrpSpPr>
            <p:grpSpPr>
              <a:xfrm>
                <a:off x="4874693" y="2851882"/>
                <a:ext cx="342864" cy="343865"/>
                <a:chOff x="458010" y="4063526"/>
                <a:chExt cx="1087437" cy="1090612"/>
              </a:xfrm>
              <a:solidFill>
                <a:srgbClr val="002060"/>
              </a:solidFill>
            </p:grpSpPr>
            <p:sp>
              <p:nvSpPr>
                <p:cNvPr id="182"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3" name="Rectangle 12"/>
                <p:cNvSpPr>
                  <a:spLocks noChangeArrowheads="1"/>
                </p:cNvSpPr>
                <p:nvPr/>
              </p:nvSpPr>
              <p:spPr bwMode="auto">
                <a:xfrm>
                  <a:off x="682625" y="4338638"/>
                  <a:ext cx="636587" cy="71437"/>
                </a:xfrm>
                <a:prstGeom prst="rect">
                  <a:avLst/>
                </a:prstGeom>
                <a:solidFill>
                  <a:schemeClr val="accent1">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84" name="Rectangle 13"/>
                <p:cNvSpPr>
                  <a:spLocks noChangeArrowheads="1"/>
                </p:cNvSpPr>
                <p:nvPr/>
              </p:nvSpPr>
              <p:spPr bwMode="auto">
                <a:xfrm>
                  <a:off x="682625" y="4562475"/>
                  <a:ext cx="636587" cy="71437"/>
                </a:xfrm>
                <a:prstGeom prst="rect">
                  <a:avLst/>
                </a:prstGeom>
                <a:solidFill>
                  <a:schemeClr val="accent2">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85" name="Rectangle 14"/>
                <p:cNvSpPr>
                  <a:spLocks noChangeArrowheads="1"/>
                </p:cNvSpPr>
                <p:nvPr/>
              </p:nvSpPr>
              <p:spPr bwMode="auto">
                <a:xfrm>
                  <a:off x="682625" y="4786313"/>
                  <a:ext cx="382587" cy="71437"/>
                </a:xfrm>
                <a:prstGeom prst="rect">
                  <a:avLst/>
                </a:prstGeom>
                <a:noFill/>
                <a:ln w="9525">
                  <a:solidFill>
                    <a:schemeClr val="accent1"/>
                  </a:solidFill>
                  <a:miter lim="800000"/>
                </a:ln>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2" name="组合 151"/>
            <p:cNvGrpSpPr/>
            <p:nvPr/>
          </p:nvGrpSpPr>
          <p:grpSpPr>
            <a:xfrm>
              <a:off x="5671869" y="656939"/>
              <a:ext cx="1472183" cy="1314101"/>
              <a:chOff x="4162813" y="1009320"/>
              <a:chExt cx="1104137" cy="985576"/>
            </a:xfrm>
          </p:grpSpPr>
          <p:grpSp>
            <p:nvGrpSpPr>
              <p:cNvPr id="174" name="组合 173"/>
              <p:cNvGrpSpPr/>
              <p:nvPr/>
            </p:nvGrpSpPr>
            <p:grpSpPr>
              <a:xfrm>
                <a:off x="4162813" y="1009320"/>
                <a:ext cx="1104137" cy="985576"/>
                <a:chOff x="3342359" y="1161598"/>
                <a:chExt cx="2123116" cy="1895135"/>
              </a:xfrm>
            </p:grpSpPr>
            <p:sp>
              <p:nvSpPr>
                <p:cNvPr id="178" name="任意多边形 177"/>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7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75" name="Group 17"/>
              <p:cNvGrpSpPr>
                <a:grpSpLocks noChangeAspect="1"/>
              </p:cNvGrpSpPr>
              <p:nvPr/>
            </p:nvGrpSpPr>
            <p:grpSpPr bwMode="auto">
              <a:xfrm>
                <a:off x="4565598" y="1312510"/>
                <a:ext cx="342891" cy="368073"/>
                <a:chOff x="231" y="1205"/>
                <a:chExt cx="640" cy="687"/>
              </a:xfrm>
              <a:solidFill>
                <a:srgbClr val="002060"/>
              </a:solidFill>
            </p:grpSpPr>
            <p:sp>
              <p:nvSpPr>
                <p:cNvPr id="17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3" name="组合 152"/>
            <p:cNvGrpSpPr/>
            <p:nvPr/>
          </p:nvGrpSpPr>
          <p:grpSpPr>
            <a:xfrm>
              <a:off x="3692561" y="2528693"/>
              <a:ext cx="1472183" cy="1314101"/>
              <a:chOff x="2729767" y="1492544"/>
              <a:chExt cx="1104137" cy="985576"/>
            </a:xfrm>
          </p:grpSpPr>
          <p:grpSp>
            <p:nvGrpSpPr>
              <p:cNvPr id="170" name="组合 169"/>
              <p:cNvGrpSpPr/>
              <p:nvPr/>
            </p:nvGrpSpPr>
            <p:grpSpPr>
              <a:xfrm>
                <a:off x="2729767" y="1492544"/>
                <a:ext cx="1104137" cy="985576"/>
                <a:chOff x="3342359" y="1161598"/>
                <a:chExt cx="2123116" cy="1895135"/>
              </a:xfrm>
            </p:grpSpPr>
            <p:sp>
              <p:nvSpPr>
                <p:cNvPr id="172" name="任意多边形 171"/>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7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71"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grpSp>
          <p:nvGrpSpPr>
            <p:cNvPr id="154" name="组合 153"/>
            <p:cNvGrpSpPr/>
            <p:nvPr/>
          </p:nvGrpSpPr>
          <p:grpSpPr>
            <a:xfrm>
              <a:off x="3993046" y="803465"/>
              <a:ext cx="1471930" cy="1313815"/>
              <a:chOff x="3342359" y="1161598"/>
              <a:chExt cx="2123116" cy="1895135"/>
            </a:xfrm>
          </p:grpSpPr>
          <p:sp>
            <p:nvSpPr>
              <p:cNvPr id="168" name="任意多边形 167"/>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6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67" name="Freeform 910"/>
            <p:cNvSpPr/>
            <p:nvPr/>
          </p:nvSpPr>
          <p:spPr bwMode="auto">
            <a:xfrm>
              <a:off x="4469763" y="1245743"/>
              <a:ext cx="503237" cy="508000"/>
            </a:xfrm>
            <a:custGeom>
              <a:avLst/>
              <a:gdLst>
                <a:gd name="T0" fmla="*/ 251521 w 280"/>
                <a:gd name="T1" fmla="*/ 0 h 283"/>
                <a:gd name="T2" fmla="*/ 0 w 280"/>
                <a:gd name="T3" fmla="*/ 218818 h 283"/>
                <a:gd name="T4" fmla="*/ 61084 w 280"/>
                <a:gd name="T5" fmla="*/ 186533 h 283"/>
                <a:gd name="T6" fmla="*/ 125761 w 280"/>
                <a:gd name="T7" fmla="*/ 222405 h 283"/>
                <a:gd name="T8" fmla="*/ 188641 w 280"/>
                <a:gd name="T9" fmla="*/ 186533 h 283"/>
                <a:gd name="T10" fmla="*/ 242538 w 280"/>
                <a:gd name="T11" fmla="*/ 209850 h 283"/>
                <a:gd name="T12" fmla="*/ 242538 w 280"/>
                <a:gd name="T13" fmla="*/ 347956 h 283"/>
                <a:gd name="T14" fmla="*/ 231759 w 280"/>
                <a:gd name="T15" fmla="*/ 347956 h 283"/>
                <a:gd name="T16" fmla="*/ 231759 w 280"/>
                <a:gd name="T17" fmla="*/ 398177 h 283"/>
                <a:gd name="T18" fmla="*/ 231759 w 280"/>
                <a:gd name="T19" fmla="*/ 448398 h 283"/>
                <a:gd name="T20" fmla="*/ 228165 w 280"/>
                <a:gd name="T21" fmla="*/ 464540 h 283"/>
                <a:gd name="T22" fmla="*/ 210200 w 280"/>
                <a:gd name="T23" fmla="*/ 473508 h 283"/>
                <a:gd name="T24" fmla="*/ 203013 w 280"/>
                <a:gd name="T25" fmla="*/ 473508 h 283"/>
                <a:gd name="T26" fmla="*/ 192234 w 280"/>
                <a:gd name="T27" fmla="*/ 468127 h 283"/>
                <a:gd name="T28" fmla="*/ 188641 w 280"/>
                <a:gd name="T29" fmla="*/ 460953 h 283"/>
                <a:gd name="T30" fmla="*/ 186844 w 280"/>
                <a:gd name="T31" fmla="*/ 450191 h 283"/>
                <a:gd name="T32" fmla="*/ 181454 w 280"/>
                <a:gd name="T33" fmla="*/ 437636 h 283"/>
                <a:gd name="T34" fmla="*/ 167082 w 280"/>
                <a:gd name="T35" fmla="*/ 430462 h 283"/>
                <a:gd name="T36" fmla="*/ 154506 w 280"/>
                <a:gd name="T37" fmla="*/ 435842 h 283"/>
                <a:gd name="T38" fmla="*/ 149116 w 280"/>
                <a:gd name="T39" fmla="*/ 450191 h 283"/>
                <a:gd name="T40" fmla="*/ 152709 w 280"/>
                <a:gd name="T41" fmla="*/ 473508 h 283"/>
                <a:gd name="T42" fmla="*/ 163489 w 280"/>
                <a:gd name="T43" fmla="*/ 491444 h 283"/>
                <a:gd name="T44" fmla="*/ 192234 w 280"/>
                <a:gd name="T45" fmla="*/ 505792 h 283"/>
                <a:gd name="T46" fmla="*/ 210200 w 280"/>
                <a:gd name="T47" fmla="*/ 507586 h 283"/>
                <a:gd name="T48" fmla="*/ 210200 w 280"/>
                <a:gd name="T49" fmla="*/ 507586 h 283"/>
                <a:gd name="T50" fmla="*/ 210200 w 280"/>
                <a:gd name="T51" fmla="*/ 507586 h 283"/>
                <a:gd name="T52" fmla="*/ 210200 w 280"/>
                <a:gd name="T53" fmla="*/ 507586 h 283"/>
                <a:gd name="T54" fmla="*/ 210200 w 280"/>
                <a:gd name="T55" fmla="*/ 507586 h 283"/>
                <a:gd name="T56" fmla="*/ 210200 w 280"/>
                <a:gd name="T57" fmla="*/ 507586 h 283"/>
                <a:gd name="T58" fmla="*/ 210200 w 280"/>
                <a:gd name="T59" fmla="*/ 507586 h 283"/>
                <a:gd name="T60" fmla="*/ 210200 w 280"/>
                <a:gd name="T61" fmla="*/ 507586 h 283"/>
                <a:gd name="T62" fmla="*/ 256911 w 280"/>
                <a:gd name="T63" fmla="*/ 487857 h 283"/>
                <a:gd name="T64" fmla="*/ 271283 w 280"/>
                <a:gd name="T65" fmla="*/ 448398 h 283"/>
                <a:gd name="T66" fmla="*/ 271283 w 280"/>
                <a:gd name="T67" fmla="*/ 448398 h 283"/>
                <a:gd name="T68" fmla="*/ 271283 w 280"/>
                <a:gd name="T69" fmla="*/ 448398 h 283"/>
                <a:gd name="T70" fmla="*/ 271283 w 280"/>
                <a:gd name="T71" fmla="*/ 398177 h 283"/>
                <a:gd name="T72" fmla="*/ 271283 w 280"/>
                <a:gd name="T73" fmla="*/ 347956 h 283"/>
                <a:gd name="T74" fmla="*/ 260504 w 280"/>
                <a:gd name="T75" fmla="*/ 347956 h 283"/>
                <a:gd name="T76" fmla="*/ 260504 w 280"/>
                <a:gd name="T77" fmla="*/ 209850 h 283"/>
                <a:gd name="T78" fmla="*/ 314401 w 280"/>
                <a:gd name="T79" fmla="*/ 188327 h 283"/>
                <a:gd name="T80" fmla="*/ 377282 w 280"/>
                <a:gd name="T81" fmla="*/ 222405 h 283"/>
                <a:gd name="T82" fmla="*/ 441958 w 280"/>
                <a:gd name="T83" fmla="*/ 188327 h 283"/>
                <a:gd name="T84" fmla="*/ 503042 w 280"/>
                <a:gd name="T85" fmla="*/ 220612 h 283"/>
                <a:gd name="T86" fmla="*/ 251521 w 280"/>
                <a:gd name="T87" fmla="*/ 0 h 2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sp>
        <p:nvSpPr>
          <p:cNvPr id="204" name="TextBox 203"/>
          <p:cNvSpPr txBox="1"/>
          <p:nvPr/>
        </p:nvSpPr>
        <p:spPr>
          <a:xfrm>
            <a:off x="339520" y="5727763"/>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编制依据</a:t>
            </a:r>
            <a:endParaRPr lang="zh-CN" altLang="en-US" b="1" dirty="0">
              <a:latin typeface="微软雅黑" pitchFamily="34" charset="-122"/>
              <a:ea typeface="微软雅黑" pitchFamily="34" charset="-122"/>
            </a:endParaRPr>
          </a:p>
        </p:txBody>
      </p:sp>
      <p:sp>
        <p:nvSpPr>
          <p:cNvPr id="2" name="矩形 1"/>
          <p:cNvSpPr/>
          <p:nvPr/>
        </p:nvSpPr>
        <p:spPr>
          <a:xfrm>
            <a:off x="499420" y="2065771"/>
            <a:ext cx="1153228"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事业</a:t>
            </a:r>
            <a:r>
              <a:rPr lang="zh-CN" altLang="en-US" sz="1200" b="1" dirty="0">
                <a:latin typeface="微软雅黑" pitchFamily="34" charset="-122"/>
                <a:ea typeface="微软雅黑" pitchFamily="34" charset="-122"/>
              </a:rPr>
              <a:t>环境因素</a:t>
            </a:r>
          </a:p>
        </p:txBody>
      </p:sp>
      <p:sp>
        <p:nvSpPr>
          <p:cNvPr id="205" name="矩形 204"/>
          <p:cNvSpPr/>
          <p:nvPr/>
        </p:nvSpPr>
        <p:spPr>
          <a:xfrm>
            <a:off x="192596" y="2845697"/>
            <a:ext cx="1451176"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组织</a:t>
            </a:r>
            <a:r>
              <a:rPr lang="zh-CN" altLang="en-US" sz="1200" b="1" dirty="0">
                <a:latin typeface="微软雅黑" pitchFamily="34" charset="-122"/>
                <a:ea typeface="微软雅黑" pitchFamily="34" charset="-122"/>
              </a:rPr>
              <a:t>过程资产</a:t>
            </a:r>
          </a:p>
        </p:txBody>
      </p:sp>
      <p:sp>
        <p:nvSpPr>
          <p:cNvPr id="206" name="矩形 205"/>
          <p:cNvSpPr/>
          <p:nvPr/>
        </p:nvSpPr>
        <p:spPr>
          <a:xfrm>
            <a:off x="610401" y="4614059"/>
            <a:ext cx="1451176"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相关</a:t>
            </a:r>
            <a:r>
              <a:rPr lang="zh-CN" altLang="en-US" sz="1200" b="1" dirty="0">
                <a:latin typeface="微软雅黑" pitchFamily="34" charset="-122"/>
                <a:ea typeface="微软雅黑" pitchFamily="34" charset="-122"/>
              </a:rPr>
              <a:t>的活动属性</a:t>
            </a:r>
          </a:p>
        </p:txBody>
      </p:sp>
      <p:sp>
        <p:nvSpPr>
          <p:cNvPr id="208" name="矩形 207"/>
          <p:cNvSpPr/>
          <p:nvPr/>
        </p:nvSpPr>
        <p:spPr>
          <a:xfrm>
            <a:off x="4292770" y="1896896"/>
            <a:ext cx="1556207"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备选方案</a:t>
            </a:r>
            <a:r>
              <a:rPr lang="zh-CN" altLang="en-US" sz="1200" b="1" dirty="0">
                <a:latin typeface="微软雅黑" pitchFamily="34" charset="-122"/>
                <a:ea typeface="微软雅黑" pitchFamily="34" charset="-122"/>
              </a:rPr>
              <a:t>法</a:t>
            </a:r>
          </a:p>
        </p:txBody>
      </p:sp>
      <p:sp>
        <p:nvSpPr>
          <p:cNvPr id="209" name="矩形 208"/>
          <p:cNvSpPr/>
          <p:nvPr/>
        </p:nvSpPr>
        <p:spPr>
          <a:xfrm>
            <a:off x="3941702" y="3060554"/>
            <a:ext cx="1832894"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资料</a:t>
            </a:r>
            <a:r>
              <a:rPr lang="zh-CN" altLang="en-US" sz="1200" b="1" dirty="0">
                <a:latin typeface="微软雅黑" pitchFamily="34" charset="-122"/>
                <a:ea typeface="微软雅黑" pitchFamily="34" charset="-122"/>
              </a:rPr>
              <a:t>统计法</a:t>
            </a:r>
          </a:p>
        </p:txBody>
      </p:sp>
      <p:sp>
        <p:nvSpPr>
          <p:cNvPr id="210" name="矩形 209"/>
          <p:cNvSpPr/>
          <p:nvPr/>
        </p:nvSpPr>
        <p:spPr>
          <a:xfrm>
            <a:off x="3904301" y="4878834"/>
            <a:ext cx="1802699"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自下而上</a:t>
            </a:r>
            <a:r>
              <a:rPr lang="zh-CN" altLang="en-US" sz="1200" b="1" dirty="0">
                <a:latin typeface="微软雅黑" pitchFamily="34" charset="-122"/>
                <a:ea typeface="微软雅黑" pitchFamily="34" charset="-122"/>
              </a:rPr>
              <a:t>法</a:t>
            </a:r>
          </a:p>
        </p:txBody>
      </p:sp>
      <p:sp>
        <p:nvSpPr>
          <p:cNvPr id="211" name="文本框 74"/>
          <p:cNvSpPr txBox="1"/>
          <p:nvPr/>
        </p:nvSpPr>
        <p:spPr>
          <a:xfrm>
            <a:off x="7237736" y="2159161"/>
            <a:ext cx="1467068" cy="707886"/>
          </a:xfrm>
          <a:prstGeom prst="rect">
            <a:avLst/>
          </a:prstGeom>
          <a:noFill/>
        </p:spPr>
        <p:txBody>
          <a:bodyPr wrap="none" lIns="91440" tIns="45720" rIns="91440" bIns="45720">
            <a:spAutoFit/>
          </a:bodyPr>
          <a:lstStyle/>
          <a:p>
            <a:pP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全生命周期</a:t>
            </a:r>
            <a:endParaRPr lang="en-US" altLang="zh-CN" sz="20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ct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最低原则</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12" name="文本框 74"/>
          <p:cNvSpPr txBox="1"/>
          <p:nvPr/>
        </p:nvSpPr>
        <p:spPr>
          <a:xfrm>
            <a:off x="7237736" y="3464266"/>
            <a:ext cx="1467068" cy="707886"/>
          </a:xfrm>
          <a:prstGeom prst="rect">
            <a:avLst/>
          </a:prstGeom>
          <a:noFill/>
        </p:spPr>
        <p:txBody>
          <a:bodyPr wrap="none" lIns="91440" tIns="45720" rIns="91440" bIns="45720">
            <a:spAutoFit/>
          </a:bodyPr>
          <a:lstStyle/>
          <a:p>
            <a:pPr algn="ct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落实成本</a:t>
            </a:r>
            <a:endParaRPr lang="en-US" altLang="zh-CN" sz="20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ct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责任制原则</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13" name="文本框 74"/>
          <p:cNvSpPr txBox="1"/>
          <p:nvPr/>
        </p:nvSpPr>
        <p:spPr>
          <a:xfrm>
            <a:off x="7305729" y="4755723"/>
            <a:ext cx="1210588" cy="707886"/>
          </a:xfrm>
          <a:prstGeom prst="rect">
            <a:avLst/>
          </a:prstGeom>
          <a:noFill/>
        </p:spPr>
        <p:txBody>
          <a:bodyPr wrap="none" lIns="91440" tIns="45720" rIns="91440" bIns="45720">
            <a:spAutoFit/>
          </a:bodyPr>
          <a:lstStyle/>
          <a:p>
            <a:pP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事前控制</a:t>
            </a:r>
            <a:endParaRPr lang="en-US" altLang="zh-CN" sz="20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优先</a:t>
            </a: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原则</a:t>
            </a:r>
          </a:p>
        </p:txBody>
      </p:sp>
      <p:sp>
        <p:nvSpPr>
          <p:cNvPr id="214" name="TextBox 213"/>
          <p:cNvSpPr txBox="1"/>
          <p:nvPr/>
        </p:nvSpPr>
        <p:spPr>
          <a:xfrm>
            <a:off x="6835710" y="5927111"/>
            <a:ext cx="1473028" cy="646331"/>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成本管理</a:t>
            </a:r>
            <a:endParaRPr lang="en-US" altLang="zh-CN" b="1" dirty="0" smtClean="0">
              <a:latin typeface="微软雅黑" pitchFamily="34" charset="-122"/>
              <a:ea typeface="微软雅黑" pitchFamily="34" charset="-122"/>
            </a:endParaRPr>
          </a:p>
          <a:p>
            <a:pPr algn="ctr"/>
            <a:r>
              <a:rPr lang="zh-CN" altLang="en-US" b="1" dirty="0" smtClean="0">
                <a:latin typeface="微软雅黑" pitchFamily="34" charset="-122"/>
                <a:ea typeface="微软雅黑" pitchFamily="34" charset="-122"/>
              </a:rPr>
              <a:t>原则</a:t>
            </a:r>
            <a:endParaRPr lang="zh-CN" altLang="en-US" b="1" dirty="0">
              <a:latin typeface="微软雅黑" pitchFamily="34" charset="-122"/>
              <a:ea typeface="微软雅黑" pitchFamily="34" charset="-122"/>
            </a:endParaRPr>
          </a:p>
        </p:txBody>
      </p:sp>
      <p:cxnSp>
        <p:nvCxnSpPr>
          <p:cNvPr id="4" name="直接连接符 3"/>
          <p:cNvCxnSpPr/>
          <p:nvPr/>
        </p:nvCxnSpPr>
        <p:spPr>
          <a:xfrm>
            <a:off x="5947417" y="1934071"/>
            <a:ext cx="49237" cy="376616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9089202" y="1954042"/>
            <a:ext cx="49237" cy="3766165"/>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16" name="TextBox 16"/>
          <p:cNvSpPr txBox="1"/>
          <p:nvPr/>
        </p:nvSpPr>
        <p:spPr>
          <a:xfrm>
            <a:off x="9590210" y="5480315"/>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7" name="矩形 216"/>
          <p:cNvSpPr/>
          <p:nvPr/>
        </p:nvSpPr>
        <p:spPr>
          <a:xfrm>
            <a:off x="9603753" y="1972133"/>
            <a:ext cx="1936270" cy="1161711"/>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前期成本</a:t>
            </a:r>
            <a:endParaRPr lang="zh-CN" altLang="en-US" b="1" dirty="0">
              <a:latin typeface="微软雅黑" panose="020B0503020204020204" pitchFamily="34" charset="-122"/>
              <a:ea typeface="微软雅黑" panose="020B0503020204020204" pitchFamily="34" charset="-122"/>
            </a:endParaRPr>
          </a:p>
        </p:txBody>
      </p:sp>
      <p:sp>
        <p:nvSpPr>
          <p:cNvPr id="218" name="矩形 217"/>
          <p:cNvSpPr/>
          <p:nvPr/>
        </p:nvSpPr>
        <p:spPr>
          <a:xfrm>
            <a:off x="9590210" y="3389037"/>
            <a:ext cx="1927239" cy="1059711"/>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b="1" dirty="0" smtClean="0">
                <a:latin typeface="微软雅黑" panose="020B0503020204020204" pitchFamily="34" charset="-122"/>
                <a:ea typeface="微软雅黑" panose="020B0503020204020204" pitchFamily="34" charset="-122"/>
              </a:rPr>
              <a:t>管理成本</a:t>
            </a:r>
            <a:endParaRPr lang="zh-CN" altLang="en-US" b="1" dirty="0">
              <a:latin typeface="微软雅黑" panose="020B0503020204020204" pitchFamily="34" charset="-122"/>
              <a:ea typeface="微软雅黑" panose="020B0503020204020204" pitchFamily="34" charset="-122"/>
            </a:endParaRPr>
          </a:p>
        </p:txBody>
      </p:sp>
      <p:sp>
        <p:nvSpPr>
          <p:cNvPr id="219" name="矩形 218"/>
          <p:cNvSpPr/>
          <p:nvPr/>
        </p:nvSpPr>
        <p:spPr>
          <a:xfrm>
            <a:off x="9590210" y="4668770"/>
            <a:ext cx="1927239" cy="9741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b="1" dirty="0" smtClean="0">
                <a:latin typeface="微软雅黑" panose="020B0503020204020204" pitchFamily="34" charset="-122"/>
                <a:ea typeface="微软雅黑" panose="020B0503020204020204" pitchFamily="34" charset="-122"/>
              </a:rPr>
              <a:t>实施成本</a:t>
            </a:r>
            <a:endParaRPr lang="zh-CN" altLang="en-US" b="1" dirty="0">
              <a:latin typeface="微软雅黑" panose="020B0503020204020204" pitchFamily="34" charset="-122"/>
              <a:ea typeface="微软雅黑" panose="020B0503020204020204" pitchFamily="34" charset="-122"/>
            </a:endParaRPr>
          </a:p>
        </p:txBody>
      </p:sp>
      <p:sp>
        <p:nvSpPr>
          <p:cNvPr id="220" name="TextBox 219"/>
          <p:cNvSpPr txBox="1"/>
          <p:nvPr/>
        </p:nvSpPr>
        <p:spPr>
          <a:xfrm>
            <a:off x="9835373" y="5983499"/>
            <a:ext cx="1682075"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项目成本构成</a:t>
            </a:r>
            <a:endParaRPr lang="zh-CN" altLang="en-US" b="1" dirty="0">
              <a:latin typeface="微软雅黑" pitchFamily="34" charset="-122"/>
              <a:ea typeface="微软雅黑" pitchFamily="34" charset="-122"/>
            </a:endParaRPr>
          </a:p>
        </p:txBody>
      </p:sp>
      <p:sp>
        <p:nvSpPr>
          <p:cNvPr id="79" name="TextBox 78"/>
          <p:cNvSpPr txBox="1"/>
          <p:nvPr/>
        </p:nvSpPr>
        <p:spPr>
          <a:xfrm>
            <a:off x="3999515" y="5727763"/>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编制方法</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247789836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350"/>
                                        <p:tgtEl>
                                          <p:spTgt spid="155"/>
                                        </p:tgtEl>
                                      </p:cBhvr>
                                    </p:animEffect>
                                  </p:childTnLst>
                                </p:cTn>
                              </p:par>
                            </p:childTnLst>
                          </p:cTn>
                        </p:par>
                        <p:par>
                          <p:cTn id="8" fill="hold">
                            <p:stCondLst>
                              <p:cond delay="350"/>
                            </p:stCondLst>
                            <p:childTnLst>
                              <p:par>
                                <p:cTn id="9" presetID="10" presetClass="entr" presetSubtype="0" fill="hold" nodeType="afterEffect">
                                  <p:stCondLst>
                                    <p:cond delay="0"/>
                                  </p:stCondLst>
                                  <p:childTnLst>
                                    <p:set>
                                      <p:cBhvr>
                                        <p:cTn id="10" dur="1" fill="hold">
                                          <p:stCondLst>
                                            <p:cond delay="0"/>
                                          </p:stCondLst>
                                        </p:cTn>
                                        <p:tgtEl>
                                          <p:spTgt spid="159"/>
                                        </p:tgtEl>
                                        <p:attrNameLst>
                                          <p:attrName>style.visibility</p:attrName>
                                        </p:attrNameLst>
                                      </p:cBhvr>
                                      <p:to>
                                        <p:strVal val="visible"/>
                                      </p:to>
                                    </p:set>
                                    <p:animEffect transition="in" filter="fade">
                                      <p:cBhvr>
                                        <p:cTn id="11" dur="350"/>
                                        <p:tgtEl>
                                          <p:spTgt spid="159"/>
                                        </p:tgtEl>
                                      </p:cBhvr>
                                    </p:animEffect>
                                  </p:childTnLst>
                                </p:cTn>
                              </p:par>
                            </p:childTnLst>
                          </p:cTn>
                        </p:par>
                        <p:par>
                          <p:cTn id="12" fill="hold">
                            <p:stCondLst>
                              <p:cond delay="700"/>
                            </p:stCondLst>
                            <p:childTnLst>
                              <p:par>
                                <p:cTn id="13" presetID="10" presetClass="entr" presetSubtype="0" fill="hold" nodeType="afterEffect">
                                  <p:stCondLst>
                                    <p:cond delay="0"/>
                                  </p:stCondLst>
                                  <p:childTnLst>
                                    <p:set>
                                      <p:cBhvr>
                                        <p:cTn id="14" dur="1" fill="hold">
                                          <p:stCondLst>
                                            <p:cond delay="0"/>
                                          </p:stCondLst>
                                        </p:cTn>
                                        <p:tgtEl>
                                          <p:spTgt spid="163"/>
                                        </p:tgtEl>
                                        <p:attrNameLst>
                                          <p:attrName>style.visibility</p:attrName>
                                        </p:attrNameLst>
                                      </p:cBhvr>
                                      <p:to>
                                        <p:strVal val="visible"/>
                                      </p:to>
                                    </p:set>
                                    <p:animEffect transition="in" filter="fade">
                                      <p:cBhvr>
                                        <p:cTn id="15" dur="350"/>
                                        <p:tgtEl>
                                          <p:spTgt spid="163"/>
                                        </p:tgtEl>
                                      </p:cBhvr>
                                    </p:animEffect>
                                  </p:childTnLst>
                                </p:cTn>
                              </p:par>
                            </p:childTnLst>
                          </p:cTn>
                        </p:par>
                        <p:par>
                          <p:cTn id="16" fill="hold">
                            <p:stCondLst>
                              <p:cond delay="1050"/>
                            </p:stCondLst>
                            <p:childTnLst>
                              <p:par>
                                <p:cTn id="17" presetID="10" presetClass="entr" presetSubtype="0" fill="hold" grpId="0" nodeType="afterEffect">
                                  <p:stCondLst>
                                    <p:cond delay="0"/>
                                  </p:stCondLst>
                                  <p:childTnLst>
                                    <p:set>
                                      <p:cBhvr>
                                        <p:cTn id="18" dur="1" fill="hold">
                                          <p:stCondLst>
                                            <p:cond delay="0"/>
                                          </p:stCondLst>
                                        </p:cTn>
                                        <p:tgtEl>
                                          <p:spTgt spid="211"/>
                                        </p:tgtEl>
                                        <p:attrNameLst>
                                          <p:attrName>style.visibility</p:attrName>
                                        </p:attrNameLst>
                                      </p:cBhvr>
                                      <p:to>
                                        <p:strVal val="visible"/>
                                      </p:to>
                                    </p:set>
                                    <p:animEffect transition="in" filter="fade">
                                      <p:cBhvr>
                                        <p:cTn id="19" dur="350"/>
                                        <p:tgtEl>
                                          <p:spTgt spid="211"/>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212"/>
                                        </p:tgtEl>
                                        <p:attrNameLst>
                                          <p:attrName>style.visibility</p:attrName>
                                        </p:attrNameLst>
                                      </p:cBhvr>
                                      <p:to>
                                        <p:strVal val="visible"/>
                                      </p:to>
                                    </p:set>
                                    <p:animEffect transition="in" filter="fade">
                                      <p:cBhvr>
                                        <p:cTn id="23" dur="350"/>
                                        <p:tgtEl>
                                          <p:spTgt spid="212"/>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213"/>
                                        </p:tgtEl>
                                        <p:attrNameLst>
                                          <p:attrName>style.visibility</p:attrName>
                                        </p:attrNameLst>
                                      </p:cBhvr>
                                      <p:to>
                                        <p:strVal val="visible"/>
                                      </p:to>
                                    </p:set>
                                    <p:animEffect transition="in" filter="fade">
                                      <p:cBhvr>
                                        <p:cTn id="27" dur="350"/>
                                        <p:tgtEl>
                                          <p:spTgt spid="213"/>
                                        </p:tgtEl>
                                      </p:cBhvr>
                                    </p:animEffect>
                                  </p:childTnLst>
                                </p:cTn>
                              </p:par>
                            </p:childTnLst>
                          </p:cTn>
                        </p:par>
                        <p:par>
                          <p:cTn id="28" fill="hold">
                            <p:stCondLst>
                              <p:cond delay="21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216"/>
                                        </p:tgtEl>
                                        <p:attrNameLst>
                                          <p:attrName>style.visibility</p:attrName>
                                        </p:attrNameLst>
                                      </p:cBhvr>
                                      <p:to>
                                        <p:strVal val="visible"/>
                                      </p:to>
                                    </p:set>
                                    <p:anim calcmode="lin" valueType="num">
                                      <p:cBhvr>
                                        <p:cTn id="31" dur="250" fill="hold"/>
                                        <p:tgtEl>
                                          <p:spTgt spid="216"/>
                                        </p:tgtEl>
                                        <p:attrNameLst>
                                          <p:attrName>ppt_x</p:attrName>
                                        </p:attrNameLst>
                                      </p:cBhvr>
                                      <p:tavLst>
                                        <p:tav tm="0">
                                          <p:val>
                                            <p:strVal val="#ppt_x"/>
                                          </p:val>
                                        </p:tav>
                                        <p:tav tm="100000">
                                          <p:val>
                                            <p:strVal val="#ppt_x"/>
                                          </p:val>
                                        </p:tav>
                                      </p:tavLst>
                                    </p:anim>
                                    <p:anim calcmode="lin" valueType="num">
                                      <p:cBhvr>
                                        <p:cTn id="32" dur="250" fill="hold"/>
                                        <p:tgtEl>
                                          <p:spTgt spid="216"/>
                                        </p:tgtEl>
                                        <p:attrNameLst>
                                          <p:attrName>ppt_y</p:attrName>
                                        </p:attrNameLst>
                                      </p:cBhvr>
                                      <p:tavLst>
                                        <p:tav tm="0">
                                          <p:val>
                                            <p:strVal val="#ppt_y-#ppt_h/2"/>
                                          </p:val>
                                        </p:tav>
                                        <p:tav tm="100000">
                                          <p:val>
                                            <p:strVal val="#ppt_y"/>
                                          </p:val>
                                        </p:tav>
                                      </p:tavLst>
                                    </p:anim>
                                    <p:anim calcmode="lin" valueType="num">
                                      <p:cBhvr>
                                        <p:cTn id="33" dur="250" fill="hold"/>
                                        <p:tgtEl>
                                          <p:spTgt spid="216"/>
                                        </p:tgtEl>
                                        <p:attrNameLst>
                                          <p:attrName>ppt_w</p:attrName>
                                        </p:attrNameLst>
                                      </p:cBhvr>
                                      <p:tavLst>
                                        <p:tav tm="0">
                                          <p:val>
                                            <p:strVal val="#ppt_w"/>
                                          </p:val>
                                        </p:tav>
                                        <p:tav tm="100000">
                                          <p:val>
                                            <p:strVal val="#ppt_w"/>
                                          </p:val>
                                        </p:tav>
                                      </p:tavLst>
                                    </p:anim>
                                    <p:anim calcmode="lin" valueType="num">
                                      <p:cBhvr>
                                        <p:cTn id="34" dur="250" fill="hold"/>
                                        <p:tgtEl>
                                          <p:spTgt spid="2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p:bldP spid="212" grpId="0"/>
      <p:bldP spid="213" grpId="0"/>
      <p:bldP spid="2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文本框 126"/>
          <p:cNvSpPr txBox="1"/>
          <p:nvPr/>
        </p:nvSpPr>
        <p:spPr>
          <a:xfrm>
            <a:off x="6881497" y="739087"/>
            <a:ext cx="1645308" cy="316865"/>
          </a:xfrm>
          <a:prstGeom prst="rect">
            <a:avLst/>
          </a:prstGeom>
          <a:noFill/>
        </p:spPr>
        <p:txBody>
          <a:bodyPr wrap="square" lIns="91440" tIns="45720" rIns="91440" bIns="45720"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逐步求精</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2" name="文本框 131"/>
          <p:cNvSpPr txBox="1"/>
          <p:nvPr/>
        </p:nvSpPr>
        <p:spPr>
          <a:xfrm>
            <a:off x="6173028" y="1596984"/>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有根有据</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4" name="文本框 138"/>
          <p:cNvSpPr txBox="1"/>
          <p:nvPr/>
        </p:nvSpPr>
        <p:spPr>
          <a:xfrm>
            <a:off x="9203935" y="281392"/>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目标明确</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0" name="文本框 145"/>
          <p:cNvSpPr txBox="1"/>
          <p:nvPr/>
        </p:nvSpPr>
        <p:spPr>
          <a:xfrm>
            <a:off x="9806696" y="1585584"/>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领导负责</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4" name="文本框 152"/>
          <p:cNvSpPr txBox="1"/>
          <p:nvPr/>
        </p:nvSpPr>
        <p:spPr>
          <a:xfrm>
            <a:off x="8843913" y="3236521"/>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全员参与</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1" name="文本框 162"/>
          <p:cNvSpPr txBox="1"/>
          <p:nvPr/>
        </p:nvSpPr>
        <p:spPr>
          <a:xfrm>
            <a:off x="9855960" y="2570825"/>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过程管理</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8"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项目质量管理</a:t>
            </a:r>
            <a:endParaRPr lang="zh-CN" altLang="en-US" sz="2400" dirty="0">
              <a:solidFill>
                <a:srgbClr val="00338D"/>
              </a:solidFill>
              <a:sym typeface="+mn-lt"/>
            </a:endParaRPr>
          </a:p>
        </p:txBody>
      </p:sp>
      <p:sp>
        <p:nvSpPr>
          <p:cNvPr id="92" name="文本框 152"/>
          <p:cNvSpPr txBox="1"/>
          <p:nvPr/>
        </p:nvSpPr>
        <p:spPr>
          <a:xfrm>
            <a:off x="6483838" y="3057500"/>
            <a:ext cx="1645308" cy="316865"/>
          </a:xfrm>
          <a:prstGeom prst="rect">
            <a:avLst/>
          </a:prstGeom>
          <a:noFill/>
        </p:spPr>
        <p:txBody>
          <a:bodyPr wrap="square" rtlCol="0">
            <a:spAutoFit/>
          </a:bodyPr>
          <a:lstStyle/>
          <a:p>
            <a:pPr algn="ctr"/>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互惠互利</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378837" y="707365"/>
            <a:ext cx="2843738" cy="3064806"/>
            <a:chOff x="3692561" y="631478"/>
            <a:chExt cx="3886710" cy="5338392"/>
          </a:xfrm>
        </p:grpSpPr>
        <p:grpSp>
          <p:nvGrpSpPr>
            <p:cNvPr id="6" name="组合 5"/>
            <p:cNvGrpSpPr/>
            <p:nvPr/>
          </p:nvGrpSpPr>
          <p:grpSpPr>
            <a:xfrm>
              <a:off x="4931258" y="3345032"/>
              <a:ext cx="1472183" cy="1314100"/>
              <a:chOff x="3607355" y="3025389"/>
              <a:chExt cx="1104137" cy="985575"/>
            </a:xfrm>
          </p:grpSpPr>
          <p:grpSp>
            <p:nvGrpSpPr>
              <p:cNvPr id="82" name="组合 81"/>
              <p:cNvGrpSpPr/>
              <p:nvPr/>
            </p:nvGrpSpPr>
            <p:grpSpPr>
              <a:xfrm>
                <a:off x="3607355" y="3025389"/>
                <a:ext cx="1104137" cy="985575"/>
                <a:chOff x="3342359" y="1161598"/>
                <a:chExt cx="2123116" cy="1895135"/>
              </a:xfrm>
            </p:grpSpPr>
            <p:sp>
              <p:nvSpPr>
                <p:cNvPr id="83" name="任意多边形 8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5"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94" name="组合 93"/>
              <p:cNvGrpSpPr/>
              <p:nvPr/>
            </p:nvGrpSpPr>
            <p:grpSpPr>
              <a:xfrm>
                <a:off x="3993255" y="3339377"/>
                <a:ext cx="293592" cy="304076"/>
                <a:chOff x="9450388" y="2662238"/>
                <a:chExt cx="133350" cy="138112"/>
              </a:xfrm>
              <a:solidFill>
                <a:srgbClr val="FFB850"/>
              </a:solidFill>
            </p:grpSpPr>
            <p:sp>
              <p:nvSpPr>
                <p:cNvPr id="95" name="Rectangle 239"/>
                <p:cNvSpPr>
                  <a:spLocks noChangeArrowheads="1"/>
                </p:cNvSpPr>
                <p:nvPr/>
              </p:nvSpPr>
              <p:spPr bwMode="auto">
                <a:xfrm>
                  <a:off x="9450388" y="2778125"/>
                  <a:ext cx="26988" cy="222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6" name="Rectangle 240"/>
                <p:cNvSpPr>
                  <a:spLocks noChangeArrowheads="1"/>
                </p:cNvSpPr>
                <p:nvPr/>
              </p:nvSpPr>
              <p:spPr bwMode="auto">
                <a:xfrm>
                  <a:off x="9488488" y="2751138"/>
                  <a:ext cx="22225" cy="492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7" name="Rectangle 241"/>
                <p:cNvSpPr>
                  <a:spLocks noChangeArrowheads="1"/>
                </p:cNvSpPr>
                <p:nvPr/>
              </p:nvSpPr>
              <p:spPr bwMode="auto">
                <a:xfrm>
                  <a:off x="9521825" y="2713038"/>
                  <a:ext cx="23813" cy="873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8"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9"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4" name="组合 3"/>
            <p:cNvGrpSpPr/>
            <p:nvPr/>
          </p:nvGrpSpPr>
          <p:grpSpPr>
            <a:xfrm>
              <a:off x="4931258" y="1989347"/>
              <a:ext cx="1472183" cy="1314101"/>
              <a:chOff x="3607355" y="2008626"/>
              <a:chExt cx="1104137" cy="985576"/>
            </a:xfrm>
          </p:grpSpPr>
          <p:grpSp>
            <p:nvGrpSpPr>
              <p:cNvPr id="78" name="组合 77"/>
              <p:cNvGrpSpPr/>
              <p:nvPr/>
            </p:nvGrpSpPr>
            <p:grpSpPr>
              <a:xfrm>
                <a:off x="3607355" y="2008626"/>
                <a:ext cx="1104137" cy="985576"/>
                <a:chOff x="3342359" y="1161598"/>
                <a:chExt cx="2123116" cy="1895135"/>
              </a:xfrm>
            </p:grpSpPr>
            <p:sp>
              <p:nvSpPr>
                <p:cNvPr id="79" name="任意多边形 78"/>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1"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0" name="Group 4"/>
              <p:cNvGrpSpPr>
                <a:grpSpLocks noChangeAspect="1"/>
              </p:cNvGrpSpPr>
              <p:nvPr/>
            </p:nvGrpSpPr>
            <p:grpSpPr bwMode="auto">
              <a:xfrm>
                <a:off x="3968865" y="2351205"/>
                <a:ext cx="383166" cy="296285"/>
                <a:chOff x="3494" y="1896"/>
                <a:chExt cx="688" cy="532"/>
              </a:xfrm>
              <a:solidFill>
                <a:srgbClr val="002060"/>
              </a:solidFill>
            </p:grpSpPr>
            <p:sp>
              <p:nvSpPr>
                <p:cNvPr id="101" name="Rectangle 5"/>
                <p:cNvSpPr>
                  <a:spLocks noChangeArrowheads="1"/>
                </p:cNvSpPr>
                <p:nvPr/>
              </p:nvSpPr>
              <p:spPr bwMode="auto">
                <a:xfrm>
                  <a:off x="4124" y="2007"/>
                  <a:ext cx="58"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2"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3" name="Rectangle 7"/>
                <p:cNvSpPr>
                  <a:spLocks noChangeArrowheads="1"/>
                </p:cNvSpPr>
                <p:nvPr/>
              </p:nvSpPr>
              <p:spPr bwMode="auto">
                <a:xfrm>
                  <a:off x="3494" y="2007"/>
                  <a:ext cx="57"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2" name="组合 1"/>
            <p:cNvGrpSpPr/>
            <p:nvPr/>
          </p:nvGrpSpPr>
          <p:grpSpPr>
            <a:xfrm>
              <a:off x="5671869" y="656939"/>
              <a:ext cx="1472183" cy="1314101"/>
              <a:chOff x="4162813" y="1009320"/>
              <a:chExt cx="1104137" cy="985576"/>
            </a:xfrm>
          </p:grpSpPr>
          <p:grpSp>
            <p:nvGrpSpPr>
              <p:cNvPr id="90" name="组合 89"/>
              <p:cNvGrpSpPr/>
              <p:nvPr/>
            </p:nvGrpSpPr>
            <p:grpSpPr>
              <a:xfrm>
                <a:off x="4162813" y="1009320"/>
                <a:ext cx="1104137" cy="985576"/>
                <a:chOff x="3342359" y="1161598"/>
                <a:chExt cx="2123116" cy="1895135"/>
              </a:xfrm>
            </p:grpSpPr>
            <p:sp>
              <p:nvSpPr>
                <p:cNvPr id="91" name="任意多边形 9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9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9" name="Group 17"/>
              <p:cNvGrpSpPr>
                <a:grpSpLocks noChangeAspect="1"/>
              </p:cNvGrpSpPr>
              <p:nvPr/>
            </p:nvGrpSpPr>
            <p:grpSpPr bwMode="auto">
              <a:xfrm>
                <a:off x="4565598" y="1312510"/>
                <a:ext cx="342891" cy="368073"/>
                <a:chOff x="231" y="1205"/>
                <a:chExt cx="640" cy="687"/>
              </a:xfrm>
              <a:solidFill>
                <a:srgbClr val="002060"/>
              </a:solidFill>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 name="组合 2"/>
            <p:cNvGrpSpPr/>
            <p:nvPr/>
          </p:nvGrpSpPr>
          <p:grpSpPr>
            <a:xfrm>
              <a:off x="3692561" y="2528693"/>
              <a:ext cx="1472183" cy="1314101"/>
              <a:chOff x="2729767" y="1492544"/>
              <a:chExt cx="1104137" cy="985576"/>
            </a:xfrm>
          </p:grpSpPr>
          <p:grpSp>
            <p:nvGrpSpPr>
              <p:cNvPr id="74" name="组合 73"/>
              <p:cNvGrpSpPr/>
              <p:nvPr/>
            </p:nvGrpSpPr>
            <p:grpSpPr>
              <a:xfrm>
                <a:off x="2729767" y="1492544"/>
                <a:ext cx="1104137" cy="985576"/>
                <a:chOff x="3342359" y="1161598"/>
                <a:chExt cx="2123116" cy="1895135"/>
              </a:xfrm>
            </p:grpSpPr>
            <p:sp>
              <p:nvSpPr>
                <p:cNvPr id="75" name="任意多边形 7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7"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15"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grpSp>
          <p:nvGrpSpPr>
            <p:cNvPr id="14" name="组合 13"/>
            <p:cNvGrpSpPr/>
            <p:nvPr/>
          </p:nvGrpSpPr>
          <p:grpSpPr>
            <a:xfrm>
              <a:off x="3993046" y="803465"/>
              <a:ext cx="1471930" cy="1313815"/>
              <a:chOff x="3342359" y="1161598"/>
              <a:chExt cx="2123116" cy="1895135"/>
            </a:xfrm>
          </p:grpSpPr>
          <p:sp>
            <p:nvSpPr>
              <p:cNvPr id="15" name="任意多边形 1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6"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8" name="Freeform 910"/>
            <p:cNvSpPr/>
            <p:nvPr/>
          </p:nvSpPr>
          <p:spPr bwMode="auto">
            <a:xfrm>
              <a:off x="4469763" y="1245743"/>
              <a:ext cx="503237" cy="508000"/>
            </a:xfrm>
            <a:custGeom>
              <a:avLst/>
              <a:gdLst>
                <a:gd name="T0" fmla="*/ 251521 w 280"/>
                <a:gd name="T1" fmla="*/ 0 h 283"/>
                <a:gd name="T2" fmla="*/ 0 w 280"/>
                <a:gd name="T3" fmla="*/ 218818 h 283"/>
                <a:gd name="T4" fmla="*/ 61084 w 280"/>
                <a:gd name="T5" fmla="*/ 186533 h 283"/>
                <a:gd name="T6" fmla="*/ 125761 w 280"/>
                <a:gd name="T7" fmla="*/ 222405 h 283"/>
                <a:gd name="T8" fmla="*/ 188641 w 280"/>
                <a:gd name="T9" fmla="*/ 186533 h 283"/>
                <a:gd name="T10" fmla="*/ 242538 w 280"/>
                <a:gd name="T11" fmla="*/ 209850 h 283"/>
                <a:gd name="T12" fmla="*/ 242538 w 280"/>
                <a:gd name="T13" fmla="*/ 347956 h 283"/>
                <a:gd name="T14" fmla="*/ 231759 w 280"/>
                <a:gd name="T15" fmla="*/ 347956 h 283"/>
                <a:gd name="T16" fmla="*/ 231759 w 280"/>
                <a:gd name="T17" fmla="*/ 398177 h 283"/>
                <a:gd name="T18" fmla="*/ 231759 w 280"/>
                <a:gd name="T19" fmla="*/ 448398 h 283"/>
                <a:gd name="T20" fmla="*/ 228165 w 280"/>
                <a:gd name="T21" fmla="*/ 464540 h 283"/>
                <a:gd name="T22" fmla="*/ 210200 w 280"/>
                <a:gd name="T23" fmla="*/ 473508 h 283"/>
                <a:gd name="T24" fmla="*/ 203013 w 280"/>
                <a:gd name="T25" fmla="*/ 473508 h 283"/>
                <a:gd name="T26" fmla="*/ 192234 w 280"/>
                <a:gd name="T27" fmla="*/ 468127 h 283"/>
                <a:gd name="T28" fmla="*/ 188641 w 280"/>
                <a:gd name="T29" fmla="*/ 460953 h 283"/>
                <a:gd name="T30" fmla="*/ 186844 w 280"/>
                <a:gd name="T31" fmla="*/ 450191 h 283"/>
                <a:gd name="T32" fmla="*/ 181454 w 280"/>
                <a:gd name="T33" fmla="*/ 437636 h 283"/>
                <a:gd name="T34" fmla="*/ 167082 w 280"/>
                <a:gd name="T35" fmla="*/ 430462 h 283"/>
                <a:gd name="T36" fmla="*/ 154506 w 280"/>
                <a:gd name="T37" fmla="*/ 435842 h 283"/>
                <a:gd name="T38" fmla="*/ 149116 w 280"/>
                <a:gd name="T39" fmla="*/ 450191 h 283"/>
                <a:gd name="T40" fmla="*/ 152709 w 280"/>
                <a:gd name="T41" fmla="*/ 473508 h 283"/>
                <a:gd name="T42" fmla="*/ 163489 w 280"/>
                <a:gd name="T43" fmla="*/ 491444 h 283"/>
                <a:gd name="T44" fmla="*/ 192234 w 280"/>
                <a:gd name="T45" fmla="*/ 505792 h 283"/>
                <a:gd name="T46" fmla="*/ 210200 w 280"/>
                <a:gd name="T47" fmla="*/ 507586 h 283"/>
                <a:gd name="T48" fmla="*/ 210200 w 280"/>
                <a:gd name="T49" fmla="*/ 507586 h 283"/>
                <a:gd name="T50" fmla="*/ 210200 w 280"/>
                <a:gd name="T51" fmla="*/ 507586 h 283"/>
                <a:gd name="T52" fmla="*/ 210200 w 280"/>
                <a:gd name="T53" fmla="*/ 507586 h 283"/>
                <a:gd name="T54" fmla="*/ 210200 w 280"/>
                <a:gd name="T55" fmla="*/ 507586 h 283"/>
                <a:gd name="T56" fmla="*/ 210200 w 280"/>
                <a:gd name="T57" fmla="*/ 507586 h 283"/>
                <a:gd name="T58" fmla="*/ 210200 w 280"/>
                <a:gd name="T59" fmla="*/ 507586 h 283"/>
                <a:gd name="T60" fmla="*/ 210200 w 280"/>
                <a:gd name="T61" fmla="*/ 507586 h 283"/>
                <a:gd name="T62" fmla="*/ 256911 w 280"/>
                <a:gd name="T63" fmla="*/ 487857 h 283"/>
                <a:gd name="T64" fmla="*/ 271283 w 280"/>
                <a:gd name="T65" fmla="*/ 448398 h 283"/>
                <a:gd name="T66" fmla="*/ 271283 w 280"/>
                <a:gd name="T67" fmla="*/ 448398 h 283"/>
                <a:gd name="T68" fmla="*/ 271283 w 280"/>
                <a:gd name="T69" fmla="*/ 448398 h 283"/>
                <a:gd name="T70" fmla="*/ 271283 w 280"/>
                <a:gd name="T71" fmla="*/ 398177 h 283"/>
                <a:gd name="T72" fmla="*/ 271283 w 280"/>
                <a:gd name="T73" fmla="*/ 347956 h 283"/>
                <a:gd name="T74" fmla="*/ 260504 w 280"/>
                <a:gd name="T75" fmla="*/ 347956 h 283"/>
                <a:gd name="T76" fmla="*/ 260504 w 280"/>
                <a:gd name="T77" fmla="*/ 209850 h 283"/>
                <a:gd name="T78" fmla="*/ 314401 w 280"/>
                <a:gd name="T79" fmla="*/ 188327 h 283"/>
                <a:gd name="T80" fmla="*/ 377282 w 280"/>
                <a:gd name="T81" fmla="*/ 222405 h 283"/>
                <a:gd name="T82" fmla="*/ 441958 w 280"/>
                <a:gd name="T83" fmla="*/ 188327 h 283"/>
                <a:gd name="T84" fmla="*/ 503042 w 280"/>
                <a:gd name="T85" fmla="*/ 220612 h 283"/>
                <a:gd name="T86" fmla="*/ 251521 w 280"/>
                <a:gd name="T87" fmla="*/ 0 h 2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nvGrpSpPr>
            <p:cNvPr id="17" name="组合 16"/>
            <p:cNvGrpSpPr/>
            <p:nvPr/>
          </p:nvGrpSpPr>
          <p:grpSpPr>
            <a:xfrm>
              <a:off x="3697080" y="631478"/>
              <a:ext cx="3882191" cy="5338392"/>
              <a:chOff x="3697080" y="631478"/>
              <a:chExt cx="3882191" cy="5338392"/>
            </a:xfrm>
          </p:grpSpPr>
          <p:grpSp>
            <p:nvGrpSpPr>
              <p:cNvPr id="7" name="组合 6"/>
              <p:cNvGrpSpPr/>
              <p:nvPr/>
            </p:nvGrpSpPr>
            <p:grpSpPr>
              <a:xfrm>
                <a:off x="4170720" y="4655770"/>
                <a:ext cx="1472184" cy="1314100"/>
                <a:chOff x="3036952" y="4008443"/>
                <a:chExt cx="1104138" cy="985575"/>
              </a:xfrm>
            </p:grpSpPr>
            <p:grpSp>
              <p:nvGrpSpPr>
                <p:cNvPr id="70" name="组合 69"/>
                <p:cNvGrpSpPr/>
                <p:nvPr/>
              </p:nvGrpSpPr>
              <p:grpSpPr>
                <a:xfrm>
                  <a:off x="3036952" y="4008443"/>
                  <a:ext cx="1104138" cy="985575"/>
                  <a:chOff x="3342359" y="1161598"/>
                  <a:chExt cx="2123116" cy="1895135"/>
                </a:xfrm>
              </p:grpSpPr>
              <p:sp>
                <p:nvSpPr>
                  <p:cNvPr id="71" name="任意多边形 7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12" name="组合 111"/>
                <p:cNvGrpSpPr/>
                <p:nvPr/>
              </p:nvGrpSpPr>
              <p:grpSpPr>
                <a:xfrm>
                  <a:off x="3396039" y="4425417"/>
                  <a:ext cx="385957" cy="151628"/>
                  <a:chOff x="9374188" y="5727700"/>
                  <a:chExt cx="133350" cy="52388"/>
                </a:xfrm>
                <a:solidFill>
                  <a:srgbClr val="002060"/>
                </a:solidFill>
              </p:grpSpPr>
              <p:sp>
                <p:nvSpPr>
                  <p:cNvPr id="113"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4"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3" name="组合 12"/>
              <p:cNvGrpSpPr/>
              <p:nvPr/>
            </p:nvGrpSpPr>
            <p:grpSpPr>
              <a:xfrm>
                <a:off x="3697080" y="631478"/>
                <a:ext cx="3882191" cy="4002193"/>
                <a:chOff x="3697080" y="631478"/>
                <a:chExt cx="3882191" cy="4002193"/>
              </a:xfrm>
            </p:grpSpPr>
            <p:grpSp>
              <p:nvGrpSpPr>
                <p:cNvPr id="5" name="组合 4"/>
                <p:cNvGrpSpPr/>
                <p:nvPr/>
              </p:nvGrpSpPr>
              <p:grpSpPr>
                <a:xfrm>
                  <a:off x="6107088" y="2669939"/>
                  <a:ext cx="1472183" cy="1314101"/>
                  <a:chOff x="4489227" y="2519070"/>
                  <a:chExt cx="1104137" cy="985576"/>
                </a:xfrm>
              </p:grpSpPr>
              <p:grpSp>
                <p:nvGrpSpPr>
                  <p:cNvPr id="86" name="组合 85"/>
                  <p:cNvGrpSpPr/>
                  <p:nvPr/>
                </p:nvGrpSpPr>
                <p:grpSpPr>
                  <a:xfrm>
                    <a:off x="4489227" y="2519070"/>
                    <a:ext cx="1104137" cy="985576"/>
                    <a:chOff x="3342359" y="1161598"/>
                    <a:chExt cx="2123116" cy="1895135"/>
                  </a:xfrm>
                </p:grpSpPr>
                <p:sp>
                  <p:nvSpPr>
                    <p:cNvPr id="87" name="任意多边形 86"/>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alpha val="0"/>
                      </a:schemeClr>
                    </a:solidFill>
                    <a:ln w="38100">
                      <a:solidFill>
                        <a:schemeClr val="accent2"/>
                      </a:soli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4" name="组合 103"/>
                  <p:cNvGrpSpPr/>
                  <p:nvPr/>
                </p:nvGrpSpPr>
                <p:grpSpPr>
                  <a:xfrm>
                    <a:off x="4874693" y="2851882"/>
                    <a:ext cx="342864" cy="343865"/>
                    <a:chOff x="458010" y="4063526"/>
                    <a:chExt cx="1087437" cy="1090612"/>
                  </a:xfrm>
                  <a:solidFill>
                    <a:srgbClr val="002060"/>
                  </a:solidFill>
                </p:grpSpPr>
                <p:sp>
                  <p:nvSpPr>
                    <p:cNvPr id="105"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6" name="Rectangle 12"/>
                    <p:cNvSpPr>
                      <a:spLocks noChangeArrowheads="1"/>
                    </p:cNvSpPr>
                    <p:nvPr/>
                  </p:nvSpPr>
                  <p:spPr bwMode="auto">
                    <a:xfrm>
                      <a:off x="682625" y="4338638"/>
                      <a:ext cx="636587" cy="71437"/>
                    </a:xfrm>
                    <a:prstGeom prst="rect">
                      <a:avLst/>
                    </a:prstGeom>
                    <a:solidFill>
                      <a:schemeClr val="accent1">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7" name="Rectangle 13"/>
                    <p:cNvSpPr>
                      <a:spLocks noChangeArrowheads="1"/>
                    </p:cNvSpPr>
                    <p:nvPr/>
                  </p:nvSpPr>
                  <p:spPr bwMode="auto">
                    <a:xfrm>
                      <a:off x="682625" y="4562475"/>
                      <a:ext cx="636587" cy="71437"/>
                    </a:xfrm>
                    <a:prstGeom prst="rect">
                      <a:avLst/>
                    </a:prstGeom>
                    <a:solidFill>
                      <a:schemeClr val="accent2">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8" name="Rectangle 14"/>
                    <p:cNvSpPr>
                      <a:spLocks noChangeArrowheads="1"/>
                    </p:cNvSpPr>
                    <p:nvPr/>
                  </p:nvSpPr>
                  <p:spPr bwMode="auto">
                    <a:xfrm>
                      <a:off x="682625" y="4786313"/>
                      <a:ext cx="382587" cy="71437"/>
                    </a:xfrm>
                    <a:prstGeom prst="rect">
                      <a:avLst/>
                    </a:prstGeom>
                    <a:noFill/>
                    <a:ln w="9525">
                      <a:solidFill>
                        <a:schemeClr val="accent1"/>
                      </a:solidFill>
                      <a:miter lim="800000"/>
                    </a:ln>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84" name="组合 83"/>
                <p:cNvGrpSpPr/>
                <p:nvPr/>
              </p:nvGrpSpPr>
              <p:grpSpPr>
                <a:xfrm>
                  <a:off x="4935777" y="3319571"/>
                  <a:ext cx="1472183" cy="1314100"/>
                  <a:chOff x="3607355" y="3025389"/>
                  <a:chExt cx="1104137" cy="985575"/>
                </a:xfrm>
              </p:grpSpPr>
              <p:grpSp>
                <p:nvGrpSpPr>
                  <p:cNvPr id="118" name="组合 117"/>
                  <p:cNvGrpSpPr/>
                  <p:nvPr/>
                </p:nvGrpSpPr>
                <p:grpSpPr>
                  <a:xfrm>
                    <a:off x="3607355" y="3025389"/>
                    <a:ext cx="1104137" cy="985575"/>
                    <a:chOff x="3342359" y="1161598"/>
                    <a:chExt cx="2123116" cy="1895135"/>
                  </a:xfrm>
                </p:grpSpPr>
                <p:sp>
                  <p:nvSpPr>
                    <p:cNvPr id="129" name="任意多边形 128"/>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32"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20" name="组合 119"/>
                  <p:cNvGrpSpPr/>
                  <p:nvPr/>
                </p:nvGrpSpPr>
                <p:grpSpPr>
                  <a:xfrm>
                    <a:off x="3993255" y="3339377"/>
                    <a:ext cx="293592" cy="304076"/>
                    <a:chOff x="9450388" y="2662238"/>
                    <a:chExt cx="133350" cy="138112"/>
                  </a:xfrm>
                  <a:solidFill>
                    <a:srgbClr val="FFB850"/>
                  </a:solidFill>
                </p:grpSpPr>
                <p:sp>
                  <p:nvSpPr>
                    <p:cNvPr id="123" name="Rectangle 239"/>
                    <p:cNvSpPr>
                      <a:spLocks noChangeArrowheads="1"/>
                    </p:cNvSpPr>
                    <p:nvPr/>
                  </p:nvSpPr>
                  <p:spPr bwMode="auto">
                    <a:xfrm>
                      <a:off x="9450388" y="2778125"/>
                      <a:ext cx="26988" cy="222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5" name="Rectangle 240"/>
                    <p:cNvSpPr>
                      <a:spLocks noChangeArrowheads="1"/>
                    </p:cNvSpPr>
                    <p:nvPr/>
                  </p:nvSpPr>
                  <p:spPr bwMode="auto">
                    <a:xfrm>
                      <a:off x="9488488" y="2751138"/>
                      <a:ext cx="22225" cy="492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6" name="Rectangle 241"/>
                    <p:cNvSpPr>
                      <a:spLocks noChangeArrowheads="1"/>
                    </p:cNvSpPr>
                    <p:nvPr/>
                  </p:nvSpPr>
                  <p:spPr bwMode="auto">
                    <a:xfrm>
                      <a:off x="9521825" y="2713038"/>
                      <a:ext cx="23813" cy="873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7"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28"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35" name="组合 134"/>
                <p:cNvGrpSpPr/>
                <p:nvPr/>
              </p:nvGrpSpPr>
              <p:grpSpPr>
                <a:xfrm>
                  <a:off x="4935777" y="1963886"/>
                  <a:ext cx="1472183" cy="1314101"/>
                  <a:chOff x="3607355" y="2008626"/>
                  <a:chExt cx="1104137" cy="985576"/>
                </a:xfrm>
              </p:grpSpPr>
              <p:grpSp>
                <p:nvGrpSpPr>
                  <p:cNvPr id="141" name="组合 140"/>
                  <p:cNvGrpSpPr/>
                  <p:nvPr/>
                </p:nvGrpSpPr>
                <p:grpSpPr>
                  <a:xfrm>
                    <a:off x="3607355" y="2008626"/>
                    <a:ext cx="1104137" cy="985576"/>
                    <a:chOff x="3342359" y="1161598"/>
                    <a:chExt cx="2123116" cy="1895135"/>
                  </a:xfrm>
                </p:grpSpPr>
                <p:sp>
                  <p:nvSpPr>
                    <p:cNvPr id="150" name="任意多边形 149"/>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51"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45" name="Group 4"/>
                  <p:cNvGrpSpPr>
                    <a:grpSpLocks noChangeAspect="1"/>
                  </p:cNvGrpSpPr>
                  <p:nvPr/>
                </p:nvGrpSpPr>
                <p:grpSpPr bwMode="auto">
                  <a:xfrm>
                    <a:off x="3968865" y="2351205"/>
                    <a:ext cx="383166" cy="296285"/>
                    <a:chOff x="3494" y="1896"/>
                    <a:chExt cx="688" cy="532"/>
                  </a:xfrm>
                  <a:solidFill>
                    <a:srgbClr val="002060"/>
                  </a:solidFill>
                </p:grpSpPr>
                <p:sp>
                  <p:nvSpPr>
                    <p:cNvPr id="147" name="Rectangle 5"/>
                    <p:cNvSpPr>
                      <a:spLocks noChangeArrowheads="1"/>
                    </p:cNvSpPr>
                    <p:nvPr/>
                  </p:nvSpPr>
                  <p:spPr bwMode="auto">
                    <a:xfrm>
                      <a:off x="4124" y="2007"/>
                      <a:ext cx="58"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8"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49" name="Rectangle 7"/>
                    <p:cNvSpPr>
                      <a:spLocks noChangeArrowheads="1"/>
                    </p:cNvSpPr>
                    <p:nvPr/>
                  </p:nvSpPr>
                  <p:spPr bwMode="auto">
                    <a:xfrm>
                      <a:off x="3494" y="2007"/>
                      <a:ext cx="57"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2" name="组合 151"/>
                <p:cNvGrpSpPr/>
                <p:nvPr/>
              </p:nvGrpSpPr>
              <p:grpSpPr>
                <a:xfrm>
                  <a:off x="5676388" y="631478"/>
                  <a:ext cx="1472183" cy="1314101"/>
                  <a:chOff x="4162813" y="1009320"/>
                  <a:chExt cx="1104137" cy="985576"/>
                </a:xfrm>
              </p:grpSpPr>
              <p:grpSp>
                <p:nvGrpSpPr>
                  <p:cNvPr id="153" name="组合 152"/>
                  <p:cNvGrpSpPr/>
                  <p:nvPr/>
                </p:nvGrpSpPr>
                <p:grpSpPr>
                  <a:xfrm>
                    <a:off x="4162813" y="1009320"/>
                    <a:ext cx="1104137" cy="985576"/>
                    <a:chOff x="3342359" y="1161598"/>
                    <a:chExt cx="2123116" cy="1895135"/>
                  </a:xfrm>
                </p:grpSpPr>
                <p:sp>
                  <p:nvSpPr>
                    <p:cNvPr id="157" name="任意多边形 156"/>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58"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54" name="Group 17"/>
                  <p:cNvGrpSpPr>
                    <a:grpSpLocks noChangeAspect="1"/>
                  </p:cNvGrpSpPr>
                  <p:nvPr/>
                </p:nvGrpSpPr>
                <p:grpSpPr bwMode="auto">
                  <a:xfrm>
                    <a:off x="4565598" y="1312510"/>
                    <a:ext cx="342891" cy="368073"/>
                    <a:chOff x="231" y="1205"/>
                    <a:chExt cx="640" cy="687"/>
                  </a:xfrm>
                  <a:solidFill>
                    <a:srgbClr val="002060"/>
                  </a:solidFill>
                </p:grpSpPr>
                <p:sp>
                  <p:nvSpPr>
                    <p:cNvPr id="155"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56"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9" name="组合 158"/>
                <p:cNvGrpSpPr/>
                <p:nvPr/>
              </p:nvGrpSpPr>
              <p:grpSpPr>
                <a:xfrm>
                  <a:off x="3697080" y="2503232"/>
                  <a:ext cx="1472183" cy="1314101"/>
                  <a:chOff x="2729767" y="1492544"/>
                  <a:chExt cx="1104137" cy="985576"/>
                </a:xfrm>
              </p:grpSpPr>
              <p:grpSp>
                <p:nvGrpSpPr>
                  <p:cNvPr id="160" name="组合 159"/>
                  <p:cNvGrpSpPr/>
                  <p:nvPr/>
                </p:nvGrpSpPr>
                <p:grpSpPr>
                  <a:xfrm>
                    <a:off x="2729767" y="1492544"/>
                    <a:ext cx="1104137" cy="985576"/>
                    <a:chOff x="3342359" y="1161598"/>
                    <a:chExt cx="2123116" cy="1895135"/>
                  </a:xfrm>
                </p:grpSpPr>
                <p:sp>
                  <p:nvSpPr>
                    <p:cNvPr id="162" name="任意多边形 161"/>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6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61"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grpSp>
              <p:nvGrpSpPr>
                <p:cNvPr id="164" name="组合 163"/>
                <p:cNvGrpSpPr/>
                <p:nvPr/>
              </p:nvGrpSpPr>
              <p:grpSpPr>
                <a:xfrm>
                  <a:off x="3997565" y="778004"/>
                  <a:ext cx="1471930" cy="1313815"/>
                  <a:chOff x="3342359" y="1161598"/>
                  <a:chExt cx="2123116" cy="1895135"/>
                </a:xfrm>
              </p:grpSpPr>
              <p:sp>
                <p:nvSpPr>
                  <p:cNvPr id="165" name="任意多边形 16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66"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grpSp>
      </p:grpSp>
      <p:sp>
        <p:nvSpPr>
          <p:cNvPr id="167" name="文本框 2"/>
          <p:cNvSpPr txBox="1"/>
          <p:nvPr/>
        </p:nvSpPr>
        <p:spPr>
          <a:xfrm>
            <a:off x="623889" y="1165841"/>
            <a:ext cx="4946917" cy="1708160"/>
          </a:xfrm>
          <a:prstGeom prst="rect">
            <a:avLst/>
          </a:prstGeom>
          <a:solidFill>
            <a:srgbClr val="FFE48F"/>
          </a:solidFill>
        </p:spPr>
        <p:txBody>
          <a:bodyPr wrap="square" rtlCol="0">
            <a:spAutoFit/>
          </a:bodyPr>
          <a:lstStyle/>
          <a:p>
            <a:pPr marL="12065" lvl="1" indent="457200" fontAlgn="base">
              <a:lnSpc>
                <a:spcPct val="150000"/>
              </a:lnSpc>
            </a:pPr>
            <a:r>
              <a:rPr lang="zh-CN" altLang="en-US" sz="14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项目的质量管理主要是为了确保项目的输出结果可以按照项目的要求来完成，它包括使整个项目的所有功能活动能按照原有的质量及目标要求得以实施，质量管理主要是依赖于质量计划、质量控制、质量保证及质量改进所形成的质量保证系统来实现的。</a:t>
            </a:r>
            <a:endParaRPr sz="14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8" name="TextBox 167"/>
          <p:cNvSpPr txBox="1"/>
          <p:nvPr/>
        </p:nvSpPr>
        <p:spPr>
          <a:xfrm>
            <a:off x="623889" y="796509"/>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管理理念</a:t>
            </a:r>
            <a:endParaRPr lang="zh-CN" altLang="en-US" b="1" dirty="0">
              <a:latin typeface="微软雅黑" pitchFamily="34" charset="-122"/>
              <a:ea typeface="微软雅黑" pitchFamily="34" charset="-122"/>
            </a:endParaRPr>
          </a:p>
        </p:txBody>
      </p:sp>
      <p:pic>
        <p:nvPicPr>
          <p:cNvPr id="169" name="图片 168"/>
          <p:cNvPicPr/>
          <p:nvPr/>
        </p:nvPicPr>
        <p:blipFill>
          <a:blip r:embed="rId4">
            <a:extLst/>
          </a:blip>
          <a:stretch>
            <a:fillRect/>
          </a:stretch>
        </p:blipFill>
        <p:spPr>
          <a:xfrm>
            <a:off x="512019" y="3144129"/>
            <a:ext cx="4953279" cy="3223873"/>
          </a:xfrm>
          <a:prstGeom prst="rect">
            <a:avLst/>
          </a:prstGeom>
        </p:spPr>
      </p:pic>
      <p:sp>
        <p:nvSpPr>
          <p:cNvPr id="170" name="TextBox 169"/>
          <p:cNvSpPr txBox="1"/>
          <p:nvPr/>
        </p:nvSpPr>
        <p:spPr>
          <a:xfrm>
            <a:off x="6995682" y="147872"/>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管理原则</a:t>
            </a:r>
            <a:endParaRPr lang="zh-CN" altLang="en-US" b="1" dirty="0">
              <a:latin typeface="微软雅黑" pitchFamily="34" charset="-122"/>
              <a:ea typeface="微软雅黑" pitchFamily="34" charset="-122"/>
            </a:endParaRPr>
          </a:p>
        </p:txBody>
      </p:sp>
      <p:grpSp>
        <p:nvGrpSpPr>
          <p:cNvPr id="171" name="组合 170"/>
          <p:cNvGrpSpPr/>
          <p:nvPr/>
        </p:nvGrpSpPr>
        <p:grpSpPr>
          <a:xfrm>
            <a:off x="8137162" y="4207424"/>
            <a:ext cx="2606426" cy="2398720"/>
            <a:chOff x="3949847" y="1700809"/>
            <a:chExt cx="4329040" cy="3896246"/>
          </a:xfrm>
        </p:grpSpPr>
        <p:grpSp>
          <p:nvGrpSpPr>
            <p:cNvPr id="172" name="组合 171"/>
            <p:cNvGrpSpPr/>
            <p:nvPr/>
          </p:nvGrpSpPr>
          <p:grpSpPr>
            <a:xfrm>
              <a:off x="5765144" y="1700809"/>
              <a:ext cx="1825259" cy="2134081"/>
              <a:chOff x="4323858" y="1485396"/>
              <a:chExt cx="1368944" cy="1600561"/>
            </a:xfrm>
          </p:grpSpPr>
          <p:sp>
            <p:nvSpPr>
              <p:cNvPr id="208" name="Freeform 7"/>
              <p:cNvSpPr/>
              <p:nvPr/>
            </p:nvSpPr>
            <p:spPr bwMode="auto">
              <a:xfrm>
                <a:off x="4323858" y="1485396"/>
                <a:ext cx="1368944" cy="1600561"/>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209" name="Group 121"/>
              <p:cNvGrpSpPr/>
              <p:nvPr/>
            </p:nvGrpSpPr>
            <p:grpSpPr>
              <a:xfrm>
                <a:off x="5110024" y="1696761"/>
                <a:ext cx="355518" cy="356126"/>
                <a:chOff x="9145588" y="4435475"/>
                <a:chExt cx="464344" cy="465138"/>
              </a:xfrm>
              <a:solidFill>
                <a:srgbClr val="5A8A26"/>
              </a:solidFill>
            </p:grpSpPr>
            <p:sp>
              <p:nvSpPr>
                <p:cNvPr id="21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21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21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21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21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21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21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21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21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73" name="组合 172"/>
            <p:cNvGrpSpPr/>
            <p:nvPr/>
          </p:nvGrpSpPr>
          <p:grpSpPr>
            <a:xfrm>
              <a:off x="6487942" y="2373797"/>
              <a:ext cx="1790945" cy="2296793"/>
              <a:chOff x="4865956" y="1990137"/>
              <a:chExt cx="1343209" cy="1722595"/>
            </a:xfrm>
          </p:grpSpPr>
          <p:sp>
            <p:nvSpPr>
              <p:cNvPr id="204" name="Freeform 8"/>
              <p:cNvSpPr/>
              <p:nvPr/>
            </p:nvSpPr>
            <p:spPr bwMode="auto">
              <a:xfrm>
                <a:off x="4865956" y="1990137"/>
                <a:ext cx="1343209" cy="1722595"/>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205" name="Group 131"/>
              <p:cNvGrpSpPr/>
              <p:nvPr/>
            </p:nvGrpSpPr>
            <p:grpSpPr>
              <a:xfrm>
                <a:off x="5714130" y="2817271"/>
                <a:ext cx="355518" cy="345187"/>
                <a:chOff x="8216107" y="4449763"/>
                <a:chExt cx="464344" cy="450850"/>
              </a:xfrm>
              <a:solidFill>
                <a:srgbClr val="5A8A26"/>
              </a:solidFill>
            </p:grpSpPr>
            <p:sp>
              <p:nvSpPr>
                <p:cNvPr id="206"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207"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74" name="组合 173"/>
            <p:cNvGrpSpPr/>
            <p:nvPr/>
          </p:nvGrpSpPr>
          <p:grpSpPr>
            <a:xfrm>
              <a:off x="5415367" y="4321921"/>
              <a:ext cx="2559125" cy="1270708"/>
              <a:chOff x="4061525" y="3451230"/>
              <a:chExt cx="1919344" cy="953031"/>
            </a:xfrm>
          </p:grpSpPr>
          <p:sp>
            <p:nvSpPr>
              <p:cNvPr id="199" name="Freeform 10"/>
              <p:cNvSpPr/>
              <p:nvPr/>
            </p:nvSpPr>
            <p:spPr bwMode="auto">
              <a:xfrm>
                <a:off x="4061525" y="3451230"/>
                <a:ext cx="1919344" cy="953031"/>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200" name="Group 134"/>
              <p:cNvGrpSpPr/>
              <p:nvPr/>
            </p:nvGrpSpPr>
            <p:grpSpPr>
              <a:xfrm>
                <a:off x="4975717" y="3965347"/>
                <a:ext cx="356126" cy="299608"/>
                <a:chOff x="5368132" y="2625725"/>
                <a:chExt cx="465138" cy="391319"/>
              </a:xfrm>
              <a:solidFill>
                <a:srgbClr val="5A8A26"/>
              </a:solidFill>
            </p:grpSpPr>
            <p:sp>
              <p:nvSpPr>
                <p:cNvPr id="201"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202"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203"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75" name="组合 174"/>
            <p:cNvGrpSpPr/>
            <p:nvPr/>
          </p:nvGrpSpPr>
          <p:grpSpPr>
            <a:xfrm>
              <a:off x="4559743" y="3462974"/>
              <a:ext cx="1903848" cy="2134081"/>
              <a:chOff x="3419807" y="2807020"/>
              <a:chExt cx="1427886" cy="1600561"/>
            </a:xfrm>
          </p:grpSpPr>
          <p:sp>
            <p:nvSpPr>
              <p:cNvPr id="194" name="Freeform 9"/>
              <p:cNvSpPr/>
              <p:nvPr/>
            </p:nvSpPr>
            <p:spPr bwMode="auto">
              <a:xfrm>
                <a:off x="3419807" y="2807020"/>
                <a:ext cx="1427886" cy="1600561"/>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95" name="Group 138"/>
              <p:cNvGrpSpPr/>
              <p:nvPr/>
            </p:nvGrpSpPr>
            <p:grpSpPr>
              <a:xfrm>
                <a:off x="3706007" y="3834726"/>
                <a:ext cx="355518" cy="355518"/>
                <a:chOff x="4439444" y="2582069"/>
                <a:chExt cx="464344" cy="464344"/>
              </a:xfrm>
              <a:solidFill>
                <a:srgbClr val="5A8A26"/>
              </a:solidFill>
            </p:grpSpPr>
            <p:sp>
              <p:nvSpPr>
                <p:cNvPr id="196"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97"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98"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76" name="组合 175"/>
            <p:cNvGrpSpPr/>
            <p:nvPr/>
          </p:nvGrpSpPr>
          <p:grpSpPr>
            <a:xfrm>
              <a:off x="3949847" y="2627275"/>
              <a:ext cx="1793159" cy="2294579"/>
              <a:chOff x="2962385" y="2180246"/>
              <a:chExt cx="1344869" cy="1720934"/>
            </a:xfrm>
          </p:grpSpPr>
          <p:sp>
            <p:nvSpPr>
              <p:cNvPr id="189" name="Freeform 5"/>
              <p:cNvSpPr/>
              <p:nvPr/>
            </p:nvSpPr>
            <p:spPr bwMode="auto">
              <a:xfrm>
                <a:off x="2962385" y="2180246"/>
                <a:ext cx="1344869" cy="1720934"/>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90" name="Group 142"/>
              <p:cNvGrpSpPr/>
              <p:nvPr/>
            </p:nvGrpSpPr>
            <p:grpSpPr>
              <a:xfrm>
                <a:off x="3114023" y="2751039"/>
                <a:ext cx="355518" cy="355518"/>
                <a:chOff x="4439444" y="1652588"/>
                <a:chExt cx="464344" cy="464344"/>
              </a:xfrm>
              <a:solidFill>
                <a:srgbClr val="5A8A26"/>
              </a:solidFill>
            </p:grpSpPr>
            <p:sp>
              <p:nvSpPr>
                <p:cNvPr id="191"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92"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193"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77" name="组合 176"/>
            <p:cNvGrpSpPr/>
            <p:nvPr/>
          </p:nvGrpSpPr>
          <p:grpSpPr>
            <a:xfrm>
              <a:off x="4253133" y="1705235"/>
              <a:ext cx="2560232" cy="1270708"/>
              <a:chOff x="3189850" y="1488716"/>
              <a:chExt cx="1920174" cy="953031"/>
            </a:xfrm>
          </p:grpSpPr>
          <p:sp>
            <p:nvSpPr>
              <p:cNvPr id="180" name="Freeform 6"/>
              <p:cNvSpPr/>
              <p:nvPr/>
            </p:nvSpPr>
            <p:spPr bwMode="auto">
              <a:xfrm>
                <a:off x="3189850" y="1488716"/>
                <a:ext cx="1920174" cy="953031"/>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181" name="Group 146"/>
              <p:cNvGrpSpPr/>
              <p:nvPr/>
            </p:nvGrpSpPr>
            <p:grpSpPr>
              <a:xfrm>
                <a:off x="3837886" y="1663944"/>
                <a:ext cx="355518" cy="277730"/>
                <a:chOff x="2581275" y="1710532"/>
                <a:chExt cx="464344" cy="362744"/>
              </a:xfrm>
              <a:solidFill>
                <a:srgbClr val="5A8A26"/>
              </a:solidFill>
            </p:grpSpPr>
            <p:sp>
              <p:nvSpPr>
                <p:cNvPr id="18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8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8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8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8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8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18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sp>
          <p:nvSpPr>
            <p:cNvPr id="178" name="TextBox 177"/>
            <p:cNvSpPr txBox="1"/>
            <p:nvPr/>
          </p:nvSpPr>
          <p:spPr>
            <a:xfrm>
              <a:off x="5394492" y="4004407"/>
              <a:ext cx="1440914" cy="816122"/>
            </a:xfrm>
            <a:prstGeom prst="rect">
              <a:avLst/>
            </a:prstGeom>
            <a:noFill/>
          </p:spPr>
          <p:txBody>
            <a:bodyPr wrap="none" rtlCol="0">
              <a:spAutoFit/>
            </a:bodyPr>
            <a:lstStyle/>
            <a:p>
              <a:pPr algn="ctr"/>
              <a:r>
                <a:rPr lang="zh-CN" altLang="en-US" sz="2665" dirty="0" smtClean="0">
                  <a:solidFill>
                    <a:srgbClr val="0070C0"/>
                  </a:solidFill>
                  <a:latin typeface="微软雅黑" panose="020B0503020204020204" pitchFamily="34" charset="-122"/>
                  <a:ea typeface="微软雅黑" panose="020B0503020204020204" pitchFamily="34" charset="-122"/>
                </a:rPr>
                <a:t>方法</a:t>
              </a:r>
              <a:endParaRPr lang="en-GB" sz="2665" dirty="0">
                <a:solidFill>
                  <a:srgbClr val="0070C0"/>
                </a:solidFill>
                <a:latin typeface="微软雅黑" panose="020B0503020204020204" pitchFamily="34" charset="-122"/>
                <a:ea typeface="微软雅黑" panose="020B0503020204020204" pitchFamily="34" charset="-122"/>
              </a:endParaRPr>
            </a:p>
          </p:txBody>
        </p:sp>
        <p:sp>
          <p:nvSpPr>
            <p:cNvPr id="179" name="Oval 2"/>
            <p:cNvSpPr>
              <a:spLocks noChangeAspect="1"/>
            </p:cNvSpPr>
            <p:nvPr/>
          </p:nvSpPr>
          <p:spPr bwMode="auto">
            <a:xfrm>
              <a:off x="5624949" y="3040639"/>
              <a:ext cx="978839" cy="998981"/>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accent3"/>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gradFill>
                  <a:gsLst>
                    <a:gs pos="0">
                      <a:srgbClr val="FFFFFF"/>
                    </a:gs>
                    <a:gs pos="100000">
                      <a:srgbClr val="FFFFFF"/>
                    </a:gs>
                  </a:gsLst>
                  <a:lin ang="5400000" scaled="0"/>
                </a:gradFill>
                <a:ea typeface="微软雅黑" panose="020B0503020204020204" pitchFamily="34" charset="-122"/>
              </a:endParaRPr>
            </a:p>
          </p:txBody>
        </p:sp>
      </p:grpSp>
      <p:sp>
        <p:nvSpPr>
          <p:cNvPr id="219" name="TextBox 218"/>
          <p:cNvSpPr txBox="1"/>
          <p:nvPr/>
        </p:nvSpPr>
        <p:spPr>
          <a:xfrm>
            <a:off x="10452286" y="3772209"/>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管理方法</a:t>
            </a:r>
            <a:endParaRPr lang="zh-CN" altLang="en-US" b="1" dirty="0">
              <a:latin typeface="微软雅黑" pitchFamily="34" charset="-122"/>
              <a:ea typeface="微软雅黑" pitchFamily="34" charset="-122"/>
            </a:endParaRPr>
          </a:p>
        </p:txBody>
      </p:sp>
      <p:sp>
        <p:nvSpPr>
          <p:cNvPr id="220" name="文本框 152"/>
          <p:cNvSpPr txBox="1"/>
          <p:nvPr/>
        </p:nvSpPr>
        <p:spPr>
          <a:xfrm>
            <a:off x="6563669" y="4301562"/>
            <a:ext cx="1645308" cy="461665"/>
          </a:xfrm>
          <a:prstGeom prst="rect">
            <a:avLst/>
          </a:prstGeom>
          <a:noFill/>
        </p:spPr>
        <p:txBody>
          <a:bodyPr wrap="square" rtlCol="0">
            <a:spAutoFit/>
          </a:bodyPr>
          <a:lstStyle/>
          <a:p>
            <a:pPr algn="ct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通过</a:t>
            </a:r>
            <a:r>
              <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rPr>
              <a:t>细化</a:t>
            </a: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分解落实</a:t>
            </a:r>
            <a:endParaRPr lang="en-US" altLang="zh-CN" sz="1200" b="1"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algn="ct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项目</a:t>
            </a:r>
            <a:r>
              <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rPr>
              <a:t>质量责任</a:t>
            </a:r>
            <a:endPar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1" name="文本框 152"/>
          <p:cNvSpPr txBox="1"/>
          <p:nvPr/>
        </p:nvSpPr>
        <p:spPr>
          <a:xfrm>
            <a:off x="6266519" y="5185646"/>
            <a:ext cx="1645308" cy="461665"/>
          </a:xfrm>
          <a:prstGeom prst="rect">
            <a:avLst/>
          </a:prstGeom>
          <a:noFill/>
        </p:spPr>
        <p:txBody>
          <a:bodyPr wrap="square" rtlCol="0">
            <a:spAutoFit/>
          </a:bodyPr>
          <a:lstStyle/>
          <a:p>
            <a:pPr algn="ct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建立</a:t>
            </a:r>
            <a:r>
              <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rPr>
              <a:t>完整的质量</a:t>
            </a: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计划保证</a:t>
            </a:r>
            <a:r>
              <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rPr>
              <a:t>项目质量</a:t>
            </a:r>
            <a:endPar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2" name="文本框 152"/>
          <p:cNvSpPr txBox="1"/>
          <p:nvPr/>
        </p:nvSpPr>
        <p:spPr>
          <a:xfrm>
            <a:off x="6858980" y="6153475"/>
            <a:ext cx="1645308" cy="461665"/>
          </a:xfrm>
          <a:prstGeom prst="rect">
            <a:avLst/>
          </a:prstGeom>
          <a:noFill/>
        </p:spPr>
        <p:txBody>
          <a:bodyPr wrap="square" rtlCol="0">
            <a:spAutoFit/>
          </a:bodyPr>
          <a:lstStyle/>
          <a:p>
            <a:pPr algn="ct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规范</a:t>
            </a:r>
            <a:r>
              <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rPr>
              <a:t>过程质量检测和质量评审工作</a:t>
            </a:r>
            <a:endPar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3" name="文本框 152"/>
          <p:cNvSpPr txBox="1"/>
          <p:nvPr/>
        </p:nvSpPr>
        <p:spPr>
          <a:xfrm>
            <a:off x="10546692" y="4399522"/>
            <a:ext cx="1645308" cy="461665"/>
          </a:xfrm>
          <a:prstGeom prst="rect">
            <a:avLst/>
          </a:prstGeom>
          <a:noFill/>
        </p:spPr>
        <p:txBody>
          <a:bodyPr wrap="square" rtlCol="0">
            <a:spAutoFit/>
          </a:bodyPr>
          <a:lstStyle/>
          <a:p>
            <a:pPr algn="ct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追求</a:t>
            </a:r>
            <a:r>
              <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rPr>
              <a:t>零</a:t>
            </a: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缺陷</a:t>
            </a:r>
            <a:endParaRPr lang="en-US" altLang="zh-CN" sz="1200" b="1"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algn="ct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缺陷</a:t>
            </a:r>
            <a:r>
              <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rPr>
              <a:t>件不出工厂</a:t>
            </a:r>
            <a:endPar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4" name="文本框 152"/>
          <p:cNvSpPr txBox="1"/>
          <p:nvPr/>
        </p:nvSpPr>
        <p:spPr>
          <a:xfrm>
            <a:off x="10520664" y="5918152"/>
            <a:ext cx="1645308" cy="461665"/>
          </a:xfrm>
          <a:prstGeom prst="rect">
            <a:avLst/>
          </a:prstGeom>
          <a:noFill/>
        </p:spPr>
        <p:txBody>
          <a:bodyPr wrap="square" rtlCol="0">
            <a:spAutoFit/>
          </a:bodyPr>
          <a:lstStyle/>
          <a:p>
            <a:pPr algn="ct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全面</a:t>
            </a:r>
            <a:r>
              <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rPr>
              <a:t>分析</a:t>
            </a: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质量事故</a:t>
            </a:r>
            <a:endParaRPr lang="en-US" altLang="zh-CN" sz="1200" b="1"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algn="ctr"/>
            <a:r>
              <a:rPr lang="zh-CN" altLang="en-US" sz="1200" b="1" dirty="0" smtClean="0">
                <a:solidFill>
                  <a:prstClr val="black">
                    <a:lumMod val="75000"/>
                    <a:lumOff val="25000"/>
                  </a:prstClr>
                </a:solidFill>
                <a:latin typeface="微软雅黑" panose="020B0503020204020204" pitchFamily="34" charset="-122"/>
                <a:ea typeface="微软雅黑" panose="020B0503020204020204" pitchFamily="34" charset="-122"/>
              </a:rPr>
              <a:t>跟踪</a:t>
            </a:r>
            <a:r>
              <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rPr>
              <a:t>产品缺陷</a:t>
            </a:r>
            <a:endParaRPr lang="zh-CN" altLang="en-US" sz="12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21833935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350"/>
                                        <p:tgtEl>
                                          <p:spTgt spid="144"/>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117"/>
                                        </p:tgtEl>
                                        <p:attrNameLst>
                                          <p:attrName>style.visibility</p:attrName>
                                        </p:attrNameLst>
                                      </p:cBhvr>
                                      <p:to>
                                        <p:strVal val="visible"/>
                                      </p:to>
                                    </p:set>
                                    <p:animEffect transition="in" filter="fade">
                                      <p:cBhvr>
                                        <p:cTn id="11" dur="350"/>
                                        <p:tgtEl>
                                          <p:spTgt spid="117"/>
                                        </p:tgtEl>
                                      </p:cBhvr>
                                    </p:animEffect>
                                  </p:childTnLst>
                                </p:cTn>
                              </p:par>
                            </p:childTnLst>
                          </p:cTn>
                        </p:par>
                        <p:par>
                          <p:cTn id="12" fill="hold">
                            <p:stCondLst>
                              <p:cond delay="700"/>
                            </p:stCondLst>
                            <p:childTnLst>
                              <p:par>
                                <p:cTn id="13" presetID="10" presetClass="entr" presetSubtype="0" fill="hold" grpId="0" nodeType="afterEffect">
                                  <p:stCondLst>
                                    <p:cond delay="0"/>
                                  </p:stCondLst>
                                  <p:childTnLst>
                                    <p:set>
                                      <p:cBhvr>
                                        <p:cTn id="14" dur="1" fill="hold">
                                          <p:stCondLst>
                                            <p:cond delay="0"/>
                                          </p:stCondLst>
                                        </p:cTn>
                                        <p:tgtEl>
                                          <p:spTgt spid="140"/>
                                        </p:tgtEl>
                                        <p:attrNameLst>
                                          <p:attrName>style.visibility</p:attrName>
                                        </p:attrNameLst>
                                      </p:cBhvr>
                                      <p:to>
                                        <p:strVal val="visible"/>
                                      </p:to>
                                    </p:set>
                                    <p:animEffect transition="in" filter="fade">
                                      <p:cBhvr>
                                        <p:cTn id="15" dur="350"/>
                                        <p:tgtEl>
                                          <p:spTgt spid="140"/>
                                        </p:tgtEl>
                                      </p:cBhvr>
                                    </p:animEffect>
                                  </p:childTnLst>
                                </p:cTn>
                              </p:par>
                            </p:childTnLst>
                          </p:cTn>
                        </p:par>
                        <p:par>
                          <p:cTn id="16" fill="hold">
                            <p:stCondLst>
                              <p:cond delay="1050"/>
                            </p:stCondLst>
                            <p:childTnLst>
                              <p:par>
                                <p:cTn id="17" presetID="10" presetClass="entr" presetSubtype="0" fill="hold" grpId="0" nodeType="afterEffect">
                                  <p:stCondLst>
                                    <p:cond delay="0"/>
                                  </p:stCondLst>
                                  <p:childTnLst>
                                    <p:set>
                                      <p:cBhvr>
                                        <p:cTn id="18" dur="1" fill="hold">
                                          <p:stCondLst>
                                            <p:cond delay="0"/>
                                          </p:stCondLst>
                                        </p:cTn>
                                        <p:tgtEl>
                                          <p:spTgt spid="131"/>
                                        </p:tgtEl>
                                        <p:attrNameLst>
                                          <p:attrName>style.visibility</p:attrName>
                                        </p:attrNameLst>
                                      </p:cBhvr>
                                      <p:to>
                                        <p:strVal val="visible"/>
                                      </p:to>
                                    </p:set>
                                    <p:animEffect transition="in" filter="fade">
                                      <p:cBhvr>
                                        <p:cTn id="19" dur="350"/>
                                        <p:tgtEl>
                                          <p:spTgt spid="131"/>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122"/>
                                        </p:tgtEl>
                                        <p:attrNameLst>
                                          <p:attrName>style.visibility</p:attrName>
                                        </p:attrNameLst>
                                      </p:cBhvr>
                                      <p:to>
                                        <p:strVal val="visible"/>
                                      </p:to>
                                    </p:set>
                                    <p:animEffect transition="in" filter="fade">
                                      <p:cBhvr>
                                        <p:cTn id="23" dur="350"/>
                                        <p:tgtEl>
                                          <p:spTgt spid="122"/>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34"/>
                                        </p:tgtEl>
                                        <p:attrNameLst>
                                          <p:attrName>style.visibility</p:attrName>
                                        </p:attrNameLst>
                                      </p:cBhvr>
                                      <p:to>
                                        <p:strVal val="visible"/>
                                      </p:to>
                                    </p:set>
                                    <p:animEffect transition="in" filter="fade">
                                      <p:cBhvr>
                                        <p:cTn id="27" dur="350"/>
                                        <p:tgtEl>
                                          <p:spTgt spid="134"/>
                                        </p:tgtEl>
                                      </p:cBhvr>
                                    </p:animEffect>
                                  </p:childTnLst>
                                </p:cTn>
                              </p:par>
                            </p:childTnLst>
                          </p:cTn>
                        </p:par>
                        <p:par>
                          <p:cTn id="28" fill="hold">
                            <p:stCondLst>
                              <p:cond delay="2100"/>
                            </p:stCondLst>
                            <p:childTnLst>
                              <p:par>
                                <p:cTn id="29" presetID="10" presetClass="entr" presetSubtype="0" fill="hold" grpId="0" nodeType="after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350"/>
                                        <p:tgtEl>
                                          <p:spTgt spid="92"/>
                                        </p:tgtEl>
                                      </p:cBhvr>
                                    </p:animEffect>
                                  </p:childTnLst>
                                </p:cTn>
                              </p:par>
                            </p:childTnLst>
                          </p:cTn>
                        </p:par>
                        <p:par>
                          <p:cTn id="32" fill="hold">
                            <p:stCondLst>
                              <p:cond delay="2450"/>
                            </p:stCondLst>
                            <p:childTnLst>
                              <p:par>
                                <p:cTn id="33" presetID="10" presetClass="entr" presetSubtype="0" fill="hold" grpId="0" nodeType="afterEffect">
                                  <p:stCondLst>
                                    <p:cond delay="0"/>
                                  </p:stCondLst>
                                  <p:childTnLst>
                                    <p:set>
                                      <p:cBhvr>
                                        <p:cTn id="34" dur="1" fill="hold">
                                          <p:stCondLst>
                                            <p:cond delay="0"/>
                                          </p:stCondLst>
                                        </p:cTn>
                                        <p:tgtEl>
                                          <p:spTgt spid="220"/>
                                        </p:tgtEl>
                                        <p:attrNameLst>
                                          <p:attrName>style.visibility</p:attrName>
                                        </p:attrNameLst>
                                      </p:cBhvr>
                                      <p:to>
                                        <p:strVal val="visible"/>
                                      </p:to>
                                    </p:set>
                                    <p:animEffect transition="in" filter="fade">
                                      <p:cBhvr>
                                        <p:cTn id="35" dur="350"/>
                                        <p:tgtEl>
                                          <p:spTgt spid="220"/>
                                        </p:tgtEl>
                                      </p:cBhvr>
                                    </p:animEffect>
                                  </p:childTnLst>
                                </p:cTn>
                              </p:par>
                            </p:childTnLst>
                          </p:cTn>
                        </p:par>
                        <p:par>
                          <p:cTn id="36" fill="hold">
                            <p:stCondLst>
                              <p:cond delay="2800"/>
                            </p:stCondLst>
                            <p:childTnLst>
                              <p:par>
                                <p:cTn id="37" presetID="10" presetClass="entr" presetSubtype="0" fill="hold" grpId="0" nodeType="afterEffect">
                                  <p:stCondLst>
                                    <p:cond delay="0"/>
                                  </p:stCondLst>
                                  <p:childTnLst>
                                    <p:set>
                                      <p:cBhvr>
                                        <p:cTn id="38" dur="1" fill="hold">
                                          <p:stCondLst>
                                            <p:cond delay="0"/>
                                          </p:stCondLst>
                                        </p:cTn>
                                        <p:tgtEl>
                                          <p:spTgt spid="221"/>
                                        </p:tgtEl>
                                        <p:attrNameLst>
                                          <p:attrName>style.visibility</p:attrName>
                                        </p:attrNameLst>
                                      </p:cBhvr>
                                      <p:to>
                                        <p:strVal val="visible"/>
                                      </p:to>
                                    </p:set>
                                    <p:animEffect transition="in" filter="fade">
                                      <p:cBhvr>
                                        <p:cTn id="39" dur="350"/>
                                        <p:tgtEl>
                                          <p:spTgt spid="221"/>
                                        </p:tgtEl>
                                      </p:cBhvr>
                                    </p:animEffect>
                                  </p:childTnLst>
                                </p:cTn>
                              </p:par>
                            </p:childTnLst>
                          </p:cTn>
                        </p:par>
                        <p:par>
                          <p:cTn id="40" fill="hold">
                            <p:stCondLst>
                              <p:cond delay="3150"/>
                            </p:stCondLst>
                            <p:childTnLst>
                              <p:par>
                                <p:cTn id="41" presetID="10" presetClass="entr" presetSubtype="0" fill="hold" grpId="0" nodeType="afterEffect">
                                  <p:stCondLst>
                                    <p:cond delay="0"/>
                                  </p:stCondLst>
                                  <p:childTnLst>
                                    <p:set>
                                      <p:cBhvr>
                                        <p:cTn id="42" dur="1" fill="hold">
                                          <p:stCondLst>
                                            <p:cond delay="0"/>
                                          </p:stCondLst>
                                        </p:cTn>
                                        <p:tgtEl>
                                          <p:spTgt spid="222"/>
                                        </p:tgtEl>
                                        <p:attrNameLst>
                                          <p:attrName>style.visibility</p:attrName>
                                        </p:attrNameLst>
                                      </p:cBhvr>
                                      <p:to>
                                        <p:strVal val="visible"/>
                                      </p:to>
                                    </p:set>
                                    <p:animEffect transition="in" filter="fade">
                                      <p:cBhvr>
                                        <p:cTn id="43" dur="350"/>
                                        <p:tgtEl>
                                          <p:spTgt spid="222"/>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223"/>
                                        </p:tgtEl>
                                        <p:attrNameLst>
                                          <p:attrName>style.visibility</p:attrName>
                                        </p:attrNameLst>
                                      </p:cBhvr>
                                      <p:to>
                                        <p:strVal val="visible"/>
                                      </p:to>
                                    </p:set>
                                    <p:animEffect transition="in" filter="fade">
                                      <p:cBhvr>
                                        <p:cTn id="47" dur="350"/>
                                        <p:tgtEl>
                                          <p:spTgt spid="223"/>
                                        </p:tgtEl>
                                      </p:cBhvr>
                                    </p:animEffect>
                                  </p:childTnLst>
                                </p:cTn>
                              </p:par>
                            </p:childTnLst>
                          </p:cTn>
                        </p:par>
                        <p:par>
                          <p:cTn id="48" fill="hold">
                            <p:stCondLst>
                              <p:cond delay="3850"/>
                            </p:stCondLst>
                            <p:childTnLst>
                              <p:par>
                                <p:cTn id="49" presetID="10" presetClass="entr" presetSubtype="0" fill="hold" grpId="0" nodeType="afterEffect">
                                  <p:stCondLst>
                                    <p:cond delay="0"/>
                                  </p:stCondLst>
                                  <p:childTnLst>
                                    <p:set>
                                      <p:cBhvr>
                                        <p:cTn id="50" dur="1" fill="hold">
                                          <p:stCondLst>
                                            <p:cond delay="0"/>
                                          </p:stCondLst>
                                        </p:cTn>
                                        <p:tgtEl>
                                          <p:spTgt spid="224"/>
                                        </p:tgtEl>
                                        <p:attrNameLst>
                                          <p:attrName>style.visibility</p:attrName>
                                        </p:attrNameLst>
                                      </p:cBhvr>
                                      <p:to>
                                        <p:strVal val="visible"/>
                                      </p:to>
                                    </p:set>
                                    <p:animEffect transition="in" filter="fade">
                                      <p:cBhvr>
                                        <p:cTn id="51" dur="35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22" grpId="0"/>
      <p:bldP spid="144" grpId="0"/>
      <p:bldP spid="140" grpId="0"/>
      <p:bldP spid="134" grpId="0"/>
      <p:bldP spid="131" grpId="0"/>
      <p:bldP spid="92" grpId="0"/>
      <p:bldP spid="220" grpId="0"/>
      <p:bldP spid="221" grpId="0"/>
      <p:bldP spid="222" grpId="0"/>
      <p:bldP spid="223" grpId="0"/>
      <p:bldP spid="2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8088" y="1393604"/>
            <a:ext cx="5058799" cy="14773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ct val="150000"/>
              </a:lnSpc>
            </a:pPr>
            <a:r>
              <a:rPr lang="zh-CN" altLang="en-US" sz="1200" b="1" dirty="0">
                <a:latin typeface="微软雅黑" pitchFamily="34" charset="-122"/>
                <a:ea typeface="微软雅黑" pitchFamily="34" charset="-122"/>
              </a:rPr>
              <a:t>韦奇伍德在</a:t>
            </a:r>
            <a:r>
              <a:rPr lang="en-US" altLang="zh-CN" sz="1200" b="1" dirty="0">
                <a:latin typeface="微软雅黑" pitchFamily="34" charset="-122"/>
                <a:ea typeface="微软雅黑" pitchFamily="34" charset="-122"/>
              </a:rPr>
              <a:t>1759</a:t>
            </a:r>
            <a:r>
              <a:rPr lang="zh-CN" altLang="en-US" sz="1200" b="1" dirty="0">
                <a:latin typeface="微软雅黑" pitchFamily="34" charset="-122"/>
                <a:ea typeface="微软雅黑" pitchFamily="34" charset="-122"/>
              </a:rPr>
              <a:t>年创办</a:t>
            </a:r>
            <a:r>
              <a:rPr lang="en-US" altLang="zh-CN" sz="1200" b="1" dirty="0">
                <a:latin typeface="微软雅黑" pitchFamily="34" charset="-122"/>
                <a:ea typeface="微软雅黑" pitchFamily="34" charset="-122"/>
              </a:rPr>
              <a:t>Wedgwood</a:t>
            </a:r>
            <a:r>
              <a:rPr lang="zh-CN" altLang="en-US" sz="1200" b="1" dirty="0">
                <a:latin typeface="微软雅黑" pitchFamily="34" charset="-122"/>
                <a:ea typeface="微软雅黑" pitchFamily="34" charset="-122"/>
              </a:rPr>
              <a:t>品牌，至今已有</a:t>
            </a:r>
            <a:r>
              <a:rPr lang="en-US" altLang="zh-CN" sz="1200" b="1" dirty="0">
                <a:latin typeface="微软雅黑" pitchFamily="34" charset="-122"/>
                <a:ea typeface="微软雅黑" pitchFamily="34" charset="-122"/>
              </a:rPr>
              <a:t>250</a:t>
            </a:r>
            <a:r>
              <a:rPr lang="zh-CN" altLang="en-US" sz="1200" b="1" dirty="0">
                <a:latin typeface="微软雅黑" pitchFamily="34" charset="-122"/>
                <a:ea typeface="微软雅黑" pitchFamily="34" charset="-122"/>
              </a:rPr>
              <a:t>年历史。他在工厂内实行精细的劳动分工，把原来由一个人从头到尾完成的制陶流程分成几十道专门工序，分别由专人完成。原来意义上的“制陶工”分解为了挖泥工、运泥工、扮土工、制坯工等等。韦奇伍德的这种工作方法其实就是工业流水线最早的雏形。</a:t>
            </a:r>
          </a:p>
        </p:txBody>
      </p:sp>
      <p:sp>
        <p:nvSpPr>
          <p:cNvPr id="6"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流水线起源</a:t>
            </a:r>
            <a:endParaRPr lang="zh-CN" altLang="en-US" sz="2400" dirty="0">
              <a:solidFill>
                <a:srgbClr val="00338D"/>
              </a:solidFill>
              <a:sym typeface="+mn-lt"/>
            </a:endParaRPr>
          </a:p>
        </p:txBody>
      </p:sp>
      <p:sp>
        <p:nvSpPr>
          <p:cNvPr id="2" name="矩形 1"/>
          <p:cNvSpPr/>
          <p:nvPr/>
        </p:nvSpPr>
        <p:spPr>
          <a:xfrm>
            <a:off x="348089" y="958754"/>
            <a:ext cx="2449710" cy="377411"/>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pPr>
              <a:lnSpc>
                <a:spcPct val="150000"/>
              </a:lnSpc>
            </a:pPr>
            <a:r>
              <a:rPr lang="en-US" altLang="zh-CN"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、英国人</a:t>
            </a:r>
            <a:r>
              <a:rPr lang="zh-CN" altLang="en-US" sz="1400" b="1" dirty="0">
                <a:latin typeface="微软雅黑" pitchFamily="34" charset="-122"/>
                <a:ea typeface="微软雅黑" pitchFamily="34" charset="-122"/>
              </a:rPr>
              <a:t>韦奇伍德的陶瓷厂</a:t>
            </a:r>
            <a:endParaRPr lang="en-US" altLang="zh-CN" sz="1400" b="1" dirty="0">
              <a:latin typeface="微软雅黑" pitchFamily="34" charset="-122"/>
              <a:ea typeface="微软雅黑" pitchFamily="34" charset="-122"/>
            </a:endParaRPr>
          </a:p>
        </p:txBody>
      </p:sp>
      <p:sp>
        <p:nvSpPr>
          <p:cNvPr id="16" name="矩形 15"/>
          <p:cNvSpPr/>
          <p:nvPr/>
        </p:nvSpPr>
        <p:spPr>
          <a:xfrm>
            <a:off x="5768929" y="1336165"/>
            <a:ext cx="6181881" cy="14773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ct val="150000"/>
              </a:lnSpc>
            </a:pPr>
            <a:r>
              <a:rPr lang="zh-CN" altLang="en-US" sz="1200" b="1" dirty="0">
                <a:latin typeface="微软雅黑" pitchFamily="34" charset="-122"/>
                <a:ea typeface="微软雅黑" pitchFamily="34" charset="-122"/>
              </a:rPr>
              <a:t>生产流水线起源于英国工业革命，但是福特汽车生产流水线才是大众公认的真正意义上的大规模工业化流水线。流水线刚出现时，民众对这种剥夺个人创造力和个性的巨大生产机器非常厌恶，时值美国经济大萧条，好莱坞笑星卓别林的</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摩登时代</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里，就对生产流水线对工人的压榨极尽批判。但流水线极大的提高生产效率和降低生产成本的巨大优越性是显而易见的，此后其他行业纷纷效仿推广。</a:t>
            </a:r>
          </a:p>
        </p:txBody>
      </p:sp>
      <p:sp>
        <p:nvSpPr>
          <p:cNvPr id="17" name="矩形 16"/>
          <p:cNvSpPr/>
          <p:nvPr/>
        </p:nvSpPr>
        <p:spPr>
          <a:xfrm>
            <a:off x="5762602" y="910335"/>
            <a:ext cx="3555524" cy="377411"/>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lvl="0">
              <a:lnSpc>
                <a:spcPct val="150000"/>
              </a:lnSpc>
            </a:pPr>
            <a:r>
              <a:rPr lang="en-US" altLang="zh-CN" sz="1400" b="1" dirty="0">
                <a:latin typeface="微软雅黑" pitchFamily="34" charset="-122"/>
                <a:ea typeface="微软雅黑" pitchFamily="34" charset="-122"/>
              </a:rPr>
              <a:t>2</a:t>
            </a:r>
            <a:r>
              <a:rPr lang="en-US" altLang="zh-CN" sz="1400" b="1" dirty="0" smtClean="0">
                <a:latin typeface="微软雅黑" pitchFamily="34" charset="-122"/>
                <a:ea typeface="微软雅黑" pitchFamily="34" charset="-122"/>
              </a:rPr>
              <a:t>. </a:t>
            </a:r>
            <a:r>
              <a:rPr lang="zh-CN" altLang="en-US" sz="1400" b="1" dirty="0" smtClean="0">
                <a:latin typeface="微软雅黑" pitchFamily="34" charset="-122"/>
                <a:ea typeface="微软雅黑" pitchFamily="34" charset="-122"/>
              </a:rPr>
              <a:t>福</a:t>
            </a:r>
            <a:r>
              <a:rPr lang="zh-CN" altLang="en-US" sz="1400" b="1" dirty="0">
                <a:latin typeface="微软雅黑" pitchFamily="34" charset="-122"/>
                <a:ea typeface="微软雅黑" pitchFamily="34" charset="-122"/>
              </a:rPr>
              <a:t>特的汽车成产流</a:t>
            </a:r>
            <a:r>
              <a:rPr lang="zh-CN" altLang="en-US" sz="1400" b="1" dirty="0" smtClean="0">
                <a:latin typeface="微软雅黑" pitchFamily="34" charset="-122"/>
                <a:ea typeface="微软雅黑" pitchFamily="34" charset="-122"/>
              </a:rPr>
              <a:t>水线</a:t>
            </a:r>
            <a:endParaRPr lang="en-US" altLang="zh-CN" sz="1400" b="1" dirty="0">
              <a:latin typeface="微软雅黑" pitchFamily="34" charset="-122"/>
              <a:ea typeface="微软雅黑" pitchFamily="34" charset="-122"/>
            </a:endParaRPr>
          </a:p>
        </p:txBody>
      </p:sp>
      <p:pic>
        <p:nvPicPr>
          <p:cNvPr id="11" name="图片 10"/>
          <p:cNvPicPr/>
          <p:nvPr/>
        </p:nvPicPr>
        <p:blipFill>
          <a:blip r:embed="rId2">
            <a:extLst/>
          </a:blip>
          <a:stretch>
            <a:fillRect/>
          </a:stretch>
        </p:blipFill>
        <p:spPr>
          <a:xfrm>
            <a:off x="186193" y="3795187"/>
            <a:ext cx="5394960" cy="2320925"/>
          </a:xfrm>
          <a:prstGeom prst="rect">
            <a:avLst/>
          </a:prstGeom>
        </p:spPr>
      </p:pic>
      <p:pic>
        <p:nvPicPr>
          <p:cNvPr id="18" name="图片 17"/>
          <p:cNvPicPr/>
          <p:nvPr/>
        </p:nvPicPr>
        <p:blipFill>
          <a:blip r:embed="rId3"/>
          <a:stretch>
            <a:fillRect/>
          </a:stretch>
        </p:blipFill>
        <p:spPr>
          <a:xfrm>
            <a:off x="5906343" y="3795187"/>
            <a:ext cx="5949051" cy="2223950"/>
          </a:xfrm>
          <a:prstGeom prst="rect">
            <a:avLst/>
          </a:prstGeom>
        </p:spPr>
      </p:pic>
    </p:spTree>
    <p:extLst>
      <p:ext uri="{BB962C8B-B14F-4D97-AF65-F5344CB8AC3E}">
        <p14:creationId xmlns:p14="http://schemas.microsoft.com/office/powerpoint/2010/main" val="13389191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a:spLocks noChangeArrowheads="1"/>
          </p:cNvSpPr>
          <p:nvPr/>
        </p:nvSpPr>
        <p:spPr bwMode="auto">
          <a:xfrm>
            <a:off x="564720" y="825204"/>
            <a:ext cx="1619249" cy="369332"/>
          </a:xfrm>
          <a:prstGeom prst="rect">
            <a:avLst/>
          </a:prstGeom>
          <a:noFill/>
          <a:ln w="9525">
            <a:noFill/>
            <a:miter lim="800000"/>
            <a:headEnd/>
            <a:tailEnd/>
          </a:ln>
        </p:spPr>
        <p:txBody>
          <a:bodyPr>
            <a:spAutoFit/>
          </a:bodyPr>
          <a:lstStyle/>
          <a:p>
            <a:pPr algn="l"/>
            <a:r>
              <a:rPr lang="zh-CN" altLang="en-US" b="1" dirty="0" smtClean="0">
                <a:solidFill>
                  <a:schemeClr val="tx1">
                    <a:lumMod val="95000"/>
                    <a:lumOff val="5000"/>
                  </a:schemeClr>
                </a:solidFill>
                <a:latin typeface="微软雅黑" pitchFamily="34" charset="-122"/>
                <a:ea typeface="微软雅黑" pitchFamily="34" charset="-122"/>
              </a:rPr>
              <a:t>全样检验</a:t>
            </a:r>
            <a:endParaRPr lang="zh-CN" altLang="en-US" b="1" dirty="0">
              <a:solidFill>
                <a:schemeClr val="tx1">
                  <a:lumMod val="95000"/>
                  <a:lumOff val="5000"/>
                </a:schemeClr>
              </a:solidFill>
              <a:latin typeface="微软雅黑" pitchFamily="34" charset="-122"/>
              <a:ea typeface="微软雅黑" pitchFamily="34" charset="-122"/>
            </a:endParaRPr>
          </a:p>
        </p:txBody>
      </p:sp>
      <p:sp>
        <p:nvSpPr>
          <p:cNvPr id="1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a:t>
            </a:r>
            <a:r>
              <a:rPr lang="zh-CN" altLang="en-US" sz="2400" dirty="0" smtClean="0">
                <a:solidFill>
                  <a:srgbClr val="00338D"/>
                </a:solidFill>
                <a:sym typeface="+mn-lt"/>
              </a:rPr>
              <a:t>标注检验方法</a:t>
            </a:r>
            <a:endParaRPr lang="zh-CN" altLang="en-US" sz="2400" dirty="0">
              <a:solidFill>
                <a:srgbClr val="00338D"/>
              </a:solidFill>
              <a:sym typeface="+mn-lt"/>
            </a:endParaRPr>
          </a:p>
        </p:txBody>
      </p:sp>
      <p:sp>
        <p:nvSpPr>
          <p:cNvPr id="15" name="TextBox 6"/>
          <p:cNvSpPr txBox="1">
            <a:spLocks noChangeArrowheads="1"/>
          </p:cNvSpPr>
          <p:nvPr/>
        </p:nvSpPr>
        <p:spPr bwMode="auto">
          <a:xfrm>
            <a:off x="3822245" y="842652"/>
            <a:ext cx="1619249" cy="369332"/>
          </a:xfrm>
          <a:prstGeom prst="rect">
            <a:avLst/>
          </a:prstGeom>
          <a:noFill/>
          <a:ln w="9525">
            <a:noFill/>
            <a:miter lim="800000"/>
            <a:headEnd/>
            <a:tailEnd/>
          </a:ln>
        </p:spPr>
        <p:txBody>
          <a:bodyPr>
            <a:spAutoFit/>
          </a:bodyPr>
          <a:lstStyle/>
          <a:p>
            <a:pPr algn="l"/>
            <a:r>
              <a:rPr lang="zh-CN" altLang="en-US" b="1" dirty="0" smtClean="0">
                <a:solidFill>
                  <a:schemeClr val="tx1">
                    <a:lumMod val="95000"/>
                    <a:lumOff val="5000"/>
                  </a:schemeClr>
                </a:solidFill>
                <a:latin typeface="微软雅黑" pitchFamily="34" charset="-122"/>
                <a:ea typeface="微软雅黑" pitchFamily="34" charset="-122"/>
              </a:rPr>
              <a:t>实时检验</a:t>
            </a:r>
            <a:endParaRPr lang="zh-CN" altLang="en-US" b="1" dirty="0">
              <a:solidFill>
                <a:schemeClr val="tx1">
                  <a:lumMod val="95000"/>
                  <a:lumOff val="5000"/>
                </a:schemeClr>
              </a:solidFill>
              <a:latin typeface="微软雅黑" pitchFamily="34" charset="-122"/>
              <a:ea typeface="微软雅黑" pitchFamily="34" charset="-122"/>
            </a:endParaRPr>
          </a:p>
        </p:txBody>
      </p:sp>
      <p:sp>
        <p:nvSpPr>
          <p:cNvPr id="17" name="TextBox 6"/>
          <p:cNvSpPr txBox="1">
            <a:spLocks noChangeArrowheads="1"/>
          </p:cNvSpPr>
          <p:nvPr/>
        </p:nvSpPr>
        <p:spPr bwMode="auto">
          <a:xfrm>
            <a:off x="8570745" y="825204"/>
            <a:ext cx="1619249" cy="369332"/>
          </a:xfrm>
          <a:prstGeom prst="rect">
            <a:avLst/>
          </a:prstGeom>
          <a:noFill/>
          <a:ln w="9525">
            <a:noFill/>
            <a:miter lim="800000"/>
            <a:headEnd/>
            <a:tailEnd/>
          </a:ln>
        </p:spPr>
        <p:txBody>
          <a:bodyPr>
            <a:spAutoFit/>
          </a:bodyPr>
          <a:lstStyle/>
          <a:p>
            <a:pPr algn="l"/>
            <a:r>
              <a:rPr lang="zh-CN" altLang="en-US" b="1" dirty="0" smtClean="0">
                <a:solidFill>
                  <a:schemeClr val="tx1">
                    <a:lumMod val="95000"/>
                    <a:lumOff val="5000"/>
                  </a:schemeClr>
                </a:solidFill>
                <a:latin typeface="微软雅黑" pitchFamily="34" charset="-122"/>
                <a:ea typeface="微软雅黑" pitchFamily="34" charset="-122"/>
              </a:rPr>
              <a:t>抽样检验</a:t>
            </a:r>
            <a:endParaRPr lang="zh-CN" altLang="en-US" b="1" dirty="0">
              <a:solidFill>
                <a:schemeClr val="tx1">
                  <a:lumMod val="95000"/>
                  <a:lumOff val="5000"/>
                </a:schemeClr>
              </a:solidFill>
              <a:latin typeface="微软雅黑" pitchFamily="34" charset="-122"/>
              <a:ea typeface="微软雅黑" pitchFamily="34" charset="-122"/>
            </a:endParaRPr>
          </a:p>
        </p:txBody>
      </p:sp>
      <p:pic>
        <p:nvPicPr>
          <p:cNvPr id="12" name="图片 11"/>
          <p:cNvPicPr/>
          <p:nvPr/>
        </p:nvPicPr>
        <p:blipFill>
          <a:blip r:embed="rId2"/>
          <a:stretch>
            <a:fillRect/>
          </a:stretch>
        </p:blipFill>
        <p:spPr>
          <a:xfrm>
            <a:off x="130907" y="1544176"/>
            <a:ext cx="2295770" cy="3546670"/>
          </a:xfrm>
          <a:prstGeom prst="rect">
            <a:avLst/>
          </a:prstGeom>
          <a:noFill/>
          <a:ln>
            <a:noFill/>
          </a:ln>
        </p:spPr>
      </p:pic>
      <p:pic>
        <p:nvPicPr>
          <p:cNvPr id="14" name="图片 13"/>
          <p:cNvPicPr/>
          <p:nvPr/>
        </p:nvPicPr>
        <p:blipFill>
          <a:blip r:embed="rId3"/>
          <a:stretch>
            <a:fillRect/>
          </a:stretch>
        </p:blipFill>
        <p:spPr>
          <a:xfrm>
            <a:off x="2476078" y="1683655"/>
            <a:ext cx="4311585" cy="3407191"/>
          </a:xfrm>
          <a:prstGeom prst="rect">
            <a:avLst/>
          </a:prstGeom>
          <a:noFill/>
          <a:ln>
            <a:noFill/>
          </a:ln>
        </p:spPr>
      </p:pic>
      <p:pic>
        <p:nvPicPr>
          <p:cNvPr id="16" name="图片 15" descr="情况A (6)"/>
          <p:cNvPicPr/>
          <p:nvPr/>
        </p:nvPicPr>
        <p:blipFill>
          <a:blip r:embed="rId4"/>
          <a:stretch>
            <a:fillRect/>
          </a:stretch>
        </p:blipFill>
        <p:spPr>
          <a:xfrm>
            <a:off x="7309460" y="1714024"/>
            <a:ext cx="4882540" cy="3346452"/>
          </a:xfrm>
          <a:prstGeom prst="rect">
            <a:avLst/>
          </a:prstGeom>
          <a:noFill/>
          <a:ln w="9525">
            <a:noFill/>
          </a:ln>
        </p:spPr>
      </p:pic>
    </p:spTree>
    <p:extLst>
      <p:ext uri="{BB962C8B-B14F-4D97-AF65-F5344CB8AC3E}">
        <p14:creationId xmlns:p14="http://schemas.microsoft.com/office/powerpoint/2010/main" val="6549961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 name="组合 154"/>
          <p:cNvGrpSpPr>
            <a:grpSpLocks noChangeAspect="1"/>
          </p:cNvGrpSpPr>
          <p:nvPr/>
        </p:nvGrpSpPr>
        <p:grpSpPr>
          <a:xfrm>
            <a:off x="5269012" y="2050798"/>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5269012" y="3258957"/>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5335029" y="5306817"/>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53" name="文本框 2"/>
          <p:cNvSpPr txBox="1"/>
          <p:nvPr/>
        </p:nvSpPr>
        <p:spPr>
          <a:xfrm>
            <a:off x="586111" y="683274"/>
            <a:ext cx="10962764" cy="700576"/>
          </a:xfrm>
          <a:prstGeom prst="rect">
            <a:avLst/>
          </a:prstGeom>
          <a:solidFill>
            <a:srgbClr val="FFE48F"/>
          </a:solidFill>
        </p:spPr>
        <p:txBody>
          <a:bodyPr wrap="square" rtlCol="0">
            <a:spAutoFit/>
          </a:bodyPr>
          <a:lstStyle/>
          <a:p>
            <a:pPr marL="12065" lvl="1" indent="457200" fontAlgn="base">
              <a:lnSpc>
                <a:spcPct val="150000"/>
              </a:lnSpc>
            </a:pPr>
            <a:r>
              <a:rPr lang="zh-CN" altLang="en-US" sz="14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数据安全能力是指数据在流动过程中，组织为了保障数据的保密性、完整性、可用性而在安全规划、安全管理、安全技术、安全运营等方面所采取的一系列活动。</a:t>
            </a:r>
            <a:endParaRPr sz="14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数据安全体系建设</a:t>
            </a:r>
            <a:endParaRPr lang="zh-CN" altLang="en-US" sz="2400" dirty="0">
              <a:solidFill>
                <a:srgbClr val="00338D"/>
              </a:solidFill>
              <a:sym typeface="+mn-lt"/>
            </a:endParaRPr>
          </a:p>
        </p:txBody>
      </p:sp>
      <p:grpSp>
        <p:nvGrpSpPr>
          <p:cNvPr id="148" name="组合 147"/>
          <p:cNvGrpSpPr/>
          <p:nvPr/>
        </p:nvGrpSpPr>
        <p:grpSpPr>
          <a:xfrm>
            <a:off x="1428127" y="1818361"/>
            <a:ext cx="3183746" cy="3439947"/>
            <a:chOff x="3692561" y="656939"/>
            <a:chExt cx="3886710" cy="4002193"/>
          </a:xfrm>
        </p:grpSpPr>
        <p:grpSp>
          <p:nvGrpSpPr>
            <p:cNvPr id="149" name="组合 148"/>
            <p:cNvGrpSpPr/>
            <p:nvPr/>
          </p:nvGrpSpPr>
          <p:grpSpPr>
            <a:xfrm>
              <a:off x="4931258" y="3345032"/>
              <a:ext cx="1472183" cy="1314100"/>
              <a:chOff x="3607355" y="3025389"/>
              <a:chExt cx="1104137" cy="985575"/>
            </a:xfrm>
          </p:grpSpPr>
          <p:grpSp>
            <p:nvGrpSpPr>
              <p:cNvPr id="195" name="组合 194"/>
              <p:cNvGrpSpPr/>
              <p:nvPr/>
            </p:nvGrpSpPr>
            <p:grpSpPr>
              <a:xfrm>
                <a:off x="3607355" y="3025389"/>
                <a:ext cx="1104137" cy="985575"/>
                <a:chOff x="3342359" y="1161598"/>
                <a:chExt cx="2123116" cy="1895135"/>
              </a:xfrm>
            </p:grpSpPr>
            <p:sp>
              <p:nvSpPr>
                <p:cNvPr id="202" name="任意多边形 201"/>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203"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96" name="组合 195"/>
              <p:cNvGrpSpPr/>
              <p:nvPr/>
            </p:nvGrpSpPr>
            <p:grpSpPr>
              <a:xfrm>
                <a:off x="3993255" y="3339377"/>
                <a:ext cx="293592" cy="304076"/>
                <a:chOff x="9450388" y="2662238"/>
                <a:chExt cx="133350" cy="138112"/>
              </a:xfrm>
              <a:solidFill>
                <a:srgbClr val="FFB850"/>
              </a:solidFill>
            </p:grpSpPr>
            <p:sp>
              <p:nvSpPr>
                <p:cNvPr id="197" name="Rectangle 239"/>
                <p:cNvSpPr>
                  <a:spLocks noChangeArrowheads="1"/>
                </p:cNvSpPr>
                <p:nvPr/>
              </p:nvSpPr>
              <p:spPr bwMode="auto">
                <a:xfrm>
                  <a:off x="9450388" y="2778125"/>
                  <a:ext cx="26988" cy="222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8" name="Rectangle 240"/>
                <p:cNvSpPr>
                  <a:spLocks noChangeArrowheads="1"/>
                </p:cNvSpPr>
                <p:nvPr/>
              </p:nvSpPr>
              <p:spPr bwMode="auto">
                <a:xfrm>
                  <a:off x="9488488" y="2751138"/>
                  <a:ext cx="22225" cy="492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9" name="Rectangle 241"/>
                <p:cNvSpPr>
                  <a:spLocks noChangeArrowheads="1"/>
                </p:cNvSpPr>
                <p:nvPr/>
              </p:nvSpPr>
              <p:spPr bwMode="auto">
                <a:xfrm>
                  <a:off x="9521825" y="2713038"/>
                  <a:ext cx="23813" cy="873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0"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1"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0" name="组合 149"/>
            <p:cNvGrpSpPr/>
            <p:nvPr/>
          </p:nvGrpSpPr>
          <p:grpSpPr>
            <a:xfrm>
              <a:off x="4931258" y="1989347"/>
              <a:ext cx="1472183" cy="1314101"/>
              <a:chOff x="3607355" y="2008626"/>
              <a:chExt cx="1104137" cy="985576"/>
            </a:xfrm>
          </p:grpSpPr>
          <p:grpSp>
            <p:nvGrpSpPr>
              <p:cNvPr id="188" name="组合 187"/>
              <p:cNvGrpSpPr/>
              <p:nvPr/>
            </p:nvGrpSpPr>
            <p:grpSpPr>
              <a:xfrm>
                <a:off x="3607355" y="2008626"/>
                <a:ext cx="1104137" cy="985576"/>
                <a:chOff x="3342359" y="1161598"/>
                <a:chExt cx="2123116" cy="1895135"/>
              </a:xfrm>
            </p:grpSpPr>
            <p:sp>
              <p:nvSpPr>
                <p:cNvPr id="193" name="任意多边形 19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94"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89" name="Group 4"/>
              <p:cNvGrpSpPr>
                <a:grpSpLocks noChangeAspect="1"/>
              </p:cNvGrpSpPr>
              <p:nvPr/>
            </p:nvGrpSpPr>
            <p:grpSpPr bwMode="auto">
              <a:xfrm>
                <a:off x="3968865" y="2351205"/>
                <a:ext cx="383166" cy="296285"/>
                <a:chOff x="3494" y="1896"/>
                <a:chExt cx="688" cy="532"/>
              </a:xfrm>
              <a:solidFill>
                <a:srgbClr val="002060"/>
              </a:solidFill>
            </p:grpSpPr>
            <p:sp>
              <p:nvSpPr>
                <p:cNvPr id="190" name="Rectangle 5"/>
                <p:cNvSpPr>
                  <a:spLocks noChangeArrowheads="1"/>
                </p:cNvSpPr>
                <p:nvPr/>
              </p:nvSpPr>
              <p:spPr bwMode="auto">
                <a:xfrm>
                  <a:off x="4124" y="2007"/>
                  <a:ext cx="58"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1"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2" name="Rectangle 7"/>
                <p:cNvSpPr>
                  <a:spLocks noChangeArrowheads="1"/>
                </p:cNvSpPr>
                <p:nvPr/>
              </p:nvSpPr>
              <p:spPr bwMode="auto">
                <a:xfrm>
                  <a:off x="3494" y="2007"/>
                  <a:ext cx="57"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1" name="组合 150"/>
            <p:cNvGrpSpPr/>
            <p:nvPr/>
          </p:nvGrpSpPr>
          <p:grpSpPr>
            <a:xfrm>
              <a:off x="6107088" y="2669939"/>
              <a:ext cx="1472183" cy="1314101"/>
              <a:chOff x="4489227" y="2519070"/>
              <a:chExt cx="1104137" cy="985576"/>
            </a:xfrm>
          </p:grpSpPr>
          <p:grpSp>
            <p:nvGrpSpPr>
              <p:cNvPr id="180" name="组合 179"/>
              <p:cNvGrpSpPr/>
              <p:nvPr/>
            </p:nvGrpSpPr>
            <p:grpSpPr>
              <a:xfrm>
                <a:off x="4489227" y="2519070"/>
                <a:ext cx="1104137" cy="985576"/>
                <a:chOff x="3342359" y="1161598"/>
                <a:chExt cx="2123116" cy="1895135"/>
              </a:xfrm>
            </p:grpSpPr>
            <p:sp>
              <p:nvSpPr>
                <p:cNvPr id="186" name="任意多边形 185"/>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87"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alpha val="0"/>
                  </a:schemeClr>
                </a:solidFill>
                <a:ln w="38100">
                  <a:solidFill>
                    <a:schemeClr val="accent2"/>
                  </a:soli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81" name="组合 180"/>
              <p:cNvGrpSpPr/>
              <p:nvPr/>
            </p:nvGrpSpPr>
            <p:grpSpPr>
              <a:xfrm>
                <a:off x="4874693" y="2851882"/>
                <a:ext cx="342864" cy="343865"/>
                <a:chOff x="458010" y="4063526"/>
                <a:chExt cx="1087437" cy="1090612"/>
              </a:xfrm>
              <a:solidFill>
                <a:srgbClr val="002060"/>
              </a:solidFill>
            </p:grpSpPr>
            <p:sp>
              <p:nvSpPr>
                <p:cNvPr id="182"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3" name="Rectangle 12"/>
                <p:cNvSpPr>
                  <a:spLocks noChangeArrowheads="1"/>
                </p:cNvSpPr>
                <p:nvPr/>
              </p:nvSpPr>
              <p:spPr bwMode="auto">
                <a:xfrm>
                  <a:off x="682625" y="4338638"/>
                  <a:ext cx="636587" cy="71437"/>
                </a:xfrm>
                <a:prstGeom prst="rect">
                  <a:avLst/>
                </a:prstGeom>
                <a:solidFill>
                  <a:schemeClr val="accent1">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84" name="Rectangle 13"/>
                <p:cNvSpPr>
                  <a:spLocks noChangeArrowheads="1"/>
                </p:cNvSpPr>
                <p:nvPr/>
              </p:nvSpPr>
              <p:spPr bwMode="auto">
                <a:xfrm>
                  <a:off x="682625" y="4562475"/>
                  <a:ext cx="636587" cy="71437"/>
                </a:xfrm>
                <a:prstGeom prst="rect">
                  <a:avLst/>
                </a:prstGeom>
                <a:solidFill>
                  <a:schemeClr val="accent2">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85" name="Rectangle 14"/>
                <p:cNvSpPr>
                  <a:spLocks noChangeArrowheads="1"/>
                </p:cNvSpPr>
                <p:nvPr/>
              </p:nvSpPr>
              <p:spPr bwMode="auto">
                <a:xfrm>
                  <a:off x="682625" y="4786313"/>
                  <a:ext cx="382587" cy="71437"/>
                </a:xfrm>
                <a:prstGeom prst="rect">
                  <a:avLst/>
                </a:prstGeom>
                <a:noFill/>
                <a:ln w="9525">
                  <a:solidFill>
                    <a:schemeClr val="accent1"/>
                  </a:solidFill>
                  <a:miter lim="800000"/>
                </a:ln>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2" name="组合 151"/>
            <p:cNvGrpSpPr/>
            <p:nvPr/>
          </p:nvGrpSpPr>
          <p:grpSpPr>
            <a:xfrm>
              <a:off x="5671869" y="656939"/>
              <a:ext cx="1472183" cy="1314101"/>
              <a:chOff x="4162813" y="1009320"/>
              <a:chExt cx="1104137" cy="985576"/>
            </a:xfrm>
          </p:grpSpPr>
          <p:grpSp>
            <p:nvGrpSpPr>
              <p:cNvPr id="174" name="组合 173"/>
              <p:cNvGrpSpPr/>
              <p:nvPr/>
            </p:nvGrpSpPr>
            <p:grpSpPr>
              <a:xfrm>
                <a:off x="4162813" y="1009320"/>
                <a:ext cx="1104137" cy="985576"/>
                <a:chOff x="3342359" y="1161598"/>
                <a:chExt cx="2123116" cy="1895135"/>
              </a:xfrm>
            </p:grpSpPr>
            <p:sp>
              <p:nvSpPr>
                <p:cNvPr id="178" name="任意多边形 177"/>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7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75" name="Group 17"/>
              <p:cNvGrpSpPr>
                <a:grpSpLocks noChangeAspect="1"/>
              </p:cNvGrpSpPr>
              <p:nvPr/>
            </p:nvGrpSpPr>
            <p:grpSpPr bwMode="auto">
              <a:xfrm>
                <a:off x="4565598" y="1312510"/>
                <a:ext cx="342891" cy="368073"/>
                <a:chOff x="231" y="1205"/>
                <a:chExt cx="640" cy="687"/>
              </a:xfrm>
              <a:solidFill>
                <a:srgbClr val="002060"/>
              </a:solidFill>
            </p:grpSpPr>
            <p:sp>
              <p:nvSpPr>
                <p:cNvPr id="176"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77"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153" name="组合 152"/>
            <p:cNvGrpSpPr/>
            <p:nvPr/>
          </p:nvGrpSpPr>
          <p:grpSpPr>
            <a:xfrm>
              <a:off x="3692561" y="2528693"/>
              <a:ext cx="1472183" cy="1314101"/>
              <a:chOff x="2729767" y="1492544"/>
              <a:chExt cx="1104137" cy="985576"/>
            </a:xfrm>
          </p:grpSpPr>
          <p:grpSp>
            <p:nvGrpSpPr>
              <p:cNvPr id="170" name="组合 169"/>
              <p:cNvGrpSpPr/>
              <p:nvPr/>
            </p:nvGrpSpPr>
            <p:grpSpPr>
              <a:xfrm>
                <a:off x="2729767" y="1492544"/>
                <a:ext cx="1104137" cy="985576"/>
                <a:chOff x="3342359" y="1161598"/>
                <a:chExt cx="2123116" cy="1895135"/>
              </a:xfrm>
            </p:grpSpPr>
            <p:sp>
              <p:nvSpPr>
                <p:cNvPr id="172" name="任意多边形 171"/>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7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71"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grpSp>
          <p:nvGrpSpPr>
            <p:cNvPr id="154" name="组合 153"/>
            <p:cNvGrpSpPr/>
            <p:nvPr/>
          </p:nvGrpSpPr>
          <p:grpSpPr>
            <a:xfrm>
              <a:off x="3993046" y="803465"/>
              <a:ext cx="1471930" cy="1313815"/>
              <a:chOff x="3342359" y="1161598"/>
              <a:chExt cx="2123116" cy="1895135"/>
            </a:xfrm>
          </p:grpSpPr>
          <p:sp>
            <p:nvSpPr>
              <p:cNvPr id="168" name="任意多边形 167"/>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6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67" name="Freeform 910"/>
            <p:cNvSpPr/>
            <p:nvPr/>
          </p:nvSpPr>
          <p:spPr bwMode="auto">
            <a:xfrm>
              <a:off x="4469763" y="1245743"/>
              <a:ext cx="503237" cy="508000"/>
            </a:xfrm>
            <a:custGeom>
              <a:avLst/>
              <a:gdLst>
                <a:gd name="T0" fmla="*/ 251521 w 280"/>
                <a:gd name="T1" fmla="*/ 0 h 283"/>
                <a:gd name="T2" fmla="*/ 0 w 280"/>
                <a:gd name="T3" fmla="*/ 218818 h 283"/>
                <a:gd name="T4" fmla="*/ 61084 w 280"/>
                <a:gd name="T5" fmla="*/ 186533 h 283"/>
                <a:gd name="T6" fmla="*/ 125761 w 280"/>
                <a:gd name="T7" fmla="*/ 222405 h 283"/>
                <a:gd name="T8" fmla="*/ 188641 w 280"/>
                <a:gd name="T9" fmla="*/ 186533 h 283"/>
                <a:gd name="T10" fmla="*/ 242538 w 280"/>
                <a:gd name="T11" fmla="*/ 209850 h 283"/>
                <a:gd name="T12" fmla="*/ 242538 w 280"/>
                <a:gd name="T13" fmla="*/ 347956 h 283"/>
                <a:gd name="T14" fmla="*/ 231759 w 280"/>
                <a:gd name="T15" fmla="*/ 347956 h 283"/>
                <a:gd name="T16" fmla="*/ 231759 w 280"/>
                <a:gd name="T17" fmla="*/ 398177 h 283"/>
                <a:gd name="T18" fmla="*/ 231759 w 280"/>
                <a:gd name="T19" fmla="*/ 448398 h 283"/>
                <a:gd name="T20" fmla="*/ 228165 w 280"/>
                <a:gd name="T21" fmla="*/ 464540 h 283"/>
                <a:gd name="T22" fmla="*/ 210200 w 280"/>
                <a:gd name="T23" fmla="*/ 473508 h 283"/>
                <a:gd name="T24" fmla="*/ 203013 w 280"/>
                <a:gd name="T25" fmla="*/ 473508 h 283"/>
                <a:gd name="T26" fmla="*/ 192234 w 280"/>
                <a:gd name="T27" fmla="*/ 468127 h 283"/>
                <a:gd name="T28" fmla="*/ 188641 w 280"/>
                <a:gd name="T29" fmla="*/ 460953 h 283"/>
                <a:gd name="T30" fmla="*/ 186844 w 280"/>
                <a:gd name="T31" fmla="*/ 450191 h 283"/>
                <a:gd name="T32" fmla="*/ 181454 w 280"/>
                <a:gd name="T33" fmla="*/ 437636 h 283"/>
                <a:gd name="T34" fmla="*/ 167082 w 280"/>
                <a:gd name="T35" fmla="*/ 430462 h 283"/>
                <a:gd name="T36" fmla="*/ 154506 w 280"/>
                <a:gd name="T37" fmla="*/ 435842 h 283"/>
                <a:gd name="T38" fmla="*/ 149116 w 280"/>
                <a:gd name="T39" fmla="*/ 450191 h 283"/>
                <a:gd name="T40" fmla="*/ 152709 w 280"/>
                <a:gd name="T41" fmla="*/ 473508 h 283"/>
                <a:gd name="T42" fmla="*/ 163489 w 280"/>
                <a:gd name="T43" fmla="*/ 491444 h 283"/>
                <a:gd name="T44" fmla="*/ 192234 w 280"/>
                <a:gd name="T45" fmla="*/ 505792 h 283"/>
                <a:gd name="T46" fmla="*/ 210200 w 280"/>
                <a:gd name="T47" fmla="*/ 507586 h 283"/>
                <a:gd name="T48" fmla="*/ 210200 w 280"/>
                <a:gd name="T49" fmla="*/ 507586 h 283"/>
                <a:gd name="T50" fmla="*/ 210200 w 280"/>
                <a:gd name="T51" fmla="*/ 507586 h 283"/>
                <a:gd name="T52" fmla="*/ 210200 w 280"/>
                <a:gd name="T53" fmla="*/ 507586 h 283"/>
                <a:gd name="T54" fmla="*/ 210200 w 280"/>
                <a:gd name="T55" fmla="*/ 507586 h 283"/>
                <a:gd name="T56" fmla="*/ 210200 w 280"/>
                <a:gd name="T57" fmla="*/ 507586 h 283"/>
                <a:gd name="T58" fmla="*/ 210200 w 280"/>
                <a:gd name="T59" fmla="*/ 507586 h 283"/>
                <a:gd name="T60" fmla="*/ 210200 w 280"/>
                <a:gd name="T61" fmla="*/ 507586 h 283"/>
                <a:gd name="T62" fmla="*/ 256911 w 280"/>
                <a:gd name="T63" fmla="*/ 487857 h 283"/>
                <a:gd name="T64" fmla="*/ 271283 w 280"/>
                <a:gd name="T65" fmla="*/ 448398 h 283"/>
                <a:gd name="T66" fmla="*/ 271283 w 280"/>
                <a:gd name="T67" fmla="*/ 448398 h 283"/>
                <a:gd name="T68" fmla="*/ 271283 w 280"/>
                <a:gd name="T69" fmla="*/ 448398 h 283"/>
                <a:gd name="T70" fmla="*/ 271283 w 280"/>
                <a:gd name="T71" fmla="*/ 398177 h 283"/>
                <a:gd name="T72" fmla="*/ 271283 w 280"/>
                <a:gd name="T73" fmla="*/ 347956 h 283"/>
                <a:gd name="T74" fmla="*/ 260504 w 280"/>
                <a:gd name="T75" fmla="*/ 347956 h 283"/>
                <a:gd name="T76" fmla="*/ 260504 w 280"/>
                <a:gd name="T77" fmla="*/ 209850 h 283"/>
                <a:gd name="T78" fmla="*/ 314401 w 280"/>
                <a:gd name="T79" fmla="*/ 188327 h 283"/>
                <a:gd name="T80" fmla="*/ 377282 w 280"/>
                <a:gd name="T81" fmla="*/ 222405 h 283"/>
                <a:gd name="T82" fmla="*/ 441958 w 280"/>
                <a:gd name="T83" fmla="*/ 188327 h 283"/>
                <a:gd name="T84" fmla="*/ 503042 w 280"/>
                <a:gd name="T85" fmla="*/ 220612 h 283"/>
                <a:gd name="T86" fmla="*/ 251521 w 280"/>
                <a:gd name="T87" fmla="*/ 0 h 2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grpSp>
      <p:sp>
        <p:nvSpPr>
          <p:cNvPr id="204" name="TextBox 203"/>
          <p:cNvSpPr txBox="1"/>
          <p:nvPr/>
        </p:nvSpPr>
        <p:spPr>
          <a:xfrm>
            <a:off x="1228734" y="6134903"/>
            <a:ext cx="1473028" cy="369332"/>
          </a:xfrm>
          <a:prstGeom prst="rect">
            <a:avLst/>
          </a:prstGeom>
          <a:solidFill>
            <a:srgbClr val="FFC000"/>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政策驱动</a:t>
            </a:r>
            <a:endParaRPr lang="zh-CN" altLang="en-US" b="1" dirty="0">
              <a:latin typeface="微软雅黑" pitchFamily="34" charset="-122"/>
              <a:ea typeface="微软雅黑" pitchFamily="34" charset="-122"/>
            </a:endParaRPr>
          </a:p>
        </p:txBody>
      </p:sp>
      <p:sp>
        <p:nvSpPr>
          <p:cNvPr id="2" name="矩形 1"/>
          <p:cNvSpPr/>
          <p:nvPr/>
        </p:nvSpPr>
        <p:spPr>
          <a:xfrm>
            <a:off x="499420" y="2065771"/>
            <a:ext cx="1153228"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采集阶段</a:t>
            </a:r>
            <a:endParaRPr lang="zh-CN" altLang="en-US" sz="1200" b="1" dirty="0">
              <a:latin typeface="微软雅黑" pitchFamily="34" charset="-122"/>
              <a:ea typeface="微软雅黑" pitchFamily="34" charset="-122"/>
            </a:endParaRPr>
          </a:p>
        </p:txBody>
      </p:sp>
      <p:sp>
        <p:nvSpPr>
          <p:cNvPr id="205" name="矩形 204"/>
          <p:cNvSpPr/>
          <p:nvPr/>
        </p:nvSpPr>
        <p:spPr>
          <a:xfrm>
            <a:off x="586111" y="3082971"/>
            <a:ext cx="1451176"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存储阶段</a:t>
            </a:r>
            <a:endParaRPr lang="zh-CN" altLang="en-US" sz="1200" b="1" dirty="0">
              <a:latin typeface="微软雅黑" pitchFamily="34" charset="-122"/>
              <a:ea typeface="微软雅黑" pitchFamily="34" charset="-122"/>
            </a:endParaRPr>
          </a:p>
        </p:txBody>
      </p:sp>
      <p:sp>
        <p:nvSpPr>
          <p:cNvPr id="206" name="矩形 205"/>
          <p:cNvSpPr/>
          <p:nvPr/>
        </p:nvSpPr>
        <p:spPr>
          <a:xfrm>
            <a:off x="610401" y="4614059"/>
            <a:ext cx="1451176"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传输阶段</a:t>
            </a:r>
            <a:endParaRPr lang="zh-CN" altLang="en-US" sz="1200" b="1" dirty="0">
              <a:latin typeface="微软雅黑" pitchFamily="34" charset="-122"/>
              <a:ea typeface="微软雅黑" pitchFamily="34" charset="-122"/>
            </a:endParaRPr>
          </a:p>
        </p:txBody>
      </p:sp>
      <p:sp>
        <p:nvSpPr>
          <p:cNvPr id="208" name="矩形 207"/>
          <p:cNvSpPr/>
          <p:nvPr/>
        </p:nvSpPr>
        <p:spPr>
          <a:xfrm>
            <a:off x="3826953" y="2106218"/>
            <a:ext cx="1556207"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处理阶段</a:t>
            </a:r>
            <a:endParaRPr lang="zh-CN" altLang="en-US" sz="1200" b="1" dirty="0">
              <a:latin typeface="微软雅黑" pitchFamily="34" charset="-122"/>
              <a:ea typeface="微软雅黑" pitchFamily="34" charset="-122"/>
            </a:endParaRPr>
          </a:p>
        </p:txBody>
      </p:sp>
      <p:sp>
        <p:nvSpPr>
          <p:cNvPr id="210" name="矩形 209"/>
          <p:cNvSpPr/>
          <p:nvPr/>
        </p:nvSpPr>
        <p:spPr>
          <a:xfrm>
            <a:off x="3652407" y="4891058"/>
            <a:ext cx="1802699"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销毁阶段</a:t>
            </a:r>
            <a:endParaRPr lang="zh-CN" altLang="en-US" sz="1200" b="1" dirty="0">
              <a:latin typeface="微软雅黑" pitchFamily="34" charset="-122"/>
              <a:ea typeface="微软雅黑" pitchFamily="34" charset="-122"/>
            </a:endParaRPr>
          </a:p>
        </p:txBody>
      </p:sp>
      <p:sp>
        <p:nvSpPr>
          <p:cNvPr id="211" name="文本框 74"/>
          <p:cNvSpPr txBox="1"/>
          <p:nvPr/>
        </p:nvSpPr>
        <p:spPr>
          <a:xfrm>
            <a:off x="6351821" y="2101682"/>
            <a:ext cx="1723549" cy="400110"/>
          </a:xfrm>
          <a:prstGeom prst="rect">
            <a:avLst/>
          </a:prstGeom>
          <a:noFill/>
        </p:spPr>
        <p:txBody>
          <a:bodyPr wrap="none" lIns="91440" tIns="45720" rIns="91440" bIns="45720">
            <a:spAutoFit/>
          </a:bodyPr>
          <a:lstStyle/>
          <a:p>
            <a:pP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业务场景识别</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12" name="文本框 74"/>
          <p:cNvSpPr txBox="1"/>
          <p:nvPr/>
        </p:nvSpPr>
        <p:spPr>
          <a:xfrm>
            <a:off x="6442681" y="3428849"/>
            <a:ext cx="1723549" cy="400110"/>
          </a:xfrm>
          <a:prstGeom prst="rect">
            <a:avLst/>
          </a:prstGeom>
          <a:noFill/>
        </p:spPr>
        <p:txBody>
          <a:bodyPr wrap="none" lIns="91440" tIns="45720" rIns="91440" bIns="45720">
            <a:spAutoFit/>
          </a:bodyPr>
          <a:lstStyle/>
          <a:p>
            <a:pPr algn="ct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数据风险评估</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13" name="文本框 74"/>
          <p:cNvSpPr txBox="1"/>
          <p:nvPr/>
        </p:nvSpPr>
        <p:spPr>
          <a:xfrm>
            <a:off x="6513583" y="5500469"/>
            <a:ext cx="1723549" cy="400110"/>
          </a:xfrm>
          <a:prstGeom prst="rect">
            <a:avLst/>
          </a:prstGeom>
          <a:noFill/>
        </p:spPr>
        <p:txBody>
          <a:bodyPr wrap="none" lIns="91440" tIns="45720" rIns="91440" bIns="45720">
            <a:spAutoFit/>
          </a:bodyPr>
          <a:lstStyle/>
          <a:p>
            <a:pP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rPr>
              <a:t>数据安全分级</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14" name="TextBox 213"/>
          <p:cNvSpPr txBox="1"/>
          <p:nvPr/>
        </p:nvSpPr>
        <p:spPr>
          <a:xfrm>
            <a:off x="5524705" y="1503401"/>
            <a:ext cx="2087682"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规划能力建设</a:t>
            </a:r>
            <a:endParaRPr lang="zh-CN" altLang="en-US" b="1" dirty="0">
              <a:latin typeface="微软雅黑" pitchFamily="34" charset="-122"/>
              <a:ea typeface="微软雅黑" pitchFamily="34" charset="-122"/>
            </a:endParaRPr>
          </a:p>
        </p:txBody>
      </p:sp>
      <p:cxnSp>
        <p:nvCxnSpPr>
          <p:cNvPr id="4" name="直接连接符 3"/>
          <p:cNvCxnSpPr/>
          <p:nvPr/>
        </p:nvCxnSpPr>
        <p:spPr>
          <a:xfrm>
            <a:off x="5051208" y="1944302"/>
            <a:ext cx="49237" cy="376616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9089202" y="1954042"/>
            <a:ext cx="49237" cy="3766165"/>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16" name="TextBox 16"/>
          <p:cNvSpPr txBox="1"/>
          <p:nvPr/>
        </p:nvSpPr>
        <p:spPr>
          <a:xfrm>
            <a:off x="9590210" y="5480315"/>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7" name="矩形 216"/>
          <p:cNvSpPr/>
          <p:nvPr/>
        </p:nvSpPr>
        <p:spPr>
          <a:xfrm>
            <a:off x="9603753" y="1972133"/>
            <a:ext cx="1936270" cy="1161711"/>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前期成本</a:t>
            </a:r>
            <a:endParaRPr lang="zh-CN" altLang="en-US" b="1" dirty="0">
              <a:latin typeface="微软雅黑" panose="020B0503020204020204" pitchFamily="34" charset="-122"/>
              <a:ea typeface="微软雅黑" panose="020B0503020204020204" pitchFamily="34" charset="-122"/>
            </a:endParaRPr>
          </a:p>
        </p:txBody>
      </p:sp>
      <p:sp>
        <p:nvSpPr>
          <p:cNvPr id="218" name="矩形 217"/>
          <p:cNvSpPr/>
          <p:nvPr/>
        </p:nvSpPr>
        <p:spPr>
          <a:xfrm>
            <a:off x="9590210" y="3389037"/>
            <a:ext cx="1927239" cy="1059711"/>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b="1" dirty="0" smtClean="0">
                <a:latin typeface="微软雅黑" panose="020B0503020204020204" pitchFamily="34" charset="-122"/>
                <a:ea typeface="微软雅黑" panose="020B0503020204020204" pitchFamily="34" charset="-122"/>
              </a:rPr>
              <a:t>管理成本</a:t>
            </a:r>
            <a:endParaRPr lang="zh-CN" altLang="en-US" b="1" dirty="0">
              <a:latin typeface="微软雅黑" panose="020B0503020204020204" pitchFamily="34" charset="-122"/>
              <a:ea typeface="微软雅黑" panose="020B0503020204020204" pitchFamily="34" charset="-122"/>
            </a:endParaRPr>
          </a:p>
        </p:txBody>
      </p:sp>
      <p:sp>
        <p:nvSpPr>
          <p:cNvPr id="219" name="矩形 218"/>
          <p:cNvSpPr/>
          <p:nvPr/>
        </p:nvSpPr>
        <p:spPr>
          <a:xfrm>
            <a:off x="9590210" y="4668770"/>
            <a:ext cx="1927239" cy="9741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b="1" dirty="0" smtClean="0">
                <a:latin typeface="微软雅黑" panose="020B0503020204020204" pitchFamily="34" charset="-122"/>
                <a:ea typeface="微软雅黑" panose="020B0503020204020204" pitchFamily="34" charset="-122"/>
              </a:rPr>
              <a:t>实施成本</a:t>
            </a:r>
            <a:endParaRPr lang="zh-CN" altLang="en-US" b="1" dirty="0">
              <a:latin typeface="微软雅黑" panose="020B0503020204020204" pitchFamily="34" charset="-122"/>
              <a:ea typeface="微软雅黑" panose="020B0503020204020204" pitchFamily="34" charset="-122"/>
            </a:endParaRPr>
          </a:p>
        </p:txBody>
      </p:sp>
      <p:sp>
        <p:nvSpPr>
          <p:cNvPr id="220" name="TextBox 219"/>
          <p:cNvSpPr txBox="1"/>
          <p:nvPr/>
        </p:nvSpPr>
        <p:spPr>
          <a:xfrm>
            <a:off x="9835373" y="5983499"/>
            <a:ext cx="1682075"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项目成本构成</a:t>
            </a:r>
            <a:endParaRPr lang="zh-CN" altLang="en-US" b="1" dirty="0">
              <a:latin typeface="微软雅黑" pitchFamily="34" charset="-122"/>
              <a:ea typeface="微软雅黑" pitchFamily="34" charset="-122"/>
            </a:endParaRPr>
          </a:p>
        </p:txBody>
      </p:sp>
      <p:sp>
        <p:nvSpPr>
          <p:cNvPr id="79" name="TextBox 78"/>
          <p:cNvSpPr txBox="1"/>
          <p:nvPr/>
        </p:nvSpPr>
        <p:spPr>
          <a:xfrm>
            <a:off x="379450" y="1519890"/>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驱动力</a:t>
            </a:r>
            <a:endParaRPr lang="zh-CN" altLang="en-US" b="1" dirty="0">
              <a:latin typeface="微软雅黑" pitchFamily="34" charset="-122"/>
              <a:ea typeface="微软雅黑" pitchFamily="34" charset="-122"/>
            </a:endParaRPr>
          </a:p>
        </p:txBody>
      </p:sp>
      <p:sp>
        <p:nvSpPr>
          <p:cNvPr id="80" name="TextBox 79"/>
          <p:cNvSpPr txBox="1"/>
          <p:nvPr/>
        </p:nvSpPr>
        <p:spPr>
          <a:xfrm>
            <a:off x="3518855" y="6168165"/>
            <a:ext cx="1473028" cy="369332"/>
          </a:xfrm>
          <a:prstGeom prst="rect">
            <a:avLst/>
          </a:prstGeom>
          <a:solidFill>
            <a:srgbClr val="FFC000"/>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业务驱动</a:t>
            </a:r>
            <a:endParaRPr lang="zh-CN" altLang="en-US" b="1" dirty="0">
              <a:latin typeface="微软雅黑" pitchFamily="34" charset="-122"/>
              <a:ea typeface="微软雅黑" pitchFamily="34" charset="-122"/>
            </a:endParaRPr>
          </a:p>
        </p:txBody>
      </p:sp>
      <p:sp>
        <p:nvSpPr>
          <p:cNvPr id="81" name="TextBox 80"/>
          <p:cNvSpPr txBox="1"/>
          <p:nvPr/>
        </p:nvSpPr>
        <p:spPr>
          <a:xfrm>
            <a:off x="2383508" y="5557779"/>
            <a:ext cx="1473028" cy="369332"/>
          </a:xfrm>
          <a:prstGeom prst="rect">
            <a:avLst/>
          </a:prstGeom>
          <a:solidFill>
            <a:srgbClr val="FFC000"/>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风险驱动</a:t>
            </a:r>
            <a:endParaRPr lang="zh-CN" altLang="en-US" b="1" dirty="0">
              <a:latin typeface="微软雅黑" pitchFamily="34" charset="-122"/>
              <a:ea typeface="微软雅黑" pitchFamily="34" charset="-122"/>
            </a:endParaRPr>
          </a:p>
        </p:txBody>
      </p:sp>
      <p:sp>
        <p:nvSpPr>
          <p:cNvPr id="3" name="矩形 2"/>
          <p:cNvSpPr/>
          <p:nvPr/>
        </p:nvSpPr>
        <p:spPr>
          <a:xfrm>
            <a:off x="6512128" y="3912583"/>
            <a:ext cx="1584654" cy="1373616"/>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marL="171450" indent="-171450">
              <a:lnSpc>
                <a:spcPct val="150000"/>
              </a:lnSpc>
              <a:buFont typeface="Arial" pitchFamily="34" charset="0"/>
              <a:buChar char="•"/>
            </a:pPr>
            <a:r>
              <a:rPr lang="zh-CN" altLang="zh-CN" sz="1400" dirty="0"/>
              <a:t>背景建立</a:t>
            </a:r>
            <a:r>
              <a:rPr lang="zh-CN" altLang="zh-CN" sz="1400" dirty="0" smtClean="0"/>
              <a:t>阶段</a:t>
            </a:r>
            <a:r>
              <a:rPr lang="zh-CN" altLang="en-US" sz="1400" dirty="0" smtClean="0"/>
              <a:t>；</a:t>
            </a:r>
            <a:endParaRPr lang="en-US" altLang="zh-CN" sz="1400" dirty="0" smtClean="0"/>
          </a:p>
          <a:p>
            <a:pPr marL="171450" indent="-171450">
              <a:lnSpc>
                <a:spcPct val="150000"/>
              </a:lnSpc>
              <a:buFont typeface="Arial" pitchFamily="34" charset="0"/>
              <a:buChar char="•"/>
            </a:pPr>
            <a:r>
              <a:rPr lang="zh-CN" altLang="zh-CN" sz="1400" dirty="0"/>
              <a:t>风险评估</a:t>
            </a:r>
            <a:r>
              <a:rPr lang="zh-CN" altLang="zh-CN" sz="1400" dirty="0" smtClean="0"/>
              <a:t>阶段</a:t>
            </a:r>
            <a:r>
              <a:rPr lang="zh-CN" altLang="en-US" sz="1400" dirty="0" smtClean="0"/>
              <a:t>；</a:t>
            </a:r>
            <a:endParaRPr lang="en-US" altLang="zh-CN" sz="1400" dirty="0" smtClean="0"/>
          </a:p>
          <a:p>
            <a:pPr marL="171450" indent="-171450">
              <a:lnSpc>
                <a:spcPct val="150000"/>
              </a:lnSpc>
              <a:buFont typeface="Arial" pitchFamily="34" charset="0"/>
              <a:buChar char="•"/>
            </a:pPr>
            <a:r>
              <a:rPr lang="zh-CN" altLang="zh-CN" sz="1400" dirty="0"/>
              <a:t>风险处理</a:t>
            </a:r>
            <a:r>
              <a:rPr lang="zh-CN" altLang="zh-CN" sz="1400" dirty="0" smtClean="0"/>
              <a:t>阶段</a:t>
            </a:r>
            <a:r>
              <a:rPr lang="zh-CN" altLang="en-US" sz="1400" dirty="0" smtClean="0"/>
              <a:t>；</a:t>
            </a:r>
            <a:endParaRPr lang="en-US" altLang="zh-CN" sz="1400" dirty="0" smtClean="0"/>
          </a:p>
          <a:p>
            <a:pPr marL="171450" indent="-171450">
              <a:lnSpc>
                <a:spcPct val="150000"/>
              </a:lnSpc>
              <a:buFont typeface="Arial" pitchFamily="34" charset="0"/>
              <a:buChar char="•"/>
            </a:pPr>
            <a:r>
              <a:rPr lang="zh-CN" altLang="zh-CN" sz="1400" dirty="0"/>
              <a:t>监督</a:t>
            </a:r>
            <a:r>
              <a:rPr lang="zh-CN" altLang="zh-CN" sz="1400" dirty="0" smtClean="0"/>
              <a:t>阶段</a:t>
            </a:r>
            <a:r>
              <a:rPr lang="zh-CN" altLang="en-US" sz="1400" dirty="0" smtClean="0"/>
              <a:t>；</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333873137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350"/>
                                        <p:tgtEl>
                                          <p:spTgt spid="155"/>
                                        </p:tgtEl>
                                      </p:cBhvr>
                                    </p:animEffect>
                                  </p:childTnLst>
                                </p:cTn>
                              </p:par>
                            </p:childTnLst>
                          </p:cTn>
                        </p:par>
                        <p:par>
                          <p:cTn id="8" fill="hold">
                            <p:stCondLst>
                              <p:cond delay="350"/>
                            </p:stCondLst>
                            <p:childTnLst>
                              <p:par>
                                <p:cTn id="9" presetID="10" presetClass="entr" presetSubtype="0" fill="hold" nodeType="afterEffect">
                                  <p:stCondLst>
                                    <p:cond delay="0"/>
                                  </p:stCondLst>
                                  <p:childTnLst>
                                    <p:set>
                                      <p:cBhvr>
                                        <p:cTn id="10" dur="1" fill="hold">
                                          <p:stCondLst>
                                            <p:cond delay="0"/>
                                          </p:stCondLst>
                                        </p:cTn>
                                        <p:tgtEl>
                                          <p:spTgt spid="159"/>
                                        </p:tgtEl>
                                        <p:attrNameLst>
                                          <p:attrName>style.visibility</p:attrName>
                                        </p:attrNameLst>
                                      </p:cBhvr>
                                      <p:to>
                                        <p:strVal val="visible"/>
                                      </p:to>
                                    </p:set>
                                    <p:animEffect transition="in" filter="fade">
                                      <p:cBhvr>
                                        <p:cTn id="11" dur="350"/>
                                        <p:tgtEl>
                                          <p:spTgt spid="159"/>
                                        </p:tgtEl>
                                      </p:cBhvr>
                                    </p:animEffect>
                                  </p:childTnLst>
                                </p:cTn>
                              </p:par>
                            </p:childTnLst>
                          </p:cTn>
                        </p:par>
                        <p:par>
                          <p:cTn id="12" fill="hold">
                            <p:stCondLst>
                              <p:cond delay="700"/>
                            </p:stCondLst>
                            <p:childTnLst>
                              <p:par>
                                <p:cTn id="13" presetID="10" presetClass="entr" presetSubtype="0" fill="hold" nodeType="afterEffect">
                                  <p:stCondLst>
                                    <p:cond delay="0"/>
                                  </p:stCondLst>
                                  <p:childTnLst>
                                    <p:set>
                                      <p:cBhvr>
                                        <p:cTn id="14" dur="1" fill="hold">
                                          <p:stCondLst>
                                            <p:cond delay="0"/>
                                          </p:stCondLst>
                                        </p:cTn>
                                        <p:tgtEl>
                                          <p:spTgt spid="163"/>
                                        </p:tgtEl>
                                        <p:attrNameLst>
                                          <p:attrName>style.visibility</p:attrName>
                                        </p:attrNameLst>
                                      </p:cBhvr>
                                      <p:to>
                                        <p:strVal val="visible"/>
                                      </p:to>
                                    </p:set>
                                    <p:animEffect transition="in" filter="fade">
                                      <p:cBhvr>
                                        <p:cTn id="15" dur="350"/>
                                        <p:tgtEl>
                                          <p:spTgt spid="163"/>
                                        </p:tgtEl>
                                      </p:cBhvr>
                                    </p:animEffect>
                                  </p:childTnLst>
                                </p:cTn>
                              </p:par>
                            </p:childTnLst>
                          </p:cTn>
                        </p:par>
                        <p:par>
                          <p:cTn id="16" fill="hold">
                            <p:stCondLst>
                              <p:cond delay="1050"/>
                            </p:stCondLst>
                            <p:childTnLst>
                              <p:par>
                                <p:cTn id="17" presetID="10" presetClass="entr" presetSubtype="0" fill="hold" grpId="0" nodeType="afterEffect">
                                  <p:stCondLst>
                                    <p:cond delay="0"/>
                                  </p:stCondLst>
                                  <p:childTnLst>
                                    <p:set>
                                      <p:cBhvr>
                                        <p:cTn id="18" dur="1" fill="hold">
                                          <p:stCondLst>
                                            <p:cond delay="0"/>
                                          </p:stCondLst>
                                        </p:cTn>
                                        <p:tgtEl>
                                          <p:spTgt spid="211"/>
                                        </p:tgtEl>
                                        <p:attrNameLst>
                                          <p:attrName>style.visibility</p:attrName>
                                        </p:attrNameLst>
                                      </p:cBhvr>
                                      <p:to>
                                        <p:strVal val="visible"/>
                                      </p:to>
                                    </p:set>
                                    <p:animEffect transition="in" filter="fade">
                                      <p:cBhvr>
                                        <p:cTn id="19" dur="350"/>
                                        <p:tgtEl>
                                          <p:spTgt spid="211"/>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212"/>
                                        </p:tgtEl>
                                        <p:attrNameLst>
                                          <p:attrName>style.visibility</p:attrName>
                                        </p:attrNameLst>
                                      </p:cBhvr>
                                      <p:to>
                                        <p:strVal val="visible"/>
                                      </p:to>
                                    </p:set>
                                    <p:animEffect transition="in" filter="fade">
                                      <p:cBhvr>
                                        <p:cTn id="23" dur="350"/>
                                        <p:tgtEl>
                                          <p:spTgt spid="212"/>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213"/>
                                        </p:tgtEl>
                                        <p:attrNameLst>
                                          <p:attrName>style.visibility</p:attrName>
                                        </p:attrNameLst>
                                      </p:cBhvr>
                                      <p:to>
                                        <p:strVal val="visible"/>
                                      </p:to>
                                    </p:set>
                                    <p:animEffect transition="in" filter="fade">
                                      <p:cBhvr>
                                        <p:cTn id="27" dur="350"/>
                                        <p:tgtEl>
                                          <p:spTgt spid="213"/>
                                        </p:tgtEl>
                                      </p:cBhvr>
                                    </p:animEffect>
                                  </p:childTnLst>
                                </p:cTn>
                              </p:par>
                            </p:childTnLst>
                          </p:cTn>
                        </p:par>
                        <p:par>
                          <p:cTn id="28" fill="hold">
                            <p:stCondLst>
                              <p:cond delay="21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216"/>
                                        </p:tgtEl>
                                        <p:attrNameLst>
                                          <p:attrName>style.visibility</p:attrName>
                                        </p:attrNameLst>
                                      </p:cBhvr>
                                      <p:to>
                                        <p:strVal val="visible"/>
                                      </p:to>
                                    </p:set>
                                    <p:anim calcmode="lin" valueType="num">
                                      <p:cBhvr>
                                        <p:cTn id="31" dur="250" fill="hold"/>
                                        <p:tgtEl>
                                          <p:spTgt spid="216"/>
                                        </p:tgtEl>
                                        <p:attrNameLst>
                                          <p:attrName>ppt_x</p:attrName>
                                        </p:attrNameLst>
                                      </p:cBhvr>
                                      <p:tavLst>
                                        <p:tav tm="0">
                                          <p:val>
                                            <p:strVal val="#ppt_x"/>
                                          </p:val>
                                        </p:tav>
                                        <p:tav tm="100000">
                                          <p:val>
                                            <p:strVal val="#ppt_x"/>
                                          </p:val>
                                        </p:tav>
                                      </p:tavLst>
                                    </p:anim>
                                    <p:anim calcmode="lin" valueType="num">
                                      <p:cBhvr>
                                        <p:cTn id="32" dur="250" fill="hold"/>
                                        <p:tgtEl>
                                          <p:spTgt spid="216"/>
                                        </p:tgtEl>
                                        <p:attrNameLst>
                                          <p:attrName>ppt_y</p:attrName>
                                        </p:attrNameLst>
                                      </p:cBhvr>
                                      <p:tavLst>
                                        <p:tav tm="0">
                                          <p:val>
                                            <p:strVal val="#ppt_y-#ppt_h/2"/>
                                          </p:val>
                                        </p:tav>
                                        <p:tav tm="100000">
                                          <p:val>
                                            <p:strVal val="#ppt_y"/>
                                          </p:val>
                                        </p:tav>
                                      </p:tavLst>
                                    </p:anim>
                                    <p:anim calcmode="lin" valueType="num">
                                      <p:cBhvr>
                                        <p:cTn id="33" dur="250" fill="hold"/>
                                        <p:tgtEl>
                                          <p:spTgt spid="216"/>
                                        </p:tgtEl>
                                        <p:attrNameLst>
                                          <p:attrName>ppt_w</p:attrName>
                                        </p:attrNameLst>
                                      </p:cBhvr>
                                      <p:tavLst>
                                        <p:tav tm="0">
                                          <p:val>
                                            <p:strVal val="#ppt_w"/>
                                          </p:val>
                                        </p:tav>
                                        <p:tav tm="100000">
                                          <p:val>
                                            <p:strVal val="#ppt_w"/>
                                          </p:val>
                                        </p:tav>
                                      </p:tavLst>
                                    </p:anim>
                                    <p:anim calcmode="lin" valueType="num">
                                      <p:cBhvr>
                                        <p:cTn id="34" dur="250" fill="hold"/>
                                        <p:tgtEl>
                                          <p:spTgt spid="2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p:bldP spid="212" grpId="0"/>
      <p:bldP spid="213" grpId="0"/>
      <p:bldP spid="2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圆角矩形 116"/>
          <p:cNvSpPr/>
          <p:nvPr/>
        </p:nvSpPr>
        <p:spPr>
          <a:xfrm>
            <a:off x="154349" y="85092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0" name="组合 9"/>
          <p:cNvGrpSpPr/>
          <p:nvPr/>
        </p:nvGrpSpPr>
        <p:grpSpPr>
          <a:xfrm>
            <a:off x="537004" y="4829471"/>
            <a:ext cx="2252284" cy="591394"/>
            <a:chOff x="683568" y="2752671"/>
            <a:chExt cx="1689213" cy="673833"/>
          </a:xfrm>
        </p:grpSpPr>
        <p:grpSp>
          <p:nvGrpSpPr>
            <p:cNvPr id="126" name="组合 125"/>
            <p:cNvGrpSpPr/>
            <p:nvPr/>
          </p:nvGrpSpPr>
          <p:grpSpPr>
            <a:xfrm>
              <a:off x="683568" y="2786349"/>
              <a:ext cx="1689213" cy="640155"/>
              <a:chOff x="1947258" y="3466616"/>
              <a:chExt cx="2252284" cy="853540"/>
            </a:xfrm>
          </p:grpSpPr>
          <p:sp>
            <p:nvSpPr>
              <p:cNvPr id="167" name="矩形 166"/>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8" name="矩形 16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9" name="矩形 16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3" name="文本框 110"/>
            <p:cNvSpPr txBox="1"/>
            <p:nvPr/>
          </p:nvSpPr>
          <p:spPr>
            <a:xfrm>
              <a:off x="1090068" y="2752671"/>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01</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6" name="组合 5"/>
          <p:cNvGrpSpPr/>
          <p:nvPr/>
        </p:nvGrpSpPr>
        <p:grpSpPr>
          <a:xfrm>
            <a:off x="420617" y="909234"/>
            <a:ext cx="2580942" cy="1060913"/>
            <a:chOff x="807003" y="1419785"/>
            <a:chExt cx="1442342" cy="447632"/>
          </a:xfrm>
        </p:grpSpPr>
        <p:grpSp>
          <p:nvGrpSpPr>
            <p:cNvPr id="124" name="组合 123"/>
            <p:cNvGrpSpPr/>
            <p:nvPr/>
          </p:nvGrpSpPr>
          <p:grpSpPr>
            <a:xfrm>
              <a:off x="872045" y="1419785"/>
              <a:ext cx="1312260" cy="447632"/>
              <a:chOff x="2198560" y="1644530"/>
              <a:chExt cx="1749680" cy="596843"/>
            </a:xfrm>
          </p:grpSpPr>
          <p:pic>
            <p:nvPicPr>
              <p:cNvPr id="172" name="图片 17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3" name="图片 17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13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管理能力</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139" name="文本框 116"/>
          <p:cNvSpPr txBox="1"/>
          <p:nvPr/>
        </p:nvSpPr>
        <p:spPr>
          <a:xfrm>
            <a:off x="537005" y="2029105"/>
            <a:ext cx="2348172" cy="2569934"/>
          </a:xfrm>
          <a:prstGeom prst="rect">
            <a:avLst/>
          </a:prstGeom>
          <a:noFill/>
        </p:spPr>
        <p:txBody>
          <a:bodyPr wrap="square" rtlCol="0">
            <a:spAutoFit/>
          </a:bodyPr>
          <a:lstStyle/>
          <a:p>
            <a:pPr algn="just"/>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、构建</a:t>
            </a:r>
            <a:r>
              <a:rPr lang="zh-CN" altLang="en-US" sz="1200" b="1" dirty="0">
                <a:solidFill>
                  <a:prstClr val="black">
                    <a:lumMod val="65000"/>
                    <a:lumOff val="35000"/>
                  </a:prstClr>
                </a:solidFill>
                <a:latin typeface="微软雅黑" panose="020B0503020204020204" pitchFamily="34" charset="-122"/>
                <a:ea typeface="微软雅黑" panose="020B0503020204020204" pitchFamily="34" charset="-122"/>
              </a:rPr>
              <a:t>组织机构</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628650" lvl="1" indent="-171450">
              <a:buFont typeface="Wingdings" pitchFamily="2" charset="2"/>
              <a:buChar char="Ø"/>
            </a:pPr>
            <a:r>
              <a:rPr lang="zh-CN" altLang="zh-CN" sz="1100" dirty="0" smtClean="0">
                <a:latin typeface="微软雅黑" pitchFamily="34" charset="-122"/>
                <a:ea typeface="微软雅黑" pitchFamily="34" charset="-122"/>
              </a:rPr>
              <a:t>决策层</a:t>
            </a:r>
            <a:endParaRPr lang="en-US" altLang="zh-CN" sz="1100" dirty="0" smtClean="0">
              <a:latin typeface="微软雅黑" pitchFamily="34" charset="-122"/>
              <a:ea typeface="微软雅黑" pitchFamily="34" charset="-122"/>
            </a:endParaRPr>
          </a:p>
          <a:p>
            <a:pPr marL="628650" lvl="1" indent="-171450">
              <a:buFont typeface="Wingdings" pitchFamily="2" charset="2"/>
              <a:buChar char="Ø"/>
            </a:pPr>
            <a:r>
              <a:rPr lang="zh-CN" altLang="zh-CN" sz="1100" dirty="0">
                <a:latin typeface="微软雅黑" pitchFamily="34" charset="-122"/>
                <a:ea typeface="微软雅黑" pitchFamily="34" charset="-122"/>
              </a:rPr>
              <a:t>管理层</a:t>
            </a:r>
          </a:p>
          <a:p>
            <a:pPr marL="628650" lvl="1" indent="-171450">
              <a:buFont typeface="Wingdings" pitchFamily="2" charset="2"/>
              <a:buChar char="Ø"/>
            </a:pPr>
            <a:r>
              <a:rPr lang="zh-CN" altLang="zh-CN" sz="1100" dirty="0">
                <a:latin typeface="微软雅黑" pitchFamily="34" charset="-122"/>
                <a:ea typeface="微软雅黑" pitchFamily="34" charset="-122"/>
              </a:rPr>
              <a:t>执行层</a:t>
            </a:r>
          </a:p>
          <a:p>
            <a:pPr marL="628650" lvl="1" indent="-171450">
              <a:buFont typeface="Wingdings" pitchFamily="2" charset="2"/>
              <a:buChar char="Ø"/>
            </a:pPr>
            <a:r>
              <a:rPr lang="zh-CN" altLang="zh-CN" sz="1100" dirty="0">
                <a:latin typeface="微软雅黑" pitchFamily="34" charset="-122"/>
                <a:ea typeface="微软雅黑" pitchFamily="34" charset="-122"/>
              </a:rPr>
              <a:t>员工和合作伙伴</a:t>
            </a:r>
          </a:p>
          <a:p>
            <a:pPr algn="just"/>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、建立</a:t>
            </a:r>
            <a:r>
              <a:rPr lang="zh-CN" altLang="en-US" sz="1200" b="1" dirty="0">
                <a:solidFill>
                  <a:prstClr val="black">
                    <a:lumMod val="65000"/>
                    <a:lumOff val="35000"/>
                  </a:prstClr>
                </a:solidFill>
                <a:latin typeface="微软雅黑" panose="020B0503020204020204" pitchFamily="34" charset="-122"/>
                <a:ea typeface="微软雅黑" panose="020B0503020204020204" pitchFamily="34" charset="-122"/>
              </a:rPr>
              <a:t>人员</a:t>
            </a:r>
            <a:r>
              <a:rPr lang="zh-CN" altLang="en-US" sz="1200" b="1" dirty="0">
                <a:solidFill>
                  <a:prstClr val="black">
                    <a:lumMod val="65000"/>
                    <a:lumOff val="35000"/>
                  </a:prstClr>
                </a:solidFill>
                <a:latin typeface="微软雅黑" panose="020B0503020204020204" pitchFamily="34" charset="-122"/>
                <a:ea typeface="微软雅黑" panose="020B0503020204020204" pitchFamily="34" charset="-122"/>
              </a:rPr>
              <a:t>能力</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628650" lvl="1" indent="-171450">
              <a:buFont typeface="Wingdings" pitchFamily="2" charset="2"/>
              <a:buChar char="Ø"/>
            </a:pPr>
            <a:r>
              <a:rPr lang="zh-CN" altLang="en-US" sz="1100" dirty="0">
                <a:latin typeface="微软雅黑" pitchFamily="34" charset="-122"/>
                <a:ea typeface="微软雅黑" pitchFamily="34" charset="-122"/>
              </a:rPr>
              <a:t>数据安全管理能力</a:t>
            </a:r>
            <a:endParaRPr lang="en-US" altLang="zh-CN" sz="1100" dirty="0">
              <a:latin typeface="微软雅黑" pitchFamily="34" charset="-122"/>
              <a:ea typeface="微软雅黑" pitchFamily="34" charset="-122"/>
            </a:endParaRPr>
          </a:p>
          <a:p>
            <a:pPr marL="628650" lvl="1" indent="-171450">
              <a:buFont typeface="Wingdings" pitchFamily="2" charset="2"/>
              <a:buChar char="Ø"/>
            </a:pPr>
            <a:r>
              <a:rPr lang="zh-CN" altLang="en-US" sz="1100" dirty="0">
                <a:latin typeface="微软雅黑" pitchFamily="34" charset="-122"/>
                <a:ea typeface="微软雅黑" pitchFamily="34" charset="-122"/>
              </a:rPr>
              <a:t>数据安全运营能力</a:t>
            </a:r>
            <a:endParaRPr lang="en-US" altLang="zh-CN" sz="1100" dirty="0">
              <a:latin typeface="微软雅黑" pitchFamily="34" charset="-122"/>
              <a:ea typeface="微软雅黑" pitchFamily="34" charset="-122"/>
            </a:endParaRPr>
          </a:p>
          <a:p>
            <a:pPr marL="628650" lvl="1" indent="-171450">
              <a:buFont typeface="Wingdings" pitchFamily="2" charset="2"/>
              <a:buChar char="Ø"/>
            </a:pPr>
            <a:r>
              <a:rPr lang="zh-CN" altLang="en-US" sz="1100" dirty="0">
                <a:latin typeface="微软雅黑" pitchFamily="34" charset="-122"/>
                <a:ea typeface="微软雅黑" pitchFamily="34" charset="-122"/>
              </a:rPr>
              <a:t>数据安全技术</a:t>
            </a:r>
            <a:r>
              <a:rPr lang="zh-CN" altLang="en-US" sz="1100" dirty="0" smtClean="0">
                <a:latin typeface="微软雅黑" pitchFamily="34" charset="-122"/>
                <a:ea typeface="微软雅黑" pitchFamily="34" charset="-122"/>
              </a:rPr>
              <a:t>能力</a:t>
            </a:r>
            <a:endParaRPr lang="en-US" altLang="zh-CN" sz="1100" dirty="0">
              <a:latin typeface="微软雅黑" pitchFamily="34" charset="-122"/>
              <a:ea typeface="微软雅黑" pitchFamily="34" charset="-122"/>
            </a:endParaRPr>
          </a:p>
          <a:p>
            <a:pPr algn="just"/>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、制定</a:t>
            </a:r>
            <a:r>
              <a:rPr lang="zh-CN" altLang="en-US" sz="1200" b="1" dirty="0">
                <a:solidFill>
                  <a:prstClr val="black">
                    <a:lumMod val="65000"/>
                    <a:lumOff val="35000"/>
                  </a:prstClr>
                </a:solidFill>
                <a:latin typeface="微软雅黑" panose="020B0503020204020204" pitchFamily="34" charset="-122"/>
                <a:ea typeface="微软雅黑" panose="020B0503020204020204" pitchFamily="34" charset="-122"/>
              </a:rPr>
              <a:t>制度</a:t>
            </a:r>
            <a:r>
              <a:rPr lang="zh-CN" altLang="en-US" sz="1200" b="1" dirty="0">
                <a:solidFill>
                  <a:prstClr val="black">
                    <a:lumMod val="65000"/>
                    <a:lumOff val="35000"/>
                  </a:prstClr>
                </a:solidFill>
                <a:latin typeface="微软雅黑" panose="020B0503020204020204" pitchFamily="34" charset="-122"/>
                <a:ea typeface="微软雅黑" panose="020B0503020204020204" pitchFamily="34" charset="-122"/>
              </a:rPr>
              <a:t>流程。</a:t>
            </a:r>
            <a:endParaRPr lang="en-US" altLang="zh-CN" sz="1200" b="1" dirty="0">
              <a:solidFill>
                <a:prstClr val="black">
                  <a:lumMod val="65000"/>
                  <a:lumOff val="35000"/>
                </a:prstClr>
              </a:solidFill>
              <a:latin typeface="微软雅黑" panose="020B0503020204020204" pitchFamily="34" charset="-122"/>
              <a:ea typeface="微软雅黑" panose="020B0503020204020204" pitchFamily="34" charset="-122"/>
            </a:endParaRPr>
          </a:p>
          <a:p>
            <a:pPr marL="628650" lvl="1" indent="-171450">
              <a:buFont typeface="Wingdings" pitchFamily="2" charset="2"/>
              <a:buChar char="Ø"/>
            </a:pPr>
            <a:r>
              <a:rPr lang="zh-CN" altLang="zh-CN" sz="1100" dirty="0">
                <a:latin typeface="微软雅黑" pitchFamily="34" charset="-122"/>
                <a:ea typeface="微软雅黑" pitchFamily="34" charset="-122"/>
              </a:rPr>
              <a:t>方针和总纲</a:t>
            </a:r>
          </a:p>
          <a:p>
            <a:pPr marL="628650" lvl="1" indent="-171450">
              <a:buFont typeface="Wingdings" pitchFamily="2" charset="2"/>
              <a:buChar char="Ø"/>
            </a:pPr>
            <a:r>
              <a:rPr lang="zh-CN" altLang="zh-CN" sz="1100" dirty="0">
                <a:latin typeface="微软雅黑" pitchFamily="34" charset="-122"/>
                <a:ea typeface="微软雅黑" pitchFamily="34" charset="-122"/>
              </a:rPr>
              <a:t>管理制度和办法</a:t>
            </a:r>
          </a:p>
          <a:p>
            <a:pPr marL="628650" lvl="1" indent="-171450">
              <a:buFont typeface="Wingdings" pitchFamily="2" charset="2"/>
              <a:buChar char="Ø"/>
            </a:pPr>
            <a:r>
              <a:rPr lang="zh-CN" altLang="zh-CN" sz="1100" dirty="0">
                <a:latin typeface="微软雅黑" pitchFamily="34" charset="-122"/>
                <a:ea typeface="微软雅黑" pitchFamily="34" charset="-122"/>
              </a:rPr>
              <a:t>操作流程和规范</a:t>
            </a:r>
          </a:p>
          <a:p>
            <a:pPr marL="628650" lvl="1" indent="-171450">
              <a:buFont typeface="Wingdings" pitchFamily="2" charset="2"/>
              <a:buChar char="Ø"/>
            </a:pPr>
            <a:r>
              <a:rPr lang="zh-CN" altLang="zh-CN" sz="1100" dirty="0">
                <a:latin typeface="微软雅黑" pitchFamily="34" charset="-122"/>
                <a:ea typeface="微软雅黑" pitchFamily="34" charset="-122"/>
              </a:rPr>
              <a:t>各类具体</a:t>
            </a:r>
            <a:r>
              <a:rPr lang="zh-CN" altLang="zh-CN" sz="1100" dirty="0">
                <a:latin typeface="微软雅黑" pitchFamily="34" charset="-122"/>
                <a:ea typeface="微软雅黑" pitchFamily="34" charset="-122"/>
              </a:rPr>
              <a:t>表格</a:t>
            </a:r>
            <a:endParaRPr lang="zh-CN" altLang="en-US" sz="1100" dirty="0">
              <a:latin typeface="微软雅黑" pitchFamily="34" charset="-122"/>
              <a:ea typeface="微软雅黑" pitchFamily="34" charset="-122"/>
            </a:endParaRPr>
          </a:p>
        </p:txBody>
      </p:sp>
      <p:grpSp>
        <p:nvGrpSpPr>
          <p:cNvPr id="2" name="组合 1"/>
          <p:cNvGrpSpPr/>
          <p:nvPr/>
        </p:nvGrpSpPr>
        <p:grpSpPr>
          <a:xfrm>
            <a:off x="753615" y="5450497"/>
            <a:ext cx="1749680" cy="596843"/>
            <a:chOff x="872045" y="3769021"/>
            <a:chExt cx="1312260" cy="447632"/>
          </a:xfrm>
        </p:grpSpPr>
        <p:grpSp>
          <p:nvGrpSpPr>
            <p:cNvPr id="125" name="组合 124"/>
            <p:cNvGrpSpPr/>
            <p:nvPr/>
          </p:nvGrpSpPr>
          <p:grpSpPr>
            <a:xfrm>
              <a:off x="872045" y="3769021"/>
              <a:ext cx="1312260" cy="447632"/>
              <a:chOff x="2198560" y="1644530"/>
              <a:chExt cx="1749680" cy="596843"/>
            </a:xfrm>
          </p:grpSpPr>
          <p:pic>
            <p:nvPicPr>
              <p:cNvPr id="170" name="图片 169"/>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1" name="图片 170"/>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242" name="组合 241"/>
            <p:cNvGrpSpPr/>
            <p:nvPr/>
          </p:nvGrpSpPr>
          <p:grpSpPr>
            <a:xfrm>
              <a:off x="1475656" y="3867894"/>
              <a:ext cx="227425" cy="223469"/>
              <a:chOff x="5037571" y="856343"/>
              <a:chExt cx="715006" cy="702571"/>
            </a:xfrm>
            <a:solidFill>
              <a:srgbClr val="002060"/>
            </a:solidFill>
          </p:grpSpPr>
          <p:sp>
            <p:nvSpPr>
              <p:cNvPr id="243"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5"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数据安全能力建设</a:t>
            </a:r>
            <a:endParaRPr lang="zh-CN" altLang="en-US" sz="2400" dirty="0">
              <a:solidFill>
                <a:srgbClr val="00338D"/>
              </a:solidFill>
              <a:sym typeface="+mn-lt"/>
            </a:endParaRPr>
          </a:p>
        </p:txBody>
      </p:sp>
      <p:sp>
        <p:nvSpPr>
          <p:cNvPr id="103" name="圆角矩形 102"/>
          <p:cNvSpPr/>
          <p:nvPr/>
        </p:nvSpPr>
        <p:spPr>
          <a:xfrm>
            <a:off x="4134841"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10" name="组合 209"/>
          <p:cNvGrpSpPr/>
          <p:nvPr/>
        </p:nvGrpSpPr>
        <p:grpSpPr>
          <a:xfrm>
            <a:off x="4545926" y="880902"/>
            <a:ext cx="2580942" cy="1060913"/>
            <a:chOff x="807003" y="1419785"/>
            <a:chExt cx="1442342" cy="447632"/>
          </a:xfrm>
        </p:grpSpPr>
        <p:grpSp>
          <p:nvGrpSpPr>
            <p:cNvPr id="211" name="组合 210"/>
            <p:cNvGrpSpPr/>
            <p:nvPr/>
          </p:nvGrpSpPr>
          <p:grpSpPr>
            <a:xfrm>
              <a:off x="872045" y="1419785"/>
              <a:ext cx="1312260" cy="447632"/>
              <a:chOff x="2198560" y="1644530"/>
              <a:chExt cx="1749680" cy="596843"/>
            </a:xfrm>
          </p:grpSpPr>
          <p:pic>
            <p:nvPicPr>
              <p:cNvPr id="213" name="图片 21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214" name="图片 213"/>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212"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技术能力</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271" name="组合 270"/>
          <p:cNvGrpSpPr/>
          <p:nvPr/>
        </p:nvGrpSpPr>
        <p:grpSpPr>
          <a:xfrm>
            <a:off x="3209212" y="2227036"/>
            <a:ext cx="1181351" cy="158115"/>
            <a:chOff x="4111386" y="2043778"/>
            <a:chExt cx="926499" cy="158012"/>
          </a:xfrm>
        </p:grpSpPr>
        <p:grpSp>
          <p:nvGrpSpPr>
            <p:cNvPr id="272" name="组合 271"/>
            <p:cNvGrpSpPr/>
            <p:nvPr/>
          </p:nvGrpSpPr>
          <p:grpSpPr>
            <a:xfrm>
              <a:off x="4879875" y="2043778"/>
              <a:ext cx="158010" cy="158012"/>
              <a:chOff x="4486616" y="3001075"/>
              <a:chExt cx="274695" cy="274699"/>
            </a:xfrm>
          </p:grpSpPr>
          <p:sp>
            <p:nvSpPr>
              <p:cNvPr id="278" name="椭圆 27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9" name="椭圆 27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73" name="组合 272"/>
            <p:cNvGrpSpPr/>
            <p:nvPr/>
          </p:nvGrpSpPr>
          <p:grpSpPr>
            <a:xfrm>
              <a:off x="4111386" y="2043778"/>
              <a:ext cx="158010" cy="158012"/>
              <a:chOff x="4486616" y="3001075"/>
              <a:chExt cx="274695" cy="274699"/>
            </a:xfrm>
          </p:grpSpPr>
          <p:sp>
            <p:nvSpPr>
              <p:cNvPr id="276" name="椭圆 27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7" name="椭圆 27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74" name="圆角矩形 27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5" name="圆角矩形 274"/>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89" name="组合 288"/>
          <p:cNvGrpSpPr/>
          <p:nvPr/>
        </p:nvGrpSpPr>
        <p:grpSpPr>
          <a:xfrm>
            <a:off x="3160138" y="4776694"/>
            <a:ext cx="1181351" cy="158115"/>
            <a:chOff x="4111386" y="2043778"/>
            <a:chExt cx="926499" cy="158012"/>
          </a:xfrm>
        </p:grpSpPr>
        <p:grpSp>
          <p:nvGrpSpPr>
            <p:cNvPr id="290" name="组合 289"/>
            <p:cNvGrpSpPr/>
            <p:nvPr/>
          </p:nvGrpSpPr>
          <p:grpSpPr>
            <a:xfrm>
              <a:off x="4879875" y="2043778"/>
              <a:ext cx="158010" cy="158012"/>
              <a:chOff x="4486616" y="3001075"/>
              <a:chExt cx="274695" cy="274699"/>
            </a:xfrm>
          </p:grpSpPr>
          <p:sp>
            <p:nvSpPr>
              <p:cNvPr id="296" name="椭圆 29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7" name="椭圆 29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91" name="组合 290"/>
            <p:cNvGrpSpPr/>
            <p:nvPr/>
          </p:nvGrpSpPr>
          <p:grpSpPr>
            <a:xfrm>
              <a:off x="4111386" y="2043778"/>
              <a:ext cx="158010" cy="158012"/>
              <a:chOff x="4486616" y="3001075"/>
              <a:chExt cx="274695" cy="274699"/>
            </a:xfrm>
          </p:grpSpPr>
          <p:sp>
            <p:nvSpPr>
              <p:cNvPr id="294" name="椭圆 29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5" name="椭圆 29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92" name="圆角矩形 291"/>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3" name="圆角矩形 292"/>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37" name="圆角矩形 336"/>
          <p:cNvSpPr/>
          <p:nvPr/>
        </p:nvSpPr>
        <p:spPr>
          <a:xfrm>
            <a:off x="8267599"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344" name="组合 343"/>
          <p:cNvGrpSpPr/>
          <p:nvPr/>
        </p:nvGrpSpPr>
        <p:grpSpPr>
          <a:xfrm>
            <a:off x="8678684" y="880902"/>
            <a:ext cx="2580942" cy="1060913"/>
            <a:chOff x="807003" y="1419785"/>
            <a:chExt cx="1442342" cy="447632"/>
          </a:xfrm>
        </p:grpSpPr>
        <p:grpSp>
          <p:nvGrpSpPr>
            <p:cNvPr id="345" name="组合 344"/>
            <p:cNvGrpSpPr/>
            <p:nvPr/>
          </p:nvGrpSpPr>
          <p:grpSpPr>
            <a:xfrm>
              <a:off x="872045" y="1419785"/>
              <a:ext cx="1312260" cy="447632"/>
              <a:chOff x="2198560" y="1644530"/>
              <a:chExt cx="1749680" cy="596843"/>
            </a:xfrm>
          </p:grpSpPr>
          <p:pic>
            <p:nvPicPr>
              <p:cNvPr id="347" name="图片 346"/>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48" name="图片 34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34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运营能力</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358" name="组合 357"/>
          <p:cNvGrpSpPr/>
          <p:nvPr/>
        </p:nvGrpSpPr>
        <p:grpSpPr>
          <a:xfrm>
            <a:off x="7341970" y="2227036"/>
            <a:ext cx="1181351" cy="158115"/>
            <a:chOff x="4111386" y="2043778"/>
            <a:chExt cx="926499" cy="158012"/>
          </a:xfrm>
        </p:grpSpPr>
        <p:grpSp>
          <p:nvGrpSpPr>
            <p:cNvPr id="359" name="组合 358"/>
            <p:cNvGrpSpPr/>
            <p:nvPr/>
          </p:nvGrpSpPr>
          <p:grpSpPr>
            <a:xfrm>
              <a:off x="4879875" y="2043778"/>
              <a:ext cx="158010" cy="158012"/>
              <a:chOff x="4486616" y="3001075"/>
              <a:chExt cx="274695" cy="274699"/>
            </a:xfrm>
          </p:grpSpPr>
          <p:sp>
            <p:nvSpPr>
              <p:cNvPr id="365" name="椭圆 36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6" name="椭圆 36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0" name="组合 359"/>
            <p:cNvGrpSpPr/>
            <p:nvPr/>
          </p:nvGrpSpPr>
          <p:grpSpPr>
            <a:xfrm>
              <a:off x="4111386" y="2043778"/>
              <a:ext cx="158010" cy="158012"/>
              <a:chOff x="4486616" y="3001075"/>
              <a:chExt cx="274695" cy="274699"/>
            </a:xfrm>
          </p:grpSpPr>
          <p:sp>
            <p:nvSpPr>
              <p:cNvPr id="363" name="椭圆 36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4" name="椭圆 36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61" name="圆角矩形 360"/>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2" name="圆角矩形 361"/>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7" name="组合 366"/>
          <p:cNvGrpSpPr/>
          <p:nvPr/>
        </p:nvGrpSpPr>
        <p:grpSpPr>
          <a:xfrm>
            <a:off x="7292896" y="4776694"/>
            <a:ext cx="1181351" cy="158115"/>
            <a:chOff x="4111386" y="2043778"/>
            <a:chExt cx="926499" cy="158012"/>
          </a:xfrm>
        </p:grpSpPr>
        <p:grpSp>
          <p:nvGrpSpPr>
            <p:cNvPr id="368" name="组合 367"/>
            <p:cNvGrpSpPr/>
            <p:nvPr/>
          </p:nvGrpSpPr>
          <p:grpSpPr>
            <a:xfrm>
              <a:off x="4879875" y="2043778"/>
              <a:ext cx="158010" cy="158012"/>
              <a:chOff x="4486616" y="3001075"/>
              <a:chExt cx="274695" cy="274699"/>
            </a:xfrm>
          </p:grpSpPr>
          <p:sp>
            <p:nvSpPr>
              <p:cNvPr id="374" name="椭圆 37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5" name="椭圆 37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9" name="组合 368"/>
            <p:cNvGrpSpPr/>
            <p:nvPr/>
          </p:nvGrpSpPr>
          <p:grpSpPr>
            <a:xfrm>
              <a:off x="4111386" y="2043778"/>
              <a:ext cx="158010" cy="158012"/>
              <a:chOff x="4486616" y="3001075"/>
              <a:chExt cx="274695" cy="274699"/>
            </a:xfrm>
          </p:grpSpPr>
          <p:sp>
            <p:nvSpPr>
              <p:cNvPr id="372" name="椭圆 37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3" name="椭圆 37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0" name="圆角矩形 369"/>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1" name="圆角矩形 370"/>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76" name="组合 375"/>
          <p:cNvGrpSpPr/>
          <p:nvPr/>
        </p:nvGrpSpPr>
        <p:grpSpPr>
          <a:xfrm>
            <a:off x="4871162" y="4823236"/>
            <a:ext cx="2252284" cy="707886"/>
            <a:chOff x="683568" y="2752671"/>
            <a:chExt cx="1689213" cy="806564"/>
          </a:xfrm>
        </p:grpSpPr>
        <p:grpSp>
          <p:nvGrpSpPr>
            <p:cNvPr id="377" name="组合 376"/>
            <p:cNvGrpSpPr/>
            <p:nvPr/>
          </p:nvGrpSpPr>
          <p:grpSpPr>
            <a:xfrm>
              <a:off x="683568" y="2786349"/>
              <a:ext cx="1689213" cy="640155"/>
              <a:chOff x="1947258" y="3466616"/>
              <a:chExt cx="2252284" cy="853540"/>
            </a:xfrm>
          </p:grpSpPr>
          <p:sp>
            <p:nvSpPr>
              <p:cNvPr id="379" name="矩形 378"/>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0" name="矩形 379"/>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1" name="矩形 380"/>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8"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02</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82" name="组合 381"/>
          <p:cNvGrpSpPr/>
          <p:nvPr/>
        </p:nvGrpSpPr>
        <p:grpSpPr>
          <a:xfrm>
            <a:off x="5087773" y="5444263"/>
            <a:ext cx="1749680" cy="596843"/>
            <a:chOff x="872045" y="3769021"/>
            <a:chExt cx="1312260" cy="447632"/>
          </a:xfrm>
        </p:grpSpPr>
        <p:grpSp>
          <p:nvGrpSpPr>
            <p:cNvPr id="383" name="组合 382"/>
            <p:cNvGrpSpPr/>
            <p:nvPr/>
          </p:nvGrpSpPr>
          <p:grpSpPr>
            <a:xfrm>
              <a:off x="872045" y="3769021"/>
              <a:ext cx="1312260" cy="447632"/>
              <a:chOff x="2198560" y="1644530"/>
              <a:chExt cx="1749680" cy="596843"/>
            </a:xfrm>
          </p:grpSpPr>
          <p:pic>
            <p:nvPicPr>
              <p:cNvPr id="388" name="图片 38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89" name="图片 388"/>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84" name="组合 383"/>
            <p:cNvGrpSpPr/>
            <p:nvPr/>
          </p:nvGrpSpPr>
          <p:grpSpPr>
            <a:xfrm>
              <a:off x="1475656" y="3867894"/>
              <a:ext cx="227425" cy="223469"/>
              <a:chOff x="5037571" y="856343"/>
              <a:chExt cx="715006" cy="702571"/>
            </a:xfrm>
            <a:solidFill>
              <a:srgbClr val="002060"/>
            </a:solidFill>
          </p:grpSpPr>
          <p:sp>
            <p:nvSpPr>
              <p:cNvPr id="385"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6"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7"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90" name="组合 389"/>
          <p:cNvGrpSpPr/>
          <p:nvPr/>
        </p:nvGrpSpPr>
        <p:grpSpPr>
          <a:xfrm>
            <a:off x="9007342" y="4871955"/>
            <a:ext cx="2252284" cy="707886"/>
            <a:chOff x="683568" y="2752671"/>
            <a:chExt cx="1689213" cy="806564"/>
          </a:xfrm>
        </p:grpSpPr>
        <p:grpSp>
          <p:nvGrpSpPr>
            <p:cNvPr id="391" name="组合 390"/>
            <p:cNvGrpSpPr/>
            <p:nvPr/>
          </p:nvGrpSpPr>
          <p:grpSpPr>
            <a:xfrm>
              <a:off x="683568" y="2786349"/>
              <a:ext cx="1689213" cy="640155"/>
              <a:chOff x="1947258" y="3466616"/>
              <a:chExt cx="2252284" cy="853540"/>
            </a:xfrm>
          </p:grpSpPr>
          <p:sp>
            <p:nvSpPr>
              <p:cNvPr id="393" name="矩形 392"/>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4" name="矩形 393"/>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5" name="矩形 394"/>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92"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03</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96" name="组合 395"/>
          <p:cNvGrpSpPr/>
          <p:nvPr/>
        </p:nvGrpSpPr>
        <p:grpSpPr>
          <a:xfrm>
            <a:off x="9223953" y="5492982"/>
            <a:ext cx="1749680" cy="596843"/>
            <a:chOff x="872045" y="3769021"/>
            <a:chExt cx="1312260" cy="447632"/>
          </a:xfrm>
        </p:grpSpPr>
        <p:grpSp>
          <p:nvGrpSpPr>
            <p:cNvPr id="397" name="组合 396"/>
            <p:cNvGrpSpPr/>
            <p:nvPr/>
          </p:nvGrpSpPr>
          <p:grpSpPr>
            <a:xfrm>
              <a:off x="872045" y="3769021"/>
              <a:ext cx="1312260" cy="447632"/>
              <a:chOff x="2198560" y="1644530"/>
              <a:chExt cx="1749680" cy="596843"/>
            </a:xfrm>
          </p:grpSpPr>
          <p:pic>
            <p:nvPicPr>
              <p:cNvPr id="402" name="图片 40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403" name="图片 40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98" name="组合 397"/>
            <p:cNvGrpSpPr/>
            <p:nvPr/>
          </p:nvGrpSpPr>
          <p:grpSpPr>
            <a:xfrm>
              <a:off x="1475656" y="3867894"/>
              <a:ext cx="227425" cy="223469"/>
              <a:chOff x="5037571" y="856343"/>
              <a:chExt cx="715006" cy="702571"/>
            </a:xfrm>
            <a:solidFill>
              <a:srgbClr val="002060"/>
            </a:solidFill>
          </p:grpSpPr>
          <p:sp>
            <p:nvSpPr>
              <p:cNvPr id="399"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1"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4" name="文本框 116"/>
          <p:cNvSpPr txBox="1"/>
          <p:nvPr/>
        </p:nvSpPr>
        <p:spPr>
          <a:xfrm>
            <a:off x="4928516" y="2003876"/>
            <a:ext cx="1605927" cy="2700739"/>
          </a:xfrm>
          <a:prstGeom prst="rect">
            <a:avLst/>
          </a:prstGeom>
          <a:noFill/>
        </p:spPr>
        <p:txBody>
          <a:bodyPr wrap="square" rtlCol="0">
            <a:spAutoFit/>
          </a:bodyPr>
          <a:lstStyle/>
          <a:p>
            <a:pPr algn="just">
              <a:lnSpc>
                <a:spcPct val="150000"/>
              </a:lnSpc>
            </a:pPr>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、数据安全采集</a:t>
            </a:r>
            <a:endPar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628650" lvl="1" indent="-171450">
              <a:lnSpc>
                <a:spcPct val="150000"/>
              </a:lnSpc>
              <a:buFont typeface="Wingdings" pitchFamily="2" charset="2"/>
              <a:buChar char="Ø"/>
            </a:pPr>
            <a:r>
              <a:rPr lang="zh-CN" altLang="en-US" sz="1100" dirty="0" smtClean="0">
                <a:latin typeface="微软雅黑" pitchFamily="34" charset="-122"/>
                <a:ea typeface="微软雅黑" pitchFamily="34" charset="-122"/>
              </a:rPr>
              <a:t>安全验证</a:t>
            </a:r>
            <a:endParaRPr lang="zh-CN" altLang="zh-CN" sz="1100" dirty="0">
              <a:latin typeface="微软雅黑" pitchFamily="34" charset="-122"/>
              <a:ea typeface="微软雅黑" pitchFamily="34" charset="-122"/>
            </a:endParaRPr>
          </a:p>
          <a:p>
            <a:pPr marL="628650" lvl="1" indent="-171450">
              <a:lnSpc>
                <a:spcPct val="150000"/>
              </a:lnSpc>
              <a:buFont typeface="Wingdings" pitchFamily="2" charset="2"/>
              <a:buChar char="Ø"/>
            </a:pPr>
            <a:r>
              <a:rPr lang="zh-CN" altLang="en-US" sz="1100" dirty="0" smtClean="0">
                <a:latin typeface="微软雅黑" pitchFamily="34" charset="-122"/>
                <a:ea typeface="微软雅黑" pitchFamily="34" charset="-122"/>
              </a:rPr>
              <a:t>数据清洗</a:t>
            </a:r>
            <a:endParaRPr lang="zh-CN" altLang="zh-CN" sz="1100" dirty="0">
              <a:latin typeface="微软雅黑" pitchFamily="34" charset="-122"/>
              <a:ea typeface="微软雅黑" pitchFamily="34" charset="-122"/>
            </a:endParaRPr>
          </a:p>
          <a:p>
            <a:pPr marL="628650" lvl="1" indent="-171450">
              <a:lnSpc>
                <a:spcPct val="150000"/>
              </a:lnSpc>
              <a:buFont typeface="Wingdings" pitchFamily="2" charset="2"/>
              <a:buChar char="Ø"/>
            </a:pPr>
            <a:r>
              <a:rPr lang="zh-CN" altLang="en-US" sz="1100" dirty="0" smtClean="0">
                <a:latin typeface="微软雅黑" pitchFamily="34" charset="-122"/>
                <a:ea typeface="微软雅黑" pitchFamily="34" charset="-122"/>
              </a:rPr>
              <a:t>数据识别 </a:t>
            </a:r>
            <a:endParaRPr lang="zh-CN" altLang="zh-CN" sz="1100" dirty="0">
              <a:latin typeface="微软雅黑" pitchFamily="34" charset="-122"/>
              <a:ea typeface="微软雅黑" pitchFamily="34" charset="-122"/>
            </a:endParaRPr>
          </a:p>
          <a:p>
            <a:pPr algn="just">
              <a:lnSpc>
                <a:spcPct val="150000"/>
              </a:lnSpc>
            </a:pPr>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、数据传输加密</a:t>
            </a:r>
            <a:endPar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lnSpc>
                <a:spcPct val="150000"/>
              </a:lnSpc>
            </a:pPr>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、数据访问控制 </a:t>
            </a:r>
            <a:endPar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lnSpc>
                <a:spcPct val="150000"/>
              </a:lnSpc>
            </a:pPr>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4</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、数据泄漏保护</a:t>
            </a:r>
            <a:endPar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lnSpc>
                <a:spcPct val="150000"/>
              </a:lnSpc>
            </a:pPr>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5</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、数据安全脱敏</a:t>
            </a:r>
            <a:endParaRPr lang="en-US" altLang="zh-CN" sz="1200" b="1" dirty="0">
              <a:solidFill>
                <a:prstClr val="black">
                  <a:lumMod val="65000"/>
                  <a:lumOff val="35000"/>
                </a:prstClr>
              </a:solidFill>
              <a:latin typeface="微软雅黑" panose="020B0503020204020204" pitchFamily="34" charset="-122"/>
              <a:ea typeface="微软雅黑" panose="020B0503020204020204" pitchFamily="34" charset="-122"/>
            </a:endParaRPr>
          </a:p>
          <a:p>
            <a:pPr algn="just">
              <a:lnSpc>
                <a:spcPct val="150000"/>
              </a:lnSpc>
            </a:pPr>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6</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、数据安全销毁</a:t>
            </a:r>
            <a:endPar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en-US" altLang="zh-CN" sz="12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5" name="文本框 116"/>
          <p:cNvSpPr txBox="1"/>
          <p:nvPr/>
        </p:nvSpPr>
        <p:spPr>
          <a:xfrm>
            <a:off x="8795071" y="1838447"/>
            <a:ext cx="2348172" cy="3031599"/>
          </a:xfrm>
          <a:prstGeom prst="rect">
            <a:avLst/>
          </a:prstGeom>
          <a:noFill/>
        </p:spPr>
        <p:txBody>
          <a:bodyPr wrap="square" rtlCol="0">
            <a:spAutoFit/>
          </a:bodyPr>
          <a:lstStyle/>
          <a:p>
            <a:pPr algn="just"/>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、数据资产管控</a:t>
            </a:r>
            <a:endPar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数据资产测绘</a:t>
            </a:r>
            <a:endParaRPr lang="en-US" altLang="zh-CN" sz="1100" dirty="0" smtClean="0">
              <a:latin typeface="微软雅黑" pitchFamily="34" charset="-122"/>
              <a:ea typeface="微软雅黑"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业务数据标记监控</a:t>
            </a:r>
            <a:endParaRPr lang="zh-CN" altLang="zh-CN" sz="1100" dirty="0">
              <a:latin typeface="微软雅黑" pitchFamily="34" charset="-122"/>
              <a:ea typeface="微软雅黑"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数据资产追溯</a:t>
            </a:r>
            <a:endParaRPr lang="zh-CN" altLang="zh-CN" sz="1100" dirty="0">
              <a:latin typeface="微软雅黑" pitchFamily="34" charset="-122"/>
              <a:ea typeface="微软雅黑"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数据资产风险评估</a:t>
            </a:r>
            <a:endParaRPr lang="zh-CN" altLang="zh-CN" sz="1100" dirty="0">
              <a:latin typeface="微软雅黑" pitchFamily="34" charset="-122"/>
              <a:ea typeface="微软雅黑" pitchFamily="34" charset="-122"/>
            </a:endParaRPr>
          </a:p>
          <a:p>
            <a:pPr algn="just"/>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、安全策略执行</a:t>
            </a:r>
            <a:endPar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访问控制策略</a:t>
            </a:r>
            <a:endParaRPr lang="en-US" altLang="zh-CN" sz="1100" dirty="0">
              <a:latin typeface="微软雅黑" pitchFamily="34" charset="-122"/>
              <a:ea typeface="微软雅黑"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数据加密策略</a:t>
            </a:r>
            <a:endParaRPr lang="en-US" altLang="zh-CN" sz="1100" dirty="0">
              <a:latin typeface="微软雅黑" pitchFamily="34" charset="-122"/>
              <a:ea typeface="微软雅黑"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泄露防护策略</a:t>
            </a:r>
            <a:endParaRPr lang="en-US" altLang="zh-CN" sz="1100" dirty="0" smtClean="0">
              <a:latin typeface="微软雅黑" pitchFamily="34" charset="-122"/>
              <a:ea typeface="微软雅黑"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安全脱敏策略</a:t>
            </a:r>
            <a:endParaRPr lang="en-US" altLang="zh-CN" sz="1100" dirty="0">
              <a:latin typeface="微软雅黑" pitchFamily="34" charset="-122"/>
              <a:ea typeface="微软雅黑" pitchFamily="34" charset="-122"/>
            </a:endParaRPr>
          </a:p>
          <a:p>
            <a:pPr algn="just"/>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、持续安全监控</a:t>
            </a:r>
            <a:endParaRPr lang="en-US" altLang="zh-CN" sz="1200" b="1" dirty="0">
              <a:solidFill>
                <a:prstClr val="black">
                  <a:lumMod val="65000"/>
                  <a:lumOff val="35000"/>
                </a:prstClr>
              </a:solidFill>
              <a:latin typeface="微软雅黑" panose="020B0503020204020204" pitchFamily="34" charset="-122"/>
              <a:ea typeface="微软雅黑" panose="020B0503020204020204"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日志安全监控</a:t>
            </a:r>
            <a:endParaRPr lang="zh-CN" altLang="zh-CN" sz="1100" dirty="0">
              <a:latin typeface="微软雅黑" pitchFamily="34" charset="-122"/>
              <a:ea typeface="微软雅黑"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流量安全监控</a:t>
            </a:r>
            <a:endParaRPr lang="zh-CN" altLang="zh-CN" sz="1100" dirty="0">
              <a:latin typeface="微软雅黑" pitchFamily="34" charset="-122"/>
              <a:ea typeface="微软雅黑"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行为安全监控</a:t>
            </a:r>
            <a:endParaRPr lang="zh-CN" altLang="zh-CN" sz="1100" dirty="0">
              <a:latin typeface="微软雅黑" pitchFamily="34" charset="-122"/>
              <a:ea typeface="微软雅黑" pitchFamily="34" charset="-122"/>
            </a:endParaRPr>
          </a:p>
          <a:p>
            <a:pPr marL="628650" lvl="1" indent="-171450">
              <a:buFont typeface="Wingdings" pitchFamily="2" charset="2"/>
              <a:buChar char="Ø"/>
            </a:pPr>
            <a:r>
              <a:rPr lang="zh-CN" altLang="en-US" sz="1100" dirty="0" smtClean="0">
                <a:latin typeface="微软雅黑" pitchFamily="34" charset="-122"/>
                <a:ea typeface="微软雅黑" pitchFamily="34" charset="-122"/>
              </a:rPr>
              <a:t>威胁情报监控</a:t>
            </a:r>
            <a:endParaRPr lang="en-US" altLang="zh-CN" sz="1100" dirty="0">
              <a:latin typeface="微软雅黑" pitchFamily="34" charset="-122"/>
              <a:ea typeface="微软雅黑" pitchFamily="34" charset="-122"/>
            </a:endParaRPr>
          </a:p>
          <a:p>
            <a:pPr marL="0" lvl="1"/>
            <a:r>
              <a:rPr lang="en-US" altLang="zh-CN" sz="1200" b="1" dirty="0" smtClean="0">
                <a:solidFill>
                  <a:prstClr val="black">
                    <a:lumMod val="65000"/>
                    <a:lumOff val="35000"/>
                  </a:prstClr>
                </a:solidFill>
                <a:latin typeface="微软雅黑" panose="020B0503020204020204" pitchFamily="34" charset="-122"/>
                <a:ea typeface="微软雅黑" panose="020B0503020204020204" pitchFamily="34" charset="-122"/>
              </a:rPr>
              <a:t>4</a:t>
            </a:r>
            <a:r>
              <a:rPr lang="zh-CN" altLang="en-US" sz="1100" b="1" dirty="0" smtClean="0">
                <a:solidFill>
                  <a:prstClr val="black">
                    <a:lumMod val="65000"/>
                    <a:lumOff val="35000"/>
                  </a:prstClr>
                </a:solidFill>
                <a:latin typeface="微软雅黑" panose="020B0503020204020204" pitchFamily="34" charset="-122"/>
                <a:ea typeface="微软雅黑" panose="020B0503020204020204" pitchFamily="34" charset="-122"/>
              </a:rPr>
              <a:t>、应急响应恢复</a:t>
            </a:r>
            <a:endParaRPr lang="en-US" altLang="zh-CN" sz="11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0" lvl="1"/>
            <a:r>
              <a:rPr lang="en-US" altLang="zh-CN" sz="1100" b="1" dirty="0" smtClean="0">
                <a:solidFill>
                  <a:prstClr val="black">
                    <a:lumMod val="65000"/>
                    <a:lumOff val="35000"/>
                  </a:prstClr>
                </a:solidFill>
                <a:latin typeface="微软雅黑" panose="020B0503020204020204" pitchFamily="34" charset="-122"/>
                <a:ea typeface="微软雅黑" panose="020B0503020204020204" pitchFamily="34" charset="-122"/>
              </a:rPr>
              <a:t>5</a:t>
            </a:r>
            <a:r>
              <a:rPr lang="zh-CN" altLang="en-US" sz="1100" b="1" dirty="0" smtClean="0">
                <a:solidFill>
                  <a:prstClr val="black">
                    <a:lumMod val="65000"/>
                    <a:lumOff val="35000"/>
                  </a:prstClr>
                </a:solidFill>
                <a:latin typeface="微软雅黑" panose="020B0503020204020204" pitchFamily="34" charset="-122"/>
                <a:ea typeface="微软雅黑" panose="020B0503020204020204" pitchFamily="34" charset="-122"/>
              </a:rPr>
              <a:t>、人员能力培养</a:t>
            </a:r>
            <a:endParaRPr lang="en-US" altLang="zh-CN" sz="1100" dirty="0" smtClean="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66370791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350"/>
                                        <p:tgtEl>
                                          <p:spTgt spid="1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9"/>
                                        </p:tgtEl>
                                        <p:attrNameLst>
                                          <p:attrName>style.visibility</p:attrName>
                                        </p:attrNameLst>
                                      </p:cBhvr>
                                      <p:to>
                                        <p:strVal val="visible"/>
                                      </p:to>
                                    </p:set>
                                    <p:animEffect transition="in" filter="fade">
                                      <p:cBhvr>
                                        <p:cTn id="15" dur="350"/>
                                        <p:tgtEl>
                                          <p:spTgt spid="1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35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350"/>
                                        <p:tgtEl>
                                          <p:spTgt spid="2"/>
                                        </p:tgtEl>
                                      </p:cBhvr>
                                    </p:animEffect>
                                  </p:childTnLst>
                                </p:cTn>
                              </p:par>
                            </p:childTnLst>
                          </p:cTn>
                        </p:par>
                        <p:par>
                          <p:cTn id="24" fill="hold">
                            <p:stCondLst>
                              <p:cond delay="2350"/>
                            </p:stCondLst>
                            <p:childTnLst>
                              <p:par>
                                <p:cTn id="25" presetID="10" presetClass="entr" presetSubtype="0" fill="hold" grpId="0" nodeType="after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350"/>
                                        <p:tgtEl>
                                          <p:spTgt spid="103"/>
                                        </p:tgtEl>
                                      </p:cBhvr>
                                    </p:animEffect>
                                  </p:childTnLst>
                                </p:cTn>
                              </p:par>
                            </p:childTnLst>
                          </p:cTn>
                        </p:par>
                        <p:par>
                          <p:cTn id="28" fill="hold">
                            <p:stCondLst>
                              <p:cond delay="2700"/>
                            </p:stCondLst>
                            <p:childTnLst>
                              <p:par>
                                <p:cTn id="29" presetID="10" presetClass="entr" presetSubtype="0" fill="hold" nodeType="afterEffect">
                                  <p:stCondLst>
                                    <p:cond delay="0"/>
                                  </p:stCondLst>
                                  <p:childTnLst>
                                    <p:set>
                                      <p:cBhvr>
                                        <p:cTn id="30" dur="1" fill="hold">
                                          <p:stCondLst>
                                            <p:cond delay="0"/>
                                          </p:stCondLst>
                                        </p:cTn>
                                        <p:tgtEl>
                                          <p:spTgt spid="210"/>
                                        </p:tgtEl>
                                        <p:attrNameLst>
                                          <p:attrName>style.visibility</p:attrName>
                                        </p:attrNameLst>
                                      </p:cBhvr>
                                      <p:to>
                                        <p:strVal val="visible"/>
                                      </p:to>
                                    </p:set>
                                    <p:animEffect transition="in" filter="fade">
                                      <p:cBhvr>
                                        <p:cTn id="31" dur="350"/>
                                        <p:tgtEl>
                                          <p:spTgt spid="210"/>
                                        </p:tgtEl>
                                      </p:cBhvr>
                                    </p:animEffect>
                                  </p:childTnLst>
                                </p:cTn>
                              </p:par>
                            </p:childTnLst>
                          </p:cTn>
                        </p:par>
                        <p:par>
                          <p:cTn id="32" fill="hold">
                            <p:stCondLst>
                              <p:cond delay="3050"/>
                            </p:stCondLst>
                            <p:childTnLst>
                              <p:par>
                                <p:cTn id="33" presetID="10" presetClass="entr" presetSubtype="0" fill="hold" nodeType="afterEffect">
                                  <p:stCondLst>
                                    <p:cond delay="0"/>
                                  </p:stCondLst>
                                  <p:childTnLst>
                                    <p:set>
                                      <p:cBhvr>
                                        <p:cTn id="34" dur="1" fill="hold">
                                          <p:stCondLst>
                                            <p:cond delay="0"/>
                                          </p:stCondLst>
                                        </p:cTn>
                                        <p:tgtEl>
                                          <p:spTgt spid="271"/>
                                        </p:tgtEl>
                                        <p:attrNameLst>
                                          <p:attrName>style.visibility</p:attrName>
                                        </p:attrNameLst>
                                      </p:cBhvr>
                                      <p:to>
                                        <p:strVal val="visible"/>
                                      </p:to>
                                    </p:set>
                                    <p:animEffect transition="in" filter="fade">
                                      <p:cBhvr>
                                        <p:cTn id="35" dur="350"/>
                                        <p:tgtEl>
                                          <p:spTgt spid="271"/>
                                        </p:tgtEl>
                                      </p:cBhvr>
                                    </p:animEffect>
                                  </p:childTnLst>
                                </p:cTn>
                              </p:par>
                            </p:childTnLst>
                          </p:cTn>
                        </p:par>
                        <p:par>
                          <p:cTn id="36" fill="hold">
                            <p:stCondLst>
                              <p:cond delay="3400"/>
                            </p:stCondLst>
                            <p:childTnLst>
                              <p:par>
                                <p:cTn id="37" presetID="10" presetClass="entr" presetSubtype="0" fill="hold" nodeType="afterEffect">
                                  <p:stCondLst>
                                    <p:cond delay="0"/>
                                  </p:stCondLst>
                                  <p:childTnLst>
                                    <p:set>
                                      <p:cBhvr>
                                        <p:cTn id="38" dur="1" fill="hold">
                                          <p:stCondLst>
                                            <p:cond delay="0"/>
                                          </p:stCondLst>
                                        </p:cTn>
                                        <p:tgtEl>
                                          <p:spTgt spid="289"/>
                                        </p:tgtEl>
                                        <p:attrNameLst>
                                          <p:attrName>style.visibility</p:attrName>
                                        </p:attrNameLst>
                                      </p:cBhvr>
                                      <p:to>
                                        <p:strVal val="visible"/>
                                      </p:to>
                                    </p:set>
                                    <p:animEffect transition="in" filter="fade">
                                      <p:cBhvr>
                                        <p:cTn id="39" dur="350"/>
                                        <p:tgtEl>
                                          <p:spTgt spid="289"/>
                                        </p:tgtEl>
                                      </p:cBhvr>
                                    </p:animEffect>
                                  </p:childTnLst>
                                </p:cTn>
                              </p:par>
                            </p:childTnLst>
                          </p:cTn>
                        </p:par>
                        <p:par>
                          <p:cTn id="40" fill="hold">
                            <p:stCondLst>
                              <p:cond delay="3750"/>
                            </p:stCondLst>
                            <p:childTnLst>
                              <p:par>
                                <p:cTn id="41" presetID="10" presetClass="entr" presetSubtype="0" fill="hold" grpId="0" nodeType="afterEffect">
                                  <p:stCondLst>
                                    <p:cond delay="0"/>
                                  </p:stCondLst>
                                  <p:childTnLst>
                                    <p:set>
                                      <p:cBhvr>
                                        <p:cTn id="42" dur="1" fill="hold">
                                          <p:stCondLst>
                                            <p:cond delay="0"/>
                                          </p:stCondLst>
                                        </p:cTn>
                                        <p:tgtEl>
                                          <p:spTgt spid="337"/>
                                        </p:tgtEl>
                                        <p:attrNameLst>
                                          <p:attrName>style.visibility</p:attrName>
                                        </p:attrNameLst>
                                      </p:cBhvr>
                                      <p:to>
                                        <p:strVal val="visible"/>
                                      </p:to>
                                    </p:set>
                                    <p:animEffect transition="in" filter="fade">
                                      <p:cBhvr>
                                        <p:cTn id="43" dur="350"/>
                                        <p:tgtEl>
                                          <p:spTgt spid="337"/>
                                        </p:tgtEl>
                                      </p:cBhvr>
                                    </p:animEffect>
                                  </p:childTnLst>
                                </p:cTn>
                              </p:par>
                            </p:childTnLst>
                          </p:cTn>
                        </p:par>
                        <p:par>
                          <p:cTn id="44" fill="hold">
                            <p:stCondLst>
                              <p:cond delay="4100"/>
                            </p:stCondLst>
                            <p:childTnLst>
                              <p:par>
                                <p:cTn id="45" presetID="10" presetClass="entr" presetSubtype="0" fill="hold" nodeType="afterEffect">
                                  <p:stCondLst>
                                    <p:cond delay="0"/>
                                  </p:stCondLst>
                                  <p:childTnLst>
                                    <p:set>
                                      <p:cBhvr>
                                        <p:cTn id="46" dur="1" fill="hold">
                                          <p:stCondLst>
                                            <p:cond delay="0"/>
                                          </p:stCondLst>
                                        </p:cTn>
                                        <p:tgtEl>
                                          <p:spTgt spid="344"/>
                                        </p:tgtEl>
                                        <p:attrNameLst>
                                          <p:attrName>style.visibility</p:attrName>
                                        </p:attrNameLst>
                                      </p:cBhvr>
                                      <p:to>
                                        <p:strVal val="visible"/>
                                      </p:to>
                                    </p:set>
                                    <p:animEffect transition="in" filter="fade">
                                      <p:cBhvr>
                                        <p:cTn id="47" dur="350"/>
                                        <p:tgtEl>
                                          <p:spTgt spid="344"/>
                                        </p:tgtEl>
                                      </p:cBhvr>
                                    </p:animEffect>
                                  </p:childTnLst>
                                </p:cTn>
                              </p:par>
                            </p:childTnLst>
                          </p:cTn>
                        </p:par>
                        <p:par>
                          <p:cTn id="48" fill="hold">
                            <p:stCondLst>
                              <p:cond delay="4450"/>
                            </p:stCondLst>
                            <p:childTnLst>
                              <p:par>
                                <p:cTn id="49" presetID="10" presetClass="entr" presetSubtype="0" fill="hold" nodeType="afterEffect">
                                  <p:stCondLst>
                                    <p:cond delay="0"/>
                                  </p:stCondLst>
                                  <p:childTnLst>
                                    <p:set>
                                      <p:cBhvr>
                                        <p:cTn id="50" dur="1" fill="hold">
                                          <p:stCondLst>
                                            <p:cond delay="0"/>
                                          </p:stCondLst>
                                        </p:cTn>
                                        <p:tgtEl>
                                          <p:spTgt spid="358"/>
                                        </p:tgtEl>
                                        <p:attrNameLst>
                                          <p:attrName>style.visibility</p:attrName>
                                        </p:attrNameLst>
                                      </p:cBhvr>
                                      <p:to>
                                        <p:strVal val="visible"/>
                                      </p:to>
                                    </p:set>
                                    <p:animEffect transition="in" filter="fade">
                                      <p:cBhvr>
                                        <p:cTn id="51" dur="350"/>
                                        <p:tgtEl>
                                          <p:spTgt spid="358"/>
                                        </p:tgtEl>
                                      </p:cBhvr>
                                    </p:animEffect>
                                  </p:childTnLst>
                                </p:cTn>
                              </p:par>
                            </p:childTnLst>
                          </p:cTn>
                        </p:par>
                        <p:par>
                          <p:cTn id="52" fill="hold">
                            <p:stCondLst>
                              <p:cond delay="4800"/>
                            </p:stCondLst>
                            <p:childTnLst>
                              <p:par>
                                <p:cTn id="53" presetID="10" presetClass="entr" presetSubtype="0" fill="hold" nodeType="afterEffect">
                                  <p:stCondLst>
                                    <p:cond delay="0"/>
                                  </p:stCondLst>
                                  <p:childTnLst>
                                    <p:set>
                                      <p:cBhvr>
                                        <p:cTn id="54" dur="1" fill="hold">
                                          <p:stCondLst>
                                            <p:cond delay="0"/>
                                          </p:stCondLst>
                                        </p:cTn>
                                        <p:tgtEl>
                                          <p:spTgt spid="367"/>
                                        </p:tgtEl>
                                        <p:attrNameLst>
                                          <p:attrName>style.visibility</p:attrName>
                                        </p:attrNameLst>
                                      </p:cBhvr>
                                      <p:to>
                                        <p:strVal val="visible"/>
                                      </p:to>
                                    </p:set>
                                    <p:animEffect transition="in" filter="fade">
                                      <p:cBhvr>
                                        <p:cTn id="55" dur="350"/>
                                        <p:tgtEl>
                                          <p:spTgt spid="367"/>
                                        </p:tgtEl>
                                      </p:cBhvr>
                                    </p:animEffect>
                                  </p:childTnLst>
                                </p:cTn>
                              </p:par>
                            </p:childTnLst>
                          </p:cTn>
                        </p:par>
                        <p:par>
                          <p:cTn id="56" fill="hold">
                            <p:stCondLst>
                              <p:cond delay="5150"/>
                            </p:stCondLst>
                            <p:childTnLst>
                              <p:par>
                                <p:cTn id="57" presetID="10" presetClass="entr" presetSubtype="0" fill="hold" nodeType="afterEffect">
                                  <p:stCondLst>
                                    <p:cond delay="0"/>
                                  </p:stCondLst>
                                  <p:childTnLst>
                                    <p:set>
                                      <p:cBhvr>
                                        <p:cTn id="58" dur="1" fill="hold">
                                          <p:stCondLst>
                                            <p:cond delay="0"/>
                                          </p:stCondLst>
                                        </p:cTn>
                                        <p:tgtEl>
                                          <p:spTgt spid="376"/>
                                        </p:tgtEl>
                                        <p:attrNameLst>
                                          <p:attrName>style.visibility</p:attrName>
                                        </p:attrNameLst>
                                      </p:cBhvr>
                                      <p:to>
                                        <p:strVal val="visible"/>
                                      </p:to>
                                    </p:set>
                                    <p:animEffect transition="in" filter="fade">
                                      <p:cBhvr>
                                        <p:cTn id="59" dur="350"/>
                                        <p:tgtEl>
                                          <p:spTgt spid="376"/>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382"/>
                                        </p:tgtEl>
                                        <p:attrNameLst>
                                          <p:attrName>style.visibility</p:attrName>
                                        </p:attrNameLst>
                                      </p:cBhvr>
                                      <p:to>
                                        <p:strVal val="visible"/>
                                      </p:to>
                                    </p:set>
                                    <p:animEffect transition="in" filter="fade">
                                      <p:cBhvr>
                                        <p:cTn id="63" dur="350"/>
                                        <p:tgtEl>
                                          <p:spTgt spid="382"/>
                                        </p:tgtEl>
                                      </p:cBhvr>
                                    </p:animEffect>
                                  </p:childTnLst>
                                </p:cTn>
                              </p:par>
                            </p:childTnLst>
                          </p:cTn>
                        </p:par>
                        <p:par>
                          <p:cTn id="64" fill="hold">
                            <p:stCondLst>
                              <p:cond delay="5850"/>
                            </p:stCondLst>
                            <p:childTnLst>
                              <p:par>
                                <p:cTn id="65" presetID="10" presetClass="entr" presetSubtype="0" fill="hold" nodeType="afterEffect">
                                  <p:stCondLst>
                                    <p:cond delay="0"/>
                                  </p:stCondLst>
                                  <p:childTnLst>
                                    <p:set>
                                      <p:cBhvr>
                                        <p:cTn id="66" dur="1" fill="hold">
                                          <p:stCondLst>
                                            <p:cond delay="0"/>
                                          </p:stCondLst>
                                        </p:cTn>
                                        <p:tgtEl>
                                          <p:spTgt spid="390"/>
                                        </p:tgtEl>
                                        <p:attrNameLst>
                                          <p:attrName>style.visibility</p:attrName>
                                        </p:attrNameLst>
                                      </p:cBhvr>
                                      <p:to>
                                        <p:strVal val="visible"/>
                                      </p:to>
                                    </p:set>
                                    <p:animEffect transition="in" filter="fade">
                                      <p:cBhvr>
                                        <p:cTn id="67" dur="350"/>
                                        <p:tgtEl>
                                          <p:spTgt spid="390"/>
                                        </p:tgtEl>
                                      </p:cBhvr>
                                    </p:animEffect>
                                  </p:childTnLst>
                                </p:cTn>
                              </p:par>
                            </p:childTnLst>
                          </p:cTn>
                        </p:par>
                        <p:par>
                          <p:cTn id="68" fill="hold">
                            <p:stCondLst>
                              <p:cond delay="6200"/>
                            </p:stCondLst>
                            <p:childTnLst>
                              <p:par>
                                <p:cTn id="69" presetID="10" presetClass="entr" presetSubtype="0" fill="hold" nodeType="afterEffect">
                                  <p:stCondLst>
                                    <p:cond delay="0"/>
                                  </p:stCondLst>
                                  <p:childTnLst>
                                    <p:set>
                                      <p:cBhvr>
                                        <p:cTn id="70" dur="1" fill="hold">
                                          <p:stCondLst>
                                            <p:cond delay="0"/>
                                          </p:stCondLst>
                                        </p:cTn>
                                        <p:tgtEl>
                                          <p:spTgt spid="396"/>
                                        </p:tgtEl>
                                        <p:attrNameLst>
                                          <p:attrName>style.visibility</p:attrName>
                                        </p:attrNameLst>
                                      </p:cBhvr>
                                      <p:to>
                                        <p:strVal val="visible"/>
                                      </p:to>
                                    </p:set>
                                    <p:animEffect transition="in" filter="fade">
                                      <p:cBhvr>
                                        <p:cTn id="71" dur="350"/>
                                        <p:tgtEl>
                                          <p:spTgt spid="396"/>
                                        </p:tgtEl>
                                      </p:cBhvr>
                                    </p:animEffect>
                                  </p:childTnLst>
                                </p:cTn>
                              </p:par>
                            </p:childTnLst>
                          </p:cTn>
                        </p:par>
                        <p:par>
                          <p:cTn id="72" fill="hold">
                            <p:stCondLst>
                              <p:cond delay="6550"/>
                            </p:stCondLst>
                            <p:childTnLst>
                              <p:par>
                                <p:cTn id="73" presetID="10" presetClass="entr" presetSubtype="0" fill="hold" grpId="0" nodeType="afterEffect">
                                  <p:stCondLst>
                                    <p:cond delay="0"/>
                                  </p:stCondLst>
                                  <p:childTnLst>
                                    <p:set>
                                      <p:cBhvr>
                                        <p:cTn id="74" dur="1" fill="hold">
                                          <p:stCondLst>
                                            <p:cond delay="0"/>
                                          </p:stCondLst>
                                        </p:cTn>
                                        <p:tgtEl>
                                          <p:spTgt spid="104"/>
                                        </p:tgtEl>
                                        <p:attrNameLst>
                                          <p:attrName>style.visibility</p:attrName>
                                        </p:attrNameLst>
                                      </p:cBhvr>
                                      <p:to>
                                        <p:strVal val="visible"/>
                                      </p:to>
                                    </p:set>
                                    <p:animEffect transition="in" filter="fade">
                                      <p:cBhvr>
                                        <p:cTn id="75" dur="350"/>
                                        <p:tgtEl>
                                          <p:spTgt spid="104"/>
                                        </p:tgtEl>
                                      </p:cBhvr>
                                    </p:animEffect>
                                  </p:childTnLst>
                                </p:cTn>
                              </p:par>
                            </p:childTnLst>
                          </p:cTn>
                        </p:par>
                        <p:par>
                          <p:cTn id="76" fill="hold">
                            <p:stCondLst>
                              <p:cond delay="6900"/>
                            </p:stCondLst>
                            <p:childTnLst>
                              <p:par>
                                <p:cTn id="77" presetID="10" presetClass="entr" presetSubtype="0" fill="hold" grpId="0" nodeType="afterEffect">
                                  <p:stCondLst>
                                    <p:cond delay="0"/>
                                  </p:stCondLst>
                                  <p:childTnLst>
                                    <p:set>
                                      <p:cBhvr>
                                        <p:cTn id="78" dur="1" fill="hold">
                                          <p:stCondLst>
                                            <p:cond delay="0"/>
                                          </p:stCondLst>
                                        </p:cTn>
                                        <p:tgtEl>
                                          <p:spTgt spid="105"/>
                                        </p:tgtEl>
                                        <p:attrNameLst>
                                          <p:attrName>style.visibility</p:attrName>
                                        </p:attrNameLst>
                                      </p:cBhvr>
                                      <p:to>
                                        <p:strVal val="visible"/>
                                      </p:to>
                                    </p:set>
                                    <p:animEffect transition="in" filter="fade">
                                      <p:cBhvr>
                                        <p:cTn id="79" dur="35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ldLvl="0" animBg="1"/>
      <p:bldP spid="139" grpId="0"/>
      <p:bldP spid="103" grpId="0" bldLvl="0" animBg="1"/>
      <p:bldP spid="337" grpId="0" bldLvl="0" animBg="1"/>
      <p:bldP spid="104" grpId="0"/>
      <p:bldP spid="10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527381" y="2372884"/>
            <a:ext cx="6912768" cy="8616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5600" b="1" cap="all" smtClean="0">
                <a:solidFill>
                  <a:srgbClr val="0070C0"/>
                </a:solidFill>
                <a:cs typeface="Arial" panose="020B0604020202020204" pitchFamily="34" charset="0"/>
              </a:rPr>
              <a:t>感谢聆听</a:t>
            </a:r>
            <a:endParaRPr lang="en-US" altLang="zh-CN" sz="5600" b="1" cap="all" dirty="0">
              <a:solidFill>
                <a:srgbClr val="0070C0"/>
              </a:solidFill>
              <a:cs typeface="Arial" panose="020B0604020202020204" pitchFamily="34" charset="0"/>
            </a:endParaRPr>
          </a:p>
        </p:txBody>
      </p:sp>
      <p:sp>
        <p:nvSpPr>
          <p:cNvPr id="20" name="矩形 259"/>
          <p:cNvSpPr>
            <a:spLocks noChangeArrowheads="1"/>
          </p:cNvSpPr>
          <p:nvPr/>
        </p:nvSpPr>
        <p:spPr bwMode="auto">
          <a:xfrm>
            <a:off x="369365" y="1060476"/>
            <a:ext cx="3422379"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nodePh="1">
                                  <p:stCondLst>
                                    <p:cond delay="0"/>
                                  </p:stCondLst>
                                  <p:endCondLst>
                                    <p:cond evt="begin" delay="0">
                                      <p:tn val="13"/>
                                    </p:cond>
                                  </p:end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49"/>
                            </p:stCondLst>
                            <p:childTnLst>
                              <p:par>
                                <p:cTn id="21" presetID="26" presetClass="emph" presetSubtype="0" fill="hold" grpId="1" nodeType="afterEffect" nodePh="1">
                                  <p:stCondLst>
                                    <p:cond delay="0"/>
                                  </p:stCondLst>
                                  <p:endCondLst>
                                    <p:cond evt="begin" delay="0">
                                      <p:tn val="21"/>
                                    </p:cond>
                                  </p:end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2799"/>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20" grpId="0"/>
      <p:bldP spid="2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p:cNvSpPr/>
          <p:nvPr/>
        </p:nvSpPr>
        <p:spPr bwMode="auto">
          <a:xfrm>
            <a:off x="715618" y="1339685"/>
            <a:ext cx="2801754" cy="5148579"/>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38" name="圆角矩形 37"/>
          <p:cNvSpPr/>
          <p:nvPr/>
        </p:nvSpPr>
        <p:spPr bwMode="auto">
          <a:xfrm>
            <a:off x="3662187" y="1339685"/>
            <a:ext cx="2413925" cy="5148579"/>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39" name="圆角矩形 38"/>
          <p:cNvSpPr/>
          <p:nvPr/>
        </p:nvSpPr>
        <p:spPr bwMode="auto">
          <a:xfrm>
            <a:off x="6220930" y="1339685"/>
            <a:ext cx="2413925" cy="5148579"/>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40" name="圆角矩形 39"/>
          <p:cNvSpPr/>
          <p:nvPr/>
        </p:nvSpPr>
        <p:spPr bwMode="auto">
          <a:xfrm>
            <a:off x="8779671" y="1339685"/>
            <a:ext cx="2964406" cy="5148579"/>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grpSp>
        <p:nvGrpSpPr>
          <p:cNvPr id="41" name="组合 14"/>
          <p:cNvGrpSpPr/>
          <p:nvPr/>
        </p:nvGrpSpPr>
        <p:grpSpPr bwMode="auto">
          <a:xfrm>
            <a:off x="9161595" y="1536531"/>
            <a:ext cx="2239963" cy="2239963"/>
            <a:chOff x="1282707" y="2137054"/>
            <a:chExt cx="3138274" cy="3138274"/>
          </a:xfrm>
        </p:grpSpPr>
        <p:sp>
          <p:nvSpPr>
            <p:cNvPr id="42" name="椭圆 4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8" name="圆角矩形 47"/>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9" name="椭圆 48"/>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04</a:t>
              </a:r>
              <a:endParaRPr lang="zh-CN" altLang="en-US" sz="4265" dirty="0">
                <a:solidFill>
                  <a:prstClr val="white"/>
                </a:solidFill>
              </a:endParaRPr>
            </a:p>
          </p:txBody>
        </p:sp>
      </p:grpSp>
      <p:grpSp>
        <p:nvGrpSpPr>
          <p:cNvPr id="50" name="组合 20"/>
          <p:cNvGrpSpPr/>
          <p:nvPr/>
        </p:nvGrpSpPr>
        <p:grpSpPr bwMode="auto">
          <a:xfrm>
            <a:off x="6307271" y="1512521"/>
            <a:ext cx="2239963" cy="2239963"/>
            <a:chOff x="1282707" y="2137054"/>
            <a:chExt cx="3138274" cy="3138274"/>
          </a:xfrm>
        </p:grpSpPr>
        <p:sp>
          <p:nvSpPr>
            <p:cNvPr id="51" name="椭圆 50"/>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圆角矩形 51"/>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3" name="椭圆 52"/>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03</a:t>
              </a:r>
              <a:endParaRPr lang="zh-CN" altLang="en-US" sz="4265" dirty="0">
                <a:solidFill>
                  <a:prstClr val="white"/>
                </a:solidFill>
              </a:endParaRPr>
            </a:p>
          </p:txBody>
        </p:sp>
      </p:grpSp>
      <p:grpSp>
        <p:nvGrpSpPr>
          <p:cNvPr id="54" name="组合 24"/>
          <p:cNvGrpSpPr/>
          <p:nvPr/>
        </p:nvGrpSpPr>
        <p:grpSpPr bwMode="auto">
          <a:xfrm>
            <a:off x="3749808" y="1536533"/>
            <a:ext cx="2239963" cy="2239963"/>
            <a:chOff x="1282707" y="2137054"/>
            <a:chExt cx="3138274" cy="3138274"/>
          </a:xfrm>
        </p:grpSpPr>
        <p:sp>
          <p:nvSpPr>
            <p:cNvPr id="55" name="椭圆 54"/>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6" name="圆角矩形 55"/>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7" name="椭圆 56"/>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02</a:t>
              </a:r>
              <a:endParaRPr lang="zh-CN" altLang="en-US" sz="4265" dirty="0">
                <a:solidFill>
                  <a:prstClr val="white"/>
                </a:solidFill>
              </a:endParaRPr>
            </a:p>
          </p:txBody>
        </p:sp>
      </p:grpSp>
      <p:grpSp>
        <p:nvGrpSpPr>
          <p:cNvPr id="58" name="组合 28"/>
          <p:cNvGrpSpPr/>
          <p:nvPr/>
        </p:nvGrpSpPr>
        <p:grpSpPr bwMode="auto">
          <a:xfrm>
            <a:off x="993053" y="1536532"/>
            <a:ext cx="2239963" cy="2239963"/>
            <a:chOff x="1282707" y="2137054"/>
            <a:chExt cx="3138274" cy="3138274"/>
          </a:xfrm>
        </p:grpSpPr>
        <p:sp>
          <p:nvSpPr>
            <p:cNvPr id="59" name="椭圆 58"/>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0" name="圆角矩形 59"/>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1" name="椭圆 60"/>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01</a:t>
              </a:r>
              <a:endParaRPr lang="zh-CN" altLang="en-US" sz="4265" dirty="0">
                <a:solidFill>
                  <a:prstClr val="white"/>
                </a:solidFill>
              </a:endParaRPr>
            </a:p>
          </p:txBody>
        </p:sp>
      </p:grpSp>
      <p:sp>
        <p:nvSpPr>
          <p:cNvPr id="76" name="矩形 75"/>
          <p:cNvSpPr>
            <a:spLocks noChangeArrowheads="1"/>
          </p:cNvSpPr>
          <p:nvPr/>
        </p:nvSpPr>
        <p:spPr bwMode="auto">
          <a:xfrm>
            <a:off x="993053" y="4140023"/>
            <a:ext cx="2419826"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171450" indent="-171450">
              <a:lnSpc>
                <a:spcPct val="150000"/>
              </a:lnSpc>
              <a:buFont typeface="Wingdings" pitchFamily="2" charset="2"/>
              <a:buChar char="Ø"/>
            </a:pP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sym typeface="+mn-ea"/>
              </a:rPr>
              <a:t>劳动者</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的技巧因专业而日进；</a:t>
            </a:r>
          </a:p>
          <a:p>
            <a:pPr marL="171450" indent="-171450">
              <a:lnSpc>
                <a:spcPct val="150000"/>
              </a:lnSpc>
              <a:buFont typeface="Wingdings" pitchFamily="2" charset="2"/>
              <a:buChar char="Ø"/>
            </a:pP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sym typeface="+mn-ea"/>
              </a:rPr>
              <a:t>由</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一种工作转到另一种工作，通常会损失不少时间，有了分工，就可以免除这种损失；</a:t>
            </a:r>
          </a:p>
          <a:p>
            <a:pPr marL="171450" indent="-171450">
              <a:lnSpc>
                <a:spcPct val="150000"/>
              </a:lnSpc>
              <a:buFont typeface="Wingdings" pitchFamily="2" charset="2"/>
              <a:buChar char="Ø"/>
            </a:pP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sym typeface="+mn-ea"/>
              </a:rPr>
              <a:t>许多</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简化和缩减劳动的机械的发明，使一个人能够做许多人的工作。</a:t>
            </a:r>
          </a:p>
        </p:txBody>
      </p:sp>
      <p:sp>
        <p:nvSpPr>
          <p:cNvPr id="77" name="文本框 48"/>
          <p:cNvSpPr>
            <a:spLocks noChangeArrowheads="1"/>
          </p:cNvSpPr>
          <p:nvPr/>
        </p:nvSpPr>
        <p:spPr bwMode="auto">
          <a:xfrm>
            <a:off x="1288328" y="3731449"/>
            <a:ext cx="18208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专业化程度提高</a:t>
            </a:r>
            <a:endParaRPr lang="zh-CN" altLang="en-US"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0" name="矩形 99"/>
          <p:cNvSpPr>
            <a:spLocks noChangeArrowheads="1"/>
          </p:cNvSpPr>
          <p:nvPr/>
        </p:nvSpPr>
        <p:spPr bwMode="auto">
          <a:xfrm>
            <a:off x="3760066" y="4112322"/>
            <a:ext cx="2316046" cy="208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indent="45720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在一条流水线上的每个工作地按照劳动对象工艺过程的顺序排列，劳动对象在工序间作流水般的单向移动，生产过程只有良好的连续性，且工艺过程是封闭的，产品的所有工序在流水线内全部完成，所有这一切就保证了产品在加工过程中的移动路线短，时间省</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sym typeface="+mn-ea"/>
              </a:rPr>
              <a:t>。</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1" name="文本框 48"/>
          <p:cNvSpPr>
            <a:spLocks noChangeArrowheads="1"/>
          </p:cNvSpPr>
          <p:nvPr/>
        </p:nvSpPr>
        <p:spPr bwMode="auto">
          <a:xfrm>
            <a:off x="3846405" y="3716060"/>
            <a:ext cx="19998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gn="ct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工作连续性加强</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2" name="矩形 101"/>
          <p:cNvSpPr>
            <a:spLocks noChangeArrowheads="1"/>
          </p:cNvSpPr>
          <p:nvPr/>
        </p:nvSpPr>
        <p:spPr bwMode="auto">
          <a:xfrm>
            <a:off x="6387583" y="4212859"/>
            <a:ext cx="2175150" cy="1403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indent="45720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在一条流水线上，各道工序的工作地数目同各道工序单件工序时间的比，以及产品出产的时间间隔相协调，从而保证了流水线上各工序之间生产能力的平衡。</a:t>
            </a:r>
          </a:p>
        </p:txBody>
      </p:sp>
      <p:sp>
        <p:nvSpPr>
          <p:cNvPr id="103" name="文本框 48"/>
          <p:cNvSpPr>
            <a:spLocks noChangeArrowheads="1"/>
          </p:cNvSpPr>
          <p:nvPr/>
        </p:nvSpPr>
        <p:spPr bwMode="auto">
          <a:xfrm>
            <a:off x="6456183" y="3683853"/>
            <a:ext cx="20379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gn="ct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组间协调性提升</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4" name="矩形 103"/>
          <p:cNvSpPr>
            <a:spLocks noChangeArrowheads="1"/>
          </p:cNvSpPr>
          <p:nvPr/>
        </p:nvSpPr>
        <p:spPr bwMode="auto">
          <a:xfrm>
            <a:off x="8896245" y="4124997"/>
            <a:ext cx="2770661" cy="208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indent="45720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流水线上前后相邻两件同样制品投入或生产的时间间隔作为节奏的节拍。比如某条流水线节拍规定为</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6</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分钟，则该流水线必须每个</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6</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分钟投入或出产一件制品；这条流水线上的各个工作的也都要保证每隔</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6</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分钟为下道工序提供一件制品。因此，流水线上各道工序的单间工序时间必须等于流水线的节拍和节拍的倍数。</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5" name="文本框 48"/>
          <p:cNvSpPr>
            <a:spLocks noChangeArrowheads="1"/>
          </p:cNvSpPr>
          <p:nvPr/>
        </p:nvSpPr>
        <p:spPr bwMode="auto">
          <a:xfrm>
            <a:off x="9371146" y="3674702"/>
            <a:ext cx="20304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gn="ctr">
              <a:defRPr/>
            </a:pPr>
            <a:r>
              <a:rPr lang="zh-CN" altLang="en-US" sz="20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节奏控制力加深</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3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流水线特点</a:t>
            </a:r>
            <a:endParaRPr lang="zh-CN" altLang="en-US" sz="2400" dirty="0">
              <a:solidFill>
                <a:srgbClr val="00338D"/>
              </a:solidFill>
              <a:sym typeface="+mn-lt"/>
            </a:endParaRPr>
          </a:p>
        </p:txBody>
      </p:sp>
    </p:spTree>
    <p:custDataLst>
      <p:tags r:id="rId1"/>
    </p:custDataLst>
    <p:extLst>
      <p:ext uri="{BB962C8B-B14F-4D97-AF65-F5344CB8AC3E}">
        <p14:creationId xmlns:p14="http://schemas.microsoft.com/office/powerpoint/2010/main" val="401202364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35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350"/>
                                        <p:tgtEl>
                                          <p:spTgt spid="5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350"/>
                                        <p:tgtEl>
                                          <p:spTgt spid="7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350"/>
                                        <p:tgtEl>
                                          <p:spTgt spid="7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350"/>
                                        <p:tgtEl>
                                          <p:spTgt spid="5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350"/>
                                        <p:tgtEl>
                                          <p:spTgt spid="3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350"/>
                                        <p:tgtEl>
                                          <p:spTgt spid="10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350"/>
                                        <p:tgtEl>
                                          <p:spTgt spid="10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350"/>
                                        <p:tgtEl>
                                          <p:spTgt spid="5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350"/>
                                        <p:tgtEl>
                                          <p:spTgt spid="3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350"/>
                                        <p:tgtEl>
                                          <p:spTgt spid="10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350"/>
                                        <p:tgtEl>
                                          <p:spTgt spid="10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350"/>
                                        <p:tgtEl>
                                          <p:spTgt spid="4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350"/>
                                        <p:tgtEl>
                                          <p:spTgt spid="4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Effect transition="in" filter="fade">
                                      <p:cBhvr>
                                        <p:cTn id="63" dur="350"/>
                                        <p:tgtEl>
                                          <p:spTgt spid="10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fade">
                                      <p:cBhvr>
                                        <p:cTn id="67" dur="3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bldLvl="0" animBg="1"/>
      <p:bldP spid="39" grpId="0" bldLvl="0" animBg="1"/>
      <p:bldP spid="40" grpId="0" bldLvl="0" animBg="1"/>
      <p:bldP spid="76" grpId="0"/>
      <p:bldP spid="77" grpId="0"/>
      <p:bldP spid="100" grpId="0"/>
      <p:bldP spid="101" grpId="0"/>
      <p:bldP spid="102" grpId="0"/>
      <p:bldP spid="103" grpId="0"/>
      <p:bldP spid="104" grpId="0"/>
      <p:bldP spid="1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601810" y="2437224"/>
            <a:ext cx="6583039" cy="1218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3600" b="1" cap="all" dirty="0" smtClean="0">
                <a:solidFill>
                  <a:srgbClr val="0070C0"/>
                </a:solidFill>
                <a:cs typeface="Arial" panose="020B0604020202020204" pitchFamily="34" charset="0"/>
                <a:sym typeface="+mn-ea"/>
              </a:rPr>
              <a:t>第9章</a:t>
            </a:r>
            <a:r>
              <a:rPr lang="zh-CN" altLang="en-US" sz="3600" b="1" cap="all" dirty="0" smtClean="0">
                <a:solidFill>
                  <a:prstClr val="black">
                    <a:lumMod val="65000"/>
                    <a:lumOff val="35000"/>
                  </a:prstClr>
                </a:solidFill>
                <a:cs typeface="Arial" panose="020B0604020202020204" pitchFamily="34" charset="0"/>
                <a:sym typeface="+mn-ea"/>
              </a:rPr>
              <a:t> </a:t>
            </a:r>
            <a:endParaRPr lang="en-US" altLang="zh-CN" sz="3600" b="1" cap="all" dirty="0" smtClean="0">
              <a:solidFill>
                <a:prstClr val="black">
                  <a:lumMod val="65000"/>
                  <a:lumOff val="35000"/>
                </a:prstClr>
              </a:solidFill>
              <a:cs typeface="Arial" panose="020B0604020202020204" pitchFamily="34" charset="0"/>
              <a:sym typeface="+mn-ea"/>
            </a:endParaRPr>
          </a:p>
          <a:p>
            <a:pPr>
              <a:buFont typeface="Arial" panose="020B0604020202020204" pitchFamily="34" charset="0"/>
              <a:buNone/>
            </a:pPr>
            <a:r>
              <a:rPr lang="zh-CN" altLang="en-US" sz="3600" b="1" cap="all" dirty="0" smtClean="0">
                <a:solidFill>
                  <a:prstClr val="black">
                    <a:lumMod val="65000"/>
                    <a:lumOff val="35000"/>
                  </a:prstClr>
                </a:solidFill>
                <a:cs typeface="Arial" panose="020B0604020202020204" pitchFamily="34" charset="0"/>
              </a:rPr>
              <a:t>数据标注工厂的管理</a:t>
            </a:r>
            <a:endParaRPr lang="zh-CN" altLang="en-US" sz="3600" b="1" cap="all" dirty="0">
              <a:solidFill>
                <a:prstClr val="black">
                  <a:lumMod val="65000"/>
                  <a:lumOff val="35000"/>
                </a:prstClr>
              </a:solidFill>
              <a:cs typeface="Arial" panose="020B0604020202020204" pitchFamily="34" charset="0"/>
            </a:endParaRPr>
          </a:p>
        </p:txBody>
      </p:sp>
      <p:sp>
        <p:nvSpPr>
          <p:cNvPr id="19" name="原创设计师QQ598969553                 _15"/>
          <p:cNvSpPr/>
          <p:nvPr/>
        </p:nvSpPr>
        <p:spPr>
          <a:xfrm>
            <a:off x="601810" y="3762793"/>
            <a:ext cx="4538831" cy="896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black">
                    <a:lumMod val="50000"/>
                    <a:lumOff val="50000"/>
                  </a:prstClr>
                </a:solidFill>
                <a:latin typeface="微软雅黑" panose="020B0503020204020204" pitchFamily="34" charset="-122"/>
                <a:ea typeface="微软雅黑" panose="020B0503020204020204" pitchFamily="34" charset="-122"/>
              </a:rPr>
              <a:t>XXX</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p>
          <a:p>
            <a:pPr algn="ct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XXX@XXX</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431359" y="667853"/>
            <a:ext cx="509637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9600" b="1" cap="all" dirty="0" smtClean="0">
                <a:solidFill>
                  <a:srgbClr val="0070C0"/>
                </a:solidFill>
                <a:cs typeface="Arial" panose="020B0604020202020204" pitchFamily="34" charset="0"/>
              </a:rPr>
              <a:t>第三部分</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extLst>
      <p:ext uri="{BB962C8B-B14F-4D97-AF65-F5344CB8AC3E}">
        <p14:creationId xmlns:p14="http://schemas.microsoft.com/office/powerpoint/2010/main" val="401866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20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700"/>
                            </p:stCondLst>
                            <p:childTnLst>
                              <p:par>
                                <p:cTn id="37" presetID="1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9" grpId="0"/>
      <p:bldP spid="20" grpId="0"/>
      <p:bldP spid="2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圆角矩形 116"/>
          <p:cNvSpPr/>
          <p:nvPr/>
        </p:nvSpPr>
        <p:spPr>
          <a:xfrm>
            <a:off x="154349" y="85092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0" name="组合 9"/>
          <p:cNvGrpSpPr/>
          <p:nvPr/>
        </p:nvGrpSpPr>
        <p:grpSpPr>
          <a:xfrm>
            <a:off x="537004" y="4829471"/>
            <a:ext cx="2252284" cy="591394"/>
            <a:chOff x="683568" y="2752671"/>
            <a:chExt cx="1689213" cy="673833"/>
          </a:xfrm>
        </p:grpSpPr>
        <p:grpSp>
          <p:nvGrpSpPr>
            <p:cNvPr id="126" name="组合 125"/>
            <p:cNvGrpSpPr/>
            <p:nvPr/>
          </p:nvGrpSpPr>
          <p:grpSpPr>
            <a:xfrm>
              <a:off x="683568" y="2786349"/>
              <a:ext cx="1689213" cy="640155"/>
              <a:chOff x="1947258" y="3466616"/>
              <a:chExt cx="2252284" cy="853540"/>
            </a:xfrm>
          </p:grpSpPr>
          <p:sp>
            <p:nvSpPr>
              <p:cNvPr id="167" name="矩形 166"/>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8" name="矩形 16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9" name="矩形 16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3" name="文本框 110"/>
            <p:cNvSpPr txBox="1"/>
            <p:nvPr/>
          </p:nvSpPr>
          <p:spPr>
            <a:xfrm>
              <a:off x="1090068" y="2752671"/>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01</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6" name="组合 5"/>
          <p:cNvGrpSpPr/>
          <p:nvPr/>
        </p:nvGrpSpPr>
        <p:grpSpPr>
          <a:xfrm>
            <a:off x="420617" y="909234"/>
            <a:ext cx="2580942" cy="1060913"/>
            <a:chOff x="807003" y="1419785"/>
            <a:chExt cx="1442342" cy="447632"/>
          </a:xfrm>
        </p:grpSpPr>
        <p:grpSp>
          <p:nvGrpSpPr>
            <p:cNvPr id="124" name="组合 123"/>
            <p:cNvGrpSpPr/>
            <p:nvPr/>
          </p:nvGrpSpPr>
          <p:grpSpPr>
            <a:xfrm>
              <a:off x="872045" y="1419785"/>
              <a:ext cx="1312260" cy="447632"/>
              <a:chOff x="2198560" y="1644530"/>
              <a:chExt cx="1749680" cy="596843"/>
            </a:xfrm>
          </p:grpSpPr>
          <p:pic>
            <p:nvPicPr>
              <p:cNvPr id="172" name="图片 17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3" name="图片 17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13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b="1" dirty="0" smtClean="0">
                  <a:solidFill>
                    <a:prstClr val="black">
                      <a:lumMod val="75000"/>
                      <a:lumOff val="25000"/>
                    </a:prstClr>
                  </a:solidFill>
                  <a:latin typeface="微软雅黑" panose="020B0503020204020204" pitchFamily="34" charset="-122"/>
                  <a:ea typeface="微软雅黑" panose="020B0503020204020204" pitchFamily="34" charset="-122"/>
                </a:rPr>
                <a:t>常见问题</a:t>
              </a:r>
              <a:endParaRPr lang="zh-CN" altLang="en-US" sz="213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139" name="文本框 116"/>
          <p:cNvSpPr txBox="1"/>
          <p:nvPr/>
        </p:nvSpPr>
        <p:spPr>
          <a:xfrm>
            <a:off x="246490" y="2105518"/>
            <a:ext cx="3026529" cy="2509148"/>
          </a:xfrm>
          <a:prstGeom prst="rect">
            <a:avLst/>
          </a:prstGeom>
          <a:noFill/>
        </p:spPr>
        <p:txBody>
          <a:bodyPr wrap="square" rtlCol="0">
            <a:spAutoFit/>
          </a:bodyPr>
          <a:lstStyle/>
          <a:p>
            <a:pPr indent="457200" algn="just">
              <a:lnSpc>
                <a:spcPct val="120000"/>
              </a:lnSpc>
            </a:pP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杂</a:t>
            </a:r>
            <a:r>
              <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标注数据分类体系特别多，图片数据、语音数据和各类网站数据类目有将近上万个分类，覆盖多种不同形式，从汽车图片到网络文章信息都有涉及，很难从标注方法上找到共性。</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indent="457200" algn="just">
              <a:lnSpc>
                <a:spcPct val="120000"/>
              </a:lnSpc>
            </a:pP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乱</a:t>
            </a:r>
            <a:r>
              <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各类标注数据在不同类目上分布极度不合理，先验分布比例差异巨大，比例可能达到</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1000</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indent="457200" algn="just">
              <a:lnSpc>
                <a:spcPct val="120000"/>
              </a:lnSpc>
            </a:pP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差</a:t>
            </a:r>
            <a:r>
              <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zh-CN" altLang="zh-CN" sz="1200" dirty="0"/>
              <a:t>众多数据类型质量差，尤其是视频类图片或录音类语音数据，文本文字少，很难得标识出有价值的语义信息。</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53615" y="5450497"/>
            <a:ext cx="1749680" cy="596843"/>
            <a:chOff x="872045" y="3769021"/>
            <a:chExt cx="1312260" cy="447632"/>
          </a:xfrm>
        </p:grpSpPr>
        <p:grpSp>
          <p:nvGrpSpPr>
            <p:cNvPr id="125" name="组合 124"/>
            <p:cNvGrpSpPr/>
            <p:nvPr/>
          </p:nvGrpSpPr>
          <p:grpSpPr>
            <a:xfrm>
              <a:off x="872045" y="3769021"/>
              <a:ext cx="1312260" cy="447632"/>
              <a:chOff x="2198560" y="1644530"/>
              <a:chExt cx="1749680" cy="596843"/>
            </a:xfrm>
          </p:grpSpPr>
          <p:pic>
            <p:nvPicPr>
              <p:cNvPr id="170" name="图片 169"/>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1" name="图片 170"/>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242" name="组合 241"/>
            <p:cNvGrpSpPr/>
            <p:nvPr/>
          </p:nvGrpSpPr>
          <p:grpSpPr>
            <a:xfrm>
              <a:off x="1475656" y="3867894"/>
              <a:ext cx="227425" cy="223469"/>
              <a:chOff x="5037571" y="856343"/>
              <a:chExt cx="715006" cy="702571"/>
            </a:xfrm>
            <a:solidFill>
              <a:srgbClr val="002060"/>
            </a:solidFill>
          </p:grpSpPr>
          <p:sp>
            <p:nvSpPr>
              <p:cNvPr id="243"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5"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3" name="圆角矩形 102"/>
          <p:cNvSpPr/>
          <p:nvPr/>
        </p:nvSpPr>
        <p:spPr>
          <a:xfrm>
            <a:off x="4134841"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10" name="组合 209"/>
          <p:cNvGrpSpPr/>
          <p:nvPr/>
        </p:nvGrpSpPr>
        <p:grpSpPr>
          <a:xfrm>
            <a:off x="4529719" y="880902"/>
            <a:ext cx="2580942" cy="1060913"/>
            <a:chOff x="797946" y="1419785"/>
            <a:chExt cx="1442342" cy="447632"/>
          </a:xfrm>
        </p:grpSpPr>
        <p:grpSp>
          <p:nvGrpSpPr>
            <p:cNvPr id="211" name="组合 210"/>
            <p:cNvGrpSpPr/>
            <p:nvPr/>
          </p:nvGrpSpPr>
          <p:grpSpPr>
            <a:xfrm>
              <a:off x="872045" y="1419785"/>
              <a:ext cx="1312260" cy="447632"/>
              <a:chOff x="2198560" y="1644530"/>
              <a:chExt cx="1749680" cy="596843"/>
            </a:xfrm>
          </p:grpSpPr>
          <p:pic>
            <p:nvPicPr>
              <p:cNvPr id="213" name="图片 21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214" name="图片 213"/>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212" name="文本框 113"/>
            <p:cNvSpPr txBox="1"/>
            <p:nvPr/>
          </p:nvSpPr>
          <p:spPr>
            <a:xfrm>
              <a:off x="797946" y="1560477"/>
              <a:ext cx="1442342" cy="177584"/>
            </a:xfrm>
            <a:prstGeom prst="rect">
              <a:avLst/>
            </a:prstGeom>
            <a:noFill/>
          </p:spPr>
          <p:txBody>
            <a:bodyPr wrap="square" rtlCol="0" anchor="ctr">
              <a:spAutoFit/>
            </a:bodyPr>
            <a:lstStyle/>
            <a:p>
              <a:pPr algn="ctr"/>
              <a:r>
                <a:rPr lang="zh-CN" altLang="en-US" sz="2135" b="1" dirty="0" smtClean="0">
                  <a:solidFill>
                    <a:prstClr val="black">
                      <a:lumMod val="75000"/>
                      <a:lumOff val="25000"/>
                    </a:prstClr>
                  </a:solidFill>
                  <a:latin typeface="微软雅黑" panose="020B0503020204020204" pitchFamily="34" charset="-122"/>
                  <a:ea typeface="微软雅黑" panose="020B0503020204020204" pitchFamily="34" charset="-122"/>
                </a:rPr>
                <a:t>制约因素</a:t>
              </a:r>
              <a:endParaRPr lang="zh-CN" altLang="en-US" sz="213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15" name="文本框 116"/>
          <p:cNvSpPr txBox="1"/>
          <p:nvPr/>
        </p:nvSpPr>
        <p:spPr>
          <a:xfrm>
            <a:off x="4529720" y="1947276"/>
            <a:ext cx="2706571" cy="2529923"/>
          </a:xfrm>
          <a:prstGeom prst="rect">
            <a:avLst/>
          </a:prstGeom>
          <a:noFill/>
        </p:spPr>
        <p:txBody>
          <a:bodyPr wrap="square" rtlCol="0">
            <a:spAutoFit/>
          </a:bodyPr>
          <a:lstStyle/>
          <a:p>
            <a:pPr indent="457200" algn="just">
              <a:lnSpc>
                <a:spcPct val="120000"/>
              </a:lnSpc>
            </a:pPr>
            <a:r>
              <a:rPr lang="zh-CN" altLang="en-US" sz="1200" b="1" dirty="0">
                <a:solidFill>
                  <a:prstClr val="black">
                    <a:lumMod val="65000"/>
                    <a:lumOff val="35000"/>
                  </a:prstClr>
                </a:solidFill>
                <a:latin typeface="微软雅黑" panose="020B0503020204020204" pitchFamily="34" charset="-122"/>
                <a:ea typeface="微软雅黑" panose="020B0503020204020204" pitchFamily="34" charset="-122"/>
              </a:rPr>
              <a:t>业务模式</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要根据特定业务场景来选择合适的业务模式或根据数据标注发展进行模式创新，比如数据标注工厂，才能更好的完成更多复杂性更高的工作。</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a:p>
            <a:pPr indent="457200" algn="just">
              <a:lnSpc>
                <a:spcPct val="120000"/>
              </a:lnSpc>
            </a:pPr>
            <a:r>
              <a:rPr lang="zh-CN" altLang="en-US" sz="1200" b="1" dirty="0">
                <a:solidFill>
                  <a:prstClr val="black">
                    <a:lumMod val="65000"/>
                    <a:lumOff val="35000"/>
                  </a:prstClr>
                </a:solidFill>
                <a:latin typeface="微软雅黑" panose="020B0503020204020204" pitchFamily="34" charset="-122"/>
                <a:ea typeface="微软雅黑" panose="020B0503020204020204" pitchFamily="34" charset="-122"/>
              </a:rPr>
              <a:t>数据标注</a:t>
            </a:r>
            <a:r>
              <a:rPr lang="zh-CN" altLang="en-US" sz="1200" b="1" dirty="0" smtClean="0">
                <a:solidFill>
                  <a:prstClr val="black">
                    <a:lumMod val="65000"/>
                    <a:lumOff val="35000"/>
                  </a:prstClr>
                </a:solidFill>
                <a:latin typeface="微软雅黑" panose="020B0503020204020204" pitchFamily="34" charset="-122"/>
                <a:ea typeface="微软雅黑" panose="020B0503020204020204" pitchFamily="34" charset="-122"/>
              </a:rPr>
              <a:t>团队</a:t>
            </a:r>
            <a:r>
              <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zh-CN" altLang="zh-CN" sz="1200" dirty="0" smtClean="0"/>
              <a:t>数据</a:t>
            </a:r>
            <a:r>
              <a:rPr lang="zh-CN" altLang="zh-CN" sz="1200" dirty="0"/>
              <a:t>标注平台必须要足够的数据标注团队才能承接更多的需求，每个标注团队往往都有擅长的业务类型，我们也需要根据不同团队的特点发放给他们不同的任务。</a:t>
            </a:r>
            <a:endParaRPr lang="zh-CN" altLang="en-US" sz="12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71" name="组合 270"/>
          <p:cNvGrpSpPr/>
          <p:nvPr/>
        </p:nvGrpSpPr>
        <p:grpSpPr>
          <a:xfrm>
            <a:off x="3209212" y="2227036"/>
            <a:ext cx="1181351" cy="158115"/>
            <a:chOff x="4111386" y="2043778"/>
            <a:chExt cx="926499" cy="158012"/>
          </a:xfrm>
        </p:grpSpPr>
        <p:grpSp>
          <p:nvGrpSpPr>
            <p:cNvPr id="272" name="组合 271"/>
            <p:cNvGrpSpPr/>
            <p:nvPr/>
          </p:nvGrpSpPr>
          <p:grpSpPr>
            <a:xfrm>
              <a:off x="4879875" y="2043778"/>
              <a:ext cx="158010" cy="158012"/>
              <a:chOff x="4486616" y="3001075"/>
              <a:chExt cx="274695" cy="274699"/>
            </a:xfrm>
          </p:grpSpPr>
          <p:sp>
            <p:nvSpPr>
              <p:cNvPr id="278" name="椭圆 27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9" name="椭圆 27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73" name="组合 272"/>
            <p:cNvGrpSpPr/>
            <p:nvPr/>
          </p:nvGrpSpPr>
          <p:grpSpPr>
            <a:xfrm>
              <a:off x="4111386" y="2043778"/>
              <a:ext cx="158010" cy="158012"/>
              <a:chOff x="4486616" y="3001075"/>
              <a:chExt cx="274695" cy="274699"/>
            </a:xfrm>
          </p:grpSpPr>
          <p:sp>
            <p:nvSpPr>
              <p:cNvPr id="276" name="椭圆 27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7" name="椭圆 27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74" name="圆角矩形 27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5" name="圆角矩形 274"/>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89" name="组合 288"/>
          <p:cNvGrpSpPr/>
          <p:nvPr/>
        </p:nvGrpSpPr>
        <p:grpSpPr>
          <a:xfrm>
            <a:off x="3160138" y="4776694"/>
            <a:ext cx="1181351" cy="158115"/>
            <a:chOff x="4111386" y="2043778"/>
            <a:chExt cx="926499" cy="158012"/>
          </a:xfrm>
        </p:grpSpPr>
        <p:grpSp>
          <p:nvGrpSpPr>
            <p:cNvPr id="290" name="组合 289"/>
            <p:cNvGrpSpPr/>
            <p:nvPr/>
          </p:nvGrpSpPr>
          <p:grpSpPr>
            <a:xfrm>
              <a:off x="4879875" y="2043778"/>
              <a:ext cx="158010" cy="158012"/>
              <a:chOff x="4486616" y="3001075"/>
              <a:chExt cx="274695" cy="274699"/>
            </a:xfrm>
          </p:grpSpPr>
          <p:sp>
            <p:nvSpPr>
              <p:cNvPr id="296" name="椭圆 29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7" name="椭圆 29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91" name="组合 290"/>
            <p:cNvGrpSpPr/>
            <p:nvPr/>
          </p:nvGrpSpPr>
          <p:grpSpPr>
            <a:xfrm>
              <a:off x="4111386" y="2043778"/>
              <a:ext cx="158010" cy="158012"/>
              <a:chOff x="4486616" y="3001075"/>
              <a:chExt cx="274695" cy="274699"/>
            </a:xfrm>
          </p:grpSpPr>
          <p:sp>
            <p:nvSpPr>
              <p:cNvPr id="294" name="椭圆 29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5" name="椭圆 29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92" name="圆角矩形 291"/>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3" name="圆角矩形 292"/>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37" name="圆角矩形 336"/>
          <p:cNvSpPr/>
          <p:nvPr/>
        </p:nvSpPr>
        <p:spPr>
          <a:xfrm>
            <a:off x="8267599"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344" name="组合 343"/>
          <p:cNvGrpSpPr/>
          <p:nvPr/>
        </p:nvGrpSpPr>
        <p:grpSpPr>
          <a:xfrm>
            <a:off x="8678684" y="880902"/>
            <a:ext cx="2580942" cy="1060913"/>
            <a:chOff x="807003" y="1419785"/>
            <a:chExt cx="1442342" cy="447632"/>
          </a:xfrm>
        </p:grpSpPr>
        <p:grpSp>
          <p:nvGrpSpPr>
            <p:cNvPr id="345" name="组合 344"/>
            <p:cNvGrpSpPr/>
            <p:nvPr/>
          </p:nvGrpSpPr>
          <p:grpSpPr>
            <a:xfrm>
              <a:off x="872045" y="1419785"/>
              <a:ext cx="1312260" cy="447632"/>
              <a:chOff x="2198560" y="1644530"/>
              <a:chExt cx="1749680" cy="596843"/>
            </a:xfrm>
          </p:grpSpPr>
          <p:pic>
            <p:nvPicPr>
              <p:cNvPr id="347" name="图片 346"/>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48" name="图片 34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34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b="1" dirty="0" smtClean="0">
                  <a:solidFill>
                    <a:prstClr val="black">
                      <a:lumMod val="75000"/>
                      <a:lumOff val="25000"/>
                    </a:prstClr>
                  </a:solidFill>
                  <a:latin typeface="微软雅黑" panose="020B0503020204020204" pitchFamily="34" charset="-122"/>
                  <a:ea typeface="微软雅黑" panose="020B0503020204020204" pitchFamily="34" charset="-122"/>
                </a:rPr>
                <a:t>行业困难</a:t>
              </a:r>
              <a:endParaRPr lang="zh-CN" altLang="en-US" sz="213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49" name="文本框 116"/>
          <p:cNvSpPr txBox="1"/>
          <p:nvPr/>
        </p:nvSpPr>
        <p:spPr>
          <a:xfrm>
            <a:off x="8559118" y="2227036"/>
            <a:ext cx="3010428" cy="1883272"/>
          </a:xfrm>
          <a:prstGeom prst="rect">
            <a:avLst/>
          </a:prstGeom>
          <a:noFill/>
        </p:spPr>
        <p:txBody>
          <a:bodyPr wrap="square" rtlCol="0">
            <a:spAutoFit/>
          </a:bodyPr>
          <a:lstStyle/>
          <a:p>
            <a:pPr marL="171450" indent="-171450" algn="just">
              <a:lnSpc>
                <a:spcPct val="200000"/>
              </a:lnSpc>
              <a:buFont typeface="Wingdings" pitchFamily="2" charset="2"/>
              <a:buChar char="Ø"/>
            </a:pPr>
            <a:r>
              <a:rPr lang="zh-CN" altLang="zh-CN" sz="1200" dirty="0">
                <a:solidFill>
                  <a:prstClr val="black">
                    <a:lumMod val="65000"/>
                    <a:lumOff val="35000"/>
                  </a:prstClr>
                </a:solidFill>
                <a:latin typeface="微软雅黑" panose="020B0503020204020204" pitchFamily="34" charset="-122"/>
                <a:ea typeface="微软雅黑" panose="020B0503020204020204" pitchFamily="34" charset="-122"/>
              </a:rPr>
              <a:t>数据标注花费在人工智能中的占比速度增快；</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a:p>
            <a:pPr marL="171450" indent="-171450" algn="just">
              <a:lnSpc>
                <a:spcPct val="200000"/>
              </a:lnSpc>
              <a:buFont typeface="Wingdings" pitchFamily="2" charset="2"/>
              <a:buChar char="Ø"/>
            </a:pPr>
            <a:r>
              <a:rPr lang="zh-CN" altLang="zh-CN" sz="1200" dirty="0">
                <a:solidFill>
                  <a:prstClr val="black">
                    <a:lumMod val="65000"/>
                    <a:lumOff val="35000"/>
                  </a:prstClr>
                </a:solidFill>
                <a:latin typeface="微软雅黑" panose="020B0503020204020204" pitchFamily="34" charset="-122"/>
                <a:ea typeface="微软雅黑" panose="020B0503020204020204" pitchFamily="34" charset="-122"/>
              </a:rPr>
              <a:t>数据标注团队低素质和非稳定的要求；</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a:p>
            <a:pPr marL="171450" indent="-171450" algn="just">
              <a:lnSpc>
                <a:spcPct val="200000"/>
              </a:lnSpc>
              <a:buFont typeface="Wingdings" pitchFamily="2" charset="2"/>
              <a:buChar char="Ø"/>
            </a:pPr>
            <a:r>
              <a:rPr lang="zh-CN" altLang="zh-CN" sz="1200" dirty="0">
                <a:solidFill>
                  <a:prstClr val="black">
                    <a:lumMod val="65000"/>
                    <a:lumOff val="35000"/>
                  </a:prstClr>
                </a:solidFill>
                <a:latin typeface="微软雅黑" panose="020B0503020204020204" pitchFamily="34" charset="-122"/>
                <a:ea typeface="微软雅黑" panose="020B0503020204020204" pitchFamily="34" charset="-122"/>
              </a:rPr>
              <a:t>人工标注的效率难以跟上人工智能的开发节奏；</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358" name="组合 357"/>
          <p:cNvGrpSpPr/>
          <p:nvPr/>
        </p:nvGrpSpPr>
        <p:grpSpPr>
          <a:xfrm>
            <a:off x="7341970" y="2227036"/>
            <a:ext cx="1181351" cy="158115"/>
            <a:chOff x="4111386" y="2043778"/>
            <a:chExt cx="926499" cy="158012"/>
          </a:xfrm>
        </p:grpSpPr>
        <p:grpSp>
          <p:nvGrpSpPr>
            <p:cNvPr id="359" name="组合 358"/>
            <p:cNvGrpSpPr/>
            <p:nvPr/>
          </p:nvGrpSpPr>
          <p:grpSpPr>
            <a:xfrm>
              <a:off x="4879875" y="2043778"/>
              <a:ext cx="158010" cy="158012"/>
              <a:chOff x="4486616" y="3001075"/>
              <a:chExt cx="274695" cy="274699"/>
            </a:xfrm>
          </p:grpSpPr>
          <p:sp>
            <p:nvSpPr>
              <p:cNvPr id="365" name="椭圆 36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6" name="椭圆 36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0" name="组合 359"/>
            <p:cNvGrpSpPr/>
            <p:nvPr/>
          </p:nvGrpSpPr>
          <p:grpSpPr>
            <a:xfrm>
              <a:off x="4111386" y="2043778"/>
              <a:ext cx="158010" cy="158012"/>
              <a:chOff x="4486616" y="3001075"/>
              <a:chExt cx="274695" cy="274699"/>
            </a:xfrm>
          </p:grpSpPr>
          <p:sp>
            <p:nvSpPr>
              <p:cNvPr id="363" name="椭圆 36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4" name="椭圆 36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61" name="圆角矩形 360"/>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2" name="圆角矩形 361"/>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7" name="组合 366"/>
          <p:cNvGrpSpPr/>
          <p:nvPr/>
        </p:nvGrpSpPr>
        <p:grpSpPr>
          <a:xfrm>
            <a:off x="7292896" y="4776694"/>
            <a:ext cx="1181351" cy="158115"/>
            <a:chOff x="4111386" y="2043778"/>
            <a:chExt cx="926499" cy="158012"/>
          </a:xfrm>
        </p:grpSpPr>
        <p:grpSp>
          <p:nvGrpSpPr>
            <p:cNvPr id="368" name="组合 367"/>
            <p:cNvGrpSpPr/>
            <p:nvPr/>
          </p:nvGrpSpPr>
          <p:grpSpPr>
            <a:xfrm>
              <a:off x="4879875" y="2043778"/>
              <a:ext cx="158010" cy="158012"/>
              <a:chOff x="4486616" y="3001075"/>
              <a:chExt cx="274695" cy="274699"/>
            </a:xfrm>
          </p:grpSpPr>
          <p:sp>
            <p:nvSpPr>
              <p:cNvPr id="374" name="椭圆 37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5" name="椭圆 37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9" name="组合 368"/>
            <p:cNvGrpSpPr/>
            <p:nvPr/>
          </p:nvGrpSpPr>
          <p:grpSpPr>
            <a:xfrm>
              <a:off x="4111386" y="2043778"/>
              <a:ext cx="158010" cy="158012"/>
              <a:chOff x="4486616" y="3001075"/>
              <a:chExt cx="274695" cy="274699"/>
            </a:xfrm>
          </p:grpSpPr>
          <p:sp>
            <p:nvSpPr>
              <p:cNvPr id="372" name="椭圆 37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3" name="椭圆 37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0" name="圆角矩形 369"/>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1" name="圆角矩形 370"/>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76" name="组合 375"/>
          <p:cNvGrpSpPr/>
          <p:nvPr/>
        </p:nvGrpSpPr>
        <p:grpSpPr>
          <a:xfrm>
            <a:off x="4871162" y="4823236"/>
            <a:ext cx="2252284" cy="707886"/>
            <a:chOff x="683568" y="2752671"/>
            <a:chExt cx="1689213" cy="806564"/>
          </a:xfrm>
        </p:grpSpPr>
        <p:grpSp>
          <p:nvGrpSpPr>
            <p:cNvPr id="377" name="组合 376"/>
            <p:cNvGrpSpPr/>
            <p:nvPr/>
          </p:nvGrpSpPr>
          <p:grpSpPr>
            <a:xfrm>
              <a:off x="683568" y="2786349"/>
              <a:ext cx="1689213" cy="640155"/>
              <a:chOff x="1947258" y="3466616"/>
              <a:chExt cx="2252284" cy="853540"/>
            </a:xfrm>
          </p:grpSpPr>
          <p:sp>
            <p:nvSpPr>
              <p:cNvPr id="379" name="矩形 378"/>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0" name="矩形 379"/>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1" name="矩形 380"/>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8"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02</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82" name="组合 381"/>
          <p:cNvGrpSpPr/>
          <p:nvPr/>
        </p:nvGrpSpPr>
        <p:grpSpPr>
          <a:xfrm>
            <a:off x="5087773" y="5444263"/>
            <a:ext cx="1749680" cy="596843"/>
            <a:chOff x="872045" y="3769021"/>
            <a:chExt cx="1312260" cy="447632"/>
          </a:xfrm>
        </p:grpSpPr>
        <p:grpSp>
          <p:nvGrpSpPr>
            <p:cNvPr id="383" name="组合 382"/>
            <p:cNvGrpSpPr/>
            <p:nvPr/>
          </p:nvGrpSpPr>
          <p:grpSpPr>
            <a:xfrm>
              <a:off x="872045" y="3769021"/>
              <a:ext cx="1312260" cy="447632"/>
              <a:chOff x="2198560" y="1644530"/>
              <a:chExt cx="1749680" cy="596843"/>
            </a:xfrm>
          </p:grpSpPr>
          <p:pic>
            <p:nvPicPr>
              <p:cNvPr id="388" name="图片 38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89" name="图片 388"/>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84" name="组合 383"/>
            <p:cNvGrpSpPr/>
            <p:nvPr/>
          </p:nvGrpSpPr>
          <p:grpSpPr>
            <a:xfrm>
              <a:off x="1475656" y="3867894"/>
              <a:ext cx="227425" cy="223469"/>
              <a:chOff x="5037571" y="856343"/>
              <a:chExt cx="715006" cy="702571"/>
            </a:xfrm>
            <a:solidFill>
              <a:srgbClr val="002060"/>
            </a:solidFill>
          </p:grpSpPr>
          <p:sp>
            <p:nvSpPr>
              <p:cNvPr id="385"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6"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7"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90" name="组合 389"/>
          <p:cNvGrpSpPr/>
          <p:nvPr/>
        </p:nvGrpSpPr>
        <p:grpSpPr>
          <a:xfrm>
            <a:off x="9007342" y="4871955"/>
            <a:ext cx="2252284" cy="707886"/>
            <a:chOff x="683568" y="2752671"/>
            <a:chExt cx="1689213" cy="806564"/>
          </a:xfrm>
        </p:grpSpPr>
        <p:grpSp>
          <p:nvGrpSpPr>
            <p:cNvPr id="391" name="组合 390"/>
            <p:cNvGrpSpPr/>
            <p:nvPr/>
          </p:nvGrpSpPr>
          <p:grpSpPr>
            <a:xfrm>
              <a:off x="683568" y="2786349"/>
              <a:ext cx="1689213" cy="640155"/>
              <a:chOff x="1947258" y="3466616"/>
              <a:chExt cx="2252284" cy="853540"/>
            </a:xfrm>
          </p:grpSpPr>
          <p:sp>
            <p:nvSpPr>
              <p:cNvPr id="393" name="矩形 392"/>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4" name="矩形 393"/>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5" name="矩形 394"/>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92"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03</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96" name="组合 395"/>
          <p:cNvGrpSpPr/>
          <p:nvPr/>
        </p:nvGrpSpPr>
        <p:grpSpPr>
          <a:xfrm>
            <a:off x="9223953" y="5492982"/>
            <a:ext cx="1749680" cy="596843"/>
            <a:chOff x="872045" y="3769021"/>
            <a:chExt cx="1312260" cy="447632"/>
          </a:xfrm>
        </p:grpSpPr>
        <p:grpSp>
          <p:nvGrpSpPr>
            <p:cNvPr id="397" name="组合 396"/>
            <p:cNvGrpSpPr/>
            <p:nvPr/>
          </p:nvGrpSpPr>
          <p:grpSpPr>
            <a:xfrm>
              <a:off x="872045" y="3769021"/>
              <a:ext cx="1312260" cy="447632"/>
              <a:chOff x="2198560" y="1644530"/>
              <a:chExt cx="1749680" cy="596843"/>
            </a:xfrm>
          </p:grpSpPr>
          <p:pic>
            <p:nvPicPr>
              <p:cNvPr id="402" name="图片 40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403" name="图片 40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98" name="组合 397"/>
            <p:cNvGrpSpPr/>
            <p:nvPr/>
          </p:nvGrpSpPr>
          <p:grpSpPr>
            <a:xfrm>
              <a:off x="1475656" y="3867894"/>
              <a:ext cx="227425" cy="223469"/>
              <a:chOff x="5037571" y="856343"/>
              <a:chExt cx="715006" cy="702571"/>
            </a:xfrm>
            <a:solidFill>
              <a:srgbClr val="002060"/>
            </a:solidFill>
          </p:grpSpPr>
          <p:sp>
            <p:nvSpPr>
              <p:cNvPr id="399"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1"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数据标注发展的难题</a:t>
            </a:r>
            <a:endParaRPr lang="zh-CN" altLang="en-US" sz="2400" dirty="0">
              <a:solidFill>
                <a:srgbClr val="00338D"/>
              </a:solidFill>
              <a:sym typeface="+mn-lt"/>
            </a:endParaRPr>
          </a:p>
        </p:txBody>
      </p:sp>
    </p:spTree>
    <p:custDataLst>
      <p:tags r:id="rId1"/>
    </p:custDataLst>
    <p:extLst>
      <p:ext uri="{BB962C8B-B14F-4D97-AF65-F5344CB8AC3E}">
        <p14:creationId xmlns:p14="http://schemas.microsoft.com/office/powerpoint/2010/main" val="32907261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350"/>
                                        <p:tgtEl>
                                          <p:spTgt spid="1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9"/>
                                        </p:tgtEl>
                                        <p:attrNameLst>
                                          <p:attrName>style.visibility</p:attrName>
                                        </p:attrNameLst>
                                      </p:cBhvr>
                                      <p:to>
                                        <p:strVal val="visible"/>
                                      </p:to>
                                    </p:set>
                                    <p:animEffect transition="in" filter="fade">
                                      <p:cBhvr>
                                        <p:cTn id="15" dur="350"/>
                                        <p:tgtEl>
                                          <p:spTgt spid="1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35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350"/>
                                        <p:tgtEl>
                                          <p:spTgt spid="2"/>
                                        </p:tgtEl>
                                      </p:cBhvr>
                                    </p:animEffect>
                                  </p:childTnLst>
                                </p:cTn>
                              </p:par>
                            </p:childTnLst>
                          </p:cTn>
                        </p:par>
                        <p:par>
                          <p:cTn id="24" fill="hold">
                            <p:stCondLst>
                              <p:cond delay="2350"/>
                            </p:stCondLst>
                            <p:childTnLst>
                              <p:par>
                                <p:cTn id="25" presetID="10" presetClass="entr" presetSubtype="0" fill="hold" grpId="0" nodeType="after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350"/>
                                        <p:tgtEl>
                                          <p:spTgt spid="103"/>
                                        </p:tgtEl>
                                      </p:cBhvr>
                                    </p:animEffect>
                                  </p:childTnLst>
                                </p:cTn>
                              </p:par>
                            </p:childTnLst>
                          </p:cTn>
                        </p:par>
                        <p:par>
                          <p:cTn id="28" fill="hold">
                            <p:stCondLst>
                              <p:cond delay="2700"/>
                            </p:stCondLst>
                            <p:childTnLst>
                              <p:par>
                                <p:cTn id="29" presetID="10" presetClass="entr" presetSubtype="0" fill="hold" nodeType="afterEffect">
                                  <p:stCondLst>
                                    <p:cond delay="0"/>
                                  </p:stCondLst>
                                  <p:childTnLst>
                                    <p:set>
                                      <p:cBhvr>
                                        <p:cTn id="30" dur="1" fill="hold">
                                          <p:stCondLst>
                                            <p:cond delay="0"/>
                                          </p:stCondLst>
                                        </p:cTn>
                                        <p:tgtEl>
                                          <p:spTgt spid="210"/>
                                        </p:tgtEl>
                                        <p:attrNameLst>
                                          <p:attrName>style.visibility</p:attrName>
                                        </p:attrNameLst>
                                      </p:cBhvr>
                                      <p:to>
                                        <p:strVal val="visible"/>
                                      </p:to>
                                    </p:set>
                                    <p:animEffect transition="in" filter="fade">
                                      <p:cBhvr>
                                        <p:cTn id="31" dur="350"/>
                                        <p:tgtEl>
                                          <p:spTgt spid="210"/>
                                        </p:tgtEl>
                                      </p:cBhvr>
                                    </p:animEffect>
                                  </p:childTnLst>
                                </p:cTn>
                              </p:par>
                            </p:childTnLst>
                          </p:cTn>
                        </p:par>
                        <p:par>
                          <p:cTn id="32" fill="hold">
                            <p:stCondLst>
                              <p:cond delay="3050"/>
                            </p:stCondLst>
                            <p:childTnLst>
                              <p:par>
                                <p:cTn id="33" presetID="10" presetClass="entr" presetSubtype="0" fill="hold" grpId="0" nodeType="afterEffect">
                                  <p:stCondLst>
                                    <p:cond delay="0"/>
                                  </p:stCondLst>
                                  <p:childTnLst>
                                    <p:set>
                                      <p:cBhvr>
                                        <p:cTn id="34" dur="1" fill="hold">
                                          <p:stCondLst>
                                            <p:cond delay="0"/>
                                          </p:stCondLst>
                                        </p:cTn>
                                        <p:tgtEl>
                                          <p:spTgt spid="215"/>
                                        </p:tgtEl>
                                        <p:attrNameLst>
                                          <p:attrName>style.visibility</p:attrName>
                                        </p:attrNameLst>
                                      </p:cBhvr>
                                      <p:to>
                                        <p:strVal val="visible"/>
                                      </p:to>
                                    </p:set>
                                    <p:animEffect transition="in" filter="fade">
                                      <p:cBhvr>
                                        <p:cTn id="35" dur="350"/>
                                        <p:tgtEl>
                                          <p:spTgt spid="215"/>
                                        </p:tgtEl>
                                      </p:cBhvr>
                                    </p:animEffect>
                                  </p:childTnLst>
                                </p:cTn>
                              </p:par>
                            </p:childTnLst>
                          </p:cTn>
                        </p:par>
                        <p:par>
                          <p:cTn id="36" fill="hold">
                            <p:stCondLst>
                              <p:cond delay="3400"/>
                            </p:stCondLst>
                            <p:childTnLst>
                              <p:par>
                                <p:cTn id="37" presetID="10" presetClass="entr" presetSubtype="0" fill="hold" nodeType="afterEffect">
                                  <p:stCondLst>
                                    <p:cond delay="0"/>
                                  </p:stCondLst>
                                  <p:childTnLst>
                                    <p:set>
                                      <p:cBhvr>
                                        <p:cTn id="38" dur="1" fill="hold">
                                          <p:stCondLst>
                                            <p:cond delay="0"/>
                                          </p:stCondLst>
                                        </p:cTn>
                                        <p:tgtEl>
                                          <p:spTgt spid="271"/>
                                        </p:tgtEl>
                                        <p:attrNameLst>
                                          <p:attrName>style.visibility</p:attrName>
                                        </p:attrNameLst>
                                      </p:cBhvr>
                                      <p:to>
                                        <p:strVal val="visible"/>
                                      </p:to>
                                    </p:set>
                                    <p:animEffect transition="in" filter="fade">
                                      <p:cBhvr>
                                        <p:cTn id="39" dur="350"/>
                                        <p:tgtEl>
                                          <p:spTgt spid="27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289"/>
                                        </p:tgtEl>
                                        <p:attrNameLst>
                                          <p:attrName>style.visibility</p:attrName>
                                        </p:attrNameLst>
                                      </p:cBhvr>
                                      <p:to>
                                        <p:strVal val="visible"/>
                                      </p:to>
                                    </p:set>
                                    <p:animEffect transition="in" filter="fade">
                                      <p:cBhvr>
                                        <p:cTn id="43" dur="350"/>
                                        <p:tgtEl>
                                          <p:spTgt spid="289"/>
                                        </p:tgtEl>
                                      </p:cBhvr>
                                    </p:animEffect>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337"/>
                                        </p:tgtEl>
                                        <p:attrNameLst>
                                          <p:attrName>style.visibility</p:attrName>
                                        </p:attrNameLst>
                                      </p:cBhvr>
                                      <p:to>
                                        <p:strVal val="visible"/>
                                      </p:to>
                                    </p:set>
                                    <p:animEffect transition="in" filter="fade">
                                      <p:cBhvr>
                                        <p:cTn id="47" dur="350"/>
                                        <p:tgtEl>
                                          <p:spTgt spid="337"/>
                                        </p:tgtEl>
                                      </p:cBhvr>
                                    </p:animEffect>
                                  </p:childTnLst>
                                </p:cTn>
                              </p:par>
                            </p:childTnLst>
                          </p:cTn>
                        </p:par>
                        <p:par>
                          <p:cTn id="48" fill="hold">
                            <p:stCondLst>
                              <p:cond delay="4450"/>
                            </p:stCondLst>
                            <p:childTnLst>
                              <p:par>
                                <p:cTn id="49" presetID="10" presetClass="entr" presetSubtype="0" fill="hold" nodeType="afterEffect">
                                  <p:stCondLst>
                                    <p:cond delay="0"/>
                                  </p:stCondLst>
                                  <p:childTnLst>
                                    <p:set>
                                      <p:cBhvr>
                                        <p:cTn id="50" dur="1" fill="hold">
                                          <p:stCondLst>
                                            <p:cond delay="0"/>
                                          </p:stCondLst>
                                        </p:cTn>
                                        <p:tgtEl>
                                          <p:spTgt spid="344"/>
                                        </p:tgtEl>
                                        <p:attrNameLst>
                                          <p:attrName>style.visibility</p:attrName>
                                        </p:attrNameLst>
                                      </p:cBhvr>
                                      <p:to>
                                        <p:strVal val="visible"/>
                                      </p:to>
                                    </p:set>
                                    <p:animEffect transition="in" filter="fade">
                                      <p:cBhvr>
                                        <p:cTn id="51" dur="350"/>
                                        <p:tgtEl>
                                          <p:spTgt spid="344"/>
                                        </p:tgtEl>
                                      </p:cBhvr>
                                    </p:animEffect>
                                  </p:childTnLst>
                                </p:cTn>
                              </p:par>
                            </p:childTnLst>
                          </p:cTn>
                        </p:par>
                        <p:par>
                          <p:cTn id="52" fill="hold">
                            <p:stCondLst>
                              <p:cond delay="4800"/>
                            </p:stCondLst>
                            <p:childTnLst>
                              <p:par>
                                <p:cTn id="53" presetID="10" presetClass="entr" presetSubtype="0" fill="hold" grpId="0" nodeType="afterEffect">
                                  <p:stCondLst>
                                    <p:cond delay="0"/>
                                  </p:stCondLst>
                                  <p:childTnLst>
                                    <p:set>
                                      <p:cBhvr>
                                        <p:cTn id="54" dur="1" fill="hold">
                                          <p:stCondLst>
                                            <p:cond delay="0"/>
                                          </p:stCondLst>
                                        </p:cTn>
                                        <p:tgtEl>
                                          <p:spTgt spid="349"/>
                                        </p:tgtEl>
                                        <p:attrNameLst>
                                          <p:attrName>style.visibility</p:attrName>
                                        </p:attrNameLst>
                                      </p:cBhvr>
                                      <p:to>
                                        <p:strVal val="visible"/>
                                      </p:to>
                                    </p:set>
                                    <p:animEffect transition="in" filter="fade">
                                      <p:cBhvr>
                                        <p:cTn id="55" dur="350"/>
                                        <p:tgtEl>
                                          <p:spTgt spid="349"/>
                                        </p:tgtEl>
                                      </p:cBhvr>
                                    </p:animEffect>
                                  </p:childTnLst>
                                </p:cTn>
                              </p:par>
                            </p:childTnLst>
                          </p:cTn>
                        </p:par>
                        <p:par>
                          <p:cTn id="56" fill="hold">
                            <p:stCondLst>
                              <p:cond delay="5150"/>
                            </p:stCondLst>
                            <p:childTnLst>
                              <p:par>
                                <p:cTn id="57" presetID="10" presetClass="entr" presetSubtype="0" fill="hold" nodeType="afterEffect">
                                  <p:stCondLst>
                                    <p:cond delay="0"/>
                                  </p:stCondLst>
                                  <p:childTnLst>
                                    <p:set>
                                      <p:cBhvr>
                                        <p:cTn id="58" dur="1" fill="hold">
                                          <p:stCondLst>
                                            <p:cond delay="0"/>
                                          </p:stCondLst>
                                        </p:cTn>
                                        <p:tgtEl>
                                          <p:spTgt spid="358"/>
                                        </p:tgtEl>
                                        <p:attrNameLst>
                                          <p:attrName>style.visibility</p:attrName>
                                        </p:attrNameLst>
                                      </p:cBhvr>
                                      <p:to>
                                        <p:strVal val="visible"/>
                                      </p:to>
                                    </p:set>
                                    <p:animEffect transition="in" filter="fade">
                                      <p:cBhvr>
                                        <p:cTn id="59" dur="350"/>
                                        <p:tgtEl>
                                          <p:spTgt spid="358"/>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367"/>
                                        </p:tgtEl>
                                        <p:attrNameLst>
                                          <p:attrName>style.visibility</p:attrName>
                                        </p:attrNameLst>
                                      </p:cBhvr>
                                      <p:to>
                                        <p:strVal val="visible"/>
                                      </p:to>
                                    </p:set>
                                    <p:animEffect transition="in" filter="fade">
                                      <p:cBhvr>
                                        <p:cTn id="63" dur="350"/>
                                        <p:tgtEl>
                                          <p:spTgt spid="367"/>
                                        </p:tgtEl>
                                      </p:cBhvr>
                                    </p:animEffect>
                                  </p:childTnLst>
                                </p:cTn>
                              </p:par>
                            </p:childTnLst>
                          </p:cTn>
                        </p:par>
                        <p:par>
                          <p:cTn id="64" fill="hold">
                            <p:stCondLst>
                              <p:cond delay="5850"/>
                            </p:stCondLst>
                            <p:childTnLst>
                              <p:par>
                                <p:cTn id="65" presetID="10" presetClass="entr" presetSubtype="0" fill="hold" nodeType="afterEffect">
                                  <p:stCondLst>
                                    <p:cond delay="0"/>
                                  </p:stCondLst>
                                  <p:childTnLst>
                                    <p:set>
                                      <p:cBhvr>
                                        <p:cTn id="66" dur="1" fill="hold">
                                          <p:stCondLst>
                                            <p:cond delay="0"/>
                                          </p:stCondLst>
                                        </p:cTn>
                                        <p:tgtEl>
                                          <p:spTgt spid="376"/>
                                        </p:tgtEl>
                                        <p:attrNameLst>
                                          <p:attrName>style.visibility</p:attrName>
                                        </p:attrNameLst>
                                      </p:cBhvr>
                                      <p:to>
                                        <p:strVal val="visible"/>
                                      </p:to>
                                    </p:set>
                                    <p:animEffect transition="in" filter="fade">
                                      <p:cBhvr>
                                        <p:cTn id="67" dur="350"/>
                                        <p:tgtEl>
                                          <p:spTgt spid="376"/>
                                        </p:tgtEl>
                                      </p:cBhvr>
                                    </p:animEffect>
                                  </p:childTnLst>
                                </p:cTn>
                              </p:par>
                            </p:childTnLst>
                          </p:cTn>
                        </p:par>
                        <p:par>
                          <p:cTn id="68" fill="hold">
                            <p:stCondLst>
                              <p:cond delay="6200"/>
                            </p:stCondLst>
                            <p:childTnLst>
                              <p:par>
                                <p:cTn id="69" presetID="10" presetClass="entr" presetSubtype="0" fill="hold" nodeType="afterEffect">
                                  <p:stCondLst>
                                    <p:cond delay="0"/>
                                  </p:stCondLst>
                                  <p:childTnLst>
                                    <p:set>
                                      <p:cBhvr>
                                        <p:cTn id="70" dur="1" fill="hold">
                                          <p:stCondLst>
                                            <p:cond delay="0"/>
                                          </p:stCondLst>
                                        </p:cTn>
                                        <p:tgtEl>
                                          <p:spTgt spid="382"/>
                                        </p:tgtEl>
                                        <p:attrNameLst>
                                          <p:attrName>style.visibility</p:attrName>
                                        </p:attrNameLst>
                                      </p:cBhvr>
                                      <p:to>
                                        <p:strVal val="visible"/>
                                      </p:to>
                                    </p:set>
                                    <p:animEffect transition="in" filter="fade">
                                      <p:cBhvr>
                                        <p:cTn id="71" dur="350"/>
                                        <p:tgtEl>
                                          <p:spTgt spid="382"/>
                                        </p:tgtEl>
                                      </p:cBhvr>
                                    </p:animEffect>
                                  </p:childTnLst>
                                </p:cTn>
                              </p:par>
                            </p:childTnLst>
                          </p:cTn>
                        </p:par>
                        <p:par>
                          <p:cTn id="72" fill="hold">
                            <p:stCondLst>
                              <p:cond delay="6550"/>
                            </p:stCondLst>
                            <p:childTnLst>
                              <p:par>
                                <p:cTn id="73" presetID="10" presetClass="entr" presetSubtype="0" fill="hold" nodeType="afterEffect">
                                  <p:stCondLst>
                                    <p:cond delay="0"/>
                                  </p:stCondLst>
                                  <p:childTnLst>
                                    <p:set>
                                      <p:cBhvr>
                                        <p:cTn id="74" dur="1" fill="hold">
                                          <p:stCondLst>
                                            <p:cond delay="0"/>
                                          </p:stCondLst>
                                        </p:cTn>
                                        <p:tgtEl>
                                          <p:spTgt spid="390"/>
                                        </p:tgtEl>
                                        <p:attrNameLst>
                                          <p:attrName>style.visibility</p:attrName>
                                        </p:attrNameLst>
                                      </p:cBhvr>
                                      <p:to>
                                        <p:strVal val="visible"/>
                                      </p:to>
                                    </p:set>
                                    <p:animEffect transition="in" filter="fade">
                                      <p:cBhvr>
                                        <p:cTn id="75" dur="350"/>
                                        <p:tgtEl>
                                          <p:spTgt spid="390"/>
                                        </p:tgtEl>
                                      </p:cBhvr>
                                    </p:animEffect>
                                  </p:childTnLst>
                                </p:cTn>
                              </p:par>
                            </p:childTnLst>
                          </p:cTn>
                        </p:par>
                        <p:par>
                          <p:cTn id="76" fill="hold">
                            <p:stCondLst>
                              <p:cond delay="6900"/>
                            </p:stCondLst>
                            <p:childTnLst>
                              <p:par>
                                <p:cTn id="77" presetID="10" presetClass="entr" presetSubtype="0" fill="hold" nodeType="afterEffect">
                                  <p:stCondLst>
                                    <p:cond delay="0"/>
                                  </p:stCondLst>
                                  <p:childTnLst>
                                    <p:set>
                                      <p:cBhvr>
                                        <p:cTn id="78" dur="1" fill="hold">
                                          <p:stCondLst>
                                            <p:cond delay="0"/>
                                          </p:stCondLst>
                                        </p:cTn>
                                        <p:tgtEl>
                                          <p:spTgt spid="396"/>
                                        </p:tgtEl>
                                        <p:attrNameLst>
                                          <p:attrName>style.visibility</p:attrName>
                                        </p:attrNameLst>
                                      </p:cBhvr>
                                      <p:to>
                                        <p:strVal val="visible"/>
                                      </p:to>
                                    </p:set>
                                    <p:animEffect transition="in" filter="fade">
                                      <p:cBhvr>
                                        <p:cTn id="79" dur="350"/>
                                        <p:tgtEl>
                                          <p:spTgt spid="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ldLvl="0" animBg="1"/>
      <p:bldP spid="139" grpId="0"/>
      <p:bldP spid="103" grpId="0" bldLvl="0" animBg="1"/>
      <p:bldP spid="215" grpId="0"/>
      <p:bldP spid="337" grpId="0" bldLvl="0" animBg="1"/>
      <p:bldP spid="3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956719" y="770352"/>
            <a:ext cx="7687884" cy="1110907"/>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zh-CN" alt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2957305" y="2043550"/>
            <a:ext cx="7687884" cy="893537"/>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5"/>
          <p:cNvSpPr txBox="1"/>
          <p:nvPr/>
        </p:nvSpPr>
        <p:spPr>
          <a:xfrm>
            <a:off x="1006588" y="3040471"/>
            <a:ext cx="4642649" cy="525145"/>
          </a:xfrm>
          <a:prstGeom prst="rect">
            <a:avLst/>
          </a:prstGeom>
          <a:noFill/>
        </p:spPr>
        <p:txBody>
          <a:bodyPr wrap="square" lIns="0" tIns="0" rIns="0" bIns="0" rtlCol="0">
            <a:spAutoFit/>
          </a:bodyPr>
          <a:lstStyle/>
          <a:p>
            <a:pPr>
              <a:lnSpc>
                <a:spcPct val="150000"/>
              </a:lnSpc>
            </a:pP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7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7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7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0" name="TextBox 16"/>
          <p:cNvSpPr txBox="1"/>
          <p:nvPr/>
        </p:nvSpPr>
        <p:spPr>
          <a:xfrm>
            <a:off x="1006588" y="3080860"/>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6"/>
          <p:cNvSpPr txBox="1"/>
          <p:nvPr/>
        </p:nvSpPr>
        <p:spPr>
          <a:xfrm>
            <a:off x="6439937" y="3085528"/>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1018822" y="750769"/>
            <a:ext cx="1936270" cy="113049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2655" b="1" dirty="0" smtClean="0">
                <a:latin typeface="微软雅黑" panose="020B0503020204020204" pitchFamily="34" charset="-122"/>
                <a:ea typeface="微软雅黑" panose="020B0503020204020204" pitchFamily="34" charset="-122"/>
              </a:rPr>
              <a:t>数据标注员</a:t>
            </a:r>
            <a:endParaRPr lang="zh-CN" altLang="en-US" sz="2655" b="1" dirty="0">
              <a:latin typeface="微软雅黑" panose="020B0503020204020204" pitchFamily="34" charset="-122"/>
              <a:ea typeface="微软雅黑" panose="020B0503020204020204" pitchFamily="34" charset="-122"/>
            </a:endParaRPr>
          </a:p>
        </p:txBody>
      </p:sp>
      <p:sp>
        <p:nvSpPr>
          <p:cNvPr id="3" name="矩形 2"/>
          <p:cNvSpPr/>
          <p:nvPr/>
        </p:nvSpPr>
        <p:spPr>
          <a:xfrm>
            <a:off x="1030668" y="2043549"/>
            <a:ext cx="1927239" cy="893538"/>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sz="2655" b="1" dirty="0" smtClean="0">
                <a:latin typeface="微软雅黑" panose="020B0503020204020204" pitchFamily="34" charset="-122"/>
                <a:ea typeface="微软雅黑" panose="020B0503020204020204" pitchFamily="34" charset="-122"/>
              </a:rPr>
              <a:t>审核员</a:t>
            </a:r>
            <a:endParaRPr lang="zh-CN" altLang="en-US" sz="2655"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981403" y="770352"/>
            <a:ext cx="7687884" cy="1107996"/>
          </a:xfrm>
          <a:prstGeom prst="rect">
            <a:avLst/>
          </a:prstGeom>
          <a:noFill/>
        </p:spPr>
        <p:txBody>
          <a:bodyPr wrap="square" rtlCol="0">
            <a:spAutoFit/>
          </a:bodyPr>
          <a:lstStyle/>
          <a:p>
            <a:pPr indent="457200">
              <a:lnSpc>
                <a:spcPct val="150000"/>
              </a:lnSpc>
            </a:pPr>
            <a:r>
              <a:rPr lang="zh-CN" altLang="en-US" sz="1100" b="1" dirty="0">
                <a:latin typeface="微软雅黑" panose="020B0503020204020204" pitchFamily="34" charset="-122"/>
                <a:ea typeface="微软雅黑" panose="020B0503020204020204" pitchFamily="34" charset="-122"/>
              </a:rPr>
              <a:t>一批优秀的标注员一定可以让你的公司事半功倍。那么怎么样的标注员才能算是优秀呢？这里有几个衡量标准</a:t>
            </a:r>
            <a:r>
              <a:rPr lang="zh-CN" altLang="en-US" sz="1100" b="1" dirty="0" smtClean="0">
                <a:latin typeface="微软雅黑" panose="020B0503020204020204" pitchFamily="34" charset="-122"/>
                <a:ea typeface="微软雅黑" panose="020B0503020204020204" pitchFamily="34" charset="-122"/>
              </a:rPr>
              <a:t>：</a:t>
            </a:r>
            <a:endParaRPr lang="en-US" altLang="zh-CN" sz="1100" b="1" dirty="0" smtClean="0">
              <a:latin typeface="微软雅黑" panose="020B0503020204020204" pitchFamily="34" charset="-122"/>
              <a:ea typeface="微软雅黑" panose="020B0503020204020204" pitchFamily="34" charset="-122"/>
            </a:endParaRPr>
          </a:p>
          <a:p>
            <a:pPr marL="628650" lvl="1" indent="-171450">
              <a:lnSpc>
                <a:spcPct val="150000"/>
              </a:lnSpc>
              <a:buFont typeface="Wingdings" pitchFamily="2" charset="2"/>
              <a:buChar char="Ø"/>
            </a:pPr>
            <a:r>
              <a:rPr lang="zh-CN" altLang="zh-CN" sz="1100" b="1" dirty="0">
                <a:latin typeface="微软雅黑" panose="020B0503020204020204" pitchFamily="34" charset="-122"/>
                <a:ea typeface="微软雅黑" panose="020B0503020204020204" pitchFamily="34" charset="-122"/>
              </a:rPr>
              <a:t>做事细心认真的</a:t>
            </a:r>
            <a:r>
              <a:rPr lang="zh-CN" altLang="zh-CN" sz="1100" b="1" dirty="0" smtClean="0">
                <a:latin typeface="微软雅黑" panose="020B0503020204020204" pitchFamily="34" charset="-122"/>
                <a:ea typeface="微软雅黑" panose="020B0503020204020204" pitchFamily="34" charset="-122"/>
              </a:rPr>
              <a:t>能力</a:t>
            </a:r>
            <a:r>
              <a:rPr lang="zh-CN" altLang="en-US" sz="1100" b="1" dirty="0" smtClean="0">
                <a:latin typeface="微软雅黑" panose="020B0503020204020204" pitchFamily="34" charset="-122"/>
                <a:ea typeface="微软雅黑" panose="020B0503020204020204" pitchFamily="34" charset="-122"/>
              </a:rPr>
              <a:t>；</a:t>
            </a:r>
            <a:endParaRPr lang="en-US" altLang="zh-CN" sz="1100" b="1" dirty="0">
              <a:latin typeface="微软雅黑" panose="020B0503020204020204" pitchFamily="34" charset="-122"/>
              <a:ea typeface="微软雅黑" panose="020B0503020204020204" pitchFamily="34" charset="-122"/>
            </a:endParaRPr>
          </a:p>
          <a:p>
            <a:pPr marL="628650" lvl="1" indent="-171450">
              <a:lnSpc>
                <a:spcPct val="150000"/>
              </a:lnSpc>
              <a:buFont typeface="Wingdings" pitchFamily="2" charset="2"/>
              <a:buChar char="Ø"/>
            </a:pPr>
            <a:r>
              <a:rPr lang="zh-CN" altLang="zh-CN" sz="1100" b="1" dirty="0">
                <a:latin typeface="微软雅黑" panose="020B0503020204020204" pitchFamily="34" charset="-122"/>
                <a:ea typeface="微软雅黑" panose="020B0503020204020204" pitchFamily="34" charset="-122"/>
              </a:rPr>
              <a:t>较强的观察</a:t>
            </a:r>
            <a:r>
              <a:rPr lang="zh-CN" altLang="zh-CN" sz="1100" b="1" dirty="0" smtClean="0">
                <a:latin typeface="微软雅黑" panose="020B0503020204020204" pitchFamily="34" charset="-122"/>
                <a:ea typeface="微软雅黑" panose="020B0503020204020204" pitchFamily="34" charset="-122"/>
              </a:rPr>
              <a:t>能力</a:t>
            </a:r>
            <a:r>
              <a:rPr lang="zh-CN" altLang="en-US" sz="1100" b="1" dirty="0" smtClean="0">
                <a:latin typeface="微软雅黑" panose="020B0503020204020204" pitchFamily="34" charset="-122"/>
                <a:ea typeface="微软雅黑" panose="020B0503020204020204" pitchFamily="34" charset="-122"/>
              </a:rPr>
              <a:t>；</a:t>
            </a:r>
            <a:endParaRPr lang="zh-CN" altLang="zh-CN" sz="1100" b="1" dirty="0">
              <a:latin typeface="微软雅黑" panose="020B0503020204020204" pitchFamily="34" charset="-122"/>
              <a:ea typeface="微软雅黑" panose="020B0503020204020204" pitchFamily="34" charset="-122"/>
            </a:endParaRPr>
          </a:p>
          <a:p>
            <a:pPr marL="628650" lvl="1" indent="-171450">
              <a:lnSpc>
                <a:spcPct val="150000"/>
              </a:lnSpc>
              <a:buFont typeface="Wingdings" pitchFamily="2" charset="2"/>
              <a:buChar char="Ø"/>
            </a:pPr>
            <a:r>
              <a:rPr lang="zh-CN" altLang="zh-CN" sz="1100" b="1" dirty="0">
                <a:latin typeface="微软雅黑" panose="020B0503020204020204" pitchFamily="34" charset="-122"/>
                <a:ea typeface="微软雅黑" panose="020B0503020204020204" pitchFamily="34" charset="-122"/>
              </a:rPr>
              <a:t>耐心的</a:t>
            </a:r>
            <a:r>
              <a:rPr lang="zh-CN" altLang="zh-CN" sz="1100" b="1" dirty="0" smtClean="0">
                <a:latin typeface="微软雅黑" panose="020B0503020204020204" pitchFamily="34" charset="-122"/>
                <a:ea typeface="微软雅黑" panose="020B0503020204020204" pitchFamily="34" charset="-122"/>
              </a:rPr>
              <a:t>能力</a:t>
            </a:r>
            <a:r>
              <a:rPr lang="zh-CN" altLang="en-US" sz="1100" b="1" dirty="0" smtClean="0">
                <a:latin typeface="微软雅黑" panose="020B0503020204020204" pitchFamily="34" charset="-122"/>
                <a:ea typeface="微软雅黑" panose="020B0503020204020204" pitchFamily="34" charset="-122"/>
              </a:rPr>
              <a:t>；</a:t>
            </a:r>
            <a:endParaRPr lang="en-US" altLang="zh-CN" sz="1100" b="1" dirty="0" smtClean="0">
              <a:latin typeface="微软雅黑" panose="020B0503020204020204" pitchFamily="34" charset="-122"/>
              <a:ea typeface="微软雅黑" panose="020B0503020204020204" pitchFamily="34" charset="-122"/>
            </a:endParaRPr>
          </a:p>
        </p:txBody>
      </p:sp>
      <p:sp>
        <p:nvSpPr>
          <p:cNvPr id="16" name="文本框 15"/>
          <p:cNvSpPr txBox="1"/>
          <p:nvPr/>
        </p:nvSpPr>
        <p:spPr>
          <a:xfrm>
            <a:off x="2966938" y="2205176"/>
            <a:ext cx="7687884" cy="570284"/>
          </a:xfrm>
          <a:prstGeom prst="rect">
            <a:avLst/>
          </a:prstGeom>
          <a:noFill/>
        </p:spPr>
        <p:txBody>
          <a:bodyPr wrap="square" rtlCol="0">
            <a:spAutoFit/>
          </a:bodyPr>
          <a:lstStyle/>
          <a:p>
            <a:pPr indent="457200">
              <a:lnSpc>
                <a:spcPct val="150000"/>
              </a:lnSpc>
            </a:pPr>
            <a:r>
              <a:rPr lang="zh-CN" altLang="en-US" sz="1100" b="1" dirty="0">
                <a:latin typeface="微软雅黑" panose="020B0503020204020204" pitchFamily="34" charset="-122"/>
                <a:ea typeface="微软雅黑" panose="020B0503020204020204" pitchFamily="34" charset="-122"/>
              </a:rPr>
              <a:t>审核员一般都是从优秀的标注员中挑选出来的。作为一个优秀的标注员，这种标注员在审核时会同样把自身对标注的要求传达给其他标注员，这对于提升标注数据的整体质量是有很好的帮助带动作用。</a:t>
            </a:r>
          </a:p>
        </p:txBody>
      </p:sp>
      <p:sp>
        <p:nvSpPr>
          <p:cNvPr id="17" name="Rectangle 7"/>
          <p:cNvSpPr/>
          <p:nvPr/>
        </p:nvSpPr>
        <p:spPr>
          <a:xfrm>
            <a:off x="2942253" y="3146794"/>
            <a:ext cx="7737254" cy="1215271"/>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6"/>
          <p:cNvSpPr txBox="1"/>
          <p:nvPr/>
        </p:nvSpPr>
        <p:spPr>
          <a:xfrm>
            <a:off x="1062847" y="4635578"/>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6"/>
          <p:cNvSpPr txBox="1"/>
          <p:nvPr/>
        </p:nvSpPr>
        <p:spPr>
          <a:xfrm>
            <a:off x="6496196" y="4640245"/>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1024647" y="3146794"/>
            <a:ext cx="1927239" cy="12152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sz="2655" b="1" dirty="0" smtClean="0">
                <a:latin typeface="微软雅黑" panose="020B0503020204020204" pitchFamily="34" charset="-122"/>
                <a:ea typeface="微软雅黑" panose="020B0503020204020204" pitchFamily="34" charset="-122"/>
              </a:rPr>
              <a:t>项目经理</a:t>
            </a:r>
            <a:endParaRPr lang="zh-CN" altLang="en-US" sz="2655"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2942253" y="3284484"/>
            <a:ext cx="7737856" cy="824200"/>
          </a:xfrm>
          <a:prstGeom prst="rect">
            <a:avLst/>
          </a:prstGeom>
          <a:noFill/>
        </p:spPr>
        <p:txBody>
          <a:bodyPr wrap="square" rtlCol="0">
            <a:spAutoFit/>
          </a:bodyPr>
          <a:lstStyle/>
          <a:p>
            <a:pPr indent="457200">
              <a:lnSpc>
                <a:spcPct val="150000"/>
              </a:lnSpc>
            </a:pPr>
            <a:r>
              <a:rPr lang="zh-CN" altLang="en-US" sz="1100" b="1" dirty="0">
                <a:latin typeface="微软雅黑" panose="020B0503020204020204" pitchFamily="34" charset="-122"/>
                <a:ea typeface="微软雅黑" panose="020B0503020204020204" pitchFamily="34" charset="-122"/>
              </a:rPr>
              <a:t>项目经理主要就是对于项目组的各个成员</a:t>
            </a:r>
            <a:r>
              <a:rPr lang="en-US" altLang="zh-CN" sz="1100" b="1" dirty="0">
                <a:latin typeface="微软雅黑" panose="020B0503020204020204" pitchFamily="34" charset="-122"/>
                <a:ea typeface="微软雅黑" panose="020B0503020204020204" pitchFamily="34" charset="-122"/>
              </a:rPr>
              <a:t>(</a:t>
            </a:r>
            <a:r>
              <a:rPr lang="zh-CN" altLang="en-US" sz="1100" b="1" dirty="0">
                <a:latin typeface="微软雅黑" panose="020B0503020204020204" pitchFamily="34" charset="-122"/>
                <a:ea typeface="微软雅黑" panose="020B0503020204020204" pitchFamily="34" charset="-122"/>
              </a:rPr>
              <a:t>包括标注员和审核员</a:t>
            </a:r>
            <a:r>
              <a:rPr lang="en-US" altLang="zh-CN" sz="1100" b="1" dirty="0">
                <a:latin typeface="微软雅黑" panose="020B0503020204020204" pitchFamily="34" charset="-122"/>
                <a:ea typeface="微软雅黑" panose="020B0503020204020204" pitchFamily="34" charset="-122"/>
              </a:rPr>
              <a:t>)</a:t>
            </a:r>
            <a:r>
              <a:rPr lang="zh-CN" altLang="en-US" sz="1100" b="1" dirty="0">
                <a:latin typeface="微软雅黑" panose="020B0503020204020204" pitchFamily="34" charset="-122"/>
                <a:ea typeface="微软雅黑" panose="020B0503020204020204" pitchFamily="34" charset="-122"/>
              </a:rPr>
              <a:t>的管理，项目经理最好是能够有一定的</a:t>
            </a:r>
            <a:r>
              <a:rPr lang="en-US" altLang="zh-CN" sz="1100" b="1" dirty="0">
                <a:latin typeface="微软雅黑" panose="020B0503020204020204" pitchFamily="34" charset="-122"/>
                <a:ea typeface="微软雅黑" panose="020B0503020204020204" pitchFamily="34" charset="-122"/>
              </a:rPr>
              <a:t>AI</a:t>
            </a:r>
            <a:r>
              <a:rPr lang="zh-CN" altLang="en-US" sz="1100" b="1" dirty="0">
                <a:latin typeface="微软雅黑" panose="020B0503020204020204" pitchFamily="34" charset="-122"/>
                <a:ea typeface="微软雅黑" panose="020B0503020204020204" pitchFamily="34" charset="-122"/>
              </a:rPr>
              <a:t>基础。有</a:t>
            </a:r>
            <a:r>
              <a:rPr lang="en-US" altLang="zh-CN" sz="1100" b="1" dirty="0">
                <a:latin typeface="微软雅黑" panose="020B0503020204020204" pitchFamily="34" charset="-122"/>
                <a:ea typeface="微软雅黑" panose="020B0503020204020204" pitchFamily="34" charset="-122"/>
              </a:rPr>
              <a:t>AI</a:t>
            </a:r>
            <a:r>
              <a:rPr lang="zh-CN" altLang="en-US" sz="1100" b="1" dirty="0">
                <a:latin typeface="微软雅黑" panose="020B0503020204020204" pitchFamily="34" charset="-122"/>
                <a:ea typeface="微软雅黑" panose="020B0503020204020204" pitchFamily="34" charset="-122"/>
              </a:rPr>
              <a:t>基础的项目经理，在和上游需求公司对接的时候能够供轻松的进入项目本身，能够更快更准确的了解上游公司标注的具体需求，减少沟通时间的同时，避免因为沟通规则上的误差导致下游标注员重复返工的情况。</a:t>
            </a:r>
          </a:p>
        </p:txBody>
      </p:sp>
      <p:sp>
        <p:nvSpPr>
          <p:cNvPr id="2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数据标注内部结构</a:t>
            </a:r>
            <a:endParaRPr lang="zh-CN" altLang="en-US" sz="2400" dirty="0">
              <a:solidFill>
                <a:srgbClr val="00338D"/>
              </a:solidFill>
              <a:sym typeface="+mn-lt"/>
            </a:endParaRPr>
          </a:p>
        </p:txBody>
      </p:sp>
      <p:sp>
        <p:nvSpPr>
          <p:cNvPr id="23" name="TextBox 15"/>
          <p:cNvSpPr txBox="1"/>
          <p:nvPr/>
        </p:nvSpPr>
        <p:spPr>
          <a:xfrm>
            <a:off x="1030668" y="4559741"/>
            <a:ext cx="4642649" cy="525145"/>
          </a:xfrm>
          <a:prstGeom prst="rect">
            <a:avLst/>
          </a:prstGeom>
          <a:noFill/>
        </p:spPr>
        <p:txBody>
          <a:bodyPr wrap="square" lIns="0" tIns="0" rIns="0" bIns="0" rtlCol="0">
            <a:spAutoFit/>
          </a:bodyPr>
          <a:lstStyle/>
          <a:p>
            <a:pPr>
              <a:lnSpc>
                <a:spcPct val="150000"/>
              </a:lnSpc>
            </a:pP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7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7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7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6" name="Rectangle 7"/>
          <p:cNvSpPr/>
          <p:nvPr/>
        </p:nvSpPr>
        <p:spPr>
          <a:xfrm>
            <a:off x="2966333" y="4666064"/>
            <a:ext cx="7737254" cy="14979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1048727" y="4666064"/>
            <a:ext cx="1927239" cy="149796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sz="2655" b="1" dirty="0" smtClean="0">
                <a:latin typeface="微软雅黑" panose="020B0503020204020204" pitchFamily="34" charset="-122"/>
                <a:ea typeface="微软雅黑" panose="020B0503020204020204" pitchFamily="34" charset="-122"/>
              </a:rPr>
              <a:t>运营总监</a:t>
            </a:r>
            <a:endParaRPr lang="zh-CN" altLang="en-US" sz="2655" b="1" dirty="0">
              <a:latin typeface="微软雅黑" panose="020B0503020204020204" pitchFamily="34" charset="-122"/>
              <a:ea typeface="微软雅黑" panose="020B0503020204020204" pitchFamily="34" charset="-122"/>
            </a:endParaRPr>
          </a:p>
        </p:txBody>
      </p:sp>
      <p:sp>
        <p:nvSpPr>
          <p:cNvPr id="30" name="文本框 20"/>
          <p:cNvSpPr txBox="1"/>
          <p:nvPr/>
        </p:nvSpPr>
        <p:spPr>
          <a:xfrm>
            <a:off x="2966333" y="4803754"/>
            <a:ext cx="7737856" cy="1107996"/>
          </a:xfrm>
          <a:prstGeom prst="rect">
            <a:avLst/>
          </a:prstGeom>
          <a:noFill/>
        </p:spPr>
        <p:txBody>
          <a:bodyPr wrap="square" rtlCol="0">
            <a:spAutoFit/>
          </a:bodyPr>
          <a:lstStyle/>
          <a:p>
            <a:pPr indent="457200">
              <a:lnSpc>
                <a:spcPct val="150000"/>
              </a:lnSpc>
            </a:pPr>
            <a:r>
              <a:rPr lang="zh-CN" altLang="en-US" sz="1100" b="1" dirty="0" smtClean="0">
                <a:latin typeface="微软雅黑" panose="020B0503020204020204" pitchFamily="34" charset="-122"/>
                <a:ea typeface="微软雅黑" panose="020B0503020204020204" pitchFamily="34" charset="-122"/>
              </a:rPr>
              <a:t>运营总监严格意义上也就是公司的创始人了，运营总监基本上就是奔波于各类</a:t>
            </a:r>
            <a:r>
              <a:rPr lang="en-US" altLang="zh-CN" sz="1100" b="1" dirty="0" smtClean="0">
                <a:latin typeface="微软雅黑" panose="020B0503020204020204" pitchFamily="34" charset="-122"/>
                <a:ea typeface="微软雅黑" panose="020B0503020204020204" pitchFamily="34" charset="-122"/>
              </a:rPr>
              <a:t>AI</a:t>
            </a:r>
            <a:r>
              <a:rPr lang="zh-CN" altLang="en-US" sz="1100" b="1" dirty="0" smtClean="0">
                <a:latin typeface="微软雅黑" panose="020B0503020204020204" pitchFamily="34" charset="-122"/>
                <a:ea typeface="微软雅黑" panose="020B0503020204020204" pitchFamily="34" charset="-122"/>
              </a:rPr>
              <a:t>企业和各种</a:t>
            </a:r>
            <a:r>
              <a:rPr lang="en-US" altLang="zh-CN" sz="1100" b="1" dirty="0" smtClean="0">
                <a:latin typeface="微软雅黑" panose="020B0503020204020204" pitchFamily="34" charset="-122"/>
                <a:ea typeface="微软雅黑" panose="020B0503020204020204" pitchFamily="34" charset="-122"/>
              </a:rPr>
              <a:t>AI</a:t>
            </a:r>
            <a:r>
              <a:rPr lang="zh-CN" altLang="en-US" sz="1100" b="1" dirty="0" smtClean="0">
                <a:latin typeface="微软雅黑" panose="020B0503020204020204" pitchFamily="34" charset="-122"/>
                <a:ea typeface="微软雅黑" panose="020B0503020204020204" pitchFamily="34" charset="-122"/>
              </a:rPr>
              <a:t>实验室寻找需求方</a:t>
            </a:r>
            <a:r>
              <a:rPr lang="en-US" altLang="zh-CN" sz="1100" b="1" dirty="0" smtClean="0">
                <a:latin typeface="微软雅黑" panose="020B0503020204020204" pitchFamily="34" charset="-122"/>
                <a:ea typeface="微软雅黑" panose="020B0503020204020204" pitchFamily="34" charset="-122"/>
              </a:rPr>
              <a:t>AI</a:t>
            </a:r>
            <a:r>
              <a:rPr lang="zh-CN" altLang="en-US" sz="1100" b="1" dirty="0" smtClean="0">
                <a:latin typeface="微软雅黑" panose="020B0503020204020204" pitchFamily="34" charset="-122"/>
                <a:ea typeface="微软雅黑" panose="020B0503020204020204" pitchFamily="34" charset="-122"/>
              </a:rPr>
              <a:t>会成为未来的趋势，已经是大势所趋，不论国外还是国内的互联网科技巨头都在布局</a:t>
            </a:r>
            <a:r>
              <a:rPr lang="en-US" altLang="zh-CN" sz="1100" b="1" dirty="0" smtClean="0">
                <a:latin typeface="微软雅黑" panose="020B0503020204020204" pitchFamily="34" charset="-122"/>
                <a:ea typeface="微软雅黑" panose="020B0503020204020204" pitchFamily="34" charset="-122"/>
              </a:rPr>
              <a:t>AI</a:t>
            </a:r>
            <a:r>
              <a:rPr lang="zh-CN" altLang="en-US" sz="1100" b="1" dirty="0" smtClean="0">
                <a:latin typeface="微软雅黑" panose="020B0503020204020204" pitchFamily="34" charset="-122"/>
                <a:ea typeface="微软雅黑" panose="020B0503020204020204" pitchFamily="34" charset="-122"/>
              </a:rPr>
              <a:t>产业，从谷歌、亚马逊、</a:t>
            </a:r>
            <a:r>
              <a:rPr lang="en-US" altLang="zh-CN" sz="1100" b="1" dirty="0" smtClean="0">
                <a:latin typeface="微软雅黑" panose="020B0503020204020204" pitchFamily="34" charset="-122"/>
                <a:ea typeface="微软雅黑" panose="020B0503020204020204" pitchFamily="34" charset="-122"/>
              </a:rPr>
              <a:t>Facebook</a:t>
            </a:r>
            <a:r>
              <a:rPr lang="zh-CN" altLang="en-US" sz="1100" b="1" dirty="0" smtClean="0">
                <a:latin typeface="微软雅黑" panose="020B0503020204020204" pitchFamily="34" charset="-122"/>
                <a:ea typeface="微软雅黑" panose="020B0503020204020204" pitchFamily="34" charset="-122"/>
              </a:rPr>
              <a:t>到阿里巴巴、腾讯、百度、京东都在积极的布局自己的</a:t>
            </a:r>
            <a:r>
              <a:rPr lang="en-US" altLang="zh-CN" sz="1100" b="1" dirty="0" smtClean="0">
                <a:latin typeface="微软雅黑" panose="020B0503020204020204" pitchFamily="34" charset="-122"/>
                <a:ea typeface="微软雅黑" panose="020B0503020204020204" pitchFamily="34" charset="-122"/>
              </a:rPr>
              <a:t>AI</a:t>
            </a:r>
            <a:r>
              <a:rPr lang="zh-CN" altLang="en-US" sz="1100" b="1" dirty="0">
                <a:latin typeface="微软雅黑" panose="020B0503020204020204" pitchFamily="34" charset="-122"/>
                <a:ea typeface="微软雅黑" panose="020B0503020204020204" pitchFamily="34" charset="-122"/>
              </a:rPr>
              <a:t>体系。因此运营总监就需要跟这些</a:t>
            </a:r>
            <a:r>
              <a:rPr lang="en-US" altLang="zh-CN" sz="1100" b="1" dirty="0">
                <a:latin typeface="微软雅黑" panose="020B0503020204020204" pitchFamily="34" charset="-122"/>
                <a:ea typeface="微软雅黑" panose="020B0503020204020204" pitchFamily="34" charset="-122"/>
              </a:rPr>
              <a:t>AI</a:t>
            </a:r>
            <a:r>
              <a:rPr lang="zh-CN" altLang="en-US" sz="1100" b="1" dirty="0">
                <a:latin typeface="微软雅黑" panose="020B0503020204020204" pitchFamily="34" charset="-122"/>
                <a:ea typeface="微软雅黑" panose="020B0503020204020204" pitchFamily="34" charset="-122"/>
              </a:rPr>
              <a:t>大佬去沟通，从而为团队带来稳定的项目来源，以支撑团队的健康发展。</a:t>
            </a:r>
          </a:p>
        </p:txBody>
      </p:sp>
    </p:spTree>
    <p:extLst>
      <p:ext uri="{BB962C8B-B14F-4D97-AF65-F5344CB8AC3E}">
        <p14:creationId xmlns:p14="http://schemas.microsoft.com/office/powerpoint/2010/main" val="416133588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7" presetClass="entr" presetSubtype="1" fill="hold" grpId="0" nodeType="afterEffect">
                                  <p:stCondLst>
                                    <p:cond delay="0"/>
                                  </p:stCondLst>
                                  <p:iterate type="lt">
                                    <p:tmPct val="4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ppt_x</p:attrName>
                                        </p:attrNameLst>
                                      </p:cBhvr>
                                      <p:tavLst>
                                        <p:tav tm="0">
                                          <p:val>
                                            <p:strVal val="#ppt_x"/>
                                          </p:val>
                                        </p:tav>
                                        <p:tav tm="100000">
                                          <p:val>
                                            <p:strVal val="#ppt_x"/>
                                          </p:val>
                                        </p:tav>
                                      </p:tavLst>
                                    </p:anim>
                                    <p:anim calcmode="lin" valueType="num">
                                      <p:cBhvr>
                                        <p:cTn id="17" dur="250" fill="hold"/>
                                        <p:tgtEl>
                                          <p:spTgt spid="10"/>
                                        </p:tgtEl>
                                        <p:attrNameLst>
                                          <p:attrName>ppt_y</p:attrName>
                                        </p:attrNameLst>
                                      </p:cBhvr>
                                      <p:tavLst>
                                        <p:tav tm="0">
                                          <p:val>
                                            <p:strVal val="#ppt_y-#ppt_h/2"/>
                                          </p:val>
                                        </p:tav>
                                        <p:tav tm="100000">
                                          <p:val>
                                            <p:strVal val="#ppt_y"/>
                                          </p:val>
                                        </p:tav>
                                      </p:tavLst>
                                    </p:anim>
                                    <p:anim calcmode="lin" valueType="num">
                                      <p:cBhvr>
                                        <p:cTn id="18" dur="250" fill="hold"/>
                                        <p:tgtEl>
                                          <p:spTgt spid="10"/>
                                        </p:tgtEl>
                                        <p:attrNameLst>
                                          <p:attrName>ppt_w</p:attrName>
                                        </p:attrNameLst>
                                      </p:cBhvr>
                                      <p:tavLst>
                                        <p:tav tm="0">
                                          <p:val>
                                            <p:strVal val="#ppt_w"/>
                                          </p:val>
                                        </p:tav>
                                        <p:tav tm="100000">
                                          <p:val>
                                            <p:strVal val="#ppt_w"/>
                                          </p:val>
                                        </p:tav>
                                      </p:tavLst>
                                    </p:anim>
                                    <p:anim calcmode="lin" valueType="num">
                                      <p:cBhvr>
                                        <p:cTn id="19" dur="250" fill="hold"/>
                                        <p:tgtEl>
                                          <p:spTgt spid="10"/>
                                        </p:tgtEl>
                                        <p:attrNameLst>
                                          <p:attrName>ppt_h</p:attrName>
                                        </p:attrNameLst>
                                      </p:cBhvr>
                                      <p:tavLst>
                                        <p:tav tm="0">
                                          <p:val>
                                            <p:fltVal val="0"/>
                                          </p:val>
                                        </p:tav>
                                        <p:tav tm="100000">
                                          <p:val>
                                            <p:strVal val="#ppt_h"/>
                                          </p:val>
                                        </p:tav>
                                      </p:tavLst>
                                    </p:anim>
                                  </p:childTnLst>
                                </p:cTn>
                              </p:par>
                            </p:childTnLst>
                          </p:cTn>
                        </p:par>
                        <p:par>
                          <p:cTn id="20" fill="hold">
                            <p:stCondLst>
                              <p:cond delay="1049"/>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549"/>
                            </p:stCondLst>
                            <p:childTnLst>
                              <p:par>
                                <p:cTn id="25" presetID="17" presetClass="entr" presetSubtype="1" fill="hold" grpId="0" nodeType="afterEffect">
                                  <p:stCondLst>
                                    <p:cond delay="0"/>
                                  </p:stCondLst>
                                  <p:iterate type="lt">
                                    <p:tmPct val="4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250" fill="hold"/>
                                        <p:tgtEl>
                                          <p:spTgt spid="12"/>
                                        </p:tgtEl>
                                        <p:attrNameLst>
                                          <p:attrName>ppt_x</p:attrName>
                                        </p:attrNameLst>
                                      </p:cBhvr>
                                      <p:tavLst>
                                        <p:tav tm="0">
                                          <p:val>
                                            <p:strVal val="#ppt_x"/>
                                          </p:val>
                                        </p:tav>
                                        <p:tav tm="100000">
                                          <p:val>
                                            <p:strVal val="#ppt_x"/>
                                          </p:val>
                                        </p:tav>
                                      </p:tavLst>
                                    </p:anim>
                                    <p:anim calcmode="lin" valueType="num">
                                      <p:cBhvr>
                                        <p:cTn id="28" dur="250" fill="hold"/>
                                        <p:tgtEl>
                                          <p:spTgt spid="12"/>
                                        </p:tgtEl>
                                        <p:attrNameLst>
                                          <p:attrName>ppt_y</p:attrName>
                                        </p:attrNameLst>
                                      </p:cBhvr>
                                      <p:tavLst>
                                        <p:tav tm="0">
                                          <p:val>
                                            <p:strVal val="#ppt_y-#ppt_h/2"/>
                                          </p:val>
                                        </p:tav>
                                        <p:tav tm="100000">
                                          <p:val>
                                            <p:strVal val="#ppt_y"/>
                                          </p:val>
                                        </p:tav>
                                      </p:tavLst>
                                    </p:anim>
                                    <p:anim calcmode="lin" valueType="num">
                                      <p:cBhvr>
                                        <p:cTn id="29" dur="250" fill="hold"/>
                                        <p:tgtEl>
                                          <p:spTgt spid="12"/>
                                        </p:tgtEl>
                                        <p:attrNameLst>
                                          <p:attrName>ppt_w</p:attrName>
                                        </p:attrNameLst>
                                      </p:cBhvr>
                                      <p:tavLst>
                                        <p:tav tm="0">
                                          <p:val>
                                            <p:strVal val="#ppt_w"/>
                                          </p:val>
                                        </p:tav>
                                        <p:tav tm="100000">
                                          <p:val>
                                            <p:strVal val="#ppt_w"/>
                                          </p:val>
                                        </p:tav>
                                      </p:tavLst>
                                    </p:anim>
                                    <p:anim calcmode="lin" valueType="num">
                                      <p:cBhvr>
                                        <p:cTn id="30" dur="250" fill="hold"/>
                                        <p:tgtEl>
                                          <p:spTgt spid="12"/>
                                        </p:tgtEl>
                                        <p:attrNameLst>
                                          <p:attrName>ppt_h</p:attrName>
                                        </p:attrNameLst>
                                      </p:cBhvr>
                                      <p:tavLst>
                                        <p:tav tm="0">
                                          <p:val>
                                            <p:fltVal val="0"/>
                                          </p:val>
                                        </p:tav>
                                        <p:tav tm="100000">
                                          <p:val>
                                            <p:strVal val="#ppt_h"/>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0-#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childTnLst>
                          </p:cTn>
                        </p:par>
                        <p:par>
                          <p:cTn id="35" fill="hold">
                            <p:stCondLst>
                              <p:cond delay="2599"/>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ppt_h/2"/>
                                          </p:val>
                                        </p:tav>
                                        <p:tav tm="100000">
                                          <p:val>
                                            <p:strVal val="#ppt_y"/>
                                          </p:val>
                                        </p:tav>
                                      </p:tavLst>
                                    </p:anim>
                                    <p:anim calcmode="lin" valueType="num">
                                      <p:cBhvr>
                                        <p:cTn id="40" dur="250" fill="hold"/>
                                        <p:tgtEl>
                                          <p:spTgt spid="18"/>
                                        </p:tgtEl>
                                        <p:attrNameLst>
                                          <p:attrName>ppt_w</p:attrName>
                                        </p:attrNameLst>
                                      </p:cBhvr>
                                      <p:tavLst>
                                        <p:tav tm="0">
                                          <p:val>
                                            <p:strVal val="#ppt_w"/>
                                          </p:val>
                                        </p:tav>
                                        <p:tav tm="100000">
                                          <p:val>
                                            <p:strVal val="#ppt_w"/>
                                          </p:val>
                                        </p:tav>
                                      </p:tavLst>
                                    </p:anim>
                                    <p:anim calcmode="lin" valueType="num">
                                      <p:cBhvr>
                                        <p:cTn id="41" dur="25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3649"/>
                            </p:stCondLst>
                            <p:childTnLst>
                              <p:par>
                                <p:cTn id="43" presetID="17" presetClass="entr" presetSubtype="1" fill="hold" grpId="0" nodeType="afterEffect">
                                  <p:stCondLst>
                                    <p:cond delay="0"/>
                                  </p:stCondLst>
                                  <p:iterate type="lt">
                                    <p:tmPct val="40000"/>
                                  </p:iterate>
                                  <p:childTnLst>
                                    <p:set>
                                      <p:cBhvr>
                                        <p:cTn id="44" dur="1" fill="hold">
                                          <p:stCondLst>
                                            <p:cond delay="0"/>
                                          </p:stCondLst>
                                        </p:cTn>
                                        <p:tgtEl>
                                          <p:spTgt spid="19"/>
                                        </p:tgtEl>
                                        <p:attrNameLst>
                                          <p:attrName>style.visibility</p:attrName>
                                        </p:attrNameLst>
                                      </p:cBhvr>
                                      <p:to>
                                        <p:strVal val="visible"/>
                                      </p:to>
                                    </p:set>
                                    <p:anim calcmode="lin" valueType="num">
                                      <p:cBhvr>
                                        <p:cTn id="45" dur="250" fill="hold"/>
                                        <p:tgtEl>
                                          <p:spTgt spid="19"/>
                                        </p:tgtEl>
                                        <p:attrNameLst>
                                          <p:attrName>ppt_x</p:attrName>
                                        </p:attrNameLst>
                                      </p:cBhvr>
                                      <p:tavLst>
                                        <p:tav tm="0">
                                          <p:val>
                                            <p:strVal val="#ppt_x"/>
                                          </p:val>
                                        </p:tav>
                                        <p:tav tm="100000">
                                          <p:val>
                                            <p:strVal val="#ppt_x"/>
                                          </p:val>
                                        </p:tav>
                                      </p:tavLst>
                                    </p:anim>
                                    <p:anim calcmode="lin" valueType="num">
                                      <p:cBhvr>
                                        <p:cTn id="46" dur="250" fill="hold"/>
                                        <p:tgtEl>
                                          <p:spTgt spid="19"/>
                                        </p:tgtEl>
                                        <p:attrNameLst>
                                          <p:attrName>ppt_y</p:attrName>
                                        </p:attrNameLst>
                                      </p:cBhvr>
                                      <p:tavLst>
                                        <p:tav tm="0">
                                          <p:val>
                                            <p:strVal val="#ppt_y-#ppt_h/2"/>
                                          </p:val>
                                        </p:tav>
                                        <p:tav tm="100000">
                                          <p:val>
                                            <p:strVal val="#ppt_y"/>
                                          </p:val>
                                        </p:tav>
                                      </p:tavLst>
                                    </p:anim>
                                    <p:anim calcmode="lin" valueType="num">
                                      <p:cBhvr>
                                        <p:cTn id="47" dur="250" fill="hold"/>
                                        <p:tgtEl>
                                          <p:spTgt spid="19"/>
                                        </p:tgtEl>
                                        <p:attrNameLst>
                                          <p:attrName>ppt_w</p:attrName>
                                        </p:attrNameLst>
                                      </p:cBhvr>
                                      <p:tavLst>
                                        <p:tav tm="0">
                                          <p:val>
                                            <p:strVal val="#ppt_w"/>
                                          </p:val>
                                        </p:tav>
                                        <p:tav tm="100000">
                                          <p:val>
                                            <p:strVal val="#ppt_w"/>
                                          </p:val>
                                        </p:tav>
                                      </p:tavLst>
                                    </p:anim>
                                    <p:anim calcmode="lin" valueType="num">
                                      <p:cBhvr>
                                        <p:cTn id="48" dur="250" fill="hold"/>
                                        <p:tgtEl>
                                          <p:spTgt spid="19"/>
                                        </p:tgtEl>
                                        <p:attrNameLst>
                                          <p:attrName>ppt_h</p:attrName>
                                        </p:attrNameLst>
                                      </p:cBhvr>
                                      <p:tavLst>
                                        <p:tav tm="0">
                                          <p:val>
                                            <p:fltVal val="0"/>
                                          </p:val>
                                        </p:tav>
                                        <p:tav tm="100000">
                                          <p:val>
                                            <p:strVal val="#ppt_h"/>
                                          </p:val>
                                        </p:tav>
                                      </p:tavLst>
                                    </p:anim>
                                  </p:childTnLst>
                                </p:cTn>
                              </p:par>
                            </p:childTnLst>
                          </p:cTn>
                        </p:par>
                        <p:par>
                          <p:cTn id="49" fill="hold">
                            <p:stCondLst>
                              <p:cond delay="4699"/>
                            </p:stCondLst>
                            <p:childTnLst>
                              <p:par>
                                <p:cTn id="50" presetID="2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 presetClass="entr" presetSubtype="8" fill="hold" grpId="0" nodeType="withEffect">
                                  <p:stCondLst>
                                    <p:cond delay="50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fill="hold"/>
                                        <p:tgtEl>
                                          <p:spTgt spid="26"/>
                                        </p:tgtEl>
                                        <p:attrNameLst>
                                          <p:attrName>ppt_x</p:attrName>
                                        </p:attrNameLst>
                                      </p:cBhvr>
                                      <p:tavLst>
                                        <p:tav tm="0">
                                          <p:val>
                                            <p:strVal val="0-#ppt_w/2"/>
                                          </p:val>
                                        </p:tav>
                                        <p:tav tm="100000">
                                          <p:val>
                                            <p:strVal val="#ppt_x"/>
                                          </p:val>
                                        </p:tav>
                                      </p:tavLst>
                                    </p:anim>
                                    <p:anim calcmode="lin" valueType="num">
                                      <p:cBhvr additive="base">
                                        <p:cTn id="56"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9" grpId="0"/>
      <p:bldP spid="10" grpId="0"/>
      <p:bldP spid="12" grpId="0"/>
      <p:bldP spid="17" grpId="0" bldLvl="0" animBg="1"/>
      <p:bldP spid="18" grpId="0"/>
      <p:bldP spid="19" grpId="0"/>
      <p:bldP spid="23" grpId="0"/>
      <p:bldP spid="2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13708" y="1946663"/>
            <a:ext cx="5703376" cy="263772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zh-CN" alt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394438" y="1946663"/>
            <a:ext cx="4901131" cy="331710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9480814" y="998233"/>
            <a:ext cx="1936270" cy="94843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2655" b="1" dirty="0" smtClean="0">
                <a:latin typeface="微软雅黑" panose="020B0503020204020204" pitchFamily="34" charset="-122"/>
                <a:ea typeface="微软雅黑" panose="020B0503020204020204" pitchFamily="34" charset="-122"/>
              </a:rPr>
              <a:t>自有结构</a:t>
            </a:r>
            <a:endParaRPr lang="zh-CN" altLang="en-US" sz="2655" b="1" dirty="0">
              <a:latin typeface="微软雅黑" panose="020B0503020204020204" pitchFamily="34" charset="-122"/>
              <a:ea typeface="微软雅黑" panose="020B0503020204020204" pitchFamily="34" charset="-122"/>
            </a:endParaRPr>
          </a:p>
        </p:txBody>
      </p:sp>
      <p:sp>
        <p:nvSpPr>
          <p:cNvPr id="3" name="矩形 2"/>
          <p:cNvSpPr/>
          <p:nvPr/>
        </p:nvSpPr>
        <p:spPr>
          <a:xfrm>
            <a:off x="394439" y="1102670"/>
            <a:ext cx="1927239" cy="843993"/>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sz="2655" b="1" dirty="0" smtClean="0">
                <a:latin typeface="微软雅黑" panose="020B0503020204020204" pitchFamily="34" charset="-122"/>
                <a:ea typeface="微软雅黑" panose="020B0503020204020204" pitchFamily="34" charset="-122"/>
              </a:rPr>
              <a:t>众包结构</a:t>
            </a:r>
            <a:endParaRPr lang="zh-CN" altLang="en-US" sz="2655"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910019" y="2102465"/>
            <a:ext cx="5393411" cy="1721690"/>
          </a:xfrm>
          <a:prstGeom prst="rect">
            <a:avLst/>
          </a:prstGeom>
          <a:noFill/>
        </p:spPr>
        <p:txBody>
          <a:bodyPr wrap="square" rtlCol="0">
            <a:spAutoFit/>
          </a:bodyPr>
          <a:lstStyle/>
          <a:p>
            <a:pPr indent="457200">
              <a:lnSpc>
                <a:spcPct val="150000"/>
              </a:lnSpc>
            </a:pPr>
            <a:r>
              <a:rPr lang="zh-CN" altLang="en-US" sz="1200" dirty="0">
                <a:latin typeface="微软雅黑" panose="020B0503020204020204" pitchFamily="34" charset="-122"/>
                <a:ea typeface="微软雅黑" panose="020B0503020204020204" pitchFamily="34" charset="-122"/>
              </a:rPr>
              <a:t>有了众包结构里的兼职架构，下面就着重介绍一下工厂自有团队的全职架构。这种结构相较于众包结构形式上要简单一些，省去了中间众包商这个环节，进而形成了一个“需求公司</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数据工厂”这样的工厂结构。</a:t>
            </a:r>
          </a:p>
          <a:p>
            <a:pPr indent="457200">
              <a:lnSpc>
                <a:spcPct val="150000"/>
              </a:lnSpc>
            </a:pPr>
            <a:r>
              <a:rPr lang="zh-CN" altLang="en-US" sz="1200" dirty="0">
                <a:latin typeface="微软雅黑" panose="020B0503020204020204" pitchFamily="34" charset="-122"/>
                <a:ea typeface="微软雅黑" panose="020B0503020204020204" pitchFamily="34" charset="-122"/>
              </a:rPr>
              <a:t>相较于数据众包公司，数据工厂的优点就是标注人员稳定，能做到需求方和数据标注方即时沟通，沟通成本大大降低。同时，由于数据是以一对一的形式进行传递的，也大大降低了数据被泄露的可能性</a:t>
            </a:r>
            <a:r>
              <a:rPr lang="zh-CN" altLang="en-US"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394439" y="2101983"/>
            <a:ext cx="4996546" cy="2829685"/>
          </a:xfrm>
          <a:prstGeom prst="rect">
            <a:avLst/>
          </a:prstGeom>
          <a:noFill/>
        </p:spPr>
        <p:txBody>
          <a:bodyPr wrap="square" rtlCol="0">
            <a:spAutoFit/>
          </a:bodyPr>
          <a:lstStyle/>
          <a:p>
            <a:pPr indent="457200">
              <a:lnSpc>
                <a:spcPct val="150000"/>
              </a:lnSpc>
            </a:pPr>
            <a:r>
              <a:rPr lang="zh-CN" altLang="en-US" sz="1200" dirty="0">
                <a:latin typeface="微软雅黑" panose="020B0503020204020204" pitchFamily="34" charset="-122"/>
                <a:ea typeface="微软雅黑" panose="020B0503020204020204" pitchFamily="34" charset="-122"/>
              </a:rPr>
              <a:t>众包结构的优点就是可以组织起社会上的大众志愿者进行数据标注，而大众志愿者不用占用太多的公司资源，劳动力成本相对较低。对于数据标注众包公司费用支出的核心</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人工来说，无疑是可以极大的减少公司的运营成本，从而使公司自身在面对需求数据标注的客户时的报价更具有竞争力。当然，众包结构的缺点和优点一样显而易见。</a:t>
            </a:r>
            <a:endParaRPr lang="en-US" altLang="zh-CN" sz="1200" dirty="0" smtClean="0">
              <a:latin typeface="微软雅黑" panose="020B0503020204020204" pitchFamily="34" charset="-122"/>
              <a:ea typeface="微软雅黑" panose="020B0503020204020204" pitchFamily="34" charset="-122"/>
            </a:endParaRPr>
          </a:p>
          <a:p>
            <a:pPr marL="685800" lvl="1" indent="-228600">
              <a:lnSpc>
                <a:spcPct val="150000"/>
              </a:lnSpc>
              <a:buAutoNum type="arabicParenR"/>
            </a:pPr>
            <a:r>
              <a:rPr lang="zh-CN" altLang="en-US" sz="1200" dirty="0">
                <a:latin typeface="微软雅黑" panose="020B0503020204020204" pitchFamily="34" charset="-122"/>
                <a:ea typeface="微软雅黑" panose="020B0503020204020204" pitchFamily="34" charset="-122"/>
              </a:rPr>
              <a:t>人员</a:t>
            </a:r>
            <a:r>
              <a:rPr lang="zh-CN" altLang="en-US" sz="1200" dirty="0" smtClean="0">
                <a:latin typeface="微软雅黑" panose="020B0503020204020204" pitchFamily="34" charset="-122"/>
                <a:ea typeface="微软雅黑" panose="020B0503020204020204" pitchFamily="34" charset="-122"/>
              </a:rPr>
              <a:t>不稳定；</a:t>
            </a:r>
            <a:endParaRPr lang="en-US" altLang="zh-CN" sz="1200" dirty="0">
              <a:latin typeface="微软雅黑" panose="020B0503020204020204" pitchFamily="34" charset="-122"/>
              <a:ea typeface="微软雅黑" panose="020B0503020204020204" pitchFamily="34" charset="-122"/>
            </a:endParaRPr>
          </a:p>
          <a:p>
            <a:pPr marL="685800" lvl="1" indent="-228600">
              <a:lnSpc>
                <a:spcPct val="150000"/>
              </a:lnSpc>
              <a:buFontTx/>
              <a:buAutoNum type="arabicParenR"/>
            </a:pPr>
            <a:r>
              <a:rPr lang="zh-CN" altLang="zh-CN" sz="1200" dirty="0">
                <a:latin typeface="微软雅黑" panose="020B0503020204020204" pitchFamily="34" charset="-122"/>
                <a:ea typeface="微软雅黑" panose="020B0503020204020204" pitchFamily="34" charset="-122"/>
              </a:rPr>
              <a:t>沟通成本</a:t>
            </a:r>
            <a:r>
              <a:rPr lang="zh-CN" altLang="zh-CN" sz="1200" dirty="0" smtClean="0">
                <a:latin typeface="微软雅黑" panose="020B0503020204020204" pitchFamily="34" charset="-122"/>
                <a:ea typeface="微软雅黑" panose="020B0503020204020204" pitchFamily="34" charset="-122"/>
              </a:rPr>
              <a:t>高昂</a:t>
            </a:r>
            <a:r>
              <a:rPr lang="zh-CN" altLang="en-US" sz="1200" dirty="0" smtClean="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a:p>
            <a:pPr marL="685800" lvl="1" indent="-228600">
              <a:lnSpc>
                <a:spcPct val="150000"/>
              </a:lnSpc>
              <a:buFontTx/>
              <a:buAutoNum type="arabicParenR"/>
            </a:pPr>
            <a:r>
              <a:rPr lang="zh-CN" altLang="zh-CN" sz="1200" dirty="0">
                <a:latin typeface="微软雅黑" panose="020B0503020204020204" pitchFamily="34" charset="-122"/>
                <a:ea typeface="微软雅黑" panose="020B0503020204020204" pitchFamily="34" charset="-122"/>
              </a:rPr>
              <a:t>数据保密</a:t>
            </a:r>
            <a:r>
              <a:rPr lang="zh-CN" altLang="zh-CN" sz="1200" dirty="0" smtClean="0">
                <a:latin typeface="微软雅黑" panose="020B0503020204020204" pitchFamily="34" charset="-122"/>
                <a:ea typeface="微软雅黑" panose="020B0503020204020204" pitchFamily="34" charset="-122"/>
              </a:rPr>
              <a:t>困难</a:t>
            </a:r>
            <a:r>
              <a:rPr lang="zh-CN" altLang="en-US" sz="1200" dirty="0" smtClean="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a:p>
            <a:pPr marL="685800" lvl="1" indent="-228600">
              <a:lnSpc>
                <a:spcPct val="150000"/>
              </a:lnSpc>
              <a:buAutoNum type="arabicParenR"/>
            </a:pPr>
            <a:r>
              <a:rPr lang="zh-CN" altLang="zh-CN" sz="1200" dirty="0">
                <a:latin typeface="微软雅黑" panose="020B0503020204020204" pitchFamily="34" charset="-122"/>
                <a:ea typeface="微软雅黑" panose="020B0503020204020204" pitchFamily="34" charset="-122"/>
              </a:rPr>
              <a:t>无法给予需求公司灵活的</a:t>
            </a:r>
            <a:r>
              <a:rPr lang="zh-CN" altLang="zh-CN" sz="1200" dirty="0" smtClean="0">
                <a:latin typeface="微软雅黑" panose="020B0503020204020204" pitchFamily="34" charset="-122"/>
                <a:ea typeface="微软雅黑" panose="020B0503020204020204" pitchFamily="34" charset="-122"/>
              </a:rPr>
              <a:t>服务</a:t>
            </a:r>
            <a:r>
              <a:rPr lang="zh-CN" altLang="en-US" sz="1200" dirty="0" smtClean="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685800" lvl="1" indent="-228600">
              <a:lnSpc>
                <a:spcPct val="150000"/>
              </a:lnSpc>
              <a:buAutoNum type="arabicParenR"/>
            </a:pPr>
            <a:r>
              <a:rPr lang="zh-CN" altLang="zh-CN" sz="1200" dirty="0">
                <a:latin typeface="微软雅黑" panose="020B0503020204020204" pitchFamily="34" charset="-122"/>
                <a:ea typeface="微软雅黑" panose="020B0503020204020204" pitchFamily="34" charset="-122"/>
              </a:rPr>
              <a:t>数据标注众包公司的客户群体相对</a:t>
            </a:r>
            <a:r>
              <a:rPr lang="zh-CN" altLang="zh-CN" sz="1200" dirty="0" smtClean="0">
                <a:latin typeface="微软雅黑" panose="020B0503020204020204" pitchFamily="34" charset="-122"/>
                <a:ea typeface="微软雅黑" panose="020B0503020204020204" pitchFamily="34" charset="-122"/>
              </a:rPr>
              <a:t>单一</a:t>
            </a:r>
            <a:r>
              <a:rPr lang="zh-CN" altLang="en-US"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2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数据标注外部结构</a:t>
            </a:r>
            <a:endParaRPr lang="zh-CN" altLang="en-US" sz="2400" dirty="0">
              <a:solidFill>
                <a:srgbClr val="00338D"/>
              </a:solidFill>
              <a:sym typeface="+mn-lt"/>
            </a:endParaRPr>
          </a:p>
        </p:txBody>
      </p:sp>
    </p:spTree>
    <p:extLst>
      <p:ext uri="{BB962C8B-B14F-4D97-AF65-F5344CB8AC3E}">
        <p14:creationId xmlns:p14="http://schemas.microsoft.com/office/powerpoint/2010/main" val="353829730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圆角矩形 116"/>
          <p:cNvSpPr/>
          <p:nvPr/>
        </p:nvSpPr>
        <p:spPr>
          <a:xfrm>
            <a:off x="154349" y="85092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0" name="组合 9"/>
          <p:cNvGrpSpPr/>
          <p:nvPr/>
        </p:nvGrpSpPr>
        <p:grpSpPr>
          <a:xfrm>
            <a:off x="537004" y="4829471"/>
            <a:ext cx="2252284" cy="591394"/>
            <a:chOff x="683568" y="2752671"/>
            <a:chExt cx="1689213" cy="673833"/>
          </a:xfrm>
        </p:grpSpPr>
        <p:grpSp>
          <p:nvGrpSpPr>
            <p:cNvPr id="126" name="组合 125"/>
            <p:cNvGrpSpPr/>
            <p:nvPr/>
          </p:nvGrpSpPr>
          <p:grpSpPr>
            <a:xfrm>
              <a:off x="683568" y="2786349"/>
              <a:ext cx="1689213" cy="640155"/>
              <a:chOff x="1947258" y="3466616"/>
              <a:chExt cx="2252284" cy="853540"/>
            </a:xfrm>
          </p:grpSpPr>
          <p:sp>
            <p:nvSpPr>
              <p:cNvPr id="167" name="矩形 166"/>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8" name="矩形 16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9" name="矩形 16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3" name="文本框 110"/>
            <p:cNvSpPr txBox="1"/>
            <p:nvPr/>
          </p:nvSpPr>
          <p:spPr>
            <a:xfrm>
              <a:off x="1090068" y="2752671"/>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01</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6" name="组合 5"/>
          <p:cNvGrpSpPr/>
          <p:nvPr/>
        </p:nvGrpSpPr>
        <p:grpSpPr>
          <a:xfrm>
            <a:off x="420617" y="909234"/>
            <a:ext cx="2580942" cy="1060913"/>
            <a:chOff x="807003" y="1419785"/>
            <a:chExt cx="1442342" cy="447632"/>
          </a:xfrm>
        </p:grpSpPr>
        <p:grpSp>
          <p:nvGrpSpPr>
            <p:cNvPr id="124" name="组合 123"/>
            <p:cNvGrpSpPr/>
            <p:nvPr/>
          </p:nvGrpSpPr>
          <p:grpSpPr>
            <a:xfrm>
              <a:off x="872045" y="1419785"/>
              <a:ext cx="1312260" cy="447632"/>
              <a:chOff x="2198560" y="1644530"/>
              <a:chExt cx="1749680" cy="596843"/>
            </a:xfrm>
          </p:grpSpPr>
          <p:pic>
            <p:nvPicPr>
              <p:cNvPr id="172" name="图片 17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3" name="图片 17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13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内需驱动型平台</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139" name="文本框 116"/>
          <p:cNvSpPr txBox="1"/>
          <p:nvPr/>
        </p:nvSpPr>
        <p:spPr>
          <a:xfrm>
            <a:off x="438872" y="1914372"/>
            <a:ext cx="2706571" cy="2585323"/>
          </a:xfrm>
          <a:prstGeom prst="rect">
            <a:avLst/>
          </a:prstGeom>
          <a:noFill/>
        </p:spPr>
        <p:txBody>
          <a:bodyPr wrap="square" rtlCol="0">
            <a:spAutoFit/>
          </a:bodyPr>
          <a:lstStyle/>
          <a:p>
            <a:pPr indent="457200" algn="just">
              <a:lnSpc>
                <a:spcPct val="15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内需驱动型的平台很明显，类似于百度、阿里、京东、科大讯飞等等此类公司都会有自身的众包平台，主要目标是完成本公司的业务需求，此类公司今年主要特点是已经形成了相对完善的供应商体系，对供应商的能力以及评级更精准流程更完善，自身也有非常实用的标注工具及项目管理</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系统。</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53615" y="5450497"/>
            <a:ext cx="1749680" cy="596843"/>
            <a:chOff x="872045" y="3769021"/>
            <a:chExt cx="1312260" cy="447632"/>
          </a:xfrm>
        </p:grpSpPr>
        <p:grpSp>
          <p:nvGrpSpPr>
            <p:cNvPr id="125" name="组合 124"/>
            <p:cNvGrpSpPr/>
            <p:nvPr/>
          </p:nvGrpSpPr>
          <p:grpSpPr>
            <a:xfrm>
              <a:off x="872045" y="3769021"/>
              <a:ext cx="1312260" cy="447632"/>
              <a:chOff x="2198560" y="1644530"/>
              <a:chExt cx="1749680" cy="596843"/>
            </a:xfrm>
          </p:grpSpPr>
          <p:pic>
            <p:nvPicPr>
              <p:cNvPr id="170" name="图片 169"/>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1" name="图片 170"/>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242" name="组合 241"/>
            <p:cNvGrpSpPr/>
            <p:nvPr/>
          </p:nvGrpSpPr>
          <p:grpSpPr>
            <a:xfrm>
              <a:off x="1475656" y="3867894"/>
              <a:ext cx="227425" cy="223469"/>
              <a:chOff x="5037571" y="856343"/>
              <a:chExt cx="715006" cy="702571"/>
            </a:xfrm>
            <a:solidFill>
              <a:srgbClr val="002060"/>
            </a:solidFill>
          </p:grpSpPr>
          <p:sp>
            <p:nvSpPr>
              <p:cNvPr id="243"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5"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主流数据标注团队</a:t>
            </a:r>
            <a:endParaRPr lang="zh-CN" altLang="en-US" sz="2400" dirty="0">
              <a:solidFill>
                <a:srgbClr val="00338D"/>
              </a:solidFill>
              <a:sym typeface="+mn-lt"/>
            </a:endParaRPr>
          </a:p>
        </p:txBody>
      </p:sp>
      <p:sp>
        <p:nvSpPr>
          <p:cNvPr id="103" name="圆角矩形 102"/>
          <p:cNvSpPr/>
          <p:nvPr/>
        </p:nvSpPr>
        <p:spPr>
          <a:xfrm>
            <a:off x="4134841"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10" name="组合 209"/>
          <p:cNvGrpSpPr/>
          <p:nvPr/>
        </p:nvGrpSpPr>
        <p:grpSpPr>
          <a:xfrm>
            <a:off x="4545926" y="880902"/>
            <a:ext cx="2580942" cy="1060913"/>
            <a:chOff x="807003" y="1419785"/>
            <a:chExt cx="1442342" cy="447632"/>
          </a:xfrm>
        </p:grpSpPr>
        <p:grpSp>
          <p:nvGrpSpPr>
            <p:cNvPr id="211" name="组合 210"/>
            <p:cNvGrpSpPr/>
            <p:nvPr/>
          </p:nvGrpSpPr>
          <p:grpSpPr>
            <a:xfrm>
              <a:off x="872045" y="1419785"/>
              <a:ext cx="1312260" cy="447632"/>
              <a:chOff x="2198560" y="1644530"/>
              <a:chExt cx="1749680" cy="596843"/>
            </a:xfrm>
          </p:grpSpPr>
          <p:pic>
            <p:nvPicPr>
              <p:cNvPr id="213" name="图片 21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214" name="图片 213"/>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212"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业务分享型平台</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15" name="文本框 116"/>
          <p:cNvSpPr txBox="1"/>
          <p:nvPr/>
        </p:nvSpPr>
        <p:spPr>
          <a:xfrm>
            <a:off x="4506308" y="2108041"/>
            <a:ext cx="2835662" cy="2275688"/>
          </a:xfrm>
          <a:prstGeom prst="rect">
            <a:avLst/>
          </a:prstGeom>
          <a:noFill/>
        </p:spPr>
        <p:txBody>
          <a:bodyPr wrap="square" rtlCol="0">
            <a:spAutoFit/>
          </a:bodyPr>
          <a:lstStyle/>
          <a:p>
            <a:pPr marL="171450" indent="-171450" algn="just">
              <a:lnSpc>
                <a:spcPct val="150000"/>
              </a:lnSpc>
              <a:buFont typeface="Wingdings" pitchFamily="2" charset="2"/>
              <a:buChar char="Ø"/>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技术驱动型平台</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此类平台公司目前也分为两大类，</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AI</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技术驱动型公司和数据标注工具技术驱动的公司</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171450" indent="-171450" algn="just">
              <a:lnSpc>
                <a:spcPct val="150000"/>
              </a:lnSpc>
              <a:buFont typeface="Wingdings" pitchFamily="2" charset="2"/>
              <a:buChar char="Ø"/>
            </a:pPr>
            <a:r>
              <a:rPr lang="zh-CN" altLang="zh-CN" sz="1200" dirty="0" smtClean="0">
                <a:solidFill>
                  <a:prstClr val="black">
                    <a:lumMod val="65000"/>
                    <a:lumOff val="35000"/>
                  </a:prstClr>
                </a:solidFill>
                <a:latin typeface="微软雅黑" panose="020B0503020204020204" pitchFamily="34" charset="-122"/>
                <a:ea typeface="微软雅黑" panose="020B0503020204020204" pitchFamily="34" charset="-122"/>
              </a:rPr>
              <a:t>信息</a:t>
            </a:r>
            <a:r>
              <a:rPr lang="zh-CN" altLang="zh-CN" sz="1200" dirty="0">
                <a:solidFill>
                  <a:prstClr val="black">
                    <a:lumMod val="65000"/>
                    <a:lumOff val="35000"/>
                  </a:prstClr>
                </a:solidFill>
                <a:latin typeface="微软雅黑" panose="020B0503020204020204" pitchFamily="34" charset="-122"/>
                <a:ea typeface="微软雅黑" panose="020B0503020204020204" pitchFamily="34" charset="-122"/>
              </a:rPr>
              <a:t>分享型平台</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zh-CN" sz="1200" dirty="0">
                <a:solidFill>
                  <a:prstClr val="black">
                    <a:lumMod val="65000"/>
                    <a:lumOff val="35000"/>
                  </a:prstClr>
                </a:solidFill>
                <a:latin typeface="微软雅黑" panose="020B0503020204020204" pitchFamily="34" charset="-122"/>
                <a:ea typeface="微软雅黑" panose="020B0503020204020204" pitchFamily="34" charset="-122"/>
              </a:rPr>
              <a:t>信息分享型平台的情况就相对比较乱了，在货币战争里面有一个观点非常适合概况这里公司的打法</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zh-CN" sz="1200" dirty="0">
                <a:solidFill>
                  <a:prstClr val="black">
                    <a:lumMod val="65000"/>
                    <a:lumOff val="35000"/>
                  </a:prstClr>
                </a:solidFill>
                <a:latin typeface="微软雅黑" panose="020B0503020204020204" pitchFamily="34" charset="-122"/>
                <a:ea typeface="微软雅黑" panose="020B0503020204020204" pitchFamily="34" charset="-122"/>
              </a:rPr>
              <a:t>“渠道为王”。</a:t>
            </a:r>
          </a:p>
          <a:p>
            <a:pPr indent="457200" algn="just">
              <a:lnSpc>
                <a:spcPct val="150000"/>
              </a:lnSpc>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71" name="组合 270"/>
          <p:cNvGrpSpPr/>
          <p:nvPr/>
        </p:nvGrpSpPr>
        <p:grpSpPr>
          <a:xfrm>
            <a:off x="3209212" y="2227036"/>
            <a:ext cx="1181351" cy="158115"/>
            <a:chOff x="4111386" y="2043778"/>
            <a:chExt cx="926499" cy="158012"/>
          </a:xfrm>
        </p:grpSpPr>
        <p:grpSp>
          <p:nvGrpSpPr>
            <p:cNvPr id="272" name="组合 271"/>
            <p:cNvGrpSpPr/>
            <p:nvPr/>
          </p:nvGrpSpPr>
          <p:grpSpPr>
            <a:xfrm>
              <a:off x="4879875" y="2043778"/>
              <a:ext cx="158010" cy="158012"/>
              <a:chOff x="4486616" y="3001075"/>
              <a:chExt cx="274695" cy="274699"/>
            </a:xfrm>
          </p:grpSpPr>
          <p:sp>
            <p:nvSpPr>
              <p:cNvPr id="278" name="椭圆 27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9" name="椭圆 27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73" name="组合 272"/>
            <p:cNvGrpSpPr/>
            <p:nvPr/>
          </p:nvGrpSpPr>
          <p:grpSpPr>
            <a:xfrm>
              <a:off x="4111386" y="2043778"/>
              <a:ext cx="158010" cy="158012"/>
              <a:chOff x="4486616" y="3001075"/>
              <a:chExt cx="274695" cy="274699"/>
            </a:xfrm>
          </p:grpSpPr>
          <p:sp>
            <p:nvSpPr>
              <p:cNvPr id="276" name="椭圆 27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7" name="椭圆 27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74" name="圆角矩形 27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5" name="圆角矩形 274"/>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89" name="组合 288"/>
          <p:cNvGrpSpPr/>
          <p:nvPr/>
        </p:nvGrpSpPr>
        <p:grpSpPr>
          <a:xfrm>
            <a:off x="3160138" y="4776694"/>
            <a:ext cx="1181351" cy="158115"/>
            <a:chOff x="4111386" y="2043778"/>
            <a:chExt cx="926499" cy="158012"/>
          </a:xfrm>
        </p:grpSpPr>
        <p:grpSp>
          <p:nvGrpSpPr>
            <p:cNvPr id="290" name="组合 289"/>
            <p:cNvGrpSpPr/>
            <p:nvPr/>
          </p:nvGrpSpPr>
          <p:grpSpPr>
            <a:xfrm>
              <a:off x="4879875" y="2043778"/>
              <a:ext cx="158010" cy="158012"/>
              <a:chOff x="4486616" y="3001075"/>
              <a:chExt cx="274695" cy="274699"/>
            </a:xfrm>
          </p:grpSpPr>
          <p:sp>
            <p:nvSpPr>
              <p:cNvPr id="296" name="椭圆 29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7" name="椭圆 29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91" name="组合 290"/>
            <p:cNvGrpSpPr/>
            <p:nvPr/>
          </p:nvGrpSpPr>
          <p:grpSpPr>
            <a:xfrm>
              <a:off x="4111386" y="2043778"/>
              <a:ext cx="158010" cy="158012"/>
              <a:chOff x="4486616" y="3001075"/>
              <a:chExt cx="274695" cy="274699"/>
            </a:xfrm>
          </p:grpSpPr>
          <p:sp>
            <p:nvSpPr>
              <p:cNvPr id="294" name="椭圆 29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5" name="椭圆 29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92" name="圆角矩形 291"/>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3" name="圆角矩形 292"/>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37" name="圆角矩形 336"/>
          <p:cNvSpPr/>
          <p:nvPr/>
        </p:nvSpPr>
        <p:spPr>
          <a:xfrm>
            <a:off x="8267599"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344" name="组合 343"/>
          <p:cNvGrpSpPr/>
          <p:nvPr/>
        </p:nvGrpSpPr>
        <p:grpSpPr>
          <a:xfrm>
            <a:off x="8678684" y="880902"/>
            <a:ext cx="2580942" cy="1060913"/>
            <a:chOff x="807003" y="1419785"/>
            <a:chExt cx="1442342" cy="447632"/>
          </a:xfrm>
        </p:grpSpPr>
        <p:grpSp>
          <p:nvGrpSpPr>
            <p:cNvPr id="345" name="组合 344"/>
            <p:cNvGrpSpPr/>
            <p:nvPr/>
          </p:nvGrpSpPr>
          <p:grpSpPr>
            <a:xfrm>
              <a:off x="872045" y="1419785"/>
              <a:ext cx="1312260" cy="447632"/>
              <a:chOff x="2198560" y="1644530"/>
              <a:chExt cx="1749680" cy="596843"/>
            </a:xfrm>
          </p:grpSpPr>
          <p:pic>
            <p:nvPicPr>
              <p:cNvPr id="347" name="图片 346"/>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48" name="图片 34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34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标注公司</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49" name="文本框 116"/>
          <p:cNvSpPr txBox="1"/>
          <p:nvPr/>
        </p:nvSpPr>
        <p:spPr>
          <a:xfrm>
            <a:off x="8558250" y="2230223"/>
            <a:ext cx="3010428" cy="1444691"/>
          </a:xfrm>
          <a:prstGeom prst="rect">
            <a:avLst/>
          </a:prstGeom>
          <a:noFill/>
        </p:spPr>
        <p:txBody>
          <a:bodyPr wrap="square" rtlCol="0">
            <a:spAutoFit/>
          </a:bodyPr>
          <a:lstStyle/>
          <a:p>
            <a:pPr indent="457200" algn="just">
              <a:lnSpc>
                <a:spcPct val="15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真正的做标注公司的比较少，即使是第一张图片里面的标注公司。所以我这里面所陈述的标注公司是指自己来完成标注任务，而非分包到其他做标注的公司或团队的公司。</a:t>
            </a:r>
          </a:p>
        </p:txBody>
      </p:sp>
      <p:grpSp>
        <p:nvGrpSpPr>
          <p:cNvPr id="358" name="组合 357"/>
          <p:cNvGrpSpPr/>
          <p:nvPr/>
        </p:nvGrpSpPr>
        <p:grpSpPr>
          <a:xfrm>
            <a:off x="7341970" y="2227036"/>
            <a:ext cx="1181351" cy="158115"/>
            <a:chOff x="4111386" y="2043778"/>
            <a:chExt cx="926499" cy="158012"/>
          </a:xfrm>
        </p:grpSpPr>
        <p:grpSp>
          <p:nvGrpSpPr>
            <p:cNvPr id="359" name="组合 358"/>
            <p:cNvGrpSpPr/>
            <p:nvPr/>
          </p:nvGrpSpPr>
          <p:grpSpPr>
            <a:xfrm>
              <a:off x="4879875" y="2043778"/>
              <a:ext cx="158010" cy="158012"/>
              <a:chOff x="4486616" y="3001075"/>
              <a:chExt cx="274695" cy="274699"/>
            </a:xfrm>
          </p:grpSpPr>
          <p:sp>
            <p:nvSpPr>
              <p:cNvPr id="365" name="椭圆 36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6" name="椭圆 36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0" name="组合 359"/>
            <p:cNvGrpSpPr/>
            <p:nvPr/>
          </p:nvGrpSpPr>
          <p:grpSpPr>
            <a:xfrm>
              <a:off x="4111386" y="2043778"/>
              <a:ext cx="158010" cy="158012"/>
              <a:chOff x="4486616" y="3001075"/>
              <a:chExt cx="274695" cy="274699"/>
            </a:xfrm>
          </p:grpSpPr>
          <p:sp>
            <p:nvSpPr>
              <p:cNvPr id="363" name="椭圆 36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4" name="椭圆 36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61" name="圆角矩形 360"/>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2" name="圆角矩形 361"/>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7" name="组合 366"/>
          <p:cNvGrpSpPr/>
          <p:nvPr/>
        </p:nvGrpSpPr>
        <p:grpSpPr>
          <a:xfrm>
            <a:off x="7292896" y="4776694"/>
            <a:ext cx="1181351" cy="158115"/>
            <a:chOff x="4111386" y="2043778"/>
            <a:chExt cx="926499" cy="158012"/>
          </a:xfrm>
        </p:grpSpPr>
        <p:grpSp>
          <p:nvGrpSpPr>
            <p:cNvPr id="368" name="组合 367"/>
            <p:cNvGrpSpPr/>
            <p:nvPr/>
          </p:nvGrpSpPr>
          <p:grpSpPr>
            <a:xfrm>
              <a:off x="4879875" y="2043778"/>
              <a:ext cx="158010" cy="158012"/>
              <a:chOff x="4486616" y="3001075"/>
              <a:chExt cx="274695" cy="274699"/>
            </a:xfrm>
          </p:grpSpPr>
          <p:sp>
            <p:nvSpPr>
              <p:cNvPr id="374" name="椭圆 37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5" name="椭圆 37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9" name="组合 368"/>
            <p:cNvGrpSpPr/>
            <p:nvPr/>
          </p:nvGrpSpPr>
          <p:grpSpPr>
            <a:xfrm>
              <a:off x="4111386" y="2043778"/>
              <a:ext cx="158010" cy="158012"/>
              <a:chOff x="4486616" y="3001075"/>
              <a:chExt cx="274695" cy="274699"/>
            </a:xfrm>
          </p:grpSpPr>
          <p:sp>
            <p:nvSpPr>
              <p:cNvPr id="372" name="椭圆 37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3" name="椭圆 37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0" name="圆角矩形 369"/>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1" name="圆角矩形 370"/>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76" name="组合 375"/>
          <p:cNvGrpSpPr/>
          <p:nvPr/>
        </p:nvGrpSpPr>
        <p:grpSpPr>
          <a:xfrm>
            <a:off x="4871162" y="4823236"/>
            <a:ext cx="2252284" cy="707886"/>
            <a:chOff x="683568" y="2752671"/>
            <a:chExt cx="1689213" cy="806564"/>
          </a:xfrm>
        </p:grpSpPr>
        <p:grpSp>
          <p:nvGrpSpPr>
            <p:cNvPr id="377" name="组合 376"/>
            <p:cNvGrpSpPr/>
            <p:nvPr/>
          </p:nvGrpSpPr>
          <p:grpSpPr>
            <a:xfrm>
              <a:off x="683568" y="2786349"/>
              <a:ext cx="1689213" cy="640155"/>
              <a:chOff x="1947258" y="3466616"/>
              <a:chExt cx="2252284" cy="853540"/>
            </a:xfrm>
          </p:grpSpPr>
          <p:sp>
            <p:nvSpPr>
              <p:cNvPr id="379" name="矩形 378"/>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0" name="矩形 379"/>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1" name="矩形 380"/>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8"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02</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82" name="组合 381"/>
          <p:cNvGrpSpPr/>
          <p:nvPr/>
        </p:nvGrpSpPr>
        <p:grpSpPr>
          <a:xfrm>
            <a:off x="5087773" y="5444263"/>
            <a:ext cx="1749680" cy="596843"/>
            <a:chOff x="872045" y="3769021"/>
            <a:chExt cx="1312260" cy="447632"/>
          </a:xfrm>
        </p:grpSpPr>
        <p:grpSp>
          <p:nvGrpSpPr>
            <p:cNvPr id="383" name="组合 382"/>
            <p:cNvGrpSpPr/>
            <p:nvPr/>
          </p:nvGrpSpPr>
          <p:grpSpPr>
            <a:xfrm>
              <a:off x="872045" y="3769021"/>
              <a:ext cx="1312260" cy="447632"/>
              <a:chOff x="2198560" y="1644530"/>
              <a:chExt cx="1749680" cy="596843"/>
            </a:xfrm>
          </p:grpSpPr>
          <p:pic>
            <p:nvPicPr>
              <p:cNvPr id="388" name="图片 38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89" name="图片 388"/>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84" name="组合 383"/>
            <p:cNvGrpSpPr/>
            <p:nvPr/>
          </p:nvGrpSpPr>
          <p:grpSpPr>
            <a:xfrm>
              <a:off x="1475656" y="3867894"/>
              <a:ext cx="227425" cy="223469"/>
              <a:chOff x="5037571" y="856343"/>
              <a:chExt cx="715006" cy="702571"/>
            </a:xfrm>
            <a:solidFill>
              <a:srgbClr val="002060"/>
            </a:solidFill>
          </p:grpSpPr>
          <p:sp>
            <p:nvSpPr>
              <p:cNvPr id="385"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6"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7"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90" name="组合 389"/>
          <p:cNvGrpSpPr/>
          <p:nvPr/>
        </p:nvGrpSpPr>
        <p:grpSpPr>
          <a:xfrm>
            <a:off x="9007342" y="4871955"/>
            <a:ext cx="2252284" cy="707886"/>
            <a:chOff x="683568" y="2752671"/>
            <a:chExt cx="1689213" cy="806564"/>
          </a:xfrm>
        </p:grpSpPr>
        <p:grpSp>
          <p:nvGrpSpPr>
            <p:cNvPr id="391" name="组合 390"/>
            <p:cNvGrpSpPr/>
            <p:nvPr/>
          </p:nvGrpSpPr>
          <p:grpSpPr>
            <a:xfrm>
              <a:off x="683568" y="2786349"/>
              <a:ext cx="1689213" cy="640155"/>
              <a:chOff x="1947258" y="3466616"/>
              <a:chExt cx="2252284" cy="853540"/>
            </a:xfrm>
          </p:grpSpPr>
          <p:sp>
            <p:nvSpPr>
              <p:cNvPr id="393" name="矩形 392"/>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4" name="矩形 393"/>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5" name="矩形 394"/>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92"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03</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96" name="组合 395"/>
          <p:cNvGrpSpPr/>
          <p:nvPr/>
        </p:nvGrpSpPr>
        <p:grpSpPr>
          <a:xfrm>
            <a:off x="9223953" y="5492982"/>
            <a:ext cx="1749680" cy="596843"/>
            <a:chOff x="872045" y="3769021"/>
            <a:chExt cx="1312260" cy="447632"/>
          </a:xfrm>
        </p:grpSpPr>
        <p:grpSp>
          <p:nvGrpSpPr>
            <p:cNvPr id="397" name="组合 396"/>
            <p:cNvGrpSpPr/>
            <p:nvPr/>
          </p:nvGrpSpPr>
          <p:grpSpPr>
            <a:xfrm>
              <a:off x="872045" y="3769021"/>
              <a:ext cx="1312260" cy="447632"/>
              <a:chOff x="2198560" y="1644530"/>
              <a:chExt cx="1749680" cy="596843"/>
            </a:xfrm>
          </p:grpSpPr>
          <p:pic>
            <p:nvPicPr>
              <p:cNvPr id="402" name="图片 40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403" name="图片 40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98" name="组合 397"/>
            <p:cNvGrpSpPr/>
            <p:nvPr/>
          </p:nvGrpSpPr>
          <p:grpSpPr>
            <a:xfrm>
              <a:off x="1475656" y="3867894"/>
              <a:ext cx="227425" cy="223469"/>
              <a:chOff x="5037571" y="856343"/>
              <a:chExt cx="715006" cy="702571"/>
            </a:xfrm>
            <a:solidFill>
              <a:srgbClr val="002060"/>
            </a:solidFill>
          </p:grpSpPr>
          <p:sp>
            <p:nvSpPr>
              <p:cNvPr id="399"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1"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Tree>
    <p:custDataLst>
      <p:tags r:id="rId1"/>
    </p:custDataLst>
    <p:extLst>
      <p:ext uri="{BB962C8B-B14F-4D97-AF65-F5344CB8AC3E}">
        <p14:creationId xmlns:p14="http://schemas.microsoft.com/office/powerpoint/2010/main" val="5445278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350"/>
                                        <p:tgtEl>
                                          <p:spTgt spid="1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9"/>
                                        </p:tgtEl>
                                        <p:attrNameLst>
                                          <p:attrName>style.visibility</p:attrName>
                                        </p:attrNameLst>
                                      </p:cBhvr>
                                      <p:to>
                                        <p:strVal val="visible"/>
                                      </p:to>
                                    </p:set>
                                    <p:animEffect transition="in" filter="fade">
                                      <p:cBhvr>
                                        <p:cTn id="15" dur="350"/>
                                        <p:tgtEl>
                                          <p:spTgt spid="1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35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350"/>
                                        <p:tgtEl>
                                          <p:spTgt spid="2"/>
                                        </p:tgtEl>
                                      </p:cBhvr>
                                    </p:animEffect>
                                  </p:childTnLst>
                                </p:cTn>
                              </p:par>
                            </p:childTnLst>
                          </p:cTn>
                        </p:par>
                        <p:par>
                          <p:cTn id="24" fill="hold">
                            <p:stCondLst>
                              <p:cond delay="2350"/>
                            </p:stCondLst>
                            <p:childTnLst>
                              <p:par>
                                <p:cTn id="25" presetID="10" presetClass="entr" presetSubtype="0" fill="hold" grpId="0" nodeType="after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350"/>
                                        <p:tgtEl>
                                          <p:spTgt spid="103"/>
                                        </p:tgtEl>
                                      </p:cBhvr>
                                    </p:animEffect>
                                  </p:childTnLst>
                                </p:cTn>
                              </p:par>
                            </p:childTnLst>
                          </p:cTn>
                        </p:par>
                        <p:par>
                          <p:cTn id="28" fill="hold">
                            <p:stCondLst>
                              <p:cond delay="2700"/>
                            </p:stCondLst>
                            <p:childTnLst>
                              <p:par>
                                <p:cTn id="29" presetID="10" presetClass="entr" presetSubtype="0" fill="hold" nodeType="afterEffect">
                                  <p:stCondLst>
                                    <p:cond delay="0"/>
                                  </p:stCondLst>
                                  <p:childTnLst>
                                    <p:set>
                                      <p:cBhvr>
                                        <p:cTn id="30" dur="1" fill="hold">
                                          <p:stCondLst>
                                            <p:cond delay="0"/>
                                          </p:stCondLst>
                                        </p:cTn>
                                        <p:tgtEl>
                                          <p:spTgt spid="210"/>
                                        </p:tgtEl>
                                        <p:attrNameLst>
                                          <p:attrName>style.visibility</p:attrName>
                                        </p:attrNameLst>
                                      </p:cBhvr>
                                      <p:to>
                                        <p:strVal val="visible"/>
                                      </p:to>
                                    </p:set>
                                    <p:animEffect transition="in" filter="fade">
                                      <p:cBhvr>
                                        <p:cTn id="31" dur="350"/>
                                        <p:tgtEl>
                                          <p:spTgt spid="210"/>
                                        </p:tgtEl>
                                      </p:cBhvr>
                                    </p:animEffect>
                                  </p:childTnLst>
                                </p:cTn>
                              </p:par>
                            </p:childTnLst>
                          </p:cTn>
                        </p:par>
                        <p:par>
                          <p:cTn id="32" fill="hold">
                            <p:stCondLst>
                              <p:cond delay="3050"/>
                            </p:stCondLst>
                            <p:childTnLst>
                              <p:par>
                                <p:cTn id="33" presetID="10" presetClass="entr" presetSubtype="0" fill="hold" grpId="0" nodeType="afterEffect">
                                  <p:stCondLst>
                                    <p:cond delay="0"/>
                                  </p:stCondLst>
                                  <p:childTnLst>
                                    <p:set>
                                      <p:cBhvr>
                                        <p:cTn id="34" dur="1" fill="hold">
                                          <p:stCondLst>
                                            <p:cond delay="0"/>
                                          </p:stCondLst>
                                        </p:cTn>
                                        <p:tgtEl>
                                          <p:spTgt spid="215"/>
                                        </p:tgtEl>
                                        <p:attrNameLst>
                                          <p:attrName>style.visibility</p:attrName>
                                        </p:attrNameLst>
                                      </p:cBhvr>
                                      <p:to>
                                        <p:strVal val="visible"/>
                                      </p:to>
                                    </p:set>
                                    <p:animEffect transition="in" filter="fade">
                                      <p:cBhvr>
                                        <p:cTn id="35" dur="350"/>
                                        <p:tgtEl>
                                          <p:spTgt spid="215"/>
                                        </p:tgtEl>
                                      </p:cBhvr>
                                    </p:animEffect>
                                  </p:childTnLst>
                                </p:cTn>
                              </p:par>
                            </p:childTnLst>
                          </p:cTn>
                        </p:par>
                        <p:par>
                          <p:cTn id="36" fill="hold">
                            <p:stCondLst>
                              <p:cond delay="3400"/>
                            </p:stCondLst>
                            <p:childTnLst>
                              <p:par>
                                <p:cTn id="37" presetID="10" presetClass="entr" presetSubtype="0" fill="hold" nodeType="afterEffect">
                                  <p:stCondLst>
                                    <p:cond delay="0"/>
                                  </p:stCondLst>
                                  <p:childTnLst>
                                    <p:set>
                                      <p:cBhvr>
                                        <p:cTn id="38" dur="1" fill="hold">
                                          <p:stCondLst>
                                            <p:cond delay="0"/>
                                          </p:stCondLst>
                                        </p:cTn>
                                        <p:tgtEl>
                                          <p:spTgt spid="271"/>
                                        </p:tgtEl>
                                        <p:attrNameLst>
                                          <p:attrName>style.visibility</p:attrName>
                                        </p:attrNameLst>
                                      </p:cBhvr>
                                      <p:to>
                                        <p:strVal val="visible"/>
                                      </p:to>
                                    </p:set>
                                    <p:animEffect transition="in" filter="fade">
                                      <p:cBhvr>
                                        <p:cTn id="39" dur="350"/>
                                        <p:tgtEl>
                                          <p:spTgt spid="27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289"/>
                                        </p:tgtEl>
                                        <p:attrNameLst>
                                          <p:attrName>style.visibility</p:attrName>
                                        </p:attrNameLst>
                                      </p:cBhvr>
                                      <p:to>
                                        <p:strVal val="visible"/>
                                      </p:to>
                                    </p:set>
                                    <p:animEffect transition="in" filter="fade">
                                      <p:cBhvr>
                                        <p:cTn id="43" dur="350"/>
                                        <p:tgtEl>
                                          <p:spTgt spid="289"/>
                                        </p:tgtEl>
                                      </p:cBhvr>
                                    </p:animEffect>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337"/>
                                        </p:tgtEl>
                                        <p:attrNameLst>
                                          <p:attrName>style.visibility</p:attrName>
                                        </p:attrNameLst>
                                      </p:cBhvr>
                                      <p:to>
                                        <p:strVal val="visible"/>
                                      </p:to>
                                    </p:set>
                                    <p:animEffect transition="in" filter="fade">
                                      <p:cBhvr>
                                        <p:cTn id="47" dur="350"/>
                                        <p:tgtEl>
                                          <p:spTgt spid="337"/>
                                        </p:tgtEl>
                                      </p:cBhvr>
                                    </p:animEffect>
                                  </p:childTnLst>
                                </p:cTn>
                              </p:par>
                            </p:childTnLst>
                          </p:cTn>
                        </p:par>
                        <p:par>
                          <p:cTn id="48" fill="hold">
                            <p:stCondLst>
                              <p:cond delay="4450"/>
                            </p:stCondLst>
                            <p:childTnLst>
                              <p:par>
                                <p:cTn id="49" presetID="10" presetClass="entr" presetSubtype="0" fill="hold" nodeType="afterEffect">
                                  <p:stCondLst>
                                    <p:cond delay="0"/>
                                  </p:stCondLst>
                                  <p:childTnLst>
                                    <p:set>
                                      <p:cBhvr>
                                        <p:cTn id="50" dur="1" fill="hold">
                                          <p:stCondLst>
                                            <p:cond delay="0"/>
                                          </p:stCondLst>
                                        </p:cTn>
                                        <p:tgtEl>
                                          <p:spTgt spid="344"/>
                                        </p:tgtEl>
                                        <p:attrNameLst>
                                          <p:attrName>style.visibility</p:attrName>
                                        </p:attrNameLst>
                                      </p:cBhvr>
                                      <p:to>
                                        <p:strVal val="visible"/>
                                      </p:to>
                                    </p:set>
                                    <p:animEffect transition="in" filter="fade">
                                      <p:cBhvr>
                                        <p:cTn id="51" dur="350"/>
                                        <p:tgtEl>
                                          <p:spTgt spid="344"/>
                                        </p:tgtEl>
                                      </p:cBhvr>
                                    </p:animEffect>
                                  </p:childTnLst>
                                </p:cTn>
                              </p:par>
                            </p:childTnLst>
                          </p:cTn>
                        </p:par>
                        <p:par>
                          <p:cTn id="52" fill="hold">
                            <p:stCondLst>
                              <p:cond delay="4800"/>
                            </p:stCondLst>
                            <p:childTnLst>
                              <p:par>
                                <p:cTn id="53" presetID="10" presetClass="entr" presetSubtype="0" fill="hold" grpId="0" nodeType="afterEffect">
                                  <p:stCondLst>
                                    <p:cond delay="0"/>
                                  </p:stCondLst>
                                  <p:childTnLst>
                                    <p:set>
                                      <p:cBhvr>
                                        <p:cTn id="54" dur="1" fill="hold">
                                          <p:stCondLst>
                                            <p:cond delay="0"/>
                                          </p:stCondLst>
                                        </p:cTn>
                                        <p:tgtEl>
                                          <p:spTgt spid="349"/>
                                        </p:tgtEl>
                                        <p:attrNameLst>
                                          <p:attrName>style.visibility</p:attrName>
                                        </p:attrNameLst>
                                      </p:cBhvr>
                                      <p:to>
                                        <p:strVal val="visible"/>
                                      </p:to>
                                    </p:set>
                                    <p:animEffect transition="in" filter="fade">
                                      <p:cBhvr>
                                        <p:cTn id="55" dur="350"/>
                                        <p:tgtEl>
                                          <p:spTgt spid="349"/>
                                        </p:tgtEl>
                                      </p:cBhvr>
                                    </p:animEffect>
                                  </p:childTnLst>
                                </p:cTn>
                              </p:par>
                            </p:childTnLst>
                          </p:cTn>
                        </p:par>
                        <p:par>
                          <p:cTn id="56" fill="hold">
                            <p:stCondLst>
                              <p:cond delay="5150"/>
                            </p:stCondLst>
                            <p:childTnLst>
                              <p:par>
                                <p:cTn id="57" presetID="10" presetClass="entr" presetSubtype="0" fill="hold" nodeType="afterEffect">
                                  <p:stCondLst>
                                    <p:cond delay="0"/>
                                  </p:stCondLst>
                                  <p:childTnLst>
                                    <p:set>
                                      <p:cBhvr>
                                        <p:cTn id="58" dur="1" fill="hold">
                                          <p:stCondLst>
                                            <p:cond delay="0"/>
                                          </p:stCondLst>
                                        </p:cTn>
                                        <p:tgtEl>
                                          <p:spTgt spid="358"/>
                                        </p:tgtEl>
                                        <p:attrNameLst>
                                          <p:attrName>style.visibility</p:attrName>
                                        </p:attrNameLst>
                                      </p:cBhvr>
                                      <p:to>
                                        <p:strVal val="visible"/>
                                      </p:to>
                                    </p:set>
                                    <p:animEffect transition="in" filter="fade">
                                      <p:cBhvr>
                                        <p:cTn id="59" dur="350"/>
                                        <p:tgtEl>
                                          <p:spTgt spid="358"/>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367"/>
                                        </p:tgtEl>
                                        <p:attrNameLst>
                                          <p:attrName>style.visibility</p:attrName>
                                        </p:attrNameLst>
                                      </p:cBhvr>
                                      <p:to>
                                        <p:strVal val="visible"/>
                                      </p:to>
                                    </p:set>
                                    <p:animEffect transition="in" filter="fade">
                                      <p:cBhvr>
                                        <p:cTn id="63" dur="350"/>
                                        <p:tgtEl>
                                          <p:spTgt spid="367"/>
                                        </p:tgtEl>
                                      </p:cBhvr>
                                    </p:animEffect>
                                  </p:childTnLst>
                                </p:cTn>
                              </p:par>
                            </p:childTnLst>
                          </p:cTn>
                        </p:par>
                        <p:par>
                          <p:cTn id="64" fill="hold">
                            <p:stCondLst>
                              <p:cond delay="5850"/>
                            </p:stCondLst>
                            <p:childTnLst>
                              <p:par>
                                <p:cTn id="65" presetID="10" presetClass="entr" presetSubtype="0" fill="hold" nodeType="afterEffect">
                                  <p:stCondLst>
                                    <p:cond delay="0"/>
                                  </p:stCondLst>
                                  <p:childTnLst>
                                    <p:set>
                                      <p:cBhvr>
                                        <p:cTn id="66" dur="1" fill="hold">
                                          <p:stCondLst>
                                            <p:cond delay="0"/>
                                          </p:stCondLst>
                                        </p:cTn>
                                        <p:tgtEl>
                                          <p:spTgt spid="376"/>
                                        </p:tgtEl>
                                        <p:attrNameLst>
                                          <p:attrName>style.visibility</p:attrName>
                                        </p:attrNameLst>
                                      </p:cBhvr>
                                      <p:to>
                                        <p:strVal val="visible"/>
                                      </p:to>
                                    </p:set>
                                    <p:animEffect transition="in" filter="fade">
                                      <p:cBhvr>
                                        <p:cTn id="67" dur="350"/>
                                        <p:tgtEl>
                                          <p:spTgt spid="376"/>
                                        </p:tgtEl>
                                      </p:cBhvr>
                                    </p:animEffect>
                                  </p:childTnLst>
                                </p:cTn>
                              </p:par>
                            </p:childTnLst>
                          </p:cTn>
                        </p:par>
                        <p:par>
                          <p:cTn id="68" fill="hold">
                            <p:stCondLst>
                              <p:cond delay="6200"/>
                            </p:stCondLst>
                            <p:childTnLst>
                              <p:par>
                                <p:cTn id="69" presetID="10" presetClass="entr" presetSubtype="0" fill="hold" nodeType="afterEffect">
                                  <p:stCondLst>
                                    <p:cond delay="0"/>
                                  </p:stCondLst>
                                  <p:childTnLst>
                                    <p:set>
                                      <p:cBhvr>
                                        <p:cTn id="70" dur="1" fill="hold">
                                          <p:stCondLst>
                                            <p:cond delay="0"/>
                                          </p:stCondLst>
                                        </p:cTn>
                                        <p:tgtEl>
                                          <p:spTgt spid="382"/>
                                        </p:tgtEl>
                                        <p:attrNameLst>
                                          <p:attrName>style.visibility</p:attrName>
                                        </p:attrNameLst>
                                      </p:cBhvr>
                                      <p:to>
                                        <p:strVal val="visible"/>
                                      </p:to>
                                    </p:set>
                                    <p:animEffect transition="in" filter="fade">
                                      <p:cBhvr>
                                        <p:cTn id="71" dur="350"/>
                                        <p:tgtEl>
                                          <p:spTgt spid="382"/>
                                        </p:tgtEl>
                                      </p:cBhvr>
                                    </p:animEffect>
                                  </p:childTnLst>
                                </p:cTn>
                              </p:par>
                            </p:childTnLst>
                          </p:cTn>
                        </p:par>
                        <p:par>
                          <p:cTn id="72" fill="hold">
                            <p:stCondLst>
                              <p:cond delay="6550"/>
                            </p:stCondLst>
                            <p:childTnLst>
                              <p:par>
                                <p:cTn id="73" presetID="10" presetClass="entr" presetSubtype="0" fill="hold" nodeType="afterEffect">
                                  <p:stCondLst>
                                    <p:cond delay="0"/>
                                  </p:stCondLst>
                                  <p:childTnLst>
                                    <p:set>
                                      <p:cBhvr>
                                        <p:cTn id="74" dur="1" fill="hold">
                                          <p:stCondLst>
                                            <p:cond delay="0"/>
                                          </p:stCondLst>
                                        </p:cTn>
                                        <p:tgtEl>
                                          <p:spTgt spid="390"/>
                                        </p:tgtEl>
                                        <p:attrNameLst>
                                          <p:attrName>style.visibility</p:attrName>
                                        </p:attrNameLst>
                                      </p:cBhvr>
                                      <p:to>
                                        <p:strVal val="visible"/>
                                      </p:to>
                                    </p:set>
                                    <p:animEffect transition="in" filter="fade">
                                      <p:cBhvr>
                                        <p:cTn id="75" dur="350"/>
                                        <p:tgtEl>
                                          <p:spTgt spid="390"/>
                                        </p:tgtEl>
                                      </p:cBhvr>
                                    </p:animEffect>
                                  </p:childTnLst>
                                </p:cTn>
                              </p:par>
                            </p:childTnLst>
                          </p:cTn>
                        </p:par>
                        <p:par>
                          <p:cTn id="76" fill="hold">
                            <p:stCondLst>
                              <p:cond delay="6900"/>
                            </p:stCondLst>
                            <p:childTnLst>
                              <p:par>
                                <p:cTn id="77" presetID="10" presetClass="entr" presetSubtype="0" fill="hold" nodeType="afterEffect">
                                  <p:stCondLst>
                                    <p:cond delay="0"/>
                                  </p:stCondLst>
                                  <p:childTnLst>
                                    <p:set>
                                      <p:cBhvr>
                                        <p:cTn id="78" dur="1" fill="hold">
                                          <p:stCondLst>
                                            <p:cond delay="0"/>
                                          </p:stCondLst>
                                        </p:cTn>
                                        <p:tgtEl>
                                          <p:spTgt spid="396"/>
                                        </p:tgtEl>
                                        <p:attrNameLst>
                                          <p:attrName>style.visibility</p:attrName>
                                        </p:attrNameLst>
                                      </p:cBhvr>
                                      <p:to>
                                        <p:strVal val="visible"/>
                                      </p:to>
                                    </p:set>
                                    <p:animEffect transition="in" filter="fade">
                                      <p:cBhvr>
                                        <p:cTn id="79" dur="350"/>
                                        <p:tgtEl>
                                          <p:spTgt spid="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ldLvl="0" animBg="1"/>
      <p:bldP spid="139" grpId="0"/>
      <p:bldP spid="103" grpId="0" bldLvl="0" animBg="1"/>
      <p:bldP spid="215" grpId="0"/>
      <p:bldP spid="337" grpId="0" bldLvl="0" animBg="1"/>
      <p:bldP spid="349" grpId="0"/>
    </p:bld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自定义设计方案">
  <a:themeElements>
    <a:clrScheme name="自定义 178">
      <a:dk1>
        <a:sysClr val="windowText" lastClr="000000"/>
      </a:dk1>
      <a:lt1>
        <a:sysClr val="window" lastClr="FFFFFF"/>
      </a:lt1>
      <a:dk2>
        <a:srgbClr val="000000"/>
      </a:dk2>
      <a:lt2>
        <a:srgbClr val="FFFFFF"/>
      </a:lt2>
      <a:accent1>
        <a:srgbClr val="0070C0"/>
      </a:accent1>
      <a:accent2>
        <a:srgbClr val="0070C0"/>
      </a:accent2>
      <a:accent3>
        <a:srgbClr val="0070C0"/>
      </a:accent3>
      <a:accent4>
        <a:srgbClr val="0070C0"/>
      </a:accent4>
      <a:accent5>
        <a:srgbClr val="0070C0"/>
      </a:accent5>
      <a:accent6>
        <a:srgbClr val="0070C0"/>
      </a:accent6>
      <a:hlink>
        <a:srgbClr val="0070C0"/>
      </a:hlink>
      <a:folHlink>
        <a:srgbClr val="0070C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6235</TotalTime>
  <Words>5895</Words>
  <Application>Microsoft Office PowerPoint</Application>
  <PresentationFormat>自定义</PresentationFormat>
  <Paragraphs>512</Paragraphs>
  <Slides>33</Slides>
  <Notes>24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33</vt:i4>
      </vt:variant>
    </vt:vector>
  </HeadingPairs>
  <TitlesOfParts>
    <vt:vector size="43" baseType="lpstr">
      <vt:lpstr>Arial</vt:lpstr>
      <vt:lpstr>宋体</vt:lpstr>
      <vt:lpstr>Gill Sans</vt:lpstr>
      <vt:lpstr>FontAwesome</vt:lpstr>
      <vt:lpstr>微软雅黑</vt:lpstr>
      <vt:lpstr>Impact</vt:lpstr>
      <vt:lpstr>Calibri</vt:lpstr>
      <vt:lpstr>Calibri Light</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jx</dc:title>
  <dc:creator>Matou</dc:creator>
  <cp:lastModifiedBy>yz li</cp:lastModifiedBy>
  <cp:revision>354</cp:revision>
  <dcterms:created xsi:type="dcterms:W3CDTF">2017-03-08T05:07:00Z</dcterms:created>
  <dcterms:modified xsi:type="dcterms:W3CDTF">2023-02-07T12:59:26Z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B0E755C876394B108C4832326035824C</vt:lpwstr>
  </property>
</Properties>
</file>