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60" r:id="rId2"/>
  </p:sldMasterIdLst>
  <p:notesMasterIdLst>
    <p:notesMasterId r:id="rId77"/>
  </p:notesMasterIdLst>
  <p:sldIdLst>
    <p:sldId id="407" r:id="rId3"/>
    <p:sldId id="337" r:id="rId4"/>
    <p:sldId id="258" r:id="rId5"/>
    <p:sldId id="308" r:id="rId6"/>
    <p:sldId id="339" r:id="rId7"/>
    <p:sldId id="340" r:id="rId8"/>
    <p:sldId id="341" r:id="rId9"/>
    <p:sldId id="342" r:id="rId10"/>
    <p:sldId id="343" r:id="rId11"/>
    <p:sldId id="344" r:id="rId12"/>
    <p:sldId id="345" r:id="rId13"/>
    <p:sldId id="346" r:id="rId14"/>
    <p:sldId id="347" r:id="rId15"/>
    <p:sldId id="348" r:id="rId16"/>
    <p:sldId id="349" r:id="rId17"/>
    <p:sldId id="350" r:id="rId18"/>
    <p:sldId id="351" r:id="rId19"/>
    <p:sldId id="352" r:id="rId20"/>
    <p:sldId id="353" r:id="rId21"/>
    <p:sldId id="354" r:id="rId22"/>
    <p:sldId id="355" r:id="rId23"/>
    <p:sldId id="356" r:id="rId24"/>
    <p:sldId id="357" r:id="rId25"/>
    <p:sldId id="358" r:id="rId26"/>
    <p:sldId id="359" r:id="rId27"/>
    <p:sldId id="361" r:id="rId28"/>
    <p:sldId id="362" r:id="rId29"/>
    <p:sldId id="363" r:id="rId30"/>
    <p:sldId id="364" r:id="rId31"/>
    <p:sldId id="365" r:id="rId32"/>
    <p:sldId id="366" r:id="rId33"/>
    <p:sldId id="367" r:id="rId34"/>
    <p:sldId id="368" r:id="rId35"/>
    <p:sldId id="369" r:id="rId36"/>
    <p:sldId id="370" r:id="rId37"/>
    <p:sldId id="371" r:id="rId38"/>
    <p:sldId id="372" r:id="rId39"/>
    <p:sldId id="373" r:id="rId40"/>
    <p:sldId id="374" r:id="rId41"/>
    <p:sldId id="375" r:id="rId42"/>
    <p:sldId id="376" r:id="rId43"/>
    <p:sldId id="377" r:id="rId44"/>
    <p:sldId id="378" r:id="rId45"/>
    <p:sldId id="379" r:id="rId46"/>
    <p:sldId id="380" r:id="rId47"/>
    <p:sldId id="381" r:id="rId48"/>
    <p:sldId id="382" r:id="rId49"/>
    <p:sldId id="383" r:id="rId50"/>
    <p:sldId id="384" r:id="rId51"/>
    <p:sldId id="385" r:id="rId52"/>
    <p:sldId id="386" r:id="rId53"/>
    <p:sldId id="387" r:id="rId54"/>
    <p:sldId id="388" r:id="rId55"/>
    <p:sldId id="389" r:id="rId56"/>
    <p:sldId id="390" r:id="rId57"/>
    <p:sldId id="391" r:id="rId58"/>
    <p:sldId id="392" r:id="rId59"/>
    <p:sldId id="393" r:id="rId60"/>
    <p:sldId id="394" r:id="rId61"/>
    <p:sldId id="408" r:id="rId62"/>
    <p:sldId id="409" r:id="rId63"/>
    <p:sldId id="410" r:id="rId64"/>
    <p:sldId id="411" r:id="rId65"/>
    <p:sldId id="412" r:id="rId66"/>
    <p:sldId id="413" r:id="rId67"/>
    <p:sldId id="414" r:id="rId68"/>
    <p:sldId id="400" r:id="rId69"/>
    <p:sldId id="401" r:id="rId70"/>
    <p:sldId id="402" r:id="rId71"/>
    <p:sldId id="403" r:id="rId72"/>
    <p:sldId id="404" r:id="rId73"/>
    <p:sldId id="406" r:id="rId74"/>
    <p:sldId id="405" r:id="rId75"/>
    <p:sldId id="336" r:id="rId76"/>
  </p:sldIdLst>
  <p:sldSz cx="9144000" cy="6858000" type="screen4x3"/>
  <p:notesSz cx="6858000" cy="9144000"/>
  <p:custDataLst>
    <p:tags r:id="rId7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A609"/>
    <a:srgbClr val="E5F4FF"/>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83652" autoAdjust="0"/>
  </p:normalViewPr>
  <p:slideViewPr>
    <p:cSldViewPr snapToGrid="0" showGuides="1">
      <p:cViewPr>
        <p:scale>
          <a:sx n="75" d="100"/>
          <a:sy n="75" d="100"/>
        </p:scale>
        <p:origin x="-1362" y="-16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ags" Target="tags/tag1.xml"/><Relationship Id="rId8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BB0B0A-7FB2-412B-859F-EC3A8F9B9D13}" type="datetimeFigureOut">
              <a:rPr lang="zh-CN" altLang="en-US" smtClean="0"/>
              <a:t>2022/6/24</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F3F2CE-909D-4581-8BA8-8DCD318820E5}" type="slidenum">
              <a:rPr lang="zh-CN" altLang="en-US" smtClean="0"/>
              <a:t>‹#›</a:t>
            </a:fld>
            <a:endParaRPr lang="zh-CN" altLang="en-US"/>
          </a:p>
        </p:txBody>
      </p:sp>
    </p:spTree>
    <p:extLst>
      <p:ext uri="{BB962C8B-B14F-4D97-AF65-F5344CB8AC3E}">
        <p14:creationId xmlns:p14="http://schemas.microsoft.com/office/powerpoint/2010/main" val="19320296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11095" y="693329"/>
            <a:ext cx="8930355" cy="0"/>
          </a:xfrm>
          <a:prstGeom prst="line">
            <a:avLst/>
          </a:prstGeom>
          <a:ln>
            <a:solidFill>
              <a:srgbClr val="FFFF00"/>
            </a:solidFill>
          </a:ln>
          <a:effectLst>
            <a:glow rad="63500">
              <a:schemeClr val="accent3">
                <a:satMod val="175000"/>
                <a:alpha val="40000"/>
              </a:schemeClr>
            </a:glow>
            <a:outerShdw blurRad="40000" dist="20000" dir="5400000" rotWithShape="0">
              <a:srgbClr val="000000">
                <a:alpha val="38000"/>
              </a:srgbClr>
            </a:outerShdw>
          </a:effectLst>
        </p:spPr>
        <p:style>
          <a:lnRef idx="2">
            <a:schemeClr val="accent3"/>
          </a:lnRef>
          <a:fillRef idx="0">
            <a:schemeClr val="accent3"/>
          </a:fillRef>
          <a:effectRef idx="1">
            <a:schemeClr val="accent3"/>
          </a:effectRef>
          <a:fontRef idx="minor">
            <a:schemeClr val="tx1"/>
          </a:fontRef>
        </p:style>
      </p:cxn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4639"/>
            <a:ext cx="8229600" cy="1143000"/>
          </a:xfrm>
          <a:prstGeom prst="rect">
            <a:avLst/>
          </a:prstGeom>
        </p:spPr>
        <p:txBody>
          <a:bodyPr lIns="121963" tIns="60981" rIns="121963" bIns="60981"/>
          <a:lstStyle/>
          <a:p>
            <a:r>
              <a:rPr lang="zh-CN" altLang="en-US"/>
              <a:t>单击此处编辑母版标题样式</a:t>
            </a:r>
          </a:p>
        </p:txBody>
      </p:sp>
      <p:sp>
        <p:nvSpPr>
          <p:cNvPr id="3" name="日期占位符 2"/>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4" name="页脚占位符 3"/>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3" name="页脚占位符 2"/>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0"/>
            <a:ext cx="3008313" cy="1162051"/>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内容占位符 2"/>
          <p:cNvSpPr>
            <a:spLocks noGrp="1"/>
          </p:cNvSpPr>
          <p:nvPr>
            <p:ph idx="1"/>
          </p:nvPr>
        </p:nvSpPr>
        <p:spPr>
          <a:xfrm>
            <a:off x="3575050" y="273051"/>
            <a:ext cx="5111750" cy="5853114"/>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435103"/>
            <a:ext cx="3008313" cy="4691063"/>
          </a:xfrm>
          <a:prstGeom prst="rect">
            <a:avLst/>
          </a:prstGeom>
        </p:spPr>
        <p:txBody>
          <a:bodyPr lIns="121963" tIns="60981" rIns="121963" bIns="60981"/>
          <a:lstStyle>
            <a:lvl1pPr marL="0" indent="0">
              <a:buNone/>
              <a:defRPr sz="1900"/>
            </a:lvl1pPr>
            <a:lvl2pPr marL="609600" indent="0">
              <a:buNone/>
              <a:defRPr sz="1600"/>
            </a:lvl2pPr>
            <a:lvl3pPr marL="1219200" indent="0">
              <a:buNone/>
              <a:defRPr sz="1300"/>
            </a:lvl3pPr>
            <a:lvl4pPr marL="1828800" indent="0">
              <a:buNone/>
              <a:defRPr sz="1200"/>
            </a:lvl4pPr>
            <a:lvl5pPr marL="2437765" indent="0">
              <a:buNone/>
              <a:defRPr sz="1200"/>
            </a:lvl5pPr>
            <a:lvl6pPr marL="3047365" indent="0">
              <a:buNone/>
              <a:defRPr sz="1200"/>
            </a:lvl6pPr>
            <a:lvl7pPr marL="3656965" indent="0">
              <a:buNone/>
              <a:defRPr sz="1200"/>
            </a:lvl7pPr>
            <a:lvl8pPr marL="4266565" indent="0">
              <a:buNone/>
              <a:defRPr sz="1200"/>
            </a:lvl8pPr>
            <a:lvl9pPr marL="4876165"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6" name="页脚占位符 5"/>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a:prstGeom prst="rect">
            <a:avLst/>
          </a:prstGeom>
        </p:spPr>
        <p:txBody>
          <a:bodyPr lIns="121963" tIns="60981" rIns="121963" bIns="60981"/>
          <a:lstStyle>
            <a:lvl1pPr marL="0" indent="0">
              <a:buNone/>
              <a:defRPr sz="4300"/>
            </a:lvl1pPr>
            <a:lvl2pPr marL="609600" indent="0">
              <a:buNone/>
              <a:defRPr sz="3700"/>
            </a:lvl2pPr>
            <a:lvl3pPr marL="1219200" indent="0">
              <a:buNone/>
              <a:defRPr sz="3200"/>
            </a:lvl3pPr>
            <a:lvl4pPr marL="1828800" indent="0">
              <a:buNone/>
              <a:defRPr sz="2700"/>
            </a:lvl4pPr>
            <a:lvl5pPr marL="2437765" indent="0">
              <a:buNone/>
              <a:defRPr sz="2700"/>
            </a:lvl5pPr>
            <a:lvl6pPr marL="3047365" indent="0">
              <a:buNone/>
              <a:defRPr sz="2700"/>
            </a:lvl6pPr>
            <a:lvl7pPr marL="3656965" indent="0">
              <a:buNone/>
              <a:defRPr sz="2700"/>
            </a:lvl7pPr>
            <a:lvl8pPr marL="4266565" indent="0">
              <a:buNone/>
              <a:defRPr sz="2700"/>
            </a:lvl8pPr>
            <a:lvl9pPr marL="4876165" indent="0">
              <a:buNone/>
              <a:defRPr sz="2700"/>
            </a:lvl9pPr>
          </a:lstStyle>
          <a:p>
            <a:endParaRPr lang="zh-CN" altLang="en-US"/>
          </a:p>
        </p:txBody>
      </p:sp>
      <p:sp>
        <p:nvSpPr>
          <p:cNvPr id="4" name="文本占位符 3"/>
          <p:cNvSpPr>
            <a:spLocks noGrp="1"/>
          </p:cNvSpPr>
          <p:nvPr>
            <p:ph type="body" sz="half" idx="2"/>
          </p:nvPr>
        </p:nvSpPr>
        <p:spPr>
          <a:xfrm>
            <a:off x="1792288" y="5367339"/>
            <a:ext cx="5486400" cy="804863"/>
          </a:xfrm>
          <a:prstGeom prst="rect">
            <a:avLst/>
          </a:prstGeom>
        </p:spPr>
        <p:txBody>
          <a:bodyPr lIns="121963" tIns="60981" rIns="121963" bIns="60981"/>
          <a:lstStyle>
            <a:lvl1pPr marL="0" indent="0">
              <a:buNone/>
              <a:defRPr sz="1900"/>
            </a:lvl1pPr>
            <a:lvl2pPr marL="609600" indent="0">
              <a:buNone/>
              <a:defRPr sz="1600"/>
            </a:lvl2pPr>
            <a:lvl3pPr marL="1219200" indent="0">
              <a:buNone/>
              <a:defRPr sz="1300"/>
            </a:lvl3pPr>
            <a:lvl4pPr marL="1828800" indent="0">
              <a:buNone/>
              <a:defRPr sz="1200"/>
            </a:lvl4pPr>
            <a:lvl5pPr marL="2437765" indent="0">
              <a:buNone/>
              <a:defRPr sz="1200"/>
            </a:lvl5pPr>
            <a:lvl6pPr marL="3047365" indent="0">
              <a:buNone/>
              <a:defRPr sz="1200"/>
            </a:lvl6pPr>
            <a:lvl7pPr marL="3656965" indent="0">
              <a:buNone/>
              <a:defRPr sz="1200"/>
            </a:lvl7pPr>
            <a:lvl8pPr marL="4266565" indent="0">
              <a:buNone/>
              <a:defRPr sz="1200"/>
            </a:lvl8pPr>
            <a:lvl9pPr marL="4876165"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6" name="页脚占位符 5"/>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1" y="274639"/>
            <a:ext cx="8229600" cy="1143000"/>
          </a:xfrm>
          <a:prstGeom prst="rect">
            <a:avLst/>
          </a:prstGeom>
        </p:spPr>
        <p:txBody>
          <a:bodyPr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457201" y="1600203"/>
            <a:ext cx="8229600" cy="4525963"/>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5" name="页脚占位符 4"/>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1" y="206376"/>
            <a:ext cx="2057400" cy="4387851"/>
          </a:xfrm>
          <a:prstGeom prst="rect">
            <a:avLst/>
          </a:prstGeom>
        </p:spPr>
        <p:txBody>
          <a:bodyPr vert="eaVert"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457200" y="206376"/>
            <a:ext cx="6019800" cy="4387851"/>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5" name="页脚占位符 4"/>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279" y="3177"/>
            <a:ext cx="9228378" cy="6854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4521" y="0"/>
            <a:ext cx="9228619" cy="6858000"/>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3" rIns="91388" bIns="45693" anchor="ctr"/>
          <a:lstStyle/>
          <a:p>
            <a:pPr algn="ctr" eaLnBrk="0" hangingPunct="0">
              <a:defRPr/>
            </a:pPr>
            <a:endParaRPr lang="zh-CN" altLang="en-US" sz="180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1" y="365126"/>
            <a:ext cx="7886700" cy="1325563"/>
          </a:xfrm>
          <a:prstGeom prst="rect">
            <a:avLst/>
          </a:prstGeom>
        </p:spPr>
        <p:txBody>
          <a:bodyPr lIns="91472" tIns="45736" rIns="91472" bIns="45736"/>
          <a:lstStyle/>
          <a:p>
            <a:r>
              <a:rPr lang="zh-CN" altLang="en-US"/>
              <a:t>单击此处编辑母版标题样式</a:t>
            </a:r>
          </a:p>
        </p:txBody>
      </p:sp>
      <p:sp>
        <p:nvSpPr>
          <p:cNvPr id="3" name="内容占位符 2"/>
          <p:cNvSpPr>
            <a:spLocks noGrp="1"/>
          </p:cNvSpPr>
          <p:nvPr>
            <p:ph idx="1"/>
          </p:nvPr>
        </p:nvSpPr>
        <p:spPr>
          <a:xfrm>
            <a:off x="628651" y="1825625"/>
            <a:ext cx="7886700" cy="4351338"/>
          </a:xfrm>
          <a:prstGeom prst="rect">
            <a:avLst/>
          </a:prstGeom>
        </p:spPr>
        <p:txBody>
          <a:bodyPr lIns="91472" tIns="45736" rIns="91472" bIns="45736"/>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628650" y="6356351"/>
            <a:ext cx="2057400" cy="365125"/>
          </a:xfrm>
          <a:prstGeom prst="rect">
            <a:avLst/>
          </a:prstGeom>
        </p:spPr>
        <p:txBody>
          <a:bodyPr lIns="91472" tIns="45736" rIns="91472" bIns="45736"/>
          <a:lstStyle/>
          <a:p>
            <a:endParaRPr lang="zh-CN" altLang="en-US"/>
          </a:p>
        </p:txBody>
      </p:sp>
      <p:sp>
        <p:nvSpPr>
          <p:cNvPr id="5" name="页脚占位符 4"/>
          <p:cNvSpPr>
            <a:spLocks noGrp="1"/>
          </p:cNvSpPr>
          <p:nvPr>
            <p:ph type="ftr" sz="quarter" idx="11"/>
          </p:nvPr>
        </p:nvSpPr>
        <p:spPr>
          <a:xfrm>
            <a:off x="3028951" y="6356351"/>
            <a:ext cx="3086100" cy="365125"/>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6457951" y="6356351"/>
            <a:ext cx="2057400" cy="365125"/>
          </a:xfrm>
          <a:prstGeom prst="rect">
            <a:avLst/>
          </a:prstGeom>
        </p:spPr>
        <p:txBody>
          <a:bodyPr lIns="91472" tIns="45736" rIns="91472" bIns="45736"/>
          <a:lstStyle/>
          <a:p>
            <a:fld id="{0C913308-F349-4B6D-A68A-DD1791B4A57B}" type="slidenum">
              <a:rPr lang="zh-CN" altLang="en-US" smtClean="0"/>
              <a:t>‹#›</a:t>
            </a:fld>
            <a:endParaRPr lang="zh-CN" altLang="en-US"/>
          </a:p>
        </p:txBody>
      </p:sp>
    </p:spTree>
  </p:cSld>
  <p:clrMapOvr>
    <a:masterClrMapping/>
  </p:clrMapOvr>
  <p:transition spd="slow">
    <p:push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AE4770-152B-407E-B6FE-91B33E4E01C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iming>
    <p:tnLst>
      <p:par>
        <p:cTn id="1" dur="indefinite" restart="never" nodeType="tmRoot"/>
      </p:par>
    </p:tnLst>
  </p:timing>
  <p:hf hdr="0" ftr="0" dt="0"/>
  <p:txStyles>
    <p:titleStyle>
      <a:lvl1pPr algn="ctr" defTabSz="1218565" rtl="0" eaLnBrk="1" latinLnBrk="0" hangingPunct="1">
        <a:spcBef>
          <a:spcPct val="0"/>
        </a:spcBef>
        <a:buNone/>
        <a:defRPr sz="589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29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25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1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7365"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6565" algn="l" defTabSz="1218565" rtl="0" eaLnBrk="1" latinLnBrk="0" hangingPunct="1">
        <a:defRPr sz="2400" kern="1200">
          <a:solidFill>
            <a:schemeClr val="tx1"/>
          </a:solidFill>
          <a:latin typeface="+mn-lt"/>
          <a:ea typeface="+mn-ea"/>
          <a:cs typeface="+mn-cs"/>
        </a:defRPr>
      </a:lvl8pPr>
      <a:lvl9pPr marL="4876165"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18.e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19.emf"/><Relationship Id="rId4" Type="http://schemas.openxmlformats.org/officeDocument/2006/relationships/oleObject" Target="../embeddings/oleObject2.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vmlDrawing" Target="../drawings/vmlDrawing3.vml"/><Relationship Id="rId5" Type="http://schemas.openxmlformats.org/officeDocument/2006/relationships/image" Target="../media/image20.emf"/><Relationship Id="rId4" Type="http://schemas.openxmlformats.org/officeDocument/2006/relationships/oleObject" Target="../embeddings/oleObject3.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vmlDrawing" Target="../drawings/vmlDrawing4.vml"/><Relationship Id="rId5" Type="http://schemas.openxmlformats.org/officeDocument/2006/relationships/image" Target="../media/image21.emf"/><Relationship Id="rId4" Type="http://schemas.openxmlformats.org/officeDocument/2006/relationships/oleObject" Target="../embeddings/oleObject4.bin"/></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3.xml"/><Relationship Id="rId1" Type="http://schemas.openxmlformats.org/officeDocument/2006/relationships/vmlDrawing" Target="../drawings/vmlDrawing5.vml"/><Relationship Id="rId5" Type="http://schemas.openxmlformats.org/officeDocument/2006/relationships/image" Target="../media/image23.emf"/><Relationship Id="rId4" Type="http://schemas.openxmlformats.org/officeDocument/2006/relationships/oleObject" Target="../embeddings/oleObject5.bin"/></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3.xml"/><Relationship Id="rId1" Type="http://schemas.openxmlformats.org/officeDocument/2006/relationships/vmlDrawing" Target="../drawings/vmlDrawing6.vml"/><Relationship Id="rId5" Type="http://schemas.openxmlformats.org/officeDocument/2006/relationships/image" Target="../media/image24.emf"/><Relationship Id="rId4" Type="http://schemas.openxmlformats.org/officeDocument/2006/relationships/oleObject" Target="../embeddings/oleObject6.bin"/></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4"/>
          <a:srcRect l="20747" t="5720" r="16720" b="6427"/>
          <a:stretch>
            <a:fillRect/>
          </a:stretch>
        </p:blipFill>
        <p:spPr>
          <a:xfrm>
            <a:off x="1289947" y="218475"/>
            <a:ext cx="2287052" cy="3213089"/>
          </a:xfrm>
          <a:prstGeom prst="rect">
            <a:avLst/>
          </a:prstGeom>
        </p:spPr>
      </p:pic>
      <p:sp>
        <p:nvSpPr>
          <p:cNvPr id="8" name="Content Placeholder 2"/>
          <p:cNvSpPr txBox="1"/>
          <p:nvPr/>
        </p:nvSpPr>
        <p:spPr>
          <a:xfrm>
            <a:off x="411482" y="3619669"/>
            <a:ext cx="4028634" cy="265801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ts val="0"/>
              </a:spcBef>
              <a:buFont typeface="Wingdings" panose="05000000000000000000" pitchFamily="2" charset="2"/>
              <a:buChar char="ü"/>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理论</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分析</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深入、全面</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a:lnSpc>
                <a:spcPct val="150000"/>
              </a:lnSpc>
              <a:spcBef>
                <a:spcPts val="0"/>
              </a:spcBef>
              <a:buFont typeface="Wingdings" panose="05000000000000000000" pitchFamily="2" charset="2"/>
              <a:buChar char="ü"/>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内容包括传统机器学习模型和深度学习模型</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a:lnSpc>
                <a:spcPct val="150000"/>
              </a:lnSpc>
              <a:spcBef>
                <a:spcPts val="0"/>
              </a:spcBef>
              <a:buFont typeface="Wingdings" panose="05000000000000000000" pitchFamily="2" charset="2"/>
              <a:buChar char="ü"/>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a:lnSpc>
                <a:spcPct val="150000"/>
              </a:lnSpc>
              <a:spcBef>
                <a:spcPts val="0"/>
              </a:spcBef>
              <a:buFont typeface="Wingdings" panose="05000000000000000000" pitchFamily="2" charset="2"/>
              <a:buChar char="ü"/>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兼顾入门学习和深入研究</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Content Placeholder 2"/>
          <p:cNvSpPr txBox="1"/>
          <p:nvPr/>
        </p:nvSpPr>
        <p:spPr>
          <a:xfrm>
            <a:off x="4967654" y="3625727"/>
            <a:ext cx="4053253" cy="2651953"/>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ts val="0"/>
              </a:spcBef>
              <a:buFont typeface="Wingdings" panose="05000000000000000000" pitchFamily="2" charset="2"/>
              <a:buChar char="ü"/>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示例为主，兼顾重点理论</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a:lnSpc>
                <a:spcPct val="150000"/>
              </a:lnSpc>
              <a:spcBef>
                <a:spcPts val="0"/>
              </a:spcBef>
              <a:buFont typeface="Wingdings" panose="05000000000000000000" pitchFamily="2" charset="2"/>
              <a:buChar char="ü"/>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减少传统机器学习模型，突出深度学习模型，增加强化学习和对抗样本攻击模型</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a:lnSpc>
                <a:spcPct val="150000"/>
              </a:lnSpc>
              <a:spcBef>
                <a:spcPts val="0"/>
              </a:spcBef>
              <a:buFont typeface="Wingdings" panose="05000000000000000000" pitchFamily="2" charset="2"/>
              <a:buChar char="ü"/>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重点在入门学习和模型应用，包括环境安装等基础内容</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pic>
        <p:nvPicPr>
          <p:cNvPr id="10245"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88868" y="205775"/>
            <a:ext cx="2287474" cy="322578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515658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采用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Anaconda</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自带的</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Spyder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Jupyter</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Notebook</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作为开发环境</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1.1.3 </a:t>
            </a:r>
            <a:r>
              <a:rPr lang="zh-CN" altLang="en-US" sz="2800" b="1" dirty="0" smtClean="0">
                <a:solidFill>
                  <a:srgbClr val="7030A0"/>
                </a:solidFill>
                <a:latin typeface="微软雅黑" panose="020B0503020204020204" pitchFamily="34" charset="-122"/>
                <a:ea typeface="微软雅黑" panose="020B0503020204020204" pitchFamily="34" charset="-122"/>
              </a:rPr>
              <a:t>开发环境</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9" name="图片 8" descr="C:\Users\T430\AppData\Roaming\Tencent\Users\50049204\QQ\WinTemp\RichOle\6)1Z)_S72U9ZK6J$SR1YCKW.png"/>
          <p:cNvPicPr/>
          <p:nvPr/>
        </p:nvPicPr>
        <p:blipFill>
          <a:blip r:embed="rId3">
            <a:extLst>
              <a:ext uri="{28A0092B-C50C-407E-A947-70E740481C1C}">
                <a14:useLocalDpi xmlns:a14="http://schemas.microsoft.com/office/drawing/2010/main" val="0"/>
              </a:ext>
            </a:extLst>
          </a:blip>
          <a:srcRect/>
          <a:stretch>
            <a:fillRect/>
          </a:stretch>
        </p:blipFill>
        <p:spPr bwMode="auto">
          <a:xfrm>
            <a:off x="411481" y="1270396"/>
            <a:ext cx="8330184" cy="5193745"/>
          </a:xfrm>
          <a:prstGeom prst="rect">
            <a:avLst/>
          </a:prstGeom>
          <a:noFill/>
          <a:ln>
            <a:noFill/>
          </a:ln>
        </p:spPr>
      </p:pic>
    </p:spTree>
    <p:extLst>
      <p:ext uri="{BB962C8B-B14F-4D97-AF65-F5344CB8AC3E}">
        <p14:creationId xmlns:p14="http://schemas.microsoft.com/office/powerpoint/2010/main" val="3882544232"/>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Jupyter</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Notebook</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（此前被称为 </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IPython</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notebook</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）是一个交互式笔记本，支持运行</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40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多种编程语言。它是一个</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Web</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应用程序，可将代码、文本说明、数学方程、图表等集合在一个文档里，表达能力非常强，便于交流。现在很多资料都采用</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Jupyter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格式，成为同行交流的重要工具</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1.1.3 </a:t>
            </a:r>
            <a:r>
              <a:rPr lang="zh-CN" altLang="en-US" sz="2800" b="1" dirty="0" smtClean="0">
                <a:solidFill>
                  <a:srgbClr val="7030A0"/>
                </a:solidFill>
                <a:latin typeface="微软雅黑" panose="020B0503020204020204" pitchFamily="34" charset="-122"/>
                <a:ea typeface="微软雅黑" panose="020B0503020204020204" pitchFamily="34" charset="-122"/>
              </a:rPr>
              <a:t>开发环境</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图片 7" descr="C:\Users\T430\AppData\Local\Temp\1605792213(1).png"/>
          <p:cNvPicPr/>
          <p:nvPr/>
        </p:nvPicPr>
        <p:blipFill>
          <a:blip r:embed="rId3">
            <a:extLst>
              <a:ext uri="{28A0092B-C50C-407E-A947-70E740481C1C}">
                <a14:useLocalDpi xmlns:a14="http://schemas.microsoft.com/office/drawing/2010/main" val="0"/>
              </a:ext>
            </a:extLst>
          </a:blip>
          <a:srcRect/>
          <a:stretch>
            <a:fillRect/>
          </a:stretch>
        </p:blipFill>
        <p:spPr bwMode="auto">
          <a:xfrm>
            <a:off x="411481" y="3238738"/>
            <a:ext cx="5147945" cy="3362325"/>
          </a:xfrm>
          <a:prstGeom prst="rect">
            <a:avLst/>
          </a:prstGeom>
          <a:noFill/>
          <a:ln>
            <a:noFill/>
          </a:ln>
        </p:spPr>
      </p:pic>
    </p:spTree>
    <p:extLst>
      <p:ext uri="{BB962C8B-B14F-4D97-AF65-F5344CB8AC3E}">
        <p14:creationId xmlns:p14="http://schemas.microsoft.com/office/powerpoint/2010/main" val="3266978687"/>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1.1.3 </a:t>
            </a:r>
            <a:r>
              <a:rPr lang="zh-CN" altLang="en-US" sz="2800" b="1" dirty="0" smtClean="0">
                <a:solidFill>
                  <a:srgbClr val="7030A0"/>
                </a:solidFill>
                <a:latin typeface="微软雅黑" panose="020B0503020204020204" pitchFamily="34" charset="-122"/>
                <a:ea typeface="微软雅黑" panose="020B0503020204020204" pitchFamily="34" charset="-122"/>
              </a:rPr>
              <a:t>开发环境</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9" name="图片 8" descr="C:\Users\T430\AppData\Local\Temp\1605792459(1).png"/>
          <p:cNvPicPr/>
          <p:nvPr/>
        </p:nvPicPr>
        <p:blipFill rotWithShape="1">
          <a:blip r:embed="rId3">
            <a:extLst>
              <a:ext uri="{28A0092B-C50C-407E-A947-70E740481C1C}">
                <a14:useLocalDpi xmlns:a14="http://schemas.microsoft.com/office/drawing/2010/main" val="0"/>
              </a:ext>
            </a:extLst>
          </a:blip>
          <a:srcRect b="39946"/>
          <a:stretch/>
        </p:blipFill>
        <p:spPr bwMode="auto">
          <a:xfrm>
            <a:off x="411481" y="854856"/>
            <a:ext cx="5763288" cy="2624872"/>
          </a:xfrm>
          <a:prstGeom prst="rect">
            <a:avLst/>
          </a:prstGeom>
          <a:noFill/>
          <a:ln>
            <a:noFill/>
          </a:ln>
          <a:extLst>
            <a:ext uri="{53640926-AAD7-44D8-BBD7-CCE9431645EC}">
              <a14:shadowObscured xmlns:a14="http://schemas.microsoft.com/office/drawing/2010/main"/>
            </a:ext>
          </a:extLst>
        </p:spPr>
      </p:pic>
      <p:pic>
        <p:nvPicPr>
          <p:cNvPr id="10" name="图片 9" descr="C:\Users\T430\AppData\Local\Temp\1605792981(1).png"/>
          <p:cNvPicPr/>
          <p:nvPr/>
        </p:nvPicPr>
        <p:blipFill rotWithShape="1">
          <a:blip r:embed="rId4">
            <a:extLst>
              <a:ext uri="{28A0092B-C50C-407E-A947-70E740481C1C}">
                <a14:useLocalDpi xmlns:a14="http://schemas.microsoft.com/office/drawing/2010/main" val="0"/>
              </a:ext>
            </a:extLst>
          </a:blip>
          <a:srcRect b="41155"/>
          <a:stretch/>
        </p:blipFill>
        <p:spPr bwMode="auto">
          <a:xfrm>
            <a:off x="2630466" y="3479728"/>
            <a:ext cx="6294755" cy="298441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76801701"/>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安装</a:t>
            </a:r>
            <a:r>
              <a:rPr lang="en-US" altLang="zh-CN" sz="2200" dirty="0" err="1"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sklearn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机器学习扩展库、</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TensorFlow2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深度学习框架和</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MindSpore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深度学习框架。</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先将下载源更换为清华大学镜像站。</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1.1.3 </a:t>
            </a:r>
            <a:r>
              <a:rPr lang="zh-CN" altLang="en-US" sz="2800" b="1" dirty="0" smtClean="0">
                <a:solidFill>
                  <a:srgbClr val="7030A0"/>
                </a:solidFill>
                <a:latin typeface="微软雅黑" panose="020B0503020204020204" pitchFamily="34" charset="-122"/>
                <a:ea typeface="微软雅黑" panose="020B0503020204020204" pitchFamily="34" charset="-122"/>
              </a:rPr>
              <a:t>开发环境</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1" name="图片 10" descr="C:\Users\T430\AppData\Roaming\Tencent\Users\50049204\QQ\WinTemp\RichOle\]3VG2XCAI77(SK)947~WCDT.png"/>
          <p:cNvPicPr/>
          <p:nvPr/>
        </p:nvPicPr>
        <p:blipFill>
          <a:blip r:embed="rId3">
            <a:extLst>
              <a:ext uri="{28A0092B-C50C-407E-A947-70E740481C1C}">
                <a14:useLocalDpi xmlns:a14="http://schemas.microsoft.com/office/drawing/2010/main" val="0"/>
              </a:ext>
            </a:extLst>
          </a:blip>
          <a:srcRect/>
          <a:stretch>
            <a:fillRect/>
          </a:stretch>
        </p:blipFill>
        <p:spPr bwMode="auto">
          <a:xfrm>
            <a:off x="802057" y="2237505"/>
            <a:ext cx="7539883" cy="4500480"/>
          </a:xfrm>
          <a:prstGeom prst="rect">
            <a:avLst/>
          </a:prstGeom>
          <a:noFill/>
          <a:ln>
            <a:noFill/>
          </a:ln>
        </p:spPr>
      </p:pic>
    </p:spTree>
    <p:extLst>
      <p:ext uri="{BB962C8B-B14F-4D97-AF65-F5344CB8AC3E}">
        <p14:creationId xmlns:p14="http://schemas.microsoft.com/office/powerpoint/2010/main" val="2790866435"/>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安装</a:t>
            </a:r>
            <a:r>
              <a:rPr lang="en-US" altLang="zh-CN" sz="2200" dirty="0" err="1"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sklearn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机器学习扩展库、</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TensorFlow2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深度学习框架和</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MindSpore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深度学习框架。</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新建一个专用于机器学习的名为</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ml</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的环境。</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1.1.3 </a:t>
            </a:r>
            <a:r>
              <a:rPr lang="zh-CN" altLang="en-US" sz="2800" b="1" dirty="0" smtClean="0">
                <a:solidFill>
                  <a:srgbClr val="7030A0"/>
                </a:solidFill>
                <a:latin typeface="微软雅黑" panose="020B0503020204020204" pitchFamily="34" charset="-122"/>
                <a:ea typeface="微软雅黑" panose="020B0503020204020204" pitchFamily="34" charset="-122"/>
              </a:rPr>
              <a:t>开发环境</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图片 7" descr="C:\Users\T430\AppData\Roaming\Tencent\Users\50049204\QQ\WinTemp\RichOle\N)J3`B_@8MWFQTY5GTPBZU4.png"/>
          <p:cNvPicPr/>
          <p:nvPr/>
        </p:nvPicPr>
        <p:blipFill>
          <a:blip r:embed="rId3">
            <a:extLst>
              <a:ext uri="{28A0092B-C50C-407E-A947-70E740481C1C}">
                <a14:useLocalDpi xmlns:a14="http://schemas.microsoft.com/office/drawing/2010/main" val="0"/>
              </a:ext>
            </a:extLst>
          </a:blip>
          <a:srcRect/>
          <a:stretch>
            <a:fillRect/>
          </a:stretch>
        </p:blipFill>
        <p:spPr bwMode="auto">
          <a:xfrm>
            <a:off x="946571" y="2237505"/>
            <a:ext cx="6985078" cy="4500480"/>
          </a:xfrm>
          <a:prstGeom prst="rect">
            <a:avLst/>
          </a:prstGeom>
          <a:noFill/>
          <a:ln>
            <a:noFill/>
          </a:ln>
        </p:spPr>
      </p:pic>
    </p:spTree>
    <p:extLst>
      <p:ext uri="{BB962C8B-B14F-4D97-AF65-F5344CB8AC3E}">
        <p14:creationId xmlns:p14="http://schemas.microsoft.com/office/powerpoint/2010/main" val="109931031"/>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安装</a:t>
            </a:r>
            <a:r>
              <a:rPr lang="en-US" altLang="zh-CN" sz="2200" dirty="0" err="1"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sklearn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机器学习扩展库、</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TensorFlow2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深度学习框架和</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MindSpore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深度学习框架。</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安装扩展</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库</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新建环境是空环境，需要安装各种库，</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anaconda</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会自动安装各种依赖库。安装库的命令为：</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conda</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install ***</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输入并执行“</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activate ml”</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命令切换到新建的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ml</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环境中。</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输入并执行以下命令以安装本书示例所使用的库：</a:t>
            </a:r>
          </a:p>
          <a:p>
            <a:pPr marL="0" indent="457200">
              <a:lnSpc>
                <a:spcPct val="150000"/>
              </a:lnSpc>
              <a:spcBef>
                <a:spcPts val="0"/>
              </a:spcBef>
              <a:buNone/>
            </a:pP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conda</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install python=3.7.5</a:t>
            </a:r>
          </a:p>
          <a:p>
            <a:pPr marL="0" indent="457200">
              <a:lnSpc>
                <a:spcPct val="150000"/>
              </a:lnSpc>
              <a:spcBef>
                <a:spcPts val="0"/>
              </a:spcBef>
              <a:buNone/>
            </a:pP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conda</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install </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scikit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-learn=0.23.2</a:t>
            </a:r>
          </a:p>
          <a:p>
            <a:pPr marL="0" indent="457200">
              <a:lnSpc>
                <a:spcPct val="150000"/>
              </a:lnSpc>
              <a:spcBef>
                <a:spcPts val="0"/>
              </a:spcBef>
              <a:buNone/>
            </a:pP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conda</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install </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tensorflow</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=2.0.0</a:t>
            </a: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1.1.3 </a:t>
            </a:r>
            <a:r>
              <a:rPr lang="zh-CN" altLang="en-US" sz="2800" b="1" dirty="0" smtClean="0">
                <a:solidFill>
                  <a:srgbClr val="7030A0"/>
                </a:solidFill>
                <a:latin typeface="微软雅黑" panose="020B0503020204020204" pitchFamily="34" charset="-122"/>
                <a:ea typeface="微软雅黑" panose="020B0503020204020204" pitchFamily="34" charset="-122"/>
              </a:rPr>
              <a:t>开发环境</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024140495"/>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安装</a:t>
            </a:r>
            <a:r>
              <a:rPr lang="en-US" altLang="zh-CN" sz="2200" dirty="0" err="1"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sklearn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机器学习扩展库、</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TensorFlow2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深度学习框架和</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MindSpore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深度学习框架。</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安装扩展</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库</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1.1.3 </a:t>
            </a:r>
            <a:r>
              <a:rPr lang="zh-CN" altLang="en-US" sz="2800" b="1" dirty="0" smtClean="0">
                <a:solidFill>
                  <a:srgbClr val="7030A0"/>
                </a:solidFill>
                <a:latin typeface="微软雅黑" panose="020B0503020204020204" pitchFamily="34" charset="-122"/>
                <a:ea typeface="微软雅黑" panose="020B0503020204020204" pitchFamily="34" charset="-122"/>
              </a:rPr>
              <a:t>开发环境</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descr="C:\Users\T430\AppData\Local\Temp\1626059507(1).png"/>
          <p:cNvPicPr/>
          <p:nvPr/>
        </p:nvPicPr>
        <p:blipFill>
          <a:blip r:embed="rId3">
            <a:extLst>
              <a:ext uri="{28A0092B-C50C-407E-A947-70E740481C1C}">
                <a14:useLocalDpi xmlns:a14="http://schemas.microsoft.com/office/drawing/2010/main" val="0"/>
              </a:ext>
            </a:extLst>
          </a:blip>
          <a:srcRect/>
          <a:stretch>
            <a:fillRect/>
          </a:stretch>
        </p:blipFill>
        <p:spPr bwMode="auto">
          <a:xfrm>
            <a:off x="1174556" y="2269110"/>
            <a:ext cx="7003673" cy="4468873"/>
          </a:xfrm>
          <a:prstGeom prst="rect">
            <a:avLst/>
          </a:prstGeom>
          <a:noFill/>
          <a:ln>
            <a:noFill/>
          </a:ln>
        </p:spPr>
      </p:pic>
    </p:spTree>
    <p:extLst>
      <p:ext uri="{BB962C8B-B14F-4D97-AF65-F5344CB8AC3E}">
        <p14:creationId xmlns:p14="http://schemas.microsoft.com/office/powerpoint/2010/main" val="3719061020"/>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安装</a:t>
            </a:r>
            <a:r>
              <a:rPr lang="en-US" altLang="zh-CN" sz="2200" dirty="0" err="1"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sklearn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机器学习扩展库、</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TensorFlow2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深度学习框架和</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MindSpore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深度学习框架。</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安装扩展</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库</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1.1.3 </a:t>
            </a:r>
            <a:r>
              <a:rPr lang="zh-CN" altLang="en-US" sz="2800" b="1" dirty="0" smtClean="0">
                <a:solidFill>
                  <a:srgbClr val="7030A0"/>
                </a:solidFill>
                <a:latin typeface="微软雅黑" panose="020B0503020204020204" pitchFamily="34" charset="-122"/>
                <a:ea typeface="微软雅黑" panose="020B0503020204020204" pitchFamily="34" charset="-122"/>
              </a:rPr>
              <a:t>开发环境</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图片 7" descr="C:\Users\T430\AppData\Local\Temp\1626059748(1).png"/>
          <p:cNvPicPr/>
          <p:nvPr/>
        </p:nvPicPr>
        <p:blipFill>
          <a:blip r:embed="rId3">
            <a:extLst>
              <a:ext uri="{28A0092B-C50C-407E-A947-70E740481C1C}">
                <a14:useLocalDpi xmlns:a14="http://schemas.microsoft.com/office/drawing/2010/main" val="0"/>
              </a:ext>
            </a:extLst>
          </a:blip>
          <a:srcRect/>
          <a:stretch>
            <a:fillRect/>
          </a:stretch>
        </p:blipFill>
        <p:spPr bwMode="auto">
          <a:xfrm>
            <a:off x="878702" y="2239864"/>
            <a:ext cx="7395742" cy="4618133"/>
          </a:xfrm>
          <a:prstGeom prst="rect">
            <a:avLst/>
          </a:prstGeom>
          <a:noFill/>
          <a:ln>
            <a:noFill/>
          </a:ln>
        </p:spPr>
      </p:pic>
    </p:spTree>
    <p:extLst>
      <p:ext uri="{BB962C8B-B14F-4D97-AF65-F5344CB8AC3E}">
        <p14:creationId xmlns:p14="http://schemas.microsoft.com/office/powerpoint/2010/main" val="2555017356"/>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a:xfrm>
            <a:off x="2394500" y="2161518"/>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1.1</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3607734" y="2161517"/>
            <a:ext cx="3646246" cy="511238"/>
            <a:chOff x="6339097" y="1573726"/>
            <a:chExt cx="3744416" cy="511504"/>
          </a:xfrm>
          <a:solidFill>
            <a:srgbClr val="7030A0"/>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0" name="矩形 69"/>
            <p:cNvSpPr/>
            <p:nvPr/>
          </p:nvSpPr>
          <p:spPr>
            <a:xfrm>
              <a:off x="6491851" y="1614014"/>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环境</a:t>
              </a: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安装</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2394500" y="2997535"/>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1.2</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3615232" y="2997535"/>
            <a:ext cx="3646246" cy="511238"/>
            <a:chOff x="6315199" y="2410178"/>
            <a:chExt cx="3744416" cy="511504"/>
          </a:xfrm>
          <a:solidFill>
            <a:srgbClr val="7030A0"/>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4" name="矩形 73"/>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Python</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语言相关概念</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2394500" y="3882927"/>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1.3</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3633134" y="3882925"/>
            <a:ext cx="3646246" cy="511238"/>
            <a:chOff x="6339097" y="3296031"/>
            <a:chExt cx="3744416" cy="511504"/>
          </a:xfrm>
          <a:solidFill>
            <a:srgbClr val="7030A0"/>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8" name="矩形 77"/>
            <p:cNvSpPr/>
            <p:nvPr/>
          </p:nvSpPr>
          <p:spPr>
            <a:xfrm>
              <a:off x="6491850" y="3336318"/>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Python3</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语法概要</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0" y="330429"/>
            <a:ext cx="9144000" cy="1230997"/>
          </a:xfrm>
          <a:prstGeom prst="rect">
            <a:avLst/>
          </a:prstGeom>
          <a:noFill/>
        </p:spPr>
        <p:txBody>
          <a:bodyPr wrap="square" lIns="121817" tIns="60906" rIns="121817" bIns="60906">
            <a:spAutoFit/>
          </a:bodyPr>
          <a:lstStyle/>
          <a:p>
            <a:pPr algn="ctr" defTabSz="1218565"/>
            <a:r>
              <a:rPr lang="zh-CN" altLang="en-US" sz="3600" b="1" dirty="0">
                <a:solidFill>
                  <a:srgbClr val="7030A0"/>
                </a:solidFill>
                <a:latin typeface="华文新魏" pitchFamily="2" charset="-122"/>
                <a:ea typeface="华文新魏" pitchFamily="2" charset="-122"/>
              </a:rPr>
              <a:t>第一章  环境安装、</a:t>
            </a:r>
            <a:r>
              <a:rPr lang="en-US" altLang="zh-CN" sz="3600" b="1" dirty="0">
                <a:solidFill>
                  <a:srgbClr val="7030A0"/>
                </a:solidFill>
                <a:latin typeface="华文新魏" pitchFamily="2" charset="-122"/>
                <a:ea typeface="华文新魏" pitchFamily="2" charset="-122"/>
              </a:rPr>
              <a:t>Python</a:t>
            </a:r>
            <a:r>
              <a:rPr lang="zh-CN" altLang="en-US" sz="3600" b="1" dirty="0">
                <a:solidFill>
                  <a:srgbClr val="7030A0"/>
                </a:solidFill>
                <a:latin typeface="华文新魏" pitchFamily="2" charset="-122"/>
                <a:ea typeface="华文新魏" pitchFamily="2" charset="-122"/>
              </a:rPr>
              <a:t>语言、</a:t>
            </a:r>
            <a:r>
              <a:rPr lang="en-US" altLang="zh-CN" sz="3600" b="1" dirty="0">
                <a:solidFill>
                  <a:srgbClr val="7030A0"/>
                </a:solidFill>
                <a:latin typeface="华文新魏" pitchFamily="2" charset="-122"/>
                <a:ea typeface="华文新魏" pitchFamily="2" charset="-122"/>
              </a:rPr>
              <a:t>TensorFlow2</a:t>
            </a:r>
            <a:r>
              <a:rPr lang="zh-CN" altLang="en-US" sz="3600" b="1" dirty="0">
                <a:solidFill>
                  <a:srgbClr val="7030A0"/>
                </a:solidFill>
                <a:latin typeface="华文新魏" pitchFamily="2" charset="-122"/>
                <a:ea typeface="华文新魏" pitchFamily="2" charset="-122"/>
              </a:rPr>
              <a:t>和</a:t>
            </a:r>
            <a:r>
              <a:rPr lang="en-US" altLang="zh-CN" sz="3600" b="1" dirty="0" err="1">
                <a:solidFill>
                  <a:srgbClr val="7030A0"/>
                </a:solidFill>
                <a:latin typeface="华文新魏" pitchFamily="2" charset="-122"/>
                <a:ea typeface="华文新魏" pitchFamily="2" charset="-122"/>
              </a:rPr>
              <a:t>MindSpore</a:t>
            </a:r>
            <a:r>
              <a:rPr lang="zh-CN" altLang="en-US" sz="3600" b="1" dirty="0">
                <a:solidFill>
                  <a:srgbClr val="7030A0"/>
                </a:solidFill>
                <a:latin typeface="华文新魏" pitchFamily="2" charset="-122"/>
                <a:ea typeface="华文新魏" pitchFamily="2" charset="-122"/>
              </a:rPr>
              <a:t>深度学习框架</a:t>
            </a:r>
          </a:p>
        </p:txBody>
      </p:sp>
      <p:sp>
        <p:nvSpPr>
          <p:cNvPr id="88" name="下箭头 87"/>
          <p:cNvSpPr/>
          <p:nvPr/>
        </p:nvSpPr>
        <p:spPr>
          <a:xfrm rot="16200000">
            <a:off x="1635701" y="2917701"/>
            <a:ext cx="575764" cy="695523"/>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40" tIns="45671" rIns="91340" bIns="45671" rtlCol="0" anchor="ctr"/>
          <a:lstStyle/>
          <a:p>
            <a:pPr algn="ctr" defTabSz="1218565"/>
            <a:endParaRPr lang="zh-CN" altLang="en-US" sz="2400">
              <a:solidFill>
                <a:prstClr val="white"/>
              </a:solidFill>
              <a:latin typeface="Calibri" panose="020F0502020204030204"/>
              <a:ea typeface="宋体" panose="02010600030101010101" pitchFamily="2" charset="-122"/>
            </a:endParaRPr>
          </a:p>
        </p:txBody>
      </p:sp>
      <p:sp>
        <p:nvSpPr>
          <p:cNvPr id="20" name="灯片编号占位符 1"/>
          <p:cNvSpPr txBox="1">
            <a:spLocks/>
          </p:cNvSpPr>
          <p:nvPr/>
        </p:nvSpPr>
        <p:spPr>
          <a:xfrm>
            <a:off x="3784001" y="6065457"/>
            <a:ext cx="2289846"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18</a:t>
            </a:fld>
            <a:endParaRPr lang="zh-CN" altLang="en-US" sz="1600" dirty="0"/>
          </a:p>
        </p:txBody>
      </p:sp>
      <p:sp>
        <p:nvSpPr>
          <p:cNvPr id="17" name="圆角矩形 16"/>
          <p:cNvSpPr/>
          <p:nvPr/>
        </p:nvSpPr>
        <p:spPr>
          <a:xfrm>
            <a:off x="2395125" y="4805749"/>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1.4</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18" name="组合 17"/>
          <p:cNvGrpSpPr/>
          <p:nvPr/>
        </p:nvGrpSpPr>
        <p:grpSpPr>
          <a:xfrm>
            <a:off x="3615857" y="4805749"/>
            <a:ext cx="3646246" cy="511238"/>
            <a:chOff x="6315199" y="2410178"/>
            <a:chExt cx="3744416" cy="511504"/>
          </a:xfrm>
          <a:solidFill>
            <a:srgbClr val="7030A0"/>
          </a:solidFill>
        </p:grpSpPr>
        <p:sp>
          <p:nvSpPr>
            <p:cNvPr id="19" name="圆角矩形 18"/>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1" name="矩形 20"/>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Python</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初步应用示例</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圆角矩形 21"/>
          <p:cNvSpPr/>
          <p:nvPr/>
        </p:nvSpPr>
        <p:spPr>
          <a:xfrm>
            <a:off x="2395125" y="5691141"/>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1.5</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23" name="组合 22"/>
          <p:cNvGrpSpPr/>
          <p:nvPr/>
        </p:nvGrpSpPr>
        <p:grpSpPr>
          <a:xfrm>
            <a:off x="3633759" y="5691139"/>
            <a:ext cx="3646246" cy="511238"/>
            <a:chOff x="6339097" y="3296031"/>
            <a:chExt cx="3744416" cy="511504"/>
          </a:xfrm>
          <a:solidFill>
            <a:srgbClr val="7030A0"/>
          </a:solidFill>
        </p:grpSpPr>
        <p:sp>
          <p:nvSpPr>
            <p:cNvPr id="24" name="圆角矩形 23"/>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5" name="矩形 24"/>
            <p:cNvSpPr/>
            <p:nvPr/>
          </p:nvSpPr>
          <p:spPr>
            <a:xfrm>
              <a:off x="6491849" y="3336317"/>
              <a:ext cx="3496276" cy="431087"/>
            </a:xfrm>
            <a:prstGeom prst="rect">
              <a:avLst/>
            </a:prstGeom>
            <a:grpFill/>
          </p:spPr>
          <p:txBody>
            <a:bodyPr wrap="square" lIns="121897" tIns="60948" rIns="121897" bIns="60948">
              <a:spAutoFit/>
            </a:bodyPr>
            <a:lstStyle/>
            <a:p>
              <a:pPr defTabSz="1218565">
                <a:defRPr/>
              </a:pP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深度学习框架</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概要</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19504403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80">
                                          <p:stCondLst>
                                            <p:cond delay="0"/>
                                          </p:stCondLst>
                                        </p:cTn>
                                        <p:tgtEl>
                                          <p:spTgt spid="88"/>
                                        </p:tgtEl>
                                      </p:cBhvr>
                                    </p:animEffect>
                                    <p:anim calcmode="lin" valueType="num">
                                      <p:cBhvr>
                                        <p:cTn id="8" dur="1822"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8"/>
                                        </p:tgtEl>
                                        <p:attrNameLst>
                                          <p:attrName>ppt_y</p:attrName>
                                        </p:attrNameLst>
                                      </p:cBhvr>
                                      <p:tavLst>
                                        <p:tav tm="0" fmla="#ppt_y-sin(pi*$)/81">
                                          <p:val>
                                            <p:fltVal val="0"/>
                                          </p:val>
                                        </p:tav>
                                        <p:tav tm="100000">
                                          <p:val>
                                            <p:fltVal val="1"/>
                                          </p:val>
                                        </p:tav>
                                      </p:tavLst>
                                    </p:anim>
                                    <p:animScale>
                                      <p:cBhvr>
                                        <p:cTn id="13" dur="26">
                                          <p:stCondLst>
                                            <p:cond delay="650"/>
                                          </p:stCondLst>
                                        </p:cTn>
                                        <p:tgtEl>
                                          <p:spTgt spid="88"/>
                                        </p:tgtEl>
                                      </p:cBhvr>
                                      <p:to x="100000" y="60000"/>
                                    </p:animScale>
                                    <p:animScale>
                                      <p:cBhvr>
                                        <p:cTn id="14" dur="166" decel="50000">
                                          <p:stCondLst>
                                            <p:cond delay="676"/>
                                          </p:stCondLst>
                                        </p:cTn>
                                        <p:tgtEl>
                                          <p:spTgt spid="88"/>
                                        </p:tgtEl>
                                      </p:cBhvr>
                                      <p:to x="100000" y="100000"/>
                                    </p:animScale>
                                    <p:animScale>
                                      <p:cBhvr>
                                        <p:cTn id="15" dur="26">
                                          <p:stCondLst>
                                            <p:cond delay="1312"/>
                                          </p:stCondLst>
                                        </p:cTn>
                                        <p:tgtEl>
                                          <p:spTgt spid="88"/>
                                        </p:tgtEl>
                                      </p:cBhvr>
                                      <p:to x="100000" y="80000"/>
                                    </p:animScale>
                                    <p:animScale>
                                      <p:cBhvr>
                                        <p:cTn id="16" dur="166" decel="50000">
                                          <p:stCondLst>
                                            <p:cond delay="1338"/>
                                          </p:stCondLst>
                                        </p:cTn>
                                        <p:tgtEl>
                                          <p:spTgt spid="88"/>
                                        </p:tgtEl>
                                      </p:cBhvr>
                                      <p:to x="100000" y="100000"/>
                                    </p:animScale>
                                    <p:animScale>
                                      <p:cBhvr>
                                        <p:cTn id="17" dur="26">
                                          <p:stCondLst>
                                            <p:cond delay="1642"/>
                                          </p:stCondLst>
                                        </p:cTn>
                                        <p:tgtEl>
                                          <p:spTgt spid="88"/>
                                        </p:tgtEl>
                                      </p:cBhvr>
                                      <p:to x="100000" y="90000"/>
                                    </p:animScale>
                                    <p:animScale>
                                      <p:cBhvr>
                                        <p:cTn id="18" dur="166" decel="50000">
                                          <p:stCondLst>
                                            <p:cond delay="1668"/>
                                          </p:stCondLst>
                                        </p:cTn>
                                        <p:tgtEl>
                                          <p:spTgt spid="88"/>
                                        </p:tgtEl>
                                      </p:cBhvr>
                                      <p:to x="100000" y="100000"/>
                                    </p:animScale>
                                    <p:animScale>
                                      <p:cBhvr>
                                        <p:cTn id="19" dur="26">
                                          <p:stCondLst>
                                            <p:cond delay="1808"/>
                                          </p:stCondLst>
                                        </p:cTn>
                                        <p:tgtEl>
                                          <p:spTgt spid="88"/>
                                        </p:tgtEl>
                                      </p:cBhvr>
                                      <p:to x="100000" y="95000"/>
                                    </p:animScale>
                                    <p:animScale>
                                      <p:cBhvr>
                                        <p:cTn id="20" dur="166" decel="50000">
                                          <p:stCondLst>
                                            <p:cond delay="1834"/>
                                          </p:stCondLst>
                                        </p:cTn>
                                        <p:tgtEl>
                                          <p:spTgt spid="8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程序设计语言是用于书写计算机程序的语言。计算机程序设计语言的发展，经历了从机器语言、汇编语言到高级语言的历程</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1.2.1 </a:t>
            </a:r>
            <a:r>
              <a:rPr lang="zh-CN" altLang="en-US" sz="2800" b="1" dirty="0" smtClean="0">
                <a:solidFill>
                  <a:srgbClr val="7030A0"/>
                </a:solidFill>
                <a:latin typeface="微软雅黑" panose="020B0503020204020204" pitchFamily="34" charset="-122"/>
                <a:ea typeface="微软雅黑" panose="020B0503020204020204" pitchFamily="34" charset="-122"/>
              </a:rPr>
              <a:t>程序设计语言</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1902858362"/>
              </p:ext>
            </p:extLst>
          </p:nvPr>
        </p:nvGraphicFramePr>
        <p:xfrm>
          <a:off x="1135132" y="1777429"/>
          <a:ext cx="6723289" cy="4823634"/>
        </p:xfrm>
        <a:graphic>
          <a:graphicData uri="http://schemas.openxmlformats.org/presentationml/2006/ole">
            <mc:AlternateContent xmlns:mc="http://schemas.openxmlformats.org/markup-compatibility/2006">
              <mc:Choice xmlns:v="urn:schemas-microsoft-com:vml" Requires="v">
                <p:oleObj spid="_x0000_s1065" name="Visio" r:id="rId4" imgW="3442781" imgH="2464998" progId="Visio.Drawing.11">
                  <p:embed/>
                </p:oleObj>
              </mc:Choice>
              <mc:Fallback>
                <p:oleObj name="Visio" r:id="rId4" imgW="3442781" imgH="2464998" progId="Visio.Drawing.11">
                  <p:embed/>
                  <p:pic>
                    <p:nvPicPr>
                      <p:cNvPr id="0" name="Object 1"/>
                      <p:cNvPicPr>
                        <a:picLocks noChangeAspect="1" noChangeArrowheads="1"/>
                      </p:cNvPicPr>
                      <p:nvPr/>
                    </p:nvPicPr>
                    <p:blipFill>
                      <a:blip r:embed="rId5"/>
                      <a:srcRect/>
                      <a:stretch>
                        <a:fillRect/>
                      </a:stretch>
                    </p:blipFill>
                    <p:spPr bwMode="auto">
                      <a:xfrm>
                        <a:off x="1135132" y="1777429"/>
                        <a:ext cx="6723289" cy="4823634"/>
                      </a:xfrm>
                      <a:prstGeom prst="rect">
                        <a:avLst/>
                      </a:prstGeom>
                      <a:noFill/>
                    </p:spPr>
                  </p:pic>
                </p:oleObj>
              </mc:Fallback>
            </mc:AlternateContent>
          </a:graphicData>
        </a:graphic>
      </p:graphicFrame>
    </p:spTree>
    <p:extLst>
      <p:ext uri="{BB962C8B-B14F-4D97-AF65-F5344CB8AC3E}">
        <p14:creationId xmlns:p14="http://schemas.microsoft.com/office/powerpoint/2010/main" val="2562208716"/>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707022" y="989638"/>
            <a:ext cx="6369033" cy="892483"/>
          </a:xfrm>
          <a:prstGeom prst="rect">
            <a:avLst/>
          </a:prstGeom>
          <a:noFill/>
        </p:spPr>
        <p:txBody>
          <a:bodyPr wrap="square" lIns="121854" tIns="60926" rIns="121854" bIns="60926" rtlCol="0">
            <a:spAutoFit/>
          </a:bodyPr>
          <a:lstStyle/>
          <a:p>
            <a:pPr algn="ctr" defTabSz="1218565"/>
            <a:r>
              <a:rPr lang="zh-CN" altLang="en-US" sz="5000" b="1" dirty="0" smtClean="0">
                <a:solidFill>
                  <a:srgbClr val="7030A0"/>
                </a:solidFill>
                <a:latin typeface="华文琥珀" pitchFamily="2" charset="-122"/>
                <a:ea typeface="华文琥珀" pitchFamily="2" charset="-122"/>
              </a:rPr>
              <a:t>机器学习与深度学习</a:t>
            </a:r>
            <a:endParaRPr lang="zh-CN" altLang="en-US" sz="5000" b="1" dirty="0">
              <a:solidFill>
                <a:srgbClr val="7030A0"/>
              </a:solidFill>
              <a:latin typeface="华文琥珀" pitchFamily="2" charset="-122"/>
              <a:ea typeface="华文琥珀" pitchFamily="2" charset="-122"/>
            </a:endParaRPr>
          </a:p>
        </p:txBody>
      </p:sp>
      <p:sp>
        <p:nvSpPr>
          <p:cNvPr id="24" name="TextBox 23"/>
          <p:cNvSpPr txBox="1"/>
          <p:nvPr/>
        </p:nvSpPr>
        <p:spPr>
          <a:xfrm>
            <a:off x="2707022" y="2479040"/>
            <a:ext cx="6369033" cy="1785035"/>
          </a:xfrm>
          <a:prstGeom prst="rect">
            <a:avLst/>
          </a:prstGeom>
          <a:noFill/>
        </p:spPr>
        <p:txBody>
          <a:bodyPr wrap="square" lIns="121854" tIns="60926" rIns="121854" bIns="60926" rtlCol="0">
            <a:spAutoFit/>
          </a:bodyPr>
          <a:lstStyle/>
          <a:p>
            <a:pPr algn="ctr" defTabSz="1218565"/>
            <a:r>
              <a:rPr lang="zh-CN" altLang="en-US" sz="3600" b="1" dirty="0">
                <a:solidFill>
                  <a:srgbClr val="7030A0"/>
                </a:solidFill>
                <a:latin typeface="华文新魏" pitchFamily="2" charset="-122"/>
                <a:ea typeface="华文新魏" pitchFamily="2" charset="-122"/>
              </a:rPr>
              <a:t>第一</a:t>
            </a:r>
            <a:r>
              <a:rPr lang="zh-CN" altLang="en-US" sz="3600" b="1" dirty="0" smtClean="0">
                <a:solidFill>
                  <a:srgbClr val="7030A0"/>
                </a:solidFill>
                <a:latin typeface="华文新魏" pitchFamily="2" charset="-122"/>
                <a:ea typeface="华文新魏" pitchFamily="2" charset="-122"/>
              </a:rPr>
              <a:t>章  环境</a:t>
            </a:r>
            <a:r>
              <a:rPr lang="zh-CN" altLang="en-US" sz="3600" b="1" dirty="0">
                <a:solidFill>
                  <a:srgbClr val="7030A0"/>
                </a:solidFill>
                <a:latin typeface="华文新魏" pitchFamily="2" charset="-122"/>
                <a:ea typeface="华文新魏" pitchFamily="2" charset="-122"/>
              </a:rPr>
              <a:t>安装、</a:t>
            </a:r>
            <a:r>
              <a:rPr lang="en-US" altLang="zh-CN" sz="3600" b="1" dirty="0">
                <a:solidFill>
                  <a:srgbClr val="7030A0"/>
                </a:solidFill>
                <a:latin typeface="华文新魏" pitchFamily="2" charset="-122"/>
                <a:ea typeface="华文新魏" pitchFamily="2" charset="-122"/>
              </a:rPr>
              <a:t>Python</a:t>
            </a:r>
            <a:r>
              <a:rPr lang="zh-CN" altLang="en-US" sz="3600" b="1" dirty="0">
                <a:solidFill>
                  <a:srgbClr val="7030A0"/>
                </a:solidFill>
                <a:latin typeface="华文新魏" pitchFamily="2" charset="-122"/>
                <a:ea typeface="华文新魏" pitchFamily="2" charset="-122"/>
              </a:rPr>
              <a:t>语言、</a:t>
            </a:r>
            <a:r>
              <a:rPr lang="en-US" altLang="zh-CN" sz="3600" b="1" dirty="0">
                <a:solidFill>
                  <a:srgbClr val="7030A0"/>
                </a:solidFill>
                <a:latin typeface="华文新魏" pitchFamily="2" charset="-122"/>
                <a:ea typeface="华文新魏" pitchFamily="2" charset="-122"/>
              </a:rPr>
              <a:t>TensorFlow2</a:t>
            </a:r>
            <a:r>
              <a:rPr lang="zh-CN" altLang="en-US" sz="3600" b="1" dirty="0">
                <a:solidFill>
                  <a:srgbClr val="7030A0"/>
                </a:solidFill>
                <a:latin typeface="华文新魏" pitchFamily="2" charset="-122"/>
                <a:ea typeface="华文新魏" pitchFamily="2" charset="-122"/>
              </a:rPr>
              <a:t>和</a:t>
            </a:r>
            <a:r>
              <a:rPr lang="en-US" altLang="zh-CN" sz="3600" b="1" dirty="0" err="1">
                <a:solidFill>
                  <a:srgbClr val="7030A0"/>
                </a:solidFill>
                <a:latin typeface="华文新魏" pitchFamily="2" charset="-122"/>
                <a:ea typeface="华文新魏" pitchFamily="2" charset="-122"/>
              </a:rPr>
              <a:t>MindSpore</a:t>
            </a:r>
            <a:r>
              <a:rPr lang="zh-CN" altLang="en-US" sz="3600" b="1" dirty="0">
                <a:solidFill>
                  <a:srgbClr val="7030A0"/>
                </a:solidFill>
                <a:latin typeface="华文新魏" pitchFamily="2" charset="-122"/>
                <a:ea typeface="华文新魏" pitchFamily="2" charset="-122"/>
              </a:rPr>
              <a:t>深度学习框架</a:t>
            </a:r>
          </a:p>
        </p:txBody>
      </p:sp>
      <p:cxnSp>
        <p:nvCxnSpPr>
          <p:cNvPr id="3" name="直接连接符 2"/>
          <p:cNvCxnSpPr/>
          <p:nvPr/>
        </p:nvCxnSpPr>
        <p:spPr>
          <a:xfrm>
            <a:off x="473890" y="4793695"/>
            <a:ext cx="8259053" cy="0"/>
          </a:xfrm>
          <a:prstGeom prst="line">
            <a:avLst/>
          </a:prstGeom>
          <a:ln>
            <a:solidFill>
              <a:srgbClr val="FFFF00"/>
            </a:solidFill>
          </a:ln>
          <a:effectLst>
            <a:glow rad="139700">
              <a:schemeClr val="accent2">
                <a:satMod val="175000"/>
                <a:alpha val="40000"/>
              </a:schemeClr>
            </a:glow>
            <a:outerShdw blurRad="40000" dist="20000" dir="5400000" rotWithShape="0">
              <a:srgbClr val="000000">
                <a:alpha val="38000"/>
              </a:srgbClr>
            </a:outerShdw>
          </a:effectLst>
        </p:spPr>
        <p:style>
          <a:lnRef idx="2">
            <a:schemeClr val="accent3"/>
          </a:lnRef>
          <a:fillRef idx="0">
            <a:schemeClr val="accent3"/>
          </a:fillRef>
          <a:effectRef idx="1">
            <a:schemeClr val="accent3"/>
          </a:effectRef>
          <a:fontRef idx="minor">
            <a:schemeClr val="tx1"/>
          </a:fontRef>
        </p:style>
      </p:cxnSp>
      <p:sp>
        <p:nvSpPr>
          <p:cNvPr id="4" name="TextBox 23"/>
          <p:cNvSpPr txBox="1"/>
          <p:nvPr/>
        </p:nvSpPr>
        <p:spPr>
          <a:xfrm>
            <a:off x="1659890" y="5321935"/>
            <a:ext cx="5824220" cy="553929"/>
          </a:xfrm>
          <a:prstGeom prst="rect">
            <a:avLst/>
          </a:prstGeom>
          <a:noFill/>
        </p:spPr>
        <p:txBody>
          <a:bodyPr wrap="square" lIns="121854" tIns="60926" rIns="121854" bIns="60926" rtlCol="0">
            <a:spAutoFit/>
            <a:scene3d>
              <a:camera prst="orthographicFront"/>
              <a:lightRig rig="threePt" dir="t"/>
            </a:scene3d>
          </a:bodyPr>
          <a:lstStyle/>
          <a:p>
            <a:pPr algn="ctr" defTabSz="1218565"/>
            <a:r>
              <a:rPr lang="zh-CN" altLang="en-US" sz="2800" b="1" dirty="0">
                <a:ln w="12700">
                  <a:solidFill>
                    <a:srgbClr val="7030A0"/>
                  </a:solidFill>
                  <a:prstDash val="solid"/>
                </a:ln>
                <a:solidFill>
                  <a:srgbClr val="7030A0"/>
                </a:solidFill>
                <a:latin typeface="微软雅黑" panose="020B0503020204020204" pitchFamily="34" charset="-122"/>
                <a:ea typeface="微软雅黑" panose="020B0503020204020204" pitchFamily="34" charset="-122"/>
              </a:rPr>
              <a:t>教研室</a:t>
            </a:r>
            <a:r>
              <a:rPr lang="zh-CN" altLang="en-US" sz="2800" b="1" dirty="0">
                <a:ln w="12700">
                  <a:solidFill>
                    <a:schemeClr val="accent1"/>
                  </a:solidFill>
                  <a:prstDash val="solid"/>
                </a:ln>
                <a:solidFill>
                  <a:srgbClr val="7030A0"/>
                </a:solidFill>
                <a:effectLst>
                  <a:outerShdw dist="38100" dir="2640000" algn="bl" rotWithShape="0">
                    <a:schemeClr val="accent1"/>
                  </a:outerShdw>
                </a:effectLst>
                <a:latin typeface="微软雅黑" panose="020B0503020204020204" pitchFamily="34" charset="-122"/>
                <a:ea typeface="微软雅黑" panose="020B0503020204020204" pitchFamily="34" charset="-122"/>
              </a:rPr>
              <a:t>  </a:t>
            </a:r>
            <a:r>
              <a:rPr lang="zh-CN" altLang="en-US" sz="2800" b="1" dirty="0">
                <a:ln w="12700">
                  <a:solidFill>
                    <a:srgbClr val="7030A0"/>
                  </a:solidFill>
                  <a:prstDash val="solid"/>
                </a:ln>
                <a:solidFill>
                  <a:srgbClr val="7030A0"/>
                </a:solidFill>
                <a:latin typeface="楷体" panose="02010609060101010101" pitchFamily="49" charset="-122"/>
                <a:ea typeface="楷体" panose="02010609060101010101" pitchFamily="49" charset="-122"/>
              </a:rPr>
              <a:t>老师</a:t>
            </a:r>
          </a:p>
        </p:txBody>
      </p:sp>
      <p:pic>
        <p:nvPicPr>
          <p:cNvPr id="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6848" y="1031245"/>
            <a:ext cx="2287474" cy="322578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931139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4"/>
                                        </p:tgtEl>
                                        <p:attrNameLst>
                                          <p:attrName>ppt_y</p:attrName>
                                        </p:attrNameLst>
                                      </p:cBhvr>
                                      <p:tavLst>
                                        <p:tav tm="0">
                                          <p:val>
                                            <p:strVal val="#ppt_y"/>
                                          </p:val>
                                        </p:tav>
                                        <p:tav tm="100000">
                                          <p:val>
                                            <p:strVal val="#ppt_y"/>
                                          </p:val>
                                        </p:tav>
                                      </p:tavLst>
                                    </p:anim>
                                    <p:anim calcmode="lin" valueType="num">
                                      <p:cBhvr>
                                        <p:cTn id="14"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4"/>
                                        </p:tgtEl>
                                      </p:cBhvr>
                                    </p:animEffect>
                                  </p:childTnLst>
                                </p:cTn>
                              </p:par>
                            </p:childTnLst>
                          </p:cTn>
                        </p:par>
                        <p:par>
                          <p:cTn id="17" fill="hold">
                            <p:stCondLst>
                              <p:cond delay="315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anim calcmode="lin" valueType="num">
                                      <p:cBhvr>
                                        <p:cTn id="2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
                                        </p:tgtEl>
                                      </p:cBhvr>
                                    </p:animEffect>
                                  </p:childTnLst>
                                </p:cTn>
                              </p:par>
                              <p:par>
                                <p:cTn id="25" presetID="1"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面向过程和面向对象，与其说是两种程序设计方法，不如说是面对问题的两类思考模式</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顾名思义，面向过程就是以过程为中心，也就是将问题的求解分解成一系列的过程，每个过程解决一个子问题</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1.2.2 </a:t>
            </a:r>
            <a:r>
              <a:rPr lang="zh-CN" altLang="en-US" sz="2800" b="1" dirty="0" smtClean="0">
                <a:solidFill>
                  <a:srgbClr val="7030A0"/>
                </a:solidFill>
                <a:latin typeface="微软雅黑" panose="020B0503020204020204" pitchFamily="34" charset="-122"/>
                <a:ea typeface="微软雅黑" panose="020B0503020204020204" pitchFamily="34" charset="-122"/>
              </a:rPr>
              <a:t>面向过程与面向对象程序设计方法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496316769"/>
              </p:ext>
            </p:extLst>
          </p:nvPr>
        </p:nvGraphicFramePr>
        <p:xfrm>
          <a:off x="1396519" y="2807928"/>
          <a:ext cx="6134075" cy="3930057"/>
        </p:xfrm>
        <a:graphic>
          <a:graphicData uri="http://schemas.openxmlformats.org/presentationml/2006/ole">
            <mc:AlternateContent xmlns:mc="http://schemas.openxmlformats.org/markup-compatibility/2006">
              <mc:Choice xmlns:v="urn:schemas-microsoft-com:vml" Requires="v">
                <p:oleObj spid="_x0000_s2088" name="Visio" r:id="rId4" imgW="4385013" imgH="2821916" progId="Visio.Drawing.11">
                  <p:embed/>
                </p:oleObj>
              </mc:Choice>
              <mc:Fallback>
                <p:oleObj name="Visio" r:id="rId4" imgW="4385013" imgH="2821916" progId="Visio.Drawing.11">
                  <p:embed/>
                  <p:pic>
                    <p:nvPicPr>
                      <p:cNvPr id="0" name="Object 1"/>
                      <p:cNvPicPr>
                        <a:picLocks noChangeAspect="1" noChangeArrowheads="1"/>
                      </p:cNvPicPr>
                      <p:nvPr/>
                    </p:nvPicPr>
                    <p:blipFill>
                      <a:blip r:embed="rId5"/>
                      <a:srcRect/>
                      <a:stretch>
                        <a:fillRect/>
                      </a:stretch>
                    </p:blipFill>
                    <p:spPr bwMode="auto">
                      <a:xfrm>
                        <a:off x="1396519" y="2807928"/>
                        <a:ext cx="6134075" cy="3930057"/>
                      </a:xfrm>
                      <a:prstGeom prst="rect">
                        <a:avLst/>
                      </a:prstGeom>
                      <a:noFill/>
                    </p:spPr>
                  </p:pic>
                </p:oleObj>
              </mc:Fallback>
            </mc:AlternateContent>
          </a:graphicData>
        </a:graphic>
      </p:graphicFrame>
    </p:spTree>
    <p:extLst>
      <p:ext uri="{BB962C8B-B14F-4D97-AF65-F5344CB8AC3E}">
        <p14:creationId xmlns:p14="http://schemas.microsoft.com/office/powerpoint/2010/main" val="77444585"/>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面向对象是以对象为中心，它先把问题的参与方抽象为一个一个的对象。对象有属性、和行为，属性可以表征对象的特征和状态，行为代表对象的功能。</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当建立好对象之后，解决问题的基本方式就是让这些对象相互驱动、相互作用，使每个对象按照设计的目标改变其属性状态。</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1.2.2 </a:t>
            </a:r>
            <a:r>
              <a:rPr lang="zh-CN" altLang="en-US" sz="2800" b="1" dirty="0" smtClean="0">
                <a:solidFill>
                  <a:srgbClr val="7030A0"/>
                </a:solidFill>
                <a:latin typeface="微软雅黑" panose="020B0503020204020204" pitchFamily="34" charset="-122"/>
                <a:ea typeface="微软雅黑" panose="020B0503020204020204" pitchFamily="34" charset="-122"/>
              </a:rPr>
              <a:t>面向过程与面向对象程序设计方法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744641971"/>
              </p:ext>
            </p:extLst>
          </p:nvPr>
        </p:nvGraphicFramePr>
        <p:xfrm>
          <a:off x="873817" y="3364787"/>
          <a:ext cx="7448249" cy="2890365"/>
        </p:xfrm>
        <a:graphic>
          <a:graphicData uri="http://schemas.openxmlformats.org/presentationml/2006/ole">
            <mc:AlternateContent xmlns:mc="http://schemas.openxmlformats.org/markup-compatibility/2006">
              <mc:Choice xmlns:v="urn:schemas-microsoft-com:vml" Requires="v">
                <p:oleObj spid="_x0000_s3106" name="Visio" r:id="rId4" imgW="3829996" imgH="1494796" progId="Visio.Drawing.11">
                  <p:embed/>
                </p:oleObj>
              </mc:Choice>
              <mc:Fallback>
                <p:oleObj name="Visio" r:id="rId4" imgW="3829996" imgH="1494796" progId="Visio.Drawing.11">
                  <p:embed/>
                  <p:pic>
                    <p:nvPicPr>
                      <p:cNvPr id="0" name="Object 1"/>
                      <p:cNvPicPr>
                        <a:picLocks noChangeAspect="1" noChangeArrowheads="1"/>
                      </p:cNvPicPr>
                      <p:nvPr/>
                    </p:nvPicPr>
                    <p:blipFill>
                      <a:blip r:embed="rId5"/>
                      <a:srcRect/>
                      <a:stretch>
                        <a:fillRect/>
                      </a:stretch>
                    </p:blipFill>
                    <p:spPr bwMode="auto">
                      <a:xfrm>
                        <a:off x="873817" y="3364787"/>
                        <a:ext cx="7448249" cy="2890365"/>
                      </a:xfrm>
                      <a:prstGeom prst="rect">
                        <a:avLst/>
                      </a:prstGeom>
                      <a:noFill/>
                    </p:spPr>
                  </p:pic>
                </p:oleObj>
              </mc:Fallback>
            </mc:AlternateContent>
          </a:graphicData>
        </a:graphic>
      </p:graphicFrame>
    </p:spTree>
    <p:extLst>
      <p:ext uri="{BB962C8B-B14F-4D97-AF65-F5344CB8AC3E}">
        <p14:creationId xmlns:p14="http://schemas.microsoft.com/office/powerpoint/2010/main" val="3857686749"/>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这两种程序设计方法没有好坏之分，它们各自适用于不同的场合</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面向对象</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方法的程序要事先抽象出代表对象的类，涉及抽象、封装、可重用等概念和实现方法，比面向过程方法的入门门槛要高的多</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但是</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面向对象的程序可扩展性高，当需要增加功能时，只需要增加对象的属性和行为即可，如上例中，可以给管理员对象增加一个盘点行为，由该行为驱动所有书对象的查询库存数量行为，从而实现查询所有书的库存数量的功能</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而</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面向过程的程序要增加功能，相应的工作一般要复杂得多</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1.2.2 </a:t>
            </a:r>
            <a:r>
              <a:rPr lang="zh-CN" altLang="en-US" sz="2800" b="1" dirty="0" smtClean="0">
                <a:solidFill>
                  <a:srgbClr val="7030A0"/>
                </a:solidFill>
                <a:latin typeface="微软雅黑" panose="020B0503020204020204" pitchFamily="34" charset="-122"/>
                <a:ea typeface="微软雅黑" panose="020B0503020204020204" pitchFamily="34" charset="-122"/>
              </a:rPr>
              <a:t>面向过程与面向对象程序设计方法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024618224"/>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高级程序设计语言编写的程序需要翻译成机器指令才能运行</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不同的操作系统的运行机制不同，导致基于不同操作系统的编程思路和方式有一定的差别。因此，在不同平台（操作系统也习惯性称为平台）上完成相同功能的程序，从源代码到可执行文件都有不少的差异。这就导致了同样功能的程序需要在不同的平台上重新编写或者适当修改才能实现跨平台应用</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为了减少程序员的工作量，加快开发速度，使程序员只需要编写一次代码即可实现跨平台应用，人们采用分层的思路来实现平台无关性。</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1.2.3 </a:t>
            </a:r>
            <a:r>
              <a:rPr lang="zh-CN" altLang="en-US" sz="2800" b="1" dirty="0" smtClean="0">
                <a:solidFill>
                  <a:srgbClr val="7030A0"/>
                </a:solidFill>
                <a:latin typeface="微软雅黑" panose="020B0503020204020204" pitchFamily="34" charset="-122"/>
                <a:ea typeface="微软雅黑" panose="020B0503020204020204" pitchFamily="34" charset="-122"/>
              </a:rPr>
              <a:t>平台无关性和解释型语言</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032789233"/>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实现了平台无关性的高级程序设计语言</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，它是</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在源代码程序与各平台的机器码之间插入了一个虚拟机，也就是说源代码程序不再直接翻译成机器码，而是先编译成虚拟机的字节码，再将字节码解释成各平台可执行的机器码</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1.2.3 </a:t>
            </a:r>
            <a:r>
              <a:rPr lang="zh-CN" altLang="en-US" sz="2800" b="1" dirty="0" smtClean="0">
                <a:solidFill>
                  <a:srgbClr val="7030A0"/>
                </a:solidFill>
                <a:latin typeface="微软雅黑" panose="020B0503020204020204" pitchFamily="34" charset="-122"/>
                <a:ea typeface="微软雅黑" panose="020B0503020204020204" pitchFamily="34" charset="-122"/>
              </a:rPr>
              <a:t>平台无关性和解释型语言</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570339411"/>
              </p:ext>
            </p:extLst>
          </p:nvPr>
        </p:nvGraphicFramePr>
        <p:xfrm>
          <a:off x="3854566" y="2841686"/>
          <a:ext cx="5290991" cy="3004310"/>
        </p:xfrm>
        <a:graphic>
          <a:graphicData uri="http://schemas.openxmlformats.org/presentationml/2006/ole">
            <mc:AlternateContent xmlns:mc="http://schemas.openxmlformats.org/markup-compatibility/2006">
              <mc:Choice xmlns:v="urn:schemas-microsoft-com:vml" Requires="v">
                <p:oleObj spid="_x0000_s6175" name="Visio" r:id="rId4" imgW="4169653" imgH="2344498" progId="Visio.Drawing.11">
                  <p:embed/>
                </p:oleObj>
              </mc:Choice>
              <mc:Fallback>
                <p:oleObj name="Visio" r:id="rId4" imgW="4169653" imgH="2344498" progId="Visio.Drawing.11">
                  <p:embed/>
                  <p:pic>
                    <p:nvPicPr>
                      <p:cNvPr id="0" name=""/>
                      <p:cNvPicPr>
                        <a:picLocks noChangeAspect="1" noChangeArrowheads="1"/>
                      </p:cNvPicPr>
                      <p:nvPr/>
                    </p:nvPicPr>
                    <p:blipFill>
                      <a:blip r:embed="rId5"/>
                      <a:srcRect/>
                      <a:stretch>
                        <a:fillRect/>
                      </a:stretch>
                    </p:blipFill>
                    <p:spPr bwMode="auto">
                      <a:xfrm>
                        <a:off x="3854566" y="2841686"/>
                        <a:ext cx="5290991" cy="3004310"/>
                      </a:xfrm>
                      <a:prstGeom prst="rect">
                        <a:avLst/>
                      </a:prstGeom>
                      <a:noFill/>
                    </p:spPr>
                  </p:pic>
                </p:oleObj>
              </mc:Fallback>
            </mc:AlternateContent>
          </a:graphicData>
        </a:graphic>
      </p:graphicFrame>
      <p:sp>
        <p:nvSpPr>
          <p:cNvPr id="10" name="矩形 9"/>
          <p:cNvSpPr/>
          <p:nvPr/>
        </p:nvSpPr>
        <p:spPr>
          <a:xfrm>
            <a:off x="467474" y="2672863"/>
            <a:ext cx="3601092" cy="3647152"/>
          </a:xfrm>
          <a:prstGeom prst="rect">
            <a:avLst/>
          </a:prstGeom>
        </p:spPr>
        <p:txBody>
          <a:bodyPr wrap="square">
            <a:spAutoFit/>
          </a:bodyPr>
          <a:lstStyle/>
          <a:p>
            <a:pPr indent="457200">
              <a:lnSpc>
                <a:spcPct val="150000"/>
              </a:lnSpc>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源代码程序是以</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为后缀的文本文件，经过编译后得到的字节码文件是以</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pyc</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为后缀的文件。</a:t>
            </a:r>
          </a:p>
          <a:p>
            <a:pPr indent="457200">
              <a:lnSpc>
                <a:spcPct val="150000"/>
              </a:lnSpc>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解释型语言在获得平台无关性好处的同时，也会有执行效率降低的不利之处。</a:t>
            </a:r>
          </a:p>
        </p:txBody>
      </p:sp>
    </p:spTree>
    <p:extLst>
      <p:ext uri="{BB962C8B-B14F-4D97-AF65-F5344CB8AC3E}">
        <p14:creationId xmlns:p14="http://schemas.microsoft.com/office/powerpoint/2010/main" val="872215544"/>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a:xfrm>
            <a:off x="2394500" y="2161518"/>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1.1</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3607734" y="2161517"/>
            <a:ext cx="3646246" cy="511238"/>
            <a:chOff x="6339097" y="1573726"/>
            <a:chExt cx="3744416" cy="511504"/>
          </a:xfrm>
          <a:solidFill>
            <a:srgbClr val="7030A0"/>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0" name="矩形 69"/>
            <p:cNvSpPr/>
            <p:nvPr/>
          </p:nvSpPr>
          <p:spPr>
            <a:xfrm>
              <a:off x="6491851" y="1614014"/>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环境</a:t>
              </a: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安装</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2394500" y="2997535"/>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1.2</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3615232" y="2997535"/>
            <a:ext cx="3646246" cy="511238"/>
            <a:chOff x="6315199" y="2410178"/>
            <a:chExt cx="3744416" cy="511504"/>
          </a:xfrm>
          <a:solidFill>
            <a:srgbClr val="7030A0"/>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4" name="矩形 73"/>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Python</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语言相关概念</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2394500" y="3882927"/>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1.3</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3633134" y="3882925"/>
            <a:ext cx="3646246" cy="511238"/>
            <a:chOff x="6339097" y="3296031"/>
            <a:chExt cx="3744416" cy="511504"/>
          </a:xfrm>
          <a:solidFill>
            <a:srgbClr val="7030A0"/>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8" name="矩形 77"/>
            <p:cNvSpPr/>
            <p:nvPr/>
          </p:nvSpPr>
          <p:spPr>
            <a:xfrm>
              <a:off x="6491850" y="3336318"/>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Python3</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语法概要</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0" y="330429"/>
            <a:ext cx="9144000" cy="1230997"/>
          </a:xfrm>
          <a:prstGeom prst="rect">
            <a:avLst/>
          </a:prstGeom>
          <a:noFill/>
        </p:spPr>
        <p:txBody>
          <a:bodyPr wrap="square" lIns="121817" tIns="60906" rIns="121817" bIns="60906">
            <a:spAutoFit/>
          </a:bodyPr>
          <a:lstStyle/>
          <a:p>
            <a:pPr algn="ctr" defTabSz="1218565"/>
            <a:r>
              <a:rPr lang="zh-CN" altLang="en-US" sz="3600" b="1" dirty="0">
                <a:solidFill>
                  <a:srgbClr val="7030A0"/>
                </a:solidFill>
                <a:latin typeface="华文新魏" pitchFamily="2" charset="-122"/>
                <a:ea typeface="华文新魏" pitchFamily="2" charset="-122"/>
              </a:rPr>
              <a:t>第一章  环境安装、</a:t>
            </a:r>
            <a:r>
              <a:rPr lang="en-US" altLang="zh-CN" sz="3600" b="1" dirty="0">
                <a:solidFill>
                  <a:srgbClr val="7030A0"/>
                </a:solidFill>
                <a:latin typeface="华文新魏" pitchFamily="2" charset="-122"/>
                <a:ea typeface="华文新魏" pitchFamily="2" charset="-122"/>
              </a:rPr>
              <a:t>Python</a:t>
            </a:r>
            <a:r>
              <a:rPr lang="zh-CN" altLang="en-US" sz="3600" b="1" dirty="0">
                <a:solidFill>
                  <a:srgbClr val="7030A0"/>
                </a:solidFill>
                <a:latin typeface="华文新魏" pitchFamily="2" charset="-122"/>
                <a:ea typeface="华文新魏" pitchFamily="2" charset="-122"/>
              </a:rPr>
              <a:t>语言、</a:t>
            </a:r>
            <a:r>
              <a:rPr lang="en-US" altLang="zh-CN" sz="3600" b="1" dirty="0">
                <a:solidFill>
                  <a:srgbClr val="7030A0"/>
                </a:solidFill>
                <a:latin typeface="华文新魏" pitchFamily="2" charset="-122"/>
                <a:ea typeface="华文新魏" pitchFamily="2" charset="-122"/>
              </a:rPr>
              <a:t>TensorFlow2</a:t>
            </a:r>
            <a:r>
              <a:rPr lang="zh-CN" altLang="en-US" sz="3600" b="1" dirty="0">
                <a:solidFill>
                  <a:srgbClr val="7030A0"/>
                </a:solidFill>
                <a:latin typeface="华文新魏" pitchFamily="2" charset="-122"/>
                <a:ea typeface="华文新魏" pitchFamily="2" charset="-122"/>
              </a:rPr>
              <a:t>和</a:t>
            </a:r>
            <a:r>
              <a:rPr lang="en-US" altLang="zh-CN" sz="3600" b="1" dirty="0" err="1">
                <a:solidFill>
                  <a:srgbClr val="7030A0"/>
                </a:solidFill>
                <a:latin typeface="华文新魏" pitchFamily="2" charset="-122"/>
                <a:ea typeface="华文新魏" pitchFamily="2" charset="-122"/>
              </a:rPr>
              <a:t>MindSpore</a:t>
            </a:r>
            <a:r>
              <a:rPr lang="zh-CN" altLang="en-US" sz="3600" b="1" dirty="0">
                <a:solidFill>
                  <a:srgbClr val="7030A0"/>
                </a:solidFill>
                <a:latin typeface="华文新魏" pitchFamily="2" charset="-122"/>
                <a:ea typeface="华文新魏" pitchFamily="2" charset="-122"/>
              </a:rPr>
              <a:t>深度学习框架</a:t>
            </a:r>
          </a:p>
        </p:txBody>
      </p:sp>
      <p:sp>
        <p:nvSpPr>
          <p:cNvPr id="88" name="下箭头 87"/>
          <p:cNvSpPr/>
          <p:nvPr/>
        </p:nvSpPr>
        <p:spPr>
          <a:xfrm rot="16200000">
            <a:off x="1635701" y="3790991"/>
            <a:ext cx="575764" cy="695523"/>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40" tIns="45671" rIns="91340" bIns="45671" rtlCol="0" anchor="ctr"/>
          <a:lstStyle/>
          <a:p>
            <a:pPr algn="ctr" defTabSz="1218565"/>
            <a:endParaRPr lang="zh-CN" altLang="en-US" sz="2400">
              <a:solidFill>
                <a:prstClr val="white"/>
              </a:solidFill>
              <a:latin typeface="Calibri" panose="020F0502020204030204"/>
              <a:ea typeface="宋体" panose="02010600030101010101" pitchFamily="2" charset="-122"/>
            </a:endParaRPr>
          </a:p>
        </p:txBody>
      </p:sp>
      <p:sp>
        <p:nvSpPr>
          <p:cNvPr id="20" name="灯片编号占位符 1"/>
          <p:cNvSpPr txBox="1">
            <a:spLocks/>
          </p:cNvSpPr>
          <p:nvPr/>
        </p:nvSpPr>
        <p:spPr>
          <a:xfrm>
            <a:off x="3784001" y="6065457"/>
            <a:ext cx="2289846"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25</a:t>
            </a:fld>
            <a:endParaRPr lang="zh-CN" altLang="en-US" sz="1600" dirty="0"/>
          </a:p>
        </p:txBody>
      </p:sp>
      <p:sp>
        <p:nvSpPr>
          <p:cNvPr id="17" name="圆角矩形 16"/>
          <p:cNvSpPr/>
          <p:nvPr/>
        </p:nvSpPr>
        <p:spPr>
          <a:xfrm>
            <a:off x="2395125" y="4805749"/>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1.4</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18" name="组合 17"/>
          <p:cNvGrpSpPr/>
          <p:nvPr/>
        </p:nvGrpSpPr>
        <p:grpSpPr>
          <a:xfrm>
            <a:off x="3615857" y="4805749"/>
            <a:ext cx="3646246" cy="511238"/>
            <a:chOff x="6315199" y="2410178"/>
            <a:chExt cx="3744416" cy="511504"/>
          </a:xfrm>
          <a:solidFill>
            <a:srgbClr val="7030A0"/>
          </a:solidFill>
        </p:grpSpPr>
        <p:sp>
          <p:nvSpPr>
            <p:cNvPr id="19" name="圆角矩形 18"/>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1" name="矩形 20"/>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Python</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初步应用示例</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圆角矩形 21"/>
          <p:cNvSpPr/>
          <p:nvPr/>
        </p:nvSpPr>
        <p:spPr>
          <a:xfrm>
            <a:off x="2395125" y="5691141"/>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1.5</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23" name="组合 22"/>
          <p:cNvGrpSpPr/>
          <p:nvPr/>
        </p:nvGrpSpPr>
        <p:grpSpPr>
          <a:xfrm>
            <a:off x="3633759" y="5691139"/>
            <a:ext cx="3646246" cy="511238"/>
            <a:chOff x="6339097" y="3296031"/>
            <a:chExt cx="3744416" cy="511504"/>
          </a:xfrm>
          <a:solidFill>
            <a:srgbClr val="7030A0"/>
          </a:solidFill>
        </p:grpSpPr>
        <p:sp>
          <p:nvSpPr>
            <p:cNvPr id="24" name="圆角矩形 23"/>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5" name="矩形 24"/>
            <p:cNvSpPr/>
            <p:nvPr/>
          </p:nvSpPr>
          <p:spPr>
            <a:xfrm>
              <a:off x="6491849" y="3336317"/>
              <a:ext cx="3496276" cy="431087"/>
            </a:xfrm>
            <a:prstGeom prst="rect">
              <a:avLst/>
            </a:prstGeom>
            <a:grpFill/>
          </p:spPr>
          <p:txBody>
            <a:bodyPr wrap="square" lIns="121897" tIns="60948" rIns="121897" bIns="60948">
              <a:spAutoFit/>
            </a:bodyPr>
            <a:lstStyle/>
            <a:p>
              <a:pPr defTabSz="1218565">
                <a:defRPr/>
              </a:pP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深度学习框架</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概要</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386511901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80">
                                          <p:stCondLst>
                                            <p:cond delay="0"/>
                                          </p:stCondLst>
                                        </p:cTn>
                                        <p:tgtEl>
                                          <p:spTgt spid="88"/>
                                        </p:tgtEl>
                                      </p:cBhvr>
                                    </p:animEffect>
                                    <p:anim calcmode="lin" valueType="num">
                                      <p:cBhvr>
                                        <p:cTn id="8" dur="1822"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8"/>
                                        </p:tgtEl>
                                        <p:attrNameLst>
                                          <p:attrName>ppt_y</p:attrName>
                                        </p:attrNameLst>
                                      </p:cBhvr>
                                      <p:tavLst>
                                        <p:tav tm="0" fmla="#ppt_y-sin(pi*$)/81">
                                          <p:val>
                                            <p:fltVal val="0"/>
                                          </p:val>
                                        </p:tav>
                                        <p:tav tm="100000">
                                          <p:val>
                                            <p:fltVal val="1"/>
                                          </p:val>
                                        </p:tav>
                                      </p:tavLst>
                                    </p:anim>
                                    <p:animScale>
                                      <p:cBhvr>
                                        <p:cTn id="13" dur="26">
                                          <p:stCondLst>
                                            <p:cond delay="650"/>
                                          </p:stCondLst>
                                        </p:cTn>
                                        <p:tgtEl>
                                          <p:spTgt spid="88"/>
                                        </p:tgtEl>
                                      </p:cBhvr>
                                      <p:to x="100000" y="60000"/>
                                    </p:animScale>
                                    <p:animScale>
                                      <p:cBhvr>
                                        <p:cTn id="14" dur="166" decel="50000">
                                          <p:stCondLst>
                                            <p:cond delay="676"/>
                                          </p:stCondLst>
                                        </p:cTn>
                                        <p:tgtEl>
                                          <p:spTgt spid="88"/>
                                        </p:tgtEl>
                                      </p:cBhvr>
                                      <p:to x="100000" y="100000"/>
                                    </p:animScale>
                                    <p:animScale>
                                      <p:cBhvr>
                                        <p:cTn id="15" dur="26">
                                          <p:stCondLst>
                                            <p:cond delay="1312"/>
                                          </p:stCondLst>
                                        </p:cTn>
                                        <p:tgtEl>
                                          <p:spTgt spid="88"/>
                                        </p:tgtEl>
                                      </p:cBhvr>
                                      <p:to x="100000" y="80000"/>
                                    </p:animScale>
                                    <p:animScale>
                                      <p:cBhvr>
                                        <p:cTn id="16" dur="166" decel="50000">
                                          <p:stCondLst>
                                            <p:cond delay="1338"/>
                                          </p:stCondLst>
                                        </p:cTn>
                                        <p:tgtEl>
                                          <p:spTgt spid="88"/>
                                        </p:tgtEl>
                                      </p:cBhvr>
                                      <p:to x="100000" y="100000"/>
                                    </p:animScale>
                                    <p:animScale>
                                      <p:cBhvr>
                                        <p:cTn id="17" dur="26">
                                          <p:stCondLst>
                                            <p:cond delay="1642"/>
                                          </p:stCondLst>
                                        </p:cTn>
                                        <p:tgtEl>
                                          <p:spTgt spid="88"/>
                                        </p:tgtEl>
                                      </p:cBhvr>
                                      <p:to x="100000" y="90000"/>
                                    </p:animScale>
                                    <p:animScale>
                                      <p:cBhvr>
                                        <p:cTn id="18" dur="166" decel="50000">
                                          <p:stCondLst>
                                            <p:cond delay="1668"/>
                                          </p:stCondLst>
                                        </p:cTn>
                                        <p:tgtEl>
                                          <p:spTgt spid="88"/>
                                        </p:tgtEl>
                                      </p:cBhvr>
                                      <p:to x="100000" y="100000"/>
                                    </p:animScale>
                                    <p:animScale>
                                      <p:cBhvr>
                                        <p:cTn id="19" dur="26">
                                          <p:stCondLst>
                                            <p:cond delay="1808"/>
                                          </p:stCondLst>
                                        </p:cTn>
                                        <p:tgtEl>
                                          <p:spTgt spid="88"/>
                                        </p:tgtEl>
                                      </p:cBhvr>
                                      <p:to x="100000" y="95000"/>
                                    </p:animScale>
                                    <p:animScale>
                                      <p:cBhvr>
                                        <p:cTn id="20" dur="166" decel="50000">
                                          <p:stCondLst>
                                            <p:cond delay="1834"/>
                                          </p:stCondLst>
                                        </p:cTn>
                                        <p:tgtEl>
                                          <p:spTgt spid="8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1</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 </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标识符</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、关键字、变量与模块导入</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标识符是编程时使用的名字，用于给变量、函数等命名，作为操作对象的标识。标识符命名的要求是：第一个字符必须是字母或下划线；其他部分由字母、数字和下划线组成。标识符对字母的大小写敏感。</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变量是程序设计的起点，用来存储各种数据。变量名是变量的标识，它的命名要符合标识符的命名要求。</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1.3.1 </a:t>
            </a:r>
            <a:r>
              <a:rPr lang="zh-CN" altLang="en-US" sz="2800" b="1" dirty="0">
                <a:solidFill>
                  <a:srgbClr val="7030A0"/>
                </a:solidFill>
                <a:latin typeface="微软雅黑" panose="020B0503020204020204" pitchFamily="34" charset="-122"/>
                <a:ea typeface="微软雅黑" panose="020B0503020204020204" pitchFamily="34" charset="-122"/>
              </a:rPr>
              <a:t>基础语法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190030971"/>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1</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 </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标识符</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、关键字、变量与模块导入</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保留了</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35</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个标识符作为语法关键字自己使用，不能用于命名变量。其中的“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import”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用来导入模块，用“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from...import”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来从某个模块中导入某个函数。</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1.3.1 </a:t>
            </a:r>
            <a:r>
              <a:rPr lang="zh-CN" altLang="en-US" sz="2800" b="1" dirty="0">
                <a:solidFill>
                  <a:srgbClr val="7030A0"/>
                </a:solidFill>
                <a:latin typeface="微软雅黑" panose="020B0503020204020204" pitchFamily="34" charset="-122"/>
                <a:ea typeface="微软雅黑" panose="020B0503020204020204" pitchFamily="34" charset="-122"/>
              </a:rPr>
              <a:t>基础语法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descr="C:\Users\T430\AppData\Local\Temp\1605926392(1).png"/>
          <p:cNvPicPr/>
          <p:nvPr/>
        </p:nvPicPr>
        <p:blipFill rotWithShape="1">
          <a:blip r:embed="rId3">
            <a:extLst>
              <a:ext uri="{28A0092B-C50C-407E-A947-70E740481C1C}">
                <a14:useLocalDpi xmlns:a14="http://schemas.microsoft.com/office/drawing/2010/main" val="0"/>
              </a:ext>
            </a:extLst>
          </a:blip>
          <a:srcRect b="20189"/>
          <a:stretch/>
        </p:blipFill>
        <p:spPr bwMode="auto">
          <a:xfrm>
            <a:off x="853103" y="2797620"/>
            <a:ext cx="7446940" cy="394036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25244091"/>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2</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注释</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开头来表示单行注释，用“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成对使用表示多行注释。</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1.3.1 </a:t>
            </a:r>
            <a:r>
              <a:rPr lang="zh-CN" altLang="en-US" sz="2800" b="1" dirty="0">
                <a:solidFill>
                  <a:srgbClr val="7030A0"/>
                </a:solidFill>
                <a:latin typeface="微软雅黑" panose="020B0503020204020204" pitchFamily="34" charset="-122"/>
                <a:ea typeface="微软雅黑" panose="020B0503020204020204" pitchFamily="34" charset="-122"/>
              </a:rPr>
              <a:t>基础语法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411481" y="2396007"/>
            <a:ext cx="8330184" cy="3416320"/>
          </a:xfrm>
          <a:prstGeom prst="rect">
            <a:avLst/>
          </a:prstGeom>
          <a:ln w="38100">
            <a:solidFill>
              <a:srgbClr val="FFC000"/>
            </a:solidFill>
          </a:ln>
        </p:spPr>
        <p:txBody>
          <a:bodyPr wrap="square">
            <a:spAutoFit/>
          </a:bodyPr>
          <a:lstStyle/>
          <a:p>
            <a:pPr marL="342900" indent="-342900">
              <a:buClr>
                <a:srgbClr val="00B0F0"/>
              </a:buClr>
              <a:buFont typeface="+mj-lt"/>
              <a:buAutoNum type="arabicPeriod"/>
            </a:pPr>
            <a:r>
              <a:rPr lang="en-US" altLang="zh-CN" dirty="0"/>
              <a:t>"""</a:t>
            </a:r>
          </a:p>
          <a:p>
            <a:pPr marL="342900" indent="-342900">
              <a:buClr>
                <a:srgbClr val="00B0F0"/>
              </a:buClr>
              <a:buFont typeface="+mj-lt"/>
              <a:buAutoNum type="arabicPeriod"/>
            </a:pPr>
            <a:r>
              <a:rPr lang="zh-CN" altLang="en-US" dirty="0"/>
              <a:t>多行注释</a:t>
            </a:r>
          </a:p>
          <a:p>
            <a:pPr marL="342900" indent="-342900">
              <a:buClr>
                <a:srgbClr val="00B0F0"/>
              </a:buClr>
              <a:buFont typeface="+mj-lt"/>
              <a:buAutoNum type="arabicPeriod"/>
            </a:pPr>
            <a:r>
              <a:rPr lang="zh-CN" altLang="en-US" dirty="0"/>
              <a:t>多行注释</a:t>
            </a:r>
          </a:p>
          <a:p>
            <a:pPr marL="342900" indent="-342900">
              <a:buClr>
                <a:srgbClr val="00B0F0"/>
              </a:buClr>
              <a:buFont typeface="+mj-lt"/>
              <a:buAutoNum type="arabicPeriod"/>
            </a:pPr>
            <a:r>
              <a:rPr lang="en-US" altLang="zh-CN" dirty="0"/>
              <a:t>"""</a:t>
            </a:r>
          </a:p>
          <a:p>
            <a:pPr marL="342900" indent="-342900">
              <a:buClr>
                <a:srgbClr val="00B0F0"/>
              </a:buClr>
              <a:buFont typeface="+mj-lt"/>
              <a:buAutoNum type="arabicPeriod"/>
            </a:pPr>
            <a:r>
              <a:rPr lang="en-US" altLang="zh-CN" dirty="0"/>
              <a:t>'''</a:t>
            </a:r>
          </a:p>
          <a:p>
            <a:pPr marL="342900" indent="-342900">
              <a:buClr>
                <a:srgbClr val="00B0F0"/>
              </a:buClr>
              <a:buFont typeface="+mj-lt"/>
              <a:buAutoNum type="arabicPeriod"/>
            </a:pPr>
            <a:r>
              <a:rPr lang="zh-CN" altLang="en-US" dirty="0"/>
              <a:t>多行注释</a:t>
            </a:r>
          </a:p>
          <a:p>
            <a:pPr marL="342900" indent="-342900">
              <a:buClr>
                <a:srgbClr val="00B0F0"/>
              </a:buClr>
              <a:buFont typeface="+mj-lt"/>
              <a:buAutoNum type="arabicPeriod"/>
            </a:pPr>
            <a:endParaRPr lang="zh-CN" altLang="en-US" dirty="0"/>
          </a:p>
          <a:p>
            <a:pPr marL="342900" indent="-342900">
              <a:buClr>
                <a:srgbClr val="00B0F0"/>
              </a:buClr>
              <a:buFont typeface="+mj-lt"/>
              <a:buAutoNum type="arabicPeriod"/>
            </a:pPr>
            <a:r>
              <a:rPr lang="zh-CN" altLang="en-US" dirty="0"/>
              <a:t>多行注释</a:t>
            </a:r>
          </a:p>
          <a:p>
            <a:pPr marL="342900" indent="-342900">
              <a:buClr>
                <a:srgbClr val="00B0F0"/>
              </a:buClr>
              <a:buFont typeface="+mj-lt"/>
              <a:buAutoNum type="arabicPeriod"/>
            </a:pPr>
            <a:r>
              <a:rPr lang="en-US" altLang="zh-CN" dirty="0"/>
              <a:t>'''</a:t>
            </a:r>
          </a:p>
          <a:p>
            <a:pPr marL="342900" indent="-342900">
              <a:buClr>
                <a:srgbClr val="00B0F0"/>
              </a:buClr>
              <a:buFont typeface="+mj-lt"/>
              <a:buAutoNum type="arabicPeriod"/>
            </a:pPr>
            <a:r>
              <a:rPr lang="en-US" altLang="zh-CN" dirty="0"/>
              <a:t># </a:t>
            </a:r>
            <a:r>
              <a:rPr lang="zh-CN" altLang="en-US" dirty="0"/>
              <a:t>整行注释</a:t>
            </a:r>
          </a:p>
          <a:p>
            <a:pPr marL="342900" indent="-342900">
              <a:buClr>
                <a:srgbClr val="00B0F0"/>
              </a:buClr>
              <a:buFont typeface="+mj-lt"/>
              <a:buAutoNum type="arabicPeriod"/>
            </a:pPr>
            <a:r>
              <a:rPr lang="en-US" altLang="zh-CN" dirty="0"/>
              <a:t>print("</a:t>
            </a:r>
            <a:r>
              <a:rPr lang="zh-CN" altLang="en-US" dirty="0"/>
              <a:t>注释示例</a:t>
            </a:r>
            <a:r>
              <a:rPr lang="en-US" altLang="zh-CN" dirty="0"/>
              <a:t>") # </a:t>
            </a:r>
            <a:r>
              <a:rPr lang="zh-CN" altLang="en-US" dirty="0"/>
              <a:t>行末</a:t>
            </a:r>
            <a:r>
              <a:rPr lang="zh-CN" altLang="en-US" dirty="0" smtClean="0"/>
              <a:t>注释</a:t>
            </a:r>
            <a:endParaRPr lang="en-US" altLang="zh-CN" dirty="0" smtClean="0"/>
          </a:p>
          <a:p>
            <a:pPr marL="342900" indent="-342900">
              <a:buClr>
                <a:srgbClr val="00B0F0"/>
              </a:buClr>
              <a:buFont typeface="+mj-lt"/>
              <a:buAutoNum type="arabicPeriod"/>
            </a:pPr>
            <a:r>
              <a:rPr lang="en-US" altLang="zh-CN" dirty="0" smtClean="0">
                <a:solidFill>
                  <a:srgbClr val="C00000"/>
                </a:solidFill>
              </a:rPr>
              <a:t>&gt;&gt;&gt;</a:t>
            </a:r>
            <a:r>
              <a:rPr lang="zh-CN" altLang="en-US" dirty="0"/>
              <a:t>注释示例</a:t>
            </a:r>
            <a:endParaRPr lang="zh-CN" altLang="en-US" dirty="0">
              <a:solidFill>
                <a:srgbClr val="C00000"/>
              </a:solidFill>
            </a:endParaRPr>
          </a:p>
        </p:txBody>
      </p:sp>
    </p:spTree>
    <p:extLst>
      <p:ext uri="{BB962C8B-B14F-4D97-AF65-F5344CB8AC3E}">
        <p14:creationId xmlns:p14="http://schemas.microsoft.com/office/powerpoint/2010/main" val="33854041"/>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3</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代码块与缩进</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一段连续执行的语句组成一个代码块，代码块一般用来完成一个具体的功能。</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语法最具特色的是用缩进来表示代码块，不像大多数其他语言用标识符来表示代码块</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1.3.1 </a:t>
            </a:r>
            <a:r>
              <a:rPr lang="zh-CN" altLang="en-US" sz="2800" b="1" dirty="0">
                <a:solidFill>
                  <a:srgbClr val="7030A0"/>
                </a:solidFill>
                <a:latin typeface="微软雅黑" panose="020B0503020204020204" pitchFamily="34" charset="-122"/>
                <a:ea typeface="微软雅黑" panose="020B0503020204020204" pitchFamily="34" charset="-122"/>
              </a:rPr>
              <a:t>基础语法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411481" y="2817241"/>
            <a:ext cx="8330184" cy="2031325"/>
          </a:xfrm>
          <a:prstGeom prst="rect">
            <a:avLst/>
          </a:prstGeom>
          <a:ln w="38100">
            <a:solidFill>
              <a:srgbClr val="FFC000"/>
            </a:solidFill>
          </a:ln>
        </p:spPr>
        <p:txBody>
          <a:bodyPr wrap="square">
            <a:spAutoFit/>
          </a:bodyPr>
          <a:lstStyle/>
          <a:p>
            <a:pPr marL="342900" indent="-342900">
              <a:buClr>
                <a:srgbClr val="00B0F0"/>
              </a:buClr>
              <a:buFont typeface="+mj-lt"/>
              <a:buAutoNum type="arabicPeriod"/>
            </a:pPr>
            <a:r>
              <a:rPr lang="en-US" altLang="zh-CN" dirty="0"/>
              <a:t>print("</a:t>
            </a:r>
            <a:r>
              <a:rPr lang="zh-CN" altLang="en-US" dirty="0"/>
              <a:t>代码块</a:t>
            </a:r>
            <a:r>
              <a:rPr lang="en-US" altLang="zh-CN" dirty="0"/>
              <a:t>")</a:t>
            </a:r>
          </a:p>
          <a:p>
            <a:pPr marL="342900" indent="-342900">
              <a:buClr>
                <a:srgbClr val="00B0F0"/>
              </a:buClr>
              <a:buFont typeface="+mj-lt"/>
              <a:buAutoNum type="arabicPeriod"/>
            </a:pPr>
            <a:r>
              <a:rPr lang="en-US" altLang="zh-CN" dirty="0"/>
              <a:t>print("</a:t>
            </a:r>
            <a:r>
              <a:rPr lang="zh-CN" altLang="en-US" dirty="0"/>
              <a:t>代码块</a:t>
            </a:r>
            <a:r>
              <a:rPr lang="en-US" altLang="zh-CN" dirty="0"/>
              <a:t>")</a:t>
            </a:r>
          </a:p>
          <a:p>
            <a:pPr marL="342900" indent="-342900">
              <a:buClr>
                <a:srgbClr val="00B0F0"/>
              </a:buClr>
              <a:buFont typeface="+mj-lt"/>
              <a:buAutoNum type="arabicPeriod"/>
            </a:pPr>
            <a:r>
              <a:rPr lang="en-US" altLang="zh-CN" dirty="0"/>
              <a:t>    print("</a:t>
            </a:r>
            <a:r>
              <a:rPr lang="zh-CN" altLang="en-US" dirty="0"/>
              <a:t>缩进不同的代码块</a:t>
            </a:r>
            <a:r>
              <a:rPr lang="en-US" altLang="zh-CN" dirty="0" smtClean="0"/>
              <a:t>")</a:t>
            </a:r>
          </a:p>
          <a:p>
            <a:pPr marL="342900" indent="-342900">
              <a:buClr>
                <a:srgbClr val="00B0F0"/>
              </a:buClr>
              <a:buFont typeface="+mj-lt"/>
              <a:buAutoNum type="arabicPeriod"/>
            </a:pPr>
            <a:r>
              <a:rPr lang="en-US" altLang="zh-CN" dirty="0">
                <a:solidFill>
                  <a:srgbClr val="C00000"/>
                </a:solidFill>
              </a:rPr>
              <a:t>&gt;&gt;&gt; File "&lt;ipython-input-1-ed99cb96336f&gt;", line 3</a:t>
            </a:r>
          </a:p>
          <a:p>
            <a:pPr marL="342900" indent="-342900">
              <a:buClr>
                <a:srgbClr val="00B0F0"/>
              </a:buClr>
              <a:buFont typeface="+mj-lt"/>
              <a:buAutoNum type="arabicPeriod"/>
            </a:pPr>
            <a:r>
              <a:rPr lang="en-US" altLang="zh-CN" dirty="0">
                <a:solidFill>
                  <a:srgbClr val="C00000"/>
                </a:solidFill>
              </a:rPr>
              <a:t>    print("</a:t>
            </a:r>
            <a:r>
              <a:rPr lang="zh-CN" altLang="en-US" dirty="0">
                <a:solidFill>
                  <a:srgbClr val="C00000"/>
                </a:solidFill>
              </a:rPr>
              <a:t>缩进不同的代码块</a:t>
            </a:r>
            <a:r>
              <a:rPr lang="en-US" altLang="zh-CN" dirty="0">
                <a:solidFill>
                  <a:srgbClr val="C00000"/>
                </a:solidFill>
              </a:rPr>
              <a:t>")</a:t>
            </a:r>
          </a:p>
          <a:p>
            <a:pPr marL="342900" indent="-342900">
              <a:buClr>
                <a:srgbClr val="00B0F0"/>
              </a:buClr>
              <a:buFont typeface="+mj-lt"/>
              <a:buAutoNum type="arabicPeriod"/>
            </a:pPr>
            <a:r>
              <a:rPr lang="en-US" altLang="zh-CN" dirty="0">
                <a:solidFill>
                  <a:srgbClr val="C00000"/>
                </a:solidFill>
              </a:rPr>
              <a:t>    ^</a:t>
            </a:r>
          </a:p>
          <a:p>
            <a:pPr marL="342900" indent="-342900">
              <a:buClr>
                <a:srgbClr val="00B0F0"/>
              </a:buClr>
              <a:buFont typeface="+mj-lt"/>
              <a:buAutoNum type="arabicPeriod"/>
            </a:pPr>
            <a:r>
              <a:rPr lang="en-US" altLang="zh-CN" dirty="0" err="1">
                <a:solidFill>
                  <a:srgbClr val="C00000"/>
                </a:solidFill>
              </a:rPr>
              <a:t>IndentationError</a:t>
            </a:r>
            <a:r>
              <a:rPr lang="en-US" altLang="zh-CN" dirty="0">
                <a:solidFill>
                  <a:srgbClr val="C00000"/>
                </a:solidFill>
              </a:rPr>
              <a:t>: unexpected indent</a:t>
            </a:r>
            <a:endParaRPr lang="zh-CN" altLang="en-US" dirty="0">
              <a:solidFill>
                <a:srgbClr val="C00000"/>
              </a:solidFill>
            </a:endParaRPr>
          </a:p>
        </p:txBody>
      </p:sp>
    </p:spTree>
    <p:extLst>
      <p:ext uri="{BB962C8B-B14F-4D97-AF65-F5344CB8AC3E}">
        <p14:creationId xmlns:p14="http://schemas.microsoft.com/office/powerpoint/2010/main" val="2085069673"/>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a:xfrm>
            <a:off x="2394500" y="2161518"/>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1.1</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3607734" y="2161517"/>
            <a:ext cx="3646246" cy="511238"/>
            <a:chOff x="6339097" y="1573726"/>
            <a:chExt cx="3744416" cy="511504"/>
          </a:xfrm>
          <a:solidFill>
            <a:srgbClr val="7030A0"/>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0" name="矩形 69"/>
            <p:cNvSpPr/>
            <p:nvPr/>
          </p:nvSpPr>
          <p:spPr>
            <a:xfrm>
              <a:off x="6491851" y="1614014"/>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环境</a:t>
              </a: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安装</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2394500" y="2997535"/>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1.2</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3615232" y="2997535"/>
            <a:ext cx="3646246" cy="511238"/>
            <a:chOff x="6315199" y="2410178"/>
            <a:chExt cx="3744416" cy="511504"/>
          </a:xfrm>
          <a:solidFill>
            <a:srgbClr val="7030A0"/>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4" name="矩形 73"/>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Python</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语言相关概念</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2394500" y="3882927"/>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1.3</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3633134" y="3882925"/>
            <a:ext cx="3646246" cy="511238"/>
            <a:chOff x="6339097" y="3296031"/>
            <a:chExt cx="3744416" cy="511504"/>
          </a:xfrm>
          <a:solidFill>
            <a:srgbClr val="7030A0"/>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8" name="矩形 77"/>
            <p:cNvSpPr/>
            <p:nvPr/>
          </p:nvSpPr>
          <p:spPr>
            <a:xfrm>
              <a:off x="6491850" y="3336318"/>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Python3</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语法概要</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0" y="330429"/>
            <a:ext cx="9144000" cy="1230997"/>
          </a:xfrm>
          <a:prstGeom prst="rect">
            <a:avLst/>
          </a:prstGeom>
          <a:noFill/>
        </p:spPr>
        <p:txBody>
          <a:bodyPr wrap="square" lIns="121817" tIns="60906" rIns="121817" bIns="60906">
            <a:spAutoFit/>
          </a:bodyPr>
          <a:lstStyle/>
          <a:p>
            <a:pPr algn="ctr" defTabSz="1218565"/>
            <a:r>
              <a:rPr lang="zh-CN" altLang="en-US" sz="3600" b="1" dirty="0">
                <a:solidFill>
                  <a:srgbClr val="7030A0"/>
                </a:solidFill>
                <a:latin typeface="华文新魏" pitchFamily="2" charset="-122"/>
                <a:ea typeface="华文新魏" pitchFamily="2" charset="-122"/>
              </a:rPr>
              <a:t>第一章  环境安装、</a:t>
            </a:r>
            <a:r>
              <a:rPr lang="en-US" altLang="zh-CN" sz="3600" b="1" dirty="0">
                <a:solidFill>
                  <a:srgbClr val="7030A0"/>
                </a:solidFill>
                <a:latin typeface="华文新魏" pitchFamily="2" charset="-122"/>
                <a:ea typeface="华文新魏" pitchFamily="2" charset="-122"/>
              </a:rPr>
              <a:t>Python</a:t>
            </a:r>
            <a:r>
              <a:rPr lang="zh-CN" altLang="en-US" sz="3600" b="1" dirty="0">
                <a:solidFill>
                  <a:srgbClr val="7030A0"/>
                </a:solidFill>
                <a:latin typeface="华文新魏" pitchFamily="2" charset="-122"/>
                <a:ea typeface="华文新魏" pitchFamily="2" charset="-122"/>
              </a:rPr>
              <a:t>语言、</a:t>
            </a:r>
            <a:r>
              <a:rPr lang="en-US" altLang="zh-CN" sz="3600" b="1" dirty="0">
                <a:solidFill>
                  <a:srgbClr val="7030A0"/>
                </a:solidFill>
                <a:latin typeface="华文新魏" pitchFamily="2" charset="-122"/>
                <a:ea typeface="华文新魏" pitchFamily="2" charset="-122"/>
              </a:rPr>
              <a:t>TensorFlow2</a:t>
            </a:r>
            <a:r>
              <a:rPr lang="zh-CN" altLang="en-US" sz="3600" b="1" dirty="0">
                <a:solidFill>
                  <a:srgbClr val="7030A0"/>
                </a:solidFill>
                <a:latin typeface="华文新魏" pitchFamily="2" charset="-122"/>
                <a:ea typeface="华文新魏" pitchFamily="2" charset="-122"/>
              </a:rPr>
              <a:t>和</a:t>
            </a:r>
            <a:r>
              <a:rPr lang="en-US" altLang="zh-CN" sz="3600" b="1" dirty="0" err="1">
                <a:solidFill>
                  <a:srgbClr val="7030A0"/>
                </a:solidFill>
                <a:latin typeface="华文新魏" pitchFamily="2" charset="-122"/>
                <a:ea typeface="华文新魏" pitchFamily="2" charset="-122"/>
              </a:rPr>
              <a:t>MindSpore</a:t>
            </a:r>
            <a:r>
              <a:rPr lang="zh-CN" altLang="en-US" sz="3600" b="1" dirty="0">
                <a:solidFill>
                  <a:srgbClr val="7030A0"/>
                </a:solidFill>
                <a:latin typeface="华文新魏" pitchFamily="2" charset="-122"/>
                <a:ea typeface="华文新魏" pitchFamily="2" charset="-122"/>
              </a:rPr>
              <a:t>深度学习框架</a:t>
            </a:r>
          </a:p>
        </p:txBody>
      </p:sp>
      <p:sp>
        <p:nvSpPr>
          <p:cNvPr id="88" name="下箭头 87"/>
          <p:cNvSpPr/>
          <p:nvPr/>
        </p:nvSpPr>
        <p:spPr>
          <a:xfrm rot="16200000">
            <a:off x="1635701" y="2085507"/>
            <a:ext cx="575764" cy="695523"/>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40" tIns="45671" rIns="91340" bIns="45671" rtlCol="0" anchor="ctr"/>
          <a:lstStyle/>
          <a:p>
            <a:pPr algn="ctr" defTabSz="1218565"/>
            <a:endParaRPr lang="zh-CN" altLang="en-US" sz="2400">
              <a:solidFill>
                <a:prstClr val="white"/>
              </a:solidFill>
              <a:latin typeface="Calibri" panose="020F0502020204030204"/>
              <a:ea typeface="宋体" panose="02010600030101010101" pitchFamily="2" charset="-122"/>
            </a:endParaRPr>
          </a:p>
        </p:txBody>
      </p:sp>
      <p:sp>
        <p:nvSpPr>
          <p:cNvPr id="20" name="灯片编号占位符 1"/>
          <p:cNvSpPr txBox="1">
            <a:spLocks/>
          </p:cNvSpPr>
          <p:nvPr/>
        </p:nvSpPr>
        <p:spPr>
          <a:xfrm>
            <a:off x="3784001" y="6065457"/>
            <a:ext cx="2289846"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a:t>
            </a:fld>
            <a:endParaRPr lang="zh-CN" altLang="en-US" sz="1600" dirty="0"/>
          </a:p>
        </p:txBody>
      </p:sp>
      <p:sp>
        <p:nvSpPr>
          <p:cNvPr id="17" name="圆角矩形 16"/>
          <p:cNvSpPr/>
          <p:nvPr/>
        </p:nvSpPr>
        <p:spPr>
          <a:xfrm>
            <a:off x="2395125" y="4805749"/>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1.4</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18" name="组合 17"/>
          <p:cNvGrpSpPr/>
          <p:nvPr/>
        </p:nvGrpSpPr>
        <p:grpSpPr>
          <a:xfrm>
            <a:off x="3615857" y="4805749"/>
            <a:ext cx="3646246" cy="511238"/>
            <a:chOff x="6315199" y="2410178"/>
            <a:chExt cx="3744416" cy="511504"/>
          </a:xfrm>
          <a:solidFill>
            <a:srgbClr val="7030A0"/>
          </a:solidFill>
        </p:grpSpPr>
        <p:sp>
          <p:nvSpPr>
            <p:cNvPr id="19" name="圆角矩形 18"/>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1" name="矩形 20"/>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Python</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初步应用示例</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圆角矩形 21"/>
          <p:cNvSpPr/>
          <p:nvPr/>
        </p:nvSpPr>
        <p:spPr>
          <a:xfrm>
            <a:off x="2395125" y="5691141"/>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1.5</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23" name="组合 22"/>
          <p:cNvGrpSpPr/>
          <p:nvPr/>
        </p:nvGrpSpPr>
        <p:grpSpPr>
          <a:xfrm>
            <a:off x="3633759" y="5691139"/>
            <a:ext cx="3646246" cy="511238"/>
            <a:chOff x="6339097" y="3296031"/>
            <a:chExt cx="3744416" cy="511504"/>
          </a:xfrm>
          <a:solidFill>
            <a:srgbClr val="7030A0"/>
          </a:solidFill>
        </p:grpSpPr>
        <p:sp>
          <p:nvSpPr>
            <p:cNvPr id="24" name="圆角矩形 23"/>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5" name="矩形 24"/>
            <p:cNvSpPr/>
            <p:nvPr/>
          </p:nvSpPr>
          <p:spPr>
            <a:xfrm>
              <a:off x="6491849" y="3336317"/>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深度</a:t>
              </a: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学习框架</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概要</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80">
                                          <p:stCondLst>
                                            <p:cond delay="0"/>
                                          </p:stCondLst>
                                        </p:cTn>
                                        <p:tgtEl>
                                          <p:spTgt spid="88"/>
                                        </p:tgtEl>
                                      </p:cBhvr>
                                    </p:animEffect>
                                    <p:anim calcmode="lin" valueType="num">
                                      <p:cBhvr>
                                        <p:cTn id="8" dur="1822"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8"/>
                                        </p:tgtEl>
                                        <p:attrNameLst>
                                          <p:attrName>ppt_y</p:attrName>
                                        </p:attrNameLst>
                                      </p:cBhvr>
                                      <p:tavLst>
                                        <p:tav tm="0" fmla="#ppt_y-sin(pi*$)/81">
                                          <p:val>
                                            <p:fltVal val="0"/>
                                          </p:val>
                                        </p:tav>
                                        <p:tav tm="100000">
                                          <p:val>
                                            <p:fltVal val="1"/>
                                          </p:val>
                                        </p:tav>
                                      </p:tavLst>
                                    </p:anim>
                                    <p:animScale>
                                      <p:cBhvr>
                                        <p:cTn id="13" dur="26">
                                          <p:stCondLst>
                                            <p:cond delay="650"/>
                                          </p:stCondLst>
                                        </p:cTn>
                                        <p:tgtEl>
                                          <p:spTgt spid="88"/>
                                        </p:tgtEl>
                                      </p:cBhvr>
                                      <p:to x="100000" y="60000"/>
                                    </p:animScale>
                                    <p:animScale>
                                      <p:cBhvr>
                                        <p:cTn id="14" dur="166" decel="50000">
                                          <p:stCondLst>
                                            <p:cond delay="676"/>
                                          </p:stCondLst>
                                        </p:cTn>
                                        <p:tgtEl>
                                          <p:spTgt spid="88"/>
                                        </p:tgtEl>
                                      </p:cBhvr>
                                      <p:to x="100000" y="100000"/>
                                    </p:animScale>
                                    <p:animScale>
                                      <p:cBhvr>
                                        <p:cTn id="15" dur="26">
                                          <p:stCondLst>
                                            <p:cond delay="1312"/>
                                          </p:stCondLst>
                                        </p:cTn>
                                        <p:tgtEl>
                                          <p:spTgt spid="88"/>
                                        </p:tgtEl>
                                      </p:cBhvr>
                                      <p:to x="100000" y="80000"/>
                                    </p:animScale>
                                    <p:animScale>
                                      <p:cBhvr>
                                        <p:cTn id="16" dur="166" decel="50000">
                                          <p:stCondLst>
                                            <p:cond delay="1338"/>
                                          </p:stCondLst>
                                        </p:cTn>
                                        <p:tgtEl>
                                          <p:spTgt spid="88"/>
                                        </p:tgtEl>
                                      </p:cBhvr>
                                      <p:to x="100000" y="100000"/>
                                    </p:animScale>
                                    <p:animScale>
                                      <p:cBhvr>
                                        <p:cTn id="17" dur="26">
                                          <p:stCondLst>
                                            <p:cond delay="1642"/>
                                          </p:stCondLst>
                                        </p:cTn>
                                        <p:tgtEl>
                                          <p:spTgt spid="88"/>
                                        </p:tgtEl>
                                      </p:cBhvr>
                                      <p:to x="100000" y="90000"/>
                                    </p:animScale>
                                    <p:animScale>
                                      <p:cBhvr>
                                        <p:cTn id="18" dur="166" decel="50000">
                                          <p:stCondLst>
                                            <p:cond delay="1668"/>
                                          </p:stCondLst>
                                        </p:cTn>
                                        <p:tgtEl>
                                          <p:spTgt spid="88"/>
                                        </p:tgtEl>
                                      </p:cBhvr>
                                      <p:to x="100000" y="100000"/>
                                    </p:animScale>
                                    <p:animScale>
                                      <p:cBhvr>
                                        <p:cTn id="19" dur="26">
                                          <p:stCondLst>
                                            <p:cond delay="1808"/>
                                          </p:stCondLst>
                                        </p:cTn>
                                        <p:tgtEl>
                                          <p:spTgt spid="88"/>
                                        </p:tgtEl>
                                      </p:cBhvr>
                                      <p:to x="100000" y="95000"/>
                                    </p:animScale>
                                    <p:animScale>
                                      <p:cBhvr>
                                        <p:cTn id="20" dur="166" decel="50000">
                                          <p:stCondLst>
                                            <p:cond delay="1834"/>
                                          </p:stCondLst>
                                        </p:cTn>
                                        <p:tgtEl>
                                          <p:spTgt spid="8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4</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数字</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Number</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）类型及</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算术运算</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数字类型是很直观的变量类型。</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中数字有四种类型：整数、布尔型、浮点数和复数</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int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整数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如 </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bool</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布尔</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如 </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True</a:t>
            </a: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float (</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浮点数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如 </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1.69</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9E-2</a:t>
            </a: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4</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complex (</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复数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如 </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 + 3j</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2.1 + 2.1j</a:t>
            </a: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1.3.1 </a:t>
            </a:r>
            <a:r>
              <a:rPr lang="zh-CN" altLang="en-US" sz="2800" b="1" dirty="0">
                <a:solidFill>
                  <a:srgbClr val="7030A0"/>
                </a:solidFill>
                <a:latin typeface="微软雅黑" panose="020B0503020204020204" pitchFamily="34" charset="-122"/>
                <a:ea typeface="微软雅黑" panose="020B0503020204020204" pitchFamily="34" charset="-122"/>
              </a:rPr>
              <a:t>基础语法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124229475"/>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4</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数字</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Number</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）类型及</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算术运算</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数字类型常用的算术运算包括</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（加）、</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（减）、*（乘）、</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（除）、</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（取模，返回除法的余数）、**（幂）和</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（取整数，向下取接近商的整数）</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1.3.1 </a:t>
            </a:r>
            <a:r>
              <a:rPr lang="zh-CN" altLang="en-US" sz="2800" b="1" dirty="0">
                <a:solidFill>
                  <a:srgbClr val="7030A0"/>
                </a:solidFill>
                <a:latin typeface="微软雅黑" panose="020B0503020204020204" pitchFamily="34" charset="-122"/>
                <a:ea typeface="微软雅黑" panose="020B0503020204020204" pitchFamily="34" charset="-122"/>
              </a:rPr>
              <a:t>基础语法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411481" y="2746101"/>
            <a:ext cx="4037229" cy="3416320"/>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a = 15</a:t>
            </a:r>
            <a:endParaRPr lang="zh-CN" altLang="zh-CN" dirty="0"/>
          </a:p>
          <a:p>
            <a:pPr marL="342900" lvl="0" indent="-342900">
              <a:buClr>
                <a:srgbClr val="00B0F0"/>
              </a:buClr>
              <a:buFont typeface="+mj-lt"/>
              <a:buAutoNum type="arabicPeriod"/>
            </a:pPr>
            <a:r>
              <a:rPr lang="en-US" altLang="zh-CN" dirty="0"/>
              <a:t>b = 10</a:t>
            </a:r>
            <a:endParaRPr lang="zh-CN" altLang="zh-CN" dirty="0"/>
          </a:p>
          <a:p>
            <a:pPr marL="342900" lvl="0" indent="-342900">
              <a:buClr>
                <a:srgbClr val="00B0F0"/>
              </a:buClr>
              <a:buFont typeface="+mj-lt"/>
              <a:buAutoNum type="arabicPeriod"/>
            </a:pPr>
            <a:r>
              <a:rPr lang="en-US" altLang="zh-CN" dirty="0"/>
              <a:t>print("15 - 10 =", a - b)</a:t>
            </a:r>
            <a:endParaRPr lang="zh-CN" altLang="zh-CN" dirty="0"/>
          </a:p>
          <a:p>
            <a:pPr marL="342900" lvl="0" indent="-342900">
              <a:buClr>
                <a:srgbClr val="00B0F0"/>
              </a:buClr>
              <a:buFont typeface="+mj-lt"/>
              <a:buAutoNum type="arabicPeriod"/>
            </a:pPr>
            <a:r>
              <a:rPr lang="en-US" altLang="zh-CN" dirty="0"/>
              <a:t>print("15 / 10 =", a / b)</a:t>
            </a:r>
            <a:endParaRPr lang="zh-CN" altLang="zh-CN" dirty="0"/>
          </a:p>
          <a:p>
            <a:pPr marL="342900" lvl="0" indent="-342900">
              <a:buClr>
                <a:srgbClr val="00B0F0"/>
              </a:buClr>
              <a:buFont typeface="+mj-lt"/>
              <a:buAutoNum type="arabicPeriod"/>
            </a:pPr>
            <a:r>
              <a:rPr lang="en-US" altLang="zh-CN" dirty="0"/>
              <a:t>print("15 % 10 =", a % b)</a:t>
            </a:r>
            <a:endParaRPr lang="zh-CN" altLang="zh-CN" dirty="0"/>
          </a:p>
          <a:p>
            <a:pPr marL="342900" lvl="0" indent="-342900">
              <a:buClr>
                <a:srgbClr val="00B0F0"/>
              </a:buClr>
              <a:buFont typeface="+mj-lt"/>
              <a:buAutoNum type="arabicPeriod"/>
            </a:pPr>
            <a:r>
              <a:rPr lang="en-US" altLang="zh-CN" dirty="0"/>
              <a:t>print("15 // 10 =", a // b)</a:t>
            </a:r>
            <a:endParaRPr lang="zh-CN" altLang="zh-CN" dirty="0"/>
          </a:p>
          <a:p>
            <a:pPr marL="342900" lvl="0" indent="-342900">
              <a:buClr>
                <a:srgbClr val="00B0F0"/>
              </a:buClr>
              <a:buFont typeface="+mj-lt"/>
              <a:buAutoNum type="arabicPeriod"/>
            </a:pPr>
            <a:r>
              <a:rPr lang="en-US" altLang="zh-CN" dirty="0"/>
              <a:t>print("15 ** 2 =", a **2) </a:t>
            </a:r>
            <a:endParaRPr lang="zh-CN" altLang="zh-CN" dirty="0"/>
          </a:p>
          <a:p>
            <a:pPr marL="342900" lvl="0" indent="-342900">
              <a:buClr>
                <a:srgbClr val="00B0F0"/>
              </a:buClr>
              <a:buFont typeface="+mj-lt"/>
              <a:buAutoNum type="arabicPeriod"/>
            </a:pPr>
            <a:r>
              <a:rPr lang="en-US" altLang="zh-CN" dirty="0"/>
              <a:t>&gt;&gt;&gt;  15 - 10 = 5</a:t>
            </a:r>
            <a:endParaRPr lang="zh-CN" altLang="zh-CN" dirty="0"/>
          </a:p>
          <a:p>
            <a:pPr marL="342900" lvl="0" indent="-342900">
              <a:buClr>
                <a:srgbClr val="00B0F0"/>
              </a:buClr>
              <a:buFont typeface="+mj-lt"/>
              <a:buAutoNum type="arabicPeriod"/>
            </a:pPr>
            <a:r>
              <a:rPr lang="en-US" altLang="zh-CN" dirty="0"/>
              <a:t>&gt;&gt;&gt;  15 / 10 = 1.5</a:t>
            </a:r>
            <a:endParaRPr lang="zh-CN" altLang="zh-CN" dirty="0"/>
          </a:p>
          <a:p>
            <a:pPr marL="342900" lvl="0" indent="-342900">
              <a:buClr>
                <a:srgbClr val="00B0F0"/>
              </a:buClr>
              <a:buFont typeface="+mj-lt"/>
              <a:buAutoNum type="arabicPeriod"/>
            </a:pPr>
            <a:r>
              <a:rPr lang="en-US" altLang="zh-CN" dirty="0"/>
              <a:t>&gt;&gt;&gt;  15 % 10 = 5</a:t>
            </a:r>
            <a:endParaRPr lang="zh-CN" altLang="zh-CN" dirty="0"/>
          </a:p>
          <a:p>
            <a:pPr marL="342900" lvl="0" indent="-342900">
              <a:buClr>
                <a:srgbClr val="00B0F0"/>
              </a:buClr>
              <a:buFont typeface="+mj-lt"/>
              <a:buAutoNum type="arabicPeriod"/>
            </a:pPr>
            <a:r>
              <a:rPr lang="en-US" altLang="zh-CN" dirty="0"/>
              <a:t>&gt;&gt;&gt;  15 // 10 = 1</a:t>
            </a:r>
            <a:endParaRPr lang="zh-CN" altLang="zh-CN" dirty="0"/>
          </a:p>
          <a:p>
            <a:pPr marL="342900" lvl="0" indent="-342900">
              <a:buClr>
                <a:srgbClr val="00B0F0"/>
              </a:buClr>
              <a:buFont typeface="+mj-lt"/>
              <a:buAutoNum type="arabicPeriod"/>
            </a:pPr>
            <a:r>
              <a:rPr lang="en-US" altLang="zh-CN" dirty="0"/>
              <a:t>&gt;&gt;&gt;  15 ** 2 = </a:t>
            </a:r>
            <a:r>
              <a:rPr lang="en-US" altLang="zh-CN" dirty="0" smtClean="0"/>
              <a:t>225</a:t>
            </a:r>
            <a:endParaRPr lang="zh-CN" altLang="zh-CN" dirty="0"/>
          </a:p>
        </p:txBody>
      </p:sp>
      <p:sp>
        <p:nvSpPr>
          <p:cNvPr id="9" name="矩形 8"/>
          <p:cNvSpPr/>
          <p:nvPr/>
        </p:nvSpPr>
        <p:spPr>
          <a:xfrm>
            <a:off x="4682512" y="2746101"/>
            <a:ext cx="4037229" cy="2585323"/>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smtClean="0"/>
              <a:t>c </a:t>
            </a:r>
            <a:r>
              <a:rPr lang="en-US" altLang="zh-CN" dirty="0"/>
              <a:t>= False</a:t>
            </a:r>
            <a:endParaRPr lang="zh-CN" altLang="zh-CN" dirty="0"/>
          </a:p>
          <a:p>
            <a:pPr marL="342900" lvl="0" indent="-342900">
              <a:buClr>
                <a:srgbClr val="00B0F0"/>
              </a:buClr>
              <a:buFont typeface="+mj-lt"/>
              <a:buAutoNum type="arabicPeriod"/>
            </a:pPr>
            <a:r>
              <a:rPr lang="en-US" altLang="zh-CN" dirty="0"/>
              <a:t>print(c)</a:t>
            </a:r>
            <a:endParaRPr lang="zh-CN" altLang="zh-CN" dirty="0"/>
          </a:p>
          <a:p>
            <a:pPr marL="342900" lvl="0" indent="-342900">
              <a:buClr>
                <a:srgbClr val="00B0F0"/>
              </a:buClr>
              <a:buFont typeface="+mj-lt"/>
              <a:buAutoNum type="arabicPeriod"/>
            </a:pPr>
            <a:r>
              <a:rPr lang="en-US" altLang="zh-CN" dirty="0"/>
              <a:t>&gt;&gt;&gt;  False</a:t>
            </a:r>
            <a:endParaRPr lang="zh-CN" altLang="zh-CN" dirty="0"/>
          </a:p>
          <a:p>
            <a:pPr marL="342900" lvl="0" indent="-342900">
              <a:buClr>
                <a:srgbClr val="00B0F0"/>
              </a:buClr>
              <a:buFont typeface="+mj-lt"/>
              <a:buAutoNum type="arabicPeriod"/>
            </a:pPr>
            <a:r>
              <a:rPr lang="en-US" altLang="zh-CN" dirty="0"/>
              <a:t>d = 1.23</a:t>
            </a:r>
            <a:endParaRPr lang="zh-CN" altLang="zh-CN" dirty="0"/>
          </a:p>
          <a:p>
            <a:pPr marL="342900" lvl="0" indent="-342900">
              <a:buClr>
                <a:srgbClr val="00B0F0"/>
              </a:buClr>
              <a:buFont typeface="+mj-lt"/>
              <a:buAutoNum type="arabicPeriod"/>
            </a:pPr>
            <a:r>
              <a:rPr lang="en-US" altLang="zh-CN" dirty="0"/>
              <a:t>e = 3E-2</a:t>
            </a:r>
            <a:endParaRPr lang="zh-CN" altLang="zh-CN" dirty="0"/>
          </a:p>
          <a:p>
            <a:pPr marL="342900" lvl="0" indent="-342900">
              <a:buClr>
                <a:srgbClr val="00B0F0"/>
              </a:buClr>
              <a:buFont typeface="+mj-lt"/>
              <a:buAutoNum type="arabicPeriod"/>
            </a:pPr>
            <a:r>
              <a:rPr lang="en-US" altLang="zh-CN" dirty="0"/>
              <a:t>print("e = ", e)</a:t>
            </a:r>
            <a:endParaRPr lang="zh-CN" altLang="zh-CN" dirty="0"/>
          </a:p>
          <a:p>
            <a:pPr marL="342900" lvl="0" indent="-342900">
              <a:buClr>
                <a:srgbClr val="00B0F0"/>
              </a:buClr>
              <a:buFont typeface="+mj-lt"/>
              <a:buAutoNum type="arabicPeriod"/>
            </a:pPr>
            <a:r>
              <a:rPr lang="en-US" altLang="zh-CN" dirty="0"/>
              <a:t>print("d - e = ", d - e)</a:t>
            </a:r>
            <a:endParaRPr lang="zh-CN" altLang="zh-CN" dirty="0"/>
          </a:p>
          <a:p>
            <a:pPr marL="342900" lvl="0" indent="-342900">
              <a:buClr>
                <a:srgbClr val="00B0F0"/>
              </a:buClr>
              <a:buFont typeface="+mj-lt"/>
              <a:buAutoNum type="arabicPeriod"/>
            </a:pPr>
            <a:r>
              <a:rPr lang="en-US" altLang="zh-CN" dirty="0"/>
              <a:t>&gt;&gt;&gt;  e =  0.03</a:t>
            </a:r>
            <a:endParaRPr lang="zh-CN" altLang="zh-CN" dirty="0"/>
          </a:p>
          <a:p>
            <a:pPr marL="342900" lvl="0" indent="-342900">
              <a:buClr>
                <a:srgbClr val="00B0F0"/>
              </a:buClr>
              <a:buFont typeface="+mj-lt"/>
              <a:buAutoNum type="arabicPeriod"/>
            </a:pPr>
            <a:r>
              <a:rPr lang="en-US" altLang="zh-CN" dirty="0"/>
              <a:t>&gt;&gt;&gt;  d - e =  1.2</a:t>
            </a:r>
            <a:endParaRPr lang="zh-CN" altLang="zh-CN" dirty="0"/>
          </a:p>
        </p:txBody>
      </p:sp>
    </p:spTree>
    <p:extLst>
      <p:ext uri="{BB962C8B-B14F-4D97-AF65-F5344CB8AC3E}">
        <p14:creationId xmlns:p14="http://schemas.microsoft.com/office/powerpoint/2010/main" val="850149541"/>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5</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字符串（</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String</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）类型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1.3.1 </a:t>
            </a:r>
            <a:r>
              <a:rPr lang="zh-CN" altLang="en-US" sz="2800" b="1" dirty="0">
                <a:solidFill>
                  <a:srgbClr val="7030A0"/>
                </a:solidFill>
                <a:latin typeface="微软雅黑" panose="020B0503020204020204" pitchFamily="34" charset="-122"/>
                <a:ea typeface="微软雅黑" panose="020B0503020204020204" pitchFamily="34" charset="-122"/>
              </a:rPr>
              <a:t>基础语法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411480" y="1235809"/>
            <a:ext cx="4037229" cy="5632311"/>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s1 = 'This is a string.'</a:t>
            </a:r>
            <a:endParaRPr lang="zh-CN" altLang="zh-CN" dirty="0"/>
          </a:p>
          <a:p>
            <a:pPr marL="342900" lvl="0" indent="-342900">
              <a:buClr>
                <a:srgbClr val="00B0F0"/>
              </a:buClr>
              <a:buFont typeface="+mj-lt"/>
              <a:buAutoNum type="arabicPeriod"/>
            </a:pPr>
            <a:r>
              <a:rPr lang="en-US" altLang="zh-CN" dirty="0"/>
              <a:t>s2 = "</a:t>
            </a:r>
            <a:r>
              <a:rPr lang="zh-CN" altLang="zh-CN" dirty="0"/>
              <a:t>这是一个字符串。</a:t>
            </a:r>
            <a:r>
              <a:rPr lang="en-US" altLang="zh-CN" dirty="0"/>
              <a:t>"</a:t>
            </a:r>
            <a:endParaRPr lang="zh-CN" altLang="zh-CN" dirty="0"/>
          </a:p>
          <a:p>
            <a:pPr marL="342900" lvl="0" indent="-342900">
              <a:buClr>
                <a:srgbClr val="00B0F0"/>
              </a:buClr>
              <a:buFont typeface="+mj-lt"/>
              <a:buAutoNum type="arabicPeriod"/>
            </a:pPr>
            <a:r>
              <a:rPr lang="en-US" altLang="zh-CN" dirty="0"/>
              <a:t>print('s1 + s2 = ', s1 + s2) </a:t>
            </a:r>
            <a:endParaRPr lang="zh-CN" altLang="zh-CN" dirty="0"/>
          </a:p>
          <a:p>
            <a:pPr marL="342900" lvl="0" indent="-342900">
              <a:buClr>
                <a:srgbClr val="00B0F0"/>
              </a:buClr>
              <a:buFont typeface="+mj-lt"/>
              <a:buAutoNum type="arabicPeriod"/>
            </a:pPr>
            <a:r>
              <a:rPr lang="en-US" altLang="zh-CN" dirty="0"/>
              <a:t>&gt;&gt;&gt;  s1 + s2 =  This is a string.</a:t>
            </a:r>
            <a:r>
              <a:rPr lang="zh-CN" altLang="zh-CN" dirty="0"/>
              <a:t>这是一个字符串。</a:t>
            </a:r>
          </a:p>
          <a:p>
            <a:pPr marL="342900" lvl="0" indent="-342900">
              <a:buClr>
                <a:srgbClr val="00B0F0"/>
              </a:buClr>
              <a:buFont typeface="+mj-lt"/>
              <a:buAutoNum type="arabicPeriod"/>
            </a:pPr>
            <a:r>
              <a:rPr lang="en-US" altLang="zh-CN" dirty="0"/>
              <a:t>print("s1 * 3 = ", s1 * 3)</a:t>
            </a:r>
            <a:endParaRPr lang="zh-CN" altLang="zh-CN" dirty="0"/>
          </a:p>
          <a:p>
            <a:pPr marL="342900" lvl="0" indent="-342900">
              <a:buClr>
                <a:srgbClr val="00B0F0"/>
              </a:buClr>
              <a:buFont typeface="+mj-lt"/>
              <a:buAutoNum type="arabicPeriod"/>
            </a:pPr>
            <a:r>
              <a:rPr lang="en-US" altLang="zh-CN" dirty="0"/>
              <a:t>&gt;&gt;&gt;  s1 * 3 =  This is a </a:t>
            </a:r>
            <a:r>
              <a:rPr lang="en-US" altLang="zh-CN" dirty="0" err="1"/>
              <a:t>string.This</a:t>
            </a:r>
            <a:r>
              <a:rPr lang="en-US" altLang="zh-CN" dirty="0"/>
              <a:t> is a </a:t>
            </a:r>
            <a:r>
              <a:rPr lang="en-US" altLang="zh-CN" dirty="0" err="1"/>
              <a:t>string.This</a:t>
            </a:r>
            <a:r>
              <a:rPr lang="en-US" altLang="zh-CN" dirty="0"/>
              <a:t> is a string</a:t>
            </a:r>
            <a:r>
              <a:rPr lang="en-US" altLang="zh-CN" dirty="0" smtClean="0"/>
              <a:t>.</a:t>
            </a:r>
            <a:r>
              <a:rPr lang="en-US" altLang="zh-CN" dirty="0"/>
              <a:t> </a:t>
            </a:r>
            <a:endParaRPr lang="zh-CN" altLang="zh-CN" dirty="0"/>
          </a:p>
          <a:p>
            <a:pPr marL="342900" lvl="0" indent="-342900">
              <a:buClr>
                <a:srgbClr val="00B0F0"/>
              </a:buClr>
              <a:buFont typeface="+mj-lt"/>
              <a:buAutoNum type="arabicPeriod"/>
            </a:pPr>
            <a:r>
              <a:rPr lang="en-US" altLang="zh-CN" dirty="0"/>
              <a:t>print(s1[0:4]) </a:t>
            </a:r>
            <a:endParaRPr lang="en-US" altLang="zh-CN" dirty="0" smtClean="0"/>
          </a:p>
          <a:p>
            <a:pPr marL="342900" lvl="0" indent="-342900">
              <a:buClr>
                <a:srgbClr val="00B0F0"/>
              </a:buClr>
              <a:buFont typeface="+mj-lt"/>
              <a:buAutoNum type="arabicPeriod"/>
            </a:pPr>
            <a:r>
              <a:rPr lang="en-US" altLang="zh-CN" dirty="0" smtClean="0"/>
              <a:t>&gt;&gt;&gt;  </a:t>
            </a:r>
            <a:r>
              <a:rPr lang="zh-CN" altLang="zh-CN" dirty="0"/>
              <a:t>这是一个</a:t>
            </a:r>
          </a:p>
          <a:p>
            <a:pPr marL="342900" lvl="0" indent="-342900">
              <a:buClr>
                <a:srgbClr val="00B0F0"/>
              </a:buClr>
              <a:buFont typeface="+mj-lt"/>
              <a:buAutoNum type="arabicPeriod"/>
            </a:pPr>
            <a:r>
              <a:rPr lang="en-US" altLang="zh-CN" dirty="0" smtClean="0"/>
              <a:t>print(s2[0:4:2</a:t>
            </a:r>
          </a:p>
          <a:p>
            <a:pPr marL="342900" lvl="0" indent="-342900">
              <a:buClr>
                <a:srgbClr val="00B0F0"/>
              </a:buClr>
              <a:buFont typeface="+mj-lt"/>
              <a:buAutoNum type="arabicPeriod"/>
            </a:pPr>
            <a:r>
              <a:rPr lang="en-US" altLang="zh-CN" dirty="0" smtClean="0"/>
              <a:t>&gt;&gt;&gt;  </a:t>
            </a:r>
            <a:r>
              <a:rPr lang="zh-CN" altLang="zh-CN" dirty="0"/>
              <a:t>这一</a:t>
            </a:r>
          </a:p>
          <a:p>
            <a:pPr marL="342900" lvl="0" indent="-342900">
              <a:buClr>
                <a:srgbClr val="00B0F0"/>
              </a:buClr>
              <a:buFont typeface="+mj-lt"/>
              <a:buAutoNum type="arabicPeriod"/>
            </a:pPr>
            <a:r>
              <a:rPr lang="en-US" altLang="zh-CN" dirty="0"/>
              <a:t>print(s2[2:-2]) </a:t>
            </a:r>
            <a:endParaRPr lang="en-US" altLang="zh-CN" dirty="0" smtClean="0"/>
          </a:p>
          <a:p>
            <a:pPr marL="342900" lvl="0" indent="-342900">
              <a:buClr>
                <a:srgbClr val="00B0F0"/>
              </a:buClr>
              <a:buFont typeface="+mj-lt"/>
              <a:buAutoNum type="arabicPeriod"/>
            </a:pPr>
            <a:r>
              <a:rPr lang="en-US" altLang="zh-CN" dirty="0" smtClean="0"/>
              <a:t>&gt;&gt;&gt;  </a:t>
            </a:r>
            <a:r>
              <a:rPr lang="zh-CN" altLang="zh-CN" dirty="0"/>
              <a:t>一个</a:t>
            </a:r>
            <a:r>
              <a:rPr lang="zh-CN" altLang="zh-CN" dirty="0" smtClean="0"/>
              <a:t>字符</a:t>
            </a:r>
            <a:r>
              <a:rPr lang="en-US" altLang="zh-CN" dirty="0"/>
              <a:t> </a:t>
            </a:r>
            <a:endParaRPr lang="zh-CN" altLang="zh-CN" dirty="0"/>
          </a:p>
          <a:p>
            <a:pPr marL="342900" lvl="0" indent="-342900">
              <a:buClr>
                <a:srgbClr val="00B0F0"/>
              </a:buClr>
              <a:buFont typeface="+mj-lt"/>
              <a:buAutoNum type="arabicPeriod"/>
            </a:pPr>
            <a:r>
              <a:rPr lang="en-US" altLang="zh-CN" dirty="0"/>
              <a:t>print(s1[0])</a:t>
            </a:r>
            <a:endParaRPr lang="zh-CN" altLang="zh-CN" dirty="0"/>
          </a:p>
          <a:p>
            <a:pPr marL="342900" lvl="0" indent="-342900">
              <a:buClr>
                <a:srgbClr val="00B0F0"/>
              </a:buClr>
              <a:buFont typeface="+mj-lt"/>
              <a:buAutoNum type="arabicPeriod"/>
            </a:pPr>
            <a:r>
              <a:rPr lang="en-US" altLang="zh-CN" dirty="0"/>
              <a:t>&gt;&gt;&gt;  T</a:t>
            </a:r>
            <a:endParaRPr lang="zh-CN" altLang="zh-CN" dirty="0"/>
          </a:p>
          <a:p>
            <a:pPr marL="342900" lvl="0" indent="-342900">
              <a:buClr>
                <a:srgbClr val="00B0F0"/>
              </a:buClr>
              <a:buFont typeface="+mj-lt"/>
              <a:buAutoNum type="arabicPeriod"/>
            </a:pPr>
            <a:r>
              <a:rPr lang="en-US" altLang="zh-CN" dirty="0"/>
              <a:t>print(s2[1])</a:t>
            </a:r>
            <a:endParaRPr lang="zh-CN" altLang="zh-CN" dirty="0"/>
          </a:p>
          <a:p>
            <a:pPr marL="342900" lvl="0" indent="-342900">
              <a:buClr>
                <a:srgbClr val="00B0F0"/>
              </a:buClr>
              <a:buFont typeface="+mj-lt"/>
              <a:buAutoNum type="arabicPeriod"/>
            </a:pPr>
            <a:r>
              <a:rPr lang="en-US" altLang="zh-CN" dirty="0"/>
              <a:t>&gt;&gt;&gt;  </a:t>
            </a:r>
            <a:r>
              <a:rPr lang="zh-CN" altLang="zh-CN" dirty="0" smtClean="0"/>
              <a:t>是</a:t>
            </a:r>
            <a:r>
              <a:rPr lang="en-US" altLang="zh-CN" dirty="0"/>
              <a:t> </a:t>
            </a:r>
            <a:endParaRPr lang="en-US" altLang="zh-CN" dirty="0" smtClean="0"/>
          </a:p>
          <a:p>
            <a:pPr marL="342900" lvl="0" indent="-342900">
              <a:buClr>
                <a:srgbClr val="00B0F0"/>
              </a:buClr>
              <a:buFont typeface="+mj-lt"/>
              <a:buAutoNum type="arabicPeriod"/>
            </a:pPr>
            <a:r>
              <a:rPr lang="en-US" altLang="zh-CN" dirty="0"/>
              <a:t>print("is" in s1)</a:t>
            </a:r>
            <a:endParaRPr lang="zh-CN" altLang="zh-CN" dirty="0"/>
          </a:p>
          <a:p>
            <a:pPr marL="342900" lvl="0" indent="-342900">
              <a:buClr>
                <a:srgbClr val="00B0F0"/>
              </a:buClr>
              <a:buFont typeface="+mj-lt"/>
              <a:buAutoNum type="arabicPeriod"/>
            </a:pPr>
            <a:r>
              <a:rPr lang="en-US" altLang="zh-CN" dirty="0"/>
              <a:t>&gt;&gt;&gt;  </a:t>
            </a:r>
            <a:r>
              <a:rPr lang="en-US" altLang="zh-CN" dirty="0" smtClean="0"/>
              <a:t>True</a:t>
            </a:r>
            <a:endParaRPr lang="zh-CN" altLang="zh-CN" dirty="0"/>
          </a:p>
        </p:txBody>
      </p:sp>
      <p:sp>
        <p:nvSpPr>
          <p:cNvPr id="9" name="矩形 8"/>
          <p:cNvSpPr/>
          <p:nvPr/>
        </p:nvSpPr>
        <p:spPr>
          <a:xfrm>
            <a:off x="4682511" y="1235809"/>
            <a:ext cx="4037229" cy="5632311"/>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print("</a:t>
            </a:r>
            <a:r>
              <a:rPr lang="zh-CN" altLang="zh-CN" dirty="0"/>
              <a:t>字符</a:t>
            </a:r>
            <a:r>
              <a:rPr lang="en-US" altLang="zh-CN" dirty="0"/>
              <a:t>" not in s2)</a:t>
            </a:r>
            <a:endParaRPr lang="zh-CN" altLang="zh-CN" dirty="0"/>
          </a:p>
          <a:p>
            <a:pPr marL="342900" lvl="0" indent="-342900">
              <a:buClr>
                <a:srgbClr val="00B0F0"/>
              </a:buClr>
              <a:buFont typeface="+mj-lt"/>
              <a:buAutoNum type="arabicPeriod"/>
            </a:pPr>
            <a:r>
              <a:rPr lang="en-US" altLang="zh-CN" dirty="0"/>
              <a:t>&gt;&gt;&gt;  False </a:t>
            </a:r>
            <a:endParaRPr lang="zh-CN" altLang="zh-CN" dirty="0"/>
          </a:p>
          <a:p>
            <a:pPr marL="342900" lvl="0" indent="-342900">
              <a:buClr>
                <a:srgbClr val="00B0F0"/>
              </a:buClr>
              <a:buFont typeface="+mj-lt"/>
              <a:buAutoNum type="arabicPeriod"/>
            </a:pPr>
            <a:r>
              <a:rPr lang="en-US" altLang="zh-CN" dirty="0" smtClean="0"/>
              <a:t>print</a:t>
            </a:r>
            <a:r>
              <a:rPr lang="en-US" altLang="zh-CN" dirty="0"/>
              <a:t>('\'') </a:t>
            </a:r>
            <a:endParaRPr lang="en-US" altLang="zh-CN" dirty="0" smtClean="0"/>
          </a:p>
          <a:p>
            <a:pPr marL="342900" lvl="0" indent="-342900">
              <a:buClr>
                <a:srgbClr val="00B0F0"/>
              </a:buClr>
              <a:buFont typeface="+mj-lt"/>
              <a:buAutoNum type="arabicPeriod"/>
            </a:pPr>
            <a:r>
              <a:rPr lang="en-US" altLang="zh-CN" dirty="0" smtClean="0"/>
              <a:t>&gt;&gt;&gt;  </a:t>
            </a:r>
            <a:r>
              <a:rPr lang="en-US" altLang="zh-CN" dirty="0"/>
              <a:t>'</a:t>
            </a:r>
            <a:endParaRPr lang="zh-CN" altLang="zh-CN" dirty="0"/>
          </a:p>
          <a:p>
            <a:pPr marL="342900" lvl="0" indent="-342900">
              <a:buClr>
                <a:srgbClr val="00B0F0"/>
              </a:buClr>
              <a:buFont typeface="+mj-lt"/>
              <a:buAutoNum type="arabicPeriod"/>
            </a:pPr>
            <a:r>
              <a:rPr lang="en-US" altLang="zh-CN" dirty="0"/>
              <a:t>print('Hello\b World</a:t>
            </a:r>
            <a:r>
              <a:rPr lang="en-US" altLang="zh-CN" dirty="0" smtClean="0"/>
              <a:t>!')</a:t>
            </a:r>
            <a:endParaRPr lang="zh-CN" altLang="zh-CN" dirty="0"/>
          </a:p>
          <a:p>
            <a:pPr marL="342900" lvl="0" indent="-342900">
              <a:buClr>
                <a:srgbClr val="00B0F0"/>
              </a:buClr>
              <a:buFont typeface="+mj-lt"/>
              <a:buAutoNum type="arabicPeriod"/>
            </a:pPr>
            <a:r>
              <a:rPr lang="en-US" altLang="zh-CN" dirty="0"/>
              <a:t>&gt;&gt;&gt;  Hell World!</a:t>
            </a:r>
            <a:endParaRPr lang="zh-CN" altLang="zh-CN" dirty="0"/>
          </a:p>
          <a:p>
            <a:pPr marL="342900" lvl="0" indent="-342900">
              <a:buClr>
                <a:srgbClr val="00B0F0"/>
              </a:buClr>
              <a:buFont typeface="+mj-lt"/>
              <a:buAutoNum type="arabicPeriod"/>
            </a:pPr>
            <a:r>
              <a:rPr lang="en-US" altLang="zh-CN" dirty="0"/>
              <a:t>print('</a:t>
            </a:r>
            <a:r>
              <a:rPr lang="zh-CN" altLang="zh-CN" dirty="0"/>
              <a:t>第一行</a:t>
            </a:r>
            <a:r>
              <a:rPr lang="en-US" altLang="zh-CN" dirty="0"/>
              <a:t>\n</a:t>
            </a:r>
            <a:r>
              <a:rPr lang="zh-CN" altLang="zh-CN" dirty="0"/>
              <a:t>第二行</a:t>
            </a:r>
            <a:r>
              <a:rPr lang="en-US" altLang="zh-CN" dirty="0"/>
              <a:t>')</a:t>
            </a:r>
            <a:endParaRPr lang="zh-CN" altLang="zh-CN" dirty="0"/>
          </a:p>
          <a:p>
            <a:pPr marL="342900" lvl="0" indent="-342900">
              <a:buClr>
                <a:srgbClr val="00B0F0"/>
              </a:buClr>
              <a:buFont typeface="+mj-lt"/>
              <a:buAutoNum type="arabicPeriod"/>
            </a:pPr>
            <a:r>
              <a:rPr lang="en-US" altLang="zh-CN" dirty="0"/>
              <a:t>&gt;&gt;&gt;  </a:t>
            </a:r>
            <a:r>
              <a:rPr lang="zh-CN" altLang="zh-CN" dirty="0"/>
              <a:t>第一行</a:t>
            </a:r>
          </a:p>
          <a:p>
            <a:pPr marL="342900" lvl="0" indent="-342900">
              <a:buClr>
                <a:srgbClr val="00B0F0"/>
              </a:buClr>
              <a:buFont typeface="+mj-lt"/>
              <a:buAutoNum type="arabicPeriod"/>
            </a:pPr>
            <a:r>
              <a:rPr lang="en-US" altLang="zh-CN" dirty="0"/>
              <a:t>&gt;&gt;&gt;  </a:t>
            </a:r>
            <a:r>
              <a:rPr lang="zh-CN" altLang="zh-CN" dirty="0"/>
              <a:t>第二行</a:t>
            </a:r>
          </a:p>
          <a:p>
            <a:pPr marL="342900" lvl="0" indent="-342900">
              <a:buClr>
                <a:srgbClr val="00B0F0"/>
              </a:buClr>
              <a:buFont typeface="+mj-lt"/>
              <a:buAutoNum type="arabicPeriod"/>
            </a:pPr>
            <a:r>
              <a:rPr lang="en-US" altLang="zh-CN" dirty="0"/>
              <a:t>print('</a:t>
            </a:r>
            <a:r>
              <a:rPr lang="zh-CN" altLang="zh-CN" dirty="0"/>
              <a:t>第一行的字</a:t>
            </a:r>
            <a:r>
              <a:rPr lang="en-US" altLang="zh-CN" dirty="0"/>
              <a:t>\r</a:t>
            </a:r>
            <a:r>
              <a:rPr lang="zh-CN" altLang="zh-CN" dirty="0"/>
              <a:t>第二行</a:t>
            </a:r>
            <a:r>
              <a:rPr lang="en-US" altLang="zh-CN" dirty="0"/>
              <a:t>') </a:t>
            </a:r>
            <a:endParaRPr lang="en-US" altLang="zh-CN" dirty="0" smtClean="0"/>
          </a:p>
          <a:p>
            <a:pPr marL="342900" lvl="0" indent="-342900">
              <a:buClr>
                <a:srgbClr val="00B0F0"/>
              </a:buClr>
              <a:buFont typeface="+mj-lt"/>
              <a:buAutoNum type="arabicPeriod"/>
            </a:pPr>
            <a:r>
              <a:rPr lang="en-US" altLang="zh-CN" dirty="0" smtClean="0"/>
              <a:t>&gt;&gt;&gt;  </a:t>
            </a:r>
            <a:r>
              <a:rPr lang="zh-CN" altLang="zh-CN" dirty="0"/>
              <a:t>第二行的字</a:t>
            </a:r>
          </a:p>
          <a:p>
            <a:pPr marL="342900" lvl="0" indent="-342900">
              <a:buClr>
                <a:srgbClr val="00B0F0"/>
              </a:buClr>
              <a:buFont typeface="+mj-lt"/>
              <a:buAutoNum type="arabicPeriod"/>
            </a:pPr>
            <a:r>
              <a:rPr lang="en-US" altLang="zh-CN" dirty="0"/>
              <a:t>print(r'</a:t>
            </a:r>
            <a:r>
              <a:rPr lang="zh-CN" altLang="zh-CN" dirty="0"/>
              <a:t>第一行的字</a:t>
            </a:r>
            <a:r>
              <a:rPr lang="en-US" altLang="zh-CN" dirty="0"/>
              <a:t>\r</a:t>
            </a:r>
            <a:r>
              <a:rPr lang="zh-CN" altLang="zh-CN" dirty="0"/>
              <a:t>第二行</a:t>
            </a:r>
            <a:r>
              <a:rPr lang="en-US" altLang="zh-CN" dirty="0"/>
              <a:t>')</a:t>
            </a:r>
            <a:endParaRPr lang="zh-CN" altLang="zh-CN" dirty="0"/>
          </a:p>
          <a:p>
            <a:pPr marL="342900" lvl="0" indent="-342900">
              <a:buClr>
                <a:srgbClr val="00B0F0"/>
              </a:buClr>
              <a:buFont typeface="+mj-lt"/>
              <a:buAutoNum type="arabicPeriod"/>
            </a:pPr>
            <a:r>
              <a:rPr lang="en-US" altLang="zh-CN" dirty="0"/>
              <a:t>&gt;&gt;&gt;  </a:t>
            </a:r>
            <a:r>
              <a:rPr lang="zh-CN" altLang="zh-CN" dirty="0"/>
              <a:t>第一行的字</a:t>
            </a:r>
            <a:r>
              <a:rPr lang="en-US" altLang="zh-CN" dirty="0"/>
              <a:t>\r</a:t>
            </a:r>
            <a:r>
              <a:rPr lang="zh-CN" altLang="zh-CN" dirty="0"/>
              <a:t>第二</a:t>
            </a:r>
            <a:r>
              <a:rPr lang="zh-CN" altLang="zh-CN" dirty="0" smtClean="0"/>
              <a:t>行</a:t>
            </a:r>
            <a:r>
              <a:rPr lang="en-US" altLang="zh-CN" dirty="0"/>
              <a:t> </a:t>
            </a:r>
            <a:endParaRPr lang="zh-CN" altLang="zh-CN" dirty="0"/>
          </a:p>
          <a:p>
            <a:pPr marL="342900" lvl="0" indent="-342900">
              <a:buClr>
                <a:srgbClr val="00B0F0"/>
              </a:buClr>
              <a:buFont typeface="+mj-lt"/>
              <a:buAutoNum type="arabicPeriod"/>
            </a:pPr>
            <a:r>
              <a:rPr lang="en-US" altLang="zh-CN" dirty="0"/>
              <a:t>name = "</a:t>
            </a:r>
            <a:r>
              <a:rPr lang="zh-CN" altLang="zh-CN" dirty="0"/>
              <a:t>小王</a:t>
            </a:r>
            <a:r>
              <a:rPr lang="en-US" altLang="zh-CN" dirty="0"/>
              <a:t>"</a:t>
            </a:r>
            <a:endParaRPr lang="zh-CN" altLang="zh-CN" dirty="0"/>
          </a:p>
          <a:p>
            <a:pPr marL="342900" lvl="0" indent="-342900">
              <a:buClr>
                <a:srgbClr val="00B0F0"/>
              </a:buClr>
              <a:buFont typeface="+mj-lt"/>
              <a:buAutoNum type="arabicPeriod"/>
            </a:pPr>
            <a:r>
              <a:rPr lang="en-US" altLang="zh-CN" dirty="0"/>
              <a:t>ages = 10</a:t>
            </a:r>
            <a:endParaRPr lang="zh-CN" altLang="zh-CN" dirty="0"/>
          </a:p>
          <a:p>
            <a:pPr marL="342900" lvl="0" indent="-342900">
              <a:buClr>
                <a:srgbClr val="00B0F0"/>
              </a:buClr>
              <a:buFont typeface="+mj-lt"/>
              <a:buAutoNum type="arabicPeriod"/>
            </a:pPr>
            <a:r>
              <a:rPr lang="en-US" altLang="zh-CN" dirty="0"/>
              <a:t>print("</a:t>
            </a:r>
            <a:r>
              <a:rPr lang="zh-CN" altLang="zh-CN" dirty="0"/>
              <a:t>我叫</a:t>
            </a:r>
            <a:r>
              <a:rPr lang="en-US" altLang="zh-CN" dirty="0"/>
              <a:t>%s</a:t>
            </a:r>
            <a:r>
              <a:rPr lang="zh-CN" altLang="zh-CN" dirty="0"/>
              <a:t>，去年是</a:t>
            </a:r>
            <a:r>
              <a:rPr lang="en-US" altLang="zh-CN" dirty="0"/>
              <a:t>%d</a:t>
            </a:r>
            <a:r>
              <a:rPr lang="zh-CN" altLang="zh-CN" dirty="0"/>
              <a:t>岁，明年将是</a:t>
            </a:r>
            <a:r>
              <a:rPr lang="en-US" altLang="zh-CN" dirty="0"/>
              <a:t>%d</a:t>
            </a:r>
            <a:r>
              <a:rPr lang="zh-CN" altLang="zh-CN" dirty="0"/>
              <a:t>岁。</a:t>
            </a:r>
            <a:r>
              <a:rPr lang="en-US" altLang="zh-CN" dirty="0"/>
              <a:t>" % (name, ages, ages + 2))</a:t>
            </a:r>
            <a:endParaRPr lang="zh-CN" altLang="zh-CN" dirty="0"/>
          </a:p>
          <a:p>
            <a:pPr marL="342900" indent="-342900">
              <a:buClr>
                <a:srgbClr val="00B0F0"/>
              </a:buClr>
              <a:buFont typeface="+mj-lt"/>
              <a:buAutoNum type="arabicPeriod"/>
            </a:pPr>
            <a:r>
              <a:rPr lang="en-US" altLang="zh-CN" dirty="0"/>
              <a:t>&gt;&gt;&gt;  </a:t>
            </a:r>
            <a:r>
              <a:rPr lang="zh-CN" altLang="zh-CN" dirty="0"/>
              <a:t>我叫小王，去年是</a:t>
            </a:r>
            <a:r>
              <a:rPr lang="en-US" altLang="zh-CN" dirty="0"/>
              <a:t>10</a:t>
            </a:r>
            <a:r>
              <a:rPr lang="zh-CN" altLang="zh-CN" dirty="0"/>
              <a:t>岁，明年将是</a:t>
            </a:r>
            <a:r>
              <a:rPr lang="en-US" altLang="zh-CN" dirty="0"/>
              <a:t>12</a:t>
            </a:r>
            <a:r>
              <a:rPr lang="zh-CN" altLang="zh-CN" dirty="0"/>
              <a:t>岁。</a:t>
            </a:r>
          </a:p>
        </p:txBody>
      </p:sp>
    </p:spTree>
    <p:extLst>
      <p:ext uri="{BB962C8B-B14F-4D97-AF65-F5344CB8AC3E}">
        <p14:creationId xmlns:p14="http://schemas.microsoft.com/office/powerpoint/2010/main" val="2277328150"/>
      </p:ext>
    </p:extLst>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6.</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命令行输入</a:t>
            </a:r>
            <a:endPar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在</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命令行程序中，可以通过</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input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语句等待并接受用户的输入。</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1.3.1 </a:t>
            </a:r>
            <a:r>
              <a:rPr lang="zh-CN" altLang="en-US" sz="2800" b="1" dirty="0">
                <a:solidFill>
                  <a:srgbClr val="7030A0"/>
                </a:solidFill>
                <a:latin typeface="微软雅黑" panose="020B0503020204020204" pitchFamily="34" charset="-122"/>
                <a:ea typeface="微软雅黑" panose="020B0503020204020204" pitchFamily="34" charset="-122"/>
              </a:rPr>
              <a:t>基础语法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406907" y="2242677"/>
            <a:ext cx="8330185" cy="1200329"/>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err="1"/>
              <a:t>newinput</a:t>
            </a:r>
            <a:r>
              <a:rPr lang="en-US" altLang="zh-CN" dirty="0"/>
              <a:t> = input("\n</a:t>
            </a:r>
            <a:r>
              <a:rPr lang="zh-CN" altLang="zh-CN" dirty="0"/>
              <a:t>请输入一个字符串：</a:t>
            </a:r>
            <a:r>
              <a:rPr lang="en-US" altLang="zh-CN" dirty="0"/>
              <a:t>")</a:t>
            </a:r>
            <a:endParaRPr lang="zh-CN" altLang="zh-CN" dirty="0"/>
          </a:p>
          <a:p>
            <a:pPr marL="342900" lvl="0" indent="-342900">
              <a:buClr>
                <a:srgbClr val="00B0F0"/>
              </a:buClr>
              <a:buFont typeface="+mj-lt"/>
              <a:buAutoNum type="arabicPeriod"/>
            </a:pPr>
            <a:r>
              <a:rPr lang="en-US" altLang="zh-CN" dirty="0"/>
              <a:t>&gt;&gt;&gt;  </a:t>
            </a:r>
            <a:r>
              <a:rPr lang="zh-CN" altLang="zh-CN" dirty="0"/>
              <a:t>请输入一个字符串：大家好</a:t>
            </a:r>
          </a:p>
          <a:p>
            <a:pPr marL="342900" lvl="0" indent="-342900">
              <a:buClr>
                <a:srgbClr val="00B0F0"/>
              </a:buClr>
              <a:buFont typeface="+mj-lt"/>
              <a:buAutoNum type="arabicPeriod"/>
            </a:pPr>
            <a:r>
              <a:rPr lang="en-US" altLang="zh-CN" dirty="0"/>
              <a:t>print(</a:t>
            </a:r>
            <a:r>
              <a:rPr lang="en-US" altLang="zh-CN" dirty="0" err="1"/>
              <a:t>newinput</a:t>
            </a:r>
            <a:r>
              <a:rPr lang="en-US" altLang="zh-CN" dirty="0"/>
              <a:t>)</a:t>
            </a:r>
            <a:endParaRPr lang="zh-CN" altLang="zh-CN" dirty="0"/>
          </a:p>
          <a:p>
            <a:pPr marL="342900" lvl="0" indent="-342900">
              <a:buClr>
                <a:srgbClr val="00B0F0"/>
              </a:buClr>
              <a:buFont typeface="+mj-lt"/>
              <a:buAutoNum type="arabicPeriod"/>
            </a:pPr>
            <a:r>
              <a:rPr lang="en-US" altLang="zh-CN" dirty="0"/>
              <a:t>&gt;&gt;&gt;  </a:t>
            </a:r>
            <a:r>
              <a:rPr lang="zh-CN" altLang="zh-CN" dirty="0"/>
              <a:t>大家好</a:t>
            </a:r>
          </a:p>
        </p:txBody>
      </p:sp>
    </p:spTree>
    <p:extLst>
      <p:ext uri="{BB962C8B-B14F-4D97-AF65-F5344CB8AC3E}">
        <p14:creationId xmlns:p14="http://schemas.microsoft.com/office/powerpoint/2010/main" val="2093549508"/>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7</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一句多行和多句一行</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通常是一行写一条语句，但如果语句太长，可以使用反斜杠</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来实现一条语句写到多行。也可以把多条短语句写到一行里，语句之间用分号</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隔开。</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1.3.1 </a:t>
            </a:r>
            <a:r>
              <a:rPr lang="zh-CN" altLang="en-US" sz="2800" b="1" dirty="0">
                <a:solidFill>
                  <a:srgbClr val="7030A0"/>
                </a:solidFill>
                <a:latin typeface="微软雅黑" panose="020B0503020204020204" pitchFamily="34" charset="-122"/>
                <a:ea typeface="微软雅黑" panose="020B0503020204020204" pitchFamily="34" charset="-122"/>
              </a:rPr>
              <a:t>基础语法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411481" y="2920759"/>
            <a:ext cx="8330184" cy="1754326"/>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a = 1; b = 2; c = 3</a:t>
            </a:r>
          </a:p>
          <a:p>
            <a:pPr marL="342900" lvl="0" indent="-342900">
              <a:buClr>
                <a:srgbClr val="00B0F0"/>
              </a:buClr>
              <a:buFont typeface="+mj-lt"/>
              <a:buAutoNum type="arabicPeriod"/>
            </a:pPr>
            <a:r>
              <a:rPr lang="en-US" altLang="zh-CN" dirty="0"/>
              <a:t>d = a + \</a:t>
            </a:r>
          </a:p>
          <a:p>
            <a:pPr marL="342900" lvl="0" indent="-342900">
              <a:buClr>
                <a:srgbClr val="00B0F0"/>
              </a:buClr>
              <a:buFont typeface="+mj-lt"/>
              <a:buAutoNum type="arabicPeriod"/>
            </a:pPr>
            <a:r>
              <a:rPr lang="en-US" altLang="zh-CN" dirty="0"/>
              <a:t>    b + \</a:t>
            </a:r>
          </a:p>
          <a:p>
            <a:pPr marL="342900" lvl="0" indent="-342900">
              <a:buClr>
                <a:srgbClr val="00B0F0"/>
              </a:buClr>
              <a:buFont typeface="+mj-lt"/>
              <a:buAutoNum type="arabicPeriod"/>
            </a:pPr>
            <a:r>
              <a:rPr lang="en-US" altLang="zh-CN" dirty="0"/>
              <a:t>    c</a:t>
            </a:r>
          </a:p>
          <a:p>
            <a:pPr marL="342900" lvl="0" indent="-342900">
              <a:buClr>
                <a:srgbClr val="00B0F0"/>
              </a:buClr>
              <a:buFont typeface="+mj-lt"/>
              <a:buAutoNum type="arabicPeriod"/>
            </a:pPr>
            <a:r>
              <a:rPr lang="en-US" altLang="zh-CN" dirty="0"/>
              <a:t>print(d</a:t>
            </a:r>
            <a:r>
              <a:rPr lang="en-US" altLang="zh-CN" dirty="0" smtClean="0"/>
              <a:t>)</a:t>
            </a:r>
          </a:p>
          <a:p>
            <a:pPr marL="342900" lvl="0" indent="-342900">
              <a:buClr>
                <a:srgbClr val="00B0F0"/>
              </a:buClr>
              <a:buFont typeface="+mj-lt"/>
              <a:buAutoNum type="arabicPeriod"/>
            </a:pPr>
            <a:r>
              <a:rPr lang="en-US" altLang="zh-CN" dirty="0" smtClean="0"/>
              <a:t>&gt;&gt;&gt; 6</a:t>
            </a:r>
            <a:endParaRPr lang="zh-CN" altLang="zh-CN" dirty="0"/>
          </a:p>
        </p:txBody>
      </p:sp>
    </p:spTree>
    <p:extLst>
      <p:ext uri="{BB962C8B-B14F-4D97-AF65-F5344CB8AC3E}">
        <p14:creationId xmlns:p14="http://schemas.microsoft.com/office/powerpoint/2010/main" val="3375002099"/>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数据类型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Python3 </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中有六个标准的数据类型，除了已经讨论过的数字和字符串类型外，还有列表（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List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）、元组（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Tuple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）、集合（</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Set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）和字典（</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Dictionary</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）类型</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。列表</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、元组、集合和字典都可看作是由多个元素组成的序列</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1.3.2 </a:t>
            </a:r>
            <a:r>
              <a:rPr lang="zh-CN" altLang="en-US" sz="2800" b="1" dirty="0" smtClean="0">
                <a:solidFill>
                  <a:srgbClr val="7030A0"/>
                </a:solidFill>
                <a:latin typeface="微软雅黑" panose="020B0503020204020204" pitchFamily="34" charset="-122"/>
                <a:ea typeface="微软雅黑" panose="020B0503020204020204" pitchFamily="34" charset="-122"/>
              </a:rPr>
              <a:t>数据类型与运算符</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406908" y="3290629"/>
            <a:ext cx="2911645" cy="3416320"/>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mylist1 = [ 1, 2, 3, 1, 'a']</a:t>
            </a:r>
            <a:endParaRPr lang="zh-CN" altLang="zh-CN" dirty="0"/>
          </a:p>
          <a:p>
            <a:pPr marL="342900" lvl="0" indent="-342900">
              <a:buClr>
                <a:srgbClr val="00B0F0"/>
              </a:buClr>
              <a:buFont typeface="+mj-lt"/>
              <a:buAutoNum type="arabicPeriod"/>
            </a:pPr>
            <a:r>
              <a:rPr lang="en-US" altLang="zh-CN" dirty="0"/>
              <a:t>mylist1</a:t>
            </a:r>
            <a:endParaRPr lang="zh-CN" altLang="zh-CN" dirty="0"/>
          </a:p>
          <a:p>
            <a:pPr marL="342900" lvl="0" indent="-342900">
              <a:buClr>
                <a:srgbClr val="00B0F0"/>
              </a:buClr>
              <a:buFont typeface="+mj-lt"/>
              <a:buAutoNum type="arabicPeriod"/>
            </a:pPr>
            <a:r>
              <a:rPr lang="en-US" altLang="zh-CN" dirty="0"/>
              <a:t>&gt;&gt;&gt;  [1, 2, 3, 1, 'a']</a:t>
            </a:r>
            <a:endParaRPr lang="zh-CN" altLang="zh-CN" dirty="0"/>
          </a:p>
          <a:p>
            <a:pPr marL="342900" lvl="0" indent="-342900">
              <a:buClr>
                <a:srgbClr val="00B0F0"/>
              </a:buClr>
              <a:buFont typeface="+mj-lt"/>
              <a:buAutoNum type="arabicPeriod"/>
            </a:pPr>
            <a:r>
              <a:rPr lang="en-US" altLang="zh-CN" dirty="0"/>
              <a:t>mylist2 = [ 1, 2, 'a', 3, 1]</a:t>
            </a:r>
            <a:endParaRPr lang="zh-CN" altLang="zh-CN" dirty="0"/>
          </a:p>
          <a:p>
            <a:pPr marL="342900" lvl="0" indent="-342900">
              <a:buClr>
                <a:srgbClr val="00B0F0"/>
              </a:buClr>
              <a:buFont typeface="+mj-lt"/>
              <a:buAutoNum type="arabicPeriod"/>
            </a:pPr>
            <a:r>
              <a:rPr lang="en-US" altLang="zh-CN" dirty="0"/>
              <a:t>mylist1 == mylist2</a:t>
            </a:r>
            <a:endParaRPr lang="zh-CN" altLang="zh-CN" dirty="0"/>
          </a:p>
          <a:p>
            <a:pPr marL="342900" lvl="0" indent="-342900">
              <a:buClr>
                <a:srgbClr val="00B0F0"/>
              </a:buClr>
              <a:buFont typeface="+mj-lt"/>
              <a:buAutoNum type="arabicPeriod"/>
            </a:pPr>
            <a:r>
              <a:rPr lang="en-US" altLang="zh-CN" dirty="0"/>
              <a:t>&gt;&gt;&gt;  False</a:t>
            </a:r>
            <a:endParaRPr lang="zh-CN" altLang="zh-CN" dirty="0"/>
          </a:p>
          <a:p>
            <a:pPr marL="342900" lvl="0" indent="-342900">
              <a:buClr>
                <a:srgbClr val="00B0F0"/>
              </a:buClr>
              <a:buFont typeface="+mj-lt"/>
              <a:buAutoNum type="arabicPeriod"/>
            </a:pPr>
            <a:r>
              <a:rPr lang="en-US" altLang="zh-CN" dirty="0"/>
              <a:t>myset1 = { 1, 2, 3, 1, 'a' }</a:t>
            </a:r>
            <a:endParaRPr lang="zh-CN" altLang="zh-CN" dirty="0"/>
          </a:p>
          <a:p>
            <a:pPr marL="342900" lvl="0" indent="-342900">
              <a:buClr>
                <a:srgbClr val="00B0F0"/>
              </a:buClr>
              <a:buFont typeface="+mj-lt"/>
              <a:buAutoNum type="arabicPeriod"/>
            </a:pPr>
            <a:r>
              <a:rPr lang="en-US" altLang="zh-CN" dirty="0"/>
              <a:t>myset1</a:t>
            </a:r>
            <a:endParaRPr lang="zh-CN" altLang="zh-CN" dirty="0"/>
          </a:p>
          <a:p>
            <a:pPr marL="342900" lvl="0" indent="-342900">
              <a:buClr>
                <a:srgbClr val="00B0F0"/>
              </a:buClr>
              <a:buFont typeface="+mj-lt"/>
              <a:buAutoNum type="arabicPeriod"/>
            </a:pPr>
            <a:r>
              <a:rPr lang="en-US" altLang="zh-CN" dirty="0"/>
              <a:t>&gt;&gt;&gt;  {1, 2, 3, 'a'}</a:t>
            </a:r>
            <a:endParaRPr lang="zh-CN" altLang="zh-CN" dirty="0"/>
          </a:p>
          <a:p>
            <a:pPr marL="342900" lvl="0" indent="-342900">
              <a:buClr>
                <a:srgbClr val="00B0F0"/>
              </a:buClr>
              <a:buFont typeface="+mj-lt"/>
              <a:buAutoNum type="arabicPeriod"/>
            </a:pPr>
            <a:r>
              <a:rPr lang="en-US" altLang="zh-CN" dirty="0"/>
              <a:t>myset2 = { 1, 'a', 2, 3 }</a:t>
            </a:r>
            <a:endParaRPr lang="zh-CN" altLang="zh-CN" dirty="0"/>
          </a:p>
          <a:p>
            <a:pPr marL="342900" lvl="0" indent="-342900">
              <a:buClr>
                <a:srgbClr val="00B0F0"/>
              </a:buClr>
              <a:buFont typeface="+mj-lt"/>
              <a:buAutoNum type="arabicPeriod"/>
            </a:pPr>
            <a:r>
              <a:rPr lang="en-US" altLang="zh-CN" dirty="0"/>
              <a:t>myset1 == myset2</a:t>
            </a:r>
            <a:endParaRPr lang="zh-CN" altLang="zh-CN" dirty="0"/>
          </a:p>
          <a:p>
            <a:pPr marL="342900" lvl="0" indent="-342900">
              <a:buClr>
                <a:srgbClr val="00B0F0"/>
              </a:buClr>
              <a:buFont typeface="+mj-lt"/>
              <a:buAutoNum type="arabicPeriod"/>
            </a:pPr>
            <a:r>
              <a:rPr lang="en-US" altLang="zh-CN" dirty="0"/>
              <a:t>&gt;&gt;&gt;  </a:t>
            </a:r>
            <a:r>
              <a:rPr lang="en-US" altLang="zh-CN" dirty="0" smtClean="0"/>
              <a:t>True</a:t>
            </a:r>
            <a:endParaRPr lang="zh-CN" altLang="zh-CN" dirty="0"/>
          </a:p>
        </p:txBody>
      </p:sp>
      <p:sp>
        <p:nvSpPr>
          <p:cNvPr id="3" name="矩形 2"/>
          <p:cNvSpPr/>
          <p:nvPr/>
        </p:nvSpPr>
        <p:spPr>
          <a:xfrm>
            <a:off x="3503487" y="3288089"/>
            <a:ext cx="5258726" cy="3139321"/>
          </a:xfrm>
          <a:prstGeom prst="rect">
            <a:avLst/>
          </a:prstGeom>
          <a:ln w="38100">
            <a:solidFill>
              <a:srgbClr val="F5A609"/>
            </a:solidFill>
          </a:ln>
        </p:spPr>
        <p:txBody>
          <a:bodyPr wrap="square">
            <a:spAutoFit/>
          </a:bodyPr>
          <a:lstStyle/>
          <a:p>
            <a:pPr marL="342900" lvl="0" indent="-342900">
              <a:buClr>
                <a:srgbClr val="00B0F0"/>
              </a:buClr>
              <a:buFont typeface="+mj-lt"/>
              <a:buAutoNum type="arabicPeriod"/>
            </a:pPr>
            <a:r>
              <a:rPr lang="en-US" altLang="zh-CN" dirty="0"/>
              <a:t>mylist1[0]</a:t>
            </a:r>
            <a:endParaRPr lang="zh-CN" altLang="zh-CN" dirty="0"/>
          </a:p>
          <a:p>
            <a:pPr marL="342900" lvl="0" indent="-342900">
              <a:buClr>
                <a:srgbClr val="00B0F0"/>
              </a:buClr>
              <a:buFont typeface="+mj-lt"/>
              <a:buAutoNum type="arabicPeriod"/>
            </a:pPr>
            <a:r>
              <a:rPr lang="en-US" altLang="zh-CN" dirty="0"/>
              <a:t>&gt;&gt;&gt;  1</a:t>
            </a:r>
            <a:endParaRPr lang="zh-CN" altLang="zh-CN" dirty="0"/>
          </a:p>
          <a:p>
            <a:pPr marL="342900" lvl="0" indent="-342900">
              <a:buClr>
                <a:srgbClr val="00B0F0"/>
              </a:buClr>
              <a:buFont typeface="+mj-lt"/>
              <a:buAutoNum type="arabicPeriod"/>
            </a:pPr>
            <a:r>
              <a:rPr lang="en-US" altLang="zh-CN" dirty="0"/>
              <a:t>myset1[0]</a:t>
            </a:r>
            <a:endParaRPr lang="zh-CN" altLang="zh-CN" dirty="0"/>
          </a:p>
          <a:p>
            <a:pPr marL="342900" lvl="0" indent="-342900">
              <a:buClr>
                <a:srgbClr val="00B0F0"/>
              </a:buClr>
              <a:buFont typeface="+mj-lt"/>
              <a:buAutoNum type="arabicPeriod"/>
            </a:pPr>
            <a:r>
              <a:rPr lang="en-US" altLang="zh-CN" dirty="0"/>
              <a:t>&gt;&gt;&gt;  ----------------------------------------------------------------------</a:t>
            </a:r>
            <a:endParaRPr lang="zh-CN" altLang="zh-CN" dirty="0"/>
          </a:p>
          <a:p>
            <a:pPr marL="342900" lvl="0" indent="-342900">
              <a:buClr>
                <a:srgbClr val="00B0F0"/>
              </a:buClr>
              <a:buFont typeface="+mj-lt"/>
              <a:buAutoNum type="arabicPeriod"/>
            </a:pPr>
            <a:r>
              <a:rPr lang="en-US" altLang="zh-CN" dirty="0" err="1"/>
              <a:t>TypeError</a:t>
            </a:r>
            <a:r>
              <a:rPr lang="en-US" altLang="zh-CN" dirty="0"/>
              <a:t>                                 </a:t>
            </a:r>
            <a:r>
              <a:rPr lang="en-US" altLang="zh-CN" dirty="0" err="1"/>
              <a:t>Traceback</a:t>
            </a:r>
            <a:r>
              <a:rPr lang="en-US" altLang="zh-CN" dirty="0"/>
              <a:t> (most recent call last)</a:t>
            </a:r>
            <a:endParaRPr lang="zh-CN" altLang="zh-CN" dirty="0"/>
          </a:p>
          <a:p>
            <a:pPr marL="342900" lvl="0" indent="-342900">
              <a:buClr>
                <a:srgbClr val="00B0F0"/>
              </a:buClr>
              <a:buFont typeface="+mj-lt"/>
              <a:buAutoNum type="arabicPeriod"/>
            </a:pPr>
            <a:r>
              <a:rPr lang="en-US" altLang="zh-CN" dirty="0"/>
              <a:t>&lt;ipython-input-28-55b01520ef43&gt; in &lt;module&gt;()</a:t>
            </a:r>
            <a:endParaRPr lang="zh-CN" altLang="zh-CN" dirty="0"/>
          </a:p>
          <a:p>
            <a:pPr marL="342900" lvl="0" indent="-342900">
              <a:buClr>
                <a:srgbClr val="00B0F0"/>
              </a:buClr>
              <a:buFont typeface="+mj-lt"/>
              <a:buAutoNum type="arabicPeriod"/>
            </a:pPr>
            <a:r>
              <a:rPr lang="en-US" altLang="zh-CN" dirty="0"/>
              <a:t>----&gt; 1 myset1[0]</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err="1"/>
              <a:t>TypeError</a:t>
            </a:r>
            <a:r>
              <a:rPr lang="en-US" altLang="zh-CN" dirty="0"/>
              <a:t>: 'set' object does not support indexing</a:t>
            </a:r>
            <a:endParaRPr lang="zh-CN" altLang="zh-CN" dirty="0"/>
          </a:p>
        </p:txBody>
      </p:sp>
    </p:spTree>
    <p:extLst>
      <p:ext uri="{BB962C8B-B14F-4D97-AF65-F5344CB8AC3E}">
        <p14:creationId xmlns:p14="http://schemas.microsoft.com/office/powerpoint/2010/main" val="1588909678"/>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数据类型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与列表和集合不同，字典中存储的元素是“键</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(key) : </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值</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(value)”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，其中键必须是唯一的</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1.3.2 </a:t>
            </a:r>
            <a:r>
              <a:rPr lang="zh-CN" altLang="en-US" sz="2800" b="1" dirty="0" smtClean="0">
                <a:solidFill>
                  <a:srgbClr val="7030A0"/>
                </a:solidFill>
                <a:latin typeface="微软雅黑" panose="020B0503020204020204" pitchFamily="34" charset="-122"/>
                <a:ea typeface="微软雅黑" panose="020B0503020204020204" pitchFamily="34" charset="-122"/>
              </a:rPr>
              <a:t>数据类型与运算符</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411481" y="2458422"/>
            <a:ext cx="8334757" cy="3416320"/>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err="1"/>
              <a:t>mydict</a:t>
            </a:r>
            <a:r>
              <a:rPr lang="en-US" altLang="zh-CN" dirty="0"/>
              <a:t> = { "</a:t>
            </a:r>
            <a:r>
              <a:rPr lang="zh-CN" altLang="zh-CN" dirty="0"/>
              <a:t>一班</a:t>
            </a:r>
            <a:r>
              <a:rPr lang="en-US" altLang="zh-CN" dirty="0"/>
              <a:t>":51, "</a:t>
            </a:r>
            <a:r>
              <a:rPr lang="zh-CN" altLang="zh-CN" dirty="0"/>
              <a:t>二班</a:t>
            </a:r>
            <a:r>
              <a:rPr lang="en-US" altLang="zh-CN" dirty="0"/>
              <a:t>":60, "</a:t>
            </a:r>
            <a:r>
              <a:rPr lang="zh-CN" altLang="zh-CN" dirty="0"/>
              <a:t>三班</a:t>
            </a:r>
            <a:r>
              <a:rPr lang="en-US" altLang="zh-CN" dirty="0"/>
              <a:t>":48, "</a:t>
            </a:r>
            <a:r>
              <a:rPr lang="zh-CN" altLang="zh-CN" dirty="0"/>
              <a:t>四班</a:t>
            </a:r>
            <a:r>
              <a:rPr lang="en-US" altLang="zh-CN" dirty="0"/>
              <a:t>":60 } # </a:t>
            </a:r>
            <a:r>
              <a:rPr lang="zh-CN" altLang="zh-CN" dirty="0"/>
              <a:t>定义一个字典</a:t>
            </a:r>
          </a:p>
          <a:p>
            <a:pPr marL="342900" lvl="0" indent="-342900">
              <a:buClr>
                <a:srgbClr val="00B0F0"/>
              </a:buClr>
              <a:buFont typeface="+mj-lt"/>
              <a:buAutoNum type="arabicPeriod"/>
            </a:pPr>
            <a:r>
              <a:rPr lang="en-US" altLang="zh-CN" dirty="0" err="1"/>
              <a:t>mydict</a:t>
            </a:r>
            <a:r>
              <a:rPr lang="en-US" altLang="zh-CN" dirty="0"/>
              <a:t> # </a:t>
            </a:r>
            <a:r>
              <a:rPr lang="zh-CN" altLang="zh-CN" dirty="0"/>
              <a:t>列出字典的所有元素</a:t>
            </a:r>
          </a:p>
          <a:p>
            <a:pPr marL="342900" lvl="0" indent="-342900">
              <a:buClr>
                <a:srgbClr val="00B0F0"/>
              </a:buClr>
              <a:buFont typeface="+mj-lt"/>
              <a:buAutoNum type="arabicPeriod"/>
            </a:pPr>
            <a:r>
              <a:rPr lang="en-US" altLang="zh-CN" dirty="0"/>
              <a:t>&gt;&gt;&gt;  {'</a:t>
            </a:r>
            <a:r>
              <a:rPr lang="zh-CN" altLang="zh-CN" dirty="0"/>
              <a:t>一班</a:t>
            </a:r>
            <a:r>
              <a:rPr lang="en-US" altLang="zh-CN" dirty="0"/>
              <a:t>': 51, '</a:t>
            </a:r>
            <a:r>
              <a:rPr lang="zh-CN" altLang="zh-CN" dirty="0"/>
              <a:t>二班</a:t>
            </a:r>
            <a:r>
              <a:rPr lang="en-US" altLang="zh-CN" dirty="0"/>
              <a:t>': 60, '</a:t>
            </a:r>
            <a:r>
              <a:rPr lang="zh-CN" altLang="zh-CN" dirty="0"/>
              <a:t>三班</a:t>
            </a:r>
            <a:r>
              <a:rPr lang="en-US" altLang="zh-CN" dirty="0"/>
              <a:t>': 48, '</a:t>
            </a:r>
            <a:r>
              <a:rPr lang="zh-CN" altLang="zh-CN" dirty="0"/>
              <a:t>四班</a:t>
            </a:r>
            <a:r>
              <a:rPr lang="en-US" altLang="zh-CN" dirty="0"/>
              <a:t>': 60}</a:t>
            </a:r>
            <a:endParaRPr lang="zh-CN" altLang="zh-CN" dirty="0"/>
          </a:p>
          <a:p>
            <a:pPr marL="342900" lvl="0" indent="-342900">
              <a:buClr>
                <a:srgbClr val="00B0F0"/>
              </a:buClr>
              <a:buFont typeface="+mj-lt"/>
              <a:buAutoNum type="arabicPeriod"/>
            </a:pPr>
            <a:r>
              <a:rPr lang="en-US" altLang="zh-CN" dirty="0" err="1"/>
              <a:t>mydict</a:t>
            </a:r>
            <a:r>
              <a:rPr lang="en-US" altLang="zh-CN" dirty="0"/>
              <a:t>["</a:t>
            </a:r>
            <a:r>
              <a:rPr lang="zh-CN" altLang="zh-CN" dirty="0"/>
              <a:t>一班</a:t>
            </a:r>
            <a:r>
              <a:rPr lang="en-US" altLang="zh-CN" dirty="0"/>
              <a:t>"] # </a:t>
            </a:r>
            <a:r>
              <a:rPr lang="zh-CN" altLang="zh-CN" dirty="0"/>
              <a:t>列出指定键的值</a:t>
            </a:r>
          </a:p>
          <a:p>
            <a:pPr marL="342900" lvl="0" indent="-342900">
              <a:buClr>
                <a:srgbClr val="00B0F0"/>
              </a:buClr>
              <a:buFont typeface="+mj-lt"/>
              <a:buAutoNum type="arabicPeriod"/>
            </a:pPr>
            <a:r>
              <a:rPr lang="en-US" altLang="zh-CN" dirty="0"/>
              <a:t>&gt;&gt;&gt;  51</a:t>
            </a:r>
            <a:endParaRPr lang="zh-CN" altLang="zh-CN" dirty="0"/>
          </a:p>
          <a:p>
            <a:pPr marL="342900" lvl="0" indent="-342900">
              <a:buClr>
                <a:srgbClr val="00B0F0"/>
              </a:buClr>
              <a:buFont typeface="+mj-lt"/>
              <a:buAutoNum type="arabicPeriod"/>
            </a:pPr>
            <a:r>
              <a:rPr lang="en-US" altLang="zh-CN" dirty="0" err="1"/>
              <a:t>mydict.keys</a:t>
            </a:r>
            <a:r>
              <a:rPr lang="en-US" altLang="zh-CN" dirty="0"/>
              <a:t>() # </a:t>
            </a:r>
            <a:r>
              <a:rPr lang="zh-CN" altLang="zh-CN" dirty="0"/>
              <a:t>列出字典所有的键</a:t>
            </a:r>
          </a:p>
          <a:p>
            <a:pPr marL="342900" lvl="0" indent="-342900">
              <a:buClr>
                <a:srgbClr val="00B0F0"/>
              </a:buClr>
              <a:buFont typeface="+mj-lt"/>
              <a:buAutoNum type="arabicPeriod"/>
            </a:pPr>
            <a:r>
              <a:rPr lang="en-US" altLang="zh-CN" dirty="0"/>
              <a:t>&gt;&gt;&gt;  </a:t>
            </a:r>
            <a:r>
              <a:rPr lang="en-US" altLang="zh-CN" dirty="0" err="1"/>
              <a:t>dict_keys</a:t>
            </a:r>
            <a:r>
              <a:rPr lang="en-US" altLang="zh-CN" dirty="0"/>
              <a:t>(['</a:t>
            </a:r>
            <a:r>
              <a:rPr lang="zh-CN" altLang="zh-CN" dirty="0"/>
              <a:t>一班</a:t>
            </a:r>
            <a:r>
              <a:rPr lang="en-US" altLang="zh-CN" dirty="0"/>
              <a:t>', '</a:t>
            </a:r>
            <a:r>
              <a:rPr lang="zh-CN" altLang="zh-CN" dirty="0"/>
              <a:t>二班</a:t>
            </a:r>
            <a:r>
              <a:rPr lang="en-US" altLang="zh-CN" dirty="0"/>
              <a:t>', '</a:t>
            </a:r>
            <a:r>
              <a:rPr lang="zh-CN" altLang="zh-CN" dirty="0"/>
              <a:t>三班</a:t>
            </a:r>
            <a:r>
              <a:rPr lang="en-US" altLang="zh-CN" dirty="0"/>
              <a:t>', '</a:t>
            </a:r>
            <a:r>
              <a:rPr lang="zh-CN" altLang="zh-CN" dirty="0"/>
              <a:t>四班</a:t>
            </a:r>
            <a:r>
              <a:rPr lang="en-US" altLang="zh-CN" dirty="0"/>
              <a:t>'])</a:t>
            </a:r>
            <a:endParaRPr lang="zh-CN" altLang="zh-CN" dirty="0"/>
          </a:p>
          <a:p>
            <a:pPr marL="342900" lvl="0" indent="-342900">
              <a:buClr>
                <a:srgbClr val="00B0F0"/>
              </a:buClr>
              <a:buFont typeface="+mj-lt"/>
              <a:buAutoNum type="arabicPeriod"/>
            </a:pPr>
            <a:r>
              <a:rPr lang="en-US" altLang="zh-CN" dirty="0" err="1"/>
              <a:t>mydict.values</a:t>
            </a:r>
            <a:r>
              <a:rPr lang="en-US" altLang="zh-CN" dirty="0"/>
              <a:t>() # </a:t>
            </a:r>
            <a:r>
              <a:rPr lang="zh-CN" altLang="zh-CN" dirty="0"/>
              <a:t>列出字典所有的值</a:t>
            </a:r>
          </a:p>
          <a:p>
            <a:pPr marL="342900" lvl="0" indent="-342900">
              <a:buClr>
                <a:srgbClr val="00B0F0"/>
              </a:buClr>
              <a:buFont typeface="+mj-lt"/>
              <a:buAutoNum type="arabicPeriod"/>
            </a:pPr>
            <a:r>
              <a:rPr lang="en-US" altLang="zh-CN" dirty="0"/>
              <a:t>&gt;&gt;&gt;  </a:t>
            </a:r>
            <a:r>
              <a:rPr lang="en-US" altLang="zh-CN" dirty="0" err="1"/>
              <a:t>dict_values</a:t>
            </a:r>
            <a:r>
              <a:rPr lang="en-US" altLang="zh-CN" dirty="0"/>
              <a:t>([51, 60, 48, 60])</a:t>
            </a:r>
            <a:endParaRPr lang="zh-CN" altLang="zh-CN" dirty="0"/>
          </a:p>
          <a:p>
            <a:pPr marL="342900" lvl="0" indent="-342900">
              <a:buClr>
                <a:srgbClr val="00B0F0"/>
              </a:buClr>
              <a:buFont typeface="+mj-lt"/>
              <a:buAutoNum type="arabicPeriod"/>
            </a:pPr>
            <a:r>
              <a:rPr lang="en-US" altLang="zh-CN" dirty="0" err="1"/>
              <a:t>mydict</a:t>
            </a:r>
            <a:r>
              <a:rPr lang="en-US" altLang="zh-CN" dirty="0"/>
              <a:t>["</a:t>
            </a:r>
            <a:r>
              <a:rPr lang="zh-CN" altLang="zh-CN" dirty="0"/>
              <a:t>一班</a:t>
            </a:r>
            <a:r>
              <a:rPr lang="en-US" altLang="zh-CN" dirty="0"/>
              <a:t>"] = </a:t>
            </a:r>
            <a:r>
              <a:rPr lang="en-US" altLang="zh-CN" dirty="0" err="1"/>
              <a:t>mydict</a:t>
            </a:r>
            <a:r>
              <a:rPr lang="en-US" altLang="zh-CN" dirty="0"/>
              <a:t>["</a:t>
            </a:r>
            <a:r>
              <a:rPr lang="zh-CN" altLang="zh-CN" dirty="0"/>
              <a:t>一班</a:t>
            </a:r>
            <a:r>
              <a:rPr lang="en-US" altLang="zh-CN" dirty="0"/>
              <a:t>"] + 1 # </a:t>
            </a:r>
            <a:r>
              <a:rPr lang="zh-CN" altLang="zh-CN" dirty="0"/>
              <a:t>修改指定键的值</a:t>
            </a:r>
          </a:p>
          <a:p>
            <a:pPr marL="342900" lvl="0" indent="-342900">
              <a:buClr>
                <a:srgbClr val="00B0F0"/>
              </a:buClr>
              <a:buFont typeface="+mj-lt"/>
              <a:buAutoNum type="arabicPeriod"/>
            </a:pPr>
            <a:r>
              <a:rPr lang="en-US" altLang="zh-CN" dirty="0" err="1"/>
              <a:t>mydict</a:t>
            </a:r>
            <a:endParaRPr lang="zh-CN" altLang="zh-CN" dirty="0"/>
          </a:p>
          <a:p>
            <a:pPr marL="342900" indent="-342900">
              <a:buClr>
                <a:srgbClr val="00B0F0"/>
              </a:buClr>
              <a:buFont typeface="+mj-lt"/>
              <a:buAutoNum type="arabicPeriod"/>
            </a:pPr>
            <a:r>
              <a:rPr lang="en-US" altLang="zh-CN" dirty="0"/>
              <a:t>&gt;&gt;&gt;  {'</a:t>
            </a:r>
            <a:r>
              <a:rPr lang="zh-CN" altLang="zh-CN" dirty="0"/>
              <a:t>一班</a:t>
            </a:r>
            <a:r>
              <a:rPr lang="en-US" altLang="zh-CN" dirty="0"/>
              <a:t>': 52, '</a:t>
            </a:r>
            <a:r>
              <a:rPr lang="zh-CN" altLang="zh-CN" dirty="0"/>
              <a:t>二班</a:t>
            </a:r>
            <a:r>
              <a:rPr lang="en-US" altLang="zh-CN" dirty="0"/>
              <a:t>': 60, '</a:t>
            </a:r>
            <a:r>
              <a:rPr lang="zh-CN" altLang="zh-CN" dirty="0"/>
              <a:t>三班</a:t>
            </a:r>
            <a:r>
              <a:rPr lang="en-US" altLang="zh-CN" dirty="0"/>
              <a:t>': 48, '</a:t>
            </a:r>
            <a:r>
              <a:rPr lang="zh-CN" altLang="zh-CN" dirty="0"/>
              <a:t>四班</a:t>
            </a:r>
            <a:r>
              <a:rPr lang="en-US" altLang="zh-CN" dirty="0"/>
              <a:t>': 60}</a:t>
            </a:r>
            <a:endParaRPr lang="zh-CN" altLang="zh-CN" dirty="0"/>
          </a:p>
        </p:txBody>
      </p:sp>
    </p:spTree>
    <p:extLst>
      <p:ext uri="{BB962C8B-B14F-4D97-AF65-F5344CB8AC3E}">
        <p14:creationId xmlns:p14="http://schemas.microsoft.com/office/powerpoint/2010/main" val="2199867327"/>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比较</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运算符</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除了前文已经用过的等于运算符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外，比较运算符还有不等于运算符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、大于运算符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、小于运算符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、大于等于运算符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和小于等于运算符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。比较运算的结果是布尔值</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True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或</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False</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1.3.2 </a:t>
            </a:r>
            <a:r>
              <a:rPr lang="zh-CN" altLang="en-US" sz="2800" b="1" dirty="0" smtClean="0">
                <a:solidFill>
                  <a:srgbClr val="7030A0"/>
                </a:solidFill>
                <a:latin typeface="微软雅黑" panose="020B0503020204020204" pitchFamily="34" charset="-122"/>
                <a:ea typeface="微软雅黑" panose="020B0503020204020204" pitchFamily="34" charset="-122"/>
              </a:rPr>
              <a:t>数据类型与运算符</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612698165"/>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赋值</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运算符</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除了前文已经用过的简单赋值运算符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外，还有加法赋值运算符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、减法赋值运算符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、乘法赋值运算符*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、除法赋值运算符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、取模赋值运算符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、幂赋值运算符**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和取整除赋值运算符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1.3.2 </a:t>
            </a:r>
            <a:r>
              <a:rPr lang="zh-CN" altLang="en-US" sz="2800" b="1" dirty="0" smtClean="0">
                <a:solidFill>
                  <a:srgbClr val="7030A0"/>
                </a:solidFill>
                <a:latin typeface="微软雅黑" panose="020B0503020204020204" pitchFamily="34" charset="-122"/>
                <a:ea typeface="微软雅黑" panose="020B0503020204020204" pitchFamily="34" charset="-122"/>
              </a:rPr>
              <a:t>数据类型与运算符</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411481" y="2797464"/>
            <a:ext cx="8334757" cy="1200329"/>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a = 2; b = 3</a:t>
            </a:r>
            <a:endParaRPr lang="zh-CN" altLang="zh-CN" dirty="0"/>
          </a:p>
          <a:p>
            <a:pPr marL="342900" lvl="0" indent="-342900">
              <a:buClr>
                <a:srgbClr val="00B0F0"/>
              </a:buClr>
              <a:buFont typeface="+mj-lt"/>
              <a:buAutoNum type="arabicPeriod"/>
            </a:pPr>
            <a:r>
              <a:rPr lang="en-US" altLang="zh-CN" dirty="0"/>
              <a:t>b += a # </a:t>
            </a:r>
            <a:r>
              <a:rPr lang="zh-CN" altLang="zh-CN" dirty="0"/>
              <a:t>等效于</a:t>
            </a:r>
            <a:r>
              <a:rPr lang="en-US" altLang="zh-CN" dirty="0"/>
              <a:t>:b = b + a</a:t>
            </a:r>
            <a:endParaRPr lang="zh-CN" altLang="zh-CN" dirty="0"/>
          </a:p>
          <a:p>
            <a:pPr marL="342900" lvl="0" indent="-342900">
              <a:buClr>
                <a:srgbClr val="00B0F0"/>
              </a:buClr>
              <a:buFont typeface="+mj-lt"/>
              <a:buAutoNum type="arabicPeriod"/>
            </a:pPr>
            <a:r>
              <a:rPr lang="en-US" altLang="zh-CN" dirty="0"/>
              <a:t>b</a:t>
            </a:r>
            <a:endParaRPr lang="zh-CN" altLang="zh-CN" dirty="0"/>
          </a:p>
          <a:p>
            <a:pPr marL="342900" lvl="0" indent="-342900">
              <a:buClr>
                <a:srgbClr val="00B0F0"/>
              </a:buClr>
              <a:buFont typeface="+mj-lt"/>
              <a:buAutoNum type="arabicPeriod"/>
            </a:pPr>
            <a:r>
              <a:rPr lang="en-US" altLang="zh-CN" dirty="0"/>
              <a:t>&gt;&gt;&gt;  5</a:t>
            </a:r>
            <a:endParaRPr lang="zh-CN" altLang="zh-CN" dirty="0"/>
          </a:p>
        </p:txBody>
      </p:sp>
    </p:spTree>
    <p:extLst>
      <p:ext uri="{BB962C8B-B14F-4D97-AF65-F5344CB8AC3E}">
        <p14:creationId xmlns:p14="http://schemas.microsoft.com/office/powerpoint/2010/main" val="659523725"/>
      </p:ext>
    </p:extLst>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位</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运算符</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位运算符是把数字当作二进制来进行计算。位运算符有按位与运算符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&amp;</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、按位或运算符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、按位异或运算符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、按位取反运算符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、左移运算符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&lt;&lt;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和右移运算符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&gt;&gt;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1.3.2 </a:t>
            </a:r>
            <a:r>
              <a:rPr lang="zh-CN" altLang="en-US" sz="2800" b="1" dirty="0" smtClean="0">
                <a:solidFill>
                  <a:srgbClr val="7030A0"/>
                </a:solidFill>
                <a:latin typeface="微软雅黑" panose="020B0503020204020204" pitchFamily="34" charset="-122"/>
                <a:ea typeface="微软雅黑" panose="020B0503020204020204" pitchFamily="34" charset="-122"/>
              </a:rPr>
              <a:t>数据类型与运算符</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411481" y="2797464"/>
            <a:ext cx="8334757" cy="1200329"/>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a &amp; b</a:t>
            </a:r>
            <a:endParaRPr lang="zh-CN" altLang="zh-CN" dirty="0"/>
          </a:p>
          <a:p>
            <a:pPr marL="342900" lvl="0" indent="-342900">
              <a:buClr>
                <a:srgbClr val="00B0F0"/>
              </a:buClr>
              <a:buFont typeface="+mj-lt"/>
              <a:buAutoNum type="arabicPeriod"/>
            </a:pPr>
            <a:r>
              <a:rPr lang="en-US" altLang="zh-CN" dirty="0"/>
              <a:t>&gt;&gt;&gt;  0</a:t>
            </a:r>
            <a:endParaRPr lang="zh-CN" altLang="zh-CN" dirty="0"/>
          </a:p>
          <a:p>
            <a:pPr marL="342900" lvl="0" indent="-342900">
              <a:buClr>
                <a:srgbClr val="00B0F0"/>
              </a:buClr>
              <a:buFont typeface="+mj-lt"/>
              <a:buAutoNum type="arabicPeriod"/>
            </a:pPr>
            <a:r>
              <a:rPr lang="en-US" altLang="zh-CN" dirty="0"/>
              <a:t>a | b</a:t>
            </a:r>
            <a:endParaRPr lang="zh-CN" altLang="zh-CN" dirty="0"/>
          </a:p>
          <a:p>
            <a:pPr marL="342900" lvl="0" indent="-342900">
              <a:buClr>
                <a:srgbClr val="00B0F0"/>
              </a:buClr>
              <a:buFont typeface="+mj-lt"/>
              <a:buAutoNum type="arabicPeriod"/>
            </a:pPr>
            <a:r>
              <a:rPr lang="en-US" altLang="zh-CN" dirty="0"/>
              <a:t>&gt;&gt;&gt;  7</a:t>
            </a:r>
            <a:endParaRPr lang="zh-CN" altLang="zh-CN" dirty="0"/>
          </a:p>
        </p:txBody>
      </p:sp>
    </p:spTree>
    <p:extLst>
      <p:ext uri="{BB962C8B-B14F-4D97-AF65-F5344CB8AC3E}">
        <p14:creationId xmlns:p14="http://schemas.microsoft.com/office/powerpoint/2010/main" val="3127141020"/>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的应用范围非常广泛，包括且不限于科学计算、人工智能、大数据、云计算、网站开发、游戏开发等领域。</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的强大功能来源于它的数量庞大、功能完善的第三方扩展库（也称为包或者模块，</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package</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的可应用于不同领域业务开发的第三方扩展库来自于不同的机构。它们不仅数量庞大，而且相互之间存在复杂的依赖关系，维护管理起来很麻烦</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Anaconda</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是一个可对</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及其常用扩展库进行下载、安装和自动管理的软件。</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Anaconda</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支持</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Windows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Linux</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macOS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等操作系统</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1</a:t>
            </a:r>
            <a:r>
              <a:rPr lang="en-US" altLang="zh-CN" sz="2800" b="1" dirty="0" smtClean="0">
                <a:solidFill>
                  <a:srgbClr val="7030A0"/>
                </a:solidFill>
                <a:latin typeface="微软雅黑" panose="020B0503020204020204" pitchFamily="34" charset="-122"/>
                <a:ea typeface="微软雅黑" panose="020B0503020204020204" pitchFamily="34" charset="-122"/>
              </a:rPr>
              <a:t>.1 </a:t>
            </a:r>
            <a:r>
              <a:rPr lang="zh-CN" altLang="en-US" sz="2800" b="1" dirty="0" smtClean="0">
                <a:solidFill>
                  <a:srgbClr val="7030A0"/>
                </a:solidFill>
                <a:latin typeface="微软雅黑" panose="020B0503020204020204" pitchFamily="34" charset="-122"/>
                <a:ea typeface="微软雅黑" panose="020B0503020204020204" pitchFamily="34" charset="-122"/>
              </a:rPr>
              <a:t>环境安装</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309577391"/>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逻辑运算符</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逻辑运算符有与运算符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and</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、或运算符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or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和非运算符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not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1.3.2 </a:t>
            </a:r>
            <a:r>
              <a:rPr lang="zh-CN" altLang="en-US" sz="2800" b="1" dirty="0" smtClean="0">
                <a:solidFill>
                  <a:srgbClr val="7030A0"/>
                </a:solidFill>
                <a:latin typeface="微软雅黑" panose="020B0503020204020204" pitchFamily="34" charset="-122"/>
                <a:ea typeface="微软雅黑" panose="020B0503020204020204" pitchFamily="34" charset="-122"/>
              </a:rPr>
              <a:t>数据类型与运算符</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411481" y="1985806"/>
            <a:ext cx="8334757" cy="3416320"/>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a and b - 2</a:t>
            </a:r>
            <a:endParaRPr lang="zh-CN" altLang="zh-CN" dirty="0"/>
          </a:p>
          <a:p>
            <a:pPr marL="342900" lvl="0" indent="-342900">
              <a:buClr>
                <a:srgbClr val="00B0F0"/>
              </a:buClr>
              <a:buFont typeface="+mj-lt"/>
              <a:buAutoNum type="arabicPeriod"/>
            </a:pPr>
            <a:r>
              <a:rPr lang="en-US" altLang="zh-CN" dirty="0"/>
              <a:t>&gt;&gt;&gt;  3</a:t>
            </a:r>
            <a:endParaRPr lang="zh-CN" altLang="zh-CN" dirty="0"/>
          </a:p>
          <a:p>
            <a:pPr marL="342900" lvl="0" indent="-342900">
              <a:buClr>
                <a:srgbClr val="00B0F0"/>
              </a:buClr>
              <a:buFont typeface="+mj-lt"/>
              <a:buAutoNum type="arabicPeriod"/>
            </a:pPr>
            <a:r>
              <a:rPr lang="en-US" altLang="zh-CN" dirty="0"/>
              <a:t>0 and b</a:t>
            </a:r>
            <a:endParaRPr lang="zh-CN" altLang="zh-CN" dirty="0"/>
          </a:p>
          <a:p>
            <a:pPr marL="342900" lvl="0" indent="-342900">
              <a:buClr>
                <a:srgbClr val="00B0F0"/>
              </a:buClr>
              <a:buFont typeface="+mj-lt"/>
              <a:buAutoNum type="arabicPeriod"/>
            </a:pPr>
            <a:r>
              <a:rPr lang="en-US" altLang="zh-CN" dirty="0"/>
              <a:t>&gt;&gt;&gt;  0</a:t>
            </a:r>
            <a:endParaRPr lang="zh-CN" altLang="zh-CN" dirty="0"/>
          </a:p>
          <a:p>
            <a:pPr marL="342900" lvl="0" indent="-342900">
              <a:buClr>
                <a:srgbClr val="00B0F0"/>
              </a:buClr>
              <a:buFont typeface="+mj-lt"/>
              <a:buAutoNum type="arabicPeriod"/>
            </a:pPr>
            <a:r>
              <a:rPr lang="en-US" altLang="zh-CN" dirty="0"/>
              <a:t>False and b</a:t>
            </a:r>
            <a:endParaRPr lang="zh-CN" altLang="zh-CN" dirty="0"/>
          </a:p>
          <a:p>
            <a:pPr marL="342900" lvl="0" indent="-342900">
              <a:buClr>
                <a:srgbClr val="00B0F0"/>
              </a:buClr>
              <a:buFont typeface="+mj-lt"/>
              <a:buAutoNum type="arabicPeriod"/>
            </a:pPr>
            <a:r>
              <a:rPr lang="en-US" altLang="zh-CN" dirty="0"/>
              <a:t>&gt;&gt;&gt;  False</a:t>
            </a:r>
            <a:endParaRPr lang="zh-CN" altLang="zh-CN" dirty="0"/>
          </a:p>
          <a:p>
            <a:pPr marL="342900" lvl="0" indent="-342900">
              <a:buClr>
                <a:srgbClr val="00B0F0"/>
              </a:buClr>
              <a:buFont typeface="+mj-lt"/>
              <a:buAutoNum type="arabicPeriod"/>
            </a:pPr>
            <a:r>
              <a:rPr lang="en-US" altLang="zh-CN" dirty="0"/>
              <a:t>a and False</a:t>
            </a:r>
            <a:endParaRPr lang="zh-CN" altLang="zh-CN" dirty="0"/>
          </a:p>
          <a:p>
            <a:pPr marL="342900" lvl="0" indent="-342900">
              <a:buClr>
                <a:srgbClr val="00B0F0"/>
              </a:buClr>
              <a:buFont typeface="+mj-lt"/>
              <a:buAutoNum type="arabicPeriod"/>
            </a:pPr>
            <a:r>
              <a:rPr lang="en-US" altLang="zh-CN" dirty="0"/>
              <a:t>&gt;&gt;&gt;  False</a:t>
            </a:r>
            <a:endParaRPr lang="zh-CN" altLang="zh-CN" dirty="0"/>
          </a:p>
          <a:p>
            <a:pPr marL="342900" lvl="0" indent="-342900">
              <a:buClr>
                <a:srgbClr val="00B0F0"/>
              </a:buClr>
              <a:buFont typeface="+mj-lt"/>
              <a:buAutoNum type="arabicPeriod"/>
            </a:pPr>
            <a:r>
              <a:rPr lang="en-US" altLang="zh-CN" dirty="0"/>
              <a:t>not a</a:t>
            </a:r>
            <a:endParaRPr lang="zh-CN" altLang="zh-CN" dirty="0"/>
          </a:p>
          <a:p>
            <a:pPr marL="342900" lvl="0" indent="-342900">
              <a:buClr>
                <a:srgbClr val="00B0F0"/>
              </a:buClr>
              <a:buFont typeface="+mj-lt"/>
              <a:buAutoNum type="arabicPeriod"/>
            </a:pPr>
            <a:r>
              <a:rPr lang="en-US" altLang="zh-CN" dirty="0"/>
              <a:t>&gt;&gt;&gt;  False</a:t>
            </a:r>
            <a:endParaRPr lang="zh-CN" altLang="zh-CN" dirty="0"/>
          </a:p>
          <a:p>
            <a:pPr marL="342900" lvl="0" indent="-342900">
              <a:buClr>
                <a:srgbClr val="00B0F0"/>
              </a:buClr>
              <a:buFont typeface="+mj-lt"/>
              <a:buAutoNum type="arabicPeriod"/>
            </a:pPr>
            <a:r>
              <a:rPr lang="en-US" altLang="zh-CN" dirty="0"/>
              <a:t>not 0</a:t>
            </a:r>
            <a:endParaRPr lang="zh-CN" altLang="zh-CN" dirty="0"/>
          </a:p>
          <a:p>
            <a:pPr marL="342900" lvl="0" indent="-342900">
              <a:buClr>
                <a:srgbClr val="00B0F0"/>
              </a:buClr>
              <a:buFont typeface="+mj-lt"/>
              <a:buAutoNum type="arabicPeriod"/>
            </a:pPr>
            <a:r>
              <a:rPr lang="en-US" altLang="zh-CN" dirty="0"/>
              <a:t>&gt;&gt;&gt;  True</a:t>
            </a:r>
            <a:endParaRPr lang="zh-CN" altLang="zh-CN" dirty="0"/>
          </a:p>
        </p:txBody>
      </p:sp>
    </p:spTree>
    <p:extLst>
      <p:ext uri="{BB962C8B-B14F-4D97-AF65-F5344CB8AC3E}">
        <p14:creationId xmlns:p14="http://schemas.microsoft.com/office/powerpoint/2010/main" val="329901088"/>
      </p:ext>
    </p:extLst>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成员</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运算符</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对于字符串、列表、元组、集合和字典等序列类型，可以用成员运算符来判断是否能在序列中找到指定的元素。成员运算符只有两个：</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not in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，分别表示找到和找不到。</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1.3.2 </a:t>
            </a:r>
            <a:r>
              <a:rPr lang="zh-CN" altLang="en-US" sz="2800" b="1" dirty="0" smtClean="0">
                <a:solidFill>
                  <a:srgbClr val="7030A0"/>
                </a:solidFill>
                <a:latin typeface="微软雅黑" panose="020B0503020204020204" pitchFamily="34" charset="-122"/>
                <a:ea typeface="微软雅黑" panose="020B0503020204020204" pitchFamily="34" charset="-122"/>
              </a:rPr>
              <a:t>数据类型与运算符</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411481" y="2838548"/>
            <a:ext cx="8334757" cy="3416320"/>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err="1"/>
              <a:t>mystring</a:t>
            </a:r>
            <a:r>
              <a:rPr lang="en-US" altLang="zh-CN" dirty="0"/>
              <a:t> = "</a:t>
            </a:r>
            <a:r>
              <a:rPr lang="en-US" altLang="zh-CN" dirty="0" err="1"/>
              <a:t>abcdef</a:t>
            </a:r>
            <a:r>
              <a:rPr lang="en-US" altLang="zh-CN" dirty="0"/>
              <a:t>"; mylist1 = [ 1, 2, 3, 1, 'a']; myset1 = { 1, 2, 3, 1, 'a' }; </a:t>
            </a:r>
            <a:endParaRPr lang="zh-CN" altLang="zh-CN" dirty="0"/>
          </a:p>
          <a:p>
            <a:pPr marL="342900" lvl="0" indent="-342900">
              <a:buClr>
                <a:srgbClr val="00B0F0"/>
              </a:buClr>
              <a:buFont typeface="+mj-lt"/>
              <a:buAutoNum type="arabicPeriod"/>
            </a:pPr>
            <a:r>
              <a:rPr lang="en-US" altLang="zh-CN" dirty="0" err="1"/>
              <a:t>mydict</a:t>
            </a:r>
            <a:r>
              <a:rPr lang="en-US" altLang="zh-CN" dirty="0"/>
              <a:t> = { "</a:t>
            </a:r>
            <a:r>
              <a:rPr lang="zh-CN" altLang="zh-CN" dirty="0"/>
              <a:t>一班</a:t>
            </a:r>
            <a:r>
              <a:rPr lang="en-US" altLang="zh-CN" dirty="0"/>
              <a:t>":51, "</a:t>
            </a:r>
            <a:r>
              <a:rPr lang="zh-CN" altLang="zh-CN" dirty="0"/>
              <a:t>二班</a:t>
            </a:r>
            <a:r>
              <a:rPr lang="en-US" altLang="zh-CN" dirty="0"/>
              <a:t>":60, "</a:t>
            </a:r>
            <a:r>
              <a:rPr lang="zh-CN" altLang="zh-CN" dirty="0"/>
              <a:t>三班</a:t>
            </a:r>
            <a:r>
              <a:rPr lang="en-US" altLang="zh-CN" dirty="0"/>
              <a:t>":48, "</a:t>
            </a:r>
            <a:r>
              <a:rPr lang="zh-CN" altLang="zh-CN" dirty="0"/>
              <a:t>四班</a:t>
            </a:r>
            <a:r>
              <a:rPr lang="en-US" altLang="zh-CN" dirty="0"/>
              <a:t>":60 }; </a:t>
            </a:r>
            <a:r>
              <a:rPr lang="en-US" altLang="zh-CN" dirty="0" err="1"/>
              <a:t>mytuple</a:t>
            </a:r>
            <a:r>
              <a:rPr lang="en-US" altLang="zh-CN" dirty="0"/>
              <a:t> = ( "a", 1 ,2 )</a:t>
            </a:r>
            <a:endParaRPr lang="zh-CN" altLang="zh-CN" dirty="0"/>
          </a:p>
          <a:p>
            <a:pPr marL="342900" lvl="0" indent="-342900">
              <a:buClr>
                <a:srgbClr val="00B0F0"/>
              </a:buClr>
              <a:buFont typeface="+mj-lt"/>
              <a:buAutoNum type="arabicPeriod"/>
            </a:pPr>
            <a:r>
              <a:rPr lang="en-US" altLang="zh-CN" dirty="0"/>
              <a:t>"a" in </a:t>
            </a:r>
            <a:r>
              <a:rPr lang="en-US" altLang="zh-CN" dirty="0" err="1"/>
              <a:t>mystring</a:t>
            </a:r>
            <a:endParaRPr lang="zh-CN" altLang="zh-CN" dirty="0"/>
          </a:p>
          <a:p>
            <a:pPr marL="342900" lvl="0" indent="-342900">
              <a:buClr>
                <a:srgbClr val="00B0F0"/>
              </a:buClr>
              <a:buFont typeface="+mj-lt"/>
              <a:buAutoNum type="arabicPeriod"/>
            </a:pPr>
            <a:r>
              <a:rPr lang="en-US" altLang="zh-CN" dirty="0"/>
              <a:t>&gt;&gt;&gt;  True</a:t>
            </a:r>
            <a:endParaRPr lang="zh-CN" altLang="zh-CN" dirty="0"/>
          </a:p>
          <a:p>
            <a:pPr marL="342900" lvl="0" indent="-342900">
              <a:buClr>
                <a:srgbClr val="00B0F0"/>
              </a:buClr>
              <a:buFont typeface="+mj-lt"/>
              <a:buAutoNum type="arabicPeriod"/>
            </a:pPr>
            <a:r>
              <a:rPr lang="en-US" altLang="zh-CN" dirty="0"/>
              <a:t>a in mylist1</a:t>
            </a:r>
            <a:endParaRPr lang="zh-CN" altLang="zh-CN" dirty="0"/>
          </a:p>
          <a:p>
            <a:pPr marL="342900" lvl="0" indent="-342900">
              <a:buClr>
                <a:srgbClr val="00B0F0"/>
              </a:buClr>
              <a:buFont typeface="+mj-lt"/>
              <a:buAutoNum type="arabicPeriod"/>
            </a:pPr>
            <a:r>
              <a:rPr lang="en-US" altLang="zh-CN" dirty="0"/>
              <a:t>&gt;&gt;&gt;  True</a:t>
            </a:r>
            <a:endParaRPr lang="zh-CN" altLang="zh-CN" dirty="0"/>
          </a:p>
          <a:p>
            <a:pPr marL="342900" lvl="0" indent="-342900">
              <a:buClr>
                <a:srgbClr val="00B0F0"/>
              </a:buClr>
              <a:buFont typeface="+mj-lt"/>
              <a:buAutoNum type="arabicPeriod"/>
            </a:pPr>
            <a:r>
              <a:rPr lang="en-US" altLang="zh-CN" dirty="0"/>
              <a:t>a in myset1</a:t>
            </a:r>
            <a:endParaRPr lang="zh-CN" altLang="zh-CN" dirty="0"/>
          </a:p>
          <a:p>
            <a:pPr marL="342900" lvl="0" indent="-342900">
              <a:buClr>
                <a:srgbClr val="00B0F0"/>
              </a:buClr>
              <a:buFont typeface="+mj-lt"/>
              <a:buAutoNum type="arabicPeriod"/>
            </a:pPr>
            <a:r>
              <a:rPr lang="en-US" altLang="zh-CN" dirty="0"/>
              <a:t>&gt;&gt;&gt;  True</a:t>
            </a:r>
            <a:endParaRPr lang="zh-CN" altLang="zh-CN" dirty="0"/>
          </a:p>
          <a:p>
            <a:pPr marL="342900" lvl="0" indent="-342900">
              <a:buClr>
                <a:srgbClr val="00B0F0"/>
              </a:buClr>
              <a:buFont typeface="+mj-lt"/>
              <a:buAutoNum type="arabicPeriod"/>
            </a:pPr>
            <a:r>
              <a:rPr lang="en-US" altLang="zh-CN" dirty="0"/>
              <a:t>"</a:t>
            </a:r>
            <a:r>
              <a:rPr lang="zh-CN" altLang="zh-CN" dirty="0"/>
              <a:t>一班</a:t>
            </a:r>
            <a:r>
              <a:rPr lang="en-US" altLang="zh-CN" dirty="0"/>
              <a:t>" in </a:t>
            </a:r>
            <a:r>
              <a:rPr lang="en-US" altLang="zh-CN" dirty="0" err="1"/>
              <a:t>mydict</a:t>
            </a:r>
            <a:endParaRPr lang="zh-CN" altLang="zh-CN" dirty="0"/>
          </a:p>
          <a:p>
            <a:pPr marL="342900" lvl="0" indent="-342900">
              <a:buClr>
                <a:srgbClr val="00B0F0"/>
              </a:buClr>
              <a:buFont typeface="+mj-lt"/>
              <a:buAutoNum type="arabicPeriod"/>
            </a:pPr>
            <a:r>
              <a:rPr lang="en-US" altLang="zh-CN" dirty="0"/>
              <a:t>&gt;&gt;&gt;  True</a:t>
            </a:r>
            <a:endParaRPr lang="zh-CN" altLang="zh-CN" dirty="0"/>
          </a:p>
          <a:p>
            <a:pPr marL="342900" lvl="0" indent="-342900">
              <a:buClr>
                <a:srgbClr val="00B0F0"/>
              </a:buClr>
              <a:buFont typeface="+mj-lt"/>
              <a:buAutoNum type="arabicPeriod"/>
            </a:pPr>
            <a:r>
              <a:rPr lang="en-US" altLang="zh-CN" dirty="0"/>
              <a:t>a in </a:t>
            </a:r>
            <a:r>
              <a:rPr lang="en-US" altLang="zh-CN" dirty="0" err="1"/>
              <a:t>mytuple</a:t>
            </a:r>
            <a:endParaRPr lang="zh-CN" altLang="zh-CN" dirty="0"/>
          </a:p>
          <a:p>
            <a:pPr marL="342900" lvl="0" indent="-342900">
              <a:buClr>
                <a:srgbClr val="00B0F0"/>
              </a:buClr>
              <a:buFont typeface="+mj-lt"/>
              <a:buAutoNum type="arabicPeriod"/>
            </a:pPr>
            <a:r>
              <a:rPr lang="en-US" altLang="zh-CN" dirty="0"/>
              <a:t>&gt;&gt;&gt;  True</a:t>
            </a:r>
            <a:endParaRPr lang="zh-CN" altLang="zh-CN" dirty="0"/>
          </a:p>
        </p:txBody>
      </p:sp>
    </p:spTree>
    <p:extLst>
      <p:ext uri="{BB962C8B-B14F-4D97-AF65-F5344CB8AC3E}">
        <p14:creationId xmlns:p14="http://schemas.microsoft.com/office/powerpoint/2010/main" val="3309326451"/>
      </p:ext>
    </p:extLst>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运算符的优先级</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1.3.2 </a:t>
            </a:r>
            <a:r>
              <a:rPr lang="zh-CN" altLang="en-US" sz="2800" b="1" dirty="0" smtClean="0">
                <a:solidFill>
                  <a:srgbClr val="7030A0"/>
                </a:solidFill>
                <a:latin typeface="微软雅黑" panose="020B0503020204020204" pitchFamily="34" charset="-122"/>
                <a:ea typeface="微软雅黑" panose="020B0503020204020204" pitchFamily="34" charset="-122"/>
              </a:rPr>
              <a:t>数据类型与运算符</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val="1248590717"/>
              </p:ext>
            </p:extLst>
          </p:nvPr>
        </p:nvGraphicFramePr>
        <p:xfrm>
          <a:off x="562410" y="1315091"/>
          <a:ext cx="8088430" cy="5182762"/>
        </p:xfrm>
        <a:graphic>
          <a:graphicData uri="http://schemas.openxmlformats.org/drawingml/2006/table">
            <a:tbl>
              <a:tblPr firstRow="1" firstCol="1" bandRow="1">
                <a:tableStyleId>{5C22544A-7EE6-4342-B048-85BDC9FD1C3A}</a:tableStyleId>
              </a:tblPr>
              <a:tblGrid>
                <a:gridCol w="4204799"/>
                <a:gridCol w="3883631"/>
              </a:tblGrid>
              <a:tr h="398674">
                <a:tc>
                  <a:txBody>
                    <a:bodyPr/>
                    <a:lstStyle/>
                    <a:p>
                      <a:pPr algn="ctr">
                        <a:spcAft>
                          <a:spcPts val="0"/>
                        </a:spcAft>
                      </a:pPr>
                      <a:r>
                        <a:rPr lang="zh-CN" sz="2000" kern="0" dirty="0">
                          <a:effectLst/>
                        </a:rPr>
                        <a:t>运算符</a:t>
                      </a:r>
                      <a:endParaRPr lang="zh-CN" sz="2800" kern="100" dirty="0">
                        <a:solidFill>
                          <a:srgbClr val="000000"/>
                        </a:solidFill>
                        <a:effectLst/>
                        <a:latin typeface="Times New Roman"/>
                        <a:ea typeface="宋体"/>
                      </a:endParaRPr>
                    </a:p>
                  </a:txBody>
                  <a:tcPr marL="68580" marR="68580" marT="0" marB="0"/>
                </a:tc>
                <a:tc>
                  <a:txBody>
                    <a:bodyPr/>
                    <a:lstStyle/>
                    <a:p>
                      <a:pPr algn="ctr">
                        <a:spcAft>
                          <a:spcPts val="0"/>
                        </a:spcAft>
                      </a:pPr>
                      <a:r>
                        <a:rPr lang="zh-CN" sz="2000" kern="0">
                          <a:effectLst/>
                        </a:rPr>
                        <a:t>描述</a:t>
                      </a:r>
                      <a:endParaRPr lang="zh-CN" sz="2800" kern="100">
                        <a:solidFill>
                          <a:srgbClr val="000000"/>
                        </a:solidFill>
                        <a:effectLst/>
                        <a:latin typeface="Times New Roman"/>
                        <a:ea typeface="宋体"/>
                      </a:endParaRPr>
                    </a:p>
                  </a:txBody>
                  <a:tcPr marL="68580" marR="68580" marT="0" marB="0"/>
                </a:tc>
              </a:tr>
              <a:tr h="398674">
                <a:tc>
                  <a:txBody>
                    <a:bodyPr/>
                    <a:lstStyle/>
                    <a:p>
                      <a:pPr algn="l">
                        <a:spcAft>
                          <a:spcPts val="0"/>
                        </a:spcAft>
                      </a:pPr>
                      <a:r>
                        <a:rPr lang="en-US" sz="2000" kern="0" dirty="0">
                          <a:effectLst/>
                        </a:rPr>
                        <a:t>**</a:t>
                      </a:r>
                      <a:endParaRPr lang="zh-CN" sz="2800" kern="100" dirty="0">
                        <a:solidFill>
                          <a:srgbClr val="000000"/>
                        </a:solidFill>
                        <a:effectLst/>
                        <a:latin typeface="Times New Roman"/>
                        <a:ea typeface="宋体"/>
                      </a:endParaRPr>
                    </a:p>
                  </a:txBody>
                  <a:tcPr marL="68580" marR="68580" marT="0" marB="0"/>
                </a:tc>
                <a:tc>
                  <a:txBody>
                    <a:bodyPr/>
                    <a:lstStyle/>
                    <a:p>
                      <a:pPr algn="l">
                        <a:spcAft>
                          <a:spcPts val="0"/>
                        </a:spcAft>
                      </a:pPr>
                      <a:r>
                        <a:rPr lang="zh-CN" sz="2000" kern="0" dirty="0">
                          <a:effectLst/>
                        </a:rPr>
                        <a:t>指数</a:t>
                      </a:r>
                      <a:r>
                        <a:rPr lang="en-US" sz="2000" kern="0" dirty="0">
                          <a:effectLst/>
                        </a:rPr>
                        <a:t> (</a:t>
                      </a:r>
                      <a:r>
                        <a:rPr lang="zh-CN" sz="2000" kern="0" dirty="0">
                          <a:effectLst/>
                        </a:rPr>
                        <a:t>最高优先级</a:t>
                      </a:r>
                      <a:r>
                        <a:rPr lang="en-US" sz="2000" kern="0" dirty="0">
                          <a:effectLst/>
                        </a:rPr>
                        <a:t>)</a:t>
                      </a:r>
                      <a:endParaRPr lang="zh-CN" sz="2800" kern="100" dirty="0">
                        <a:solidFill>
                          <a:srgbClr val="000000"/>
                        </a:solidFill>
                        <a:effectLst/>
                        <a:latin typeface="Times New Roman"/>
                        <a:ea typeface="宋体"/>
                      </a:endParaRPr>
                    </a:p>
                  </a:txBody>
                  <a:tcPr marL="68580" marR="68580" marT="0" marB="0"/>
                </a:tc>
              </a:tr>
              <a:tr h="398674">
                <a:tc>
                  <a:txBody>
                    <a:bodyPr/>
                    <a:lstStyle/>
                    <a:p>
                      <a:pPr algn="l">
                        <a:spcAft>
                          <a:spcPts val="0"/>
                        </a:spcAft>
                      </a:pPr>
                      <a:r>
                        <a:rPr lang="en-US" sz="2000" kern="0">
                          <a:effectLst/>
                        </a:rPr>
                        <a:t>~</a:t>
                      </a:r>
                      <a:r>
                        <a:rPr lang="zh-CN" sz="2000" kern="0">
                          <a:effectLst/>
                        </a:rPr>
                        <a:t>，</a:t>
                      </a:r>
                      <a:r>
                        <a:rPr lang="en-US" sz="2000" kern="0">
                          <a:effectLst/>
                        </a:rPr>
                        <a:t>+</a:t>
                      </a:r>
                      <a:r>
                        <a:rPr lang="zh-CN" sz="2000" kern="0">
                          <a:effectLst/>
                        </a:rPr>
                        <a:t>，</a:t>
                      </a:r>
                      <a:r>
                        <a:rPr lang="en-US" sz="2000" kern="0">
                          <a:effectLst/>
                        </a:rPr>
                        <a:t>-</a:t>
                      </a:r>
                      <a:endParaRPr lang="zh-CN" sz="2800" kern="100">
                        <a:solidFill>
                          <a:srgbClr val="000000"/>
                        </a:solidFill>
                        <a:effectLst/>
                        <a:latin typeface="Times New Roman"/>
                        <a:ea typeface="宋体"/>
                      </a:endParaRPr>
                    </a:p>
                  </a:txBody>
                  <a:tcPr marL="68580" marR="68580" marT="0" marB="0"/>
                </a:tc>
                <a:tc>
                  <a:txBody>
                    <a:bodyPr/>
                    <a:lstStyle/>
                    <a:p>
                      <a:pPr algn="l">
                        <a:spcAft>
                          <a:spcPts val="0"/>
                        </a:spcAft>
                      </a:pPr>
                      <a:r>
                        <a:rPr lang="zh-CN" sz="2000" kern="0">
                          <a:effectLst/>
                        </a:rPr>
                        <a:t>按位翻转</a:t>
                      </a:r>
                      <a:r>
                        <a:rPr lang="en-US" sz="2000" kern="0">
                          <a:effectLst/>
                        </a:rPr>
                        <a:t>, </a:t>
                      </a:r>
                      <a:r>
                        <a:rPr lang="zh-CN" sz="2000" kern="0">
                          <a:effectLst/>
                        </a:rPr>
                        <a:t>一元加号和减号</a:t>
                      </a:r>
                      <a:endParaRPr lang="zh-CN" sz="2800" kern="100">
                        <a:solidFill>
                          <a:srgbClr val="000000"/>
                        </a:solidFill>
                        <a:effectLst/>
                        <a:latin typeface="Times New Roman"/>
                        <a:ea typeface="宋体"/>
                      </a:endParaRPr>
                    </a:p>
                  </a:txBody>
                  <a:tcPr marL="68580" marR="68580" marT="0" marB="0"/>
                </a:tc>
              </a:tr>
              <a:tr h="398674">
                <a:tc>
                  <a:txBody>
                    <a:bodyPr/>
                    <a:lstStyle/>
                    <a:p>
                      <a:pPr algn="l">
                        <a:spcAft>
                          <a:spcPts val="0"/>
                        </a:spcAft>
                      </a:pPr>
                      <a:r>
                        <a:rPr lang="en-US" sz="2000" kern="0">
                          <a:effectLst/>
                        </a:rPr>
                        <a:t>*</a:t>
                      </a:r>
                      <a:r>
                        <a:rPr lang="zh-CN" sz="2000" kern="0">
                          <a:effectLst/>
                        </a:rPr>
                        <a:t>，</a:t>
                      </a:r>
                      <a:r>
                        <a:rPr lang="en-US" sz="2000" kern="0">
                          <a:effectLst/>
                        </a:rPr>
                        <a:t>/</a:t>
                      </a:r>
                      <a:r>
                        <a:rPr lang="zh-CN" sz="2000" kern="0">
                          <a:effectLst/>
                        </a:rPr>
                        <a:t>，</a:t>
                      </a:r>
                      <a:r>
                        <a:rPr lang="en-US" sz="2000" kern="0">
                          <a:effectLst/>
                        </a:rPr>
                        <a:t>%</a:t>
                      </a:r>
                      <a:r>
                        <a:rPr lang="zh-CN" sz="2000" kern="0">
                          <a:effectLst/>
                        </a:rPr>
                        <a:t>，</a:t>
                      </a:r>
                      <a:r>
                        <a:rPr lang="en-US" sz="2000" kern="0">
                          <a:effectLst/>
                        </a:rPr>
                        <a:t>//</a:t>
                      </a:r>
                      <a:endParaRPr lang="zh-CN" sz="2800" kern="100">
                        <a:solidFill>
                          <a:srgbClr val="000000"/>
                        </a:solidFill>
                        <a:effectLst/>
                        <a:latin typeface="Times New Roman"/>
                        <a:ea typeface="宋体"/>
                      </a:endParaRPr>
                    </a:p>
                  </a:txBody>
                  <a:tcPr marL="68580" marR="68580" marT="0" marB="0"/>
                </a:tc>
                <a:tc>
                  <a:txBody>
                    <a:bodyPr/>
                    <a:lstStyle/>
                    <a:p>
                      <a:pPr algn="l">
                        <a:spcAft>
                          <a:spcPts val="0"/>
                        </a:spcAft>
                      </a:pPr>
                      <a:r>
                        <a:rPr lang="zh-CN" sz="2000" kern="0">
                          <a:effectLst/>
                        </a:rPr>
                        <a:t>乘，除，取模和取整除</a:t>
                      </a:r>
                      <a:endParaRPr lang="zh-CN" sz="2800" kern="100">
                        <a:solidFill>
                          <a:srgbClr val="000000"/>
                        </a:solidFill>
                        <a:effectLst/>
                        <a:latin typeface="Times New Roman"/>
                        <a:ea typeface="宋体"/>
                      </a:endParaRPr>
                    </a:p>
                  </a:txBody>
                  <a:tcPr marL="68580" marR="68580" marT="0" marB="0"/>
                </a:tc>
              </a:tr>
              <a:tr h="398674">
                <a:tc>
                  <a:txBody>
                    <a:bodyPr/>
                    <a:lstStyle/>
                    <a:p>
                      <a:pPr algn="l">
                        <a:spcAft>
                          <a:spcPts val="0"/>
                        </a:spcAft>
                      </a:pPr>
                      <a:r>
                        <a:rPr lang="en-US" sz="2000" kern="0">
                          <a:effectLst/>
                        </a:rPr>
                        <a:t>+</a:t>
                      </a:r>
                      <a:r>
                        <a:rPr lang="zh-CN" sz="2000" kern="0">
                          <a:effectLst/>
                        </a:rPr>
                        <a:t>，</a:t>
                      </a:r>
                      <a:r>
                        <a:rPr lang="en-US" sz="2000" kern="0">
                          <a:effectLst/>
                        </a:rPr>
                        <a:t>-</a:t>
                      </a:r>
                      <a:endParaRPr lang="zh-CN" sz="2800" kern="100">
                        <a:solidFill>
                          <a:srgbClr val="000000"/>
                        </a:solidFill>
                        <a:effectLst/>
                        <a:latin typeface="Times New Roman"/>
                        <a:ea typeface="宋体"/>
                      </a:endParaRPr>
                    </a:p>
                  </a:txBody>
                  <a:tcPr marL="68580" marR="68580" marT="0" marB="0"/>
                </a:tc>
                <a:tc>
                  <a:txBody>
                    <a:bodyPr/>
                    <a:lstStyle/>
                    <a:p>
                      <a:pPr algn="l">
                        <a:spcAft>
                          <a:spcPts val="0"/>
                        </a:spcAft>
                      </a:pPr>
                      <a:r>
                        <a:rPr lang="zh-CN" sz="2000" kern="0">
                          <a:effectLst/>
                        </a:rPr>
                        <a:t>加法，减法</a:t>
                      </a:r>
                      <a:endParaRPr lang="zh-CN" sz="2800" kern="100">
                        <a:solidFill>
                          <a:srgbClr val="000000"/>
                        </a:solidFill>
                        <a:effectLst/>
                        <a:latin typeface="Times New Roman"/>
                        <a:ea typeface="宋体"/>
                      </a:endParaRPr>
                    </a:p>
                  </a:txBody>
                  <a:tcPr marL="68580" marR="68580" marT="0" marB="0"/>
                </a:tc>
              </a:tr>
              <a:tr h="398674">
                <a:tc>
                  <a:txBody>
                    <a:bodyPr/>
                    <a:lstStyle/>
                    <a:p>
                      <a:pPr algn="l">
                        <a:spcAft>
                          <a:spcPts val="0"/>
                        </a:spcAft>
                      </a:pPr>
                      <a:r>
                        <a:rPr lang="en-US" sz="2000" kern="0">
                          <a:effectLst/>
                        </a:rPr>
                        <a:t>&gt;&gt;</a:t>
                      </a:r>
                      <a:r>
                        <a:rPr lang="zh-CN" sz="2000" kern="0">
                          <a:effectLst/>
                        </a:rPr>
                        <a:t>，</a:t>
                      </a:r>
                      <a:r>
                        <a:rPr lang="en-US" sz="2000" kern="0">
                          <a:effectLst/>
                        </a:rPr>
                        <a:t>&lt;&lt;</a:t>
                      </a:r>
                      <a:endParaRPr lang="zh-CN" sz="2800" kern="100">
                        <a:solidFill>
                          <a:srgbClr val="000000"/>
                        </a:solidFill>
                        <a:effectLst/>
                        <a:latin typeface="Times New Roman"/>
                        <a:ea typeface="宋体"/>
                      </a:endParaRPr>
                    </a:p>
                  </a:txBody>
                  <a:tcPr marL="68580" marR="68580" marT="0" marB="0"/>
                </a:tc>
                <a:tc>
                  <a:txBody>
                    <a:bodyPr/>
                    <a:lstStyle/>
                    <a:p>
                      <a:pPr algn="l">
                        <a:spcAft>
                          <a:spcPts val="0"/>
                        </a:spcAft>
                      </a:pPr>
                      <a:r>
                        <a:rPr lang="zh-CN" sz="2000" kern="0">
                          <a:effectLst/>
                        </a:rPr>
                        <a:t>按位右移，按位左移</a:t>
                      </a:r>
                      <a:endParaRPr lang="zh-CN" sz="2800" kern="100">
                        <a:solidFill>
                          <a:srgbClr val="000000"/>
                        </a:solidFill>
                        <a:effectLst/>
                        <a:latin typeface="Times New Roman"/>
                        <a:ea typeface="宋体"/>
                      </a:endParaRPr>
                    </a:p>
                  </a:txBody>
                  <a:tcPr marL="68580" marR="68580" marT="0" marB="0"/>
                </a:tc>
              </a:tr>
              <a:tr h="398674">
                <a:tc>
                  <a:txBody>
                    <a:bodyPr/>
                    <a:lstStyle/>
                    <a:p>
                      <a:pPr algn="l">
                        <a:spcAft>
                          <a:spcPts val="0"/>
                        </a:spcAft>
                      </a:pPr>
                      <a:r>
                        <a:rPr lang="en-US" sz="2000" kern="0">
                          <a:effectLst/>
                        </a:rPr>
                        <a:t>&amp;</a:t>
                      </a:r>
                      <a:endParaRPr lang="zh-CN" sz="2800" kern="100">
                        <a:solidFill>
                          <a:srgbClr val="000000"/>
                        </a:solidFill>
                        <a:effectLst/>
                        <a:latin typeface="Times New Roman"/>
                        <a:ea typeface="宋体"/>
                      </a:endParaRPr>
                    </a:p>
                  </a:txBody>
                  <a:tcPr marL="68580" marR="68580" marT="0" marB="0"/>
                </a:tc>
                <a:tc>
                  <a:txBody>
                    <a:bodyPr/>
                    <a:lstStyle/>
                    <a:p>
                      <a:pPr algn="l">
                        <a:spcAft>
                          <a:spcPts val="0"/>
                        </a:spcAft>
                      </a:pPr>
                      <a:r>
                        <a:rPr lang="zh-CN" sz="2000" kern="0">
                          <a:effectLst/>
                        </a:rPr>
                        <a:t>按位与</a:t>
                      </a:r>
                      <a:endParaRPr lang="zh-CN" sz="2800" kern="100">
                        <a:solidFill>
                          <a:srgbClr val="000000"/>
                        </a:solidFill>
                        <a:effectLst/>
                        <a:latin typeface="Times New Roman"/>
                        <a:ea typeface="宋体"/>
                      </a:endParaRPr>
                    </a:p>
                  </a:txBody>
                  <a:tcPr marL="68580" marR="68580" marT="0" marB="0"/>
                </a:tc>
              </a:tr>
              <a:tr h="398674">
                <a:tc>
                  <a:txBody>
                    <a:bodyPr/>
                    <a:lstStyle/>
                    <a:p>
                      <a:pPr algn="l">
                        <a:spcAft>
                          <a:spcPts val="0"/>
                        </a:spcAft>
                      </a:pPr>
                      <a:r>
                        <a:rPr lang="en-US" sz="2000" kern="0">
                          <a:effectLst/>
                        </a:rPr>
                        <a:t>^</a:t>
                      </a:r>
                      <a:r>
                        <a:rPr lang="zh-CN" sz="2000" kern="0">
                          <a:effectLst/>
                        </a:rPr>
                        <a:t>，</a:t>
                      </a:r>
                      <a:r>
                        <a:rPr lang="en-US" sz="2000" kern="0">
                          <a:effectLst/>
                        </a:rPr>
                        <a:t>|</a:t>
                      </a:r>
                      <a:endParaRPr lang="zh-CN" sz="2800" kern="100">
                        <a:solidFill>
                          <a:srgbClr val="000000"/>
                        </a:solidFill>
                        <a:effectLst/>
                        <a:latin typeface="Times New Roman"/>
                        <a:ea typeface="宋体"/>
                      </a:endParaRPr>
                    </a:p>
                  </a:txBody>
                  <a:tcPr marL="68580" marR="68580" marT="0" marB="0"/>
                </a:tc>
                <a:tc>
                  <a:txBody>
                    <a:bodyPr/>
                    <a:lstStyle/>
                    <a:p>
                      <a:pPr algn="l">
                        <a:spcAft>
                          <a:spcPts val="0"/>
                        </a:spcAft>
                      </a:pPr>
                      <a:r>
                        <a:rPr lang="zh-CN" sz="2000" kern="0">
                          <a:effectLst/>
                        </a:rPr>
                        <a:t>按位异或，按位或</a:t>
                      </a:r>
                      <a:endParaRPr lang="zh-CN" sz="2800" kern="100">
                        <a:solidFill>
                          <a:srgbClr val="000000"/>
                        </a:solidFill>
                        <a:effectLst/>
                        <a:latin typeface="Times New Roman"/>
                        <a:ea typeface="宋体"/>
                      </a:endParaRPr>
                    </a:p>
                  </a:txBody>
                  <a:tcPr marL="68580" marR="68580" marT="0" marB="0"/>
                </a:tc>
              </a:tr>
              <a:tr h="398674">
                <a:tc>
                  <a:txBody>
                    <a:bodyPr/>
                    <a:lstStyle/>
                    <a:p>
                      <a:pPr algn="l">
                        <a:spcAft>
                          <a:spcPts val="0"/>
                        </a:spcAft>
                      </a:pPr>
                      <a:r>
                        <a:rPr lang="en-US" sz="2000" kern="0">
                          <a:effectLst/>
                        </a:rPr>
                        <a:t>&lt;=</a:t>
                      </a:r>
                      <a:r>
                        <a:rPr lang="zh-CN" sz="2000" kern="0">
                          <a:effectLst/>
                        </a:rPr>
                        <a:t>，</a:t>
                      </a:r>
                      <a:r>
                        <a:rPr lang="en-US" sz="2000" kern="0">
                          <a:effectLst/>
                        </a:rPr>
                        <a:t>&lt;</a:t>
                      </a:r>
                      <a:r>
                        <a:rPr lang="zh-CN" sz="2000" kern="0">
                          <a:effectLst/>
                        </a:rPr>
                        <a:t>，</a:t>
                      </a:r>
                      <a:r>
                        <a:rPr lang="en-US" sz="2000" kern="0">
                          <a:effectLst/>
                        </a:rPr>
                        <a:t>&gt;</a:t>
                      </a:r>
                      <a:r>
                        <a:rPr lang="zh-CN" sz="2000" kern="0">
                          <a:effectLst/>
                        </a:rPr>
                        <a:t>，</a:t>
                      </a:r>
                      <a:r>
                        <a:rPr lang="en-US" sz="2000" kern="0">
                          <a:effectLst/>
                        </a:rPr>
                        <a:t>&gt;=</a:t>
                      </a:r>
                      <a:endParaRPr lang="zh-CN" sz="2800" kern="100">
                        <a:solidFill>
                          <a:srgbClr val="000000"/>
                        </a:solidFill>
                        <a:effectLst/>
                        <a:latin typeface="Times New Roman"/>
                        <a:ea typeface="宋体"/>
                      </a:endParaRPr>
                    </a:p>
                  </a:txBody>
                  <a:tcPr marL="68580" marR="68580" marT="0" marB="0"/>
                </a:tc>
                <a:tc>
                  <a:txBody>
                    <a:bodyPr/>
                    <a:lstStyle/>
                    <a:p>
                      <a:pPr algn="l">
                        <a:spcAft>
                          <a:spcPts val="0"/>
                        </a:spcAft>
                      </a:pPr>
                      <a:r>
                        <a:rPr lang="zh-CN" sz="2000" kern="0">
                          <a:effectLst/>
                        </a:rPr>
                        <a:t>比较运算</a:t>
                      </a:r>
                      <a:endParaRPr lang="zh-CN" sz="2800" kern="100">
                        <a:solidFill>
                          <a:srgbClr val="000000"/>
                        </a:solidFill>
                        <a:effectLst/>
                        <a:latin typeface="Times New Roman"/>
                        <a:ea typeface="宋体"/>
                      </a:endParaRPr>
                    </a:p>
                  </a:txBody>
                  <a:tcPr marL="68580" marR="68580" marT="0" marB="0"/>
                </a:tc>
              </a:tr>
              <a:tr h="398674">
                <a:tc>
                  <a:txBody>
                    <a:bodyPr/>
                    <a:lstStyle/>
                    <a:p>
                      <a:pPr algn="l">
                        <a:spcAft>
                          <a:spcPts val="0"/>
                        </a:spcAft>
                      </a:pPr>
                      <a:r>
                        <a:rPr lang="en-US" sz="2000" kern="0">
                          <a:effectLst/>
                        </a:rPr>
                        <a:t>==</a:t>
                      </a:r>
                      <a:r>
                        <a:rPr lang="zh-CN" sz="2000" kern="0">
                          <a:effectLst/>
                        </a:rPr>
                        <a:t>，</a:t>
                      </a:r>
                      <a:r>
                        <a:rPr lang="en-US" sz="2000" kern="0">
                          <a:effectLst/>
                        </a:rPr>
                        <a:t>!=</a:t>
                      </a:r>
                      <a:endParaRPr lang="zh-CN" sz="2800" kern="100">
                        <a:solidFill>
                          <a:srgbClr val="000000"/>
                        </a:solidFill>
                        <a:effectLst/>
                        <a:latin typeface="Times New Roman"/>
                        <a:ea typeface="宋体"/>
                      </a:endParaRPr>
                    </a:p>
                  </a:txBody>
                  <a:tcPr marL="68580" marR="68580" marT="0" marB="0"/>
                </a:tc>
                <a:tc>
                  <a:txBody>
                    <a:bodyPr/>
                    <a:lstStyle/>
                    <a:p>
                      <a:pPr algn="l">
                        <a:spcAft>
                          <a:spcPts val="0"/>
                        </a:spcAft>
                      </a:pPr>
                      <a:r>
                        <a:rPr lang="zh-CN" sz="2000" kern="0">
                          <a:effectLst/>
                        </a:rPr>
                        <a:t>等于运算</a:t>
                      </a:r>
                      <a:endParaRPr lang="zh-CN" sz="2800" kern="100">
                        <a:solidFill>
                          <a:srgbClr val="000000"/>
                        </a:solidFill>
                        <a:effectLst/>
                        <a:latin typeface="Times New Roman"/>
                        <a:ea typeface="宋体"/>
                      </a:endParaRPr>
                    </a:p>
                  </a:txBody>
                  <a:tcPr marL="68580" marR="68580" marT="0" marB="0"/>
                </a:tc>
              </a:tr>
              <a:tr h="398674">
                <a:tc>
                  <a:txBody>
                    <a:bodyPr/>
                    <a:lstStyle/>
                    <a:p>
                      <a:pPr algn="l">
                        <a:spcAft>
                          <a:spcPts val="0"/>
                        </a:spcAft>
                      </a:pPr>
                      <a:r>
                        <a:rPr lang="en-US" sz="2000" kern="0">
                          <a:effectLst/>
                        </a:rPr>
                        <a:t>=</a:t>
                      </a:r>
                      <a:r>
                        <a:rPr lang="zh-CN" sz="2000" kern="0">
                          <a:effectLst/>
                        </a:rPr>
                        <a:t>，</a:t>
                      </a:r>
                      <a:r>
                        <a:rPr lang="en-US" sz="2000" kern="0">
                          <a:effectLst/>
                        </a:rPr>
                        <a:t>%=</a:t>
                      </a:r>
                      <a:r>
                        <a:rPr lang="zh-CN" sz="2000" kern="0">
                          <a:effectLst/>
                        </a:rPr>
                        <a:t>，</a:t>
                      </a:r>
                      <a:r>
                        <a:rPr lang="en-US" sz="2000" kern="0">
                          <a:effectLst/>
                        </a:rPr>
                        <a:t>/=</a:t>
                      </a:r>
                      <a:r>
                        <a:rPr lang="zh-CN" sz="2000" kern="0">
                          <a:effectLst/>
                        </a:rPr>
                        <a:t>，</a:t>
                      </a:r>
                      <a:r>
                        <a:rPr lang="en-US" sz="2000" kern="0">
                          <a:effectLst/>
                        </a:rPr>
                        <a:t>//=</a:t>
                      </a:r>
                      <a:r>
                        <a:rPr lang="zh-CN" sz="2000" kern="0">
                          <a:effectLst/>
                        </a:rPr>
                        <a:t>，</a:t>
                      </a:r>
                      <a:r>
                        <a:rPr lang="en-US" sz="2000" kern="0">
                          <a:effectLst/>
                        </a:rPr>
                        <a:t>-=</a:t>
                      </a:r>
                      <a:r>
                        <a:rPr lang="zh-CN" sz="2000" kern="0">
                          <a:effectLst/>
                        </a:rPr>
                        <a:t>，</a:t>
                      </a:r>
                      <a:r>
                        <a:rPr lang="en-US" sz="2000" kern="0">
                          <a:effectLst/>
                        </a:rPr>
                        <a:t>+=</a:t>
                      </a:r>
                      <a:r>
                        <a:rPr lang="zh-CN" sz="2000" kern="0">
                          <a:effectLst/>
                        </a:rPr>
                        <a:t>，</a:t>
                      </a:r>
                      <a:r>
                        <a:rPr lang="en-US" sz="2000" kern="0">
                          <a:effectLst/>
                        </a:rPr>
                        <a:t>*=</a:t>
                      </a:r>
                      <a:r>
                        <a:rPr lang="zh-CN" sz="2000" kern="0">
                          <a:effectLst/>
                        </a:rPr>
                        <a:t>，</a:t>
                      </a:r>
                      <a:r>
                        <a:rPr lang="en-US" sz="2000" kern="0">
                          <a:effectLst/>
                        </a:rPr>
                        <a:t>**=</a:t>
                      </a:r>
                      <a:endParaRPr lang="zh-CN" sz="2800" kern="100">
                        <a:solidFill>
                          <a:srgbClr val="000000"/>
                        </a:solidFill>
                        <a:effectLst/>
                        <a:latin typeface="Times New Roman"/>
                        <a:ea typeface="宋体"/>
                      </a:endParaRPr>
                    </a:p>
                  </a:txBody>
                  <a:tcPr marL="68580" marR="68580" marT="0" marB="0"/>
                </a:tc>
                <a:tc>
                  <a:txBody>
                    <a:bodyPr/>
                    <a:lstStyle/>
                    <a:p>
                      <a:pPr algn="l">
                        <a:spcAft>
                          <a:spcPts val="0"/>
                        </a:spcAft>
                      </a:pPr>
                      <a:r>
                        <a:rPr lang="zh-CN" sz="2000" kern="0">
                          <a:effectLst/>
                        </a:rPr>
                        <a:t>赋值运算</a:t>
                      </a:r>
                      <a:endParaRPr lang="zh-CN" sz="2800" kern="100">
                        <a:solidFill>
                          <a:srgbClr val="000000"/>
                        </a:solidFill>
                        <a:effectLst/>
                        <a:latin typeface="Times New Roman"/>
                        <a:ea typeface="宋体"/>
                      </a:endParaRPr>
                    </a:p>
                  </a:txBody>
                  <a:tcPr marL="68580" marR="68580" marT="0" marB="0"/>
                </a:tc>
              </a:tr>
              <a:tr h="398674">
                <a:tc>
                  <a:txBody>
                    <a:bodyPr/>
                    <a:lstStyle/>
                    <a:p>
                      <a:pPr algn="l">
                        <a:spcAft>
                          <a:spcPts val="0"/>
                        </a:spcAft>
                      </a:pPr>
                      <a:r>
                        <a:rPr lang="en-US" sz="2000" kern="0">
                          <a:effectLst/>
                        </a:rPr>
                        <a:t>in</a:t>
                      </a:r>
                      <a:r>
                        <a:rPr lang="zh-CN" sz="2000" kern="0">
                          <a:effectLst/>
                        </a:rPr>
                        <a:t>，</a:t>
                      </a:r>
                      <a:r>
                        <a:rPr lang="en-US" sz="2000" kern="0">
                          <a:effectLst/>
                        </a:rPr>
                        <a:t>not in</a:t>
                      </a:r>
                      <a:endParaRPr lang="zh-CN" sz="2800" kern="100">
                        <a:solidFill>
                          <a:srgbClr val="000000"/>
                        </a:solidFill>
                        <a:effectLst/>
                        <a:latin typeface="Times New Roman"/>
                        <a:ea typeface="宋体"/>
                      </a:endParaRPr>
                    </a:p>
                  </a:txBody>
                  <a:tcPr marL="68580" marR="68580" marT="0" marB="0"/>
                </a:tc>
                <a:tc>
                  <a:txBody>
                    <a:bodyPr/>
                    <a:lstStyle/>
                    <a:p>
                      <a:pPr algn="l">
                        <a:spcAft>
                          <a:spcPts val="0"/>
                        </a:spcAft>
                      </a:pPr>
                      <a:r>
                        <a:rPr lang="zh-CN" sz="2000" kern="0">
                          <a:effectLst/>
                        </a:rPr>
                        <a:t>成员运算</a:t>
                      </a:r>
                      <a:endParaRPr lang="zh-CN" sz="2800" kern="100">
                        <a:solidFill>
                          <a:srgbClr val="000000"/>
                        </a:solidFill>
                        <a:effectLst/>
                        <a:latin typeface="Times New Roman"/>
                        <a:ea typeface="宋体"/>
                      </a:endParaRPr>
                    </a:p>
                  </a:txBody>
                  <a:tcPr marL="68580" marR="68580" marT="0" marB="0"/>
                </a:tc>
              </a:tr>
              <a:tr h="398674">
                <a:tc>
                  <a:txBody>
                    <a:bodyPr/>
                    <a:lstStyle/>
                    <a:p>
                      <a:pPr algn="l">
                        <a:spcAft>
                          <a:spcPts val="0"/>
                        </a:spcAft>
                      </a:pPr>
                      <a:r>
                        <a:rPr lang="en-US" sz="2000" kern="0">
                          <a:effectLst/>
                        </a:rPr>
                        <a:t>not</a:t>
                      </a:r>
                      <a:r>
                        <a:rPr lang="zh-CN" sz="2000" kern="0">
                          <a:effectLst/>
                        </a:rPr>
                        <a:t>，</a:t>
                      </a:r>
                      <a:r>
                        <a:rPr lang="en-US" sz="2000" kern="0">
                          <a:effectLst/>
                        </a:rPr>
                        <a:t>and</a:t>
                      </a:r>
                      <a:r>
                        <a:rPr lang="zh-CN" sz="2000" kern="0">
                          <a:effectLst/>
                        </a:rPr>
                        <a:t>，</a:t>
                      </a:r>
                      <a:r>
                        <a:rPr lang="en-US" sz="2000" kern="0">
                          <a:effectLst/>
                        </a:rPr>
                        <a:t>or</a:t>
                      </a:r>
                      <a:endParaRPr lang="zh-CN" sz="2800" kern="100">
                        <a:solidFill>
                          <a:srgbClr val="000000"/>
                        </a:solidFill>
                        <a:effectLst/>
                        <a:latin typeface="Times New Roman"/>
                        <a:ea typeface="宋体"/>
                      </a:endParaRPr>
                    </a:p>
                  </a:txBody>
                  <a:tcPr marL="68580" marR="68580" marT="0" marB="0"/>
                </a:tc>
                <a:tc>
                  <a:txBody>
                    <a:bodyPr/>
                    <a:lstStyle/>
                    <a:p>
                      <a:pPr algn="l">
                        <a:spcAft>
                          <a:spcPts val="0"/>
                        </a:spcAft>
                      </a:pPr>
                      <a:r>
                        <a:rPr lang="zh-CN" sz="2000" kern="0" dirty="0">
                          <a:effectLst/>
                        </a:rPr>
                        <a:t>逻辑运算</a:t>
                      </a:r>
                      <a:endParaRPr lang="zh-CN" sz="2800" kern="100" dirty="0">
                        <a:solidFill>
                          <a:srgbClr val="000000"/>
                        </a:solidFill>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2282012830"/>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函数是完成某个功能的代码段，可被其他代码调用，调用的代码可以将数据传递给函数，函数可将对数据的处理结果返回给调用代码。</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1.3.3 </a:t>
            </a:r>
            <a:r>
              <a:rPr lang="zh-CN" altLang="en-US" sz="2800" b="1" dirty="0" smtClean="0">
                <a:solidFill>
                  <a:srgbClr val="7030A0"/>
                </a:solidFill>
                <a:latin typeface="微软雅黑" panose="020B0503020204020204" pitchFamily="34" charset="-122"/>
                <a:ea typeface="微软雅黑" panose="020B0503020204020204" pitchFamily="34" charset="-122"/>
              </a:rPr>
              <a:t>函数</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411481" y="2283744"/>
            <a:ext cx="8334757" cy="3693319"/>
          </a:xfrm>
          <a:prstGeom prst="rect">
            <a:avLst/>
          </a:prstGeom>
          <a:ln w="38100">
            <a:solidFill>
              <a:srgbClr val="FFC000"/>
            </a:solidFill>
          </a:ln>
        </p:spPr>
        <p:txBody>
          <a:bodyPr wrap="square">
            <a:spAutoFit/>
          </a:bodyPr>
          <a:lstStyle/>
          <a:p>
            <a:pPr lvl="0"/>
            <a:r>
              <a:rPr lang="en-US" altLang="zh-CN" dirty="0" err="1"/>
              <a:t>def</a:t>
            </a:r>
            <a:r>
              <a:rPr lang="en-US" altLang="zh-CN" dirty="0"/>
              <a:t> </a:t>
            </a:r>
            <a:r>
              <a:rPr lang="en-US" altLang="zh-CN" dirty="0" err="1"/>
              <a:t>mysubt</a:t>
            </a:r>
            <a:r>
              <a:rPr lang="en-US" altLang="zh-CN" dirty="0"/>
              <a:t>( a, b = 0 ): # </a:t>
            </a:r>
            <a:r>
              <a:rPr lang="zh-CN" altLang="zh-CN" dirty="0"/>
              <a:t>定义一个自己的减法函数，第二个参数为默认值为</a:t>
            </a:r>
            <a:r>
              <a:rPr lang="en-US" altLang="zh-CN" dirty="0"/>
              <a:t>0</a:t>
            </a:r>
            <a:r>
              <a:rPr lang="zh-CN" altLang="zh-CN" dirty="0"/>
              <a:t>的默认参数</a:t>
            </a:r>
          </a:p>
          <a:p>
            <a:pPr lvl="0"/>
            <a:r>
              <a:rPr lang="en-US" altLang="zh-CN" dirty="0"/>
              <a:t>    c = a - b</a:t>
            </a:r>
            <a:endParaRPr lang="zh-CN" altLang="zh-CN" dirty="0"/>
          </a:p>
          <a:p>
            <a:pPr lvl="0"/>
            <a:r>
              <a:rPr lang="en-US" altLang="zh-CN" dirty="0"/>
              <a:t>    return c</a:t>
            </a:r>
            <a:endParaRPr lang="zh-CN" altLang="zh-CN" dirty="0"/>
          </a:p>
          <a:p>
            <a:pPr lvl="0"/>
            <a:r>
              <a:rPr lang="en-US" altLang="zh-CN" dirty="0"/>
              <a:t>c = </a:t>
            </a:r>
            <a:r>
              <a:rPr lang="en-US" altLang="zh-CN" dirty="0" err="1"/>
              <a:t>mysubt</a:t>
            </a:r>
            <a:r>
              <a:rPr lang="en-US" altLang="zh-CN" dirty="0"/>
              <a:t>( 2, 1 ) # </a:t>
            </a:r>
            <a:r>
              <a:rPr lang="zh-CN" altLang="zh-CN" dirty="0"/>
              <a:t>按函数定义的参数顺序传入数据</a:t>
            </a:r>
          </a:p>
          <a:p>
            <a:pPr lvl="0"/>
            <a:r>
              <a:rPr lang="en-US" altLang="zh-CN" dirty="0"/>
              <a:t>c</a:t>
            </a:r>
            <a:endParaRPr lang="zh-CN" altLang="zh-CN" dirty="0"/>
          </a:p>
          <a:p>
            <a:pPr lvl="0"/>
            <a:r>
              <a:rPr lang="en-US" altLang="zh-CN" dirty="0"/>
              <a:t>&gt;&gt;&gt;  1</a:t>
            </a:r>
            <a:endParaRPr lang="zh-CN" altLang="zh-CN" dirty="0"/>
          </a:p>
          <a:p>
            <a:pPr lvl="0"/>
            <a:r>
              <a:rPr lang="en-US" altLang="zh-CN" dirty="0"/>
              <a:t>d = </a:t>
            </a:r>
            <a:r>
              <a:rPr lang="en-US" altLang="zh-CN" dirty="0" err="1"/>
              <a:t>mysubt</a:t>
            </a:r>
            <a:r>
              <a:rPr lang="en-US" altLang="zh-CN" dirty="0"/>
              <a:t>(b = 1, a = 2) # </a:t>
            </a:r>
            <a:r>
              <a:rPr lang="zh-CN" altLang="zh-CN" dirty="0"/>
              <a:t>用赋值符号指定每个参数的值来传入数据</a:t>
            </a:r>
          </a:p>
          <a:p>
            <a:pPr lvl="0"/>
            <a:r>
              <a:rPr lang="en-US" altLang="zh-CN" dirty="0"/>
              <a:t>d</a:t>
            </a:r>
            <a:endParaRPr lang="zh-CN" altLang="zh-CN" dirty="0"/>
          </a:p>
          <a:p>
            <a:pPr lvl="0"/>
            <a:r>
              <a:rPr lang="en-US" altLang="zh-CN" dirty="0"/>
              <a:t>&gt;&gt;&gt;  1</a:t>
            </a:r>
            <a:endParaRPr lang="zh-CN" altLang="zh-CN" dirty="0"/>
          </a:p>
          <a:p>
            <a:pPr lvl="0"/>
            <a:r>
              <a:rPr lang="en-US" altLang="zh-CN" dirty="0"/>
              <a:t>e = </a:t>
            </a:r>
            <a:r>
              <a:rPr lang="en-US" altLang="zh-CN" dirty="0" err="1"/>
              <a:t>mysubt</a:t>
            </a:r>
            <a:r>
              <a:rPr lang="en-US" altLang="zh-CN" dirty="0"/>
              <a:t>( 2 ) # </a:t>
            </a:r>
            <a:r>
              <a:rPr lang="zh-CN" altLang="zh-CN" dirty="0"/>
              <a:t>默认参数采用默认值，不输入新值</a:t>
            </a:r>
          </a:p>
          <a:p>
            <a:pPr lvl="0"/>
            <a:r>
              <a:rPr lang="en-US" altLang="zh-CN" dirty="0"/>
              <a:t>e</a:t>
            </a:r>
            <a:endParaRPr lang="zh-CN" altLang="zh-CN" dirty="0"/>
          </a:p>
          <a:p>
            <a:pPr lvl="0"/>
            <a:r>
              <a:rPr lang="en-US" altLang="zh-CN" dirty="0"/>
              <a:t>&gt;&gt;&gt;  </a:t>
            </a:r>
            <a:r>
              <a:rPr lang="en-US" altLang="zh-CN" dirty="0" smtClean="0"/>
              <a:t>2</a:t>
            </a:r>
            <a:endParaRPr lang="zh-CN" altLang="zh-CN" dirty="0"/>
          </a:p>
        </p:txBody>
      </p:sp>
    </p:spTree>
    <p:extLst>
      <p:ext uri="{BB962C8B-B14F-4D97-AF65-F5344CB8AC3E}">
        <p14:creationId xmlns:p14="http://schemas.microsoft.com/office/powerpoint/2010/main" val="128262727"/>
      </p:ext>
    </p:extLst>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1.3.3 </a:t>
            </a:r>
            <a:r>
              <a:rPr lang="zh-CN" altLang="en-US" sz="2800" b="1" dirty="0" smtClean="0">
                <a:solidFill>
                  <a:srgbClr val="7030A0"/>
                </a:solidFill>
                <a:latin typeface="微软雅黑" panose="020B0503020204020204" pitchFamily="34" charset="-122"/>
                <a:ea typeface="微软雅黑" panose="020B0503020204020204" pitchFamily="34" charset="-122"/>
              </a:rPr>
              <a:t>函数</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277919" y="773466"/>
            <a:ext cx="4160519" cy="2862322"/>
          </a:xfrm>
          <a:prstGeom prst="rect">
            <a:avLst/>
          </a:prstGeom>
          <a:ln w="38100">
            <a:solidFill>
              <a:srgbClr val="FFC000"/>
            </a:solidFill>
          </a:ln>
        </p:spPr>
        <p:txBody>
          <a:bodyPr wrap="square">
            <a:spAutoFit/>
          </a:bodyPr>
          <a:lstStyle/>
          <a:p>
            <a:pPr lvl="0"/>
            <a:r>
              <a:rPr lang="en-US" altLang="zh-CN" dirty="0" smtClean="0"/>
              <a:t>s = "</a:t>
            </a:r>
            <a:r>
              <a:rPr lang="zh-CN" altLang="zh-CN" dirty="0" smtClean="0"/>
              <a:t>全局作用域的值</a:t>
            </a:r>
            <a:r>
              <a:rPr lang="en-US" altLang="zh-CN" dirty="0" smtClean="0"/>
              <a:t>" # </a:t>
            </a:r>
            <a:r>
              <a:rPr lang="zh-CN" altLang="zh-CN" dirty="0" smtClean="0"/>
              <a:t>全局变量</a:t>
            </a:r>
          </a:p>
          <a:p>
            <a:pPr lvl="0"/>
            <a:r>
              <a:rPr lang="en-US" altLang="zh-CN" dirty="0" err="1" smtClean="0"/>
              <a:t>def</a:t>
            </a:r>
            <a:r>
              <a:rPr lang="en-US" altLang="zh-CN" dirty="0" smtClean="0"/>
              <a:t> </a:t>
            </a:r>
            <a:r>
              <a:rPr lang="en-US" altLang="zh-CN" dirty="0" err="1" smtClean="0"/>
              <a:t>changeStr</a:t>
            </a:r>
            <a:r>
              <a:rPr lang="en-US" altLang="zh-CN" dirty="0" smtClean="0"/>
              <a:t>( </a:t>
            </a:r>
            <a:r>
              <a:rPr lang="en-US" altLang="zh-CN" dirty="0" err="1" smtClean="0"/>
              <a:t>newvalue</a:t>
            </a:r>
            <a:r>
              <a:rPr lang="en-US" altLang="zh-CN" dirty="0" smtClean="0"/>
              <a:t> ):</a:t>
            </a:r>
            <a:endParaRPr lang="zh-CN" altLang="zh-CN" dirty="0" smtClean="0"/>
          </a:p>
          <a:p>
            <a:pPr lvl="0"/>
            <a:r>
              <a:rPr lang="en-US" altLang="zh-CN" dirty="0" smtClean="0"/>
              <a:t>    s = </a:t>
            </a:r>
            <a:r>
              <a:rPr lang="en-US" altLang="zh-CN" dirty="0" err="1" smtClean="0"/>
              <a:t>newvalue</a:t>
            </a:r>
            <a:endParaRPr lang="zh-CN" altLang="zh-CN" dirty="0" smtClean="0"/>
          </a:p>
          <a:p>
            <a:pPr lvl="0"/>
            <a:r>
              <a:rPr lang="en-US" altLang="zh-CN" dirty="0" smtClean="0"/>
              <a:t>    print( "</a:t>
            </a:r>
            <a:r>
              <a:rPr lang="zh-CN" altLang="zh-CN" dirty="0" smtClean="0"/>
              <a:t>在函数内部打印：</a:t>
            </a:r>
            <a:r>
              <a:rPr lang="en-US" altLang="zh-CN" dirty="0" smtClean="0"/>
              <a:t>" + s )</a:t>
            </a:r>
            <a:endParaRPr lang="zh-CN" altLang="zh-CN" dirty="0" smtClean="0"/>
          </a:p>
          <a:p>
            <a:pPr lvl="0"/>
            <a:r>
              <a:rPr lang="en-US" altLang="zh-CN" dirty="0" smtClean="0"/>
              <a:t>    return</a:t>
            </a:r>
            <a:endParaRPr lang="zh-CN" altLang="zh-CN" dirty="0" smtClean="0"/>
          </a:p>
          <a:p>
            <a:pPr lvl="0"/>
            <a:r>
              <a:rPr lang="en-US" altLang="zh-CN" dirty="0" err="1" smtClean="0"/>
              <a:t>changeStr</a:t>
            </a:r>
            <a:r>
              <a:rPr lang="en-US" altLang="zh-CN" dirty="0" smtClean="0"/>
              <a:t>( "</a:t>
            </a:r>
            <a:r>
              <a:rPr lang="zh-CN" altLang="zh-CN" dirty="0" smtClean="0"/>
              <a:t>局部作用域的值</a:t>
            </a:r>
            <a:r>
              <a:rPr lang="en-US" altLang="zh-CN" dirty="0" smtClean="0"/>
              <a:t>" )</a:t>
            </a:r>
            <a:endParaRPr lang="zh-CN" altLang="zh-CN" dirty="0" smtClean="0"/>
          </a:p>
          <a:p>
            <a:pPr lvl="0"/>
            <a:r>
              <a:rPr lang="en-US" altLang="zh-CN" dirty="0" smtClean="0"/>
              <a:t>print( "</a:t>
            </a:r>
            <a:r>
              <a:rPr lang="zh-CN" altLang="zh-CN" dirty="0" smtClean="0"/>
              <a:t>在函数外部打印：</a:t>
            </a:r>
            <a:r>
              <a:rPr lang="en-US" altLang="zh-CN" dirty="0" smtClean="0"/>
              <a:t>" + s )</a:t>
            </a:r>
            <a:endParaRPr lang="zh-CN" altLang="zh-CN" dirty="0" smtClean="0"/>
          </a:p>
          <a:p>
            <a:pPr lvl="0"/>
            <a:r>
              <a:rPr lang="en-US" altLang="zh-CN" dirty="0" smtClean="0"/>
              <a:t>&gt;&gt;&gt;  </a:t>
            </a:r>
            <a:r>
              <a:rPr lang="zh-CN" altLang="zh-CN" dirty="0" smtClean="0"/>
              <a:t>在函数内部打印：局部作用域的值</a:t>
            </a:r>
          </a:p>
          <a:p>
            <a:pPr lvl="0"/>
            <a:r>
              <a:rPr lang="en-US" altLang="zh-CN" dirty="0" smtClean="0"/>
              <a:t>     </a:t>
            </a:r>
            <a:r>
              <a:rPr lang="zh-CN" altLang="zh-CN" dirty="0" smtClean="0"/>
              <a:t>在函数外部打印：全局作用域的值</a:t>
            </a:r>
          </a:p>
          <a:p>
            <a:pPr lvl="0"/>
            <a:r>
              <a:rPr lang="en-US" altLang="zh-CN" dirty="0" smtClean="0"/>
              <a:t> </a:t>
            </a:r>
            <a:endParaRPr lang="zh-CN" altLang="zh-CN" dirty="0" smtClean="0"/>
          </a:p>
        </p:txBody>
      </p:sp>
      <p:sp>
        <p:nvSpPr>
          <p:cNvPr id="8" name="矩形 7"/>
          <p:cNvSpPr/>
          <p:nvPr/>
        </p:nvSpPr>
        <p:spPr>
          <a:xfrm>
            <a:off x="4711361" y="773466"/>
            <a:ext cx="4160519" cy="5632311"/>
          </a:xfrm>
          <a:prstGeom prst="rect">
            <a:avLst/>
          </a:prstGeom>
          <a:ln w="38100">
            <a:solidFill>
              <a:srgbClr val="FFC000"/>
            </a:solidFill>
          </a:ln>
        </p:spPr>
        <p:txBody>
          <a:bodyPr wrap="square">
            <a:spAutoFit/>
          </a:bodyPr>
          <a:lstStyle/>
          <a:p>
            <a:pPr lvl="0"/>
            <a:r>
              <a:rPr lang="en-US" altLang="zh-CN" dirty="0" err="1" smtClean="0"/>
              <a:t>def</a:t>
            </a:r>
            <a:r>
              <a:rPr lang="en-US" altLang="zh-CN" dirty="0" smtClean="0"/>
              <a:t> </a:t>
            </a:r>
            <a:r>
              <a:rPr lang="en-US" altLang="zh-CN" dirty="0" err="1"/>
              <a:t>changeInt</a:t>
            </a:r>
            <a:r>
              <a:rPr lang="en-US" altLang="zh-CN" dirty="0"/>
              <a:t> ( k ):</a:t>
            </a:r>
            <a:endParaRPr lang="zh-CN" altLang="zh-CN" dirty="0"/>
          </a:p>
          <a:p>
            <a:pPr lvl="0"/>
            <a:r>
              <a:rPr lang="en-US" altLang="zh-CN" dirty="0"/>
              <a:t>    k += 1</a:t>
            </a:r>
            <a:endParaRPr lang="zh-CN" altLang="zh-CN" dirty="0"/>
          </a:p>
          <a:p>
            <a:pPr lvl="0"/>
            <a:r>
              <a:rPr lang="en-US" altLang="zh-CN" dirty="0"/>
              <a:t>    print( "</a:t>
            </a:r>
            <a:r>
              <a:rPr lang="zh-CN" altLang="zh-CN" dirty="0"/>
              <a:t>函数内部的值：</a:t>
            </a:r>
            <a:r>
              <a:rPr lang="en-US" altLang="zh-CN" dirty="0"/>
              <a:t>%d " % ( k ))</a:t>
            </a:r>
            <a:endParaRPr lang="zh-CN" altLang="zh-CN" dirty="0"/>
          </a:p>
          <a:p>
            <a:pPr lvl="0"/>
            <a:r>
              <a:rPr lang="en-US" altLang="zh-CN" dirty="0"/>
              <a:t>    return</a:t>
            </a:r>
            <a:endParaRPr lang="zh-CN" altLang="zh-CN" dirty="0"/>
          </a:p>
          <a:p>
            <a:pPr lvl="0"/>
            <a:r>
              <a:rPr lang="en-US" altLang="zh-CN" dirty="0"/>
              <a:t>k = 1106</a:t>
            </a:r>
            <a:endParaRPr lang="zh-CN" altLang="zh-CN" dirty="0"/>
          </a:p>
          <a:p>
            <a:pPr lvl="0"/>
            <a:r>
              <a:rPr lang="en-US" altLang="zh-CN" dirty="0" err="1"/>
              <a:t>changeInt</a:t>
            </a:r>
            <a:r>
              <a:rPr lang="en-US" altLang="zh-CN" dirty="0"/>
              <a:t>( k )</a:t>
            </a:r>
            <a:endParaRPr lang="zh-CN" altLang="zh-CN" dirty="0"/>
          </a:p>
          <a:p>
            <a:pPr lvl="0"/>
            <a:r>
              <a:rPr lang="en-US" altLang="zh-CN" dirty="0"/>
              <a:t>print( "</a:t>
            </a:r>
            <a:r>
              <a:rPr lang="zh-CN" altLang="zh-CN" dirty="0"/>
              <a:t>函数外部的值：</a:t>
            </a:r>
            <a:r>
              <a:rPr lang="en-US" altLang="zh-CN" dirty="0"/>
              <a:t>%d " % ( k ))</a:t>
            </a:r>
            <a:endParaRPr lang="zh-CN" altLang="zh-CN" dirty="0"/>
          </a:p>
          <a:p>
            <a:pPr lvl="0"/>
            <a:r>
              <a:rPr lang="en-US" altLang="zh-CN" dirty="0"/>
              <a:t>&gt;&gt;&gt;  </a:t>
            </a:r>
            <a:r>
              <a:rPr lang="zh-CN" altLang="zh-CN" dirty="0"/>
              <a:t>函数内部的值：</a:t>
            </a:r>
            <a:r>
              <a:rPr lang="en-US" altLang="zh-CN" dirty="0"/>
              <a:t>1107 </a:t>
            </a:r>
            <a:endParaRPr lang="zh-CN" altLang="zh-CN" dirty="0"/>
          </a:p>
          <a:p>
            <a:pPr lvl="0"/>
            <a:r>
              <a:rPr lang="en-US" altLang="zh-CN" dirty="0"/>
              <a:t>     </a:t>
            </a:r>
            <a:r>
              <a:rPr lang="zh-CN" altLang="zh-CN" dirty="0"/>
              <a:t>函数外部的值：</a:t>
            </a:r>
            <a:r>
              <a:rPr lang="en-US" altLang="zh-CN" dirty="0"/>
              <a:t>1106</a:t>
            </a:r>
            <a:endParaRPr lang="zh-CN" altLang="zh-CN" dirty="0"/>
          </a:p>
          <a:p>
            <a:pPr lvl="0"/>
            <a:r>
              <a:rPr lang="en-US" altLang="zh-CN" dirty="0" err="1"/>
              <a:t>def</a:t>
            </a:r>
            <a:r>
              <a:rPr lang="en-US" altLang="zh-CN" dirty="0"/>
              <a:t> </a:t>
            </a:r>
            <a:r>
              <a:rPr lang="en-US" altLang="zh-CN" dirty="0" err="1"/>
              <a:t>changeList</a:t>
            </a:r>
            <a:r>
              <a:rPr lang="en-US" altLang="zh-CN" dirty="0"/>
              <a:t> ( </a:t>
            </a:r>
            <a:r>
              <a:rPr lang="en-US" altLang="zh-CN" dirty="0" err="1"/>
              <a:t>mylist</a:t>
            </a:r>
            <a:r>
              <a:rPr lang="en-US" altLang="zh-CN" dirty="0"/>
              <a:t> ):</a:t>
            </a:r>
            <a:endParaRPr lang="zh-CN" altLang="zh-CN" dirty="0"/>
          </a:p>
          <a:p>
            <a:pPr lvl="0"/>
            <a:r>
              <a:rPr lang="en-US" altLang="zh-CN" dirty="0"/>
              <a:t>    </a:t>
            </a:r>
            <a:r>
              <a:rPr lang="en-US" altLang="zh-CN" dirty="0" err="1"/>
              <a:t>mylist</a:t>
            </a:r>
            <a:r>
              <a:rPr lang="en-US" altLang="zh-CN" dirty="0"/>
              <a:t>[0] = 0</a:t>
            </a:r>
            <a:endParaRPr lang="zh-CN" altLang="zh-CN" dirty="0"/>
          </a:p>
          <a:p>
            <a:pPr lvl="0"/>
            <a:r>
              <a:rPr lang="en-US" altLang="zh-CN" dirty="0"/>
              <a:t>    return</a:t>
            </a:r>
            <a:endParaRPr lang="zh-CN" altLang="zh-CN" dirty="0"/>
          </a:p>
          <a:p>
            <a:pPr lvl="0"/>
            <a:r>
              <a:rPr lang="en-US" altLang="zh-CN" dirty="0" err="1"/>
              <a:t>newlist</a:t>
            </a:r>
            <a:r>
              <a:rPr lang="en-US" altLang="zh-CN" dirty="0"/>
              <a:t> = [ 1, 2, 3 ]</a:t>
            </a:r>
            <a:endParaRPr lang="zh-CN" altLang="zh-CN" dirty="0"/>
          </a:p>
          <a:p>
            <a:pPr lvl="0"/>
            <a:r>
              <a:rPr lang="en-US" altLang="zh-CN" dirty="0" err="1"/>
              <a:t>changeList</a:t>
            </a:r>
            <a:r>
              <a:rPr lang="en-US" altLang="zh-CN" dirty="0"/>
              <a:t>( </a:t>
            </a:r>
            <a:r>
              <a:rPr lang="en-US" altLang="zh-CN" dirty="0" err="1"/>
              <a:t>newlist</a:t>
            </a:r>
            <a:r>
              <a:rPr lang="en-US" altLang="zh-CN" dirty="0"/>
              <a:t> )</a:t>
            </a:r>
            <a:endParaRPr lang="zh-CN" altLang="zh-CN" dirty="0"/>
          </a:p>
          <a:p>
            <a:pPr lvl="0"/>
            <a:r>
              <a:rPr lang="en-US" altLang="zh-CN" dirty="0" err="1"/>
              <a:t>newlist</a:t>
            </a:r>
            <a:endParaRPr lang="zh-CN" altLang="zh-CN" dirty="0"/>
          </a:p>
          <a:p>
            <a:pPr lvl="0"/>
            <a:r>
              <a:rPr lang="en-US" altLang="zh-CN" dirty="0"/>
              <a:t>&gt;&gt;&gt;  [0, 2, 3]</a:t>
            </a:r>
            <a:endParaRPr lang="zh-CN" altLang="zh-CN" dirty="0"/>
          </a:p>
          <a:p>
            <a:pPr lvl="0"/>
            <a:r>
              <a:rPr lang="en-US" altLang="zh-CN" dirty="0"/>
              <a:t> </a:t>
            </a:r>
            <a:endParaRPr lang="zh-CN" altLang="zh-CN" dirty="0"/>
          </a:p>
          <a:p>
            <a:pPr lvl="0"/>
            <a:r>
              <a:rPr lang="en-US" altLang="zh-CN" dirty="0" err="1"/>
              <a:t>mynewsubt</a:t>
            </a:r>
            <a:r>
              <a:rPr lang="en-US" altLang="zh-CN" dirty="0"/>
              <a:t> = lambda a, b: a - b</a:t>
            </a:r>
            <a:endParaRPr lang="zh-CN" altLang="zh-CN" dirty="0"/>
          </a:p>
          <a:p>
            <a:pPr lvl="0"/>
            <a:r>
              <a:rPr lang="en-US" altLang="zh-CN" dirty="0" err="1"/>
              <a:t>mynewsubt</a:t>
            </a:r>
            <a:r>
              <a:rPr lang="en-US" altLang="zh-CN" dirty="0"/>
              <a:t>( 2, 1 )</a:t>
            </a:r>
            <a:endParaRPr lang="zh-CN" altLang="zh-CN" dirty="0"/>
          </a:p>
          <a:p>
            <a:pPr lvl="0"/>
            <a:r>
              <a:rPr lang="en-US" altLang="zh-CN" dirty="0"/>
              <a:t>&gt;&gt;&gt;  1</a:t>
            </a:r>
            <a:endParaRPr lang="zh-CN" altLang="zh-CN" dirty="0"/>
          </a:p>
        </p:txBody>
      </p:sp>
    </p:spTree>
    <p:extLst>
      <p:ext uri="{BB962C8B-B14F-4D97-AF65-F5344CB8AC3E}">
        <p14:creationId xmlns:p14="http://schemas.microsoft.com/office/powerpoint/2010/main" val="4056148383"/>
      </p:ext>
    </p:extLst>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内置函数</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数学运算类内置函数有求绝对值函数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abs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、求幂函数</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pow</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、求四舍五入函数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round</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、对集合求和函数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sum</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、取商和余数函数</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divmod</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、创建复数函数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complex</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、产生一个序列函数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range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、转换成浮点数函数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float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、转换成整数函数</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int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、转换为</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8</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进制函数</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oct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、转换为</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16</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进制函数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hex</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、转换为</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进制函数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bin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、转换为布尔类型函数</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bool</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集合操作类内置函数有创建字典函数</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dict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、创建集合函数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set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、创建元组函数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tuple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、转换为列表函数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list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、生成一个迭代器函数</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iter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、排序函数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sorted</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、返回集合中的最大值函数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max</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、返回集中的最小值函数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、返回集合长度函数</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len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、遍历元素执行操作函数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map/</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转换为字符串函数</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str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、格式化输出字符串函数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format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1.3.3 </a:t>
            </a:r>
            <a:r>
              <a:rPr lang="zh-CN" altLang="en-US" sz="2800" b="1" dirty="0">
                <a:solidFill>
                  <a:srgbClr val="7030A0"/>
                </a:solidFill>
                <a:latin typeface="微软雅黑" panose="020B0503020204020204" pitchFamily="34" charset="-122"/>
                <a:ea typeface="微软雅黑" panose="020B0503020204020204" pitchFamily="34" charset="-122"/>
              </a:rPr>
              <a:t>函数</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90583024"/>
      </p:ext>
    </p:extLst>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内置函数</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IO</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操作类内置函数除了</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print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input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外，还有创建文件的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file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函数和打开文件的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open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函数等</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其他常用内置函数还有对类和对象进行操作的函数以及返回变量类型函数</a:t>
            </a: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type</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1.3.3 </a:t>
            </a:r>
            <a:r>
              <a:rPr lang="zh-CN" altLang="en-US" sz="2800" b="1" dirty="0">
                <a:solidFill>
                  <a:srgbClr val="7030A0"/>
                </a:solidFill>
                <a:latin typeface="微软雅黑" panose="020B0503020204020204" pitchFamily="34" charset="-122"/>
                <a:ea typeface="微软雅黑" panose="020B0503020204020204" pitchFamily="34" charset="-122"/>
              </a:rPr>
              <a:t>函数</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3245506" y="2756347"/>
            <a:ext cx="5496159" cy="4247317"/>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err="1"/>
              <a:t>dir</a:t>
            </a:r>
            <a:r>
              <a:rPr lang="en-US" altLang="zh-CN" dirty="0"/>
              <a:t>(__</a:t>
            </a:r>
            <a:r>
              <a:rPr lang="en-US" altLang="zh-CN" dirty="0" err="1"/>
              <a:t>builtins</a:t>
            </a:r>
            <a:r>
              <a:rPr lang="en-US" altLang="zh-CN" dirty="0"/>
              <a:t>__)</a:t>
            </a:r>
            <a:endParaRPr lang="zh-CN" altLang="zh-CN" dirty="0"/>
          </a:p>
          <a:p>
            <a:pPr marL="342900" lvl="0" indent="-342900">
              <a:buClr>
                <a:srgbClr val="00B0F0"/>
              </a:buClr>
              <a:buFont typeface="+mj-lt"/>
              <a:buAutoNum type="arabicPeriod"/>
            </a:pPr>
            <a:r>
              <a:rPr lang="en-US" altLang="zh-CN" dirty="0"/>
              <a:t>&gt;&gt;&gt;  ['</a:t>
            </a:r>
            <a:r>
              <a:rPr lang="en-US" altLang="zh-CN" dirty="0" err="1"/>
              <a:t>ArithmeticError</a:t>
            </a:r>
            <a:r>
              <a:rPr lang="en-US" altLang="zh-CN" dirty="0"/>
              <a:t>',</a:t>
            </a:r>
            <a:endParaRPr lang="zh-CN" altLang="zh-CN" dirty="0"/>
          </a:p>
          <a:p>
            <a:pPr marL="342900" lvl="0" indent="-342900">
              <a:buClr>
                <a:srgbClr val="00B0F0"/>
              </a:buClr>
              <a:buFont typeface="+mj-lt"/>
              <a:buAutoNum type="arabicPeriod"/>
            </a:pPr>
            <a:r>
              <a:rPr lang="en-US" altLang="zh-CN" dirty="0"/>
              <a:t>&gt;&gt;&gt;   '</a:t>
            </a:r>
            <a:r>
              <a:rPr lang="en-US" altLang="zh-CN" dirty="0" err="1"/>
              <a:t>AssertionError</a:t>
            </a:r>
            <a:r>
              <a:rPr lang="en-US" altLang="zh-CN" dirty="0"/>
              <a:t>',</a:t>
            </a:r>
            <a:endParaRPr lang="zh-CN" altLang="zh-CN" dirty="0"/>
          </a:p>
          <a:p>
            <a:pPr marL="342900" lvl="0" indent="-342900">
              <a:buClr>
                <a:srgbClr val="00B0F0"/>
              </a:buClr>
              <a:buFont typeface="+mj-lt"/>
              <a:buAutoNum type="arabicPeriod"/>
            </a:pPr>
            <a:r>
              <a:rPr lang="en-US" altLang="zh-CN" dirty="0"/>
              <a:t>&gt;&gt;&gt;   '</a:t>
            </a:r>
            <a:r>
              <a:rPr lang="en-US" altLang="zh-CN" dirty="0" err="1"/>
              <a:t>AttributeError</a:t>
            </a:r>
            <a:r>
              <a:rPr lang="en-US" altLang="zh-CN" dirty="0"/>
              <a:t>',</a:t>
            </a:r>
            <a:endParaRPr lang="zh-CN" altLang="zh-CN" dirty="0"/>
          </a:p>
          <a:p>
            <a:pPr marL="342900" lvl="0" indent="-342900">
              <a:buClr>
                <a:srgbClr val="00B0F0"/>
              </a:buClr>
              <a:buFont typeface="+mj-lt"/>
              <a:buAutoNum type="arabicPeriod"/>
            </a:pPr>
            <a:r>
              <a:rPr lang="en-US" altLang="zh-CN" dirty="0"/>
              <a:t>&gt;&gt;&gt;   '</a:t>
            </a:r>
            <a:r>
              <a:rPr lang="en-US" altLang="zh-CN" dirty="0" err="1"/>
              <a:t>BaseException</a:t>
            </a:r>
            <a:r>
              <a:rPr lang="en-US" altLang="zh-CN" dirty="0"/>
              <a:t>',</a:t>
            </a:r>
            <a:endParaRPr lang="zh-CN" altLang="zh-CN" dirty="0"/>
          </a:p>
          <a:p>
            <a:pPr marL="342900" lvl="0" indent="-342900">
              <a:buClr>
                <a:srgbClr val="00B0F0"/>
              </a:buClr>
              <a:buFont typeface="+mj-lt"/>
              <a:buAutoNum type="arabicPeriod"/>
            </a:pPr>
            <a:r>
              <a:rPr lang="en-US" altLang="zh-CN" dirty="0"/>
              <a:t>&gt;&gt;&gt;   '</a:t>
            </a:r>
            <a:r>
              <a:rPr lang="en-US" altLang="zh-CN" dirty="0" err="1"/>
              <a:t>BlockingIOError</a:t>
            </a:r>
            <a:r>
              <a:rPr lang="en-US" altLang="zh-CN" dirty="0"/>
              <a:t>',</a:t>
            </a:r>
            <a:endParaRPr lang="zh-CN" altLang="zh-CN" dirty="0"/>
          </a:p>
          <a:p>
            <a:pPr marL="342900" lvl="0" indent="-342900">
              <a:buClr>
                <a:srgbClr val="00B0F0"/>
              </a:buClr>
              <a:buFont typeface="+mj-lt"/>
              <a:buAutoNum type="arabicPeriod"/>
            </a:pPr>
            <a:r>
              <a:rPr lang="en-US" altLang="zh-CN" dirty="0"/>
              <a:t>&gt;&gt;&gt;   '</a:t>
            </a:r>
            <a:r>
              <a:rPr lang="en-US" altLang="zh-CN" dirty="0" err="1"/>
              <a:t>BrokenPipeError</a:t>
            </a:r>
            <a:r>
              <a:rPr lang="en-US" altLang="zh-CN" dirty="0"/>
              <a:t>',</a:t>
            </a:r>
            <a:endParaRPr lang="zh-CN" altLang="zh-CN" dirty="0"/>
          </a:p>
          <a:p>
            <a:pPr marL="342900" lvl="0" indent="-342900">
              <a:buClr>
                <a:srgbClr val="00B0F0"/>
              </a:buClr>
              <a:buFont typeface="+mj-lt"/>
              <a:buAutoNum type="arabicPeriod"/>
            </a:pPr>
            <a:r>
              <a:rPr lang="en-US" altLang="zh-CN" dirty="0"/>
              <a:t>&gt;&gt;&gt;   '</a:t>
            </a:r>
            <a:r>
              <a:rPr lang="en-US" altLang="zh-CN" dirty="0" err="1"/>
              <a:t>BufferError</a:t>
            </a:r>
            <a:r>
              <a:rPr lang="en-US" altLang="zh-CN" dirty="0"/>
              <a:t>',</a:t>
            </a:r>
            <a:endParaRPr lang="zh-CN" altLang="zh-CN" dirty="0"/>
          </a:p>
          <a:p>
            <a:pPr marL="342900" lvl="0" indent="-342900">
              <a:buClr>
                <a:srgbClr val="00B0F0"/>
              </a:buClr>
              <a:buFont typeface="+mj-lt"/>
              <a:buAutoNum type="arabicPeriod"/>
            </a:pPr>
            <a:r>
              <a:rPr lang="en-US" altLang="zh-CN" dirty="0"/>
              <a:t>&gt;&gt;&gt;   '</a:t>
            </a:r>
            <a:r>
              <a:rPr lang="en-US" altLang="zh-CN" dirty="0" err="1"/>
              <a:t>BytesWarning</a:t>
            </a:r>
            <a:r>
              <a:rPr lang="en-US" altLang="zh-CN" dirty="0"/>
              <a:t>',</a:t>
            </a:r>
            <a:endParaRPr lang="zh-CN" altLang="zh-CN" dirty="0"/>
          </a:p>
          <a:p>
            <a:pPr marL="342900" lvl="0" indent="-342900">
              <a:buClr>
                <a:srgbClr val="00B0F0"/>
              </a:buClr>
              <a:buFont typeface="+mj-lt"/>
              <a:buAutoNum type="arabicPeriod"/>
            </a:pPr>
            <a:r>
              <a:rPr lang="en-US" altLang="zh-CN" dirty="0"/>
              <a:t>&gt;&gt;&gt;  ……</a:t>
            </a:r>
            <a:endParaRPr lang="zh-CN" altLang="zh-CN" dirty="0"/>
          </a:p>
          <a:p>
            <a:pPr marL="342900" lvl="0" indent="-342900">
              <a:buClr>
                <a:srgbClr val="00B0F0"/>
              </a:buClr>
              <a:buFont typeface="+mj-lt"/>
              <a:buAutoNum type="arabicPeriod"/>
            </a:pPr>
            <a:r>
              <a:rPr lang="en-US" altLang="zh-CN" dirty="0"/>
              <a:t>help(</a:t>
            </a:r>
            <a:r>
              <a:rPr lang="en-US" altLang="zh-CN" dirty="0" err="1"/>
              <a:t>len</a:t>
            </a:r>
            <a:r>
              <a:rPr lang="en-US" altLang="zh-CN" dirty="0"/>
              <a:t>)</a:t>
            </a:r>
            <a:endParaRPr lang="zh-CN" altLang="zh-CN" dirty="0"/>
          </a:p>
          <a:p>
            <a:pPr marL="342900" lvl="0" indent="-342900">
              <a:buClr>
                <a:srgbClr val="00B0F0"/>
              </a:buClr>
              <a:buFont typeface="+mj-lt"/>
              <a:buAutoNum type="arabicPeriod"/>
            </a:pPr>
            <a:r>
              <a:rPr lang="en-US" altLang="zh-CN" dirty="0"/>
              <a:t>&gt;&gt;&gt;  Help on built-in function </a:t>
            </a:r>
            <a:r>
              <a:rPr lang="en-US" altLang="zh-CN" dirty="0" err="1"/>
              <a:t>len</a:t>
            </a:r>
            <a:r>
              <a:rPr lang="en-US" altLang="zh-CN" dirty="0"/>
              <a:t> in module </a:t>
            </a:r>
            <a:r>
              <a:rPr lang="en-US" altLang="zh-CN" dirty="0" err="1"/>
              <a:t>builtins</a:t>
            </a:r>
            <a:r>
              <a:rPr lang="en-US" altLang="zh-CN" dirty="0"/>
              <a:t>:</a:t>
            </a:r>
            <a:endParaRPr lang="zh-CN" altLang="zh-CN" dirty="0"/>
          </a:p>
          <a:p>
            <a:pPr marL="342900" lvl="0" indent="-342900">
              <a:buClr>
                <a:srgbClr val="00B0F0"/>
              </a:buClr>
              <a:buFont typeface="+mj-lt"/>
              <a:buAutoNum type="arabicPeriod"/>
            </a:pPr>
            <a:r>
              <a:rPr lang="en-US" altLang="zh-CN" dirty="0"/>
              <a:t>&gt;&gt;&gt;  </a:t>
            </a:r>
            <a:endParaRPr lang="zh-CN" altLang="zh-CN" dirty="0"/>
          </a:p>
          <a:p>
            <a:pPr marL="342900" lvl="0" indent="-342900">
              <a:buClr>
                <a:srgbClr val="00B0F0"/>
              </a:buClr>
              <a:buFont typeface="+mj-lt"/>
              <a:buAutoNum type="arabicPeriod"/>
            </a:pPr>
            <a:r>
              <a:rPr lang="en-US" altLang="zh-CN" dirty="0"/>
              <a:t>&gt;&gt;&gt;  </a:t>
            </a:r>
            <a:r>
              <a:rPr lang="en-US" altLang="zh-CN" dirty="0" err="1"/>
              <a:t>len</a:t>
            </a:r>
            <a:r>
              <a:rPr lang="en-US" altLang="zh-CN" dirty="0"/>
              <a:t>(</a:t>
            </a:r>
            <a:r>
              <a:rPr lang="en-US" altLang="zh-CN" dirty="0" err="1"/>
              <a:t>obj</a:t>
            </a:r>
            <a:r>
              <a:rPr lang="en-US" altLang="zh-CN" dirty="0"/>
              <a:t>, /)</a:t>
            </a:r>
            <a:endParaRPr lang="zh-CN" altLang="zh-CN" dirty="0"/>
          </a:p>
          <a:p>
            <a:pPr marL="342900" lvl="0" indent="-342900">
              <a:buClr>
                <a:srgbClr val="00B0F0"/>
              </a:buClr>
              <a:buFont typeface="+mj-lt"/>
              <a:buAutoNum type="arabicPeriod"/>
            </a:pPr>
            <a:r>
              <a:rPr lang="en-US" altLang="zh-CN" dirty="0"/>
              <a:t>&gt;&gt;&gt;      Return the number of items in a container.</a:t>
            </a:r>
            <a:endParaRPr lang="zh-CN" altLang="zh-CN" dirty="0"/>
          </a:p>
        </p:txBody>
      </p:sp>
    </p:spTree>
    <p:extLst>
      <p:ext uri="{BB962C8B-B14F-4D97-AF65-F5344CB8AC3E}">
        <p14:creationId xmlns:p14="http://schemas.microsoft.com/office/powerpoint/2010/main" val="1938755797"/>
      </p:ext>
    </p:extLst>
  </p:cSld>
  <p:clrMapOvr>
    <a:masterClrMapping/>
  </p:clrMapOvr>
  <p:transition spd="slow">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对象的使用</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对象有属性和行为，属性可以表征对象的特征和状态，行为代表对象的功能。具有相同类型属性和行为的对象，用一个“类（</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class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）”来抽象</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里，把类的行为的实现称为方法，方法的定义和应用类似于函数</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1.3.4 </a:t>
            </a:r>
            <a:r>
              <a:rPr lang="zh-CN" altLang="en-US" sz="2800" b="1" dirty="0" smtClean="0">
                <a:solidFill>
                  <a:srgbClr val="7030A0"/>
                </a:solidFill>
                <a:latin typeface="微软雅黑" panose="020B0503020204020204" pitchFamily="34" charset="-122"/>
                <a:ea typeface="微软雅黑" panose="020B0503020204020204" pitchFamily="34" charset="-122"/>
              </a:rPr>
              <a:t>类和对象</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2835668" y="3321456"/>
            <a:ext cx="6226139" cy="4247317"/>
          </a:xfrm>
          <a:prstGeom prst="rect">
            <a:avLst/>
          </a:prstGeom>
          <a:ln w="38100">
            <a:solidFill>
              <a:srgbClr val="FFC000"/>
            </a:solidFill>
          </a:ln>
        </p:spPr>
        <p:txBody>
          <a:bodyPr wrap="square">
            <a:spAutoFit/>
          </a:bodyPr>
          <a:lstStyle/>
          <a:p>
            <a:pPr lvl="0"/>
            <a:r>
              <a:rPr lang="en-US" altLang="zh-CN" dirty="0" smtClean="0"/>
              <a:t>help(</a:t>
            </a:r>
            <a:r>
              <a:rPr lang="en-US" altLang="zh-CN" dirty="0" err="1" smtClean="0"/>
              <a:t>str.split</a:t>
            </a:r>
            <a:r>
              <a:rPr lang="en-US" altLang="zh-CN" dirty="0"/>
              <a:t>)</a:t>
            </a:r>
            <a:endParaRPr lang="zh-CN" altLang="zh-CN" dirty="0"/>
          </a:p>
          <a:p>
            <a:pPr lvl="0"/>
            <a:r>
              <a:rPr lang="en-US" altLang="zh-CN" dirty="0"/>
              <a:t>&gt;&gt;&gt;   Help on </a:t>
            </a:r>
            <a:r>
              <a:rPr lang="en-US" altLang="zh-CN" dirty="0" err="1"/>
              <a:t>method_descriptor</a:t>
            </a:r>
            <a:r>
              <a:rPr lang="en-US" altLang="zh-CN" dirty="0"/>
              <a:t>:</a:t>
            </a:r>
            <a:endParaRPr lang="zh-CN" altLang="zh-CN" dirty="0"/>
          </a:p>
          <a:p>
            <a:pPr lvl="0"/>
            <a:r>
              <a:rPr lang="en-US" altLang="zh-CN" dirty="0"/>
              <a:t>&gt;&gt;&gt;   </a:t>
            </a:r>
            <a:endParaRPr lang="zh-CN" altLang="zh-CN" dirty="0"/>
          </a:p>
          <a:p>
            <a:pPr lvl="0"/>
            <a:r>
              <a:rPr lang="en-US" altLang="zh-CN" dirty="0"/>
              <a:t>&gt;&gt;&gt;   split(self, /, </a:t>
            </a:r>
            <a:r>
              <a:rPr lang="en-US" altLang="zh-CN" dirty="0" err="1"/>
              <a:t>sep</a:t>
            </a:r>
            <a:r>
              <a:rPr lang="en-US" altLang="zh-CN" dirty="0"/>
              <a:t>=None, </a:t>
            </a:r>
            <a:r>
              <a:rPr lang="en-US" altLang="zh-CN" dirty="0" err="1"/>
              <a:t>maxsplit</a:t>
            </a:r>
            <a:r>
              <a:rPr lang="en-US" altLang="zh-CN" dirty="0"/>
              <a:t>=-1)</a:t>
            </a:r>
            <a:endParaRPr lang="zh-CN" altLang="zh-CN" dirty="0"/>
          </a:p>
          <a:p>
            <a:pPr lvl="0"/>
            <a:r>
              <a:rPr lang="en-US" altLang="zh-CN" dirty="0"/>
              <a:t>&gt;&gt;&gt;       Return a list of the words in the string, using </a:t>
            </a:r>
            <a:r>
              <a:rPr lang="en-US" altLang="zh-CN" dirty="0" err="1"/>
              <a:t>sep</a:t>
            </a:r>
            <a:r>
              <a:rPr lang="en-US" altLang="zh-CN" dirty="0"/>
              <a:t> as the delimiter string.</a:t>
            </a:r>
            <a:endParaRPr lang="zh-CN" altLang="zh-CN" dirty="0"/>
          </a:p>
          <a:p>
            <a:pPr lvl="0"/>
            <a:r>
              <a:rPr lang="en-US" altLang="zh-CN" dirty="0"/>
              <a:t>&gt;&gt;&gt;       </a:t>
            </a:r>
            <a:endParaRPr lang="zh-CN" altLang="zh-CN" dirty="0"/>
          </a:p>
          <a:p>
            <a:pPr lvl="0"/>
            <a:r>
              <a:rPr lang="en-US" altLang="zh-CN" dirty="0"/>
              <a:t>&gt;&gt;&gt;       </a:t>
            </a:r>
            <a:r>
              <a:rPr lang="en-US" altLang="zh-CN" dirty="0" err="1"/>
              <a:t>sep</a:t>
            </a:r>
            <a:endParaRPr lang="zh-CN" altLang="zh-CN" dirty="0"/>
          </a:p>
          <a:p>
            <a:pPr lvl="0"/>
            <a:r>
              <a:rPr lang="en-US" altLang="zh-CN" dirty="0"/>
              <a:t>&gt;&gt;&gt;         The delimiter according which to split the string.</a:t>
            </a:r>
            <a:endParaRPr lang="zh-CN" altLang="zh-CN" dirty="0"/>
          </a:p>
          <a:p>
            <a:pPr lvl="0"/>
            <a:r>
              <a:rPr lang="en-US" altLang="zh-CN" dirty="0"/>
              <a:t>&gt;&gt;&gt;         None (the default value) means split according to any whitespace,</a:t>
            </a:r>
            <a:endParaRPr lang="zh-CN" altLang="zh-CN" dirty="0"/>
          </a:p>
          <a:p>
            <a:pPr lvl="0"/>
            <a:r>
              <a:rPr lang="en-US" altLang="zh-CN" dirty="0"/>
              <a:t>&gt;&gt;&gt;         and discard empty strings from the result.</a:t>
            </a:r>
            <a:endParaRPr lang="zh-CN" altLang="zh-CN" dirty="0"/>
          </a:p>
          <a:p>
            <a:pPr lvl="0"/>
            <a:r>
              <a:rPr lang="en-US" altLang="zh-CN" dirty="0"/>
              <a:t>&gt;&gt;&gt;       </a:t>
            </a:r>
            <a:r>
              <a:rPr lang="en-US" altLang="zh-CN" dirty="0" err="1"/>
              <a:t>maxsplit</a:t>
            </a:r>
            <a:endParaRPr lang="zh-CN" altLang="zh-CN" dirty="0"/>
          </a:p>
          <a:p>
            <a:pPr lvl="0"/>
            <a:r>
              <a:rPr lang="en-US" altLang="zh-CN" dirty="0"/>
              <a:t>&gt;&gt;&gt;         Maximum number of splits to do.</a:t>
            </a:r>
            <a:endParaRPr lang="zh-CN" altLang="zh-CN" dirty="0"/>
          </a:p>
          <a:p>
            <a:pPr lvl="0"/>
            <a:r>
              <a:rPr lang="en-US" altLang="zh-CN" dirty="0"/>
              <a:t>&gt;&gt;&gt;         -1 (the default value) means no limit.</a:t>
            </a:r>
            <a:endParaRPr lang="zh-CN" altLang="zh-CN" dirty="0"/>
          </a:p>
        </p:txBody>
      </p:sp>
      <p:sp>
        <p:nvSpPr>
          <p:cNvPr id="8" name="矩形 7"/>
          <p:cNvSpPr/>
          <p:nvPr/>
        </p:nvSpPr>
        <p:spPr>
          <a:xfrm>
            <a:off x="103257" y="3321456"/>
            <a:ext cx="2626029" cy="3416320"/>
          </a:xfrm>
          <a:prstGeom prst="rect">
            <a:avLst/>
          </a:prstGeom>
          <a:ln w="38100">
            <a:solidFill>
              <a:srgbClr val="FFC000"/>
            </a:solidFill>
          </a:ln>
        </p:spPr>
        <p:txBody>
          <a:bodyPr wrap="square">
            <a:spAutoFit/>
          </a:bodyPr>
          <a:lstStyle/>
          <a:p>
            <a:pPr lvl="0"/>
            <a:r>
              <a:rPr lang="en-US" altLang="zh-CN" dirty="0" err="1"/>
              <a:t>dir</a:t>
            </a:r>
            <a:r>
              <a:rPr lang="en-US" altLang="zh-CN" dirty="0"/>
              <a:t>( </a:t>
            </a:r>
            <a:r>
              <a:rPr lang="en-US" altLang="zh-CN" dirty="0" err="1"/>
              <a:t>str</a:t>
            </a:r>
            <a:r>
              <a:rPr lang="en-US" altLang="zh-CN" dirty="0"/>
              <a:t> )</a:t>
            </a:r>
            <a:endParaRPr lang="zh-CN" altLang="zh-CN" dirty="0"/>
          </a:p>
          <a:p>
            <a:pPr lvl="0"/>
            <a:r>
              <a:rPr lang="en-US" altLang="zh-CN" dirty="0"/>
              <a:t>&gt;&gt;&gt;  ['__add__',</a:t>
            </a:r>
            <a:endParaRPr lang="zh-CN" altLang="zh-CN" dirty="0"/>
          </a:p>
          <a:p>
            <a:pPr lvl="0"/>
            <a:r>
              <a:rPr lang="en-US" altLang="zh-CN" dirty="0"/>
              <a:t>&gt;&gt;&gt;   '__class__',</a:t>
            </a:r>
            <a:endParaRPr lang="zh-CN" altLang="zh-CN" dirty="0"/>
          </a:p>
          <a:p>
            <a:pPr lvl="0"/>
            <a:r>
              <a:rPr lang="en-US" altLang="zh-CN" dirty="0"/>
              <a:t>&gt;&gt;&gt;   '__contains__',</a:t>
            </a:r>
            <a:endParaRPr lang="zh-CN" altLang="zh-CN" dirty="0"/>
          </a:p>
          <a:p>
            <a:pPr lvl="0"/>
            <a:r>
              <a:rPr lang="en-US" altLang="zh-CN" dirty="0"/>
              <a:t>&gt;&gt;&gt;   '__</a:t>
            </a:r>
            <a:r>
              <a:rPr lang="en-US" altLang="zh-CN" dirty="0" err="1"/>
              <a:t>delattr</a:t>
            </a:r>
            <a:r>
              <a:rPr lang="en-US" altLang="zh-CN" dirty="0"/>
              <a:t>__',</a:t>
            </a:r>
            <a:endParaRPr lang="zh-CN" altLang="zh-CN" dirty="0"/>
          </a:p>
          <a:p>
            <a:pPr lvl="0"/>
            <a:r>
              <a:rPr lang="en-US" altLang="zh-CN" dirty="0"/>
              <a:t>&gt;&gt;&gt;   '__</a:t>
            </a:r>
            <a:r>
              <a:rPr lang="en-US" altLang="zh-CN" dirty="0" err="1"/>
              <a:t>dir</a:t>
            </a:r>
            <a:r>
              <a:rPr lang="en-US" altLang="zh-CN" dirty="0"/>
              <a:t>__',</a:t>
            </a:r>
            <a:endParaRPr lang="zh-CN" altLang="zh-CN" dirty="0"/>
          </a:p>
          <a:p>
            <a:pPr lvl="0"/>
            <a:r>
              <a:rPr lang="en-US" altLang="zh-CN" dirty="0"/>
              <a:t>&gt;&gt;&gt;   '__doc__',</a:t>
            </a:r>
            <a:endParaRPr lang="zh-CN" altLang="zh-CN" dirty="0"/>
          </a:p>
          <a:p>
            <a:pPr lvl="0"/>
            <a:r>
              <a:rPr lang="en-US" altLang="zh-CN" dirty="0"/>
              <a:t>&gt;&gt;&gt;   '__</a:t>
            </a:r>
            <a:r>
              <a:rPr lang="en-US" altLang="zh-CN" dirty="0" err="1"/>
              <a:t>eq</a:t>
            </a:r>
            <a:r>
              <a:rPr lang="en-US" altLang="zh-CN" dirty="0"/>
              <a:t>__',</a:t>
            </a:r>
            <a:endParaRPr lang="zh-CN" altLang="zh-CN" dirty="0"/>
          </a:p>
          <a:p>
            <a:pPr lvl="0"/>
            <a:r>
              <a:rPr lang="en-US" altLang="zh-CN" dirty="0"/>
              <a:t>&gt;&gt;&gt;   ………</a:t>
            </a:r>
            <a:endParaRPr lang="zh-CN" altLang="zh-CN" dirty="0"/>
          </a:p>
          <a:p>
            <a:pPr lvl="0"/>
            <a:r>
              <a:rPr lang="en-US" altLang="zh-CN" dirty="0"/>
              <a:t>&gt;&gt;&gt;   'translate',</a:t>
            </a:r>
            <a:endParaRPr lang="zh-CN" altLang="zh-CN" dirty="0"/>
          </a:p>
          <a:p>
            <a:pPr lvl="0"/>
            <a:r>
              <a:rPr lang="en-US" altLang="zh-CN" dirty="0"/>
              <a:t>&gt;&gt;&gt;    'upper',</a:t>
            </a:r>
            <a:endParaRPr lang="zh-CN" altLang="zh-CN" dirty="0"/>
          </a:p>
          <a:p>
            <a:pPr lvl="0"/>
            <a:r>
              <a:rPr lang="en-US" altLang="zh-CN" dirty="0"/>
              <a:t>&gt;&gt;&gt;    '</a:t>
            </a:r>
            <a:r>
              <a:rPr lang="en-US" altLang="zh-CN" dirty="0" err="1"/>
              <a:t>zfill</a:t>
            </a:r>
            <a:r>
              <a:rPr lang="en-US" altLang="zh-CN" dirty="0" smtClean="0"/>
              <a:t>']</a:t>
            </a:r>
            <a:endParaRPr lang="zh-CN" altLang="zh-CN" dirty="0"/>
          </a:p>
        </p:txBody>
      </p:sp>
    </p:spTree>
    <p:extLst>
      <p:ext uri="{BB962C8B-B14F-4D97-AF65-F5344CB8AC3E}">
        <p14:creationId xmlns:p14="http://schemas.microsoft.com/office/powerpoint/2010/main" val="3296780587"/>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对象的使用</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一个类是某一类对象的抽象，因此，该类对象的创建要依据该类来创建，称为</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实例化。</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因为</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str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类是内置的，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提供了更加方便和直观的对象创建方法</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，用赋值方式来创建字符串</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对象</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中的对象由对象标识符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(identity)</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、类型</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(type)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和值</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(value)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组成</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的机器学习扩展库将机器学习的算法已经封装为各种类，只需要将类实例化，并按使用要求使用即可。</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1.3.4 </a:t>
            </a:r>
            <a:r>
              <a:rPr lang="zh-CN" altLang="en-US" sz="2800" b="1" dirty="0" smtClean="0">
                <a:solidFill>
                  <a:srgbClr val="7030A0"/>
                </a:solidFill>
                <a:latin typeface="微软雅黑" panose="020B0503020204020204" pitchFamily="34" charset="-122"/>
                <a:ea typeface="微软雅黑" panose="020B0503020204020204" pitchFamily="34" charset="-122"/>
              </a:rPr>
              <a:t>类和对象</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406908" y="2869393"/>
            <a:ext cx="8330184" cy="1754326"/>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a = </a:t>
            </a:r>
            <a:r>
              <a:rPr lang="en-US" altLang="zh-CN" dirty="0" err="1"/>
              <a:t>str</a:t>
            </a:r>
            <a:r>
              <a:rPr lang="en-US" altLang="zh-CN" dirty="0"/>
              <a:t>( "</a:t>
            </a:r>
            <a:r>
              <a:rPr lang="en-US" altLang="zh-CN" dirty="0" err="1"/>
              <a:t>aaaa</a:t>
            </a:r>
            <a:r>
              <a:rPr lang="en-US" altLang="zh-CN" dirty="0"/>
              <a:t>" ) # </a:t>
            </a:r>
            <a:r>
              <a:rPr lang="zh-CN" altLang="zh-CN" dirty="0"/>
              <a:t>从类的实例化来创建对象</a:t>
            </a:r>
          </a:p>
          <a:p>
            <a:pPr marL="342900" lvl="0" indent="-342900">
              <a:buClr>
                <a:srgbClr val="00B0F0"/>
              </a:buClr>
              <a:buFont typeface="+mj-lt"/>
              <a:buAutoNum type="arabicPeriod"/>
            </a:pPr>
            <a:r>
              <a:rPr lang="en-US" altLang="zh-CN" dirty="0"/>
              <a:t>b = "</a:t>
            </a:r>
            <a:r>
              <a:rPr lang="en-US" altLang="zh-CN" dirty="0" err="1"/>
              <a:t>aaaa</a:t>
            </a:r>
            <a:r>
              <a:rPr lang="en-US" altLang="zh-CN" dirty="0"/>
              <a:t>" # </a:t>
            </a:r>
            <a:r>
              <a:rPr lang="zh-CN" altLang="zh-CN" dirty="0"/>
              <a:t>作为内置类型，可以用赋值运算符的方式创建对象</a:t>
            </a:r>
          </a:p>
          <a:p>
            <a:pPr marL="342900" lvl="0" indent="-342900">
              <a:buClr>
                <a:srgbClr val="00B0F0"/>
              </a:buClr>
              <a:buFont typeface="+mj-lt"/>
              <a:buAutoNum type="arabicPeriod"/>
            </a:pPr>
            <a:r>
              <a:rPr lang="en-US" altLang="zh-CN" dirty="0"/>
              <a:t>a == b</a:t>
            </a:r>
            <a:endParaRPr lang="zh-CN" altLang="zh-CN" dirty="0"/>
          </a:p>
          <a:p>
            <a:pPr marL="342900" lvl="0" indent="-342900">
              <a:buClr>
                <a:srgbClr val="00B0F0"/>
              </a:buClr>
              <a:buFont typeface="+mj-lt"/>
              <a:buAutoNum type="arabicPeriod"/>
            </a:pPr>
            <a:r>
              <a:rPr lang="en-US" altLang="zh-CN" dirty="0"/>
              <a:t>&gt;&gt;&gt;   True</a:t>
            </a:r>
            <a:endParaRPr lang="zh-CN" altLang="zh-CN" dirty="0"/>
          </a:p>
          <a:p>
            <a:pPr marL="342900" lvl="0" indent="-342900">
              <a:buClr>
                <a:srgbClr val="00B0F0"/>
              </a:buClr>
              <a:buFont typeface="+mj-lt"/>
              <a:buAutoNum type="arabicPeriod"/>
            </a:pPr>
            <a:r>
              <a:rPr lang="en-US" altLang="zh-CN" dirty="0"/>
              <a:t>a.__</a:t>
            </a:r>
            <a:r>
              <a:rPr lang="en-US" altLang="zh-CN" dirty="0" err="1"/>
              <a:t>eq</a:t>
            </a:r>
            <a:r>
              <a:rPr lang="en-US" altLang="zh-CN" dirty="0"/>
              <a:t>__(b)</a:t>
            </a:r>
            <a:endParaRPr lang="zh-CN" altLang="zh-CN" dirty="0"/>
          </a:p>
          <a:p>
            <a:pPr marL="342900" lvl="0" indent="-342900">
              <a:buClr>
                <a:srgbClr val="00B0F0"/>
              </a:buClr>
              <a:buFont typeface="+mj-lt"/>
              <a:buAutoNum type="arabicPeriod"/>
            </a:pPr>
            <a:r>
              <a:rPr lang="en-US" altLang="zh-CN" dirty="0"/>
              <a:t>&gt;&gt;&gt;   True</a:t>
            </a:r>
            <a:endParaRPr lang="zh-CN" altLang="zh-CN" dirty="0"/>
          </a:p>
        </p:txBody>
      </p:sp>
    </p:spTree>
    <p:extLst>
      <p:ext uri="{BB962C8B-B14F-4D97-AF65-F5344CB8AC3E}">
        <p14:creationId xmlns:p14="http://schemas.microsoft.com/office/powerpoint/2010/main" val="2502901763"/>
      </p:ext>
    </p:extLst>
  </p:cSld>
  <p:clrMapOvr>
    <a:masterClrMapping/>
  </p:clrMapOvr>
  <p:transition spd="slow">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对象的使用</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字符串类</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str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的常用方法有：在字符串中查找指定子串方法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find</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、字符串格式化方法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format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、检查是否只包含十进制数字方法</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isdecimal</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、检查是否只包含数字方法</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isdigit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、检查是否只包含空格方法</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isspace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、合并字符串方法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join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、子串替换方法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replace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、去掉头尾空格方法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strip</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、分隔字符串方法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split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等等。</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1.3.4 </a:t>
            </a:r>
            <a:r>
              <a:rPr lang="zh-CN" altLang="en-US" sz="2800" b="1" dirty="0" smtClean="0">
                <a:solidFill>
                  <a:srgbClr val="7030A0"/>
                </a:solidFill>
                <a:latin typeface="微软雅黑" panose="020B0503020204020204" pitchFamily="34" charset="-122"/>
                <a:ea typeface="微软雅黑" panose="020B0503020204020204" pitchFamily="34" charset="-122"/>
              </a:rPr>
              <a:t>类和对象</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406908" y="3999533"/>
            <a:ext cx="8330184" cy="1754326"/>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err="1"/>
              <a:t>mystring</a:t>
            </a:r>
            <a:r>
              <a:rPr lang="en-US" altLang="zh-CN" dirty="0"/>
              <a:t> = "   </a:t>
            </a:r>
            <a:r>
              <a:rPr lang="en-US" altLang="zh-CN" dirty="0" err="1"/>
              <a:t>mystring</a:t>
            </a:r>
            <a:r>
              <a:rPr lang="en-US" altLang="zh-CN" dirty="0"/>
              <a:t>   " # </a:t>
            </a:r>
            <a:r>
              <a:rPr lang="zh-CN" altLang="zh-CN" dirty="0"/>
              <a:t>头尾有空格</a:t>
            </a:r>
          </a:p>
          <a:p>
            <a:pPr marL="342900" lvl="0" indent="-342900">
              <a:buClr>
                <a:srgbClr val="00B0F0"/>
              </a:buClr>
              <a:buFont typeface="+mj-lt"/>
              <a:buAutoNum type="arabicPeriod"/>
            </a:pPr>
            <a:r>
              <a:rPr lang="en-US" altLang="zh-CN" dirty="0" err="1"/>
              <a:t>mystring.strip</a:t>
            </a:r>
            <a:r>
              <a:rPr lang="en-US" altLang="zh-CN" dirty="0"/>
              <a:t>() # </a:t>
            </a:r>
            <a:r>
              <a:rPr lang="zh-CN" altLang="zh-CN" dirty="0"/>
              <a:t>用</a:t>
            </a:r>
            <a:r>
              <a:rPr lang="en-US" altLang="zh-CN" dirty="0"/>
              <a:t>strip</a:t>
            </a:r>
            <a:r>
              <a:rPr lang="zh-CN" altLang="zh-CN" dirty="0"/>
              <a:t>方法去掉头尾的空格</a:t>
            </a:r>
          </a:p>
          <a:p>
            <a:pPr marL="342900" lvl="0" indent="-342900">
              <a:buClr>
                <a:srgbClr val="00B0F0"/>
              </a:buClr>
              <a:buFont typeface="+mj-lt"/>
              <a:buAutoNum type="arabicPeriod"/>
            </a:pPr>
            <a:r>
              <a:rPr lang="en-US" altLang="zh-CN" dirty="0"/>
              <a:t>&gt;&gt;&gt;  '</a:t>
            </a:r>
            <a:r>
              <a:rPr lang="en-US" altLang="zh-CN" dirty="0" err="1"/>
              <a:t>mystring</a:t>
            </a:r>
            <a:r>
              <a:rPr lang="en-US" altLang="zh-CN" dirty="0"/>
              <a:t>'</a:t>
            </a:r>
            <a:endParaRPr lang="zh-CN" altLang="zh-CN" dirty="0"/>
          </a:p>
          <a:p>
            <a:pPr marL="342900" lvl="0" indent="-342900">
              <a:buClr>
                <a:srgbClr val="00B0F0"/>
              </a:buClr>
              <a:buFont typeface="+mj-lt"/>
              <a:buAutoNum type="arabicPeriod"/>
            </a:pPr>
            <a:r>
              <a:rPr lang="en-US" altLang="zh-CN" dirty="0"/>
              <a:t>&gt;&gt;&gt;   '__class__',</a:t>
            </a:r>
            <a:endParaRPr lang="zh-CN" altLang="zh-CN" dirty="0"/>
          </a:p>
          <a:p>
            <a:pPr marL="342900" lvl="0" indent="-342900">
              <a:buClr>
                <a:srgbClr val="00B0F0"/>
              </a:buClr>
              <a:buFont typeface="+mj-lt"/>
              <a:buAutoNum type="arabicPeriod"/>
            </a:pPr>
            <a:r>
              <a:rPr lang="en-US" altLang="zh-CN" dirty="0"/>
              <a:t>&gt;&gt;&gt;   '__contains__',</a:t>
            </a:r>
            <a:endParaRPr lang="zh-CN" altLang="zh-CN" dirty="0"/>
          </a:p>
          <a:p>
            <a:pPr marL="342900" lvl="0" indent="-342900">
              <a:buClr>
                <a:srgbClr val="00B0F0"/>
              </a:buClr>
              <a:buFont typeface="+mj-lt"/>
              <a:buAutoNum type="arabicPeriod"/>
            </a:pPr>
            <a:r>
              <a:rPr lang="en-US" altLang="zh-CN" dirty="0"/>
              <a:t>&gt;&gt;&gt;   '__</a:t>
            </a:r>
            <a:r>
              <a:rPr lang="en-US" altLang="zh-CN" dirty="0" err="1"/>
              <a:t>delattr</a:t>
            </a:r>
            <a:r>
              <a:rPr lang="en-US" altLang="zh-CN" dirty="0"/>
              <a:t>__',</a:t>
            </a:r>
            <a:endParaRPr lang="zh-CN" altLang="zh-CN" dirty="0"/>
          </a:p>
        </p:txBody>
      </p:sp>
    </p:spTree>
    <p:extLst>
      <p:ext uri="{BB962C8B-B14F-4D97-AF65-F5344CB8AC3E}">
        <p14:creationId xmlns:p14="http://schemas.microsoft.com/office/powerpoint/2010/main" val="2068598851"/>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1</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图形化管理与命令行</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管理</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Anaconda</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对包、环境等的管理可以通过图形化界面和命令行界面来进行，分别称为</a:t>
            </a: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Navigator</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r>
              <a:rPr lang="en-US" altLang="zh-CN" sz="2200" dirty="0" err="1"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Conda</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1.1.1 </a:t>
            </a:r>
            <a:r>
              <a:rPr lang="zh-CN" altLang="en-US" sz="2800" b="1" dirty="0" smtClean="0">
                <a:solidFill>
                  <a:srgbClr val="7030A0"/>
                </a:solidFill>
                <a:latin typeface="微软雅黑" panose="020B0503020204020204" pitchFamily="34" charset="-122"/>
                <a:ea typeface="微软雅黑" panose="020B0503020204020204" pitchFamily="34" charset="-122"/>
              </a:rPr>
              <a:t>几个概念</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descr="C:\Users\T430\AppData\Local\Temp\1605059643(1).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7981" y="2881629"/>
            <a:ext cx="4165092" cy="2599055"/>
          </a:xfrm>
          <a:prstGeom prst="rect">
            <a:avLst/>
          </a:prstGeom>
          <a:noFill/>
          <a:ln>
            <a:noFill/>
          </a:ln>
        </p:spPr>
      </p:pic>
      <p:pic>
        <p:nvPicPr>
          <p:cNvPr id="8" name="图片 7" descr="C:\Users\T430\AppData\Roaming\Tencent\Users\50049204\QQ\WinTemp\RichOle\59TBQ[_0{MJ32({FH}U)4}R.png"/>
          <p:cNvPicPr/>
          <p:nvPr/>
        </p:nvPicPr>
        <p:blipFill>
          <a:blip r:embed="rId4">
            <a:extLst>
              <a:ext uri="{28A0092B-C50C-407E-A947-70E740481C1C}">
                <a14:useLocalDpi xmlns:a14="http://schemas.microsoft.com/office/drawing/2010/main" val="0"/>
              </a:ext>
            </a:extLst>
          </a:blip>
          <a:srcRect/>
          <a:stretch>
            <a:fillRect/>
          </a:stretch>
        </p:blipFill>
        <p:spPr bwMode="auto">
          <a:xfrm>
            <a:off x="4795182" y="2881629"/>
            <a:ext cx="4066539" cy="2599055"/>
          </a:xfrm>
          <a:prstGeom prst="rect">
            <a:avLst/>
          </a:prstGeom>
          <a:noFill/>
          <a:ln>
            <a:noFill/>
          </a:ln>
        </p:spPr>
      </p:pic>
    </p:spTree>
    <p:extLst>
      <p:ext uri="{BB962C8B-B14F-4D97-AF65-F5344CB8AC3E}">
        <p14:creationId xmlns:p14="http://schemas.microsoft.com/office/powerpoint/2010/main" val="3628902423"/>
      </p:ext>
    </p:extLst>
  </p:cSld>
  <p:clrMapOvr>
    <a:masterClrMapping/>
  </p:clrMapOvr>
  <p:transition spd="slow">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对象的使用</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数据类型的整数类</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int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、浮点数类</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float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、复数类</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complex</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和布尔类</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bool</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的方法主要是支持各类运算符的专有方法，如加法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__add__</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、减法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__sub__</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列表类型的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list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类的常用方法有：向列表的末尾添加元素方法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append</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、清除列表方法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clear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、拷贝列表方法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copy</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、返回子元素出现的次数方法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count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、返回子元素的索引方法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index</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、在指定索引处插入元素方法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insert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、删除列表中一个元素方法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pop</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、从列表中删除指定元素方法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remove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、反转列表方法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reverse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、列表元素排序方法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sort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1.3.4 </a:t>
            </a:r>
            <a:r>
              <a:rPr lang="zh-CN" altLang="en-US" sz="2800" b="1" dirty="0" smtClean="0">
                <a:solidFill>
                  <a:srgbClr val="7030A0"/>
                </a:solidFill>
                <a:latin typeface="微软雅黑" panose="020B0503020204020204" pitchFamily="34" charset="-122"/>
                <a:ea typeface="微软雅黑" panose="020B0503020204020204" pitchFamily="34" charset="-122"/>
              </a:rPr>
              <a:t>类和对象</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1886387" y="5424139"/>
            <a:ext cx="5377442" cy="1200329"/>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err="1"/>
              <a:t>mylist</a:t>
            </a:r>
            <a:r>
              <a:rPr lang="en-US" altLang="zh-CN" dirty="0"/>
              <a:t> = [ 1, 2, 3, 4, 5 ]</a:t>
            </a:r>
            <a:endParaRPr lang="zh-CN" altLang="zh-CN" dirty="0"/>
          </a:p>
          <a:p>
            <a:pPr marL="342900" lvl="0" indent="-342900">
              <a:buClr>
                <a:srgbClr val="00B0F0"/>
              </a:buClr>
              <a:buFont typeface="+mj-lt"/>
              <a:buAutoNum type="arabicPeriod"/>
            </a:pPr>
            <a:r>
              <a:rPr lang="en-US" altLang="zh-CN" dirty="0" err="1"/>
              <a:t>mylist.reverse</a:t>
            </a:r>
            <a:r>
              <a:rPr lang="en-US" altLang="zh-CN" dirty="0"/>
              <a:t>()</a:t>
            </a:r>
            <a:endParaRPr lang="zh-CN" altLang="zh-CN" dirty="0"/>
          </a:p>
          <a:p>
            <a:pPr marL="342900" lvl="0" indent="-342900">
              <a:buClr>
                <a:srgbClr val="00B0F0"/>
              </a:buClr>
              <a:buFont typeface="+mj-lt"/>
              <a:buAutoNum type="arabicPeriod"/>
            </a:pPr>
            <a:r>
              <a:rPr lang="en-US" altLang="zh-CN" dirty="0" err="1"/>
              <a:t>mylist</a:t>
            </a:r>
            <a:endParaRPr lang="zh-CN" altLang="zh-CN" dirty="0"/>
          </a:p>
          <a:p>
            <a:pPr marL="342900" lvl="0" indent="-342900">
              <a:buClr>
                <a:srgbClr val="00B0F0"/>
              </a:buClr>
              <a:buFont typeface="+mj-lt"/>
              <a:buAutoNum type="arabicPeriod"/>
            </a:pPr>
            <a:r>
              <a:rPr lang="en-US" altLang="zh-CN" dirty="0"/>
              <a:t>&gt;&gt;&gt;   [5, 4, 3, 2, 1]</a:t>
            </a:r>
            <a:endParaRPr lang="zh-CN" altLang="zh-CN" dirty="0"/>
          </a:p>
        </p:txBody>
      </p:sp>
    </p:spTree>
    <p:extLst>
      <p:ext uri="{BB962C8B-B14F-4D97-AF65-F5344CB8AC3E}">
        <p14:creationId xmlns:p14="http://schemas.microsoft.com/office/powerpoint/2010/main" val="2977526418"/>
      </p:ext>
    </p:extLst>
  </p:cSld>
  <p:clrMapOvr>
    <a:masterClrMapping/>
  </p:clrMapOvr>
  <p:transition spd="slow">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对象的使用</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因为元组是不可变的序列，所以元组类型的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tuple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类没有可对元素进行修改的方法，其他方法与</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list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类相似。</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集合类型的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set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类的常用方法有：添加元素方法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add</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、移除所有元素方法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clear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、拷贝集合方法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copy</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、删除集合中指定元素方法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discard</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、返回集合交集方法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intersection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、随机移除元素方法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pop</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、移除指定元素方法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remove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、返回两个集合的并集方法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union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字典类型的</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dict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类的常用方法有：删除字典内所有元素方法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clear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、返回指定键的值方法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get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、判断键是否在字典中的方法</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key_in_dict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、删除指定键对应的元素方法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pop</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a:t>
            </a: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1.3.4 </a:t>
            </a:r>
            <a:r>
              <a:rPr lang="zh-CN" altLang="en-US" sz="2800" b="1" dirty="0" smtClean="0">
                <a:solidFill>
                  <a:srgbClr val="7030A0"/>
                </a:solidFill>
                <a:latin typeface="微软雅黑" panose="020B0503020204020204" pitchFamily="34" charset="-122"/>
                <a:ea typeface="微软雅黑" panose="020B0503020204020204" pitchFamily="34" charset="-122"/>
              </a:rPr>
              <a:t>类和对象</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78084080"/>
      </p:ext>
    </p:extLst>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类的创建</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类的创建和使用主要涉及类定义、构造方法、继承和方法重写。</a:t>
            </a: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1.3.4 </a:t>
            </a:r>
            <a:r>
              <a:rPr lang="zh-CN" altLang="en-US" sz="2800" b="1" dirty="0" smtClean="0">
                <a:solidFill>
                  <a:srgbClr val="7030A0"/>
                </a:solidFill>
                <a:latin typeface="微软雅黑" panose="020B0503020204020204" pitchFamily="34" charset="-122"/>
                <a:ea typeface="微软雅黑" panose="020B0503020204020204" pitchFamily="34" charset="-122"/>
              </a:rPr>
              <a:t>类和对象</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406908" y="1790589"/>
            <a:ext cx="8330184" cy="5078313"/>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class </a:t>
            </a:r>
            <a:r>
              <a:rPr lang="en-US" altLang="zh-CN" dirty="0" err="1"/>
              <a:t>circlar_area</a:t>
            </a:r>
            <a:r>
              <a:rPr lang="en-US" altLang="zh-CN" dirty="0"/>
              <a:t>:         # </a:t>
            </a:r>
            <a:r>
              <a:rPr lang="zh-CN" altLang="zh-CN" dirty="0"/>
              <a:t>定义一个计算圆面积的类</a:t>
            </a:r>
          </a:p>
          <a:p>
            <a:pPr marL="342900" lvl="0" indent="-342900">
              <a:buClr>
                <a:srgbClr val="00B0F0"/>
              </a:buClr>
              <a:buFont typeface="+mj-lt"/>
              <a:buAutoNum type="arabicPeriod"/>
            </a:pPr>
            <a:r>
              <a:rPr lang="en-US" altLang="zh-CN" dirty="0"/>
              <a:t>    pi = 3.14                 # </a:t>
            </a:r>
            <a:r>
              <a:rPr lang="zh-CN" altLang="zh-CN" dirty="0"/>
              <a:t>圆周率是类的属性</a:t>
            </a:r>
          </a:p>
          <a:p>
            <a:pPr marL="342900" lvl="0" indent="-342900">
              <a:buClr>
                <a:srgbClr val="00B0F0"/>
              </a:buClr>
              <a:buFont typeface="+mj-lt"/>
              <a:buAutoNum type="arabicPeriod"/>
            </a:pPr>
            <a:r>
              <a:rPr lang="en-US" altLang="zh-CN" dirty="0"/>
              <a:t>    </a:t>
            </a:r>
            <a:r>
              <a:rPr lang="en-US" altLang="zh-CN" dirty="0" err="1"/>
              <a:t>def</a:t>
            </a:r>
            <a:r>
              <a:rPr lang="en-US" altLang="zh-CN" dirty="0"/>
              <a:t> __</a:t>
            </a:r>
            <a:r>
              <a:rPr lang="en-US" altLang="zh-CN" dirty="0" err="1"/>
              <a:t>init</a:t>
            </a:r>
            <a:r>
              <a:rPr lang="en-US" altLang="zh-CN" dirty="0"/>
              <a:t>__(self, r): # </a:t>
            </a:r>
            <a:r>
              <a:rPr lang="zh-CN" altLang="zh-CN" dirty="0"/>
              <a:t>类的构造方法</a:t>
            </a:r>
          </a:p>
          <a:p>
            <a:pPr marL="342900" lvl="0" indent="-342900">
              <a:buClr>
                <a:srgbClr val="00B0F0"/>
              </a:buClr>
              <a:buFont typeface="+mj-lt"/>
              <a:buAutoNum type="arabicPeriod"/>
            </a:pPr>
            <a:r>
              <a:rPr lang="en-US" altLang="zh-CN" dirty="0"/>
              <a:t>        </a:t>
            </a:r>
            <a:r>
              <a:rPr lang="en-US" altLang="zh-CN" dirty="0" err="1"/>
              <a:t>self.r</a:t>
            </a:r>
            <a:r>
              <a:rPr lang="en-US" altLang="zh-CN" dirty="0"/>
              <a:t> = r            # </a:t>
            </a:r>
            <a:r>
              <a:rPr lang="zh-CN" altLang="zh-CN" dirty="0"/>
              <a:t>通过构造方法设置圆的半径</a:t>
            </a:r>
          </a:p>
          <a:p>
            <a:pPr marL="342900" lvl="0" indent="-342900">
              <a:buClr>
                <a:srgbClr val="00B0F0"/>
              </a:buClr>
              <a:buFont typeface="+mj-lt"/>
              <a:buAutoNum type="arabicPeriod"/>
            </a:pPr>
            <a:r>
              <a:rPr lang="en-US" altLang="zh-CN" dirty="0"/>
              <a:t>    </a:t>
            </a:r>
            <a:r>
              <a:rPr lang="en-US" altLang="zh-CN" dirty="0" err="1"/>
              <a:t>def</a:t>
            </a:r>
            <a:r>
              <a:rPr lang="en-US" altLang="zh-CN" dirty="0"/>
              <a:t> compute(self):       # </a:t>
            </a:r>
            <a:r>
              <a:rPr lang="zh-CN" altLang="zh-CN" dirty="0"/>
              <a:t>该方法计算圆的面积</a:t>
            </a:r>
          </a:p>
          <a:p>
            <a:pPr marL="342900" lvl="0" indent="-342900">
              <a:buClr>
                <a:srgbClr val="00B0F0"/>
              </a:buClr>
              <a:buFont typeface="+mj-lt"/>
              <a:buAutoNum type="arabicPeriod"/>
            </a:pPr>
            <a:r>
              <a:rPr lang="en-US" altLang="zh-CN" dirty="0"/>
              <a:t>        return </a:t>
            </a:r>
            <a:r>
              <a:rPr lang="en-US" altLang="zh-CN" dirty="0" err="1"/>
              <a:t>self.pi</a:t>
            </a:r>
            <a:r>
              <a:rPr lang="en-US" altLang="zh-CN" dirty="0"/>
              <a:t> * </a:t>
            </a:r>
            <a:r>
              <a:rPr lang="en-US" altLang="zh-CN" dirty="0" err="1"/>
              <a:t>self.r</a:t>
            </a:r>
            <a:r>
              <a:rPr lang="en-US" altLang="zh-CN" dirty="0"/>
              <a:t>**</a:t>
            </a:r>
            <a:r>
              <a:rPr lang="en-US" altLang="zh-CN" dirty="0" smtClean="0"/>
              <a:t>2    </a:t>
            </a:r>
            <a:endParaRPr lang="zh-CN" altLang="zh-CN" dirty="0"/>
          </a:p>
          <a:p>
            <a:pPr marL="342900" lvl="0" indent="-342900">
              <a:buClr>
                <a:srgbClr val="00B0F0"/>
              </a:buClr>
              <a:buFont typeface="+mj-lt"/>
              <a:buAutoNum type="arabicPeriod"/>
            </a:pPr>
            <a:r>
              <a:rPr lang="en-US" altLang="zh-CN" dirty="0"/>
              <a:t>circle = </a:t>
            </a:r>
            <a:r>
              <a:rPr lang="en-US" altLang="zh-CN" dirty="0" err="1"/>
              <a:t>circlar_area</a:t>
            </a:r>
            <a:r>
              <a:rPr lang="en-US" altLang="zh-CN" dirty="0"/>
              <a:t>(1)    # </a:t>
            </a:r>
            <a:r>
              <a:rPr lang="zh-CN" altLang="zh-CN" dirty="0"/>
              <a:t>实例化类得到对象，通过构造方法设置了圆的半径</a:t>
            </a:r>
          </a:p>
          <a:p>
            <a:pPr marL="342900" lvl="0" indent="-342900">
              <a:buClr>
                <a:srgbClr val="00B0F0"/>
              </a:buClr>
              <a:buFont typeface="+mj-lt"/>
              <a:buAutoNum type="arabicPeriod"/>
            </a:pPr>
            <a:r>
              <a:rPr lang="en-US" altLang="zh-CN" dirty="0" err="1"/>
              <a:t>circle.compute</a:t>
            </a:r>
            <a:r>
              <a:rPr lang="en-US" altLang="zh-CN" dirty="0"/>
              <a:t>()              # </a:t>
            </a:r>
            <a:r>
              <a:rPr lang="zh-CN" altLang="zh-CN" dirty="0"/>
              <a:t>调用对象的</a:t>
            </a:r>
            <a:r>
              <a:rPr lang="en-US" altLang="zh-CN" dirty="0"/>
              <a:t>compute</a:t>
            </a:r>
            <a:r>
              <a:rPr lang="zh-CN" altLang="zh-CN" dirty="0"/>
              <a:t>方法得到圆的面积</a:t>
            </a:r>
          </a:p>
          <a:p>
            <a:pPr marL="342900" lvl="0" indent="-342900">
              <a:buClr>
                <a:srgbClr val="00B0F0"/>
              </a:buClr>
              <a:buFont typeface="+mj-lt"/>
              <a:buAutoNum type="arabicPeriod"/>
            </a:pPr>
            <a:r>
              <a:rPr lang="en-US" altLang="zh-CN" dirty="0"/>
              <a:t>&gt;&gt;&gt; </a:t>
            </a:r>
            <a:r>
              <a:rPr lang="en-US" altLang="zh-CN" dirty="0" smtClean="0"/>
              <a:t>3.14</a:t>
            </a:r>
            <a:r>
              <a:rPr lang="en-US" altLang="zh-CN" dirty="0"/>
              <a:t> </a:t>
            </a:r>
            <a:endParaRPr lang="zh-CN" altLang="zh-CN" dirty="0"/>
          </a:p>
          <a:p>
            <a:pPr marL="342900" lvl="0" indent="-342900">
              <a:buClr>
                <a:srgbClr val="00B0F0"/>
              </a:buClr>
              <a:buFont typeface="+mj-lt"/>
              <a:buAutoNum type="arabicPeriod"/>
            </a:pPr>
            <a:r>
              <a:rPr lang="en-US" altLang="zh-CN" dirty="0"/>
              <a:t>class </a:t>
            </a:r>
            <a:r>
              <a:rPr lang="en-US" altLang="zh-CN" dirty="0" err="1"/>
              <a:t>round_area</a:t>
            </a:r>
            <a:r>
              <a:rPr lang="en-US" altLang="zh-CN" dirty="0"/>
              <a:t>(</a:t>
            </a:r>
            <a:r>
              <a:rPr lang="en-US" altLang="zh-CN" dirty="0" err="1"/>
              <a:t>circlar_area</a:t>
            </a:r>
            <a:r>
              <a:rPr lang="en-US" altLang="zh-CN" dirty="0"/>
              <a:t>): # </a:t>
            </a:r>
            <a:r>
              <a:rPr lang="zh-CN" altLang="zh-CN" dirty="0"/>
              <a:t>继承</a:t>
            </a:r>
            <a:r>
              <a:rPr lang="en-US" altLang="zh-CN" dirty="0" err="1"/>
              <a:t>circlar_area</a:t>
            </a:r>
            <a:r>
              <a:rPr lang="zh-CN" altLang="zh-CN" dirty="0"/>
              <a:t>类，得到计算圆环面积的新类</a:t>
            </a:r>
          </a:p>
          <a:p>
            <a:pPr marL="342900" lvl="0" indent="-342900">
              <a:buClr>
                <a:srgbClr val="00B0F0"/>
              </a:buClr>
              <a:buFont typeface="+mj-lt"/>
              <a:buAutoNum type="arabicPeriod"/>
            </a:pPr>
            <a:r>
              <a:rPr lang="en-US" altLang="zh-CN" dirty="0"/>
              <a:t>    </a:t>
            </a:r>
            <a:r>
              <a:rPr lang="en-US" altLang="zh-CN" dirty="0" err="1"/>
              <a:t>def</a:t>
            </a:r>
            <a:r>
              <a:rPr lang="en-US" altLang="zh-CN" dirty="0"/>
              <a:t> __</a:t>
            </a:r>
            <a:r>
              <a:rPr lang="en-US" altLang="zh-CN" dirty="0" err="1"/>
              <a:t>init</a:t>
            </a:r>
            <a:r>
              <a:rPr lang="en-US" altLang="zh-CN" dirty="0"/>
              <a:t>__(self, r, R):     </a:t>
            </a:r>
            <a:endParaRPr lang="zh-CN" altLang="zh-CN" dirty="0"/>
          </a:p>
          <a:p>
            <a:pPr marL="342900" lvl="0" indent="-342900">
              <a:buClr>
                <a:srgbClr val="00B0F0"/>
              </a:buClr>
              <a:buFont typeface="+mj-lt"/>
              <a:buAutoNum type="arabicPeriod"/>
            </a:pPr>
            <a:r>
              <a:rPr lang="en-US" altLang="zh-CN" dirty="0"/>
              <a:t>        circlar_area.__</a:t>
            </a:r>
            <a:r>
              <a:rPr lang="en-US" altLang="zh-CN" dirty="0" err="1"/>
              <a:t>init</a:t>
            </a:r>
            <a:r>
              <a:rPr lang="en-US" altLang="zh-CN" dirty="0"/>
              <a:t>__(self, r) # </a:t>
            </a:r>
            <a:r>
              <a:rPr lang="zh-CN" altLang="zh-CN" dirty="0"/>
              <a:t>构造方法里要调用父类的构造方法</a:t>
            </a:r>
          </a:p>
          <a:p>
            <a:pPr marL="342900" lvl="0" indent="-342900">
              <a:buClr>
                <a:srgbClr val="00B0F0"/>
              </a:buClr>
              <a:buFont typeface="+mj-lt"/>
              <a:buAutoNum type="arabicPeriod"/>
            </a:pPr>
            <a:r>
              <a:rPr lang="en-US" altLang="zh-CN" dirty="0"/>
              <a:t>        </a:t>
            </a:r>
            <a:r>
              <a:rPr lang="en-US" altLang="zh-CN" dirty="0" err="1"/>
              <a:t>self.R</a:t>
            </a:r>
            <a:r>
              <a:rPr lang="en-US" altLang="zh-CN" dirty="0"/>
              <a:t> = R                   # </a:t>
            </a:r>
            <a:r>
              <a:rPr lang="zh-CN" altLang="zh-CN" dirty="0"/>
              <a:t>构造方法里设置圆环的另一个半径</a:t>
            </a:r>
          </a:p>
          <a:p>
            <a:pPr marL="342900" lvl="0" indent="-342900">
              <a:buClr>
                <a:srgbClr val="00B0F0"/>
              </a:buClr>
              <a:buFont typeface="+mj-lt"/>
              <a:buAutoNum type="arabicPeriod"/>
            </a:pPr>
            <a:r>
              <a:rPr lang="en-US" altLang="zh-CN" dirty="0"/>
              <a:t>    </a:t>
            </a:r>
            <a:r>
              <a:rPr lang="en-US" altLang="zh-CN" dirty="0" err="1"/>
              <a:t>def</a:t>
            </a:r>
            <a:r>
              <a:rPr lang="en-US" altLang="zh-CN" dirty="0"/>
              <a:t> compute(self):        # </a:t>
            </a:r>
            <a:r>
              <a:rPr lang="zh-CN" altLang="zh-CN" dirty="0"/>
              <a:t>重写</a:t>
            </a:r>
            <a:r>
              <a:rPr lang="en-US" altLang="zh-CN" dirty="0"/>
              <a:t>compute</a:t>
            </a:r>
            <a:r>
              <a:rPr lang="zh-CN" altLang="zh-CN" dirty="0"/>
              <a:t>方法，实现计算圆环的面积</a:t>
            </a:r>
          </a:p>
          <a:p>
            <a:pPr marL="342900" lvl="0" indent="-342900">
              <a:buClr>
                <a:srgbClr val="00B0F0"/>
              </a:buClr>
              <a:buFont typeface="+mj-lt"/>
              <a:buAutoNum type="arabicPeriod"/>
            </a:pPr>
            <a:r>
              <a:rPr lang="en-US" altLang="zh-CN" dirty="0"/>
              <a:t>        return abs((</a:t>
            </a:r>
            <a:r>
              <a:rPr lang="en-US" altLang="zh-CN" dirty="0" err="1"/>
              <a:t>self.pi</a:t>
            </a:r>
            <a:r>
              <a:rPr lang="en-US" altLang="zh-CN" dirty="0"/>
              <a:t> * </a:t>
            </a:r>
            <a:r>
              <a:rPr lang="en-US" altLang="zh-CN" dirty="0" err="1"/>
              <a:t>self.R</a:t>
            </a:r>
            <a:r>
              <a:rPr lang="en-US" altLang="zh-CN" dirty="0"/>
              <a:t>**2) - (</a:t>
            </a:r>
            <a:r>
              <a:rPr lang="en-US" altLang="zh-CN" dirty="0" err="1"/>
              <a:t>self.pi</a:t>
            </a:r>
            <a:r>
              <a:rPr lang="en-US" altLang="zh-CN" dirty="0"/>
              <a:t> * </a:t>
            </a:r>
            <a:r>
              <a:rPr lang="en-US" altLang="zh-CN" dirty="0" err="1"/>
              <a:t>self.r</a:t>
            </a:r>
            <a:r>
              <a:rPr lang="en-US" altLang="zh-CN" dirty="0"/>
              <a:t>**2</a:t>
            </a:r>
            <a:r>
              <a:rPr lang="en-US" altLang="zh-CN" dirty="0" smtClean="0"/>
              <a:t>))</a:t>
            </a:r>
            <a:r>
              <a:rPr lang="en-US" altLang="zh-CN" dirty="0"/>
              <a:t> </a:t>
            </a:r>
            <a:endParaRPr lang="zh-CN" altLang="zh-CN" dirty="0"/>
          </a:p>
          <a:p>
            <a:pPr marL="342900" lvl="0" indent="-342900">
              <a:buClr>
                <a:srgbClr val="00B0F0"/>
              </a:buClr>
              <a:buFont typeface="+mj-lt"/>
              <a:buAutoNum type="arabicPeriod"/>
            </a:pPr>
            <a:r>
              <a:rPr lang="en-US" altLang="zh-CN" dirty="0"/>
              <a:t>round_ = </a:t>
            </a:r>
            <a:r>
              <a:rPr lang="en-US" altLang="zh-CN" dirty="0" err="1"/>
              <a:t>round_area</a:t>
            </a:r>
            <a:r>
              <a:rPr lang="en-US" altLang="zh-CN" dirty="0"/>
              <a:t>(1, 2) # </a:t>
            </a:r>
            <a:r>
              <a:rPr lang="zh-CN" altLang="zh-CN" dirty="0"/>
              <a:t>实例化</a:t>
            </a:r>
          </a:p>
          <a:p>
            <a:pPr marL="342900" lvl="0" indent="-342900">
              <a:buClr>
                <a:srgbClr val="00B0F0"/>
              </a:buClr>
              <a:buFont typeface="+mj-lt"/>
              <a:buAutoNum type="arabicPeriod"/>
            </a:pPr>
            <a:r>
              <a:rPr lang="en-US" altLang="zh-CN" dirty="0" err="1"/>
              <a:t>round_.compute</a:t>
            </a:r>
            <a:r>
              <a:rPr lang="en-US" altLang="zh-CN" dirty="0"/>
              <a:t>()</a:t>
            </a:r>
            <a:endParaRPr lang="zh-CN" altLang="zh-CN" dirty="0"/>
          </a:p>
          <a:p>
            <a:pPr marL="342900" lvl="0" indent="-342900">
              <a:buClr>
                <a:srgbClr val="00B0F0"/>
              </a:buClr>
              <a:buFont typeface="+mj-lt"/>
              <a:buAutoNum type="arabicPeriod"/>
            </a:pPr>
            <a:r>
              <a:rPr lang="en-US" altLang="zh-CN" dirty="0"/>
              <a:t>&gt;&gt;&gt; 9.42</a:t>
            </a:r>
            <a:endParaRPr lang="zh-CN" altLang="zh-CN" dirty="0"/>
          </a:p>
        </p:txBody>
      </p:sp>
    </p:spTree>
    <p:extLst>
      <p:ext uri="{BB962C8B-B14F-4D97-AF65-F5344CB8AC3E}">
        <p14:creationId xmlns:p14="http://schemas.microsoft.com/office/powerpoint/2010/main" val="2620097354"/>
      </p:ext>
    </p:extLst>
  </p:cSld>
  <p:clrMapOvr>
    <a:masterClrMapping/>
  </p:clrMapOvr>
  <p:transition spd="slow">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分支结构</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1.3.5 </a:t>
            </a:r>
            <a:r>
              <a:rPr lang="zh-CN" altLang="en-US" sz="2800" b="1" dirty="0" smtClean="0">
                <a:solidFill>
                  <a:srgbClr val="7030A0"/>
                </a:solidFill>
                <a:latin typeface="微软雅黑" panose="020B0503020204020204" pitchFamily="34" charset="-122"/>
                <a:ea typeface="微软雅黑" panose="020B0503020204020204" pitchFamily="34" charset="-122"/>
              </a:rPr>
              <a:t>流程控制</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6981413" y="1380014"/>
            <a:ext cx="2023494" cy="3970318"/>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if </a:t>
            </a:r>
            <a:r>
              <a:rPr lang="en-US" altLang="zh-CN" u="sng" dirty="0"/>
              <a:t>condition</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u="sng" dirty="0"/>
              <a:t>statements1</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if </a:t>
            </a:r>
            <a:r>
              <a:rPr lang="en-US" altLang="zh-CN" u="sng" dirty="0"/>
              <a:t>condition</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u="sng" dirty="0"/>
              <a:t>statements1</a:t>
            </a:r>
            <a:endParaRPr lang="zh-CN" altLang="zh-CN" dirty="0"/>
          </a:p>
          <a:p>
            <a:pPr marL="342900" lvl="0" indent="-342900">
              <a:buClr>
                <a:srgbClr val="00B0F0"/>
              </a:buClr>
              <a:buFont typeface="+mj-lt"/>
              <a:buAutoNum type="arabicPeriod"/>
            </a:pPr>
            <a:r>
              <a:rPr lang="en-US" altLang="zh-CN" dirty="0"/>
              <a:t>else:</a:t>
            </a:r>
            <a:endParaRPr lang="zh-CN" altLang="zh-CN" dirty="0"/>
          </a:p>
          <a:p>
            <a:pPr marL="342900" lvl="0" indent="-342900">
              <a:buClr>
                <a:srgbClr val="00B0F0"/>
              </a:buClr>
              <a:buFont typeface="+mj-lt"/>
              <a:buAutoNum type="arabicPeriod"/>
            </a:pPr>
            <a:r>
              <a:rPr lang="en-US" altLang="zh-CN" dirty="0"/>
              <a:t>    </a:t>
            </a:r>
            <a:r>
              <a:rPr lang="en-US" altLang="zh-CN" u="sng" dirty="0"/>
              <a:t>statements2</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if </a:t>
            </a:r>
            <a:r>
              <a:rPr lang="en-US" altLang="zh-CN" u="sng" dirty="0"/>
              <a:t>condition1</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u="sng" dirty="0"/>
              <a:t>statements1</a:t>
            </a:r>
            <a:endParaRPr lang="zh-CN" altLang="zh-CN" dirty="0"/>
          </a:p>
          <a:p>
            <a:pPr marL="342900" lvl="0" indent="-342900">
              <a:buClr>
                <a:srgbClr val="00B0F0"/>
              </a:buClr>
              <a:buFont typeface="+mj-lt"/>
              <a:buAutoNum type="arabicPeriod"/>
            </a:pPr>
            <a:r>
              <a:rPr lang="en-US" altLang="zh-CN" dirty="0" err="1"/>
              <a:t>elif</a:t>
            </a:r>
            <a:r>
              <a:rPr lang="en-US" altLang="zh-CN" dirty="0"/>
              <a:t> </a:t>
            </a:r>
            <a:r>
              <a:rPr lang="en-US" altLang="zh-CN" u="sng" dirty="0"/>
              <a:t>condition2</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u="sng" dirty="0"/>
              <a:t>statements2</a:t>
            </a:r>
            <a:endParaRPr lang="zh-CN" altLang="zh-CN" dirty="0"/>
          </a:p>
          <a:p>
            <a:pPr marL="342900" lvl="0" indent="-342900">
              <a:buClr>
                <a:srgbClr val="00B0F0"/>
              </a:buClr>
              <a:buFont typeface="+mj-lt"/>
              <a:buAutoNum type="arabicPeriod"/>
            </a:pPr>
            <a:r>
              <a:rPr lang="en-US" altLang="zh-CN" dirty="0"/>
              <a:t>else:</a:t>
            </a:r>
            <a:endParaRPr lang="zh-CN" altLang="zh-CN" dirty="0"/>
          </a:p>
          <a:p>
            <a:pPr marL="342900" lvl="0" indent="-342900">
              <a:buClr>
                <a:srgbClr val="00B0F0"/>
              </a:buClr>
              <a:buFont typeface="+mj-lt"/>
              <a:buAutoNum type="arabicPeriod"/>
            </a:pPr>
            <a:r>
              <a:rPr lang="en-US" altLang="zh-CN" dirty="0"/>
              <a:t>    </a:t>
            </a:r>
            <a:r>
              <a:rPr lang="en-US" altLang="zh-CN" u="sng" dirty="0"/>
              <a:t>statements3</a:t>
            </a:r>
            <a:endParaRPr lang="zh-CN" altLang="zh-CN"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3151606644"/>
              </p:ext>
            </p:extLst>
          </p:nvPr>
        </p:nvGraphicFramePr>
        <p:xfrm>
          <a:off x="123290" y="1349832"/>
          <a:ext cx="6806901" cy="5114309"/>
        </p:xfrm>
        <a:graphic>
          <a:graphicData uri="http://schemas.openxmlformats.org/presentationml/2006/ole">
            <mc:AlternateContent xmlns:mc="http://schemas.openxmlformats.org/markup-compatibility/2006">
              <mc:Choice xmlns:v="urn:schemas-microsoft-com:vml" Requires="v">
                <p:oleObj spid="_x0000_s8218" name="Visio" r:id="rId4" imgW="5301845" imgH="3987560" progId="Visio.Drawing.11">
                  <p:embed/>
                </p:oleObj>
              </mc:Choice>
              <mc:Fallback>
                <p:oleObj name="Visio" r:id="rId4" imgW="5301845" imgH="3987560" progId="Visio.Drawing.11">
                  <p:embed/>
                  <p:pic>
                    <p:nvPicPr>
                      <p:cNvPr id="0" name="Object 1"/>
                      <p:cNvPicPr>
                        <a:picLocks noChangeAspect="1" noChangeArrowheads="1"/>
                      </p:cNvPicPr>
                      <p:nvPr/>
                    </p:nvPicPr>
                    <p:blipFill>
                      <a:blip r:embed="rId5"/>
                      <a:srcRect/>
                      <a:stretch>
                        <a:fillRect/>
                      </a:stretch>
                    </p:blipFill>
                    <p:spPr bwMode="auto">
                      <a:xfrm>
                        <a:off x="123290" y="1349832"/>
                        <a:ext cx="6806901" cy="5114309"/>
                      </a:xfrm>
                      <a:prstGeom prst="rect">
                        <a:avLst/>
                      </a:prstGeom>
                      <a:noFill/>
                    </p:spPr>
                  </p:pic>
                </p:oleObj>
              </mc:Fallback>
            </mc:AlternateContent>
          </a:graphicData>
        </a:graphic>
      </p:graphicFrame>
    </p:spTree>
    <p:extLst>
      <p:ext uri="{BB962C8B-B14F-4D97-AF65-F5344CB8AC3E}">
        <p14:creationId xmlns:p14="http://schemas.microsoft.com/office/powerpoint/2010/main" val="2490129118"/>
      </p:ext>
    </p:extLst>
  </p:cSld>
  <p:clrMapOvr>
    <a:masterClrMapping/>
  </p:clrMapOvr>
  <p:transition spd="slow">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循环</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结构</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1.3.5 </a:t>
            </a:r>
            <a:r>
              <a:rPr lang="zh-CN" altLang="en-US" sz="2800" b="1" dirty="0" smtClean="0">
                <a:solidFill>
                  <a:srgbClr val="7030A0"/>
                </a:solidFill>
                <a:latin typeface="微软雅黑" panose="020B0503020204020204" pitchFamily="34" charset="-122"/>
                <a:ea typeface="微软雅黑" panose="020B0503020204020204" pitchFamily="34" charset="-122"/>
              </a:rPr>
              <a:t>流程控制</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6585735" y="1380014"/>
            <a:ext cx="2419172" cy="4247317"/>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while </a:t>
            </a:r>
            <a:r>
              <a:rPr lang="en-US" altLang="zh-CN" u="sng" dirty="0"/>
              <a:t>condition</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u="sng" dirty="0"/>
              <a:t>statements</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while </a:t>
            </a:r>
            <a:r>
              <a:rPr lang="en-US" altLang="zh-CN" u="sng" dirty="0"/>
              <a:t>condition</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u="sng" dirty="0"/>
              <a:t>statements1</a:t>
            </a:r>
            <a:endParaRPr lang="zh-CN" altLang="zh-CN" dirty="0"/>
          </a:p>
          <a:p>
            <a:pPr marL="342900" lvl="0" indent="-342900">
              <a:buClr>
                <a:srgbClr val="00B0F0"/>
              </a:buClr>
              <a:buFont typeface="+mj-lt"/>
              <a:buAutoNum type="arabicPeriod"/>
            </a:pPr>
            <a:r>
              <a:rPr lang="en-US" altLang="zh-CN" dirty="0"/>
              <a:t>else:</a:t>
            </a:r>
            <a:endParaRPr lang="zh-CN" altLang="zh-CN" dirty="0"/>
          </a:p>
          <a:p>
            <a:pPr marL="342900" lvl="0" indent="-342900">
              <a:buClr>
                <a:srgbClr val="00B0F0"/>
              </a:buClr>
              <a:buFont typeface="+mj-lt"/>
              <a:buAutoNum type="arabicPeriod"/>
            </a:pPr>
            <a:r>
              <a:rPr lang="en-US" altLang="zh-CN" dirty="0"/>
              <a:t>    </a:t>
            </a:r>
            <a:r>
              <a:rPr lang="en-US" altLang="zh-CN" u="sng" dirty="0"/>
              <a:t>statements2</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for </a:t>
            </a:r>
            <a:r>
              <a:rPr lang="en-US" altLang="zh-CN" u="sng" dirty="0" err="1"/>
              <a:t>var</a:t>
            </a:r>
            <a:r>
              <a:rPr lang="en-US" altLang="zh-CN" dirty="0"/>
              <a:t> in </a:t>
            </a:r>
            <a:r>
              <a:rPr lang="en-US" altLang="zh-CN" u="sng" dirty="0"/>
              <a:t>sequence</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u="sng" dirty="0"/>
              <a:t>statements</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for </a:t>
            </a:r>
            <a:r>
              <a:rPr lang="en-US" altLang="zh-CN" u="sng" dirty="0" err="1"/>
              <a:t>var</a:t>
            </a:r>
            <a:r>
              <a:rPr lang="en-US" altLang="zh-CN" dirty="0"/>
              <a:t> in </a:t>
            </a:r>
            <a:r>
              <a:rPr lang="en-US" altLang="zh-CN" u="sng" dirty="0"/>
              <a:t>sequence</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u="sng" dirty="0"/>
              <a:t>statements1</a:t>
            </a:r>
            <a:endParaRPr lang="zh-CN" altLang="zh-CN" dirty="0"/>
          </a:p>
          <a:p>
            <a:pPr marL="342900" lvl="0" indent="-342900">
              <a:buClr>
                <a:srgbClr val="00B0F0"/>
              </a:buClr>
              <a:buFont typeface="+mj-lt"/>
              <a:buAutoNum type="arabicPeriod"/>
            </a:pPr>
            <a:r>
              <a:rPr lang="en-US" altLang="zh-CN" dirty="0"/>
              <a:t>else:</a:t>
            </a:r>
            <a:endParaRPr lang="zh-CN" altLang="zh-CN" dirty="0"/>
          </a:p>
          <a:p>
            <a:pPr marL="342900" lvl="0" indent="-342900">
              <a:buClr>
                <a:srgbClr val="00B0F0"/>
              </a:buClr>
              <a:buFont typeface="+mj-lt"/>
              <a:buAutoNum type="arabicPeriod"/>
            </a:pPr>
            <a:r>
              <a:rPr lang="en-US" altLang="zh-CN" dirty="0"/>
              <a:t>    </a:t>
            </a:r>
            <a:r>
              <a:rPr lang="en-US" altLang="zh-CN" u="sng" dirty="0"/>
              <a:t>statements2</a:t>
            </a:r>
            <a:endParaRPr lang="zh-CN" altLang="zh-CN"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924980298"/>
              </p:ext>
            </p:extLst>
          </p:nvPr>
        </p:nvGraphicFramePr>
        <p:xfrm>
          <a:off x="-137347" y="1639878"/>
          <a:ext cx="6723082" cy="3353362"/>
        </p:xfrm>
        <a:graphic>
          <a:graphicData uri="http://schemas.openxmlformats.org/presentationml/2006/ole">
            <mc:AlternateContent xmlns:mc="http://schemas.openxmlformats.org/markup-compatibility/2006">
              <mc:Choice xmlns:v="urn:schemas-microsoft-com:vml" Requires="v">
                <p:oleObj spid="_x0000_s9242" name="Visio" r:id="rId4" imgW="3911600" imgH="1947144" progId="Visio.Drawing.11">
                  <p:embed/>
                </p:oleObj>
              </mc:Choice>
              <mc:Fallback>
                <p:oleObj name="Visio" r:id="rId4" imgW="3911600" imgH="1947144" progId="Visio.Drawing.11">
                  <p:embed/>
                  <p:pic>
                    <p:nvPicPr>
                      <p:cNvPr id="0" name="Object 1"/>
                      <p:cNvPicPr>
                        <a:picLocks noChangeAspect="1" noChangeArrowheads="1"/>
                      </p:cNvPicPr>
                      <p:nvPr/>
                    </p:nvPicPr>
                    <p:blipFill>
                      <a:blip r:embed="rId5"/>
                      <a:srcRect/>
                      <a:stretch>
                        <a:fillRect/>
                      </a:stretch>
                    </p:blipFill>
                    <p:spPr bwMode="auto">
                      <a:xfrm>
                        <a:off x="-137347" y="1639878"/>
                        <a:ext cx="6723082" cy="3353362"/>
                      </a:xfrm>
                      <a:prstGeom prst="rect">
                        <a:avLst/>
                      </a:prstGeom>
                      <a:noFill/>
                    </p:spPr>
                  </p:pic>
                </p:oleObj>
              </mc:Fallback>
            </mc:AlternateContent>
          </a:graphicData>
        </a:graphic>
      </p:graphicFrame>
    </p:spTree>
    <p:extLst>
      <p:ext uri="{BB962C8B-B14F-4D97-AF65-F5344CB8AC3E}">
        <p14:creationId xmlns:p14="http://schemas.microsoft.com/office/powerpoint/2010/main" val="67927849"/>
      </p:ext>
    </p:extLst>
  </p:cSld>
  <p:clrMapOvr>
    <a:masterClrMapping/>
  </p:clrMapOvr>
  <p:transition spd="slow">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1.Numpy</a:t>
            </a:r>
          </a:p>
          <a:p>
            <a:pPr marL="0" indent="457200">
              <a:lnSpc>
                <a:spcPct val="150000"/>
              </a:lnSpc>
              <a:spcBef>
                <a:spcPts val="0"/>
              </a:spcBef>
              <a:buNone/>
            </a:pP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Numpy</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扩展库提供了数组支持。在机器学习算法的实践中，样本集一般都看作数组进行操作处理，因此该扩展包在机器学习的应用中有很重要的作用。</a:t>
            </a: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2.Pandas</a:t>
            </a: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Pandas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是面板数据（</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Panel Data</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）的简写。它是</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的数据分析工具，支持类似</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SQL</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的数据增、删、改、查功能。</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Pandas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结合</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Numpy</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，可以完成大部分的数据准备工作。</a:t>
            </a: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3.Scipy</a:t>
            </a:r>
          </a:p>
          <a:p>
            <a:pPr marL="0" indent="457200">
              <a:lnSpc>
                <a:spcPct val="150000"/>
              </a:lnSpc>
              <a:spcBef>
                <a:spcPts val="0"/>
              </a:spcBef>
              <a:buNone/>
            </a:pP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Scipy</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包提供矩阵计算支持。有些机器学习算法涉及矩阵计算。</a:t>
            </a: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1.3.6 </a:t>
            </a:r>
            <a:r>
              <a:rPr lang="zh-CN" altLang="en-US" sz="2800" b="1" dirty="0" smtClean="0">
                <a:solidFill>
                  <a:srgbClr val="7030A0"/>
                </a:solidFill>
                <a:latin typeface="微软雅黑" panose="020B0503020204020204" pitchFamily="34" charset="-122"/>
                <a:ea typeface="微软雅黑" panose="020B0503020204020204" pitchFamily="34" charset="-122"/>
              </a:rPr>
              <a:t>常用扩展库</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762638725"/>
      </p:ext>
    </p:extLst>
  </p:cSld>
  <p:clrMapOvr>
    <a:masterClrMapping/>
  </p:clrMapOvr>
  <p:transition spd="slow">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4.Scikit-Learn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sklearn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a:t>
            </a:r>
          </a:p>
          <a:p>
            <a:pPr marL="0" indent="457200">
              <a:lnSpc>
                <a:spcPct val="150000"/>
              </a:lnSpc>
              <a:spcBef>
                <a:spcPts val="0"/>
              </a:spcBef>
              <a:buNone/>
            </a:pP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Scikit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-Learn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是一个基于</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的机器学习扩展包，它包含六个部分：分类、回归、聚类、数据降维</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(Dimensionality Reduction)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、模型选择</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(Model Selection)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和数据预处理</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(Preprocessing)</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。它在学术界和工程界都得到了广泛应用。在学习相关知识时，不仅可以参考它提供的丰富资源，还可利用它提供的各种工具来快速完成试验，同时它还提供了算法实现的源代码供学习</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1.3.6 </a:t>
            </a:r>
            <a:r>
              <a:rPr lang="zh-CN" altLang="en-US" sz="2800" b="1" dirty="0" smtClean="0">
                <a:solidFill>
                  <a:srgbClr val="7030A0"/>
                </a:solidFill>
                <a:latin typeface="微软雅黑" panose="020B0503020204020204" pitchFamily="34" charset="-122"/>
                <a:ea typeface="微软雅黑" panose="020B0503020204020204" pitchFamily="34" charset="-122"/>
              </a:rPr>
              <a:t>常用扩展库</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486107486"/>
      </p:ext>
    </p:extLst>
  </p:cSld>
  <p:clrMapOvr>
    <a:masterClrMapping/>
  </p:clrMapOvr>
  <p:transition spd="slow">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5.Matplotlib</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该包主要用于绘图和绘表，是数据可视化工具。在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程序中经常用来作图示说明，在它的官网提供了很多示例 ，读者可以根据图形提示，选择相应的代码进行修改以适合自己的需要。在本书中，主要是用</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Matplotlib</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来画折线图和点图，相关内容不难学习，读者可以参考一些中文学习网站 。</a:t>
            </a: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6.SymPy</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该包主要用于符号计算，如公式推导等，涉及的领域包括：代数运算、多项式、微积分、方程式求解、离散数学、矩阵、几何、物理学、统计学、画图、打印等等。</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1.3.6 </a:t>
            </a:r>
            <a:r>
              <a:rPr lang="zh-CN" altLang="en-US" sz="2800" b="1" dirty="0" smtClean="0">
                <a:solidFill>
                  <a:srgbClr val="7030A0"/>
                </a:solidFill>
                <a:latin typeface="微软雅黑" panose="020B0503020204020204" pitchFamily="34" charset="-122"/>
                <a:ea typeface="微软雅黑" panose="020B0503020204020204" pitchFamily="34" charset="-122"/>
              </a:rPr>
              <a:t>常用扩展库</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984434721"/>
      </p:ext>
    </p:extLst>
  </p:cSld>
  <p:clrMapOvr>
    <a:masterClrMapping/>
  </p:clrMapOvr>
  <p:transition spd="slow">
    <p:wip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a:xfrm>
            <a:off x="2394500" y="2161518"/>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1.1</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3607734" y="2161517"/>
            <a:ext cx="3646246" cy="511238"/>
            <a:chOff x="6339097" y="1573726"/>
            <a:chExt cx="3744416" cy="511504"/>
          </a:xfrm>
          <a:solidFill>
            <a:srgbClr val="7030A0"/>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0" name="矩形 69"/>
            <p:cNvSpPr/>
            <p:nvPr/>
          </p:nvSpPr>
          <p:spPr>
            <a:xfrm>
              <a:off x="6491851" y="1614014"/>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环境</a:t>
              </a: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安装</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2394500" y="2997535"/>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1.2</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3615232" y="2997535"/>
            <a:ext cx="3646246" cy="511238"/>
            <a:chOff x="6315199" y="2410178"/>
            <a:chExt cx="3744416" cy="511504"/>
          </a:xfrm>
          <a:solidFill>
            <a:srgbClr val="7030A0"/>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4" name="矩形 73"/>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Python</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语言相关概念</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2394500" y="3882927"/>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1.3</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3633134" y="3882925"/>
            <a:ext cx="3646246" cy="511238"/>
            <a:chOff x="6339097" y="3296031"/>
            <a:chExt cx="3744416" cy="511504"/>
          </a:xfrm>
          <a:solidFill>
            <a:srgbClr val="7030A0"/>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8" name="矩形 77"/>
            <p:cNvSpPr/>
            <p:nvPr/>
          </p:nvSpPr>
          <p:spPr>
            <a:xfrm>
              <a:off x="6491850" y="3336318"/>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Python3</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语法概要</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0" y="330429"/>
            <a:ext cx="9144000" cy="1230997"/>
          </a:xfrm>
          <a:prstGeom prst="rect">
            <a:avLst/>
          </a:prstGeom>
          <a:noFill/>
        </p:spPr>
        <p:txBody>
          <a:bodyPr wrap="square" lIns="121817" tIns="60906" rIns="121817" bIns="60906">
            <a:spAutoFit/>
          </a:bodyPr>
          <a:lstStyle/>
          <a:p>
            <a:pPr algn="ctr" defTabSz="1218565"/>
            <a:r>
              <a:rPr lang="zh-CN" altLang="en-US" sz="3600" b="1" dirty="0">
                <a:solidFill>
                  <a:srgbClr val="7030A0"/>
                </a:solidFill>
                <a:latin typeface="华文新魏" pitchFamily="2" charset="-122"/>
                <a:ea typeface="华文新魏" pitchFamily="2" charset="-122"/>
              </a:rPr>
              <a:t>第一章  环境安装、</a:t>
            </a:r>
            <a:r>
              <a:rPr lang="en-US" altLang="zh-CN" sz="3600" b="1" dirty="0">
                <a:solidFill>
                  <a:srgbClr val="7030A0"/>
                </a:solidFill>
                <a:latin typeface="华文新魏" pitchFamily="2" charset="-122"/>
                <a:ea typeface="华文新魏" pitchFamily="2" charset="-122"/>
              </a:rPr>
              <a:t>Python</a:t>
            </a:r>
            <a:r>
              <a:rPr lang="zh-CN" altLang="en-US" sz="3600" b="1" dirty="0">
                <a:solidFill>
                  <a:srgbClr val="7030A0"/>
                </a:solidFill>
                <a:latin typeface="华文新魏" pitchFamily="2" charset="-122"/>
                <a:ea typeface="华文新魏" pitchFamily="2" charset="-122"/>
              </a:rPr>
              <a:t>语言、</a:t>
            </a:r>
            <a:r>
              <a:rPr lang="en-US" altLang="zh-CN" sz="3600" b="1" dirty="0">
                <a:solidFill>
                  <a:srgbClr val="7030A0"/>
                </a:solidFill>
                <a:latin typeface="华文新魏" pitchFamily="2" charset="-122"/>
                <a:ea typeface="华文新魏" pitchFamily="2" charset="-122"/>
              </a:rPr>
              <a:t>TensorFlow2</a:t>
            </a:r>
            <a:r>
              <a:rPr lang="zh-CN" altLang="en-US" sz="3600" b="1" dirty="0">
                <a:solidFill>
                  <a:srgbClr val="7030A0"/>
                </a:solidFill>
                <a:latin typeface="华文新魏" pitchFamily="2" charset="-122"/>
                <a:ea typeface="华文新魏" pitchFamily="2" charset="-122"/>
              </a:rPr>
              <a:t>和</a:t>
            </a:r>
            <a:r>
              <a:rPr lang="en-US" altLang="zh-CN" sz="3600" b="1" dirty="0" err="1">
                <a:solidFill>
                  <a:srgbClr val="7030A0"/>
                </a:solidFill>
                <a:latin typeface="华文新魏" pitchFamily="2" charset="-122"/>
                <a:ea typeface="华文新魏" pitchFamily="2" charset="-122"/>
              </a:rPr>
              <a:t>MindSpore</a:t>
            </a:r>
            <a:r>
              <a:rPr lang="zh-CN" altLang="en-US" sz="3600" b="1" dirty="0">
                <a:solidFill>
                  <a:srgbClr val="7030A0"/>
                </a:solidFill>
                <a:latin typeface="华文新魏" pitchFamily="2" charset="-122"/>
                <a:ea typeface="华文新魏" pitchFamily="2" charset="-122"/>
              </a:rPr>
              <a:t>深度学习框架</a:t>
            </a:r>
          </a:p>
        </p:txBody>
      </p:sp>
      <p:sp>
        <p:nvSpPr>
          <p:cNvPr id="88" name="下箭头 87"/>
          <p:cNvSpPr/>
          <p:nvPr/>
        </p:nvSpPr>
        <p:spPr>
          <a:xfrm rot="16200000">
            <a:off x="1635701" y="4715651"/>
            <a:ext cx="575764" cy="695523"/>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40" tIns="45671" rIns="91340" bIns="45671" rtlCol="0" anchor="ctr"/>
          <a:lstStyle/>
          <a:p>
            <a:pPr algn="ctr" defTabSz="1218565"/>
            <a:endParaRPr lang="zh-CN" altLang="en-US" sz="2400">
              <a:solidFill>
                <a:prstClr val="white"/>
              </a:solidFill>
              <a:latin typeface="Calibri" panose="020F0502020204030204"/>
              <a:ea typeface="宋体" panose="02010600030101010101" pitchFamily="2" charset="-122"/>
            </a:endParaRPr>
          </a:p>
        </p:txBody>
      </p:sp>
      <p:sp>
        <p:nvSpPr>
          <p:cNvPr id="20" name="灯片编号占位符 1"/>
          <p:cNvSpPr txBox="1">
            <a:spLocks/>
          </p:cNvSpPr>
          <p:nvPr/>
        </p:nvSpPr>
        <p:spPr>
          <a:xfrm>
            <a:off x="3784001" y="6065457"/>
            <a:ext cx="2289846"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58</a:t>
            </a:fld>
            <a:endParaRPr lang="zh-CN" altLang="en-US" sz="1600" dirty="0"/>
          </a:p>
        </p:txBody>
      </p:sp>
      <p:sp>
        <p:nvSpPr>
          <p:cNvPr id="17" name="圆角矩形 16"/>
          <p:cNvSpPr/>
          <p:nvPr/>
        </p:nvSpPr>
        <p:spPr>
          <a:xfrm>
            <a:off x="2395125" y="4805749"/>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1.4</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18" name="组合 17"/>
          <p:cNvGrpSpPr/>
          <p:nvPr/>
        </p:nvGrpSpPr>
        <p:grpSpPr>
          <a:xfrm>
            <a:off x="3615857" y="4805749"/>
            <a:ext cx="3646246" cy="511238"/>
            <a:chOff x="6315199" y="2410178"/>
            <a:chExt cx="3744416" cy="511504"/>
          </a:xfrm>
          <a:solidFill>
            <a:srgbClr val="7030A0"/>
          </a:solidFill>
        </p:grpSpPr>
        <p:sp>
          <p:nvSpPr>
            <p:cNvPr id="19" name="圆角矩形 18"/>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1" name="矩形 20"/>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Python</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初步应用示例</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圆角矩形 21"/>
          <p:cNvSpPr/>
          <p:nvPr/>
        </p:nvSpPr>
        <p:spPr>
          <a:xfrm>
            <a:off x="2395125" y="5691141"/>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1.5</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23" name="组合 22"/>
          <p:cNvGrpSpPr/>
          <p:nvPr/>
        </p:nvGrpSpPr>
        <p:grpSpPr>
          <a:xfrm>
            <a:off x="3633759" y="5691139"/>
            <a:ext cx="3646246" cy="511238"/>
            <a:chOff x="6339097" y="3296031"/>
            <a:chExt cx="3744416" cy="511504"/>
          </a:xfrm>
          <a:solidFill>
            <a:srgbClr val="7030A0"/>
          </a:solidFill>
        </p:grpSpPr>
        <p:sp>
          <p:nvSpPr>
            <p:cNvPr id="24" name="圆角矩形 23"/>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5" name="矩形 24"/>
            <p:cNvSpPr/>
            <p:nvPr/>
          </p:nvSpPr>
          <p:spPr>
            <a:xfrm>
              <a:off x="6491849" y="3336317"/>
              <a:ext cx="3496276" cy="431087"/>
            </a:xfrm>
            <a:prstGeom prst="rect">
              <a:avLst/>
            </a:prstGeom>
            <a:grpFill/>
          </p:spPr>
          <p:txBody>
            <a:bodyPr wrap="square" lIns="121897" tIns="60948" rIns="121897" bIns="60948">
              <a:spAutoFit/>
            </a:bodyPr>
            <a:lstStyle/>
            <a:p>
              <a:pPr defTabSz="1218565">
                <a:defRPr/>
              </a:pP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深度学习框架</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概要</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258757421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80">
                                          <p:stCondLst>
                                            <p:cond delay="0"/>
                                          </p:stCondLst>
                                        </p:cTn>
                                        <p:tgtEl>
                                          <p:spTgt spid="88"/>
                                        </p:tgtEl>
                                      </p:cBhvr>
                                    </p:animEffect>
                                    <p:anim calcmode="lin" valueType="num">
                                      <p:cBhvr>
                                        <p:cTn id="8" dur="1822"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8"/>
                                        </p:tgtEl>
                                        <p:attrNameLst>
                                          <p:attrName>ppt_y</p:attrName>
                                        </p:attrNameLst>
                                      </p:cBhvr>
                                      <p:tavLst>
                                        <p:tav tm="0" fmla="#ppt_y-sin(pi*$)/81">
                                          <p:val>
                                            <p:fltVal val="0"/>
                                          </p:val>
                                        </p:tav>
                                        <p:tav tm="100000">
                                          <p:val>
                                            <p:fltVal val="1"/>
                                          </p:val>
                                        </p:tav>
                                      </p:tavLst>
                                    </p:anim>
                                    <p:animScale>
                                      <p:cBhvr>
                                        <p:cTn id="13" dur="26">
                                          <p:stCondLst>
                                            <p:cond delay="650"/>
                                          </p:stCondLst>
                                        </p:cTn>
                                        <p:tgtEl>
                                          <p:spTgt spid="88"/>
                                        </p:tgtEl>
                                      </p:cBhvr>
                                      <p:to x="100000" y="60000"/>
                                    </p:animScale>
                                    <p:animScale>
                                      <p:cBhvr>
                                        <p:cTn id="14" dur="166" decel="50000">
                                          <p:stCondLst>
                                            <p:cond delay="676"/>
                                          </p:stCondLst>
                                        </p:cTn>
                                        <p:tgtEl>
                                          <p:spTgt spid="88"/>
                                        </p:tgtEl>
                                      </p:cBhvr>
                                      <p:to x="100000" y="100000"/>
                                    </p:animScale>
                                    <p:animScale>
                                      <p:cBhvr>
                                        <p:cTn id="15" dur="26">
                                          <p:stCondLst>
                                            <p:cond delay="1312"/>
                                          </p:stCondLst>
                                        </p:cTn>
                                        <p:tgtEl>
                                          <p:spTgt spid="88"/>
                                        </p:tgtEl>
                                      </p:cBhvr>
                                      <p:to x="100000" y="80000"/>
                                    </p:animScale>
                                    <p:animScale>
                                      <p:cBhvr>
                                        <p:cTn id="16" dur="166" decel="50000">
                                          <p:stCondLst>
                                            <p:cond delay="1338"/>
                                          </p:stCondLst>
                                        </p:cTn>
                                        <p:tgtEl>
                                          <p:spTgt spid="88"/>
                                        </p:tgtEl>
                                      </p:cBhvr>
                                      <p:to x="100000" y="100000"/>
                                    </p:animScale>
                                    <p:animScale>
                                      <p:cBhvr>
                                        <p:cTn id="17" dur="26">
                                          <p:stCondLst>
                                            <p:cond delay="1642"/>
                                          </p:stCondLst>
                                        </p:cTn>
                                        <p:tgtEl>
                                          <p:spTgt spid="88"/>
                                        </p:tgtEl>
                                      </p:cBhvr>
                                      <p:to x="100000" y="90000"/>
                                    </p:animScale>
                                    <p:animScale>
                                      <p:cBhvr>
                                        <p:cTn id="18" dur="166" decel="50000">
                                          <p:stCondLst>
                                            <p:cond delay="1668"/>
                                          </p:stCondLst>
                                        </p:cTn>
                                        <p:tgtEl>
                                          <p:spTgt spid="88"/>
                                        </p:tgtEl>
                                      </p:cBhvr>
                                      <p:to x="100000" y="100000"/>
                                    </p:animScale>
                                    <p:animScale>
                                      <p:cBhvr>
                                        <p:cTn id="19" dur="26">
                                          <p:stCondLst>
                                            <p:cond delay="1808"/>
                                          </p:stCondLst>
                                        </p:cTn>
                                        <p:tgtEl>
                                          <p:spTgt spid="88"/>
                                        </p:tgtEl>
                                      </p:cBhvr>
                                      <p:to x="100000" y="95000"/>
                                    </p:animScale>
                                    <p:animScale>
                                      <p:cBhvr>
                                        <p:cTn id="20" dur="166" decel="50000">
                                          <p:stCondLst>
                                            <p:cond delay="1834"/>
                                          </p:stCondLst>
                                        </p:cTn>
                                        <p:tgtEl>
                                          <p:spTgt spid="8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8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迭代法（</a:t>
            </a:r>
            <a:r>
              <a:rPr lang="en-US" altLang="zh-CN" sz="28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iteration</a:t>
            </a:r>
            <a:r>
              <a:rPr lang="zh-CN" altLang="en-US" sz="28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）是现代计算机求解问题的一种基本形式。迭代法与其说是一种算法，更是一种思想，它不像传统数学解析方法那样一步到位得到精确解，而是步步为营，逐次推进，逐步接近。迭代法又称辗转法或逐次逼近法。</a:t>
            </a:r>
          </a:p>
          <a:p>
            <a:pPr marL="0" indent="457200">
              <a:lnSpc>
                <a:spcPct val="150000"/>
              </a:lnSpc>
              <a:spcBef>
                <a:spcPts val="0"/>
              </a:spcBef>
              <a:buNone/>
            </a:pPr>
            <a:r>
              <a:rPr lang="zh-CN" altLang="en-US" sz="28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迭代法的核心是建立迭代关系式。</a:t>
            </a:r>
            <a:r>
              <a:rPr lang="zh-CN" altLang="en-US" sz="2800" dirty="0">
                <a:solidFill>
                  <a:srgbClr val="C00000"/>
                </a:solidFill>
                <a:latin typeface="Arial" panose="020B0604020202020204" pitchFamily="34" charset="0"/>
                <a:ea typeface="微软雅黑" panose="020B0503020204020204" pitchFamily="34" charset="-122"/>
                <a:cs typeface="Arial" panose="020B0604020202020204" pitchFamily="34" charset="0"/>
              </a:rPr>
              <a:t>迭代关系式指明了前进的方式</a:t>
            </a:r>
            <a:r>
              <a:rPr lang="zh-CN" altLang="en-US" sz="28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，只有正确的迭代关系式才能取得正确解</a:t>
            </a:r>
            <a:r>
              <a:rPr lang="zh-CN" altLang="en-US" sz="28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8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8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1.4 Python</a:t>
            </a:r>
            <a:r>
              <a:rPr lang="zh-CN" altLang="en-US" sz="2800" b="1" dirty="0" smtClean="0">
                <a:solidFill>
                  <a:srgbClr val="7030A0"/>
                </a:solidFill>
                <a:latin typeface="微软雅黑" panose="020B0503020204020204" pitchFamily="34" charset="-122"/>
                <a:ea typeface="微软雅黑" panose="020B0503020204020204" pitchFamily="34" charset="-122"/>
              </a:rPr>
              <a:t>初步应用示例</a:t>
            </a:r>
            <a:r>
              <a:rPr lang="en-US" altLang="zh-CN" sz="2800" b="1" dirty="0" smtClean="0">
                <a:solidFill>
                  <a:srgbClr val="7030A0"/>
                </a:solidFill>
                <a:latin typeface="微软雅黑" panose="020B0503020204020204" pitchFamily="34" charset="-122"/>
                <a:ea typeface="微软雅黑" panose="020B0503020204020204" pitchFamily="34" charset="-122"/>
              </a:rPr>
              <a:t>-</a:t>
            </a:r>
            <a:r>
              <a:rPr lang="zh-CN" altLang="en-US" sz="2800" b="1" dirty="0" smtClean="0">
                <a:solidFill>
                  <a:srgbClr val="7030A0"/>
                </a:solidFill>
                <a:latin typeface="微软雅黑" panose="020B0503020204020204" pitchFamily="34" charset="-122"/>
                <a:ea typeface="微软雅黑" panose="020B0503020204020204" pitchFamily="34" charset="-122"/>
              </a:rPr>
              <a:t>迭代法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882257676"/>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2.</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环境</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Anaconda</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中的环境可用来隔离不同应用开发的包依赖关系。比如，当需要同时开发机器学习应用和网络应用时，可以分别放在两个不同的环境中，以免相互影响而产生意想不到的干扰</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。环境</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还可以用来区别不同的版本，比如有的程序要求用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来开发，而有的程序要求用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Python2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来开发</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Anaconda</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上可以建立多个用于不同开发目的的环境，它们互不干扰</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此外</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，建好的环境还可以整体迁移到其他计算机上，这对于在一些不能联接互联网的计算机上安装开发环境十分有用</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1.1.1 </a:t>
            </a:r>
            <a:r>
              <a:rPr lang="zh-CN" altLang="en-US" sz="2800" b="1" dirty="0" smtClean="0">
                <a:solidFill>
                  <a:srgbClr val="7030A0"/>
                </a:solidFill>
                <a:latin typeface="微软雅黑" panose="020B0503020204020204" pitchFamily="34" charset="-122"/>
                <a:ea typeface="微软雅黑" panose="020B0503020204020204" pitchFamily="34" charset="-122"/>
              </a:rPr>
              <a:t>几个概念</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75386558"/>
      </p:ext>
    </p:extLst>
  </p:cSld>
  <p:clrMapOvr>
    <a:masterClrMapping/>
  </p:clrMapOvr>
  <p:transition spd="slow">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1.4 Python</a:t>
            </a:r>
            <a:r>
              <a:rPr lang="zh-CN" altLang="en-US" sz="2800" b="1" dirty="0" smtClean="0">
                <a:solidFill>
                  <a:srgbClr val="7030A0"/>
                </a:solidFill>
                <a:latin typeface="微软雅黑" panose="020B0503020204020204" pitchFamily="34" charset="-122"/>
                <a:ea typeface="微软雅黑" panose="020B0503020204020204" pitchFamily="34" charset="-122"/>
              </a:rPr>
              <a:t>初步应用示例</a:t>
            </a:r>
            <a:r>
              <a:rPr lang="en-US" altLang="zh-CN" sz="2800" b="1" dirty="0" smtClean="0">
                <a:solidFill>
                  <a:srgbClr val="7030A0"/>
                </a:solidFill>
                <a:latin typeface="微软雅黑" panose="020B0503020204020204" pitchFamily="34" charset="-122"/>
                <a:ea typeface="微软雅黑" panose="020B0503020204020204" pitchFamily="34" charset="-122"/>
              </a:rPr>
              <a:t>-</a:t>
            </a:r>
            <a:r>
              <a:rPr lang="zh-CN" altLang="en-US" sz="2800" b="1" dirty="0" smtClean="0">
                <a:solidFill>
                  <a:srgbClr val="7030A0"/>
                </a:solidFill>
                <a:latin typeface="微软雅黑" panose="020B0503020204020204" pitchFamily="34" charset="-122"/>
                <a:ea typeface="微软雅黑" panose="020B0503020204020204" pitchFamily="34" charset="-122"/>
              </a:rPr>
              <a:t>迭代法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mc:AlternateContent xmlns:mc="http://schemas.openxmlformats.org/markup-compatibility/2006" xmlns:a14="http://schemas.microsoft.com/office/drawing/2010/main">
        <mc:Choice Requires="a14">
          <p:sp>
            <p:nvSpPr>
              <p:cNvPr id="7"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迭代法示例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假设在空池塘中放入一颗水藻，该类水藻会每周长出三颗新的水藻，问十周后，池塘中有多少颗水藻？</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第</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周的水藻数量：</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第</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周的水藻数量：</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1+1×3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第</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周的水藻数量：</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1+1×3+(1+1×3)×3</a:t>
                </a: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可以归纳出从当前周水藻数量到下一周水藻数量的迭代关系式。设上周水藻数量为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，从上周到本周水藻将增加的数量为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，本周的水藻数量为</a:t>
                </a:r>
                <a14:m>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up>
                    </m:s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，那么在一次迭代中：</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←3</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oMath>
                  </m:oMathPara>
                </a14:m>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7" name="Content Placeholder 2"/>
              <p:cNvSpPr txBox="1">
                <a:spLocks noRot="1" noChangeAspect="1" noMove="1" noResize="1" noEditPoints="1" noAdjustHandles="1" noChangeArrowheads="1" noChangeShapeType="1" noTextEdit="1"/>
              </p:cNvSpPr>
              <p:nvPr/>
            </p:nvSpPr>
            <p:spPr>
              <a:xfrm>
                <a:off x="411481" y="681693"/>
                <a:ext cx="8330184" cy="5773971"/>
              </a:xfrm>
              <a:prstGeom prst="rect">
                <a:avLst/>
              </a:prstGeom>
              <a:blipFill rotWithShape="1">
                <a:blip r:embed="rId3"/>
                <a:stretch>
                  <a:fillRect l="-1171" r="-2562" b="-506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980611683"/>
      </p:ext>
    </p:extLst>
  </p:cSld>
  <p:clrMapOvr>
    <a:masterClrMapping/>
  </p:clrMapOvr>
  <p:transition spd="slow">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1.4 Python</a:t>
            </a:r>
            <a:r>
              <a:rPr lang="zh-CN" altLang="en-US" sz="2800" b="1" dirty="0" smtClean="0">
                <a:solidFill>
                  <a:srgbClr val="7030A0"/>
                </a:solidFill>
                <a:latin typeface="微软雅黑" panose="020B0503020204020204" pitchFamily="34" charset="-122"/>
                <a:ea typeface="微软雅黑" panose="020B0503020204020204" pitchFamily="34" charset="-122"/>
              </a:rPr>
              <a:t>初步应用示例</a:t>
            </a:r>
            <a:r>
              <a:rPr lang="en-US" altLang="zh-CN" sz="2800" b="1" dirty="0" smtClean="0">
                <a:solidFill>
                  <a:srgbClr val="7030A0"/>
                </a:solidFill>
                <a:latin typeface="微软雅黑" panose="020B0503020204020204" pitchFamily="34" charset="-122"/>
                <a:ea typeface="微软雅黑" panose="020B0503020204020204" pitchFamily="34" charset="-122"/>
              </a:rPr>
              <a:t>-</a:t>
            </a:r>
            <a:r>
              <a:rPr lang="zh-CN" altLang="en-US" sz="2800" b="1" dirty="0" smtClean="0">
                <a:solidFill>
                  <a:srgbClr val="7030A0"/>
                </a:solidFill>
                <a:latin typeface="微软雅黑" panose="020B0503020204020204" pitchFamily="34" charset="-122"/>
                <a:ea typeface="微软雅黑" panose="020B0503020204020204" pitchFamily="34" charset="-122"/>
              </a:rPr>
              <a:t>迭代法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迭代法示例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迭代</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开始时，水藻的数量为</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，为迭代法的初始条件。</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迭代次数为</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9</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（不包括第一周），为迭代过程的控制条件。</a:t>
            </a: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矩形 7"/>
          <p:cNvSpPr/>
          <p:nvPr/>
        </p:nvSpPr>
        <p:spPr>
          <a:xfrm>
            <a:off x="464955" y="2284230"/>
            <a:ext cx="8330184" cy="4524315"/>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x = 1 # </a:t>
            </a:r>
            <a:r>
              <a:rPr lang="zh-CN" altLang="zh-CN" dirty="0"/>
              <a:t>初始条件：第一周水藻数量</a:t>
            </a:r>
          </a:p>
          <a:p>
            <a:pPr marL="342900" lvl="0" indent="-342900">
              <a:buClr>
                <a:srgbClr val="00B0F0"/>
              </a:buClr>
              <a:buFont typeface="+mj-lt"/>
              <a:buAutoNum type="arabicPeriod"/>
            </a:pPr>
            <a:r>
              <a:rPr lang="en-US" altLang="zh-CN" dirty="0"/>
              <a:t>times = 1 # </a:t>
            </a:r>
            <a:r>
              <a:rPr lang="zh-CN" altLang="zh-CN" dirty="0"/>
              <a:t>迭代次数</a:t>
            </a:r>
          </a:p>
          <a:p>
            <a:pPr marL="342900" lvl="0" indent="-342900">
              <a:buClr>
                <a:srgbClr val="00B0F0"/>
              </a:buClr>
              <a:buFont typeface="+mj-lt"/>
              <a:buAutoNum type="arabicPeriod"/>
            </a:pPr>
            <a:r>
              <a:rPr lang="en-US" altLang="zh-CN" dirty="0"/>
              <a:t>while times &lt; 10: # </a:t>
            </a:r>
            <a:r>
              <a:rPr lang="zh-CN" altLang="zh-CN" dirty="0"/>
              <a:t>迭代过程</a:t>
            </a:r>
          </a:p>
          <a:p>
            <a:pPr marL="342900" lvl="0" indent="-342900">
              <a:buClr>
                <a:srgbClr val="00B0F0"/>
              </a:buClr>
              <a:buFont typeface="+mj-lt"/>
              <a:buAutoNum type="arabicPeriod"/>
            </a:pPr>
            <a:r>
              <a:rPr lang="en-US" altLang="zh-CN" dirty="0"/>
              <a:t>    y = 3 * x</a:t>
            </a:r>
            <a:endParaRPr lang="zh-CN" altLang="zh-CN" dirty="0"/>
          </a:p>
          <a:p>
            <a:pPr marL="342900" lvl="0" indent="-342900">
              <a:buClr>
                <a:srgbClr val="00B0F0"/>
              </a:buClr>
              <a:buFont typeface="+mj-lt"/>
              <a:buAutoNum type="arabicPeriod"/>
            </a:pPr>
            <a:r>
              <a:rPr lang="en-US" altLang="zh-CN" dirty="0"/>
              <a:t>    x = x + y</a:t>
            </a:r>
            <a:endParaRPr lang="zh-CN" altLang="zh-CN" dirty="0"/>
          </a:p>
          <a:p>
            <a:pPr marL="342900" lvl="0" indent="-342900">
              <a:buClr>
                <a:srgbClr val="00B0F0"/>
              </a:buClr>
              <a:buFont typeface="+mj-lt"/>
              <a:buAutoNum type="arabicPeriod"/>
            </a:pPr>
            <a:r>
              <a:rPr lang="en-US" altLang="zh-CN" dirty="0"/>
              <a:t>    times += 1</a:t>
            </a:r>
            <a:endParaRPr lang="zh-CN" altLang="zh-CN" dirty="0"/>
          </a:p>
          <a:p>
            <a:pPr marL="342900" lvl="0" indent="-342900">
              <a:buClr>
                <a:srgbClr val="00B0F0"/>
              </a:buClr>
              <a:buFont typeface="+mj-lt"/>
              <a:buAutoNum type="arabicPeriod"/>
            </a:pPr>
            <a:r>
              <a:rPr lang="en-US" altLang="zh-CN" dirty="0"/>
              <a:t>    print("</a:t>
            </a:r>
            <a:r>
              <a:rPr lang="zh-CN" altLang="zh-CN" dirty="0"/>
              <a:t>第</a:t>
            </a:r>
            <a:r>
              <a:rPr lang="en-US" altLang="zh-CN" dirty="0"/>
              <a:t>%d</a:t>
            </a:r>
            <a:r>
              <a:rPr lang="zh-CN" altLang="zh-CN" dirty="0"/>
              <a:t>周的水藻数量</a:t>
            </a:r>
            <a:r>
              <a:rPr lang="en-US" altLang="zh-CN" dirty="0"/>
              <a:t>:%d" % (times, x))</a:t>
            </a:r>
            <a:endParaRPr lang="zh-CN" altLang="zh-CN" dirty="0"/>
          </a:p>
          <a:p>
            <a:pPr marL="342900" lvl="0" indent="-342900">
              <a:buClr>
                <a:srgbClr val="00B0F0"/>
              </a:buClr>
              <a:buFont typeface="+mj-lt"/>
              <a:buAutoNum type="arabicPeriod"/>
            </a:pPr>
            <a:r>
              <a:rPr lang="en-US" altLang="zh-CN" dirty="0"/>
              <a:t>&gt;&gt;&gt;   </a:t>
            </a:r>
            <a:r>
              <a:rPr lang="zh-CN" altLang="zh-CN" dirty="0"/>
              <a:t>第</a:t>
            </a:r>
            <a:r>
              <a:rPr lang="en-US" altLang="zh-CN" dirty="0"/>
              <a:t>2</a:t>
            </a:r>
            <a:r>
              <a:rPr lang="zh-CN" altLang="zh-CN" dirty="0"/>
              <a:t>周的水藻数量</a:t>
            </a:r>
            <a:r>
              <a:rPr lang="en-US" altLang="zh-CN" dirty="0"/>
              <a:t>:4</a:t>
            </a:r>
            <a:endParaRPr lang="zh-CN" altLang="zh-CN" dirty="0"/>
          </a:p>
          <a:p>
            <a:pPr marL="342900" lvl="0" indent="-342900">
              <a:buClr>
                <a:srgbClr val="00B0F0"/>
              </a:buClr>
              <a:buFont typeface="+mj-lt"/>
              <a:buAutoNum type="arabicPeriod"/>
            </a:pPr>
            <a:r>
              <a:rPr lang="en-US" altLang="zh-CN" dirty="0"/>
              <a:t>&gt;&gt;&gt;   </a:t>
            </a:r>
            <a:r>
              <a:rPr lang="zh-CN" altLang="zh-CN" dirty="0"/>
              <a:t>第</a:t>
            </a:r>
            <a:r>
              <a:rPr lang="en-US" altLang="zh-CN" dirty="0"/>
              <a:t>3</a:t>
            </a:r>
            <a:r>
              <a:rPr lang="zh-CN" altLang="zh-CN" dirty="0"/>
              <a:t>周的水藻数量</a:t>
            </a:r>
            <a:r>
              <a:rPr lang="en-US" altLang="zh-CN" dirty="0"/>
              <a:t>:16</a:t>
            </a:r>
            <a:endParaRPr lang="zh-CN" altLang="zh-CN" dirty="0"/>
          </a:p>
          <a:p>
            <a:pPr marL="342900" lvl="0" indent="-342900">
              <a:buClr>
                <a:srgbClr val="00B0F0"/>
              </a:buClr>
              <a:buFont typeface="+mj-lt"/>
              <a:buAutoNum type="arabicPeriod"/>
            </a:pPr>
            <a:r>
              <a:rPr lang="en-US" altLang="zh-CN" dirty="0"/>
              <a:t>&gt;&gt;&gt;   </a:t>
            </a:r>
            <a:r>
              <a:rPr lang="zh-CN" altLang="zh-CN" dirty="0"/>
              <a:t>第</a:t>
            </a:r>
            <a:r>
              <a:rPr lang="en-US" altLang="zh-CN" dirty="0"/>
              <a:t>4</a:t>
            </a:r>
            <a:r>
              <a:rPr lang="zh-CN" altLang="zh-CN" dirty="0"/>
              <a:t>周的水藻数量</a:t>
            </a:r>
            <a:r>
              <a:rPr lang="en-US" altLang="zh-CN" dirty="0"/>
              <a:t>:64</a:t>
            </a:r>
            <a:endParaRPr lang="zh-CN" altLang="zh-CN" dirty="0"/>
          </a:p>
          <a:p>
            <a:pPr marL="342900" lvl="0" indent="-342900">
              <a:buClr>
                <a:srgbClr val="00B0F0"/>
              </a:buClr>
              <a:buFont typeface="+mj-lt"/>
              <a:buAutoNum type="arabicPeriod"/>
            </a:pPr>
            <a:r>
              <a:rPr lang="en-US" altLang="zh-CN" dirty="0"/>
              <a:t>&gt;&gt;&gt;   </a:t>
            </a:r>
            <a:r>
              <a:rPr lang="zh-CN" altLang="zh-CN" dirty="0"/>
              <a:t>第</a:t>
            </a:r>
            <a:r>
              <a:rPr lang="en-US" altLang="zh-CN" dirty="0"/>
              <a:t>5</a:t>
            </a:r>
            <a:r>
              <a:rPr lang="zh-CN" altLang="zh-CN" dirty="0"/>
              <a:t>周的水藻数量</a:t>
            </a:r>
            <a:r>
              <a:rPr lang="en-US" altLang="zh-CN" dirty="0"/>
              <a:t>:256</a:t>
            </a:r>
            <a:endParaRPr lang="zh-CN" altLang="zh-CN" dirty="0"/>
          </a:p>
          <a:p>
            <a:pPr marL="342900" lvl="0" indent="-342900">
              <a:buClr>
                <a:srgbClr val="00B0F0"/>
              </a:buClr>
              <a:buFont typeface="+mj-lt"/>
              <a:buAutoNum type="arabicPeriod"/>
            </a:pPr>
            <a:r>
              <a:rPr lang="en-US" altLang="zh-CN" dirty="0"/>
              <a:t>&gt;&gt;&gt;   </a:t>
            </a:r>
            <a:r>
              <a:rPr lang="zh-CN" altLang="zh-CN" dirty="0"/>
              <a:t>第</a:t>
            </a:r>
            <a:r>
              <a:rPr lang="en-US" altLang="zh-CN" dirty="0"/>
              <a:t>6</a:t>
            </a:r>
            <a:r>
              <a:rPr lang="zh-CN" altLang="zh-CN" dirty="0"/>
              <a:t>周的水藻数量</a:t>
            </a:r>
            <a:r>
              <a:rPr lang="en-US" altLang="zh-CN" dirty="0"/>
              <a:t>:1024</a:t>
            </a:r>
            <a:endParaRPr lang="zh-CN" altLang="zh-CN" dirty="0"/>
          </a:p>
          <a:p>
            <a:pPr marL="342900" lvl="0" indent="-342900">
              <a:buClr>
                <a:srgbClr val="00B0F0"/>
              </a:buClr>
              <a:buFont typeface="+mj-lt"/>
              <a:buAutoNum type="arabicPeriod"/>
            </a:pPr>
            <a:r>
              <a:rPr lang="en-US" altLang="zh-CN" dirty="0"/>
              <a:t>&gt;&gt;&gt;   </a:t>
            </a:r>
            <a:r>
              <a:rPr lang="zh-CN" altLang="zh-CN" dirty="0"/>
              <a:t>第</a:t>
            </a:r>
            <a:r>
              <a:rPr lang="en-US" altLang="zh-CN" dirty="0"/>
              <a:t>7</a:t>
            </a:r>
            <a:r>
              <a:rPr lang="zh-CN" altLang="zh-CN" dirty="0"/>
              <a:t>周的水藻数量</a:t>
            </a:r>
            <a:r>
              <a:rPr lang="en-US" altLang="zh-CN" dirty="0"/>
              <a:t>:4096</a:t>
            </a:r>
            <a:endParaRPr lang="zh-CN" altLang="zh-CN" dirty="0"/>
          </a:p>
          <a:p>
            <a:pPr marL="342900" lvl="0" indent="-342900">
              <a:buClr>
                <a:srgbClr val="00B0F0"/>
              </a:buClr>
              <a:buFont typeface="+mj-lt"/>
              <a:buAutoNum type="arabicPeriod"/>
            </a:pPr>
            <a:r>
              <a:rPr lang="en-US" altLang="zh-CN" dirty="0"/>
              <a:t>&gt;&gt;&gt;   </a:t>
            </a:r>
            <a:r>
              <a:rPr lang="zh-CN" altLang="zh-CN" dirty="0"/>
              <a:t>第</a:t>
            </a:r>
            <a:r>
              <a:rPr lang="en-US" altLang="zh-CN" dirty="0"/>
              <a:t>8</a:t>
            </a:r>
            <a:r>
              <a:rPr lang="zh-CN" altLang="zh-CN" dirty="0"/>
              <a:t>周的水藻数量</a:t>
            </a:r>
            <a:r>
              <a:rPr lang="en-US" altLang="zh-CN" dirty="0"/>
              <a:t>:16384</a:t>
            </a:r>
            <a:endParaRPr lang="zh-CN" altLang="zh-CN" dirty="0"/>
          </a:p>
          <a:p>
            <a:pPr marL="342900" lvl="0" indent="-342900">
              <a:buClr>
                <a:srgbClr val="00B0F0"/>
              </a:buClr>
              <a:buFont typeface="+mj-lt"/>
              <a:buAutoNum type="arabicPeriod"/>
            </a:pPr>
            <a:r>
              <a:rPr lang="en-US" altLang="zh-CN" dirty="0"/>
              <a:t>&gt;&gt;&gt;   </a:t>
            </a:r>
            <a:r>
              <a:rPr lang="zh-CN" altLang="zh-CN" dirty="0"/>
              <a:t>第</a:t>
            </a:r>
            <a:r>
              <a:rPr lang="en-US" altLang="zh-CN" dirty="0"/>
              <a:t>9</a:t>
            </a:r>
            <a:r>
              <a:rPr lang="zh-CN" altLang="zh-CN" dirty="0"/>
              <a:t>周的水藻数量</a:t>
            </a:r>
            <a:r>
              <a:rPr lang="en-US" altLang="zh-CN" dirty="0"/>
              <a:t>:65536</a:t>
            </a:r>
            <a:endParaRPr lang="zh-CN" altLang="zh-CN" dirty="0"/>
          </a:p>
          <a:p>
            <a:pPr marL="342900" lvl="0" indent="-342900">
              <a:buClr>
                <a:srgbClr val="00B0F0"/>
              </a:buClr>
              <a:buFont typeface="+mj-lt"/>
              <a:buAutoNum type="arabicPeriod"/>
            </a:pPr>
            <a:r>
              <a:rPr lang="en-US" altLang="zh-CN" dirty="0"/>
              <a:t>&gt;&gt;&gt;   </a:t>
            </a:r>
            <a:r>
              <a:rPr lang="zh-CN" altLang="zh-CN" dirty="0"/>
              <a:t>第</a:t>
            </a:r>
            <a:r>
              <a:rPr lang="en-US" altLang="zh-CN" dirty="0"/>
              <a:t>10</a:t>
            </a:r>
            <a:r>
              <a:rPr lang="zh-CN" altLang="zh-CN" dirty="0"/>
              <a:t>周的水藻数量</a:t>
            </a:r>
            <a:r>
              <a:rPr lang="en-US" altLang="zh-CN" dirty="0"/>
              <a:t>:262144</a:t>
            </a:r>
            <a:endParaRPr lang="zh-CN" altLang="zh-CN" dirty="0"/>
          </a:p>
        </p:txBody>
      </p:sp>
    </p:spTree>
    <p:extLst>
      <p:ext uri="{BB962C8B-B14F-4D97-AF65-F5344CB8AC3E}">
        <p14:creationId xmlns:p14="http://schemas.microsoft.com/office/powerpoint/2010/main" val="3840442396"/>
      </p:ext>
    </p:extLst>
  </p:cSld>
  <p:clrMapOvr>
    <a:masterClrMapping/>
  </p:clrMapOvr>
  <p:transition spd="slow">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1.4 Python</a:t>
            </a:r>
            <a:r>
              <a:rPr lang="zh-CN" altLang="en-US" sz="2800" b="1" dirty="0" smtClean="0">
                <a:solidFill>
                  <a:srgbClr val="7030A0"/>
                </a:solidFill>
                <a:latin typeface="微软雅黑" panose="020B0503020204020204" pitchFamily="34" charset="-122"/>
                <a:ea typeface="微软雅黑" panose="020B0503020204020204" pitchFamily="34" charset="-122"/>
              </a:rPr>
              <a:t>初步应用示例</a:t>
            </a:r>
            <a:r>
              <a:rPr lang="en-US" altLang="zh-CN" sz="2800" b="1" dirty="0" smtClean="0">
                <a:solidFill>
                  <a:srgbClr val="7030A0"/>
                </a:solidFill>
                <a:latin typeface="微软雅黑" panose="020B0503020204020204" pitchFamily="34" charset="-122"/>
                <a:ea typeface="微软雅黑" panose="020B0503020204020204" pitchFamily="34" charset="-122"/>
              </a:rPr>
              <a:t>-</a:t>
            </a:r>
            <a:r>
              <a:rPr lang="zh-CN" altLang="en-US" sz="2800" b="1" dirty="0" smtClean="0">
                <a:solidFill>
                  <a:srgbClr val="7030A0"/>
                </a:solidFill>
                <a:latin typeface="微软雅黑" panose="020B0503020204020204" pitchFamily="34" charset="-122"/>
                <a:ea typeface="微软雅黑" panose="020B0503020204020204" pitchFamily="34" charset="-122"/>
              </a:rPr>
              <a:t>迭代法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mc:AlternateContent xmlns:mc="http://schemas.openxmlformats.org/markup-compatibility/2006" xmlns:a14="http://schemas.microsoft.com/office/drawing/2010/main">
        <mc:Choice Requires="a14">
          <p:sp>
            <p:nvSpPr>
              <p:cNvPr id="7"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迭代法求解方程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迭代法是求解机器学习问题的基本方法，有着广泛的</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应用。</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用迭代法求方程的解</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时，</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每次迭代都得到一个新的</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值，将每次迭代得到的</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值依序排列就可得到数列</a:t>
                </a:r>
                <a14:m>
                  <m:oMath xmlns:m="http://schemas.openxmlformats.org/officeDocument/2006/math">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。设</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为初值</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用迭代法求解方程时有个常用的迭代关系式建立方法：先将方程</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变换为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𝜑</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，然后建立起迭代关系式：</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𝜑</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sub>
                          </m:sSub>
                        </m:e>
                      </m:d>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如果</a:t>
                </a:r>
                <a14:m>
                  <m:oMath xmlns:m="http://schemas.openxmlformats.org/officeDocument/2006/math">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收敛于</a:t>
                </a:r>
                <a14:m>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up>
                    </m:s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，那么</a:t>
                </a:r>
                <a14:m>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up>
                    </m:s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就是方程的根，因为：</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14:m>
                  <m:oMathPara xmlns:m="http://schemas.openxmlformats.org/officeDocument/2006/math">
                    <m:oMathParaPr>
                      <m:jc m:val="centerGroup"/>
                    </m:oMathParaPr>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unc>
                        <m:func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uncPr>
                        <m:fName>
                          <m:limLow>
                            <m:limLow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limLowPr>
                            <m:e>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lim</m:t>
                              </m:r>
                            </m:e>
                            <m:li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lim>
                          </m:limLow>
                        </m:fName>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e>
                      </m:func>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unc>
                        <m:func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uncPr>
                        <m:fName>
                          <m:limLow>
                            <m:limLow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limLowPr>
                            <m:e>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lim</m:t>
                              </m:r>
                            </m:e>
                            <m:li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lim>
                          </m:limLow>
                        </m:fName>
                        <m:e>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φ</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sub>
                              </m:sSub>
                            </m:e>
                          </m:d>
                        </m:e>
                      </m:func>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φ</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limLow>
                            <m:limLow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limLowPr>
                            <m:e>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lim</m:t>
                              </m:r>
                            </m:e>
                            <m:li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lim>
                          </m:limLow>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sub>
                          </m:sSub>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φ</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up>
                          </m:sSup>
                        </m:e>
                      </m:d>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即，当</a:t>
                </a:r>
                <a14:m>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up>
                    </m:s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时，有</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𝜑</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7" name="Content Placeholder 2"/>
              <p:cNvSpPr txBox="1">
                <a:spLocks noRot="1" noChangeAspect="1" noMove="1" noResize="1" noEditPoints="1" noAdjustHandles="1" noChangeArrowheads="1" noChangeShapeType="1" noTextEdit="1"/>
              </p:cNvSpPr>
              <p:nvPr/>
            </p:nvSpPr>
            <p:spPr>
              <a:xfrm>
                <a:off x="411481" y="681693"/>
                <a:ext cx="8330184" cy="5773971"/>
              </a:xfrm>
              <a:prstGeom prst="rect">
                <a:avLst/>
              </a:prstGeom>
              <a:blipFill rotWithShape="1">
                <a:blip r:embed="rId3"/>
                <a:stretch>
                  <a:fillRect l="-117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48756954"/>
      </p:ext>
    </p:extLst>
  </p:cSld>
  <p:clrMapOvr>
    <a:masterClrMapping/>
  </p:clrMapOvr>
  <p:transition spd="slow">
    <p:wip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1.4 Python</a:t>
            </a:r>
            <a:r>
              <a:rPr lang="zh-CN" altLang="en-US" sz="2800" b="1" dirty="0" smtClean="0">
                <a:solidFill>
                  <a:srgbClr val="7030A0"/>
                </a:solidFill>
                <a:latin typeface="微软雅黑" panose="020B0503020204020204" pitchFamily="34" charset="-122"/>
                <a:ea typeface="微软雅黑" panose="020B0503020204020204" pitchFamily="34" charset="-122"/>
              </a:rPr>
              <a:t>初步应用示例</a:t>
            </a:r>
            <a:r>
              <a:rPr lang="en-US" altLang="zh-CN" sz="2800" b="1" dirty="0" smtClean="0">
                <a:solidFill>
                  <a:srgbClr val="7030A0"/>
                </a:solidFill>
                <a:latin typeface="微软雅黑" panose="020B0503020204020204" pitchFamily="34" charset="-122"/>
                <a:ea typeface="微软雅黑" panose="020B0503020204020204" pitchFamily="34" charset="-122"/>
              </a:rPr>
              <a:t>-</a:t>
            </a:r>
            <a:r>
              <a:rPr lang="zh-CN" altLang="en-US" sz="2800" b="1" dirty="0" smtClean="0">
                <a:solidFill>
                  <a:srgbClr val="7030A0"/>
                </a:solidFill>
                <a:latin typeface="微软雅黑" panose="020B0503020204020204" pitchFamily="34" charset="-122"/>
                <a:ea typeface="微软雅黑" panose="020B0503020204020204" pitchFamily="34" charset="-122"/>
              </a:rPr>
              <a:t>迭代法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mc:AlternateContent xmlns:mc="http://schemas.openxmlformats.org/markup-compatibility/2006" xmlns:a14="http://schemas.microsoft.com/office/drawing/2010/main">
        <mc:Choice Requires="a14">
          <p:sp>
            <p:nvSpPr>
              <p:cNvPr id="7" name="Content Placeholder 2"/>
              <p:cNvSpPr txBox="1"/>
              <p:nvPr/>
            </p:nvSpPr>
            <p:spPr>
              <a:xfrm>
                <a:off x="186907" y="681693"/>
                <a:ext cx="4663172"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迭代法求解方程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用迭代法求下列方程的解：</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14:m>
                  <m:oMathPara xmlns:m="http://schemas.openxmlformats.org/officeDocument/2006/math">
                    <m:oMathParaPr>
                      <m:jc m:val="centerGroup"/>
                    </m:oMathParaPr>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3</m:t>
                          </m:r>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𝑒</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den>
                          </m:f>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+5</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−6=0</m:t>
                      </m:r>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迭代关系式为：</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6−</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3</m:t>
                                  </m:r>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𝑒</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den>
                                  </m:f>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sup>
                              </m:sSup>
                            </m:e>
                          </m:d>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5</m:t>
                          </m:r>
                        </m:den>
                      </m:f>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迭代的结束条件是实际应用时需要考虑的问题，在该例中没有明确的结束条件。在无法预估时，可采用控制总的迭代次数的办法。</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7" name="Content Placeholder 2"/>
              <p:cNvSpPr txBox="1">
                <a:spLocks noRot="1" noChangeAspect="1" noMove="1" noResize="1" noEditPoints="1" noAdjustHandles="1" noChangeArrowheads="1" noChangeShapeType="1" noTextEdit="1"/>
              </p:cNvSpPr>
              <p:nvPr/>
            </p:nvSpPr>
            <p:spPr>
              <a:xfrm>
                <a:off x="186907" y="681693"/>
                <a:ext cx="4663172" cy="5773971"/>
              </a:xfrm>
              <a:prstGeom prst="rect">
                <a:avLst/>
              </a:prstGeom>
              <a:blipFill rotWithShape="1">
                <a:blip r:embed="rId3"/>
                <a:stretch>
                  <a:fillRect l="-2092" r="-1699"/>
                </a:stretch>
              </a:blipFill>
            </p:spPr>
            <p:txBody>
              <a:bodyPr/>
              <a:lstStyle/>
              <a:p>
                <a:r>
                  <a:rPr lang="zh-CN" altLang="en-US">
                    <a:noFill/>
                  </a:rPr>
                  <a:t> </a:t>
                </a:r>
              </a:p>
            </p:txBody>
          </p:sp>
        </mc:Fallback>
      </mc:AlternateContent>
      <p:sp>
        <p:nvSpPr>
          <p:cNvPr id="8" name="矩形 7"/>
          <p:cNvSpPr/>
          <p:nvPr/>
        </p:nvSpPr>
        <p:spPr>
          <a:xfrm>
            <a:off x="4983388" y="845840"/>
            <a:ext cx="4089116" cy="5909310"/>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import math</a:t>
            </a:r>
            <a:endParaRPr lang="zh-CN" altLang="zh-CN" dirty="0"/>
          </a:p>
          <a:p>
            <a:pPr marL="342900" lvl="0" indent="-342900">
              <a:buClr>
                <a:srgbClr val="00B0F0"/>
              </a:buClr>
              <a:buFont typeface="+mj-lt"/>
              <a:buAutoNum type="arabicPeriod"/>
            </a:pPr>
            <a:r>
              <a:rPr lang="en-US" altLang="zh-CN" dirty="0"/>
              <a:t>x = 0</a:t>
            </a:r>
            <a:endParaRPr lang="zh-CN" altLang="zh-CN" dirty="0"/>
          </a:p>
          <a:p>
            <a:pPr marL="342900" lvl="0" indent="-342900">
              <a:buClr>
                <a:srgbClr val="00B0F0"/>
              </a:buClr>
              <a:buFont typeface="+mj-lt"/>
              <a:buAutoNum type="arabicPeriod"/>
            </a:pPr>
            <a:r>
              <a:rPr lang="en-US" altLang="zh-CN" dirty="0"/>
              <a:t>for </a:t>
            </a:r>
            <a:r>
              <a:rPr lang="en-US" altLang="zh-CN" dirty="0" err="1"/>
              <a:t>i</a:t>
            </a:r>
            <a:r>
              <a:rPr lang="en-US" altLang="zh-CN" dirty="0"/>
              <a:t> in range(100):</a:t>
            </a:r>
            <a:endParaRPr lang="zh-CN" altLang="zh-CN" dirty="0"/>
          </a:p>
          <a:p>
            <a:pPr marL="342900" lvl="0" indent="-342900">
              <a:buClr>
                <a:srgbClr val="00B0F0"/>
              </a:buClr>
              <a:buFont typeface="+mj-lt"/>
              <a:buAutoNum type="arabicPeriod"/>
            </a:pPr>
            <a:r>
              <a:rPr lang="en-US" altLang="zh-CN" dirty="0"/>
              <a:t>    x = (6 - x**3 - (</a:t>
            </a:r>
            <a:r>
              <a:rPr lang="en-US" altLang="zh-CN" dirty="0" err="1"/>
              <a:t>math.e</a:t>
            </a:r>
            <a:r>
              <a:rPr lang="en-US" altLang="zh-CN" dirty="0"/>
              <a:t>**x)/2.0)/5.0</a:t>
            </a:r>
            <a:endParaRPr lang="zh-CN" altLang="zh-CN" dirty="0"/>
          </a:p>
          <a:p>
            <a:pPr marL="342900" lvl="0" indent="-342900">
              <a:buClr>
                <a:srgbClr val="00B0F0"/>
              </a:buClr>
              <a:buFont typeface="+mj-lt"/>
              <a:buAutoNum type="arabicPeriod"/>
            </a:pPr>
            <a:r>
              <a:rPr lang="en-US" altLang="zh-CN" dirty="0"/>
              <a:t>    print(</a:t>
            </a:r>
            <a:r>
              <a:rPr lang="en-US" altLang="zh-CN" dirty="0" err="1"/>
              <a:t>str</a:t>
            </a:r>
            <a:r>
              <a:rPr lang="en-US" altLang="zh-CN" dirty="0"/>
              <a:t>(</a:t>
            </a:r>
            <a:r>
              <a:rPr lang="en-US" altLang="zh-CN" dirty="0" err="1"/>
              <a:t>i</a:t>
            </a:r>
            <a:r>
              <a:rPr lang="en-US" altLang="zh-CN" dirty="0"/>
              <a:t>)+":"+</a:t>
            </a:r>
            <a:r>
              <a:rPr lang="en-US" altLang="zh-CN" dirty="0" err="1"/>
              <a:t>str</a:t>
            </a:r>
            <a:r>
              <a:rPr lang="en-US" altLang="zh-CN" dirty="0"/>
              <a:t>(x</a:t>
            </a:r>
            <a:r>
              <a:rPr lang="en-US" altLang="zh-CN" dirty="0" smtClean="0"/>
              <a:t>))</a:t>
            </a:r>
          </a:p>
          <a:p>
            <a:pPr marL="342900" lvl="0" indent="-342900">
              <a:buClr>
                <a:srgbClr val="00B0F0"/>
              </a:buClr>
              <a:buFont typeface="+mj-lt"/>
              <a:buAutoNum type="arabicPeriod"/>
            </a:pPr>
            <a:r>
              <a:rPr lang="en-US" altLang="zh-CN" dirty="0" smtClean="0"/>
              <a:t>&gt;&gt;&gt;</a:t>
            </a:r>
            <a:r>
              <a:rPr lang="zh-CN" altLang="en-US" dirty="0"/>
              <a:t/>
            </a:r>
            <a:br>
              <a:rPr lang="zh-CN" altLang="en-US" dirty="0"/>
            </a:br>
            <a:r>
              <a:rPr lang="en-US" altLang="zh-CN" dirty="0"/>
              <a:t>0:1.1 </a:t>
            </a:r>
            <a:endParaRPr lang="en-US" altLang="zh-CN" dirty="0" smtClean="0"/>
          </a:p>
          <a:p>
            <a:pPr lvl="0">
              <a:buClr>
                <a:srgbClr val="00B0F0"/>
              </a:buClr>
            </a:pPr>
            <a:r>
              <a:rPr lang="en-US" altLang="zh-CN" dirty="0"/>
              <a:t> </a:t>
            </a:r>
            <a:r>
              <a:rPr lang="en-US" altLang="zh-CN" dirty="0" smtClean="0"/>
              <a:t>      1:0.6333833976053566      </a:t>
            </a:r>
          </a:p>
          <a:p>
            <a:pPr lvl="0">
              <a:buClr>
                <a:srgbClr val="00B0F0"/>
              </a:buClr>
            </a:pPr>
            <a:r>
              <a:rPr lang="en-US" altLang="zh-CN" dirty="0"/>
              <a:t> </a:t>
            </a:r>
            <a:r>
              <a:rPr lang="en-US" altLang="zh-CN" dirty="0" smtClean="0"/>
              <a:t>      2:0.9607831386993697 </a:t>
            </a:r>
          </a:p>
          <a:p>
            <a:pPr lvl="0">
              <a:buClr>
                <a:srgbClr val="00B0F0"/>
              </a:buClr>
            </a:pPr>
            <a:r>
              <a:rPr lang="en-US" altLang="zh-CN" dirty="0"/>
              <a:t> </a:t>
            </a:r>
            <a:r>
              <a:rPr lang="en-US" altLang="zh-CN" dirty="0" smtClean="0"/>
              <a:t>      3:0.7612451427547097 </a:t>
            </a:r>
          </a:p>
          <a:p>
            <a:pPr lvl="0">
              <a:buClr>
                <a:srgbClr val="00B0F0"/>
              </a:buClr>
            </a:pPr>
            <a:r>
              <a:rPr lang="en-US" altLang="zh-CN" dirty="0"/>
              <a:t> </a:t>
            </a:r>
            <a:r>
              <a:rPr lang="en-US" altLang="zh-CN" dirty="0" smtClean="0"/>
              <a:t>      4:0.8976785421774022 </a:t>
            </a:r>
          </a:p>
          <a:p>
            <a:pPr lvl="0">
              <a:buClr>
                <a:srgbClr val="00B0F0"/>
              </a:buClr>
            </a:pPr>
            <a:r>
              <a:rPr lang="en-US" altLang="zh-CN" dirty="0"/>
              <a:t> </a:t>
            </a:r>
            <a:r>
              <a:rPr lang="en-US" altLang="zh-CN" dirty="0" smtClean="0"/>
              <a:t>      5:0.8099353339786866</a:t>
            </a:r>
          </a:p>
          <a:p>
            <a:pPr lvl="0">
              <a:buClr>
                <a:srgbClr val="00B0F0"/>
              </a:buClr>
            </a:pPr>
            <a:r>
              <a:rPr lang="en-US" altLang="zh-CN" dirty="0"/>
              <a:t> </a:t>
            </a:r>
            <a:r>
              <a:rPr lang="en-US" altLang="zh-CN" dirty="0" smtClean="0"/>
              <a:t>      …</a:t>
            </a:r>
          </a:p>
          <a:p>
            <a:pPr lvl="0">
              <a:buClr>
                <a:srgbClr val="00B0F0"/>
              </a:buClr>
            </a:pPr>
            <a:r>
              <a:rPr lang="en-US" altLang="zh-CN" dirty="0" smtClean="0"/>
              <a:t>       25:0.8459125885326444</a:t>
            </a:r>
            <a:endParaRPr lang="en-US" altLang="zh-CN" dirty="0"/>
          </a:p>
          <a:p>
            <a:pPr lvl="0">
              <a:buClr>
                <a:srgbClr val="00B0F0"/>
              </a:buClr>
            </a:pPr>
            <a:r>
              <a:rPr lang="en-US" altLang="zh-CN" dirty="0" smtClean="0"/>
              <a:t>       26:0.8459280589817704</a:t>
            </a:r>
            <a:endParaRPr lang="en-US" altLang="zh-CN" dirty="0"/>
          </a:p>
          <a:p>
            <a:pPr lvl="0">
              <a:buClr>
                <a:srgbClr val="00B0F0"/>
              </a:buClr>
            </a:pPr>
            <a:r>
              <a:rPr lang="en-US" altLang="zh-CN" dirty="0" smtClean="0"/>
              <a:t>       27:0.8459178119620006</a:t>
            </a:r>
            <a:endParaRPr lang="en-US" altLang="zh-CN" dirty="0"/>
          </a:p>
          <a:p>
            <a:pPr lvl="0">
              <a:buClr>
                <a:srgbClr val="00B0F0"/>
              </a:buClr>
            </a:pPr>
            <a:r>
              <a:rPr lang="en-US" altLang="zh-CN" dirty="0" smtClean="0"/>
              <a:t>       28:0.8459245992200859</a:t>
            </a:r>
            <a:endParaRPr lang="en-US" altLang="zh-CN" dirty="0"/>
          </a:p>
          <a:p>
            <a:pPr lvl="0">
              <a:buClr>
                <a:srgbClr val="00B0F0"/>
              </a:buClr>
            </a:pPr>
            <a:r>
              <a:rPr lang="en-US" altLang="zh-CN" dirty="0" smtClean="0"/>
              <a:t>       29:0.8459201035986089</a:t>
            </a:r>
          </a:p>
          <a:p>
            <a:pPr lvl="0">
              <a:buClr>
                <a:srgbClr val="00B0F0"/>
              </a:buClr>
            </a:pPr>
            <a:r>
              <a:rPr lang="en-US" altLang="zh-CN" dirty="0"/>
              <a:t> </a:t>
            </a:r>
            <a:r>
              <a:rPr lang="en-US" altLang="zh-CN" dirty="0" smtClean="0"/>
              <a:t>      30:0.8459230813336305</a:t>
            </a:r>
            <a:endParaRPr lang="en-US" altLang="zh-CN" dirty="0"/>
          </a:p>
          <a:p>
            <a:pPr lvl="0">
              <a:buClr>
                <a:srgbClr val="00B0F0"/>
              </a:buClr>
            </a:pPr>
            <a:r>
              <a:rPr lang="en-US" altLang="zh-CN" dirty="0" smtClean="0"/>
              <a:t>       31:0.8459211089938277</a:t>
            </a:r>
            <a:endParaRPr lang="en-US" altLang="zh-CN" dirty="0"/>
          </a:p>
          <a:p>
            <a:pPr lvl="0">
              <a:buClr>
                <a:srgbClr val="00B0F0"/>
              </a:buClr>
            </a:pPr>
            <a:endParaRPr lang="zh-CN" altLang="zh-CN" dirty="0"/>
          </a:p>
        </p:txBody>
      </p:sp>
    </p:spTree>
    <p:extLst>
      <p:ext uri="{BB962C8B-B14F-4D97-AF65-F5344CB8AC3E}">
        <p14:creationId xmlns:p14="http://schemas.microsoft.com/office/powerpoint/2010/main" val="574451796"/>
      </p:ext>
    </p:extLst>
  </p:cSld>
  <p:clrMapOvr>
    <a:masterClrMapping/>
  </p:clrMapOvr>
  <p:transition spd="slow">
    <p:wip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1.4 Python</a:t>
            </a:r>
            <a:r>
              <a:rPr lang="zh-CN" altLang="en-US" sz="2800" b="1" dirty="0" smtClean="0">
                <a:solidFill>
                  <a:srgbClr val="7030A0"/>
                </a:solidFill>
                <a:latin typeface="微软雅黑" panose="020B0503020204020204" pitchFamily="34" charset="-122"/>
                <a:ea typeface="微软雅黑" panose="020B0503020204020204" pitchFamily="34" charset="-122"/>
              </a:rPr>
              <a:t>初步应用示例</a:t>
            </a:r>
            <a:r>
              <a:rPr lang="en-US" altLang="zh-CN" sz="2800" b="1" dirty="0" smtClean="0">
                <a:solidFill>
                  <a:srgbClr val="7030A0"/>
                </a:solidFill>
                <a:latin typeface="微软雅黑" panose="020B0503020204020204" pitchFamily="34" charset="-122"/>
                <a:ea typeface="微软雅黑" panose="020B0503020204020204" pitchFamily="34" charset="-122"/>
              </a:rPr>
              <a:t>-</a:t>
            </a:r>
            <a:r>
              <a:rPr lang="zh-CN" altLang="en-US" sz="2800" b="1" dirty="0" smtClean="0">
                <a:solidFill>
                  <a:srgbClr val="7030A0"/>
                </a:solidFill>
                <a:latin typeface="微软雅黑" panose="020B0503020204020204" pitchFamily="34" charset="-122"/>
                <a:ea typeface="微软雅黑" panose="020B0503020204020204" pitchFamily="34" charset="-122"/>
              </a:rPr>
              <a:t>迭代法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mc:AlternateContent xmlns:mc="http://schemas.openxmlformats.org/markup-compatibility/2006" xmlns:a14="http://schemas.microsoft.com/office/drawing/2010/main">
        <mc:Choice Requires="a14">
          <p:sp>
            <p:nvSpPr>
              <p:cNvPr id="7" name="Content Placeholder 2"/>
              <p:cNvSpPr txBox="1"/>
              <p:nvPr/>
            </p:nvSpPr>
            <p:spPr>
              <a:xfrm>
                <a:off x="186907" y="681693"/>
                <a:ext cx="4663172"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迭代法求解方程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也可以根据数列</a:t>
                </a:r>
                <a14:m>
                  <m:oMath xmlns:m="http://schemas.openxmlformats.org/officeDocument/2006/math">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的变化情况来判断，如将</a:t>
                </a:r>
                <a14:m>
                  <m:oMath xmlns:m="http://schemas.openxmlformats.org/officeDocument/2006/math">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的值小于某个阈值作为结束的标准。还可以将两种办法结合使用。</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7" name="Content Placeholder 2"/>
              <p:cNvSpPr txBox="1">
                <a:spLocks noRot="1" noChangeAspect="1" noMove="1" noResize="1" noEditPoints="1" noAdjustHandles="1" noChangeArrowheads="1" noChangeShapeType="1" noTextEdit="1"/>
              </p:cNvSpPr>
              <p:nvPr/>
            </p:nvSpPr>
            <p:spPr>
              <a:xfrm>
                <a:off x="186907" y="681693"/>
                <a:ext cx="4663172" cy="5773971"/>
              </a:xfrm>
              <a:prstGeom prst="rect">
                <a:avLst/>
              </a:prstGeom>
              <a:blipFill rotWithShape="1">
                <a:blip r:embed="rId3"/>
                <a:stretch>
                  <a:fillRect l="-2092" r="-1699"/>
                </a:stretch>
              </a:blipFill>
            </p:spPr>
            <p:txBody>
              <a:bodyPr/>
              <a:lstStyle/>
              <a:p>
                <a:r>
                  <a:rPr lang="zh-CN" altLang="en-US">
                    <a:noFill/>
                  </a:rPr>
                  <a:t> </a:t>
                </a:r>
              </a:p>
            </p:txBody>
          </p:sp>
        </mc:Fallback>
      </mc:AlternateContent>
      <p:sp>
        <p:nvSpPr>
          <p:cNvPr id="8" name="矩形 7"/>
          <p:cNvSpPr/>
          <p:nvPr/>
        </p:nvSpPr>
        <p:spPr>
          <a:xfrm>
            <a:off x="4983388" y="845840"/>
            <a:ext cx="4089116" cy="5355312"/>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x = 0 </a:t>
            </a:r>
            <a:endParaRPr lang="zh-CN" altLang="zh-CN" dirty="0"/>
          </a:p>
          <a:p>
            <a:pPr marL="342900" lvl="0" indent="-342900">
              <a:buClr>
                <a:srgbClr val="00B0F0"/>
              </a:buClr>
              <a:buFont typeface="+mj-lt"/>
              <a:buAutoNum type="arabicPeriod"/>
            </a:pPr>
            <a:r>
              <a:rPr lang="en-US" altLang="zh-CN" dirty="0"/>
              <a:t>delta = 0.00001 </a:t>
            </a:r>
            <a:endParaRPr lang="zh-CN" altLang="zh-CN" dirty="0"/>
          </a:p>
          <a:p>
            <a:pPr marL="342900" lvl="0" indent="-342900">
              <a:buClr>
                <a:srgbClr val="00B0F0"/>
              </a:buClr>
              <a:buFont typeface="+mj-lt"/>
              <a:buAutoNum type="arabicPeriod"/>
            </a:pPr>
            <a:r>
              <a:rPr lang="en-US" altLang="zh-CN" dirty="0"/>
              <a:t>times = 0 </a:t>
            </a:r>
            <a:endParaRPr lang="zh-CN" altLang="zh-CN" dirty="0"/>
          </a:p>
          <a:p>
            <a:pPr marL="342900" lvl="0" indent="-342900">
              <a:buClr>
                <a:srgbClr val="00B0F0"/>
              </a:buClr>
              <a:buFont typeface="+mj-lt"/>
              <a:buAutoNum type="arabicPeriod"/>
            </a:pPr>
            <a:r>
              <a:rPr lang="en-US" altLang="zh-CN" dirty="0"/>
              <a:t>while True:</a:t>
            </a:r>
            <a:endParaRPr lang="zh-CN" altLang="zh-CN" dirty="0"/>
          </a:p>
          <a:p>
            <a:pPr marL="342900" lvl="0" indent="-342900">
              <a:buClr>
                <a:srgbClr val="00B0F0"/>
              </a:buClr>
              <a:buFont typeface="+mj-lt"/>
              <a:buAutoNum type="arabicPeriod"/>
            </a:pPr>
            <a:r>
              <a:rPr lang="en-US" altLang="zh-CN" dirty="0"/>
              <a:t>    </a:t>
            </a:r>
            <a:r>
              <a:rPr lang="en-US" altLang="zh-CN" dirty="0" err="1"/>
              <a:t>x_old</a:t>
            </a:r>
            <a:r>
              <a:rPr lang="en-US" altLang="zh-CN" dirty="0"/>
              <a:t> = x</a:t>
            </a:r>
            <a:endParaRPr lang="zh-CN" altLang="zh-CN" dirty="0"/>
          </a:p>
          <a:p>
            <a:pPr marL="342900" lvl="0" indent="-342900">
              <a:buClr>
                <a:srgbClr val="00B0F0"/>
              </a:buClr>
              <a:buFont typeface="+mj-lt"/>
              <a:buAutoNum type="arabicPeriod"/>
            </a:pPr>
            <a:r>
              <a:rPr lang="en-US" altLang="zh-CN" dirty="0"/>
              <a:t>    x = (6 - x**3 - (</a:t>
            </a:r>
            <a:r>
              <a:rPr lang="en-US" altLang="zh-CN" dirty="0" err="1"/>
              <a:t>math.e</a:t>
            </a:r>
            <a:r>
              <a:rPr lang="en-US" altLang="zh-CN" dirty="0"/>
              <a:t>**x)/2.0)/5.0 </a:t>
            </a:r>
            <a:endParaRPr lang="zh-CN" altLang="zh-CN" dirty="0"/>
          </a:p>
          <a:p>
            <a:pPr marL="342900" lvl="0" indent="-342900">
              <a:buClr>
                <a:srgbClr val="00B0F0"/>
              </a:buClr>
              <a:buFont typeface="+mj-lt"/>
              <a:buAutoNum type="arabicPeriod"/>
            </a:pPr>
            <a:r>
              <a:rPr lang="en-US" altLang="zh-CN" dirty="0"/>
              <a:t>    print(</a:t>
            </a:r>
            <a:r>
              <a:rPr lang="en-US" altLang="zh-CN" dirty="0" err="1"/>
              <a:t>str</a:t>
            </a:r>
            <a:r>
              <a:rPr lang="en-US" altLang="zh-CN" dirty="0"/>
              <a:t>(times)+":"+</a:t>
            </a:r>
            <a:r>
              <a:rPr lang="en-US" altLang="zh-CN" dirty="0" err="1"/>
              <a:t>str</a:t>
            </a:r>
            <a:r>
              <a:rPr lang="en-US" altLang="zh-CN" dirty="0"/>
              <a:t>(x))</a:t>
            </a:r>
            <a:endParaRPr lang="zh-CN" altLang="zh-CN" dirty="0"/>
          </a:p>
          <a:p>
            <a:pPr marL="342900" lvl="0" indent="-342900">
              <a:buClr>
                <a:srgbClr val="00B0F0"/>
              </a:buClr>
              <a:buFont typeface="+mj-lt"/>
              <a:buAutoNum type="arabicPeriod"/>
            </a:pPr>
            <a:r>
              <a:rPr lang="en-US" altLang="zh-CN" dirty="0"/>
              <a:t>    times += 1</a:t>
            </a:r>
            <a:endParaRPr lang="zh-CN" altLang="zh-CN" dirty="0"/>
          </a:p>
          <a:p>
            <a:pPr marL="342900" lvl="0" indent="-342900">
              <a:buClr>
                <a:srgbClr val="00B0F0"/>
              </a:buClr>
              <a:buFont typeface="+mj-lt"/>
              <a:buAutoNum type="arabicPeriod"/>
            </a:pPr>
            <a:r>
              <a:rPr lang="en-US" altLang="zh-CN" dirty="0"/>
              <a:t>    if abs(x - </a:t>
            </a:r>
            <a:r>
              <a:rPr lang="en-US" altLang="zh-CN" dirty="0" err="1"/>
              <a:t>x_old</a:t>
            </a:r>
            <a:r>
              <a:rPr lang="en-US" altLang="zh-CN" dirty="0"/>
              <a:t>) &lt; delta:</a:t>
            </a:r>
            <a:endParaRPr lang="zh-CN" altLang="zh-CN" dirty="0"/>
          </a:p>
          <a:p>
            <a:pPr marL="342900" lvl="0" indent="-342900">
              <a:buClr>
                <a:srgbClr val="00B0F0"/>
              </a:buClr>
              <a:buFont typeface="+mj-lt"/>
              <a:buAutoNum type="arabicPeriod"/>
            </a:pPr>
            <a:r>
              <a:rPr lang="en-US" altLang="zh-CN" dirty="0"/>
              <a:t>        break </a:t>
            </a:r>
            <a:endParaRPr lang="zh-CN" altLang="zh-CN" dirty="0"/>
          </a:p>
          <a:p>
            <a:pPr marL="342900" lvl="0" indent="-342900">
              <a:buClr>
                <a:srgbClr val="00B0F0"/>
              </a:buClr>
              <a:buFont typeface="+mj-lt"/>
              <a:buAutoNum type="arabicPeriod"/>
            </a:pPr>
            <a:r>
              <a:rPr lang="en-US" altLang="zh-CN" dirty="0" smtClean="0"/>
              <a:t>&gt;&gt;&gt;</a:t>
            </a:r>
            <a:r>
              <a:rPr lang="zh-CN" altLang="en-US" dirty="0"/>
              <a:t/>
            </a:r>
            <a:br>
              <a:rPr lang="zh-CN" altLang="en-US" dirty="0"/>
            </a:br>
            <a:r>
              <a:rPr lang="en-US" altLang="zh-CN" dirty="0"/>
              <a:t>0:1.1 </a:t>
            </a:r>
            <a:endParaRPr lang="en-US" altLang="zh-CN" dirty="0" smtClean="0"/>
          </a:p>
          <a:p>
            <a:pPr lvl="0">
              <a:buClr>
                <a:srgbClr val="00B0F0"/>
              </a:buClr>
            </a:pPr>
            <a:r>
              <a:rPr lang="en-US" altLang="zh-CN" dirty="0"/>
              <a:t> </a:t>
            </a:r>
            <a:r>
              <a:rPr lang="en-US" altLang="zh-CN" dirty="0" smtClean="0"/>
              <a:t>      1:0.6333833976053566   </a:t>
            </a:r>
          </a:p>
          <a:p>
            <a:pPr lvl="0">
              <a:buClr>
                <a:srgbClr val="00B0F0"/>
              </a:buClr>
            </a:pPr>
            <a:r>
              <a:rPr lang="en-US" altLang="zh-CN" dirty="0"/>
              <a:t> </a:t>
            </a:r>
            <a:r>
              <a:rPr lang="en-US" altLang="zh-CN" dirty="0" smtClean="0"/>
              <a:t>      2:0.9607831386993697</a:t>
            </a:r>
          </a:p>
          <a:p>
            <a:pPr lvl="0">
              <a:buClr>
                <a:srgbClr val="00B0F0"/>
              </a:buClr>
            </a:pPr>
            <a:r>
              <a:rPr lang="en-US" altLang="zh-CN" dirty="0"/>
              <a:t> </a:t>
            </a:r>
            <a:r>
              <a:rPr lang="en-US" altLang="zh-CN" dirty="0" smtClean="0"/>
              <a:t>      …</a:t>
            </a:r>
          </a:p>
          <a:p>
            <a:pPr lvl="0">
              <a:buClr>
                <a:srgbClr val="00B0F0"/>
              </a:buClr>
            </a:pPr>
            <a:r>
              <a:rPr lang="en-US" altLang="zh-CN" dirty="0" smtClean="0"/>
              <a:t>       25:0.8459125885326444</a:t>
            </a:r>
            <a:endParaRPr lang="en-US" altLang="zh-CN" dirty="0"/>
          </a:p>
          <a:p>
            <a:pPr lvl="0">
              <a:buClr>
                <a:srgbClr val="00B0F0"/>
              </a:buClr>
            </a:pPr>
            <a:r>
              <a:rPr lang="en-US" altLang="zh-CN" dirty="0" smtClean="0"/>
              <a:t>       26:0.8459280589817704</a:t>
            </a:r>
            <a:endParaRPr lang="en-US" altLang="zh-CN" dirty="0"/>
          </a:p>
          <a:p>
            <a:pPr lvl="0">
              <a:buClr>
                <a:srgbClr val="00B0F0"/>
              </a:buClr>
            </a:pPr>
            <a:r>
              <a:rPr lang="en-US" altLang="zh-CN" dirty="0" smtClean="0"/>
              <a:t>       27:0.8459178119620006</a:t>
            </a:r>
            <a:endParaRPr lang="en-US" altLang="zh-CN" dirty="0"/>
          </a:p>
          <a:p>
            <a:pPr lvl="0">
              <a:buClr>
                <a:srgbClr val="00B0F0"/>
              </a:buClr>
            </a:pPr>
            <a:r>
              <a:rPr lang="en-US" altLang="zh-CN" dirty="0" smtClean="0"/>
              <a:t>       28:0.8459245992200859</a:t>
            </a:r>
            <a:endParaRPr lang="en-US" altLang="zh-CN" dirty="0"/>
          </a:p>
        </p:txBody>
      </p:sp>
    </p:spTree>
    <p:extLst>
      <p:ext uri="{BB962C8B-B14F-4D97-AF65-F5344CB8AC3E}">
        <p14:creationId xmlns:p14="http://schemas.microsoft.com/office/powerpoint/2010/main" val="4011375955"/>
      </p:ext>
    </p:extLst>
  </p:cSld>
  <p:clrMapOvr>
    <a:masterClrMapping/>
  </p:clrMapOvr>
  <p:transition spd="slow">
    <p:wip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1.4 Python</a:t>
            </a:r>
            <a:r>
              <a:rPr lang="zh-CN" altLang="en-US" sz="2800" b="1" dirty="0" smtClean="0">
                <a:solidFill>
                  <a:srgbClr val="7030A0"/>
                </a:solidFill>
                <a:latin typeface="微软雅黑" panose="020B0503020204020204" pitchFamily="34" charset="-122"/>
                <a:ea typeface="微软雅黑" panose="020B0503020204020204" pitchFamily="34" charset="-122"/>
              </a:rPr>
              <a:t>初步应用示例</a:t>
            </a:r>
            <a:r>
              <a:rPr lang="en-US" altLang="zh-CN" sz="2800" b="1" dirty="0" smtClean="0">
                <a:solidFill>
                  <a:srgbClr val="7030A0"/>
                </a:solidFill>
                <a:latin typeface="微软雅黑" panose="020B0503020204020204" pitchFamily="34" charset="-122"/>
                <a:ea typeface="微软雅黑" panose="020B0503020204020204" pitchFamily="34" charset="-122"/>
              </a:rPr>
              <a:t>-</a:t>
            </a:r>
            <a:r>
              <a:rPr lang="zh-CN" altLang="en-US" sz="2800" b="1" dirty="0" smtClean="0">
                <a:solidFill>
                  <a:srgbClr val="7030A0"/>
                </a:solidFill>
                <a:latin typeface="微软雅黑" panose="020B0503020204020204" pitchFamily="34" charset="-122"/>
                <a:ea typeface="微软雅黑" panose="020B0503020204020204" pitchFamily="34" charset="-122"/>
              </a:rPr>
              <a:t>迭代法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启发式算法</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还有一类重要的迭代法，它的迭代关系式不依赖问题的数学性能，而是受某种自然现象的启发而得到，称为启发式算法（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Heuristic Algorithm</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），如爬山法、遗传算法、模拟退火算法、蚁群算法等</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启发式算法</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是一种根据经验，以近似随机的试探来搜索空间的方法，它可以在可接受的计算成本内得到最好解，但不保证能得到最优解</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345941238"/>
      </p:ext>
    </p:extLst>
  </p:cSld>
  <p:clrMapOvr>
    <a:masterClrMapping/>
  </p:clrMapOvr>
  <p:transition spd="slow">
    <p:wip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1.4 Python</a:t>
            </a:r>
            <a:r>
              <a:rPr lang="zh-CN" altLang="en-US" sz="2800" b="1" dirty="0" smtClean="0">
                <a:solidFill>
                  <a:srgbClr val="7030A0"/>
                </a:solidFill>
                <a:latin typeface="微软雅黑" panose="020B0503020204020204" pitchFamily="34" charset="-122"/>
                <a:ea typeface="微软雅黑" panose="020B0503020204020204" pitchFamily="34" charset="-122"/>
              </a:rPr>
              <a:t>初步应用示例</a:t>
            </a:r>
            <a:r>
              <a:rPr lang="en-US" altLang="zh-CN" sz="2800" b="1" dirty="0" smtClean="0">
                <a:solidFill>
                  <a:srgbClr val="7030A0"/>
                </a:solidFill>
                <a:latin typeface="微软雅黑" panose="020B0503020204020204" pitchFamily="34" charset="-122"/>
                <a:ea typeface="微软雅黑" panose="020B0503020204020204" pitchFamily="34" charset="-122"/>
              </a:rPr>
              <a:t>-</a:t>
            </a:r>
            <a:r>
              <a:rPr lang="zh-CN" altLang="en-US" sz="2800" b="1" dirty="0" smtClean="0">
                <a:solidFill>
                  <a:srgbClr val="7030A0"/>
                </a:solidFill>
                <a:latin typeface="微软雅黑" panose="020B0503020204020204" pitchFamily="34" charset="-122"/>
                <a:ea typeface="微软雅黑" panose="020B0503020204020204" pitchFamily="34" charset="-122"/>
              </a:rPr>
              <a:t>迭代法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爬山法</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爬山法</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的思路很简单，它是从起点开始，对周边邻近点进行试探，如果有更好的解，则从该点开始进行新一轮的试探，直到没有更好的解为至。</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爬山法好像人在黑夜里爬山，无法看到周边的情况，但可以通过棍子来试探周边上升的位置，然后到该位置再一次试探周边的位置</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爬山法</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可能跑到所谓的局部最优</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点，</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形象地说，就是可以爬到山峰，但不一定是最高的那座山峰。</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4166656328"/>
      </p:ext>
    </p:extLst>
  </p:cSld>
  <p:clrMapOvr>
    <a:masterClrMapping/>
  </p:clrMapOvr>
  <p:transition spd="slow">
    <p:wip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1.4 Python</a:t>
            </a:r>
            <a:r>
              <a:rPr lang="zh-CN" altLang="en-US" sz="2800" b="1" dirty="0" smtClean="0">
                <a:solidFill>
                  <a:srgbClr val="7030A0"/>
                </a:solidFill>
                <a:latin typeface="微软雅黑" panose="020B0503020204020204" pitchFamily="34" charset="-122"/>
                <a:ea typeface="微软雅黑" panose="020B0503020204020204" pitchFamily="34" charset="-122"/>
              </a:rPr>
              <a:t>初步应用示例</a:t>
            </a:r>
            <a:r>
              <a:rPr lang="en-US" altLang="zh-CN" sz="2800" b="1" dirty="0" smtClean="0">
                <a:solidFill>
                  <a:srgbClr val="7030A0"/>
                </a:solidFill>
                <a:latin typeface="微软雅黑" panose="020B0503020204020204" pitchFamily="34" charset="-122"/>
                <a:ea typeface="微软雅黑" panose="020B0503020204020204" pitchFamily="34" charset="-122"/>
              </a:rPr>
              <a:t>-</a:t>
            </a:r>
            <a:r>
              <a:rPr lang="zh-CN" altLang="en-US" sz="2800" b="1" dirty="0" smtClean="0">
                <a:solidFill>
                  <a:srgbClr val="7030A0"/>
                </a:solidFill>
                <a:latin typeface="微软雅黑" panose="020B0503020204020204" pitchFamily="34" charset="-122"/>
                <a:ea typeface="微软雅黑" panose="020B0503020204020204" pitchFamily="34" charset="-122"/>
              </a:rPr>
              <a:t>迭代法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164387" y="835093"/>
            <a:ext cx="8760834" cy="5909310"/>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import random</a:t>
            </a:r>
            <a:endParaRPr lang="zh-CN" altLang="zh-CN" dirty="0"/>
          </a:p>
          <a:p>
            <a:pPr marL="342900" lvl="0" indent="-342900">
              <a:buClr>
                <a:srgbClr val="00B0F0"/>
              </a:buClr>
              <a:buFont typeface="+mj-lt"/>
              <a:buAutoNum type="arabicPeriod"/>
            </a:pPr>
            <a:r>
              <a:rPr lang="en-US" altLang="zh-CN" dirty="0" smtClean="0"/>
              <a:t>delta </a:t>
            </a:r>
            <a:r>
              <a:rPr lang="en-US" altLang="zh-CN" dirty="0"/>
              <a:t>= 0.001</a:t>
            </a:r>
            <a:endParaRPr lang="zh-CN" altLang="zh-CN" dirty="0"/>
          </a:p>
          <a:p>
            <a:pPr marL="342900" lvl="0" indent="-342900">
              <a:buClr>
                <a:srgbClr val="00B0F0"/>
              </a:buClr>
              <a:buFont typeface="+mj-lt"/>
              <a:buAutoNum type="arabicPeriod"/>
            </a:pPr>
            <a:r>
              <a:rPr lang="en-US" altLang="zh-CN" dirty="0" smtClean="0"/>
              <a:t>BOUND </a:t>
            </a:r>
            <a:r>
              <a:rPr lang="en-US" altLang="zh-CN" dirty="0"/>
              <a:t>= [0, 1]</a:t>
            </a:r>
            <a:endParaRPr lang="zh-CN" altLang="zh-CN" dirty="0"/>
          </a:p>
          <a:p>
            <a:pPr marL="342900" lvl="0" indent="-342900">
              <a:buClr>
                <a:srgbClr val="00B0F0"/>
              </a:buClr>
              <a:buFont typeface="+mj-lt"/>
              <a:buAutoNum type="arabicPeriod"/>
            </a:pPr>
            <a:r>
              <a:rPr lang="en-US" altLang="zh-CN" dirty="0"/>
              <a:t> </a:t>
            </a:r>
            <a:r>
              <a:rPr lang="en-US" altLang="zh-CN" dirty="0" err="1" smtClean="0"/>
              <a:t>def</a:t>
            </a:r>
            <a:r>
              <a:rPr lang="en-US" altLang="zh-CN" dirty="0" smtClean="0"/>
              <a:t> </a:t>
            </a:r>
            <a:r>
              <a:rPr lang="en-US" altLang="zh-CN" dirty="0"/>
              <a:t>f(x):</a:t>
            </a:r>
            <a:endParaRPr lang="zh-CN" altLang="zh-CN" dirty="0"/>
          </a:p>
          <a:p>
            <a:pPr marL="342900" lvl="0" indent="-342900">
              <a:buClr>
                <a:srgbClr val="00B0F0"/>
              </a:buClr>
              <a:buFont typeface="+mj-lt"/>
              <a:buAutoNum type="arabicPeriod"/>
            </a:pPr>
            <a:r>
              <a:rPr lang="en-US" altLang="zh-CN" dirty="0"/>
              <a:t>    return x**3 + (</a:t>
            </a:r>
            <a:r>
              <a:rPr lang="en-US" altLang="zh-CN" dirty="0" err="1"/>
              <a:t>math.e</a:t>
            </a:r>
            <a:r>
              <a:rPr lang="en-US" altLang="zh-CN" dirty="0"/>
              <a:t>**x)/2.0 + 5.0*x - 6</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err="1"/>
              <a:t>def</a:t>
            </a:r>
            <a:r>
              <a:rPr lang="en-US" altLang="zh-CN" dirty="0"/>
              <a:t> </a:t>
            </a:r>
            <a:r>
              <a:rPr lang="en-US" altLang="zh-CN" dirty="0" err="1"/>
              <a:t>hillClimbing</a:t>
            </a:r>
            <a:r>
              <a:rPr lang="en-US" altLang="zh-CN" dirty="0"/>
              <a:t>(x, f):</a:t>
            </a:r>
            <a:endParaRPr lang="zh-CN" altLang="zh-CN" dirty="0"/>
          </a:p>
          <a:p>
            <a:pPr marL="342900" lvl="0" indent="-342900">
              <a:buClr>
                <a:srgbClr val="00B0F0"/>
              </a:buClr>
              <a:buFont typeface="+mj-lt"/>
              <a:buAutoNum type="arabicPeriod"/>
            </a:pPr>
            <a:r>
              <a:rPr lang="en-US" altLang="zh-CN" dirty="0"/>
              <a:t>    times = 0</a:t>
            </a:r>
            <a:endParaRPr lang="zh-CN" altLang="zh-CN" dirty="0"/>
          </a:p>
          <a:p>
            <a:pPr marL="342900" lvl="0" indent="-342900">
              <a:buClr>
                <a:srgbClr val="00B0F0"/>
              </a:buClr>
              <a:buFont typeface="+mj-lt"/>
              <a:buAutoNum type="arabicPeriod"/>
            </a:pPr>
            <a:r>
              <a:rPr lang="en-US" altLang="zh-CN" dirty="0"/>
              <a:t>    print(</a:t>
            </a:r>
            <a:r>
              <a:rPr lang="en-US" altLang="zh-CN" dirty="0" err="1"/>
              <a:t>str</a:t>
            </a:r>
            <a:r>
              <a:rPr lang="en-US" altLang="zh-CN" dirty="0"/>
              <a:t>(times)+":"+</a:t>
            </a:r>
            <a:r>
              <a:rPr lang="en-US" altLang="zh-CN" dirty="0" err="1"/>
              <a:t>str</a:t>
            </a:r>
            <a:r>
              <a:rPr lang="en-US" altLang="zh-CN" dirty="0"/>
              <a:t>(x))</a:t>
            </a:r>
            <a:endParaRPr lang="zh-CN" altLang="zh-CN" dirty="0"/>
          </a:p>
          <a:p>
            <a:pPr marL="342900" lvl="0" indent="-342900">
              <a:buClr>
                <a:srgbClr val="00B0F0"/>
              </a:buClr>
              <a:buFont typeface="+mj-lt"/>
              <a:buAutoNum type="arabicPeriod"/>
            </a:pPr>
            <a:r>
              <a:rPr lang="en-US" altLang="zh-CN" dirty="0"/>
              <a:t>    while abs( f(</a:t>
            </a:r>
            <a:r>
              <a:rPr lang="en-US" altLang="zh-CN" dirty="0" err="1"/>
              <a:t>x+delta</a:t>
            </a:r>
            <a:r>
              <a:rPr lang="en-US" altLang="zh-CN" dirty="0"/>
              <a:t>) ) &lt; abs(f(x)) and </a:t>
            </a:r>
            <a:r>
              <a:rPr lang="en-US" altLang="zh-CN" dirty="0" err="1"/>
              <a:t>x+delta</a:t>
            </a:r>
            <a:r>
              <a:rPr lang="en-US" altLang="zh-CN" dirty="0"/>
              <a:t> &lt;= BOUND[1] and </a:t>
            </a:r>
            <a:r>
              <a:rPr lang="en-US" altLang="zh-CN" dirty="0" err="1"/>
              <a:t>x+delta</a:t>
            </a:r>
            <a:r>
              <a:rPr lang="en-US" altLang="zh-CN" dirty="0"/>
              <a:t> &gt;= BOUND[0]:</a:t>
            </a:r>
            <a:endParaRPr lang="zh-CN" altLang="zh-CN" dirty="0"/>
          </a:p>
          <a:p>
            <a:pPr marL="342900" lvl="0" indent="-342900">
              <a:buClr>
                <a:srgbClr val="00B0F0"/>
              </a:buClr>
              <a:buFont typeface="+mj-lt"/>
              <a:buAutoNum type="arabicPeriod"/>
            </a:pPr>
            <a:r>
              <a:rPr lang="en-US" altLang="zh-CN" dirty="0"/>
              <a:t>        x = x + delta</a:t>
            </a:r>
            <a:endParaRPr lang="zh-CN" altLang="zh-CN" dirty="0"/>
          </a:p>
          <a:p>
            <a:pPr marL="342900" lvl="0" indent="-342900">
              <a:buClr>
                <a:srgbClr val="00B0F0"/>
              </a:buClr>
              <a:buFont typeface="+mj-lt"/>
              <a:buAutoNum type="arabicPeriod"/>
            </a:pPr>
            <a:r>
              <a:rPr lang="en-US" altLang="zh-CN" dirty="0"/>
              <a:t>        times += 1</a:t>
            </a:r>
            <a:endParaRPr lang="zh-CN" altLang="zh-CN" dirty="0"/>
          </a:p>
          <a:p>
            <a:pPr marL="342900" lvl="0" indent="-342900">
              <a:buClr>
                <a:srgbClr val="00B0F0"/>
              </a:buClr>
              <a:buFont typeface="+mj-lt"/>
              <a:buAutoNum type="arabicPeriod"/>
            </a:pPr>
            <a:r>
              <a:rPr lang="en-US" altLang="zh-CN" dirty="0"/>
              <a:t>        print(</a:t>
            </a:r>
            <a:r>
              <a:rPr lang="en-US" altLang="zh-CN" dirty="0" err="1"/>
              <a:t>str</a:t>
            </a:r>
            <a:r>
              <a:rPr lang="en-US" altLang="zh-CN" dirty="0"/>
              <a:t>(times)+":"+</a:t>
            </a:r>
            <a:r>
              <a:rPr lang="en-US" altLang="zh-CN" dirty="0" err="1"/>
              <a:t>str</a:t>
            </a:r>
            <a:r>
              <a:rPr lang="en-US" altLang="zh-CN" dirty="0"/>
              <a:t>(x))</a:t>
            </a:r>
            <a:endParaRPr lang="zh-CN" altLang="zh-CN" dirty="0"/>
          </a:p>
          <a:p>
            <a:pPr marL="342900" lvl="0" indent="-342900">
              <a:buClr>
                <a:srgbClr val="00B0F0"/>
              </a:buClr>
              <a:buFont typeface="+mj-lt"/>
              <a:buAutoNum type="arabicPeriod"/>
            </a:pPr>
            <a:r>
              <a:rPr lang="en-US" altLang="zh-CN" dirty="0"/>
              <a:t>    while abs( f(x-delta) ) &lt; abs(f(x)) and x-delta &lt;= BOUND[1] and x-delta &gt;= BOUND[0]:</a:t>
            </a:r>
            <a:endParaRPr lang="zh-CN" altLang="zh-CN" dirty="0"/>
          </a:p>
          <a:p>
            <a:pPr marL="342900" lvl="0" indent="-342900">
              <a:buClr>
                <a:srgbClr val="00B0F0"/>
              </a:buClr>
              <a:buFont typeface="+mj-lt"/>
              <a:buAutoNum type="arabicPeriod"/>
            </a:pPr>
            <a:r>
              <a:rPr lang="en-US" altLang="zh-CN" dirty="0"/>
              <a:t>        x = x - delta</a:t>
            </a:r>
            <a:endParaRPr lang="zh-CN" altLang="zh-CN" dirty="0"/>
          </a:p>
          <a:p>
            <a:pPr marL="342900" lvl="0" indent="-342900">
              <a:buClr>
                <a:srgbClr val="00B0F0"/>
              </a:buClr>
              <a:buFont typeface="+mj-lt"/>
              <a:buAutoNum type="arabicPeriod"/>
            </a:pPr>
            <a:r>
              <a:rPr lang="en-US" altLang="zh-CN" dirty="0"/>
              <a:t>        times += 1</a:t>
            </a:r>
            <a:endParaRPr lang="zh-CN" altLang="zh-CN" dirty="0"/>
          </a:p>
          <a:p>
            <a:pPr marL="342900" lvl="0" indent="-342900">
              <a:buClr>
                <a:srgbClr val="00B0F0"/>
              </a:buClr>
              <a:buFont typeface="+mj-lt"/>
              <a:buAutoNum type="arabicPeriod"/>
            </a:pPr>
            <a:r>
              <a:rPr lang="en-US" altLang="zh-CN" dirty="0"/>
              <a:t>        print(</a:t>
            </a:r>
            <a:r>
              <a:rPr lang="en-US" altLang="zh-CN" dirty="0" err="1"/>
              <a:t>str</a:t>
            </a:r>
            <a:r>
              <a:rPr lang="en-US" altLang="zh-CN" dirty="0"/>
              <a:t>(times)+":"+</a:t>
            </a:r>
            <a:r>
              <a:rPr lang="en-US" altLang="zh-CN" dirty="0" err="1"/>
              <a:t>str</a:t>
            </a:r>
            <a:r>
              <a:rPr lang="en-US" altLang="zh-CN" dirty="0"/>
              <a:t>(x))</a:t>
            </a:r>
            <a:endParaRPr lang="zh-CN" altLang="zh-CN" dirty="0"/>
          </a:p>
          <a:p>
            <a:pPr marL="342900" lvl="0" indent="-342900">
              <a:buClr>
                <a:srgbClr val="00B0F0"/>
              </a:buClr>
              <a:buFont typeface="+mj-lt"/>
              <a:buAutoNum type="arabicPeriod"/>
            </a:pPr>
            <a:r>
              <a:rPr lang="en-US" altLang="zh-CN" dirty="0"/>
              <a:t>    return x</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x = </a:t>
            </a:r>
            <a:r>
              <a:rPr lang="en-US" altLang="zh-CN" dirty="0" err="1"/>
              <a:t>random.random</a:t>
            </a:r>
            <a:r>
              <a:rPr lang="en-US" altLang="zh-CN" dirty="0"/>
              <a:t>() * ( BOUND[1]-BOUND[0] ) + BOUND[0]</a:t>
            </a:r>
            <a:endParaRPr lang="zh-CN" altLang="zh-CN" dirty="0"/>
          </a:p>
          <a:p>
            <a:pPr marL="342900" lvl="0" indent="-342900">
              <a:buClr>
                <a:srgbClr val="00B0F0"/>
              </a:buClr>
              <a:buFont typeface="+mj-lt"/>
              <a:buAutoNum type="arabicPeriod"/>
            </a:pPr>
            <a:r>
              <a:rPr lang="en-US" altLang="zh-CN" dirty="0" err="1"/>
              <a:t>x_value</a:t>
            </a:r>
            <a:r>
              <a:rPr lang="en-US" altLang="zh-CN" dirty="0"/>
              <a:t> = </a:t>
            </a:r>
            <a:r>
              <a:rPr lang="en-US" altLang="zh-CN" dirty="0" err="1"/>
              <a:t>hillClimbing</a:t>
            </a:r>
            <a:r>
              <a:rPr lang="en-US" altLang="zh-CN" dirty="0"/>
              <a:t>(x, f)</a:t>
            </a:r>
            <a:endParaRPr lang="zh-CN" altLang="zh-CN" dirty="0"/>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7916" y="835094"/>
            <a:ext cx="3788477" cy="2539304"/>
          </a:xfrm>
          <a:prstGeom prst="rect">
            <a:avLst/>
          </a:prstGeom>
        </p:spPr>
      </p:pic>
    </p:spTree>
    <p:extLst>
      <p:ext uri="{BB962C8B-B14F-4D97-AF65-F5344CB8AC3E}">
        <p14:creationId xmlns:p14="http://schemas.microsoft.com/office/powerpoint/2010/main" val="2727538089"/>
      </p:ext>
    </p:extLst>
  </p:cSld>
  <p:clrMapOvr>
    <a:masterClrMapping/>
  </p:clrMapOvr>
  <p:transition spd="slow">
    <p:wip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a:xfrm>
            <a:off x="2394500" y="2161518"/>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1.1</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3607734" y="2161517"/>
            <a:ext cx="3646246" cy="511238"/>
            <a:chOff x="6339097" y="1573726"/>
            <a:chExt cx="3744416" cy="511504"/>
          </a:xfrm>
          <a:solidFill>
            <a:srgbClr val="7030A0"/>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0" name="矩形 69"/>
            <p:cNvSpPr/>
            <p:nvPr/>
          </p:nvSpPr>
          <p:spPr>
            <a:xfrm>
              <a:off x="6491851" y="1614014"/>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环境</a:t>
              </a: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安装</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2394500" y="2997535"/>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1.2</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3615232" y="2997535"/>
            <a:ext cx="3646246" cy="511238"/>
            <a:chOff x="6315199" y="2410178"/>
            <a:chExt cx="3744416" cy="511504"/>
          </a:xfrm>
          <a:solidFill>
            <a:srgbClr val="7030A0"/>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4" name="矩形 73"/>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Python</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语言相关概念</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2394500" y="3882927"/>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1.3</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3633134" y="3882925"/>
            <a:ext cx="3646246" cy="511238"/>
            <a:chOff x="6339097" y="3296031"/>
            <a:chExt cx="3744416" cy="511504"/>
          </a:xfrm>
          <a:solidFill>
            <a:srgbClr val="7030A0"/>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8" name="矩形 77"/>
            <p:cNvSpPr/>
            <p:nvPr/>
          </p:nvSpPr>
          <p:spPr>
            <a:xfrm>
              <a:off x="6491850" y="3336318"/>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Python3</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语法概要</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0" y="330429"/>
            <a:ext cx="9144000" cy="1230997"/>
          </a:xfrm>
          <a:prstGeom prst="rect">
            <a:avLst/>
          </a:prstGeom>
          <a:noFill/>
        </p:spPr>
        <p:txBody>
          <a:bodyPr wrap="square" lIns="121817" tIns="60906" rIns="121817" bIns="60906">
            <a:spAutoFit/>
          </a:bodyPr>
          <a:lstStyle/>
          <a:p>
            <a:pPr algn="ctr" defTabSz="1218565"/>
            <a:r>
              <a:rPr lang="zh-CN" altLang="en-US" sz="3600" b="1" dirty="0">
                <a:solidFill>
                  <a:srgbClr val="7030A0"/>
                </a:solidFill>
                <a:latin typeface="华文新魏" pitchFamily="2" charset="-122"/>
                <a:ea typeface="华文新魏" pitchFamily="2" charset="-122"/>
              </a:rPr>
              <a:t>第一章  环境安装、</a:t>
            </a:r>
            <a:r>
              <a:rPr lang="en-US" altLang="zh-CN" sz="3600" b="1" dirty="0">
                <a:solidFill>
                  <a:srgbClr val="7030A0"/>
                </a:solidFill>
                <a:latin typeface="华文新魏" pitchFamily="2" charset="-122"/>
                <a:ea typeface="华文新魏" pitchFamily="2" charset="-122"/>
              </a:rPr>
              <a:t>Python</a:t>
            </a:r>
            <a:r>
              <a:rPr lang="zh-CN" altLang="en-US" sz="3600" b="1" dirty="0">
                <a:solidFill>
                  <a:srgbClr val="7030A0"/>
                </a:solidFill>
                <a:latin typeface="华文新魏" pitchFamily="2" charset="-122"/>
                <a:ea typeface="华文新魏" pitchFamily="2" charset="-122"/>
              </a:rPr>
              <a:t>语言、</a:t>
            </a:r>
            <a:r>
              <a:rPr lang="en-US" altLang="zh-CN" sz="3600" b="1" dirty="0">
                <a:solidFill>
                  <a:srgbClr val="7030A0"/>
                </a:solidFill>
                <a:latin typeface="华文新魏" pitchFamily="2" charset="-122"/>
                <a:ea typeface="华文新魏" pitchFamily="2" charset="-122"/>
              </a:rPr>
              <a:t>TensorFlow2</a:t>
            </a:r>
            <a:r>
              <a:rPr lang="zh-CN" altLang="en-US" sz="3600" b="1" dirty="0">
                <a:solidFill>
                  <a:srgbClr val="7030A0"/>
                </a:solidFill>
                <a:latin typeface="华文新魏" pitchFamily="2" charset="-122"/>
                <a:ea typeface="华文新魏" pitchFamily="2" charset="-122"/>
              </a:rPr>
              <a:t>和</a:t>
            </a:r>
            <a:r>
              <a:rPr lang="en-US" altLang="zh-CN" sz="3600" b="1" dirty="0" err="1">
                <a:solidFill>
                  <a:srgbClr val="7030A0"/>
                </a:solidFill>
                <a:latin typeface="华文新魏" pitchFamily="2" charset="-122"/>
                <a:ea typeface="华文新魏" pitchFamily="2" charset="-122"/>
              </a:rPr>
              <a:t>MindSpore</a:t>
            </a:r>
            <a:r>
              <a:rPr lang="zh-CN" altLang="en-US" sz="3600" b="1" dirty="0">
                <a:solidFill>
                  <a:srgbClr val="7030A0"/>
                </a:solidFill>
                <a:latin typeface="华文新魏" pitchFamily="2" charset="-122"/>
                <a:ea typeface="华文新魏" pitchFamily="2" charset="-122"/>
              </a:rPr>
              <a:t>深度学习框架</a:t>
            </a:r>
          </a:p>
        </p:txBody>
      </p:sp>
      <p:sp>
        <p:nvSpPr>
          <p:cNvPr id="88" name="下箭头 87"/>
          <p:cNvSpPr/>
          <p:nvPr/>
        </p:nvSpPr>
        <p:spPr>
          <a:xfrm rot="16200000">
            <a:off x="1635701" y="5612435"/>
            <a:ext cx="575764" cy="695523"/>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40" tIns="45671" rIns="91340" bIns="45671" rtlCol="0" anchor="ctr"/>
          <a:lstStyle/>
          <a:p>
            <a:pPr algn="ctr" defTabSz="1218565"/>
            <a:endParaRPr lang="zh-CN" altLang="en-US" sz="2400">
              <a:solidFill>
                <a:prstClr val="white"/>
              </a:solidFill>
              <a:latin typeface="Calibri" panose="020F0502020204030204"/>
              <a:ea typeface="宋体" panose="02010600030101010101" pitchFamily="2" charset="-122"/>
            </a:endParaRPr>
          </a:p>
        </p:txBody>
      </p:sp>
      <p:sp>
        <p:nvSpPr>
          <p:cNvPr id="20" name="灯片编号占位符 1"/>
          <p:cNvSpPr txBox="1">
            <a:spLocks/>
          </p:cNvSpPr>
          <p:nvPr/>
        </p:nvSpPr>
        <p:spPr>
          <a:xfrm>
            <a:off x="3784001" y="6065457"/>
            <a:ext cx="2289846"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68</a:t>
            </a:fld>
            <a:endParaRPr lang="zh-CN" altLang="en-US" sz="1600" dirty="0"/>
          </a:p>
        </p:txBody>
      </p:sp>
      <p:sp>
        <p:nvSpPr>
          <p:cNvPr id="17" name="圆角矩形 16"/>
          <p:cNvSpPr/>
          <p:nvPr/>
        </p:nvSpPr>
        <p:spPr>
          <a:xfrm>
            <a:off x="2395125" y="4805749"/>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1.4</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18" name="组合 17"/>
          <p:cNvGrpSpPr/>
          <p:nvPr/>
        </p:nvGrpSpPr>
        <p:grpSpPr>
          <a:xfrm>
            <a:off x="3615857" y="4805749"/>
            <a:ext cx="3646246" cy="511238"/>
            <a:chOff x="6315199" y="2410178"/>
            <a:chExt cx="3744416" cy="511504"/>
          </a:xfrm>
          <a:solidFill>
            <a:srgbClr val="7030A0"/>
          </a:solidFill>
        </p:grpSpPr>
        <p:sp>
          <p:nvSpPr>
            <p:cNvPr id="19" name="圆角矩形 18"/>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1" name="矩形 20"/>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Python</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初步应用示例</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圆角矩形 21"/>
          <p:cNvSpPr/>
          <p:nvPr/>
        </p:nvSpPr>
        <p:spPr>
          <a:xfrm>
            <a:off x="2395125" y="5691141"/>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1.5</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23" name="组合 22"/>
          <p:cNvGrpSpPr/>
          <p:nvPr/>
        </p:nvGrpSpPr>
        <p:grpSpPr>
          <a:xfrm>
            <a:off x="3633759" y="5691139"/>
            <a:ext cx="3646246" cy="511238"/>
            <a:chOff x="6339097" y="3296031"/>
            <a:chExt cx="3744416" cy="511504"/>
          </a:xfrm>
          <a:solidFill>
            <a:srgbClr val="7030A0"/>
          </a:solidFill>
        </p:grpSpPr>
        <p:sp>
          <p:nvSpPr>
            <p:cNvPr id="24" name="圆角矩形 23"/>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5" name="矩形 24"/>
            <p:cNvSpPr/>
            <p:nvPr/>
          </p:nvSpPr>
          <p:spPr>
            <a:xfrm>
              <a:off x="6491849" y="3336317"/>
              <a:ext cx="3496276" cy="431087"/>
            </a:xfrm>
            <a:prstGeom prst="rect">
              <a:avLst/>
            </a:prstGeom>
            <a:grpFill/>
          </p:spPr>
          <p:txBody>
            <a:bodyPr wrap="square" lIns="121897" tIns="60948" rIns="121897" bIns="60948">
              <a:spAutoFit/>
            </a:bodyPr>
            <a:lstStyle/>
            <a:p>
              <a:pPr defTabSz="1218565">
                <a:defRPr/>
              </a:pP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深度学习框架</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概要</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332068063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80">
                                          <p:stCondLst>
                                            <p:cond delay="0"/>
                                          </p:stCondLst>
                                        </p:cTn>
                                        <p:tgtEl>
                                          <p:spTgt spid="88"/>
                                        </p:tgtEl>
                                      </p:cBhvr>
                                    </p:animEffect>
                                    <p:anim calcmode="lin" valueType="num">
                                      <p:cBhvr>
                                        <p:cTn id="8" dur="1822"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8"/>
                                        </p:tgtEl>
                                        <p:attrNameLst>
                                          <p:attrName>ppt_y</p:attrName>
                                        </p:attrNameLst>
                                      </p:cBhvr>
                                      <p:tavLst>
                                        <p:tav tm="0" fmla="#ppt_y-sin(pi*$)/81">
                                          <p:val>
                                            <p:fltVal val="0"/>
                                          </p:val>
                                        </p:tav>
                                        <p:tav tm="100000">
                                          <p:val>
                                            <p:fltVal val="1"/>
                                          </p:val>
                                        </p:tav>
                                      </p:tavLst>
                                    </p:anim>
                                    <p:animScale>
                                      <p:cBhvr>
                                        <p:cTn id="13" dur="26">
                                          <p:stCondLst>
                                            <p:cond delay="650"/>
                                          </p:stCondLst>
                                        </p:cTn>
                                        <p:tgtEl>
                                          <p:spTgt spid="88"/>
                                        </p:tgtEl>
                                      </p:cBhvr>
                                      <p:to x="100000" y="60000"/>
                                    </p:animScale>
                                    <p:animScale>
                                      <p:cBhvr>
                                        <p:cTn id="14" dur="166" decel="50000">
                                          <p:stCondLst>
                                            <p:cond delay="676"/>
                                          </p:stCondLst>
                                        </p:cTn>
                                        <p:tgtEl>
                                          <p:spTgt spid="88"/>
                                        </p:tgtEl>
                                      </p:cBhvr>
                                      <p:to x="100000" y="100000"/>
                                    </p:animScale>
                                    <p:animScale>
                                      <p:cBhvr>
                                        <p:cTn id="15" dur="26">
                                          <p:stCondLst>
                                            <p:cond delay="1312"/>
                                          </p:stCondLst>
                                        </p:cTn>
                                        <p:tgtEl>
                                          <p:spTgt spid="88"/>
                                        </p:tgtEl>
                                      </p:cBhvr>
                                      <p:to x="100000" y="80000"/>
                                    </p:animScale>
                                    <p:animScale>
                                      <p:cBhvr>
                                        <p:cTn id="16" dur="166" decel="50000">
                                          <p:stCondLst>
                                            <p:cond delay="1338"/>
                                          </p:stCondLst>
                                        </p:cTn>
                                        <p:tgtEl>
                                          <p:spTgt spid="88"/>
                                        </p:tgtEl>
                                      </p:cBhvr>
                                      <p:to x="100000" y="100000"/>
                                    </p:animScale>
                                    <p:animScale>
                                      <p:cBhvr>
                                        <p:cTn id="17" dur="26">
                                          <p:stCondLst>
                                            <p:cond delay="1642"/>
                                          </p:stCondLst>
                                        </p:cTn>
                                        <p:tgtEl>
                                          <p:spTgt spid="88"/>
                                        </p:tgtEl>
                                      </p:cBhvr>
                                      <p:to x="100000" y="90000"/>
                                    </p:animScale>
                                    <p:animScale>
                                      <p:cBhvr>
                                        <p:cTn id="18" dur="166" decel="50000">
                                          <p:stCondLst>
                                            <p:cond delay="1668"/>
                                          </p:stCondLst>
                                        </p:cTn>
                                        <p:tgtEl>
                                          <p:spTgt spid="88"/>
                                        </p:tgtEl>
                                      </p:cBhvr>
                                      <p:to x="100000" y="100000"/>
                                    </p:animScale>
                                    <p:animScale>
                                      <p:cBhvr>
                                        <p:cTn id="19" dur="26">
                                          <p:stCondLst>
                                            <p:cond delay="1808"/>
                                          </p:stCondLst>
                                        </p:cTn>
                                        <p:tgtEl>
                                          <p:spTgt spid="88"/>
                                        </p:tgtEl>
                                      </p:cBhvr>
                                      <p:to x="100000" y="95000"/>
                                    </p:animScale>
                                    <p:animScale>
                                      <p:cBhvr>
                                        <p:cTn id="20" dur="166" decel="50000">
                                          <p:stCondLst>
                                            <p:cond delay="1834"/>
                                          </p:stCondLst>
                                        </p:cTn>
                                        <p:tgtEl>
                                          <p:spTgt spid="8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Google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公司于</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2015</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年开源了深度学习框架</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TensorFlow</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，推动了深度学习的发展，得到了广泛应用，用户数量庞大</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华为公司于</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2020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年开源了自己的深度学习框架</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MindSpore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，现处于快速发展中</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TensorFlow2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深度学习框架支持</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CPU</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GPU</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Google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自己的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TPU</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处理器作为计算平台。</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MindSpore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深度学习框架支持</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CPU</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GPU</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和华为的昇腾</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Ascend</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处理器作为计算平台</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这两个深度学习框架的功能都很强大，内容庞大，包括数据预处理、模型建立与训练、实际工业部署等方方面面。对于初学者来说，刚开始不必面面俱到，应集中精力掌握深度学习的基本</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知识。</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在它们的官网提供了有关框架的详细说明文档，但是要理解这些文档，需要具备深度学习的基本</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知识。</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1.5 TensorFlow2</a:t>
            </a:r>
            <a:r>
              <a:rPr lang="zh-CN" altLang="en-US" sz="2800" b="1" dirty="0" smtClean="0">
                <a:solidFill>
                  <a:srgbClr val="7030A0"/>
                </a:solidFill>
                <a:latin typeface="微软雅黑" panose="020B0503020204020204" pitchFamily="34" charset="-122"/>
                <a:ea typeface="微软雅黑" panose="020B0503020204020204" pitchFamily="34" charset="-122"/>
              </a:rPr>
              <a:t>和</a:t>
            </a:r>
            <a:r>
              <a:rPr lang="en-US" altLang="zh-CN" sz="2800" b="1" dirty="0" err="1" smtClean="0">
                <a:solidFill>
                  <a:srgbClr val="7030A0"/>
                </a:solidFill>
                <a:latin typeface="微软雅黑" panose="020B0503020204020204" pitchFamily="34" charset="-122"/>
                <a:ea typeface="微软雅黑" panose="020B0503020204020204" pitchFamily="34" charset="-122"/>
              </a:rPr>
              <a:t>MindSpore</a:t>
            </a:r>
            <a:r>
              <a:rPr lang="zh-CN" altLang="en-US" sz="2800" b="1" dirty="0" smtClean="0">
                <a:solidFill>
                  <a:srgbClr val="7030A0"/>
                </a:solidFill>
                <a:latin typeface="微软雅黑" panose="020B0503020204020204" pitchFamily="34" charset="-122"/>
                <a:ea typeface="微软雅黑" panose="020B0503020204020204" pitchFamily="34" charset="-122"/>
              </a:rPr>
              <a:t>深度学习框架概要</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659700599"/>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3.</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下载</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源</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Anaconda</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可以对常用扩展库进行自动下载，但它的官方服务器在国外，大部分用户的下载速度很慢</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国内</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清华大学、中国科技大学等机构提供了镜像服务，这些下载源的下载速度相对快的多</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实际</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使用时，下载源一般要更换为国内的镜像服务器</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1.1.1 </a:t>
            </a:r>
            <a:r>
              <a:rPr lang="zh-CN" altLang="en-US" sz="2800" b="1" dirty="0" smtClean="0">
                <a:solidFill>
                  <a:srgbClr val="7030A0"/>
                </a:solidFill>
                <a:latin typeface="微软雅黑" panose="020B0503020204020204" pitchFamily="34" charset="-122"/>
                <a:ea typeface="微软雅黑" panose="020B0503020204020204" pitchFamily="34" charset="-122"/>
              </a:rPr>
              <a:t>几个概念</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541240007"/>
      </p:ext>
    </p:extLst>
  </p:cSld>
  <p:clrMapOvr>
    <a:masterClrMapping/>
  </p:clrMapOvr>
  <p:transition spd="slow">
    <p:wip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TensorFlow2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MindSpore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深度学习框架中，张量（</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Tensor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）是基本的数据结构，算子是施加在张量上的各种操作，它们是理解深度学习框架最基本的概念</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张量是多维排列的数据。不同维度的张量分别表示不同的数据，</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维张量表示标量，</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维张量表示向量，</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维张量表示矩阵，</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维张量可以表示彩色图像的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RGB</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三通道</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等等。</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1.5 TensorFlow2</a:t>
            </a:r>
            <a:r>
              <a:rPr lang="zh-CN" altLang="en-US" sz="2800" b="1" dirty="0" smtClean="0">
                <a:solidFill>
                  <a:srgbClr val="7030A0"/>
                </a:solidFill>
                <a:latin typeface="微软雅黑" panose="020B0503020204020204" pitchFamily="34" charset="-122"/>
                <a:ea typeface="微软雅黑" panose="020B0503020204020204" pitchFamily="34" charset="-122"/>
              </a:rPr>
              <a:t>和</a:t>
            </a:r>
            <a:r>
              <a:rPr lang="en-US" altLang="zh-CN" sz="2800" b="1" dirty="0" err="1" smtClean="0">
                <a:solidFill>
                  <a:srgbClr val="7030A0"/>
                </a:solidFill>
                <a:latin typeface="微软雅黑" panose="020B0503020204020204" pitchFamily="34" charset="-122"/>
                <a:ea typeface="微软雅黑" panose="020B0503020204020204" pitchFamily="34" charset="-122"/>
              </a:rPr>
              <a:t>MindSpore</a:t>
            </a:r>
            <a:r>
              <a:rPr lang="zh-CN" altLang="en-US" sz="2800" b="1" dirty="0" smtClean="0">
                <a:solidFill>
                  <a:srgbClr val="7030A0"/>
                </a:solidFill>
                <a:latin typeface="微软雅黑" panose="020B0503020204020204" pitchFamily="34" charset="-122"/>
                <a:ea typeface="微软雅黑" panose="020B0503020204020204" pitchFamily="34" charset="-122"/>
              </a:rPr>
              <a:t>深度学习框架概要</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descr="https://gitee.com/mindspore/course/raw/master/mindspore/images/tensor.png"/>
          <p:cNvPicPr/>
          <p:nvPr/>
        </p:nvPicPr>
        <p:blipFill>
          <a:blip r:embed="rId3">
            <a:extLst>
              <a:ext uri="{28A0092B-C50C-407E-A947-70E740481C1C}">
                <a14:useLocalDpi xmlns:a14="http://schemas.microsoft.com/office/drawing/2010/main" val="0"/>
              </a:ext>
            </a:extLst>
          </a:blip>
          <a:srcRect/>
          <a:stretch>
            <a:fillRect/>
          </a:stretch>
        </p:blipFill>
        <p:spPr bwMode="auto">
          <a:xfrm>
            <a:off x="1836471" y="3809368"/>
            <a:ext cx="5098586" cy="3048632"/>
          </a:xfrm>
          <a:prstGeom prst="rect">
            <a:avLst/>
          </a:prstGeom>
          <a:noFill/>
          <a:ln>
            <a:noFill/>
          </a:ln>
        </p:spPr>
      </p:pic>
    </p:spTree>
    <p:extLst>
      <p:ext uri="{BB962C8B-B14F-4D97-AF65-F5344CB8AC3E}">
        <p14:creationId xmlns:p14="http://schemas.microsoft.com/office/powerpoint/2010/main" val="1035815202"/>
      </p:ext>
    </p:extLst>
  </p:cSld>
  <p:clrMapOvr>
    <a:masterClrMapping/>
  </p:clrMapOvr>
  <p:transition spd="slow">
    <p:wip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张量数据的类型与</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NumPy</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的数据类型一致，包括各类整数类型和浮点数类型。在深度学习中，一般将待处理的数据规范化为特定维度的张量，例如，在图像处理时，彩色像素点的红、绿、蓝三色值用一个</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维的张量来表示。</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对张量可以进行与</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Numpy</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类似的改变维数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reshape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、转置</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transpose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、切片</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slice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、索引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index</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、拼接</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concat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、分割</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splite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和排序</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topk</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等操作，以及常见的加、减、乘、除和比较等运算。</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要注意的是，</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TensorFlow2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MindSpore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框架中，张量的表示方式有差异</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使用时应注意区别。</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1.5 TensorFlow2</a:t>
            </a:r>
            <a:r>
              <a:rPr lang="zh-CN" altLang="en-US" sz="2800" b="1" dirty="0" smtClean="0">
                <a:solidFill>
                  <a:srgbClr val="7030A0"/>
                </a:solidFill>
                <a:latin typeface="微软雅黑" panose="020B0503020204020204" pitchFamily="34" charset="-122"/>
                <a:ea typeface="微软雅黑" panose="020B0503020204020204" pitchFamily="34" charset="-122"/>
              </a:rPr>
              <a:t>和</a:t>
            </a:r>
            <a:r>
              <a:rPr lang="en-US" altLang="zh-CN" sz="2800" b="1" dirty="0" err="1" smtClean="0">
                <a:solidFill>
                  <a:srgbClr val="7030A0"/>
                </a:solidFill>
                <a:latin typeface="微软雅黑" panose="020B0503020204020204" pitchFamily="34" charset="-122"/>
                <a:ea typeface="微软雅黑" panose="020B0503020204020204" pitchFamily="34" charset="-122"/>
              </a:rPr>
              <a:t>MindSpore</a:t>
            </a:r>
            <a:r>
              <a:rPr lang="zh-CN" altLang="en-US" sz="2800" b="1" dirty="0" smtClean="0">
                <a:solidFill>
                  <a:srgbClr val="7030A0"/>
                </a:solidFill>
                <a:latin typeface="微软雅黑" panose="020B0503020204020204" pitchFamily="34" charset="-122"/>
                <a:ea typeface="微软雅黑" panose="020B0503020204020204" pitchFamily="34" charset="-122"/>
              </a:rPr>
              <a:t>深度学习框架概要</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841511582"/>
      </p:ext>
    </p:extLst>
  </p:cSld>
  <p:clrMapOvr>
    <a:masterClrMapping/>
  </p:clrMapOvr>
  <p:transition spd="slow">
    <p:wip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1.5 TensorFlow2</a:t>
            </a:r>
            <a:r>
              <a:rPr lang="zh-CN" altLang="en-US" sz="2800" b="1" dirty="0" smtClean="0">
                <a:solidFill>
                  <a:srgbClr val="7030A0"/>
                </a:solidFill>
                <a:latin typeface="微软雅黑" panose="020B0503020204020204" pitchFamily="34" charset="-122"/>
                <a:ea typeface="微软雅黑" panose="020B0503020204020204" pitchFamily="34" charset="-122"/>
              </a:rPr>
              <a:t>和</a:t>
            </a:r>
            <a:r>
              <a:rPr lang="en-US" altLang="zh-CN" sz="2800" b="1" dirty="0" err="1" smtClean="0">
                <a:solidFill>
                  <a:srgbClr val="7030A0"/>
                </a:solidFill>
                <a:latin typeface="微软雅黑" panose="020B0503020204020204" pitchFamily="34" charset="-122"/>
                <a:ea typeface="微软雅黑" panose="020B0503020204020204" pitchFamily="34" charset="-122"/>
              </a:rPr>
              <a:t>MindSpore</a:t>
            </a:r>
            <a:r>
              <a:rPr lang="zh-CN" altLang="en-US" sz="2800" b="1" dirty="0" smtClean="0">
                <a:solidFill>
                  <a:srgbClr val="7030A0"/>
                </a:solidFill>
                <a:latin typeface="微软雅黑" panose="020B0503020204020204" pitchFamily="34" charset="-122"/>
                <a:ea typeface="微软雅黑" panose="020B0503020204020204" pitchFamily="34" charset="-122"/>
              </a:rPr>
              <a:t>深度学习框架概要</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411481" y="835093"/>
            <a:ext cx="8330184" cy="4524315"/>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 </a:t>
            </a:r>
            <a:r>
              <a:rPr lang="en-US" altLang="zh-CN" dirty="0" err="1"/>
              <a:t>numpy</a:t>
            </a:r>
            <a:r>
              <a:rPr lang="zh-CN" altLang="zh-CN" dirty="0"/>
              <a:t>计算</a:t>
            </a:r>
          </a:p>
          <a:p>
            <a:pPr marL="342900" lvl="0" indent="-342900">
              <a:buClr>
                <a:srgbClr val="00B0F0"/>
              </a:buClr>
              <a:buFont typeface="+mj-lt"/>
              <a:buAutoNum type="arabicPeriod"/>
            </a:pPr>
            <a:r>
              <a:rPr lang="en-US" altLang="zh-CN" dirty="0"/>
              <a:t>import </a:t>
            </a:r>
            <a:r>
              <a:rPr lang="en-US" altLang="zh-CN" dirty="0" err="1"/>
              <a:t>numpy</a:t>
            </a:r>
            <a:r>
              <a:rPr lang="en-US" altLang="zh-CN" dirty="0"/>
              <a:t> as </a:t>
            </a:r>
            <a:r>
              <a:rPr lang="en-US" altLang="zh-CN" dirty="0" err="1"/>
              <a:t>np</a:t>
            </a:r>
            <a:endParaRPr lang="zh-CN" altLang="zh-CN" dirty="0"/>
          </a:p>
          <a:p>
            <a:pPr marL="342900" lvl="0" indent="-342900">
              <a:buClr>
                <a:srgbClr val="00B0F0"/>
              </a:buClr>
              <a:buFont typeface="+mj-lt"/>
              <a:buAutoNum type="arabicPeriod"/>
            </a:pPr>
            <a:r>
              <a:rPr lang="en-US" altLang="zh-CN" dirty="0" err="1"/>
              <a:t>np_x</a:t>
            </a:r>
            <a:r>
              <a:rPr lang="en-US" altLang="zh-CN" dirty="0"/>
              <a:t> = </a:t>
            </a:r>
            <a:r>
              <a:rPr lang="en-US" altLang="zh-CN" dirty="0" err="1"/>
              <a:t>np.array</a:t>
            </a:r>
            <a:r>
              <a:rPr lang="en-US" altLang="zh-CN" dirty="0"/>
              <a:t>([1.0, 2.0, 6.0])</a:t>
            </a:r>
            <a:endParaRPr lang="zh-CN" altLang="zh-CN" dirty="0"/>
          </a:p>
          <a:p>
            <a:pPr marL="342900" lvl="0" indent="-342900">
              <a:buClr>
                <a:srgbClr val="00B0F0"/>
              </a:buClr>
              <a:buFont typeface="+mj-lt"/>
              <a:buAutoNum type="arabicPeriod"/>
            </a:pPr>
            <a:r>
              <a:rPr lang="en-US" altLang="zh-CN" dirty="0"/>
              <a:t>print("</a:t>
            </a:r>
            <a:r>
              <a:rPr lang="en-US" altLang="zh-CN" dirty="0" err="1"/>
              <a:t>numpy</a:t>
            </a:r>
            <a:r>
              <a:rPr lang="en-US" altLang="zh-CN" dirty="0"/>
              <a:t> output = ", </a:t>
            </a:r>
            <a:r>
              <a:rPr lang="en-US" altLang="zh-CN" dirty="0" err="1"/>
              <a:t>np.square</a:t>
            </a:r>
            <a:r>
              <a:rPr lang="en-US" altLang="zh-CN" dirty="0"/>
              <a:t>(</a:t>
            </a:r>
            <a:r>
              <a:rPr lang="en-US" altLang="zh-CN" dirty="0" err="1"/>
              <a:t>np_x</a:t>
            </a:r>
            <a:r>
              <a:rPr lang="en-US" altLang="zh-CN" dirty="0"/>
              <a:t>)) # </a:t>
            </a:r>
            <a:r>
              <a:rPr lang="zh-CN" altLang="zh-CN" dirty="0"/>
              <a:t>或者</a:t>
            </a:r>
            <a:r>
              <a:rPr lang="en-US" altLang="zh-CN" dirty="0"/>
              <a:t> </a:t>
            </a:r>
            <a:r>
              <a:rPr lang="en-US" altLang="zh-CN" dirty="0" err="1"/>
              <a:t>np_x</a:t>
            </a:r>
            <a:r>
              <a:rPr lang="en-US" altLang="zh-CN" dirty="0"/>
              <a:t> ** 2</a:t>
            </a:r>
            <a:r>
              <a:rPr lang="zh-CN" altLang="zh-CN" dirty="0"/>
              <a:t>；</a:t>
            </a:r>
            <a:r>
              <a:rPr lang="en-US" altLang="zh-CN" dirty="0" err="1"/>
              <a:t>np_x</a:t>
            </a:r>
            <a:r>
              <a:rPr lang="en-US" altLang="zh-CN" dirty="0"/>
              <a:t> * </a:t>
            </a:r>
            <a:r>
              <a:rPr lang="en-US" altLang="zh-CN" dirty="0" err="1"/>
              <a:t>np_x</a:t>
            </a:r>
            <a:r>
              <a:rPr lang="en-US" altLang="zh-CN" dirty="0"/>
              <a:t>; </a:t>
            </a:r>
            <a:r>
              <a:rPr lang="en-US" altLang="zh-CN" dirty="0" err="1"/>
              <a:t>np.power</a:t>
            </a:r>
            <a:r>
              <a:rPr lang="en-US" altLang="zh-CN" dirty="0"/>
              <a:t>(</a:t>
            </a:r>
            <a:r>
              <a:rPr lang="en-US" altLang="zh-CN" dirty="0" err="1"/>
              <a:t>np_x</a:t>
            </a:r>
            <a:r>
              <a:rPr lang="en-US" altLang="zh-CN" dirty="0"/>
              <a:t>, 2)</a:t>
            </a:r>
            <a:endParaRPr lang="zh-CN" altLang="zh-CN" dirty="0"/>
          </a:p>
          <a:p>
            <a:pPr marL="342900" lvl="0" indent="-342900">
              <a:buClr>
                <a:srgbClr val="00B0F0"/>
              </a:buClr>
              <a:buFont typeface="+mj-lt"/>
              <a:buAutoNum type="arabicPeriod"/>
            </a:pPr>
            <a:r>
              <a:rPr lang="en-US" altLang="zh-CN" dirty="0"/>
              <a:t>&gt;&gt;&gt; </a:t>
            </a:r>
            <a:r>
              <a:rPr lang="en-US" altLang="zh-CN" dirty="0" err="1"/>
              <a:t>numpy</a:t>
            </a:r>
            <a:r>
              <a:rPr lang="en-US" altLang="zh-CN" dirty="0"/>
              <a:t> output =  [ 1.  4. 36.]</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 </a:t>
            </a:r>
            <a:r>
              <a:rPr lang="en-US" altLang="zh-CN" dirty="0" err="1"/>
              <a:t>mindspore</a:t>
            </a:r>
            <a:r>
              <a:rPr lang="zh-CN" altLang="zh-CN" dirty="0"/>
              <a:t>计算</a:t>
            </a:r>
          </a:p>
          <a:p>
            <a:pPr marL="342900" lvl="0" indent="-342900">
              <a:buClr>
                <a:srgbClr val="00B0F0"/>
              </a:buClr>
              <a:buFont typeface="+mj-lt"/>
              <a:buAutoNum type="arabicPeriod"/>
            </a:pPr>
            <a:r>
              <a:rPr lang="en-US" altLang="zh-CN" dirty="0"/>
              <a:t>import </a:t>
            </a:r>
            <a:r>
              <a:rPr lang="en-US" altLang="zh-CN" dirty="0" err="1"/>
              <a:t>mindspore</a:t>
            </a:r>
            <a:r>
              <a:rPr lang="en-US" altLang="zh-CN" dirty="0"/>
              <a:t> as </a:t>
            </a:r>
            <a:r>
              <a:rPr lang="en-US" altLang="zh-CN" dirty="0" err="1"/>
              <a:t>ms</a:t>
            </a:r>
            <a:endParaRPr lang="zh-CN" altLang="zh-CN" dirty="0"/>
          </a:p>
          <a:p>
            <a:pPr marL="342900" lvl="0" indent="-342900">
              <a:buClr>
                <a:srgbClr val="00B0F0"/>
              </a:buClr>
              <a:buFont typeface="+mj-lt"/>
              <a:buAutoNum type="arabicPeriod"/>
            </a:pPr>
            <a:r>
              <a:rPr lang="en-US" altLang="zh-CN" dirty="0"/>
              <a:t>import </a:t>
            </a:r>
            <a:r>
              <a:rPr lang="en-US" altLang="zh-CN" dirty="0" err="1"/>
              <a:t>mindspore.ops.operations</a:t>
            </a:r>
            <a:r>
              <a:rPr lang="en-US" altLang="zh-CN" dirty="0"/>
              <a:t> as P</a:t>
            </a:r>
            <a:endParaRPr lang="zh-CN" altLang="zh-CN" dirty="0"/>
          </a:p>
          <a:p>
            <a:pPr marL="342900" lvl="0" indent="-342900">
              <a:buClr>
                <a:srgbClr val="00B0F0"/>
              </a:buClr>
              <a:buFont typeface="+mj-lt"/>
              <a:buAutoNum type="arabicPeriod"/>
            </a:pPr>
            <a:r>
              <a:rPr lang="en-US" altLang="zh-CN" dirty="0" err="1"/>
              <a:t>ms_x</a:t>
            </a:r>
            <a:r>
              <a:rPr lang="en-US" altLang="zh-CN" dirty="0"/>
              <a:t> = </a:t>
            </a:r>
            <a:r>
              <a:rPr lang="en-US" altLang="zh-CN" dirty="0" err="1"/>
              <a:t>ms.Tensor</a:t>
            </a:r>
            <a:r>
              <a:rPr lang="en-US" altLang="zh-CN" dirty="0"/>
              <a:t>([1.0, 2.0, 6.0], ms.float32) # </a:t>
            </a:r>
            <a:r>
              <a:rPr lang="zh-CN" altLang="zh-CN" dirty="0"/>
              <a:t>生成一个张量</a:t>
            </a:r>
          </a:p>
          <a:p>
            <a:pPr marL="342900" lvl="0" indent="-342900">
              <a:buClr>
                <a:srgbClr val="00B0F0"/>
              </a:buClr>
              <a:buFont typeface="+mj-lt"/>
              <a:buAutoNum type="arabicPeriod"/>
            </a:pPr>
            <a:r>
              <a:rPr lang="en-US" altLang="zh-CN" dirty="0"/>
              <a:t>square = </a:t>
            </a:r>
            <a:r>
              <a:rPr lang="en-US" altLang="zh-CN" dirty="0" err="1"/>
              <a:t>P.Square</a:t>
            </a:r>
            <a:r>
              <a:rPr lang="en-US" altLang="zh-CN" dirty="0"/>
              <a:t>() # </a:t>
            </a:r>
            <a:r>
              <a:rPr lang="zh-CN" altLang="zh-CN" dirty="0"/>
              <a:t>实例化求平方算子</a:t>
            </a:r>
          </a:p>
          <a:p>
            <a:pPr marL="342900" lvl="0" indent="-342900">
              <a:buClr>
                <a:srgbClr val="00B0F0"/>
              </a:buClr>
              <a:buFont typeface="+mj-lt"/>
              <a:buAutoNum type="arabicPeriod"/>
            </a:pPr>
            <a:r>
              <a:rPr lang="en-US" altLang="zh-CN" dirty="0"/>
              <a:t>output = square(</a:t>
            </a:r>
            <a:r>
              <a:rPr lang="en-US" altLang="zh-CN" dirty="0" err="1"/>
              <a:t>ms_x</a:t>
            </a:r>
            <a:r>
              <a:rPr lang="en-US" altLang="zh-CN" dirty="0"/>
              <a:t>)</a:t>
            </a:r>
            <a:endParaRPr lang="zh-CN" altLang="zh-CN" dirty="0"/>
          </a:p>
          <a:p>
            <a:pPr marL="342900" lvl="0" indent="-342900">
              <a:buClr>
                <a:srgbClr val="00B0F0"/>
              </a:buClr>
              <a:buFont typeface="+mj-lt"/>
              <a:buAutoNum type="arabicPeriod"/>
            </a:pPr>
            <a:r>
              <a:rPr lang="en-US" altLang="zh-CN" dirty="0"/>
              <a:t>print("</a:t>
            </a:r>
            <a:r>
              <a:rPr lang="en-US" altLang="zh-CN" dirty="0" err="1"/>
              <a:t>mindspore</a:t>
            </a:r>
            <a:r>
              <a:rPr lang="en-US" altLang="zh-CN" dirty="0"/>
              <a:t> output =", output)</a:t>
            </a:r>
            <a:endParaRPr lang="zh-CN" altLang="zh-CN" dirty="0"/>
          </a:p>
          <a:p>
            <a:pPr marL="342900" lvl="0" indent="-342900">
              <a:buClr>
                <a:srgbClr val="00B0F0"/>
              </a:buClr>
              <a:buFont typeface="+mj-lt"/>
              <a:buAutoNum type="arabicPeriod"/>
            </a:pPr>
            <a:r>
              <a:rPr lang="en-US" altLang="zh-CN" dirty="0"/>
              <a:t>&gt;&gt;&gt; </a:t>
            </a:r>
            <a:r>
              <a:rPr lang="en-US" altLang="zh-CN" dirty="0" err="1"/>
              <a:t>mindspore</a:t>
            </a:r>
            <a:r>
              <a:rPr lang="en-US" altLang="zh-CN" dirty="0"/>
              <a:t> output = [ 1.  4. 36.]</a:t>
            </a:r>
            <a:endParaRPr lang="zh-CN" altLang="zh-CN" dirty="0"/>
          </a:p>
          <a:p>
            <a:pPr marL="342900" lvl="0" indent="-342900">
              <a:buClr>
                <a:srgbClr val="00B0F0"/>
              </a:buClr>
              <a:buFont typeface="+mj-lt"/>
              <a:buAutoNum type="arabicPeriod"/>
            </a:pPr>
            <a:r>
              <a:rPr lang="en-US" altLang="zh-CN" dirty="0"/>
              <a:t> </a:t>
            </a:r>
            <a:endParaRPr lang="zh-CN" altLang="zh-CN" dirty="0"/>
          </a:p>
        </p:txBody>
      </p:sp>
    </p:spTree>
    <p:extLst>
      <p:ext uri="{BB962C8B-B14F-4D97-AF65-F5344CB8AC3E}">
        <p14:creationId xmlns:p14="http://schemas.microsoft.com/office/powerpoint/2010/main" val="4232461794"/>
      </p:ext>
    </p:extLst>
  </p:cSld>
  <p:clrMapOvr>
    <a:masterClrMapping/>
  </p:clrMapOvr>
  <p:transition spd="slow">
    <p:wip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1.5 TensorFlow2</a:t>
            </a:r>
            <a:r>
              <a:rPr lang="zh-CN" altLang="en-US" sz="2800" b="1" dirty="0" smtClean="0">
                <a:solidFill>
                  <a:srgbClr val="7030A0"/>
                </a:solidFill>
                <a:latin typeface="微软雅黑" panose="020B0503020204020204" pitchFamily="34" charset="-122"/>
                <a:ea typeface="微软雅黑" panose="020B0503020204020204" pitchFamily="34" charset="-122"/>
              </a:rPr>
              <a:t>和</a:t>
            </a:r>
            <a:r>
              <a:rPr lang="en-US" altLang="zh-CN" sz="2800" b="1" dirty="0" err="1" smtClean="0">
                <a:solidFill>
                  <a:srgbClr val="7030A0"/>
                </a:solidFill>
                <a:latin typeface="微软雅黑" panose="020B0503020204020204" pitchFamily="34" charset="-122"/>
                <a:ea typeface="微软雅黑" panose="020B0503020204020204" pitchFamily="34" charset="-122"/>
              </a:rPr>
              <a:t>MindSpore</a:t>
            </a:r>
            <a:r>
              <a:rPr lang="zh-CN" altLang="en-US" sz="2800" b="1" dirty="0" smtClean="0">
                <a:solidFill>
                  <a:srgbClr val="7030A0"/>
                </a:solidFill>
                <a:latin typeface="微软雅黑" panose="020B0503020204020204" pitchFamily="34" charset="-122"/>
                <a:ea typeface="微软雅黑" panose="020B0503020204020204" pitchFamily="34" charset="-122"/>
              </a:rPr>
              <a:t>深度学习框架概要</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411481" y="835093"/>
            <a:ext cx="8330184" cy="3693319"/>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smtClean="0"/>
              <a:t>### </a:t>
            </a:r>
            <a:r>
              <a:rPr lang="en-US" altLang="zh-CN" dirty="0" err="1"/>
              <a:t>tensorflow</a:t>
            </a:r>
            <a:r>
              <a:rPr lang="zh-CN" altLang="zh-CN" dirty="0"/>
              <a:t>计算</a:t>
            </a:r>
          </a:p>
          <a:p>
            <a:pPr marL="342900" lvl="0" indent="-342900">
              <a:buClr>
                <a:srgbClr val="00B0F0"/>
              </a:buClr>
              <a:buFont typeface="+mj-lt"/>
              <a:buAutoNum type="arabicPeriod"/>
            </a:pPr>
            <a:r>
              <a:rPr lang="en-US" altLang="zh-CN" dirty="0"/>
              <a:t>import </a:t>
            </a:r>
            <a:r>
              <a:rPr lang="en-US" altLang="zh-CN" dirty="0" err="1"/>
              <a:t>tensorflow</a:t>
            </a:r>
            <a:r>
              <a:rPr lang="en-US" altLang="zh-CN" dirty="0"/>
              <a:t> as </a:t>
            </a:r>
            <a:r>
              <a:rPr lang="en-US" altLang="zh-CN" dirty="0" err="1"/>
              <a:t>tf</a:t>
            </a:r>
            <a:endParaRPr lang="zh-CN" altLang="zh-CN" dirty="0"/>
          </a:p>
          <a:p>
            <a:pPr marL="342900" lvl="0" indent="-342900">
              <a:buClr>
                <a:srgbClr val="00B0F0"/>
              </a:buClr>
              <a:buFont typeface="+mj-lt"/>
              <a:buAutoNum type="arabicPeriod"/>
            </a:pPr>
            <a:r>
              <a:rPr lang="en-US" altLang="zh-CN" dirty="0" err="1"/>
              <a:t>tf_x</a:t>
            </a:r>
            <a:r>
              <a:rPr lang="en-US" altLang="zh-CN" dirty="0"/>
              <a:t> = </a:t>
            </a:r>
            <a:r>
              <a:rPr lang="en-US" altLang="zh-CN" dirty="0" err="1"/>
              <a:t>tf.constant</a:t>
            </a:r>
            <a:r>
              <a:rPr lang="en-US" altLang="zh-CN" dirty="0"/>
              <a:t>([1.0, 2.0, 6.0])</a:t>
            </a:r>
            <a:endParaRPr lang="zh-CN" altLang="zh-CN" dirty="0"/>
          </a:p>
          <a:p>
            <a:pPr marL="342900" lvl="0" indent="-342900">
              <a:buClr>
                <a:srgbClr val="00B0F0"/>
              </a:buClr>
              <a:buFont typeface="+mj-lt"/>
              <a:buAutoNum type="arabicPeriod"/>
            </a:pPr>
            <a:r>
              <a:rPr lang="en-US" altLang="zh-CN" dirty="0"/>
              <a:t>print("</a:t>
            </a:r>
            <a:r>
              <a:rPr lang="en-US" altLang="zh-CN" dirty="0" err="1"/>
              <a:t>tensorflow</a:t>
            </a:r>
            <a:r>
              <a:rPr lang="en-US" altLang="zh-CN" dirty="0"/>
              <a:t> output = ", </a:t>
            </a:r>
            <a:r>
              <a:rPr lang="en-US" altLang="zh-CN" dirty="0" err="1"/>
              <a:t>tf.pow</a:t>
            </a:r>
            <a:r>
              <a:rPr lang="en-US" altLang="zh-CN" dirty="0"/>
              <a:t>(</a:t>
            </a:r>
            <a:r>
              <a:rPr lang="en-US" altLang="zh-CN" dirty="0" err="1"/>
              <a:t>tf_x</a:t>
            </a:r>
            <a:r>
              <a:rPr lang="en-US" altLang="zh-CN" dirty="0"/>
              <a:t>, 2))</a:t>
            </a:r>
            <a:endParaRPr lang="zh-CN" altLang="zh-CN" dirty="0"/>
          </a:p>
          <a:p>
            <a:pPr marL="342900" lvl="0" indent="-342900">
              <a:buClr>
                <a:srgbClr val="00B0F0"/>
              </a:buClr>
              <a:buFont typeface="+mj-lt"/>
              <a:buAutoNum type="arabicPeriod"/>
            </a:pPr>
            <a:r>
              <a:rPr lang="en-US" altLang="zh-CN" dirty="0"/>
              <a:t>&gt;&gt;&gt; </a:t>
            </a:r>
            <a:r>
              <a:rPr lang="en-US" altLang="zh-CN" dirty="0" err="1"/>
              <a:t>tensorflow</a:t>
            </a:r>
            <a:r>
              <a:rPr lang="en-US" altLang="zh-CN" dirty="0"/>
              <a:t> output =  </a:t>
            </a:r>
            <a:r>
              <a:rPr lang="en-US" altLang="zh-CN" dirty="0" err="1"/>
              <a:t>tf.Tensor</a:t>
            </a:r>
            <a:r>
              <a:rPr lang="en-US" altLang="zh-CN" dirty="0"/>
              <a:t>([ 1.  4. 36.], shape=(3,), </a:t>
            </a:r>
            <a:r>
              <a:rPr lang="en-US" altLang="zh-CN" dirty="0" err="1"/>
              <a:t>dtype</a:t>
            </a:r>
            <a:r>
              <a:rPr lang="en-US" altLang="zh-CN" dirty="0"/>
              <a:t>=float32)</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 </a:t>
            </a:r>
            <a:r>
              <a:rPr lang="zh-CN" altLang="zh-CN" dirty="0"/>
              <a:t>对</a:t>
            </a:r>
            <a:r>
              <a:rPr lang="en-US" altLang="zh-CN" dirty="0"/>
              <a:t>python</a:t>
            </a:r>
            <a:r>
              <a:rPr lang="zh-CN" altLang="zh-CN" dirty="0"/>
              <a:t>运算符的支持</a:t>
            </a:r>
          </a:p>
          <a:p>
            <a:pPr marL="342900" lvl="0" indent="-342900">
              <a:buClr>
                <a:srgbClr val="00B0F0"/>
              </a:buClr>
              <a:buFont typeface="+mj-lt"/>
              <a:buAutoNum type="arabicPeriod"/>
            </a:pPr>
            <a:r>
              <a:rPr lang="en-US" altLang="zh-CN" dirty="0"/>
              <a:t>print(</a:t>
            </a:r>
            <a:r>
              <a:rPr lang="en-US" altLang="zh-CN" dirty="0" err="1"/>
              <a:t>np_x</a:t>
            </a:r>
            <a:r>
              <a:rPr lang="en-US" altLang="zh-CN" dirty="0"/>
              <a:t> ** 2)</a:t>
            </a:r>
            <a:endParaRPr lang="zh-CN" altLang="zh-CN" dirty="0"/>
          </a:p>
          <a:p>
            <a:pPr marL="342900" lvl="0" indent="-342900">
              <a:buClr>
                <a:srgbClr val="00B0F0"/>
              </a:buClr>
              <a:buFont typeface="+mj-lt"/>
              <a:buAutoNum type="arabicPeriod"/>
            </a:pPr>
            <a:r>
              <a:rPr lang="en-US" altLang="zh-CN" dirty="0"/>
              <a:t>print(</a:t>
            </a:r>
            <a:r>
              <a:rPr lang="en-US" altLang="zh-CN" dirty="0" err="1"/>
              <a:t>ms_x</a:t>
            </a:r>
            <a:r>
              <a:rPr lang="en-US" altLang="zh-CN" dirty="0"/>
              <a:t> ** 2)</a:t>
            </a:r>
            <a:endParaRPr lang="zh-CN" altLang="zh-CN" dirty="0"/>
          </a:p>
          <a:p>
            <a:pPr marL="342900" lvl="0" indent="-342900">
              <a:buClr>
                <a:srgbClr val="00B0F0"/>
              </a:buClr>
              <a:buFont typeface="+mj-lt"/>
              <a:buAutoNum type="arabicPeriod"/>
            </a:pPr>
            <a:r>
              <a:rPr lang="en-US" altLang="zh-CN" dirty="0"/>
              <a:t>print(</a:t>
            </a:r>
            <a:r>
              <a:rPr lang="en-US" altLang="zh-CN" dirty="0" err="1"/>
              <a:t>tf_x</a:t>
            </a:r>
            <a:r>
              <a:rPr lang="en-US" altLang="zh-CN" dirty="0"/>
              <a:t> ** 2)</a:t>
            </a:r>
            <a:endParaRPr lang="zh-CN" altLang="zh-CN" dirty="0"/>
          </a:p>
          <a:p>
            <a:pPr marL="342900" lvl="0" indent="-342900">
              <a:buClr>
                <a:srgbClr val="00B0F0"/>
              </a:buClr>
              <a:buFont typeface="+mj-lt"/>
              <a:buAutoNum type="arabicPeriod"/>
            </a:pPr>
            <a:r>
              <a:rPr lang="en-US" altLang="zh-CN" dirty="0"/>
              <a:t>&gt;&gt;&gt; [ 1.  4. 36.]</a:t>
            </a:r>
            <a:endParaRPr lang="zh-CN" altLang="zh-CN" dirty="0"/>
          </a:p>
          <a:p>
            <a:pPr marL="342900" lvl="0" indent="-342900">
              <a:buClr>
                <a:srgbClr val="00B0F0"/>
              </a:buClr>
              <a:buFont typeface="+mj-lt"/>
              <a:buAutoNum type="arabicPeriod"/>
            </a:pPr>
            <a:r>
              <a:rPr lang="en-US" altLang="zh-CN" dirty="0"/>
              <a:t>     [ 1.  4. 36.]</a:t>
            </a:r>
            <a:endParaRPr lang="zh-CN" altLang="zh-CN" dirty="0"/>
          </a:p>
          <a:p>
            <a:pPr marL="342900" lvl="0" indent="-342900">
              <a:buClr>
                <a:srgbClr val="00B0F0"/>
              </a:buClr>
              <a:buFont typeface="+mj-lt"/>
              <a:buAutoNum type="arabicPeriod"/>
            </a:pPr>
            <a:r>
              <a:rPr lang="en-US" altLang="zh-CN" dirty="0"/>
              <a:t>     </a:t>
            </a:r>
            <a:r>
              <a:rPr lang="en-US" altLang="zh-CN" dirty="0" err="1"/>
              <a:t>tf.Tensor</a:t>
            </a:r>
            <a:r>
              <a:rPr lang="en-US" altLang="zh-CN" dirty="0"/>
              <a:t>([ 1.  4. 36.], shape=(3,), </a:t>
            </a:r>
            <a:r>
              <a:rPr lang="en-US" altLang="zh-CN" dirty="0" err="1"/>
              <a:t>dtype</a:t>
            </a:r>
            <a:r>
              <a:rPr lang="en-US" altLang="zh-CN" dirty="0"/>
              <a:t>=float32)</a:t>
            </a:r>
            <a:endParaRPr lang="zh-CN" altLang="zh-CN" dirty="0"/>
          </a:p>
        </p:txBody>
      </p:sp>
    </p:spTree>
    <p:extLst>
      <p:ext uri="{BB962C8B-B14F-4D97-AF65-F5344CB8AC3E}">
        <p14:creationId xmlns:p14="http://schemas.microsoft.com/office/powerpoint/2010/main" val="2193244198"/>
      </p:ext>
    </p:extLst>
  </p:cSld>
  <p:clrMapOvr>
    <a:masterClrMapping/>
  </p:clrMapOvr>
  <p:transition spd="slow">
    <p:wip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8575" y="2166806"/>
            <a:ext cx="9093835" cy="1228090"/>
          </a:xfrm>
          <a:prstGeom prst="rect">
            <a:avLst/>
          </a:prstGeom>
          <a:noFill/>
        </p:spPr>
        <p:txBody>
          <a:bodyPr wrap="square" lIns="121854" tIns="60926" rIns="121854" bIns="60926" rtlCol="0">
            <a:spAutoFit/>
          </a:bodyPr>
          <a:lstStyle/>
          <a:p>
            <a:pPr algn="ctr" defTabSz="1218565"/>
            <a:r>
              <a:rPr lang="zh-CN" altLang="en-US" sz="7195" b="1" dirty="0" smtClean="0">
                <a:solidFill>
                  <a:srgbClr val="7030A0"/>
                </a:solidFill>
                <a:latin typeface="微软雅黑" panose="020B0503020204020204" pitchFamily="34" charset="-122"/>
                <a:ea typeface="微软雅黑" panose="020B0503020204020204" pitchFamily="34" charset="-122"/>
              </a:rPr>
              <a:t>谢谢</a:t>
            </a:r>
            <a:endParaRPr lang="zh-CN" altLang="en-US" sz="7195" b="1" dirty="0">
              <a:solidFill>
                <a:srgbClr val="7030A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36891" y="455853"/>
            <a:ext cx="1744896" cy="861706"/>
          </a:xfrm>
          <a:prstGeom prst="rect">
            <a:avLst/>
          </a:prstGeom>
          <a:noFill/>
        </p:spPr>
        <p:txBody>
          <a:bodyPr wrap="none" lIns="121854" tIns="60926" rIns="121854" bIns="60926" rtlCol="0">
            <a:spAutoFit/>
          </a:bodyPr>
          <a:lstStyle/>
          <a:p>
            <a:pPr defTabSz="1218565"/>
            <a:r>
              <a:rPr lang="en-US" altLang="zh-CN" sz="4800" dirty="0">
                <a:solidFill>
                  <a:prstClr val="white"/>
                </a:solidFill>
                <a:latin typeface="Eras Bold ITC" panose="020B0907030504020204" pitchFamily="34" charset="0"/>
                <a:ea typeface="宋体" panose="02010600030101010101" pitchFamily="2" charset="-122"/>
              </a:rPr>
              <a:t>LOGO</a:t>
            </a:r>
            <a:endParaRPr lang="zh-CN" altLang="en-US" sz="4800" dirty="0">
              <a:solidFill>
                <a:prstClr val="white"/>
              </a:solidFill>
              <a:latin typeface="Eras Bold ITC" panose="020B0907030504020204" pitchFamily="34" charset="0"/>
              <a:ea typeface="宋体" panose="02010600030101010101" pitchFamily="2" charset="-122"/>
            </a:endParaRPr>
          </a:p>
        </p:txBody>
      </p:sp>
    </p:spTree>
    <p:extLst>
      <p:ext uri="{BB962C8B-B14F-4D97-AF65-F5344CB8AC3E}">
        <p14:creationId xmlns:p14="http://schemas.microsoft.com/office/powerpoint/2010/main" val="306910954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到清华大学</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开源软件镜像站 ，</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选择</a:t>
            </a: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Anaconda3-2019.10-Windows-x86_64.exe</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文件下载安装。</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1.1.2 Anaconda</a:t>
            </a:r>
            <a:r>
              <a:rPr lang="zh-CN" altLang="en-US" sz="2800" b="1" dirty="0" smtClean="0">
                <a:solidFill>
                  <a:srgbClr val="7030A0"/>
                </a:solidFill>
                <a:latin typeface="微软雅黑" panose="020B0503020204020204" pitchFamily="34" charset="-122"/>
                <a:ea typeface="微软雅黑" panose="020B0503020204020204" pitchFamily="34" charset="-122"/>
              </a:rPr>
              <a:t>安装</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descr="C:\Users\T430\AppData\Roaming\Tencent\Users\50049204\QQ\WinTemp\RichOle\XOR03%R0@G5VV6)YR@FGF_K.png"/>
          <p:cNvPicPr/>
          <p:nvPr/>
        </p:nvPicPr>
        <p:blipFill>
          <a:blip r:embed="rId3">
            <a:extLst>
              <a:ext uri="{28A0092B-C50C-407E-A947-70E740481C1C}">
                <a14:useLocalDpi xmlns:a14="http://schemas.microsoft.com/office/drawing/2010/main" val="0"/>
              </a:ext>
            </a:extLst>
          </a:blip>
          <a:srcRect/>
          <a:stretch>
            <a:fillRect/>
          </a:stretch>
        </p:blipFill>
        <p:spPr bwMode="auto">
          <a:xfrm>
            <a:off x="144782" y="2041843"/>
            <a:ext cx="2834692" cy="2613960"/>
          </a:xfrm>
          <a:prstGeom prst="rect">
            <a:avLst/>
          </a:prstGeom>
          <a:noFill/>
          <a:ln>
            <a:noFill/>
          </a:ln>
        </p:spPr>
      </p:pic>
      <p:pic>
        <p:nvPicPr>
          <p:cNvPr id="8" name="图片 7" descr="C:\Users\T430\AppData\Roaming\Tencent\Users\50049204\QQ\WinTemp\RichOle\K$GAUPOY)O5_SOLG4UUUF@7.png"/>
          <p:cNvPicPr/>
          <p:nvPr/>
        </p:nvPicPr>
        <p:blipFill>
          <a:blip r:embed="rId4">
            <a:extLst>
              <a:ext uri="{28A0092B-C50C-407E-A947-70E740481C1C}">
                <a14:useLocalDpi xmlns:a14="http://schemas.microsoft.com/office/drawing/2010/main" val="0"/>
              </a:ext>
            </a:extLst>
          </a:blip>
          <a:srcRect/>
          <a:stretch>
            <a:fillRect/>
          </a:stretch>
        </p:blipFill>
        <p:spPr bwMode="auto">
          <a:xfrm>
            <a:off x="3527527" y="2041843"/>
            <a:ext cx="2834692" cy="2613960"/>
          </a:xfrm>
          <a:prstGeom prst="rect">
            <a:avLst/>
          </a:prstGeom>
          <a:noFill/>
          <a:ln>
            <a:noFill/>
          </a:ln>
        </p:spPr>
      </p:pic>
      <p:pic>
        <p:nvPicPr>
          <p:cNvPr id="9" name="图片 8"/>
          <p:cNvPicPr/>
          <p:nvPr/>
        </p:nvPicPr>
        <p:blipFill>
          <a:blip r:embed="rId5">
            <a:extLst>
              <a:ext uri="{28A0092B-C50C-407E-A947-70E740481C1C}">
                <a14:useLocalDpi xmlns:a14="http://schemas.microsoft.com/office/drawing/2010/main" val="0"/>
              </a:ext>
            </a:extLst>
          </a:blip>
          <a:srcRect/>
          <a:stretch>
            <a:fillRect/>
          </a:stretch>
        </p:blipFill>
        <p:spPr bwMode="auto">
          <a:xfrm>
            <a:off x="6878616" y="2041843"/>
            <a:ext cx="2046605" cy="4003358"/>
          </a:xfrm>
          <a:prstGeom prst="rect">
            <a:avLst/>
          </a:prstGeom>
          <a:noFill/>
          <a:ln>
            <a:noFill/>
          </a:ln>
        </p:spPr>
      </p:pic>
    </p:spTree>
    <p:extLst>
      <p:ext uri="{BB962C8B-B14F-4D97-AF65-F5344CB8AC3E}">
        <p14:creationId xmlns:p14="http://schemas.microsoft.com/office/powerpoint/2010/main" val="2177812032"/>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到清华大学</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开源软件镜像站 ，</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选择</a:t>
            </a: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Anaconda3-2019.10-Windows-x86_64.exe</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文件下载安装。</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1.1.2 Anaconda</a:t>
            </a:r>
            <a:r>
              <a:rPr lang="zh-CN" altLang="en-US" sz="2800" b="1" dirty="0" smtClean="0">
                <a:solidFill>
                  <a:srgbClr val="7030A0"/>
                </a:solidFill>
                <a:latin typeface="微软雅黑" panose="020B0503020204020204" pitchFamily="34" charset="-122"/>
                <a:ea typeface="微软雅黑" panose="020B0503020204020204" pitchFamily="34" charset="-122"/>
              </a:rPr>
              <a:t>安装</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 name="图片 9" descr="C:\Users\T430\AppData\Roaming\Tencent\Users\50049204\QQ\WinTemp\RichOle\59TBQ[_0{MJ32({FH}U)4}R.png"/>
          <p:cNvPicPr/>
          <p:nvPr/>
        </p:nvPicPr>
        <p:blipFill>
          <a:blip r:embed="rId3">
            <a:extLst>
              <a:ext uri="{28A0092B-C50C-407E-A947-70E740481C1C}">
                <a14:useLocalDpi xmlns:a14="http://schemas.microsoft.com/office/drawing/2010/main" val="0"/>
              </a:ext>
            </a:extLst>
          </a:blip>
          <a:srcRect/>
          <a:stretch>
            <a:fillRect/>
          </a:stretch>
        </p:blipFill>
        <p:spPr bwMode="auto">
          <a:xfrm>
            <a:off x="216535" y="1884023"/>
            <a:ext cx="5154930" cy="3369310"/>
          </a:xfrm>
          <a:prstGeom prst="rect">
            <a:avLst/>
          </a:prstGeom>
          <a:noFill/>
          <a:ln>
            <a:noFill/>
          </a:ln>
        </p:spPr>
      </p:pic>
      <p:pic>
        <p:nvPicPr>
          <p:cNvPr id="11" name="图片 10" descr="C:\Users\T430\AppData\Roaming\Tencent\Users\50049204\QQ\WinTemp\RichOle\KE[OP$~M98N9P[%8ZLJ8NAC.png"/>
          <p:cNvPicPr/>
          <p:nvPr/>
        </p:nvPicPr>
        <p:blipFill>
          <a:blip r:embed="rId4">
            <a:extLst>
              <a:ext uri="{28A0092B-C50C-407E-A947-70E740481C1C}">
                <a14:useLocalDpi xmlns:a14="http://schemas.microsoft.com/office/drawing/2010/main" val="0"/>
              </a:ext>
            </a:extLst>
          </a:blip>
          <a:srcRect/>
          <a:stretch>
            <a:fillRect/>
          </a:stretch>
        </p:blipFill>
        <p:spPr bwMode="auto">
          <a:xfrm>
            <a:off x="3586735" y="3086354"/>
            <a:ext cx="5154930" cy="3369310"/>
          </a:xfrm>
          <a:prstGeom prst="rect">
            <a:avLst/>
          </a:prstGeom>
          <a:noFill/>
          <a:ln>
            <a:noFill/>
          </a:ln>
        </p:spPr>
      </p:pic>
    </p:spTree>
    <p:extLst>
      <p:ext uri="{BB962C8B-B14F-4D97-AF65-F5344CB8AC3E}">
        <p14:creationId xmlns:p14="http://schemas.microsoft.com/office/powerpoint/2010/main" val="2505862325"/>
      </p:ext>
    </p:extLst>
  </p:cSld>
  <p:clrMapOvr>
    <a:masterClrMapping/>
  </p:clrMapOvr>
  <p:transition spd="slow">
    <p:wip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蓝色简约年度工作总结述职报告商务动态PPT模板35"/>
</p:tagLst>
</file>

<file path=ppt/tags/tag2.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6"/>
  <p:tag name="KSO_WM_TEMPLATE_SCENE_ID" val="1"/>
  <p:tag name="KSO_WM_TEMPLATE_JOB_ID" val="6"/>
  <p:tag name="KSO_WM_TEMPLATE_TOPIC_DEFAULT" val="0"/>
</p:tagLst>
</file>

<file path=ppt/tags/tag3.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6"/>
  <p:tag name="KSO_WM_TEMPLATE_SCENE_ID" val="1"/>
  <p:tag name="KSO_WM_TEMPLATE_JOB_ID" val="6"/>
  <p:tag name="KSO_WM_TEMPLATE_TOPIC_DEFAULT"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17869</TotalTime>
  <Words>6888</Words>
  <Application>Microsoft Office PowerPoint</Application>
  <PresentationFormat>全屏显示(4:3)</PresentationFormat>
  <Paragraphs>879</Paragraphs>
  <Slides>74</Slides>
  <Notes>74</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74</vt:i4>
      </vt:variant>
    </vt:vector>
  </HeadingPairs>
  <TitlesOfParts>
    <vt:vector size="77" baseType="lpstr">
      <vt:lpstr>Office 主题​​</vt:lpstr>
      <vt:lpstr>1_Office 主题​​</vt:lpstr>
      <vt:lpstr>Visio</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蓝色简约年度工作总结述职报告商务动态PPT模板35</dc:title>
  <dc:creator>WangHJ</dc:creator>
  <cp:lastModifiedBy>T430</cp:lastModifiedBy>
  <cp:revision>254</cp:revision>
  <dcterms:created xsi:type="dcterms:W3CDTF">2017-02-15T16:34:00Z</dcterms:created>
  <dcterms:modified xsi:type="dcterms:W3CDTF">2022-06-24T02:59:56Z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2052-10.1.0.7521</vt:lpwstr>
  </property>
</Properties>
</file>